
<file path=[Content_Types].xml><?xml version="1.0" encoding="utf-8"?>
<Types xmlns="http://schemas.openxmlformats.org/package/2006/content-types">
  <Default Extension="wdp" ContentType="image/vnd.ms-photo"/>
  <Default Extension="png" ContentType="image/png"/>
  <Default Extension="jpeg" ContentType="image/jpe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3"/>
    <p:sldMasterId id="2147483665" r:id="rId4"/>
    <p:sldMasterId id="2147483678" r:id="rId5"/>
    <p:sldMasterId id="2147483688" r:id="rId6"/>
    <p:sldMasterId id="2147483707" r:id="rId7"/>
  </p:sldMasterIdLst>
  <p:notesMasterIdLst>
    <p:notesMasterId r:id="rId11"/>
  </p:notesMasterIdLst>
  <p:sldIdLst>
    <p:sldId id="1525" r:id="rId8"/>
    <p:sldId id="1492" r:id="rId9"/>
    <p:sldId id="1201" r:id="rId10"/>
    <p:sldId id="1200" r:id="rId12"/>
    <p:sldId id="938" r:id="rId13"/>
    <p:sldId id="1094" r:id="rId14"/>
    <p:sldId id="1096" r:id="rId15"/>
    <p:sldId id="1095" r:id="rId16"/>
    <p:sldId id="1463" r:id="rId17"/>
    <p:sldId id="1202" r:id="rId18"/>
    <p:sldId id="1203" r:id="rId19"/>
    <p:sldId id="1041" r:id="rId20"/>
    <p:sldId id="1097" r:id="rId21"/>
    <p:sldId id="1462" r:id="rId22"/>
    <p:sldId id="1150" r:id="rId23"/>
    <p:sldId id="1260" r:id="rId24"/>
    <p:sldId id="1205" r:id="rId25"/>
    <p:sldId id="1206" r:id="rId26"/>
    <p:sldId id="1040" r:id="rId27"/>
    <p:sldId id="1309" r:id="rId28"/>
    <p:sldId id="1461" r:id="rId29"/>
    <p:sldId id="1357" r:id="rId30"/>
    <p:sldId id="1358" r:id="rId31"/>
    <p:sldId id="1406" r:id="rId32"/>
    <p:sldId id="1042" r:id="rId33"/>
    <p:sldId id="1359" r:id="rId34"/>
    <p:sldId id="1455" r:id="rId35"/>
    <p:sldId id="1460" r:id="rId36"/>
    <p:sldId id="1204" r:id="rId37"/>
    <p:sldId id="942" r:id="rId38"/>
    <p:sldId id="1457" r:id="rId39"/>
    <p:sldId id="1458" r:id="rId40"/>
    <p:sldId id="1459" r:id="rId41"/>
    <p:sldId id="989" r:id="rId42"/>
  </p:sldIdLst>
  <p:sldSz cx="12192000" cy="6858000"/>
  <p:notesSz cx="6858000" cy="9144000"/>
  <p:embeddedFontLst>
    <p:embeddedFont>
      <p:font typeface="Calibri" panose="020F0502020204030204" charset="0"/>
      <p:regular r:id="rId47"/>
      <p:bold r:id="rId48"/>
      <p:italic r:id="rId49"/>
      <p:boldItalic r:id="rId50"/>
    </p:embeddedFont>
    <p:embeddedFont>
      <p:font typeface="微软雅黑" panose="020B0503020204020204" charset="-122"/>
      <p:regular r:id="rId51"/>
    </p:embeddedFont>
    <p:embeddedFont>
      <p:font typeface="等线" panose="02010600030101010101" charset="-122"/>
      <p:regular r:id="rId52"/>
    </p:embeddedFont>
    <p:embeddedFont>
      <p:font typeface="Calibri Light" panose="020F0302020204030204" charset="0"/>
      <p:regular r:id="rId53"/>
      <p:italic r:id="rId54"/>
    </p:embeddedFont>
    <p:embeddedFont>
      <p:font typeface="黑体" panose="02010609060101010101" charset="-122"/>
      <p:regular r:id="rId55"/>
    </p:embeddedFont>
    <p:embeddedFont>
      <p:font typeface="华文新魏" panose="02010800040101010101" pitchFamily="2" charset="-122"/>
      <p:regular r:id="rId56"/>
    </p:embeddedFont>
    <p:embeddedFont>
      <p:font typeface="Impact" panose="020B0806030902050204" pitchFamily="34" charset="0"/>
      <p:regular r:id="rId57"/>
    </p:embeddedFont>
    <p:embeddedFont>
      <p:font typeface="等线 Light" panose="02010600030101010101" charset="-122"/>
      <p:regular r:id="rId5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0248" initials="1" lastIdx="0" clrIdx="0"/>
  <p:cmAuthor id="2" name="作者" initials="作" lastIdx="0" clrIdx="1"/>
  <p:cmAuthor id="3" name="li jun" initials="l" lastIdx="0" clrIdx="0"/>
  <p:cmAuthor id="4" name="Mia Vida Villanueva" initials="M" lastIdx="0" clrIdx="0"/>
  <p:cmAuthor id="5" name="1206988966@qq.com" initials="1" lastIdx="0" clrIdx="2"/>
  <p:cmAuthor id="6" name="姜伟光" initials="姜" lastIdx="0" clrIdx="0"/>
  <p:cmAuthor id="7" name="Administrator" initials="A" lastIdx="0" clrIdx="3"/>
  <p:cmAuthor id="8" name="宋洁然" initials="宋" lastIdx="0" clrIdx="1"/>
  <p:cmAuthor id="9" name="ming qiu" initials="m" lastIdx="0" clrIdx="1"/>
  <p:cmAuthor id="0" name="user" initials=""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 id="12" name="12279" initials="1" lastIdx="1" clrIdx="11"/>
  <p:cmAuthor id="1483810881" name="WPS_1679281038" initials="W" lastIdx="0" clrIdx="2"/>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AC800"/>
    <a:srgbClr val="FF8B8B"/>
    <a:srgbClr val="FFFFFF"/>
    <a:srgbClr val="CA9800"/>
    <a:srgbClr val="FFFFCD"/>
    <a:srgbClr val="DCA600"/>
    <a:srgbClr val="E2E2E0"/>
    <a:srgbClr val="AAAAA8"/>
    <a:srgbClr val="085EAA"/>
    <a:srgbClr val="0A5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84"/>
        <p:guide pos="387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8" Type="http://schemas.openxmlformats.org/officeDocument/2006/relationships/font" Target="fonts/font12.fntdata"/><Relationship Id="rId57" Type="http://schemas.openxmlformats.org/officeDocument/2006/relationships/font" Target="fonts/font11.fntdata"/><Relationship Id="rId56" Type="http://schemas.openxmlformats.org/officeDocument/2006/relationships/font" Target="fonts/font10.fntdata"/><Relationship Id="rId55" Type="http://schemas.openxmlformats.org/officeDocument/2006/relationships/font" Target="fonts/font9.fntdata"/><Relationship Id="rId54" Type="http://schemas.openxmlformats.org/officeDocument/2006/relationships/font" Target="fonts/font8.fntdata"/><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Master" Target="slideMasters/slideMaster4.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notesMaster" Target="notesMasters/notesMaster1.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txBox="1"/>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8.png"/><Relationship Id="rId10" Type="http://schemas.openxmlformats.org/officeDocument/2006/relationships/tags" Target="../tags/tag71.xml"/><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image" Target="../media/image9.png"/><Relationship Id="rId2" Type="http://schemas.openxmlformats.org/officeDocument/2006/relationships/tags" Target="../tags/tag72.xml"/><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image" Target="../media/image11.png"/><Relationship Id="rId5" Type="http://schemas.openxmlformats.org/officeDocument/2006/relationships/tags" Target="../tags/tag80.xml"/><Relationship Id="rId4" Type="http://schemas.openxmlformats.org/officeDocument/2006/relationships/image" Target="../media/image10.png"/><Relationship Id="rId3" Type="http://schemas.openxmlformats.org/officeDocument/2006/relationships/tags" Target="../tags/tag79.xml"/><Relationship Id="rId2" Type="http://schemas.openxmlformats.org/officeDocument/2006/relationships/tags" Target="../tags/tag78.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image" Target="../media/image9.png"/><Relationship Id="rId2" Type="http://schemas.openxmlformats.org/officeDocument/2006/relationships/tags" Target="../tags/tag86.xml"/><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image" Target="../media/image9.png"/><Relationship Id="rId2" Type="http://schemas.openxmlformats.org/officeDocument/2006/relationships/tags" Target="../tags/tag93.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image" Target="../media/image12.png"/><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0" Type="http://schemas.openxmlformats.org/officeDocument/2006/relationships/image" Target="../media/image1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image" Target="../media/image14.png"/><Relationship Id="rId2" Type="http://schemas.openxmlformats.org/officeDocument/2006/relationships/tags" Target="../tags/tag112.xml"/><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14.png"/><Relationship Id="rId2" Type="http://schemas.openxmlformats.org/officeDocument/2006/relationships/tags" Target="../tags/tag119.xm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image" Target="../media/image14.png"/><Relationship Id="rId2" Type="http://schemas.openxmlformats.org/officeDocument/2006/relationships/tags" Target="../tags/tag125.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7" Type="http://schemas.openxmlformats.org/officeDocument/2006/relationships/image" Target="../media/image15.png"/><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image" Target="../media/image15.png"/><Relationship Id="rId5" Type="http://schemas.openxmlformats.org/officeDocument/2006/relationships/tags" Target="../tags/tag144.xml"/><Relationship Id="rId4" Type="http://schemas.openxmlformats.org/officeDocument/2006/relationships/image" Target="../media/image14.png"/><Relationship Id="rId3" Type="http://schemas.openxmlformats.org/officeDocument/2006/relationships/tags" Target="../tags/tag143.xml"/><Relationship Id="rId2" Type="http://schemas.openxmlformats.org/officeDocument/2006/relationships/tags" Target="../tags/tag142.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0" Type="http://schemas.openxmlformats.org/officeDocument/2006/relationships/image" Target="../media/image1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0" Type="http://schemas.openxmlformats.org/officeDocument/2006/relationships/image" Target="../media/image1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0" Type="http://schemas.openxmlformats.org/officeDocument/2006/relationships/image" Target="../media/image1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2" Type="http://schemas.openxmlformats.org/officeDocument/2006/relationships/image" Target="../media/image15.png"/><Relationship Id="rId11" Type="http://schemas.openxmlformats.org/officeDocument/2006/relationships/tags" Target="../tags/tag183.xml"/><Relationship Id="rId10" Type="http://schemas.openxmlformats.org/officeDocument/2006/relationships/tags" Target="../tags/tag182.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image" Target="../media/image13.png"/><Relationship Id="rId5" Type="http://schemas.openxmlformats.org/officeDocument/2006/relationships/tags" Target="../tags/tag186.xml"/><Relationship Id="rId4" Type="http://schemas.openxmlformats.org/officeDocument/2006/relationships/image" Target="../media/image12.png"/><Relationship Id="rId3" Type="http://schemas.openxmlformats.org/officeDocument/2006/relationships/tags" Target="../tags/tag185.xml"/><Relationship Id="rId2" Type="http://schemas.openxmlformats.org/officeDocument/2006/relationships/tags" Target="../tags/tag184.xml"/><Relationship Id="rId11" Type="http://schemas.openxmlformats.org/officeDocument/2006/relationships/tags" Target="../tags/tag191.xml"/><Relationship Id="rId10" Type="http://schemas.openxmlformats.org/officeDocument/2006/relationships/tags" Target="../tags/tag190.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1" Type="http://schemas.openxmlformats.org/officeDocument/2006/relationships/tags" Target="../tags/tag216.xml"/><Relationship Id="rId20" Type="http://schemas.openxmlformats.org/officeDocument/2006/relationships/tags" Target="../tags/tag215.xml"/><Relationship Id="rId2" Type="http://schemas.openxmlformats.org/officeDocument/2006/relationships/tags" Target="../tags/tag198.xml"/><Relationship Id="rId19" Type="http://schemas.openxmlformats.org/officeDocument/2006/relationships/tags" Target="../tags/tag214.xml"/><Relationship Id="rId18" Type="http://schemas.openxmlformats.org/officeDocument/2006/relationships/tags" Target="../tags/tag213.xml"/><Relationship Id="rId17" Type="http://schemas.openxmlformats.org/officeDocument/2006/relationships/tags" Target="../tags/tag212.xml"/><Relationship Id="rId16" Type="http://schemas.openxmlformats.org/officeDocument/2006/relationships/tags" Target="../tags/tag211.xml"/><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image" Target="../media/image17.jpeg"/><Relationship Id="rId12" Type="http://schemas.openxmlformats.org/officeDocument/2006/relationships/tags" Target="../tags/tag208.xml"/><Relationship Id="rId11" Type="http://schemas.openxmlformats.org/officeDocument/2006/relationships/tags" Target="../tags/tag207.xml"/><Relationship Id="rId10" Type="http://schemas.openxmlformats.org/officeDocument/2006/relationships/tags" Target="../tags/tag206.xml"/><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tags" Target="../tags/tag217.xml"/><Relationship Id="rId10" Type="http://schemas.openxmlformats.org/officeDocument/2006/relationships/tags" Target="../tags/tag225.xml"/><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1" Type="http://schemas.openxmlformats.org/officeDocument/2006/relationships/tags" Target="../tags/tag235.xml"/><Relationship Id="rId10" Type="http://schemas.openxmlformats.org/officeDocument/2006/relationships/tags" Target="../tags/tag234.xml"/><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1" Type="http://schemas.openxmlformats.org/officeDocument/2006/relationships/tags" Target="../tags/tag245.xml"/><Relationship Id="rId10" Type="http://schemas.openxmlformats.org/officeDocument/2006/relationships/tags" Target="../tags/tag244.xml"/><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3" Type="http://schemas.openxmlformats.org/officeDocument/2006/relationships/tags" Target="../tags/tag257.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tags" Target="../tags/tag274.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1" Type="http://schemas.openxmlformats.org/officeDocument/2006/relationships/tags" Target="../tags/tag278.xml"/><Relationship Id="rId10" Type="http://schemas.openxmlformats.org/officeDocument/2006/relationships/tags" Target="../tags/tag277.xm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0" Type="http://schemas.openxmlformats.org/officeDocument/2006/relationships/tags" Target="../tags/tag287.xml"/><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tags" Target="../tags/tag293.xml"/><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1" Type="http://schemas.openxmlformats.org/officeDocument/2006/relationships/tags" Target="../tags/tag305.xml"/><Relationship Id="rId10" Type="http://schemas.openxmlformats.org/officeDocument/2006/relationships/tags" Target="../tags/tag304.xml"/><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313.xml"/><Relationship Id="rId8" Type="http://schemas.openxmlformats.org/officeDocument/2006/relationships/tags" Target="../tags/tag312.xml"/><Relationship Id="rId7" Type="http://schemas.openxmlformats.org/officeDocument/2006/relationships/tags" Target="../tags/tag311.xml"/><Relationship Id="rId6" Type="http://schemas.openxmlformats.org/officeDocument/2006/relationships/tags" Target="../tags/tag310.xml"/><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9" Type="http://schemas.openxmlformats.org/officeDocument/2006/relationships/tags" Target="../tags/tag321.xml"/><Relationship Id="rId8" Type="http://schemas.openxmlformats.org/officeDocument/2006/relationships/tags" Target="../tags/tag320.xml"/><Relationship Id="rId7" Type="http://schemas.openxmlformats.org/officeDocument/2006/relationships/tags" Target="../tags/tag319.xml"/><Relationship Id="rId6" Type="http://schemas.openxmlformats.org/officeDocument/2006/relationships/tags" Target="../tags/tag318.xml"/><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0" Type="http://schemas.openxmlformats.org/officeDocument/2006/relationships/tags" Target="../tags/tag322.xml"/><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tags" Target="../tags/tag329.xml"/><Relationship Id="rId7" Type="http://schemas.openxmlformats.org/officeDocument/2006/relationships/tags" Target="../tags/tag328.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2" Type="http://schemas.openxmlformats.org/officeDocument/2006/relationships/tags" Target="../tags/tag333.xml"/><Relationship Id="rId11" Type="http://schemas.openxmlformats.org/officeDocument/2006/relationships/tags" Target="../tags/tag332.xml"/><Relationship Id="rId10" Type="http://schemas.openxmlformats.org/officeDocument/2006/relationships/tags" Target="../tags/tag331.xml"/><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9" Type="http://schemas.openxmlformats.org/officeDocument/2006/relationships/tags" Target="../tags/tag341.xml"/><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tags" Target="../tags/tag338.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2" Type="http://schemas.openxmlformats.org/officeDocument/2006/relationships/tags" Target="../tags/tag344.xml"/><Relationship Id="rId11" Type="http://schemas.openxmlformats.org/officeDocument/2006/relationships/tags" Target="../tags/tag343.xml"/><Relationship Id="rId10" Type="http://schemas.openxmlformats.org/officeDocument/2006/relationships/tags" Target="../tags/tag342.xml"/><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tags" Target="../tags/tag351.xml"/><Relationship Id="rId7" Type="http://schemas.openxmlformats.org/officeDocument/2006/relationships/tags" Target="../tags/tag350.xml"/><Relationship Id="rId6" Type="http://schemas.openxmlformats.org/officeDocument/2006/relationships/tags" Target="../tags/tag349.xml"/><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tags" Target="../tags/tag345.xml"/><Relationship Id="rId12" Type="http://schemas.openxmlformats.org/officeDocument/2006/relationships/tags" Target="../tags/tag355.xml"/><Relationship Id="rId11" Type="http://schemas.openxmlformats.org/officeDocument/2006/relationships/tags" Target="../tags/tag354.xml"/><Relationship Id="rId10" Type="http://schemas.openxmlformats.org/officeDocument/2006/relationships/tags" Target="../tags/tag353.xml"/><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4" Type="http://schemas.openxmlformats.org/officeDocument/2006/relationships/tags" Target="../tags/tag368.xml"/><Relationship Id="rId13" Type="http://schemas.openxmlformats.org/officeDocument/2006/relationships/tags" Target="../tags/tag367.xml"/><Relationship Id="rId12" Type="http://schemas.openxmlformats.org/officeDocument/2006/relationships/tags" Target="../tags/tag366.xml"/><Relationship Id="rId11" Type="http://schemas.openxmlformats.org/officeDocument/2006/relationships/tags" Target="../tags/tag365.xml"/><Relationship Id="rId10" Type="http://schemas.openxmlformats.org/officeDocument/2006/relationships/tags" Target="../tags/tag364.xml"/><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tags" Target="../tags/tag375.xml"/><Relationship Id="rId7" Type="http://schemas.openxmlformats.org/officeDocument/2006/relationships/tags" Target="../tags/tag374.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tags" Target="../tags/tag369.xml"/><Relationship Id="rId15" Type="http://schemas.openxmlformats.org/officeDocument/2006/relationships/tags" Target="../tags/tag382.xml"/><Relationship Id="rId14" Type="http://schemas.openxmlformats.org/officeDocument/2006/relationships/tags" Target="../tags/tag381.xml"/><Relationship Id="rId13" Type="http://schemas.openxmlformats.org/officeDocument/2006/relationships/tags" Target="../tags/tag380.xml"/><Relationship Id="rId12" Type="http://schemas.openxmlformats.org/officeDocument/2006/relationships/tags" Target="../tags/tag379.xml"/><Relationship Id="rId11" Type="http://schemas.openxmlformats.org/officeDocument/2006/relationships/tags" Target="../tags/tag378.xml"/><Relationship Id="rId10" Type="http://schemas.openxmlformats.org/officeDocument/2006/relationships/tags" Target="../tags/tag377.xml"/><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Date Placeholder 2"/>
          <p:cNvSpPr>
            <a:spLocks noGrp="1"/>
          </p:cNvSpPr>
          <p:nvPr>
            <p:ph type="dt" sz="half" idx="10"/>
            <p:custDataLst>
              <p:tags r:id="rId3"/>
            </p:custDataLst>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custDataLst>
              <p:tags r:id="rId4"/>
            </p:custDataLst>
          </p:nvPr>
        </p:nvSpPr>
        <p:spPr/>
        <p:txBody>
          <a:bodyPr/>
          <a:lstStyle/>
          <a:p>
            <a:endParaRPr lang="en-US"/>
          </a:p>
        </p:txBody>
      </p:sp>
      <p:sp>
        <p:nvSpPr>
          <p:cNvPr id="5" name="Slide Number Placeholder 4"/>
          <p:cNvSpPr>
            <a:spLocks noGrp="1"/>
          </p:cNvSpPr>
          <p:nvPr>
            <p:ph type="sldNum" sz="quarter" idx="12"/>
            <p:custDataLst>
              <p:tags r:id="rId5"/>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custDataLst>
              <p:tags r:id="rId3"/>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custDataLst>
              <p:tags r:id="rId4"/>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custDataLst>
              <p:tags r:id="rId3"/>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custDataLst>
              <p:tags r:id="rId4"/>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
    <p:bg>
      <p:bgPr>
        <a:solidFill>
          <a:srgbClr val="EDDCB9"/>
        </a:solidFill>
        <a:effectLst/>
      </p:bgPr>
    </p:bg>
    <p:spTree>
      <p:nvGrpSpPr>
        <p:cNvPr id="1" name=""/>
        <p:cNvGrpSpPr/>
        <p:nvPr/>
      </p:nvGrpSpPr>
      <p:grpSpPr>
        <a:xfrm>
          <a:off x="0" y="0"/>
          <a:ext cx="0" cy="0"/>
          <a:chOff x="0" y="0"/>
          <a:chExt cx="0" cy="0"/>
        </a:xfrm>
      </p:grpSpPr>
      <p:sp>
        <p:nvSpPr>
          <p:cNvPr id="18" name="幻灯片编号"/>
          <p:cNvSpPr txBox="1">
            <a:spLocks noGrp="1"/>
          </p:cNvSpPr>
          <p:nvPr>
            <p:ph type="sldNum" sz="quarter" idx="2"/>
          </p:nvPr>
        </p:nvSpPr>
        <p:spPr>
          <a:xfrm>
            <a:off x="8307393" y="6141355"/>
            <a:ext cx="430207" cy="43002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39826D-3D35-43DB-AC13-7FE6D50F14CD}" type="slidenum">
              <a:rPr lang="zh-CN" altLang="en-US" smtClean="0"/>
            </a:fld>
            <a:endParaRPr lang="zh-CN" altLang="en-US"/>
          </a:p>
        </p:txBody>
      </p:sp>
      <p:sp>
        <p:nvSpPr>
          <p:cNvPr id="5" name="文本框 4"/>
          <p:cNvSpPr txBox="1"/>
          <p:nvPr userDrawn="1"/>
        </p:nvSpPr>
        <p:spPr>
          <a:xfrm>
            <a:off x="6101715" y="1697990"/>
            <a:ext cx="4064000" cy="368300"/>
          </a:xfrm>
          <a:prstGeom prst="rect">
            <a:avLst/>
          </a:prstGeom>
          <a:noFill/>
        </p:spPr>
        <p:txBody>
          <a:bodyPr wrap="square" rtlCol="0">
            <a:spAutoFit/>
          </a:bodyPr>
          <a:lstStyle/>
          <a:p>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3000">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838200" y="1825625"/>
            <a:ext cx="10515600" cy="4351339"/>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8382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5" name="页脚占位符 4"/>
          <p:cNvSpPr>
            <a:spLocks noGrp="1"/>
          </p:cNvSpPr>
          <p:nvPr>
            <p:ph type="ftr" sz="quarter" idx="3"/>
          </p:nvPr>
        </p:nvSpPr>
        <p:spPr>
          <a:xfrm>
            <a:off x="4038600" y="6356351"/>
            <a:ext cx="4114800" cy="365125"/>
          </a:xfrm>
        </p:spPr>
        <p:txBody>
          <a:bodyPr/>
          <a:lstStyle>
            <a:lvl1pPr eaLnBrk="1" hangingPunct="1">
              <a:buFont typeface="Arial" panose="020B0604020202020204" pitchFamily="34" charset="0"/>
              <a:buNone/>
              <a:defRPr noProof="1"/>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6" name="灯片编号占位符 5"/>
          <p:cNvSpPr>
            <a:spLocks noGrp="1"/>
          </p:cNvSpPr>
          <p:nvPr>
            <p:ph type="sldNum" sz="quarter" idx="4"/>
          </p:nvPr>
        </p:nvSpPr>
        <p:spPr>
          <a:xfrm>
            <a:off x="86106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fld id="{A2004ACD-0301-44FA-A3FB-CF5BB19FCA70}" type="slidenum">
              <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rPr>
            </a:fld>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Tree>
  </p:cSld>
  <p:clrMapOvr>
    <a:masterClrMapping/>
  </p:clrMapOvr>
  <p:transition spd="slow" advTm="300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5" name="标题文本"/>
          <p:cNvSpPr txBox="1">
            <a:spLocks noGrp="1"/>
          </p:cNvSpPr>
          <p:nvPr>
            <p:ph type="title" hasCustomPrompt="1"/>
          </p:nvPr>
        </p:nvSpPr>
        <p:spPr>
          <a:prstGeom prst="rect">
            <a:avLst/>
          </a:prstGeom>
        </p:spPr>
        <p:txBody>
          <a:bodyPr/>
          <a:lstStyle/>
          <a:p>
            <a:r>
              <a:t>标题文本</a:t>
            </a:r>
          </a:p>
        </p:txBody>
      </p:sp>
      <p:sp>
        <p:nvSpPr>
          <p:cNvPr id="26"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3" name="Rectangle 3"/>
          <p:cNvSpPr/>
          <p:nvPr/>
        </p:nvSpPr>
        <p:spPr>
          <a:xfrm>
            <a:off x="0" y="1333500"/>
            <a:ext cx="12192000"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4"/>
          <p:cNvSpPr/>
          <p:nvPr/>
        </p:nvSpPr>
        <p:spPr>
          <a:xfrm>
            <a:off x="0" y="963613"/>
            <a:ext cx="12192000" cy="366713"/>
          </a:xfrm>
          <a:prstGeom prst="rect">
            <a:avLst/>
          </a:prstGeom>
          <a:gradFill flip="none" rotWithShape="1">
            <a:gsLst>
              <a:gs pos="0">
                <a:srgbClr val="7B5A85"/>
              </a:gs>
              <a:gs pos="100000">
                <a:srgbClr val="C3595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advTm="3000">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3490575" y="-33337"/>
            <a:ext cx="22045613" cy="4772025"/>
          </a:xfrm>
          <a:prstGeom prst="rect">
            <a:avLst/>
          </a:prstGeom>
          <a:noFill/>
          <a:ln w="9525">
            <a:noFill/>
          </a:ln>
        </p:spPr>
      </p:pic>
      <p:pic>
        <p:nvPicPr>
          <p:cNvPr id="4100" name="图片 3"/>
          <p:cNvPicPr>
            <a:picLocks noChangeAspect="1"/>
          </p:cNvPicPr>
          <p:nvPr userDrawn="1"/>
        </p:nvPicPr>
        <p:blipFill>
          <a:blip r:embed="rId3"/>
          <a:stretch>
            <a:fillRect/>
          </a:stretch>
        </p:blipFill>
        <p:spPr>
          <a:xfrm>
            <a:off x="239713" y="5445125"/>
            <a:ext cx="14063663" cy="3525839"/>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节标题">
    <p:bg>
      <p:bgPr>
        <a:gradFill rotWithShape="0">
          <a:gsLst>
            <a:gs pos="0">
              <a:srgbClr val="F4F4F4">
                <a:alpha val="100000"/>
              </a:srgbClr>
            </a:gs>
            <a:gs pos="35001">
              <a:srgbClr val="D4D4D4">
                <a:alpha val="100000"/>
              </a:srgbClr>
            </a:gs>
            <a:gs pos="100000">
              <a:srgbClr val="BABBBB">
                <a:alpha val="100000"/>
              </a:srgbClr>
            </a:gs>
          </a:gsLst>
          <a:lin ang="2700000" scaled="1"/>
          <a:tileRect/>
        </a:gradFill>
        <a:effectLst/>
      </p:bgPr>
    </p:bg>
    <p:spTree>
      <p:nvGrpSpPr>
        <p:cNvPr id="1" name=""/>
        <p:cNvGrpSpPr/>
        <p:nvPr/>
      </p:nvGrpSpPr>
      <p:grpSpPr>
        <a:xfrm>
          <a:off x="0" y="0"/>
          <a:ext cx="0" cy="0"/>
          <a:chOff x="0" y="0"/>
          <a:chExt cx="0" cy="0"/>
        </a:xfrm>
      </p:grpSpPr>
      <p:pic>
        <p:nvPicPr>
          <p:cNvPr id="4" name="Picture 6" descr="F:\Temp\400页超强PPT模板\花PNG\65789.png"/>
          <p:cNvPicPr>
            <a:picLocks noChangeAspect="1"/>
          </p:cNvPicPr>
          <p:nvPr userDrawn="1"/>
        </p:nvPicPr>
        <p:blipFill>
          <a:blip r:embed="rId2"/>
          <a:stretch>
            <a:fillRect/>
          </a:stretch>
        </p:blipFill>
        <p:spPr>
          <a:xfrm rot="2472549">
            <a:off x="11288713" y="-6591300"/>
            <a:ext cx="4146551" cy="9240839"/>
          </a:xfrm>
          <a:prstGeom prst="rect">
            <a:avLst/>
          </a:prstGeom>
          <a:noFill/>
          <a:ln w="9525">
            <a:noFill/>
          </a:ln>
        </p:spPr>
      </p:pic>
      <p:pic>
        <p:nvPicPr>
          <p:cNvPr id="3" name="Picture 6" descr="F:\Temp\400页超强PPT模板\花PNG\65789.png"/>
          <p:cNvPicPr>
            <a:picLocks noChangeAspect="1"/>
          </p:cNvPicPr>
          <p:nvPr userDrawn="1"/>
        </p:nvPicPr>
        <p:blipFill>
          <a:blip r:embed="rId3"/>
          <a:stretch>
            <a:fillRect/>
          </a:stretch>
        </p:blipFill>
        <p:spPr>
          <a:xfrm rot="9390624">
            <a:off x="-2208212" y="-4518025"/>
            <a:ext cx="2946400" cy="6565900"/>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104901" y="1877844"/>
            <a:ext cx="5143499" cy="3673551"/>
          </a:xfrm>
          <a:custGeom>
            <a:avLst/>
            <a:gdLst>
              <a:gd name="connsiteX0" fmla="*/ 0 w 5143499"/>
              <a:gd name="connsiteY0" fmla="*/ 0 h 3673551"/>
              <a:gd name="connsiteX1" fmla="*/ 5143499 w 5143499"/>
              <a:gd name="connsiteY1" fmla="*/ 0 h 3673551"/>
              <a:gd name="connsiteX2" fmla="*/ 5143499 w 5143499"/>
              <a:gd name="connsiteY2" fmla="*/ 3673551 h 3673551"/>
              <a:gd name="connsiteX3" fmla="*/ 0 w 5143499"/>
              <a:gd name="connsiteY3" fmla="*/ 3673551 h 3673551"/>
            </a:gdLst>
            <a:ahLst/>
            <a:cxnLst>
              <a:cxn ang="0">
                <a:pos x="connsiteX0" y="connsiteY0"/>
              </a:cxn>
              <a:cxn ang="0">
                <a:pos x="connsiteX1" y="connsiteY1"/>
              </a:cxn>
              <a:cxn ang="0">
                <a:pos x="connsiteX2" y="connsiteY2"/>
              </a:cxn>
              <a:cxn ang="0">
                <a:pos x="connsiteX3" y="connsiteY3"/>
              </a:cxn>
            </a:cxnLst>
            <a:rect l="l" t="t" r="r" b="b"/>
            <a:pathLst>
              <a:path w="5143499" h="3673551">
                <a:moveTo>
                  <a:pt x="0" y="0"/>
                </a:moveTo>
                <a:lnTo>
                  <a:pt x="5143499" y="0"/>
                </a:lnTo>
                <a:lnTo>
                  <a:pt x="5143499" y="3673551"/>
                </a:lnTo>
                <a:lnTo>
                  <a:pt x="0" y="3673551"/>
                </a:lnTo>
                <a:close/>
              </a:path>
            </a:pathLst>
          </a:custGeom>
        </p:spPr>
        <p:txBody>
          <a:bodyPr wrap="square">
            <a:no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transition spd="slow" advTm="3000">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3" y="52345"/>
            <a:ext cx="5545843"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2100" b="0" i="0" u="none" strike="noStrike" kern="1200" cap="none" spc="0" normalizeH="0" baseline="0" noProof="1">
              <a:ln>
                <a:noFill/>
              </a:ln>
              <a:solidFill>
                <a:schemeClr val="bg1">
                  <a:lumMod val="85000"/>
                </a:schemeClr>
              </a:solidFill>
              <a:effectLst/>
              <a:uLnTx/>
              <a:uFillTx/>
              <a:latin typeface="Lato Light" charset="0"/>
              <a:ea typeface="Lato Light" charset="0"/>
              <a:cs typeface="Lato Light" charset="0"/>
            </a:endParaRPr>
          </a:p>
        </p:txBody>
      </p:sp>
    </p:spTree>
  </p:cSld>
  <p:clrMapOvr>
    <a:masterClrMapping/>
  </p:clrMapOvr>
  <p:transition spd="slow" advTm="3000">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02167" y="609600"/>
            <a:ext cx="11387667"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72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02167" y="6245225"/>
            <a:ext cx="3052233" cy="476251"/>
          </a:xfrm>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1"/>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8737600" y="6245225"/>
            <a:ext cx="3052233" cy="476251"/>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048" y="49108"/>
            <a:ext cx="2079413" cy="1352127"/>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7667" b="94000" l="8683" r="89820">
                        <a14:foregroundMark x1="52695" y1="7667" x2="38922" y2="11333"/>
                        <a14:foregroundMark x1="77844" y1="29333" x2="82934" y2="40000"/>
                        <a14:foregroundMark x1="79042" y1="30000" x2="81437" y2="30667"/>
                        <a14:foregroundMark x1="75749" y1="28333" x2="84431" y2="35333"/>
                        <a14:foregroundMark x1="51796" y1="10333" x2="65868" y2="16667"/>
                        <a14:foregroundMark x1="65868" y1="16667" x2="65868" y2="16667"/>
                        <a14:foregroundMark x1="52695" y1="13667" x2="36228" y2="14000"/>
                        <a14:foregroundMark x1="36228" y1="14000" x2="15269" y2="37667"/>
                        <a14:foregroundMark x1="9281" y1="44667" x2="9281" y2="53667"/>
                        <a14:foregroundMark x1="37126" y1="91667" x2="53593" y2="94000"/>
                        <a14:foregroundMark x1="53593" y1="94000" x2="56886" y2="92000"/>
                        <a14:foregroundMark x1="89820" y1="48000" x2="88922" y2="52667"/>
                        <a14:foregroundMark x1="50000" y1="20000" x2="56886" y2="82000"/>
                        <a14:foregroundMark x1="29042" y1="29667" x2="57784" y2="74333"/>
                        <a14:foregroundMark x1="59581" y1="29000" x2="76946" y2="56667"/>
                        <a14:foregroundMark x1="59880" y1="51667" x2="67665" y2="69667"/>
                        <a14:foregroundMark x1="60778" y1="42667" x2="60778" y2="42667"/>
                        <a14:foregroundMark x1="59581" y1="40667" x2="64970" y2="51333"/>
                        <a14:foregroundMark x1="24551" y1="33667" x2="38323" y2="66333"/>
                        <a14:foregroundMark x1="22455" y1="56667" x2="40120" y2="68667"/>
                        <a14:foregroundMark x1="16467" y1="30667" x2="16467" y2="38000"/>
                        <a14:foregroundMark x1="42814" y1="89000" x2="59880" y2="90667"/>
                        <a14:foregroundMark x1="18862" y1="22000" x2="25449" y2="22000"/>
                        <a14:foregroundMark x1="59880" y1="22667" x2="46407" y2="55333"/>
                      </a14:backgroundRemoval>
                    </a14:imgEffect>
                  </a14:imgLayer>
                </a14:imgProps>
              </a:ext>
              <a:ext uri="{28A0092B-C50C-407E-A947-70E740481C1C}">
                <a14:useLocalDpi xmlns:a14="http://schemas.microsoft.com/office/drawing/2010/main" val="0"/>
              </a:ext>
            </a:extLst>
          </a:blip>
          <a:stretch>
            <a:fillRect/>
          </a:stretch>
        </p:blipFill>
        <p:spPr>
          <a:xfrm>
            <a:off x="10533221" y="59245"/>
            <a:ext cx="1496320" cy="1344000"/>
          </a:xfrm>
          <a:prstGeom prst="rect">
            <a:avLst/>
          </a:prstGeom>
        </p:spPr>
      </p:pic>
    </p:spTree>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stretch>
            <a:fillRect/>
          </a:stretch>
        </a:blipFill>
        <a:effectLst/>
      </p:bgPr>
    </p:bg>
    <p:spTree>
      <p:nvGrpSpPr>
        <p:cNvPr id="1" name=""/>
        <p:cNvGrpSpPr/>
        <p:nvPr/>
      </p:nvGrpSpPr>
      <p:grpSpPr>
        <a:xfrm>
          <a:off x="0" y="0"/>
          <a:ext cx="0" cy="0"/>
          <a:chOff x="0" y="0"/>
          <a:chExt cx="0" cy="0"/>
        </a:xfrm>
      </p:grpSpPr>
      <p:sp>
        <p:nvSpPr>
          <p:cNvPr id="8" name="Freeform 25"/>
          <p:cNvSpPr>
            <a:spLocks noEditPoints="1"/>
          </p:cNvSpPr>
          <p:nvPr>
            <p:custDataLst>
              <p:tags r:id="rId3"/>
            </p:custDataLst>
          </p:nvPr>
        </p:nvSpPr>
        <p:spPr bwMode="auto">
          <a:xfrm>
            <a:off x="5587135" y="2445107"/>
            <a:ext cx="1092680" cy="901807"/>
          </a:xfrm>
          <a:custGeom>
            <a:avLst/>
            <a:gdLst>
              <a:gd name="T0" fmla="*/ 571 w 1073"/>
              <a:gd name="T1" fmla="*/ 667 h 884"/>
              <a:gd name="T2" fmla="*/ 41 w 1073"/>
              <a:gd name="T3" fmla="*/ 596 h 884"/>
              <a:gd name="T4" fmla="*/ 912 w 1073"/>
              <a:gd name="T5" fmla="*/ 619 h 884"/>
              <a:gd name="T6" fmla="*/ 899 w 1073"/>
              <a:gd name="T7" fmla="*/ 602 h 884"/>
              <a:gd name="T8" fmla="*/ 566 w 1073"/>
              <a:gd name="T9" fmla="*/ 634 h 884"/>
              <a:gd name="T10" fmla="*/ 45 w 1073"/>
              <a:gd name="T11" fmla="*/ 382 h 884"/>
              <a:gd name="T12" fmla="*/ 577 w 1073"/>
              <a:gd name="T13" fmla="*/ 651 h 884"/>
              <a:gd name="T14" fmla="*/ 911 w 1073"/>
              <a:gd name="T15" fmla="*/ 489 h 884"/>
              <a:gd name="T16" fmla="*/ 566 w 1073"/>
              <a:gd name="T17" fmla="*/ 634 h 884"/>
              <a:gd name="T18" fmla="*/ 788 w 1073"/>
              <a:gd name="T19" fmla="*/ 456 h 884"/>
              <a:gd name="T20" fmla="*/ 779 w 1073"/>
              <a:gd name="T21" fmla="*/ 348 h 884"/>
              <a:gd name="T22" fmla="*/ 224 w 1073"/>
              <a:gd name="T23" fmla="*/ 340 h 884"/>
              <a:gd name="T24" fmla="*/ 56 w 1073"/>
              <a:gd name="T25" fmla="*/ 377 h 884"/>
              <a:gd name="T26" fmla="*/ 566 w 1073"/>
              <a:gd name="T27" fmla="*/ 867 h 884"/>
              <a:gd name="T28" fmla="*/ 45 w 1073"/>
              <a:gd name="T29" fmla="*/ 614 h 884"/>
              <a:gd name="T30" fmla="*/ 577 w 1073"/>
              <a:gd name="T31" fmla="*/ 884 h 884"/>
              <a:gd name="T32" fmla="*/ 911 w 1073"/>
              <a:gd name="T33" fmla="*/ 722 h 884"/>
              <a:gd name="T34" fmla="*/ 566 w 1073"/>
              <a:gd name="T35" fmla="*/ 867 h 884"/>
              <a:gd name="T36" fmla="*/ 839 w 1073"/>
              <a:gd name="T37" fmla="*/ 271 h 884"/>
              <a:gd name="T38" fmla="*/ 831 w 1073"/>
              <a:gd name="T39" fmla="*/ 290 h 884"/>
              <a:gd name="T40" fmla="*/ 836 w 1073"/>
              <a:gd name="T41" fmla="*/ 318 h 884"/>
              <a:gd name="T42" fmla="*/ 814 w 1073"/>
              <a:gd name="T43" fmla="*/ 443 h 884"/>
              <a:gd name="T44" fmla="*/ 877 w 1073"/>
              <a:gd name="T45" fmla="*/ 333 h 884"/>
              <a:gd name="T46" fmla="*/ 870 w 1073"/>
              <a:gd name="T47" fmla="*/ 306 h 884"/>
              <a:gd name="T48" fmla="*/ 876 w 1073"/>
              <a:gd name="T49" fmla="*/ 277 h 884"/>
              <a:gd name="T50" fmla="*/ 869 w 1073"/>
              <a:gd name="T51" fmla="*/ 179 h 884"/>
              <a:gd name="T52" fmla="*/ 1067 w 1073"/>
              <a:gd name="T53" fmla="*/ 137 h 884"/>
              <a:gd name="T54" fmla="*/ 608 w 1073"/>
              <a:gd name="T55" fmla="*/ 4 h 884"/>
              <a:gd name="T56" fmla="*/ 325 w 1073"/>
              <a:gd name="T57" fmla="*/ 23 h 884"/>
              <a:gd name="T58" fmla="*/ 9 w 1073"/>
              <a:gd name="T59" fmla="*/ 61 h 884"/>
              <a:gd name="T60" fmla="*/ 377 w 1073"/>
              <a:gd name="T61" fmla="*/ 255 h 884"/>
              <a:gd name="T62" fmla="*/ 817 w 1073"/>
              <a:gd name="T63" fmla="*/ 188 h 884"/>
              <a:gd name="T64" fmla="*/ 494 w 1073"/>
              <a:gd name="T65" fmla="*/ 127 h 884"/>
              <a:gd name="T66" fmla="*/ 829 w 1073"/>
              <a:gd name="T67" fmla="*/ 161 h 884"/>
              <a:gd name="T68" fmla="*/ 756 w 1073"/>
              <a:gd name="T69" fmla="*/ 222 h 884"/>
              <a:gd name="T70" fmla="*/ 248 w 1073"/>
              <a:gd name="T71" fmla="*/ 340 h 884"/>
              <a:gd name="T72" fmla="*/ 367 w 1073"/>
              <a:gd name="T73" fmla="*/ 276 h 884"/>
              <a:gd name="T74" fmla="*/ 756 w 1073"/>
              <a:gd name="T75" fmla="*/ 222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3" h="884">
                <a:moveTo>
                  <a:pt x="564" y="750"/>
                </a:moveTo>
                <a:cubicBezTo>
                  <a:pt x="557" y="722"/>
                  <a:pt x="556" y="694"/>
                  <a:pt x="571" y="667"/>
                </a:cubicBezTo>
                <a:lnTo>
                  <a:pt x="42" y="497"/>
                </a:lnTo>
                <a:cubicBezTo>
                  <a:pt x="22" y="524"/>
                  <a:pt x="17" y="559"/>
                  <a:pt x="41" y="596"/>
                </a:cubicBezTo>
                <a:lnTo>
                  <a:pt x="575" y="767"/>
                </a:lnTo>
                <a:lnTo>
                  <a:pt x="912" y="619"/>
                </a:lnTo>
                <a:cubicBezTo>
                  <a:pt x="921" y="615"/>
                  <a:pt x="919" y="608"/>
                  <a:pt x="908" y="605"/>
                </a:cubicBezTo>
                <a:lnTo>
                  <a:pt x="899" y="602"/>
                </a:lnTo>
                <a:lnTo>
                  <a:pt x="564" y="750"/>
                </a:lnTo>
                <a:close/>
                <a:moveTo>
                  <a:pt x="566" y="634"/>
                </a:moveTo>
                <a:cubicBezTo>
                  <a:pt x="559" y="606"/>
                  <a:pt x="558" y="578"/>
                  <a:pt x="573" y="551"/>
                </a:cubicBezTo>
                <a:lnTo>
                  <a:pt x="45" y="382"/>
                </a:lnTo>
                <a:cubicBezTo>
                  <a:pt x="24" y="408"/>
                  <a:pt x="19" y="443"/>
                  <a:pt x="43" y="480"/>
                </a:cubicBezTo>
                <a:lnTo>
                  <a:pt x="577" y="651"/>
                </a:lnTo>
                <a:lnTo>
                  <a:pt x="914" y="503"/>
                </a:lnTo>
                <a:cubicBezTo>
                  <a:pt x="923" y="499"/>
                  <a:pt x="922" y="493"/>
                  <a:pt x="911" y="489"/>
                </a:cubicBezTo>
                <a:lnTo>
                  <a:pt x="902" y="486"/>
                </a:lnTo>
                <a:lnTo>
                  <a:pt x="566" y="634"/>
                </a:lnTo>
                <a:close/>
                <a:moveTo>
                  <a:pt x="584" y="546"/>
                </a:moveTo>
                <a:lnTo>
                  <a:pt x="788" y="456"/>
                </a:lnTo>
                <a:lnTo>
                  <a:pt x="803" y="355"/>
                </a:lnTo>
                <a:lnTo>
                  <a:pt x="779" y="348"/>
                </a:lnTo>
                <a:cubicBezTo>
                  <a:pt x="768" y="432"/>
                  <a:pt x="560" y="438"/>
                  <a:pt x="502" y="438"/>
                </a:cubicBezTo>
                <a:cubicBezTo>
                  <a:pt x="442" y="438"/>
                  <a:pt x="224" y="431"/>
                  <a:pt x="224" y="340"/>
                </a:cubicBezTo>
                <a:lnTo>
                  <a:pt x="224" y="303"/>
                </a:lnTo>
                <a:lnTo>
                  <a:pt x="56" y="377"/>
                </a:lnTo>
                <a:lnTo>
                  <a:pt x="584" y="546"/>
                </a:lnTo>
                <a:close/>
                <a:moveTo>
                  <a:pt x="566" y="867"/>
                </a:moveTo>
                <a:cubicBezTo>
                  <a:pt x="559" y="839"/>
                  <a:pt x="558" y="810"/>
                  <a:pt x="573" y="783"/>
                </a:cubicBezTo>
                <a:lnTo>
                  <a:pt x="45" y="614"/>
                </a:lnTo>
                <a:cubicBezTo>
                  <a:pt x="24" y="641"/>
                  <a:pt x="19" y="676"/>
                  <a:pt x="43" y="713"/>
                </a:cubicBezTo>
                <a:lnTo>
                  <a:pt x="577" y="884"/>
                </a:lnTo>
                <a:lnTo>
                  <a:pt x="914" y="735"/>
                </a:lnTo>
                <a:cubicBezTo>
                  <a:pt x="923" y="731"/>
                  <a:pt x="922" y="725"/>
                  <a:pt x="911" y="722"/>
                </a:cubicBezTo>
                <a:lnTo>
                  <a:pt x="902" y="719"/>
                </a:lnTo>
                <a:lnTo>
                  <a:pt x="566" y="867"/>
                </a:lnTo>
                <a:close/>
                <a:moveTo>
                  <a:pt x="839" y="173"/>
                </a:moveTo>
                <a:lnTo>
                  <a:pt x="839" y="271"/>
                </a:lnTo>
                <a:cubicBezTo>
                  <a:pt x="836" y="272"/>
                  <a:pt x="832" y="274"/>
                  <a:pt x="832" y="277"/>
                </a:cubicBezTo>
                <a:lnTo>
                  <a:pt x="831" y="290"/>
                </a:lnTo>
                <a:cubicBezTo>
                  <a:pt x="831" y="298"/>
                  <a:pt x="838" y="301"/>
                  <a:pt x="837" y="307"/>
                </a:cubicBezTo>
                <a:lnTo>
                  <a:pt x="836" y="318"/>
                </a:lnTo>
                <a:cubicBezTo>
                  <a:pt x="836" y="323"/>
                  <a:pt x="831" y="327"/>
                  <a:pt x="831" y="333"/>
                </a:cubicBezTo>
                <a:lnTo>
                  <a:pt x="814" y="443"/>
                </a:lnTo>
                <a:cubicBezTo>
                  <a:pt x="821" y="456"/>
                  <a:pt x="886" y="456"/>
                  <a:pt x="894" y="443"/>
                </a:cubicBezTo>
                <a:lnTo>
                  <a:pt x="877" y="333"/>
                </a:lnTo>
                <a:cubicBezTo>
                  <a:pt x="877" y="327"/>
                  <a:pt x="872" y="323"/>
                  <a:pt x="871" y="318"/>
                </a:cubicBezTo>
                <a:lnTo>
                  <a:pt x="870" y="306"/>
                </a:lnTo>
                <a:cubicBezTo>
                  <a:pt x="870" y="300"/>
                  <a:pt x="877" y="299"/>
                  <a:pt x="877" y="291"/>
                </a:cubicBezTo>
                <a:lnTo>
                  <a:pt x="876" y="277"/>
                </a:lnTo>
                <a:cubicBezTo>
                  <a:pt x="876" y="274"/>
                  <a:pt x="872" y="272"/>
                  <a:pt x="869" y="271"/>
                </a:cubicBezTo>
                <a:cubicBezTo>
                  <a:pt x="869" y="172"/>
                  <a:pt x="869" y="285"/>
                  <a:pt x="869" y="179"/>
                </a:cubicBezTo>
                <a:lnTo>
                  <a:pt x="1066" y="144"/>
                </a:lnTo>
                <a:cubicBezTo>
                  <a:pt x="1072" y="143"/>
                  <a:pt x="1073" y="140"/>
                  <a:pt x="1067" y="137"/>
                </a:cubicBezTo>
                <a:cubicBezTo>
                  <a:pt x="972" y="110"/>
                  <a:pt x="885" y="84"/>
                  <a:pt x="806" y="61"/>
                </a:cubicBezTo>
                <a:cubicBezTo>
                  <a:pt x="735" y="41"/>
                  <a:pt x="669" y="21"/>
                  <a:pt x="608" y="4"/>
                </a:cubicBezTo>
                <a:cubicBezTo>
                  <a:pt x="597" y="0"/>
                  <a:pt x="590" y="0"/>
                  <a:pt x="579" y="1"/>
                </a:cubicBezTo>
                <a:cubicBezTo>
                  <a:pt x="499" y="8"/>
                  <a:pt x="415" y="15"/>
                  <a:pt x="325" y="23"/>
                </a:cubicBezTo>
                <a:cubicBezTo>
                  <a:pt x="227" y="31"/>
                  <a:pt x="122" y="40"/>
                  <a:pt x="10" y="49"/>
                </a:cubicBezTo>
                <a:cubicBezTo>
                  <a:pt x="0" y="51"/>
                  <a:pt x="2" y="58"/>
                  <a:pt x="9" y="61"/>
                </a:cubicBezTo>
                <a:cubicBezTo>
                  <a:pt x="53" y="84"/>
                  <a:pt x="102" y="110"/>
                  <a:pt x="156" y="138"/>
                </a:cubicBezTo>
                <a:cubicBezTo>
                  <a:pt x="222" y="173"/>
                  <a:pt x="295" y="211"/>
                  <a:pt x="377" y="255"/>
                </a:cubicBezTo>
                <a:cubicBezTo>
                  <a:pt x="385" y="259"/>
                  <a:pt x="400" y="260"/>
                  <a:pt x="412" y="258"/>
                </a:cubicBezTo>
                <a:cubicBezTo>
                  <a:pt x="547" y="235"/>
                  <a:pt x="682" y="211"/>
                  <a:pt x="817" y="188"/>
                </a:cubicBezTo>
                <a:cubicBezTo>
                  <a:pt x="817" y="183"/>
                  <a:pt x="815" y="180"/>
                  <a:pt x="809" y="179"/>
                </a:cubicBezTo>
                <a:lnTo>
                  <a:pt x="494" y="127"/>
                </a:lnTo>
                <a:cubicBezTo>
                  <a:pt x="466" y="123"/>
                  <a:pt x="471" y="103"/>
                  <a:pt x="487" y="106"/>
                </a:cubicBezTo>
                <a:lnTo>
                  <a:pt x="829" y="161"/>
                </a:lnTo>
                <a:cubicBezTo>
                  <a:pt x="835" y="162"/>
                  <a:pt x="839" y="167"/>
                  <a:pt x="839" y="173"/>
                </a:cubicBezTo>
                <a:close/>
                <a:moveTo>
                  <a:pt x="756" y="222"/>
                </a:moveTo>
                <a:lnTo>
                  <a:pt x="756" y="340"/>
                </a:lnTo>
                <a:cubicBezTo>
                  <a:pt x="756" y="439"/>
                  <a:pt x="248" y="439"/>
                  <a:pt x="248" y="340"/>
                </a:cubicBezTo>
                <a:lnTo>
                  <a:pt x="248" y="213"/>
                </a:lnTo>
                <a:cubicBezTo>
                  <a:pt x="287" y="234"/>
                  <a:pt x="327" y="255"/>
                  <a:pt x="367" y="276"/>
                </a:cubicBezTo>
                <a:cubicBezTo>
                  <a:pt x="380" y="283"/>
                  <a:pt x="401" y="284"/>
                  <a:pt x="416" y="281"/>
                </a:cubicBezTo>
                <a:cubicBezTo>
                  <a:pt x="529" y="261"/>
                  <a:pt x="642" y="242"/>
                  <a:pt x="756" y="222"/>
                </a:cubicBezTo>
                <a:close/>
              </a:path>
            </a:pathLst>
          </a:custGeom>
          <a:solidFill>
            <a:schemeClr val="tx1">
              <a:lumMod val="75000"/>
              <a:lumOff val="25000"/>
            </a:schemeClr>
          </a:solidFill>
          <a:ln>
            <a:noFill/>
          </a:ln>
        </p:spPr>
        <p:txBody>
          <a:bodyPr/>
          <a:lstStyle/>
          <a:p>
            <a:endParaRPr lang="zh-CN" altLang="en-US" sz="1255">
              <a:solidFill>
                <a:schemeClr val="bg1"/>
              </a:solidFill>
            </a:endParaRPr>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ctrTitle" hasCustomPrompt="1"/>
            <p:custDataLst>
              <p:tags r:id="rId7"/>
            </p:custDataLst>
          </p:nvPr>
        </p:nvSpPr>
        <p:spPr>
          <a:xfrm>
            <a:off x="2267262" y="3396599"/>
            <a:ext cx="7657475" cy="1144889"/>
          </a:xfrm>
        </p:spPr>
        <p:txBody>
          <a:bodyPr lIns="90000" tIns="46800" rIns="90000" bIns="0" anchor="b" anchorCtr="0">
            <a:normAutofit/>
          </a:bodyPr>
          <a:lstStyle>
            <a:lvl1pPr algn="ctr">
              <a:defRPr sz="6600" b="0" spc="600" baseline="0">
                <a:ea typeface="汉仪旗黑-85S" panose="00020600040101010101" pitchFamily="18" charset="-122"/>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8"/>
            </p:custDataLst>
          </p:nvPr>
        </p:nvSpPr>
        <p:spPr>
          <a:xfrm>
            <a:off x="2267262" y="4634714"/>
            <a:ext cx="7657475" cy="535060"/>
          </a:xfrm>
        </p:spPr>
        <p:txBody>
          <a:bodyPr lIns="90000" tIns="46800" rIns="90000" bIns="46800" anchor="ctr" anchorCtr="0">
            <a:norm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单击此处编辑副标题</a:t>
            </a:r>
            <a:endParaRPr lang="zh-CN" altLang="en-US"/>
          </a:p>
        </p:txBody>
      </p:sp>
      <p:sp>
        <p:nvSpPr>
          <p:cNvPr id="5" name="文本占位符 4"/>
          <p:cNvSpPr>
            <a:spLocks noGrp="1"/>
          </p:cNvSpPr>
          <p:nvPr>
            <p:ph type="body" sz="quarter" idx="13" hasCustomPrompt="1"/>
            <p:custDataLst>
              <p:tags r:id="rId9"/>
            </p:custDataLst>
          </p:nvPr>
        </p:nvSpPr>
        <p:spPr>
          <a:xfrm>
            <a:off x="3898955" y="5263000"/>
            <a:ext cx="2235600" cy="627800"/>
          </a:xfrm>
        </p:spPr>
        <p:txBody>
          <a:bodyPr lIns="90000" tIns="0" rIns="90000" bIns="46800">
            <a:normAutofit/>
          </a:bodyPr>
          <a:lstStyle>
            <a:lvl1pPr marL="0" indent="0" algn="r">
              <a:buNone/>
              <a:defRPr sz="2400"/>
            </a:lvl1pPr>
          </a:lstStyle>
          <a:p>
            <a:pPr lvl="0"/>
            <a:r>
              <a:rPr lang="zh-CN" altLang="en-US"/>
              <a:t>编辑文本</a:t>
            </a:r>
            <a:endParaRPr lang="zh-CN" altLang="en-US"/>
          </a:p>
        </p:txBody>
      </p:sp>
      <p:sp>
        <p:nvSpPr>
          <p:cNvPr id="15" name="文本占位符 14"/>
          <p:cNvSpPr>
            <a:spLocks noGrp="1"/>
          </p:cNvSpPr>
          <p:nvPr>
            <p:ph type="body" sz="quarter" idx="14" hasCustomPrompt="1"/>
            <p:custDataLst>
              <p:tags r:id="rId10"/>
            </p:custDataLst>
          </p:nvPr>
        </p:nvSpPr>
        <p:spPr>
          <a:xfrm>
            <a:off x="6211764" y="5263000"/>
            <a:ext cx="2235600" cy="627800"/>
          </a:xfrm>
        </p:spPr>
        <p:txBody>
          <a:bodyPr lIns="90000" tIns="0" rIns="90000" bIns="46800">
            <a:normAutofit/>
          </a:bodyPr>
          <a:lstStyle>
            <a:lvl1pPr marL="0" indent="0" algn="l">
              <a:buNone/>
              <a:defRPr sz="2400"/>
            </a:lvl1pPr>
          </a:lstStyle>
          <a:p>
            <a:pPr lvl="0"/>
            <a:r>
              <a:rPr lang="zh-CN" altLang="en-US"/>
              <a:t>编辑文本</a:t>
            </a:r>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彩色水彩素材左上角"/>
          <p:cNvPicPr>
            <a:picLocks noChangeAspect="1"/>
          </p:cNvPicPr>
          <p:nvPr>
            <p:custDataLst>
              <p:tags r:id="rId2"/>
            </p:custDataLst>
          </p:nvPr>
        </p:nvPicPr>
        <p:blipFill>
          <a:blip r:embed="rId3"/>
          <a:stretch>
            <a:fillRect/>
          </a:stretch>
        </p:blipFill>
        <p:spPr>
          <a:xfrm>
            <a:off x="0" y="-3810"/>
            <a:ext cx="1002665" cy="716915"/>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5"/>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0" y="4445"/>
            <a:ext cx="12192000" cy="6856095"/>
            <a:chOff x="0" y="7"/>
            <a:chExt cx="19200" cy="10797"/>
          </a:xfrm>
        </p:grpSpPr>
        <p:pic>
          <p:nvPicPr>
            <p:cNvPr id="11" name="图片 10" descr="彩色水彩素材左上角"/>
            <p:cNvPicPr>
              <a:picLocks noChangeAspect="1"/>
            </p:cNvPicPr>
            <p:nvPr>
              <p:custDataLst>
                <p:tags r:id="rId3"/>
              </p:custDataLst>
            </p:nvPr>
          </p:nvPicPr>
          <p:blipFill>
            <a:blip r:embed="rId4"/>
            <a:stretch>
              <a:fillRect/>
            </a:stretch>
          </p:blipFill>
          <p:spPr>
            <a:xfrm>
              <a:off x="0" y="7"/>
              <a:ext cx="10818" cy="7734"/>
            </a:xfrm>
            <a:prstGeom prst="rect">
              <a:avLst/>
            </a:prstGeom>
          </p:spPr>
        </p:pic>
        <p:pic>
          <p:nvPicPr>
            <p:cNvPr id="12" name="图片 11" descr="彩色水彩素材右下角"/>
            <p:cNvPicPr>
              <a:picLocks noChangeAspect="1"/>
            </p:cNvPicPr>
            <p:nvPr>
              <p:custDataLst>
                <p:tags r:id="rId5"/>
              </p:custDataLst>
            </p:nvPr>
          </p:nvPicPr>
          <p:blipFill>
            <a:blip r:embed="rId6"/>
            <a:stretch>
              <a:fillRect/>
            </a:stretch>
          </p:blipFill>
          <p:spPr>
            <a:xfrm>
              <a:off x="10360" y="4842"/>
              <a:ext cx="8840" cy="5962"/>
            </a:xfrm>
            <a:prstGeom prst="rect">
              <a:avLst/>
            </a:prstGeom>
          </p:spPr>
        </p:pic>
      </p:gr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10"/>
            </p:custDataLst>
          </p:nvPr>
        </p:nvSpPr>
        <p:spPr>
          <a:xfrm>
            <a:off x="3213668" y="3633084"/>
            <a:ext cx="5764664" cy="930918"/>
          </a:xfrm>
        </p:spPr>
        <p:txBody>
          <a:bodyPr lIns="90000" tIns="46800" rIns="90000" bIns="0" anchor="b" anchorCtr="0">
            <a:normAutofit/>
          </a:bodyPr>
          <a:lstStyle>
            <a:lvl1pPr algn="ctr">
              <a:defRPr sz="4800" b="0" u="none" strike="noStrike" kern="1200" cap="none" spc="300" normalizeH="0" baseline="0">
                <a:solidFill>
                  <a:schemeClr val="accent1"/>
                </a:solidFill>
                <a:uFillTx/>
                <a:latin typeface="Arial" panose="020B0604020202020204" pitchFamily="34" charset="0"/>
                <a:ea typeface="汉仪旗黑-85S" panose="00020600040101010101" pitchFamily="18" charset="-122"/>
              </a:defRPr>
            </a:lvl1pPr>
          </a:lstStyle>
          <a:p>
            <a:r>
              <a:rPr lang="zh-CN" altLang="en-US"/>
              <a:t>单击此处编辑标题</a:t>
            </a:r>
            <a:endParaRPr lang="zh-CN" altLang="en-US"/>
          </a:p>
        </p:txBody>
      </p:sp>
      <p:sp>
        <p:nvSpPr>
          <p:cNvPr id="3" name="文本占位符 2"/>
          <p:cNvSpPr>
            <a:spLocks noGrp="1"/>
          </p:cNvSpPr>
          <p:nvPr>
            <p:ph type="body" idx="1"/>
            <p:custDataLst>
              <p:tags r:id="rId11"/>
            </p:custDataLst>
          </p:nvPr>
        </p:nvSpPr>
        <p:spPr>
          <a:xfrm>
            <a:off x="3377626" y="4671129"/>
            <a:ext cx="5436748" cy="1077985"/>
          </a:xfrm>
        </p:spPr>
        <p:txBody>
          <a:bodyPr lIns="90000" tIns="0" rIns="90000" bIns="46800">
            <a:normAutofit/>
          </a:bodyPr>
          <a:lstStyle>
            <a:lvl1pPr marL="0" indent="0" algn="ctr" eaLnBrk="1" fontAlgn="auto" latinLnBrk="0" hangingPunct="1">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34" name="标题文本"/>
          <p:cNvSpPr txBox="1">
            <a:spLocks noGrp="1"/>
          </p:cNvSpPr>
          <p:nvPr>
            <p:ph type="title" hasCustomPrompt="1"/>
          </p:nvPr>
        </p:nvSpPr>
        <p:spPr>
          <a:xfrm>
            <a:off x="1524000" y="1122361"/>
            <a:ext cx="9144000" cy="2387603"/>
          </a:xfrm>
          <a:prstGeom prst="rect">
            <a:avLst/>
          </a:prstGeom>
        </p:spPr>
        <p:txBody>
          <a:bodyPr anchor="b"/>
          <a:lstStyle>
            <a:lvl1pPr algn="ctr">
              <a:defRPr sz="6000"/>
            </a:lvl1pPr>
          </a:lstStyle>
          <a:p>
            <a:r>
              <a:t>标题文本</a:t>
            </a:r>
          </a:p>
        </p:txBody>
      </p:sp>
      <p:sp>
        <p:nvSpPr>
          <p:cNvPr id="35" name="正文级别 1…"/>
          <p:cNvSpPr txBox="1">
            <a:spLocks noGrp="1"/>
          </p:cNvSpPr>
          <p:nvPr>
            <p:ph type="body" sz="quarter" idx="1" hasCustomPrompt="1"/>
          </p:nvPr>
        </p:nvSpPr>
        <p:spPr>
          <a:xfrm>
            <a:off x="1524000" y="3602036"/>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3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descr="彩色水彩素材左上角"/>
          <p:cNvPicPr>
            <a:picLocks noChangeAspect="1"/>
          </p:cNvPicPr>
          <p:nvPr>
            <p:custDataLst>
              <p:tags r:id="rId2"/>
            </p:custDataLst>
          </p:nvPr>
        </p:nvPicPr>
        <p:blipFill>
          <a:blip r:embed="rId3"/>
          <a:stretch>
            <a:fillRect/>
          </a:stretch>
        </p:blipFill>
        <p:spPr>
          <a:xfrm>
            <a:off x="0" y="-3810"/>
            <a:ext cx="1002665" cy="716915"/>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5"/>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6"/>
            </p:custDataLst>
          </p:nvPr>
        </p:nvSpPr>
        <p:spPr>
          <a:xfrm>
            <a:off x="6238877" y="952508"/>
            <a:ext cx="5283242" cy="5388907"/>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p>
            <a:endParaRPr lang="zh-CN" altLang="en-US"/>
          </a:p>
        </p:txBody>
      </p:sp>
      <p:sp>
        <p:nvSpPr>
          <p:cNvPr id="7" name="灯片编号占位符 6"/>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彩色水彩素材左上角"/>
          <p:cNvPicPr>
            <a:picLocks noChangeAspect="1"/>
          </p:cNvPicPr>
          <p:nvPr>
            <p:custDataLst>
              <p:tags r:id="rId2"/>
            </p:custDataLst>
          </p:nvPr>
        </p:nvPicPr>
        <p:blipFill>
          <a:blip r:embed="rId3"/>
          <a:stretch>
            <a:fillRect/>
          </a:stretch>
        </p:blipFill>
        <p:spPr>
          <a:xfrm>
            <a:off x="0" y="-3810"/>
            <a:ext cx="1002665" cy="716915"/>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5"/>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6"/>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7"/>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8"/>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p:txBody>
          <a:bodyPr/>
          <a:lstStyle/>
          <a:p>
            <a:endParaRPr lang="zh-CN" altLang="en-US"/>
          </a:p>
        </p:txBody>
      </p:sp>
      <p:sp>
        <p:nvSpPr>
          <p:cNvPr id="9" name="灯片编号占位符 8"/>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grpSp>
        <p:nvGrpSpPr>
          <p:cNvPr id="9" name="组合 8"/>
          <p:cNvGrpSpPr/>
          <p:nvPr>
            <p:custDataLst>
              <p:tags r:id="rId6"/>
            </p:custDataLst>
          </p:nvPr>
        </p:nvGrpSpPr>
        <p:grpSpPr>
          <a:xfrm>
            <a:off x="0" y="-3810"/>
            <a:ext cx="12192000" cy="6864350"/>
            <a:chOff x="0" y="-6"/>
            <a:chExt cx="19200" cy="10810"/>
          </a:xfrm>
        </p:grpSpPr>
        <p:pic>
          <p:nvPicPr>
            <p:cNvPr id="10" name="图片 9" descr="彩色水彩素材左上角"/>
            <p:cNvPicPr>
              <a:picLocks noChangeAspect="1"/>
            </p:cNvPicPr>
            <p:nvPr>
              <p:custDataLst>
                <p:tags r:id="rId7"/>
              </p:custDataLst>
            </p:nvPr>
          </p:nvPicPr>
          <p:blipFill>
            <a:blip r:embed="rId8"/>
            <a:stretch>
              <a:fillRect/>
            </a:stretch>
          </p:blipFill>
          <p:spPr>
            <a:xfrm>
              <a:off x="0" y="-6"/>
              <a:ext cx="5296" cy="3786"/>
            </a:xfrm>
            <a:prstGeom prst="rect">
              <a:avLst/>
            </a:prstGeom>
          </p:spPr>
        </p:pic>
        <p:pic>
          <p:nvPicPr>
            <p:cNvPr id="11" name="图片 10" descr="彩色水彩素材右下角"/>
            <p:cNvPicPr>
              <a:picLocks noChangeAspect="1"/>
            </p:cNvPicPr>
            <p:nvPr>
              <p:custDataLst>
                <p:tags r:id="rId9"/>
              </p:custDataLst>
            </p:nvPr>
          </p:nvPicPr>
          <p:blipFill>
            <a:blip r:embed="rId10"/>
            <a:stretch>
              <a:fillRect/>
            </a:stretch>
          </p:blipFill>
          <p:spPr>
            <a:xfrm>
              <a:off x="13291" y="6819"/>
              <a:ext cx="5909" cy="3985"/>
            </a:xfrm>
            <a:prstGeom prst="rect">
              <a:avLst/>
            </a:prstGeom>
          </p:spPr>
        </p:pic>
      </p:gr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descr="彩色水彩素材左上角"/>
          <p:cNvPicPr>
            <a:picLocks noChangeAspect="1"/>
          </p:cNvPicPr>
          <p:nvPr>
            <p:custDataLst>
              <p:tags r:id="rId2"/>
            </p:custDataLst>
          </p:nvPr>
        </p:nvPicPr>
        <p:blipFill>
          <a:blip r:embed="rId3"/>
          <a:stretch>
            <a:fillRect/>
          </a:stretch>
        </p:blipFill>
        <p:spPr>
          <a:xfrm>
            <a:off x="0" y="-3810"/>
            <a:ext cx="1002665" cy="716915"/>
          </a:xfrm>
          <a:prstGeom prst="rect">
            <a:avLst/>
          </a:prstGeom>
        </p:spPr>
      </p:pic>
      <p:sp>
        <p:nvSpPr>
          <p:cNvPr id="2" name="标题 1"/>
          <p:cNvSpPr>
            <a:spLocks noGrp="1"/>
          </p:cNvSpPr>
          <p:nvPr>
            <p:ph type="title"/>
            <p:custDataLst>
              <p:tags r:id="rId4"/>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5"/>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6"/>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7"/>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p>
            <a:endParaRPr lang="zh-CN" altLang="en-US"/>
          </a:p>
        </p:txBody>
      </p:sp>
      <p:sp>
        <p:nvSpPr>
          <p:cNvPr id="7" name="灯片编号占位符 6"/>
          <p:cNvSpPr>
            <a:spLocks noGrp="1"/>
          </p:cNvSpPr>
          <p:nvPr>
            <p:ph type="sldNum" sz="quarter" idx="12"/>
            <p:custDataLst>
              <p:tags r:id="rId9"/>
            </p:custDataLst>
          </p:nvPr>
        </p:nvSpPr>
        <p:spPr/>
        <p:txBody>
          <a:bodyPr/>
          <a:lstStyle/>
          <a:p>
            <a:fld id="{FABC47A4-756D-490B-A52F-7D9E2C9FC05F}" type="slidenum">
              <a:rPr lang="zh-CN" altLang="en-US" smtClean="0"/>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descr="彩色水彩素材左上角"/>
          <p:cNvPicPr>
            <a:picLocks noChangeAspect="1"/>
          </p:cNvPicPr>
          <p:nvPr>
            <p:custDataLst>
              <p:tags r:id="rId2"/>
            </p:custDataLst>
          </p:nvPr>
        </p:nvPicPr>
        <p:blipFill>
          <a:blip r:embed="rId3"/>
          <a:stretch>
            <a:fillRect/>
          </a:stretch>
        </p:blipFill>
        <p:spPr>
          <a:xfrm>
            <a:off x="0" y="-3810"/>
            <a:ext cx="1002665" cy="716915"/>
          </a:xfrm>
          <a:prstGeom prst="rect">
            <a:avLst/>
          </a:prstGeom>
        </p:spPr>
      </p:pic>
      <p:sp>
        <p:nvSpPr>
          <p:cNvPr id="2" name="竖排标题 1"/>
          <p:cNvSpPr>
            <a:spLocks noGrp="1"/>
          </p:cNvSpPr>
          <p:nvPr>
            <p:ph type="title" orient="vert"/>
            <p:custDataLst>
              <p:tags r:id="rId4"/>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5"/>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descr="彩色水彩素材左上角"/>
          <p:cNvPicPr>
            <a:picLocks noChangeAspect="1"/>
          </p:cNvPicPr>
          <p:nvPr>
            <p:custDataLst>
              <p:tags r:id="rId2"/>
            </p:custDataLst>
          </p:nvPr>
        </p:nvPicPr>
        <p:blipFill>
          <a:blip r:embed="rId3"/>
          <a:stretch>
            <a:fillRect/>
          </a:stretch>
        </p:blipFill>
        <p:spPr>
          <a:xfrm>
            <a:off x="0" y="-3810"/>
            <a:ext cx="1002665" cy="716915"/>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669930" y="952508"/>
            <a:ext cx="10852237" cy="538890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6"/>
            </p:custDataLst>
          </p:nvPr>
        </p:nvSpPr>
        <p:spPr>
          <a:xfrm>
            <a:off x="2113345" y="2656115"/>
            <a:ext cx="7936280" cy="2104328"/>
          </a:xfrm>
        </p:spPr>
        <p:txBody>
          <a:bodyPr vert="horz" lIns="90000" tIns="46800" rIns="90000" bIns="0" rtlCol="0" anchor="b" anchorCtr="0">
            <a:normAutofit/>
          </a:bodyPr>
          <a:lstStyle>
            <a:lvl1pPr marL="0" marR="0" algn="ctr" defTabSz="914400" rtl="0" eaLnBrk="1" fontAlgn="auto" latinLnBrk="0" hangingPunct="1">
              <a:lnSpc>
                <a:spcPct val="100000"/>
              </a:lnSpc>
              <a:buNone/>
              <a:defRPr kumimoji="0" lang="zh-CN" altLang="en-US" sz="11495" b="0" i="0" u="none" strike="noStrike" kern="1200" cap="none" spc="12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
        <p:nvSpPr>
          <p:cNvPr id="13" name="文本占位符 12"/>
          <p:cNvSpPr>
            <a:spLocks noGrp="1"/>
          </p:cNvSpPr>
          <p:nvPr>
            <p:ph type="body" sz="quarter" idx="13" hasCustomPrompt="1"/>
            <p:custDataLst>
              <p:tags r:id="rId7"/>
            </p:custDataLst>
          </p:nvPr>
        </p:nvSpPr>
        <p:spPr>
          <a:xfrm>
            <a:off x="2113345" y="4814908"/>
            <a:ext cx="7936280" cy="686005"/>
          </a:xfrm>
        </p:spPr>
        <p:txBody>
          <a:bodyPr lIns="90000" rIns="90000" bIns="46800">
            <a:normAutofit/>
          </a:bodyPr>
          <a:lstStyle>
            <a:lvl1pPr marL="0" indent="0" algn="ctr">
              <a:buNone/>
              <a:defRPr sz="2400"/>
            </a:lvl1pPr>
          </a:lstStyle>
          <a:p>
            <a:pPr lvl="0"/>
            <a:r>
              <a:rPr lang="zh-CN" altLang="en-US"/>
              <a:t>单击此处编辑文本</a:t>
            </a:r>
            <a:endParaRPr lang="zh-CN" altLang="en-US"/>
          </a:p>
        </p:txBody>
      </p:sp>
      <p:sp>
        <p:nvSpPr>
          <p:cNvPr id="15" name="文本占位符 14"/>
          <p:cNvSpPr>
            <a:spLocks noGrp="1"/>
          </p:cNvSpPr>
          <p:nvPr>
            <p:ph type="body" sz="quarter" idx="14" hasCustomPrompt="1"/>
            <p:custDataLst>
              <p:tags r:id="rId8"/>
            </p:custDataLst>
          </p:nvPr>
        </p:nvSpPr>
        <p:spPr>
          <a:xfrm>
            <a:off x="6110513" y="5541113"/>
            <a:ext cx="2322000" cy="511344"/>
          </a:xfrm>
        </p:spPr>
        <p:txBody>
          <a:bodyPr lIns="90000" rIns="90000" bIns="46800">
            <a:normAutofit/>
          </a:bodyPr>
          <a:lstStyle>
            <a:lvl1pPr marL="0" indent="0" algn="ctr">
              <a:buNone/>
              <a:defRPr sz="2400"/>
            </a:lvl1pPr>
          </a:lstStyle>
          <a:p>
            <a:pPr lvl="0"/>
            <a:r>
              <a:rPr lang="zh-CN" altLang="en-US"/>
              <a:t>编辑文本</a:t>
            </a:r>
            <a:endParaRPr lang="zh-CN" altLang="en-US"/>
          </a:p>
        </p:txBody>
      </p:sp>
      <p:sp>
        <p:nvSpPr>
          <p:cNvPr id="17" name="文本占位符 16"/>
          <p:cNvSpPr>
            <a:spLocks noGrp="1"/>
          </p:cNvSpPr>
          <p:nvPr>
            <p:ph type="body" sz="quarter" idx="15" hasCustomPrompt="1"/>
            <p:custDataLst>
              <p:tags r:id="rId9"/>
            </p:custDataLst>
          </p:nvPr>
        </p:nvSpPr>
        <p:spPr>
          <a:xfrm>
            <a:off x="3759485" y="5541113"/>
            <a:ext cx="2322000" cy="511344"/>
          </a:xfrm>
        </p:spPr>
        <p:txBody>
          <a:bodyPr lIns="90000" rIns="90000" bIns="46800">
            <a:normAutofit/>
          </a:bodyPr>
          <a:lstStyle>
            <a:lvl1pPr marL="0" indent="0" algn="ctr">
              <a:buNone/>
              <a:defRPr sz="2400"/>
            </a:lvl1pPr>
          </a:lstStyle>
          <a:p>
            <a:pPr lvl="0"/>
            <a:r>
              <a:rPr lang="zh-CN" altLang="en-US"/>
              <a:t>编辑文本</a:t>
            </a:r>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ormAutofit/>
          </a:bodyPr>
          <a:lstStyle>
            <a:lvl1pPr>
              <a:defRPr baseline="0">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pic>
        <p:nvPicPr>
          <p:cNvPr id="12" name="图片 11" descr="彩色水彩素材右下角"/>
          <p:cNvPicPr>
            <a:picLocks noChangeAspect="1"/>
          </p:cNvPicPr>
          <p:nvPr>
            <p:custDataLst>
              <p:tags r:id="rId6"/>
            </p:custDataLst>
          </p:nvPr>
        </p:nvPicPr>
        <p:blipFill>
          <a:blip r:embed="rId7"/>
          <a:stretch>
            <a:fillRect/>
          </a:stretch>
        </p:blipFill>
        <p:spPr>
          <a:xfrm>
            <a:off x="10662285" y="5828665"/>
            <a:ext cx="1529715" cy="1031875"/>
          </a:xfrm>
          <a:prstGeom prst="rect">
            <a:avLst/>
          </a:prstGeom>
        </p:spPr>
      </p:pic>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彩色水彩素材左上角"/>
          <p:cNvPicPr>
            <a:picLocks noChangeAspect="1"/>
          </p:cNvPicPr>
          <p:nvPr>
            <p:custDataLst>
              <p:tags r:id="rId3"/>
            </p:custDataLst>
          </p:nvPr>
        </p:nvPicPr>
        <p:blipFill>
          <a:blip r:embed="rId4"/>
          <a:stretch>
            <a:fillRect/>
          </a:stretch>
        </p:blipFill>
        <p:spPr>
          <a:xfrm>
            <a:off x="0" y="-3810"/>
            <a:ext cx="1002665" cy="716915"/>
          </a:xfrm>
          <a:prstGeom prst="rect">
            <a:avLst/>
          </a:prstGeom>
        </p:spPr>
      </p:pic>
      <p:pic>
        <p:nvPicPr>
          <p:cNvPr id="12" name="图片 11" descr="彩色水彩素材右下角"/>
          <p:cNvPicPr>
            <a:picLocks noChangeAspect="1"/>
          </p:cNvPicPr>
          <p:nvPr>
            <p:custDataLst>
              <p:tags r:id="rId5"/>
            </p:custDataLst>
          </p:nvPr>
        </p:nvPicPr>
        <p:blipFill>
          <a:blip r:embed="rId6"/>
          <a:stretch>
            <a:fillRect/>
          </a:stretch>
        </p:blipFill>
        <p:spPr>
          <a:xfrm>
            <a:off x="10662285" y="5828665"/>
            <a:ext cx="1529715" cy="1031875"/>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8"/>
            </p:custDataLst>
          </p:nvPr>
        </p:nvSpPr>
        <p:spPr>
          <a:xfrm>
            <a:off x="1281113" y="2163600"/>
            <a:ext cx="9626600" cy="3445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custDataLst>
              <p:tags r:id="rId3"/>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单击编辑标题</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7"/>
            </p:custDataLst>
          </p:nvPr>
        </p:nvSpPr>
        <p:spPr>
          <a:xfrm>
            <a:off x="586800" y="1764000"/>
            <a:ext cx="3956400" cy="40932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8"/>
            </p:custDataLst>
          </p:nvPr>
        </p:nvSpPr>
        <p:spPr>
          <a:xfrm>
            <a:off x="5101200" y="769938"/>
            <a:ext cx="6480000" cy="5087937"/>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6" name="图片 5" descr="彩色水彩素材左上角"/>
          <p:cNvPicPr>
            <a:picLocks noChangeAspect="1"/>
          </p:cNvPicPr>
          <p:nvPr>
            <p:custDataLst>
              <p:tags r:id="rId9"/>
            </p:custDataLst>
          </p:nvPr>
        </p:nvPicPr>
        <p:blipFill>
          <a:blip r:embed="rId10"/>
          <a:stretch>
            <a:fillRect/>
          </a:stretch>
        </p:blipFill>
        <p:spPr>
          <a:xfrm>
            <a:off x="0" y="-3810"/>
            <a:ext cx="1002665" cy="716915"/>
          </a:xfrm>
          <a:prstGeom prst="rect">
            <a:avLst/>
          </a:prstGeom>
        </p:spPr>
      </p:pic>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7"/>
            </p:custDataLst>
          </p:nvPr>
        </p:nvSpPr>
        <p:spPr>
          <a:xfrm>
            <a:off x="612000" y="1659600"/>
            <a:ext cx="10975975" cy="828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8"/>
            </p:custDataLst>
          </p:nvPr>
        </p:nvSpPr>
        <p:spPr>
          <a:xfrm>
            <a:off x="612775" y="2808000"/>
            <a:ext cx="10965600" cy="34308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6" name="图片 5" descr="彩色水彩素材左上角"/>
          <p:cNvPicPr>
            <a:picLocks noChangeAspect="1"/>
          </p:cNvPicPr>
          <p:nvPr>
            <p:custDataLst>
              <p:tags r:id="rId9"/>
            </p:custDataLst>
          </p:nvPr>
        </p:nvPicPr>
        <p:blipFill>
          <a:blip r:embed="rId10"/>
          <a:stretch>
            <a:fillRect/>
          </a:stretch>
        </p:blipFill>
        <p:spPr>
          <a:xfrm>
            <a:off x="0" y="-3810"/>
            <a:ext cx="1002665" cy="716915"/>
          </a:xfrm>
          <a:prstGeom prst="rect">
            <a:avLst/>
          </a:prstGeom>
        </p:spPr>
      </p:pic>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normAutofit/>
          </a:bodyPr>
          <a:lstStyle>
            <a:lvl1pPr algn="ctr">
              <a:defRPr sz="3200" baseline="0">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604837" y="1681200"/>
            <a:ext cx="10990800" cy="32112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8"/>
            </p:custDataLst>
          </p:nvPr>
        </p:nvSpPr>
        <p:spPr>
          <a:xfrm>
            <a:off x="594000" y="5180400"/>
            <a:ext cx="11001600" cy="1011600"/>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pic>
        <p:nvPicPr>
          <p:cNvPr id="6" name="图片 5" descr="彩色水彩素材左上角"/>
          <p:cNvPicPr>
            <a:picLocks noChangeAspect="1"/>
          </p:cNvPicPr>
          <p:nvPr>
            <p:custDataLst>
              <p:tags r:id="rId9"/>
            </p:custDataLst>
          </p:nvPr>
        </p:nvPicPr>
        <p:blipFill>
          <a:blip r:embed="rId10"/>
          <a:stretch>
            <a:fillRect/>
          </a:stretch>
        </p:blipFill>
        <p:spPr>
          <a:xfrm>
            <a:off x="0" y="-3810"/>
            <a:ext cx="1002665" cy="716915"/>
          </a:xfrm>
          <a:prstGeom prst="rect">
            <a:avLst/>
          </a:prstGeom>
        </p:spPr>
      </p:pic>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579600" y="237600"/>
            <a:ext cx="11037600" cy="441964"/>
          </a:xfrm>
        </p:spPr>
        <p:txBody>
          <a:bodyPr>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579600" y="1663200"/>
            <a:ext cx="5342400" cy="2894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8"/>
            </p:custDataLst>
          </p:nvPr>
        </p:nvSpPr>
        <p:spPr>
          <a:xfrm>
            <a:off x="6242400" y="1663200"/>
            <a:ext cx="5367600" cy="2894400"/>
          </a:xfrm>
        </p:spPr>
        <p:txBody>
          <a:bodyPr>
            <a:normAutofit/>
          </a:bodyPr>
          <a:lstStyle>
            <a:lvl1pPr>
              <a:defRPr baseline="0">
                <a:latin typeface="Arial" panose="020B0604020202020204" pitchFamily="34" charset="0"/>
                <a:ea typeface="微软雅黑" panose="020B0503020204020204" charset="-122"/>
              </a:defRPr>
            </a:lvl1pPr>
            <a:lvl2pPr>
              <a:defRPr baseline="0">
                <a:latin typeface="Arial" panose="020B0604020202020204" pitchFamily="34" charset="0"/>
                <a:ea typeface="微软雅黑" panose="020B0503020204020204" charset="-122"/>
              </a:defRPr>
            </a:lvl2pPr>
            <a:lvl3pPr>
              <a:defRPr baseline="0">
                <a:latin typeface="Arial" panose="020B0604020202020204" pitchFamily="34" charset="0"/>
                <a:ea typeface="微软雅黑" panose="020B0503020204020204" charset="-122"/>
              </a:defRPr>
            </a:lvl3pPr>
            <a:lvl4pPr>
              <a:defRPr baseline="0">
                <a:latin typeface="Arial" panose="020B0604020202020204" pitchFamily="34" charset="0"/>
                <a:ea typeface="微软雅黑" panose="020B0503020204020204" charset="-122"/>
              </a:defRPr>
            </a:lvl4pPr>
            <a:lvl5pPr>
              <a:defRPr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9"/>
            </p:custDataLst>
          </p:nvPr>
        </p:nvSpPr>
        <p:spPr>
          <a:xfrm>
            <a:off x="572400" y="4816800"/>
            <a:ext cx="5342400" cy="781200"/>
          </a:xfrm>
        </p:spPr>
        <p:txBody>
          <a:bodyPr>
            <a:normAutofit/>
          </a:bodyPr>
          <a:lstStyle>
            <a:lvl1pPr>
              <a:defRPr baseline="0">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0"/>
            </p:custDataLst>
          </p:nvPr>
        </p:nvSpPr>
        <p:spPr>
          <a:xfrm>
            <a:off x="6253200" y="4813200"/>
            <a:ext cx="5367600" cy="781200"/>
          </a:xfrm>
        </p:spPr>
        <p:txBody>
          <a:bodyPr>
            <a:normAutofit/>
          </a:bodyPr>
          <a:lstStyle>
            <a:lvl1pPr>
              <a:defRPr baseline="0">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pic>
        <p:nvPicPr>
          <p:cNvPr id="6" name="图片 5" descr="彩色水彩素材右下角"/>
          <p:cNvPicPr>
            <a:picLocks noChangeAspect="1"/>
          </p:cNvPicPr>
          <p:nvPr>
            <p:custDataLst>
              <p:tags r:id="rId11"/>
            </p:custDataLst>
          </p:nvPr>
        </p:nvPicPr>
        <p:blipFill>
          <a:blip r:embed="rId12"/>
          <a:stretch>
            <a:fillRect/>
          </a:stretch>
        </p:blipFill>
        <p:spPr>
          <a:xfrm>
            <a:off x="10662285" y="5828665"/>
            <a:ext cx="1529715" cy="1031875"/>
          </a:xfrm>
          <a:prstGeom prst="rect">
            <a:avLst/>
          </a:prstGeom>
        </p:spPr>
      </p:pic>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descr="彩色水彩素材左上角"/>
          <p:cNvPicPr>
            <a:picLocks noChangeAspect="1"/>
          </p:cNvPicPr>
          <p:nvPr>
            <p:custDataLst>
              <p:tags r:id="rId3"/>
            </p:custDataLst>
          </p:nvPr>
        </p:nvPicPr>
        <p:blipFill>
          <a:blip r:embed="rId4"/>
          <a:stretch>
            <a:fillRect/>
          </a:stretch>
        </p:blipFill>
        <p:spPr>
          <a:xfrm>
            <a:off x="0" y="-3810"/>
            <a:ext cx="3362960" cy="2404110"/>
          </a:xfrm>
          <a:prstGeom prst="rect">
            <a:avLst/>
          </a:prstGeom>
        </p:spPr>
      </p:pic>
      <p:pic>
        <p:nvPicPr>
          <p:cNvPr id="12" name="图片 11" descr="彩色水彩素材右下角"/>
          <p:cNvPicPr>
            <a:picLocks noChangeAspect="1"/>
          </p:cNvPicPr>
          <p:nvPr>
            <p:custDataLst>
              <p:tags r:id="rId5"/>
            </p:custDataLst>
          </p:nvPr>
        </p:nvPicPr>
        <p:blipFill>
          <a:blip r:embed="rId6"/>
          <a:stretch>
            <a:fillRect/>
          </a:stretch>
        </p:blipFill>
        <p:spPr>
          <a:xfrm>
            <a:off x="8439785" y="4330065"/>
            <a:ext cx="3752215" cy="253047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1522413" y="3862800"/>
            <a:ext cx="9144000" cy="1656000"/>
          </a:xfrm>
        </p:spPr>
        <p:txBody>
          <a:bodyPr>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18" name="灯片编号占位符 17"/>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2" name="标题 1"/>
          <p:cNvSpPr>
            <a:spLocks noGrp="1"/>
          </p:cNvSpPr>
          <p:nvPr>
            <p:ph type="ctrTitle" hasCustomPrompt="1"/>
            <p:custDataLst>
              <p:tags r:id="rId5"/>
            </p:custDataLst>
          </p:nvPr>
        </p:nvSpPr>
        <p:spPr>
          <a:xfrm>
            <a:off x="5486847" y="1980674"/>
            <a:ext cx="6185194" cy="1198618"/>
          </a:xfrm>
        </p:spPr>
        <p:txBody>
          <a:bodyPr lIns="90000" tIns="46800" rIns="90000" bIns="0" anchor="b" anchorCtr="0">
            <a:normAutofit/>
          </a:bodyPr>
          <a:lstStyle>
            <a:lvl1pPr algn="l">
              <a:defRPr sz="7200" spc="600" baseline="0">
                <a:solidFill>
                  <a:schemeClr val="tx1">
                    <a:lumMod val="85000"/>
                    <a:lumOff val="15000"/>
                  </a:schemeClr>
                </a:solidFill>
                <a:ea typeface="汉仪旗黑-85S" panose="00020600040101010101" pitchFamily="18" charset="-122"/>
              </a:defRPr>
            </a:lvl1pPr>
          </a:lstStyle>
          <a:p>
            <a:r>
              <a:rPr lang="zh-CN" altLang="en-US"/>
              <a:t>编辑标题</a:t>
            </a:r>
            <a:endParaRPr lang="zh-CN" altLang="en-US"/>
          </a:p>
        </p:txBody>
      </p:sp>
      <p:sp>
        <p:nvSpPr>
          <p:cNvPr id="3" name="副标题 2"/>
          <p:cNvSpPr>
            <a:spLocks noGrp="1"/>
          </p:cNvSpPr>
          <p:nvPr>
            <p:ph type="subTitle" idx="1" hasCustomPrompt="1"/>
            <p:custDataLst>
              <p:tags r:id="rId6"/>
            </p:custDataLst>
          </p:nvPr>
        </p:nvSpPr>
        <p:spPr>
          <a:xfrm>
            <a:off x="5486847" y="3327021"/>
            <a:ext cx="6246302" cy="632418"/>
          </a:xfrm>
        </p:spPr>
        <p:txBody>
          <a:bodyPr lIns="90000" tIns="0" rIns="90000" bIns="46800">
            <a:normAutofit/>
          </a:bodyPr>
          <a:lstStyle>
            <a:lvl1pPr marL="0" indent="0" algn="l" eaLnBrk="1" fontAlgn="auto" latinLnBrk="0" hangingPunct="1">
              <a:lnSpc>
                <a:spcPct val="100000"/>
              </a:lnSpc>
              <a:buNone/>
              <a:defRPr sz="2800" u="none" strike="noStrike" kern="1200" cap="none" spc="2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单击此处编辑副标题</a:t>
            </a:r>
            <a:endParaRPr lang="zh-CN" altLang="en-US"/>
          </a:p>
        </p:txBody>
      </p:sp>
      <p:grpSp>
        <p:nvGrpSpPr>
          <p:cNvPr id="4" name="组合 3"/>
          <p:cNvGrpSpPr/>
          <p:nvPr userDrawn="1">
            <p:custDataLst>
              <p:tags r:id="rId7"/>
            </p:custDataLst>
          </p:nvPr>
        </p:nvGrpSpPr>
        <p:grpSpPr>
          <a:xfrm>
            <a:off x="-19745" y="0"/>
            <a:ext cx="11817586" cy="6892260"/>
            <a:chOff x="-19745" y="0"/>
            <a:chExt cx="11817586" cy="6892260"/>
          </a:xfrm>
        </p:grpSpPr>
        <p:sp>
          <p:nvSpPr>
            <p:cNvPr id="7" name="任意多边形: 形状 6"/>
            <p:cNvSpPr/>
            <p:nvPr userDrawn="1">
              <p:custDataLst>
                <p:tags r:id="rId8"/>
              </p:custDataLst>
            </p:nvPr>
          </p:nvSpPr>
          <p:spPr>
            <a:xfrm rot="10800000">
              <a:off x="-19745" y="0"/>
              <a:ext cx="2427300" cy="2764457"/>
            </a:xfrm>
            <a:custGeom>
              <a:avLst/>
              <a:gdLst>
                <a:gd name="connsiteX0" fmla="*/ 2427300 w 2427300"/>
                <a:gd name="connsiteY0" fmla="*/ 2764457 h 2764457"/>
                <a:gd name="connsiteX1" fmla="*/ 0 w 2427300"/>
                <a:gd name="connsiteY1" fmla="*/ 2764457 h 2764457"/>
                <a:gd name="connsiteX2" fmla="*/ 1742483 w 2427300"/>
                <a:gd name="connsiteY2" fmla="*/ 0 h 2764457"/>
                <a:gd name="connsiteX3" fmla="*/ 2427300 w 2427300"/>
                <a:gd name="connsiteY3" fmla="*/ 1086466 h 2764457"/>
              </a:gdLst>
              <a:ahLst/>
              <a:cxnLst>
                <a:cxn ang="0">
                  <a:pos x="connsiteX0" y="connsiteY0"/>
                </a:cxn>
                <a:cxn ang="0">
                  <a:pos x="connsiteX1" y="connsiteY1"/>
                </a:cxn>
                <a:cxn ang="0">
                  <a:pos x="connsiteX2" y="connsiteY2"/>
                </a:cxn>
                <a:cxn ang="0">
                  <a:pos x="connsiteX3" y="connsiteY3"/>
                </a:cxn>
              </a:cxnLst>
              <a:rect l="l" t="t" r="r" b="b"/>
              <a:pathLst>
                <a:path w="2427300" h="2764457">
                  <a:moveTo>
                    <a:pt x="2427300" y="2764457"/>
                  </a:moveTo>
                  <a:lnTo>
                    <a:pt x="0" y="2764457"/>
                  </a:lnTo>
                  <a:lnTo>
                    <a:pt x="1742483" y="0"/>
                  </a:lnTo>
                  <a:lnTo>
                    <a:pt x="2427300" y="108646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8" name="任意多边形: 形状 7"/>
            <p:cNvSpPr/>
            <p:nvPr userDrawn="1">
              <p:custDataLst>
                <p:tags r:id="rId9"/>
              </p:custDataLst>
            </p:nvPr>
          </p:nvSpPr>
          <p:spPr>
            <a:xfrm>
              <a:off x="-19744" y="3106180"/>
              <a:ext cx="2880823" cy="3786080"/>
            </a:xfrm>
            <a:custGeom>
              <a:avLst/>
              <a:gdLst>
                <a:gd name="connsiteX0" fmla="*/ 684897 w 2880823"/>
                <a:gd name="connsiteY0" fmla="*/ 0 h 3786080"/>
                <a:gd name="connsiteX1" fmla="*/ 2880823 w 2880823"/>
                <a:gd name="connsiteY1" fmla="*/ 3786080 h 3786080"/>
                <a:gd name="connsiteX2" fmla="*/ 0 w 2880823"/>
                <a:gd name="connsiteY2" fmla="*/ 3786080 h 3786080"/>
                <a:gd name="connsiteX3" fmla="*/ 0 w 2880823"/>
                <a:gd name="connsiteY3" fmla="*/ 1180857 h 3786080"/>
              </a:gdLst>
              <a:ahLst/>
              <a:cxnLst>
                <a:cxn ang="0">
                  <a:pos x="connsiteX0" y="connsiteY0"/>
                </a:cxn>
                <a:cxn ang="0">
                  <a:pos x="connsiteX1" y="connsiteY1"/>
                </a:cxn>
                <a:cxn ang="0">
                  <a:pos x="connsiteX2" y="connsiteY2"/>
                </a:cxn>
                <a:cxn ang="0">
                  <a:pos x="connsiteX3" y="connsiteY3"/>
                </a:cxn>
              </a:cxnLst>
              <a:rect l="l" t="t" r="r" b="b"/>
              <a:pathLst>
                <a:path w="2880823" h="3786080">
                  <a:moveTo>
                    <a:pt x="684897" y="0"/>
                  </a:moveTo>
                  <a:lnTo>
                    <a:pt x="2880823" y="3786080"/>
                  </a:lnTo>
                  <a:lnTo>
                    <a:pt x="0" y="3786080"/>
                  </a:lnTo>
                  <a:lnTo>
                    <a:pt x="0" y="118085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9" name="任意多边形: 形状 8"/>
            <p:cNvSpPr/>
            <p:nvPr userDrawn="1">
              <p:custDataLst>
                <p:tags r:id="rId10"/>
              </p:custDataLst>
            </p:nvPr>
          </p:nvSpPr>
          <p:spPr>
            <a:xfrm rot="5400000">
              <a:off x="-712814" y="2685879"/>
              <a:ext cx="1978851" cy="592710"/>
            </a:xfrm>
            <a:custGeom>
              <a:avLst/>
              <a:gdLst>
                <a:gd name="connsiteX0" fmla="*/ 0 w 1978851"/>
                <a:gd name="connsiteY0" fmla="*/ 592710 h 592710"/>
                <a:gd name="connsiteX1" fmla="*/ 989425 w 1978851"/>
                <a:gd name="connsiteY1" fmla="*/ 0 h 592710"/>
                <a:gd name="connsiteX2" fmla="*/ 1978851 w 1978851"/>
                <a:gd name="connsiteY2" fmla="*/ 592710 h 592710"/>
              </a:gdLst>
              <a:ahLst/>
              <a:cxnLst>
                <a:cxn ang="0">
                  <a:pos x="connsiteX0" y="connsiteY0"/>
                </a:cxn>
                <a:cxn ang="0">
                  <a:pos x="connsiteX1" y="connsiteY1"/>
                </a:cxn>
                <a:cxn ang="0">
                  <a:pos x="connsiteX2" y="connsiteY2"/>
                </a:cxn>
              </a:cxnLst>
              <a:rect l="l" t="t" r="r" b="b"/>
              <a:pathLst>
                <a:path w="1978851" h="592710">
                  <a:moveTo>
                    <a:pt x="0" y="592710"/>
                  </a:moveTo>
                  <a:lnTo>
                    <a:pt x="989425" y="0"/>
                  </a:lnTo>
                  <a:lnTo>
                    <a:pt x="1978851" y="5927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a:solidFill>
                  <a:schemeClr val="tx1">
                    <a:lumMod val="85000"/>
                    <a:lumOff val="15000"/>
                  </a:schemeClr>
                </a:solidFill>
              </a:endParaRPr>
            </a:p>
          </p:txBody>
        </p:sp>
        <p:sp>
          <p:nvSpPr>
            <p:cNvPr id="10" name="三角形 11"/>
            <p:cNvSpPr/>
            <p:nvPr userDrawn="1">
              <p:custDataLst>
                <p:tags r:id="rId11"/>
              </p:custDataLst>
            </p:nvPr>
          </p:nvSpPr>
          <p:spPr>
            <a:xfrm>
              <a:off x="2861079" y="5298431"/>
              <a:ext cx="1848842" cy="159382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1" name="三角形 13"/>
            <p:cNvSpPr/>
            <p:nvPr userDrawn="1">
              <p:custDataLst>
                <p:tags r:id="rId12"/>
              </p:custDataLst>
            </p:nvPr>
          </p:nvSpPr>
          <p:spPr>
            <a:xfrm rot="3600000">
              <a:off x="1132840" y="1963551"/>
              <a:ext cx="3794133" cy="3270803"/>
            </a:xfrm>
            <a:prstGeom prst="triangle">
              <a:avLst/>
            </a:prstGeom>
            <a:blipFill dpi="0" rotWithShape="0">
              <a:blip r:embed="rId13"/>
              <a:stretch>
                <a:fillRect t="1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nvGrpSpPr>
            <p:cNvPr id="12" name="组合 11"/>
            <p:cNvGrpSpPr/>
            <p:nvPr userDrawn="1">
              <p:custDataLst>
                <p:tags r:id="rId14"/>
              </p:custDataLst>
            </p:nvPr>
          </p:nvGrpSpPr>
          <p:grpSpPr>
            <a:xfrm>
              <a:off x="11668459" y="549424"/>
              <a:ext cx="129382" cy="473109"/>
              <a:chOff x="11537206" y="483307"/>
              <a:chExt cx="201523" cy="736906"/>
            </a:xfrm>
            <a:solidFill>
              <a:schemeClr val="accent1"/>
            </a:solidFill>
          </p:grpSpPr>
          <p:sp>
            <p:nvSpPr>
              <p:cNvPr id="13" name="椭圆 12"/>
              <p:cNvSpPr/>
              <p:nvPr>
                <p:custDataLst>
                  <p:tags r:id="rId15"/>
                </p:custDataLst>
              </p:nvPr>
            </p:nvSpPr>
            <p:spPr>
              <a:xfrm>
                <a:off x="11537206" y="483307"/>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4" name="椭圆 13"/>
              <p:cNvSpPr/>
              <p:nvPr>
                <p:custDataLst>
                  <p:tags r:id="rId16"/>
                </p:custDataLst>
              </p:nvPr>
            </p:nvSpPr>
            <p:spPr>
              <a:xfrm>
                <a:off x="11537207" y="744908"/>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5" name="椭圆 14"/>
              <p:cNvSpPr/>
              <p:nvPr>
                <p:custDataLst>
                  <p:tags r:id="rId17"/>
                </p:custDataLst>
              </p:nvPr>
            </p:nvSpPr>
            <p:spPr>
              <a:xfrm>
                <a:off x="11542786" y="1024270"/>
                <a:ext cx="195943" cy="1959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19" name="圆角矩形 20"/>
            <p:cNvSpPr/>
            <p:nvPr userDrawn="1">
              <p:custDataLst>
                <p:tags r:id="rId18"/>
              </p:custDataLst>
            </p:nvPr>
          </p:nvSpPr>
          <p:spPr>
            <a:xfrm>
              <a:off x="5633482" y="3158748"/>
              <a:ext cx="1163781" cy="748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22" name="三角形 12"/>
            <p:cNvSpPr/>
            <p:nvPr userDrawn="1">
              <p:custDataLst>
                <p:tags r:id="rId19"/>
              </p:custDataLst>
            </p:nvPr>
          </p:nvSpPr>
          <p:spPr>
            <a:xfrm rot="3600000">
              <a:off x="1574330" y="1748429"/>
              <a:ext cx="3794133" cy="327080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5" name="文本占位符 4"/>
          <p:cNvSpPr>
            <a:spLocks noGrp="1"/>
          </p:cNvSpPr>
          <p:nvPr>
            <p:ph type="body" sz="quarter" idx="13" hasCustomPrompt="1"/>
            <p:custDataLst>
              <p:tags r:id="rId20"/>
            </p:custDataLst>
          </p:nvPr>
        </p:nvSpPr>
        <p:spPr>
          <a:xfrm>
            <a:off x="9876790" y="5069840"/>
            <a:ext cx="1864995" cy="539750"/>
          </a:xfrm>
        </p:spPr>
        <p:txBody>
          <a:bodyPr lIns="90000" tIns="46800" rIns="90000" bIns="0" anchor="b" anchorCtr="0"/>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0965" indent="0">
              <a:buNone/>
              <a:defRPr/>
            </a:lvl4pPr>
            <a:lvl5pPr marL="1828165" indent="0">
              <a:buNone/>
              <a:defRPr/>
            </a:lvl5pPr>
          </a:lstStyle>
          <a:p>
            <a:pPr lvl="0"/>
            <a:r>
              <a:rPr lang="zh-CN" altLang="en-US"/>
              <a:t>编辑文本</a:t>
            </a:r>
            <a:endParaRPr lang="zh-CN" altLang="en-US"/>
          </a:p>
        </p:txBody>
      </p:sp>
      <p:sp>
        <p:nvSpPr>
          <p:cNvPr id="24" name="文本占位符 23"/>
          <p:cNvSpPr>
            <a:spLocks noGrp="1"/>
          </p:cNvSpPr>
          <p:nvPr>
            <p:ph type="body" sz="quarter" idx="14" hasCustomPrompt="1"/>
            <p:custDataLst>
              <p:tags r:id="rId21"/>
            </p:custDataLst>
          </p:nvPr>
        </p:nvSpPr>
        <p:spPr>
          <a:xfrm>
            <a:off x="9876790" y="5649595"/>
            <a:ext cx="1864995" cy="539750"/>
          </a:xfrm>
        </p:spPr>
        <p:txBody>
          <a:bodyPr lIns="90000" tIns="0" rIns="90000" bIns="46800" anchor="t" anchorCtr="0"/>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0965" indent="0">
              <a:buNone/>
              <a:defRPr/>
            </a:lvl4pPr>
            <a:lvl5pPr marL="1828165" indent="0">
              <a:buNone/>
              <a:defRPr/>
            </a:lvl5pPr>
          </a:lstStyle>
          <a:p>
            <a:pPr lvl="0"/>
            <a:r>
              <a:rPr lang="zh-CN" altLang="en-US"/>
              <a:t>编辑文本</a:t>
            </a:r>
            <a:endParaRPr lang="zh-CN" alt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0638971" y="5416757"/>
            <a:ext cx="1553029" cy="1432837"/>
            <a:chOff x="10898414" y="5656121"/>
            <a:chExt cx="1293586" cy="1193473"/>
          </a:xfrm>
        </p:grpSpPr>
        <p:sp>
          <p:nvSpPr>
            <p:cNvPr id="8" name="任意多边形: 形状 7"/>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7"/>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userDrawn="1">
            <p:custDataLst>
              <p:tags r:id="rId2"/>
            </p:custDataLst>
          </p:nvPr>
        </p:nvGrpSpPr>
        <p:grpSpPr>
          <a:xfrm>
            <a:off x="528157" y="0"/>
            <a:ext cx="11663843" cy="6892260"/>
            <a:chOff x="528157" y="0"/>
            <a:chExt cx="11663843" cy="6892260"/>
          </a:xfrm>
        </p:grpSpPr>
        <p:sp>
          <p:nvSpPr>
            <p:cNvPr id="7" name="三角形 6"/>
            <p:cNvSpPr/>
            <p:nvPr userDrawn="1">
              <p:custDataLst>
                <p:tags r:id="rId3"/>
              </p:custDataLst>
            </p:nvPr>
          </p:nvSpPr>
          <p:spPr>
            <a:xfrm rot="10800000">
              <a:off x="528157" y="0"/>
              <a:ext cx="2080887" cy="165067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8" name="三角形 7"/>
            <p:cNvSpPr/>
            <p:nvPr userDrawn="1">
              <p:custDataLst>
                <p:tags r:id="rId4"/>
              </p:custDataLst>
            </p:nvPr>
          </p:nvSpPr>
          <p:spPr>
            <a:xfrm>
              <a:off x="9227714" y="5093898"/>
              <a:ext cx="2086099" cy="179836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三角形 8"/>
            <p:cNvSpPr/>
            <p:nvPr userDrawn="1">
              <p:custDataLst>
                <p:tags r:id="rId5"/>
              </p:custDataLst>
            </p:nvPr>
          </p:nvSpPr>
          <p:spPr>
            <a:xfrm>
              <a:off x="11313813" y="6135202"/>
              <a:ext cx="878187" cy="75705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9"/>
            <p:cNvSpPr/>
            <p:nvPr userDrawn="1">
              <p:custDataLst>
                <p:tags r:id="rId6"/>
              </p:custDataLst>
            </p:nvPr>
          </p:nvSpPr>
          <p:spPr>
            <a:xfrm>
              <a:off x="2133732" y="1992725"/>
              <a:ext cx="2699999" cy="232758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7"/>
            </p:custDataLst>
          </p:nvPr>
        </p:nvSpPr>
        <p:spPr>
          <a:xfrm>
            <a:off x="4992978" y="3012501"/>
            <a:ext cx="4846987" cy="778676"/>
          </a:xfrm>
        </p:spPr>
        <p:txBody>
          <a:bodyPr lIns="90000" tIns="46800" rIns="90000" bIns="0" anchor="b" anchorCtr="0">
            <a:normAutofit/>
          </a:bodyPr>
          <a:lstStyle>
            <a:lvl1pPr>
              <a:defRPr sz="3600" u="none" strike="noStrike" kern="1200" cap="none" spc="3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单击此处编辑标题</a:t>
            </a:r>
            <a:endParaRPr lang="zh-CN" altLang="en-US"/>
          </a:p>
        </p:txBody>
      </p:sp>
      <p:sp>
        <p:nvSpPr>
          <p:cNvPr id="3" name="文本占位符 2"/>
          <p:cNvSpPr>
            <a:spLocks noGrp="1"/>
          </p:cNvSpPr>
          <p:nvPr>
            <p:ph type="body" idx="1"/>
            <p:custDataLst>
              <p:tags r:id="rId8"/>
            </p:custDataLst>
          </p:nvPr>
        </p:nvSpPr>
        <p:spPr>
          <a:xfrm>
            <a:off x="4992978" y="3851841"/>
            <a:ext cx="4846987" cy="778676"/>
          </a:xfrm>
        </p:spPr>
        <p:txBody>
          <a:bodyPr lIns="90000" tIns="0" rIns="90000" bIns="46800">
            <a:normAutofit/>
          </a:bodyPr>
          <a:lstStyle>
            <a:lvl1pPr marL="0" indent="0" eaLnBrk="1" fontAlgn="auto" latinLnBrk="0" hangingPunct="1">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0638971" y="5416757"/>
            <a:ext cx="1553029" cy="1432837"/>
            <a:chOff x="10898414" y="5656121"/>
            <a:chExt cx="1293586" cy="1193473"/>
          </a:xfrm>
        </p:grpSpPr>
        <p:sp>
          <p:nvSpPr>
            <p:cNvPr id="9" name="任意多边形: 形状 8"/>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669930" y="952508"/>
            <a:ext cx="5283242" cy="5388907"/>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marR="0" lvl="1" indent="0" algn="l" defTabSz="914400" rtl="0" eaLnBrk="1" fontAlgn="auto" latinLnBrk="0" hangingPunct="1">
              <a:lnSpc>
                <a:spcPct val="130000"/>
              </a:lnSpc>
              <a:spcBef>
                <a:spcPct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914400" marR="0" lvl="2"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370965" marR="0" lvl="3"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1828165" marR="0" lvl="4"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6238877" y="952508"/>
            <a:ext cx="5283242" cy="5388907"/>
          </a:xfrm>
        </p:spPr>
        <p:txBody>
          <a:bodyPr lIns="90000" tIns="46800" rIns="90000" bIns="46800">
            <a:normAutofit/>
          </a:bodyPr>
          <a:lstStyle>
            <a:lvl1pPr marL="0" indent="0">
              <a:buNone/>
              <a:defRPr sz="1600" baseline="0">
                <a:solidFill>
                  <a:schemeClr val="tx1">
                    <a:lumMod val="85000"/>
                    <a:lumOff val="15000"/>
                  </a:schemeClr>
                </a:solidFill>
                <a:latin typeface="Arial" panose="020B0604020202020204" pitchFamily="34" charset="0"/>
                <a:ea typeface="微软雅黑" panose="020B0503020204020204" charset="-122"/>
              </a:defRPr>
            </a:lvl1pPr>
            <a:lvl2pPr marL="457200" indent="0">
              <a:buNone/>
              <a:defRPr sz="1600" baseline="0">
                <a:solidFill>
                  <a:schemeClr val="tx1">
                    <a:lumMod val="85000"/>
                    <a:lumOff val="15000"/>
                  </a:schemeClr>
                </a:solidFill>
                <a:latin typeface="Arial" panose="020B0604020202020204" pitchFamily="34" charset="0"/>
                <a:ea typeface="微软雅黑" panose="020B0503020204020204" charset="-122"/>
              </a:defRPr>
            </a:lvl2pPr>
            <a:lvl3pPr marL="914400" indent="0">
              <a:buNone/>
              <a:defRPr sz="1600" baseline="0">
                <a:solidFill>
                  <a:schemeClr val="tx1">
                    <a:lumMod val="85000"/>
                    <a:lumOff val="15000"/>
                  </a:schemeClr>
                </a:solidFill>
                <a:latin typeface="Arial" panose="020B0604020202020204" pitchFamily="34" charset="0"/>
                <a:ea typeface="微软雅黑" panose="020B0503020204020204" charset="-122"/>
              </a:defRPr>
            </a:lvl3pPr>
            <a:lvl4pPr marL="1370965" indent="0">
              <a:buNone/>
              <a:defRPr sz="1600" baseline="0">
                <a:solidFill>
                  <a:schemeClr val="tx1">
                    <a:lumMod val="85000"/>
                    <a:lumOff val="15000"/>
                  </a:schemeClr>
                </a:solidFill>
                <a:latin typeface="Arial" panose="020B0604020202020204" pitchFamily="34" charset="0"/>
                <a:ea typeface="微软雅黑" panose="020B0503020204020204" charset="-122"/>
              </a:defRPr>
            </a:lvl4pPr>
            <a:lvl5pPr marL="1828165" indent="0">
              <a:buNone/>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10638971" y="5416757"/>
            <a:ext cx="1553029" cy="1432837"/>
            <a:chOff x="10898414" y="5656121"/>
            <a:chExt cx="1293586" cy="1193473"/>
          </a:xfrm>
        </p:grpSpPr>
        <p:sp>
          <p:nvSpPr>
            <p:cNvPr id="11" name="任意多边形: 形状 10"/>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2"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3"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7"/>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8"/>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9"/>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1"/>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p:txBody>
          <a:bodyPr/>
          <a:lstStyle>
            <a:lvl1pPr>
              <a:defRPr>
                <a:solidFill>
                  <a:schemeClr val="tx1">
                    <a:lumMod val="85000"/>
                    <a:lumOff val="15000"/>
                  </a:schemeClr>
                </a:solidFill>
              </a:defRPr>
            </a:lvl1pPr>
          </a:lstStyle>
          <a:p>
            <a:endParaRPr lang="zh-CN" altLang="en-US"/>
          </a:p>
        </p:txBody>
      </p:sp>
      <p:sp>
        <p:nvSpPr>
          <p:cNvPr id="9" name="灯片编号占位符 8"/>
          <p:cNvSpPr>
            <a:spLocks noGrp="1"/>
          </p:cNvSpPr>
          <p:nvPr>
            <p:ph type="sldNum" sz="quarter" idx="12"/>
            <p:custDataLst>
              <p:tags r:id="rId13"/>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idx="1"/>
            <p:custDataLst>
              <p:tags r:id="rId3"/>
            </p:custDataLst>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a:off x="10638971" y="5416757"/>
            <a:ext cx="1553029" cy="1432837"/>
            <a:chOff x="10898414" y="5656121"/>
            <a:chExt cx="1293586" cy="1193473"/>
          </a:xfrm>
        </p:grpSpPr>
        <p:sp>
          <p:nvSpPr>
            <p:cNvPr id="10" name="任意多边形: 形状 9"/>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1"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2"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8" name="标题 7"/>
          <p:cNvSpPr>
            <a:spLocks noGrp="1"/>
          </p:cNvSpPr>
          <p:nvPr>
            <p:ph type="title"/>
            <p:custDataLst>
              <p:tags r:id="rId9"/>
            </p:custDataLst>
          </p:nvPr>
        </p:nvSpPr>
        <p:spPr/>
        <p:txBody>
          <a:bodyPr lIns="90000" tIns="46800" rIns="90000" bIns="46800">
            <a:normAutofit/>
          </a:bodyPr>
          <a:lstStyle>
            <a:lvl1pPr>
              <a:defRPr>
                <a:solidFill>
                  <a:schemeClr val="tx1">
                    <a:lumMod val="85000"/>
                    <a:lumOff val="15000"/>
                  </a:schemeClr>
                </a:solidFill>
              </a:defRPr>
            </a:lvl1pPr>
          </a:lstStyle>
          <a:p>
            <a:r>
              <a:rPr lang="zh-CN" altLang="en-US"/>
              <a:t>单击此处编辑母版标题样式</a:t>
            </a:r>
            <a:endParaRPr lang="zh-CN" alt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0638971" y="5416757"/>
            <a:ext cx="1553029" cy="1432837"/>
            <a:chOff x="10898414" y="5656121"/>
            <a:chExt cx="1293586" cy="1193473"/>
          </a:xfrm>
        </p:grpSpPr>
        <p:sp>
          <p:nvSpPr>
            <p:cNvPr id="9" name="任意多边形: 形状 8"/>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0"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p:custDataLst>
              <p:tags r:id="rId6"/>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7"/>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599565"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6765"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8"/>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a:lstStyle>
            <a:lvl1pPr>
              <a:defRPr>
                <a:solidFill>
                  <a:schemeClr val="tx1">
                    <a:lumMod val="85000"/>
                    <a:lumOff val="15000"/>
                  </a:schemeClr>
                </a:solidFill>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solidFill>
                  <a:schemeClr val="tx1">
                    <a:lumMod val="85000"/>
                    <a:lumOff val="15000"/>
                  </a:schemeClr>
                </a:solidFill>
              </a:defRPr>
            </a:lvl1pPr>
          </a:lstStyle>
          <a:p>
            <a:fld id="{FABC47A4-756D-490B-A52F-7D9E2C9FC05F}" type="slidenum">
              <a:rPr lang="zh-CN" altLang="en-US" smtClean="0"/>
            </a:fld>
            <a:endParaRPr lang="zh-CN"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0638971" y="5416757"/>
            <a:ext cx="1553029" cy="1432837"/>
            <a:chOff x="10898414" y="5656121"/>
            <a:chExt cx="1293586" cy="1193473"/>
          </a:xfrm>
        </p:grpSpPr>
        <p:sp>
          <p:nvSpPr>
            <p:cNvPr id="8" name="任意多边形: 形状 7"/>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竖排标题 1"/>
          <p:cNvSpPr>
            <a:spLocks noGrp="1"/>
          </p:cNvSpPr>
          <p:nvPr>
            <p:ph type="title" orient="vert"/>
            <p:custDataLst>
              <p:tags r:id="rId6"/>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0638974" y="5416759"/>
            <a:ext cx="1553024" cy="1432837"/>
            <a:chOff x="10898426" y="5656127"/>
            <a:chExt cx="1293583" cy="1193474"/>
          </a:xfrm>
        </p:grpSpPr>
        <p:sp>
          <p:nvSpPr>
            <p:cNvPr id="8" name="任意多边形: 形状 7"/>
            <p:cNvSpPr/>
            <p:nvPr>
              <p:custDataLst>
                <p:tags r:id="rId3"/>
              </p:custDataLst>
            </p:nvPr>
          </p:nvSpPr>
          <p:spPr>
            <a:xfrm>
              <a:off x="10898426" y="6156793"/>
              <a:ext cx="678847" cy="69280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9" name="三角形 7"/>
            <p:cNvSpPr/>
            <p:nvPr>
              <p:custDataLst>
                <p:tags r:id="rId4"/>
              </p:custDataLst>
            </p:nvPr>
          </p:nvSpPr>
          <p:spPr>
            <a:xfrm>
              <a:off x="11420820" y="5656127"/>
              <a:ext cx="771189" cy="1193474"/>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0"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p:ph type="dt" sz="half" idx="10"/>
            <p:custDataLst>
              <p:tags r:id="rId6"/>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3028067" y="0"/>
            <a:ext cx="6276189" cy="6858000"/>
            <a:chOff x="3028067" y="0"/>
            <a:chExt cx="6276189" cy="6858000"/>
          </a:xfrm>
        </p:grpSpPr>
        <p:sp>
          <p:nvSpPr>
            <p:cNvPr id="6" name="三角形 3"/>
            <p:cNvSpPr/>
            <p:nvPr userDrawn="1">
              <p:custDataLst>
                <p:tags r:id="rId3"/>
              </p:custDataLst>
            </p:nvPr>
          </p:nvSpPr>
          <p:spPr>
            <a:xfrm rot="10800000">
              <a:off x="5055555" y="0"/>
              <a:ext cx="2080887" cy="165067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7" name="任意多边形: 形状 6"/>
            <p:cNvSpPr/>
            <p:nvPr userDrawn="1">
              <p:custDataLst>
                <p:tags r:id="rId4"/>
              </p:custDataLst>
            </p:nvPr>
          </p:nvSpPr>
          <p:spPr>
            <a:xfrm>
              <a:off x="5676777" y="6135202"/>
              <a:ext cx="838445" cy="722798"/>
            </a:xfrm>
            <a:custGeom>
              <a:avLst/>
              <a:gdLst>
                <a:gd name="connsiteX0" fmla="*/ 419223 w 838445"/>
                <a:gd name="connsiteY0" fmla="*/ 0 h 722798"/>
                <a:gd name="connsiteX1" fmla="*/ 838445 w 838445"/>
                <a:gd name="connsiteY1" fmla="*/ 722798 h 722798"/>
                <a:gd name="connsiteX2" fmla="*/ 0 w 838445"/>
                <a:gd name="connsiteY2" fmla="*/ 722798 h 722798"/>
              </a:gdLst>
              <a:ahLst/>
              <a:cxnLst>
                <a:cxn ang="0">
                  <a:pos x="connsiteX0" y="connsiteY0"/>
                </a:cxn>
                <a:cxn ang="0">
                  <a:pos x="connsiteX1" y="connsiteY1"/>
                </a:cxn>
                <a:cxn ang="0">
                  <a:pos x="connsiteX2" y="connsiteY2"/>
                </a:cxn>
              </a:cxnLst>
              <a:rect l="l" t="t" r="r" b="b"/>
              <a:pathLst>
                <a:path w="838445" h="722798">
                  <a:moveTo>
                    <a:pt x="419223" y="0"/>
                  </a:moveTo>
                  <a:lnTo>
                    <a:pt x="838445" y="722798"/>
                  </a:lnTo>
                  <a:lnTo>
                    <a:pt x="0" y="7227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8" name="三角形 5"/>
            <p:cNvSpPr/>
            <p:nvPr userDrawn="1">
              <p:custDataLst>
                <p:tags r:id="rId5"/>
              </p:custDataLst>
            </p:nvPr>
          </p:nvSpPr>
          <p:spPr>
            <a:xfrm>
              <a:off x="3028067" y="2477828"/>
              <a:ext cx="392165" cy="33807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9" name="三角形 6"/>
            <p:cNvSpPr/>
            <p:nvPr userDrawn="1">
              <p:custDataLst>
                <p:tags r:id="rId6"/>
              </p:custDataLst>
            </p:nvPr>
          </p:nvSpPr>
          <p:spPr>
            <a:xfrm rot="2748548">
              <a:off x="8939137" y="3459125"/>
              <a:ext cx="392165" cy="338073"/>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2" name="标题 1"/>
          <p:cNvSpPr>
            <a:spLocks noGrp="1"/>
          </p:cNvSpPr>
          <p:nvPr>
            <p:ph type="title" hasCustomPrompt="1"/>
            <p:custDataLst>
              <p:tags r:id="rId7"/>
            </p:custDataLst>
          </p:nvPr>
        </p:nvSpPr>
        <p:spPr>
          <a:xfrm>
            <a:off x="3420232" y="2767280"/>
            <a:ext cx="5352795" cy="1200329"/>
          </a:xfrm>
        </p:spPr>
        <p:txBody>
          <a:bodyPr vert="horz" lIns="90000" tIns="46800" rIns="90000" bIns="0" rtlCol="0" anchor="ctr" anchorCtr="0">
            <a:normAutofit/>
          </a:bodyPr>
          <a:lstStyle>
            <a:lvl1pPr marL="0" marR="0" algn="ctr" defTabSz="914400" rtl="0" eaLnBrk="1" fontAlgn="auto" latinLnBrk="0" hangingPunct="1">
              <a:lnSpc>
                <a:spcPct val="100000"/>
              </a:lnSpc>
              <a:buNone/>
              <a:defRPr kumimoji="0" lang="zh-CN" altLang="en-US" sz="6600" b="1" i="0" u="none" strike="noStrike" kern="1200" cap="none" spc="6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
        <p:nvSpPr>
          <p:cNvPr id="3" name="日期占位符 2"/>
          <p:cNvSpPr>
            <a:spLocks noGrp="1"/>
          </p:cNvSpPr>
          <p:nvPr>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12" name="文本占位符 11"/>
          <p:cNvSpPr>
            <a:spLocks noGrp="1"/>
          </p:cNvSpPr>
          <p:nvPr>
            <p:ph type="body" sz="quarter" idx="13" hasCustomPrompt="1"/>
            <p:custDataLst>
              <p:tags r:id="rId11"/>
            </p:custDataLst>
          </p:nvPr>
        </p:nvSpPr>
        <p:spPr>
          <a:xfrm>
            <a:off x="3419475" y="4025708"/>
            <a:ext cx="5457825" cy="722312"/>
          </a:xfrm>
        </p:spPr>
        <p:txBody>
          <a:bodyPr lIns="91440" tIns="0" rIns="91440" bIns="45720">
            <a:normAutofit/>
          </a:bodyPr>
          <a:lstStyle>
            <a:lvl1pPr marL="0" indent="0" algn="ctr">
              <a:lnSpc>
                <a:spcPct val="120000"/>
              </a:lnSpc>
              <a:buNone/>
              <a:defRPr sz="2400" spc="300" baseline="0"/>
            </a:lvl1pPr>
          </a:lstStyle>
          <a:p>
            <a:pPr lvl="0"/>
            <a:r>
              <a:rPr lang="zh-CN" altLang="en-US"/>
              <a:t>单击此处添加副标题</a:t>
            </a:r>
            <a:endParaRPr lang="zh-CN" alt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10638971" y="5416757"/>
            <a:ext cx="1553029" cy="1432837"/>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9"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grpSp>
      <p:sp>
        <p:nvSpPr>
          <p:cNvPr id="3" name="日期占位符 2"/>
          <p:cNvSpPr>
            <a:spLocks noGrp="1"/>
          </p:cNvSpPr>
          <p:nvPr userDrawn="1">
            <p:ph type="dt" sz="half" idx="10"/>
            <p:custDataLst>
              <p:tags r:id="rId6"/>
            </p:custDataLst>
          </p:nvPr>
        </p:nvSpPr>
        <p:spPr/>
        <p:txBody>
          <a:bodyPr/>
          <a:lstStyle>
            <a:lvl1pPr>
              <a:defRPr baseline="0">
                <a:solidFill>
                  <a:schemeClr val="tx1">
                    <a:lumMod val="85000"/>
                    <a:lumOff val="15000"/>
                  </a:schemeClr>
                </a:solidFill>
                <a:latin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7"/>
            </p:custDataLst>
          </p:nvPr>
        </p:nvSpPr>
        <p:spPr/>
        <p:txBody>
          <a:bodyPr/>
          <a:lstStyle>
            <a:lvl1pPr>
              <a:defRPr baseline="0">
                <a:solidFill>
                  <a:schemeClr val="tx1">
                    <a:lumMod val="85000"/>
                    <a:lumOff val="15000"/>
                  </a:schemeClr>
                </a:solidFill>
                <a:latin typeface="微软雅黑" panose="020B0503020204020204" charset="-122"/>
              </a:defRPr>
            </a:lvl1pPr>
          </a:lstStyle>
          <a:p>
            <a:endParaRPr lang="zh-CN" altLang="en-US"/>
          </a:p>
        </p:txBody>
      </p:sp>
      <p:sp>
        <p:nvSpPr>
          <p:cNvPr id="5" name="灯片编号占位符 4"/>
          <p:cNvSpPr>
            <a:spLocks noGrp="1"/>
          </p:cNvSpPr>
          <p:nvPr userDrawn="1">
            <p:ph type="sldNum" sz="quarter" idx="12"/>
            <p:custDataLst>
              <p:tags r:id="rId8"/>
            </p:custDataLst>
          </p:nvPr>
        </p:nvSpPr>
        <p:spPr/>
        <p:txBody>
          <a:bodyPr/>
          <a:lstStyle>
            <a:lvl1pPr>
              <a:defRPr baseline="0">
                <a:solidFill>
                  <a:schemeClr val="tx1">
                    <a:lumMod val="85000"/>
                    <a:lumOff val="15000"/>
                  </a:schemeClr>
                </a:solidFill>
                <a:latin typeface="微软雅黑" panose="020B0503020204020204" charset="-122"/>
              </a:defRPr>
            </a:lvl1pPr>
          </a:lstStyle>
          <a:p>
            <a:fld id="{49AE70B2-8BF9-45C0-BB95-33D1B9D3A854}" type="slidenum">
              <a:rPr lang="zh-CN" altLang="en-US" smtClean="0"/>
            </a:fld>
            <a:endParaRPr lang="zh-CN" altLang="en-US"/>
          </a:p>
        </p:txBody>
      </p:sp>
      <p:sp>
        <p:nvSpPr>
          <p:cNvPr id="6" name="标题 5"/>
          <p:cNvSpPr>
            <a:spLocks noGrp="1"/>
          </p:cNvSpPr>
          <p:nvPr>
            <p:ph type="title"/>
            <p:custDataLst>
              <p:tags r:id="rId9"/>
            </p:custDataLst>
          </p:nvPr>
        </p:nvSpPr>
        <p:spPr/>
        <p:txBody>
          <a:bodyPr/>
          <a:lstStyle>
            <a:lvl1pPr>
              <a:defRPr>
                <a:solidFill>
                  <a:schemeClr val="tx1">
                    <a:lumMod val="85000"/>
                    <a:lumOff val="15000"/>
                  </a:schemeClr>
                </a:solidFill>
              </a:defRPr>
            </a:lvl1pPr>
          </a:lstStyle>
          <a:p>
            <a:r>
              <a:rPr lang="zh-CN" altLang="en-US"/>
              <a:t>单击此处编辑母版标题样式</a:t>
            </a:r>
            <a:endParaRPr lang="zh-CN" alt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aseline="0">
              <a:solidFill>
                <a:schemeClr val="tx1">
                  <a:lumMod val="85000"/>
                  <a:lumOff val="15000"/>
                </a:schemeClr>
              </a:solidFill>
              <a:latin typeface="隶书" panose="02010509060101010101" pitchFamily="49" charset="-122"/>
              <a:ea typeface="隶书" panose="02010509060101010101" pitchFamily="49" charset="-122"/>
            </a:endParaRPr>
          </a:p>
        </p:txBody>
      </p:sp>
      <p:sp>
        <p:nvSpPr>
          <p:cNvPr id="10" name="三角形 6"/>
          <p:cNvSpPr/>
          <p:nvPr userDrawn="1">
            <p:custDataLst>
              <p:tags r:id="rId3"/>
            </p:custDataLst>
          </p:nvPr>
        </p:nvSpPr>
        <p:spPr>
          <a:xfrm rot="10800000">
            <a:off x="240665" y="0"/>
            <a:ext cx="1268730" cy="82550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1" name="三角形 7"/>
          <p:cNvSpPr/>
          <p:nvPr userDrawn="1">
            <p:custDataLst>
              <p:tags r:id="rId4"/>
            </p:custDataLst>
          </p:nvPr>
        </p:nvSpPr>
        <p:spPr>
          <a:xfrm>
            <a:off x="10157460" y="5823585"/>
            <a:ext cx="1449070" cy="102997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85000"/>
                  <a:lumOff val="15000"/>
                </a:schemeClr>
              </a:solidFill>
            </a:endParaRPr>
          </a:p>
        </p:txBody>
      </p:sp>
      <p:sp>
        <p:nvSpPr>
          <p:cNvPr id="12" name="三角形 8"/>
          <p:cNvSpPr/>
          <p:nvPr userDrawn="1">
            <p:custDataLst>
              <p:tags r:id="rId5"/>
            </p:custDataLst>
          </p:nvPr>
        </p:nvSpPr>
        <p:spPr>
          <a:xfrm>
            <a:off x="11200765" y="6153150"/>
            <a:ext cx="991235" cy="70485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solidFill>
                  <a:schemeClr val="tx1">
                    <a:lumMod val="85000"/>
                    <a:lumOff val="15000"/>
                  </a:schemeClr>
                </a:solidFill>
              </a:rPr>
              <a:t> </a:t>
            </a:r>
            <a:endParaRPr kumimoji="1" lang="zh-CN" altLang="en-US">
              <a:solidFill>
                <a:schemeClr val="tx1">
                  <a:lumMod val="85000"/>
                  <a:lumOff val="15000"/>
                </a:schemeClr>
              </a:solidFill>
            </a:endParaRPr>
          </a:p>
        </p:txBody>
      </p:sp>
      <p:sp>
        <p:nvSpPr>
          <p:cNvPr id="2" name="标题 1"/>
          <p:cNvSpPr>
            <a:spLocks noGrp="1"/>
          </p:cNvSpPr>
          <p:nvPr userDrawn="1">
            <p:ph type="title" hasCustomPrompt="1"/>
            <p:custDataLst>
              <p:tags r:id="rId6"/>
            </p:custDataLst>
          </p:nvPr>
        </p:nvSpPr>
        <p:spPr>
          <a:xfrm>
            <a:off x="1281600" y="1249200"/>
            <a:ext cx="9626400" cy="723600"/>
          </a:xfrm>
        </p:spPr>
        <p:txBody>
          <a:bodyPr anchor="ctr">
            <a:normAutofit/>
          </a:bodyPr>
          <a:lstStyle>
            <a:lvl1pPr>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单击此处编辑标题</a:t>
            </a:r>
            <a:endParaRPr lang="zh-CN" altLang="en-US"/>
          </a:p>
        </p:txBody>
      </p:sp>
      <p:sp>
        <p:nvSpPr>
          <p:cNvPr id="7" name="内容占位符 6"/>
          <p:cNvSpPr>
            <a:spLocks noGrp="1"/>
          </p:cNvSpPr>
          <p:nvPr userDrawn="1">
            <p:ph sz="quarter" idx="13" hasCustomPrompt="1"/>
            <p:custDataLst>
              <p:tags r:id="rId7"/>
            </p:custDataLst>
          </p:nvPr>
        </p:nvSpPr>
        <p:spPr>
          <a:xfrm>
            <a:off x="1281113" y="2163600"/>
            <a:ext cx="9626600" cy="3445200"/>
          </a:xfrm>
        </p:spPr>
        <p:txBody>
          <a:bodyPr>
            <a:normAutofit/>
          </a:bodyPr>
          <a:lstStyle>
            <a:lvl1pPr marL="0" indent="0">
              <a:buNone/>
              <a:defRPr sz="1600"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solidFill>
                <a:latin typeface="微软雅黑" panose="020B0503020204020204" charset="-122"/>
                <a:ea typeface="微软雅黑" panose="020B0503020204020204" charset="-122"/>
              </a:defRPr>
            </a:lvl2pPr>
            <a:lvl3pPr>
              <a:defRPr baseline="0">
                <a:solidFill>
                  <a:schemeClr val="tx1"/>
                </a:solidFill>
                <a:latin typeface="微软雅黑" panose="020B0503020204020204" charset="-122"/>
                <a:ea typeface="微软雅黑" panose="020B0503020204020204" charset="-122"/>
              </a:defRPr>
            </a:lvl3pPr>
            <a:lvl4pPr>
              <a:defRPr baseline="0">
                <a:solidFill>
                  <a:schemeClr val="tx1"/>
                </a:solidFill>
                <a:latin typeface="微软雅黑" panose="020B0503020204020204" charset="-122"/>
                <a:ea typeface="微软雅黑" panose="020B0503020204020204" charset="-122"/>
              </a:defRPr>
            </a:lvl4pPr>
            <a:lvl5pPr>
              <a:defRPr baseline="0">
                <a:solidFill>
                  <a:schemeClr val="tx1"/>
                </a:solidFill>
                <a:latin typeface="微软雅黑" panose="020B0503020204020204" charset="-122"/>
                <a:ea typeface="微软雅黑" panose="020B0503020204020204" charset="-122"/>
              </a:defRPr>
            </a:lvl5pPr>
          </a:lstStyle>
          <a:p>
            <a:pPr lvl="0"/>
            <a:r>
              <a:rPr lang="zh-CN" altLang="en-US"/>
              <a:t>单击此处添加文本</a:t>
            </a:r>
            <a:endParaRPr lang="zh-CN" altLang="en-US"/>
          </a:p>
        </p:txBody>
      </p:sp>
      <p:sp>
        <p:nvSpPr>
          <p:cNvPr id="3" name="日期占位符 2"/>
          <p:cNvSpPr>
            <a:spLocks noGrp="1"/>
          </p:cNvSpPr>
          <p:nvPr userDrawn="1">
            <p:ph type="dt" sz="half" idx="10"/>
            <p:custDataLst>
              <p:tags r:id="rId8"/>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灯片编号占位符 4"/>
          <p:cNvSpPr>
            <a:spLocks noGrp="1"/>
          </p:cNvSpPr>
          <p:nvPr userDrawn="1">
            <p:ph type="sldNum" sz="quarter" idx="12"/>
            <p:custDataLst>
              <p:tags r:id="rId9"/>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4" name="页脚占位符 3"/>
          <p:cNvSpPr>
            <a:spLocks noGrp="1"/>
          </p:cNvSpPr>
          <p:nvPr userDrawn="1">
            <p:ph type="ftr" sz="quarter" idx="11"/>
            <p:custDataLst>
              <p:tags r:id="rId10"/>
            </p:custDataLst>
          </p:nvPr>
        </p:nvSpPr>
        <p:spPr/>
        <p:txBody>
          <a:bodyPr/>
          <a:lstStyle>
            <a:lvl1pPr>
              <a:defRPr>
                <a:solidFill>
                  <a:schemeClr val="tx1">
                    <a:lumMod val="85000"/>
                    <a:lumOff val="15000"/>
                  </a:schemeClr>
                </a:solidFill>
              </a:defRPr>
            </a:lvl1pPr>
          </a:lstStyle>
          <a:p>
            <a:endParaRPr lang="zh-CN" alt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0" y="0"/>
            <a:ext cx="4823460" cy="685863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4" name="组合 13"/>
          <p:cNvGrpSpPr/>
          <p:nvPr userDrawn="1">
            <p:custDataLst>
              <p:tags r:id="rId3"/>
            </p:custDataLst>
          </p:nvPr>
        </p:nvGrpSpPr>
        <p:grpSpPr>
          <a:xfrm>
            <a:off x="-1" y="5207000"/>
            <a:ext cx="1807912" cy="1667994"/>
            <a:chOff x="-1" y="5000255"/>
            <a:chExt cx="2032000" cy="1874739"/>
          </a:xfrm>
        </p:grpSpPr>
        <p:sp>
          <p:nvSpPr>
            <p:cNvPr id="15" name="任意多边形: 形状 14"/>
            <p:cNvSpPr/>
            <p:nvPr>
              <p:custDataLst>
                <p:tags r:id="rId4"/>
              </p:custDataLst>
            </p:nvPr>
          </p:nvSpPr>
          <p:spPr>
            <a:xfrm flipH="1">
              <a:off x="965649" y="5786718"/>
              <a:ext cx="1066350" cy="108827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6" name="三角形 7"/>
            <p:cNvSpPr/>
            <p:nvPr>
              <p:custDataLst>
                <p:tags r:id="rId5"/>
              </p:custDataLst>
            </p:nvPr>
          </p:nvSpPr>
          <p:spPr>
            <a:xfrm flipH="1">
              <a:off x="-1" y="5000255"/>
              <a:ext cx="1211405" cy="1874739"/>
            </a:xfrm>
            <a:prstGeom prst="triangle">
              <a:avLst>
                <a:gd name="adj" fmla="val 100000"/>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7" name="三角形 8"/>
            <p:cNvSpPr/>
            <p:nvPr>
              <p:custDataLst>
                <p:tags r:id="rId6"/>
              </p:custDataLst>
            </p:nvPr>
          </p:nvSpPr>
          <p:spPr>
            <a:xfrm rot="10800000" flipH="1">
              <a:off x="594749" y="5786311"/>
              <a:ext cx="636641" cy="472228"/>
            </a:xfrm>
            <a:prstGeom prst="triangle">
              <a:avLst/>
            </a:prstGeom>
            <a:solidFill>
              <a:schemeClr val="accent3">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hasCustomPrompt="1"/>
            <p:custDataLst>
              <p:tags r:id="rId7"/>
            </p:custDataLst>
          </p:nvPr>
        </p:nvSpPr>
        <p:spPr>
          <a:xfrm>
            <a:off x="583200" y="770400"/>
            <a:ext cx="3960000" cy="882000"/>
          </a:xfrm>
        </p:spPr>
        <p:txBody>
          <a:bodyPr anchor="ctr">
            <a:normAutofit/>
          </a:bodyPr>
          <a:lstStyle>
            <a:lvl1pPr>
              <a:defRPr sz="3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单击编辑标题</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1"/>
            </p:custDataLst>
          </p:nvPr>
        </p:nvSpPr>
        <p:spPr>
          <a:xfrm>
            <a:off x="586800" y="1764000"/>
            <a:ext cx="3956400" cy="4093200"/>
          </a:xfrm>
        </p:spPr>
        <p:txBody>
          <a:bodyPr>
            <a:normAutofit/>
          </a:bodyPr>
          <a:lstStyle>
            <a:lvl1pPr marL="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vl2pPr marL="45720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2pPr>
            <a:lvl3pPr marL="914400"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3pPr>
            <a:lvl4pPr marL="1370965"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4pPr>
            <a:lvl5pPr marL="1828165" indent="0">
              <a:lnSpc>
                <a:spcPct val="130000"/>
              </a:lnSpc>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9" name="内容占位符 8"/>
          <p:cNvSpPr>
            <a:spLocks noGrp="1"/>
          </p:cNvSpPr>
          <p:nvPr userDrawn="1">
            <p:ph sz="quarter" idx="14"/>
            <p:custDataLst>
              <p:tags r:id="rId12"/>
            </p:custDataLst>
          </p:nvPr>
        </p:nvSpPr>
        <p:spPr>
          <a:xfrm>
            <a:off x="5101200" y="769938"/>
            <a:ext cx="6480000" cy="5087937"/>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3" name="矩形 12"/>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5" name="组合 14"/>
          <p:cNvGrpSpPr/>
          <p:nvPr userDrawn="1">
            <p:custDataLst>
              <p:tags r:id="rId3"/>
            </p:custDataLst>
          </p:nvPr>
        </p:nvGrpSpPr>
        <p:grpSpPr>
          <a:xfrm rot="10800000" flipH="1">
            <a:off x="10638971" y="0"/>
            <a:ext cx="1553029" cy="1432837"/>
            <a:chOff x="10898414" y="5656121"/>
            <a:chExt cx="1293586" cy="1193473"/>
          </a:xfrm>
        </p:grpSpPr>
        <p:sp>
          <p:nvSpPr>
            <p:cNvPr id="16" name="任意多边形: 形状 15"/>
            <p:cNvSpPr/>
            <p:nvPr>
              <p:custDataLst>
                <p:tags r:id="rId4"/>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7" name="三角形 7"/>
            <p:cNvSpPr/>
            <p:nvPr>
              <p:custDataLst>
                <p:tags r:id="rId5"/>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8" name="三角形 8"/>
            <p:cNvSpPr/>
            <p:nvPr>
              <p:custDataLst>
                <p:tags r:id="rId6"/>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p:custDataLst>
              <p:tags r:id="rId7"/>
            </p:custDataLst>
          </p:nvPr>
        </p:nvSpPr>
        <p:spPr>
          <a:xfrm>
            <a:off x="612000" y="781200"/>
            <a:ext cx="10976400" cy="626400"/>
          </a:xfrm>
        </p:spPr>
        <p:txBody>
          <a:bodyPr anchor="ctr"/>
          <a:lstStyle>
            <a:lvl1pPr algn="ctr">
              <a:defRPr sz="36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1"/>
            </p:custDataLst>
          </p:nvPr>
        </p:nvSpPr>
        <p:spPr>
          <a:xfrm>
            <a:off x="612000" y="1659600"/>
            <a:ext cx="10975975" cy="828000"/>
          </a:xfrm>
        </p:spPr>
        <p:txBody>
          <a:bodyPr>
            <a:normAutofit/>
          </a:bodyPr>
          <a:lstStyle>
            <a:lvl1pPr algn="ctr">
              <a:lnSpc>
                <a:spcPct val="130000"/>
              </a:lnSpc>
              <a:spcBef>
                <a:spcPct val="0"/>
              </a:spcBef>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9" name="内容占位符 8"/>
          <p:cNvSpPr>
            <a:spLocks noGrp="1"/>
          </p:cNvSpPr>
          <p:nvPr userDrawn="1">
            <p:ph sz="quarter" idx="14"/>
            <p:custDataLst>
              <p:tags r:id="rId12"/>
            </p:custDataLst>
          </p:nvPr>
        </p:nvSpPr>
        <p:spPr>
          <a:xfrm>
            <a:off x="612775" y="2808000"/>
            <a:ext cx="10965600" cy="3430800"/>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5" name="组合 14"/>
          <p:cNvGrpSpPr/>
          <p:nvPr userDrawn="1">
            <p:custDataLst>
              <p:tags r:id="rId2"/>
            </p:custDataLst>
          </p:nvPr>
        </p:nvGrpSpPr>
        <p:grpSpPr>
          <a:xfrm rot="10800000" flipH="1">
            <a:off x="10638971" y="0"/>
            <a:ext cx="1553029" cy="1432837"/>
            <a:chOff x="10898414" y="5656121"/>
            <a:chExt cx="1293586" cy="1193473"/>
          </a:xfrm>
        </p:grpSpPr>
        <p:sp>
          <p:nvSpPr>
            <p:cNvPr id="16" name="任意多边形: 形状 15"/>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7" name="三角形 7"/>
            <p:cNvSpPr/>
            <p:nvPr>
              <p:custDataLst>
                <p:tags r:id="rId4"/>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8"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13" name="矩形 12"/>
          <p:cNvSpPr/>
          <p:nvPr userDrawn="1">
            <p:custDataLst>
              <p:tags r:id="rId6"/>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sp>
        <p:nvSpPr>
          <p:cNvPr id="2" name="标题 1"/>
          <p:cNvSpPr>
            <a:spLocks noGrp="1"/>
          </p:cNvSpPr>
          <p:nvPr userDrawn="1">
            <p:ph type="title"/>
            <p:custDataLst>
              <p:tags r:id="rId7"/>
            </p:custDataLst>
          </p:nvPr>
        </p:nvSpPr>
        <p:spPr>
          <a:xfrm>
            <a:off x="604800" y="669600"/>
            <a:ext cx="10976400" cy="565200"/>
          </a:xfrm>
        </p:spPr>
        <p:txBody>
          <a:bodyPr lIns="90000" tIns="46800" rIns="90000" bIns="46800" anchor="ctr">
            <a:normAutofit/>
          </a:bodyPr>
          <a:lstStyle>
            <a:lvl1pPr algn="ctr">
              <a:lnSpc>
                <a:spcPct val="100000"/>
              </a:lnSpc>
              <a:defRPr sz="32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userDrawn="1">
            <p:ph type="dt" sz="half" idx="10"/>
            <p:custDataLst>
              <p:tags r:id="rId8"/>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userDrawn="1">
            <p:ph sz="quarter" idx="13"/>
            <p:custDataLst>
              <p:tags r:id="rId11"/>
            </p:custDataLst>
          </p:nvPr>
        </p:nvSpPr>
        <p:spPr>
          <a:xfrm>
            <a:off x="604837" y="1681200"/>
            <a:ext cx="10990800" cy="3211200"/>
          </a:xfrm>
        </p:spPr>
        <p:txBody>
          <a:bodyPr lIns="90000" tIns="46800" rIns="90000" bIns="46800">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9" name="文本占位符 8"/>
          <p:cNvSpPr>
            <a:spLocks noGrp="1"/>
          </p:cNvSpPr>
          <p:nvPr userDrawn="1">
            <p:ph type="body" sz="quarter" idx="14"/>
            <p:custDataLst>
              <p:tags r:id="rId12"/>
            </p:custDataLst>
          </p:nvPr>
        </p:nvSpPr>
        <p:spPr>
          <a:xfrm>
            <a:off x="594000" y="5180400"/>
            <a:ext cx="11001600" cy="1011600"/>
          </a:xfrm>
        </p:spPr>
        <p:txBody>
          <a:bodyPr lIns="90000" tIns="46800" rIns="90000" bIns="46800">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10638971" y="5416757"/>
            <a:ext cx="1553029" cy="1432837"/>
            <a:chOff x="10898414" y="5656121"/>
            <a:chExt cx="1293586" cy="1193473"/>
          </a:xfrm>
        </p:grpSpPr>
        <p:sp>
          <p:nvSpPr>
            <p:cNvPr id="14" name="任意多边形: 形状 13"/>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16" name="三角形 7"/>
            <p:cNvSpPr/>
            <p:nvPr>
              <p:custDataLst>
                <p:tags r:id="rId4"/>
              </p:custDataLst>
            </p:nvPr>
          </p:nvSpPr>
          <p:spPr>
            <a:xfrm>
              <a:off x="11420811" y="5656121"/>
              <a:ext cx="771189" cy="1193473"/>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17" name="三角形 8"/>
            <p:cNvSpPr/>
            <p:nvPr>
              <p:custDataLst>
                <p:tags r:id="rId5"/>
              </p:custDataLst>
            </p:nvPr>
          </p:nvSpPr>
          <p:spPr>
            <a:xfrm rot="10800000">
              <a:off x="11408088" y="6156530"/>
              <a:ext cx="405290" cy="3006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15" name="矩形 14"/>
          <p:cNvSpPr/>
          <p:nvPr userDrawn="1">
            <p:custDataLst>
              <p:tags r:id="rId6"/>
            </p:custDataLst>
          </p:nvPr>
        </p:nvSpPr>
        <p:spPr>
          <a:xfrm>
            <a:off x="0" y="0"/>
            <a:ext cx="12192000" cy="91440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baseline="0">
              <a:solidFill>
                <a:schemeClr val="tx1">
                  <a:lumMod val="85000"/>
                  <a:lumOff val="15000"/>
                </a:schemeClr>
              </a:solidFill>
              <a:latin typeface="Arial" panose="020B0604020202020204" pitchFamily="34" charset="0"/>
              <a:cs typeface="Viner Hand ITC" panose="03070502030502020203" charset="0"/>
              <a:sym typeface="+mn-ea"/>
            </a:endParaRPr>
          </a:p>
        </p:txBody>
      </p:sp>
      <p:sp>
        <p:nvSpPr>
          <p:cNvPr id="2" name="标题 1"/>
          <p:cNvSpPr>
            <a:spLocks noGrp="1"/>
          </p:cNvSpPr>
          <p:nvPr>
            <p:ph type="title"/>
            <p:custDataLst>
              <p:tags r:id="rId7"/>
            </p:custDataLst>
          </p:nvPr>
        </p:nvSpPr>
        <p:spPr>
          <a:xfrm>
            <a:off x="579600" y="237600"/>
            <a:ext cx="11037600" cy="441964"/>
          </a:xfrm>
        </p:spPr>
        <p:txBody>
          <a:bodyPr>
            <a:noAutofit/>
          </a:bodyPr>
          <a:lstStyle>
            <a:lvl1pPr>
              <a:lnSpc>
                <a:spcPct val="100000"/>
              </a:lnSpc>
              <a:defRPr sz="2400" b="1"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3" name="日期占位符 2"/>
          <p:cNvSpPr>
            <a:spLocks noGrp="1"/>
          </p:cNvSpPr>
          <p:nvPr>
            <p:ph type="dt" sz="half" idx="10"/>
            <p:custDataLst>
              <p:tags r:id="rId9"/>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9" name="内容占位符 8"/>
          <p:cNvSpPr>
            <a:spLocks noGrp="1"/>
          </p:cNvSpPr>
          <p:nvPr>
            <p:ph sz="quarter" idx="14"/>
            <p:custDataLst>
              <p:tags r:id="rId12"/>
            </p:custDataLst>
          </p:nvPr>
        </p:nvSpPr>
        <p:spPr>
          <a:xfrm>
            <a:off x="6242400" y="1663200"/>
            <a:ext cx="5367600" cy="2894400"/>
          </a:xfrm>
        </p:spPr>
        <p:txBody>
          <a:bodyPr>
            <a:normAutofit/>
          </a:bodyPr>
          <a:lstStyle>
            <a:lvl1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1pPr>
            <a:lvl2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2pPr>
            <a:lvl3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3pPr>
            <a:lvl4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4pPr>
            <a:lvl5pPr>
              <a:lnSpc>
                <a:spcPct val="130000"/>
              </a:lnSpc>
              <a:spcAft>
                <a:spcPts val="1000"/>
              </a:spcAft>
              <a:defRPr sz="1600" spc="15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sym typeface="+mn-ea"/>
              </a:rPr>
              <a:t>第</a:t>
            </a:r>
            <a:r>
              <a:rPr lang="zh-CN" altLang="en-US"/>
              <a:t>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a:p>
        </p:txBody>
      </p:sp>
      <p:sp>
        <p:nvSpPr>
          <p:cNvPr id="11" name="文本占位符 10"/>
          <p:cNvSpPr>
            <a:spLocks noGrp="1"/>
          </p:cNvSpPr>
          <p:nvPr>
            <p:ph type="body" sz="quarter" idx="15"/>
            <p:custDataLst>
              <p:tags r:id="rId13"/>
            </p:custDataLst>
          </p:nvPr>
        </p:nvSpPr>
        <p:spPr>
          <a:xfrm>
            <a:off x="572400" y="4816800"/>
            <a:ext cx="5342400" cy="781200"/>
          </a:xfrm>
        </p:spPr>
        <p:txBody>
          <a:bodyPr>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4"/>
            </p:custDataLst>
          </p:nvPr>
        </p:nvSpPr>
        <p:spPr>
          <a:xfrm>
            <a:off x="6253200" y="4813200"/>
            <a:ext cx="5367600" cy="781200"/>
          </a:xfrm>
        </p:spPr>
        <p:txBody>
          <a:bodyPr>
            <a:normAutofit/>
          </a:bodyPr>
          <a:lstStyle>
            <a:lvl1pPr marL="0" indent="0">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2" name="矩形 11"/>
          <p:cNvSpPr/>
          <p:nvPr userDrawn="1">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Arial" panose="020B0604020202020204" pitchFamily="34" charset="0"/>
              <a:sym typeface="+mn-ea"/>
            </a:endParaRPr>
          </a:p>
        </p:txBody>
      </p:sp>
      <p:grpSp>
        <p:nvGrpSpPr>
          <p:cNvPr id="19" name="组合 18"/>
          <p:cNvGrpSpPr/>
          <p:nvPr userDrawn="1">
            <p:custDataLst>
              <p:tags r:id="rId3"/>
            </p:custDataLst>
          </p:nvPr>
        </p:nvGrpSpPr>
        <p:grpSpPr>
          <a:xfrm>
            <a:off x="0" y="4462145"/>
            <a:ext cx="2067560" cy="2386965"/>
            <a:chOff x="0" y="4462199"/>
            <a:chExt cx="2587015" cy="2386801"/>
          </a:xfrm>
        </p:grpSpPr>
        <p:sp>
          <p:nvSpPr>
            <p:cNvPr id="20" name="任意多边形: 形状 19"/>
            <p:cNvSpPr/>
            <p:nvPr>
              <p:custDataLst>
                <p:tags r:id="rId4"/>
              </p:custDataLst>
            </p:nvPr>
          </p:nvSpPr>
          <p:spPr>
            <a:xfrm flipH="1">
              <a:off x="1229405" y="5463474"/>
              <a:ext cx="1357610" cy="138552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21" name="三角形 7"/>
            <p:cNvSpPr/>
            <p:nvPr>
              <p:custDataLst>
                <p:tags r:id="rId5"/>
              </p:custDataLst>
            </p:nvPr>
          </p:nvSpPr>
          <p:spPr>
            <a:xfrm flipH="1">
              <a:off x="0" y="4462199"/>
              <a:ext cx="1542284" cy="2386801"/>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22" name="三角形 8"/>
            <p:cNvSpPr/>
            <p:nvPr>
              <p:custDataLst>
                <p:tags r:id="rId6"/>
              </p:custDataLst>
            </p:nvPr>
          </p:nvSpPr>
          <p:spPr>
            <a:xfrm rot="10800000" flipH="1">
              <a:off x="757198" y="5462956"/>
              <a:ext cx="810531" cy="60121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grpSp>
        <p:nvGrpSpPr>
          <p:cNvPr id="23" name="组合 22"/>
          <p:cNvGrpSpPr/>
          <p:nvPr userDrawn="1">
            <p:custDataLst>
              <p:tags r:id="rId7"/>
            </p:custDataLst>
          </p:nvPr>
        </p:nvGrpSpPr>
        <p:grpSpPr>
          <a:xfrm rot="10800000">
            <a:off x="10121900" y="0"/>
            <a:ext cx="2067560" cy="2386965"/>
            <a:chOff x="0" y="4462199"/>
            <a:chExt cx="2587015" cy="2386801"/>
          </a:xfrm>
        </p:grpSpPr>
        <p:sp>
          <p:nvSpPr>
            <p:cNvPr id="24" name="任意多边形: 形状 23"/>
            <p:cNvSpPr/>
            <p:nvPr>
              <p:custDataLst>
                <p:tags r:id="rId8"/>
              </p:custDataLst>
            </p:nvPr>
          </p:nvSpPr>
          <p:spPr>
            <a:xfrm flipH="1">
              <a:off x="1229405" y="5463474"/>
              <a:ext cx="1357610" cy="1385526"/>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zh-CN" altLang="en-US" baseline="0">
                  <a:solidFill>
                    <a:schemeClr val="tx1">
                      <a:lumMod val="85000"/>
                      <a:lumOff val="15000"/>
                    </a:schemeClr>
                  </a:solidFill>
                  <a:latin typeface="Arial" panose="020B0604020202020204" pitchFamily="34" charset="0"/>
                </a:rPr>
                <a:t> </a:t>
              </a:r>
              <a:endParaRPr kumimoji="1" lang="zh-CN" altLang="en-US" baseline="0">
                <a:solidFill>
                  <a:schemeClr val="tx1">
                    <a:lumMod val="85000"/>
                    <a:lumOff val="15000"/>
                  </a:schemeClr>
                </a:solidFill>
                <a:latin typeface="Arial" panose="020B0604020202020204" pitchFamily="34" charset="0"/>
              </a:endParaRPr>
            </a:p>
          </p:txBody>
        </p:sp>
        <p:sp>
          <p:nvSpPr>
            <p:cNvPr id="25" name="三角形 7"/>
            <p:cNvSpPr/>
            <p:nvPr>
              <p:custDataLst>
                <p:tags r:id="rId9"/>
              </p:custDataLst>
            </p:nvPr>
          </p:nvSpPr>
          <p:spPr>
            <a:xfrm flipH="1">
              <a:off x="0" y="4462199"/>
              <a:ext cx="1542284" cy="2386801"/>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sp>
          <p:nvSpPr>
            <p:cNvPr id="26" name="三角形 8"/>
            <p:cNvSpPr/>
            <p:nvPr>
              <p:custDataLst>
                <p:tags r:id="rId10"/>
              </p:custDataLst>
            </p:nvPr>
          </p:nvSpPr>
          <p:spPr>
            <a:xfrm rot="10800000" flipH="1">
              <a:off x="757198" y="5462956"/>
              <a:ext cx="810531" cy="60121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aseline="0">
                <a:solidFill>
                  <a:schemeClr val="tx1">
                    <a:lumMod val="85000"/>
                    <a:lumOff val="15000"/>
                  </a:schemeClr>
                </a:solidFill>
                <a:latin typeface="Arial" panose="020B0604020202020204" pitchFamily="34" charset="0"/>
              </a:endParaRPr>
            </a:p>
          </p:txBody>
        </p:sp>
      </p:grpSp>
      <p:sp>
        <p:nvSpPr>
          <p:cNvPr id="2" name="标题 1"/>
          <p:cNvSpPr>
            <a:spLocks noGrp="1"/>
          </p:cNvSpPr>
          <p:nvPr userDrawn="1">
            <p:ph type="title" hasCustomPrompt="1"/>
            <p:custDataLst>
              <p:tags r:id="rId11"/>
            </p:custDataLst>
          </p:nvPr>
        </p:nvSpPr>
        <p:spPr>
          <a:xfrm>
            <a:off x="1522800" y="1339200"/>
            <a:ext cx="9144000" cy="2386800"/>
          </a:xfrm>
        </p:spPr>
        <p:txBody>
          <a:bodyPr lIns="90000" tIns="46800" rIns="90000" bIns="46800" anchor="b">
            <a:normAutofit/>
          </a:bodyPr>
          <a:lstStyle>
            <a:lvl1pPr algn="ctr">
              <a:defRPr sz="6000" b="1" strike="noStrike" spc="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3" name="日期占位符 2"/>
          <p:cNvSpPr>
            <a:spLocks noGrp="1"/>
          </p:cNvSpPr>
          <p:nvPr userDrawn="1">
            <p:ph type="dt" sz="half" idx="10"/>
            <p:custDataLst>
              <p:tags r:id="rId12"/>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userDrawn="1">
            <p:ph type="ftr" sz="quarter" idx="11"/>
            <p:custDataLst>
              <p:tags r:id="rId13"/>
            </p:custDataLst>
          </p:nvPr>
        </p:nvSpPr>
        <p:spPr/>
        <p:txBody>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userDrawn="1">
            <p:ph type="sldNum" sz="quarter" idx="12"/>
            <p:custDataLst>
              <p:tags r:id="rId14"/>
            </p:custDataLst>
          </p:nvPr>
        </p:nvSpPr>
        <p:spPr/>
        <p:txBody>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userDrawn="1">
            <p:ph type="body" sz="quarter" idx="13"/>
            <p:custDataLst>
              <p:tags r:id="rId15"/>
            </p:custDataLst>
          </p:nvPr>
        </p:nvSpPr>
        <p:spPr>
          <a:xfrm>
            <a:off x="1522413" y="3862800"/>
            <a:ext cx="9144000" cy="1656000"/>
          </a:xfrm>
        </p:spPr>
        <p:txBody>
          <a:bodyPr lIns="90000" tIns="46800" rIns="90000" bIns="46800">
            <a:normAutofit/>
          </a:bodyPr>
          <a:lstStyle>
            <a:lvl1pPr marL="0" indent="0" algn="ctr">
              <a:lnSpc>
                <a:spcPct val="130000"/>
              </a:lnSpc>
              <a:spcBef>
                <a:spcPct val="0"/>
              </a:spcBef>
              <a:spcAft>
                <a:spcPts val="1000"/>
              </a:spcAft>
              <a:buNone/>
              <a:defRPr sz="1600" spc="15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sz="half" idx="1"/>
            <p:custDataLst>
              <p:tags r:id="rId3"/>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custDataLst>
              <p:tags r:id="rId4"/>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endParaRPr lang="en-US"/>
          </a:p>
        </p:txBody>
      </p:sp>
      <p:sp>
        <p:nvSpPr>
          <p:cNvPr id="4" name="Content Placeholder 3"/>
          <p:cNvSpPr>
            <a:spLocks noGrp="1"/>
          </p:cNvSpPr>
          <p:nvPr>
            <p:ph sz="half" idx="2"/>
            <p:custDataLst>
              <p:tags r:id="rId4"/>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custDataLst>
              <p:tags r:id="rId5"/>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endParaRPr lang="en-US"/>
          </a:p>
        </p:txBody>
      </p:sp>
      <p:sp>
        <p:nvSpPr>
          <p:cNvPr id="6" name="Content Placeholder 5"/>
          <p:cNvSpPr>
            <a:spLocks noGrp="1"/>
          </p:cNvSpPr>
          <p:nvPr>
            <p:ph sz="quarter" idx="4"/>
            <p:custDataLst>
              <p:tags r:id="rId6"/>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custDataLst>
              <p:tags r:id="rId7"/>
            </p:custDataLst>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custDataLst>
              <p:tags r:id="rId8"/>
            </p:custDataLst>
          </p:nvPr>
        </p:nvSpPr>
        <p:spPr/>
        <p:txBody>
          <a:bodyPr/>
          <a:lstStyle/>
          <a:p>
            <a:endParaRPr lang="en-US"/>
          </a:p>
        </p:txBody>
      </p:sp>
      <p:sp>
        <p:nvSpPr>
          <p:cNvPr id="9" name="Slide Number Placeholder 8"/>
          <p:cNvSpPr>
            <a:spLocks noGrp="1"/>
          </p:cNvSpPr>
          <p:nvPr>
            <p:ph type="sldNum" sz="quarter" idx="12"/>
            <p:custDataLst>
              <p:tags r:id="rId9"/>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7" Type="http://schemas.openxmlformats.org/officeDocument/2006/relationships/theme" Target="../theme/theme2.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3" Type="http://schemas.openxmlformats.org/officeDocument/2006/relationships/theme" Target="../theme/theme3.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0"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7" Type="http://schemas.openxmlformats.org/officeDocument/2006/relationships/theme" Target="../theme/theme5.xml"/><Relationship Id="rId26" Type="http://schemas.openxmlformats.org/officeDocument/2006/relationships/image" Target="file:///D:\qq&#25991;&#20214;\712321467\Image\C2C\Image2\%7b75232B38-A165-1FB7-499C-2E1C792CACB5%7d.png" TargetMode="External"/><Relationship Id="rId25" Type="http://schemas.openxmlformats.org/officeDocument/2006/relationships/image" Target="../media/image16.png"/><Relationship Id="rId24" Type="http://schemas.openxmlformats.org/officeDocument/2006/relationships/tags" Target="../tags/tag197.xml"/><Relationship Id="rId23" Type="http://schemas.openxmlformats.org/officeDocument/2006/relationships/tags" Target="../tags/tag196.xml"/><Relationship Id="rId22" Type="http://schemas.openxmlformats.org/officeDocument/2006/relationships/tags" Target="../tags/tag195.xml"/><Relationship Id="rId21" Type="http://schemas.openxmlformats.org/officeDocument/2006/relationships/tags" Target="../tags/tag194.xml"/><Relationship Id="rId20" Type="http://schemas.openxmlformats.org/officeDocument/2006/relationships/tags" Target="../tags/tag193.xml"/><Relationship Id="rId2" Type="http://schemas.openxmlformats.org/officeDocument/2006/relationships/slideLayout" Target="../slideLayouts/slideLayout38.xml"/><Relationship Id="rId19" Type="http://schemas.openxmlformats.org/officeDocument/2006/relationships/tags" Target="../tags/tag192.xml"/><Relationship Id="rId18" Type="http://schemas.openxmlformats.org/officeDocument/2006/relationships/slideLayout" Target="../slideLayouts/slideLayout54.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8" Type="http://schemas.openxmlformats.org/officeDocument/2006/relationships/theme" Target="../theme/theme6.xml"/><Relationship Id="rId27" Type="http://schemas.openxmlformats.org/officeDocument/2006/relationships/image" Target="file:///D:\qq&#25991;&#20214;\712321467\Image\C2C\Image2\%7b75232B38-A165-1FB7-499C-2E1C792CACB5%7d.png" TargetMode="External"/><Relationship Id="rId26" Type="http://schemas.openxmlformats.org/officeDocument/2006/relationships/image" Target="../media/image16.png"/><Relationship Id="rId25" Type="http://schemas.openxmlformats.org/officeDocument/2006/relationships/tags" Target="../tags/tag388.xml"/><Relationship Id="rId24" Type="http://schemas.openxmlformats.org/officeDocument/2006/relationships/tags" Target="../tags/tag387.xml"/><Relationship Id="rId23" Type="http://schemas.openxmlformats.org/officeDocument/2006/relationships/tags" Target="../tags/tag386.xml"/><Relationship Id="rId22" Type="http://schemas.openxmlformats.org/officeDocument/2006/relationships/tags" Target="../tags/tag385.xml"/><Relationship Id="rId21" Type="http://schemas.openxmlformats.org/officeDocument/2006/relationships/tags" Target="../tags/tag384.xml"/><Relationship Id="rId20" Type="http://schemas.openxmlformats.org/officeDocument/2006/relationships/tags" Target="../tags/tag383.xml"/><Relationship Id="rId2" Type="http://schemas.openxmlformats.org/officeDocument/2006/relationships/slideLayout" Target="../slideLayouts/slideLayout56.xml"/><Relationship Id="rId19" Type="http://schemas.openxmlformats.org/officeDocument/2006/relationships/slideLayout" Target="../slideLayouts/slideLayout73.xml"/><Relationship Id="rId18" Type="http://schemas.openxmlformats.org/officeDocument/2006/relationships/slideLayout" Target="../slideLayouts/slideLayout72.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09600" y="92075"/>
            <a:ext cx="10972800" cy="1508127"/>
          </a:xfrm>
          <a:prstGeom prst="rect">
            <a:avLst/>
          </a:prstGeom>
          <a:ln w="12700">
            <a:miter lim="400000"/>
          </a:ln>
        </p:spPr>
        <p:txBody>
          <a:bodyPr lIns="91408" tIns="91408" rIns="91408" bIns="91408" anchor="ctr">
            <a:normAutofit/>
          </a:bodyPr>
          <a:lstStyle/>
          <a:p>
            <a:r>
              <a:t>标题文本</a:t>
            </a:r>
          </a:p>
        </p:txBody>
      </p:sp>
      <p:sp>
        <p:nvSpPr>
          <p:cNvPr id="3" name="正文级别 1…"/>
          <p:cNvSpPr txBox="1">
            <a:spLocks noGrp="1"/>
          </p:cNvSpPr>
          <p:nvPr>
            <p:ph type="body" idx="1"/>
          </p:nvPr>
        </p:nvSpPr>
        <p:spPr>
          <a:xfrm>
            <a:off x="609600" y="1600200"/>
            <a:ext cx="10972800" cy="5257800"/>
          </a:xfrm>
          <a:prstGeom prst="rect">
            <a:avLst/>
          </a:prstGeom>
          <a:ln w="12700">
            <a:miter lim="400000"/>
          </a:ln>
        </p:spPr>
        <p:txBody>
          <a:bodyPr lIns="91408" tIns="91408" rIns="91408" bIns="9140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0923595" y="6323917"/>
            <a:ext cx="430207" cy="430025"/>
          </a:xfrm>
          <a:prstGeom prst="rect">
            <a:avLst/>
          </a:prstGeom>
          <a:ln w="12700">
            <a:miter lim="400000"/>
          </a:ln>
        </p:spPr>
        <p:txBody>
          <a:bodyPr wrap="none" lIns="91408" tIns="91408" rIns="91408" bIns="91408" anchor="ctr">
            <a:spAutoFit/>
          </a:bodyPr>
          <a:lstStyle>
            <a:lvl1pPr algn="r" defTabSz="684530">
              <a:defRPr sz="1200">
                <a:solidFill>
                  <a:srgbClr val="898989"/>
                </a:solidFill>
                <a:latin typeface="方正兰亭黑_GBK"/>
                <a:ea typeface="方正兰亭黑_GBK"/>
                <a:cs typeface="方正兰亭黑_GBK"/>
                <a:sym typeface="方正兰亭黑_GBK"/>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912495" marR="0" indent="-912495"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方正兰亭黑_GBK"/>
          <a:ea typeface="方正兰亭黑_GBK"/>
          <a:cs typeface="方正兰亭黑_GBK"/>
          <a:sym typeface="方正兰亭黑_GBK"/>
        </a:defRPr>
      </a:lvl1pPr>
      <a:lvl2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2pPr>
      <a:lvl3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3pPr>
      <a:lvl4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4pPr>
      <a:lvl5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5pPr>
      <a:lvl6pPr marL="684530" marR="0" indent="-5130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6pPr>
      <a:lvl7pPr marL="684530" marR="0" indent="-3416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7pPr>
      <a:lvl8pPr marL="684530" marR="0" indent="-1701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8pPr>
      <a:lvl9pPr marL="68453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9pPr>
    </p:titleStyle>
    <p:bodyStyle>
      <a:lvl1pPr marL="226695" marR="0" indent="-2266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1pPr>
      <a:lvl2pPr marL="493395" marR="0" indent="-2647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2pPr>
      <a:lvl3pPr marL="774700" marR="0" indent="-31750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3pPr>
      <a:lvl4pPr marL="10388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4pPr>
      <a:lvl5pPr marL="12674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5pPr>
      <a:lvl6pPr marL="0" marR="0" indent="114300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6pPr>
      <a:lvl7pPr marL="0" marR="0" indent="13709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7pPr>
      <a:lvl8pPr marL="0" marR="0" indent="15995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8pPr>
      <a:lvl9pPr marL="0" marR="0" indent="18281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9pPr>
    </p:bodyStyle>
    <p:otherStyle>
      <a:lvl1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1pPr>
      <a:lvl2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2pPr>
      <a:lvl3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3pPr>
      <a:lvl4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4pPr>
      <a:lvl5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5pPr>
      <a:lvl6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6pPr>
      <a:lvl7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7pPr>
      <a:lvl8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8pPr>
      <a:lvl9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custDataLst>
              <p:tags r:id="rId13"/>
            </p:custDataLst>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custDataLst>
              <p:tags r:id="rId14"/>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custDataLst>
              <p:tags r:id="rId15"/>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6"/>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39618-264D-40B7-BFFC-7899F4CDF68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9826D-3D35-43DB-AC13-7FE6D50F14C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文本框 6"/>
          <p:cNvSpPr txBox="1">
            <a:spLocks noChangeArrowheads="1"/>
          </p:cNvSpPr>
          <p:nvPr userDrawn="1"/>
        </p:nvSpPr>
        <p:spPr bwMode="auto">
          <a:xfrm>
            <a:off x="4318000" y="2971800"/>
            <a:ext cx="3556000"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a:defRPr>
                <a:solidFill>
                  <a:schemeClr val="tx1"/>
                </a:solidFill>
                <a:latin typeface="Calibri" panose="020F0502020204030204" charset="0"/>
              </a:defRPr>
            </a:lvl2pPr>
            <a:lvl3pPr>
              <a:defRPr>
                <a:solidFill>
                  <a:schemeClr val="tx1"/>
                </a:solidFill>
                <a:latin typeface="Calibri" panose="020F0502020204030204" charset="0"/>
              </a:defRPr>
            </a:lvl3pPr>
            <a:lvl4pPr>
              <a:defRPr>
                <a:solidFill>
                  <a:schemeClr val="tx1"/>
                </a:solidFill>
                <a:latin typeface="Calibri" panose="020F0502020204030204" charset="0"/>
              </a:defRPr>
            </a:lvl4pPr>
            <a:lvl5pPr>
              <a:defRPr>
                <a:solidFill>
                  <a:schemeClr val="tx1"/>
                </a:solidFill>
                <a:latin typeface="Calibri" panose="020F050202020403020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感谢您下载包图网平台上提供的</a:t>
            </a:r>
            <a:r>
              <a:rPr kumimoji="0" lang="en-US" altLang="zh-CN"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PPT</a:t>
            </a: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ibaotu.com</a:t>
            </a:r>
            <a:endPar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ransition spd="slow" advTm="3000">
    <p:dissolv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userDrawn="1">
            <p:custDataLst>
              <p:tags r:id="rId24"/>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73743875" descr="学科网 zxxk.com"/>
          <p:cNvPicPr>
            <a:picLocks noChangeAspect="1"/>
          </p:cNvPicPr>
          <p:nvPr userDrawn="1"/>
        </p:nvPicPr>
        <p:blipFill>
          <a:blip r:embed="rId25" r:link="rId2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090"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599565"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6765"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KSO_TEMPLATE" hidden="1"/>
          <p:cNvSpPr/>
          <p:nvPr userDrawn="1">
            <p:custDataLst>
              <p:tags r:id="rId2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73743875" descr="学科网 zxxk.com"/>
          <p:cNvPicPr>
            <a:picLocks noChangeAspect="1"/>
          </p:cNvPicPr>
          <p:nvPr userDrawn="1"/>
        </p:nvPicPr>
        <p:blipFill>
          <a:blip r:embed="rId26" r:link="rId2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090"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599565"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6765"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19.jpeg"/><Relationship Id="rId1" Type="http://schemas.openxmlformats.org/officeDocument/2006/relationships/image" Target="../media/image18.png"/></Relationships>
</file>

<file path=ppt/slides/_rels/slide10.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tags" Target="../tags/tag421.xml"/><Relationship Id="rId7" Type="http://schemas.openxmlformats.org/officeDocument/2006/relationships/image" Target="../media/image25.GIF"/><Relationship Id="rId6" Type="http://schemas.openxmlformats.org/officeDocument/2006/relationships/image" Target="../media/image24.GIF"/><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tags" Target="../tags/tag417.xml"/><Relationship Id="rId15" Type="http://schemas.openxmlformats.org/officeDocument/2006/relationships/notesSlide" Target="../notesSlides/notesSlide4.xml"/><Relationship Id="rId14" Type="http://schemas.openxmlformats.org/officeDocument/2006/relationships/slideLayout" Target="../slideLayouts/slideLayout17.xml"/><Relationship Id="rId13" Type="http://schemas.microsoft.com/office/2007/relationships/hdphoto" Target="../media/hdphoto3.wdp"/><Relationship Id="rId12" Type="http://schemas.openxmlformats.org/officeDocument/2006/relationships/image" Target="../media/image23.png"/><Relationship Id="rId11" Type="http://schemas.openxmlformats.org/officeDocument/2006/relationships/image" Target="../media/image39.png"/><Relationship Id="rId10" Type="http://schemas.openxmlformats.org/officeDocument/2006/relationships/tags" Target="../tags/tag423.xml"/><Relationship Id="rId1" Type="http://schemas.openxmlformats.org/officeDocument/2006/relationships/tags" Target="../tags/tag416.xml"/></Relationships>
</file>

<file path=ppt/slides/_rels/slide11.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tags" Target="../tags/tag429.xml"/><Relationship Id="rId7" Type="http://schemas.openxmlformats.org/officeDocument/2006/relationships/image" Target="../media/image25.GIF"/><Relationship Id="rId6" Type="http://schemas.openxmlformats.org/officeDocument/2006/relationships/image" Target="../media/image24.GIF"/><Relationship Id="rId5" Type="http://schemas.openxmlformats.org/officeDocument/2006/relationships/tags" Target="../tags/tag428.xml"/><Relationship Id="rId4" Type="http://schemas.openxmlformats.org/officeDocument/2006/relationships/tags" Target="../tags/tag427.xml"/><Relationship Id="rId3" Type="http://schemas.openxmlformats.org/officeDocument/2006/relationships/tags" Target="../tags/tag426.xml"/><Relationship Id="rId2" Type="http://schemas.openxmlformats.org/officeDocument/2006/relationships/tags" Target="../tags/tag425.xml"/><Relationship Id="rId14" Type="http://schemas.openxmlformats.org/officeDocument/2006/relationships/notesSlide" Target="../notesSlides/notesSlide5.xml"/><Relationship Id="rId13" Type="http://schemas.openxmlformats.org/officeDocument/2006/relationships/slideLayout" Target="../slideLayouts/slideLayout17.xml"/><Relationship Id="rId12" Type="http://schemas.microsoft.com/office/2007/relationships/hdphoto" Target="../media/hdphoto3.wdp"/><Relationship Id="rId11" Type="http://schemas.openxmlformats.org/officeDocument/2006/relationships/image" Target="../media/image23.png"/><Relationship Id="rId10" Type="http://schemas.openxmlformats.org/officeDocument/2006/relationships/tags" Target="../tags/tag430.xml"/><Relationship Id="rId1" Type="http://schemas.openxmlformats.org/officeDocument/2006/relationships/tags" Target="../tags/tag424.xml"/></Relationships>
</file>

<file path=ppt/slides/_rels/slide12.xml.rels><?xml version="1.0" encoding="UTF-8" standalone="yes"?>
<Relationships xmlns="http://schemas.openxmlformats.org/package/2006/relationships"><Relationship Id="rId9" Type="http://schemas.openxmlformats.org/officeDocument/2006/relationships/tags" Target="../tags/tag436.xml"/><Relationship Id="rId8" Type="http://schemas.openxmlformats.org/officeDocument/2006/relationships/tags" Target="../tags/tag435.xml"/><Relationship Id="rId7" Type="http://schemas.openxmlformats.org/officeDocument/2006/relationships/tags" Target="../tags/tag434.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tags" Target="../tags/tag433.xml"/><Relationship Id="rId3" Type="http://schemas.openxmlformats.org/officeDocument/2006/relationships/tags" Target="../tags/tag432.xml"/><Relationship Id="rId26" Type="http://schemas.openxmlformats.org/officeDocument/2006/relationships/slideLayout" Target="../slideLayouts/slideLayout29.xml"/><Relationship Id="rId25" Type="http://schemas.openxmlformats.org/officeDocument/2006/relationships/image" Target="../media/image42.jpeg"/><Relationship Id="rId24" Type="http://schemas.openxmlformats.org/officeDocument/2006/relationships/tags" Target="../tags/tag451.xml"/><Relationship Id="rId23" Type="http://schemas.openxmlformats.org/officeDocument/2006/relationships/tags" Target="../tags/tag450.xml"/><Relationship Id="rId22" Type="http://schemas.openxmlformats.org/officeDocument/2006/relationships/tags" Target="../tags/tag449.xml"/><Relationship Id="rId21" Type="http://schemas.openxmlformats.org/officeDocument/2006/relationships/tags" Target="../tags/tag448.xml"/><Relationship Id="rId20" Type="http://schemas.openxmlformats.org/officeDocument/2006/relationships/tags" Target="../tags/tag447.xml"/><Relationship Id="rId2" Type="http://schemas.openxmlformats.org/officeDocument/2006/relationships/tags" Target="../tags/tag431.xml"/><Relationship Id="rId19" Type="http://schemas.openxmlformats.org/officeDocument/2006/relationships/tags" Target="../tags/tag446.xml"/><Relationship Id="rId18" Type="http://schemas.openxmlformats.org/officeDocument/2006/relationships/tags" Target="../tags/tag445.xml"/><Relationship Id="rId17" Type="http://schemas.openxmlformats.org/officeDocument/2006/relationships/tags" Target="../tags/tag444.xml"/><Relationship Id="rId16" Type="http://schemas.openxmlformats.org/officeDocument/2006/relationships/tags" Target="../tags/tag443.xml"/><Relationship Id="rId15" Type="http://schemas.openxmlformats.org/officeDocument/2006/relationships/tags" Target="../tags/tag442.xml"/><Relationship Id="rId14" Type="http://schemas.openxmlformats.org/officeDocument/2006/relationships/tags" Target="../tags/tag441.xml"/><Relationship Id="rId13" Type="http://schemas.openxmlformats.org/officeDocument/2006/relationships/tags" Target="../tags/tag440.xml"/><Relationship Id="rId12" Type="http://schemas.openxmlformats.org/officeDocument/2006/relationships/tags" Target="../tags/tag439.xml"/><Relationship Id="rId11" Type="http://schemas.openxmlformats.org/officeDocument/2006/relationships/tags" Target="../tags/tag438.xml"/><Relationship Id="rId10" Type="http://schemas.openxmlformats.org/officeDocument/2006/relationships/tags" Target="../tags/tag437.xml"/><Relationship Id="rId1" Type="http://schemas.openxmlformats.org/officeDocument/2006/relationships/image" Target="../media/image41.png"/></Relationships>
</file>

<file path=ppt/slides/_rels/slide13.xml.rels><?xml version="1.0" encoding="UTF-8" standalone="yes"?>
<Relationships xmlns="http://schemas.openxmlformats.org/package/2006/relationships"><Relationship Id="rId9" Type="http://schemas.openxmlformats.org/officeDocument/2006/relationships/tags" Target="../tags/tag458.xml"/><Relationship Id="rId8" Type="http://schemas.openxmlformats.org/officeDocument/2006/relationships/tags" Target="../tags/tag457.xml"/><Relationship Id="rId7" Type="http://schemas.openxmlformats.org/officeDocument/2006/relationships/tags" Target="../tags/tag456.xml"/><Relationship Id="rId6" Type="http://schemas.openxmlformats.org/officeDocument/2006/relationships/tags" Target="../tags/tag455.xml"/><Relationship Id="rId5" Type="http://schemas.microsoft.com/office/2007/relationships/hdphoto" Target="../media/hdphoto3.wdp"/><Relationship Id="rId4" Type="http://schemas.openxmlformats.org/officeDocument/2006/relationships/image" Target="../media/image23.png"/><Relationship Id="rId3" Type="http://schemas.openxmlformats.org/officeDocument/2006/relationships/tags" Target="../tags/tag454.xml"/><Relationship Id="rId29" Type="http://schemas.openxmlformats.org/officeDocument/2006/relationships/notesSlide" Target="../notesSlides/notesSlide6.xml"/><Relationship Id="rId28" Type="http://schemas.openxmlformats.org/officeDocument/2006/relationships/slideLayout" Target="../slideLayouts/slideLayout29.xml"/><Relationship Id="rId27" Type="http://schemas.openxmlformats.org/officeDocument/2006/relationships/image" Target="../media/image45.png"/><Relationship Id="rId26" Type="http://schemas.openxmlformats.org/officeDocument/2006/relationships/image" Target="../media/image35.jpeg"/><Relationship Id="rId25" Type="http://schemas.openxmlformats.org/officeDocument/2006/relationships/tags" Target="../tags/tag472.xml"/><Relationship Id="rId24" Type="http://schemas.openxmlformats.org/officeDocument/2006/relationships/tags" Target="../tags/tag471.xml"/><Relationship Id="rId23" Type="http://schemas.openxmlformats.org/officeDocument/2006/relationships/tags" Target="../tags/tag470.xml"/><Relationship Id="rId22" Type="http://schemas.openxmlformats.org/officeDocument/2006/relationships/tags" Target="../tags/tag469.xml"/><Relationship Id="rId21" Type="http://schemas.openxmlformats.org/officeDocument/2006/relationships/tags" Target="../tags/tag468.xml"/><Relationship Id="rId20" Type="http://schemas.openxmlformats.org/officeDocument/2006/relationships/tags" Target="../tags/tag467.xml"/><Relationship Id="rId2" Type="http://schemas.openxmlformats.org/officeDocument/2006/relationships/tags" Target="../tags/tag453.xml"/><Relationship Id="rId19" Type="http://schemas.openxmlformats.org/officeDocument/2006/relationships/tags" Target="../tags/tag466.xml"/><Relationship Id="rId18" Type="http://schemas.openxmlformats.org/officeDocument/2006/relationships/tags" Target="../tags/tag465.xml"/><Relationship Id="rId17" Type="http://schemas.openxmlformats.org/officeDocument/2006/relationships/tags" Target="../tags/tag464.xml"/><Relationship Id="rId16" Type="http://schemas.openxmlformats.org/officeDocument/2006/relationships/tags" Target="../tags/tag463.xml"/><Relationship Id="rId15" Type="http://schemas.openxmlformats.org/officeDocument/2006/relationships/tags" Target="../tags/tag462.xml"/><Relationship Id="rId14" Type="http://schemas.openxmlformats.org/officeDocument/2006/relationships/tags" Target="../tags/tag461.xml"/><Relationship Id="rId13" Type="http://schemas.openxmlformats.org/officeDocument/2006/relationships/tags" Target="../tags/tag460.xml"/><Relationship Id="rId12" Type="http://schemas.openxmlformats.org/officeDocument/2006/relationships/image" Target="../media/image44.png"/><Relationship Id="rId11" Type="http://schemas.openxmlformats.org/officeDocument/2006/relationships/image" Target="../media/image43.png"/><Relationship Id="rId10" Type="http://schemas.openxmlformats.org/officeDocument/2006/relationships/tags" Target="../tags/tag459.xml"/><Relationship Id="rId1" Type="http://schemas.openxmlformats.org/officeDocument/2006/relationships/tags" Target="../tags/tag452.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image" Target="../media/image38.GIF"/><Relationship Id="rId6" Type="http://schemas.openxmlformats.org/officeDocument/2006/relationships/image" Target="../media/image37.GIF"/><Relationship Id="rId5" Type="http://schemas.openxmlformats.org/officeDocument/2006/relationships/tags" Target="../tags/tag474.xml"/><Relationship Id="rId4" Type="http://schemas.microsoft.com/office/2007/relationships/hdphoto" Target="../media/hdphoto3.wdp"/><Relationship Id="rId3" Type="http://schemas.openxmlformats.org/officeDocument/2006/relationships/image" Target="../media/image23.png"/><Relationship Id="rId2" Type="http://schemas.openxmlformats.org/officeDocument/2006/relationships/tags" Target="../tags/tag473.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9" Type="http://schemas.openxmlformats.org/officeDocument/2006/relationships/tags" Target="../tags/tag481.xml"/><Relationship Id="rId8" Type="http://schemas.openxmlformats.org/officeDocument/2006/relationships/tags" Target="../tags/tag480.xml"/><Relationship Id="rId7" Type="http://schemas.openxmlformats.org/officeDocument/2006/relationships/image" Target="../media/image25.GIF"/><Relationship Id="rId6" Type="http://schemas.openxmlformats.org/officeDocument/2006/relationships/image" Target="../media/image24.GIF"/><Relationship Id="rId5" Type="http://schemas.openxmlformats.org/officeDocument/2006/relationships/tags" Target="../tags/tag479.xml"/><Relationship Id="rId4" Type="http://schemas.openxmlformats.org/officeDocument/2006/relationships/tags" Target="../tags/tag478.xml"/><Relationship Id="rId3" Type="http://schemas.openxmlformats.org/officeDocument/2006/relationships/tags" Target="../tags/tag477.xml"/><Relationship Id="rId2" Type="http://schemas.openxmlformats.org/officeDocument/2006/relationships/tags" Target="../tags/tag476.xml"/><Relationship Id="rId14" Type="http://schemas.openxmlformats.org/officeDocument/2006/relationships/notesSlide" Target="../notesSlides/notesSlide7.xml"/><Relationship Id="rId13" Type="http://schemas.openxmlformats.org/officeDocument/2006/relationships/slideLayout" Target="../slideLayouts/slideLayout17.xml"/><Relationship Id="rId12" Type="http://schemas.microsoft.com/office/2007/relationships/hdphoto" Target="../media/hdphoto3.wdp"/><Relationship Id="rId11" Type="http://schemas.openxmlformats.org/officeDocument/2006/relationships/image" Target="../media/image23.png"/><Relationship Id="rId10" Type="http://schemas.openxmlformats.org/officeDocument/2006/relationships/image" Target="../media/image46.png"/><Relationship Id="rId1" Type="http://schemas.openxmlformats.org/officeDocument/2006/relationships/tags" Target="../tags/tag475.xml"/></Relationships>
</file>

<file path=ppt/slides/_rels/slide16.xml.rels><?xml version="1.0" encoding="UTF-8" standalone="yes"?>
<Relationships xmlns="http://schemas.openxmlformats.org/package/2006/relationships"><Relationship Id="rId9" Type="http://schemas.openxmlformats.org/officeDocument/2006/relationships/tags" Target="../tags/tag483.xml"/><Relationship Id="rId8" Type="http://schemas.openxmlformats.org/officeDocument/2006/relationships/image" Target="../media/image51.jpeg"/><Relationship Id="rId7" Type="http://schemas.microsoft.com/office/2007/relationships/hdphoto" Target="../media/hdphoto3.wdp"/><Relationship Id="rId6" Type="http://schemas.openxmlformats.org/officeDocument/2006/relationships/image" Target="../media/image23.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0" Type="http://schemas.openxmlformats.org/officeDocument/2006/relationships/slideLayout" Target="../slideLayouts/slideLayout61.xml"/><Relationship Id="rId1" Type="http://schemas.openxmlformats.org/officeDocument/2006/relationships/tags" Target="../tags/tag482.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image" Target="../media/image29.png"/><Relationship Id="rId6" Type="http://schemas.openxmlformats.org/officeDocument/2006/relationships/image" Target="../media/image52.png"/><Relationship Id="rId5" Type="http://schemas.microsoft.com/office/2007/relationships/hdphoto" Target="../media/hdphoto3.wdp"/><Relationship Id="rId4" Type="http://schemas.openxmlformats.org/officeDocument/2006/relationships/image" Target="../media/image23.png"/><Relationship Id="rId3" Type="http://schemas.openxmlformats.org/officeDocument/2006/relationships/tags" Target="../tags/tag486.xml"/><Relationship Id="rId2" Type="http://schemas.openxmlformats.org/officeDocument/2006/relationships/tags" Target="../tags/tag485.xml"/><Relationship Id="rId1" Type="http://schemas.openxmlformats.org/officeDocument/2006/relationships/tags" Target="../tags/tag484.xml"/></Relationships>
</file>

<file path=ppt/slides/_rels/slide18.xml.rels><?xml version="1.0" encoding="UTF-8" standalone="yes"?>
<Relationships xmlns="http://schemas.openxmlformats.org/package/2006/relationships"><Relationship Id="rId9" Type="http://schemas.openxmlformats.org/officeDocument/2006/relationships/tags" Target="../tags/tag493.xml"/><Relationship Id="rId8" Type="http://schemas.openxmlformats.org/officeDocument/2006/relationships/tags" Target="../tags/tag492.xml"/><Relationship Id="rId7" Type="http://schemas.openxmlformats.org/officeDocument/2006/relationships/tags" Target="../tags/tag491.xml"/><Relationship Id="rId6" Type="http://schemas.openxmlformats.org/officeDocument/2006/relationships/tags" Target="../tags/tag490.xml"/><Relationship Id="rId5" Type="http://schemas.openxmlformats.org/officeDocument/2006/relationships/tags" Target="../tags/tag489.xml"/><Relationship Id="rId43" Type="http://schemas.openxmlformats.org/officeDocument/2006/relationships/slideLayout" Target="../slideLayouts/slideLayout29.xml"/><Relationship Id="rId42" Type="http://schemas.openxmlformats.org/officeDocument/2006/relationships/tags" Target="../tags/tag525.xml"/><Relationship Id="rId41" Type="http://schemas.openxmlformats.org/officeDocument/2006/relationships/tags" Target="../tags/tag524.xml"/><Relationship Id="rId40" Type="http://schemas.openxmlformats.org/officeDocument/2006/relationships/tags" Target="../tags/tag523.xml"/><Relationship Id="rId4" Type="http://schemas.microsoft.com/office/2007/relationships/hdphoto" Target="../media/hdphoto3.wdp"/><Relationship Id="rId39" Type="http://schemas.openxmlformats.org/officeDocument/2006/relationships/tags" Target="../tags/tag522.xml"/><Relationship Id="rId38" Type="http://schemas.openxmlformats.org/officeDocument/2006/relationships/tags" Target="../tags/tag521.xml"/><Relationship Id="rId37" Type="http://schemas.openxmlformats.org/officeDocument/2006/relationships/tags" Target="../tags/tag520.xml"/><Relationship Id="rId36" Type="http://schemas.openxmlformats.org/officeDocument/2006/relationships/tags" Target="../tags/tag519.xml"/><Relationship Id="rId35" Type="http://schemas.openxmlformats.org/officeDocument/2006/relationships/tags" Target="../tags/tag518.xml"/><Relationship Id="rId34" Type="http://schemas.openxmlformats.org/officeDocument/2006/relationships/tags" Target="../tags/tag517.xml"/><Relationship Id="rId33" Type="http://schemas.openxmlformats.org/officeDocument/2006/relationships/tags" Target="../tags/tag516.xml"/><Relationship Id="rId32" Type="http://schemas.openxmlformats.org/officeDocument/2006/relationships/tags" Target="../tags/tag515.xml"/><Relationship Id="rId31" Type="http://schemas.openxmlformats.org/officeDocument/2006/relationships/tags" Target="../tags/tag514.xml"/><Relationship Id="rId30" Type="http://schemas.openxmlformats.org/officeDocument/2006/relationships/tags" Target="../tags/tag513.xml"/><Relationship Id="rId3" Type="http://schemas.openxmlformats.org/officeDocument/2006/relationships/image" Target="../media/image23.png"/><Relationship Id="rId29" Type="http://schemas.openxmlformats.org/officeDocument/2006/relationships/image" Target="../media/image52.png"/><Relationship Id="rId28" Type="http://schemas.openxmlformats.org/officeDocument/2006/relationships/tags" Target="../tags/tag512.xml"/><Relationship Id="rId27" Type="http://schemas.openxmlformats.org/officeDocument/2006/relationships/tags" Target="../tags/tag511.xml"/><Relationship Id="rId26" Type="http://schemas.openxmlformats.org/officeDocument/2006/relationships/tags" Target="../tags/tag510.xml"/><Relationship Id="rId25" Type="http://schemas.openxmlformats.org/officeDocument/2006/relationships/tags" Target="../tags/tag509.xml"/><Relationship Id="rId24" Type="http://schemas.openxmlformats.org/officeDocument/2006/relationships/tags" Target="../tags/tag508.xml"/><Relationship Id="rId23" Type="http://schemas.openxmlformats.org/officeDocument/2006/relationships/tags" Target="../tags/tag507.xml"/><Relationship Id="rId22" Type="http://schemas.openxmlformats.org/officeDocument/2006/relationships/tags" Target="../tags/tag506.xml"/><Relationship Id="rId21" Type="http://schemas.openxmlformats.org/officeDocument/2006/relationships/tags" Target="../tags/tag505.xml"/><Relationship Id="rId20" Type="http://schemas.openxmlformats.org/officeDocument/2006/relationships/tags" Target="../tags/tag504.xml"/><Relationship Id="rId2" Type="http://schemas.openxmlformats.org/officeDocument/2006/relationships/tags" Target="../tags/tag488.xml"/><Relationship Id="rId19" Type="http://schemas.openxmlformats.org/officeDocument/2006/relationships/tags" Target="../tags/tag503.xml"/><Relationship Id="rId18" Type="http://schemas.openxmlformats.org/officeDocument/2006/relationships/tags" Target="../tags/tag502.xml"/><Relationship Id="rId17" Type="http://schemas.openxmlformats.org/officeDocument/2006/relationships/tags" Target="../tags/tag501.xml"/><Relationship Id="rId16" Type="http://schemas.openxmlformats.org/officeDocument/2006/relationships/tags" Target="../tags/tag500.xml"/><Relationship Id="rId15" Type="http://schemas.openxmlformats.org/officeDocument/2006/relationships/tags" Target="../tags/tag499.xml"/><Relationship Id="rId14" Type="http://schemas.openxmlformats.org/officeDocument/2006/relationships/tags" Target="../tags/tag498.xml"/><Relationship Id="rId13" Type="http://schemas.openxmlformats.org/officeDocument/2006/relationships/tags" Target="../tags/tag497.xml"/><Relationship Id="rId12" Type="http://schemas.openxmlformats.org/officeDocument/2006/relationships/tags" Target="../tags/tag496.xml"/><Relationship Id="rId11" Type="http://schemas.openxmlformats.org/officeDocument/2006/relationships/tags" Target="../tags/tag495.xml"/><Relationship Id="rId10" Type="http://schemas.openxmlformats.org/officeDocument/2006/relationships/tags" Target="../tags/tag494.xml"/><Relationship Id="rId1" Type="http://schemas.openxmlformats.org/officeDocument/2006/relationships/tags" Target="../tags/tag487.xml"/></Relationships>
</file>

<file path=ppt/slides/_rels/slide19.xml.rels><?xml version="1.0" encoding="UTF-8" standalone="yes"?>
<Relationships xmlns="http://schemas.openxmlformats.org/package/2006/relationships"><Relationship Id="rId9" Type="http://schemas.openxmlformats.org/officeDocument/2006/relationships/tags" Target="../tags/tag532.xml"/><Relationship Id="rId8" Type="http://schemas.openxmlformats.org/officeDocument/2006/relationships/tags" Target="../tags/tag531.xml"/><Relationship Id="rId7" Type="http://schemas.openxmlformats.org/officeDocument/2006/relationships/tags" Target="../tags/tag530.xml"/><Relationship Id="rId6" Type="http://schemas.openxmlformats.org/officeDocument/2006/relationships/tags" Target="../tags/tag529.xml"/><Relationship Id="rId5" Type="http://schemas.openxmlformats.org/officeDocument/2006/relationships/tags" Target="../tags/tag528.xml"/><Relationship Id="rId4" Type="http://schemas.microsoft.com/office/2007/relationships/hdphoto" Target="../media/hdphoto3.wdp"/><Relationship Id="rId34" Type="http://schemas.openxmlformats.org/officeDocument/2006/relationships/slideLayout" Target="../slideLayouts/slideLayout29.xml"/><Relationship Id="rId33" Type="http://schemas.openxmlformats.org/officeDocument/2006/relationships/tags" Target="../tags/tag552.xml"/><Relationship Id="rId32" Type="http://schemas.openxmlformats.org/officeDocument/2006/relationships/image" Target="../media/image56.jpeg"/><Relationship Id="rId31" Type="http://schemas.openxmlformats.org/officeDocument/2006/relationships/tags" Target="../tags/tag551.xml"/><Relationship Id="rId30" Type="http://schemas.openxmlformats.org/officeDocument/2006/relationships/tags" Target="../tags/tag550.xml"/><Relationship Id="rId3" Type="http://schemas.openxmlformats.org/officeDocument/2006/relationships/image" Target="../media/image23.png"/><Relationship Id="rId29" Type="http://schemas.openxmlformats.org/officeDocument/2006/relationships/image" Target="../media/image55.GIF"/><Relationship Id="rId28" Type="http://schemas.openxmlformats.org/officeDocument/2006/relationships/image" Target="../media/image54.png"/><Relationship Id="rId27" Type="http://schemas.openxmlformats.org/officeDocument/2006/relationships/tags" Target="../tags/tag549.xml"/><Relationship Id="rId26" Type="http://schemas.openxmlformats.org/officeDocument/2006/relationships/tags" Target="../tags/tag548.xml"/><Relationship Id="rId25" Type="http://schemas.openxmlformats.org/officeDocument/2006/relationships/tags" Target="../tags/tag547.xml"/><Relationship Id="rId24" Type="http://schemas.openxmlformats.org/officeDocument/2006/relationships/tags" Target="../tags/tag546.xml"/><Relationship Id="rId23" Type="http://schemas.openxmlformats.org/officeDocument/2006/relationships/tags" Target="../tags/tag545.xml"/><Relationship Id="rId22" Type="http://schemas.openxmlformats.org/officeDocument/2006/relationships/tags" Target="../tags/tag544.xml"/><Relationship Id="rId21" Type="http://schemas.openxmlformats.org/officeDocument/2006/relationships/tags" Target="../tags/tag543.xml"/><Relationship Id="rId20" Type="http://schemas.openxmlformats.org/officeDocument/2006/relationships/image" Target="../media/image53.GIF"/><Relationship Id="rId2" Type="http://schemas.openxmlformats.org/officeDocument/2006/relationships/tags" Target="../tags/tag527.xml"/><Relationship Id="rId19" Type="http://schemas.openxmlformats.org/officeDocument/2006/relationships/tags" Target="../tags/tag542.xml"/><Relationship Id="rId18" Type="http://schemas.openxmlformats.org/officeDocument/2006/relationships/tags" Target="../tags/tag541.xml"/><Relationship Id="rId17" Type="http://schemas.openxmlformats.org/officeDocument/2006/relationships/tags" Target="../tags/tag540.xml"/><Relationship Id="rId16" Type="http://schemas.openxmlformats.org/officeDocument/2006/relationships/tags" Target="../tags/tag539.xml"/><Relationship Id="rId15" Type="http://schemas.openxmlformats.org/officeDocument/2006/relationships/tags" Target="../tags/tag538.xml"/><Relationship Id="rId14" Type="http://schemas.openxmlformats.org/officeDocument/2006/relationships/tags" Target="../tags/tag537.xml"/><Relationship Id="rId13" Type="http://schemas.openxmlformats.org/officeDocument/2006/relationships/tags" Target="../tags/tag536.xml"/><Relationship Id="rId12" Type="http://schemas.openxmlformats.org/officeDocument/2006/relationships/tags" Target="../tags/tag535.xml"/><Relationship Id="rId11" Type="http://schemas.openxmlformats.org/officeDocument/2006/relationships/tags" Target="../tags/tag534.xml"/><Relationship Id="rId10" Type="http://schemas.openxmlformats.org/officeDocument/2006/relationships/tags" Target="../tags/tag533.xml"/><Relationship Id="rId1" Type="http://schemas.openxmlformats.org/officeDocument/2006/relationships/tags" Target="../tags/tag52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9" Type="http://schemas.openxmlformats.org/officeDocument/2006/relationships/tags" Target="../tags/tag559.xml"/><Relationship Id="rId8" Type="http://schemas.openxmlformats.org/officeDocument/2006/relationships/tags" Target="../tags/tag558.xml"/><Relationship Id="rId7" Type="http://schemas.openxmlformats.org/officeDocument/2006/relationships/tags" Target="../tags/tag557.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tags" Target="../tags/tag556.xml"/><Relationship Id="rId3" Type="http://schemas.openxmlformats.org/officeDocument/2006/relationships/tags" Target="../tags/tag555.xml"/><Relationship Id="rId2" Type="http://schemas.openxmlformats.org/officeDocument/2006/relationships/tags" Target="../tags/tag554.xml"/><Relationship Id="rId18" Type="http://schemas.openxmlformats.org/officeDocument/2006/relationships/slideLayout" Target="../slideLayouts/slideLayout29.xml"/><Relationship Id="rId17" Type="http://schemas.openxmlformats.org/officeDocument/2006/relationships/tags" Target="../tags/tag566.xml"/><Relationship Id="rId16" Type="http://schemas.openxmlformats.org/officeDocument/2006/relationships/image" Target="../media/image57.png"/><Relationship Id="rId15" Type="http://schemas.openxmlformats.org/officeDocument/2006/relationships/tags" Target="../tags/tag565.xml"/><Relationship Id="rId14" Type="http://schemas.openxmlformats.org/officeDocument/2006/relationships/tags" Target="../tags/tag564.xml"/><Relationship Id="rId13" Type="http://schemas.openxmlformats.org/officeDocument/2006/relationships/tags" Target="../tags/tag563.xml"/><Relationship Id="rId12" Type="http://schemas.openxmlformats.org/officeDocument/2006/relationships/tags" Target="../tags/tag562.xml"/><Relationship Id="rId11" Type="http://schemas.openxmlformats.org/officeDocument/2006/relationships/tags" Target="../tags/tag561.xml"/><Relationship Id="rId10" Type="http://schemas.openxmlformats.org/officeDocument/2006/relationships/tags" Target="../tags/tag560.xml"/><Relationship Id="rId1" Type="http://schemas.openxmlformats.org/officeDocument/2006/relationships/tags" Target="../tags/tag55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image" Target="../media/image37.GIF"/><Relationship Id="rId6" Type="http://schemas.openxmlformats.org/officeDocument/2006/relationships/image" Target="../media/image38.GIF"/><Relationship Id="rId5" Type="http://schemas.openxmlformats.org/officeDocument/2006/relationships/tags" Target="../tags/tag568.xml"/><Relationship Id="rId4" Type="http://schemas.microsoft.com/office/2007/relationships/hdphoto" Target="../media/hdphoto3.wdp"/><Relationship Id="rId3" Type="http://schemas.openxmlformats.org/officeDocument/2006/relationships/image" Target="../media/image23.png"/><Relationship Id="rId2" Type="http://schemas.openxmlformats.org/officeDocument/2006/relationships/tags" Target="../tags/tag567.xml"/><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tags" Target="../tags/tag572.xml"/><Relationship Id="rId7" Type="http://schemas.openxmlformats.org/officeDocument/2006/relationships/tags" Target="../tags/tag571.xml"/><Relationship Id="rId6" Type="http://schemas.openxmlformats.org/officeDocument/2006/relationships/image" Target="../media/image52.png"/><Relationship Id="rId5" Type="http://schemas.microsoft.com/office/2007/relationships/hdphoto" Target="../media/hdphoto3.wdp"/><Relationship Id="rId4" Type="http://schemas.openxmlformats.org/officeDocument/2006/relationships/image" Target="../media/image23.png"/><Relationship Id="rId3" Type="http://schemas.openxmlformats.org/officeDocument/2006/relationships/tags" Target="../tags/tag570.xml"/><Relationship Id="rId2" Type="http://schemas.openxmlformats.org/officeDocument/2006/relationships/tags" Target="../tags/tag569.xml"/><Relationship Id="rId10" Type="http://schemas.openxmlformats.org/officeDocument/2006/relationships/notesSlide" Target="../notesSlides/notesSlide8.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9" Type="http://schemas.openxmlformats.org/officeDocument/2006/relationships/tags" Target="../tags/tag579.xml"/><Relationship Id="rId8" Type="http://schemas.openxmlformats.org/officeDocument/2006/relationships/tags" Target="../tags/tag578.xml"/><Relationship Id="rId7" Type="http://schemas.openxmlformats.org/officeDocument/2006/relationships/tags" Target="../tags/tag577.xml"/><Relationship Id="rId6" Type="http://schemas.openxmlformats.org/officeDocument/2006/relationships/tags" Target="../tags/tag576.xml"/><Relationship Id="rId5" Type="http://schemas.microsoft.com/office/2007/relationships/hdphoto" Target="../media/hdphoto3.wdp"/><Relationship Id="rId4" Type="http://schemas.openxmlformats.org/officeDocument/2006/relationships/image" Target="../media/image23.png"/><Relationship Id="rId32" Type="http://schemas.openxmlformats.org/officeDocument/2006/relationships/notesSlide" Target="../notesSlides/notesSlide9.xml"/><Relationship Id="rId31" Type="http://schemas.openxmlformats.org/officeDocument/2006/relationships/slideLayout" Target="../slideLayouts/slideLayout29.xml"/><Relationship Id="rId30" Type="http://schemas.openxmlformats.org/officeDocument/2006/relationships/image" Target="../media/image60.png"/><Relationship Id="rId3" Type="http://schemas.openxmlformats.org/officeDocument/2006/relationships/tags" Target="../tags/tag575.xml"/><Relationship Id="rId29" Type="http://schemas.openxmlformats.org/officeDocument/2006/relationships/image" Target="../media/image59.jpeg"/><Relationship Id="rId28" Type="http://schemas.openxmlformats.org/officeDocument/2006/relationships/tags" Target="../tags/tag596.xml"/><Relationship Id="rId27" Type="http://schemas.openxmlformats.org/officeDocument/2006/relationships/tags" Target="../tags/tag595.xml"/><Relationship Id="rId26" Type="http://schemas.openxmlformats.org/officeDocument/2006/relationships/image" Target="../media/image43.png"/><Relationship Id="rId25" Type="http://schemas.openxmlformats.org/officeDocument/2006/relationships/image" Target="../media/image58.png"/><Relationship Id="rId24" Type="http://schemas.openxmlformats.org/officeDocument/2006/relationships/tags" Target="../tags/tag594.xml"/><Relationship Id="rId23" Type="http://schemas.openxmlformats.org/officeDocument/2006/relationships/tags" Target="../tags/tag593.xml"/><Relationship Id="rId22" Type="http://schemas.openxmlformats.org/officeDocument/2006/relationships/tags" Target="../tags/tag592.xml"/><Relationship Id="rId21" Type="http://schemas.openxmlformats.org/officeDocument/2006/relationships/tags" Target="../tags/tag591.xml"/><Relationship Id="rId20" Type="http://schemas.openxmlformats.org/officeDocument/2006/relationships/tags" Target="../tags/tag590.xml"/><Relationship Id="rId2" Type="http://schemas.openxmlformats.org/officeDocument/2006/relationships/tags" Target="../tags/tag574.xml"/><Relationship Id="rId19" Type="http://schemas.openxmlformats.org/officeDocument/2006/relationships/tags" Target="../tags/tag589.xml"/><Relationship Id="rId18" Type="http://schemas.openxmlformats.org/officeDocument/2006/relationships/tags" Target="../tags/tag588.xml"/><Relationship Id="rId17" Type="http://schemas.openxmlformats.org/officeDocument/2006/relationships/tags" Target="../tags/tag587.xml"/><Relationship Id="rId16" Type="http://schemas.openxmlformats.org/officeDocument/2006/relationships/tags" Target="../tags/tag586.xml"/><Relationship Id="rId15" Type="http://schemas.openxmlformats.org/officeDocument/2006/relationships/tags" Target="../tags/tag585.xml"/><Relationship Id="rId14" Type="http://schemas.openxmlformats.org/officeDocument/2006/relationships/tags" Target="../tags/tag584.xml"/><Relationship Id="rId13" Type="http://schemas.openxmlformats.org/officeDocument/2006/relationships/tags" Target="../tags/tag583.xml"/><Relationship Id="rId12" Type="http://schemas.openxmlformats.org/officeDocument/2006/relationships/tags" Target="../tags/tag582.xml"/><Relationship Id="rId11" Type="http://schemas.openxmlformats.org/officeDocument/2006/relationships/tags" Target="../tags/tag581.xml"/><Relationship Id="rId10" Type="http://schemas.openxmlformats.org/officeDocument/2006/relationships/tags" Target="../tags/tag580.xml"/><Relationship Id="rId1" Type="http://schemas.openxmlformats.org/officeDocument/2006/relationships/tags" Target="../tags/tag573.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9.xml"/><Relationship Id="rId5" Type="http://schemas.openxmlformats.org/officeDocument/2006/relationships/image" Target="../media/image61.GIF"/><Relationship Id="rId4" Type="http://schemas.microsoft.com/office/2007/relationships/hdphoto" Target="../media/hdphoto3.wdp"/><Relationship Id="rId3" Type="http://schemas.openxmlformats.org/officeDocument/2006/relationships/image" Target="../media/image23.png"/><Relationship Id="rId2" Type="http://schemas.openxmlformats.org/officeDocument/2006/relationships/tags" Target="../tags/tag598.xml"/><Relationship Id="rId1" Type="http://schemas.openxmlformats.org/officeDocument/2006/relationships/tags" Target="../tags/tag597.xml"/></Relationships>
</file>

<file path=ppt/slides/_rels/slide25.xml.rels><?xml version="1.0" encoding="UTF-8" standalone="yes"?>
<Relationships xmlns="http://schemas.openxmlformats.org/package/2006/relationships"><Relationship Id="rId9" Type="http://schemas.openxmlformats.org/officeDocument/2006/relationships/tags" Target="../tags/tag604.xml"/><Relationship Id="rId8" Type="http://schemas.openxmlformats.org/officeDocument/2006/relationships/tags" Target="../tags/tag603.xml"/><Relationship Id="rId7" Type="http://schemas.openxmlformats.org/officeDocument/2006/relationships/tags" Target="../tags/tag602.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tags" Target="../tags/tag601.xml"/><Relationship Id="rId3" Type="http://schemas.openxmlformats.org/officeDocument/2006/relationships/tags" Target="../tags/tag600.xml"/><Relationship Id="rId21" Type="http://schemas.openxmlformats.org/officeDocument/2006/relationships/notesSlide" Target="../notesSlides/notesSlide11.xml"/><Relationship Id="rId20" Type="http://schemas.openxmlformats.org/officeDocument/2006/relationships/slideLayout" Target="../slideLayouts/slideLayout29.xml"/><Relationship Id="rId2" Type="http://schemas.openxmlformats.org/officeDocument/2006/relationships/tags" Target="../tags/tag599.xml"/><Relationship Id="rId19" Type="http://schemas.openxmlformats.org/officeDocument/2006/relationships/image" Target="../media/image45.png"/><Relationship Id="rId18" Type="http://schemas.openxmlformats.org/officeDocument/2006/relationships/image" Target="../media/image32.png"/><Relationship Id="rId17" Type="http://schemas.openxmlformats.org/officeDocument/2006/relationships/image" Target="../media/image52.png"/><Relationship Id="rId16" Type="http://schemas.openxmlformats.org/officeDocument/2006/relationships/image" Target="../media/image56.jpeg"/><Relationship Id="rId15" Type="http://schemas.openxmlformats.org/officeDocument/2006/relationships/tags" Target="../tags/tag610.xml"/><Relationship Id="rId14" Type="http://schemas.openxmlformats.org/officeDocument/2006/relationships/tags" Target="../tags/tag609.xml"/><Relationship Id="rId13" Type="http://schemas.openxmlformats.org/officeDocument/2006/relationships/tags" Target="../tags/tag608.xml"/><Relationship Id="rId12" Type="http://schemas.openxmlformats.org/officeDocument/2006/relationships/tags" Target="../tags/tag607.xml"/><Relationship Id="rId11" Type="http://schemas.openxmlformats.org/officeDocument/2006/relationships/tags" Target="../tags/tag606.xml"/><Relationship Id="rId10" Type="http://schemas.openxmlformats.org/officeDocument/2006/relationships/tags" Target="../tags/tag605.xml"/><Relationship Id="rId1" Type="http://schemas.openxmlformats.org/officeDocument/2006/relationships/image" Target="../media/image62.png"/></Relationships>
</file>

<file path=ppt/slides/_rels/slide26.xml.rels><?xml version="1.0" encoding="UTF-8" standalone="yes"?>
<Relationships xmlns="http://schemas.openxmlformats.org/package/2006/relationships"><Relationship Id="rId9" Type="http://schemas.openxmlformats.org/officeDocument/2006/relationships/tags" Target="../tags/tag617.xml"/><Relationship Id="rId8" Type="http://schemas.openxmlformats.org/officeDocument/2006/relationships/tags" Target="../tags/tag616.xml"/><Relationship Id="rId7" Type="http://schemas.openxmlformats.org/officeDocument/2006/relationships/tags" Target="../tags/tag615.xml"/><Relationship Id="rId6" Type="http://schemas.openxmlformats.org/officeDocument/2006/relationships/tags" Target="../tags/tag614.xml"/><Relationship Id="rId5" Type="http://schemas.openxmlformats.org/officeDocument/2006/relationships/tags" Target="../tags/tag613.xml"/><Relationship Id="rId4" Type="http://schemas.microsoft.com/office/2007/relationships/hdphoto" Target="../media/hdphoto3.wdp"/><Relationship Id="rId3" Type="http://schemas.openxmlformats.org/officeDocument/2006/relationships/image" Target="../media/image23.png"/><Relationship Id="rId2" Type="http://schemas.openxmlformats.org/officeDocument/2006/relationships/tags" Target="../tags/tag612.xml"/><Relationship Id="rId15" Type="http://schemas.openxmlformats.org/officeDocument/2006/relationships/notesSlide" Target="../notesSlides/notesSlide12.xml"/><Relationship Id="rId14" Type="http://schemas.openxmlformats.org/officeDocument/2006/relationships/slideLayout" Target="../slideLayouts/slideLayout29.xml"/><Relationship Id="rId13" Type="http://schemas.openxmlformats.org/officeDocument/2006/relationships/tags" Target="../tags/tag620.xml"/><Relationship Id="rId12" Type="http://schemas.openxmlformats.org/officeDocument/2006/relationships/tags" Target="../tags/tag619.xml"/><Relationship Id="rId11" Type="http://schemas.openxmlformats.org/officeDocument/2006/relationships/image" Target="../media/image63.png"/><Relationship Id="rId10" Type="http://schemas.openxmlformats.org/officeDocument/2006/relationships/tags" Target="../tags/tag618.xml"/><Relationship Id="rId1" Type="http://schemas.openxmlformats.org/officeDocument/2006/relationships/tags" Target="../tags/tag611.xml"/></Relationships>
</file>

<file path=ppt/slides/_rels/slide27.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64.png"/><Relationship Id="rId7" Type="http://schemas.openxmlformats.org/officeDocument/2006/relationships/tags" Target="../tags/tag625.xml"/><Relationship Id="rId6" Type="http://schemas.openxmlformats.org/officeDocument/2006/relationships/tags" Target="../tags/tag624.xml"/><Relationship Id="rId5" Type="http://schemas.openxmlformats.org/officeDocument/2006/relationships/tags" Target="../tags/tag623.xml"/><Relationship Id="rId4" Type="http://schemas.microsoft.com/office/2007/relationships/hdphoto" Target="../media/hdphoto3.wdp"/><Relationship Id="rId3" Type="http://schemas.openxmlformats.org/officeDocument/2006/relationships/image" Target="../media/image23.png"/><Relationship Id="rId2" Type="http://schemas.openxmlformats.org/officeDocument/2006/relationships/tags" Target="../tags/tag622.xml"/><Relationship Id="rId16" Type="http://schemas.openxmlformats.org/officeDocument/2006/relationships/notesSlide" Target="../notesSlides/notesSlide13.xml"/><Relationship Id="rId15" Type="http://schemas.openxmlformats.org/officeDocument/2006/relationships/slideLayout" Target="../slideLayouts/slideLayout29.xml"/><Relationship Id="rId14" Type="http://schemas.openxmlformats.org/officeDocument/2006/relationships/tags" Target="../tags/tag630.xml"/><Relationship Id="rId13" Type="http://schemas.openxmlformats.org/officeDocument/2006/relationships/tags" Target="../tags/tag629.xml"/><Relationship Id="rId12" Type="http://schemas.openxmlformats.org/officeDocument/2006/relationships/tags" Target="../tags/tag628.xml"/><Relationship Id="rId11" Type="http://schemas.openxmlformats.org/officeDocument/2006/relationships/tags" Target="../tags/tag627.xml"/><Relationship Id="rId10" Type="http://schemas.openxmlformats.org/officeDocument/2006/relationships/tags" Target="../tags/tag626.xml"/><Relationship Id="rId1" Type="http://schemas.openxmlformats.org/officeDocument/2006/relationships/tags" Target="../tags/tag621.xml"/></Relationships>
</file>

<file path=ppt/slides/_rels/slide28.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66.png"/><Relationship Id="rId7" Type="http://schemas.microsoft.com/office/2007/relationships/media" Target="../media/media1.mp4"/><Relationship Id="rId6" Type="http://schemas.openxmlformats.org/officeDocument/2006/relationships/video" Target="../media/media1.mp4"/><Relationship Id="rId5" Type="http://schemas.openxmlformats.org/officeDocument/2006/relationships/image" Target="../media/image37.GIF"/><Relationship Id="rId4" Type="http://schemas.openxmlformats.org/officeDocument/2006/relationships/image" Target="../media/image38.GIF"/><Relationship Id="rId3" Type="http://schemas.openxmlformats.org/officeDocument/2006/relationships/tags" Target="../tags/tag632.xml"/><Relationship Id="rId2" Type="http://schemas.openxmlformats.org/officeDocument/2006/relationships/tags" Target="../tags/tag631.xml"/><Relationship Id="rId11" Type="http://schemas.openxmlformats.org/officeDocument/2006/relationships/slideLayout" Target="../slideLayouts/slideLayout29.xml"/><Relationship Id="rId10" Type="http://schemas.microsoft.com/office/2007/relationships/hdphoto" Target="../media/hdphoto3.wdp"/><Relationship Id="rId1" Type="http://schemas.openxmlformats.org/officeDocument/2006/relationships/image" Target="../media/image36.png"/></Relationships>
</file>

<file path=ppt/slides/_rels/slide29.xml.rels><?xml version="1.0" encoding="UTF-8" standalone="yes"?>
<Relationships xmlns="http://schemas.openxmlformats.org/package/2006/relationships"><Relationship Id="rId9" Type="http://schemas.openxmlformats.org/officeDocument/2006/relationships/tags" Target="../tags/tag639.xml"/><Relationship Id="rId8" Type="http://schemas.openxmlformats.org/officeDocument/2006/relationships/tags" Target="../tags/tag638.xml"/><Relationship Id="rId7" Type="http://schemas.openxmlformats.org/officeDocument/2006/relationships/tags" Target="../tags/tag637.xml"/><Relationship Id="rId6" Type="http://schemas.openxmlformats.org/officeDocument/2006/relationships/tags" Target="../tags/tag636.xml"/><Relationship Id="rId5" Type="http://schemas.openxmlformats.org/officeDocument/2006/relationships/tags" Target="../tags/tag635.xml"/><Relationship Id="rId4" Type="http://schemas.openxmlformats.org/officeDocument/2006/relationships/tags" Target="../tags/tag634.xml"/><Relationship Id="rId3" Type="http://schemas.openxmlformats.org/officeDocument/2006/relationships/image" Target="../media/image67.png"/><Relationship Id="rId27" Type="http://schemas.openxmlformats.org/officeDocument/2006/relationships/notesSlide" Target="../notesSlides/notesSlide14.xml"/><Relationship Id="rId26" Type="http://schemas.openxmlformats.org/officeDocument/2006/relationships/slideLayout" Target="../slideLayouts/slideLayout17.xml"/><Relationship Id="rId25" Type="http://schemas.microsoft.com/office/2007/relationships/hdphoto" Target="../media/hdphoto3.wdp"/><Relationship Id="rId24" Type="http://schemas.openxmlformats.org/officeDocument/2006/relationships/image" Target="../media/image23.png"/><Relationship Id="rId23" Type="http://schemas.openxmlformats.org/officeDocument/2006/relationships/image" Target="../media/image72.GIF"/><Relationship Id="rId22" Type="http://schemas.openxmlformats.org/officeDocument/2006/relationships/image" Target="../media/image71.GIF"/><Relationship Id="rId21" Type="http://schemas.openxmlformats.org/officeDocument/2006/relationships/image" Target="../media/image70.GIF"/><Relationship Id="rId20" Type="http://schemas.openxmlformats.org/officeDocument/2006/relationships/tags" Target="../tags/tag648.xml"/><Relationship Id="rId2" Type="http://schemas.openxmlformats.org/officeDocument/2006/relationships/image" Target="../media/image25.GIF"/><Relationship Id="rId19" Type="http://schemas.openxmlformats.org/officeDocument/2006/relationships/tags" Target="../tags/tag647.xml"/><Relationship Id="rId18" Type="http://schemas.openxmlformats.org/officeDocument/2006/relationships/tags" Target="../tags/tag646.xml"/><Relationship Id="rId17" Type="http://schemas.openxmlformats.org/officeDocument/2006/relationships/tags" Target="../tags/tag645.xml"/><Relationship Id="rId16" Type="http://schemas.openxmlformats.org/officeDocument/2006/relationships/tags" Target="../tags/tag644.xml"/><Relationship Id="rId15" Type="http://schemas.openxmlformats.org/officeDocument/2006/relationships/tags" Target="../tags/tag643.xml"/><Relationship Id="rId14" Type="http://schemas.openxmlformats.org/officeDocument/2006/relationships/tags" Target="../tags/tag642.xml"/><Relationship Id="rId13" Type="http://schemas.openxmlformats.org/officeDocument/2006/relationships/image" Target="../media/image69.jpeg"/><Relationship Id="rId12" Type="http://schemas.openxmlformats.org/officeDocument/2006/relationships/image" Target="../media/image68.jpeg"/><Relationship Id="rId11" Type="http://schemas.openxmlformats.org/officeDocument/2006/relationships/tags" Target="../tags/tag641.xml"/><Relationship Id="rId10" Type="http://schemas.openxmlformats.org/officeDocument/2006/relationships/tags" Target="../tags/tag640.xml"/><Relationship Id="rId1" Type="http://schemas.openxmlformats.org/officeDocument/2006/relationships/tags" Target="../tags/tag633.xml"/></Relationships>
</file>

<file path=ppt/slides/_rels/slide3.xml.rels><?xml version="1.0" encoding="UTF-8" standalone="yes"?>
<Relationships xmlns="http://schemas.openxmlformats.org/package/2006/relationships"><Relationship Id="rId9" Type="http://schemas.microsoft.com/office/2007/relationships/hdphoto" Target="../media/hdphoto3.wdp"/><Relationship Id="rId8" Type="http://schemas.openxmlformats.org/officeDocument/2006/relationships/image" Target="../media/image23.png"/><Relationship Id="rId7" Type="http://schemas.openxmlformats.org/officeDocument/2006/relationships/tags" Target="../tags/tag393.xml"/><Relationship Id="rId6" Type="http://schemas.openxmlformats.org/officeDocument/2006/relationships/tags" Target="../tags/tag392.xml"/><Relationship Id="rId5" Type="http://schemas.openxmlformats.org/officeDocument/2006/relationships/image" Target="../media/image22.png"/><Relationship Id="rId4" Type="http://schemas.openxmlformats.org/officeDocument/2006/relationships/tags" Target="../tags/tag391.xml"/><Relationship Id="rId3" Type="http://schemas.openxmlformats.org/officeDocument/2006/relationships/tags" Target="../tags/tag390.xml"/><Relationship Id="rId2" Type="http://schemas.openxmlformats.org/officeDocument/2006/relationships/tags" Target="../tags/tag389.xml"/><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21.GIF"/></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microsoft.com/office/2007/relationships/hdphoto" Target="../media/hdphoto3.wdp"/><Relationship Id="rId6" Type="http://schemas.openxmlformats.org/officeDocument/2006/relationships/image" Target="../media/image23.png"/><Relationship Id="rId5" Type="http://schemas.openxmlformats.org/officeDocument/2006/relationships/tags" Target="../tags/tag652.xml"/><Relationship Id="rId4" Type="http://schemas.openxmlformats.org/officeDocument/2006/relationships/tags" Target="../tags/tag651.xml"/><Relationship Id="rId3" Type="http://schemas.openxmlformats.org/officeDocument/2006/relationships/tags" Target="../tags/tag650.xml"/><Relationship Id="rId2" Type="http://schemas.openxmlformats.org/officeDocument/2006/relationships/image" Target="../media/image73.png"/><Relationship Id="rId1" Type="http://schemas.openxmlformats.org/officeDocument/2006/relationships/tags" Target="../tags/tag649.xml"/></Relationships>
</file>

<file path=ppt/slides/_rels/slide31.xml.rels><?xml version="1.0" encoding="UTF-8" standalone="yes"?>
<Relationships xmlns="http://schemas.openxmlformats.org/package/2006/relationships"><Relationship Id="rId9" Type="http://schemas.openxmlformats.org/officeDocument/2006/relationships/tags" Target="../tags/tag661.xml"/><Relationship Id="rId8" Type="http://schemas.openxmlformats.org/officeDocument/2006/relationships/tags" Target="../tags/tag660.xml"/><Relationship Id="rId7" Type="http://schemas.openxmlformats.org/officeDocument/2006/relationships/tags" Target="../tags/tag659.xml"/><Relationship Id="rId6" Type="http://schemas.openxmlformats.org/officeDocument/2006/relationships/tags" Target="../tags/tag658.xml"/><Relationship Id="rId5" Type="http://schemas.openxmlformats.org/officeDocument/2006/relationships/tags" Target="../tags/tag657.xml"/><Relationship Id="rId4" Type="http://schemas.openxmlformats.org/officeDocument/2006/relationships/tags" Target="../tags/tag656.xml"/><Relationship Id="rId3" Type="http://schemas.openxmlformats.org/officeDocument/2006/relationships/tags" Target="../tags/tag655.xml"/><Relationship Id="rId2" Type="http://schemas.openxmlformats.org/officeDocument/2006/relationships/tags" Target="../tags/tag654.xml"/><Relationship Id="rId17" Type="http://schemas.openxmlformats.org/officeDocument/2006/relationships/slideLayout" Target="../slideLayouts/slideLayout6.xml"/><Relationship Id="rId16" Type="http://schemas.microsoft.com/office/2007/relationships/hdphoto" Target="../media/hdphoto3.wdp"/><Relationship Id="rId15" Type="http://schemas.openxmlformats.org/officeDocument/2006/relationships/image" Target="../media/image23.png"/><Relationship Id="rId14" Type="http://schemas.openxmlformats.org/officeDocument/2006/relationships/tags" Target="../tags/tag664.xml"/><Relationship Id="rId13" Type="http://schemas.openxmlformats.org/officeDocument/2006/relationships/image" Target="../media/image74.png"/><Relationship Id="rId12" Type="http://schemas.openxmlformats.org/officeDocument/2006/relationships/image" Target="../media/image24.GIF"/><Relationship Id="rId11" Type="http://schemas.openxmlformats.org/officeDocument/2006/relationships/tags" Target="../tags/tag663.xml"/><Relationship Id="rId10" Type="http://schemas.openxmlformats.org/officeDocument/2006/relationships/tags" Target="../tags/tag662.xml"/><Relationship Id="rId1" Type="http://schemas.openxmlformats.org/officeDocument/2006/relationships/tags" Target="../tags/tag653.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image" Target="../media/image77.png"/><Relationship Id="rId7" Type="http://schemas.openxmlformats.org/officeDocument/2006/relationships/image" Target="../media/image76.png"/><Relationship Id="rId6" Type="http://schemas.openxmlformats.org/officeDocument/2006/relationships/image" Target="../media/image75.png"/><Relationship Id="rId5" Type="http://schemas.microsoft.com/office/2007/relationships/hdphoto" Target="../media/hdphoto3.wdp"/><Relationship Id="rId4" Type="http://schemas.openxmlformats.org/officeDocument/2006/relationships/image" Target="../media/image23.png"/><Relationship Id="rId3" Type="http://schemas.openxmlformats.org/officeDocument/2006/relationships/tags" Target="../tags/tag667.xml"/><Relationship Id="rId2" Type="http://schemas.openxmlformats.org/officeDocument/2006/relationships/tags" Target="../tags/tag666.xml"/><Relationship Id="rId1" Type="http://schemas.openxmlformats.org/officeDocument/2006/relationships/tags" Target="../tags/tag665.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image" Target="../media/image37.GIF"/><Relationship Id="rId6" Type="http://schemas.openxmlformats.org/officeDocument/2006/relationships/image" Target="../media/image38.GIF"/><Relationship Id="rId5" Type="http://schemas.openxmlformats.org/officeDocument/2006/relationships/tags" Target="../tags/tag669.xml"/><Relationship Id="rId4" Type="http://schemas.microsoft.com/office/2007/relationships/hdphoto" Target="../media/hdphoto3.wdp"/><Relationship Id="rId3" Type="http://schemas.openxmlformats.org/officeDocument/2006/relationships/image" Target="../media/image23.png"/><Relationship Id="rId2" Type="http://schemas.openxmlformats.org/officeDocument/2006/relationships/tags" Target="../tags/tag668.xml"/><Relationship Id="rId1" Type="http://schemas.openxmlformats.org/officeDocument/2006/relationships/image" Target="../media/image36.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8.xml"/><Relationship Id="rId4" Type="http://schemas.openxmlformats.org/officeDocument/2006/relationships/tags" Target="../tags/tag670.xml"/><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image" Target="../media/image78.GIF"/></Relationships>
</file>

<file path=ppt/slides/_rels/slide4.xml.rels><?xml version="1.0" encoding="UTF-8" standalone="yes"?>
<Relationships xmlns="http://schemas.openxmlformats.org/package/2006/relationships"><Relationship Id="rId9" Type="http://schemas.openxmlformats.org/officeDocument/2006/relationships/tags" Target="../tags/tag400.xml"/><Relationship Id="rId8" Type="http://schemas.openxmlformats.org/officeDocument/2006/relationships/tags" Target="../tags/tag399.xml"/><Relationship Id="rId7" Type="http://schemas.openxmlformats.org/officeDocument/2006/relationships/image" Target="../media/image25.GIF"/><Relationship Id="rId6" Type="http://schemas.openxmlformats.org/officeDocument/2006/relationships/image" Target="../media/image24.GIF"/><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tags" Target="../tags/tag395.xml"/><Relationship Id="rId14" Type="http://schemas.openxmlformats.org/officeDocument/2006/relationships/notesSlide" Target="../notesSlides/notesSlide2.xml"/><Relationship Id="rId13" Type="http://schemas.openxmlformats.org/officeDocument/2006/relationships/slideLayout" Target="../slideLayouts/slideLayout17.xml"/><Relationship Id="rId12" Type="http://schemas.microsoft.com/office/2007/relationships/hdphoto" Target="../media/hdphoto3.wdp"/><Relationship Id="rId11" Type="http://schemas.openxmlformats.org/officeDocument/2006/relationships/image" Target="../media/image23.png"/><Relationship Id="rId10" Type="http://schemas.openxmlformats.org/officeDocument/2006/relationships/image" Target="../media/image26.png"/><Relationship Id="rId1" Type="http://schemas.openxmlformats.org/officeDocument/2006/relationships/tags" Target="../tags/tag394.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3.png"/><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image" Target="../media/image32.png"/><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23.png"/><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image" Target="../media/image30.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28.png"/><Relationship Id="rId4" Type="http://schemas.microsoft.com/office/2007/relationships/hdphoto" Target="../media/hdphoto3.wdp"/><Relationship Id="rId3" Type="http://schemas.openxmlformats.org/officeDocument/2006/relationships/image" Target="../media/image23.png"/><Relationship Id="rId2" Type="http://schemas.openxmlformats.org/officeDocument/2006/relationships/tags" Target="../tags/tag407.xml"/><Relationship Id="rId1" Type="http://schemas.openxmlformats.org/officeDocument/2006/relationships/tags" Target="../tags/tag406.xml"/></Relationships>
</file>

<file path=ppt/slides/_rels/slide8.xml.rels><?xml version="1.0" encoding="UTF-8" standalone="yes"?>
<Relationships xmlns="http://schemas.openxmlformats.org/package/2006/relationships"><Relationship Id="rId9" Type="http://schemas.openxmlformats.org/officeDocument/2006/relationships/tags" Target="../tags/tag413.xml"/><Relationship Id="rId8" Type="http://schemas.openxmlformats.org/officeDocument/2006/relationships/tags" Target="../tags/tag412.xml"/><Relationship Id="rId7" Type="http://schemas.microsoft.com/office/2007/relationships/hdphoto" Target="../media/hdphoto3.wdp"/><Relationship Id="rId6" Type="http://schemas.openxmlformats.org/officeDocument/2006/relationships/image" Target="../media/image23.png"/><Relationship Id="rId5" Type="http://schemas.openxmlformats.org/officeDocument/2006/relationships/tags" Target="../tags/tag411.xml"/><Relationship Id="rId4" Type="http://schemas.openxmlformats.org/officeDocument/2006/relationships/tags" Target="../tags/tag410.xml"/><Relationship Id="rId3" Type="http://schemas.openxmlformats.org/officeDocument/2006/relationships/tags" Target="../tags/tag409.xml"/><Relationship Id="rId2" Type="http://schemas.openxmlformats.org/officeDocument/2006/relationships/image" Target="../media/image34.png"/><Relationship Id="rId12" Type="http://schemas.openxmlformats.org/officeDocument/2006/relationships/notesSlide" Target="../notesSlides/notesSlide3.xml"/><Relationship Id="rId11" Type="http://schemas.openxmlformats.org/officeDocument/2006/relationships/slideLayout" Target="../slideLayouts/slideLayout29.xml"/><Relationship Id="rId10" Type="http://schemas.openxmlformats.org/officeDocument/2006/relationships/image" Target="../media/image35.jpeg"/><Relationship Id="rId1" Type="http://schemas.openxmlformats.org/officeDocument/2006/relationships/tags" Target="../tags/tag408.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image" Target="../media/image38.GIF"/><Relationship Id="rId6" Type="http://schemas.openxmlformats.org/officeDocument/2006/relationships/image" Target="../media/image37.GIF"/><Relationship Id="rId5" Type="http://schemas.openxmlformats.org/officeDocument/2006/relationships/tags" Target="../tags/tag415.xml"/><Relationship Id="rId4" Type="http://schemas.microsoft.com/office/2007/relationships/hdphoto" Target="../media/hdphoto3.wdp"/><Relationship Id="rId3" Type="http://schemas.openxmlformats.org/officeDocument/2006/relationships/image" Target="../media/image23.png"/><Relationship Id="rId2" Type="http://schemas.openxmlformats.org/officeDocument/2006/relationships/tags" Target="../tags/tag414.xml"/><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5pPr>
            <a:lvl6pPr marL="22860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6pPr>
            <a:lvl7pPr marL="27432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7pPr>
            <a:lvl8pPr marL="32004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8pPr>
            <a:lvl9pPr marL="36576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9pPr>
          </a:lstStyle>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a:spLocks noChangeArrowheads="1"/>
          </p:cNvSpPr>
          <p:nvPr/>
        </p:nvSpPr>
        <p:spPr bwMode="auto">
          <a:xfrm>
            <a:off x="7506494" y="2275681"/>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5pPr>
            <a:lvl6pPr marL="22860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6pPr>
            <a:lvl7pPr marL="27432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7pPr>
            <a:lvl8pPr marL="32004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8pPr>
            <a:lvl9pPr marL="36576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charset="-122"/>
                <a:cs typeface="+mn-cs"/>
              </a:defRPr>
            </a:lvl9pPr>
          </a:lstStyle>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3"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 descr="qrcode_for_gh_3a435f224ccf_1280"/>
          <p:cNvPicPr>
            <a:picLocks noChangeAspect="1" noChangeArrowheads="1"/>
          </p:cNvPicPr>
          <p:nvPr/>
        </p:nvPicPr>
        <p:blipFill>
          <a:blip r:embed="rId2"/>
          <a:srcRect/>
          <a:stretch>
            <a:fillRect/>
          </a:stretch>
        </p:blipFill>
        <p:spPr bwMode="auto">
          <a:xfrm>
            <a:off x="7598569" y="2983706"/>
            <a:ext cx="31099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1140460" y="134620"/>
            <a:ext cx="5928360" cy="542290"/>
          </a:xfrm>
          <a:prstGeom prst="rect">
            <a:avLst/>
          </a:prstGeom>
          <a:noFill/>
        </p:spPr>
        <p:txBody>
          <a:bodyPr wrap="square" rtlCol="0">
            <a:noAutofit/>
          </a:bodyPr>
          <a:lstStyle/>
          <a:p>
            <a:pPr fontAlgn="ctr">
              <a:lnSpc>
                <a:spcPct val="110000"/>
              </a:lnSpc>
            </a:pPr>
            <a:r>
              <a:rPr lang="en-US" altLang="zh-CN" sz="2400" b="1" dirty="0">
                <a:solidFill>
                  <a:srgbClr val="002060"/>
                </a:solidFill>
                <a:latin typeface="微软雅黑" panose="020B0503020204020204" charset="-122"/>
                <a:ea typeface="微软雅黑" panose="020B0503020204020204" charset="-122"/>
              </a:rPr>
              <a:t>B</a:t>
            </a:r>
            <a:r>
              <a:rPr lang="zh-CN" altLang="en-US" sz="2400" b="1" dirty="0">
                <a:solidFill>
                  <a:srgbClr val="002060"/>
                </a:solidFill>
                <a:latin typeface="微软雅黑" panose="020B0503020204020204" charset="-122"/>
                <a:ea typeface="微软雅黑" panose="020B0503020204020204" charset="-122"/>
              </a:rPr>
              <a:t>篇阅读理解满分秒杀策略</a:t>
            </a:r>
            <a:endParaRPr lang="zh-CN" altLang="en-US" sz="2400" b="1" dirty="0">
              <a:solidFill>
                <a:srgbClr val="002060"/>
              </a:solidFill>
              <a:latin typeface="微软雅黑" panose="020B0503020204020204" charset="-122"/>
              <a:ea typeface="微软雅黑" panose="020B0503020204020204"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rgbClr val="4B58C3"/>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pic>
        <p:nvPicPr>
          <p:cNvPr id="4" name="图片 3"/>
          <p:cNvPicPr/>
          <p:nvPr/>
        </p:nvPicPr>
        <p:blipFill>
          <a:blip r:embed="rId6"/>
        </p:blipFill>
        <p:spPr>
          <a:xfrm rot="18480000">
            <a:off x="11231245" y="4992370"/>
            <a:ext cx="946785" cy="806450"/>
          </a:xfrm>
          <a:prstGeom prst="rect">
            <a:avLst/>
          </a:prstGeom>
        </p:spPr>
      </p:pic>
      <p:pic>
        <p:nvPicPr>
          <p:cNvPr id="6" name="图片 5"/>
          <p:cNvPicPr/>
          <p:nvPr/>
        </p:nvPicPr>
        <p:blipFill>
          <a:blip r:embed="rId7"/>
          <a:stretch>
            <a:fillRect/>
          </a:stretch>
        </p:blipFill>
        <p:spPr>
          <a:xfrm>
            <a:off x="0" y="6591935"/>
            <a:ext cx="708025" cy="287655"/>
          </a:xfrm>
          <a:prstGeom prst="rect">
            <a:avLst/>
          </a:prstGeom>
        </p:spPr>
      </p:pic>
      <p:sp>
        <p:nvSpPr>
          <p:cNvPr id="9" name="文本框 8"/>
          <p:cNvSpPr txBox="1"/>
          <p:nvPr>
            <p:custDataLst>
              <p:tags r:id="rId8"/>
            </p:custDataLst>
          </p:nvPr>
        </p:nvSpPr>
        <p:spPr>
          <a:xfrm>
            <a:off x="213360" y="1777365"/>
            <a:ext cx="6165850" cy="2579370"/>
          </a:xfrm>
          <a:prstGeom prst="rect">
            <a:avLst/>
          </a:prstGeom>
          <a:noFill/>
          <a:extLst>
            <a:ext uri="{909E8E84-426E-40DD-AFC4-6F175D3DCCD1}">
              <a14:hiddenFill xmlns:a14="http://schemas.microsoft.com/office/drawing/2010/main">
                <a:solidFill>
                  <a:srgbClr val="4472C4">
                    <a:lumMod val="20000"/>
                    <a:lumOff val="80000"/>
                  </a:srgbClr>
                </a:solidFill>
              </a14:hiddenFill>
            </a:ext>
          </a:extLst>
        </p:spPr>
        <p:txBody>
          <a:bodyPr wrap="square" rtlCol="0">
            <a:spAutoFit/>
          </a:bodyPr>
          <a:p>
            <a:pPr algn="l" defTabSz="685800" hangingPunct="0">
              <a:lnSpc>
                <a:spcPts val="3880"/>
              </a:lnSpc>
              <a:spcBef>
                <a:spcPts val="0"/>
              </a:spcBef>
              <a:spcAft>
                <a:spcPts val="0"/>
              </a:spcAft>
              <a:buClrTx/>
              <a:buSzTx/>
              <a:buFontTx/>
            </a:pPr>
            <a:r>
              <a:rPr lang="en-US" altLang="zh-CN" sz="2400" b="1">
                <a:ln>
                  <a:noFill/>
                </a:ln>
                <a:solidFill>
                  <a:srgbClr val="000000"/>
                </a:solidFill>
                <a:effectLst/>
                <a:uFillTx/>
                <a:sym typeface="等线" panose="02010600030101010101" charset="-122"/>
              </a:rPr>
              <a:t>      B篇阅读</a:t>
            </a:r>
            <a:r>
              <a:rPr lang="zh-CN" altLang="en-US" sz="2400" b="1">
                <a:ln>
                  <a:noFill/>
                </a:ln>
                <a:solidFill>
                  <a:srgbClr val="000000"/>
                </a:solidFill>
                <a:effectLst/>
                <a:uFillTx/>
                <a:ea typeface="宋体" panose="02010600030101010101" pitchFamily="2" charset="-122"/>
                <a:sym typeface="等线" panose="02010600030101010101" charset="-122"/>
              </a:rPr>
              <a:t>，多为体现立德树人，语言表现力强的记叙文，常常以细腻的</a:t>
            </a:r>
            <a:r>
              <a:rPr lang="en-US" altLang="zh-CN" sz="2400" b="1">
                <a:ln>
                  <a:noFill/>
                </a:ln>
                <a:solidFill>
                  <a:srgbClr val="000000"/>
                </a:solidFill>
                <a:effectLst/>
                <a:uFillTx/>
                <a:sym typeface="等线" panose="02010600030101010101" charset="-122"/>
              </a:rPr>
              <a:t>语言呈现一个暖心或是励志的故事，</a:t>
            </a:r>
            <a:r>
              <a:rPr lang="zh-CN" altLang="en-US" sz="2400" b="1">
                <a:ln>
                  <a:noFill/>
                </a:ln>
                <a:solidFill>
                  <a:srgbClr val="000000"/>
                </a:solidFill>
                <a:effectLst/>
                <a:uFillTx/>
                <a:ea typeface="宋体" panose="02010600030101010101" pitchFamily="2" charset="-122"/>
                <a:sym typeface="等线" panose="02010600030101010101" charset="-122"/>
              </a:rPr>
              <a:t>考生</a:t>
            </a:r>
            <a:r>
              <a:rPr lang="en-US" altLang="zh-CN" sz="2400" b="1">
                <a:ln>
                  <a:noFill/>
                </a:ln>
                <a:solidFill>
                  <a:srgbClr val="000000"/>
                </a:solidFill>
                <a:effectLst/>
                <a:uFillTx/>
                <a:sym typeface="等线" panose="02010600030101010101" charset="-122"/>
              </a:rPr>
              <a:t>需</a:t>
            </a:r>
            <a:r>
              <a:rPr lang="zh-CN" altLang="en-US" sz="2400" b="1">
                <a:ln>
                  <a:noFill/>
                </a:ln>
                <a:solidFill>
                  <a:srgbClr val="C00000"/>
                </a:solidFill>
                <a:effectLst/>
                <a:uFillTx/>
                <a:ea typeface="宋体" panose="02010600030101010101" pitchFamily="2" charset="-122"/>
                <a:sym typeface="等线" panose="02010600030101010101" charset="-122"/>
              </a:rPr>
              <a:t>强化</a:t>
            </a:r>
            <a:r>
              <a:rPr lang="en-US" altLang="zh-CN" sz="2400" b="1">
                <a:ln>
                  <a:noFill/>
                </a:ln>
                <a:solidFill>
                  <a:srgbClr val="C00000"/>
                </a:solidFill>
                <a:effectLst/>
                <a:uFillTx/>
                <a:sym typeface="等线" panose="02010600030101010101" charset="-122"/>
              </a:rPr>
              <a:t>“作者意识</a:t>
            </a:r>
            <a:r>
              <a:rPr lang="en-US" altLang="zh-CN" sz="2400" b="1" baseline="-25000">
                <a:ln>
                  <a:noFill/>
                </a:ln>
                <a:solidFill>
                  <a:srgbClr val="C00000"/>
                </a:solidFill>
                <a:effectLst/>
                <a:uFillTx/>
                <a:sym typeface="等线" panose="02010600030101010101" charset="-122"/>
              </a:rPr>
              <a:t>含命题者</a:t>
            </a:r>
            <a:r>
              <a:rPr lang="en-US" altLang="zh-CN" sz="2400" b="1">
                <a:ln>
                  <a:noFill/>
                </a:ln>
                <a:solidFill>
                  <a:srgbClr val="C00000"/>
                </a:solidFill>
                <a:effectLst/>
                <a:uFillTx/>
                <a:sym typeface="等线" panose="02010600030101010101" charset="-122"/>
              </a:rPr>
              <a:t>”</a:t>
            </a:r>
            <a:r>
              <a:rPr lang="zh-CN" altLang="en-US" sz="2400" b="1">
                <a:ln>
                  <a:noFill/>
                </a:ln>
                <a:solidFill>
                  <a:srgbClr val="000000"/>
                </a:solidFill>
                <a:effectLst/>
                <a:uFillTx/>
                <a:ea typeface="宋体" panose="02010600030101010101" pitchFamily="2" charset="-122"/>
                <a:sym typeface="等线" panose="02010600030101010101" charset="-122"/>
              </a:rPr>
              <a:t>，</a:t>
            </a:r>
            <a:r>
              <a:rPr lang="en-US" altLang="zh-CN" sz="2400" b="1">
                <a:ln>
                  <a:noFill/>
                </a:ln>
                <a:solidFill>
                  <a:srgbClr val="000000"/>
                </a:solidFill>
                <a:effectLst/>
                <a:uFillTx/>
                <a:sym typeface="等线" panose="02010600030101010101" charset="-122"/>
              </a:rPr>
              <a:t>体验不同情感，</a:t>
            </a:r>
            <a:r>
              <a:rPr lang="zh-CN" altLang="en-US" sz="2400" b="1">
                <a:ln>
                  <a:noFill/>
                </a:ln>
                <a:solidFill>
                  <a:srgbClr val="000000"/>
                </a:solidFill>
                <a:effectLst/>
                <a:uFillTx/>
                <a:ea typeface="宋体" panose="02010600030101010101" pitchFamily="2" charset="-122"/>
                <a:sym typeface="等线" panose="02010600030101010101" charset="-122"/>
              </a:rPr>
              <a:t>感受</a:t>
            </a:r>
            <a:r>
              <a:rPr lang="en-US" altLang="zh-CN" sz="2400" b="1">
                <a:ln>
                  <a:noFill/>
                </a:ln>
                <a:solidFill>
                  <a:srgbClr val="000000"/>
                </a:solidFill>
                <a:effectLst/>
                <a:uFillTx/>
                <a:sym typeface="等线" panose="02010600030101010101" charset="-122"/>
              </a:rPr>
              <a:t>正确的人生观和价值观。</a:t>
            </a:r>
            <a:endParaRPr lang="en-US" altLang="zh-CN" sz="2400" b="1">
              <a:ln>
                <a:noFill/>
              </a:ln>
              <a:solidFill>
                <a:srgbClr val="000000"/>
              </a:solidFill>
              <a:effectLst/>
              <a:uFillTx/>
              <a:sym typeface="等线" panose="02010600030101010101" charset="-122"/>
            </a:endParaRPr>
          </a:p>
        </p:txBody>
      </p:sp>
      <p:sp>
        <p:nvSpPr>
          <p:cNvPr id="8" name="文本框 7"/>
          <p:cNvSpPr txBox="1"/>
          <p:nvPr>
            <p:custDataLst>
              <p:tags r:id="rId9"/>
            </p:custDataLst>
          </p:nvPr>
        </p:nvSpPr>
        <p:spPr>
          <a:xfrm>
            <a:off x="212188" y="1110610"/>
            <a:ext cx="4628515" cy="588645"/>
          </a:xfrm>
          <a:prstGeom prst="rect">
            <a:avLst/>
          </a:prstGeom>
          <a:noFill/>
        </p:spPr>
        <p:txBody>
          <a:bodyPr wrap="none" rtlCol="0">
            <a:spAutoFit/>
          </a:bodyPr>
          <a:p>
            <a:pPr algn="l" defTabSz="685800" hangingPunct="0">
              <a:lnSpc>
                <a:spcPts val="3880"/>
              </a:lnSpc>
              <a:spcBef>
                <a:spcPts val="0"/>
              </a:spcBef>
              <a:spcAft>
                <a:spcPts val="0"/>
              </a:spcAft>
              <a:buClrTx/>
              <a:buSzTx/>
              <a:buNone/>
            </a:pPr>
            <a:r>
              <a:rPr lang="en-US" altLang="zh-CN" sz="2400" b="1">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1.</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B</a:t>
            </a:r>
            <a:r>
              <a:rPr lang="zh-CN" altLang="en-US"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篇</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阅读要</a:t>
            </a:r>
            <a:r>
              <a:rPr lang="zh-CN" altLang="en-US"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强化</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“作者意识”</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a:t>
            </a:r>
            <a:endPar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endParaRPr>
          </a:p>
        </p:txBody>
      </p:sp>
      <p:sp>
        <p:nvSpPr>
          <p:cNvPr id="11" name="文本框 10"/>
          <p:cNvSpPr txBox="1"/>
          <p:nvPr/>
        </p:nvSpPr>
        <p:spPr>
          <a:xfrm>
            <a:off x="302260" y="4295140"/>
            <a:ext cx="10793095" cy="17824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noAutofit/>
          </a:bodyPr>
          <a:p>
            <a:pPr marL="0" algn="l" defTabSz="685800" rtl="0" latinLnBrk="0" hangingPunct="0">
              <a:lnSpc>
                <a:spcPts val="3880"/>
              </a:lnSpc>
              <a:spcBef>
                <a:spcPts val="0"/>
              </a:spcBef>
              <a:spcAft>
                <a:spcPts val="0"/>
              </a:spcAft>
              <a:buClrTx/>
              <a:buSzTx/>
              <a:buFontTx/>
            </a:pPr>
            <a:r>
              <a:rPr lang="en-US" altLang="zh-CN" sz="2400" b="1">
                <a:ln>
                  <a:noFill/>
                </a:ln>
                <a:solidFill>
                  <a:srgbClr val="000000"/>
                </a:solidFill>
                <a:effectLst/>
                <a:uFillTx/>
                <a:sym typeface="等线" panose="02010600030101010101" charset="-122"/>
              </a:rPr>
              <a:t>     作为阅读者，唯有站在作者的立场上，试着</a:t>
            </a:r>
            <a:r>
              <a:rPr lang="en-US" altLang="zh-CN" sz="2400" b="1" u="sng">
                <a:ln>
                  <a:noFill/>
                </a:ln>
                <a:solidFill>
                  <a:srgbClr val="C00000"/>
                </a:solidFill>
                <a:effectLst/>
                <a:uFillTx/>
                <a:sym typeface="等线" panose="02010600030101010101" charset="-122"/>
              </a:rPr>
              <a:t>从作者的角度</a:t>
            </a:r>
            <a:r>
              <a:rPr lang="en-US" altLang="zh-CN" sz="2400" b="1" baseline="-25000">
                <a:ln>
                  <a:noFill/>
                </a:ln>
                <a:solidFill>
                  <a:srgbClr val="000000"/>
                </a:solidFill>
                <a:effectLst/>
                <a:uFillTx/>
                <a:sym typeface="等线" panose="02010600030101010101" charset="-122"/>
              </a:rPr>
              <a:t>（命题人的角度多半也是作者的角度）</a:t>
            </a:r>
            <a:r>
              <a:rPr lang="en-US" altLang="zh-CN" sz="2400" b="1">
                <a:ln>
                  <a:noFill/>
                </a:ln>
                <a:solidFill>
                  <a:srgbClr val="000000"/>
                </a:solidFill>
                <a:effectLst/>
                <a:uFillTx/>
                <a:sym typeface="等线" panose="02010600030101010101" charset="-122"/>
              </a:rPr>
              <a:t>出发，去</a:t>
            </a:r>
            <a:r>
              <a:rPr lang="en-US" altLang="zh-CN" sz="2400" b="1" u="sng">
                <a:ln>
                  <a:noFill/>
                </a:ln>
                <a:solidFill>
                  <a:srgbClr val="C00000"/>
                </a:solidFill>
                <a:effectLst/>
                <a:uFillTx/>
                <a:sym typeface="等线" panose="02010600030101010101" charset="-122"/>
              </a:rPr>
              <a:t>揣测、想象、推敲</a:t>
            </a:r>
            <a:r>
              <a:rPr lang="en-US" altLang="zh-CN" sz="2400" b="1">
                <a:ln>
                  <a:noFill/>
                </a:ln>
                <a:solidFill>
                  <a:srgbClr val="000000"/>
                </a:solidFill>
                <a:effectLst/>
                <a:uFillTx/>
                <a:sym typeface="等线" panose="02010600030101010101" charset="-122"/>
              </a:rPr>
              <a:t>作者要表达的真实意图</a:t>
            </a:r>
            <a:r>
              <a:rPr lang="zh-CN" altLang="en-US" sz="2400" b="1">
                <a:ln>
                  <a:noFill/>
                </a:ln>
                <a:solidFill>
                  <a:srgbClr val="000000"/>
                </a:solidFill>
                <a:effectLst/>
                <a:uFillTx/>
                <a:ea typeface="宋体" panose="02010600030101010101" pitchFamily="2" charset="-122"/>
                <a:sym typeface="等线" panose="02010600030101010101" charset="-122"/>
              </a:rPr>
              <a:t>，</a:t>
            </a:r>
            <a:r>
              <a:rPr lang="zh-CN" altLang="en-US" sz="2400" b="1" u="sng">
                <a:ln>
                  <a:noFill/>
                </a:ln>
                <a:solidFill>
                  <a:srgbClr val="C00000"/>
                </a:solidFill>
                <a:effectLst/>
                <a:uFillTx/>
                <a:ea typeface="宋体" panose="02010600030101010101" pitchFamily="2" charset="-122"/>
                <a:sym typeface="等线" panose="02010600030101010101" charset="-122"/>
              </a:rPr>
              <a:t>把握</a:t>
            </a:r>
            <a:r>
              <a:rPr lang="zh-CN" altLang="en-US" sz="2400" b="1">
                <a:ln>
                  <a:noFill/>
                </a:ln>
                <a:solidFill>
                  <a:srgbClr val="000000"/>
                </a:solidFill>
                <a:effectLst/>
                <a:uFillTx/>
                <a:ea typeface="宋体" panose="02010600030101010101" pitchFamily="2" charset="-122"/>
                <a:sym typeface="等线" panose="02010600030101010101" charset="-122"/>
              </a:rPr>
              <a:t>人物特征，</a:t>
            </a:r>
            <a:r>
              <a:rPr lang="en-US" altLang="zh-CN" sz="2400" b="1">
                <a:ln>
                  <a:noFill/>
                </a:ln>
                <a:solidFill>
                  <a:srgbClr val="000000"/>
                </a:solidFill>
                <a:effectLst/>
                <a:uFillTx/>
                <a:sym typeface="等线" panose="02010600030101010101" charset="-122"/>
              </a:rPr>
              <a:t>才能</a:t>
            </a:r>
            <a:r>
              <a:rPr lang="en-US" altLang="zh-CN" sz="2400" b="1">
                <a:ln>
                  <a:noFill/>
                </a:ln>
                <a:solidFill>
                  <a:srgbClr val="C00000"/>
                </a:solidFill>
                <a:effectLst/>
                <a:uFillTx/>
                <a:sym typeface="等线" panose="02010600030101010101" charset="-122"/>
              </a:rPr>
              <a:t>秒懂语言组织之道</a:t>
            </a:r>
            <a:r>
              <a:rPr lang="en-US" altLang="zh-CN" sz="2400" b="1">
                <a:ln>
                  <a:noFill/>
                </a:ln>
                <a:solidFill>
                  <a:srgbClr val="000000"/>
                </a:solidFill>
                <a:effectLst/>
                <a:uFillTx/>
                <a:sym typeface="等线" panose="02010600030101010101" charset="-122"/>
              </a:rPr>
              <a:t>，才能</a:t>
            </a:r>
            <a:r>
              <a:rPr lang="en-US" altLang="zh-CN" sz="2400" b="1">
                <a:ln>
                  <a:noFill/>
                </a:ln>
                <a:solidFill>
                  <a:srgbClr val="C00000"/>
                </a:solidFill>
                <a:effectLst/>
                <a:uFillTx/>
                <a:sym typeface="等线" panose="02010600030101010101" charset="-122"/>
              </a:rPr>
              <a:t>洞悉文本内涵之妙</a:t>
            </a:r>
            <a:r>
              <a:rPr lang="en-US" altLang="zh-CN" sz="2400" b="1">
                <a:ln>
                  <a:noFill/>
                </a:ln>
                <a:solidFill>
                  <a:srgbClr val="000000"/>
                </a:solidFill>
                <a:effectLst/>
                <a:uFillTx/>
                <a:sym typeface="等线" panose="02010600030101010101" charset="-122"/>
              </a:rPr>
              <a:t>，并</a:t>
            </a:r>
            <a:r>
              <a:rPr lang="en-US" altLang="zh-CN" sz="2400" b="1">
                <a:ln>
                  <a:noFill/>
                </a:ln>
                <a:solidFill>
                  <a:srgbClr val="C00000"/>
                </a:solidFill>
                <a:effectLst/>
                <a:uFillTx/>
                <a:sym typeface="等线" panose="02010600030101010101" charset="-122"/>
              </a:rPr>
              <a:t>快速精准答题</a:t>
            </a:r>
            <a:r>
              <a:rPr lang="en-US" altLang="zh-CN" sz="2400" b="1">
                <a:ln>
                  <a:noFill/>
                </a:ln>
                <a:solidFill>
                  <a:srgbClr val="000000"/>
                </a:solidFill>
                <a:effectLst/>
                <a:uFillTx/>
                <a:sym typeface="等线" panose="02010600030101010101" charset="-122"/>
              </a:rPr>
              <a:t>。</a:t>
            </a:r>
            <a:endParaRPr kumimoji="0" lang="en-US" altLang="zh-CN" sz="2400" b="1" i="0" u="none" strike="noStrike" cap="none" spc="0" normalizeH="0" baseline="0">
              <a:ln>
                <a:noFill/>
              </a:ln>
              <a:solidFill>
                <a:srgbClr val="000000"/>
              </a:solidFill>
              <a:effectLst/>
              <a:uFillTx/>
              <a:latin typeface="+mn-lt"/>
              <a:ea typeface="+mn-ea"/>
              <a:cs typeface="+mn-cs"/>
              <a:sym typeface="等线" panose="02010600030101010101" charset="-122"/>
            </a:endParaRPr>
          </a:p>
        </p:txBody>
      </p:sp>
      <p:pic>
        <p:nvPicPr>
          <p:cNvPr id="14" name="图片 13"/>
          <p:cNvPicPr>
            <a:picLocks noChangeAspect="1"/>
          </p:cNvPicPr>
          <p:nvPr>
            <p:custDataLst>
              <p:tags r:id="rId10"/>
            </p:custDataLst>
          </p:nvPr>
        </p:nvPicPr>
        <p:blipFill>
          <a:blip r:embed="rId11"/>
          <a:stretch>
            <a:fillRect/>
          </a:stretch>
        </p:blipFill>
        <p:spPr>
          <a:xfrm>
            <a:off x="6784340" y="998220"/>
            <a:ext cx="5405755" cy="2975610"/>
          </a:xfrm>
          <a:prstGeom prst="rect">
            <a:avLst/>
          </a:prstGeom>
        </p:spPr>
      </p:pic>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15" name="图片 14"/>
          <p:cNvPicPr>
            <a:picLocks noChangeAspect="1"/>
          </p:cNvPicPr>
          <p:nvPr/>
        </p:nvPicPr>
        <p:blipFill rotWithShape="1">
          <a:blip r:embed="rId12">
            <a:extLst>
              <a:ext uri="{BEBA8EAE-BF5A-486C-A8C5-ECC9F3942E4B}">
                <a14:imgProps xmlns:a14="http://schemas.microsoft.com/office/drawing/2010/main">
                  <a14:imgLayer r:embed="rId1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1140460" y="134620"/>
            <a:ext cx="5928360" cy="542290"/>
          </a:xfrm>
          <a:prstGeom prst="rect">
            <a:avLst/>
          </a:prstGeom>
          <a:noFill/>
        </p:spPr>
        <p:txBody>
          <a:bodyPr wrap="square" rtlCol="0">
            <a:noAutofit/>
          </a:bodyPr>
          <a:lstStyle/>
          <a:p>
            <a:pPr fontAlgn="ctr">
              <a:lnSpc>
                <a:spcPct val="110000"/>
              </a:lnSpc>
            </a:pPr>
            <a:r>
              <a:rPr lang="en-US" altLang="zh-CN" sz="2400" b="1" dirty="0">
                <a:solidFill>
                  <a:srgbClr val="002060"/>
                </a:solidFill>
                <a:latin typeface="微软雅黑" panose="020B0503020204020204" charset="-122"/>
                <a:ea typeface="微软雅黑" panose="020B0503020204020204" charset="-122"/>
              </a:rPr>
              <a:t>B</a:t>
            </a:r>
            <a:r>
              <a:rPr lang="zh-CN" altLang="en-US" sz="2400" b="1" dirty="0">
                <a:solidFill>
                  <a:srgbClr val="002060"/>
                </a:solidFill>
                <a:latin typeface="微软雅黑" panose="020B0503020204020204" charset="-122"/>
                <a:ea typeface="微软雅黑" panose="020B0503020204020204" charset="-122"/>
              </a:rPr>
              <a:t>篇阅读理解满分秒杀策略</a:t>
            </a:r>
            <a:endParaRPr lang="zh-CN" altLang="en-US" sz="2400" b="1" dirty="0">
              <a:solidFill>
                <a:srgbClr val="002060"/>
              </a:solidFill>
              <a:latin typeface="微软雅黑" panose="020B0503020204020204" charset="-122"/>
              <a:ea typeface="微软雅黑" panose="020B0503020204020204"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rgbClr val="4B58C3"/>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pic>
        <p:nvPicPr>
          <p:cNvPr id="4" name="图片 3"/>
          <p:cNvPicPr/>
          <p:nvPr/>
        </p:nvPicPr>
        <p:blipFill>
          <a:blip r:embed="rId6"/>
        </p:blipFill>
        <p:spPr>
          <a:xfrm rot="18480000">
            <a:off x="11231245" y="4992370"/>
            <a:ext cx="946785" cy="806450"/>
          </a:xfrm>
          <a:prstGeom prst="rect">
            <a:avLst/>
          </a:prstGeom>
        </p:spPr>
      </p:pic>
      <p:pic>
        <p:nvPicPr>
          <p:cNvPr id="6" name="图片 5"/>
          <p:cNvPicPr/>
          <p:nvPr/>
        </p:nvPicPr>
        <p:blipFill>
          <a:blip r:embed="rId7"/>
          <a:stretch>
            <a:fillRect/>
          </a:stretch>
        </p:blipFill>
        <p:spPr>
          <a:xfrm>
            <a:off x="0" y="6591935"/>
            <a:ext cx="708025" cy="287655"/>
          </a:xfrm>
          <a:prstGeom prst="rect">
            <a:avLst/>
          </a:prstGeom>
        </p:spPr>
      </p:pic>
      <p:pic>
        <p:nvPicPr>
          <p:cNvPr id="14" name="图片 13"/>
          <p:cNvPicPr>
            <a:picLocks noChangeAspect="1"/>
          </p:cNvPicPr>
          <p:nvPr>
            <p:custDataLst>
              <p:tags r:id="rId8"/>
            </p:custDataLst>
          </p:nvPr>
        </p:nvPicPr>
        <p:blipFill>
          <a:blip r:embed="rId9"/>
          <a:stretch>
            <a:fillRect/>
          </a:stretch>
        </p:blipFill>
        <p:spPr>
          <a:xfrm>
            <a:off x="8208010" y="998220"/>
            <a:ext cx="3982085" cy="2975610"/>
          </a:xfrm>
          <a:prstGeom prst="rect">
            <a:avLst/>
          </a:prstGeom>
        </p:spPr>
      </p:pic>
      <p:sp>
        <p:nvSpPr>
          <p:cNvPr id="15" name="文本框 14"/>
          <p:cNvSpPr txBox="1"/>
          <p:nvPr>
            <p:custDataLst>
              <p:tags r:id="rId10"/>
            </p:custDataLst>
          </p:nvPr>
        </p:nvSpPr>
        <p:spPr>
          <a:xfrm>
            <a:off x="215265" y="929640"/>
            <a:ext cx="7909560" cy="2417445"/>
          </a:xfrm>
          <a:prstGeom prst="rect">
            <a:avLst/>
          </a:prstGeom>
          <a:noFill/>
        </p:spPr>
        <p:txBody>
          <a:bodyPr wrap="square" rtlCol="0">
            <a:noAutofit/>
          </a:bodyPr>
          <a:p>
            <a:pPr marR="0" indent="0" algn="l" defTabSz="685800" rtl="0" fontAlgn="auto" hangingPunct="0">
              <a:lnSpc>
                <a:spcPts val="4380"/>
              </a:lnSpc>
              <a:spcBef>
                <a:spcPts val="0"/>
              </a:spcBef>
              <a:spcAft>
                <a:spcPts val="0"/>
              </a:spcAft>
              <a:buClrTx/>
              <a:buSzTx/>
              <a:buFontTx/>
              <a:buNone/>
            </a:pPr>
            <a:r>
              <a:rPr lang="en-US" altLang="zh-CN" sz="2400" b="1">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2.</a:t>
            </a:r>
            <a:r>
              <a:rPr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快速从</a:t>
            </a:r>
            <a:r>
              <a:rPr sz="24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rPr>
              <a:t>尾段</a:t>
            </a:r>
            <a:r>
              <a:rPr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获取评议</a:t>
            </a:r>
            <a:r>
              <a:rPr 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，精准读懂文章</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a:t>
            </a:r>
            <a:endPar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endParaRPr>
          </a:p>
          <a:p>
            <a:pPr marR="0" indent="0" algn="l" defTabSz="685800" rtl="0" fontAlgn="auto" hangingPunct="0">
              <a:lnSpc>
                <a:spcPts val="438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a:ln>
                  <a:noFill/>
                </a:ln>
                <a:solidFill>
                  <a:srgbClr val="000000"/>
                </a:solidFill>
                <a:effectLst/>
                <a:uFillTx/>
                <a:sym typeface="Helvetica"/>
              </a:rPr>
              <a:t>快速从尾段</a:t>
            </a:r>
            <a:r>
              <a:rPr lang="zh-CN" altLang="en-US" sz="2400">
                <a:ln>
                  <a:noFill/>
                </a:ln>
                <a:solidFill>
                  <a:srgbClr val="000000"/>
                </a:solidFill>
                <a:effectLst/>
                <a:uFillTx/>
                <a:sym typeface="等线" panose="02010600030101010101" charset="-122"/>
              </a:rPr>
              <a:t>获取</a:t>
            </a:r>
            <a:r>
              <a:rPr lang="zh-CN" altLang="en-US" sz="2400" b="1" u="sng">
                <a:ln>
                  <a:noFill/>
                </a:ln>
                <a:solidFill>
                  <a:srgbClr val="C00000"/>
                </a:solidFill>
                <a:effectLst/>
                <a:uFillTx/>
                <a:ea typeface="宋体" panose="02010600030101010101" pitchFamily="2" charset="-122"/>
                <a:sym typeface="等线" panose="02010600030101010101" charset="-122"/>
              </a:rPr>
              <a:t>人物、情节、情感</a:t>
            </a:r>
            <a:r>
              <a:rPr lang="zh-CN" altLang="en-US" sz="2400">
                <a:ln>
                  <a:noFill/>
                </a:ln>
                <a:solidFill>
                  <a:srgbClr val="000000"/>
                </a:solidFill>
                <a:effectLst/>
                <a:uFillTx/>
                <a:sym typeface="等线" panose="02010600030101010101" charset="-122"/>
              </a:rPr>
              <a:t>的主题信息到位。</a:t>
            </a:r>
            <a:endParaRPr lang="zh-CN" altLang="en-US" sz="2400">
              <a:ln>
                <a:noFill/>
              </a:ln>
              <a:solidFill>
                <a:srgbClr val="000000"/>
              </a:solidFill>
              <a:effectLst/>
              <a:uFillTx/>
              <a:sym typeface="等线" panose="02010600030101010101" charset="-122"/>
            </a:endParaRPr>
          </a:p>
          <a:p>
            <a:pPr marR="0" indent="0" algn="l" defTabSz="685800" rtl="0" fontAlgn="auto" hangingPunct="0">
              <a:lnSpc>
                <a:spcPts val="3480"/>
              </a:lnSpc>
              <a:spcBef>
                <a:spcPts val="0"/>
              </a:spcBef>
              <a:spcAft>
                <a:spcPts val="0"/>
              </a:spcAft>
              <a:buClrTx/>
              <a:buSzTx/>
              <a:buFontTx/>
              <a:buNone/>
            </a:pPr>
            <a:r>
              <a:rPr lang="en-US" altLang="zh-CN" sz="2400">
                <a:ln>
                  <a:noFill/>
                </a:ln>
                <a:solidFill>
                  <a:srgbClr val="000000"/>
                </a:solidFill>
                <a:effectLst/>
                <a:uFillTx/>
                <a:sym typeface="等线" panose="02010600030101010101" charset="-122"/>
              </a:rPr>
              <a:t>    </a:t>
            </a:r>
            <a:r>
              <a:rPr lang="zh-CN" altLang="en-US" sz="2400">
                <a:ln>
                  <a:noFill/>
                </a:ln>
                <a:solidFill>
                  <a:srgbClr val="000000"/>
                </a:solidFill>
                <a:effectLst/>
                <a:uFillTx/>
                <a:ea typeface="宋体" panose="02010600030101010101" pitchFamily="2" charset="-122"/>
                <a:sym typeface="等线" panose="02010600030101010101" charset="-122"/>
              </a:rPr>
              <a:t>根据</a:t>
            </a:r>
            <a:r>
              <a:rPr lang="zh-CN" altLang="en-US" sz="2400">
                <a:ln>
                  <a:noFill/>
                </a:ln>
                <a:solidFill>
                  <a:srgbClr val="000000"/>
                </a:solidFill>
                <a:effectLst/>
                <a:uFillTx/>
                <a:sym typeface="等线" panose="02010600030101010101" charset="-122"/>
              </a:rPr>
              <a:t>拉波夫叙事模式，</a:t>
            </a:r>
            <a:r>
              <a:rPr lang="en-US" altLang="zh-CN" sz="2400">
                <a:ln>
                  <a:noFill/>
                </a:ln>
                <a:solidFill>
                  <a:srgbClr val="000000"/>
                </a:solidFill>
                <a:effectLst/>
                <a:uFillTx/>
                <a:sym typeface="等线" panose="02010600030101010101" charset="-122"/>
              </a:rPr>
              <a:t> B</a:t>
            </a:r>
            <a:r>
              <a:rPr lang="zh-CN" altLang="en-US" sz="2400">
                <a:ln>
                  <a:noFill/>
                </a:ln>
                <a:solidFill>
                  <a:srgbClr val="000000"/>
                </a:solidFill>
                <a:effectLst/>
                <a:uFillTx/>
                <a:ea typeface="宋体" panose="02010600030101010101" pitchFamily="2" charset="-122"/>
                <a:sym typeface="等线" panose="02010600030101010101" charset="-122"/>
              </a:rPr>
              <a:t>篇</a:t>
            </a:r>
            <a:r>
              <a:rPr lang="en-US" altLang="zh-CN" sz="2400">
                <a:ln>
                  <a:noFill/>
                </a:ln>
                <a:solidFill>
                  <a:srgbClr val="000000"/>
                </a:solidFill>
                <a:effectLst/>
                <a:uFillTx/>
                <a:sym typeface="等线" panose="02010600030101010101" charset="-122"/>
              </a:rPr>
              <a:t>记叙文</a:t>
            </a:r>
            <a:r>
              <a:rPr lang="zh-CN" altLang="en-US" sz="2400">
                <a:ln>
                  <a:noFill/>
                </a:ln>
                <a:solidFill>
                  <a:srgbClr val="000000"/>
                </a:solidFill>
                <a:effectLst/>
                <a:uFillTx/>
                <a:ea typeface="宋体" panose="02010600030101010101" pitchFamily="2" charset="-122"/>
                <a:sym typeface="等线" panose="02010600030101010101" charset="-122"/>
              </a:rPr>
              <a:t>的</a:t>
            </a:r>
            <a:r>
              <a:rPr lang="zh-CN" altLang="en-US" sz="2400">
                <a:ln>
                  <a:noFill/>
                </a:ln>
                <a:solidFill>
                  <a:srgbClr val="C00000"/>
                </a:solidFill>
                <a:effectLst/>
                <a:uFillTx/>
                <a:ea typeface="宋体" panose="02010600030101010101" pitchFamily="2" charset="-122"/>
                <a:sym typeface="等线" panose="02010600030101010101" charset="-122"/>
              </a:rPr>
              <a:t>尾段</a:t>
            </a:r>
            <a:r>
              <a:rPr lang="zh-CN" altLang="en-US" sz="2400">
                <a:ln>
                  <a:noFill/>
                </a:ln>
                <a:solidFill>
                  <a:srgbClr val="000000"/>
                </a:solidFill>
                <a:effectLst/>
                <a:uFillTx/>
                <a:ea typeface="宋体" panose="02010600030101010101" pitchFamily="2" charset="-122"/>
                <a:sym typeface="等线" panose="02010600030101010101" charset="-122"/>
              </a:rPr>
              <a:t>通常包括</a:t>
            </a:r>
            <a:r>
              <a:rPr lang="zh-CN" altLang="en-US" sz="2400" u="sng">
                <a:ln>
                  <a:noFill/>
                </a:ln>
                <a:solidFill>
                  <a:srgbClr val="0070C0"/>
                </a:solidFill>
                <a:effectLst/>
                <a:uFillTx/>
                <a:ea typeface="宋体" panose="02010600030101010101" pitchFamily="2" charset="-122"/>
                <a:sym typeface="等线" panose="02010600030101010101" charset="-122"/>
              </a:rPr>
              <a:t>评议、结局、回应</a:t>
            </a:r>
            <a:r>
              <a:rPr lang="zh-CN" altLang="en-US" sz="2400">
                <a:ln>
                  <a:noFill/>
                </a:ln>
                <a:solidFill>
                  <a:srgbClr val="000000"/>
                </a:solidFill>
                <a:effectLst/>
                <a:uFillTx/>
                <a:ea typeface="宋体" panose="02010600030101010101" pitchFamily="2" charset="-122"/>
                <a:sym typeface="等线" panose="02010600030101010101" charset="-122"/>
              </a:rPr>
              <a:t>。</a:t>
            </a:r>
            <a:r>
              <a:rPr lang="en-US" altLang="zh-CN" sz="2400">
                <a:ln>
                  <a:noFill/>
                </a:ln>
                <a:solidFill>
                  <a:srgbClr val="000000"/>
                </a:solidFill>
                <a:effectLst/>
                <a:uFillTx/>
                <a:sym typeface="等线" panose="02010600030101010101" charset="-122"/>
              </a:rPr>
              <a:t> </a:t>
            </a:r>
            <a:r>
              <a:rPr lang="en-US" altLang="zh-CN" sz="2400">
                <a:ln>
                  <a:noFill/>
                </a:ln>
                <a:solidFill>
                  <a:srgbClr val="0070C0"/>
                </a:solidFill>
                <a:effectLst/>
                <a:uFillTx/>
                <a:sym typeface="等线" panose="02010600030101010101" charset="-122"/>
              </a:rPr>
              <a:t>评议</a:t>
            </a:r>
            <a:r>
              <a:rPr lang="en-US" altLang="zh-CN" sz="2400">
                <a:ln>
                  <a:noFill/>
                </a:ln>
                <a:solidFill>
                  <a:srgbClr val="000000"/>
                </a:solidFill>
                <a:effectLst/>
                <a:uFillTx/>
                <a:sym typeface="等线" panose="02010600030101010101" charset="-122"/>
              </a:rPr>
              <a:t>是叙事者或故事中人物对事件的看法和态度；</a:t>
            </a:r>
            <a:r>
              <a:rPr lang="en-US" altLang="zh-CN" sz="2400">
                <a:ln>
                  <a:noFill/>
                </a:ln>
                <a:solidFill>
                  <a:srgbClr val="0070C0"/>
                </a:solidFill>
                <a:effectLst/>
                <a:uFillTx/>
                <a:sym typeface="等线" panose="02010600030101010101" charset="-122"/>
              </a:rPr>
              <a:t>结局</a:t>
            </a:r>
            <a:r>
              <a:rPr lang="en-US" altLang="zh-CN" sz="2400">
                <a:ln>
                  <a:noFill/>
                </a:ln>
                <a:solidFill>
                  <a:srgbClr val="000000"/>
                </a:solidFill>
                <a:effectLst/>
                <a:uFillTx/>
                <a:sym typeface="等线" panose="02010600030101010101" charset="-122"/>
              </a:rPr>
              <a:t>是故事的完结；</a:t>
            </a:r>
            <a:r>
              <a:rPr lang="en-US" altLang="zh-CN" sz="2400">
                <a:ln>
                  <a:noFill/>
                </a:ln>
                <a:solidFill>
                  <a:srgbClr val="0070C0"/>
                </a:solidFill>
                <a:effectLst/>
                <a:uFillTx/>
                <a:sym typeface="等线" panose="02010600030101010101" charset="-122"/>
              </a:rPr>
              <a:t>回应</a:t>
            </a:r>
            <a:r>
              <a:rPr lang="en-US" altLang="zh-CN" sz="2400">
                <a:ln>
                  <a:noFill/>
                </a:ln>
                <a:solidFill>
                  <a:srgbClr val="000000"/>
                </a:solidFill>
                <a:effectLst/>
                <a:uFillTx/>
                <a:sym typeface="等线" panose="02010600030101010101" charset="-122"/>
              </a:rPr>
              <a:t>是故事与现实生活的纽带，用来点明主旨，升华主题</a:t>
            </a:r>
            <a:r>
              <a:rPr lang="zh-CN" altLang="en-US" sz="2400">
                <a:ln>
                  <a:noFill/>
                </a:ln>
                <a:solidFill>
                  <a:srgbClr val="000000"/>
                </a:solidFill>
                <a:effectLst/>
                <a:uFillTx/>
                <a:ea typeface="宋体" panose="02010600030101010101" pitchFamily="2" charset="-122"/>
                <a:sym typeface="等线" panose="02010600030101010101" charset="-122"/>
              </a:rPr>
              <a:t>。</a:t>
            </a:r>
            <a:r>
              <a:rPr lang="en-US" altLang="zh-CN" sz="2400">
                <a:ln>
                  <a:noFill/>
                </a:ln>
                <a:solidFill>
                  <a:srgbClr val="000000"/>
                </a:solidFill>
                <a:effectLst/>
                <a:uFillTx/>
                <a:sym typeface="等线" panose="02010600030101010101" charset="-122"/>
              </a:rPr>
              <a:t>   </a:t>
            </a:r>
            <a:endParaRPr kumimoji="0" lang="zh-CN" altLang="en-US" sz="2400" b="1" i="0" u="none" strike="noStrike" cap="none" spc="0" normalizeH="0" baseline="0">
              <a:ln>
                <a:noFill/>
              </a:ln>
              <a:solidFill>
                <a:srgbClr val="C00000"/>
              </a:solidFill>
              <a:effectLst/>
              <a:uFillTx/>
              <a:latin typeface="Helvetica"/>
              <a:ea typeface="宋体" panose="02010600030101010101" pitchFamily="2" charset="-122"/>
              <a:cs typeface="Helvetica"/>
              <a:sym typeface="等线" panose="02010600030101010101" charset="-122"/>
            </a:endParaRPr>
          </a:p>
          <a:p>
            <a:pPr algn="l" defTabSz="685800" hangingPunct="0">
              <a:lnSpc>
                <a:spcPts val="3880"/>
              </a:lnSpc>
              <a:spcBef>
                <a:spcPts val="0"/>
              </a:spcBef>
              <a:spcAft>
                <a:spcPts val="0"/>
              </a:spcAft>
              <a:buClrTx/>
              <a:buSzTx/>
              <a:buNone/>
            </a:pPr>
            <a:endParaRPr kumimoji="0" lang="zh-CN" altLang="en-US" sz="2400" b="1" i="0" u="none" strike="noStrike" cap="none" spc="0" normalizeH="0" baseline="0">
              <a:ln>
                <a:noFill/>
              </a:ln>
              <a:solidFill>
                <a:srgbClr val="C00000"/>
              </a:solidFill>
              <a:effectLst/>
              <a:uFillTx/>
              <a:latin typeface="Helvetica"/>
              <a:ea typeface="宋体" panose="02010600030101010101" pitchFamily="2" charset="-122"/>
              <a:cs typeface="Helvetica"/>
              <a:sym typeface="等线" panose="02010600030101010101" charset="-122"/>
            </a:endParaRPr>
          </a:p>
        </p:txBody>
      </p:sp>
      <p:sp>
        <p:nvSpPr>
          <p:cNvPr id="16" name="文本框 15"/>
          <p:cNvSpPr txBox="1"/>
          <p:nvPr/>
        </p:nvSpPr>
        <p:spPr>
          <a:xfrm>
            <a:off x="215265" y="4050665"/>
            <a:ext cx="11364595" cy="1966595"/>
          </a:xfrm>
          <a:prstGeom prst="rect">
            <a:avLst/>
          </a:prstGeom>
          <a:noFill/>
          <a:ln w="12700" cap="flat">
            <a:noFill/>
            <a:miter lim="400000"/>
          </a:ln>
          <a:effectLst/>
        </p:spPr>
        <p:txBody>
          <a:bodyPr rot="0" vertOverflow="overflow" horzOverflow="overflow" vert="horz" wrap="square" lIns="91438" tIns="91438" rIns="91438" bIns="91438" numCol="1" spcCol="38100" rtlCol="0" anchor="t" forceAA="0">
            <a:spAutoFit/>
          </a:bodyPr>
          <a:p>
            <a:pPr marR="0" indent="0" algn="l" defTabSz="685800" rtl="0" fontAlgn="auto" hangingPunct="0">
              <a:lnSpc>
                <a:spcPts val="348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u="sng">
                <a:ln>
                  <a:noFill/>
                </a:ln>
                <a:solidFill>
                  <a:srgbClr val="C00000"/>
                </a:solidFill>
                <a:effectLst/>
                <a:uFillTx/>
                <a:ea typeface="宋体" panose="02010600030101010101" pitchFamily="2" charset="-122"/>
                <a:sym typeface="Helvetica"/>
              </a:rPr>
              <a:t>直接从尾段阅读</a:t>
            </a:r>
            <a:r>
              <a:rPr lang="zh-CN" altLang="en-US" sz="2400">
                <a:ln>
                  <a:noFill/>
                </a:ln>
                <a:solidFill>
                  <a:srgbClr val="000000"/>
                </a:solidFill>
                <a:effectLst/>
                <a:uFillTx/>
                <a:ea typeface="宋体" panose="02010600030101010101" pitchFamily="2" charset="-122"/>
                <a:sym typeface="Helvetica"/>
              </a:rPr>
              <a:t>能快速</a:t>
            </a:r>
            <a:r>
              <a:rPr lang="zh-CN" altLang="en-US" sz="2400">
                <a:ln>
                  <a:noFill/>
                </a:ln>
                <a:solidFill>
                  <a:srgbClr val="000000"/>
                </a:solidFill>
                <a:effectLst/>
                <a:uFillTx/>
                <a:sym typeface="Helvetica"/>
              </a:rPr>
              <a:t>激发直觉的情感体验，把握文脉走向，预测全文大意，找准文本的情感契合点。</a:t>
            </a:r>
            <a:r>
              <a:rPr lang="zh-CN" altLang="en-US" sz="2400" b="1">
                <a:ln>
                  <a:noFill/>
                </a:ln>
                <a:solidFill>
                  <a:srgbClr val="C00000"/>
                </a:solidFill>
                <a:effectLst/>
                <a:uFillTx/>
                <a:ea typeface="宋体" panose="02010600030101010101" pitchFamily="2" charset="-122"/>
                <a:sym typeface="等线" panose="02010600030101010101" charset="-122"/>
              </a:rPr>
              <a:t>情感体验是一种全方位、全历程、全情境的整体性体验，</a:t>
            </a:r>
            <a:r>
              <a:rPr lang="zh-CN" altLang="en-US" sz="2400" b="1">
                <a:ln>
                  <a:noFill/>
                </a:ln>
                <a:solidFill>
                  <a:srgbClr val="EDDCB9">
                    <a:lumMod val="10000"/>
                  </a:srgbClr>
                </a:solidFill>
                <a:effectLst/>
                <a:uFillTx/>
                <a:ea typeface="宋体" panose="02010600030101010101" pitchFamily="2" charset="-122"/>
                <a:sym typeface="等线" panose="02010600030101010101" charset="-122"/>
              </a:rPr>
              <a:t>通过后文尾段初步体验（基本可以解决</a:t>
            </a:r>
            <a:r>
              <a:rPr lang="en-US" altLang="zh-CN" sz="2400" b="1">
                <a:ln>
                  <a:noFill/>
                </a:ln>
                <a:solidFill>
                  <a:srgbClr val="EDDCB9">
                    <a:lumMod val="10000"/>
                  </a:srgbClr>
                </a:solidFill>
                <a:effectLst/>
                <a:uFillTx/>
                <a:ea typeface="宋体" panose="02010600030101010101" pitchFamily="2" charset="-122"/>
                <a:sym typeface="等线" panose="02010600030101010101" charset="-122"/>
              </a:rPr>
              <a:t> </a:t>
            </a:r>
            <a:r>
              <a:rPr lang="zh-CN" altLang="en-US" sz="2400" b="1">
                <a:ln>
                  <a:noFill/>
                </a:ln>
                <a:solidFill>
                  <a:srgbClr val="EDDCB9">
                    <a:lumMod val="10000"/>
                  </a:srgbClr>
                </a:solidFill>
                <a:effectLst/>
                <a:uFillTx/>
                <a:ea typeface="宋体" panose="02010600030101010101" pitchFamily="2" charset="-122"/>
                <a:sym typeface="等线" panose="02010600030101010101" charset="-122"/>
              </a:rPr>
              <a:t>第</a:t>
            </a:r>
            <a:r>
              <a:rPr lang="en-US" altLang="zh-CN" sz="2400" b="1">
                <a:ln>
                  <a:noFill/>
                </a:ln>
                <a:solidFill>
                  <a:srgbClr val="EDDCB9">
                    <a:lumMod val="10000"/>
                  </a:srgbClr>
                </a:solidFill>
                <a:effectLst/>
                <a:uFillTx/>
                <a:ea typeface="宋体" panose="02010600030101010101" pitchFamily="2" charset="-122"/>
                <a:sym typeface="等线" panose="02010600030101010101" charset="-122"/>
              </a:rPr>
              <a:t>27</a:t>
            </a:r>
            <a:r>
              <a:rPr lang="zh-CN" altLang="en-US" sz="2400" b="1">
                <a:ln>
                  <a:noFill/>
                </a:ln>
                <a:solidFill>
                  <a:srgbClr val="EDDCB9">
                    <a:lumMod val="10000"/>
                  </a:srgbClr>
                </a:solidFill>
                <a:effectLst/>
                <a:uFillTx/>
                <a:ea typeface="宋体" panose="02010600030101010101" pitchFamily="2" charset="-122"/>
                <a:sym typeface="等线" panose="02010600030101010101" charset="-122"/>
              </a:rPr>
              <a:t>题），再依据试题题干指引，</a:t>
            </a:r>
            <a:r>
              <a:rPr lang="zh-CN" altLang="en-US" sz="2400" b="1">
                <a:ln>
                  <a:noFill/>
                </a:ln>
                <a:solidFill>
                  <a:srgbClr val="C00000"/>
                </a:solidFill>
                <a:effectLst/>
                <a:uFillTx/>
                <a:ea typeface="宋体" panose="02010600030101010101" pitchFamily="2" charset="-122"/>
                <a:sym typeface="等线" panose="02010600030101010101" charset="-122"/>
              </a:rPr>
              <a:t>构建语义场，深化文本主题的感悟</a:t>
            </a:r>
            <a:r>
              <a:rPr lang="zh-CN" altLang="en-US" sz="2400" b="1">
                <a:ln>
                  <a:noFill/>
                </a:ln>
                <a:solidFill>
                  <a:srgbClr val="EDDCB9">
                    <a:lumMod val="10000"/>
                  </a:srgbClr>
                </a:solidFill>
                <a:effectLst/>
                <a:uFillTx/>
                <a:ea typeface="宋体" panose="02010600030101010101" pitchFamily="2" charset="-122"/>
                <a:sym typeface="等线" panose="02010600030101010101" charset="-122"/>
              </a:rPr>
              <a:t>，分析作者所表达的思想情感，领悟作者的立意。</a:t>
            </a:r>
            <a:endParaRPr lang="zh-CN" altLang="en-US" sz="2400" b="1">
              <a:ln>
                <a:noFill/>
              </a:ln>
              <a:solidFill>
                <a:srgbClr val="EDDCB9">
                  <a:lumMod val="10000"/>
                </a:srgbClr>
              </a:solidFill>
              <a:effectLst/>
              <a:uFillTx/>
              <a:ea typeface="宋体" panose="02010600030101010101" pitchFamily="2" charset="-122"/>
              <a:sym typeface="等线" panose="02010600030101010101"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8" name="图片 7"/>
          <p:cNvPicPr>
            <a:picLocks noChangeAspect="1"/>
          </p:cNvPicPr>
          <p:nvPr/>
        </p:nvPicPr>
        <p:blipFill rotWithShape="1">
          <a:blip r:embed="rId11">
            <a:extLst>
              <a:ext uri="{BEBA8EAE-BF5A-486C-A8C5-ECC9F3942E4B}">
                <a14:imgProps xmlns:a14="http://schemas.microsoft.com/office/drawing/2010/main">
                  <a14:imgLayer r:embed="rId12">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50" name="Picture 2"/>
          <p:cNvPicPr>
            <a:picLocks noChangeAspect="1"/>
          </p:cNvPicPr>
          <p:nvPr/>
        </p:nvPicPr>
        <p:blipFill>
          <a:blip r:embed="rId1"/>
          <a:srcRect/>
          <a:stretch>
            <a:fillRect/>
          </a:stretch>
        </p:blipFill>
        <p:spPr>
          <a:xfrm>
            <a:off x="7282180" y="2738755"/>
            <a:ext cx="4838065" cy="3887470"/>
          </a:xfrm>
          <a:prstGeom prst="rect">
            <a:avLst/>
          </a:prstGeom>
          <a:noFill/>
          <a:ln w="9525">
            <a:solidFill>
              <a:schemeClr val="bg1">
                <a:lumMod val="85000"/>
              </a:schemeClr>
            </a:solidFill>
          </a:ln>
        </p:spPr>
      </p:pic>
      <p:sp>
        <p:nvSpPr>
          <p:cNvPr id="6" name="文本框 5"/>
          <p:cNvSpPr txBox="1"/>
          <p:nvPr>
            <p:custDataLst>
              <p:tags r:id="rId2"/>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B</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3"/>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4"/>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5">
            <a:extLst>
              <a:ext uri="{BEBA8EAE-BF5A-486C-A8C5-ECC9F3942E4B}">
                <a14:imgProps xmlns:a14="http://schemas.microsoft.com/office/drawing/2010/main">
                  <a14:imgLayer r:embed="rId6">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114935" y="844550"/>
            <a:ext cx="7110095" cy="5754370"/>
          </a:xfrm>
          <a:prstGeom prst="rect">
            <a:avLst/>
          </a:prstGeom>
          <a:noFill/>
          <a:ln w="9525">
            <a:solidFill>
              <a:schemeClr val="accent5">
                <a:lumMod val="20000"/>
                <a:lumOff val="80000"/>
              </a:schemeClr>
            </a:solidFill>
          </a:ln>
        </p:spPr>
        <p:txBody>
          <a:bodyPr wrap="square">
            <a:spAutoFit/>
          </a:bodyPr>
          <a:p>
            <a:pPr indent="0" algn="just"/>
            <a:r>
              <a:rPr lang="en-US" sz="1400">
                <a:solidFill>
                  <a:srgbClr val="000000"/>
                </a:solidFill>
                <a:latin typeface="Times New Roman" panose="02020603050405020304" charset="0"/>
              </a:rPr>
              <a:t>  </a:t>
            </a:r>
            <a:r>
              <a:rPr lang="en-US" sz="1600">
                <a:solidFill>
                  <a:srgbClr val="000000"/>
                </a:solidFill>
                <a:latin typeface="Times New Roman" panose="02020603050405020304" charset="0"/>
              </a:rPr>
              <a:t>   In my ninth-grade writing class last year, I met a cowboy who saved his town, a strict father who demanded his son earn straight A’s, and a modern-day Juliet who died of heartbreak after her parents rejected the love of her young life. More than once, I found myself wondering just how my students, who’d created these people, knew their subjects so well.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But things were different for their first essay, which was about the question: “Why is writing important?” Most of the essays filled less than one page, and few contained a sentence that could be interpreted as a thesis (论点) statement. I was shocked. Then I realized that the problem was the question itself. They could have written pages on the necessity of computers, but writing, in and of itself, simply didn’t strike them as important. This would have to change.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As a new unit started, I asked everyone to write a persuasive piece on a health-related topic of their choice. This time they found the exercise much more interesting. For the next two assignments, a personal-narrative unit followed by a creative-writing workshop, I only required that the piece meet the specifications of its genre (体裁) and that it contain a thesis. The results were </a:t>
            </a:r>
            <a:r>
              <a:rPr lang="en-US" sz="1600" u="sng">
                <a:solidFill>
                  <a:srgbClr val="000000"/>
                </a:solidFill>
                <a:latin typeface="Times New Roman" panose="02020603050405020304" charset="0"/>
              </a:rPr>
              <a:t>staggering</a:t>
            </a:r>
            <a:r>
              <a:rPr lang="en-US" sz="1600">
                <a:solidFill>
                  <a:srgbClr val="000000"/>
                </a:solidFill>
                <a:latin typeface="Times New Roman" panose="02020603050405020304" charset="0"/>
              </a:rPr>
              <a:t>. The students took on diverse topics and turned in stories, 10 to 20 pages each, with characters that broadened my view and touched my heart.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I walked into class believing that writing is important as a means of communication. However, my students demonstrated something more important to me. When the final bell rang in June, I walked away with a yearbook full of messages about writing’s most powerful significance — the ability to connect people, to put us in another’s skin, to teach us what it means to be human.           </a:t>
            </a:r>
            <a:r>
              <a:rPr lang="en-US" sz="1400">
                <a:solidFill>
                  <a:srgbClr val="000000"/>
                </a:solidFill>
                <a:latin typeface="Times New Roman" panose="02020603050405020304" charset="0"/>
              </a:rPr>
              <a:t>          </a:t>
            </a:r>
            <a:endParaRPr lang="en-US" sz="1400">
              <a:solidFill>
                <a:srgbClr val="000000"/>
              </a:solidFill>
              <a:latin typeface="Times New Roman" panose="02020603050405020304" charset="0"/>
            </a:endParaRPr>
          </a:p>
        </p:txBody>
      </p:sp>
      <p:sp>
        <p:nvSpPr>
          <p:cNvPr id="34" name="文本框 33"/>
          <p:cNvSpPr txBox="1"/>
          <p:nvPr/>
        </p:nvSpPr>
        <p:spPr>
          <a:xfrm>
            <a:off x="7282815" y="844550"/>
            <a:ext cx="4838065" cy="1814830"/>
          </a:xfrm>
          <a:prstGeom prst="rect">
            <a:avLst/>
          </a:prstGeom>
          <a:noFill/>
          <a:ln w="9525">
            <a:solidFill>
              <a:schemeClr val="accent6">
                <a:lumMod val="40000"/>
                <a:lumOff val="60000"/>
              </a:schemeClr>
            </a:solidFill>
          </a:ln>
        </p:spPr>
        <p:txBody>
          <a:bodyPr wrap="square">
            <a:spAutoFit/>
          </a:bodyPr>
          <a:p>
            <a:pPr indent="0"/>
            <a:r>
              <a:rPr lang="en-US" sz="1600" b="1">
                <a:solidFill>
                  <a:srgbClr val="000000"/>
                </a:solidFill>
                <a:latin typeface="Times New Roman" panose="02020603050405020304" charset="0"/>
                <a:sym typeface="+mn-ea"/>
              </a:rPr>
              <a:t>26.What does the underlined word “staggering”in paragraph 3 mean?  </a:t>
            </a:r>
            <a:r>
              <a:rPr lang="en-US" sz="1600">
                <a:solidFill>
                  <a:srgbClr val="000000"/>
                </a:solidFill>
                <a:latin typeface="Times New Roman" panose="02020603050405020304" charset="0"/>
                <a:sym typeface="+mn-ea"/>
              </a:rPr>
              <a:t>  </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sym typeface="+mn-ea"/>
              </a:rPr>
              <a:t>  A.Mixed.                 B.Amazing.             </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sym typeface="+mn-ea"/>
              </a:rPr>
              <a:t>  C.Similar.                D.Disturbing.</a:t>
            </a:r>
            <a:endParaRPr lang="en-US" sz="1600" b="1">
              <a:solidFill>
                <a:srgbClr val="000000"/>
              </a:solidFill>
              <a:latin typeface="Times New Roman" panose="02020603050405020304" charset="0"/>
            </a:endParaRPr>
          </a:p>
          <a:p>
            <a:pPr indent="0"/>
            <a:r>
              <a:rPr lang="en-US" sz="1600" b="1">
                <a:solidFill>
                  <a:srgbClr val="000000"/>
                </a:solidFill>
                <a:latin typeface="Times New Roman" panose="02020603050405020304" charset="0"/>
              </a:rPr>
              <a:t>27.What does the author's experience show?</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rPr>
              <a:t>A.Teaching  is  learning.         B.Still  waters  run  deep.</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rPr>
              <a:t>C.Knowledge  is  power.         D.Practice  makes  perfect.</a:t>
            </a:r>
            <a:endParaRPr lang="en-US" sz="1600">
              <a:solidFill>
                <a:srgbClr val="000000"/>
              </a:solidFill>
              <a:latin typeface="Times New Roman" panose="02020603050405020304" charset="0"/>
            </a:endParaRPr>
          </a:p>
        </p:txBody>
      </p:sp>
      <p:sp>
        <p:nvSpPr>
          <p:cNvPr id="2" name="文本框 1"/>
          <p:cNvSpPr txBox="1"/>
          <p:nvPr/>
        </p:nvSpPr>
        <p:spPr>
          <a:xfrm>
            <a:off x="7621270" y="2691130"/>
            <a:ext cx="4407535" cy="368300"/>
          </a:xfrm>
          <a:prstGeom prst="rect">
            <a:avLst/>
          </a:prstGeom>
          <a:noFill/>
        </p:spPr>
        <p:txBody>
          <a:bodyPr wrap="square" rtlCol="0" anchor="t">
            <a:spAutoFit/>
          </a:bodyPr>
          <a:p>
            <a:pPr marL="285750" indent="-285750">
              <a:buFont typeface="Wingdings" panose="05000000000000000000" charset="0"/>
              <a:buChar char="Ø"/>
            </a:pPr>
            <a:r>
              <a:rPr lang="zh-CN" altLang="en-US" b="1" u="sng" dirty="0">
                <a:solidFill>
                  <a:srgbClr val="C00000"/>
                </a:solidFill>
                <a:latin typeface="微软雅黑" panose="020B0503020204020204" charset="-122"/>
                <a:ea typeface="微软雅黑" panose="020B0503020204020204" charset="-122"/>
                <a:cs typeface="+mn-ea"/>
                <a:sym typeface="+mn-ea"/>
              </a:rPr>
              <a:t>快速从尾段获取人物、情节、情感到位</a:t>
            </a:r>
            <a:endParaRPr lang="zh-CN" altLang="en-US" b="1" u="sng" dirty="0">
              <a:solidFill>
                <a:srgbClr val="C00000"/>
              </a:solidFill>
              <a:latin typeface="微软雅黑" panose="020B0503020204020204" charset="-122"/>
              <a:ea typeface="微软雅黑" panose="020B0503020204020204" charset="-122"/>
              <a:cs typeface="+mn-ea"/>
              <a:sym typeface="+mn-ea"/>
            </a:endParaRPr>
          </a:p>
        </p:txBody>
      </p:sp>
      <p:sp>
        <p:nvSpPr>
          <p:cNvPr id="37" name="圆角矩形 36"/>
          <p:cNvSpPr/>
          <p:nvPr>
            <p:custDataLst>
              <p:tags r:id="rId7"/>
            </p:custDataLst>
          </p:nvPr>
        </p:nvSpPr>
        <p:spPr>
          <a:xfrm>
            <a:off x="2435860" y="5594985"/>
            <a:ext cx="4698365"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 name="圆角矩形 2"/>
          <p:cNvSpPr/>
          <p:nvPr>
            <p:custDataLst>
              <p:tags r:id="rId8"/>
            </p:custDataLst>
          </p:nvPr>
        </p:nvSpPr>
        <p:spPr>
          <a:xfrm>
            <a:off x="114935" y="5835650"/>
            <a:ext cx="499745"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7" name="圆角矩形 6"/>
          <p:cNvSpPr/>
          <p:nvPr>
            <p:custDataLst>
              <p:tags r:id="rId9"/>
            </p:custDataLst>
          </p:nvPr>
        </p:nvSpPr>
        <p:spPr>
          <a:xfrm>
            <a:off x="7585710" y="2165985"/>
            <a:ext cx="793115"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0" name="圆角矩形 9"/>
          <p:cNvSpPr/>
          <p:nvPr>
            <p:custDataLst>
              <p:tags r:id="rId10"/>
            </p:custDataLst>
          </p:nvPr>
        </p:nvSpPr>
        <p:spPr>
          <a:xfrm>
            <a:off x="2265680" y="6014085"/>
            <a:ext cx="2268855"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 name="圆角矩形 10"/>
          <p:cNvSpPr/>
          <p:nvPr>
            <p:custDataLst>
              <p:tags r:id="rId11"/>
            </p:custDataLst>
          </p:nvPr>
        </p:nvSpPr>
        <p:spPr>
          <a:xfrm>
            <a:off x="2646680" y="6311900"/>
            <a:ext cx="681990"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圆角矩形 11"/>
          <p:cNvSpPr/>
          <p:nvPr>
            <p:custDataLst>
              <p:tags r:id="rId12"/>
            </p:custDataLst>
          </p:nvPr>
        </p:nvSpPr>
        <p:spPr>
          <a:xfrm>
            <a:off x="384810" y="6311900"/>
            <a:ext cx="499745"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3" name="圆角矩形 12"/>
          <p:cNvSpPr/>
          <p:nvPr>
            <p:custDataLst>
              <p:tags r:id="rId13"/>
            </p:custDataLst>
          </p:nvPr>
        </p:nvSpPr>
        <p:spPr>
          <a:xfrm>
            <a:off x="2354580" y="5360035"/>
            <a:ext cx="3436620"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4" name="圆角矩形 13"/>
          <p:cNvSpPr/>
          <p:nvPr>
            <p:custDataLst>
              <p:tags r:id="rId14"/>
            </p:custDataLst>
          </p:nvPr>
        </p:nvSpPr>
        <p:spPr>
          <a:xfrm>
            <a:off x="8602345" y="2165985"/>
            <a:ext cx="840740"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5" name="圆角矩形 14"/>
          <p:cNvSpPr/>
          <p:nvPr>
            <p:custDataLst>
              <p:tags r:id="rId15"/>
            </p:custDataLst>
          </p:nvPr>
        </p:nvSpPr>
        <p:spPr>
          <a:xfrm>
            <a:off x="249555" y="5065395"/>
            <a:ext cx="3371215"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6" name="圆角矩形 15"/>
          <p:cNvSpPr/>
          <p:nvPr>
            <p:custDataLst>
              <p:tags r:id="rId16"/>
            </p:custDataLst>
          </p:nvPr>
        </p:nvSpPr>
        <p:spPr>
          <a:xfrm>
            <a:off x="5509260" y="4831080"/>
            <a:ext cx="1624965" cy="2343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7" name="圆角矩形 16"/>
          <p:cNvSpPr/>
          <p:nvPr>
            <p:custDataLst>
              <p:tags r:id="rId17"/>
            </p:custDataLst>
          </p:nvPr>
        </p:nvSpPr>
        <p:spPr>
          <a:xfrm>
            <a:off x="3620770" y="1674495"/>
            <a:ext cx="1178560"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8" name="圆角矩形 17"/>
          <p:cNvSpPr/>
          <p:nvPr>
            <p:custDataLst>
              <p:tags r:id="rId18"/>
            </p:custDataLst>
          </p:nvPr>
        </p:nvSpPr>
        <p:spPr>
          <a:xfrm>
            <a:off x="679450" y="930910"/>
            <a:ext cx="2380615"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9" name="圆角矩形 18"/>
          <p:cNvSpPr/>
          <p:nvPr>
            <p:custDataLst>
              <p:tags r:id="rId19"/>
            </p:custDataLst>
          </p:nvPr>
        </p:nvSpPr>
        <p:spPr>
          <a:xfrm>
            <a:off x="1468120" y="2165985"/>
            <a:ext cx="1178560"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0" name="圆角矩形 19"/>
          <p:cNvSpPr/>
          <p:nvPr>
            <p:custDataLst>
              <p:tags r:id="rId20"/>
            </p:custDataLst>
          </p:nvPr>
        </p:nvSpPr>
        <p:spPr>
          <a:xfrm>
            <a:off x="191770" y="4119245"/>
            <a:ext cx="1020445"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21"/>
            </p:custDataLst>
          </p:nvPr>
        </p:nvSpPr>
        <p:spPr>
          <a:xfrm>
            <a:off x="6089015" y="3879850"/>
            <a:ext cx="1044575"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cxnSp>
        <p:nvCxnSpPr>
          <p:cNvPr id="22" name="直接箭头连接符 21"/>
          <p:cNvCxnSpPr/>
          <p:nvPr/>
        </p:nvCxnSpPr>
        <p:spPr>
          <a:xfrm flipH="1">
            <a:off x="1012190" y="3059430"/>
            <a:ext cx="2183130" cy="102362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23" name="直接箭头连接符 22"/>
          <p:cNvCxnSpPr/>
          <p:nvPr/>
        </p:nvCxnSpPr>
        <p:spPr>
          <a:xfrm>
            <a:off x="1075690" y="4289425"/>
            <a:ext cx="4056380" cy="38925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24" name="直接箭头连接符 23"/>
          <p:cNvCxnSpPr/>
          <p:nvPr/>
        </p:nvCxnSpPr>
        <p:spPr>
          <a:xfrm flipH="1">
            <a:off x="2631440" y="1812925"/>
            <a:ext cx="1198880" cy="30988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
        <p:nvSpPr>
          <p:cNvPr id="25" name="圆角矩形 24"/>
          <p:cNvSpPr/>
          <p:nvPr>
            <p:custDataLst>
              <p:tags r:id="rId22"/>
            </p:custDataLst>
          </p:nvPr>
        </p:nvSpPr>
        <p:spPr>
          <a:xfrm>
            <a:off x="5132070" y="4591050"/>
            <a:ext cx="1044575"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7" name="圆角矩形 26"/>
          <p:cNvSpPr/>
          <p:nvPr>
            <p:custDataLst>
              <p:tags r:id="rId23"/>
            </p:custDataLst>
          </p:nvPr>
        </p:nvSpPr>
        <p:spPr>
          <a:xfrm>
            <a:off x="9115425" y="1419860"/>
            <a:ext cx="1044575"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cxnSp>
        <p:nvCxnSpPr>
          <p:cNvPr id="28" name="直接箭头连接符 27"/>
          <p:cNvCxnSpPr/>
          <p:nvPr/>
        </p:nvCxnSpPr>
        <p:spPr>
          <a:xfrm>
            <a:off x="996315" y="5234305"/>
            <a:ext cx="2802255" cy="388620"/>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sp>
        <p:nvSpPr>
          <p:cNvPr id="29" name="圆角矩形 28"/>
          <p:cNvSpPr/>
          <p:nvPr>
            <p:custDataLst>
              <p:tags r:id="rId24"/>
            </p:custDataLst>
          </p:nvPr>
        </p:nvSpPr>
        <p:spPr>
          <a:xfrm>
            <a:off x="2746375" y="2877820"/>
            <a:ext cx="2829560"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cxnSp>
        <p:nvCxnSpPr>
          <p:cNvPr id="30" name="直接箭头连接符 29"/>
          <p:cNvCxnSpPr/>
          <p:nvPr/>
        </p:nvCxnSpPr>
        <p:spPr>
          <a:xfrm>
            <a:off x="2306320" y="2392680"/>
            <a:ext cx="777875" cy="46037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31" name="直接箭头连接符 30"/>
          <p:cNvCxnSpPr/>
          <p:nvPr/>
        </p:nvCxnSpPr>
        <p:spPr>
          <a:xfrm flipH="1">
            <a:off x="4615815" y="4781550"/>
            <a:ext cx="690880" cy="53975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33" name="直接箭头连接符 32"/>
          <p:cNvCxnSpPr/>
          <p:nvPr/>
        </p:nvCxnSpPr>
        <p:spPr>
          <a:xfrm flipH="1">
            <a:off x="3679190" y="5765800"/>
            <a:ext cx="2159000" cy="278130"/>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pic>
        <p:nvPicPr>
          <p:cNvPr id="15363" name="图片 5" descr="3320946_201239077540_2.jpg"/>
          <p:cNvPicPr>
            <a:picLocks noChangeAspect="1"/>
          </p:cNvPicPr>
          <p:nvPr/>
        </p:nvPicPr>
        <p:blipFill>
          <a:blip r:embed="rId25">
            <a:clrChange>
              <a:clrFrom>
                <a:srgbClr val="F7F8FA">
                  <a:alpha val="100000"/>
                </a:srgbClr>
              </a:clrFrom>
              <a:clrTo>
                <a:srgbClr val="F7F8FA">
                  <a:alpha val="100000"/>
                  <a:alpha val="0"/>
                </a:srgbClr>
              </a:clrTo>
            </a:clrChange>
          </a:blip>
          <a:srcRect/>
          <a:stretch>
            <a:fillRect/>
          </a:stretch>
        </p:blipFill>
        <p:spPr>
          <a:xfrm>
            <a:off x="7055485" y="3308350"/>
            <a:ext cx="1209675" cy="3279775"/>
          </a:xfrm>
          <a:prstGeom prst="rect">
            <a:avLst/>
          </a:prstGeom>
          <a:noFill/>
          <a:ln w="9525">
            <a:noFill/>
          </a:ln>
        </p:spPr>
      </p:pic>
      <p:sp>
        <p:nvSpPr>
          <p:cNvPr id="9" name="文本框 8"/>
          <p:cNvSpPr txBox="1"/>
          <p:nvPr/>
        </p:nvSpPr>
        <p:spPr>
          <a:xfrm>
            <a:off x="7896860" y="3056255"/>
            <a:ext cx="4223385" cy="3569335"/>
          </a:xfrm>
          <a:prstGeom prst="rect">
            <a:avLst/>
          </a:prstGeom>
          <a:noFill/>
        </p:spPr>
        <p:txBody>
          <a:bodyPr wrap="square" rtlCol="0" anchor="t">
            <a:spAutoFit/>
          </a:bodyPr>
          <a:p>
            <a:pPr algn="just"/>
            <a:r>
              <a:rPr lang="en-US" altLang="zh-CN">
                <a:solidFill>
                  <a:sysClr val="windowText" lastClr="000000"/>
                </a:solidFill>
                <a:latin typeface="Times New Roman" panose="02020603050405020304" charset="0"/>
                <a:ea typeface="微软雅黑" panose="020B0503020204020204" charset="-122"/>
                <a:cs typeface="Times New Roman" panose="02020603050405020304" charset="0"/>
                <a:sym typeface="+mn-ea"/>
              </a:rPr>
              <a:t>     </a:t>
            </a:r>
            <a:r>
              <a:rPr lang="en-US" altLang="zh-CN"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rPr>
              <a:t>直接</a:t>
            </a:r>
            <a:r>
              <a:rPr lang="en-US" altLang="zh-CN" sz="1600" b="1">
                <a:solidFill>
                  <a:srgbClr val="0070C0"/>
                </a:solidFill>
                <a:latin typeface="Times New Roman" panose="02020603050405020304" charset="0"/>
                <a:ea typeface="微软雅黑" panose="020B0503020204020204" charset="-122"/>
                <a:cs typeface="Times New Roman" panose="02020603050405020304" charset="0"/>
                <a:sym typeface="+mn-ea"/>
              </a:rPr>
              <a:t>从尾段阅读</a:t>
            </a:r>
            <a:r>
              <a:rPr lang="en-US" altLang="zh-CN"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rPr>
              <a:t>能快速激发直觉的情感体验，把握文脉走向，</a:t>
            </a:r>
            <a:r>
              <a:rPr lang="zh-CN" altLang="en-US"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rPr>
              <a:t>了解</a:t>
            </a:r>
            <a:r>
              <a:rPr lang="en-US" altLang="zh-CN"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rPr>
              <a:t>全文大意，找准文本的情感契合点。</a:t>
            </a:r>
            <a:endParaRPr lang="en-US" altLang="zh-CN"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endParaRPr>
          </a:p>
          <a:p>
            <a:pPr algn="just"/>
            <a:r>
              <a:rPr lang="en-US" altLang="zh-CN"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rPr>
              <a:t>    </a:t>
            </a:r>
            <a:r>
              <a:rPr lang="zh-CN" altLang="en-US"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rPr>
              <a:t>本篇以夹叙夹议的方式，启发考生</a:t>
            </a:r>
            <a:r>
              <a:rPr lang="zh-CN" altLang="en-US" sz="1600" b="1">
                <a:solidFill>
                  <a:srgbClr val="0070C0"/>
                </a:solidFill>
                <a:latin typeface="Times New Roman" panose="02020603050405020304" charset="0"/>
                <a:ea typeface="微软雅黑" panose="020B0503020204020204" charset="-122"/>
                <a:cs typeface="Times New Roman" panose="02020603050405020304" charset="0"/>
                <a:sym typeface="+mn-ea"/>
              </a:rPr>
              <a:t>运用批判性</a:t>
            </a:r>
            <a:r>
              <a:rPr lang="en-US" altLang="zh-CN" sz="1600" b="1">
                <a:solidFill>
                  <a:srgbClr val="0070C0"/>
                </a:solidFill>
                <a:latin typeface="Times New Roman" panose="02020603050405020304" charset="0"/>
                <a:ea typeface="微软雅黑" panose="020B0503020204020204" charset="-122"/>
                <a:cs typeface="Times New Roman" panose="02020603050405020304" charset="0"/>
                <a:sym typeface="+mn-ea"/>
              </a:rPr>
              <a:t>思维和辩证思维</a:t>
            </a:r>
            <a:r>
              <a:rPr lang="en-US" altLang="zh-CN"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rPr>
              <a:t>深人思考文章主题和思想内涵</a:t>
            </a:r>
            <a:r>
              <a:rPr lang="zh-CN" altLang="en-US"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rPr>
              <a:t>，</a:t>
            </a:r>
            <a:r>
              <a:rPr lang="zh-CN" altLang="en-US" sz="1600" b="1" u="sng">
                <a:solidFill>
                  <a:srgbClr val="0070C0"/>
                </a:solidFill>
                <a:latin typeface="Times New Roman" panose="02020603050405020304" charset="0"/>
                <a:ea typeface="微软雅黑" panose="020B0503020204020204" charset="-122"/>
                <a:cs typeface="Times New Roman" panose="02020603050405020304" charset="0"/>
                <a:sym typeface="+mn-ea"/>
              </a:rPr>
              <a:t>理清两条叙事主线：学生进步和我的收获</a:t>
            </a:r>
            <a:r>
              <a:rPr lang="zh-CN" altLang="en-US"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rPr>
              <a:t>。</a:t>
            </a:r>
            <a:endParaRPr lang="en-US" altLang="zh-CN"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endParaRPr>
          </a:p>
          <a:p>
            <a:pPr algn="just"/>
            <a:r>
              <a:rPr lang="en-US" altLang="zh-CN" sz="1600" b="1">
                <a:solidFill>
                  <a:sysClr val="windowText" lastClr="000000"/>
                </a:solidFill>
                <a:latin typeface="Times New Roman" panose="02020603050405020304" charset="0"/>
                <a:ea typeface="微软雅黑" panose="020B0503020204020204" charset="-122"/>
                <a:cs typeface="Times New Roman" panose="02020603050405020304" charset="0"/>
                <a:sym typeface="+mn-ea"/>
              </a:rPr>
              <a:t>     </a:t>
            </a:r>
            <a:r>
              <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rPr>
              <a:t>快速锁定</a:t>
            </a:r>
            <a:r>
              <a:rPr lang="en-US" altLang="zh-CN" sz="1600" b="1">
                <a:solidFill>
                  <a:schemeClr val="tx1"/>
                </a:solidFill>
                <a:latin typeface="Times New Roman" panose="02020603050405020304" charset="0"/>
                <a:ea typeface="微软雅黑" panose="020B0503020204020204" charset="-122"/>
                <a:cs typeface="Times New Roman" panose="02020603050405020304" charset="0"/>
                <a:sym typeface="+mn-ea"/>
              </a:rPr>
              <a:t>27</a:t>
            </a:r>
            <a:r>
              <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rPr>
              <a:t>题</a:t>
            </a:r>
            <a:r>
              <a:rPr lang="en-US" altLang="zh-CN" sz="1600" b="1">
                <a:solidFill>
                  <a:schemeClr val="tx1"/>
                </a:solidFill>
                <a:latin typeface="Times New Roman" panose="02020603050405020304" charset="0"/>
                <a:ea typeface="微软雅黑" panose="020B0503020204020204" charset="-122"/>
                <a:cs typeface="Times New Roman" panose="02020603050405020304" charset="0"/>
                <a:sym typeface="+mn-ea"/>
              </a:rPr>
              <a:t>A</a:t>
            </a:r>
            <a:r>
              <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rPr>
              <a:t>选项</a:t>
            </a:r>
            <a:r>
              <a:rPr sz="1600" b="1">
                <a:solidFill>
                  <a:schemeClr val="tx1"/>
                </a:solidFill>
                <a:latin typeface="Times New Roman" panose="02020603050405020304" charset="0"/>
                <a:ea typeface="微软雅黑" panose="020B0503020204020204" charset="-122"/>
                <a:cs typeface="Times New Roman" panose="02020603050405020304" charset="0"/>
                <a:sym typeface="+mn-ea"/>
              </a:rPr>
              <a:t>“Teaching is learning </a:t>
            </a:r>
            <a:r>
              <a:rPr sz="1600" b="1" baseline="-25000">
                <a:solidFill>
                  <a:schemeClr val="tx1"/>
                </a:solidFill>
                <a:latin typeface="Times New Roman" panose="02020603050405020304" charset="0"/>
                <a:ea typeface="微软雅黑" panose="020B0503020204020204" charset="-122"/>
                <a:cs typeface="Times New Roman" panose="02020603050405020304" charset="0"/>
                <a:sym typeface="+mn-ea"/>
              </a:rPr>
              <a:t>(教学相长)</a:t>
            </a:r>
            <a:r>
              <a:rPr sz="1600" b="1">
                <a:solidFill>
                  <a:schemeClr val="tx1"/>
                </a:solidFill>
                <a:latin typeface="Times New Roman" panose="02020603050405020304" charset="0"/>
                <a:ea typeface="微软雅黑" panose="020B0503020204020204" charset="-122"/>
                <a:cs typeface="Times New Roman" panose="02020603050405020304" charset="0"/>
                <a:sym typeface="+mn-ea"/>
              </a:rPr>
              <a:t>”符合</a:t>
            </a:r>
            <a:r>
              <a:rPr lang="zh-CN" sz="1600" b="1">
                <a:solidFill>
                  <a:schemeClr val="tx1"/>
                </a:solidFill>
                <a:latin typeface="Times New Roman" panose="02020603050405020304" charset="0"/>
                <a:ea typeface="微软雅黑" panose="020B0503020204020204" charset="-122"/>
                <a:cs typeface="Times New Roman" panose="02020603050405020304" charset="0"/>
                <a:sym typeface="+mn-ea"/>
              </a:rPr>
              <a:t>第</a:t>
            </a:r>
            <a:r>
              <a:rPr lang="en-US" altLang="zh-CN" sz="1600" b="1">
                <a:solidFill>
                  <a:schemeClr val="tx1"/>
                </a:solidFill>
                <a:latin typeface="Times New Roman" panose="02020603050405020304" charset="0"/>
                <a:ea typeface="微软雅黑" panose="020B0503020204020204" charset="-122"/>
                <a:cs typeface="Times New Roman" panose="02020603050405020304" charset="0"/>
                <a:sym typeface="+mn-ea"/>
              </a:rPr>
              <a:t>3</a:t>
            </a:r>
            <a:r>
              <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rPr>
              <a:t>段broadened my view and touched my heart和</a:t>
            </a:r>
            <a:r>
              <a:rPr lang="zh-CN" sz="1600" b="1">
                <a:solidFill>
                  <a:schemeClr val="tx1"/>
                </a:solidFill>
                <a:latin typeface="Times New Roman" panose="02020603050405020304" charset="0"/>
                <a:ea typeface="微软雅黑" panose="020B0503020204020204" charset="-122"/>
                <a:cs typeface="Times New Roman" panose="02020603050405020304" charset="0"/>
                <a:sym typeface="+mn-ea"/>
              </a:rPr>
              <a:t>第</a:t>
            </a:r>
            <a:r>
              <a:rPr lang="en-US" altLang="zh-CN" sz="1600" b="1">
                <a:solidFill>
                  <a:schemeClr val="tx1"/>
                </a:solidFill>
                <a:latin typeface="Times New Roman" panose="02020603050405020304" charset="0"/>
                <a:ea typeface="微软雅黑" panose="020B0503020204020204" charset="-122"/>
                <a:cs typeface="Times New Roman" panose="02020603050405020304" charset="0"/>
                <a:sym typeface="+mn-ea"/>
              </a:rPr>
              <a:t>4</a:t>
            </a:r>
            <a:r>
              <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rPr>
              <a:t>段 </a:t>
            </a:r>
            <a:r>
              <a:rPr sz="1600" b="1">
                <a:solidFill>
                  <a:schemeClr val="tx1"/>
                </a:solidFill>
                <a:latin typeface="Times New Roman" panose="02020603050405020304" charset="0"/>
                <a:ea typeface="微软雅黑" panose="020B0503020204020204" charset="-122"/>
                <a:cs typeface="Times New Roman" panose="02020603050405020304" charset="0"/>
                <a:sym typeface="+mn-ea"/>
              </a:rPr>
              <a:t>my students demonstrated something more important to me</a:t>
            </a:r>
            <a:r>
              <a:rPr lang="zh-CN" sz="1600" b="1">
                <a:solidFill>
                  <a:schemeClr val="tx1"/>
                </a:solidFill>
                <a:latin typeface="Times New Roman" panose="02020603050405020304" charset="0"/>
                <a:ea typeface="微软雅黑" panose="020B0503020204020204" charset="-122"/>
                <a:cs typeface="Times New Roman" panose="02020603050405020304" charset="0"/>
                <a:sym typeface="+mn-ea"/>
              </a:rPr>
              <a:t>的信息推断和归纳。</a:t>
            </a:r>
            <a:endPar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endParaRPr>
          </a:p>
          <a:p>
            <a:pPr algn="just"/>
            <a:r>
              <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rPr>
              <a:t>      根据构建语义链，形成逻辑链，第</a:t>
            </a:r>
            <a:r>
              <a:rPr lang="en-US" altLang="zh-CN" sz="1600" b="1">
                <a:solidFill>
                  <a:schemeClr val="tx1"/>
                </a:solidFill>
                <a:latin typeface="Times New Roman" panose="02020603050405020304" charset="0"/>
                <a:ea typeface="微软雅黑" panose="020B0503020204020204" charset="-122"/>
                <a:cs typeface="Times New Roman" panose="02020603050405020304" charset="0"/>
                <a:sym typeface="+mn-ea"/>
              </a:rPr>
              <a:t>26</a:t>
            </a:r>
            <a:r>
              <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rPr>
              <a:t>题</a:t>
            </a:r>
            <a:r>
              <a:rPr lang="en-US" altLang="zh-CN" sz="1600" b="1">
                <a:solidFill>
                  <a:schemeClr val="tx1"/>
                </a:solidFill>
                <a:latin typeface="Times New Roman" panose="02020603050405020304" charset="0"/>
                <a:ea typeface="微软雅黑" panose="020B0503020204020204" charset="-122"/>
                <a:cs typeface="Times New Roman" panose="02020603050405020304" charset="0"/>
                <a:sym typeface="+mn-ea"/>
              </a:rPr>
              <a:t>“The results were...”</a:t>
            </a:r>
            <a:r>
              <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rPr>
              <a:t>应是</a:t>
            </a:r>
            <a:r>
              <a:rPr lang="en-US" altLang="zh-CN" sz="1600" b="1">
                <a:solidFill>
                  <a:schemeClr val="tx1"/>
                </a:solidFill>
                <a:latin typeface="Times New Roman" panose="02020603050405020304" charset="0"/>
                <a:ea typeface="微软雅黑" panose="020B0503020204020204" charset="-122"/>
                <a:cs typeface="Times New Roman" panose="02020603050405020304" charset="0"/>
                <a:sym typeface="+mn-ea"/>
              </a:rPr>
              <a:t>“</a:t>
            </a:r>
            <a:r>
              <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rPr>
              <a:t>显著的，惊人的</a:t>
            </a:r>
            <a:r>
              <a:rPr lang="en-US" altLang="zh-CN" sz="1600" b="1">
                <a:solidFill>
                  <a:schemeClr val="tx1"/>
                </a:solidFill>
                <a:latin typeface="Times New Roman" panose="02020603050405020304" charset="0"/>
                <a:ea typeface="微软雅黑" panose="020B0503020204020204" charset="-122"/>
                <a:cs typeface="Times New Roman" panose="02020603050405020304" charset="0"/>
                <a:sym typeface="+mn-ea"/>
              </a:rPr>
              <a:t>”</a:t>
            </a:r>
            <a:r>
              <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rPr>
              <a:t>。</a:t>
            </a:r>
            <a:endParaRPr lang="zh-CN" altLang="en-US" sz="1600" b="1">
              <a:solidFill>
                <a:schemeClr val="tx1"/>
              </a:solidFill>
              <a:latin typeface="Times New Roman" panose="02020603050405020304" charset="0"/>
              <a:ea typeface="微软雅黑" panose="020B0503020204020204" charset="-122"/>
              <a:cs typeface="Times New Roman" panose="02020603050405020304"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500"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p:tgtEl>
                                          <p:spTgt spid="37"/>
                                        </p:tgtEl>
                                        <p:attrNameLst>
                                          <p:attrName>ppt_y</p:attrName>
                                        </p:attrNameLst>
                                      </p:cBhvr>
                                      <p:tavLst>
                                        <p:tav tm="0">
                                          <p:val>
                                            <p:strVal val="#ppt_y+#ppt_h*1.125000"/>
                                          </p:val>
                                        </p:tav>
                                        <p:tav tm="100000">
                                          <p:val>
                                            <p:strVal val="#ppt_y"/>
                                          </p:val>
                                        </p:tav>
                                      </p:tavLst>
                                    </p:anim>
                                    <p:animEffect transition="in" filter="wipe(up)">
                                      <p:cBhvr>
                                        <p:cTn id="39" dur="500"/>
                                        <p:tgtEl>
                                          <p:spTgt spid="3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down)">
                                      <p:cBhvr>
                                        <p:cTn id="70" dur="500"/>
                                        <p:tgtEl>
                                          <p:spTgt spid="21"/>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down)">
                                      <p:cBhvr>
                                        <p:cTn id="73" dur="500"/>
                                        <p:tgtEl>
                                          <p:spTgt spid="25"/>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00"/>
                                        <p:tgtEl>
                                          <p:spTgt spid="2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down)">
                                      <p:cBhvr>
                                        <p:cTn id="7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ldLvl="0" animBg="1"/>
      <p:bldP spid="3" grpId="1" animBg="1"/>
      <p:bldP spid="7" grpId="0" bldLvl="0" animBg="1"/>
      <p:bldP spid="7"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37" grpId="0" bldLvl="0" animBg="1"/>
      <p:bldP spid="37"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5" grpId="0" bldLvl="0" animBg="1"/>
      <p:bldP spid="25" grpId="1" animBg="1"/>
      <p:bldP spid="27" grpId="0" bldLvl="0" animBg="1"/>
      <p:bldP spid="27" grpId="1" animBg="1"/>
      <p:bldP spid="29" grpId="0" bldLvl="0" animBg="1"/>
      <p:bldP spid="2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B</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3"/>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114935" y="844550"/>
            <a:ext cx="7110095" cy="5754370"/>
          </a:xfrm>
          <a:prstGeom prst="rect">
            <a:avLst/>
          </a:prstGeom>
          <a:noFill/>
          <a:ln w="9525">
            <a:solidFill>
              <a:schemeClr val="accent5">
                <a:lumMod val="20000"/>
                <a:lumOff val="80000"/>
              </a:schemeClr>
            </a:solidFill>
          </a:ln>
        </p:spPr>
        <p:txBody>
          <a:bodyPr wrap="square">
            <a:spAutoFit/>
          </a:bodyPr>
          <a:p>
            <a:pPr indent="0" algn="just"/>
            <a:r>
              <a:rPr lang="en-US" sz="1400">
                <a:solidFill>
                  <a:srgbClr val="000000"/>
                </a:solidFill>
                <a:latin typeface="Times New Roman" panose="02020603050405020304" charset="0"/>
              </a:rPr>
              <a:t>  </a:t>
            </a:r>
            <a:r>
              <a:rPr lang="en-US" sz="1600">
                <a:solidFill>
                  <a:srgbClr val="000000"/>
                </a:solidFill>
                <a:latin typeface="Times New Roman" panose="02020603050405020304" charset="0"/>
              </a:rPr>
              <a:t>   In my ninth-grade writing class last year, I met </a:t>
            </a:r>
            <a:r>
              <a:rPr lang="en-US" sz="1600" u="sng">
                <a:solidFill>
                  <a:srgbClr val="C00000"/>
                </a:solidFill>
                <a:latin typeface="Times New Roman" panose="02020603050405020304" charset="0"/>
              </a:rPr>
              <a:t>a cowboy</a:t>
            </a:r>
            <a:r>
              <a:rPr lang="en-US" sz="1600">
                <a:solidFill>
                  <a:srgbClr val="000000"/>
                </a:solidFill>
                <a:latin typeface="Times New Roman" panose="02020603050405020304" charset="0"/>
              </a:rPr>
              <a:t> who saved his town, </a:t>
            </a:r>
            <a:r>
              <a:rPr lang="en-US" sz="1600" u="sng">
                <a:solidFill>
                  <a:srgbClr val="C00000"/>
                </a:solidFill>
                <a:latin typeface="Times New Roman" panose="02020603050405020304" charset="0"/>
              </a:rPr>
              <a:t>a strict father</a:t>
            </a:r>
            <a:r>
              <a:rPr lang="en-US" sz="1600" u="sng">
                <a:solidFill>
                  <a:srgbClr val="000000"/>
                </a:solidFill>
                <a:latin typeface="Times New Roman" panose="02020603050405020304" charset="0"/>
              </a:rPr>
              <a:t> </a:t>
            </a:r>
            <a:r>
              <a:rPr lang="en-US" sz="1600">
                <a:solidFill>
                  <a:srgbClr val="000000"/>
                </a:solidFill>
                <a:latin typeface="Times New Roman" panose="02020603050405020304" charset="0"/>
              </a:rPr>
              <a:t>who demanded his son earn straight A’s, and </a:t>
            </a:r>
            <a:r>
              <a:rPr lang="en-US" sz="1600" u="sng">
                <a:solidFill>
                  <a:srgbClr val="C00000"/>
                </a:solidFill>
                <a:latin typeface="Times New Roman" panose="02020603050405020304" charset="0"/>
              </a:rPr>
              <a:t>a modern-day Juliet</a:t>
            </a:r>
            <a:r>
              <a:rPr lang="en-US" sz="1600">
                <a:solidFill>
                  <a:srgbClr val="000000"/>
                </a:solidFill>
                <a:latin typeface="Times New Roman" panose="02020603050405020304" charset="0"/>
              </a:rPr>
              <a:t> who died of heartbreak after her parents rejected the love of her young life. More than once, I found myself wondering just how my students, who’d created these people, knew their subjects so well.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But things were different for their first essay, which was about the question: “Why is writing important?” Most of the essays filled less than one page, and few contained a sentence that could be interpreted as a thesis (论点) statement. I was shocked. Then I realized that the problem was the question itself. They could have written pages on the necessity of computers, but writing, in and of itself, simply didn’t strike them as important. This would have to change. </a:t>
            </a:r>
            <a:r>
              <a:rPr lang="en-US" sz="1400">
                <a:solidFill>
                  <a:srgbClr val="000000"/>
                </a:solidFill>
                <a:latin typeface="Times New Roman" panose="02020603050405020304" charset="0"/>
              </a:rPr>
              <a:t>      </a:t>
            </a:r>
            <a:endParaRPr lang="en-US" sz="1400">
              <a:solidFill>
                <a:srgbClr val="000000"/>
              </a:solidFill>
              <a:latin typeface="Times New Roman" panose="02020603050405020304" charset="0"/>
            </a:endParaRPr>
          </a:p>
          <a:p>
            <a:pPr indent="0" algn="just"/>
            <a:r>
              <a:rPr lang="en-US" sz="1400">
                <a:solidFill>
                  <a:srgbClr val="000000"/>
                </a:solidFill>
                <a:latin typeface="Times New Roman" panose="02020603050405020304" charset="0"/>
              </a:rPr>
              <a:t>     </a:t>
            </a:r>
            <a:r>
              <a:rPr lang="en-US" sz="1600">
                <a:solidFill>
                  <a:srgbClr val="000000"/>
                </a:solidFill>
                <a:latin typeface="Times New Roman" panose="02020603050405020304" charset="0"/>
                <a:sym typeface="+mn-ea"/>
              </a:rPr>
              <a:t> As a new unit started, I asked everyone to write a persuasive piece on a health-related topic of their choice. This time they found the exercise much more interesting. For the next two assignments, a personal-narrative unit followed by a creative-writing workshop, I only required that the piece meet the specifications of its genre (体裁) and that it contain a thesis. The results were </a:t>
            </a:r>
            <a:r>
              <a:rPr lang="en-US" sz="1600" u="sng">
                <a:solidFill>
                  <a:srgbClr val="000000"/>
                </a:solidFill>
                <a:latin typeface="Times New Roman" panose="02020603050405020304" charset="0"/>
                <a:sym typeface="+mn-ea"/>
              </a:rPr>
              <a:t>staggering</a:t>
            </a:r>
            <a:r>
              <a:rPr lang="en-US" sz="1600">
                <a:solidFill>
                  <a:srgbClr val="000000"/>
                </a:solidFill>
                <a:latin typeface="Times New Roman" panose="02020603050405020304" charset="0"/>
                <a:sym typeface="+mn-ea"/>
              </a:rPr>
              <a:t>. The students took on diverse topics and turned in stories, 10 to 20 pages each, with characters that broadened my view and touched my heart.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sym typeface="+mn-ea"/>
              </a:rPr>
              <a:t>     I walked into class believing that writing is important as a means of communication. However, my students demonstrated something more important to me. When the final bell rang in June, I walked away with a yearbook full of messages about writing’s most powerful significance — the ability to connect people, to put us in another’s skin, to teach us what it means to be human.    </a:t>
            </a:r>
            <a:endParaRPr lang="en-US" sz="1600">
              <a:solidFill>
                <a:srgbClr val="000000"/>
              </a:solidFill>
              <a:latin typeface="Times New Roman" panose="02020603050405020304" charset="0"/>
            </a:endParaRPr>
          </a:p>
        </p:txBody>
      </p:sp>
      <p:sp>
        <p:nvSpPr>
          <p:cNvPr id="34" name="文本框 33"/>
          <p:cNvSpPr txBox="1"/>
          <p:nvPr/>
        </p:nvSpPr>
        <p:spPr>
          <a:xfrm>
            <a:off x="7306945" y="844550"/>
            <a:ext cx="4813935" cy="4030980"/>
          </a:xfrm>
          <a:prstGeom prst="rect">
            <a:avLst/>
          </a:prstGeom>
          <a:noFill/>
          <a:ln w="9525">
            <a:solidFill>
              <a:schemeClr val="accent6">
                <a:lumMod val="40000"/>
                <a:lumOff val="60000"/>
              </a:schemeClr>
            </a:solidFill>
          </a:ln>
        </p:spPr>
        <p:txBody>
          <a:bodyPr wrap="square">
            <a:spAutoFit/>
          </a:bodyPr>
          <a:p>
            <a:pPr indent="0"/>
            <a:r>
              <a:rPr lang="en-US" sz="1600" b="1">
                <a:solidFill>
                  <a:srgbClr val="000000"/>
                </a:solidFill>
                <a:latin typeface="Times New Roman" panose="02020603050405020304" charset="0"/>
              </a:rPr>
              <a:t>24.Who are the people mentioned at the beginning of paragraph 1?</a:t>
            </a:r>
            <a:endParaRPr lang="en-US" sz="1600" b="1">
              <a:solidFill>
                <a:srgbClr val="000000"/>
              </a:solidFill>
              <a:latin typeface="Times New Roman" panose="02020603050405020304" charset="0"/>
            </a:endParaRPr>
          </a:p>
          <a:p>
            <a:pPr indent="0"/>
            <a:r>
              <a:rPr lang="en-US" sz="1600">
                <a:solidFill>
                  <a:srgbClr val="000000"/>
                </a:solidFill>
                <a:latin typeface="Times New Roman" panose="02020603050405020304" charset="0"/>
              </a:rPr>
              <a:t>  A.Ninth graders.              B.Students' parents.</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rPr>
              <a:t>  C.Modern writers.           D.Fictional characters.</a:t>
            </a:r>
            <a:endParaRPr lang="en-US" sz="1600">
              <a:solidFill>
                <a:srgbClr val="000000"/>
              </a:solidFill>
              <a:latin typeface="Times New Roman" panose="02020603050405020304" charset="0"/>
            </a:endParaRPr>
          </a:p>
          <a:p>
            <a:pPr indent="0"/>
            <a:endParaRPr lang="en-US" sz="1600" b="1">
              <a:solidFill>
                <a:srgbClr val="000000"/>
              </a:solidFill>
              <a:latin typeface="Times New Roman" panose="02020603050405020304" charset="0"/>
            </a:endParaRPr>
          </a:p>
          <a:p>
            <a:pPr indent="0"/>
            <a:endParaRPr lang="en-US" sz="1600" b="1">
              <a:solidFill>
                <a:srgbClr val="000000"/>
              </a:solidFill>
              <a:latin typeface="Times New Roman" panose="02020603050405020304" charset="0"/>
            </a:endParaRPr>
          </a:p>
          <a:p>
            <a:pPr indent="0"/>
            <a:endParaRPr lang="en-US" sz="1600" b="1">
              <a:solidFill>
                <a:srgbClr val="000000"/>
              </a:solidFill>
              <a:latin typeface="Times New Roman" panose="02020603050405020304" charset="0"/>
            </a:endParaRPr>
          </a:p>
          <a:p>
            <a:pPr indent="0"/>
            <a:endParaRPr lang="en-US" sz="1600" b="1">
              <a:solidFill>
                <a:srgbClr val="000000"/>
              </a:solidFill>
              <a:latin typeface="Times New Roman" panose="02020603050405020304" charset="0"/>
            </a:endParaRPr>
          </a:p>
          <a:p>
            <a:pPr indent="0"/>
            <a:endParaRPr lang="en-US" sz="1600" b="1">
              <a:solidFill>
                <a:srgbClr val="000000"/>
              </a:solidFill>
              <a:latin typeface="Times New Roman" panose="02020603050405020304" charset="0"/>
            </a:endParaRPr>
          </a:p>
          <a:p>
            <a:pPr indent="0"/>
            <a:endParaRPr lang="en-US" sz="1600" b="1">
              <a:solidFill>
                <a:srgbClr val="000000"/>
              </a:solidFill>
              <a:latin typeface="Times New Roman" panose="02020603050405020304" charset="0"/>
            </a:endParaRPr>
          </a:p>
          <a:p>
            <a:pPr indent="0"/>
            <a:r>
              <a:rPr lang="en-US" sz="1600" b="1">
                <a:solidFill>
                  <a:srgbClr val="000000"/>
                </a:solidFill>
                <a:latin typeface="Times New Roman" panose="02020603050405020304" charset="0"/>
              </a:rPr>
              <a:t>25.Why did the students perform poorly in writing their first essay?</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rPr>
              <a:t>  A.They were not given enough time.</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rPr>
              <a:t>  B.They had a very limited vocabulary.</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rPr>
              <a:t>  C.They misunderstood the question.</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rPr>
              <a:t>  D.They had little interest in the topic.</a:t>
            </a:r>
            <a:endParaRPr lang="en-US" sz="1600">
              <a:solidFill>
                <a:srgbClr val="000000"/>
              </a:solidFill>
              <a:latin typeface="Times New Roman" panose="02020603050405020304" charset="0"/>
            </a:endParaRPr>
          </a:p>
        </p:txBody>
      </p:sp>
      <p:sp>
        <p:nvSpPr>
          <p:cNvPr id="5" name="圆角矩形 4"/>
          <p:cNvSpPr/>
          <p:nvPr>
            <p:custDataLst>
              <p:tags r:id="rId6"/>
            </p:custDataLst>
          </p:nvPr>
        </p:nvSpPr>
        <p:spPr>
          <a:xfrm>
            <a:off x="5945505" y="1692910"/>
            <a:ext cx="1279525" cy="17843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5" name="圆角矩形 14"/>
          <p:cNvSpPr/>
          <p:nvPr>
            <p:custDataLst>
              <p:tags r:id="rId7"/>
            </p:custDataLst>
          </p:nvPr>
        </p:nvSpPr>
        <p:spPr>
          <a:xfrm>
            <a:off x="10524490" y="1692910"/>
            <a:ext cx="970915" cy="17843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6" name="圆角矩形 15"/>
          <p:cNvSpPr/>
          <p:nvPr>
            <p:custDataLst>
              <p:tags r:id="rId8"/>
            </p:custDataLst>
          </p:nvPr>
        </p:nvSpPr>
        <p:spPr>
          <a:xfrm>
            <a:off x="5372100" y="1692910"/>
            <a:ext cx="573405"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7" name="圆角矩形 16"/>
          <p:cNvSpPr/>
          <p:nvPr>
            <p:custDataLst>
              <p:tags r:id="rId9"/>
            </p:custDataLst>
          </p:nvPr>
        </p:nvSpPr>
        <p:spPr>
          <a:xfrm>
            <a:off x="9782810" y="1692910"/>
            <a:ext cx="573405" cy="1784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8" name="圆角矩形 17"/>
          <p:cNvSpPr/>
          <p:nvPr>
            <p:custDataLst>
              <p:tags r:id="rId10"/>
            </p:custDataLst>
          </p:nvPr>
        </p:nvSpPr>
        <p:spPr>
          <a:xfrm>
            <a:off x="721995" y="1939290"/>
            <a:ext cx="1042035" cy="17843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9" name="圆角矩形 18"/>
          <p:cNvSpPr/>
          <p:nvPr/>
        </p:nvSpPr>
        <p:spPr>
          <a:xfrm>
            <a:off x="7378065" y="1939290"/>
            <a:ext cx="4659630" cy="119824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sp>
        <p:nvSpPr>
          <p:cNvPr id="2" name="圆角矩形 1"/>
          <p:cNvSpPr/>
          <p:nvPr/>
        </p:nvSpPr>
        <p:spPr>
          <a:xfrm>
            <a:off x="7306945" y="4876165"/>
            <a:ext cx="4813300" cy="1882140"/>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pic>
        <p:nvPicPr>
          <p:cNvPr id="7" name="图片 6"/>
          <p:cNvPicPr>
            <a:picLocks noChangeAspect="1"/>
          </p:cNvPicPr>
          <p:nvPr/>
        </p:nvPicPr>
        <p:blipFill>
          <a:blip r:embed="rId11">
            <a:clrChange>
              <a:clrFrom>
                <a:srgbClr val="FEFEFC">
                  <a:alpha val="100000"/>
                </a:srgbClr>
              </a:clrFrom>
              <a:clrTo>
                <a:srgbClr val="FEFEFC">
                  <a:alpha val="100000"/>
                  <a:alpha val="0"/>
                </a:srgbClr>
              </a:clrTo>
            </a:clrChange>
          </a:blip>
          <a:srcRect/>
          <a:stretch>
            <a:fillRect/>
          </a:stretch>
        </p:blipFill>
        <p:spPr>
          <a:xfrm>
            <a:off x="10946130" y="4570095"/>
            <a:ext cx="1174115" cy="2259965"/>
          </a:xfrm>
          <a:prstGeom prst="roundRect">
            <a:avLst/>
          </a:prstGeom>
        </p:spPr>
      </p:pic>
      <p:pic>
        <p:nvPicPr>
          <p:cNvPr id="3" name="图片 2"/>
          <p:cNvPicPr>
            <a:picLocks noChangeAspect="1"/>
          </p:cNvPicPr>
          <p:nvPr/>
        </p:nvPicPr>
        <p:blipFill>
          <a:blip r:embed="rId12">
            <a:clrChange>
              <a:clrFrom>
                <a:srgbClr val="FEFEFC">
                  <a:alpha val="100000"/>
                </a:srgbClr>
              </a:clrFrom>
              <a:clrTo>
                <a:srgbClr val="FEFEFC">
                  <a:alpha val="100000"/>
                  <a:alpha val="0"/>
                </a:srgbClr>
              </a:clrTo>
            </a:clrChange>
          </a:blip>
          <a:srcRect/>
          <a:stretch>
            <a:fillRect/>
          </a:stretch>
        </p:blipFill>
        <p:spPr>
          <a:xfrm>
            <a:off x="7378065" y="1652270"/>
            <a:ext cx="965835" cy="1657350"/>
          </a:xfrm>
          <a:prstGeom prst="roundRect">
            <a:avLst/>
          </a:prstGeom>
        </p:spPr>
      </p:pic>
      <p:sp>
        <p:nvSpPr>
          <p:cNvPr id="8" name="文本框 7"/>
          <p:cNvSpPr txBox="1"/>
          <p:nvPr/>
        </p:nvSpPr>
        <p:spPr>
          <a:xfrm>
            <a:off x="8190230" y="1939290"/>
            <a:ext cx="3758565" cy="368300"/>
          </a:xfrm>
          <a:prstGeom prst="rect">
            <a:avLst/>
          </a:prstGeom>
          <a:noFill/>
        </p:spPr>
        <p:txBody>
          <a:bodyPr wrap="square" rtlCol="0" anchor="t">
            <a:spAutoFit/>
          </a:bodyPr>
          <a:p>
            <a:pPr marL="285750" indent="-285750">
              <a:buFont typeface="Wingdings" panose="05000000000000000000" charset="0"/>
              <a:buChar char="Ø"/>
            </a:pPr>
            <a:r>
              <a:rPr lang="en-US" altLang="zh-CN" b="1" u="sng">
                <a:solidFill>
                  <a:srgbClr val="C00000"/>
                </a:solidFill>
                <a:latin typeface="微软雅黑" panose="020B0503020204020204" charset="-122"/>
                <a:ea typeface="微软雅黑" panose="020B0503020204020204" charset="-122"/>
              </a:rPr>
              <a:t>24</a:t>
            </a:r>
            <a:r>
              <a:rPr lang="zh-CN" altLang="en-US" b="1" u="sng">
                <a:solidFill>
                  <a:srgbClr val="C00000"/>
                </a:solidFill>
                <a:latin typeface="微软雅黑" panose="020B0503020204020204" charset="-122"/>
                <a:ea typeface="微软雅黑" panose="020B0503020204020204" charset="-122"/>
              </a:rPr>
              <a:t>题考查归纳和迁移的高阶思维</a:t>
            </a:r>
            <a:endParaRPr lang="zh-CN" altLang="en-US" b="1" u="sng">
              <a:solidFill>
                <a:srgbClr val="C00000"/>
              </a:solidFill>
              <a:latin typeface="微软雅黑" panose="020B0503020204020204" charset="-122"/>
              <a:ea typeface="微软雅黑" panose="020B0503020204020204" charset="-122"/>
            </a:endParaRPr>
          </a:p>
        </p:txBody>
      </p:sp>
      <p:sp>
        <p:nvSpPr>
          <p:cNvPr id="9" name="圆角矩形 8"/>
          <p:cNvSpPr/>
          <p:nvPr>
            <p:custDataLst>
              <p:tags r:id="rId13"/>
            </p:custDataLst>
          </p:nvPr>
        </p:nvSpPr>
        <p:spPr>
          <a:xfrm>
            <a:off x="3723640" y="5278755"/>
            <a:ext cx="2014220" cy="18669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0" name="圆角矩形 9"/>
          <p:cNvSpPr/>
          <p:nvPr>
            <p:custDataLst>
              <p:tags r:id="rId14"/>
            </p:custDataLst>
          </p:nvPr>
        </p:nvSpPr>
        <p:spPr>
          <a:xfrm>
            <a:off x="279400" y="2413635"/>
            <a:ext cx="2159635" cy="13398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 name="圆角矩形 10"/>
          <p:cNvSpPr/>
          <p:nvPr>
            <p:custDataLst>
              <p:tags r:id="rId15"/>
            </p:custDataLst>
          </p:nvPr>
        </p:nvSpPr>
        <p:spPr>
          <a:xfrm>
            <a:off x="6064250" y="2129155"/>
            <a:ext cx="1042035"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圆角矩形 11"/>
          <p:cNvSpPr/>
          <p:nvPr>
            <p:custDataLst>
              <p:tags r:id="rId16"/>
            </p:custDataLst>
          </p:nvPr>
        </p:nvSpPr>
        <p:spPr>
          <a:xfrm>
            <a:off x="9697085" y="4625975"/>
            <a:ext cx="961390"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3" name="圆角矩形 12"/>
          <p:cNvSpPr/>
          <p:nvPr>
            <p:custDataLst>
              <p:tags r:id="rId17"/>
            </p:custDataLst>
          </p:nvPr>
        </p:nvSpPr>
        <p:spPr>
          <a:xfrm>
            <a:off x="4588510" y="5558155"/>
            <a:ext cx="2399030" cy="20574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4" name="圆角矩形 13"/>
          <p:cNvSpPr/>
          <p:nvPr>
            <p:custDataLst>
              <p:tags r:id="rId18"/>
            </p:custDataLst>
          </p:nvPr>
        </p:nvSpPr>
        <p:spPr>
          <a:xfrm>
            <a:off x="200660" y="4070985"/>
            <a:ext cx="1023620" cy="249555"/>
          </a:xfrm>
          <a:prstGeom prst="roundRect">
            <a:avLst/>
          </a:prstGeom>
          <a:solidFill>
            <a:schemeClr val="accent4">
              <a:lumMod val="75000"/>
              <a:alpha val="35000"/>
            </a:scheme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0" name="圆角矩形 19"/>
          <p:cNvSpPr/>
          <p:nvPr>
            <p:custDataLst>
              <p:tags r:id="rId19"/>
            </p:custDataLst>
          </p:nvPr>
        </p:nvSpPr>
        <p:spPr>
          <a:xfrm>
            <a:off x="2756535" y="2876550"/>
            <a:ext cx="2284730" cy="17843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20"/>
            </p:custDataLst>
          </p:nvPr>
        </p:nvSpPr>
        <p:spPr>
          <a:xfrm>
            <a:off x="200660" y="3304540"/>
            <a:ext cx="2555875" cy="249555"/>
          </a:xfrm>
          <a:prstGeom prst="roundRect">
            <a:avLst/>
          </a:prstGeom>
          <a:solidFill>
            <a:schemeClr val="accent4">
              <a:lumMod val="75000"/>
              <a:alpha val="35000"/>
            </a:scheme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2" name="圆角矩形 21"/>
          <p:cNvSpPr/>
          <p:nvPr>
            <p:custDataLst>
              <p:tags r:id="rId21"/>
            </p:custDataLst>
          </p:nvPr>
        </p:nvSpPr>
        <p:spPr>
          <a:xfrm>
            <a:off x="6498590" y="3054985"/>
            <a:ext cx="726440" cy="249555"/>
          </a:xfrm>
          <a:prstGeom prst="roundRect">
            <a:avLst/>
          </a:prstGeom>
          <a:solidFill>
            <a:schemeClr val="accent4">
              <a:lumMod val="75000"/>
              <a:alpha val="35000"/>
            </a:scheme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3" name="圆角矩形 22"/>
          <p:cNvSpPr/>
          <p:nvPr>
            <p:custDataLst>
              <p:tags r:id="rId22"/>
            </p:custDataLst>
          </p:nvPr>
        </p:nvSpPr>
        <p:spPr>
          <a:xfrm>
            <a:off x="8190230" y="4591050"/>
            <a:ext cx="1329690" cy="248920"/>
          </a:xfrm>
          <a:prstGeom prst="roundRect">
            <a:avLst/>
          </a:prstGeom>
          <a:solidFill>
            <a:schemeClr val="accent4">
              <a:lumMod val="75000"/>
              <a:alpha val="35000"/>
            </a:scheme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4" name="圆角矩形 23"/>
          <p:cNvSpPr/>
          <p:nvPr>
            <p:custDataLst>
              <p:tags r:id="rId23"/>
            </p:custDataLst>
          </p:nvPr>
        </p:nvSpPr>
        <p:spPr>
          <a:xfrm>
            <a:off x="4381500" y="3359150"/>
            <a:ext cx="771525" cy="249555"/>
          </a:xfrm>
          <a:prstGeom prst="roundRect">
            <a:avLst/>
          </a:prstGeom>
          <a:solidFill>
            <a:schemeClr val="accent4">
              <a:lumMod val="75000"/>
              <a:alpha val="35000"/>
            </a:scheme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cxnSp>
        <p:nvCxnSpPr>
          <p:cNvPr id="25" name="直接箭头连接符 24"/>
          <p:cNvCxnSpPr/>
          <p:nvPr/>
        </p:nvCxnSpPr>
        <p:spPr>
          <a:xfrm>
            <a:off x="2756535" y="3408680"/>
            <a:ext cx="1558925" cy="41910"/>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cxnSp>
        <p:nvCxnSpPr>
          <p:cNvPr id="26" name="直接箭头连接符 25"/>
          <p:cNvCxnSpPr/>
          <p:nvPr/>
        </p:nvCxnSpPr>
        <p:spPr>
          <a:xfrm flipH="1">
            <a:off x="1314450" y="3588385"/>
            <a:ext cx="2973705" cy="568325"/>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
        <p:nvSpPr>
          <p:cNvPr id="27" name="文本框 26"/>
          <p:cNvSpPr txBox="1"/>
          <p:nvPr/>
        </p:nvSpPr>
        <p:spPr>
          <a:xfrm>
            <a:off x="7378065" y="4911090"/>
            <a:ext cx="4742180" cy="1660525"/>
          </a:xfrm>
          <a:prstGeom prst="rect">
            <a:avLst/>
          </a:prstGeom>
          <a:noFill/>
        </p:spPr>
        <p:txBody>
          <a:bodyPr wrap="square" rtlCol="0" anchor="t">
            <a:spAutoFit/>
          </a:bodyPr>
          <a:p>
            <a:pPr marL="285750" indent="-285750">
              <a:buFont typeface="Wingdings" panose="05000000000000000000" charset="0"/>
              <a:buChar char="Ø"/>
            </a:pPr>
            <a:r>
              <a:rPr lang="zh-CN" altLang="en-US" b="1" u="sng">
                <a:solidFill>
                  <a:srgbClr val="C00000"/>
                </a:solidFill>
                <a:latin typeface="微软雅黑" panose="020B0503020204020204" charset="-122"/>
                <a:ea typeface="微软雅黑" panose="020B0503020204020204" charset="-122"/>
                <a:cs typeface="微软雅黑" panose="020B0503020204020204" charset="-122"/>
              </a:rPr>
              <a:t>依据统一语境</a:t>
            </a:r>
            <a:r>
              <a:rPr lang="zh-CN" altLang="en-US" b="1" u="sng" baseline="-25000">
                <a:solidFill>
                  <a:srgbClr val="C00000"/>
                </a:solidFill>
                <a:latin typeface="微软雅黑" panose="020B0503020204020204" charset="-122"/>
                <a:ea typeface="微软雅黑" panose="020B0503020204020204" charset="-122"/>
                <a:cs typeface="微软雅黑" panose="020B0503020204020204" charset="-122"/>
              </a:rPr>
              <a:t>(如本题中的the question)，</a:t>
            </a:r>
            <a:r>
              <a:rPr lang="zh-CN" altLang="en-US" b="1" u="sng">
                <a:solidFill>
                  <a:srgbClr val="C00000"/>
                </a:solidFill>
                <a:latin typeface="微软雅黑" panose="020B0503020204020204" charset="-122"/>
                <a:ea typeface="微软雅黑" panose="020B0503020204020204" charset="-122"/>
                <a:cs typeface="微软雅黑" panose="020B0503020204020204" charset="-122"/>
              </a:rPr>
              <a:t>寻找词义</a:t>
            </a:r>
            <a:endParaRPr lang="zh-CN" altLang="en-US" b="1" u="sng">
              <a:solidFill>
                <a:srgbClr val="C00000"/>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altLang="en-US" b="1" u="sng">
                <a:solidFill>
                  <a:srgbClr val="C00000"/>
                </a:solidFill>
                <a:latin typeface="微软雅黑" panose="020B0503020204020204" charset="-122"/>
                <a:ea typeface="微软雅黑" panose="020B0503020204020204" charset="-122"/>
                <a:cs typeface="微软雅黑" panose="020B0503020204020204" charset="-122"/>
              </a:rPr>
              <a:t>延伸方式和过程，善于扫描同义词/同话题词</a:t>
            </a:r>
            <a:r>
              <a:rPr lang="zh-CN" altLang="en-US"/>
              <a:t>： </a:t>
            </a:r>
            <a:endParaRPr lang="zh-CN" altLang="en-US"/>
          </a:p>
          <a:p>
            <a:pPr indent="0">
              <a:buFont typeface="Wingdings" panose="05000000000000000000" charset="0"/>
              <a:buNone/>
            </a:pPr>
            <a:r>
              <a:rPr lang="zh-CN" altLang="en-US"/>
              <a:t>      </a:t>
            </a:r>
            <a:r>
              <a:rPr lang="zh-CN" altLang="en-US" sz="1600" b="1">
                <a:latin typeface="Times New Roman" panose="02020603050405020304" charset="0"/>
                <a:ea typeface="黑体" panose="02010609060101010101" charset="-122"/>
                <a:cs typeface="Times New Roman" panose="02020603050405020304" charset="0"/>
              </a:rPr>
              <a:t>本文就</a:t>
            </a:r>
            <a:r>
              <a:rPr lang="en-US" altLang="zh-CN" sz="1600" b="1">
                <a:latin typeface="Times New Roman" panose="02020603050405020304" charset="0"/>
                <a:ea typeface="黑体" panose="02010609060101010101" charset="-122"/>
                <a:cs typeface="Times New Roman" panose="02020603050405020304" charset="0"/>
              </a:rPr>
              <a:t>“</a:t>
            </a:r>
            <a:r>
              <a:rPr lang="zh-CN" altLang="en-US" sz="1600" b="1">
                <a:latin typeface="Times New Roman" panose="02020603050405020304" charset="0"/>
                <a:ea typeface="黑体" panose="02010609060101010101" charset="-122"/>
                <a:cs typeface="Times New Roman" panose="02020603050405020304" charset="0"/>
              </a:rPr>
              <a:t>写作的重要性和意义？</a:t>
            </a:r>
            <a:r>
              <a:rPr lang="en-US" altLang="zh-CN" sz="1600" b="1">
                <a:latin typeface="Times New Roman" panose="02020603050405020304" charset="0"/>
                <a:ea typeface="黑体" panose="02010609060101010101" charset="-122"/>
                <a:cs typeface="Times New Roman" panose="02020603050405020304" charset="0"/>
              </a:rPr>
              <a:t>”</a:t>
            </a:r>
            <a:r>
              <a:rPr lang="zh-CN" altLang="en-US" sz="1600" b="1">
                <a:latin typeface="Times New Roman" panose="02020603050405020304" charset="0"/>
                <a:ea typeface="黑体" panose="02010609060101010101" charset="-122"/>
                <a:cs typeface="Times New Roman" panose="02020603050405020304" charset="0"/>
              </a:rPr>
              <a:t>建构语义链</a:t>
            </a:r>
            <a:r>
              <a:rPr lang="en-US" altLang="zh-CN" sz="1600" b="1">
                <a:latin typeface="Times New Roman" panose="02020603050405020304" charset="0"/>
                <a:ea typeface="黑体" panose="02010609060101010101" charset="-122"/>
                <a:cs typeface="Times New Roman" panose="02020603050405020304" charset="0"/>
              </a:rPr>
              <a:t>, </a:t>
            </a:r>
            <a:r>
              <a:rPr lang="zh-CN" altLang="en-US" sz="1600" b="1">
                <a:latin typeface="Times New Roman" panose="02020603050405020304" charset="0"/>
                <a:ea typeface="黑体" panose="02010609060101010101" charset="-122"/>
                <a:cs typeface="Times New Roman" panose="02020603050405020304" charset="0"/>
              </a:rPr>
              <a:t>形成逻辑链，writing simply didn</a:t>
            </a:r>
            <a:r>
              <a:rPr lang="en-US" altLang="zh-CN" sz="1600" b="1">
                <a:latin typeface="Times New Roman" panose="02020603050405020304" charset="0"/>
                <a:ea typeface="黑体" panose="02010609060101010101" charset="-122"/>
                <a:cs typeface="Times New Roman" panose="02020603050405020304" charset="0"/>
              </a:rPr>
              <a:t>'</a:t>
            </a:r>
            <a:r>
              <a:rPr lang="zh-CN" altLang="en-US" sz="1600" b="1">
                <a:latin typeface="Times New Roman" panose="02020603050405020304" charset="0"/>
                <a:ea typeface="黑体" panose="02010609060101010101" charset="-122"/>
                <a:cs typeface="Times New Roman" panose="02020603050405020304" charset="0"/>
              </a:rPr>
              <a:t>t strike</a:t>
            </a:r>
            <a:endParaRPr lang="zh-CN" altLang="en-US" sz="1600" b="1">
              <a:latin typeface="Times New Roman" panose="02020603050405020304" charset="0"/>
              <a:ea typeface="黑体" panose="02010609060101010101" charset="-122"/>
              <a:cs typeface="Times New Roman" panose="02020603050405020304" charset="0"/>
            </a:endParaRPr>
          </a:p>
          <a:p>
            <a:pPr indent="0">
              <a:buFont typeface="Wingdings" panose="05000000000000000000" charset="0"/>
              <a:buNone/>
            </a:pPr>
            <a:r>
              <a:rPr lang="zh-CN" altLang="en-US" sz="1600" b="1">
                <a:latin typeface="Times New Roman" panose="02020603050405020304" charset="0"/>
                <a:ea typeface="黑体" panose="02010609060101010101" charset="-122"/>
                <a:cs typeface="Times New Roman" panose="02020603050405020304" charset="0"/>
              </a:rPr>
              <a:t> them as important</a:t>
            </a:r>
            <a:r>
              <a:rPr lang="zh-CN" altLang="en-US" sz="1600" b="1">
                <a:solidFill>
                  <a:srgbClr val="C00000"/>
                </a:solidFill>
                <a:latin typeface="Times New Roman" panose="02020603050405020304" charset="0"/>
                <a:ea typeface="黑体" panose="02010609060101010101" charset="-122"/>
                <a:cs typeface="Times New Roman" panose="02020603050405020304" charset="0"/>
              </a:rPr>
              <a:t>→</a:t>
            </a:r>
            <a:r>
              <a:rPr lang="zh-CN" altLang="en-US" sz="1600" b="1">
                <a:latin typeface="Times New Roman" panose="02020603050405020304" charset="0"/>
                <a:ea typeface="黑体" panose="02010609060101010101" charset="-122"/>
                <a:cs typeface="Times New Roman" panose="02020603050405020304" charset="0"/>
              </a:rPr>
              <a:t>change</a:t>
            </a:r>
            <a:r>
              <a:rPr lang="zh-CN" altLang="en-US" sz="1600" b="1">
                <a:solidFill>
                  <a:srgbClr val="C00000"/>
                </a:solidFill>
                <a:latin typeface="Times New Roman" panose="02020603050405020304" charset="0"/>
                <a:ea typeface="黑体" panose="02010609060101010101" charset="-122"/>
                <a:cs typeface="Times New Roman" panose="02020603050405020304" charset="0"/>
              </a:rPr>
              <a:t>→</a:t>
            </a:r>
            <a:r>
              <a:rPr lang="zh-CN" altLang="en-US" sz="1600" b="1">
                <a:latin typeface="Times New Roman" panose="02020603050405020304" charset="0"/>
                <a:ea typeface="黑体" panose="02010609060101010101" charset="-122"/>
                <a:cs typeface="Times New Roman" panose="02020603050405020304" charset="0"/>
              </a:rPr>
              <a:t>much </a:t>
            </a:r>
            <a:endParaRPr lang="zh-CN" altLang="en-US" sz="1600" b="1">
              <a:latin typeface="Times New Roman" panose="02020603050405020304" charset="0"/>
              <a:ea typeface="黑体" panose="02010609060101010101" charset="-122"/>
              <a:cs typeface="Times New Roman" panose="02020603050405020304" charset="0"/>
            </a:endParaRPr>
          </a:p>
          <a:p>
            <a:pPr indent="0">
              <a:buFont typeface="Wingdings" panose="05000000000000000000" charset="0"/>
              <a:buNone/>
            </a:pPr>
            <a:r>
              <a:rPr lang="zh-CN" altLang="en-US" sz="1600" b="1">
                <a:latin typeface="Times New Roman" panose="02020603050405020304" charset="0"/>
                <a:ea typeface="黑体" panose="02010609060101010101" charset="-122"/>
                <a:cs typeface="Times New Roman" panose="02020603050405020304" charset="0"/>
              </a:rPr>
              <a:t>more interesting，</a:t>
            </a:r>
            <a:r>
              <a:rPr lang="en-US" altLang="zh-CN" sz="1600" b="1">
                <a:latin typeface="Times New Roman" panose="02020603050405020304" charset="0"/>
                <a:ea typeface="黑体" panose="02010609060101010101" charset="-122"/>
                <a:cs typeface="Times New Roman" panose="02020603050405020304" charset="0"/>
              </a:rPr>
              <a:t>D</a:t>
            </a:r>
            <a:r>
              <a:rPr lang="zh-CN" altLang="en-US" sz="1600" b="1">
                <a:latin typeface="Times New Roman" panose="02020603050405020304" charset="0"/>
                <a:ea typeface="黑体" panose="02010609060101010101" charset="-122"/>
                <a:cs typeface="Times New Roman" panose="02020603050405020304" charset="0"/>
              </a:rPr>
              <a:t>选项吻合语义。</a:t>
            </a:r>
            <a:endParaRPr lang="zh-CN" altLang="en-US" sz="1600" b="1">
              <a:latin typeface="Times New Roman" panose="02020603050405020304" charset="0"/>
              <a:ea typeface="黑体" panose="02010609060101010101" charset="-122"/>
              <a:cs typeface="Times New Roman" panose="02020603050405020304" charset="0"/>
            </a:endParaRPr>
          </a:p>
        </p:txBody>
      </p:sp>
      <p:sp>
        <p:nvSpPr>
          <p:cNvPr id="28" name="文本框 27"/>
          <p:cNvSpPr txBox="1"/>
          <p:nvPr/>
        </p:nvSpPr>
        <p:spPr>
          <a:xfrm>
            <a:off x="7513320" y="2307590"/>
            <a:ext cx="4524375" cy="829945"/>
          </a:xfrm>
          <a:prstGeom prst="rect">
            <a:avLst/>
          </a:prstGeom>
          <a:noFill/>
        </p:spPr>
        <p:txBody>
          <a:bodyPr wrap="square" rtlCol="0" anchor="t">
            <a:spAutoFit/>
          </a:bodyPr>
          <a:p>
            <a:r>
              <a:rPr lang="en-US" altLang="zh-CN" sz="1600" b="1"/>
              <a:t>        </a:t>
            </a:r>
            <a:r>
              <a:rPr lang="zh-CN" altLang="en-US" sz="1600" b="1"/>
              <a:t>these people</a:t>
            </a:r>
            <a:r>
              <a:rPr lang="en-US" altLang="zh-CN" sz="1600" b="1"/>
              <a:t>=</a:t>
            </a:r>
            <a:r>
              <a:rPr lang="zh-CN" altLang="en-US" sz="1600" b="1"/>
              <a:t> their subjects是对前文的</a:t>
            </a:r>
            <a:r>
              <a:rPr lang="zh-CN" altLang="en-US" sz="1600" b="1">
                <a:solidFill>
                  <a:srgbClr val="C00000"/>
                </a:solidFill>
                <a:latin typeface="微软雅黑" panose="020B0503020204020204" charset="-122"/>
                <a:ea typeface="微软雅黑" panose="020B0503020204020204" charset="-122"/>
              </a:rPr>
              <a:t>归纳</a:t>
            </a:r>
            <a:r>
              <a:rPr lang="zh-CN" altLang="en-US" sz="1600" b="1"/>
              <a:t>；created these people是结合语境，</a:t>
            </a:r>
            <a:r>
              <a:rPr lang="zh-CN" altLang="en-US" sz="1600" b="1">
                <a:solidFill>
                  <a:srgbClr val="C00000"/>
                </a:solidFill>
                <a:latin typeface="微软雅黑" panose="020B0503020204020204" charset="-122"/>
                <a:ea typeface="微软雅黑" panose="020B0503020204020204" charset="-122"/>
              </a:rPr>
              <a:t>迁移</a:t>
            </a:r>
            <a:r>
              <a:rPr lang="zh-CN" altLang="en-US" sz="1600" b="1"/>
              <a:t>理解为</a:t>
            </a:r>
            <a:r>
              <a:rPr lang="en-US" altLang="zh-CN" sz="1600" b="1"/>
              <a:t>“</a:t>
            </a:r>
            <a:r>
              <a:rPr lang="zh-CN" altLang="en-US" sz="1600" b="1"/>
              <a:t>写作中创造出来的虚构人物，即Fictional characters</a:t>
            </a:r>
            <a:r>
              <a:rPr lang="en-US" altLang="zh-CN" sz="1600" b="1"/>
              <a:t>”</a:t>
            </a:r>
            <a:endParaRPr lang="en-US" altLang="zh-CN" sz="1600" b="1"/>
          </a:p>
        </p:txBody>
      </p:sp>
      <p:cxnSp>
        <p:nvCxnSpPr>
          <p:cNvPr id="29" name="直接箭头连接符 28"/>
          <p:cNvCxnSpPr/>
          <p:nvPr/>
        </p:nvCxnSpPr>
        <p:spPr>
          <a:xfrm flipV="1">
            <a:off x="6118225" y="1353820"/>
            <a:ext cx="234315" cy="33337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flipV="1">
            <a:off x="4955540" y="1110615"/>
            <a:ext cx="1144905" cy="59436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flipV="1">
            <a:off x="1098550" y="1282065"/>
            <a:ext cx="5055870" cy="40513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272" name="AutoShape 36"/>
          <p:cNvSpPr/>
          <p:nvPr>
            <p:custDataLst>
              <p:tags r:id="rId24"/>
            </p:custDataLst>
          </p:nvPr>
        </p:nvSpPr>
        <p:spPr>
          <a:xfrm>
            <a:off x="114935" y="3665855"/>
            <a:ext cx="7110095" cy="309245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pic>
        <p:nvPicPr>
          <p:cNvPr id="33" name="图片 32"/>
          <p:cNvPicPr>
            <a:picLocks noChangeAspect="1"/>
          </p:cNvPicPr>
          <p:nvPr>
            <p:custDataLst>
              <p:tags r:id="rId25"/>
            </p:custDataLst>
          </p:nvPr>
        </p:nvPicPr>
        <p:blipFill>
          <a:blip r:embed="rId26">
            <a:clrChange>
              <a:clrFrom>
                <a:srgbClr val="FFFFFF">
                  <a:alpha val="100000"/>
                </a:srgbClr>
              </a:clrFrom>
              <a:clrTo>
                <a:srgbClr val="FFFFFF">
                  <a:alpha val="100000"/>
                  <a:alpha val="0"/>
                </a:srgbClr>
              </a:clrTo>
            </a:clrChange>
          </a:blip>
          <a:stretch>
            <a:fillRect/>
          </a:stretch>
        </p:blipFill>
        <p:spPr>
          <a:xfrm flipH="1">
            <a:off x="5958840" y="3383280"/>
            <a:ext cx="1266190" cy="773430"/>
          </a:xfrm>
          <a:prstGeom prst="rect">
            <a:avLst/>
          </a:prstGeom>
        </p:spPr>
      </p:pic>
      <p:sp>
        <p:nvSpPr>
          <p:cNvPr id="35" name="文本框 34"/>
          <p:cNvSpPr txBox="1"/>
          <p:nvPr/>
        </p:nvSpPr>
        <p:spPr>
          <a:xfrm>
            <a:off x="279400" y="3757930"/>
            <a:ext cx="5928995" cy="398780"/>
          </a:xfrm>
          <a:prstGeom prst="rect">
            <a:avLst/>
          </a:prstGeom>
          <a:noFill/>
        </p:spPr>
        <p:txBody>
          <a:bodyPr wrap="square" rtlCol="0" anchor="t">
            <a:spAutoFit/>
          </a:bodyPr>
          <a:p>
            <a:pPr marL="342900" indent="-342900">
              <a:buFont typeface="Wingdings" panose="05000000000000000000" charset="0"/>
              <a:buChar char="Ø"/>
            </a:pPr>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25</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题：警惕“</a:t>
            </a:r>
            <a:r>
              <a:rPr lang="zh-CN" altLang="en-US" sz="2000" b="1" u="sng">
                <a:solidFill>
                  <a:srgbClr val="002060"/>
                </a:solidFill>
                <a:latin typeface="微软雅黑" panose="020B0503020204020204" charset="-122"/>
                <a:ea typeface="微软雅黑" panose="020B0503020204020204" charset="-122"/>
                <a:cs typeface="微软雅黑" panose="020B0503020204020204" charset="-122"/>
              </a:rPr>
              <a:t>张冠李戴/</a:t>
            </a:r>
            <a:r>
              <a:rPr lang="en-US" altLang="zh-CN" sz="2000" b="1" u="sng">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000" b="1" u="sng">
                <a:solidFill>
                  <a:srgbClr val="002060"/>
                </a:solidFill>
                <a:latin typeface="微软雅黑" panose="020B0503020204020204" charset="-122"/>
                <a:ea typeface="微软雅黑" panose="020B0503020204020204" charset="-122"/>
                <a:cs typeface="微软雅黑" panose="020B0503020204020204" charset="-122"/>
              </a:rPr>
              <a:t>偷梁换柱</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”的逻辑错误</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nvSpPr>
        <p:spPr>
          <a:xfrm>
            <a:off x="173355" y="4357370"/>
            <a:ext cx="6906260" cy="2306955"/>
          </a:xfrm>
          <a:prstGeom prst="rect">
            <a:avLst/>
          </a:prstGeom>
          <a:noFill/>
        </p:spPr>
        <p:txBody>
          <a:bodyPr wrap="square" rtlCol="0" anchor="t">
            <a:spAutoFit/>
          </a:bodyPr>
          <a:p>
            <a:pPr marL="285750" indent="-285750">
              <a:buFont typeface="Arial" panose="020B0604020202020204" pitchFamily="34" charset="0"/>
              <a:buChar char="•"/>
            </a:pPr>
            <a:r>
              <a:rPr sz="1600" b="1">
                <a:latin typeface="Times New Roman" panose="02020603050405020304" charset="0"/>
                <a:ea typeface="黑体" panose="02010609060101010101" charset="-122"/>
                <a:cs typeface="Times New Roman" panose="02020603050405020304" charset="0"/>
              </a:rPr>
              <a:t>C选</a:t>
            </a:r>
            <a:r>
              <a:rPr sz="1600" b="1">
                <a:latin typeface="黑体" panose="02010609060101010101" charset="-122"/>
                <a:ea typeface="黑体" panose="02010609060101010101" charset="-122"/>
                <a:cs typeface="黑体" panose="02010609060101010101" charset="-122"/>
              </a:rPr>
              <a:t>项极具干扰性，与原文高度相似</a:t>
            </a:r>
            <a:r>
              <a:rPr lang="zh-CN" sz="1600" b="1">
                <a:latin typeface="黑体" panose="02010609060101010101" charset="-122"/>
                <a:ea typeface="黑体" panose="02010609060101010101" charset="-122"/>
                <a:cs typeface="黑体" panose="02010609060101010101" charset="-122"/>
              </a:rPr>
              <a:t>，一半是一半非，似是而非。</a:t>
            </a:r>
            <a:r>
              <a:rPr sz="1600" b="1">
                <a:latin typeface="黑体" panose="02010609060101010101" charset="-122"/>
                <a:ea typeface="黑体" panose="02010609060101010101" charset="-122"/>
                <a:cs typeface="黑体" panose="02010609060101010101" charset="-122"/>
                <a:sym typeface="+mn-ea"/>
              </a:rPr>
              <a:t>命题者</a:t>
            </a:r>
            <a:r>
              <a:rPr lang="zh-CN" sz="1600" b="1">
                <a:latin typeface="黑体" panose="02010609060101010101" charset="-122"/>
                <a:ea typeface="黑体" panose="02010609060101010101" charset="-122"/>
                <a:cs typeface="黑体" panose="02010609060101010101" charset="-122"/>
                <a:sym typeface="+mn-ea"/>
              </a:rPr>
              <a:t>用核心词</a:t>
            </a:r>
            <a:r>
              <a:rPr lang="en-US" altLang="zh-CN" sz="1600" b="1">
                <a:latin typeface="Times New Roman" panose="02020603050405020304" charset="0"/>
                <a:ea typeface="黑体" panose="02010609060101010101" charset="-122"/>
                <a:cs typeface="Times New Roman" panose="02020603050405020304" charset="0"/>
                <a:sym typeface="+mn-ea"/>
              </a:rPr>
              <a:t>“the question”</a:t>
            </a:r>
            <a:r>
              <a:rPr lang="zh-CN" altLang="en-US" sz="1600" b="1">
                <a:latin typeface="Times New Roman" panose="02020603050405020304" charset="0"/>
                <a:ea typeface="黑体" panose="02010609060101010101" charset="-122"/>
                <a:cs typeface="Times New Roman" panose="02020603050405020304" charset="0"/>
                <a:sym typeface="+mn-ea"/>
              </a:rPr>
              <a:t>挖坑布陷阱；与此同时，</a:t>
            </a:r>
            <a:r>
              <a:rPr sz="1600" b="1">
                <a:latin typeface="Times New Roman" panose="02020603050405020304" charset="0"/>
                <a:ea typeface="黑体" panose="02010609060101010101" charset="-122"/>
                <a:cs typeface="Times New Roman" panose="02020603050405020304" charset="0"/>
              </a:rPr>
              <a:t>命题者</a:t>
            </a:r>
            <a:r>
              <a:rPr lang="zh-CN" sz="1600" b="1">
                <a:latin typeface="Times New Roman" panose="02020603050405020304" charset="0"/>
                <a:ea typeface="黑体" panose="02010609060101010101" charset="-122"/>
                <a:cs typeface="Times New Roman" panose="02020603050405020304" charset="0"/>
              </a:rPr>
              <a:t>会</a:t>
            </a:r>
            <a:r>
              <a:rPr sz="1600" b="1">
                <a:latin typeface="Times New Roman" panose="02020603050405020304" charset="0"/>
                <a:ea typeface="黑体" panose="02010609060101010101" charset="-122"/>
                <a:cs typeface="Times New Roman" panose="02020603050405020304" charset="0"/>
              </a:rPr>
              <a:t>在不易引人注意的地方</a:t>
            </a:r>
            <a:r>
              <a:rPr sz="1600" b="1">
                <a:solidFill>
                  <a:srgbClr val="C00000"/>
                </a:solidFill>
                <a:latin typeface="Times New Roman" panose="02020603050405020304" charset="0"/>
                <a:ea typeface="黑体" panose="02010609060101010101" charset="-122"/>
                <a:cs typeface="Times New Roman" panose="02020603050405020304" charset="0"/>
              </a:rPr>
              <a:t>换了一两个词汇造成句意的改变</a:t>
            </a:r>
            <a:r>
              <a:rPr sz="1600" b="1">
                <a:latin typeface="Times New Roman" panose="02020603050405020304" charset="0"/>
                <a:ea typeface="黑体" panose="02010609060101010101" charset="-122"/>
                <a:cs typeface="Times New Roman" panose="02020603050405020304" charset="0"/>
              </a:rPr>
              <a:t>；或者把</a:t>
            </a:r>
            <a:r>
              <a:rPr sz="1600" b="1">
                <a:solidFill>
                  <a:srgbClr val="C00000"/>
                </a:solidFill>
                <a:latin typeface="Times New Roman" panose="02020603050405020304" charset="0"/>
                <a:ea typeface="黑体" panose="02010609060101010101" charset="-122"/>
                <a:cs typeface="Times New Roman" panose="02020603050405020304" charset="0"/>
              </a:rPr>
              <a:t>一个事物的特征说成是另一个事物的特征</a:t>
            </a:r>
            <a:r>
              <a:rPr sz="1600" b="1">
                <a:latin typeface="Times New Roman" panose="02020603050405020304" charset="0"/>
                <a:ea typeface="黑体" panose="02010609060101010101" charset="-122"/>
                <a:cs typeface="Times New Roman" panose="02020603050405020304" charset="0"/>
              </a:rPr>
              <a:t>；或者</a:t>
            </a:r>
            <a:r>
              <a:rPr sz="1600" b="1">
                <a:solidFill>
                  <a:srgbClr val="C00000"/>
                </a:solidFill>
                <a:latin typeface="Times New Roman" panose="02020603050405020304" charset="0"/>
                <a:ea typeface="黑体" panose="02010609060101010101" charset="-122"/>
                <a:cs typeface="Times New Roman" panose="02020603050405020304" charset="0"/>
              </a:rPr>
              <a:t>把他人的观点说成是作者的观点</a:t>
            </a:r>
            <a:r>
              <a:rPr sz="1600" b="1">
                <a:latin typeface="Times New Roman" panose="02020603050405020304" charset="0"/>
                <a:ea typeface="黑体" panose="02010609060101010101" charset="-122"/>
                <a:cs typeface="Times New Roman" panose="02020603050405020304" charset="0"/>
              </a:rPr>
              <a:t>。</a:t>
            </a:r>
            <a:r>
              <a:rPr lang="zh-CN" sz="1600" b="1">
                <a:latin typeface="Times New Roman" panose="02020603050405020304" charset="0"/>
                <a:ea typeface="黑体" panose="02010609060101010101" charset="-122"/>
                <a:cs typeface="Times New Roman" panose="02020603050405020304" charset="0"/>
              </a:rPr>
              <a:t>如本题</a:t>
            </a:r>
            <a:r>
              <a:rPr lang="en-US" altLang="zh-CN" sz="1600" b="1">
                <a:latin typeface="Times New Roman" panose="02020603050405020304" charset="0"/>
                <a:ea typeface="黑体" panose="02010609060101010101" charset="-122"/>
                <a:cs typeface="Times New Roman" panose="02020603050405020304" charset="0"/>
              </a:rPr>
              <a:t>C</a:t>
            </a:r>
            <a:r>
              <a:rPr lang="zh-CN" altLang="en-US" sz="1600" b="1">
                <a:latin typeface="Times New Roman" panose="02020603050405020304" charset="0"/>
                <a:ea typeface="黑体" panose="02010609060101010101" charset="-122"/>
                <a:cs typeface="Times New Roman" panose="02020603050405020304" charset="0"/>
              </a:rPr>
              <a:t>选项的 misunderstood是对文本的曲解。</a:t>
            </a:r>
            <a:endParaRPr lang="zh-CN" altLang="en-US" sz="1600" b="1">
              <a:latin typeface="Times New Roman" panose="02020603050405020304" charset="0"/>
              <a:ea typeface="黑体" panose="02010609060101010101" charset="-122"/>
              <a:cs typeface="Times New Roman" panose="02020603050405020304" charset="0"/>
            </a:endParaRPr>
          </a:p>
          <a:p>
            <a:pPr marL="285750" indent="-285750">
              <a:buFont typeface="Arial" panose="020B0604020202020204" pitchFamily="34" charset="0"/>
              <a:buChar char="•"/>
            </a:pPr>
            <a:r>
              <a:rPr lang="zh-CN" sz="1600" b="1">
                <a:latin typeface="Times New Roman" panose="02020603050405020304" charset="0"/>
                <a:ea typeface="黑体" panose="02010609060101010101" charset="-122"/>
                <a:cs typeface="Times New Roman" panose="02020603050405020304" charset="0"/>
              </a:rPr>
              <a:t>正确答案通常是</a:t>
            </a:r>
            <a:r>
              <a:rPr lang="zh-CN" sz="1600" b="1" u="sng">
                <a:solidFill>
                  <a:srgbClr val="C00000"/>
                </a:solidFill>
                <a:latin typeface="Times New Roman" panose="02020603050405020304" charset="0"/>
                <a:ea typeface="黑体" panose="02010609060101010101" charset="-122"/>
                <a:cs typeface="Times New Roman" panose="02020603050405020304" charset="0"/>
              </a:rPr>
              <a:t>对原文信息的同义改写，其全部信息一定都能从文中找到依据和逻辑关联</a:t>
            </a:r>
            <a:r>
              <a:rPr lang="zh-CN" sz="1600" b="1">
                <a:latin typeface="Times New Roman" panose="02020603050405020304" charset="0"/>
                <a:ea typeface="黑体" panose="02010609060101010101" charset="-122"/>
                <a:cs typeface="Times New Roman" panose="02020603050405020304" charset="0"/>
              </a:rPr>
              <a:t>。</a:t>
            </a:r>
            <a:r>
              <a:rPr lang="en-US" altLang="zh-CN" sz="1600" b="1">
                <a:latin typeface="Times New Roman" panose="02020603050405020304" charset="0"/>
                <a:ea typeface="黑体" panose="02010609060101010101" charset="-122"/>
                <a:cs typeface="Times New Roman" panose="02020603050405020304" charset="0"/>
              </a:rPr>
              <a:t>D</a:t>
            </a:r>
            <a:r>
              <a:rPr lang="zh-CN" altLang="en-US" sz="1600" b="1">
                <a:latin typeface="Times New Roman" panose="02020603050405020304" charset="0"/>
                <a:ea typeface="黑体" panose="02010609060101010101" charset="-122"/>
                <a:cs typeface="Times New Roman" panose="02020603050405020304" charset="0"/>
              </a:rPr>
              <a:t>选项的</a:t>
            </a:r>
            <a:r>
              <a:rPr lang="zh-CN" sz="1600" b="1">
                <a:latin typeface="Times New Roman" panose="02020603050405020304" charset="0"/>
                <a:ea typeface="黑体" panose="02010609060101010101" charset="-122"/>
                <a:cs typeface="Times New Roman" panose="02020603050405020304" charset="0"/>
              </a:rPr>
              <a:t>They had little interest</a:t>
            </a:r>
            <a:r>
              <a:rPr lang="en-US" altLang="zh-CN" sz="1600" b="1">
                <a:latin typeface="Times New Roman" panose="02020603050405020304" charset="0"/>
                <a:ea typeface="黑体" panose="02010609060101010101" charset="-122"/>
                <a:cs typeface="Times New Roman" panose="02020603050405020304" charset="0"/>
              </a:rPr>
              <a:t> = </a:t>
            </a:r>
            <a:r>
              <a:rPr lang="zh-CN" sz="1600" b="1">
                <a:latin typeface="Times New Roman" panose="02020603050405020304" charset="0"/>
                <a:ea typeface="黑体" panose="02010609060101010101" charset="-122"/>
                <a:cs typeface="Times New Roman" panose="02020603050405020304" charset="0"/>
              </a:rPr>
              <a:t>writing simply didn</a:t>
            </a:r>
            <a:r>
              <a:rPr lang="en-US" altLang="zh-CN" sz="1600" b="1">
                <a:latin typeface="Times New Roman" panose="02020603050405020304" charset="0"/>
                <a:ea typeface="黑体" panose="02010609060101010101" charset="-122"/>
                <a:cs typeface="Times New Roman" panose="02020603050405020304" charset="0"/>
              </a:rPr>
              <a:t>'</a:t>
            </a:r>
            <a:r>
              <a:rPr lang="zh-CN" sz="1600" b="1">
                <a:latin typeface="Times New Roman" panose="02020603050405020304" charset="0"/>
                <a:ea typeface="黑体" panose="02010609060101010101" charset="-122"/>
                <a:cs typeface="Times New Roman" panose="02020603050405020304" charset="0"/>
              </a:rPr>
              <a:t>t strike them as important； the topic</a:t>
            </a:r>
            <a:r>
              <a:rPr lang="en-US" altLang="zh-CN" sz="1600" b="1">
                <a:latin typeface="Times New Roman" panose="02020603050405020304" charset="0"/>
                <a:ea typeface="黑体" panose="02010609060101010101" charset="-122"/>
                <a:cs typeface="Times New Roman" panose="02020603050405020304" charset="0"/>
              </a:rPr>
              <a:t> = the question: “Why is writing important?” </a:t>
            </a:r>
            <a:endParaRPr lang="en-US" altLang="zh-CN" sz="1600" b="1">
              <a:latin typeface="Times New Roman" panose="02020603050405020304" charset="0"/>
              <a:ea typeface="黑体" panose="02010609060101010101" charset="-122"/>
              <a:cs typeface="Times New Roman" panose="02020603050405020304" charset="0"/>
            </a:endParaRPr>
          </a:p>
        </p:txBody>
      </p:sp>
      <p:sp>
        <p:nvSpPr>
          <p:cNvPr id="37" name="乘号 36"/>
          <p:cNvSpPr/>
          <p:nvPr/>
        </p:nvSpPr>
        <p:spPr>
          <a:xfrm>
            <a:off x="8387080" y="424815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8" name="图片 37"/>
          <p:cNvPicPr>
            <a:picLocks noChangeAspect="1"/>
          </p:cNvPicPr>
          <p:nvPr/>
        </p:nvPicPr>
        <p:blipFill>
          <a:blip r:embed="rId27"/>
          <a:stretch>
            <a:fillRect/>
          </a:stretch>
        </p:blipFill>
        <p:spPr>
          <a:xfrm>
            <a:off x="9782810" y="4263390"/>
            <a:ext cx="362585" cy="362585"/>
          </a:xfrm>
          <a:prstGeom prst="rect">
            <a:avLst/>
          </a:prstGeom>
        </p:spPr>
      </p:pic>
      <p:sp>
        <p:nvSpPr>
          <p:cNvPr id="39" name="乘号 38"/>
          <p:cNvSpPr/>
          <p:nvPr/>
        </p:nvSpPr>
        <p:spPr>
          <a:xfrm>
            <a:off x="1659255" y="5278755"/>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0" name="图片 39"/>
          <p:cNvPicPr>
            <a:picLocks noChangeAspect="1"/>
          </p:cNvPicPr>
          <p:nvPr/>
        </p:nvPicPr>
        <p:blipFill>
          <a:blip r:embed="rId27"/>
          <a:stretch>
            <a:fillRect/>
          </a:stretch>
        </p:blipFill>
        <p:spPr>
          <a:xfrm>
            <a:off x="1659255" y="4591050"/>
            <a:ext cx="362585" cy="36258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p:tgtEl>
                                          <p:spTgt spid="18"/>
                                        </p:tgtEl>
                                        <p:attrNameLst>
                                          <p:attrName>ppt_y</p:attrName>
                                        </p:attrNameLst>
                                      </p:cBhvr>
                                      <p:tavLst>
                                        <p:tav tm="0">
                                          <p:val>
                                            <p:strVal val="#ppt_y+#ppt_h*1.125000"/>
                                          </p:val>
                                        </p:tav>
                                        <p:tav tm="100000">
                                          <p:val>
                                            <p:strVal val="#ppt_y"/>
                                          </p:val>
                                        </p:tav>
                                      </p:tavLst>
                                    </p:anim>
                                    <p:animEffect transition="in" filter="wipe(up)">
                                      <p:cBhvr>
                                        <p:cTn id="21" dur="500"/>
                                        <p:tgtEl>
                                          <p:spTgt spid="18"/>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p:tgtEl>
                                          <p:spTgt spid="28"/>
                                        </p:tgtEl>
                                        <p:attrNameLst>
                                          <p:attrName>ppt_y</p:attrName>
                                        </p:attrNameLst>
                                      </p:cBhvr>
                                      <p:tavLst>
                                        <p:tav tm="0">
                                          <p:val>
                                            <p:strVal val="#ppt_y+#ppt_h*1.125000"/>
                                          </p:val>
                                        </p:tav>
                                        <p:tav tm="100000">
                                          <p:val>
                                            <p:strVal val="#ppt_y"/>
                                          </p:val>
                                        </p:tav>
                                      </p:tavLst>
                                    </p:anim>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par>
                                <p:cTn id="31" presetID="16" presetClass="entr" presetSubtype="21"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p:tgtEl>
                                          <p:spTgt spid="16"/>
                                        </p:tgtEl>
                                        <p:attrNameLst>
                                          <p:attrName>ppt_y</p:attrName>
                                        </p:attrNameLst>
                                      </p:cBhvr>
                                      <p:tavLst>
                                        <p:tav tm="0">
                                          <p:val>
                                            <p:strVal val="#ppt_y+#ppt_h*1.125000"/>
                                          </p:val>
                                        </p:tav>
                                        <p:tav tm="100000">
                                          <p:val>
                                            <p:strVal val="#ppt_y"/>
                                          </p:val>
                                        </p:tav>
                                      </p:tavLst>
                                    </p:anim>
                                    <p:animEffect transition="in" filter="wipe(up)">
                                      <p:cBhvr>
                                        <p:cTn id="42" dur="500"/>
                                        <p:tgtEl>
                                          <p:spTgt spid="16"/>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p:tgtEl>
                                          <p:spTgt spid="17"/>
                                        </p:tgtEl>
                                        <p:attrNameLst>
                                          <p:attrName>ppt_y</p:attrName>
                                        </p:attrNameLst>
                                      </p:cBhvr>
                                      <p:tavLst>
                                        <p:tav tm="0">
                                          <p:val>
                                            <p:strVal val="#ppt_y+#ppt_h*1.125000"/>
                                          </p:val>
                                        </p:tav>
                                        <p:tav tm="100000">
                                          <p:val>
                                            <p:strVal val="#ppt_y"/>
                                          </p:val>
                                        </p:tav>
                                      </p:tavLst>
                                    </p:anim>
                                    <p:animEffect transition="in" filter="wipe(up)">
                                      <p:cBhvr>
                                        <p:cTn id="46" dur="500"/>
                                        <p:tgtEl>
                                          <p:spTgt spid="17"/>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p:tgtEl>
                                          <p:spTgt spid="15"/>
                                        </p:tgtEl>
                                        <p:attrNameLst>
                                          <p:attrName>ppt_y</p:attrName>
                                        </p:attrNameLst>
                                      </p:cBhvr>
                                      <p:tavLst>
                                        <p:tav tm="0">
                                          <p:val>
                                            <p:strVal val="#ppt_y+#ppt_h*1.125000"/>
                                          </p:val>
                                        </p:tav>
                                        <p:tav tm="100000">
                                          <p:val>
                                            <p:strVal val="#ppt_y"/>
                                          </p:val>
                                        </p:tav>
                                      </p:tavLst>
                                    </p:anim>
                                    <p:animEffect transition="in" filter="wipe(up)">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p:tgtEl>
                                          <p:spTgt spid="27"/>
                                        </p:tgtEl>
                                        <p:attrNameLst>
                                          <p:attrName>ppt_y</p:attrName>
                                        </p:attrNameLst>
                                      </p:cBhvr>
                                      <p:tavLst>
                                        <p:tav tm="0">
                                          <p:val>
                                            <p:strVal val="#ppt_y+#ppt_h*1.125000"/>
                                          </p:val>
                                        </p:tav>
                                        <p:tav tm="100000">
                                          <p:val>
                                            <p:strVal val="#ppt_y"/>
                                          </p:val>
                                        </p:tav>
                                      </p:tavLst>
                                    </p:anim>
                                    <p:animEffect transition="in" filter="wipe(up)">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p:tgtEl>
                                          <p:spTgt spid="9"/>
                                        </p:tgtEl>
                                        <p:attrNameLst>
                                          <p:attrName>ppt_y</p:attrName>
                                        </p:attrNameLst>
                                      </p:cBhvr>
                                      <p:tavLst>
                                        <p:tav tm="0">
                                          <p:val>
                                            <p:strVal val="#ppt_y+#ppt_h*1.125000"/>
                                          </p:val>
                                        </p:tav>
                                        <p:tav tm="100000">
                                          <p:val>
                                            <p:strVal val="#ppt_y"/>
                                          </p:val>
                                        </p:tav>
                                      </p:tavLst>
                                    </p:anim>
                                    <p:animEffect transition="in" filter="wipe(up)">
                                      <p:cBhvr>
                                        <p:cTn id="62" dur="500"/>
                                        <p:tgtEl>
                                          <p:spTgt spid="9"/>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p:tgtEl>
                                          <p:spTgt spid="10"/>
                                        </p:tgtEl>
                                        <p:attrNameLst>
                                          <p:attrName>ppt_y</p:attrName>
                                        </p:attrNameLst>
                                      </p:cBhvr>
                                      <p:tavLst>
                                        <p:tav tm="0">
                                          <p:val>
                                            <p:strVal val="#ppt_y+#ppt_h*1.125000"/>
                                          </p:val>
                                        </p:tav>
                                        <p:tav tm="100000">
                                          <p:val>
                                            <p:strVal val="#ppt_y"/>
                                          </p:val>
                                        </p:tav>
                                      </p:tavLst>
                                    </p:anim>
                                    <p:animEffect transition="in" filter="wipe(up)">
                                      <p:cBhvr>
                                        <p:cTn id="66" dur="500"/>
                                        <p:tgtEl>
                                          <p:spTgt spid="10"/>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p:tgtEl>
                                          <p:spTgt spid="13"/>
                                        </p:tgtEl>
                                        <p:attrNameLst>
                                          <p:attrName>ppt_y</p:attrName>
                                        </p:attrNameLst>
                                      </p:cBhvr>
                                      <p:tavLst>
                                        <p:tav tm="0">
                                          <p:val>
                                            <p:strVal val="#ppt_y+#ppt_h*1.125000"/>
                                          </p:val>
                                        </p:tav>
                                        <p:tav tm="100000">
                                          <p:val>
                                            <p:strVal val="#ppt_y"/>
                                          </p:val>
                                        </p:tav>
                                      </p:tavLst>
                                    </p:anim>
                                    <p:animEffect transition="in" filter="wipe(up)">
                                      <p:cBhvr>
                                        <p:cTn id="74" dur="500"/>
                                        <p:tgtEl>
                                          <p:spTgt spid="13"/>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p:tgtEl>
                                          <p:spTgt spid="14"/>
                                        </p:tgtEl>
                                        <p:attrNameLst>
                                          <p:attrName>ppt_y</p:attrName>
                                        </p:attrNameLst>
                                      </p:cBhvr>
                                      <p:tavLst>
                                        <p:tav tm="0">
                                          <p:val>
                                            <p:strVal val="#ppt_y+#ppt_h*1.125000"/>
                                          </p:val>
                                        </p:tav>
                                        <p:tav tm="100000">
                                          <p:val>
                                            <p:strVal val="#ppt_y"/>
                                          </p:val>
                                        </p:tav>
                                      </p:tavLst>
                                    </p:anim>
                                    <p:animEffect transition="in" filter="wipe(up)">
                                      <p:cBhvr>
                                        <p:cTn id="78" dur="500"/>
                                        <p:tgtEl>
                                          <p:spTgt spid="14"/>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p:tgtEl>
                                          <p:spTgt spid="20"/>
                                        </p:tgtEl>
                                        <p:attrNameLst>
                                          <p:attrName>ppt_y</p:attrName>
                                        </p:attrNameLst>
                                      </p:cBhvr>
                                      <p:tavLst>
                                        <p:tav tm="0">
                                          <p:val>
                                            <p:strVal val="#ppt_y+#ppt_h*1.125000"/>
                                          </p:val>
                                        </p:tav>
                                        <p:tav tm="100000">
                                          <p:val>
                                            <p:strVal val="#ppt_y"/>
                                          </p:val>
                                        </p:tav>
                                      </p:tavLst>
                                    </p:anim>
                                    <p:animEffect transition="in" filter="wipe(up)">
                                      <p:cBhvr>
                                        <p:cTn id="82" dur="500"/>
                                        <p:tgtEl>
                                          <p:spTgt spid="20"/>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p:tgtEl>
                                          <p:spTgt spid="21"/>
                                        </p:tgtEl>
                                        <p:attrNameLst>
                                          <p:attrName>ppt_y</p:attrName>
                                        </p:attrNameLst>
                                      </p:cBhvr>
                                      <p:tavLst>
                                        <p:tav tm="0">
                                          <p:val>
                                            <p:strVal val="#ppt_y+#ppt_h*1.125000"/>
                                          </p:val>
                                        </p:tav>
                                        <p:tav tm="100000">
                                          <p:val>
                                            <p:strVal val="#ppt_y"/>
                                          </p:val>
                                        </p:tav>
                                      </p:tavLst>
                                    </p:anim>
                                    <p:animEffect transition="in" filter="wipe(up)">
                                      <p:cBhvr>
                                        <p:cTn id="86" dur="500"/>
                                        <p:tgtEl>
                                          <p:spTgt spid="21"/>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p:tgtEl>
                                          <p:spTgt spid="22"/>
                                        </p:tgtEl>
                                        <p:attrNameLst>
                                          <p:attrName>ppt_y</p:attrName>
                                        </p:attrNameLst>
                                      </p:cBhvr>
                                      <p:tavLst>
                                        <p:tav tm="0">
                                          <p:val>
                                            <p:strVal val="#ppt_y+#ppt_h*1.125000"/>
                                          </p:val>
                                        </p:tav>
                                        <p:tav tm="100000">
                                          <p:val>
                                            <p:strVal val="#ppt_y"/>
                                          </p:val>
                                        </p:tav>
                                      </p:tavLst>
                                    </p:anim>
                                    <p:animEffect transition="in" filter="wipe(up)">
                                      <p:cBhvr>
                                        <p:cTn id="90" dur="500"/>
                                        <p:tgtEl>
                                          <p:spTgt spid="22"/>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p:tgtEl>
                                          <p:spTgt spid="24"/>
                                        </p:tgtEl>
                                        <p:attrNameLst>
                                          <p:attrName>ppt_y</p:attrName>
                                        </p:attrNameLst>
                                      </p:cBhvr>
                                      <p:tavLst>
                                        <p:tav tm="0">
                                          <p:val>
                                            <p:strVal val="#ppt_y+#ppt_h*1.125000"/>
                                          </p:val>
                                        </p:tav>
                                        <p:tav tm="100000">
                                          <p:val>
                                            <p:strVal val="#ppt_y"/>
                                          </p:val>
                                        </p:tav>
                                      </p:tavLst>
                                    </p:anim>
                                    <p:animEffect transition="in" filter="wipe(up)">
                                      <p:cBhvr>
                                        <p:cTn id="94" dur="500"/>
                                        <p:tgtEl>
                                          <p:spTgt spid="24"/>
                                        </p:tgtEl>
                                      </p:cBhvr>
                                    </p:animEffect>
                                  </p:childTnLst>
                                </p:cTn>
                              </p:par>
                              <p:par>
                                <p:cTn id="95" presetID="12" presetClass="entr" presetSubtype="4"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500"/>
                                        <p:tgtEl>
                                          <p:spTgt spid="25"/>
                                        </p:tgtEl>
                                        <p:attrNameLst>
                                          <p:attrName>ppt_y</p:attrName>
                                        </p:attrNameLst>
                                      </p:cBhvr>
                                      <p:tavLst>
                                        <p:tav tm="0">
                                          <p:val>
                                            <p:strVal val="#ppt_y+#ppt_h*1.125000"/>
                                          </p:val>
                                        </p:tav>
                                        <p:tav tm="100000">
                                          <p:val>
                                            <p:strVal val="#ppt_y"/>
                                          </p:val>
                                        </p:tav>
                                      </p:tavLst>
                                    </p:anim>
                                    <p:animEffect transition="in" filter="wipe(up)">
                                      <p:cBhvr>
                                        <p:cTn id="98" dur="500"/>
                                        <p:tgtEl>
                                          <p:spTgt spid="25"/>
                                        </p:tgtEl>
                                      </p:cBhvr>
                                    </p:animEffect>
                                  </p:childTnLst>
                                </p:cTn>
                              </p:par>
                              <p:par>
                                <p:cTn id="99" presetID="12" presetClass="entr" presetSubtype="4"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p:tgtEl>
                                          <p:spTgt spid="26"/>
                                        </p:tgtEl>
                                        <p:attrNameLst>
                                          <p:attrName>ppt_y</p:attrName>
                                        </p:attrNameLst>
                                      </p:cBhvr>
                                      <p:tavLst>
                                        <p:tav tm="0">
                                          <p:val>
                                            <p:strVal val="#ppt_y+#ppt_h*1.125000"/>
                                          </p:val>
                                        </p:tav>
                                        <p:tav tm="100000">
                                          <p:val>
                                            <p:strVal val="#ppt_y"/>
                                          </p:val>
                                        </p:tav>
                                      </p:tavLst>
                                    </p:anim>
                                    <p:animEffect transition="in" filter="wipe(up)">
                                      <p:cBhvr>
                                        <p:cTn id="102" dur="500"/>
                                        <p:tgtEl>
                                          <p:spTgt spid="26"/>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additive="base">
                                        <p:cTn id="105" dur="500"/>
                                        <p:tgtEl>
                                          <p:spTgt spid="23"/>
                                        </p:tgtEl>
                                        <p:attrNameLst>
                                          <p:attrName>ppt_y</p:attrName>
                                        </p:attrNameLst>
                                      </p:cBhvr>
                                      <p:tavLst>
                                        <p:tav tm="0">
                                          <p:val>
                                            <p:strVal val="#ppt_y+#ppt_h*1.125000"/>
                                          </p:val>
                                        </p:tav>
                                        <p:tav tm="100000">
                                          <p:val>
                                            <p:strVal val="#ppt_y"/>
                                          </p:val>
                                        </p:tav>
                                      </p:tavLst>
                                    </p:anim>
                                    <p:animEffect transition="in" filter="wipe(up)">
                                      <p:cBhvr>
                                        <p:cTn id="106" dur="500"/>
                                        <p:tgtEl>
                                          <p:spTgt spid="23"/>
                                        </p:tgtEl>
                                      </p:cBhvr>
                                    </p:animEffect>
                                  </p:childTnLst>
                                </p:cTn>
                              </p:par>
                              <p:par>
                                <p:cTn id="107" presetID="12" presetClass="entr" presetSubtype="4"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additive="base">
                                        <p:cTn id="109" dur="500"/>
                                        <p:tgtEl>
                                          <p:spTgt spid="12"/>
                                        </p:tgtEl>
                                        <p:attrNameLst>
                                          <p:attrName>ppt_y</p:attrName>
                                        </p:attrNameLst>
                                      </p:cBhvr>
                                      <p:tavLst>
                                        <p:tav tm="0">
                                          <p:val>
                                            <p:strVal val="#ppt_y+#ppt_h*1.125000"/>
                                          </p:val>
                                        </p:tav>
                                        <p:tav tm="100000">
                                          <p:val>
                                            <p:strVal val="#ppt_y"/>
                                          </p:val>
                                        </p:tav>
                                      </p:tavLst>
                                    </p:anim>
                                    <p:animEffect transition="in" filter="wipe(up)">
                                      <p:cBhvr>
                                        <p:cTn id="110" dur="500"/>
                                        <p:tgtEl>
                                          <p:spTgt spid="12"/>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1272"/>
                                        </p:tgtEl>
                                        <p:attrNameLst>
                                          <p:attrName>style.visibility</p:attrName>
                                        </p:attrNameLst>
                                      </p:cBhvr>
                                      <p:to>
                                        <p:strVal val="visible"/>
                                      </p:to>
                                    </p:set>
                                    <p:anim calcmode="lin" valueType="num">
                                      <p:cBhvr additive="base">
                                        <p:cTn id="115" dur="500" fill="hold"/>
                                        <p:tgtEl>
                                          <p:spTgt spid="11272"/>
                                        </p:tgtEl>
                                        <p:attrNameLst>
                                          <p:attrName>ppt_x</p:attrName>
                                        </p:attrNameLst>
                                      </p:cBhvr>
                                      <p:tavLst>
                                        <p:tav tm="0">
                                          <p:val>
                                            <p:strVal val="#ppt_x"/>
                                          </p:val>
                                        </p:tav>
                                        <p:tav tm="100000">
                                          <p:val>
                                            <p:strVal val="#ppt_x"/>
                                          </p:val>
                                        </p:tav>
                                      </p:tavLst>
                                    </p:anim>
                                    <p:anim calcmode="lin" valueType="num">
                                      <p:cBhvr additive="base">
                                        <p:cTn id="116" dur="500" fill="hold"/>
                                        <p:tgtEl>
                                          <p:spTgt spid="1127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 calcmode="lin" valueType="num">
                                      <p:cBhvr additive="base">
                                        <p:cTn id="119" dur="500" fill="hold"/>
                                        <p:tgtEl>
                                          <p:spTgt spid="35"/>
                                        </p:tgtEl>
                                        <p:attrNameLst>
                                          <p:attrName>ppt_x</p:attrName>
                                        </p:attrNameLst>
                                      </p:cBhvr>
                                      <p:tavLst>
                                        <p:tav tm="0">
                                          <p:val>
                                            <p:strVal val="#ppt_x"/>
                                          </p:val>
                                        </p:tav>
                                        <p:tav tm="100000">
                                          <p:val>
                                            <p:strVal val="#ppt_x"/>
                                          </p:val>
                                        </p:tav>
                                      </p:tavLst>
                                    </p:anim>
                                    <p:anim calcmode="lin" valueType="num">
                                      <p:cBhvr additive="base">
                                        <p:cTn id="120" dur="500" fill="hold"/>
                                        <p:tgtEl>
                                          <p:spTgt spid="3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additive="base">
                                        <p:cTn id="123" dur="500" fill="hold"/>
                                        <p:tgtEl>
                                          <p:spTgt spid="36"/>
                                        </p:tgtEl>
                                        <p:attrNameLst>
                                          <p:attrName>ppt_x</p:attrName>
                                        </p:attrNameLst>
                                      </p:cBhvr>
                                      <p:tavLst>
                                        <p:tav tm="0">
                                          <p:val>
                                            <p:strVal val="#ppt_x"/>
                                          </p:val>
                                        </p:tav>
                                        <p:tav tm="100000">
                                          <p:val>
                                            <p:strVal val="#ppt_x"/>
                                          </p:val>
                                        </p:tav>
                                      </p:tavLst>
                                    </p:anim>
                                    <p:anim calcmode="lin" valueType="num">
                                      <p:cBhvr additive="base">
                                        <p:cTn id="124" dur="500" fill="hold"/>
                                        <p:tgtEl>
                                          <p:spTgt spid="36"/>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additive="base">
                                        <p:cTn id="127" dur="500" fill="hold"/>
                                        <p:tgtEl>
                                          <p:spTgt spid="33"/>
                                        </p:tgtEl>
                                        <p:attrNameLst>
                                          <p:attrName>ppt_x</p:attrName>
                                        </p:attrNameLst>
                                      </p:cBhvr>
                                      <p:tavLst>
                                        <p:tav tm="0">
                                          <p:val>
                                            <p:strVal val="#ppt_x"/>
                                          </p:val>
                                        </p:tav>
                                        <p:tav tm="100000">
                                          <p:val>
                                            <p:strVal val="#ppt_x"/>
                                          </p:val>
                                        </p:tav>
                                      </p:tavLst>
                                    </p:anim>
                                    <p:anim calcmode="lin" valueType="num">
                                      <p:cBhvr additive="base">
                                        <p:cTn id="128" dur="500" fill="hold"/>
                                        <p:tgtEl>
                                          <p:spTgt spid="33"/>
                                        </p:tgtEl>
                                        <p:attrNameLst>
                                          <p:attrName>ppt_y</p:attrName>
                                        </p:attrNameLst>
                                      </p:cBhvr>
                                      <p:tavLst>
                                        <p:tav tm="0">
                                          <p:val>
                                            <p:strVal val="1+#ppt_h/2"/>
                                          </p:val>
                                        </p:tav>
                                        <p:tav tm="100000">
                                          <p:val>
                                            <p:strVal val="#ppt_y"/>
                                          </p:val>
                                        </p:tav>
                                      </p:tavLst>
                                    </p:anim>
                                  </p:childTnLst>
                                </p:cTn>
                              </p:par>
                              <p:par>
                                <p:cTn id="129" presetID="12" presetClass="entr" presetSubtype="4" fill="hold" grpId="0" nodeType="withEffect">
                                  <p:stCondLst>
                                    <p:cond delay="0"/>
                                  </p:stCondLst>
                                  <p:childTnLst>
                                    <p:set>
                                      <p:cBhvr>
                                        <p:cTn id="130" dur="1" fill="hold">
                                          <p:stCondLst>
                                            <p:cond delay="0"/>
                                          </p:stCondLst>
                                        </p:cTn>
                                        <p:tgtEl>
                                          <p:spTgt spid="37"/>
                                        </p:tgtEl>
                                        <p:attrNameLst>
                                          <p:attrName>style.visibility</p:attrName>
                                        </p:attrNameLst>
                                      </p:cBhvr>
                                      <p:to>
                                        <p:strVal val="visible"/>
                                      </p:to>
                                    </p:set>
                                    <p:anim calcmode="lin" valueType="num">
                                      <p:cBhvr additive="base">
                                        <p:cTn id="131" dur="500"/>
                                        <p:tgtEl>
                                          <p:spTgt spid="37"/>
                                        </p:tgtEl>
                                        <p:attrNameLst>
                                          <p:attrName>ppt_y</p:attrName>
                                        </p:attrNameLst>
                                      </p:cBhvr>
                                      <p:tavLst>
                                        <p:tav tm="0">
                                          <p:val>
                                            <p:strVal val="#ppt_y+#ppt_h*1.125000"/>
                                          </p:val>
                                        </p:tav>
                                        <p:tav tm="100000">
                                          <p:val>
                                            <p:strVal val="#ppt_y"/>
                                          </p:val>
                                        </p:tav>
                                      </p:tavLst>
                                    </p:anim>
                                    <p:animEffect transition="in" filter="wipe(up)">
                                      <p:cBhvr>
                                        <p:cTn id="132" dur="500"/>
                                        <p:tgtEl>
                                          <p:spTgt spid="37"/>
                                        </p:tgtEl>
                                      </p:cBhvr>
                                    </p:animEffect>
                                  </p:childTnLst>
                                </p:cTn>
                              </p:par>
                              <p:par>
                                <p:cTn id="133" presetID="16" presetClass="entr" presetSubtype="21" fill="hold" nodeType="with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barn(inVertical)">
                                      <p:cBhvr>
                                        <p:cTn id="135" dur="500"/>
                                        <p:tgtEl>
                                          <p:spTgt spid="38"/>
                                        </p:tgtEl>
                                      </p:cBhvr>
                                    </p:animEffect>
                                  </p:childTnLst>
                                </p:cTn>
                              </p:par>
                              <p:par>
                                <p:cTn id="136" presetID="12" presetClass="entr" presetSubtype="4" fill="hold" grpId="0" nodeType="withEffect">
                                  <p:stCondLst>
                                    <p:cond delay="0"/>
                                  </p:stCondLst>
                                  <p:childTnLst>
                                    <p:set>
                                      <p:cBhvr>
                                        <p:cTn id="137" dur="1" fill="hold">
                                          <p:stCondLst>
                                            <p:cond delay="0"/>
                                          </p:stCondLst>
                                        </p:cTn>
                                        <p:tgtEl>
                                          <p:spTgt spid="39"/>
                                        </p:tgtEl>
                                        <p:attrNameLst>
                                          <p:attrName>style.visibility</p:attrName>
                                        </p:attrNameLst>
                                      </p:cBhvr>
                                      <p:to>
                                        <p:strVal val="visible"/>
                                      </p:to>
                                    </p:set>
                                    <p:anim calcmode="lin" valueType="num">
                                      <p:cBhvr additive="base">
                                        <p:cTn id="138" dur="500"/>
                                        <p:tgtEl>
                                          <p:spTgt spid="39"/>
                                        </p:tgtEl>
                                        <p:attrNameLst>
                                          <p:attrName>ppt_y</p:attrName>
                                        </p:attrNameLst>
                                      </p:cBhvr>
                                      <p:tavLst>
                                        <p:tav tm="0">
                                          <p:val>
                                            <p:strVal val="#ppt_y+#ppt_h*1.125000"/>
                                          </p:val>
                                        </p:tav>
                                        <p:tav tm="100000">
                                          <p:val>
                                            <p:strVal val="#ppt_y"/>
                                          </p:val>
                                        </p:tav>
                                      </p:tavLst>
                                    </p:anim>
                                    <p:animEffect transition="in" filter="wipe(up)">
                                      <p:cBhvr>
                                        <p:cTn id="139" dur="500"/>
                                        <p:tgtEl>
                                          <p:spTgt spid="39"/>
                                        </p:tgtEl>
                                      </p:cBhvr>
                                    </p:animEffect>
                                  </p:childTnLst>
                                </p:cTn>
                              </p:par>
                              <p:par>
                                <p:cTn id="140" presetID="16" presetClass="entr" presetSubtype="21"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barn(inVertical)">
                                      <p:cBhvr>
                                        <p:cTn id="1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animBg="1"/>
      <p:bldP spid="5" grpId="1" animBg="1"/>
      <p:bldP spid="18" grpId="0" animBg="1"/>
      <p:bldP spid="18" grpId="1" animBg="1"/>
      <p:bldP spid="16" grpId="0" animBg="1"/>
      <p:bldP spid="16" grpId="1" animBg="1"/>
      <p:bldP spid="17" grpId="0" animBg="1"/>
      <p:bldP spid="17" grpId="1" animBg="1"/>
      <p:bldP spid="15" grpId="0" animBg="1"/>
      <p:bldP spid="15" grpId="1" animBg="1"/>
      <p:bldP spid="28" grpId="0"/>
      <p:bldP spid="28" grpId="1"/>
      <p:bldP spid="27" grpId="0"/>
      <p:bldP spid="27" grpId="1"/>
      <p:bldP spid="9" grpId="0" animBg="1"/>
      <p:bldP spid="10" grpId="0" animBg="1"/>
      <p:bldP spid="11" grpId="0" animBg="1"/>
      <p:bldP spid="13" grpId="0" animBg="1"/>
      <p:bldP spid="14" grpId="0" animBg="1"/>
      <p:bldP spid="20" grpId="0" animBg="1"/>
      <p:bldP spid="21" grpId="0" animBg="1"/>
      <p:bldP spid="22" grpId="0" animBg="1"/>
      <p:bldP spid="24" grpId="0" animBg="1"/>
      <p:bldP spid="9" grpId="1" animBg="1"/>
      <p:bldP spid="10" grpId="1" animBg="1"/>
      <p:bldP spid="11" grpId="1" animBg="1"/>
      <p:bldP spid="13" grpId="1" animBg="1"/>
      <p:bldP spid="14" grpId="1" animBg="1"/>
      <p:bldP spid="20" grpId="1" animBg="1"/>
      <p:bldP spid="21" grpId="1" animBg="1"/>
      <p:bldP spid="22" grpId="1" animBg="1"/>
      <p:bldP spid="24" grpId="1" animBg="1"/>
      <p:bldP spid="23" grpId="0" animBg="1"/>
      <p:bldP spid="23" grpId="1" animBg="1"/>
      <p:bldP spid="12" grpId="0" animBg="1"/>
      <p:bldP spid="12" grpId="1" animBg="1"/>
      <p:bldP spid="35" grpId="0"/>
      <p:bldP spid="35" grpId="1"/>
      <p:bldP spid="36" grpId="0"/>
      <p:bldP spid="36" grpId="1"/>
      <p:bldP spid="11272" grpId="0" bldLvl="0" animBg="1"/>
      <p:bldP spid="11272" grpId="1" animBg="1"/>
      <p:bldP spid="37" grpId="0" bldLvl="0" animBg="1"/>
      <p:bldP spid="37" grpId="1" animBg="1"/>
      <p:bldP spid="39" grpId="0" bldLvl="0" animBg="1"/>
      <p:bldP spid="3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a:stretch>
            <a:fillRect/>
          </a:stretch>
        </p:blipFill>
        <p:spPr>
          <a:xfrm>
            <a:off x="4147185" y="889000"/>
            <a:ext cx="7889875" cy="5841365"/>
          </a:xfrm>
          <a:prstGeom prst="rect">
            <a:avLst/>
          </a:prstGeom>
        </p:spPr>
      </p:pic>
      <p:sp>
        <p:nvSpPr>
          <p:cNvPr id="6" name="文本框 5"/>
          <p:cNvSpPr txBox="1"/>
          <p:nvPr>
            <p:custDataLst>
              <p:tags r:id="rId2"/>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B</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篇语料整理： </a:t>
            </a:r>
            <a:r>
              <a:rPr kumimoji="0" lang="zh-CN" altLang="en-US" sz="2000" b="1" kern="1200" cap="none" spc="0" normalizeH="0" baseline="0" noProof="1" dirty="0">
                <a:solidFill>
                  <a:srgbClr val="C00000"/>
                </a:solidFill>
                <a:latin typeface="微软雅黑" panose="020B0503020204020204" charset="-122"/>
                <a:ea typeface="微软雅黑" panose="020B0503020204020204" charset="-122"/>
                <a:cs typeface="+mn-cs"/>
                <a:sym typeface="+mn-ea"/>
              </a:rPr>
              <a:t>语义场建构；改述释义；高频课外单词语境记忆</a:t>
            </a:r>
            <a:endParaRPr kumimoji="0" lang="zh-CN" altLang="en-US" sz="20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graphicFrame>
        <p:nvGraphicFramePr>
          <p:cNvPr id="7" name="表格 6"/>
          <p:cNvGraphicFramePr/>
          <p:nvPr>
            <p:custDataLst>
              <p:tags r:id="rId5"/>
            </p:custDataLst>
          </p:nvPr>
        </p:nvGraphicFramePr>
        <p:xfrm>
          <a:off x="412750" y="889000"/>
          <a:ext cx="11623675" cy="5841365"/>
        </p:xfrm>
        <a:graphic>
          <a:graphicData uri="http://schemas.openxmlformats.org/drawingml/2006/table">
            <a:tbl>
              <a:tblPr>
                <a:effectLst/>
                <a:tableStyleId>{5940675A-B579-460E-94D1-54222C63F5DA}</a:tableStyleId>
              </a:tblPr>
              <a:tblGrid>
                <a:gridCol w="3877310"/>
                <a:gridCol w="7746365"/>
              </a:tblGrid>
              <a:tr h="5841365">
                <a:tc>
                  <a:txBody>
                    <a:bodyPr/>
                    <a:p>
                      <a:pPr marL="68580" indent="0" algn="just" fontAlgn="auto">
                        <a:lnSpc>
                          <a:spcPts val="290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900"/>
                        </a:lnSpc>
                        <a:spcBef>
                          <a:spcPct val="0"/>
                        </a:spcBef>
                        <a:spcAft>
                          <a:spcPct val="0"/>
                        </a:spcAft>
                      </a:pPr>
                      <a:endParaRPr lang="zh-CN" sz="320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a:solidFill>
                            <a:srgbClr val="FFFFFF"/>
                          </a:solidFill>
                          <a:latin typeface="Times New Roman" panose="02020603050405020304" charset="0"/>
                          <a:ea typeface="Times New Roman" panose="02020603050405020304"/>
                          <a:cs typeface="Times New Roman" panose="02020603050405020304" charset="0"/>
                        </a:rPr>
                        <a:t>9.</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手工制作珠宝</a:t>
                      </a: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rgbClr val="FFFFFF"/>
                          </a:solidFill>
                          <a:latin typeface="Times New Roman" panose="02020603050405020304" charset="0"/>
                          <a:ea typeface="Times New Roman" panose="02020603050405020304"/>
                          <a:cs typeface="Times New Roman" panose="02020603050405020304" charset="0"/>
                        </a:rPr>
                        <a:t>10. </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无需注册。</a:t>
                      </a:r>
                      <a:endParaRPr lang="en-US" alt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rgbClr val="FFFFFF"/>
                          </a:solidFill>
                          <a:latin typeface="Times New Roman" panose="02020603050405020304" charset="0"/>
                          <a:ea typeface="宋体" panose="02010600030101010101" pitchFamily="2" charset="-122"/>
                          <a:cs typeface="Times New Roman" panose="02020603050405020304" charset="0"/>
                        </a:rPr>
                        <a:t>     </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先到先得。</a:t>
                      </a: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just" fontAlgn="auto">
                        <a:lnSpc>
                          <a:spcPts val="384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840"/>
                        </a:lnSpc>
                        <a:spcBef>
                          <a:spcPct val="0"/>
                        </a:spcBef>
                        <a:spcAft>
                          <a:spcPct val="0"/>
                        </a:spcAft>
                      </a:pPr>
                      <a:r>
                        <a:rPr lang="en-US" altLang="zh-CN" sz="3200">
                          <a:noFill/>
                          <a:latin typeface="Times New Roman" panose="02020603050405020304" charset="0"/>
                          <a:ea typeface="Times New Roman" panose="02020603050405020304"/>
                          <a:cs typeface="Times New Roman" panose="02020603050405020304" charset="0"/>
                        </a:rPr>
                        <a:t>= altruistic</a:t>
                      </a:r>
                      <a:r>
                        <a:rPr lang="en-US" altLang="zh-CN" sz="3200" baseline="-25000">
                          <a:noFill/>
                          <a:latin typeface="Times New Roman" panose="02020603050405020304" charset="0"/>
                          <a:ea typeface="Times New Roman" panose="02020603050405020304"/>
                          <a:cs typeface="Times New Roman" panose="02020603050405020304" charset="0"/>
                        </a:rPr>
                        <a:t>利他主义的，无私的</a:t>
                      </a:r>
                      <a:r>
                        <a:rPr lang="en-US" altLang="zh-CN" sz="3200">
                          <a:noFill/>
                          <a:latin typeface="Times New Roman" panose="02020603050405020304" charset="0"/>
                          <a:ea typeface="Times New Roman" panose="02020603050405020304"/>
                          <a:cs typeface="Times New Roman" panose="02020603050405020304" charset="0"/>
                        </a:rPr>
                        <a:t> /selfless behavior</a:t>
                      </a:r>
                      <a:endParaRPr lang="en-US" altLang="zh-CN" sz="3200">
                        <a:noFill/>
                        <a:latin typeface="Times New Roman" panose="02020603050405020304" charset="0"/>
                        <a:ea typeface="Times New Roman" panose="02020603050405020304"/>
                        <a:cs typeface="Times New Roman" panose="02020603050405020304" charset="0"/>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469265" y="916940"/>
            <a:ext cx="3678555" cy="5631180"/>
          </a:xfrm>
          <a:prstGeom prst="rect">
            <a:avLst/>
          </a:prstGeom>
          <a:noFill/>
        </p:spPr>
        <p:txBody>
          <a:bodyPr wrap="square" rtlCol="0" anchor="t">
            <a:spAutoFit/>
          </a:bodyPr>
          <a:p>
            <a:r>
              <a:rPr sz="2400"/>
              <a:t>5.被</a:t>
            </a:r>
            <a:r>
              <a:rPr sz="2400">
                <a:solidFill>
                  <a:srgbClr val="C00000"/>
                </a:solidFill>
                <a:latin typeface="黑体" panose="02010609060101010101" charset="-122"/>
                <a:ea typeface="黑体" panose="02010609060101010101" charset="-122"/>
              </a:rPr>
              <a:t>解释</a:t>
            </a:r>
            <a:r>
              <a:rPr sz="2400"/>
              <a:t>为主题语句</a:t>
            </a:r>
            <a:endParaRPr sz="2400"/>
          </a:p>
          <a:p>
            <a:endParaRPr sz="2400"/>
          </a:p>
          <a:p>
            <a:r>
              <a:rPr sz="2400"/>
              <a:t>6.</a:t>
            </a:r>
            <a:r>
              <a:rPr sz="2400">
                <a:solidFill>
                  <a:srgbClr val="C00000"/>
                </a:solidFill>
                <a:latin typeface="黑体" panose="02010609060101010101" charset="-122"/>
                <a:ea typeface="黑体" panose="02010609060101010101" charset="-122"/>
              </a:rPr>
              <a:t>就其本身而言</a:t>
            </a:r>
            <a:r>
              <a:rPr sz="2400"/>
              <a:t>，写作对他们来说根本不算是一件重要的事情。</a:t>
            </a:r>
            <a:endParaRPr sz="2400"/>
          </a:p>
          <a:p>
            <a:endParaRPr sz="2400"/>
          </a:p>
          <a:p>
            <a:r>
              <a:rPr sz="2400"/>
              <a:t>7.结果</a:t>
            </a:r>
            <a:r>
              <a:rPr sz="2400">
                <a:solidFill>
                  <a:srgbClr val="C00000"/>
                </a:solidFill>
                <a:latin typeface="黑体" panose="02010609060101010101" charset="-122"/>
                <a:ea typeface="黑体" panose="02010609060101010101" charset="-122"/>
              </a:rPr>
              <a:t>令人震惊</a:t>
            </a:r>
            <a:r>
              <a:rPr sz="2400"/>
              <a:t>。</a:t>
            </a:r>
            <a:endParaRPr sz="2400"/>
          </a:p>
          <a:p>
            <a:endParaRPr sz="2400"/>
          </a:p>
          <a:p>
            <a:r>
              <a:rPr sz="2400"/>
              <a:t>8.设身处地为某人着想</a:t>
            </a:r>
            <a:endParaRPr sz="2400"/>
          </a:p>
          <a:p>
            <a:endParaRPr sz="2400"/>
          </a:p>
          <a:p>
            <a:r>
              <a:rPr sz="2400"/>
              <a:t>9.</a:t>
            </a:r>
            <a:r>
              <a:rPr sz="2400">
                <a:solidFill>
                  <a:srgbClr val="C00000"/>
                </a:solidFill>
                <a:latin typeface="黑体" panose="02010609060101010101" charset="-122"/>
                <a:ea typeface="黑体" panose="02010609060101010101" charset="-122"/>
              </a:rPr>
              <a:t>虚构的</a:t>
            </a:r>
            <a:r>
              <a:rPr sz="2400"/>
              <a:t>人物角色/ 合乎</a:t>
            </a:r>
            <a:r>
              <a:rPr sz="2400">
                <a:solidFill>
                  <a:srgbClr val="C00000"/>
                </a:solidFill>
                <a:latin typeface="黑体" panose="02010609060101010101" charset="-122"/>
                <a:ea typeface="黑体" panose="02010609060101010101" charset="-122"/>
              </a:rPr>
              <a:t>规格</a:t>
            </a:r>
            <a:r>
              <a:rPr sz="2400"/>
              <a:t>/ </a:t>
            </a:r>
            <a:r>
              <a:rPr sz="2400">
                <a:solidFill>
                  <a:srgbClr val="C00000"/>
                </a:solidFill>
                <a:latin typeface="黑体" panose="02010609060101010101" charset="-122"/>
                <a:ea typeface="黑体" panose="02010609060101010101" charset="-122"/>
              </a:rPr>
              <a:t>最终收获</a:t>
            </a:r>
            <a:r>
              <a:rPr sz="2400"/>
              <a:t>一本年刊</a:t>
            </a:r>
            <a:endParaRPr sz="2400"/>
          </a:p>
          <a:p>
            <a:endParaRPr sz="2400"/>
          </a:p>
          <a:p>
            <a:r>
              <a:rPr sz="2400"/>
              <a:t>10.教学相长/静水流深;大智若愚</a:t>
            </a:r>
            <a:endParaRPr sz="2400"/>
          </a:p>
        </p:txBody>
      </p:sp>
      <p:pic>
        <p:nvPicPr>
          <p:cNvPr id="10" name="图片 9"/>
          <p:cNvPicPr/>
          <p:nvPr/>
        </p:nvPicPr>
        <p:blipFill>
          <a:blip r:embed="rId6"/>
        </p:blipFill>
        <p:spPr>
          <a:xfrm>
            <a:off x="10998200" y="594995"/>
            <a:ext cx="1129665" cy="668655"/>
          </a:xfrm>
          <a:prstGeom prst="rect">
            <a:avLst/>
          </a:prstGeom>
        </p:spPr>
      </p:pic>
      <p:graphicFrame>
        <p:nvGraphicFramePr>
          <p:cNvPr id="13" name="表格 12"/>
          <p:cNvGraphicFramePr/>
          <p:nvPr/>
        </p:nvGraphicFramePr>
        <p:xfrm>
          <a:off x="4300220" y="889000"/>
          <a:ext cx="7736205" cy="5841365"/>
        </p:xfrm>
        <a:graphic>
          <a:graphicData uri="http://schemas.openxmlformats.org/drawingml/2006/table">
            <a:tbl>
              <a:tblPr firstRow="1" bandRow="1">
                <a:tableStyleId>{5940675A-B579-460E-94D1-54222C63F5DA}</a:tableStyleId>
              </a:tblPr>
              <a:tblGrid>
                <a:gridCol w="7736205"/>
              </a:tblGrid>
              <a:tr h="5841365">
                <a:tc>
                  <a:txBody>
                    <a:bodyPr/>
                    <a:p>
                      <a:pPr indent="0">
                        <a:buNone/>
                      </a:pPr>
                      <a:r>
                        <a:rPr lang="en-US" sz="2400" b="0">
                          <a:latin typeface="Times New Roman" panose="02020603050405020304" charset="0"/>
                          <a:ea typeface="宋体" panose="02010600030101010101" pitchFamily="2" charset="-122"/>
                          <a:cs typeface="Times New Roman" panose="02020603050405020304" charset="0"/>
                        </a:rPr>
                        <a:t>5.</a:t>
                      </a:r>
                      <a:r>
                        <a:rPr lang="en-US" sz="2400" b="1">
                          <a:latin typeface="Times New Roman" panose="02020603050405020304" charset="0"/>
                          <a:ea typeface="宋体" panose="02010600030101010101" pitchFamily="2" charset="-122"/>
                          <a:cs typeface="Times New Roman" panose="02020603050405020304" charset="0"/>
                        </a:rPr>
                        <a:t>be </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interpret</a:t>
                      </a:r>
                      <a:r>
                        <a:rPr lang="en-US" sz="2400" b="1">
                          <a:latin typeface="Times New Roman" panose="02020603050405020304" charset="0"/>
                          <a:ea typeface="宋体" panose="02010600030101010101" pitchFamily="2" charset="-122"/>
                          <a:cs typeface="Times New Roman" panose="02020603050405020304" charset="0"/>
                        </a:rPr>
                        <a:t>ed as</a:t>
                      </a:r>
                      <a:r>
                        <a:rPr lang="en-US" sz="2400" b="0">
                          <a:latin typeface="Times New Roman" panose="02020603050405020304" charset="0"/>
                          <a:ea typeface="宋体" panose="02010600030101010101" pitchFamily="2" charset="-122"/>
                          <a:cs typeface="Times New Roman" panose="02020603050405020304" charset="0"/>
                        </a:rPr>
                        <a:t> a thesis statement</a:t>
                      </a:r>
                      <a:endParaRPr lang="en-US" sz="2400" b="0">
                        <a:latin typeface="Times New Roman" panose="02020603050405020304" charset="0"/>
                        <a:ea typeface="宋体" panose="02010600030101010101" pitchFamily="2" charset="-122"/>
                        <a:cs typeface="Times New Roman" panose="02020603050405020304" charset="0"/>
                      </a:endParaRPr>
                    </a:p>
                    <a:p>
                      <a:pPr indent="0">
                        <a:buNone/>
                      </a:pPr>
                      <a:r>
                        <a:rPr lang="en-US" sz="1600" b="1" i="1">
                          <a:latin typeface="Times New Roman" panose="02020603050405020304" charset="0"/>
                          <a:ea typeface="宋体" panose="02010600030101010101" pitchFamily="2" charset="-122"/>
                          <a:cs typeface="Times New Roman" panose="02020603050405020304" charset="0"/>
                        </a:rPr>
                        <a:t>              </a:t>
                      </a:r>
                      <a:r>
                        <a:rPr lang="en-US" sz="1600" b="1" i="1" u="sng">
                          <a:solidFill>
                            <a:srgbClr val="C00000"/>
                          </a:solidFill>
                          <a:latin typeface="Times New Roman" panose="02020603050405020304" charset="0"/>
                          <a:ea typeface="宋体" panose="02010600030101010101" pitchFamily="2" charset="-122"/>
                          <a:cs typeface="Times New Roman" panose="02020603050405020304" charset="0"/>
                        </a:rPr>
                        <a:t>/ɪnˈtɜːprət/ 解释，说明；口译；把……理解为；演绎</a:t>
                      </a:r>
                      <a:endParaRPr lang="en-US" sz="1600" b="1" i="1" u="sng">
                        <a:solidFill>
                          <a:srgbClr val="C00000"/>
                        </a:solidFill>
                        <a:latin typeface="Times New Roman" panose="02020603050405020304" charset="0"/>
                        <a:ea typeface="宋体" panose="02010600030101010101" pitchFamily="2" charset="-122"/>
                        <a:cs typeface="Times New Roman" panose="02020603050405020304" charset="0"/>
                      </a:endParaRPr>
                    </a:p>
                    <a:p>
                      <a:pPr indent="0">
                        <a:buNone/>
                      </a:pPr>
                      <a:endParaRPr lang="en-US" sz="1600" b="1" i="1" u="sng">
                        <a:latin typeface="Times New Roman" panose="02020603050405020304" charset="0"/>
                        <a:ea typeface="宋体" panose="02010600030101010101" pitchFamily="2" charset="-122"/>
                        <a:cs typeface="Times New Roman" panose="02020603050405020304" charset="0"/>
                      </a:endParaRPr>
                    </a:p>
                    <a:p>
                      <a:pPr indent="0">
                        <a:buNone/>
                      </a:pPr>
                      <a:r>
                        <a:rPr lang="en-US" sz="2400" b="0">
                          <a:latin typeface="Times New Roman" panose="02020603050405020304" charset="0"/>
                          <a:ea typeface="宋体" panose="02010600030101010101" pitchFamily="2" charset="-122"/>
                          <a:cs typeface="Times New Roman" panose="02020603050405020304" charset="0"/>
                        </a:rPr>
                        <a:t>6.Writing, </a:t>
                      </a:r>
                      <a:r>
                        <a:rPr lang="en-US" sz="2400" b="1">
                          <a:latin typeface="Times New Roman" panose="02020603050405020304" charset="0"/>
                          <a:ea typeface="宋体" panose="02010600030101010101" pitchFamily="2" charset="-122"/>
                          <a:cs typeface="Times New Roman" panose="02020603050405020304" charset="0"/>
                        </a:rPr>
                        <a:t>in and of itself</a:t>
                      </a:r>
                      <a:r>
                        <a:rPr lang="en-US" sz="2400" b="0">
                          <a:latin typeface="Times New Roman" panose="02020603050405020304" charset="0"/>
                          <a:ea typeface="宋体" panose="02010600030101010101" pitchFamily="2" charset="-122"/>
                          <a:cs typeface="Times New Roman" panose="02020603050405020304" charset="0"/>
                        </a:rPr>
                        <a:t>, simply didn</a:t>
                      </a:r>
                      <a:r>
                        <a:rPr lang="en-US" sz="2400" b="0">
                          <a:latin typeface="Times New Roman" panose="02020603050405020304" charset="0"/>
                          <a:cs typeface="Times New Roman" panose="02020603050405020304" charset="0"/>
                        </a:rPr>
                        <a:t>’</a:t>
                      </a:r>
                      <a:r>
                        <a:rPr lang="en-US" sz="2400" b="0">
                          <a:latin typeface="Times New Roman" panose="02020603050405020304" charset="0"/>
                          <a:ea typeface="宋体" panose="02010600030101010101" pitchFamily="2" charset="-122"/>
                          <a:cs typeface="Times New Roman" panose="02020603050405020304" charset="0"/>
                        </a:rPr>
                        <a:t>t</a:t>
                      </a:r>
                      <a:r>
                        <a:rPr lang="en-US" sz="2400" b="0">
                          <a:solidFill>
                            <a:srgbClr val="C00000"/>
                          </a:solidFill>
                          <a:latin typeface="Times New Roman" panose="02020603050405020304" charset="0"/>
                          <a:ea typeface="宋体" panose="02010600030101010101" pitchFamily="2" charset="-122"/>
                          <a:cs typeface="Times New Roman" panose="02020603050405020304" charset="0"/>
                        </a:rPr>
                        <a:t> </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strike</a:t>
                      </a:r>
                      <a:r>
                        <a:rPr lang="en-US" sz="2400" b="0">
                          <a:latin typeface="Times New Roman" panose="02020603050405020304" charset="0"/>
                          <a:ea typeface="宋体" panose="02010600030101010101" pitchFamily="2" charset="-122"/>
                          <a:cs typeface="Times New Roman" panose="02020603050405020304" charset="0"/>
                        </a:rPr>
                        <a:t> them as important.                                </a:t>
                      </a:r>
                      <a:r>
                        <a:rPr lang="en-US" sz="1600" b="1" i="1" u="sng">
                          <a:solidFill>
                            <a:srgbClr val="C00000"/>
                          </a:solidFill>
                          <a:latin typeface="Times New Roman" panose="02020603050405020304" charset="0"/>
                          <a:ea typeface="宋体" panose="02010600030101010101" pitchFamily="2" charset="-122"/>
                          <a:cs typeface="Times New Roman" panose="02020603050405020304" charset="0"/>
                        </a:rPr>
                        <a:t>给（某人以……）印象；让（某人）觉得</a:t>
                      </a:r>
                      <a:endParaRPr lang="en-US" sz="1600" b="1" i="1" u="sng">
                        <a:solidFill>
                          <a:srgbClr val="C00000"/>
                        </a:solidFill>
                        <a:latin typeface="Times New Roman" panose="02020603050405020304" charset="0"/>
                        <a:ea typeface="宋体" panose="02010600030101010101" pitchFamily="2" charset="-122"/>
                        <a:cs typeface="Times New Roman" panose="02020603050405020304" charset="0"/>
                      </a:endParaRPr>
                    </a:p>
                    <a:p>
                      <a:pPr indent="0">
                        <a:buNone/>
                      </a:pPr>
                      <a:endParaRPr lang="en-US" sz="2400" b="0">
                        <a:latin typeface="Times New Roman" panose="02020603050405020304" charset="0"/>
                        <a:ea typeface="宋体" panose="02010600030101010101" pitchFamily="2" charset="-122"/>
                        <a:cs typeface="Times New Roman" panose="02020603050405020304" charset="0"/>
                      </a:endParaRPr>
                    </a:p>
                    <a:p>
                      <a:pPr indent="0">
                        <a:buNone/>
                      </a:pPr>
                      <a:r>
                        <a:rPr lang="en-US" sz="2400" b="0">
                          <a:latin typeface="Times New Roman" panose="02020603050405020304" charset="0"/>
                          <a:ea typeface="宋体" panose="02010600030101010101" pitchFamily="2" charset="-122"/>
                          <a:cs typeface="Times New Roman" panose="02020603050405020304" charset="0"/>
                        </a:rPr>
                        <a:t>7.The results were </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staggering</a:t>
                      </a:r>
                      <a:r>
                        <a:rPr lang="en-US" sz="2400" b="0">
                          <a:latin typeface="Times New Roman" panose="02020603050405020304" charset="0"/>
                          <a:ea typeface="宋体" panose="02010600030101010101" pitchFamily="2" charset="-122"/>
                          <a:cs typeface="Times New Roman" panose="02020603050405020304" charset="0"/>
                        </a:rPr>
                        <a:t>.</a:t>
                      </a:r>
                      <a:endParaRPr lang="en-US" sz="2400" b="0">
                        <a:latin typeface="Times New Roman" panose="02020603050405020304" charset="0"/>
                        <a:ea typeface="宋体" panose="02010600030101010101" pitchFamily="2" charset="-122"/>
                        <a:cs typeface="Times New Roman" panose="02020603050405020304" charset="0"/>
                      </a:endParaRPr>
                    </a:p>
                    <a:p>
                      <a:pPr indent="0">
                        <a:buNone/>
                      </a:pPr>
                      <a:endParaRPr lang="en-US" sz="2400" b="0">
                        <a:latin typeface="Times New Roman" panose="02020603050405020304" charset="0"/>
                        <a:ea typeface="宋体" panose="02010600030101010101" pitchFamily="2" charset="-122"/>
                        <a:cs typeface="Times New Roman" panose="02020603050405020304" charset="0"/>
                      </a:endParaRPr>
                    </a:p>
                    <a:p>
                      <a:pPr indent="0">
                        <a:buNone/>
                      </a:pPr>
                      <a:r>
                        <a:rPr lang="en-US" sz="2400" b="0">
                          <a:latin typeface="Times New Roman" panose="02020603050405020304" charset="0"/>
                          <a:ea typeface="宋体" panose="02010600030101010101" pitchFamily="2" charset="-122"/>
                          <a:cs typeface="Times New Roman" panose="02020603050405020304" charset="0"/>
                        </a:rPr>
                        <a:t>8. put sb in another</a:t>
                      </a:r>
                      <a:r>
                        <a:rPr lang="en-US" sz="2400" b="0">
                          <a:latin typeface="Times New Roman" panose="02020603050405020304" charset="0"/>
                          <a:cs typeface="Times New Roman" panose="02020603050405020304" charset="0"/>
                        </a:rPr>
                        <a:t>’</a:t>
                      </a:r>
                      <a:r>
                        <a:rPr lang="en-US" sz="2400" b="0">
                          <a:latin typeface="Times New Roman" panose="02020603050405020304" charset="0"/>
                          <a:ea typeface="宋体" panose="02010600030101010101" pitchFamily="2" charset="-122"/>
                          <a:cs typeface="Times New Roman" panose="02020603050405020304" charset="0"/>
                        </a:rPr>
                        <a:t>s skin</a:t>
                      </a:r>
                      <a:endParaRPr lang="en-US" sz="2400" b="0">
                        <a:latin typeface="Times New Roman" panose="02020603050405020304" charset="0"/>
                        <a:ea typeface="宋体" panose="02010600030101010101" pitchFamily="2" charset="-122"/>
                        <a:cs typeface="Times New Roman" panose="02020603050405020304" charset="0"/>
                      </a:endParaRPr>
                    </a:p>
                    <a:p>
                      <a:pPr indent="0">
                        <a:buNone/>
                      </a:pPr>
                      <a:r>
                        <a:rPr lang="en-US" sz="2400" b="0">
                          <a:latin typeface="Times New Roman" panose="02020603050405020304" charset="0"/>
                          <a:ea typeface="宋体" panose="02010600030101010101" pitchFamily="2" charset="-122"/>
                          <a:cs typeface="Times New Roman" panose="02020603050405020304" charset="0"/>
                        </a:rPr>
                        <a:t>    =put oneself in someone else's shoes</a:t>
                      </a:r>
                      <a:endParaRPr lang="en-US" sz="2400" b="0">
                        <a:latin typeface="Times New Roman" panose="02020603050405020304" charset="0"/>
                        <a:ea typeface="宋体" panose="02010600030101010101" pitchFamily="2" charset="-122"/>
                        <a:cs typeface="Times New Roman" panose="02020603050405020304" charset="0"/>
                      </a:endParaRPr>
                    </a:p>
                    <a:p>
                      <a:pPr indent="0" fontAlgn="auto">
                        <a:lnSpc>
                          <a:spcPts val="880"/>
                        </a:lnSpc>
                        <a:buNone/>
                      </a:pPr>
                      <a:endParaRPr lang="en-US" sz="2400" b="0">
                        <a:latin typeface="Times New Roman" panose="02020603050405020304" charset="0"/>
                        <a:ea typeface="宋体" panose="02010600030101010101" pitchFamily="2" charset="-122"/>
                        <a:cs typeface="Times New Roman" panose="02020603050405020304" charset="0"/>
                      </a:endParaRPr>
                    </a:p>
                    <a:p>
                      <a:pPr indent="0" fontAlgn="auto">
                        <a:lnSpc>
                          <a:spcPts val="3480"/>
                        </a:lnSpc>
                        <a:buNone/>
                      </a:pPr>
                      <a:r>
                        <a:rPr lang="en-US" sz="2400" b="0">
                          <a:latin typeface="Times New Roman" panose="02020603050405020304" charset="0"/>
                          <a:ea typeface="宋体" panose="02010600030101010101" pitchFamily="2" charset="-122"/>
                          <a:cs typeface="Times New Roman" panose="02020603050405020304" charset="0"/>
                        </a:rPr>
                        <a:t>9. </a:t>
                      </a:r>
                      <a:r>
                        <a:rPr lang="en-US" sz="2400" b="1">
                          <a:latin typeface="Times New Roman" panose="02020603050405020304" charset="0"/>
                          <a:ea typeface="宋体" panose="02010600030101010101" pitchFamily="2" charset="-122"/>
                          <a:cs typeface="Times New Roman" panose="02020603050405020304" charset="0"/>
                        </a:rPr>
                        <a:t>f</a:t>
                      </a:r>
                      <a:r>
                        <a:rPr lang="en-US" sz="2400" b="1">
                          <a:latin typeface="Times New Roman" panose="02020603050405020304" charset="0"/>
                          <a:cs typeface="Times New Roman" panose="02020603050405020304" charset="0"/>
                        </a:rPr>
                        <a:t>ictional</a:t>
                      </a:r>
                      <a:r>
                        <a:rPr lang="en-US" sz="2400" b="0">
                          <a:latin typeface="Times New Roman" panose="02020603050405020304" charset="0"/>
                          <a:cs typeface="Times New Roman" panose="02020603050405020304" charset="0"/>
                        </a:rPr>
                        <a:t> characters</a:t>
                      </a:r>
                      <a:endParaRPr lang="en-US" sz="2400" b="0">
                        <a:latin typeface="Times New Roman" panose="02020603050405020304" charset="0"/>
                        <a:cs typeface="Times New Roman" panose="02020603050405020304" charset="0"/>
                      </a:endParaRPr>
                    </a:p>
                    <a:p>
                      <a:pPr marL="342900" indent="-342900" fontAlgn="auto">
                        <a:lnSpc>
                          <a:spcPts val="3480"/>
                        </a:lnSpc>
                        <a:buFont typeface="Arial" panose="020B0604020202020204" pitchFamily="34" charset="0"/>
                        <a:buChar char="•"/>
                      </a:pPr>
                      <a:r>
                        <a:rPr lang="en-US" sz="2400" b="0">
                          <a:latin typeface="Times New Roman" panose="02020603050405020304" charset="0"/>
                          <a:ea typeface="宋体" panose="02010600030101010101" pitchFamily="2" charset="-122"/>
                          <a:cs typeface="Times New Roman" panose="02020603050405020304" charset="0"/>
                        </a:rPr>
                        <a:t>meet the </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specifications  </a:t>
                      </a:r>
                      <a:r>
                        <a:rPr lang="en-US" sz="2400" b="1" i="1" u="sng" baseline="-25000">
                          <a:solidFill>
                            <a:srgbClr val="C00000"/>
                          </a:solidFill>
                          <a:latin typeface="Times New Roman" panose="02020603050405020304" charset="0"/>
                          <a:ea typeface="宋体" panose="02010600030101010101" pitchFamily="2" charset="-122"/>
                          <a:cs typeface="Times New Roman" panose="02020603050405020304" charset="0"/>
                        </a:rPr>
                        <a:t>/ˌspesɪfɪˈkeɪʃn/ 规格，规范</a:t>
                      </a:r>
                      <a:r>
                        <a:rPr lang="en-US" sz="2400" b="0">
                          <a:latin typeface="Times New Roman" panose="02020603050405020304" charset="0"/>
                          <a:ea typeface="宋体" panose="02010600030101010101" pitchFamily="2" charset="-122"/>
                          <a:cs typeface="Times New Roman" panose="02020603050405020304" charset="0"/>
                        </a:rPr>
                        <a:t> </a:t>
                      </a:r>
                      <a:endParaRPr lang="en-US" sz="2400" b="0">
                        <a:latin typeface="Times New Roman" panose="02020603050405020304" charset="0"/>
                        <a:ea typeface="宋体" panose="02010600030101010101" pitchFamily="2" charset="-122"/>
                        <a:cs typeface="Times New Roman" panose="02020603050405020304" charset="0"/>
                      </a:endParaRPr>
                    </a:p>
                    <a:p>
                      <a:pPr marL="342900" indent="-342900" fontAlgn="auto">
                        <a:lnSpc>
                          <a:spcPts val="3480"/>
                        </a:lnSpc>
                        <a:buFont typeface="Arial" panose="020B0604020202020204" pitchFamily="34" charset="0"/>
                        <a:buChar char="•"/>
                      </a:pPr>
                      <a:r>
                        <a:rPr lang="en-US" sz="2400" b="1">
                          <a:latin typeface="Times New Roman" panose="02020603050405020304" charset="0"/>
                          <a:cs typeface="Times New Roman" panose="02020603050405020304" charset="0"/>
                        </a:rPr>
                        <a:t> walk away with</a:t>
                      </a:r>
                      <a:r>
                        <a:rPr lang="en-US" sz="2400" b="0">
                          <a:latin typeface="Times New Roman" panose="02020603050405020304" charset="0"/>
                          <a:cs typeface="Times New Roman" panose="02020603050405020304" charset="0"/>
                        </a:rPr>
                        <a:t> a yearbook</a:t>
                      </a:r>
                      <a:endParaRPr lang="en-US" sz="2400" b="0">
                        <a:latin typeface="Times New Roman" panose="02020603050405020304" charset="0"/>
                        <a:cs typeface="Times New Roman" panose="02020603050405020304" charset="0"/>
                      </a:endParaRPr>
                    </a:p>
                    <a:p>
                      <a:pPr indent="0">
                        <a:buNone/>
                      </a:pPr>
                      <a:endParaRPr lang="en-US" sz="2400" b="0">
                        <a:latin typeface="Times New Roman" panose="02020603050405020304" charset="0"/>
                        <a:ea typeface="宋体" panose="02010600030101010101" pitchFamily="2" charset="-122"/>
                        <a:cs typeface="Times New Roman" panose="02020603050405020304" charset="0"/>
                      </a:endParaRPr>
                    </a:p>
                    <a:p>
                      <a:pPr indent="0">
                        <a:buNone/>
                      </a:pPr>
                      <a:r>
                        <a:rPr lang="en-US" sz="2400" b="0">
                          <a:latin typeface="Times New Roman" panose="02020603050405020304" charset="0"/>
                          <a:ea typeface="宋体" panose="02010600030101010101" pitchFamily="2" charset="-122"/>
                          <a:cs typeface="Times New Roman" panose="02020603050405020304" charset="0"/>
                        </a:rPr>
                        <a:t>10. Teaching is learning. / Still waters run deep.</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9" name="图片 8" descr="640"/>
          <p:cNvPicPr>
            <a:picLocks noChangeAspect="1"/>
          </p:cNvPicPr>
          <p:nvPr/>
        </p:nvPicPr>
        <p:blipFill>
          <a:blip r:embed="rId7"/>
          <a:stretch>
            <a:fillRect/>
          </a:stretch>
        </p:blipFill>
        <p:spPr>
          <a:xfrm>
            <a:off x="3613785" y="5194300"/>
            <a:ext cx="1252855" cy="1717040"/>
          </a:xfrm>
          <a:prstGeom prst="rect">
            <a:avLst/>
          </a:prstGeom>
        </p:spPr>
      </p:pic>
      <p:sp>
        <p:nvSpPr>
          <p:cNvPr id="14" name="文本框 13"/>
          <p:cNvSpPr txBox="1"/>
          <p:nvPr/>
        </p:nvSpPr>
        <p:spPr>
          <a:xfrm>
            <a:off x="7792085" y="4302760"/>
            <a:ext cx="3577590" cy="39878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C00000"/>
                </a:solidFill>
                <a:latin typeface="微软雅黑" panose="020B0503020204020204" charset="-122"/>
                <a:ea typeface="微软雅黑" panose="020B0503020204020204" charset="-122"/>
                <a:sym typeface="微软雅黑" panose="020B0503020204020204" charset="-122"/>
              </a:rPr>
              <a:t>拓展多种表达和思维方式</a:t>
            </a:r>
            <a:endParaRPr lang="zh-CN" altLang="en-US" sz="2000" b="1">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2" name="文本框 1"/>
          <p:cNvSpPr txBox="1"/>
          <p:nvPr/>
        </p:nvSpPr>
        <p:spPr>
          <a:xfrm>
            <a:off x="7792085" y="3229610"/>
            <a:ext cx="4244340" cy="398780"/>
          </a:xfrm>
          <a:prstGeom prst="rect">
            <a:avLst/>
          </a:prstGeom>
          <a:noFill/>
        </p:spPr>
        <p:txBody>
          <a:bodyPr wrap="square" rtlCol="0" anchor="t">
            <a:spAutoFit/>
          </a:bodyPr>
          <a:p>
            <a:pPr marL="285750" indent="-285750">
              <a:buFont typeface="Wingdings" panose="05000000000000000000" charset="0"/>
              <a:buChar char="Ø"/>
            </a:pPr>
            <a:r>
              <a:rPr sz="2000" b="1">
                <a:solidFill>
                  <a:srgbClr val="C00000"/>
                </a:solidFill>
                <a:latin typeface="微软雅黑" panose="020B0503020204020204" charset="-122"/>
                <a:ea typeface="微软雅黑" panose="020B0503020204020204" charset="-122"/>
                <a:cs typeface="Times New Roman" panose="02020603050405020304" charset="0"/>
                <a:sym typeface="+mn-ea"/>
              </a:rPr>
              <a:t>stagger</a:t>
            </a:r>
            <a:r>
              <a:rPr sz="2000" b="1" baseline="-25000">
                <a:solidFill>
                  <a:srgbClr val="002060"/>
                </a:solidFill>
                <a:latin typeface="微软雅黑" panose="020B0503020204020204" charset="-122"/>
                <a:ea typeface="微软雅黑" panose="020B0503020204020204" charset="-122"/>
                <a:cs typeface="Times New Roman" panose="02020603050405020304" charset="0"/>
                <a:sym typeface="+mn-ea"/>
              </a:rPr>
              <a:t>摇摇晃晃地走，蹒跚的</a:t>
            </a:r>
            <a:r>
              <a:rPr sz="2000" b="1">
                <a:solidFill>
                  <a:srgbClr val="C00000"/>
                </a:solidFill>
                <a:latin typeface="微软雅黑" panose="020B0503020204020204" charset="-122"/>
                <a:ea typeface="微软雅黑" panose="020B0503020204020204" charset="-122"/>
                <a:cs typeface="Times New Roman" panose="02020603050405020304" charset="0"/>
                <a:sym typeface="+mn-ea"/>
              </a:rPr>
              <a:t>一词多义</a:t>
            </a:r>
            <a:endParaRPr lang="en-US" sz="2000" b="1">
              <a:solidFill>
                <a:srgbClr val="C00000"/>
              </a:solidFill>
              <a:latin typeface="微软雅黑" panose="020B0503020204020204" charset="-122"/>
              <a:ea typeface="微软雅黑" panose="020B0503020204020204" charset="-122"/>
              <a:cs typeface="Times New Roman" panose="02020603050405020304"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barn(inVertical)">
                                      <p:cBhvr>
                                        <p:cTn id="28" dur="500"/>
                                        <p:tgtEl>
                                          <p:spTgt spid="8">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barn(inVertical)">
                                      <p:cBhvr>
                                        <p:cTn id="33" dur="500"/>
                                        <p:tgtEl>
                                          <p:spTgt spid="8">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xEl>
                                              <p:pRg st="10" end="10"/>
                                            </p:txEl>
                                          </p:spTgt>
                                        </p:tgtEl>
                                        <p:attrNameLst>
                                          <p:attrName>style.visibility</p:attrName>
                                        </p:attrNameLst>
                                      </p:cBhvr>
                                      <p:to>
                                        <p:strVal val="visible"/>
                                      </p:to>
                                    </p:set>
                                    <p:animEffect transition="in" filter="barn(inVertical)">
                                      <p:cBhvr>
                                        <p:cTn id="38" dur="500"/>
                                        <p:tgtEl>
                                          <p:spTgt spid="8">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500"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1140460" y="134620"/>
            <a:ext cx="7106285" cy="542290"/>
          </a:xfrm>
          <a:prstGeom prst="rect">
            <a:avLst/>
          </a:prstGeom>
          <a:noFill/>
        </p:spPr>
        <p:txBody>
          <a:bodyPr wrap="square" rtlCol="0">
            <a:noAutofit/>
          </a:bodyPr>
          <a:lstStyle/>
          <a:p>
            <a:pPr fontAlgn="ctr">
              <a:lnSpc>
                <a:spcPct val="110000"/>
              </a:lnSpc>
            </a:pPr>
            <a:r>
              <a:rPr lang="zh-CN" altLang="en-US" sz="2400" b="1" dirty="0">
                <a:solidFill>
                  <a:srgbClr val="002060"/>
                </a:solidFill>
                <a:latin typeface="微软雅黑" panose="020B0503020204020204" charset="-122"/>
                <a:ea typeface="微软雅黑" panose="020B0503020204020204" charset="-122"/>
              </a:rPr>
              <a:t>CD篇阅读理解高分突破思维策略</a:t>
            </a:r>
            <a:endParaRPr lang="zh-CN" altLang="en-US" sz="2400" b="1" dirty="0">
              <a:solidFill>
                <a:srgbClr val="002060"/>
              </a:solidFill>
              <a:latin typeface="微软雅黑" panose="020B0503020204020204" charset="-122"/>
              <a:ea typeface="微软雅黑" panose="020B0503020204020204"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rgbClr val="4B58C3"/>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pic>
        <p:nvPicPr>
          <p:cNvPr id="4" name="图片 3"/>
          <p:cNvPicPr/>
          <p:nvPr/>
        </p:nvPicPr>
        <p:blipFill>
          <a:blip r:embed="rId6"/>
        </p:blipFill>
        <p:spPr>
          <a:xfrm rot="18480000">
            <a:off x="11231245" y="4992370"/>
            <a:ext cx="946785" cy="806450"/>
          </a:xfrm>
          <a:prstGeom prst="rect">
            <a:avLst/>
          </a:prstGeom>
        </p:spPr>
      </p:pic>
      <p:pic>
        <p:nvPicPr>
          <p:cNvPr id="6" name="图片 5"/>
          <p:cNvPicPr/>
          <p:nvPr/>
        </p:nvPicPr>
        <p:blipFill>
          <a:blip r:embed="rId7"/>
          <a:stretch>
            <a:fillRect/>
          </a:stretch>
        </p:blipFill>
        <p:spPr>
          <a:xfrm>
            <a:off x="0" y="6591935"/>
            <a:ext cx="708025" cy="287655"/>
          </a:xfrm>
          <a:prstGeom prst="rect">
            <a:avLst/>
          </a:prstGeom>
        </p:spPr>
      </p:pic>
      <p:sp>
        <p:nvSpPr>
          <p:cNvPr id="8" name="文本框 7"/>
          <p:cNvSpPr txBox="1"/>
          <p:nvPr>
            <p:custDataLst>
              <p:tags r:id="rId8"/>
            </p:custDataLst>
          </p:nvPr>
        </p:nvSpPr>
        <p:spPr>
          <a:xfrm>
            <a:off x="430530" y="958215"/>
            <a:ext cx="11155680" cy="5352415"/>
          </a:xfrm>
          <a:prstGeom prst="rect">
            <a:avLst/>
          </a:prstGeom>
          <a:noFill/>
          <a:ln w="12700" cap="flat">
            <a:noFill/>
            <a:miter lim="400000"/>
          </a:ln>
          <a:effectLst/>
        </p:spPr>
        <p:txBody>
          <a:bodyPr rot="0" vertOverflow="overflow" horzOverflow="overflow" vert="horz" wrap="square" lIns="91414" tIns="91414" rIns="91414" bIns="91414"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1.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用</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有限的词汇</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获取 最有用信息</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用</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有限的时间</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获取 最精准答案</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CD</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篇是纸老虎，战略上藐视，勇于四两拨千斤把握主线；</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战术上重视，善于语篇解构和语义建构</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2. </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科学打开阅读理解的方式：</a:t>
            </a:r>
            <a:endPar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①</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找到主题句/文章主旨大意（一般在第一段）</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lang="zh-CN" altLang="en-US"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②</a:t>
            </a: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了解文章的框架结构/语篇组织（</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what/ why/ how/ whether,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也是思维的切入口）</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lang="zh-CN" altLang="en-US"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③</a:t>
            </a: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做题与看文章同步交替进行（题目=阅读提纲）</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3. </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C、D篇：</a:t>
            </a:r>
            <a:endPar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①</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科学研究类说明文往往第一段呈现</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研究发现或结论（文章主旨）</a:t>
            </a:r>
            <a:endPar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a:t>
            </a: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②</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路标词</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带出作者真正写作意图</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However, but, in fact, actually</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endPar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studys find out (研究发现/</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表</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明…)</a:t>
            </a:r>
            <a:endPar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4. 先做 </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单点信息题</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（猜词，态度、段落</a:t>
            </a:r>
            <a:r>
              <a:rPr kumimoji="0" lang="zh-CN" altLang="en-US"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或文</a:t>
            </a: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章主旨）</a:t>
            </a:r>
            <a:endPar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    再做 </a:t>
            </a:r>
            <a:r>
              <a:rPr kumimoji="0" lang="zh-CN" altLang="en-US" sz="2400" b="1" i="0" u="none" strike="noStrike" cap="none" spc="0" normalizeH="0" baseline="0">
                <a:ln>
                  <a:noFill/>
                </a:ln>
                <a:solidFill>
                  <a:srgbClr val="C00000"/>
                </a:solidFill>
                <a:effectLst/>
                <a:uFillTx/>
                <a:latin typeface="Times New Roman" panose="02020603050405020304" charset="0"/>
                <a:ea typeface="黑体" panose="02010609060101010101" charset="-122"/>
                <a:cs typeface="Times New Roman" panose="02020603050405020304" charset="0"/>
                <a:sym typeface="Helvetica"/>
              </a:rPr>
              <a:t>多点信息题</a:t>
            </a: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（细节理解</a:t>
            </a:r>
            <a:r>
              <a:rPr lang="zh-CN" altLang="en-US"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；文章主旨</a:t>
            </a:r>
            <a:r>
              <a:rPr lang="en-US" altLang="zh-CN" sz="240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rPr>
              <a:t>）</a:t>
            </a:r>
            <a:endParaRPr kumimoji="0" lang="en-US" altLang="zh-CN" sz="2400" b="0" i="0" u="none" strike="noStrike" cap="none" spc="0" normalizeH="0" baseline="0">
              <a:ln>
                <a:noFill/>
              </a:ln>
              <a:solidFill>
                <a:srgbClr val="000000"/>
              </a:solidFill>
              <a:effectLst/>
              <a:uFillTx/>
              <a:latin typeface="Times New Roman" panose="02020603050405020304" charset="0"/>
              <a:ea typeface="黑体" panose="02010609060101010101" charset="-122"/>
              <a:cs typeface="Times New Roman" panose="02020603050405020304" charset="0"/>
              <a:sym typeface="Helvetica"/>
            </a:endParaRPr>
          </a:p>
        </p:txBody>
      </p:sp>
      <p:pic>
        <p:nvPicPr>
          <p:cNvPr id="9" name="图片 8"/>
          <p:cNvPicPr>
            <a:picLocks noChangeAspect="1"/>
          </p:cNvPicPr>
          <p:nvPr>
            <p:custDataLst>
              <p:tags r:id="rId9"/>
            </p:custDataLst>
          </p:nvPr>
        </p:nvPicPr>
        <p:blipFill>
          <a:blip r:embed="rId10"/>
          <a:srcRect/>
          <a:stretch>
            <a:fillRect/>
          </a:stretch>
        </p:blipFill>
        <p:spPr>
          <a:xfrm>
            <a:off x="8724265" y="750570"/>
            <a:ext cx="3466465" cy="2098040"/>
          </a:xfrm>
          <a:prstGeom prst="rect">
            <a:avLst/>
          </a:prstGeom>
        </p:spPr>
      </p:pic>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11" name="图片 10"/>
          <p:cNvPicPr>
            <a:picLocks noChangeAspect="1"/>
          </p:cNvPicPr>
          <p:nvPr/>
        </p:nvPicPr>
        <p:blipFill rotWithShape="1">
          <a:blip r:embed="rId11">
            <a:extLst>
              <a:ext uri="{BEBA8EAE-BF5A-486C-A8C5-ECC9F3942E4B}">
                <a14:imgProps xmlns:a14="http://schemas.microsoft.com/office/drawing/2010/main">
                  <a14:imgLayer r:embed="rId12">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文本框 6"/>
          <p:cNvSpPr txBox="1"/>
          <p:nvPr>
            <p:custDataLst>
              <p:tags r:id="rId1"/>
            </p:custDataLst>
          </p:nvPr>
        </p:nvSpPr>
        <p:spPr>
          <a:xfrm>
            <a:off x="1078865" y="184785"/>
            <a:ext cx="3136265" cy="6096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sz="2400" dirty="0">
                <a:solidFill>
                  <a:srgbClr val="002060"/>
                </a:solidFill>
                <a:cs typeface="+mn-cs"/>
                <a:sym typeface="微软雅黑" panose="020B0503020204020204" charset="-122"/>
              </a:rPr>
              <a:t>四类路标词：</a:t>
            </a:r>
            <a:endParaRPr lang="zh-CN" err="1">
              <a:solidFill>
                <a:schemeClr val="dk1"/>
              </a:solidFill>
              <a:latin typeface="汉仪旗黑-85S" panose="00020600040101010101" pitchFamily="18" charset="-122"/>
              <a:ea typeface="汉仪旗黑-85S" panose="00020600040101010101" pitchFamily="18" charset="-122"/>
              <a:sym typeface="微软雅黑" panose="020B0503020204020204" charset="-122"/>
            </a:endParaRPr>
          </a:p>
        </p:txBody>
      </p:sp>
      <p:pic>
        <p:nvPicPr>
          <p:cNvPr id="2050" name="Picture 2"/>
          <p:cNvPicPr>
            <a:picLocks noChangeAspect="1"/>
          </p:cNvPicPr>
          <p:nvPr/>
        </p:nvPicPr>
        <p:blipFill>
          <a:blip r:embed="rId2"/>
          <a:srcRect/>
          <a:stretch>
            <a:fillRect/>
          </a:stretch>
        </p:blipFill>
        <p:spPr>
          <a:xfrm>
            <a:off x="698500" y="844550"/>
            <a:ext cx="11495405" cy="5628640"/>
          </a:xfrm>
          <a:prstGeom prst="rect">
            <a:avLst/>
          </a:prstGeom>
          <a:noFill/>
          <a:ln w="9525">
            <a:solidFill>
              <a:schemeClr val="bg1">
                <a:lumMod val="85000"/>
              </a:schemeClr>
            </a:solidFill>
          </a:ln>
        </p:spPr>
      </p:pic>
      <p:pic>
        <p:nvPicPr>
          <p:cNvPr id="2" name="图片 1" descr="搜狗截图20240909204739"/>
          <p:cNvPicPr>
            <a:picLocks noChangeAspect="1"/>
          </p:cNvPicPr>
          <p:nvPr/>
        </p:nvPicPr>
        <p:blipFill>
          <a:blip r:embed="rId3"/>
          <a:srcRect/>
          <a:stretch>
            <a:fillRect/>
          </a:stretch>
        </p:blipFill>
        <p:spPr>
          <a:xfrm>
            <a:off x="1073150" y="932180"/>
            <a:ext cx="1974215" cy="5606415"/>
          </a:xfrm>
          <a:prstGeom prst="rect">
            <a:avLst/>
          </a:prstGeom>
        </p:spPr>
      </p:pic>
      <p:pic>
        <p:nvPicPr>
          <p:cNvPr id="10" name="图片 9" descr="搜狗截图20240909205057"/>
          <p:cNvPicPr>
            <a:picLocks noChangeAspect="1"/>
          </p:cNvPicPr>
          <p:nvPr/>
        </p:nvPicPr>
        <p:blipFill>
          <a:blip r:embed="rId4"/>
          <a:srcRect/>
          <a:stretch>
            <a:fillRect/>
          </a:stretch>
        </p:blipFill>
        <p:spPr>
          <a:xfrm>
            <a:off x="3813175" y="932180"/>
            <a:ext cx="8271510" cy="5541010"/>
          </a:xfrm>
          <a:prstGeom prst="rect">
            <a:avLst/>
          </a:prstGeom>
        </p:spPr>
      </p:pic>
      <p:pic>
        <p:nvPicPr>
          <p:cNvPr id="25" name="图片 24"/>
          <p:cNvPicPr>
            <a:picLocks noChangeAspect="1"/>
          </p:cNvPicPr>
          <p:nvPr/>
        </p:nvPicPr>
        <p:blipFill>
          <a:blip r:embed="rId5"/>
          <a:stretch>
            <a:fillRect/>
          </a:stretch>
        </p:blipFill>
        <p:spPr>
          <a:xfrm>
            <a:off x="10502900" y="13335"/>
            <a:ext cx="1691005" cy="1772285"/>
          </a:xfrm>
          <a:prstGeom prst="rect">
            <a:avLst/>
          </a:prstGeom>
        </p:spPr>
      </p:pic>
      <p:sp>
        <p:nvSpPr>
          <p:cNvPr id="11" name="文本框 10"/>
          <p:cNvSpPr txBox="1"/>
          <p:nvPr/>
        </p:nvSpPr>
        <p:spPr>
          <a:xfrm>
            <a:off x="2804795" y="290195"/>
            <a:ext cx="6096000" cy="398780"/>
          </a:xfrm>
          <a:prstGeom prst="rect">
            <a:avLst/>
          </a:prstGeom>
          <a:noFill/>
        </p:spPr>
        <p:txBody>
          <a:bodyPr wrap="square" rtlCol="0" anchor="t">
            <a:spAutoFit/>
          </a:bodyPr>
          <a:p>
            <a:r>
              <a:rPr lang="zh-CN" altLang="en-US" sz="2000" b="1">
                <a:solidFill>
                  <a:srgbClr val="C00000"/>
                </a:solidFill>
              </a:rPr>
              <a:t>彰显逻辑，快速解构</a:t>
            </a:r>
            <a:endParaRPr lang="zh-CN" altLang="en-US" sz="2000" b="1">
              <a:solidFill>
                <a:srgbClr val="C00000"/>
              </a:solidFill>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8" name="图片 7"/>
          <p:cNvPicPr>
            <a:picLocks noChangeAspect="1"/>
          </p:cNvPicPr>
          <p:nvPr/>
        </p:nvPicPr>
        <p:blipFill rotWithShape="1">
          <a:blip r:embed="rId6">
            <a:extLst>
              <a:ext uri="{BEBA8EAE-BF5A-486C-A8C5-ECC9F3942E4B}">
                <a14:imgProps xmlns:a14="http://schemas.microsoft.com/office/drawing/2010/main">
                  <a14:imgLayer r:embed="rId7">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pic>
        <p:nvPicPr>
          <p:cNvPr id="15363" name="图片 5" descr="3320946_201239077540_2.jpg"/>
          <p:cNvPicPr>
            <a:picLocks noChangeAspect="1"/>
          </p:cNvPicPr>
          <p:nvPr/>
        </p:nvPicPr>
        <p:blipFill>
          <a:blip r:embed="rId8">
            <a:clrChange>
              <a:clrFrom>
                <a:srgbClr val="F7F8FA">
                  <a:alpha val="100000"/>
                </a:srgbClr>
              </a:clrFrom>
              <a:clrTo>
                <a:srgbClr val="F7F8FA">
                  <a:alpha val="100000"/>
                  <a:alpha val="0"/>
                </a:srgbClr>
              </a:clrTo>
            </a:clrChange>
          </a:blip>
          <a:srcRect/>
          <a:stretch>
            <a:fillRect/>
          </a:stretch>
        </p:blipFill>
        <p:spPr>
          <a:xfrm>
            <a:off x="-57785" y="1075690"/>
            <a:ext cx="1920240" cy="5462905"/>
          </a:xfrm>
          <a:prstGeom prst="rect">
            <a:avLst/>
          </a:prstGeom>
          <a:noFill/>
          <a:ln w="9525">
            <a:noFill/>
          </a:ln>
        </p:spPr>
      </p:pic>
    </p:spTree>
    <p:custDataLst>
      <p:tags r:id="rId9"/>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C</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3"/>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122555" y="793750"/>
            <a:ext cx="7306310" cy="6000750"/>
          </a:xfrm>
          <a:prstGeom prst="rect">
            <a:avLst/>
          </a:prstGeom>
          <a:noFill/>
          <a:ln w="9525">
            <a:solidFill>
              <a:schemeClr val="accent5">
                <a:lumMod val="20000"/>
                <a:lumOff val="80000"/>
              </a:schemeClr>
            </a:solidFill>
          </a:ln>
        </p:spPr>
        <p:txBody>
          <a:bodyPr wrap="square">
            <a:spAutoFit/>
          </a:bodyPr>
          <a:p>
            <a:pPr indent="0" algn="just"/>
            <a:r>
              <a:rPr lang="en-US" sz="1600">
                <a:solidFill>
                  <a:srgbClr val="000000"/>
                </a:solidFill>
                <a:latin typeface="Times New Roman" panose="02020603050405020304" charset="0"/>
              </a:rPr>
              <a:t>    While safety improvements might have been made to our streets in recent years, </a:t>
            </a:r>
            <a:r>
              <a:rPr lang="en-US" sz="1600" u="sng">
                <a:solidFill>
                  <a:srgbClr val="C00000"/>
                </a:solidFill>
                <a:latin typeface="Times New Roman" panose="02020603050405020304" charset="0"/>
              </a:rPr>
              <a:t>transport studies also show</a:t>
            </a:r>
            <a:r>
              <a:rPr lang="en-US" sz="1600">
                <a:solidFill>
                  <a:srgbClr val="000000"/>
                </a:solidFill>
                <a:latin typeface="Times New Roman" panose="02020603050405020304" charset="0"/>
              </a:rPr>
              <a:t> declines in pedestrian (行人) mobility, especially among young children. Many parents say there’s too much traffic on the roads for their children to walk safely to school, so they pack them into the car instead.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Dutch authors Thalia Verkade and Marco te Br mmelstroet are bothered by facts like these. In their new book </a:t>
            </a:r>
            <a:r>
              <a:rPr lang="en-US" sz="1600" i="1">
                <a:solidFill>
                  <a:srgbClr val="000000"/>
                </a:solidFill>
                <a:latin typeface="Times New Roman" panose="02020603050405020304" charset="0"/>
              </a:rPr>
              <a:t>Movement: How to Take Back Our Streets and Transform Our Lives</a:t>
            </a:r>
            <a:r>
              <a:rPr lang="en-US" sz="1600">
                <a:solidFill>
                  <a:srgbClr val="000000"/>
                </a:solidFill>
                <a:latin typeface="Times New Roman" panose="02020603050405020304" charset="0"/>
              </a:rPr>
              <a:t>, they call for a </a:t>
            </a:r>
            <a:r>
              <a:rPr lang="en-US" sz="1600" b="1">
                <a:solidFill>
                  <a:srgbClr val="C00000"/>
                </a:solidFill>
                <a:latin typeface="Times New Roman" panose="02020603050405020304" charset="0"/>
              </a:rPr>
              <a:t>rethink</a:t>
            </a:r>
            <a:r>
              <a:rPr lang="en-US" sz="1600" b="1" u="sng">
                <a:solidFill>
                  <a:srgbClr val="C00000"/>
                </a:solidFill>
                <a:latin typeface="Times New Roman" panose="02020603050405020304" charset="0"/>
              </a:rPr>
              <a:t> </a:t>
            </a:r>
            <a:r>
              <a:rPr lang="en-US" sz="1600" u="sng">
                <a:solidFill>
                  <a:srgbClr val="C00000"/>
                </a:solidFill>
                <a:latin typeface="Times New Roman" panose="02020603050405020304" charset="0"/>
              </a:rPr>
              <a:t>of our streets and the role they play in our lives</a:t>
            </a:r>
            <a:r>
              <a:rPr lang="en-US" sz="1600">
                <a:solidFill>
                  <a:srgbClr val="000000"/>
                </a:solidFill>
                <a:latin typeface="Times New Roman" panose="02020603050405020304" charset="0"/>
              </a:rPr>
              <a:t>.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Life on city streets started to change decades ago. Whole neighbourhoods were destroyed to make way for new road networks and kids had to play elsewhere. Some communities fought back. Most famously, a Canadian journalist who had moved her family to Manhattan in the early 1950s led a campaign to stop the destruction of her local park. Describing her alarm at its proposed replacement with an expressway, Jane Jacobs called on her mayor (市长) to champion “New York as a decent place to live, and not just rush through.” Similar campaigns occurred in Australia in the late 1960s and 1970s as well.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Although these campaigns were widespread, </a:t>
            </a:r>
            <a:r>
              <a:rPr lang="en-US" sz="1600" u="sng">
                <a:solidFill>
                  <a:srgbClr val="C00000"/>
                </a:solidFill>
                <a:latin typeface="Times New Roman" panose="02020603050405020304" charset="0"/>
              </a:rPr>
              <a:t>the reality is that</a:t>
            </a:r>
            <a:r>
              <a:rPr lang="en-US" sz="1600">
                <a:solidFill>
                  <a:srgbClr val="000000"/>
                </a:solidFill>
                <a:latin typeface="Times New Roman" panose="02020603050405020304" charset="0"/>
              </a:rPr>
              <a:t> the majority of the western cities were completely redesigned around the needs of the motor car. The number of cars on roads has been increasing rapidly. In Australia we now have over twenty million cars for just over twenty-six million people, among the highest rate of car ownership in the world. </a:t>
            </a:r>
            <a:endParaRPr lang="en-US" sz="1600">
              <a:solidFill>
                <a:srgbClr val="000000"/>
              </a:solidFill>
              <a:latin typeface="Times New Roman" panose="02020603050405020304" charset="0"/>
            </a:endParaRPr>
          </a:p>
          <a:p>
            <a:pPr indent="0" algn="just"/>
            <a:r>
              <a:rPr lang="en-US" sz="1600">
                <a:solidFill>
                  <a:srgbClr val="000000"/>
                </a:solidFill>
                <a:latin typeface="Times New Roman" panose="02020603050405020304" charset="0"/>
              </a:rPr>
              <a:t>     We invest a lot in roads that help us rush through, </a:t>
            </a:r>
            <a:r>
              <a:rPr lang="en-US" sz="1600" u="sng">
                <a:solidFill>
                  <a:srgbClr val="C00000"/>
                </a:solidFill>
                <a:latin typeface="Times New Roman" panose="02020603050405020304" charset="0"/>
              </a:rPr>
              <a:t>but we fail</a:t>
            </a:r>
            <a:r>
              <a:rPr lang="en-US" sz="1600">
                <a:solidFill>
                  <a:srgbClr val="000000"/>
                </a:solidFill>
                <a:latin typeface="Times New Roman" panose="02020603050405020304" charset="0"/>
              </a:rPr>
              <a:t> to account for the true costs. Do we really recognise what it costs us as a society when children can’t move safely around our communities? The authors of </a:t>
            </a:r>
            <a:r>
              <a:rPr lang="en-US" sz="1600" i="1">
                <a:solidFill>
                  <a:srgbClr val="000000"/>
                </a:solidFill>
                <a:latin typeface="Times New Roman" panose="02020603050405020304" charset="0"/>
              </a:rPr>
              <a:t>Movement</a:t>
            </a:r>
            <a:r>
              <a:rPr lang="en-US" sz="1600">
                <a:solidFill>
                  <a:srgbClr val="000000"/>
                </a:solidFill>
                <a:latin typeface="Times New Roman" panose="02020603050405020304" charset="0"/>
              </a:rPr>
              <a:t> have it right: it’s time to </a:t>
            </a:r>
            <a:r>
              <a:rPr lang="en-US" sz="1600" b="1">
                <a:solidFill>
                  <a:srgbClr val="C00000"/>
                </a:solidFill>
                <a:latin typeface="Times New Roman" panose="02020603050405020304" charset="0"/>
              </a:rPr>
              <a:t>think differently </a:t>
            </a:r>
            <a:r>
              <a:rPr lang="en-US" sz="1600" u="sng">
                <a:solidFill>
                  <a:srgbClr val="C00000"/>
                </a:solidFill>
                <a:latin typeface="Times New Roman" panose="02020603050405020304" charset="0"/>
              </a:rPr>
              <a:t>about that street </a:t>
            </a:r>
            <a:r>
              <a:rPr lang="en-US" sz="1600">
                <a:solidFill>
                  <a:srgbClr val="000000"/>
                </a:solidFill>
                <a:latin typeface="Times New Roman" panose="02020603050405020304" charset="0"/>
              </a:rPr>
              <a:t>outside your front door.                    </a:t>
            </a:r>
            <a:endParaRPr lang="en-US" sz="1600">
              <a:solidFill>
                <a:srgbClr val="000000"/>
              </a:solidFill>
              <a:latin typeface="Times New Roman" panose="02020603050405020304" charset="0"/>
            </a:endParaRPr>
          </a:p>
        </p:txBody>
      </p:sp>
      <p:sp>
        <p:nvSpPr>
          <p:cNvPr id="34" name="文本框 33"/>
          <p:cNvSpPr txBox="1"/>
          <p:nvPr/>
        </p:nvSpPr>
        <p:spPr>
          <a:xfrm>
            <a:off x="7479030" y="798195"/>
            <a:ext cx="4641850" cy="1814830"/>
          </a:xfrm>
          <a:prstGeom prst="rect">
            <a:avLst/>
          </a:prstGeom>
          <a:noFill/>
          <a:ln w="9525">
            <a:solidFill>
              <a:schemeClr val="accent6">
                <a:lumMod val="40000"/>
                <a:lumOff val="60000"/>
              </a:schemeClr>
            </a:solidFill>
          </a:ln>
        </p:spPr>
        <p:txBody>
          <a:bodyPr wrap="square">
            <a:spAutoFit/>
          </a:bodyPr>
          <a:p>
            <a:pPr indent="0"/>
            <a:r>
              <a:rPr lang="en-US" sz="1600" b="1">
                <a:solidFill>
                  <a:srgbClr val="000000"/>
                </a:solidFill>
                <a:latin typeface="Times New Roman" panose="02020603050405020304" charset="0"/>
              </a:rPr>
              <a:t>28. </a:t>
            </a:r>
            <a:r>
              <a:rPr lang="en-US" sz="1600" b="1" u="sng">
                <a:solidFill>
                  <a:schemeClr val="accent3">
                    <a:lumMod val="75000"/>
                  </a:schemeClr>
                </a:solidFill>
                <a:latin typeface="Times New Roman" panose="02020603050405020304" charset="0"/>
              </a:rPr>
              <a:t>What phenomenon</a:t>
            </a:r>
            <a:r>
              <a:rPr lang="en-US" sz="1600" b="1">
                <a:solidFill>
                  <a:srgbClr val="000000"/>
                </a:solidFill>
                <a:latin typeface="Times New Roman" panose="02020603050405020304" charset="0"/>
              </a:rPr>
              <a:t> does the author point out in paragraph 1?</a:t>
            </a:r>
            <a:endParaRPr lang="en-US" sz="1600" b="1">
              <a:solidFill>
                <a:srgbClr val="000000"/>
              </a:solidFill>
              <a:latin typeface="Times New Roman" panose="02020603050405020304" charset="0"/>
            </a:endParaRPr>
          </a:p>
          <a:p>
            <a:pPr indent="0"/>
            <a:r>
              <a:rPr lang="en-US" sz="1600" b="1">
                <a:solidFill>
                  <a:srgbClr val="000000"/>
                </a:solidFill>
                <a:latin typeface="Times New Roman" panose="02020603050405020304" charset="0"/>
              </a:rPr>
              <a:t>29. What were the Canadian journalist and other campaigners</a:t>
            </a:r>
            <a:r>
              <a:rPr lang="en-US" sz="1600" b="1">
                <a:solidFill>
                  <a:srgbClr val="CA9800"/>
                </a:solidFill>
                <a:latin typeface="Times New Roman" panose="02020603050405020304" charset="0"/>
              </a:rPr>
              <a:t> </a:t>
            </a:r>
            <a:r>
              <a:rPr lang="en-US" sz="1600" b="1" u="sng">
                <a:solidFill>
                  <a:srgbClr val="CA9800"/>
                </a:solidFill>
                <a:latin typeface="Times New Roman" panose="02020603050405020304" charset="0"/>
              </a:rPr>
              <a:t>trying to do</a:t>
            </a:r>
            <a:r>
              <a:rPr lang="en-US" sz="1600" b="1">
                <a:solidFill>
                  <a:srgbClr val="000000"/>
                </a:solidFill>
                <a:latin typeface="Times New Roman" panose="02020603050405020304" charset="0"/>
              </a:rPr>
              <a:t>?</a:t>
            </a:r>
            <a:endParaRPr lang="en-US" sz="1600" b="1">
              <a:solidFill>
                <a:srgbClr val="000000"/>
              </a:solidFill>
              <a:latin typeface="Times New Roman" panose="02020603050405020304" charset="0"/>
            </a:endParaRPr>
          </a:p>
          <a:p>
            <a:pPr indent="0"/>
            <a:r>
              <a:rPr lang="en-US" sz="1600" b="1">
                <a:solidFill>
                  <a:srgbClr val="000000"/>
                </a:solidFill>
                <a:latin typeface="Times New Roman" panose="02020603050405020304" charset="0"/>
              </a:rPr>
              <a:t>30. What can be inferred about </a:t>
            </a:r>
            <a:r>
              <a:rPr lang="en-US" sz="1600" b="1" u="sng">
                <a:solidFill>
                  <a:srgbClr val="CA9800"/>
                </a:solidFill>
                <a:latin typeface="Times New Roman" panose="02020603050405020304" charset="0"/>
              </a:rPr>
              <a:t>the campaigns</a:t>
            </a:r>
            <a:r>
              <a:rPr lang="en-US" sz="1600" b="1">
                <a:solidFill>
                  <a:srgbClr val="000000"/>
                </a:solidFill>
                <a:latin typeface="Times New Roman" panose="02020603050405020304" charset="0"/>
              </a:rPr>
              <a:t> in Australia in the late 1960s and 1970s?</a:t>
            </a:r>
            <a:endParaRPr lang="en-US" sz="1600" b="1">
              <a:solidFill>
                <a:srgbClr val="000000"/>
              </a:solidFill>
              <a:latin typeface="Times New Roman" panose="02020603050405020304" charset="0"/>
            </a:endParaRPr>
          </a:p>
          <a:p>
            <a:pPr indent="0"/>
            <a:r>
              <a:rPr lang="en-US" sz="1600" b="1">
                <a:solidFill>
                  <a:srgbClr val="000000"/>
                </a:solidFill>
                <a:latin typeface="Times New Roman" panose="02020603050405020304" charset="0"/>
              </a:rPr>
              <a:t>31. What can be </a:t>
            </a:r>
            <a:r>
              <a:rPr lang="en-US" sz="1600" b="1">
                <a:solidFill>
                  <a:srgbClr val="FF0000"/>
                </a:solidFill>
                <a:latin typeface="Times New Roman" panose="02020603050405020304" charset="0"/>
              </a:rPr>
              <a:t>a suitable title </a:t>
            </a:r>
            <a:r>
              <a:rPr lang="en-US" sz="1600" b="1">
                <a:solidFill>
                  <a:srgbClr val="000000"/>
                </a:solidFill>
                <a:latin typeface="Times New Roman" panose="02020603050405020304" charset="0"/>
              </a:rPr>
              <a:t>for the text?</a:t>
            </a:r>
            <a:endParaRPr lang="en-US" sz="1600">
              <a:solidFill>
                <a:srgbClr val="000000"/>
              </a:solidFill>
              <a:latin typeface="Times New Roman" panose="02020603050405020304" charset="0"/>
            </a:endParaRPr>
          </a:p>
        </p:txBody>
      </p:sp>
      <p:pic>
        <p:nvPicPr>
          <p:cNvPr id="2" name="图片 1"/>
          <p:cNvPicPr>
            <a:picLocks noChangeAspect="1"/>
          </p:cNvPicPr>
          <p:nvPr/>
        </p:nvPicPr>
        <p:blipFill>
          <a:blip r:embed="rId6"/>
          <a:stretch>
            <a:fillRect/>
          </a:stretch>
        </p:blipFill>
        <p:spPr>
          <a:xfrm>
            <a:off x="1630680" y="844550"/>
            <a:ext cx="544195" cy="546100"/>
          </a:xfrm>
          <a:prstGeom prst="rect">
            <a:avLst/>
          </a:prstGeom>
        </p:spPr>
      </p:pic>
      <p:sp>
        <p:nvSpPr>
          <p:cNvPr id="26" name="文本框 25"/>
          <p:cNvSpPr txBox="1"/>
          <p:nvPr/>
        </p:nvSpPr>
        <p:spPr>
          <a:xfrm>
            <a:off x="1657985" y="89154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pic>
        <p:nvPicPr>
          <p:cNvPr id="3" name="图片 2"/>
          <p:cNvPicPr>
            <a:picLocks noChangeAspect="1"/>
          </p:cNvPicPr>
          <p:nvPr/>
        </p:nvPicPr>
        <p:blipFill>
          <a:blip r:embed="rId6"/>
          <a:stretch>
            <a:fillRect/>
          </a:stretch>
        </p:blipFill>
        <p:spPr>
          <a:xfrm>
            <a:off x="4194175" y="4248150"/>
            <a:ext cx="544195" cy="546100"/>
          </a:xfrm>
          <a:prstGeom prst="rect">
            <a:avLst/>
          </a:prstGeom>
        </p:spPr>
      </p:pic>
      <p:sp>
        <p:nvSpPr>
          <p:cNvPr id="5" name="文本框 4"/>
          <p:cNvSpPr txBox="1"/>
          <p:nvPr/>
        </p:nvSpPr>
        <p:spPr>
          <a:xfrm>
            <a:off x="4221480" y="429514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344068" name="AutoShape 4"/>
          <p:cNvSpPr>
            <a:spLocks noChangeArrowheads="1"/>
          </p:cNvSpPr>
          <p:nvPr/>
        </p:nvSpPr>
        <p:spPr bwMode="gray">
          <a:xfrm>
            <a:off x="4053840" y="750570"/>
            <a:ext cx="3092450" cy="588645"/>
          </a:xfrm>
          <a:prstGeom prst="bevel">
            <a:avLst>
              <a:gd name="adj" fmla="val 1495"/>
            </a:avLst>
          </a:prstGeom>
          <a:solidFill>
            <a:srgbClr val="336633"/>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What phenomenon</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10" name="AutoShape 4"/>
          <p:cNvSpPr>
            <a:spLocks noChangeArrowheads="1"/>
          </p:cNvSpPr>
          <p:nvPr/>
        </p:nvSpPr>
        <p:spPr bwMode="gray">
          <a:xfrm>
            <a:off x="999490" y="1895475"/>
            <a:ext cx="2591435" cy="366395"/>
          </a:xfrm>
          <a:prstGeom prst="bevel">
            <a:avLst>
              <a:gd name="adj" fmla="val 1495"/>
            </a:avLst>
          </a:prstGeom>
          <a:solidFill>
            <a:srgbClr val="CA98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How+ rethink</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7" name="AutoShape 4"/>
          <p:cNvSpPr>
            <a:spLocks noChangeArrowheads="1"/>
          </p:cNvSpPr>
          <p:nvPr/>
        </p:nvSpPr>
        <p:spPr bwMode="gray">
          <a:xfrm>
            <a:off x="1250950" y="3021330"/>
            <a:ext cx="2087880" cy="339090"/>
          </a:xfrm>
          <a:prstGeom prst="bevel">
            <a:avLst>
              <a:gd name="adj" fmla="val 1495"/>
            </a:avLst>
          </a:prstGeom>
          <a:solidFill>
            <a:srgbClr val="CA98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How</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8" name="AutoShape 4"/>
          <p:cNvSpPr>
            <a:spLocks noChangeArrowheads="1"/>
          </p:cNvSpPr>
          <p:nvPr/>
        </p:nvSpPr>
        <p:spPr bwMode="gray">
          <a:xfrm>
            <a:off x="2986405" y="4794250"/>
            <a:ext cx="3092450" cy="588645"/>
          </a:xfrm>
          <a:prstGeom prst="bevel">
            <a:avLst>
              <a:gd name="adj" fmla="val 1495"/>
            </a:avLst>
          </a:prstGeom>
          <a:solidFill>
            <a:srgbClr val="336633"/>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What reality</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cxnSp>
        <p:nvCxnSpPr>
          <p:cNvPr id="11" name="直接箭头连接符 10"/>
          <p:cNvCxnSpPr/>
          <p:nvPr/>
        </p:nvCxnSpPr>
        <p:spPr>
          <a:xfrm flipH="1">
            <a:off x="639445" y="2557145"/>
            <a:ext cx="1997075" cy="389191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
        <p:nvSpPr>
          <p:cNvPr id="17" name="文本框 16"/>
          <p:cNvSpPr txBox="1"/>
          <p:nvPr/>
        </p:nvSpPr>
        <p:spPr>
          <a:xfrm>
            <a:off x="8801100" y="134620"/>
            <a:ext cx="2926080" cy="521970"/>
          </a:xfrm>
          <a:prstGeom prst="rect">
            <a:avLst/>
          </a:prstGeom>
          <a:noFill/>
        </p:spPr>
        <p:txBody>
          <a:bodyPr wrap="square" rtlCol="0">
            <a:spAutoFit/>
          </a:bodyPr>
          <a:p>
            <a:r>
              <a:rPr lang="en-US" altLang="zh-CN" sz="2800" b="1">
                <a:solidFill>
                  <a:srgbClr val="C00000"/>
                </a:solidFill>
              </a:rPr>
              <a:t>——</a:t>
            </a:r>
            <a:r>
              <a:rPr lang="zh-CN" altLang="en-US" sz="2800" b="1">
                <a:solidFill>
                  <a:srgbClr val="C00000"/>
                </a:solidFill>
              </a:rPr>
              <a:t>语篇解构</a:t>
            </a:r>
            <a:endParaRPr lang="zh-CN" altLang="en-US" sz="2800" b="1">
              <a:solidFill>
                <a:srgbClr val="C00000"/>
              </a:solidFill>
            </a:endParaRPr>
          </a:p>
        </p:txBody>
      </p:sp>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78855" y="2423160"/>
            <a:ext cx="6194425" cy="4511675"/>
          </a:xfrm>
          <a:prstGeom prst="rect">
            <a:avLst/>
          </a:prstGeom>
        </p:spPr>
      </p:pic>
      <p:sp>
        <p:nvSpPr>
          <p:cNvPr id="37" name="文本框 36"/>
          <p:cNvSpPr txBox="1"/>
          <p:nvPr/>
        </p:nvSpPr>
        <p:spPr>
          <a:xfrm>
            <a:off x="6681470" y="2971165"/>
            <a:ext cx="5328920" cy="3823970"/>
          </a:xfrm>
          <a:prstGeom prst="rect">
            <a:avLst/>
          </a:prstGeom>
          <a:noFill/>
        </p:spPr>
        <p:txBody>
          <a:bodyPr wrap="square" rtlCol="0" anchor="t">
            <a:noAutofit/>
          </a:bodyPr>
          <a:p>
            <a:pPr marL="285750" indent="-285750" algn="l" defTabSz="685800" hangingPunct="0">
              <a:spcBef>
                <a:spcPts val="0"/>
              </a:spcBef>
              <a:spcAft>
                <a:spcPts val="0"/>
              </a:spcAft>
              <a:buClrTx/>
              <a:buSzTx/>
              <a:buFont typeface="Wingdings" panose="05000000000000000000" charset="0"/>
              <a:buChar char="Ø"/>
            </a:pPr>
            <a:r>
              <a:rPr lang="zh-CN" altLang="en-US"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利用</a:t>
            </a:r>
            <a:r>
              <a:rPr lang="en-US" altLang="zh-CN"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路标词厘清语篇框架结构</a:t>
            </a:r>
            <a:r>
              <a:rPr lang="zh-CN" altLang="en-US"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endParaRPr lang="zh-CN" altLang="en-US">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algn="l" defTabSz="685800" fontAlgn="auto" hangingPunct="0">
              <a:lnSpc>
                <a:spcPts val="1160"/>
              </a:lnSpc>
              <a:spcBef>
                <a:spcPts val="0"/>
              </a:spcBef>
              <a:spcAft>
                <a:spcPts val="0"/>
              </a:spcAft>
              <a:buClrTx/>
              <a:buSzTx/>
              <a:buFontTx/>
            </a:pPr>
            <a:r>
              <a:rPr lang="en-US" altLang="zh-CN">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endParaRPr lang="en-US" altLang="zh-CN">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algn="l" defTabSz="685800" hangingPunct="0">
              <a:spcBef>
                <a:spcPts val="0"/>
              </a:spcBef>
              <a:spcAft>
                <a:spcPts val="0"/>
              </a:spcAft>
              <a:buClrTx/>
              <a:buSzTx/>
              <a:buFontTx/>
            </a:pPr>
            <a:r>
              <a:rPr lang="en-US" altLang="zh-CN">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lang="zh-CN" altLang="en-US"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有助于快速解构语篇宏观模式，</a:t>
            </a:r>
            <a:r>
              <a:rPr lang="en-US" altLang="zh-CN"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有效彰显作者的写作思路，带出作者真正写作意图</a:t>
            </a:r>
            <a:r>
              <a:rPr lang="zh-CN" altLang="en-US"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a:t>
            </a:r>
            <a:r>
              <a:rPr lang="en-US" altLang="zh-CN"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lang="en-US" altLang="zh-CN" sz="160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studies show...</a:t>
            </a:r>
            <a:r>
              <a:rPr lang="zh-CN" altLang="en-US" sz="160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，the reality is that</a:t>
            </a:r>
            <a:r>
              <a:rPr lang="en-US" altLang="zh-CN" sz="160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a:t>
            </a:r>
            <a:r>
              <a:rPr lang="en-US" altLang="zh-CN" sz="160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but...</a:t>
            </a:r>
            <a:r>
              <a:rPr lang="zh-CN" altLang="en-US"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a:t>
            </a:r>
            <a:endParaRPr lang="zh-CN" altLang="en-US"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algn="l" defTabSz="685800" fontAlgn="auto" hangingPunct="0">
              <a:lnSpc>
                <a:spcPts val="1160"/>
              </a:lnSpc>
              <a:spcBef>
                <a:spcPts val="0"/>
              </a:spcBef>
              <a:spcAft>
                <a:spcPts val="0"/>
              </a:spcAft>
              <a:buClrTx/>
              <a:buSzTx/>
              <a:buFontTx/>
            </a:pPr>
            <a:endParaRPr lang="zh-CN" altLang="en-US" sz="16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L="285750" indent="-285750" algn="l" defTabSz="685800" hangingPunct="0">
              <a:spcBef>
                <a:spcPts val="0"/>
              </a:spcBef>
              <a:spcAft>
                <a:spcPts val="0"/>
              </a:spcAft>
              <a:buClrTx/>
              <a:buSzTx/>
              <a:buFont typeface="Wingdings" panose="05000000000000000000" charset="0"/>
              <a:buChar char="Ø"/>
            </a:pPr>
            <a:r>
              <a:rPr lang="en-US" altLang="zh-CN"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抓住关键词复现</a:t>
            </a:r>
            <a:r>
              <a:rPr lang="zh-CN" altLang="en-US"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，确定篇章结构</a:t>
            </a:r>
            <a:r>
              <a:rPr lang="en-US" altLang="zh-CN"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en-US" altLang="zh-CN" sz="1600" b="1" u="sng">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endParaRPr lang="en-US" altLang="zh-CN" sz="1600" b="1">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algn="l" defTabSz="685800" hangingPunct="0">
              <a:spcBef>
                <a:spcPts val="0"/>
              </a:spcBef>
              <a:spcAft>
                <a:spcPts val="0"/>
              </a:spcAft>
              <a:buClrTx/>
              <a:buSzTx/>
              <a:buFontTx/>
            </a:pPr>
            <a:r>
              <a:rPr lang="zh-CN" altLang="en-US" sz="1600">
                <a:ln>
                  <a:noFill/>
                </a:ln>
                <a:effectLst/>
                <a:uFillTx/>
                <a:latin typeface="微软雅黑" panose="020B0503020204020204" charset="-122"/>
                <a:ea typeface="微软雅黑" panose="020B0503020204020204" charset="-122"/>
                <a:cs typeface="微软雅黑" panose="020B0503020204020204" charset="-122"/>
                <a:sym typeface="Helvetica"/>
              </a:rPr>
              <a:t>   </a:t>
            </a:r>
            <a:r>
              <a:rPr lang="zh-CN" altLang="en-US" sz="16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运用语篇分析手段，从语境、信息、结构等层面分析文本，理清文本内在的错综复杂的关系。</a:t>
            </a:r>
            <a:r>
              <a:rPr lang="zh-CN" altLang="en-US" sz="1600">
                <a:ln>
                  <a:noFill/>
                </a:ln>
                <a:effectLst/>
                <a:uFillTx/>
                <a:latin typeface="微软雅黑" panose="020B0503020204020204" charset="-122"/>
                <a:ea typeface="微软雅黑" panose="020B0503020204020204" charset="-122"/>
                <a:cs typeface="微软雅黑" panose="020B0503020204020204" charset="-122"/>
                <a:sym typeface="Helvetica"/>
              </a:rPr>
              <a:t>在快速浏览中</a:t>
            </a:r>
            <a:r>
              <a:rPr lang="zh-CN" altLang="en-US" sz="16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抓住关键词复现与呼应 </a:t>
            </a:r>
            <a:r>
              <a:rPr lang="zh-CN" altLang="en-US" sz="1600">
                <a:ln>
                  <a:noFill/>
                </a:ln>
                <a:effectLst/>
                <a:uFillTx/>
                <a:latin typeface="微软雅黑" panose="020B0503020204020204" charset="-122"/>
                <a:ea typeface="微软雅黑" panose="020B0503020204020204" charset="-122"/>
                <a:cs typeface="微软雅黑" panose="020B0503020204020204" charset="-122"/>
                <a:sym typeface="Helvetica"/>
              </a:rPr>
              <a:t>rethink →think differently</a:t>
            </a:r>
            <a:r>
              <a:rPr lang="zh-CN" altLang="en-US" sz="1600" b="1">
                <a:ln>
                  <a:noFill/>
                </a:ln>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a:ln>
                  <a:noFill/>
                </a:ln>
                <a:effectLst/>
                <a:uFillTx/>
                <a:latin typeface="微软雅黑" panose="020B0503020204020204" charset="-122"/>
                <a:ea typeface="微软雅黑" panose="020B0503020204020204" charset="-122"/>
                <a:cs typeface="微软雅黑" panose="020B0503020204020204" charset="-122"/>
                <a:sym typeface="Helvetica"/>
              </a:rPr>
              <a:t>本篇区分于传统的单一的</a:t>
            </a:r>
            <a:r>
              <a:rPr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“问题解决</a:t>
            </a:r>
            <a:r>
              <a:rPr lang="en-US"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模式</a:t>
            </a:r>
            <a:r>
              <a:rPr lang="zh-CN" sz="1600"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，属于</a:t>
            </a:r>
            <a:r>
              <a:rPr lang="en-US" alt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问题</a:t>
            </a:r>
            <a:r>
              <a:rPr lang="en-US" alt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解决</a:t>
            </a:r>
            <a:r>
              <a:rPr lang="en-US" alt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失败反思</a:t>
            </a:r>
            <a:r>
              <a:rPr lang="en-US" altLang="zh-CN"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模式</a:t>
            </a:r>
            <a:r>
              <a:rPr lang="zh-CN" altLang="en-US" sz="16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lang="zh-CN"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What phenomenon</a:t>
            </a:r>
            <a:r>
              <a:rPr lang="en-US" altLang="zh-CN"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---How---What reality---Why fail + think differently</a:t>
            </a:r>
            <a:r>
              <a:rPr lang="zh-CN" altLang="en-US" sz="16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。聚焦主题 </a:t>
            </a:r>
            <a:r>
              <a:rPr lang="zh-CN" altLang="en-US"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streets and the role they play in our lives</a:t>
            </a:r>
            <a:r>
              <a:rPr lang="zh-CN" altLang="en-US" sz="1600"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a:t>
            </a:r>
            <a:r>
              <a:rPr lang="en-US" altLang="zh-CN"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a:ln>
                  <a:noFill/>
                </a:ln>
                <a:effectLst/>
                <a:uFillTx/>
                <a:latin typeface="微软雅黑" panose="020B0503020204020204" charset="-122"/>
                <a:ea typeface="微软雅黑" panose="020B0503020204020204" charset="-122"/>
                <a:cs typeface="微软雅黑" panose="020B0503020204020204" charset="-122"/>
                <a:sym typeface="Helvetica"/>
              </a:rPr>
              <a:t>反思街道功能，</a:t>
            </a:r>
            <a:r>
              <a:rPr lang="zh-CN" altLang="en-US"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重视城市宜居性</a:t>
            </a:r>
            <a:r>
              <a:rPr lang="en-US" altLang="zh-CN"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a:t>
            </a:r>
            <a:r>
              <a:rPr lang="zh-CN" altLang="en-US" sz="1600">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考查学生</a:t>
            </a:r>
            <a:r>
              <a:rPr lang="zh-CN" altLang="en-US" sz="16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批判性思维</a:t>
            </a:r>
            <a:r>
              <a:rPr lang="zh-CN" altLang="en-US" sz="1600"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rPr>
              <a:t>。</a:t>
            </a:r>
            <a:endParaRPr lang="zh-CN" altLang="en-US" sz="1600" b="1">
              <a:ln>
                <a:noFill/>
              </a:ln>
              <a:solidFill>
                <a:schemeClr val="tx1"/>
              </a:solidFill>
              <a:effectLst/>
              <a:uFillTx/>
              <a:latin typeface="微软雅黑" panose="020B0503020204020204" charset="-122"/>
              <a:ea typeface="微软雅黑" panose="020B0503020204020204" charset="-122"/>
              <a:cs typeface="微软雅黑" panose="020B0503020204020204" charset="-122"/>
              <a:sym typeface="Helvetica"/>
            </a:endParaRPr>
          </a:p>
        </p:txBody>
      </p:sp>
      <p:pic>
        <p:nvPicPr>
          <p:cNvPr id="12" name="图片 11"/>
          <p:cNvPicPr>
            <a:picLocks noChangeAspect="1"/>
          </p:cNvPicPr>
          <p:nvPr/>
        </p:nvPicPr>
        <p:blipFill>
          <a:blip r:embed="rId6"/>
          <a:stretch>
            <a:fillRect/>
          </a:stretch>
        </p:blipFill>
        <p:spPr>
          <a:xfrm>
            <a:off x="4510405" y="5501640"/>
            <a:ext cx="544195" cy="546100"/>
          </a:xfrm>
          <a:prstGeom prst="rect">
            <a:avLst/>
          </a:prstGeom>
        </p:spPr>
      </p:pic>
      <p:sp>
        <p:nvSpPr>
          <p:cNvPr id="13" name="文本框 12"/>
          <p:cNvSpPr txBox="1"/>
          <p:nvPr/>
        </p:nvSpPr>
        <p:spPr>
          <a:xfrm>
            <a:off x="4537710" y="554863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9" name="AutoShape 4"/>
          <p:cNvSpPr>
            <a:spLocks noChangeArrowheads="1"/>
          </p:cNvSpPr>
          <p:nvPr/>
        </p:nvSpPr>
        <p:spPr bwMode="gray">
          <a:xfrm>
            <a:off x="925830" y="5991225"/>
            <a:ext cx="4528820" cy="393065"/>
          </a:xfrm>
          <a:prstGeom prst="bevel">
            <a:avLst>
              <a:gd name="adj" fmla="val 1495"/>
            </a:avLst>
          </a:prstGeom>
          <a:solidFill>
            <a:srgbClr val="FF00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Why fail + think differently</a:t>
            </a:r>
            <a:endParaRPr kumimoji="0" lang="en-US" altLang="zh-CN" sz="28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ppt_x"/>
                                          </p:val>
                                        </p:tav>
                                        <p:tav tm="100000">
                                          <p:val>
                                            <p:strVal val="#ppt_x"/>
                                          </p:val>
                                        </p:tav>
                                      </p:tavLst>
                                    </p:anim>
                                    <p:anim calcmode="lin" valueType="num">
                                      <p:cBhvr additive="base">
                                        <p:cTn id="37" dur="500" fill="hold"/>
                                        <p:tgtEl>
                                          <p:spTgt spid="37"/>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6" presetClass="entr" presetSubtype="16"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par>
                                <p:cTn id="42" presetID="16" presetClass="entr" presetSubtype="21"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44068"/>
                                        </p:tgtEl>
                                        <p:attrNameLst>
                                          <p:attrName>style.visibility</p:attrName>
                                        </p:attrNameLst>
                                      </p:cBhvr>
                                      <p:to>
                                        <p:strVal val="visible"/>
                                      </p:to>
                                    </p:set>
                                    <p:animEffect transition="in" filter="blinds(horizontal)">
                                      <p:cBhvr>
                                        <p:cTn id="49" dur="500"/>
                                        <p:tgtEl>
                                          <p:spTgt spid="34406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linds(horizontal)">
                                      <p:cBhvr>
                                        <p:cTn id="55" dur="500"/>
                                        <p:tgtEl>
                                          <p:spTgt spid="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linds(horizontal)">
                                      <p:cBhvr>
                                        <p:cTn id="58" dur="500"/>
                                        <p:tgtEl>
                                          <p:spTgt spid="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linds(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5" grpId="0"/>
      <p:bldP spid="5" grpId="1"/>
      <p:bldP spid="344068" grpId="0" bldLvl="0" animBg="1"/>
      <p:bldP spid="10" grpId="0" bldLvl="0" animBg="1"/>
      <p:bldP spid="7" grpId="0" bldLvl="0" animBg="1"/>
      <p:bldP spid="8" grpId="0" bldLvl="0" animBg="1"/>
      <p:bldP spid="9" grpId="0" bldLvl="0" animBg="1"/>
      <p:bldP spid="37" grpId="0"/>
      <p:bldP spid="37" grpId="1"/>
      <p:bldP spid="17" grpId="0"/>
      <p:bldP spid="17" grpId="1"/>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C</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51" name="文本框 50"/>
          <p:cNvSpPr txBox="1"/>
          <p:nvPr>
            <p:custDataLst>
              <p:tags r:id="rId2"/>
            </p:custDataLst>
          </p:nvPr>
        </p:nvSpPr>
        <p:spPr>
          <a:xfrm>
            <a:off x="10013950" y="359791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122555" y="793750"/>
            <a:ext cx="7306310" cy="6000750"/>
          </a:xfrm>
          <a:prstGeom prst="rect">
            <a:avLst/>
          </a:prstGeom>
          <a:noFill/>
          <a:ln w="9525">
            <a:solidFill>
              <a:schemeClr val="accent5">
                <a:lumMod val="20000"/>
                <a:lumOff val="80000"/>
              </a:schemeClr>
            </a:solidFill>
          </a:ln>
        </p:spPr>
        <p:txBody>
          <a:bodyPr wrap="square">
            <a:spAutoFit/>
          </a:bodyPr>
          <a:p>
            <a:pPr indent="0" algn="just"/>
            <a:r>
              <a:rPr lang="en-US" sz="1600">
                <a:solidFill>
                  <a:srgbClr val="000000"/>
                </a:solidFill>
                <a:latin typeface="Times New Roman" panose="02020603050405020304" charset="0"/>
              </a:rPr>
              <a:t>    </a:t>
            </a:r>
            <a:r>
              <a:rPr lang="en-US" sz="1600">
                <a:solidFill>
                  <a:schemeClr val="tx1"/>
                </a:solidFill>
                <a:latin typeface="Times New Roman" panose="02020603050405020304" charset="0"/>
              </a:rPr>
              <a:t>While safety improvements might have been made to our streets in recent years, transport studies also show declines in pedestrian (行人) mobility, especially among young children. Many parents say there’s too much traffic on the roads for their children to walk safely to school, so they pack them into the car instead.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Dutch authors Thalia Verkade and Marco te Br mmelstroet are bothered by facts like these. In their new book </a:t>
            </a:r>
            <a:r>
              <a:rPr lang="en-US" sz="1600" i="1">
                <a:solidFill>
                  <a:schemeClr val="tx1"/>
                </a:solidFill>
                <a:latin typeface="Times New Roman" panose="02020603050405020304" charset="0"/>
              </a:rPr>
              <a:t>Movement: How to Take Back Our Streets and Transform Our Lives</a:t>
            </a:r>
            <a:r>
              <a:rPr lang="en-US" sz="1600">
                <a:solidFill>
                  <a:schemeClr val="tx1"/>
                </a:solidFill>
                <a:latin typeface="Times New Roman" panose="02020603050405020304" charset="0"/>
              </a:rPr>
              <a:t>, they call for a rethink of our streets and the role they play in our lives.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Life on city streets started to change decades ago. Whole neighbourhoods were destroyed to make way for new road networks and kids had to play elsewhere. Some communities fought back. Most famously, a Canadian journalist who had moved her family to Manhattan in the early 1950s led a campaign to stop the destruction of her local park. Describing her alarm at its proposed replacement with an expressway, Jane Jacobs called on her mayor (市长) to champion “New York as a decent place to live, and not just rush through.” Similar campaigns occurred in Australia in the late 1960s and 1970s as well.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Although these campaigns were widespread, the reality is that the majority of the western cities were completely redesigned around the needs of the motor car. The number of cars on roads has been increasing rapidly. In Australia we now have over twenty million cars for just over twenty-six million people, among the highest rate of car ownership in the world.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We invest a lot in roads that help us rush through, but we fail to account for the true costs. Do we really recognise what it costs us as a society when children can’t move safely around our communities? The authors of </a:t>
            </a:r>
            <a:r>
              <a:rPr lang="en-US" sz="1600" i="1">
                <a:solidFill>
                  <a:schemeClr val="tx1"/>
                </a:solidFill>
                <a:latin typeface="Times New Roman" panose="02020603050405020304" charset="0"/>
              </a:rPr>
              <a:t>Movement</a:t>
            </a:r>
            <a:r>
              <a:rPr lang="en-US" sz="1600">
                <a:solidFill>
                  <a:schemeClr val="tx1"/>
                </a:solidFill>
                <a:latin typeface="Times New Roman" panose="02020603050405020304" charset="0"/>
              </a:rPr>
              <a:t> have it right: it’s time to think differently about that street outside your front door.            </a:t>
            </a:r>
            <a:r>
              <a:rPr lang="en-US" sz="1600">
                <a:solidFill>
                  <a:srgbClr val="000000"/>
                </a:solidFill>
                <a:latin typeface="Times New Roman" panose="02020603050405020304" charset="0"/>
              </a:rPr>
              <a:t>        </a:t>
            </a:r>
            <a:endParaRPr lang="en-US" sz="1600">
              <a:solidFill>
                <a:srgbClr val="000000"/>
              </a:solidFill>
              <a:latin typeface="Times New Roman" panose="02020603050405020304" charset="0"/>
            </a:endParaRPr>
          </a:p>
        </p:txBody>
      </p:sp>
      <p:sp>
        <p:nvSpPr>
          <p:cNvPr id="34" name="文本框 33"/>
          <p:cNvSpPr txBox="1"/>
          <p:nvPr/>
        </p:nvSpPr>
        <p:spPr>
          <a:xfrm>
            <a:off x="7493000" y="774700"/>
            <a:ext cx="4641850" cy="5785485"/>
          </a:xfrm>
          <a:prstGeom prst="rect">
            <a:avLst/>
          </a:prstGeom>
          <a:noFill/>
          <a:ln w="9525">
            <a:solidFill>
              <a:schemeClr val="accent6">
                <a:lumMod val="40000"/>
                <a:lumOff val="60000"/>
              </a:schemeClr>
            </a:solidFill>
          </a:ln>
        </p:spPr>
        <p:txBody>
          <a:bodyPr wrap="square">
            <a:spAutoFit/>
          </a:bodyPr>
          <a:p>
            <a:pPr indent="0" fontAlgn="auto">
              <a:lnSpc>
                <a:spcPts val="1720"/>
              </a:lnSpc>
            </a:pPr>
            <a:r>
              <a:rPr lang="en-US" sz="1600" b="1">
                <a:solidFill>
                  <a:srgbClr val="000000"/>
                </a:solidFill>
                <a:latin typeface="Times New Roman" panose="02020603050405020304" charset="0"/>
              </a:rPr>
              <a:t>28. What phenomenon does the author point out in paragraph 1?</a:t>
            </a:r>
            <a:endParaRPr lang="en-US" sz="1600" b="1">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A. Cars often get stuck on the road.	</a:t>
            </a:r>
            <a:endParaRPr lang="en-US" sz="1600">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B. Traffic accidents occur frequently.</a:t>
            </a:r>
            <a:endParaRPr lang="en-US" sz="1600">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C. People walk less and drive more.	</a:t>
            </a:r>
            <a:endParaRPr lang="en-US" sz="1600">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D. Pedestrians fail to follow the rules.</a:t>
            </a:r>
            <a:endParaRPr lang="en-US" sz="1600">
              <a:solidFill>
                <a:srgbClr val="000000"/>
              </a:solidFill>
              <a:latin typeface="Times New Roman" panose="02020603050405020304" charset="0"/>
            </a:endParaRPr>
          </a:p>
          <a:p>
            <a:pPr indent="0" fontAlgn="auto">
              <a:lnSpc>
                <a:spcPts val="1720"/>
              </a:lnSpc>
            </a:pPr>
            <a:r>
              <a:rPr lang="en-US" sz="1600" b="1">
                <a:solidFill>
                  <a:srgbClr val="000000"/>
                </a:solidFill>
                <a:latin typeface="Times New Roman" panose="02020603050405020304" charset="0"/>
              </a:rPr>
              <a:t>29. What were the Canadian journalist and other campaigners trying to do?</a:t>
            </a:r>
            <a:endParaRPr lang="en-US" sz="1600" b="1">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A Keep their cities livable.</a:t>
            </a:r>
            <a:endParaRPr lang="en-US" sz="1600">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B. Promote cultural diversity.</a:t>
            </a:r>
            <a:endParaRPr lang="en-US" sz="1600">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C. Help the needy families.	</a:t>
            </a:r>
            <a:endParaRPr lang="en-US" sz="1600">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D. Make expressways accessible.</a:t>
            </a:r>
            <a:endParaRPr lang="en-US" sz="1600">
              <a:solidFill>
                <a:srgbClr val="000000"/>
              </a:solidFill>
              <a:latin typeface="Times New Roman" panose="02020603050405020304" charset="0"/>
            </a:endParaRPr>
          </a:p>
          <a:p>
            <a:pPr indent="0"/>
            <a:endParaRPr lang="en-US" sz="1600">
              <a:solidFill>
                <a:srgbClr val="000000"/>
              </a:solidFill>
              <a:latin typeface="Times New Roman" panose="02020603050405020304" charset="0"/>
            </a:endParaRPr>
          </a:p>
          <a:p>
            <a:pPr indent="0"/>
            <a:endParaRPr lang="en-US" sz="1600">
              <a:solidFill>
                <a:srgbClr val="000000"/>
              </a:solidFill>
              <a:latin typeface="Times New Roman" panose="02020603050405020304" charset="0"/>
            </a:endParaRPr>
          </a:p>
          <a:p>
            <a:pPr indent="0"/>
            <a:endParaRPr lang="en-US" sz="1600">
              <a:solidFill>
                <a:srgbClr val="000000"/>
              </a:solidFill>
              <a:latin typeface="Times New Roman" panose="02020603050405020304" charset="0"/>
            </a:endParaRPr>
          </a:p>
          <a:p>
            <a:pPr indent="0"/>
            <a:endParaRPr lang="en-US" sz="1600">
              <a:solidFill>
                <a:srgbClr val="000000"/>
              </a:solidFill>
              <a:latin typeface="Times New Roman" panose="02020603050405020304" charset="0"/>
            </a:endParaRPr>
          </a:p>
          <a:p>
            <a:pPr indent="0"/>
            <a:endParaRPr lang="en-US" sz="1600">
              <a:solidFill>
                <a:srgbClr val="000000"/>
              </a:solidFill>
              <a:latin typeface="Times New Roman" panose="02020603050405020304" charset="0"/>
            </a:endParaRPr>
          </a:p>
          <a:p>
            <a:pPr indent="0"/>
            <a:endParaRPr lang="en-US" sz="1600">
              <a:solidFill>
                <a:srgbClr val="000000"/>
              </a:solidFill>
              <a:latin typeface="Times New Roman" panose="02020603050405020304" charset="0"/>
            </a:endParaRPr>
          </a:p>
          <a:p>
            <a:pPr indent="0"/>
            <a:endParaRPr lang="en-US" sz="1600" b="1">
              <a:solidFill>
                <a:srgbClr val="000000"/>
              </a:solidFill>
              <a:latin typeface="Times New Roman" panose="02020603050405020304" charset="0"/>
            </a:endParaRPr>
          </a:p>
          <a:p>
            <a:pPr indent="0" fontAlgn="auto">
              <a:lnSpc>
                <a:spcPts val="1720"/>
              </a:lnSpc>
            </a:pPr>
            <a:r>
              <a:rPr lang="en-US" sz="1600" b="1">
                <a:solidFill>
                  <a:srgbClr val="000000"/>
                </a:solidFill>
                <a:latin typeface="Times New Roman" panose="02020603050405020304" charset="0"/>
              </a:rPr>
              <a:t>30. What can be inferred about the campaigns in Australia in the late 1960s and 1970s?</a:t>
            </a:r>
            <a:endParaRPr lang="en-US" sz="1600" b="1">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A. They boosted the sales of cars.	</a:t>
            </a:r>
            <a:endParaRPr lang="en-US" sz="1600">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B. They turned out largely ineffective.</a:t>
            </a:r>
            <a:endParaRPr lang="en-US" sz="1600">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C. They won government support.	</a:t>
            </a:r>
            <a:endParaRPr lang="en-US" sz="1600">
              <a:solidFill>
                <a:srgbClr val="000000"/>
              </a:solidFill>
              <a:latin typeface="Times New Roman" panose="02020603050405020304" charset="0"/>
            </a:endParaRPr>
          </a:p>
          <a:p>
            <a:pPr indent="0" fontAlgn="auto">
              <a:lnSpc>
                <a:spcPts val="1720"/>
              </a:lnSpc>
            </a:pPr>
            <a:r>
              <a:rPr lang="en-US" sz="1600">
                <a:solidFill>
                  <a:srgbClr val="000000"/>
                </a:solidFill>
                <a:latin typeface="Times New Roman" panose="02020603050405020304" charset="0"/>
              </a:rPr>
              <a:t>  D. They advocated building new parks.</a:t>
            </a:r>
            <a:endParaRPr lang="en-US" sz="1600">
              <a:solidFill>
                <a:srgbClr val="000000"/>
              </a:solidFill>
              <a:latin typeface="Times New Roman" panose="02020603050405020304" charset="0"/>
            </a:endParaRPr>
          </a:p>
        </p:txBody>
      </p:sp>
      <p:sp>
        <p:nvSpPr>
          <p:cNvPr id="33" name="圆角矩形 32"/>
          <p:cNvSpPr/>
          <p:nvPr>
            <p:custDataLst>
              <p:tags r:id="rId5"/>
            </p:custDataLst>
          </p:nvPr>
        </p:nvSpPr>
        <p:spPr>
          <a:xfrm>
            <a:off x="3526155" y="1581785"/>
            <a:ext cx="2591435"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7" name="圆角矩形 6"/>
          <p:cNvSpPr/>
          <p:nvPr>
            <p:custDataLst>
              <p:tags r:id="rId6"/>
            </p:custDataLst>
          </p:nvPr>
        </p:nvSpPr>
        <p:spPr>
          <a:xfrm>
            <a:off x="9643745" y="1708150"/>
            <a:ext cx="1042670"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8" name="圆角矩形 7"/>
          <p:cNvSpPr/>
          <p:nvPr>
            <p:custDataLst>
              <p:tags r:id="rId7"/>
            </p:custDataLst>
          </p:nvPr>
        </p:nvSpPr>
        <p:spPr>
          <a:xfrm>
            <a:off x="8533130" y="1708150"/>
            <a:ext cx="789305" cy="198755"/>
          </a:xfrm>
          <a:prstGeom prst="roundRect">
            <a:avLst/>
          </a:prstGeom>
          <a:solidFill>
            <a:srgbClr val="0070C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9" name="圆角矩形 8"/>
          <p:cNvSpPr/>
          <p:nvPr>
            <p:custDataLst>
              <p:tags r:id="rId8"/>
            </p:custDataLst>
          </p:nvPr>
        </p:nvSpPr>
        <p:spPr>
          <a:xfrm>
            <a:off x="2519045" y="1136650"/>
            <a:ext cx="3221990" cy="198755"/>
          </a:xfrm>
          <a:prstGeom prst="roundRect">
            <a:avLst/>
          </a:prstGeom>
          <a:solidFill>
            <a:srgbClr val="0070C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 name="圆角矩形 10"/>
          <p:cNvSpPr/>
          <p:nvPr>
            <p:custDataLst>
              <p:tags r:id="rId9"/>
            </p:custDataLst>
          </p:nvPr>
        </p:nvSpPr>
        <p:spPr>
          <a:xfrm>
            <a:off x="5434330" y="3797935"/>
            <a:ext cx="1809750" cy="204470"/>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圆角矩形 11"/>
          <p:cNvSpPr/>
          <p:nvPr>
            <p:custDataLst>
              <p:tags r:id="rId10"/>
            </p:custDataLst>
          </p:nvPr>
        </p:nvSpPr>
        <p:spPr>
          <a:xfrm>
            <a:off x="5102225" y="3326765"/>
            <a:ext cx="2232660" cy="204470"/>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3" name="圆角矩形 12"/>
          <p:cNvSpPr/>
          <p:nvPr>
            <p:custDataLst>
              <p:tags r:id="rId11"/>
            </p:custDataLst>
          </p:nvPr>
        </p:nvSpPr>
        <p:spPr>
          <a:xfrm>
            <a:off x="122555" y="3531235"/>
            <a:ext cx="956310" cy="204470"/>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4" name="圆角矩形 13"/>
          <p:cNvSpPr/>
          <p:nvPr>
            <p:custDataLst>
              <p:tags r:id="rId12"/>
            </p:custDataLst>
          </p:nvPr>
        </p:nvSpPr>
        <p:spPr>
          <a:xfrm>
            <a:off x="9213850" y="2621280"/>
            <a:ext cx="629920" cy="204470"/>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5" name="圆角矩形 14"/>
          <p:cNvSpPr/>
          <p:nvPr>
            <p:custDataLst>
              <p:tags r:id="rId13"/>
            </p:custDataLst>
          </p:nvPr>
        </p:nvSpPr>
        <p:spPr>
          <a:xfrm>
            <a:off x="4343400" y="3797935"/>
            <a:ext cx="956310" cy="204470"/>
          </a:xfrm>
          <a:prstGeom prst="roundRect">
            <a:avLst/>
          </a:prstGeom>
          <a:solidFill>
            <a:srgbClr val="7030A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6" name="圆角矩形 15"/>
          <p:cNvSpPr/>
          <p:nvPr>
            <p:custDataLst>
              <p:tags r:id="rId14"/>
            </p:custDataLst>
          </p:nvPr>
        </p:nvSpPr>
        <p:spPr>
          <a:xfrm>
            <a:off x="1000760" y="3326765"/>
            <a:ext cx="956310" cy="204470"/>
          </a:xfrm>
          <a:prstGeom prst="roundRect">
            <a:avLst/>
          </a:prstGeom>
          <a:solidFill>
            <a:srgbClr val="7030A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7" name="圆角矩形 16"/>
          <p:cNvSpPr/>
          <p:nvPr>
            <p:custDataLst>
              <p:tags r:id="rId15"/>
            </p:custDataLst>
          </p:nvPr>
        </p:nvSpPr>
        <p:spPr>
          <a:xfrm>
            <a:off x="8365490" y="2621280"/>
            <a:ext cx="848360" cy="204470"/>
          </a:xfrm>
          <a:prstGeom prst="roundRect">
            <a:avLst/>
          </a:prstGeom>
          <a:solidFill>
            <a:srgbClr val="7030A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8" name="圆角矩形 17"/>
          <p:cNvSpPr/>
          <p:nvPr>
            <p:custDataLst>
              <p:tags r:id="rId16"/>
            </p:custDataLst>
          </p:nvPr>
        </p:nvSpPr>
        <p:spPr>
          <a:xfrm>
            <a:off x="8533130" y="5405755"/>
            <a:ext cx="2298700" cy="204470"/>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0" name="圆角矩形 19"/>
          <p:cNvSpPr/>
          <p:nvPr>
            <p:custDataLst>
              <p:tags r:id="rId17"/>
            </p:custDataLst>
          </p:nvPr>
        </p:nvSpPr>
        <p:spPr>
          <a:xfrm>
            <a:off x="5130165" y="4043680"/>
            <a:ext cx="2298700" cy="204470"/>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18"/>
            </p:custDataLst>
          </p:nvPr>
        </p:nvSpPr>
        <p:spPr>
          <a:xfrm>
            <a:off x="220345" y="4304665"/>
            <a:ext cx="1361440" cy="204470"/>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2" name="圆角矩形 21"/>
          <p:cNvSpPr/>
          <p:nvPr>
            <p:custDataLst>
              <p:tags r:id="rId19"/>
            </p:custDataLst>
          </p:nvPr>
        </p:nvSpPr>
        <p:spPr>
          <a:xfrm>
            <a:off x="318135" y="4572000"/>
            <a:ext cx="1052830" cy="204470"/>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3" name="圆角矩形 22"/>
          <p:cNvSpPr/>
          <p:nvPr>
            <p:custDataLst>
              <p:tags r:id="rId20"/>
            </p:custDataLst>
          </p:nvPr>
        </p:nvSpPr>
        <p:spPr>
          <a:xfrm>
            <a:off x="1135380" y="5016500"/>
            <a:ext cx="2802890" cy="204470"/>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4" name="圆角矩形 23"/>
          <p:cNvSpPr/>
          <p:nvPr>
            <p:custDataLst>
              <p:tags r:id="rId21"/>
            </p:custDataLst>
          </p:nvPr>
        </p:nvSpPr>
        <p:spPr>
          <a:xfrm>
            <a:off x="2911475" y="4713605"/>
            <a:ext cx="3983355" cy="20383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5" name="圆角矩形 24"/>
          <p:cNvSpPr/>
          <p:nvPr>
            <p:custDataLst>
              <p:tags r:id="rId22"/>
            </p:custDataLst>
          </p:nvPr>
        </p:nvSpPr>
        <p:spPr>
          <a:xfrm>
            <a:off x="5741035" y="5278120"/>
            <a:ext cx="1435100" cy="204470"/>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7" name="圆角矩形 26"/>
          <p:cNvSpPr/>
          <p:nvPr>
            <p:custDataLst>
              <p:tags r:id="rId23"/>
            </p:custDataLst>
          </p:nvPr>
        </p:nvSpPr>
        <p:spPr>
          <a:xfrm>
            <a:off x="9782810" y="5794375"/>
            <a:ext cx="1061720" cy="204470"/>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8" name="圆角矩形 27"/>
          <p:cNvSpPr/>
          <p:nvPr>
            <p:custDataLst>
              <p:tags r:id="rId24"/>
            </p:custDataLst>
          </p:nvPr>
        </p:nvSpPr>
        <p:spPr>
          <a:xfrm>
            <a:off x="9213850" y="5794375"/>
            <a:ext cx="568960" cy="204470"/>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9" name="圆角矩形 28"/>
          <p:cNvSpPr/>
          <p:nvPr>
            <p:custDataLst>
              <p:tags r:id="rId25"/>
            </p:custDataLst>
          </p:nvPr>
        </p:nvSpPr>
        <p:spPr>
          <a:xfrm>
            <a:off x="4018280" y="5016500"/>
            <a:ext cx="568960" cy="204470"/>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0" name="圆角矩形 29"/>
          <p:cNvSpPr/>
          <p:nvPr>
            <p:custDataLst>
              <p:tags r:id="rId26"/>
            </p:custDataLst>
          </p:nvPr>
        </p:nvSpPr>
        <p:spPr>
          <a:xfrm>
            <a:off x="1957070" y="4776470"/>
            <a:ext cx="893445" cy="204470"/>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1" name="圆角矩形 30"/>
          <p:cNvSpPr/>
          <p:nvPr>
            <p:custDataLst>
              <p:tags r:id="rId27"/>
            </p:custDataLst>
          </p:nvPr>
        </p:nvSpPr>
        <p:spPr>
          <a:xfrm>
            <a:off x="6117590" y="5278120"/>
            <a:ext cx="568960" cy="204470"/>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5" name="圆角矩形 34"/>
          <p:cNvSpPr/>
          <p:nvPr>
            <p:custDataLst>
              <p:tags r:id="rId28"/>
            </p:custDataLst>
          </p:nvPr>
        </p:nvSpPr>
        <p:spPr>
          <a:xfrm>
            <a:off x="220345" y="5523230"/>
            <a:ext cx="1061720" cy="204470"/>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pic>
        <p:nvPicPr>
          <p:cNvPr id="36" name="图片 35"/>
          <p:cNvPicPr>
            <a:picLocks noChangeAspect="1"/>
          </p:cNvPicPr>
          <p:nvPr/>
        </p:nvPicPr>
        <p:blipFill>
          <a:blip r:embed="rId29"/>
          <a:stretch>
            <a:fillRect/>
          </a:stretch>
        </p:blipFill>
        <p:spPr>
          <a:xfrm>
            <a:off x="4248785" y="4279900"/>
            <a:ext cx="544195" cy="546100"/>
          </a:xfrm>
          <a:prstGeom prst="rect">
            <a:avLst/>
          </a:prstGeom>
        </p:spPr>
      </p:pic>
      <p:sp>
        <p:nvSpPr>
          <p:cNvPr id="37" name="文本框 36"/>
          <p:cNvSpPr txBox="1"/>
          <p:nvPr/>
        </p:nvSpPr>
        <p:spPr>
          <a:xfrm>
            <a:off x="4276090" y="432689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pic>
        <p:nvPicPr>
          <p:cNvPr id="38" name="图片 37"/>
          <p:cNvPicPr>
            <a:picLocks noChangeAspect="1"/>
          </p:cNvPicPr>
          <p:nvPr/>
        </p:nvPicPr>
        <p:blipFill>
          <a:blip r:embed="rId29"/>
          <a:stretch>
            <a:fillRect/>
          </a:stretch>
        </p:blipFill>
        <p:spPr>
          <a:xfrm>
            <a:off x="290830" y="4257675"/>
            <a:ext cx="544195" cy="546100"/>
          </a:xfrm>
          <a:prstGeom prst="rect">
            <a:avLst/>
          </a:prstGeom>
        </p:spPr>
      </p:pic>
      <p:sp>
        <p:nvSpPr>
          <p:cNvPr id="39" name="文本框 38"/>
          <p:cNvSpPr txBox="1"/>
          <p:nvPr/>
        </p:nvSpPr>
        <p:spPr>
          <a:xfrm>
            <a:off x="318135" y="4304665"/>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grpSp>
        <p:nvGrpSpPr>
          <p:cNvPr id="78" name="组 77"/>
          <p:cNvGrpSpPr/>
          <p:nvPr/>
        </p:nvGrpSpPr>
        <p:grpSpPr>
          <a:xfrm>
            <a:off x="7534275" y="3437255"/>
            <a:ext cx="4600575" cy="1579880"/>
            <a:chOff x="1264609" y="602796"/>
            <a:chExt cx="3088057" cy="1928654"/>
          </a:xfrm>
        </p:grpSpPr>
        <p:sp>
          <p:nvSpPr>
            <p:cNvPr id="85" name="矩形 84"/>
            <p:cNvSpPr/>
            <p:nvPr>
              <p:custDataLst>
                <p:tags r:id="rId30"/>
              </p:custDataLst>
            </p:nvPr>
          </p:nvSpPr>
          <p:spPr>
            <a:xfrm>
              <a:off x="1264609" y="863425"/>
              <a:ext cx="3088057" cy="1668025"/>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360937" y="602796"/>
              <a:ext cx="2768809" cy="567833"/>
              <a:chOff x="1360937" y="602796"/>
              <a:chExt cx="2768809" cy="567833"/>
            </a:xfrm>
          </p:grpSpPr>
          <p:sp>
            <p:nvSpPr>
              <p:cNvPr id="82" name="直角三角形 81"/>
              <p:cNvSpPr/>
              <p:nvPr>
                <p:custDataLst>
                  <p:tags r:id="rId31"/>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32"/>
                </p:custDataLst>
              </p:nvPr>
            </p:nvSpPr>
            <p:spPr>
              <a:xfrm>
                <a:off x="1360937" y="700876"/>
                <a:ext cx="2768809" cy="46975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33"/>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34"/>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41" name="文本框 40"/>
          <p:cNvSpPr txBox="1"/>
          <p:nvPr>
            <p:custDataLst>
              <p:tags r:id="rId35"/>
            </p:custDataLst>
          </p:nvPr>
        </p:nvSpPr>
        <p:spPr>
          <a:xfrm>
            <a:off x="7534275" y="3871595"/>
            <a:ext cx="4600575" cy="1109345"/>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en-US" sz="1400" b="1">
                <a:solidFill>
                  <a:srgbClr val="C00000"/>
                </a:solidFill>
                <a:latin typeface="微软雅黑" panose="020B0503020204020204" charset="-122"/>
                <a:ea typeface="微软雅黑" panose="020B0503020204020204" charset="-122"/>
                <a:cs typeface="微软雅黑" panose="020B0503020204020204" charset="-122"/>
              </a:rPr>
              <a:t>paraphrase(释义，改述，换说)的地方往往是秒杀正确答案的突破点</a:t>
            </a:r>
            <a:r>
              <a:rPr lang="zh-CN" altLang="en-US" sz="1400" b="1">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a decent place to live </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 livable。不能理解decent意思的考生，也可借助上文语境 stop the destruction of her local park，并利用排除法，找到正确选项</a:t>
            </a:r>
            <a:r>
              <a:rPr lang="en-US" altLang="zh-CN" sz="1400">
                <a:latin typeface="微软雅黑" panose="020B0503020204020204" charset="-122"/>
                <a:ea typeface="微软雅黑" panose="020B0503020204020204" charset="-122"/>
                <a:cs typeface="微软雅黑" panose="020B0503020204020204" charset="-122"/>
              </a:rPr>
              <a:t>A.</a:t>
            </a:r>
            <a:endParaRPr lang="en-US" altLang="zh-CN" sz="1400">
              <a:latin typeface="微软雅黑" panose="020B0503020204020204" charset="-122"/>
              <a:ea typeface="微软雅黑" panose="020B0503020204020204" charset="-122"/>
              <a:cs typeface="微软雅黑" panose="020B0503020204020204" charset="-122"/>
            </a:endParaRPr>
          </a:p>
        </p:txBody>
      </p:sp>
      <p:sp>
        <p:nvSpPr>
          <p:cNvPr id="42" name="文本框 41"/>
          <p:cNvSpPr txBox="1"/>
          <p:nvPr>
            <p:custDataLst>
              <p:tags r:id="rId36"/>
            </p:custDataLst>
          </p:nvPr>
        </p:nvSpPr>
        <p:spPr>
          <a:xfrm>
            <a:off x="8533130" y="3531235"/>
            <a:ext cx="342265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快速paraphrase同义信息匹配</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43" name="组 77"/>
          <p:cNvGrpSpPr/>
          <p:nvPr/>
        </p:nvGrpSpPr>
        <p:grpSpPr>
          <a:xfrm>
            <a:off x="1370330" y="5278120"/>
            <a:ext cx="6058535" cy="1515745"/>
            <a:chOff x="15158113" y="491883"/>
            <a:chExt cx="7995154" cy="1833985"/>
          </a:xfrm>
        </p:grpSpPr>
        <p:sp>
          <p:nvSpPr>
            <p:cNvPr id="44" name="矩形 43"/>
            <p:cNvSpPr/>
            <p:nvPr>
              <p:custDataLst>
                <p:tags r:id="rId37"/>
              </p:custDataLst>
            </p:nvPr>
          </p:nvSpPr>
          <p:spPr>
            <a:xfrm>
              <a:off x="15253643" y="719306"/>
              <a:ext cx="7899624" cy="1606562"/>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45" name="组 79"/>
            <p:cNvGrpSpPr/>
            <p:nvPr/>
          </p:nvGrpSpPr>
          <p:grpSpPr>
            <a:xfrm>
              <a:off x="15158113" y="491883"/>
              <a:ext cx="6335133" cy="561394"/>
              <a:chOff x="15158113" y="491883"/>
              <a:chExt cx="6335133" cy="561394"/>
            </a:xfrm>
          </p:grpSpPr>
          <p:sp>
            <p:nvSpPr>
              <p:cNvPr id="46" name="直角三角形 45"/>
              <p:cNvSpPr/>
              <p:nvPr>
                <p:custDataLst>
                  <p:tags r:id="rId38"/>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47" name="矩形 46"/>
              <p:cNvSpPr/>
              <p:nvPr>
                <p:custDataLst>
                  <p:tags r:id="rId39"/>
                </p:custDataLst>
              </p:nvPr>
            </p:nvSpPr>
            <p:spPr>
              <a:xfrm>
                <a:off x="15158113" y="596375"/>
                <a:ext cx="6335133" cy="439480"/>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49" name="页外连接符 83"/>
              <p:cNvSpPr/>
              <p:nvPr>
                <p:custDataLst>
                  <p:tags r:id="rId40"/>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50" name="文本框 49"/>
          <p:cNvSpPr txBox="1"/>
          <p:nvPr>
            <p:custDataLst>
              <p:tags r:id="rId41"/>
            </p:custDataLst>
          </p:nvPr>
        </p:nvSpPr>
        <p:spPr>
          <a:xfrm>
            <a:off x="2241550" y="5395595"/>
            <a:ext cx="3933190" cy="368300"/>
          </a:xfrm>
          <a:prstGeom prst="rect">
            <a:avLst/>
          </a:prstGeom>
          <a:noFill/>
        </p:spPr>
        <p:txBody>
          <a:bodyPr wrap="square" rtlCol="0" anchor="t">
            <a:spAutoFit/>
          </a:bodyPr>
          <a:p>
            <a:pPr algn="l"/>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从</a:t>
            </a:r>
            <a:r>
              <a:rPr lang="zh-CN" altLang="en-US"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a:t>
            </a:r>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逻辑关系搭建</a:t>
            </a:r>
            <a:r>
              <a:rPr lang="zh-CN" altLang="en-US"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信息流flow通道</a:t>
            </a:r>
            <a:endParaRPr lang="zh-CN" altLang="en-US"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2" name="文本框 61"/>
          <p:cNvSpPr txBox="1"/>
          <p:nvPr>
            <p:custDataLst>
              <p:tags r:id="rId42"/>
            </p:custDataLst>
          </p:nvPr>
        </p:nvSpPr>
        <p:spPr>
          <a:xfrm>
            <a:off x="117475" y="5727700"/>
            <a:ext cx="7217410" cy="1014730"/>
          </a:xfrm>
          <a:prstGeom prst="rect">
            <a:avLst/>
          </a:prstGeom>
          <a:solidFill>
            <a:schemeClr val="bg1"/>
          </a:solidFill>
          <a:ln>
            <a:noFill/>
          </a:ln>
        </p:spPr>
        <p:txBody>
          <a:bodyPr wrap="square" rtlCol="0" anchor="t">
            <a:spAutoFit/>
          </a:bodyPr>
          <a:p>
            <a:pPr algn="l"/>
            <a:r>
              <a:rPr lang="en-US" sz="1500" dirty="0">
                <a:latin typeface="微软雅黑" panose="020B0503020204020204" charset="-122"/>
                <a:ea typeface="微软雅黑" panose="020B0503020204020204" charset="-122"/>
              </a:rPr>
              <a:t>    30</a:t>
            </a:r>
            <a:r>
              <a:rPr lang="zh-CN" altLang="en-US" sz="1500" dirty="0">
                <a:latin typeface="微软雅黑" panose="020B0503020204020204" charset="-122"/>
                <a:ea typeface="微软雅黑" panose="020B0503020204020204" charset="-122"/>
              </a:rPr>
              <a:t>题的</a:t>
            </a:r>
            <a:r>
              <a:rPr lang="zh-CN" altLang="en-US" sz="1500" u="sng" dirty="0">
                <a:solidFill>
                  <a:srgbClr val="C00000"/>
                </a:solidFill>
                <a:latin typeface="微软雅黑" panose="020B0503020204020204" charset="-122"/>
                <a:ea typeface="微软雅黑" panose="020B0503020204020204" charset="-122"/>
              </a:rPr>
              <a:t>定位词在第</a:t>
            </a:r>
            <a:r>
              <a:rPr lang="en-US" altLang="zh-CN" sz="1500" u="sng" dirty="0">
                <a:solidFill>
                  <a:srgbClr val="C00000"/>
                </a:solidFill>
                <a:latin typeface="微软雅黑" panose="020B0503020204020204" charset="-122"/>
                <a:ea typeface="微软雅黑" panose="020B0503020204020204" charset="-122"/>
              </a:rPr>
              <a:t>3</a:t>
            </a:r>
            <a:r>
              <a:rPr lang="zh-CN" altLang="en-US" sz="1500" u="sng" dirty="0">
                <a:solidFill>
                  <a:srgbClr val="C00000"/>
                </a:solidFill>
                <a:latin typeface="微软雅黑" panose="020B0503020204020204" charset="-122"/>
                <a:ea typeface="微软雅黑" panose="020B0503020204020204" charset="-122"/>
              </a:rPr>
              <a:t>段，但信息重点在第</a:t>
            </a:r>
            <a:r>
              <a:rPr lang="en-US" altLang="zh-CN" sz="1500" u="sng" dirty="0">
                <a:solidFill>
                  <a:srgbClr val="C00000"/>
                </a:solidFill>
                <a:latin typeface="微软雅黑" panose="020B0503020204020204" charset="-122"/>
                <a:ea typeface="微软雅黑" panose="020B0503020204020204" charset="-122"/>
              </a:rPr>
              <a:t>4</a:t>
            </a:r>
            <a:r>
              <a:rPr lang="zh-CN" altLang="en-US" sz="1500" u="sng" dirty="0">
                <a:solidFill>
                  <a:srgbClr val="C00000"/>
                </a:solidFill>
                <a:latin typeface="微软雅黑" panose="020B0503020204020204" charset="-122"/>
                <a:ea typeface="微软雅黑" panose="020B0503020204020204" charset="-122"/>
              </a:rPr>
              <a:t>段</a:t>
            </a:r>
            <a:r>
              <a:rPr lang="zh-CN" altLang="en-US" sz="1500" dirty="0">
                <a:latin typeface="微软雅黑" panose="020B0503020204020204" charset="-122"/>
                <a:ea typeface="微软雅黑" panose="020B0503020204020204" charset="-122"/>
              </a:rPr>
              <a:t>，尤其是路标词 the reality暗含作者真正写作意图，</a:t>
            </a:r>
            <a:r>
              <a:rPr lang="zh-CN" altLang="en-US" sz="1500" dirty="0">
                <a:solidFill>
                  <a:srgbClr val="C00000"/>
                </a:solidFill>
                <a:latin typeface="微软雅黑" panose="020B0503020204020204" charset="-122"/>
                <a:ea typeface="微软雅黑" panose="020B0503020204020204" charset="-122"/>
              </a:rPr>
              <a:t>around the needs</a:t>
            </a:r>
            <a:r>
              <a:rPr lang="zh-CN" altLang="en-US" sz="1500" dirty="0">
                <a:latin typeface="微软雅黑" panose="020B0503020204020204" charset="-122"/>
                <a:ea typeface="微软雅黑" panose="020B0503020204020204" charset="-122"/>
              </a:rPr>
              <a:t> of the motor car</a:t>
            </a:r>
            <a:r>
              <a:rPr lang="en-US" altLang="zh-CN" sz="1500" dirty="0">
                <a:latin typeface="微软雅黑" panose="020B0503020204020204" charset="-122"/>
                <a:ea typeface="微软雅黑" panose="020B0503020204020204" charset="-122"/>
              </a:rPr>
              <a:t>--cars on roads </a:t>
            </a:r>
            <a:r>
              <a:rPr lang="en-US" altLang="zh-CN" sz="1500" dirty="0">
                <a:solidFill>
                  <a:srgbClr val="C00000"/>
                </a:solidFill>
                <a:latin typeface="微软雅黑" panose="020B0503020204020204" charset="-122"/>
                <a:ea typeface="微软雅黑" panose="020B0503020204020204" charset="-122"/>
              </a:rPr>
              <a:t>has been increasing</a:t>
            </a:r>
            <a:r>
              <a:rPr lang="en-US" altLang="zh-CN" sz="1500" dirty="0">
                <a:latin typeface="微软雅黑" panose="020B0503020204020204" charset="-122"/>
                <a:ea typeface="微软雅黑" panose="020B0503020204020204" charset="-122"/>
              </a:rPr>
              <a:t>--the </a:t>
            </a:r>
            <a:r>
              <a:rPr lang="en-US" altLang="zh-CN" sz="1500" dirty="0">
                <a:solidFill>
                  <a:srgbClr val="C00000"/>
                </a:solidFill>
                <a:latin typeface="微软雅黑" panose="020B0503020204020204" charset="-122"/>
                <a:ea typeface="微软雅黑" panose="020B0503020204020204" charset="-122"/>
              </a:rPr>
              <a:t>highest rate</a:t>
            </a:r>
            <a:r>
              <a:rPr lang="en-US" altLang="zh-CN" sz="1500" dirty="0">
                <a:latin typeface="微软雅黑" panose="020B0503020204020204" charset="-122"/>
                <a:ea typeface="微软雅黑" panose="020B0503020204020204" charset="-122"/>
              </a:rPr>
              <a:t> of car ownership</a:t>
            </a:r>
            <a:r>
              <a:rPr sz="1500" dirty="0">
                <a:latin typeface="微软雅黑" panose="020B0503020204020204" charset="-122"/>
                <a:ea typeface="微软雅黑" panose="020B0503020204020204" charset="-122"/>
              </a:rPr>
              <a:t>形成语义链</a:t>
            </a:r>
            <a:r>
              <a:rPr lang="zh-CN" sz="1500" dirty="0">
                <a:latin typeface="微软雅黑" panose="020B0503020204020204" charset="-122"/>
                <a:ea typeface="微软雅黑" panose="020B0503020204020204" charset="-122"/>
              </a:rPr>
              <a:t>，整合信息流flow通道，得出</a:t>
            </a:r>
            <a:r>
              <a:rPr lang="en-US" altLang="zh-CN" sz="1500" dirty="0">
                <a:latin typeface="微软雅黑" panose="020B0503020204020204" charset="-122"/>
                <a:ea typeface="微软雅黑" panose="020B0503020204020204" charset="-122"/>
              </a:rPr>
              <a:t>“</a:t>
            </a:r>
            <a:r>
              <a:rPr lang="zh-CN" altLang="en-US" sz="1500" dirty="0">
                <a:latin typeface="微软雅黑" panose="020B0503020204020204" charset="-122"/>
                <a:ea typeface="微软雅黑" panose="020B0503020204020204" charset="-122"/>
              </a:rPr>
              <a:t>事与愿违，收效甚微</a:t>
            </a:r>
            <a:r>
              <a:rPr lang="en-US" altLang="zh-CN" sz="1500" dirty="0">
                <a:latin typeface="微软雅黑" panose="020B0503020204020204" charset="-122"/>
                <a:ea typeface="微软雅黑" panose="020B0503020204020204" charset="-122"/>
              </a:rPr>
              <a:t>”</a:t>
            </a:r>
            <a:r>
              <a:rPr lang="zh-CN" altLang="en-US" sz="1500" dirty="0">
                <a:latin typeface="微软雅黑" panose="020B0503020204020204" charset="-122"/>
                <a:ea typeface="微软雅黑" panose="020B0503020204020204" charset="-122"/>
              </a:rPr>
              <a:t>，即ineffective的结论。</a:t>
            </a:r>
            <a:endParaRPr lang="zh-CN" altLang="en-US" sz="1500" dirty="0">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ppt_y</p:attrName>
                                        </p:attrNameLst>
                                      </p:cBhvr>
                                      <p:tavLst>
                                        <p:tav tm="0">
                                          <p:val>
                                            <p:strVal val="#ppt_y+#ppt_h*1.125000"/>
                                          </p:val>
                                        </p:tav>
                                        <p:tav tm="100000">
                                          <p:val>
                                            <p:strVal val="#ppt_y"/>
                                          </p:val>
                                        </p:tav>
                                      </p:tavLst>
                                    </p:anim>
                                    <p:animEffect transition="in" filter="wipe(up)">
                                      <p:cBhvr>
                                        <p:cTn id="8" dur="500"/>
                                        <p:tgtEl>
                                          <p:spTgt spid="3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p:tgtEl>
                                          <p:spTgt spid="13"/>
                                        </p:tgtEl>
                                        <p:attrNameLst>
                                          <p:attrName>ppt_y</p:attrName>
                                        </p:attrNameLst>
                                      </p:cBhvr>
                                      <p:tavLst>
                                        <p:tav tm="0">
                                          <p:val>
                                            <p:strVal val="#ppt_y+#ppt_h*1.125000"/>
                                          </p:val>
                                        </p:tav>
                                        <p:tav tm="100000">
                                          <p:val>
                                            <p:strVal val="#ppt_y"/>
                                          </p:val>
                                        </p:tav>
                                      </p:tavLst>
                                    </p:anim>
                                    <p:animEffect transition="in" filter="wipe(up)">
                                      <p:cBhvr>
                                        <p:cTn id="34" dur="500"/>
                                        <p:tgtEl>
                                          <p:spTgt spid="13"/>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ppt_y</p:attrName>
                                        </p:attrNameLst>
                                      </p:cBhvr>
                                      <p:tavLst>
                                        <p:tav tm="0">
                                          <p:val>
                                            <p:strVal val="#ppt_y+#ppt_h*1.125000"/>
                                          </p:val>
                                        </p:tav>
                                        <p:tav tm="100000">
                                          <p:val>
                                            <p:strVal val="#ppt_y"/>
                                          </p:val>
                                        </p:tav>
                                      </p:tavLst>
                                    </p:anim>
                                    <p:animEffect transition="in" filter="wipe(up)">
                                      <p:cBhvr>
                                        <p:cTn id="38" dur="500"/>
                                        <p:tgtEl>
                                          <p:spTgt spid="15"/>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p:tgtEl>
                                          <p:spTgt spid="16"/>
                                        </p:tgtEl>
                                        <p:attrNameLst>
                                          <p:attrName>ppt_y</p:attrName>
                                        </p:attrNameLst>
                                      </p:cBhvr>
                                      <p:tavLst>
                                        <p:tav tm="0">
                                          <p:val>
                                            <p:strVal val="#ppt_y+#ppt_h*1.125000"/>
                                          </p:val>
                                        </p:tav>
                                        <p:tav tm="100000">
                                          <p:val>
                                            <p:strVal val="#ppt_y"/>
                                          </p:val>
                                        </p:tav>
                                      </p:tavLst>
                                    </p:anim>
                                    <p:animEffect transition="in" filter="wipe(up)">
                                      <p:cBhvr>
                                        <p:cTn id="42" dur="500"/>
                                        <p:tgtEl>
                                          <p:spTgt spid="16"/>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p:tgtEl>
                                          <p:spTgt spid="14"/>
                                        </p:tgtEl>
                                        <p:attrNameLst>
                                          <p:attrName>ppt_y</p:attrName>
                                        </p:attrNameLst>
                                      </p:cBhvr>
                                      <p:tavLst>
                                        <p:tav tm="0">
                                          <p:val>
                                            <p:strVal val="#ppt_y+#ppt_h*1.125000"/>
                                          </p:val>
                                        </p:tav>
                                        <p:tav tm="100000">
                                          <p:val>
                                            <p:strVal val="#ppt_y"/>
                                          </p:val>
                                        </p:tav>
                                      </p:tavLst>
                                    </p:anim>
                                    <p:animEffect transition="in" filter="wipe(up)">
                                      <p:cBhvr>
                                        <p:cTn id="46" dur="500"/>
                                        <p:tgtEl>
                                          <p:spTgt spid="14"/>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p:tgtEl>
                                          <p:spTgt spid="17"/>
                                        </p:tgtEl>
                                        <p:attrNameLst>
                                          <p:attrName>ppt_y</p:attrName>
                                        </p:attrNameLst>
                                      </p:cBhvr>
                                      <p:tavLst>
                                        <p:tav tm="0">
                                          <p:val>
                                            <p:strVal val="#ppt_y+#ppt_h*1.125000"/>
                                          </p:val>
                                        </p:tav>
                                        <p:tav tm="100000">
                                          <p:val>
                                            <p:strVal val="#ppt_y"/>
                                          </p:val>
                                        </p:tav>
                                      </p:tavLst>
                                    </p:anim>
                                    <p:animEffect transition="in" filter="wipe(up)">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p:tgtEl>
                                          <p:spTgt spid="41"/>
                                        </p:tgtEl>
                                        <p:attrNameLst>
                                          <p:attrName>ppt_y</p:attrName>
                                        </p:attrNameLst>
                                      </p:cBhvr>
                                      <p:tavLst>
                                        <p:tav tm="0">
                                          <p:val>
                                            <p:strVal val="#ppt_y+#ppt_h*1.125000"/>
                                          </p:val>
                                        </p:tav>
                                        <p:tav tm="100000">
                                          <p:val>
                                            <p:strVal val="#ppt_y"/>
                                          </p:val>
                                        </p:tav>
                                      </p:tavLst>
                                    </p:anim>
                                    <p:animEffect transition="in" filter="wipe(up)">
                                      <p:cBhvr>
                                        <p:cTn id="56" dur="500"/>
                                        <p:tgtEl>
                                          <p:spTgt spid="41"/>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p:tgtEl>
                                          <p:spTgt spid="42"/>
                                        </p:tgtEl>
                                        <p:attrNameLst>
                                          <p:attrName>ppt_y</p:attrName>
                                        </p:attrNameLst>
                                      </p:cBhvr>
                                      <p:tavLst>
                                        <p:tav tm="0">
                                          <p:val>
                                            <p:strVal val="#ppt_y+#ppt_h*1.125000"/>
                                          </p:val>
                                        </p:tav>
                                        <p:tav tm="100000">
                                          <p:val>
                                            <p:strVal val="#ppt_y"/>
                                          </p:val>
                                        </p:tav>
                                      </p:tavLst>
                                    </p:anim>
                                    <p:animEffect transition="in" filter="wipe(up)">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ppt_y</p:attrName>
                                        </p:attrNameLst>
                                      </p:cBhvr>
                                      <p:tavLst>
                                        <p:tav tm="0">
                                          <p:val>
                                            <p:strVal val="#ppt_y+#ppt_h*1.125000"/>
                                          </p:val>
                                        </p:tav>
                                        <p:tav tm="100000">
                                          <p:val>
                                            <p:strVal val="#ppt_y"/>
                                          </p:val>
                                        </p:tav>
                                      </p:tavLst>
                                    </p:anim>
                                    <p:animEffect transition="in" filter="wipe(up)">
                                      <p:cBhvr>
                                        <p:cTn id="66" dur="500"/>
                                        <p:tgtEl>
                                          <p:spTgt spid="18"/>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p:tgtEl>
                                          <p:spTgt spid="20"/>
                                        </p:tgtEl>
                                        <p:attrNameLst>
                                          <p:attrName>ppt_y</p:attrName>
                                        </p:attrNameLst>
                                      </p:cBhvr>
                                      <p:tavLst>
                                        <p:tav tm="0">
                                          <p:val>
                                            <p:strVal val="#ppt_y+#ppt_h*1.125000"/>
                                          </p:val>
                                        </p:tav>
                                        <p:tav tm="100000">
                                          <p:val>
                                            <p:strVal val="#ppt_y"/>
                                          </p:val>
                                        </p:tav>
                                      </p:tavLst>
                                    </p:anim>
                                    <p:animEffect transition="in" filter="wipe(up)">
                                      <p:cBhvr>
                                        <p:cTn id="70" dur="500"/>
                                        <p:tgtEl>
                                          <p:spTgt spid="20"/>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p:tgtEl>
                                          <p:spTgt spid="21"/>
                                        </p:tgtEl>
                                        <p:attrNameLst>
                                          <p:attrName>ppt_y</p:attrName>
                                        </p:attrNameLst>
                                      </p:cBhvr>
                                      <p:tavLst>
                                        <p:tav tm="0">
                                          <p:val>
                                            <p:strVal val="#ppt_y+#ppt_h*1.125000"/>
                                          </p:val>
                                        </p:tav>
                                        <p:tav tm="100000">
                                          <p:val>
                                            <p:strVal val="#ppt_y"/>
                                          </p:val>
                                        </p:tav>
                                      </p:tavLst>
                                    </p:anim>
                                    <p:animEffect transition="in" filter="wipe(up)">
                                      <p:cBhvr>
                                        <p:cTn id="74" dur="500"/>
                                        <p:tgtEl>
                                          <p:spTgt spid="21"/>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p:tgtEl>
                                          <p:spTgt spid="22"/>
                                        </p:tgtEl>
                                        <p:attrNameLst>
                                          <p:attrName>ppt_y</p:attrName>
                                        </p:attrNameLst>
                                      </p:cBhvr>
                                      <p:tavLst>
                                        <p:tav tm="0">
                                          <p:val>
                                            <p:strVal val="#ppt_y+#ppt_h*1.125000"/>
                                          </p:val>
                                        </p:tav>
                                        <p:tav tm="100000">
                                          <p:val>
                                            <p:strVal val="#ppt_y"/>
                                          </p:val>
                                        </p:tav>
                                      </p:tavLst>
                                    </p:anim>
                                    <p:animEffect transition="in" filter="wipe(up)">
                                      <p:cBhvr>
                                        <p:cTn id="78" dur="500"/>
                                        <p:tgtEl>
                                          <p:spTgt spid="22"/>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p:tgtEl>
                                          <p:spTgt spid="23"/>
                                        </p:tgtEl>
                                        <p:attrNameLst>
                                          <p:attrName>ppt_y</p:attrName>
                                        </p:attrNameLst>
                                      </p:cBhvr>
                                      <p:tavLst>
                                        <p:tav tm="0">
                                          <p:val>
                                            <p:strVal val="#ppt_y+#ppt_h*1.125000"/>
                                          </p:val>
                                        </p:tav>
                                        <p:tav tm="100000">
                                          <p:val>
                                            <p:strVal val="#ppt_y"/>
                                          </p:val>
                                        </p:tav>
                                      </p:tavLst>
                                    </p:anim>
                                    <p:animEffect transition="in" filter="wipe(up)">
                                      <p:cBhvr>
                                        <p:cTn id="82" dur="500"/>
                                        <p:tgtEl>
                                          <p:spTgt spid="23"/>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p:tgtEl>
                                          <p:spTgt spid="24"/>
                                        </p:tgtEl>
                                        <p:attrNameLst>
                                          <p:attrName>ppt_y</p:attrName>
                                        </p:attrNameLst>
                                      </p:cBhvr>
                                      <p:tavLst>
                                        <p:tav tm="0">
                                          <p:val>
                                            <p:strVal val="#ppt_y+#ppt_h*1.125000"/>
                                          </p:val>
                                        </p:tav>
                                        <p:tav tm="100000">
                                          <p:val>
                                            <p:strVal val="#ppt_y"/>
                                          </p:val>
                                        </p:tav>
                                      </p:tavLst>
                                    </p:anim>
                                    <p:animEffect transition="in" filter="wipe(up)">
                                      <p:cBhvr>
                                        <p:cTn id="86" dur="500"/>
                                        <p:tgtEl>
                                          <p:spTgt spid="24"/>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p:tgtEl>
                                          <p:spTgt spid="25"/>
                                        </p:tgtEl>
                                        <p:attrNameLst>
                                          <p:attrName>ppt_y</p:attrName>
                                        </p:attrNameLst>
                                      </p:cBhvr>
                                      <p:tavLst>
                                        <p:tav tm="0">
                                          <p:val>
                                            <p:strVal val="#ppt_y+#ppt_h*1.125000"/>
                                          </p:val>
                                        </p:tav>
                                        <p:tav tm="100000">
                                          <p:val>
                                            <p:strVal val="#ppt_y"/>
                                          </p:val>
                                        </p:tav>
                                      </p:tavLst>
                                    </p:anim>
                                    <p:animEffect transition="in" filter="wipe(up)">
                                      <p:cBhvr>
                                        <p:cTn id="90" dur="500"/>
                                        <p:tgtEl>
                                          <p:spTgt spid="25"/>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p:tgtEl>
                                          <p:spTgt spid="27"/>
                                        </p:tgtEl>
                                        <p:attrNameLst>
                                          <p:attrName>ppt_y</p:attrName>
                                        </p:attrNameLst>
                                      </p:cBhvr>
                                      <p:tavLst>
                                        <p:tav tm="0">
                                          <p:val>
                                            <p:strVal val="#ppt_y+#ppt_h*1.125000"/>
                                          </p:val>
                                        </p:tav>
                                        <p:tav tm="100000">
                                          <p:val>
                                            <p:strVal val="#ppt_y"/>
                                          </p:val>
                                        </p:tav>
                                      </p:tavLst>
                                    </p:anim>
                                    <p:animEffect transition="in" filter="wipe(up)">
                                      <p:cBhvr>
                                        <p:cTn id="94" dur="500"/>
                                        <p:tgtEl>
                                          <p:spTgt spid="27"/>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additive="base">
                                        <p:cTn id="97" dur="500"/>
                                        <p:tgtEl>
                                          <p:spTgt spid="28"/>
                                        </p:tgtEl>
                                        <p:attrNameLst>
                                          <p:attrName>ppt_y</p:attrName>
                                        </p:attrNameLst>
                                      </p:cBhvr>
                                      <p:tavLst>
                                        <p:tav tm="0">
                                          <p:val>
                                            <p:strVal val="#ppt_y+#ppt_h*1.125000"/>
                                          </p:val>
                                        </p:tav>
                                        <p:tav tm="100000">
                                          <p:val>
                                            <p:strVal val="#ppt_y"/>
                                          </p:val>
                                        </p:tav>
                                      </p:tavLst>
                                    </p:anim>
                                    <p:animEffect transition="in" filter="wipe(up)">
                                      <p:cBhvr>
                                        <p:cTn id="98" dur="500"/>
                                        <p:tgtEl>
                                          <p:spTgt spid="28"/>
                                        </p:tgtEl>
                                      </p:cBhvr>
                                    </p:animEffect>
                                  </p:childTnLst>
                                </p:cTn>
                              </p:par>
                              <p:par>
                                <p:cTn id="99" presetID="12" presetClass="entr" presetSubtype="4"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p:tgtEl>
                                          <p:spTgt spid="29"/>
                                        </p:tgtEl>
                                        <p:attrNameLst>
                                          <p:attrName>ppt_y</p:attrName>
                                        </p:attrNameLst>
                                      </p:cBhvr>
                                      <p:tavLst>
                                        <p:tav tm="0">
                                          <p:val>
                                            <p:strVal val="#ppt_y+#ppt_h*1.125000"/>
                                          </p:val>
                                        </p:tav>
                                        <p:tav tm="100000">
                                          <p:val>
                                            <p:strVal val="#ppt_y"/>
                                          </p:val>
                                        </p:tav>
                                      </p:tavLst>
                                    </p:anim>
                                    <p:animEffect transition="in" filter="wipe(up)">
                                      <p:cBhvr>
                                        <p:cTn id="102" dur="500"/>
                                        <p:tgtEl>
                                          <p:spTgt spid="29"/>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additive="base">
                                        <p:cTn id="105" dur="500"/>
                                        <p:tgtEl>
                                          <p:spTgt spid="30"/>
                                        </p:tgtEl>
                                        <p:attrNameLst>
                                          <p:attrName>ppt_y</p:attrName>
                                        </p:attrNameLst>
                                      </p:cBhvr>
                                      <p:tavLst>
                                        <p:tav tm="0">
                                          <p:val>
                                            <p:strVal val="#ppt_y+#ppt_h*1.125000"/>
                                          </p:val>
                                        </p:tav>
                                        <p:tav tm="100000">
                                          <p:val>
                                            <p:strVal val="#ppt_y"/>
                                          </p:val>
                                        </p:tav>
                                      </p:tavLst>
                                    </p:anim>
                                    <p:animEffect transition="in" filter="wipe(up)">
                                      <p:cBhvr>
                                        <p:cTn id="106" dur="500"/>
                                        <p:tgtEl>
                                          <p:spTgt spid="30"/>
                                        </p:tgtEl>
                                      </p:cBhvr>
                                    </p:animEffect>
                                  </p:childTnLst>
                                </p:cTn>
                              </p:par>
                              <p:par>
                                <p:cTn id="107" presetID="12" presetClass="entr" presetSubtype="4"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additive="base">
                                        <p:cTn id="109" dur="500"/>
                                        <p:tgtEl>
                                          <p:spTgt spid="31"/>
                                        </p:tgtEl>
                                        <p:attrNameLst>
                                          <p:attrName>ppt_y</p:attrName>
                                        </p:attrNameLst>
                                      </p:cBhvr>
                                      <p:tavLst>
                                        <p:tav tm="0">
                                          <p:val>
                                            <p:strVal val="#ppt_y+#ppt_h*1.125000"/>
                                          </p:val>
                                        </p:tav>
                                        <p:tav tm="100000">
                                          <p:val>
                                            <p:strVal val="#ppt_y"/>
                                          </p:val>
                                        </p:tav>
                                      </p:tavLst>
                                    </p:anim>
                                    <p:animEffect transition="in" filter="wipe(up)">
                                      <p:cBhvr>
                                        <p:cTn id="110" dur="500"/>
                                        <p:tgtEl>
                                          <p:spTgt spid="31"/>
                                        </p:tgtEl>
                                      </p:cBhvr>
                                    </p:animEffect>
                                  </p:childTnLst>
                                </p:cTn>
                              </p:par>
                              <p:par>
                                <p:cTn id="111" presetID="12" presetClass="entr" presetSubtype="4" fill="hold" grpId="0" nodeType="with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additive="base">
                                        <p:cTn id="113" dur="500"/>
                                        <p:tgtEl>
                                          <p:spTgt spid="35"/>
                                        </p:tgtEl>
                                        <p:attrNameLst>
                                          <p:attrName>ppt_y</p:attrName>
                                        </p:attrNameLst>
                                      </p:cBhvr>
                                      <p:tavLst>
                                        <p:tav tm="0">
                                          <p:val>
                                            <p:strVal val="#ppt_y+#ppt_h*1.125000"/>
                                          </p:val>
                                        </p:tav>
                                        <p:tav tm="100000">
                                          <p:val>
                                            <p:strVal val="#ppt_y"/>
                                          </p:val>
                                        </p:tav>
                                      </p:tavLst>
                                    </p:anim>
                                    <p:animEffect transition="in" filter="wipe(up)">
                                      <p:cBhvr>
                                        <p:cTn id="114" dur="500"/>
                                        <p:tgtEl>
                                          <p:spTgt spid="35"/>
                                        </p:tgtEl>
                                      </p:cBhvr>
                                    </p:animEffect>
                                  </p:childTnLst>
                                </p:cTn>
                              </p:par>
                              <p:par>
                                <p:cTn id="115" presetID="12" presetClass="entr" presetSubtype="4" fill="hold"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additive="base">
                                        <p:cTn id="117" dur="500"/>
                                        <p:tgtEl>
                                          <p:spTgt spid="36"/>
                                        </p:tgtEl>
                                        <p:attrNameLst>
                                          <p:attrName>ppt_y</p:attrName>
                                        </p:attrNameLst>
                                      </p:cBhvr>
                                      <p:tavLst>
                                        <p:tav tm="0">
                                          <p:val>
                                            <p:strVal val="#ppt_y+#ppt_h*1.125000"/>
                                          </p:val>
                                        </p:tav>
                                        <p:tav tm="100000">
                                          <p:val>
                                            <p:strVal val="#ppt_y"/>
                                          </p:val>
                                        </p:tav>
                                      </p:tavLst>
                                    </p:anim>
                                    <p:animEffect transition="in" filter="wipe(up)">
                                      <p:cBhvr>
                                        <p:cTn id="118" dur="500"/>
                                        <p:tgtEl>
                                          <p:spTgt spid="36"/>
                                        </p:tgtEl>
                                      </p:cBhvr>
                                    </p:animEffect>
                                  </p:childTnLst>
                                </p:cTn>
                              </p:par>
                              <p:par>
                                <p:cTn id="119" presetID="12" presetClass="entr" presetSubtype="4"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 calcmode="lin" valueType="num">
                                      <p:cBhvr additive="base">
                                        <p:cTn id="121" dur="500"/>
                                        <p:tgtEl>
                                          <p:spTgt spid="37"/>
                                        </p:tgtEl>
                                        <p:attrNameLst>
                                          <p:attrName>ppt_y</p:attrName>
                                        </p:attrNameLst>
                                      </p:cBhvr>
                                      <p:tavLst>
                                        <p:tav tm="0">
                                          <p:val>
                                            <p:strVal val="#ppt_y+#ppt_h*1.125000"/>
                                          </p:val>
                                        </p:tav>
                                        <p:tav tm="100000">
                                          <p:val>
                                            <p:strVal val="#ppt_y"/>
                                          </p:val>
                                        </p:tav>
                                      </p:tavLst>
                                    </p:anim>
                                    <p:animEffect transition="in" filter="wipe(up)">
                                      <p:cBhvr>
                                        <p:cTn id="122" dur="500"/>
                                        <p:tgtEl>
                                          <p:spTgt spid="37"/>
                                        </p:tgtEl>
                                      </p:cBhvr>
                                    </p:animEffect>
                                  </p:childTnLst>
                                </p:cTn>
                              </p:par>
                              <p:par>
                                <p:cTn id="123" presetID="12" presetClass="entr" presetSubtype="4" fill="hold" nodeType="withEffect">
                                  <p:stCondLst>
                                    <p:cond delay="0"/>
                                  </p:stCondLst>
                                  <p:childTnLst>
                                    <p:set>
                                      <p:cBhvr>
                                        <p:cTn id="124" dur="1" fill="hold">
                                          <p:stCondLst>
                                            <p:cond delay="0"/>
                                          </p:stCondLst>
                                        </p:cTn>
                                        <p:tgtEl>
                                          <p:spTgt spid="38"/>
                                        </p:tgtEl>
                                        <p:attrNameLst>
                                          <p:attrName>style.visibility</p:attrName>
                                        </p:attrNameLst>
                                      </p:cBhvr>
                                      <p:to>
                                        <p:strVal val="visible"/>
                                      </p:to>
                                    </p:set>
                                    <p:anim calcmode="lin" valueType="num">
                                      <p:cBhvr additive="base">
                                        <p:cTn id="125" dur="500"/>
                                        <p:tgtEl>
                                          <p:spTgt spid="38"/>
                                        </p:tgtEl>
                                        <p:attrNameLst>
                                          <p:attrName>ppt_y</p:attrName>
                                        </p:attrNameLst>
                                      </p:cBhvr>
                                      <p:tavLst>
                                        <p:tav tm="0">
                                          <p:val>
                                            <p:strVal val="#ppt_y+#ppt_h*1.125000"/>
                                          </p:val>
                                        </p:tav>
                                        <p:tav tm="100000">
                                          <p:val>
                                            <p:strVal val="#ppt_y"/>
                                          </p:val>
                                        </p:tav>
                                      </p:tavLst>
                                    </p:anim>
                                    <p:animEffect transition="in" filter="wipe(up)">
                                      <p:cBhvr>
                                        <p:cTn id="126" dur="500"/>
                                        <p:tgtEl>
                                          <p:spTgt spid="38"/>
                                        </p:tgtEl>
                                      </p:cBhvr>
                                    </p:animEffect>
                                  </p:childTnLst>
                                </p:cTn>
                              </p:par>
                              <p:par>
                                <p:cTn id="127" presetID="12" presetClass="entr" presetSubtype="4"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anim calcmode="lin" valueType="num">
                                      <p:cBhvr additive="base">
                                        <p:cTn id="129" dur="500"/>
                                        <p:tgtEl>
                                          <p:spTgt spid="39"/>
                                        </p:tgtEl>
                                        <p:attrNameLst>
                                          <p:attrName>ppt_y</p:attrName>
                                        </p:attrNameLst>
                                      </p:cBhvr>
                                      <p:tavLst>
                                        <p:tav tm="0">
                                          <p:val>
                                            <p:strVal val="#ppt_y+#ppt_h*1.125000"/>
                                          </p:val>
                                        </p:tav>
                                        <p:tav tm="100000">
                                          <p:val>
                                            <p:strVal val="#ppt_y"/>
                                          </p:val>
                                        </p:tav>
                                      </p:tavLst>
                                    </p:anim>
                                    <p:animEffect transition="in" filter="wipe(up)">
                                      <p:cBhvr>
                                        <p:cTn id="130" dur="500"/>
                                        <p:tgtEl>
                                          <p:spTgt spid="39"/>
                                        </p:tgtEl>
                                      </p:cBhvr>
                                    </p:animEffect>
                                  </p:childTnLst>
                                </p:cTn>
                              </p:par>
                              <p:par>
                                <p:cTn id="131" presetID="12" presetClass="entr" presetSubtype="4" fill="hold" grpId="0" nodeType="withEffect">
                                  <p:stCondLst>
                                    <p:cond delay="0"/>
                                  </p:stCondLst>
                                  <p:childTnLst>
                                    <p:set>
                                      <p:cBhvr>
                                        <p:cTn id="132" dur="1" fill="hold">
                                          <p:stCondLst>
                                            <p:cond delay="0"/>
                                          </p:stCondLst>
                                        </p:cTn>
                                        <p:tgtEl>
                                          <p:spTgt spid="50"/>
                                        </p:tgtEl>
                                        <p:attrNameLst>
                                          <p:attrName>style.visibility</p:attrName>
                                        </p:attrNameLst>
                                      </p:cBhvr>
                                      <p:to>
                                        <p:strVal val="visible"/>
                                      </p:to>
                                    </p:set>
                                    <p:anim calcmode="lin" valueType="num">
                                      <p:cBhvr additive="base">
                                        <p:cTn id="133" dur="500"/>
                                        <p:tgtEl>
                                          <p:spTgt spid="50"/>
                                        </p:tgtEl>
                                        <p:attrNameLst>
                                          <p:attrName>ppt_y</p:attrName>
                                        </p:attrNameLst>
                                      </p:cBhvr>
                                      <p:tavLst>
                                        <p:tav tm="0">
                                          <p:val>
                                            <p:strVal val="#ppt_y+#ppt_h*1.125000"/>
                                          </p:val>
                                        </p:tav>
                                        <p:tav tm="100000">
                                          <p:val>
                                            <p:strVal val="#ppt_y"/>
                                          </p:val>
                                        </p:tav>
                                      </p:tavLst>
                                    </p:anim>
                                    <p:animEffect transition="in" filter="wipe(up)">
                                      <p:cBhvr>
                                        <p:cTn id="134" dur="500"/>
                                        <p:tgtEl>
                                          <p:spTgt spid="50"/>
                                        </p:tgtEl>
                                      </p:cBhvr>
                                    </p:animEffect>
                                  </p:childTnLst>
                                </p:cTn>
                              </p:par>
                            </p:childTnLst>
                          </p:cTn>
                        </p:par>
                      </p:childTnLst>
                    </p:cTn>
                  </p:par>
                  <p:par>
                    <p:cTn id="135" fill="hold">
                      <p:stCondLst>
                        <p:cond delay="indefinite"/>
                      </p:stCondLst>
                      <p:childTnLst>
                        <p:par>
                          <p:cTn id="136" fill="hold">
                            <p:stCondLst>
                              <p:cond delay="0"/>
                            </p:stCondLst>
                            <p:childTnLst>
                              <p:par>
                                <p:cTn id="137" presetID="12" presetClass="entr" presetSubtype="4" fill="hold" grpId="0" nodeType="clickEffect">
                                  <p:stCondLst>
                                    <p:cond delay="0"/>
                                  </p:stCondLst>
                                  <p:childTnLst>
                                    <p:set>
                                      <p:cBhvr>
                                        <p:cTn id="138" dur="1" fill="hold">
                                          <p:stCondLst>
                                            <p:cond delay="0"/>
                                          </p:stCondLst>
                                        </p:cTn>
                                        <p:tgtEl>
                                          <p:spTgt spid="62"/>
                                        </p:tgtEl>
                                        <p:attrNameLst>
                                          <p:attrName>style.visibility</p:attrName>
                                        </p:attrNameLst>
                                      </p:cBhvr>
                                      <p:to>
                                        <p:strVal val="visible"/>
                                      </p:to>
                                    </p:set>
                                    <p:anim calcmode="lin" valueType="num">
                                      <p:cBhvr additive="base">
                                        <p:cTn id="139" dur="500"/>
                                        <p:tgtEl>
                                          <p:spTgt spid="62"/>
                                        </p:tgtEl>
                                        <p:attrNameLst>
                                          <p:attrName>ppt_y</p:attrName>
                                        </p:attrNameLst>
                                      </p:cBhvr>
                                      <p:tavLst>
                                        <p:tav tm="0">
                                          <p:val>
                                            <p:strVal val="#ppt_y+#ppt_h*1.125000"/>
                                          </p:val>
                                        </p:tav>
                                        <p:tav tm="100000">
                                          <p:val>
                                            <p:strVal val="#ppt_y"/>
                                          </p:val>
                                        </p:tav>
                                      </p:tavLst>
                                    </p:anim>
                                    <p:animEffect transition="in" filter="wipe(up)">
                                      <p:cBhvr>
                                        <p:cTn id="14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7" grpId="0" animBg="1"/>
      <p:bldP spid="8" grpId="0" animBg="1"/>
      <p:bldP spid="9" grpId="0" animBg="1"/>
      <p:bldP spid="11" grpId="0" animBg="1"/>
      <p:bldP spid="12" grpId="0" animBg="1"/>
      <p:bldP spid="13" grpId="0" animBg="1"/>
      <p:bldP spid="15" grpId="0" animBg="1"/>
      <p:bldP spid="16" grpId="0" animBg="1"/>
      <p:bldP spid="14" grpId="0" animBg="1"/>
      <p:bldP spid="17" grpId="0" animBg="1"/>
      <p:bldP spid="41" grpId="0"/>
      <p:bldP spid="18"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5" grpId="0" animBg="1"/>
      <p:bldP spid="37" grpId="0"/>
      <p:bldP spid="39" grpId="0"/>
      <p:bldP spid="50" grpId="0"/>
      <p:bldP spid="62" grpId="0" animBg="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C</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317" y="79346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122555" y="793750"/>
            <a:ext cx="7306310" cy="6000750"/>
          </a:xfrm>
          <a:prstGeom prst="rect">
            <a:avLst/>
          </a:prstGeom>
          <a:noFill/>
          <a:ln w="9525">
            <a:solidFill>
              <a:schemeClr val="accent5">
                <a:lumMod val="20000"/>
                <a:lumOff val="80000"/>
              </a:schemeClr>
            </a:solidFill>
          </a:ln>
        </p:spPr>
        <p:txBody>
          <a:bodyPr wrap="square">
            <a:spAutoFit/>
          </a:bodyPr>
          <a:p>
            <a:pPr indent="0" algn="just"/>
            <a:r>
              <a:rPr lang="en-US" sz="1600">
                <a:solidFill>
                  <a:srgbClr val="000000"/>
                </a:solidFill>
                <a:latin typeface="Times New Roman" panose="02020603050405020304" charset="0"/>
              </a:rPr>
              <a:t>  </a:t>
            </a:r>
            <a:r>
              <a:rPr lang="en-US" sz="1600">
                <a:solidFill>
                  <a:schemeClr val="tx1"/>
                </a:solidFill>
                <a:latin typeface="Times New Roman" panose="02020603050405020304" charset="0"/>
              </a:rPr>
              <a:t>  While safety improvements might have been made to our streets in recent years, transport studies also show declines in pedestrian (行人) mobility, especially among young children. Many parents say there’s too much traffic on the roads for their children to walk safely to school, so they pack them into the car instead.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Dutch authors Thalia Verkade and Marco te Br mmelstroet are bothered by </a:t>
            </a:r>
            <a:r>
              <a:rPr lang="en-US" sz="1600" u="sng">
                <a:solidFill>
                  <a:srgbClr val="C00000"/>
                </a:solidFill>
                <a:latin typeface="Times New Roman" panose="02020603050405020304" charset="0"/>
              </a:rPr>
              <a:t>facts like these</a:t>
            </a:r>
            <a:r>
              <a:rPr lang="en-US" sz="1600">
                <a:solidFill>
                  <a:schemeClr val="tx1"/>
                </a:solidFill>
                <a:latin typeface="Times New Roman" panose="02020603050405020304" charset="0"/>
              </a:rPr>
              <a:t>. In their new book </a:t>
            </a:r>
            <a:r>
              <a:rPr lang="en-US" sz="1600" i="1">
                <a:solidFill>
                  <a:schemeClr val="tx1"/>
                </a:solidFill>
                <a:latin typeface="Times New Roman" panose="02020603050405020304" charset="0"/>
              </a:rPr>
              <a:t>Movement: How to Take Back Our Streets and Transform Our Lives</a:t>
            </a:r>
            <a:r>
              <a:rPr lang="en-US" sz="1600">
                <a:solidFill>
                  <a:schemeClr val="tx1"/>
                </a:solidFill>
                <a:latin typeface="Times New Roman" panose="02020603050405020304" charset="0"/>
              </a:rPr>
              <a:t>, they call for a rethink of our streets and the role they play in our lives.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Life on city streets started to change decades ago. Whole neighbourhoods were destroyed to make way for new road networks and kids had to play elsewhere. Some communities fought back. Most famously, a Canadian journalist who had moved her family to Manhattan in the early 1950s led a campaign to stop the destruction of her local park. Describing her alarm at its proposed replacement with an expressway, Jane Jacobs called on her mayor (市长) to champion “New York as a decent place to live, and not just rush through.” Similar campaigns occurred in Australia in the late 1960s and 1970s as well.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Although these campaigns were widespread, </a:t>
            </a:r>
            <a:r>
              <a:rPr lang="en-US" sz="1600" u="sng">
                <a:solidFill>
                  <a:srgbClr val="C00000"/>
                </a:solidFill>
                <a:latin typeface="Times New Roman" panose="02020603050405020304" charset="0"/>
              </a:rPr>
              <a:t>the reality is that</a:t>
            </a:r>
            <a:r>
              <a:rPr lang="en-US" sz="1600">
                <a:solidFill>
                  <a:schemeClr val="tx1"/>
                </a:solidFill>
                <a:latin typeface="Times New Roman" panose="02020603050405020304" charset="0"/>
              </a:rPr>
              <a:t> the majority of the western cities were completely redesigned around the needs of the motor car. The number of cars on roads has been increasing rapidly. In Australia we now have over twenty million cars for just over twenty-six million people, among the highest rate of car ownership in the world. </a:t>
            </a:r>
            <a:endParaRPr lang="en-US" sz="1600">
              <a:solidFill>
                <a:schemeClr val="tx1"/>
              </a:solidFill>
              <a:latin typeface="Times New Roman" panose="02020603050405020304" charset="0"/>
            </a:endParaRPr>
          </a:p>
          <a:p>
            <a:pPr indent="0" algn="just"/>
            <a:r>
              <a:rPr lang="en-US" sz="1600">
                <a:solidFill>
                  <a:schemeClr val="tx1"/>
                </a:solidFill>
                <a:latin typeface="Times New Roman" panose="02020603050405020304" charset="0"/>
              </a:rPr>
              <a:t>     We invest a lot in roads that help us rush through, but </a:t>
            </a:r>
            <a:r>
              <a:rPr lang="en-US" sz="1600" u="sng">
                <a:solidFill>
                  <a:srgbClr val="C00000"/>
                </a:solidFill>
                <a:latin typeface="Times New Roman" panose="02020603050405020304" charset="0"/>
              </a:rPr>
              <a:t>we fail to account for the true costs</a:t>
            </a:r>
            <a:r>
              <a:rPr lang="en-US" sz="1600">
                <a:solidFill>
                  <a:srgbClr val="000000"/>
                </a:solidFill>
                <a:latin typeface="Times New Roman" panose="02020603050405020304" charset="0"/>
              </a:rPr>
              <a:t>. Do we really recognise what it costs us as a society when children can’t move safely around our communities? The authors of </a:t>
            </a:r>
            <a:r>
              <a:rPr lang="en-US" sz="1600" i="1">
                <a:solidFill>
                  <a:srgbClr val="000000"/>
                </a:solidFill>
                <a:latin typeface="Times New Roman" panose="02020603050405020304" charset="0"/>
              </a:rPr>
              <a:t>Movement</a:t>
            </a:r>
            <a:r>
              <a:rPr lang="en-US" sz="1600">
                <a:solidFill>
                  <a:srgbClr val="000000"/>
                </a:solidFill>
                <a:latin typeface="Times New Roman" panose="02020603050405020304" charset="0"/>
              </a:rPr>
              <a:t> have it right: it’s time to think differently about that street outside your front door.                    </a:t>
            </a:r>
            <a:endParaRPr lang="en-US" sz="1600">
              <a:solidFill>
                <a:srgbClr val="000000"/>
              </a:solidFill>
              <a:latin typeface="Times New Roman" panose="02020603050405020304" charset="0"/>
            </a:endParaRPr>
          </a:p>
        </p:txBody>
      </p:sp>
      <p:sp>
        <p:nvSpPr>
          <p:cNvPr id="34" name="文本框 33"/>
          <p:cNvSpPr txBox="1"/>
          <p:nvPr/>
        </p:nvSpPr>
        <p:spPr>
          <a:xfrm>
            <a:off x="7479030" y="798195"/>
            <a:ext cx="4641850" cy="829945"/>
          </a:xfrm>
          <a:prstGeom prst="rect">
            <a:avLst/>
          </a:prstGeom>
          <a:noFill/>
          <a:ln w="9525">
            <a:solidFill>
              <a:schemeClr val="accent6">
                <a:lumMod val="40000"/>
                <a:lumOff val="60000"/>
              </a:schemeClr>
            </a:solidFill>
          </a:ln>
        </p:spPr>
        <p:txBody>
          <a:bodyPr wrap="square">
            <a:spAutoFit/>
          </a:bodyPr>
          <a:p>
            <a:pPr indent="0"/>
            <a:r>
              <a:rPr lang="en-US" sz="1600" b="1">
                <a:solidFill>
                  <a:srgbClr val="000000"/>
                </a:solidFill>
                <a:latin typeface="Times New Roman" panose="02020603050405020304" charset="0"/>
              </a:rPr>
              <a:t>31. What can be a suitable title for the text?</a:t>
            </a:r>
            <a:endParaRPr lang="en-US" sz="1600" b="1">
              <a:solidFill>
                <a:srgbClr val="000000"/>
              </a:solidFill>
              <a:latin typeface="Times New Roman" panose="02020603050405020304" charset="0"/>
            </a:endParaRPr>
          </a:p>
          <a:p>
            <a:pPr indent="0"/>
            <a:r>
              <a:rPr lang="en-US" sz="1600">
                <a:solidFill>
                  <a:srgbClr val="000000"/>
                </a:solidFill>
                <a:latin typeface="Times New Roman" panose="02020603050405020304" charset="0"/>
              </a:rPr>
              <a:t>  A. Why the Rush?	   B. What’s Next?</a:t>
            </a:r>
            <a:endParaRPr lang="en-US" sz="1600">
              <a:solidFill>
                <a:srgbClr val="000000"/>
              </a:solidFill>
              <a:latin typeface="Times New Roman" panose="02020603050405020304" charset="0"/>
            </a:endParaRPr>
          </a:p>
          <a:p>
            <a:pPr indent="0"/>
            <a:r>
              <a:rPr lang="en-US" sz="1600">
                <a:solidFill>
                  <a:srgbClr val="000000"/>
                </a:solidFill>
                <a:latin typeface="Times New Roman" panose="02020603050405020304" charset="0"/>
              </a:rPr>
              <a:t>  C. Where to Stay?	   D. Who to Blame?</a:t>
            </a:r>
            <a:endParaRPr lang="en-US" sz="1600">
              <a:solidFill>
                <a:srgbClr val="000000"/>
              </a:solidFill>
              <a:latin typeface="Times New Roman" panose="02020603050405020304" charset="0"/>
            </a:endParaRPr>
          </a:p>
        </p:txBody>
      </p:sp>
      <p:sp>
        <p:nvSpPr>
          <p:cNvPr id="11" name="圆角矩形 10"/>
          <p:cNvSpPr/>
          <p:nvPr>
            <p:custDataLst>
              <p:tags r:id="rId5"/>
            </p:custDataLst>
          </p:nvPr>
        </p:nvSpPr>
        <p:spPr>
          <a:xfrm>
            <a:off x="3434715" y="5735320"/>
            <a:ext cx="1024890" cy="1955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7" name="圆角矩形 6"/>
          <p:cNvSpPr/>
          <p:nvPr>
            <p:custDataLst>
              <p:tags r:id="rId6"/>
            </p:custDataLst>
          </p:nvPr>
        </p:nvSpPr>
        <p:spPr>
          <a:xfrm>
            <a:off x="453390" y="4034155"/>
            <a:ext cx="1844675" cy="21399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8" name="圆角矩形 7"/>
          <p:cNvSpPr/>
          <p:nvPr>
            <p:custDataLst>
              <p:tags r:id="rId7"/>
            </p:custDataLst>
          </p:nvPr>
        </p:nvSpPr>
        <p:spPr>
          <a:xfrm>
            <a:off x="254635" y="6475730"/>
            <a:ext cx="1303655" cy="24066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9" name="圆角矩形 8"/>
          <p:cNvSpPr/>
          <p:nvPr>
            <p:custDataLst>
              <p:tags r:id="rId8"/>
            </p:custDataLst>
          </p:nvPr>
        </p:nvSpPr>
        <p:spPr>
          <a:xfrm>
            <a:off x="2157095" y="2304415"/>
            <a:ext cx="934085" cy="24066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44068" name="AutoShape 4"/>
          <p:cNvSpPr>
            <a:spLocks noChangeArrowheads="1"/>
          </p:cNvSpPr>
          <p:nvPr/>
        </p:nvSpPr>
        <p:spPr bwMode="gray">
          <a:xfrm>
            <a:off x="7428865" y="1629410"/>
            <a:ext cx="4632325" cy="2444750"/>
          </a:xfrm>
          <a:prstGeom prst="bevel">
            <a:avLst>
              <a:gd name="adj" fmla="val 1495"/>
            </a:avLst>
          </a:prstGeom>
          <a:solidFill>
            <a:srgbClr val="FFFFCD"/>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endParaRPr kumimoji="0" lang="zh-CN" altLang="en-US" sz="1200" b="0" i="0" u="none" strike="noStrike" kern="1200" cap="none" spc="0" normalizeH="0" baseline="0" noProof="0">
              <a:ln>
                <a:noFill/>
              </a:ln>
              <a:solidFill>
                <a:srgbClr val="003300"/>
              </a:solidFill>
              <a:effectLst/>
              <a:uLnTx/>
              <a:uFillTx/>
              <a:latin typeface="Arial" panose="020B0604020202020204" pitchFamily="34" charset="0"/>
              <a:ea typeface="黑体" panose="02010609060101010101" charset="-122"/>
              <a:cs typeface="+mn-ea"/>
            </a:endParaRPr>
          </a:p>
        </p:txBody>
      </p:sp>
      <p:sp>
        <p:nvSpPr>
          <p:cNvPr id="2" name="圆角矩形 1"/>
          <p:cNvSpPr/>
          <p:nvPr>
            <p:custDataLst>
              <p:tags r:id="rId9"/>
            </p:custDataLst>
          </p:nvPr>
        </p:nvSpPr>
        <p:spPr>
          <a:xfrm>
            <a:off x="5193665" y="2090420"/>
            <a:ext cx="908685" cy="213995"/>
          </a:xfrm>
          <a:prstGeom prst="roundRect">
            <a:avLst/>
          </a:prstGeom>
          <a:solidFill>
            <a:srgbClr val="008D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 name="圆角矩形 2"/>
          <p:cNvSpPr/>
          <p:nvPr>
            <p:custDataLst>
              <p:tags r:id="rId10"/>
            </p:custDataLst>
          </p:nvPr>
        </p:nvSpPr>
        <p:spPr>
          <a:xfrm>
            <a:off x="540385" y="2331085"/>
            <a:ext cx="536575"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5" name="圆角矩形 4"/>
          <p:cNvSpPr/>
          <p:nvPr>
            <p:custDataLst>
              <p:tags r:id="rId11"/>
            </p:custDataLst>
          </p:nvPr>
        </p:nvSpPr>
        <p:spPr>
          <a:xfrm>
            <a:off x="3161030" y="2331085"/>
            <a:ext cx="845820" cy="213995"/>
          </a:xfrm>
          <a:prstGeom prst="roundRect">
            <a:avLst/>
          </a:prstGeom>
          <a:solidFill>
            <a:srgbClr val="008D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圆角矩形 11"/>
          <p:cNvSpPr/>
          <p:nvPr>
            <p:custDataLst>
              <p:tags r:id="rId12"/>
            </p:custDataLst>
          </p:nvPr>
        </p:nvSpPr>
        <p:spPr>
          <a:xfrm>
            <a:off x="1470660" y="2592705"/>
            <a:ext cx="623570" cy="213995"/>
          </a:xfrm>
          <a:prstGeom prst="roundRect">
            <a:avLst/>
          </a:prstGeom>
          <a:solidFill>
            <a:srgbClr val="008D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6" name="圆角矩形 15"/>
          <p:cNvSpPr/>
          <p:nvPr>
            <p:custDataLst>
              <p:tags r:id="rId13"/>
            </p:custDataLst>
          </p:nvPr>
        </p:nvSpPr>
        <p:spPr>
          <a:xfrm>
            <a:off x="2312670" y="6475730"/>
            <a:ext cx="623570" cy="213995"/>
          </a:xfrm>
          <a:prstGeom prst="roundRect">
            <a:avLst/>
          </a:prstGeom>
          <a:solidFill>
            <a:srgbClr val="008D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0" name="圆角矩形 19"/>
          <p:cNvSpPr/>
          <p:nvPr>
            <p:custDataLst>
              <p:tags r:id="rId14"/>
            </p:custDataLst>
          </p:nvPr>
        </p:nvSpPr>
        <p:spPr>
          <a:xfrm>
            <a:off x="1183005" y="1609090"/>
            <a:ext cx="1647190"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15"/>
            </p:custDataLst>
          </p:nvPr>
        </p:nvSpPr>
        <p:spPr>
          <a:xfrm>
            <a:off x="254635" y="6212205"/>
            <a:ext cx="2576195"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2" name="圆角矩形 21"/>
          <p:cNvSpPr/>
          <p:nvPr>
            <p:custDataLst>
              <p:tags r:id="rId16"/>
            </p:custDataLst>
          </p:nvPr>
        </p:nvSpPr>
        <p:spPr>
          <a:xfrm>
            <a:off x="6826885" y="5998210"/>
            <a:ext cx="536575"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3" name="圆角矩形 22"/>
          <p:cNvSpPr/>
          <p:nvPr>
            <p:custDataLst>
              <p:tags r:id="rId17"/>
            </p:custDataLst>
          </p:nvPr>
        </p:nvSpPr>
        <p:spPr>
          <a:xfrm>
            <a:off x="365760" y="2592705"/>
            <a:ext cx="536575"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4" name="圆角矩形 23"/>
          <p:cNvSpPr/>
          <p:nvPr>
            <p:custDataLst>
              <p:tags r:id="rId18"/>
            </p:custDataLst>
          </p:nvPr>
        </p:nvSpPr>
        <p:spPr>
          <a:xfrm>
            <a:off x="6001385" y="2331085"/>
            <a:ext cx="825500"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5" name="圆角矩形 24"/>
          <p:cNvSpPr/>
          <p:nvPr>
            <p:custDataLst>
              <p:tags r:id="rId19"/>
            </p:custDataLst>
          </p:nvPr>
        </p:nvSpPr>
        <p:spPr>
          <a:xfrm>
            <a:off x="5464810" y="3768090"/>
            <a:ext cx="1806575" cy="21399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pic>
        <p:nvPicPr>
          <p:cNvPr id="28" name="图片 27"/>
          <p:cNvPicPr/>
          <p:nvPr/>
        </p:nvPicPr>
        <p:blipFill>
          <a:blip r:embed="rId20"/>
          <a:stretch>
            <a:fillRect/>
          </a:stretch>
        </p:blipFill>
        <p:spPr>
          <a:xfrm>
            <a:off x="7488555" y="1689100"/>
            <a:ext cx="1215390" cy="784860"/>
          </a:xfrm>
          <a:prstGeom prst="rect">
            <a:avLst/>
          </a:prstGeom>
        </p:spPr>
      </p:pic>
      <p:sp>
        <p:nvSpPr>
          <p:cNvPr id="10" name="文本框 9"/>
          <p:cNvSpPr txBox="1"/>
          <p:nvPr/>
        </p:nvSpPr>
        <p:spPr>
          <a:xfrm>
            <a:off x="8446770" y="1689100"/>
            <a:ext cx="3450590" cy="706755"/>
          </a:xfrm>
          <a:prstGeom prst="rect">
            <a:avLst/>
          </a:prstGeom>
          <a:noFill/>
        </p:spPr>
        <p:txBody>
          <a:bodyPr wrap="square" rtlCol="0" anchor="t">
            <a:spAutoFit/>
          </a:bodyPr>
          <a:p>
            <a:pPr marL="285750" indent="-285750">
              <a:buFont typeface="Wingdings" panose="05000000000000000000" charset="0"/>
              <a:buChar char="Ø"/>
            </a:pPr>
            <a:r>
              <a:rPr lang="zh-CN" altLang="en-US" sz="2000" b="1" u="sng">
                <a:solidFill>
                  <a:srgbClr val="C00000"/>
                </a:solidFill>
                <a:latin typeface="微软雅黑" panose="020B0503020204020204" charset="-122"/>
                <a:ea typeface="微软雅黑" panose="020B0503020204020204" charset="-122"/>
                <a:cs typeface="微软雅黑" panose="020B0503020204020204" charset="-122"/>
                <a:sym typeface="+mn-ea"/>
              </a:rPr>
              <a:t>标题蕴含文章要义和内核，</a:t>
            </a:r>
            <a:endParaRPr lang="zh-CN" altLang="en-US" sz="2000" b="1" u="sng">
              <a:solidFill>
                <a:srgbClr val="C00000"/>
              </a:solidFill>
              <a:latin typeface="微软雅黑" panose="020B0503020204020204" charset="-122"/>
              <a:ea typeface="微软雅黑" panose="020B0503020204020204" charset="-122"/>
              <a:cs typeface="微软雅黑" panose="020B0503020204020204" charset="-122"/>
            </a:endParaRPr>
          </a:p>
          <a:p>
            <a:pPr indent="0">
              <a:buFont typeface="Wingdings" panose="05000000000000000000" charset="0"/>
              <a:buNone/>
            </a:pP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2000" b="1" u="sng">
                <a:solidFill>
                  <a:srgbClr val="C00000"/>
                </a:solidFill>
                <a:latin typeface="微软雅黑" panose="020B0503020204020204" charset="-122"/>
                <a:ea typeface="微软雅黑" panose="020B0503020204020204" charset="-122"/>
                <a:cs typeface="微软雅黑" panose="020B0503020204020204" charset="-122"/>
                <a:sym typeface="+mn-ea"/>
              </a:rPr>
              <a:t>凝练语篇价值和特色</a:t>
            </a:r>
            <a:r>
              <a:rPr lang="en-US" altLang="zh-CN" sz="2000" b="1" u="sng">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altLang="en-US" sz="2000"/>
          </a:p>
        </p:txBody>
      </p:sp>
      <p:sp>
        <p:nvSpPr>
          <p:cNvPr id="30" name="圆角矩形 29"/>
          <p:cNvSpPr/>
          <p:nvPr>
            <p:custDataLst>
              <p:tags r:id="rId21"/>
            </p:custDataLst>
          </p:nvPr>
        </p:nvSpPr>
        <p:spPr>
          <a:xfrm>
            <a:off x="5742305" y="5249545"/>
            <a:ext cx="1620520" cy="1955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1" name="圆角矩形 30"/>
          <p:cNvSpPr/>
          <p:nvPr>
            <p:custDataLst>
              <p:tags r:id="rId22"/>
            </p:custDataLst>
          </p:nvPr>
        </p:nvSpPr>
        <p:spPr>
          <a:xfrm>
            <a:off x="1859280" y="4761230"/>
            <a:ext cx="5034280" cy="1955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3" name="圆角矩形 32"/>
          <p:cNvSpPr/>
          <p:nvPr>
            <p:custDataLst>
              <p:tags r:id="rId23"/>
            </p:custDataLst>
          </p:nvPr>
        </p:nvSpPr>
        <p:spPr>
          <a:xfrm>
            <a:off x="3940175" y="1320800"/>
            <a:ext cx="2591435"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5" name="圆角矩形 34"/>
          <p:cNvSpPr/>
          <p:nvPr>
            <p:custDataLst>
              <p:tags r:id="rId24"/>
            </p:custDataLst>
          </p:nvPr>
        </p:nvSpPr>
        <p:spPr>
          <a:xfrm>
            <a:off x="254635" y="5539740"/>
            <a:ext cx="1024890" cy="1955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6" name="圆角矩形 35"/>
          <p:cNvSpPr/>
          <p:nvPr>
            <p:custDataLst>
              <p:tags r:id="rId25"/>
            </p:custDataLst>
          </p:nvPr>
        </p:nvSpPr>
        <p:spPr>
          <a:xfrm>
            <a:off x="254635" y="5053965"/>
            <a:ext cx="4368165" cy="19621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7" name="圆角矩形 36"/>
          <p:cNvSpPr/>
          <p:nvPr>
            <p:custDataLst>
              <p:tags r:id="rId26"/>
            </p:custDataLst>
          </p:nvPr>
        </p:nvSpPr>
        <p:spPr>
          <a:xfrm>
            <a:off x="254635" y="2806700"/>
            <a:ext cx="3908425" cy="21717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8" name="圆角矩形 37"/>
          <p:cNvSpPr/>
          <p:nvPr>
            <p:custDataLst>
              <p:tags r:id="rId27"/>
            </p:custDataLst>
          </p:nvPr>
        </p:nvSpPr>
        <p:spPr>
          <a:xfrm>
            <a:off x="5648960" y="3548380"/>
            <a:ext cx="1244600" cy="1955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9" name="文本框 38"/>
          <p:cNvSpPr txBox="1"/>
          <p:nvPr/>
        </p:nvSpPr>
        <p:spPr>
          <a:xfrm>
            <a:off x="5262880" y="1967230"/>
            <a:ext cx="386080" cy="337185"/>
          </a:xfrm>
          <a:prstGeom prst="rect">
            <a:avLst/>
          </a:prstGeom>
          <a:noFill/>
        </p:spPr>
        <p:txBody>
          <a:bodyPr wrap="none" rtlCol="0" anchor="t">
            <a:spAutoFit/>
          </a:bodyPr>
          <a:p>
            <a:r>
              <a:rPr lang="en-US" sz="1600">
                <a:solidFill>
                  <a:srgbClr val="C00000"/>
                </a:solidFill>
                <a:latin typeface="Times New Roman" panose="02020603050405020304" charset="0"/>
                <a:sym typeface="+mn-ea"/>
              </a:rPr>
              <a:t>★</a:t>
            </a:r>
            <a:endParaRPr lang="zh-CN" altLang="en-US"/>
          </a:p>
        </p:txBody>
      </p:sp>
      <p:sp>
        <p:nvSpPr>
          <p:cNvPr id="40" name="文本框 39"/>
          <p:cNvSpPr txBox="1"/>
          <p:nvPr/>
        </p:nvSpPr>
        <p:spPr>
          <a:xfrm>
            <a:off x="3227705" y="2304415"/>
            <a:ext cx="386080" cy="337185"/>
          </a:xfrm>
          <a:prstGeom prst="rect">
            <a:avLst/>
          </a:prstGeom>
          <a:noFill/>
        </p:spPr>
        <p:txBody>
          <a:bodyPr wrap="none" rtlCol="0" anchor="t">
            <a:spAutoFit/>
          </a:bodyPr>
          <a:p>
            <a:r>
              <a:rPr lang="en-US" sz="1600">
                <a:solidFill>
                  <a:srgbClr val="C00000"/>
                </a:solidFill>
                <a:latin typeface="Times New Roman" panose="02020603050405020304" charset="0"/>
                <a:sym typeface="+mn-ea"/>
              </a:rPr>
              <a:t>★</a:t>
            </a:r>
            <a:endParaRPr lang="zh-CN" altLang="en-US"/>
          </a:p>
        </p:txBody>
      </p:sp>
      <p:sp>
        <p:nvSpPr>
          <p:cNvPr id="41" name="文本框 40"/>
          <p:cNvSpPr txBox="1"/>
          <p:nvPr/>
        </p:nvSpPr>
        <p:spPr>
          <a:xfrm>
            <a:off x="1279525" y="2538095"/>
            <a:ext cx="386080" cy="337185"/>
          </a:xfrm>
          <a:prstGeom prst="rect">
            <a:avLst/>
          </a:prstGeom>
          <a:noFill/>
        </p:spPr>
        <p:txBody>
          <a:bodyPr wrap="none" rtlCol="0" anchor="t">
            <a:spAutoFit/>
          </a:bodyPr>
          <a:p>
            <a:r>
              <a:rPr lang="en-US" sz="1600">
                <a:solidFill>
                  <a:srgbClr val="C00000"/>
                </a:solidFill>
                <a:latin typeface="Times New Roman" panose="02020603050405020304" charset="0"/>
                <a:sym typeface="+mn-ea"/>
              </a:rPr>
              <a:t>★</a:t>
            </a:r>
            <a:endParaRPr lang="zh-CN" altLang="en-US"/>
          </a:p>
        </p:txBody>
      </p:sp>
      <p:sp>
        <p:nvSpPr>
          <p:cNvPr id="42" name="文本框 41"/>
          <p:cNvSpPr txBox="1"/>
          <p:nvPr/>
        </p:nvSpPr>
        <p:spPr>
          <a:xfrm>
            <a:off x="2157095" y="6379210"/>
            <a:ext cx="386080" cy="337185"/>
          </a:xfrm>
          <a:prstGeom prst="rect">
            <a:avLst/>
          </a:prstGeom>
          <a:noFill/>
        </p:spPr>
        <p:txBody>
          <a:bodyPr wrap="none" rtlCol="0" anchor="t">
            <a:spAutoFit/>
          </a:bodyPr>
          <a:p>
            <a:r>
              <a:rPr lang="en-US" sz="1600">
                <a:solidFill>
                  <a:srgbClr val="C00000"/>
                </a:solidFill>
                <a:latin typeface="Times New Roman" panose="02020603050405020304" charset="0"/>
                <a:sym typeface="+mn-ea"/>
              </a:rPr>
              <a:t>★</a:t>
            </a:r>
            <a:endParaRPr lang="zh-CN" altLang="en-US"/>
          </a:p>
        </p:txBody>
      </p:sp>
      <p:pic>
        <p:nvPicPr>
          <p:cNvPr id="43" name="图片 42"/>
          <p:cNvPicPr>
            <a:picLocks noChangeAspect="1"/>
          </p:cNvPicPr>
          <p:nvPr/>
        </p:nvPicPr>
        <p:blipFill>
          <a:blip r:embed="rId28"/>
          <a:srcRect/>
          <a:stretch>
            <a:fillRect/>
          </a:stretch>
        </p:blipFill>
        <p:spPr>
          <a:xfrm>
            <a:off x="196215" y="2538095"/>
            <a:ext cx="7167245" cy="3197860"/>
          </a:xfrm>
          <a:prstGeom prst="rect">
            <a:avLst/>
          </a:prstGeom>
        </p:spPr>
      </p:pic>
      <p:pic>
        <p:nvPicPr>
          <p:cNvPr id="46" name="图片 45" descr="640"/>
          <p:cNvPicPr>
            <a:picLocks noChangeAspect="1"/>
          </p:cNvPicPr>
          <p:nvPr/>
        </p:nvPicPr>
        <p:blipFill>
          <a:blip r:embed="rId29"/>
          <a:stretch>
            <a:fillRect/>
          </a:stretch>
        </p:blipFill>
        <p:spPr>
          <a:xfrm>
            <a:off x="11583670" y="3533775"/>
            <a:ext cx="477520" cy="540385"/>
          </a:xfrm>
          <a:prstGeom prst="rect">
            <a:avLst/>
          </a:prstGeom>
        </p:spPr>
      </p:pic>
      <p:sp>
        <p:nvSpPr>
          <p:cNvPr id="11272" name="AutoShape 36"/>
          <p:cNvSpPr/>
          <p:nvPr>
            <p:custDataLst>
              <p:tags r:id="rId30"/>
            </p:custDataLst>
          </p:nvPr>
        </p:nvSpPr>
        <p:spPr>
          <a:xfrm>
            <a:off x="7429500" y="4248150"/>
            <a:ext cx="4762500" cy="254635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sp>
        <p:nvSpPr>
          <p:cNvPr id="47" name="文本框 46"/>
          <p:cNvSpPr txBox="1"/>
          <p:nvPr/>
        </p:nvSpPr>
        <p:spPr>
          <a:xfrm>
            <a:off x="7547610" y="4343400"/>
            <a:ext cx="4695825" cy="476250"/>
          </a:xfrm>
          <a:prstGeom prst="rect">
            <a:avLst/>
          </a:prstGeom>
          <a:noFill/>
        </p:spPr>
        <p:txBody>
          <a:bodyPr wrap="square" rtlCol="0" anchor="t">
            <a:noAutofit/>
          </a:bodyPr>
          <a:p>
            <a:pPr indent="0">
              <a:buFont typeface="Wingdings" panose="05000000000000000000" charset="0"/>
              <a:buNone/>
            </a:pPr>
            <a:r>
              <a:rPr lang="zh-CN" altLang="en-US" sz="2000" b="1">
                <a:solidFill>
                  <a:srgbClr val="C00000"/>
                </a:solidFill>
                <a:latin typeface="黑体" panose="02010609060101010101" charset="-122"/>
                <a:ea typeface="黑体" panose="02010609060101010101" charset="-122"/>
                <a:cs typeface="微软雅黑" panose="020B0503020204020204" charset="-122"/>
              </a:rPr>
              <a:t>警惕</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u="sng">
                <a:solidFill>
                  <a:srgbClr val="002060"/>
                </a:solidFill>
                <a:latin typeface="微软雅黑" panose="020B0503020204020204" charset="-122"/>
                <a:ea typeface="微软雅黑" panose="020B0503020204020204" charset="-122"/>
                <a:cs typeface="微软雅黑" panose="020B0503020204020204" charset="-122"/>
              </a:rPr>
              <a:t>推理过度，主观臆断</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C00000"/>
                </a:solidFill>
                <a:latin typeface="黑体" panose="02010609060101010101" charset="-122"/>
                <a:ea typeface="黑体" panose="02010609060101010101" charset="-122"/>
                <a:cs typeface="微软雅黑" panose="020B0503020204020204" charset="-122"/>
              </a:rPr>
              <a:t>逻辑错误：</a:t>
            </a:r>
            <a:endParaRPr lang="zh-CN" altLang="en-US" sz="2000" b="1">
              <a:solidFill>
                <a:srgbClr val="C00000"/>
              </a:solidFill>
              <a:latin typeface="黑体" panose="02010609060101010101" charset="-122"/>
              <a:ea typeface="黑体" panose="02010609060101010101" charset="-122"/>
              <a:cs typeface="微软雅黑" panose="020B0503020204020204" charset="-122"/>
            </a:endParaRPr>
          </a:p>
        </p:txBody>
      </p:sp>
      <p:pic>
        <p:nvPicPr>
          <p:cNvPr id="50" name="图片 49"/>
          <p:cNvPicPr>
            <a:picLocks noChangeAspect="1"/>
          </p:cNvPicPr>
          <p:nvPr>
            <p:custDataLst>
              <p:tags r:id="rId31"/>
            </p:custDataLst>
          </p:nvPr>
        </p:nvPicPr>
        <p:blipFill>
          <a:blip r:embed="rId32">
            <a:clrChange>
              <a:clrFrom>
                <a:srgbClr val="FFFFFF">
                  <a:alpha val="100000"/>
                </a:srgbClr>
              </a:clrFrom>
              <a:clrTo>
                <a:srgbClr val="FFFFFF">
                  <a:alpha val="100000"/>
                  <a:alpha val="0"/>
                </a:srgbClr>
              </a:clrTo>
            </a:clrChange>
          </a:blip>
          <a:stretch>
            <a:fillRect/>
          </a:stretch>
        </p:blipFill>
        <p:spPr>
          <a:xfrm flipH="1">
            <a:off x="11311890" y="6334760"/>
            <a:ext cx="880110" cy="522605"/>
          </a:xfrm>
          <a:prstGeom prst="rect">
            <a:avLst/>
          </a:prstGeom>
        </p:spPr>
      </p:pic>
      <p:sp>
        <p:nvSpPr>
          <p:cNvPr id="49" name="文本框 48"/>
          <p:cNvSpPr txBox="1"/>
          <p:nvPr/>
        </p:nvSpPr>
        <p:spPr>
          <a:xfrm>
            <a:off x="7488555" y="4724400"/>
            <a:ext cx="4703445" cy="1965325"/>
          </a:xfrm>
          <a:prstGeom prst="rect">
            <a:avLst/>
          </a:prstGeom>
          <a:noFill/>
        </p:spPr>
        <p:txBody>
          <a:bodyPr wrap="square" rtlCol="0" anchor="t">
            <a:noAutofit/>
          </a:bodyPr>
          <a:p>
            <a:pPr marL="285750" indent="-285750">
              <a:buFont typeface="Arial" panose="020B0604020202020204" pitchFamily="34" charset="0"/>
              <a:buChar char="•"/>
            </a:pPr>
            <a:r>
              <a:rPr sz="1600" b="1"/>
              <a:t>D选项有干扰性，命题人根据原文信息“大量的</a:t>
            </a:r>
            <a:endParaRPr sz="1600" b="1"/>
          </a:p>
          <a:p>
            <a:pPr indent="0">
              <a:buFont typeface="Arial" panose="020B0604020202020204" pitchFamily="34" charset="0"/>
              <a:buNone/>
            </a:pPr>
            <a:r>
              <a:rPr sz="1600" b="1"/>
              <a:t>街道功能和城市宜居性的丢失的事实”，做了一种貌似合理的推理，让考生掉入陷阱“Blame”，</a:t>
            </a:r>
            <a:r>
              <a:rPr sz="1600" b="1">
                <a:sym typeface="微软雅黑" panose="020B0503020204020204" charset="-122"/>
              </a:rPr>
              <a:t>是</a:t>
            </a:r>
            <a:r>
              <a:rPr sz="1600" b="1"/>
              <a:t>没有基于事实与逻辑的推理过度，文章里没有问责，而是呼吁重新思考根源the Rush，并提出质疑Why?</a:t>
            </a:r>
            <a:endParaRPr sz="1600" b="1"/>
          </a:p>
          <a:p>
            <a:pPr marL="285750" indent="-285750">
              <a:buFont typeface="Arial" panose="020B0604020202020204" pitchFamily="34" charset="0"/>
              <a:buChar char="•"/>
            </a:pPr>
            <a:r>
              <a:rPr sz="1600" b="1"/>
              <a:t>务必确保所选答案确有出处，必然能在原文中</a:t>
            </a:r>
            <a:endParaRPr sz="1600" b="1"/>
          </a:p>
          <a:p>
            <a:pPr indent="0">
              <a:buFont typeface="Arial" panose="020B0604020202020204" pitchFamily="34" charset="0"/>
              <a:buNone/>
            </a:pPr>
            <a:r>
              <a:rPr sz="1600" b="1"/>
              <a:t>找到依据的，符合原意，切不可轻信感觉或仅凭常理或按自己主观意愿判断 。</a:t>
            </a:r>
            <a:endParaRPr sz="1600" b="1"/>
          </a:p>
        </p:txBody>
      </p:sp>
      <p:sp>
        <p:nvSpPr>
          <p:cNvPr id="45" name="文本框 44"/>
          <p:cNvSpPr txBox="1"/>
          <p:nvPr/>
        </p:nvSpPr>
        <p:spPr>
          <a:xfrm>
            <a:off x="7547610" y="2382520"/>
            <a:ext cx="4513580" cy="1599565"/>
          </a:xfrm>
          <a:prstGeom prst="rect">
            <a:avLst/>
          </a:prstGeom>
          <a:noFill/>
        </p:spPr>
        <p:txBody>
          <a:bodyPr wrap="square" rtlCol="0" anchor="t">
            <a:spAutoFit/>
          </a:bodyPr>
          <a:p>
            <a:pPr marL="285750" indent="-285750">
              <a:buFont typeface="Arial" panose="020B0604020202020204" pitchFamily="34" charset="0"/>
              <a:buChar char="•"/>
            </a:pPr>
            <a:r>
              <a:rPr lang="zh-CN" altLang="en-US" b="1">
                <a:latin typeface="微软雅黑" panose="020B0503020204020204" charset="-122"/>
                <a:ea typeface="微软雅黑" panose="020B0503020204020204" charset="-122"/>
                <a:sym typeface="+mn-ea"/>
              </a:rPr>
              <a:t>标题是</a:t>
            </a:r>
            <a:r>
              <a:rPr lang="zh-CN" altLang="en-US" b="1">
                <a:solidFill>
                  <a:srgbClr val="C00000"/>
                </a:solidFill>
                <a:latin typeface="微软雅黑" panose="020B0503020204020204" charset="-122"/>
                <a:ea typeface="微软雅黑" panose="020B0503020204020204" charset="-122"/>
                <a:sym typeface="+mn-ea"/>
              </a:rPr>
              <a:t>主题语境的浓缩</a:t>
            </a:r>
            <a:r>
              <a:rPr lang="zh-CN" altLang="en-US" b="1">
                <a:sym typeface="+mn-ea"/>
              </a:rPr>
              <a:t>，</a:t>
            </a:r>
            <a:r>
              <a:rPr lang="zh-CN" altLang="en-US" sz="1600" b="1">
                <a:sym typeface="+mn-ea"/>
              </a:rPr>
              <a:t>根据文章中</a:t>
            </a:r>
            <a:r>
              <a:rPr lang="zh-CN" altLang="en-US" sz="1600" b="1">
                <a:solidFill>
                  <a:srgbClr val="C00000"/>
                </a:solidFill>
                <a:sym typeface="+mn-ea"/>
              </a:rPr>
              <a:t>核心</a:t>
            </a:r>
            <a:endParaRPr lang="zh-CN" altLang="en-US" sz="1600" b="1">
              <a:solidFill>
                <a:srgbClr val="C00000"/>
              </a:solidFill>
              <a:sym typeface="+mn-ea"/>
            </a:endParaRPr>
          </a:p>
          <a:p>
            <a:pPr indent="0">
              <a:buFont typeface="Arial" panose="020B0604020202020204" pitchFamily="34" charset="0"/>
              <a:buNone/>
            </a:pPr>
            <a:r>
              <a:rPr lang="zh-CN" altLang="en-US" sz="1600" b="1">
                <a:solidFill>
                  <a:srgbClr val="C00000"/>
                </a:solidFill>
                <a:sym typeface="+mn-ea"/>
              </a:rPr>
              <a:t>词汇streets and the role以及</a:t>
            </a:r>
            <a:r>
              <a:rPr lang="zh-CN" altLang="en-US" sz="1600" b="1">
                <a:sym typeface="+mn-ea"/>
              </a:rPr>
              <a:t>它的</a:t>
            </a:r>
            <a:r>
              <a:rPr lang="zh-CN" altLang="en-US" sz="1600" b="1">
                <a:solidFill>
                  <a:srgbClr val="C00000"/>
                </a:solidFill>
                <a:sym typeface="+mn-ea"/>
              </a:rPr>
              <a:t>下义词a decent place to live和rush through，</a:t>
            </a:r>
            <a:r>
              <a:rPr lang="zh-CN" altLang="en-US" sz="1600" b="1">
                <a:sym typeface="+mn-ea"/>
              </a:rPr>
              <a:t>列举大量事实说明</a:t>
            </a:r>
            <a:r>
              <a:rPr lang="en-US" altLang="zh-CN" sz="1600" b="1">
                <a:sym typeface="+mn-ea"/>
              </a:rPr>
              <a:t>“</a:t>
            </a:r>
            <a:r>
              <a:rPr lang="zh-CN" altLang="en-US" sz="1600" b="1">
                <a:sym typeface="+mn-ea"/>
              </a:rPr>
              <a:t>过度的公路和汽车 </a:t>
            </a:r>
            <a:r>
              <a:rPr lang="en-US" altLang="zh-CN" sz="1600" b="1">
                <a:sym typeface="+mn-ea"/>
              </a:rPr>
              <a:t>= the Rush </a:t>
            </a:r>
            <a:r>
              <a:rPr lang="en-US" altLang="zh-CN" sz="1600" b="1" baseline="-25000">
                <a:sym typeface="+mn-ea"/>
              </a:rPr>
              <a:t>快速通行</a:t>
            </a:r>
            <a:r>
              <a:rPr lang="en-US" altLang="zh-CN" sz="1600" b="1">
                <a:sym typeface="+mn-ea"/>
              </a:rPr>
              <a:t>”</a:t>
            </a:r>
            <a:r>
              <a:rPr lang="zh-CN" altLang="en-US" sz="1600" b="1">
                <a:sym typeface="+mn-ea"/>
              </a:rPr>
              <a:t>，其代价是</a:t>
            </a:r>
            <a:r>
              <a:rPr lang="en-US" altLang="zh-CN" sz="1600" b="1">
                <a:sym typeface="+mn-ea"/>
              </a:rPr>
              <a:t>“</a:t>
            </a:r>
            <a:r>
              <a:rPr lang="zh-CN" altLang="en-US" sz="1600" b="1">
                <a:sym typeface="+mn-ea"/>
              </a:rPr>
              <a:t>街道功能和城市宜居性的丢失</a:t>
            </a:r>
            <a:r>
              <a:rPr lang="en-US" altLang="zh-CN" sz="1600" b="1">
                <a:sym typeface="+mn-ea"/>
              </a:rPr>
              <a:t>”</a:t>
            </a:r>
            <a:r>
              <a:rPr lang="zh-CN" altLang="en-US" sz="1600" b="1">
                <a:sym typeface="+mn-ea"/>
              </a:rPr>
              <a:t>，呼吁重新思考</a:t>
            </a:r>
            <a:r>
              <a:rPr lang="zh-CN" altLang="en-US" sz="1600" b="1" baseline="-25000">
                <a:sym typeface="+mn-ea"/>
              </a:rPr>
              <a:t>think differently</a:t>
            </a:r>
            <a:r>
              <a:rPr lang="zh-CN" altLang="en-US" sz="1600" b="1">
                <a:sym typeface="+mn-ea"/>
              </a:rPr>
              <a:t> 问题根源和街道功能。</a:t>
            </a:r>
            <a:r>
              <a:rPr lang="en-US" altLang="zh-CN" sz="1600" b="1">
                <a:sym typeface="+mn-ea"/>
              </a:rPr>
              <a:t>(</a:t>
            </a:r>
            <a:r>
              <a:rPr lang="zh-CN" altLang="en-US" sz="1600" b="1">
                <a:sym typeface="+mn-ea"/>
              </a:rPr>
              <a:t>见思维导图</a:t>
            </a:r>
            <a:r>
              <a:rPr lang="en-US" altLang="zh-CN" sz="1600" b="1">
                <a:sym typeface="+mn-ea"/>
              </a:rPr>
              <a:t>)</a:t>
            </a:r>
            <a:endParaRPr lang="en-US" altLang="zh-CN" sz="1600" b="1">
              <a:sym typeface="+mn-ea"/>
            </a:endParaRPr>
          </a:p>
        </p:txBody>
      </p:sp>
      <p:sp>
        <p:nvSpPr>
          <p:cNvPr id="51" name="圆角矩形 50"/>
          <p:cNvSpPr/>
          <p:nvPr>
            <p:custDataLst>
              <p:tags r:id="rId33"/>
            </p:custDataLst>
          </p:nvPr>
        </p:nvSpPr>
        <p:spPr>
          <a:xfrm>
            <a:off x="8348345" y="1137920"/>
            <a:ext cx="690245" cy="18288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p:tgtEl>
                                          <p:spTgt spid="8"/>
                                        </p:tgtEl>
                                        <p:attrNameLst>
                                          <p:attrName>ppt_y</p:attrName>
                                        </p:attrNameLst>
                                      </p:cBhvr>
                                      <p:tavLst>
                                        <p:tav tm="0">
                                          <p:val>
                                            <p:strVal val="#ppt_y+#ppt_h*1.125000"/>
                                          </p:val>
                                        </p:tav>
                                        <p:tav tm="100000">
                                          <p:val>
                                            <p:strVal val="#ppt_y"/>
                                          </p:val>
                                        </p:tav>
                                      </p:tavLst>
                                    </p:anim>
                                    <p:animEffect transition="in" filter="wipe(up)">
                                      <p:cBhvr>
                                        <p:cTn id="21" dur="500"/>
                                        <p:tgtEl>
                                          <p:spTgt spid="8"/>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p:tgtEl>
                                          <p:spTgt spid="2"/>
                                        </p:tgtEl>
                                        <p:attrNameLst>
                                          <p:attrName>ppt_y</p:attrName>
                                        </p:attrNameLst>
                                      </p:cBhvr>
                                      <p:tavLst>
                                        <p:tav tm="0">
                                          <p:val>
                                            <p:strVal val="#ppt_y+#ppt_h*1.125000"/>
                                          </p:val>
                                        </p:tav>
                                        <p:tav tm="100000">
                                          <p:val>
                                            <p:strVal val="#ppt_y"/>
                                          </p:val>
                                        </p:tav>
                                      </p:tavLst>
                                    </p:anim>
                                    <p:animEffect transition="in" filter="wipe(up)">
                                      <p:cBhvr>
                                        <p:cTn id="29" dur="500"/>
                                        <p:tgtEl>
                                          <p:spTgt spid="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p:tgtEl>
                                          <p:spTgt spid="3"/>
                                        </p:tgtEl>
                                        <p:attrNameLst>
                                          <p:attrName>ppt_y</p:attrName>
                                        </p:attrNameLst>
                                      </p:cBhvr>
                                      <p:tavLst>
                                        <p:tav tm="0">
                                          <p:val>
                                            <p:strVal val="#ppt_y+#ppt_h*1.125000"/>
                                          </p:val>
                                        </p:tav>
                                        <p:tav tm="100000">
                                          <p:val>
                                            <p:strVal val="#ppt_y"/>
                                          </p:val>
                                        </p:tav>
                                      </p:tavLst>
                                    </p:anim>
                                    <p:animEffect transition="in" filter="wipe(up)">
                                      <p:cBhvr>
                                        <p:cTn id="33" dur="500"/>
                                        <p:tgtEl>
                                          <p:spTgt spid="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p:tgtEl>
                                          <p:spTgt spid="5"/>
                                        </p:tgtEl>
                                        <p:attrNameLst>
                                          <p:attrName>ppt_y</p:attrName>
                                        </p:attrNameLst>
                                      </p:cBhvr>
                                      <p:tavLst>
                                        <p:tav tm="0">
                                          <p:val>
                                            <p:strVal val="#ppt_y+#ppt_h*1.125000"/>
                                          </p:val>
                                        </p:tav>
                                        <p:tav tm="100000">
                                          <p:val>
                                            <p:strVal val="#ppt_y"/>
                                          </p:val>
                                        </p:tav>
                                      </p:tavLst>
                                    </p:anim>
                                    <p:animEffect transition="in" filter="wipe(up)">
                                      <p:cBhvr>
                                        <p:cTn id="37" dur="500"/>
                                        <p:tgtEl>
                                          <p:spTgt spid="5"/>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p:tgtEl>
                                          <p:spTgt spid="12"/>
                                        </p:tgtEl>
                                        <p:attrNameLst>
                                          <p:attrName>ppt_y</p:attrName>
                                        </p:attrNameLst>
                                      </p:cBhvr>
                                      <p:tavLst>
                                        <p:tav tm="0">
                                          <p:val>
                                            <p:strVal val="#ppt_y+#ppt_h*1.125000"/>
                                          </p:val>
                                        </p:tav>
                                        <p:tav tm="100000">
                                          <p:val>
                                            <p:strVal val="#ppt_y"/>
                                          </p:val>
                                        </p:tav>
                                      </p:tavLst>
                                    </p:anim>
                                    <p:animEffect transition="in" filter="wipe(up)">
                                      <p:cBhvr>
                                        <p:cTn id="41" dur="500"/>
                                        <p:tgtEl>
                                          <p:spTgt spid="12"/>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p:tgtEl>
                                          <p:spTgt spid="16"/>
                                        </p:tgtEl>
                                        <p:attrNameLst>
                                          <p:attrName>ppt_y</p:attrName>
                                        </p:attrNameLst>
                                      </p:cBhvr>
                                      <p:tavLst>
                                        <p:tav tm="0">
                                          <p:val>
                                            <p:strVal val="#ppt_y+#ppt_h*1.125000"/>
                                          </p:val>
                                        </p:tav>
                                        <p:tav tm="100000">
                                          <p:val>
                                            <p:strVal val="#ppt_y"/>
                                          </p:val>
                                        </p:tav>
                                      </p:tavLst>
                                    </p:anim>
                                    <p:animEffect transition="in" filter="wipe(up)">
                                      <p:cBhvr>
                                        <p:cTn id="45" dur="500"/>
                                        <p:tgtEl>
                                          <p:spTgt spid="16"/>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p:tgtEl>
                                          <p:spTgt spid="20"/>
                                        </p:tgtEl>
                                        <p:attrNameLst>
                                          <p:attrName>ppt_y</p:attrName>
                                        </p:attrNameLst>
                                      </p:cBhvr>
                                      <p:tavLst>
                                        <p:tav tm="0">
                                          <p:val>
                                            <p:strVal val="#ppt_y+#ppt_h*1.125000"/>
                                          </p:val>
                                        </p:tav>
                                        <p:tav tm="100000">
                                          <p:val>
                                            <p:strVal val="#ppt_y"/>
                                          </p:val>
                                        </p:tav>
                                      </p:tavLst>
                                    </p:anim>
                                    <p:animEffect transition="in" filter="wipe(up)">
                                      <p:cBhvr>
                                        <p:cTn id="49" dur="500"/>
                                        <p:tgtEl>
                                          <p:spTgt spid="2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p:tgtEl>
                                          <p:spTgt spid="21"/>
                                        </p:tgtEl>
                                        <p:attrNameLst>
                                          <p:attrName>ppt_y</p:attrName>
                                        </p:attrNameLst>
                                      </p:cBhvr>
                                      <p:tavLst>
                                        <p:tav tm="0">
                                          <p:val>
                                            <p:strVal val="#ppt_y+#ppt_h*1.125000"/>
                                          </p:val>
                                        </p:tav>
                                        <p:tav tm="100000">
                                          <p:val>
                                            <p:strVal val="#ppt_y"/>
                                          </p:val>
                                        </p:tav>
                                      </p:tavLst>
                                    </p:anim>
                                    <p:animEffect transition="in" filter="wipe(up)">
                                      <p:cBhvr>
                                        <p:cTn id="53" dur="500"/>
                                        <p:tgtEl>
                                          <p:spTgt spid="21"/>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p:tgtEl>
                                          <p:spTgt spid="22"/>
                                        </p:tgtEl>
                                        <p:attrNameLst>
                                          <p:attrName>ppt_y</p:attrName>
                                        </p:attrNameLst>
                                      </p:cBhvr>
                                      <p:tavLst>
                                        <p:tav tm="0">
                                          <p:val>
                                            <p:strVal val="#ppt_y+#ppt_h*1.125000"/>
                                          </p:val>
                                        </p:tav>
                                        <p:tav tm="100000">
                                          <p:val>
                                            <p:strVal val="#ppt_y"/>
                                          </p:val>
                                        </p:tav>
                                      </p:tavLst>
                                    </p:anim>
                                    <p:animEffect transition="in" filter="wipe(up)">
                                      <p:cBhvr>
                                        <p:cTn id="57" dur="500"/>
                                        <p:tgtEl>
                                          <p:spTgt spid="22"/>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p:tgtEl>
                                          <p:spTgt spid="23"/>
                                        </p:tgtEl>
                                        <p:attrNameLst>
                                          <p:attrName>ppt_y</p:attrName>
                                        </p:attrNameLst>
                                      </p:cBhvr>
                                      <p:tavLst>
                                        <p:tav tm="0">
                                          <p:val>
                                            <p:strVal val="#ppt_y+#ppt_h*1.125000"/>
                                          </p:val>
                                        </p:tav>
                                        <p:tav tm="100000">
                                          <p:val>
                                            <p:strVal val="#ppt_y"/>
                                          </p:val>
                                        </p:tav>
                                      </p:tavLst>
                                    </p:anim>
                                    <p:animEffect transition="in" filter="wipe(up)">
                                      <p:cBhvr>
                                        <p:cTn id="61" dur="500"/>
                                        <p:tgtEl>
                                          <p:spTgt spid="23"/>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p:tgtEl>
                                          <p:spTgt spid="25"/>
                                        </p:tgtEl>
                                        <p:attrNameLst>
                                          <p:attrName>ppt_y</p:attrName>
                                        </p:attrNameLst>
                                      </p:cBhvr>
                                      <p:tavLst>
                                        <p:tav tm="0">
                                          <p:val>
                                            <p:strVal val="#ppt_y+#ppt_h*1.125000"/>
                                          </p:val>
                                        </p:tav>
                                        <p:tav tm="100000">
                                          <p:val>
                                            <p:strVal val="#ppt_y"/>
                                          </p:val>
                                        </p:tav>
                                      </p:tavLst>
                                    </p:anim>
                                    <p:animEffect transition="in" filter="wipe(up)">
                                      <p:cBhvr>
                                        <p:cTn id="69" dur="500"/>
                                        <p:tgtEl>
                                          <p:spTgt spid="25"/>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p:tgtEl>
                                          <p:spTgt spid="30"/>
                                        </p:tgtEl>
                                        <p:attrNameLst>
                                          <p:attrName>ppt_y</p:attrName>
                                        </p:attrNameLst>
                                      </p:cBhvr>
                                      <p:tavLst>
                                        <p:tav tm="0">
                                          <p:val>
                                            <p:strVal val="#ppt_y+#ppt_h*1.125000"/>
                                          </p:val>
                                        </p:tav>
                                        <p:tav tm="100000">
                                          <p:val>
                                            <p:strVal val="#ppt_y"/>
                                          </p:val>
                                        </p:tav>
                                      </p:tavLst>
                                    </p:anim>
                                    <p:animEffect transition="in" filter="wipe(up)">
                                      <p:cBhvr>
                                        <p:cTn id="73" dur="500"/>
                                        <p:tgtEl>
                                          <p:spTgt spid="30"/>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p:tgtEl>
                                          <p:spTgt spid="31"/>
                                        </p:tgtEl>
                                        <p:attrNameLst>
                                          <p:attrName>ppt_y</p:attrName>
                                        </p:attrNameLst>
                                      </p:cBhvr>
                                      <p:tavLst>
                                        <p:tav tm="0">
                                          <p:val>
                                            <p:strVal val="#ppt_y+#ppt_h*1.125000"/>
                                          </p:val>
                                        </p:tav>
                                        <p:tav tm="100000">
                                          <p:val>
                                            <p:strVal val="#ppt_y"/>
                                          </p:val>
                                        </p:tav>
                                      </p:tavLst>
                                    </p:anim>
                                    <p:animEffect transition="in" filter="wipe(up)">
                                      <p:cBhvr>
                                        <p:cTn id="77" dur="500"/>
                                        <p:tgtEl>
                                          <p:spTgt spid="31"/>
                                        </p:tgtEl>
                                      </p:cBhvr>
                                    </p:animEffect>
                                  </p:childTnLst>
                                </p:cTn>
                              </p:par>
                              <p:par>
                                <p:cTn id="78" presetID="12" presetClass="entr" presetSubtype="4"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500"/>
                                        <p:tgtEl>
                                          <p:spTgt spid="33"/>
                                        </p:tgtEl>
                                        <p:attrNameLst>
                                          <p:attrName>ppt_y</p:attrName>
                                        </p:attrNameLst>
                                      </p:cBhvr>
                                      <p:tavLst>
                                        <p:tav tm="0">
                                          <p:val>
                                            <p:strVal val="#ppt_y+#ppt_h*1.125000"/>
                                          </p:val>
                                        </p:tav>
                                        <p:tav tm="100000">
                                          <p:val>
                                            <p:strVal val="#ppt_y"/>
                                          </p:val>
                                        </p:tav>
                                      </p:tavLst>
                                    </p:anim>
                                    <p:animEffect transition="in" filter="wipe(up)">
                                      <p:cBhvr>
                                        <p:cTn id="81" dur="500"/>
                                        <p:tgtEl>
                                          <p:spTgt spid="33"/>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additive="base">
                                        <p:cTn id="84" dur="500"/>
                                        <p:tgtEl>
                                          <p:spTgt spid="35"/>
                                        </p:tgtEl>
                                        <p:attrNameLst>
                                          <p:attrName>ppt_y</p:attrName>
                                        </p:attrNameLst>
                                      </p:cBhvr>
                                      <p:tavLst>
                                        <p:tav tm="0">
                                          <p:val>
                                            <p:strVal val="#ppt_y+#ppt_h*1.125000"/>
                                          </p:val>
                                        </p:tav>
                                        <p:tav tm="100000">
                                          <p:val>
                                            <p:strVal val="#ppt_y"/>
                                          </p:val>
                                        </p:tav>
                                      </p:tavLst>
                                    </p:anim>
                                    <p:animEffect transition="in" filter="wipe(up)">
                                      <p:cBhvr>
                                        <p:cTn id="85" dur="500"/>
                                        <p:tgtEl>
                                          <p:spTgt spid="35"/>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 calcmode="lin" valueType="num">
                                      <p:cBhvr additive="base">
                                        <p:cTn id="88" dur="500"/>
                                        <p:tgtEl>
                                          <p:spTgt spid="36"/>
                                        </p:tgtEl>
                                        <p:attrNameLst>
                                          <p:attrName>ppt_y</p:attrName>
                                        </p:attrNameLst>
                                      </p:cBhvr>
                                      <p:tavLst>
                                        <p:tav tm="0">
                                          <p:val>
                                            <p:strVal val="#ppt_y+#ppt_h*1.125000"/>
                                          </p:val>
                                        </p:tav>
                                        <p:tav tm="100000">
                                          <p:val>
                                            <p:strVal val="#ppt_y"/>
                                          </p:val>
                                        </p:tav>
                                      </p:tavLst>
                                    </p:anim>
                                    <p:animEffect transition="in" filter="wipe(up)">
                                      <p:cBhvr>
                                        <p:cTn id="89" dur="500"/>
                                        <p:tgtEl>
                                          <p:spTgt spid="36"/>
                                        </p:tgtEl>
                                      </p:cBhvr>
                                    </p:animEffect>
                                  </p:childTnLst>
                                </p:cTn>
                              </p:par>
                              <p:par>
                                <p:cTn id="90" presetID="12" presetClass="entr" presetSubtype="4" fill="hold" grpId="0" nodeType="withEffect">
                                  <p:stCondLst>
                                    <p:cond delay="0"/>
                                  </p:stCondLst>
                                  <p:childTnLst>
                                    <p:set>
                                      <p:cBhvr>
                                        <p:cTn id="91" dur="1" fill="hold">
                                          <p:stCondLst>
                                            <p:cond delay="0"/>
                                          </p:stCondLst>
                                        </p:cTn>
                                        <p:tgtEl>
                                          <p:spTgt spid="37"/>
                                        </p:tgtEl>
                                        <p:attrNameLst>
                                          <p:attrName>style.visibility</p:attrName>
                                        </p:attrNameLst>
                                      </p:cBhvr>
                                      <p:to>
                                        <p:strVal val="visible"/>
                                      </p:to>
                                    </p:set>
                                    <p:anim calcmode="lin" valueType="num">
                                      <p:cBhvr additive="base">
                                        <p:cTn id="92" dur="500"/>
                                        <p:tgtEl>
                                          <p:spTgt spid="37"/>
                                        </p:tgtEl>
                                        <p:attrNameLst>
                                          <p:attrName>ppt_y</p:attrName>
                                        </p:attrNameLst>
                                      </p:cBhvr>
                                      <p:tavLst>
                                        <p:tav tm="0">
                                          <p:val>
                                            <p:strVal val="#ppt_y+#ppt_h*1.125000"/>
                                          </p:val>
                                        </p:tav>
                                        <p:tav tm="100000">
                                          <p:val>
                                            <p:strVal val="#ppt_y"/>
                                          </p:val>
                                        </p:tav>
                                      </p:tavLst>
                                    </p:anim>
                                    <p:animEffect transition="in" filter="wipe(up)">
                                      <p:cBhvr>
                                        <p:cTn id="93" dur="500"/>
                                        <p:tgtEl>
                                          <p:spTgt spid="37"/>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 calcmode="lin" valueType="num">
                                      <p:cBhvr additive="base">
                                        <p:cTn id="96" dur="500"/>
                                        <p:tgtEl>
                                          <p:spTgt spid="38"/>
                                        </p:tgtEl>
                                        <p:attrNameLst>
                                          <p:attrName>ppt_y</p:attrName>
                                        </p:attrNameLst>
                                      </p:cBhvr>
                                      <p:tavLst>
                                        <p:tav tm="0">
                                          <p:val>
                                            <p:strVal val="#ppt_y+#ppt_h*1.125000"/>
                                          </p:val>
                                        </p:tav>
                                        <p:tav tm="100000">
                                          <p:val>
                                            <p:strVal val="#ppt_y"/>
                                          </p:val>
                                        </p:tav>
                                      </p:tavLst>
                                    </p:anim>
                                    <p:animEffect transition="in" filter="wipe(up)">
                                      <p:cBhvr>
                                        <p:cTn id="97" dur="500"/>
                                        <p:tgtEl>
                                          <p:spTgt spid="38"/>
                                        </p:tgtEl>
                                      </p:cBhvr>
                                    </p:animEffect>
                                  </p:childTnLst>
                                </p:cTn>
                              </p:par>
                              <p:par>
                                <p:cTn id="98" presetID="12" presetClass="entr" presetSubtype="4"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additive="base">
                                        <p:cTn id="100" dur="500"/>
                                        <p:tgtEl>
                                          <p:spTgt spid="39"/>
                                        </p:tgtEl>
                                        <p:attrNameLst>
                                          <p:attrName>ppt_y</p:attrName>
                                        </p:attrNameLst>
                                      </p:cBhvr>
                                      <p:tavLst>
                                        <p:tav tm="0">
                                          <p:val>
                                            <p:strVal val="#ppt_y+#ppt_h*1.125000"/>
                                          </p:val>
                                        </p:tav>
                                        <p:tav tm="100000">
                                          <p:val>
                                            <p:strVal val="#ppt_y"/>
                                          </p:val>
                                        </p:tav>
                                      </p:tavLst>
                                    </p:anim>
                                    <p:animEffect transition="in" filter="wipe(up)">
                                      <p:cBhvr>
                                        <p:cTn id="101" dur="500"/>
                                        <p:tgtEl>
                                          <p:spTgt spid="39"/>
                                        </p:tgtEl>
                                      </p:cBhvr>
                                    </p:animEffect>
                                  </p:childTnLst>
                                </p:cTn>
                              </p:par>
                              <p:par>
                                <p:cTn id="102" presetID="12" presetClass="entr" presetSubtype="4" fill="hold" grpId="0" nodeType="withEffect">
                                  <p:stCondLst>
                                    <p:cond delay="0"/>
                                  </p:stCondLst>
                                  <p:childTnLst>
                                    <p:set>
                                      <p:cBhvr>
                                        <p:cTn id="103" dur="1" fill="hold">
                                          <p:stCondLst>
                                            <p:cond delay="0"/>
                                          </p:stCondLst>
                                        </p:cTn>
                                        <p:tgtEl>
                                          <p:spTgt spid="40"/>
                                        </p:tgtEl>
                                        <p:attrNameLst>
                                          <p:attrName>style.visibility</p:attrName>
                                        </p:attrNameLst>
                                      </p:cBhvr>
                                      <p:to>
                                        <p:strVal val="visible"/>
                                      </p:to>
                                    </p:set>
                                    <p:anim calcmode="lin" valueType="num">
                                      <p:cBhvr additive="base">
                                        <p:cTn id="104" dur="500"/>
                                        <p:tgtEl>
                                          <p:spTgt spid="40"/>
                                        </p:tgtEl>
                                        <p:attrNameLst>
                                          <p:attrName>ppt_y</p:attrName>
                                        </p:attrNameLst>
                                      </p:cBhvr>
                                      <p:tavLst>
                                        <p:tav tm="0">
                                          <p:val>
                                            <p:strVal val="#ppt_y+#ppt_h*1.125000"/>
                                          </p:val>
                                        </p:tav>
                                        <p:tav tm="100000">
                                          <p:val>
                                            <p:strVal val="#ppt_y"/>
                                          </p:val>
                                        </p:tav>
                                      </p:tavLst>
                                    </p:anim>
                                    <p:animEffect transition="in" filter="wipe(up)">
                                      <p:cBhvr>
                                        <p:cTn id="105" dur="500"/>
                                        <p:tgtEl>
                                          <p:spTgt spid="40"/>
                                        </p:tgtEl>
                                      </p:cBhvr>
                                    </p:animEffect>
                                  </p:childTnLst>
                                </p:cTn>
                              </p:par>
                              <p:par>
                                <p:cTn id="106" presetID="1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 calcmode="lin" valueType="num">
                                      <p:cBhvr additive="base">
                                        <p:cTn id="108" dur="500"/>
                                        <p:tgtEl>
                                          <p:spTgt spid="41"/>
                                        </p:tgtEl>
                                        <p:attrNameLst>
                                          <p:attrName>ppt_y</p:attrName>
                                        </p:attrNameLst>
                                      </p:cBhvr>
                                      <p:tavLst>
                                        <p:tav tm="0">
                                          <p:val>
                                            <p:strVal val="#ppt_y+#ppt_h*1.125000"/>
                                          </p:val>
                                        </p:tav>
                                        <p:tav tm="100000">
                                          <p:val>
                                            <p:strVal val="#ppt_y"/>
                                          </p:val>
                                        </p:tav>
                                      </p:tavLst>
                                    </p:anim>
                                    <p:animEffect transition="in" filter="wipe(up)">
                                      <p:cBhvr>
                                        <p:cTn id="109" dur="500"/>
                                        <p:tgtEl>
                                          <p:spTgt spid="41"/>
                                        </p:tgtEl>
                                      </p:cBhvr>
                                    </p:animEffect>
                                  </p:childTnLst>
                                </p:cTn>
                              </p:par>
                              <p:par>
                                <p:cTn id="110" presetID="12" presetClass="entr" presetSubtype="4" fill="hold" grpId="0" nodeType="with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additive="base">
                                        <p:cTn id="112" dur="500"/>
                                        <p:tgtEl>
                                          <p:spTgt spid="42"/>
                                        </p:tgtEl>
                                        <p:attrNameLst>
                                          <p:attrName>ppt_y</p:attrName>
                                        </p:attrNameLst>
                                      </p:cBhvr>
                                      <p:tavLst>
                                        <p:tav tm="0">
                                          <p:val>
                                            <p:strVal val="#ppt_y+#ppt_h*1.125000"/>
                                          </p:val>
                                        </p:tav>
                                        <p:tav tm="100000">
                                          <p:val>
                                            <p:strVal val="#ppt_y"/>
                                          </p:val>
                                        </p:tav>
                                      </p:tavLst>
                                    </p:anim>
                                    <p:animEffect transition="in" filter="wipe(up)">
                                      <p:cBhvr>
                                        <p:cTn id="113" dur="500"/>
                                        <p:tgtEl>
                                          <p:spTgt spid="42"/>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additive="base">
                                        <p:cTn id="118" dur="500" fill="hold"/>
                                        <p:tgtEl>
                                          <p:spTgt spid="45"/>
                                        </p:tgtEl>
                                        <p:attrNameLst>
                                          <p:attrName>ppt_x</p:attrName>
                                        </p:attrNameLst>
                                      </p:cBhvr>
                                      <p:tavLst>
                                        <p:tav tm="0">
                                          <p:val>
                                            <p:strVal val="#ppt_x"/>
                                          </p:val>
                                        </p:tav>
                                        <p:tav tm="100000">
                                          <p:val>
                                            <p:strVal val="#ppt_x"/>
                                          </p:val>
                                        </p:tav>
                                      </p:tavLst>
                                    </p:anim>
                                    <p:anim calcmode="lin" valueType="num">
                                      <p:cBhvr additive="base">
                                        <p:cTn id="119" dur="500" fill="hold"/>
                                        <p:tgtEl>
                                          <p:spTgt spid="45"/>
                                        </p:tgtEl>
                                        <p:attrNameLst>
                                          <p:attrName>ppt_y</p:attrName>
                                        </p:attrNameLst>
                                      </p:cBhvr>
                                      <p:tavLst>
                                        <p:tav tm="0">
                                          <p:val>
                                            <p:strVal val="1+#ppt_h/2"/>
                                          </p:val>
                                        </p:tav>
                                        <p:tav tm="100000">
                                          <p:val>
                                            <p:strVal val="#ppt_y"/>
                                          </p:val>
                                        </p:tav>
                                      </p:tavLst>
                                    </p:anim>
                                  </p:childTnLst>
                                </p:cTn>
                              </p:par>
                              <p:par>
                                <p:cTn id="120" presetID="12" presetClass="entr" presetSubtype="4" fill="hold" grpId="0" nodeType="withEffect">
                                  <p:stCondLst>
                                    <p:cond delay="0"/>
                                  </p:stCondLst>
                                  <p:childTnLst>
                                    <p:set>
                                      <p:cBhvr>
                                        <p:cTn id="121" dur="1" fill="hold">
                                          <p:stCondLst>
                                            <p:cond delay="0"/>
                                          </p:stCondLst>
                                        </p:cTn>
                                        <p:tgtEl>
                                          <p:spTgt spid="51"/>
                                        </p:tgtEl>
                                        <p:attrNameLst>
                                          <p:attrName>style.visibility</p:attrName>
                                        </p:attrNameLst>
                                      </p:cBhvr>
                                      <p:to>
                                        <p:strVal val="visible"/>
                                      </p:to>
                                    </p:set>
                                    <p:anim calcmode="lin" valueType="num">
                                      <p:cBhvr additive="base">
                                        <p:cTn id="122" dur="500"/>
                                        <p:tgtEl>
                                          <p:spTgt spid="51"/>
                                        </p:tgtEl>
                                        <p:attrNameLst>
                                          <p:attrName>ppt_y</p:attrName>
                                        </p:attrNameLst>
                                      </p:cBhvr>
                                      <p:tavLst>
                                        <p:tav tm="0">
                                          <p:val>
                                            <p:strVal val="#ppt_y+#ppt_h*1.125000"/>
                                          </p:val>
                                        </p:tav>
                                        <p:tav tm="100000">
                                          <p:val>
                                            <p:strVal val="#ppt_y"/>
                                          </p:val>
                                        </p:tav>
                                      </p:tavLst>
                                    </p:anim>
                                    <p:animEffect transition="in" filter="wipe(up)">
                                      <p:cBhvr>
                                        <p:cTn id="123" dur="500"/>
                                        <p:tgtEl>
                                          <p:spTgt spid="51"/>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barn(inVertical)">
                                      <p:cBhvr>
                                        <p:cTn id="128" dur="500"/>
                                        <p:tgtEl>
                                          <p:spTgt spid="43"/>
                                        </p:tgtEl>
                                      </p:cBhvr>
                                    </p:animEffec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anim calcmode="lin" valueType="num">
                                      <p:cBhvr additive="base">
                                        <p:cTn id="133" dur="500" fill="hold"/>
                                        <p:tgtEl>
                                          <p:spTgt spid="49"/>
                                        </p:tgtEl>
                                        <p:attrNameLst>
                                          <p:attrName>ppt_x</p:attrName>
                                        </p:attrNameLst>
                                      </p:cBhvr>
                                      <p:tavLst>
                                        <p:tav tm="0">
                                          <p:val>
                                            <p:strVal val="#ppt_x"/>
                                          </p:val>
                                        </p:tav>
                                        <p:tav tm="100000">
                                          <p:val>
                                            <p:strVal val="#ppt_x"/>
                                          </p:val>
                                        </p:tav>
                                      </p:tavLst>
                                    </p:anim>
                                    <p:anim calcmode="lin" valueType="num">
                                      <p:cBhvr additive="base">
                                        <p:cTn id="13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47" grpId="1"/>
      <p:bldP spid="49" grpId="0"/>
      <p:bldP spid="49" grpId="1"/>
      <p:bldP spid="11" grpId="0" animBg="1"/>
      <p:bldP spid="7" grpId="0" animBg="1"/>
      <p:bldP spid="8" grpId="0" animBg="1"/>
      <p:bldP spid="9" grpId="0" animBg="1"/>
      <p:bldP spid="2" grpId="0" animBg="1"/>
      <p:bldP spid="3" grpId="0" animBg="1"/>
      <p:bldP spid="5" grpId="0" animBg="1"/>
      <p:bldP spid="12" grpId="0" animBg="1"/>
      <p:bldP spid="16" grpId="0" animBg="1"/>
      <p:bldP spid="20" grpId="0" animBg="1"/>
      <p:bldP spid="21" grpId="0" animBg="1"/>
      <p:bldP spid="22" grpId="0" animBg="1"/>
      <p:bldP spid="23" grpId="0" animBg="1"/>
      <p:bldP spid="24" grpId="0" animBg="1"/>
      <p:bldP spid="25" grpId="0" animBg="1"/>
      <p:bldP spid="30" grpId="0" animBg="1"/>
      <p:bldP spid="31" grpId="0" animBg="1"/>
      <p:bldP spid="33" grpId="0" animBg="1"/>
      <p:bldP spid="35" grpId="0" animBg="1"/>
      <p:bldP spid="36" grpId="0" animBg="1"/>
      <p:bldP spid="37" grpId="0" animBg="1"/>
      <p:bldP spid="38" grpId="0" animBg="1"/>
      <p:bldP spid="39" grpId="0"/>
      <p:bldP spid="40" grpId="0"/>
      <p:bldP spid="41" grpId="0"/>
      <p:bldP spid="42" grpId="0"/>
      <p:bldP spid="11" grpId="1" animBg="1"/>
      <p:bldP spid="7" grpId="1" animBg="1"/>
      <p:bldP spid="8" grpId="1" animBg="1"/>
      <p:bldP spid="9" grpId="1" animBg="1"/>
      <p:bldP spid="2" grpId="1" animBg="1"/>
      <p:bldP spid="3" grpId="1" animBg="1"/>
      <p:bldP spid="5" grpId="1" animBg="1"/>
      <p:bldP spid="12" grpId="1" animBg="1"/>
      <p:bldP spid="16" grpId="1" animBg="1"/>
      <p:bldP spid="20" grpId="1" animBg="1"/>
      <p:bldP spid="21" grpId="1" animBg="1"/>
      <p:bldP spid="22" grpId="1" animBg="1"/>
      <p:bldP spid="23" grpId="1" animBg="1"/>
      <p:bldP spid="24" grpId="1" animBg="1"/>
      <p:bldP spid="25" grpId="1" animBg="1"/>
      <p:bldP spid="30" grpId="1" animBg="1"/>
      <p:bldP spid="31" grpId="1" animBg="1"/>
      <p:bldP spid="33" grpId="1" animBg="1"/>
      <p:bldP spid="35" grpId="1" animBg="1"/>
      <p:bldP spid="36" grpId="1" animBg="1"/>
      <p:bldP spid="37" grpId="1" animBg="1"/>
      <p:bldP spid="38" grpId="1" animBg="1"/>
      <p:bldP spid="39" grpId="1"/>
      <p:bldP spid="40" grpId="1"/>
      <p:bldP spid="41" grpId="1"/>
      <p:bldP spid="42" grpId="1"/>
      <p:bldP spid="51" grpId="0" bldLvl="0" animBg="1"/>
      <p:bldP spid="5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905" y="-1270"/>
            <a:ext cx="12233275" cy="688721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圆角矩形 30"/>
          <p:cNvSpPr/>
          <p:nvPr>
            <p:custDataLst>
              <p:tags r:id="rId1"/>
            </p:custDataLst>
          </p:nvPr>
        </p:nvSpPr>
        <p:spPr>
          <a:xfrm>
            <a:off x="4443095" y="4518660"/>
            <a:ext cx="2981960" cy="638810"/>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r>
              <a:rPr lang="zh-CN" altLang="en-US" sz="2400" b="1">
                <a:solidFill>
                  <a:schemeClr val="tx1"/>
                </a:solidFill>
                <a:latin typeface="Calibri" panose="020F0502020204030204" charset="0"/>
                <a:ea typeface="等线" panose="02010600030101010101" charset="-122"/>
              </a:rPr>
              <a:t>rush through</a:t>
            </a:r>
            <a:endParaRPr lang="zh-CN" altLang="en-US" sz="2400" b="1">
              <a:solidFill>
                <a:schemeClr val="tx1"/>
              </a:solidFill>
              <a:latin typeface="Calibri" panose="020F0502020204030204" charset="0"/>
              <a:ea typeface="等线" panose="02010600030101010101" charset="-122"/>
            </a:endParaRPr>
          </a:p>
        </p:txBody>
      </p:sp>
      <p:sp>
        <p:nvSpPr>
          <p:cNvPr id="13" name="圆角矩形 12"/>
          <p:cNvSpPr/>
          <p:nvPr>
            <p:custDataLst>
              <p:tags r:id="rId2"/>
            </p:custDataLst>
          </p:nvPr>
        </p:nvSpPr>
        <p:spPr>
          <a:xfrm>
            <a:off x="8890" y="2748280"/>
            <a:ext cx="3226435" cy="1232535"/>
          </a:xfrm>
          <a:prstGeom prst="roundRect">
            <a:avLst/>
          </a:prstGeom>
          <a:solidFill>
            <a:srgbClr val="008D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r>
              <a:rPr lang="zh-CN" altLang="en-US" sz="2400" b="1">
                <a:solidFill>
                  <a:schemeClr val="tx1"/>
                </a:solidFill>
                <a:sym typeface="+mn-ea"/>
              </a:rPr>
              <a:t>our streets and the role they play in our lives </a:t>
            </a:r>
            <a:endParaRPr lang="zh-CN" altLang="en-US" sz="2400" b="1">
              <a:solidFill>
                <a:schemeClr val="tx1"/>
              </a:solidFill>
              <a:latin typeface="Calibri" panose="020F0502020204030204" charset="0"/>
              <a:ea typeface="等线" panose="02010600030101010101" charset="-122"/>
              <a:sym typeface="+mn-ea"/>
            </a:endParaRPr>
          </a:p>
        </p:txBody>
      </p:sp>
      <p:sp>
        <p:nvSpPr>
          <p:cNvPr id="27" name="圆角矩形 26"/>
          <p:cNvSpPr/>
          <p:nvPr>
            <p:custDataLst>
              <p:tags r:id="rId3"/>
            </p:custDataLst>
          </p:nvPr>
        </p:nvSpPr>
        <p:spPr>
          <a:xfrm>
            <a:off x="4443095" y="1943735"/>
            <a:ext cx="2981960" cy="66738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r>
              <a:rPr lang="zh-CN" altLang="en-US" sz="2400" b="1">
                <a:solidFill>
                  <a:schemeClr val="tx1"/>
                </a:solidFill>
                <a:sym typeface="+mn-ea"/>
              </a:rPr>
              <a:t>a decent place to live</a:t>
            </a:r>
            <a:endParaRPr lang="zh-CN" altLang="en-US" sz="2400" b="1">
              <a:solidFill>
                <a:schemeClr val="tx1"/>
              </a:solidFill>
              <a:latin typeface="Calibri" panose="020F0502020204030204" charset="0"/>
              <a:ea typeface="等线" panose="02010600030101010101" charset="-122"/>
              <a:sym typeface="+mn-ea"/>
            </a:endParaRPr>
          </a:p>
        </p:txBody>
      </p:sp>
      <p:sp>
        <p:nvSpPr>
          <p:cNvPr id="9" name="圆角矩形 8"/>
          <p:cNvSpPr/>
          <p:nvPr>
            <p:custDataLst>
              <p:tags r:id="rId4"/>
            </p:custDataLst>
          </p:nvPr>
        </p:nvSpPr>
        <p:spPr>
          <a:xfrm>
            <a:off x="7705725" y="1701165"/>
            <a:ext cx="4341495" cy="1402715"/>
          </a:xfrm>
          <a:prstGeom prst="roundRect">
            <a:avLst/>
          </a:prstGeom>
          <a:solidFill>
            <a:srgbClr val="00B050">
              <a:alpha val="11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marL="285750" indent="-285750" algn="l">
              <a:buFont typeface="Arial" panose="020B0604020202020204" pitchFamily="34" charset="0"/>
              <a:buChar char="•"/>
            </a:pPr>
            <a:r>
              <a:rPr lang="en-US" altLang="zh-CN" b="1">
                <a:solidFill>
                  <a:srgbClr val="C00000"/>
                </a:solidFill>
                <a:latin typeface="Calibri" panose="020F0502020204030204" charset="0"/>
                <a:ea typeface="等线" panose="02010600030101010101" charset="-122"/>
              </a:rPr>
              <a:t>?</a:t>
            </a:r>
            <a:r>
              <a:rPr lang="en-US" altLang="zh-CN" b="1">
                <a:solidFill>
                  <a:schemeClr val="tx1"/>
                </a:solidFill>
                <a:latin typeface="Calibri" panose="020F0502020204030204" charset="0"/>
                <a:ea typeface="等线" panose="02010600030101010101" charset="-122"/>
              </a:rPr>
              <a:t> </a:t>
            </a:r>
            <a:r>
              <a:rPr lang="zh-CN" altLang="en-US" b="1">
                <a:solidFill>
                  <a:schemeClr val="tx1"/>
                </a:solidFill>
                <a:latin typeface="Calibri" panose="020F0502020204030204" charset="0"/>
                <a:ea typeface="等线" panose="02010600030101010101" charset="-122"/>
              </a:rPr>
              <a:t>walk safely to school</a:t>
            </a:r>
            <a:endParaRPr lang="zh-CN" altLang="en-US" b="1">
              <a:solidFill>
                <a:schemeClr val="tx1"/>
              </a:solidFill>
              <a:latin typeface="Calibri" panose="020F0502020204030204" charset="0"/>
              <a:ea typeface="等线" panose="02010600030101010101" charset="-122"/>
            </a:endParaRPr>
          </a:p>
          <a:p>
            <a:pPr marL="285750" indent="-285750" algn="l">
              <a:buFont typeface="Arial" panose="020B0604020202020204" pitchFamily="34" charset="0"/>
              <a:buChar char="•"/>
            </a:pPr>
            <a:r>
              <a:rPr lang="zh-CN" altLang="en-US" b="1">
                <a:solidFill>
                  <a:srgbClr val="C00000"/>
                </a:solidFill>
                <a:latin typeface="Calibri" panose="020F0502020204030204" charset="0"/>
                <a:ea typeface="等线" panose="02010600030101010101" charset="-122"/>
                <a:sym typeface="+mn-ea"/>
              </a:rPr>
              <a:t>×</a:t>
            </a:r>
            <a:r>
              <a:rPr lang="zh-CN" altLang="en-US" b="1">
                <a:solidFill>
                  <a:schemeClr val="tx1"/>
                </a:solidFill>
                <a:latin typeface="Calibri" panose="020F0502020204030204" charset="0"/>
                <a:ea typeface="等线" panose="02010600030101010101" charset="-122"/>
                <a:sym typeface="+mn-ea"/>
              </a:rPr>
              <a:t> destruction of her local park</a:t>
            </a:r>
            <a:endParaRPr lang="zh-CN" altLang="en-US" b="1">
              <a:solidFill>
                <a:schemeClr val="tx1"/>
              </a:solidFill>
              <a:latin typeface="Calibri" panose="020F0502020204030204" charset="0"/>
              <a:ea typeface="等线" panose="02010600030101010101" charset="-122"/>
            </a:endParaRPr>
          </a:p>
          <a:p>
            <a:pPr marL="285750" indent="-285750" algn="l">
              <a:buFont typeface="Arial" panose="020B0604020202020204" pitchFamily="34" charset="0"/>
              <a:buChar char="•"/>
            </a:pPr>
            <a:r>
              <a:rPr lang="zh-CN" altLang="en-US" b="1">
                <a:solidFill>
                  <a:srgbClr val="C00000"/>
                </a:solidFill>
                <a:latin typeface="Calibri" panose="020F0502020204030204" charset="0"/>
                <a:ea typeface="等线" panose="02010600030101010101" charset="-122"/>
                <a:sym typeface="+mn-ea"/>
              </a:rPr>
              <a:t>×</a:t>
            </a:r>
            <a:r>
              <a:rPr lang="zh-CN" altLang="en-US" b="1">
                <a:solidFill>
                  <a:schemeClr val="tx1"/>
                </a:solidFill>
                <a:latin typeface="Calibri" panose="020F0502020204030204" charset="0"/>
                <a:ea typeface="等线" panose="02010600030101010101" charset="-122"/>
                <a:sym typeface="+mn-ea"/>
              </a:rPr>
              <a:t> neighbourhoods were destroyed</a:t>
            </a:r>
            <a:endParaRPr lang="zh-CN" altLang="en-US" b="1">
              <a:solidFill>
                <a:schemeClr val="tx1"/>
              </a:solidFill>
              <a:latin typeface="Calibri" panose="020F0502020204030204" charset="0"/>
              <a:ea typeface="等线" panose="02010600030101010101" charset="-122"/>
            </a:endParaRPr>
          </a:p>
          <a:p>
            <a:pPr marL="285750" indent="-285750" algn="l">
              <a:buFont typeface="Arial" panose="020B0604020202020204" pitchFamily="34" charset="0"/>
              <a:buChar char="•"/>
            </a:pPr>
            <a:r>
              <a:rPr lang="zh-CN" altLang="en-US" b="1">
                <a:solidFill>
                  <a:srgbClr val="C00000"/>
                </a:solidFill>
                <a:latin typeface="Calibri" panose="020F0502020204030204" charset="0"/>
                <a:ea typeface="等线" panose="02010600030101010101" charset="-122"/>
                <a:sym typeface="+mn-ea"/>
              </a:rPr>
              <a:t>×</a:t>
            </a:r>
            <a:r>
              <a:rPr lang="zh-CN" altLang="en-US" b="1">
                <a:solidFill>
                  <a:schemeClr val="tx1"/>
                </a:solidFill>
                <a:latin typeface="Calibri" panose="020F0502020204030204" charset="0"/>
                <a:ea typeface="等线" panose="02010600030101010101" charset="-122"/>
                <a:sym typeface="+mn-ea"/>
              </a:rPr>
              <a:t> cities were completely redesigned</a:t>
            </a:r>
            <a:endParaRPr lang="zh-CN" altLang="en-US" b="1">
              <a:solidFill>
                <a:schemeClr val="tx1"/>
              </a:solidFill>
              <a:latin typeface="Calibri" panose="020F0502020204030204" charset="0"/>
              <a:ea typeface="等线" panose="02010600030101010101" charset="-122"/>
            </a:endParaRPr>
          </a:p>
        </p:txBody>
      </p:sp>
      <p:cxnSp>
        <p:nvCxnSpPr>
          <p:cNvPr id="3" name="直接箭头连接符 2"/>
          <p:cNvCxnSpPr>
            <a:stCxn id="13" idx="3"/>
          </p:cNvCxnSpPr>
          <p:nvPr/>
        </p:nvCxnSpPr>
        <p:spPr>
          <a:xfrm flipV="1">
            <a:off x="3235325" y="2400935"/>
            <a:ext cx="1241425" cy="963930"/>
          </a:xfrm>
          <a:prstGeom prst="straightConnector1">
            <a:avLst/>
          </a:prstGeom>
          <a:ln w="38100">
            <a:tailEnd type="arrow" w="med" len="med"/>
          </a:ln>
        </p:spPr>
        <p:style>
          <a:lnRef idx="3">
            <a:schemeClr val="accent2"/>
          </a:lnRef>
          <a:fillRef idx="0">
            <a:schemeClr val="accent2"/>
          </a:fillRef>
          <a:effectRef idx="2">
            <a:schemeClr val="accent2"/>
          </a:effectRef>
          <a:fontRef idx="minor">
            <a:schemeClr val="tx1"/>
          </a:fontRef>
        </p:style>
      </p:cxnSp>
      <p:cxnSp>
        <p:nvCxnSpPr>
          <p:cNvPr id="4" name="直接箭头连接符 3"/>
          <p:cNvCxnSpPr>
            <a:stCxn id="13" idx="3"/>
          </p:cNvCxnSpPr>
          <p:nvPr/>
        </p:nvCxnSpPr>
        <p:spPr>
          <a:xfrm>
            <a:off x="3235325" y="3364865"/>
            <a:ext cx="1160145" cy="1198880"/>
          </a:xfrm>
          <a:prstGeom prst="straightConnector1">
            <a:avLst/>
          </a:prstGeom>
          <a:ln w="38100">
            <a:tailEnd type="arrow" w="med" len="med"/>
          </a:ln>
        </p:spPr>
        <p:style>
          <a:lnRef idx="3">
            <a:schemeClr val="accent2"/>
          </a:lnRef>
          <a:fillRef idx="0">
            <a:schemeClr val="accent2"/>
          </a:fillRef>
          <a:effectRef idx="2">
            <a:schemeClr val="accent2"/>
          </a:effectRef>
          <a:fontRef idx="minor">
            <a:schemeClr val="tx1"/>
          </a:fontRef>
        </p:style>
      </p:cxnSp>
      <p:cxnSp>
        <p:nvCxnSpPr>
          <p:cNvPr id="5" name="直接箭头连接符 4"/>
          <p:cNvCxnSpPr>
            <a:stCxn id="31" idx="0"/>
            <a:endCxn id="27" idx="2"/>
          </p:cNvCxnSpPr>
          <p:nvPr/>
        </p:nvCxnSpPr>
        <p:spPr>
          <a:xfrm flipV="1">
            <a:off x="5934075" y="2611120"/>
            <a:ext cx="0" cy="19075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785360" y="2904490"/>
            <a:ext cx="2297430" cy="368300"/>
          </a:xfrm>
          <a:prstGeom prst="rect">
            <a:avLst/>
          </a:prstGeom>
          <a:solidFill>
            <a:schemeClr val="bg1"/>
          </a:solidFill>
        </p:spPr>
        <p:txBody>
          <a:bodyPr wrap="square" rtlCol="0">
            <a:spAutoFit/>
          </a:bodyPr>
          <a:p>
            <a:r>
              <a:rPr lang="en-US" altLang="zh-CN" b="1">
                <a:solidFill>
                  <a:srgbClr val="0070C0"/>
                </a:solidFill>
                <a:latin typeface="微软雅黑" panose="020B0503020204020204" charset="-122"/>
                <a:ea typeface="微软雅黑" panose="020B0503020204020204" charset="-122"/>
              </a:rPr>
              <a:t>at the cost of</a:t>
            </a:r>
            <a:endParaRPr lang="en-US" altLang="zh-CN" b="1">
              <a:solidFill>
                <a:srgbClr val="0070C0"/>
              </a:solidFill>
              <a:latin typeface="微软雅黑" panose="020B0503020204020204" charset="-122"/>
              <a:ea typeface="微软雅黑" panose="020B0503020204020204" charset="-122"/>
            </a:endParaRPr>
          </a:p>
        </p:txBody>
      </p:sp>
      <p:cxnSp>
        <p:nvCxnSpPr>
          <p:cNvPr id="32" name="直接连接符 31"/>
          <p:cNvCxnSpPr/>
          <p:nvPr/>
        </p:nvCxnSpPr>
        <p:spPr>
          <a:xfrm>
            <a:off x="-317" y="793463"/>
            <a:ext cx="12192000" cy="0"/>
          </a:xfrm>
          <a:prstGeom prst="line">
            <a:avLst/>
          </a:prstGeom>
          <a:noFill/>
          <a:ln w="12700" cap="flat" cmpd="sng" algn="ctr">
            <a:solidFill>
              <a:srgbClr val="002060"/>
            </a:solidFill>
            <a:prstDash val="solid"/>
            <a:miter lim="800000"/>
          </a:ln>
          <a:effectLst/>
        </p:spPr>
      </p:cxnSp>
      <p:pic>
        <p:nvPicPr>
          <p:cNvPr id="7" name="图片 6"/>
          <p:cNvPicPr>
            <a:picLocks noChangeAspect="1"/>
          </p:cNvPicPr>
          <p:nvPr/>
        </p:nvPicPr>
        <p:blipFill rotWithShape="1">
          <a:blip r:embed="rId5">
            <a:extLst>
              <a:ext uri="{BEBA8EAE-BF5A-486C-A8C5-ECC9F3942E4B}">
                <a14:imgProps xmlns:a14="http://schemas.microsoft.com/office/drawing/2010/main">
                  <a14:imgLayer r:embed="rId6">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57150" y="12065"/>
            <a:ext cx="1078865" cy="831850"/>
          </a:xfrm>
          <a:prstGeom prst="rect">
            <a:avLst/>
          </a:prstGeom>
        </p:spPr>
      </p:pic>
      <p:sp>
        <p:nvSpPr>
          <p:cNvPr id="11" name="文本框 10"/>
          <p:cNvSpPr txBox="1"/>
          <p:nvPr>
            <p:custDataLst>
              <p:tags r:id="rId7"/>
            </p:custDataLst>
          </p:nvPr>
        </p:nvSpPr>
        <p:spPr>
          <a:xfrm>
            <a:off x="909955" y="198120"/>
            <a:ext cx="1120013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基于语篇形式和语义连贯，读者和作者相互适应，获得语篇意图的最大程度的统一</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sp>
        <p:nvSpPr>
          <p:cNvPr id="59" name="AutoShape 7"/>
          <p:cNvSpPr>
            <a:spLocks noChangeArrowheads="1"/>
          </p:cNvSpPr>
          <p:nvPr>
            <p:custDataLst>
              <p:tags r:id="rId8"/>
            </p:custDataLst>
          </p:nvPr>
        </p:nvSpPr>
        <p:spPr bwMode="auto">
          <a:xfrm>
            <a:off x="1021715" y="935355"/>
            <a:ext cx="10152380" cy="426720"/>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ln>
          <a:effectLst>
            <a:outerShdw blurRad="508000" dist="177800" dir="1860000" algn="ctr" rotWithShape="0">
              <a:srgbClr val="000000">
                <a:alpha val="43000"/>
              </a:srgbClr>
            </a:outerShdw>
          </a:effectLst>
        </p:spPr>
        <p:txBody>
          <a:bodyPr wrap="none" anchor="ctr"/>
          <a:p>
            <a:pPr marL="428625" indent="-428625">
              <a:lnSpc>
                <a:spcPct val="120000"/>
              </a:lnSpc>
              <a:defRPr/>
            </a:pPr>
            <a:endParaRPr lang="zh-CN" altLang="en-US" sz="1440"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16" name="AutoShape 8"/>
          <p:cNvSpPr>
            <a:spLocks noChangeArrowheads="1"/>
          </p:cNvSpPr>
          <p:nvPr>
            <p:custDataLst>
              <p:tags r:id="rId9"/>
            </p:custDataLst>
          </p:nvPr>
        </p:nvSpPr>
        <p:spPr bwMode="auto">
          <a:xfrm>
            <a:off x="7560310" y="979805"/>
            <a:ext cx="601980" cy="426720"/>
          </a:xfrm>
          <a:prstGeom prst="chevron">
            <a:avLst>
              <a:gd name="adj" fmla="val 43039"/>
            </a:avLst>
          </a:prstGeom>
          <a:solidFill>
            <a:srgbClr val="EF7474"/>
          </a:solidFill>
          <a:ln w="25400" cap="flat" cmpd="sng" algn="ctr">
            <a:noFill/>
            <a:prstDash val="solid"/>
          </a:ln>
          <a:effectLst>
            <a:outerShdw blurRad="508000" dist="177800" dir="1860000" algn="ctr" rotWithShape="0">
              <a:srgbClr val="000000">
                <a:alpha val="43000"/>
              </a:srgbClr>
            </a:outerShdw>
          </a:effectLst>
        </p:spPr>
        <p:txBody>
          <a:bodyPr rtlCol="0" anchor="ctr"/>
          <a:p>
            <a:pPr algn="ctr"/>
            <a:endParaRPr lang="zh-CN" altLang="en-US" sz="2400" b="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17" name="AutoShape 8"/>
          <p:cNvSpPr>
            <a:spLocks noChangeArrowheads="1"/>
          </p:cNvSpPr>
          <p:nvPr>
            <p:custDataLst>
              <p:tags r:id="rId10"/>
            </p:custDataLst>
          </p:nvPr>
        </p:nvSpPr>
        <p:spPr bwMode="auto">
          <a:xfrm>
            <a:off x="3825240" y="928370"/>
            <a:ext cx="680720" cy="426720"/>
          </a:xfrm>
          <a:prstGeom prst="chevron">
            <a:avLst>
              <a:gd name="adj" fmla="val 55472"/>
            </a:avLst>
          </a:prstGeom>
          <a:solidFill>
            <a:srgbClr val="C55883"/>
          </a:solidFill>
          <a:ln w="25400" cap="flat" cmpd="sng" algn="ctr">
            <a:noFill/>
            <a:prstDash val="solid"/>
          </a:ln>
          <a:effectLst>
            <a:outerShdw blurRad="508000" dist="177800" dir="1860000" algn="ctr" rotWithShape="0">
              <a:srgbClr val="000000">
                <a:alpha val="43000"/>
              </a:srgbClr>
            </a:outerShdw>
          </a:effectLst>
        </p:spPr>
        <p:txBody>
          <a:bodyPr rtlCol="0" anchor="ctr"/>
          <a:p>
            <a:pPr algn="ctr"/>
            <a:endParaRPr lang="zh-CN" altLang="en-US" sz="2400" b="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0" name="AutoShape 8"/>
          <p:cNvSpPr>
            <a:spLocks noChangeArrowheads="1"/>
          </p:cNvSpPr>
          <p:nvPr>
            <p:custDataLst>
              <p:tags r:id="rId11"/>
            </p:custDataLst>
          </p:nvPr>
        </p:nvSpPr>
        <p:spPr bwMode="auto">
          <a:xfrm>
            <a:off x="10818495" y="935355"/>
            <a:ext cx="680085" cy="426720"/>
          </a:xfrm>
          <a:prstGeom prst="chevron">
            <a:avLst>
              <a:gd name="adj" fmla="val 55472"/>
            </a:avLst>
          </a:prstGeom>
          <a:solidFill>
            <a:srgbClr val="92D050"/>
          </a:solidFill>
          <a:ln w="25400" cap="flat" cmpd="sng" algn="ctr">
            <a:noFill/>
            <a:prstDash val="solid"/>
          </a:ln>
          <a:effectLst>
            <a:outerShdw blurRad="508000" dist="177800" dir="1860000" algn="ctr" rotWithShape="0">
              <a:srgbClr val="000000">
                <a:alpha val="43000"/>
              </a:srgbClr>
            </a:outerShdw>
          </a:effectLst>
        </p:spPr>
        <p:txBody>
          <a:bodyPr rtlCol="0" anchor="ctr"/>
          <a:p>
            <a:pPr algn="ctr"/>
            <a:endParaRPr lang="zh-CN" altLang="en-US" sz="2400" b="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6" name="AutoShape 8"/>
          <p:cNvSpPr>
            <a:spLocks noChangeArrowheads="1"/>
          </p:cNvSpPr>
          <p:nvPr>
            <p:custDataLst>
              <p:tags r:id="rId12"/>
            </p:custDataLst>
          </p:nvPr>
        </p:nvSpPr>
        <p:spPr bwMode="auto">
          <a:xfrm>
            <a:off x="709295" y="942340"/>
            <a:ext cx="652145" cy="384810"/>
          </a:xfrm>
          <a:prstGeom prst="chevron">
            <a:avLst>
              <a:gd name="adj" fmla="val 51374"/>
            </a:avLst>
          </a:prstGeom>
          <a:solidFill>
            <a:srgbClr val="00B0F0"/>
          </a:solidFill>
          <a:ln w="25400" cap="flat" cmpd="sng" algn="ctr">
            <a:noFill/>
            <a:prstDash val="solid"/>
          </a:ln>
          <a:effectLst>
            <a:outerShdw blurRad="508000" dist="177800" dir="1860000" algn="ctr" rotWithShape="0">
              <a:srgbClr val="000000">
                <a:alpha val="43000"/>
              </a:srgbClr>
            </a:outerShdw>
          </a:effectLst>
        </p:spPr>
        <p:txBody>
          <a:bodyPr rtlCol="0" anchor="ctr"/>
          <a:p>
            <a:pPr algn="ctr"/>
            <a:endParaRPr lang="zh-CN" altLang="en-US" sz="2400" b="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4" name="TextBox 65"/>
          <p:cNvSpPr txBox="1"/>
          <p:nvPr>
            <p:custDataLst>
              <p:tags r:id="rId13"/>
            </p:custDataLst>
          </p:nvPr>
        </p:nvSpPr>
        <p:spPr>
          <a:xfrm>
            <a:off x="868680" y="935355"/>
            <a:ext cx="333375" cy="398780"/>
          </a:xfrm>
          <a:prstGeom prst="rect">
            <a:avLst/>
          </a:prstGeom>
          <a:noFill/>
        </p:spPr>
        <p:txBody>
          <a:bodyPr wrap="square" rtlCol="0">
            <a:spAutoFit/>
          </a:bodyPr>
          <a:p>
            <a:pPr algn="l">
              <a:defRPr/>
            </a:pPr>
            <a:r>
              <a:rPr lang="en-US" altLang="zh-CN" sz="2000" b="1" i="1" kern="0" dirty="0">
                <a:latin typeface="Impact" panose="020B0806030902050204" pitchFamily="34" charset="0"/>
                <a:ea typeface="微软雅黑" panose="020B0503020204020204" charset="-122"/>
                <a:cs typeface="方正正纤黑简体" charset="0"/>
                <a:sym typeface="Impact" panose="020B0806030902050204" pitchFamily="34" charset="0"/>
              </a:rPr>
              <a:t>1</a:t>
            </a:r>
            <a:endParaRPr lang="zh-CN" altLang="en-US" sz="2000" i="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14" name="TextBox 65"/>
          <p:cNvSpPr txBox="1"/>
          <p:nvPr>
            <p:custDataLst>
              <p:tags r:id="rId14"/>
            </p:custDataLst>
          </p:nvPr>
        </p:nvSpPr>
        <p:spPr>
          <a:xfrm>
            <a:off x="3999230" y="928370"/>
            <a:ext cx="333375" cy="398780"/>
          </a:xfrm>
          <a:prstGeom prst="rect">
            <a:avLst/>
          </a:prstGeom>
          <a:noFill/>
        </p:spPr>
        <p:txBody>
          <a:bodyPr wrap="square" rtlCol="0">
            <a:spAutoFit/>
          </a:bodyPr>
          <a:p>
            <a:pPr algn="l">
              <a:defRPr/>
            </a:pPr>
            <a:r>
              <a:rPr lang="en-US" altLang="zh-CN" sz="2000" b="1" i="1" kern="0" dirty="0">
                <a:latin typeface="Impact" panose="020B0806030902050204" pitchFamily="34" charset="0"/>
                <a:ea typeface="微软雅黑" panose="020B0503020204020204" charset="-122"/>
                <a:cs typeface="方正正纤黑简体" charset="0"/>
                <a:sym typeface="Impact" panose="020B0806030902050204" pitchFamily="34" charset="0"/>
              </a:rPr>
              <a:t>2</a:t>
            </a:r>
            <a:endParaRPr lang="zh-CN" altLang="en-US" sz="2000" i="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8" name="TextBox 65"/>
          <p:cNvSpPr txBox="1"/>
          <p:nvPr>
            <p:custDataLst>
              <p:tags r:id="rId15"/>
            </p:custDataLst>
          </p:nvPr>
        </p:nvSpPr>
        <p:spPr>
          <a:xfrm>
            <a:off x="7694295" y="979805"/>
            <a:ext cx="333375" cy="398780"/>
          </a:xfrm>
          <a:prstGeom prst="rect">
            <a:avLst/>
          </a:prstGeom>
          <a:noFill/>
        </p:spPr>
        <p:txBody>
          <a:bodyPr wrap="square" rtlCol="0">
            <a:spAutoFit/>
          </a:bodyPr>
          <a:p>
            <a:pPr algn="l">
              <a:defRPr/>
            </a:pPr>
            <a:r>
              <a:rPr lang="en-US" altLang="zh-CN" sz="2000" b="1" i="1" kern="0" dirty="0">
                <a:latin typeface="Impact" panose="020B0806030902050204" pitchFamily="34" charset="0"/>
                <a:ea typeface="微软雅黑" panose="020B0503020204020204" charset="-122"/>
                <a:cs typeface="方正正纤黑简体" charset="0"/>
                <a:sym typeface="Impact" panose="020B0806030902050204" pitchFamily="34" charset="0"/>
              </a:rPr>
              <a:t>3</a:t>
            </a:r>
            <a:endParaRPr lang="zh-CN" altLang="en-US" sz="2000" i="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9" name="文本框 28"/>
          <p:cNvSpPr txBox="1"/>
          <p:nvPr/>
        </p:nvSpPr>
        <p:spPr>
          <a:xfrm>
            <a:off x="1514475" y="979805"/>
            <a:ext cx="2673985" cy="368300"/>
          </a:xfrm>
          <a:prstGeom prst="rect">
            <a:avLst/>
          </a:prstGeom>
          <a:noFill/>
        </p:spPr>
        <p:txBody>
          <a:bodyPr wrap="square" rtlCol="0">
            <a:spAutoFit/>
          </a:bodyPr>
          <a:p>
            <a:pPr algn="l"/>
            <a:r>
              <a:rPr lang="zh-CN" altLang="en-US" b="1">
                <a:latin typeface="微软雅黑" panose="020B0503020204020204" charset="-122"/>
                <a:ea typeface="微软雅黑" panose="020B0503020204020204" charset="-122"/>
                <a:sym typeface="宋体" panose="02010600030101010101" pitchFamily="2" charset="-122"/>
              </a:rPr>
              <a:t>核心关键词</a:t>
            </a:r>
            <a:endParaRPr lang="zh-CN" altLang="en-US" b="1">
              <a:latin typeface="微软雅黑" panose="020B0503020204020204" charset="-122"/>
              <a:ea typeface="微软雅黑" panose="020B0503020204020204" charset="-122"/>
              <a:sym typeface="宋体" panose="02010600030101010101" pitchFamily="2" charset="-122"/>
            </a:endParaRPr>
          </a:p>
        </p:txBody>
      </p:sp>
      <p:sp>
        <p:nvSpPr>
          <p:cNvPr id="30" name="文本框 29"/>
          <p:cNvSpPr txBox="1"/>
          <p:nvPr/>
        </p:nvSpPr>
        <p:spPr>
          <a:xfrm>
            <a:off x="4551680" y="986790"/>
            <a:ext cx="2536825" cy="368300"/>
          </a:xfrm>
          <a:prstGeom prst="rect">
            <a:avLst/>
          </a:prstGeom>
          <a:noFill/>
        </p:spPr>
        <p:txBody>
          <a:bodyPr wrap="none" rtlCol="0">
            <a:spAutoFit/>
          </a:bodyPr>
          <a:p>
            <a:pPr algn="l"/>
            <a:r>
              <a:rPr lang="zh-CN" altLang="en-US" b="1">
                <a:latin typeface="微软雅黑" panose="020B0503020204020204" charset="-122"/>
                <a:ea typeface="微软雅黑" panose="020B0503020204020204" charset="-122"/>
                <a:cs typeface="微软雅黑" panose="020B0503020204020204" charset="-122"/>
                <a:sym typeface="宋体" panose="02010600030101010101" pitchFamily="2" charset="-122"/>
              </a:rPr>
              <a:t> 语篇观点、意图和态度</a:t>
            </a:r>
            <a:endParaRPr lang="zh-CN" altLang="en-US" b="1">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15" name="文本框 14"/>
          <p:cNvSpPr txBox="1"/>
          <p:nvPr/>
        </p:nvSpPr>
        <p:spPr>
          <a:xfrm>
            <a:off x="8162290" y="986790"/>
            <a:ext cx="2943860" cy="36830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cs typeface="微软雅黑" panose="020B0503020204020204" charset="-122"/>
              </a:rPr>
              <a:t> 列举事实 </a:t>
            </a:r>
            <a:r>
              <a:rPr lang="zh-CN" altLang="en-US" b="1" baseline="-25000">
                <a:latin typeface="微软雅黑" panose="020B0503020204020204" charset="-122"/>
                <a:ea typeface="微软雅黑" panose="020B0503020204020204" charset="-122"/>
                <a:cs typeface="微软雅黑" panose="020B0503020204020204" charset="-122"/>
              </a:rPr>
              <a:t>facts </a:t>
            </a:r>
            <a:r>
              <a:rPr lang="en-US" altLang="zh-CN" b="1" baseline="-25000">
                <a:latin typeface="微软雅黑" panose="020B0503020204020204" charset="-122"/>
                <a:ea typeface="微软雅黑" panose="020B0503020204020204" charset="-122"/>
                <a:cs typeface="微软雅黑" panose="020B0503020204020204" charset="-122"/>
              </a:rPr>
              <a:t>or the reality</a:t>
            </a:r>
            <a:endParaRPr lang="en-US" altLang="zh-CN" b="1" baseline="-25000">
              <a:latin typeface="微软雅黑" panose="020B0503020204020204" charset="-122"/>
              <a:ea typeface="微软雅黑" panose="020B0503020204020204" charset="-122"/>
              <a:cs typeface="微软雅黑" panose="020B0503020204020204" charset="-122"/>
            </a:endParaRPr>
          </a:p>
        </p:txBody>
      </p:sp>
      <p:cxnSp>
        <p:nvCxnSpPr>
          <p:cNvPr id="18" name="直接箭头连接符 17"/>
          <p:cNvCxnSpPr>
            <a:stCxn id="31" idx="0"/>
          </p:cNvCxnSpPr>
          <p:nvPr/>
        </p:nvCxnSpPr>
        <p:spPr>
          <a:xfrm flipV="1">
            <a:off x="5934075" y="3103880"/>
            <a:ext cx="2029460" cy="14147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rot="2640000">
            <a:off x="3074670" y="4110990"/>
            <a:ext cx="1387475" cy="368300"/>
          </a:xfrm>
          <a:prstGeom prst="rect">
            <a:avLst/>
          </a:prstGeom>
          <a:noFill/>
        </p:spPr>
        <p:txBody>
          <a:bodyPr wrap="square" rtlCol="0" anchor="t">
            <a:spAutoFit/>
          </a:bodyPr>
          <a:p>
            <a:r>
              <a:rPr lang="zh-CN" altLang="en-US" b="1">
                <a:solidFill>
                  <a:srgbClr val="C00000"/>
                </a:solidFill>
                <a:latin typeface="微软雅黑" panose="020B0503020204020204" charset="-122"/>
                <a:ea typeface="微软雅黑" panose="020B0503020204020204" charset="-122"/>
              </a:rPr>
              <a:t>the reality</a:t>
            </a:r>
            <a:endParaRPr lang="zh-CN" altLang="en-US" b="1">
              <a:solidFill>
                <a:srgbClr val="C00000"/>
              </a:solidFill>
              <a:latin typeface="微软雅黑" panose="020B0503020204020204" charset="-122"/>
              <a:ea typeface="微软雅黑" panose="020B0503020204020204" charset="-122"/>
            </a:endParaRPr>
          </a:p>
        </p:txBody>
      </p:sp>
      <p:sp>
        <p:nvSpPr>
          <p:cNvPr id="21" name="文本框 20"/>
          <p:cNvSpPr txBox="1"/>
          <p:nvPr/>
        </p:nvSpPr>
        <p:spPr>
          <a:xfrm rot="19260000">
            <a:off x="2976880" y="2379980"/>
            <a:ext cx="1758315" cy="368300"/>
          </a:xfrm>
          <a:prstGeom prst="rect">
            <a:avLst/>
          </a:prstGeom>
          <a:noFill/>
        </p:spPr>
        <p:txBody>
          <a:bodyPr wrap="square" rtlCol="0" anchor="t">
            <a:spAutoFit/>
          </a:bodyPr>
          <a:p>
            <a:r>
              <a:rPr lang="zh-CN" altLang="en-US" b="1">
                <a:solidFill>
                  <a:srgbClr val="C00000"/>
                </a:solidFill>
                <a:latin typeface="微软雅黑" panose="020B0503020204020204" charset="-122"/>
                <a:ea typeface="微软雅黑" panose="020B0503020204020204" charset="-122"/>
              </a:rPr>
              <a:t>the ideal role</a:t>
            </a:r>
            <a:endParaRPr lang="zh-CN" altLang="en-US" b="1">
              <a:solidFill>
                <a:srgbClr val="C00000"/>
              </a:solidFill>
              <a:latin typeface="微软雅黑" panose="020B0503020204020204" charset="-122"/>
              <a:ea typeface="微软雅黑" panose="020B0503020204020204" charset="-122"/>
            </a:endParaRPr>
          </a:p>
        </p:txBody>
      </p:sp>
      <p:sp>
        <p:nvSpPr>
          <p:cNvPr id="22" name="文本框 21"/>
          <p:cNvSpPr txBox="1"/>
          <p:nvPr/>
        </p:nvSpPr>
        <p:spPr>
          <a:xfrm>
            <a:off x="6015355" y="3434080"/>
            <a:ext cx="4098290" cy="368300"/>
          </a:xfrm>
          <a:prstGeom prst="rect">
            <a:avLst/>
          </a:prstGeom>
          <a:solidFill>
            <a:schemeClr val="bg1"/>
          </a:solidFill>
        </p:spPr>
        <p:txBody>
          <a:bodyPr wrap="square" rtlCol="0" anchor="t">
            <a:spAutoFit/>
          </a:bodyPr>
          <a:p>
            <a:r>
              <a:rPr lang="en-US" altLang="zh-CN" b="1">
                <a:solidFill>
                  <a:srgbClr val="0070C0"/>
                </a:solidFill>
                <a:latin typeface="微软雅黑" panose="020B0503020204020204" charset="-122"/>
                <a:ea typeface="微软雅黑" panose="020B0503020204020204" charset="-122"/>
              </a:rPr>
              <a:t>rethink the source of the issue </a:t>
            </a:r>
            <a:endParaRPr lang="en-US" altLang="zh-CN" b="1">
              <a:solidFill>
                <a:srgbClr val="0070C0"/>
              </a:solidFill>
              <a:latin typeface="微软雅黑" panose="020B0503020204020204" charset="-122"/>
              <a:ea typeface="微软雅黑" panose="020B0503020204020204" charset="-122"/>
            </a:endParaRPr>
          </a:p>
        </p:txBody>
      </p:sp>
      <p:pic>
        <p:nvPicPr>
          <p:cNvPr id="25" name="图片 24"/>
          <p:cNvPicPr>
            <a:picLocks noChangeAspect="1"/>
          </p:cNvPicPr>
          <p:nvPr/>
        </p:nvPicPr>
        <p:blipFill>
          <a:blip r:embed="rId16">
            <a:clrChange>
              <a:clrFrom>
                <a:srgbClr val="FEFEFE">
                  <a:alpha val="100000"/>
                </a:srgbClr>
              </a:clrFrom>
              <a:clrTo>
                <a:srgbClr val="FEFEFE">
                  <a:alpha val="100000"/>
                  <a:alpha val="0"/>
                </a:srgbClr>
              </a:clrTo>
            </a:clrChange>
          </a:blip>
          <a:srcRect/>
          <a:stretch>
            <a:fillRect/>
          </a:stretch>
        </p:blipFill>
        <p:spPr>
          <a:xfrm>
            <a:off x="-57150" y="4909185"/>
            <a:ext cx="1248410" cy="1983105"/>
          </a:xfrm>
          <a:prstGeom prst="rect">
            <a:avLst/>
          </a:prstGeom>
        </p:spPr>
      </p:pic>
      <p:sp>
        <p:nvSpPr>
          <p:cNvPr id="23" name="文本框 22"/>
          <p:cNvSpPr txBox="1"/>
          <p:nvPr/>
        </p:nvSpPr>
        <p:spPr>
          <a:xfrm>
            <a:off x="1191260" y="5326380"/>
            <a:ext cx="6363970" cy="1322070"/>
          </a:xfrm>
          <a:prstGeom prst="rect">
            <a:avLst/>
          </a:prstGeom>
          <a:noFill/>
          <a:ln>
            <a:solidFill>
              <a:schemeClr val="accent6">
                <a:lumMod val="20000"/>
                <a:lumOff val="80000"/>
              </a:schemeClr>
            </a:solidFill>
          </a:ln>
        </p:spPr>
        <p:txBody>
          <a:bodyPr wrap="square" rtlCol="0" anchor="t">
            <a:spAutoFit/>
          </a:bodyPr>
          <a:p>
            <a:pPr marL="285750" indent="-285750">
              <a:buFont typeface="Wingdings" panose="05000000000000000000" charset="0"/>
              <a:buChar char="Ø"/>
            </a:pPr>
            <a:r>
              <a:rPr lang="en-US" altLang="zh-CN" sz="1600" b="1">
                <a:latin typeface="黑体" panose="02010609060101010101" charset="-122"/>
                <a:ea typeface="黑体" panose="02010609060101010101" charset="-122"/>
                <a:cs typeface="黑体" panose="02010609060101010101" charset="-122"/>
                <a:sym typeface="+mn-ea"/>
              </a:rPr>
              <a:t>   </a:t>
            </a:r>
            <a:r>
              <a:rPr lang="zh-CN" altLang="en-US" sz="1600" b="1">
                <a:latin typeface="黑体" panose="02010609060101010101" charset="-122"/>
                <a:ea typeface="黑体" panose="02010609060101010101" charset="-122"/>
                <a:cs typeface="黑体" panose="02010609060101010101" charset="-122"/>
                <a:sym typeface="+mn-ea"/>
              </a:rPr>
              <a:t>从某种意义上讲，</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解读语篇连贯性</a:t>
            </a:r>
            <a:r>
              <a:rPr lang="zh-CN" altLang="en-US" sz="1600" b="1">
                <a:latin typeface="黑体" panose="02010609060101010101" charset="-122"/>
                <a:ea typeface="黑体" panose="02010609060101010101" charset="-122"/>
                <a:cs typeface="黑体" panose="02010609060101010101" charset="-122"/>
                <a:sym typeface="+mn-ea"/>
              </a:rPr>
              <a:t>是读者对语篇已有信息进行</a:t>
            </a:r>
            <a:endParaRPr lang="zh-CN" altLang="en-US" sz="1600" b="1">
              <a:latin typeface="黑体" panose="02010609060101010101" charset="-122"/>
              <a:ea typeface="黑体" panose="02010609060101010101" charset="-122"/>
              <a:cs typeface="黑体" panose="02010609060101010101" charset="-122"/>
              <a:sym typeface="+mn-ea"/>
            </a:endParaRPr>
          </a:p>
          <a:p>
            <a:pPr indent="0">
              <a:buFont typeface="Wingdings" panose="05000000000000000000" charset="0"/>
              <a:buNone/>
            </a:pPr>
            <a:r>
              <a:rPr lang="zh-CN" altLang="en-US" sz="1600" b="1">
                <a:latin typeface="黑体" panose="02010609060101010101" charset="-122"/>
                <a:ea typeface="黑体" panose="02010609060101010101" charset="-122"/>
                <a:cs typeface="黑体" panose="02010609060101010101" charset="-122"/>
                <a:sym typeface="+mn-ea"/>
              </a:rPr>
              <a:t>解构和重构，</a:t>
            </a:r>
            <a:r>
              <a:rPr lang="en-US" altLang="zh-CN" sz="1600" b="1">
                <a:latin typeface="黑体" panose="02010609060101010101" charset="-122"/>
                <a:ea typeface="黑体" panose="02010609060101010101" charset="-122"/>
                <a:cs typeface="黑体" panose="02010609060101010101" charset="-122"/>
              </a:rPr>
              <a:t>从</a:t>
            </a:r>
            <a:r>
              <a:rPr lang="en-US" altLang="zh-CN" sz="1600" b="1">
                <a:solidFill>
                  <a:srgbClr val="C00000"/>
                </a:solidFill>
                <a:latin typeface="黑体" panose="02010609060101010101" charset="-122"/>
                <a:ea typeface="黑体" panose="02010609060101010101" charset="-122"/>
                <a:cs typeface="黑体" panose="02010609060101010101" charset="-122"/>
              </a:rPr>
              <a:t>语篇连贯性角度</a:t>
            </a:r>
            <a:r>
              <a:rPr lang="en-US" altLang="zh-CN" sz="1600" b="1">
                <a:latin typeface="黑体" panose="02010609060101010101" charset="-122"/>
                <a:ea typeface="黑体" panose="02010609060101010101" charset="-122"/>
                <a:cs typeface="黑体" panose="02010609060101010101" charset="-122"/>
              </a:rPr>
              <a:t>探究阅读理解的解题方法</a:t>
            </a:r>
            <a:r>
              <a:rPr lang="zh-CN" altLang="en-US" sz="1600" b="1">
                <a:latin typeface="黑体" panose="02010609060101010101" charset="-122"/>
                <a:ea typeface="黑体" panose="02010609060101010101" charset="-122"/>
                <a:cs typeface="黑体" panose="02010609060101010101" charset="-122"/>
              </a:rPr>
              <a:t>和高阶思维的</a:t>
            </a:r>
            <a:r>
              <a:rPr lang="zh-CN" altLang="en-US" sz="1600" b="1">
                <a:latin typeface="黑体" panose="02010609060101010101" charset="-122"/>
                <a:ea typeface="黑体" panose="02010609060101010101" charset="-122"/>
                <a:cs typeface="黑体" panose="02010609060101010101" charset="-122"/>
                <a:sym typeface="+mn-ea"/>
              </a:rPr>
              <a:t>形成过程</a:t>
            </a:r>
            <a:r>
              <a:rPr lang="zh-CN" altLang="en-US" sz="1600" b="1">
                <a:latin typeface="黑体" panose="02010609060101010101" charset="-122"/>
                <a:ea typeface="黑体" panose="02010609060101010101" charset="-122"/>
                <a:cs typeface="黑体" panose="02010609060101010101" charset="-122"/>
              </a:rPr>
              <a:t>，可以</a:t>
            </a:r>
            <a:r>
              <a:rPr lang="zh-CN" altLang="en-US" sz="1600" b="1">
                <a:latin typeface="黑体" panose="02010609060101010101" charset="-122"/>
                <a:ea typeface="黑体" panose="02010609060101010101" charset="-122"/>
                <a:cs typeface="黑体" panose="02010609060101010101" charset="-122"/>
                <a:sym typeface="+mn-ea"/>
              </a:rPr>
              <a:t>增强解题过程的</a:t>
            </a:r>
            <a:r>
              <a:rPr lang="zh-CN" altLang="en-US" sz="1600" b="1">
                <a:solidFill>
                  <a:srgbClr val="C00000"/>
                </a:solidFill>
                <a:latin typeface="黑体" panose="02010609060101010101" charset="-122"/>
                <a:ea typeface="黑体" panose="02010609060101010101" charset="-122"/>
                <a:cs typeface="黑体" panose="02010609060101010101" charset="-122"/>
                <a:sym typeface="+mn-ea"/>
              </a:rPr>
              <a:t>理据性和明见性</a:t>
            </a:r>
            <a:r>
              <a:rPr lang="zh-CN" altLang="en-US" sz="1600" b="1">
                <a:latin typeface="黑体" panose="02010609060101010101" charset="-122"/>
                <a:ea typeface="黑体" panose="02010609060101010101" charset="-122"/>
                <a:cs typeface="黑体" panose="02010609060101010101" charset="-122"/>
                <a:sym typeface="+mn-ea"/>
              </a:rPr>
              <a:t>，如</a:t>
            </a:r>
            <a:r>
              <a:rPr lang="zh-CN" altLang="en-US" sz="1600" b="1">
                <a:latin typeface="黑体" panose="02010609060101010101" charset="-122"/>
                <a:ea typeface="黑体" panose="02010609060101010101" charset="-122"/>
                <a:cs typeface="黑体" panose="02010609060101010101" charset="-122"/>
              </a:rPr>
              <a:t>：</a:t>
            </a:r>
            <a:r>
              <a:rPr lang="en-US" altLang="zh-CN" sz="1600" b="1">
                <a:latin typeface="黑体" panose="02010609060101010101" charset="-122"/>
                <a:ea typeface="黑体" panose="02010609060101010101" charset="-122"/>
                <a:cs typeface="黑体" panose="02010609060101010101" charset="-122"/>
              </a:rPr>
              <a:t>1.</a:t>
            </a:r>
            <a:r>
              <a:rPr lang="zh-CN" altLang="en-US" sz="1600" b="1">
                <a:latin typeface="黑体" panose="02010609060101010101" charset="-122"/>
                <a:ea typeface="黑体" panose="02010609060101010101" charset="-122"/>
                <a:cs typeface="黑体" panose="02010609060101010101" charset="-122"/>
              </a:rPr>
              <a:t>语篇主题连贯性；2.自然段内部的连贯性；3.词汇衔接连贯；4.语义连贯与小句关系；5.段落间的连贯性；6.语篇心理连贯；7.语篇缺省信息连贯。</a:t>
            </a:r>
            <a:endParaRPr lang="zh-CN" altLang="en-US" sz="1600" b="1">
              <a:latin typeface="黑体" panose="02010609060101010101" charset="-122"/>
              <a:ea typeface="黑体" panose="02010609060101010101" charset="-122"/>
              <a:cs typeface="黑体" panose="02010609060101010101" charset="-122"/>
            </a:endParaRPr>
          </a:p>
        </p:txBody>
      </p:sp>
      <p:sp>
        <p:nvSpPr>
          <p:cNvPr id="10" name="圆角矩形 9"/>
          <p:cNvSpPr/>
          <p:nvPr>
            <p:custDataLst>
              <p:tags r:id="rId17"/>
            </p:custDataLst>
          </p:nvPr>
        </p:nvSpPr>
        <p:spPr>
          <a:xfrm>
            <a:off x="7631430" y="3980815"/>
            <a:ext cx="4342765" cy="2284095"/>
          </a:xfrm>
          <a:prstGeom prst="roundRect">
            <a:avLst/>
          </a:prstGeom>
          <a:solidFill>
            <a:srgbClr val="FFFF00">
              <a:alpha val="16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marL="285750" indent="-285750" algn="l">
              <a:buFont typeface="Arial" panose="020B0604020202020204" pitchFamily="34" charset="0"/>
              <a:buChar char="•"/>
            </a:pPr>
            <a:r>
              <a:rPr lang="zh-CN" altLang="en-US" b="1">
                <a:solidFill>
                  <a:schemeClr val="tx1"/>
                </a:solidFill>
                <a:latin typeface="Calibri" panose="020F0502020204030204" charset="0"/>
                <a:ea typeface="等线" panose="02010600030101010101" charset="-122"/>
              </a:rPr>
              <a:t>too much traffic </a:t>
            </a:r>
            <a:r>
              <a:rPr lang="zh-CN" altLang="en-US" b="1">
                <a:solidFill>
                  <a:srgbClr val="C00000"/>
                </a:solidFill>
                <a:latin typeface="Calibri" panose="020F0502020204030204" charset="0"/>
                <a:ea typeface="等线" panose="02010600030101010101" charset="-122"/>
              </a:rPr>
              <a:t>on the roads</a:t>
            </a:r>
            <a:endParaRPr lang="zh-CN" altLang="en-US" b="1">
              <a:solidFill>
                <a:schemeClr val="tx1"/>
              </a:solidFill>
              <a:latin typeface="Calibri" panose="020F0502020204030204" charset="0"/>
              <a:ea typeface="等线" panose="02010600030101010101" charset="-122"/>
            </a:endParaRPr>
          </a:p>
          <a:p>
            <a:pPr marL="285750" indent="-285750" algn="l">
              <a:buFont typeface="Arial" panose="020B0604020202020204" pitchFamily="34" charset="0"/>
              <a:buChar char="•"/>
            </a:pPr>
            <a:r>
              <a:rPr lang="zh-CN" altLang="en-US" b="1">
                <a:solidFill>
                  <a:schemeClr val="tx1"/>
                </a:solidFill>
                <a:latin typeface="Calibri" panose="020F0502020204030204" charset="0"/>
                <a:ea typeface="等线" panose="02010600030101010101" charset="-122"/>
              </a:rPr>
              <a:t>make way for </a:t>
            </a:r>
            <a:r>
              <a:rPr lang="zh-CN" altLang="en-US" b="1">
                <a:solidFill>
                  <a:srgbClr val="C00000"/>
                </a:solidFill>
                <a:latin typeface="Calibri" panose="020F0502020204030204" charset="0"/>
                <a:ea typeface="等线" panose="02010600030101010101" charset="-122"/>
              </a:rPr>
              <a:t>new road networks</a:t>
            </a:r>
            <a:r>
              <a:rPr lang="zh-CN" altLang="en-US" b="1">
                <a:solidFill>
                  <a:schemeClr val="tx1"/>
                </a:solidFill>
                <a:latin typeface="Calibri" panose="020F0502020204030204" charset="0"/>
                <a:ea typeface="等线" panose="02010600030101010101" charset="-122"/>
              </a:rPr>
              <a:t> </a:t>
            </a:r>
            <a:endParaRPr lang="zh-CN" altLang="en-US" b="1">
              <a:solidFill>
                <a:schemeClr val="tx1"/>
              </a:solidFill>
              <a:latin typeface="Calibri" panose="020F0502020204030204" charset="0"/>
              <a:ea typeface="等线" panose="02010600030101010101" charset="-122"/>
            </a:endParaRPr>
          </a:p>
          <a:p>
            <a:pPr marL="285750" indent="-285750" algn="l">
              <a:buFont typeface="Arial" panose="020B0604020202020204" pitchFamily="34" charset="0"/>
              <a:buChar char="•"/>
            </a:pPr>
            <a:r>
              <a:rPr lang="zh-CN" altLang="en-US" b="1">
                <a:solidFill>
                  <a:schemeClr val="tx1"/>
                </a:solidFill>
                <a:latin typeface="Calibri" panose="020F0502020204030204" charset="0"/>
                <a:ea typeface="等线" panose="02010600030101010101" charset="-122"/>
              </a:rPr>
              <a:t>replacement with </a:t>
            </a:r>
            <a:r>
              <a:rPr lang="zh-CN" altLang="en-US" b="1">
                <a:solidFill>
                  <a:srgbClr val="C00000"/>
                </a:solidFill>
                <a:latin typeface="Calibri" panose="020F0502020204030204" charset="0"/>
                <a:ea typeface="等线" panose="02010600030101010101" charset="-122"/>
              </a:rPr>
              <a:t>an expressway</a:t>
            </a:r>
            <a:endParaRPr lang="zh-CN" altLang="en-US" b="1">
              <a:solidFill>
                <a:schemeClr val="tx1"/>
              </a:solidFill>
              <a:latin typeface="Calibri" panose="020F0502020204030204" charset="0"/>
              <a:ea typeface="等线" panose="02010600030101010101" charset="-122"/>
            </a:endParaRPr>
          </a:p>
          <a:p>
            <a:pPr marL="285750" indent="-285750" algn="l">
              <a:buFont typeface="Arial" panose="020B0604020202020204" pitchFamily="34" charset="0"/>
              <a:buChar char="•"/>
            </a:pPr>
            <a:r>
              <a:rPr lang="zh-CN" altLang="en-US" b="1">
                <a:solidFill>
                  <a:schemeClr val="tx1"/>
                </a:solidFill>
                <a:latin typeface="Calibri" panose="020F0502020204030204" charset="0"/>
                <a:ea typeface="等线" panose="02010600030101010101" charset="-122"/>
              </a:rPr>
              <a:t> around the needs of </a:t>
            </a:r>
            <a:r>
              <a:rPr lang="zh-CN" altLang="en-US" b="1">
                <a:solidFill>
                  <a:srgbClr val="C00000"/>
                </a:solidFill>
                <a:latin typeface="Calibri" panose="020F0502020204030204" charset="0"/>
                <a:ea typeface="等线" panose="02010600030101010101" charset="-122"/>
              </a:rPr>
              <a:t>the motor car</a:t>
            </a:r>
            <a:endParaRPr lang="zh-CN" altLang="en-US" b="1">
              <a:solidFill>
                <a:schemeClr val="tx1"/>
              </a:solidFill>
              <a:latin typeface="Calibri" panose="020F0502020204030204" charset="0"/>
              <a:ea typeface="等线" panose="02010600030101010101" charset="-122"/>
            </a:endParaRPr>
          </a:p>
          <a:p>
            <a:pPr marL="285750" indent="-285750" algn="l">
              <a:buFont typeface="Arial" panose="020B0604020202020204" pitchFamily="34" charset="0"/>
              <a:buChar char="•"/>
            </a:pPr>
            <a:r>
              <a:rPr lang="zh-CN" altLang="en-US" b="1">
                <a:solidFill>
                  <a:schemeClr val="tx1"/>
                </a:solidFill>
                <a:latin typeface="Calibri" panose="020F0502020204030204" charset="0"/>
                <a:ea typeface="等线" panose="02010600030101010101" charset="-122"/>
              </a:rPr>
              <a:t>The number of </a:t>
            </a:r>
            <a:r>
              <a:rPr lang="zh-CN" altLang="en-US" b="1">
                <a:solidFill>
                  <a:srgbClr val="C00000"/>
                </a:solidFill>
                <a:latin typeface="Calibri" panose="020F0502020204030204" charset="0"/>
                <a:ea typeface="等线" panose="02010600030101010101" charset="-122"/>
              </a:rPr>
              <a:t>cars on roads</a:t>
            </a:r>
            <a:r>
              <a:rPr lang="zh-CN" altLang="en-US" b="1">
                <a:solidFill>
                  <a:schemeClr val="tx1"/>
                </a:solidFill>
                <a:latin typeface="Calibri" panose="020F0502020204030204" charset="0"/>
                <a:ea typeface="等线" panose="02010600030101010101" charset="-122"/>
              </a:rPr>
              <a:t> has been increasing rapidly</a:t>
            </a:r>
            <a:endParaRPr lang="zh-CN" altLang="en-US" b="1">
              <a:solidFill>
                <a:schemeClr val="tx1"/>
              </a:solidFill>
              <a:latin typeface="Calibri" panose="020F0502020204030204" charset="0"/>
              <a:ea typeface="等线" panose="02010600030101010101" charset="-122"/>
            </a:endParaRPr>
          </a:p>
          <a:p>
            <a:pPr marL="285750" indent="-285750" algn="l">
              <a:buFont typeface="Arial" panose="020B0604020202020204" pitchFamily="34" charset="0"/>
              <a:buChar char="•"/>
            </a:pPr>
            <a:r>
              <a:rPr lang="zh-CN" altLang="en-US" b="1">
                <a:solidFill>
                  <a:schemeClr val="tx1"/>
                </a:solidFill>
                <a:latin typeface="Calibri" panose="020F0502020204030204" charset="0"/>
                <a:ea typeface="等线" panose="02010600030101010101" charset="-122"/>
              </a:rPr>
              <a:t>the highest rate of </a:t>
            </a:r>
            <a:r>
              <a:rPr lang="zh-CN" altLang="en-US" b="1">
                <a:solidFill>
                  <a:srgbClr val="C00000"/>
                </a:solidFill>
                <a:latin typeface="Calibri" panose="020F0502020204030204" charset="0"/>
                <a:ea typeface="等线" panose="02010600030101010101" charset="-122"/>
              </a:rPr>
              <a:t>car </a:t>
            </a:r>
            <a:r>
              <a:rPr lang="zh-CN" altLang="en-US" b="1">
                <a:solidFill>
                  <a:schemeClr val="tx1"/>
                </a:solidFill>
                <a:latin typeface="Calibri" panose="020F0502020204030204" charset="0"/>
                <a:ea typeface="等线" panose="02010600030101010101" charset="-122"/>
              </a:rPr>
              <a:t>ownership</a:t>
            </a:r>
            <a:endParaRPr lang="zh-CN" altLang="en-US" b="1">
              <a:solidFill>
                <a:schemeClr val="tx1"/>
              </a:solidFill>
              <a:latin typeface="Calibri" panose="020F0502020204030204" charset="0"/>
              <a:ea typeface="等线" panose="02010600030101010101" charset="-122"/>
            </a:endParaRPr>
          </a:p>
          <a:p>
            <a:pPr marL="285750" indent="-285750" algn="l">
              <a:buFont typeface="Arial" panose="020B0604020202020204" pitchFamily="34" charset="0"/>
              <a:buChar char="•"/>
            </a:pPr>
            <a:r>
              <a:rPr lang="zh-CN" altLang="en-US" b="1">
                <a:solidFill>
                  <a:schemeClr val="tx1"/>
                </a:solidFill>
                <a:latin typeface="Calibri" panose="020F0502020204030204" charset="0"/>
                <a:ea typeface="等线" panose="02010600030101010101" charset="-122"/>
              </a:rPr>
              <a:t>invest a lot in </a:t>
            </a:r>
            <a:r>
              <a:rPr lang="zh-CN" altLang="en-US" b="1">
                <a:solidFill>
                  <a:srgbClr val="C00000"/>
                </a:solidFill>
                <a:latin typeface="Calibri" panose="020F0502020204030204" charset="0"/>
                <a:ea typeface="等线" panose="02010600030101010101" charset="-122"/>
              </a:rPr>
              <a:t>roads</a:t>
            </a:r>
            <a:endParaRPr lang="zh-CN" altLang="en-US" b="1">
              <a:solidFill>
                <a:srgbClr val="C00000"/>
              </a:solidFill>
              <a:latin typeface="Calibri" panose="020F0502020204030204" charset="0"/>
              <a:ea typeface="等线" panose="02010600030101010101" charset="-122"/>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up)">
                                      <p:cBhvr>
                                        <p:cTn id="14" dur="500"/>
                                        <p:tgtEl>
                                          <p:spTgt spid="27"/>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p:tgtEl>
                                          <p:spTgt spid="31"/>
                                        </p:tgtEl>
                                        <p:attrNameLst>
                                          <p:attrName>ppt_y</p:attrName>
                                        </p:attrNameLst>
                                      </p:cBhvr>
                                      <p:tavLst>
                                        <p:tav tm="0">
                                          <p:val>
                                            <p:strVal val="#ppt_y+#ppt_h*1.125000"/>
                                          </p:val>
                                        </p:tav>
                                        <p:tav tm="100000">
                                          <p:val>
                                            <p:strVal val="#ppt_y"/>
                                          </p:val>
                                        </p:tav>
                                      </p:tavLst>
                                    </p:anim>
                                    <p:animEffect transition="in" filter="wipe(up)">
                                      <p:cBhvr>
                                        <p:cTn id="18" dur="500"/>
                                        <p:tgtEl>
                                          <p:spTgt spid="31"/>
                                        </p:tgtEl>
                                      </p:cBhvr>
                                    </p:animEffect>
                                  </p:childTnLst>
                                </p:cTn>
                              </p:par>
                              <p:par>
                                <p:cTn id="19" presetID="16" presetClass="entr" presetSubtype="21" fill="hold" nodeType="withEffect">
                                  <p:stCondLst>
                                    <p:cond delay="0"/>
                                  </p:stCondLst>
                                  <p:childTnLst>
                                    <p:set>
                                      <p:cBhvr>
                                        <p:cTn id="20" dur="500"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p:tgtEl>
                                          <p:spTgt spid="6"/>
                                        </p:tgtEl>
                                        <p:attrNameLst>
                                          <p:attrName>ppt_y</p:attrName>
                                        </p:attrNameLst>
                                      </p:cBhvr>
                                      <p:tavLst>
                                        <p:tav tm="0">
                                          <p:val>
                                            <p:strVal val="#ppt_y+#ppt_h*1.125000"/>
                                          </p:val>
                                        </p:tav>
                                        <p:tav tm="100000">
                                          <p:val>
                                            <p:strVal val="#ppt_y"/>
                                          </p:val>
                                        </p:tav>
                                      </p:tavLst>
                                    </p:anim>
                                    <p:animEffect transition="in" filter="wipe(up)">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p:tgtEl>
                                          <p:spTgt spid="22"/>
                                        </p:tgtEl>
                                        <p:attrNameLst>
                                          <p:attrName>ppt_y</p:attrName>
                                        </p:attrNameLst>
                                      </p:cBhvr>
                                      <p:tavLst>
                                        <p:tav tm="0">
                                          <p:val>
                                            <p:strVal val="#ppt_y+#ppt_h*1.125000"/>
                                          </p:val>
                                        </p:tav>
                                        <p:tav tm="100000">
                                          <p:val>
                                            <p:strVal val="#ppt_y"/>
                                          </p:val>
                                        </p:tav>
                                      </p:tavLst>
                                    </p:anim>
                                    <p:animEffect transition="in" filter="wipe(up)">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par>
                                <p:cTn id="68" presetID="12" presetClass="entr" presetSubtype="4"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500"/>
                                        <p:tgtEl>
                                          <p:spTgt spid="25"/>
                                        </p:tgtEl>
                                        <p:attrNameLst>
                                          <p:attrName>ppt_y</p:attrName>
                                        </p:attrNameLst>
                                      </p:cBhvr>
                                      <p:tavLst>
                                        <p:tav tm="0">
                                          <p:val>
                                            <p:strVal val="#ppt_y+#ppt_h*1.125000"/>
                                          </p:val>
                                        </p:tav>
                                        <p:tav tm="100000">
                                          <p:val>
                                            <p:strVal val="#ppt_y"/>
                                          </p:val>
                                        </p:tav>
                                      </p:tavLst>
                                    </p:anim>
                                    <p:animEffect transition="in" filter="wipe(up)">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7" grpId="0" animBg="1"/>
      <p:bldP spid="27" grpId="1" animBg="1"/>
      <p:bldP spid="31" grpId="0" animBg="1"/>
      <p:bldP spid="31" grpId="1" animBg="1"/>
      <p:bldP spid="21" grpId="0"/>
      <p:bldP spid="21" grpId="1"/>
      <p:bldP spid="19" grpId="0"/>
      <p:bldP spid="19" grpId="1"/>
      <p:bldP spid="9" grpId="0" animBg="1"/>
      <p:bldP spid="10" grpId="0" animBg="1"/>
      <p:bldP spid="6" grpId="0" animBg="1"/>
      <p:bldP spid="22" grpId="0" animBg="1"/>
      <p:bldP spid="2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a:stretch>
            <a:fillRect/>
          </a:stretch>
        </p:blipFill>
        <p:spPr>
          <a:xfrm>
            <a:off x="4147185" y="889000"/>
            <a:ext cx="7737475" cy="5841365"/>
          </a:xfrm>
          <a:prstGeom prst="rect">
            <a:avLst/>
          </a:prstGeom>
        </p:spPr>
      </p:pic>
      <p:sp>
        <p:nvSpPr>
          <p:cNvPr id="6" name="文本框 5"/>
          <p:cNvSpPr txBox="1"/>
          <p:nvPr>
            <p:custDataLst>
              <p:tags r:id="rId2"/>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C</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篇语料整理： </a:t>
            </a:r>
            <a:r>
              <a:rPr kumimoji="0" lang="zh-CN" altLang="en-US" sz="2000" b="1" kern="1200" cap="none" spc="0" normalizeH="0" baseline="0" noProof="1" dirty="0">
                <a:solidFill>
                  <a:srgbClr val="C00000"/>
                </a:solidFill>
                <a:latin typeface="微软雅黑" panose="020B0503020204020204" charset="-122"/>
                <a:ea typeface="微软雅黑" panose="020B0503020204020204" charset="-122"/>
                <a:cs typeface="+mn-cs"/>
                <a:sym typeface="+mn-ea"/>
              </a:rPr>
              <a:t>语义场建构；改述释义；高频课外单词语境记忆</a:t>
            </a:r>
            <a:endParaRPr kumimoji="0" lang="zh-CN" altLang="en-US" sz="20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graphicFrame>
        <p:nvGraphicFramePr>
          <p:cNvPr id="7" name="表格 6"/>
          <p:cNvGraphicFramePr/>
          <p:nvPr>
            <p:custDataLst>
              <p:tags r:id="rId5"/>
            </p:custDataLst>
          </p:nvPr>
        </p:nvGraphicFramePr>
        <p:xfrm>
          <a:off x="412750" y="889000"/>
          <a:ext cx="11471275" cy="5842000"/>
        </p:xfrm>
        <a:graphic>
          <a:graphicData uri="http://schemas.openxmlformats.org/drawingml/2006/table">
            <a:tbl>
              <a:tblPr>
                <a:effectLst/>
                <a:tableStyleId>{5940675A-B579-460E-94D1-54222C63F5DA}</a:tableStyleId>
              </a:tblPr>
              <a:tblGrid>
                <a:gridCol w="3736340"/>
                <a:gridCol w="7734935"/>
              </a:tblGrid>
              <a:tr h="5842000">
                <a:tc>
                  <a:txBody>
                    <a:bodyPr/>
                    <a:p>
                      <a:pPr marL="68580" indent="0" algn="just" fontAlgn="auto">
                        <a:lnSpc>
                          <a:spcPts val="290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900"/>
                        </a:lnSpc>
                        <a:spcBef>
                          <a:spcPct val="0"/>
                        </a:spcBef>
                        <a:spcAft>
                          <a:spcPct val="0"/>
                        </a:spcAft>
                      </a:pPr>
                      <a:endParaRPr lang="zh-CN" sz="320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a:solidFill>
                            <a:srgbClr val="FFFFFF"/>
                          </a:solidFill>
                          <a:latin typeface="Times New Roman" panose="02020603050405020304" charset="0"/>
                          <a:ea typeface="Times New Roman" panose="02020603050405020304"/>
                          <a:cs typeface="Times New Roman" panose="02020603050405020304" charset="0"/>
                        </a:rPr>
                        <a:t>9.</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手工制作珠宝</a:t>
                      </a: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rgbClr val="FFFFFF"/>
                          </a:solidFill>
                          <a:latin typeface="Times New Roman" panose="02020603050405020304" charset="0"/>
                          <a:ea typeface="Times New Roman" panose="02020603050405020304"/>
                          <a:cs typeface="Times New Roman" panose="02020603050405020304" charset="0"/>
                        </a:rPr>
                        <a:t>10. </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无需注册。</a:t>
                      </a:r>
                      <a:endParaRPr lang="en-US" alt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rgbClr val="FFFFFF"/>
                          </a:solidFill>
                          <a:latin typeface="Times New Roman" panose="02020603050405020304" charset="0"/>
                          <a:ea typeface="宋体" panose="02010600030101010101" pitchFamily="2" charset="-122"/>
                          <a:cs typeface="Times New Roman" panose="02020603050405020304" charset="0"/>
                        </a:rPr>
                        <a:t>     </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先到先得。</a:t>
                      </a: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just" fontAlgn="auto">
                        <a:lnSpc>
                          <a:spcPts val="384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840"/>
                        </a:lnSpc>
                        <a:spcBef>
                          <a:spcPct val="0"/>
                        </a:spcBef>
                        <a:spcAft>
                          <a:spcPct val="0"/>
                        </a:spcAft>
                      </a:pPr>
                      <a:r>
                        <a:rPr lang="en-US" altLang="zh-CN" sz="3200">
                          <a:noFill/>
                          <a:latin typeface="Times New Roman" panose="02020603050405020304" charset="0"/>
                          <a:ea typeface="Times New Roman" panose="02020603050405020304"/>
                          <a:cs typeface="Times New Roman" panose="02020603050405020304" charset="0"/>
                        </a:rPr>
                        <a:t>= altruistic</a:t>
                      </a:r>
                      <a:r>
                        <a:rPr lang="en-US" altLang="zh-CN" sz="3200" baseline="-25000">
                          <a:noFill/>
                          <a:latin typeface="Times New Roman" panose="02020603050405020304" charset="0"/>
                          <a:ea typeface="Times New Roman" panose="02020603050405020304"/>
                          <a:cs typeface="Times New Roman" panose="02020603050405020304" charset="0"/>
                        </a:rPr>
                        <a:t>利他主义的，无私的</a:t>
                      </a:r>
                      <a:r>
                        <a:rPr lang="en-US" altLang="zh-CN" sz="3200">
                          <a:noFill/>
                          <a:latin typeface="Times New Roman" panose="02020603050405020304" charset="0"/>
                          <a:ea typeface="Times New Roman" panose="02020603050405020304"/>
                          <a:cs typeface="Times New Roman" panose="02020603050405020304" charset="0"/>
                        </a:rPr>
                        <a:t> /selfless behavior</a:t>
                      </a:r>
                      <a:endParaRPr lang="en-US" altLang="zh-CN" sz="3200">
                        <a:noFill/>
                        <a:latin typeface="Times New Roman" panose="02020603050405020304" charset="0"/>
                        <a:ea typeface="Times New Roman" panose="02020603050405020304"/>
                        <a:cs typeface="Times New Roman" panose="02020603050405020304" charset="0"/>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469265" y="916940"/>
            <a:ext cx="3678555" cy="4892675"/>
          </a:xfrm>
          <a:prstGeom prst="rect">
            <a:avLst/>
          </a:prstGeom>
          <a:noFill/>
        </p:spPr>
        <p:txBody>
          <a:bodyPr wrap="square" rtlCol="0" anchor="t">
            <a:spAutoFit/>
          </a:bodyPr>
          <a:p>
            <a:r>
              <a:rPr sz="2400"/>
              <a:t>11.行人出行</a:t>
            </a:r>
            <a:r>
              <a:rPr sz="2400">
                <a:solidFill>
                  <a:srgbClr val="C00000"/>
                </a:solidFill>
                <a:latin typeface="黑体" panose="02010609060101010101" charset="-122"/>
                <a:ea typeface="黑体" panose="02010609060101010101" charset="-122"/>
              </a:rPr>
              <a:t>流动性</a:t>
            </a:r>
            <a:r>
              <a:rPr sz="2400"/>
              <a:t>的下降</a:t>
            </a:r>
            <a:endParaRPr sz="2400"/>
          </a:p>
          <a:p>
            <a:endParaRPr sz="2400"/>
          </a:p>
          <a:p>
            <a:r>
              <a:rPr sz="2400"/>
              <a:t>12.对当地公园</a:t>
            </a:r>
            <a:r>
              <a:rPr sz="2400">
                <a:solidFill>
                  <a:srgbClr val="C00000"/>
                </a:solidFill>
                <a:latin typeface="黑体" panose="02010609060101010101" charset="-122"/>
                <a:ea typeface="黑体" panose="02010609060101010101" charset="-122"/>
              </a:rPr>
              <a:t>拟被改建为</a:t>
            </a:r>
            <a:r>
              <a:rPr sz="2400"/>
              <a:t>高速公路深感忧虑</a:t>
            </a:r>
            <a:endParaRPr sz="2400"/>
          </a:p>
          <a:p>
            <a:endParaRPr sz="2400"/>
          </a:p>
          <a:p>
            <a:r>
              <a:rPr sz="2400"/>
              <a:t>13.一个</a:t>
            </a:r>
            <a:r>
              <a:rPr sz="2400">
                <a:solidFill>
                  <a:srgbClr val="C00000"/>
                </a:solidFill>
                <a:latin typeface="黑体" panose="02010609060101010101" charset="-122"/>
                <a:ea typeface="黑体" panose="02010609060101010101" charset="-122"/>
              </a:rPr>
              <a:t>宜居的</a:t>
            </a:r>
            <a:r>
              <a:rPr sz="2400"/>
              <a:t>地方</a:t>
            </a:r>
            <a:endParaRPr sz="2400"/>
          </a:p>
          <a:p>
            <a:endParaRPr sz="2400"/>
          </a:p>
          <a:p>
            <a:r>
              <a:rPr sz="2400"/>
              <a:t>14.给…让路;为…让出位置</a:t>
            </a:r>
            <a:endParaRPr sz="2400"/>
          </a:p>
          <a:p>
            <a:endParaRPr sz="2400"/>
          </a:p>
          <a:p>
            <a:r>
              <a:rPr sz="2400"/>
              <a:t>15.没有</a:t>
            </a:r>
            <a:r>
              <a:rPr sz="2400">
                <a:solidFill>
                  <a:srgbClr val="C00000"/>
                </a:solidFill>
                <a:latin typeface="黑体" panose="02010609060101010101" charset="-122"/>
                <a:ea typeface="黑体" panose="02010609060101010101" charset="-122"/>
              </a:rPr>
              <a:t>考虑到</a:t>
            </a:r>
            <a:r>
              <a:rPr sz="2400"/>
              <a:t>真正的成本    </a:t>
            </a:r>
            <a:endParaRPr sz="2400"/>
          </a:p>
          <a:p>
            <a:pPr marL="342900" indent="-342900">
              <a:buFont typeface="Arial" panose="020B0604020202020204" pitchFamily="34" charset="0"/>
              <a:buChar char="•"/>
            </a:pPr>
            <a:r>
              <a:rPr sz="2400"/>
              <a:t>  约</a:t>
            </a:r>
            <a:r>
              <a:rPr sz="2400">
                <a:solidFill>
                  <a:srgbClr val="C00000"/>
                </a:solidFill>
                <a:latin typeface="黑体" panose="02010609060101010101" charset="-122"/>
                <a:ea typeface="黑体" panose="02010609060101010101" charset="-122"/>
              </a:rPr>
              <a:t>占据</a:t>
            </a:r>
            <a:r>
              <a:rPr sz="2400"/>
              <a:t>我们与能源有关的温室气体排放的四分之一</a:t>
            </a:r>
            <a:endParaRPr sz="2400"/>
          </a:p>
        </p:txBody>
      </p:sp>
      <p:sp>
        <p:nvSpPr>
          <p:cNvPr id="3" name="文本框 2"/>
          <p:cNvSpPr txBox="1"/>
          <p:nvPr/>
        </p:nvSpPr>
        <p:spPr>
          <a:xfrm>
            <a:off x="4147820" y="978535"/>
            <a:ext cx="7872095" cy="5610860"/>
          </a:xfrm>
          <a:prstGeom prst="rect">
            <a:avLst/>
          </a:prstGeom>
          <a:noFill/>
          <a:ln w="9525">
            <a:noFill/>
          </a:ln>
        </p:spPr>
        <p:txBody>
          <a:bodyPr wrap="square">
            <a:spAutoFit/>
          </a:bodyPr>
          <a:p>
            <a:pPr indent="0"/>
            <a:r>
              <a:rPr lang="en-US" sz="2800">
                <a:latin typeface="Times New Roman" panose="02020603050405020304" charset="0"/>
                <a:ea typeface="宋体" panose="02010600030101010101" pitchFamily="2" charset="-122"/>
                <a:cs typeface="Times New Roman" panose="02020603050405020304" charset="0"/>
              </a:rPr>
              <a:t>11.declines in pedestrian </a:t>
            </a:r>
            <a:r>
              <a:rPr lang="en-US" sz="2800" b="1">
                <a:latin typeface="Times New Roman" panose="02020603050405020304" charset="0"/>
                <a:ea typeface="宋体" panose="02010600030101010101" pitchFamily="2" charset="-122"/>
                <a:cs typeface="Times New Roman" panose="02020603050405020304" charset="0"/>
              </a:rPr>
              <a:t>mobility</a:t>
            </a:r>
            <a:endParaRPr lang="en-US" sz="2800">
              <a:latin typeface="Times New Roman" panose="02020603050405020304" charset="0"/>
              <a:ea typeface="宋体" panose="02010600030101010101" pitchFamily="2" charset="-122"/>
              <a:cs typeface="Times New Roman" panose="02020603050405020304" charset="0"/>
            </a:endParaRPr>
          </a:p>
          <a:p>
            <a:pPr indent="0" fontAlgn="auto">
              <a:lnSpc>
                <a:spcPts val="1360"/>
              </a:lnSpc>
            </a:pPr>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12.alarm at local park’s </a:t>
            </a:r>
            <a:r>
              <a:rPr lang="en-US" sz="2800" b="1">
                <a:latin typeface="Times New Roman" panose="02020603050405020304" charset="0"/>
                <a:ea typeface="宋体" panose="02010600030101010101" pitchFamily="2" charset="-122"/>
                <a:cs typeface="Times New Roman" panose="02020603050405020304" charset="0"/>
              </a:rPr>
              <a:t>proposed replacement</a:t>
            </a:r>
            <a:r>
              <a:rPr lang="en-US" sz="2800">
                <a:latin typeface="Times New Roman" panose="02020603050405020304" charset="0"/>
                <a:ea typeface="宋体" panose="02010600030101010101" pitchFamily="2" charset="-122"/>
                <a:cs typeface="Times New Roman" panose="02020603050405020304" charset="0"/>
              </a:rPr>
              <a:t> with an expressway</a:t>
            </a:r>
            <a:endParaRPr lang="en-US" sz="2800">
              <a:latin typeface="Times New Roman" panose="02020603050405020304" charset="0"/>
              <a:ea typeface="宋体" panose="02010600030101010101" pitchFamily="2" charset="-122"/>
              <a:cs typeface="Times New Roman" panose="02020603050405020304" charset="0"/>
            </a:endParaRPr>
          </a:p>
          <a:p>
            <a:pPr indent="0" fontAlgn="auto">
              <a:lnSpc>
                <a:spcPts val="1360"/>
              </a:lnSpc>
            </a:pPr>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13. a decent</a:t>
            </a:r>
            <a:r>
              <a:rPr lang="en-US" sz="2800" b="1" i="1" baseline="-25000">
                <a:solidFill>
                  <a:srgbClr val="002060"/>
                </a:solidFill>
                <a:latin typeface="Times New Roman" panose="02020603050405020304" charset="0"/>
                <a:ea typeface="宋体" panose="02010600030101010101" pitchFamily="2" charset="-122"/>
                <a:cs typeface="Times New Roman" panose="02020603050405020304" charset="0"/>
              </a:rPr>
              <a:t>/ˈdiːsnt/像样的；得体的，合宜的</a:t>
            </a:r>
            <a:r>
              <a:rPr lang="en-US" sz="2800">
                <a:latin typeface="Times New Roman" panose="02020603050405020304" charset="0"/>
                <a:ea typeface="宋体" panose="02010600030101010101" pitchFamily="2" charset="-122"/>
                <a:cs typeface="Times New Roman" panose="02020603050405020304" charset="0"/>
              </a:rPr>
              <a:t> place to live</a:t>
            </a:r>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       = livable  = habitable</a:t>
            </a:r>
            <a:endParaRPr lang="en-US" sz="2800">
              <a:latin typeface="Times New Roman" panose="02020603050405020304" charset="0"/>
              <a:ea typeface="宋体" panose="02010600030101010101" pitchFamily="2" charset="-122"/>
              <a:cs typeface="Times New Roman" panose="02020603050405020304" charset="0"/>
            </a:endParaRPr>
          </a:p>
          <a:p>
            <a:pPr indent="0"/>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14.make way for </a:t>
            </a:r>
            <a:endParaRPr lang="en-US" sz="2800">
              <a:latin typeface="Times New Roman" panose="02020603050405020304" charset="0"/>
              <a:ea typeface="宋体" panose="02010600030101010101" pitchFamily="2" charset="-122"/>
              <a:cs typeface="Times New Roman" panose="02020603050405020304" charset="0"/>
            </a:endParaRPr>
          </a:p>
          <a:p>
            <a:pPr indent="0"/>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15.fail to </a:t>
            </a:r>
            <a:r>
              <a:rPr lang="en-US" sz="2800" b="1">
                <a:solidFill>
                  <a:schemeClr val="tx1"/>
                </a:solidFill>
                <a:latin typeface="Times New Roman" panose="02020603050405020304" charset="0"/>
                <a:ea typeface="宋体" panose="02010600030101010101" pitchFamily="2" charset="-122"/>
                <a:cs typeface="Times New Roman" panose="02020603050405020304" charset="0"/>
              </a:rPr>
              <a:t>account for</a:t>
            </a:r>
            <a:r>
              <a:rPr lang="en-US" sz="2800">
                <a:latin typeface="Times New Roman" panose="02020603050405020304" charset="0"/>
                <a:ea typeface="宋体" panose="02010600030101010101" pitchFamily="2" charset="-122"/>
                <a:cs typeface="Times New Roman" panose="02020603050405020304" charset="0"/>
              </a:rPr>
              <a:t> the true costs</a:t>
            </a:r>
            <a:endParaRPr lang="en-US" sz="2800">
              <a:latin typeface="Times New Roman" panose="02020603050405020304" charset="0"/>
              <a:ea typeface="宋体" panose="02010600030101010101" pitchFamily="2" charset="-122"/>
              <a:cs typeface="Times New Roman" panose="02020603050405020304" charset="0"/>
            </a:endParaRPr>
          </a:p>
          <a:p>
            <a:pPr marL="457200" indent="-457200">
              <a:buFont typeface="Arial" panose="020B0604020202020204" pitchFamily="34" charset="0"/>
              <a:buChar char="•"/>
            </a:pPr>
            <a:r>
              <a:rPr lang="en-US" sz="2800" b="1">
                <a:latin typeface="Times New Roman" panose="02020603050405020304" charset="0"/>
                <a:ea typeface="宋体" panose="02010600030101010101" pitchFamily="2" charset="-122"/>
                <a:cs typeface="Times New Roman" panose="02020603050405020304" charset="0"/>
              </a:rPr>
              <a:t> account for</a:t>
            </a:r>
            <a:r>
              <a:rPr lang="en-US" sz="2800">
                <a:latin typeface="Times New Roman" panose="02020603050405020304" charset="0"/>
                <a:ea typeface="宋体" panose="02010600030101010101" pitchFamily="2" charset="-122"/>
                <a:cs typeface="Times New Roman" panose="02020603050405020304" charset="0"/>
              </a:rPr>
              <a:t> about a quarter of our energy-related greenhouse gas emissions</a:t>
            </a:r>
            <a:endParaRPr lang="en-US" sz="2800">
              <a:latin typeface="Times New Roman" panose="02020603050405020304" charset="0"/>
              <a:ea typeface="宋体" panose="02010600030101010101" pitchFamily="2" charset="-122"/>
              <a:cs typeface="Times New Roman" panose="02020603050405020304" charset="0"/>
            </a:endParaRPr>
          </a:p>
          <a:p>
            <a:pPr indent="0"/>
            <a:endParaRPr lang="en-US" sz="2800">
              <a:latin typeface="Times New Roman" panose="02020603050405020304" charset="0"/>
              <a:ea typeface="宋体" panose="02010600030101010101" pitchFamily="2" charset="-122"/>
              <a:cs typeface="Times New Roman" panose="02020603050405020304" charset="0"/>
            </a:endParaRPr>
          </a:p>
        </p:txBody>
      </p:sp>
      <p:pic>
        <p:nvPicPr>
          <p:cNvPr id="9" name="图片 8" descr="640"/>
          <p:cNvPicPr>
            <a:picLocks noChangeAspect="1"/>
          </p:cNvPicPr>
          <p:nvPr/>
        </p:nvPicPr>
        <p:blipFill>
          <a:blip r:embed="rId6"/>
          <a:stretch>
            <a:fillRect/>
          </a:stretch>
        </p:blipFill>
        <p:spPr>
          <a:xfrm>
            <a:off x="3613785" y="5130800"/>
            <a:ext cx="1252855" cy="1717040"/>
          </a:xfrm>
          <a:prstGeom prst="rect">
            <a:avLst/>
          </a:prstGeom>
        </p:spPr>
      </p:pic>
      <p:pic>
        <p:nvPicPr>
          <p:cNvPr id="10" name="图片 9"/>
          <p:cNvPicPr/>
          <p:nvPr/>
        </p:nvPicPr>
        <p:blipFill>
          <a:blip r:embed="rId7"/>
        </p:blipFill>
        <p:spPr>
          <a:xfrm>
            <a:off x="10998200" y="594995"/>
            <a:ext cx="1129665" cy="668655"/>
          </a:xfrm>
          <a:prstGeom prst="rect">
            <a:avLst/>
          </a:prstGeom>
        </p:spPr>
      </p:pic>
      <p:sp>
        <p:nvSpPr>
          <p:cNvPr id="2" name="文本框 1"/>
          <p:cNvSpPr txBox="1"/>
          <p:nvPr/>
        </p:nvSpPr>
        <p:spPr>
          <a:xfrm>
            <a:off x="5098415" y="6076315"/>
            <a:ext cx="5424805" cy="368300"/>
          </a:xfrm>
          <a:prstGeom prst="rect">
            <a:avLst/>
          </a:prstGeom>
          <a:noFill/>
        </p:spPr>
        <p:txBody>
          <a:bodyPr wrap="square" rtlCol="0" anchor="t">
            <a:spAutoFit/>
          </a:bodyPr>
          <a:p>
            <a:pPr marL="285750" indent="-285750" algn="l">
              <a:buFont typeface="Wingdings" panose="05000000000000000000" charset="0"/>
              <a:buChar char="Ø"/>
            </a:pPr>
            <a:r>
              <a:rPr b="1">
                <a:solidFill>
                  <a:srgbClr val="C00000"/>
                </a:solidFill>
                <a:latin typeface="微软雅黑" panose="020B0503020204020204" charset="-122"/>
                <a:ea typeface="微软雅黑" panose="020B0503020204020204" charset="-122"/>
                <a:cs typeface="Times New Roman" panose="02020603050405020304" charset="0"/>
                <a:sym typeface="+mn-ea"/>
              </a:rPr>
              <a:t>account for的一词多义</a:t>
            </a:r>
            <a:endParaRPr lang="en-US" b="1">
              <a:latin typeface="微软雅黑" panose="020B0503020204020204" charset="-122"/>
              <a:ea typeface="微软雅黑" panose="020B0503020204020204" charset="-122"/>
              <a:cs typeface="Times New Roman" panose="02020603050405020304" charset="0"/>
              <a:sym typeface="+mn-ea"/>
            </a:endParaRPr>
          </a:p>
        </p:txBody>
      </p:sp>
      <p:sp>
        <p:nvSpPr>
          <p:cNvPr id="11" name="文本框 10"/>
          <p:cNvSpPr txBox="1"/>
          <p:nvPr/>
        </p:nvSpPr>
        <p:spPr>
          <a:xfrm>
            <a:off x="5008245" y="3506470"/>
            <a:ext cx="5739130" cy="39878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C00000"/>
                </a:solidFill>
                <a:latin typeface="微软雅黑" panose="020B0503020204020204" charset="-122"/>
                <a:ea typeface="微软雅黑" panose="020B0503020204020204" charset="-122"/>
                <a:sym typeface="微软雅黑" panose="020B0503020204020204" charset="-122"/>
              </a:rPr>
              <a:t>改述释义，学习多种表达和思维方式</a:t>
            </a:r>
            <a:endParaRPr lang="zh-CN" altLang="en-US" sz="2000" b="1">
              <a:solidFill>
                <a:srgbClr val="C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barn(inVertical)">
                                      <p:cBhvr>
                                        <p:cTn id="28" dur="500"/>
                                        <p:tgtEl>
                                          <p:spTgt spid="8">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barn(inVertical)">
                                      <p:cBhvr>
                                        <p:cTn id="33" dur="500"/>
                                        <p:tgtEl>
                                          <p:spTgt spid="8">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xEl>
                                              <p:pRg st="9" end="9"/>
                                            </p:txEl>
                                          </p:spTgt>
                                        </p:tgtEl>
                                        <p:attrNameLst>
                                          <p:attrName>style.visibility</p:attrName>
                                        </p:attrNameLst>
                                      </p:cBhvr>
                                      <p:to>
                                        <p:strVal val="visible"/>
                                      </p:to>
                                    </p:set>
                                    <p:animEffect transition="in" filter="barn(inVertical)">
                                      <p:cBhvr>
                                        <p:cTn id="38" dur="500"/>
                                        <p:tgtEl>
                                          <p:spTgt spid="8">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500"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325360" y="2550160"/>
            <a:ext cx="4939665" cy="4293235"/>
          </a:xfrm>
          <a:prstGeom prst="rect">
            <a:avLst/>
          </a:prstGeom>
        </p:spPr>
      </p:pic>
      <p:sp>
        <p:nvSpPr>
          <p:cNvPr id="6" name="文本框 5"/>
          <p:cNvSpPr txBox="1"/>
          <p:nvPr>
            <p:custDataLst>
              <p:tags r:id="rId2"/>
            </p:custDataLst>
          </p:nvPr>
        </p:nvSpPr>
        <p:spPr>
          <a:xfrm>
            <a:off x="1135380" y="134620"/>
            <a:ext cx="858139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D</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3"/>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59690" y="750570"/>
            <a:ext cx="7436485" cy="6092825"/>
          </a:xfrm>
          <a:prstGeom prst="rect">
            <a:avLst/>
          </a:prstGeom>
          <a:noFill/>
          <a:ln w="9525">
            <a:solidFill>
              <a:schemeClr val="accent5">
                <a:lumMod val="20000"/>
                <a:lumOff val="80000"/>
              </a:schemeClr>
            </a:solidFill>
          </a:ln>
        </p:spPr>
        <p:txBody>
          <a:bodyPr wrap="square">
            <a:spAutoFit/>
          </a:bodyPr>
          <a:p>
            <a:pPr indent="0" algn="just" fontAlgn="auto">
              <a:lnSpc>
                <a:spcPts val="1800"/>
              </a:lnSpc>
            </a:pPr>
            <a:r>
              <a:rPr lang="en-US" sz="1600">
                <a:solidFill>
                  <a:srgbClr val="000000"/>
                </a:solidFill>
                <a:latin typeface="Times New Roman" panose="02020603050405020304" charset="0"/>
              </a:rPr>
              <a:t>    </a:t>
            </a:r>
            <a:r>
              <a:rPr lang="en-US" sz="1600">
                <a:solidFill>
                  <a:srgbClr val="00B050"/>
                </a:solidFill>
                <a:latin typeface="Times New Roman" panose="02020603050405020304" charset="0"/>
              </a:rPr>
              <a:t>Microplastics have become a common source of pollution across the Earth</a:t>
            </a:r>
            <a:r>
              <a:rPr lang="en-US" sz="1600">
                <a:solidFill>
                  <a:schemeClr val="tx1"/>
                </a:solidFill>
                <a:latin typeface="Times New Roman" panose="02020603050405020304" charset="0"/>
              </a:rPr>
              <a:t> — they have settled in the deep sea and on the Himalayas, stuck inside volcanic rocks, filled the stomachs of seabirds and even fallen in fresh Antarctic snow. They are even appearing inside humans.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Now, new research suggests that </a:t>
            </a:r>
            <a:r>
              <a:rPr lang="en-US" sz="1600" u="sng">
                <a:solidFill>
                  <a:srgbClr val="CA9800"/>
                </a:solidFill>
                <a:latin typeface="Times New Roman" panose="02020603050405020304" charset="0"/>
              </a:rPr>
              <a:t>a simple, cheap measure may significantly reduce the level of microplastics in water from your tap (水龙头): boiling and filtering (过滤) it</a:t>
            </a:r>
            <a:r>
              <a:rPr lang="en-US" sz="1600">
                <a:solidFill>
                  <a:schemeClr val="tx1"/>
                </a:solidFill>
                <a:latin typeface="Times New Roman" panose="02020603050405020304" charset="0"/>
              </a:rPr>
              <a:t>. In a study published Wednesday in</a:t>
            </a:r>
            <a:r>
              <a:rPr lang="en-US" sz="1600" i="1">
                <a:solidFill>
                  <a:schemeClr val="tx1"/>
                </a:solidFill>
                <a:latin typeface="Times New Roman" panose="02020603050405020304" charset="0"/>
              </a:rPr>
              <a:t> Environmental Science &amp; Technology Letters</a:t>
            </a:r>
            <a:r>
              <a:rPr lang="en-US" sz="1600">
                <a:solidFill>
                  <a:schemeClr val="tx1"/>
                </a:solidFill>
                <a:latin typeface="Times New Roman" panose="02020603050405020304" charset="0"/>
              </a:rPr>
              <a:t>, researchers from China found that boiling tap water for just five minutes — then filtering it after it cools — could remove at least 80 percent of its microplastics.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Crucially, </a:t>
            </a:r>
            <a:r>
              <a:rPr lang="en-US" sz="1600" u="sng">
                <a:solidFill>
                  <a:srgbClr val="C00000"/>
                </a:solidFill>
                <a:latin typeface="Times New Roman" panose="02020603050405020304" charset="0"/>
              </a:rPr>
              <a:t>this process relies on the water containing enough calcium carbonate</a:t>
            </a:r>
            <a:r>
              <a:rPr lang="en-US" sz="1600">
                <a:solidFill>
                  <a:schemeClr val="tx1"/>
                </a:solidFill>
                <a:latin typeface="Times New Roman" panose="02020603050405020304" charset="0"/>
              </a:rPr>
              <a:t> (碳酸钙) to trap the plastics. In the study, boiling hard water containing 300 milligrams of calcium carbonate led to an almost 90 percent drop in plastics. But in samples with less than 60 milligrams of calcium carbonate, boiling reduced the level of plastics by just 25 percent. Additionally, the research didn’t include all types of plastics. The team focused only on three common types — polystyrene, polyethylene and polypropylene — and they didn’t study other chemicals previously found in water such as vinyl chloride.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Still, the findings </a:t>
            </a:r>
            <a:r>
              <a:rPr lang="en-US" sz="1600" u="sng">
                <a:solidFill>
                  <a:schemeClr val="tx1"/>
                </a:solidFill>
                <a:latin typeface="Times New Roman" panose="02020603050405020304" charset="0"/>
              </a:rPr>
              <a:t>show </a:t>
            </a:r>
            <a:r>
              <a:rPr lang="en-US" sz="1600" u="sng">
                <a:solidFill>
                  <a:srgbClr val="7030A0"/>
                </a:solidFill>
                <a:latin typeface="Times New Roman" panose="02020603050405020304" charset="0"/>
              </a:rPr>
              <a:t>a potential path forward</a:t>
            </a:r>
            <a:r>
              <a:rPr lang="en-US" sz="1600">
                <a:solidFill>
                  <a:srgbClr val="7030A0"/>
                </a:solidFill>
                <a:latin typeface="Times New Roman" panose="02020603050405020304" charset="0"/>
              </a:rPr>
              <a:t> for reducing microplastic exposure — </a:t>
            </a:r>
            <a:r>
              <a:rPr lang="en-US" sz="1600" u="sng">
                <a:solidFill>
                  <a:srgbClr val="7030A0"/>
                </a:solidFill>
                <a:latin typeface="Times New Roman" panose="02020603050405020304" charset="0"/>
              </a:rPr>
              <a:t>a task that’s becoming increasingly difficult</a:t>
            </a:r>
            <a:r>
              <a:rPr lang="en-US" sz="1600">
                <a:solidFill>
                  <a:schemeClr val="tx1"/>
                </a:solidFill>
                <a:latin typeface="Times New Roman" panose="02020603050405020304" charset="0"/>
              </a:rPr>
              <a:t>. Even bottled water, scientists found earlier this year, contains 10 to 1,000 times more microplastics than originally thought.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Scientists are still trying to determine how harmful microplastics are — but what they do know has raised concerns. The new study suggests boiling tap water could be a tool to limit intake. </a:t>
            </a:r>
            <a:r>
              <a:rPr lang="en-US" sz="1600">
                <a:solidFill>
                  <a:srgbClr val="0070C0"/>
                </a:solidFill>
                <a:latin typeface="Times New Roman" panose="02020603050405020304" charset="0"/>
              </a:rPr>
              <a:t>“The way they demonstrated how microplastics were trapped through the boiling process was nice</a:t>
            </a:r>
            <a:r>
              <a:rPr lang="en-US" sz="1600">
                <a:solidFill>
                  <a:schemeClr val="tx1"/>
                </a:solidFill>
                <a:latin typeface="Times New Roman" panose="02020603050405020304" charset="0"/>
              </a:rPr>
              <a:t>,” Caroline Gauchotte-Lindsay, an environmental engineer of the University of Glasgow in Scotland who was not involved in the research, tells </a:t>
            </a:r>
            <a:r>
              <a:rPr lang="en-US" sz="1600" i="1">
                <a:solidFill>
                  <a:schemeClr val="tx1"/>
                </a:solidFill>
                <a:latin typeface="Times New Roman" panose="02020603050405020304" charset="0"/>
              </a:rPr>
              <a:t>New Scientist</a:t>
            </a:r>
            <a:r>
              <a:rPr lang="en-US" sz="1600">
                <a:solidFill>
                  <a:schemeClr val="tx1"/>
                </a:solidFill>
                <a:latin typeface="Times New Roman" panose="02020603050405020304" charset="0"/>
              </a:rPr>
              <a:t>. “</a:t>
            </a:r>
            <a:r>
              <a:rPr lang="en-US" sz="1600">
                <a:solidFill>
                  <a:srgbClr val="0070C0"/>
                </a:solidFill>
                <a:latin typeface="Times New Roman" panose="02020603050405020304" charset="0"/>
              </a:rPr>
              <a:t>We should be looking into upgrading drinking water treatment plants so they remove microplastics.</a:t>
            </a:r>
            <a:r>
              <a:rPr lang="en-US" sz="1600">
                <a:solidFill>
                  <a:schemeClr val="tx1"/>
                </a:solidFill>
                <a:latin typeface="Times New Roman" panose="02020603050405020304" charset="0"/>
              </a:rPr>
              <a:t>”</a:t>
            </a:r>
            <a:endParaRPr lang="en-US" sz="1600">
              <a:solidFill>
                <a:schemeClr val="tx1"/>
              </a:solidFill>
              <a:latin typeface="Times New Roman" panose="02020603050405020304" charset="0"/>
            </a:endParaRPr>
          </a:p>
        </p:txBody>
      </p:sp>
      <p:sp>
        <p:nvSpPr>
          <p:cNvPr id="34" name="文本框 33"/>
          <p:cNvSpPr txBox="1"/>
          <p:nvPr/>
        </p:nvSpPr>
        <p:spPr>
          <a:xfrm>
            <a:off x="7496175" y="844550"/>
            <a:ext cx="4641850" cy="1814830"/>
          </a:xfrm>
          <a:prstGeom prst="rect">
            <a:avLst/>
          </a:prstGeom>
          <a:noFill/>
          <a:ln w="9525">
            <a:solidFill>
              <a:schemeClr val="accent6">
                <a:lumMod val="20000"/>
                <a:lumOff val="80000"/>
              </a:schemeClr>
            </a:solidFill>
          </a:ln>
        </p:spPr>
        <p:txBody>
          <a:bodyPr wrap="square">
            <a:spAutoFit/>
          </a:bodyPr>
          <a:p>
            <a:pPr indent="0"/>
            <a:r>
              <a:rPr lang="en-US" sz="1600" b="1">
                <a:solidFill>
                  <a:schemeClr val="tx1"/>
                </a:solidFill>
                <a:latin typeface="Times New Roman" panose="02020603050405020304" charset="0"/>
              </a:rPr>
              <a:t>32. How does the author </a:t>
            </a:r>
            <a:r>
              <a:rPr lang="en-US" sz="1600" b="1">
                <a:solidFill>
                  <a:schemeClr val="accent3">
                    <a:lumMod val="75000"/>
                  </a:schemeClr>
                </a:solidFill>
                <a:latin typeface="Times New Roman" panose="02020603050405020304" charset="0"/>
              </a:rPr>
              <a:t>present the issue</a:t>
            </a:r>
            <a:r>
              <a:rPr lang="en-US" sz="1600" b="1">
                <a:solidFill>
                  <a:schemeClr val="tx1"/>
                </a:solidFill>
                <a:latin typeface="Times New Roman" panose="02020603050405020304" charset="0"/>
              </a:rPr>
              <a:t> in the first paragraph?</a:t>
            </a:r>
            <a:endParaRPr lang="en-US" sz="1600">
              <a:solidFill>
                <a:schemeClr val="tx1"/>
              </a:solidFill>
              <a:latin typeface="Times New Roman" panose="02020603050405020304" charset="0"/>
            </a:endParaRPr>
          </a:p>
          <a:p>
            <a:pPr indent="0"/>
            <a:r>
              <a:rPr lang="en-US" sz="1600" b="1">
                <a:solidFill>
                  <a:schemeClr val="tx1"/>
                </a:solidFill>
                <a:latin typeface="Times New Roman" panose="02020603050405020304" charset="0"/>
              </a:rPr>
              <a:t>33. What</a:t>
            </a:r>
            <a:r>
              <a:rPr lang="en-US" sz="1600" b="1">
                <a:solidFill>
                  <a:srgbClr val="C00000"/>
                </a:solidFill>
                <a:latin typeface="Times New Roman" panose="02020603050405020304" charset="0"/>
              </a:rPr>
              <a:t> determines the effectiveness</a:t>
            </a:r>
            <a:r>
              <a:rPr lang="en-US" sz="1600" b="1">
                <a:solidFill>
                  <a:schemeClr val="tx1"/>
                </a:solidFill>
                <a:latin typeface="Times New Roman" panose="02020603050405020304" charset="0"/>
              </a:rPr>
              <a:t> of trapping microplastics in water?</a:t>
            </a:r>
            <a:endParaRPr lang="en-US" sz="1600">
              <a:solidFill>
                <a:schemeClr val="tx1"/>
              </a:solidFill>
              <a:latin typeface="Times New Roman" panose="02020603050405020304" charset="0"/>
            </a:endParaRPr>
          </a:p>
          <a:p>
            <a:pPr indent="0"/>
            <a:r>
              <a:rPr lang="en-US" sz="1600" b="1">
                <a:solidFill>
                  <a:schemeClr val="tx1"/>
                </a:solidFill>
                <a:latin typeface="Times New Roman" panose="02020603050405020304" charset="0"/>
              </a:rPr>
              <a:t>34. What </a:t>
            </a:r>
            <a:r>
              <a:rPr lang="en-US" sz="1600" b="1">
                <a:solidFill>
                  <a:srgbClr val="7030A0"/>
                </a:solidFill>
                <a:latin typeface="Times New Roman" panose="02020603050405020304" charset="0"/>
              </a:rPr>
              <a:t>does the author try to illustrate by mentioning bottled water</a:t>
            </a:r>
            <a:r>
              <a:rPr lang="en-US" sz="1600" b="1">
                <a:solidFill>
                  <a:schemeClr val="tx1"/>
                </a:solidFill>
                <a:latin typeface="Times New Roman" panose="02020603050405020304" charset="0"/>
              </a:rPr>
              <a:t> in paragraph 4?</a:t>
            </a:r>
            <a:endParaRPr lang="en-US" sz="1600">
              <a:solidFill>
                <a:schemeClr val="tx1"/>
              </a:solidFill>
              <a:latin typeface="Times New Roman" panose="02020603050405020304" charset="0"/>
            </a:endParaRPr>
          </a:p>
          <a:p>
            <a:pPr indent="0"/>
            <a:r>
              <a:rPr lang="en-US" sz="1600" b="1">
                <a:solidFill>
                  <a:schemeClr val="tx1"/>
                </a:solidFill>
                <a:latin typeface="Times New Roman" panose="02020603050405020304" charset="0"/>
              </a:rPr>
              <a:t>35. What is</a:t>
            </a:r>
            <a:r>
              <a:rPr lang="en-US" sz="1600" b="1">
                <a:solidFill>
                  <a:srgbClr val="002060"/>
                </a:solidFill>
                <a:latin typeface="Times New Roman" panose="02020603050405020304" charset="0"/>
              </a:rPr>
              <a:t> </a:t>
            </a:r>
            <a:r>
              <a:rPr lang="en-US" sz="1600" b="1">
                <a:solidFill>
                  <a:srgbClr val="0070C0"/>
                </a:solidFill>
                <a:latin typeface="Times New Roman" panose="02020603050405020304" charset="0"/>
              </a:rPr>
              <a:t>Gauchotte-Lindsay’s suggestion</a:t>
            </a:r>
            <a:r>
              <a:rPr lang="en-US" sz="1600" b="1">
                <a:solidFill>
                  <a:schemeClr val="tx1"/>
                </a:solidFill>
                <a:latin typeface="Times New Roman" panose="02020603050405020304" charset="0"/>
              </a:rPr>
              <a:t> about?</a:t>
            </a:r>
            <a:endParaRPr lang="en-US" sz="1600">
              <a:solidFill>
                <a:schemeClr val="tx1"/>
              </a:solidFill>
              <a:latin typeface="Times New Roman" panose="02020603050405020304" charset="0"/>
            </a:endParaRPr>
          </a:p>
        </p:txBody>
      </p:sp>
      <p:pic>
        <p:nvPicPr>
          <p:cNvPr id="38" name="图片 37"/>
          <p:cNvPicPr>
            <a:picLocks noChangeAspect="1"/>
          </p:cNvPicPr>
          <p:nvPr/>
        </p:nvPicPr>
        <p:blipFill>
          <a:blip r:embed="rId6"/>
          <a:stretch>
            <a:fillRect/>
          </a:stretch>
        </p:blipFill>
        <p:spPr>
          <a:xfrm>
            <a:off x="2665095" y="1483995"/>
            <a:ext cx="544195" cy="546100"/>
          </a:xfrm>
          <a:prstGeom prst="rect">
            <a:avLst/>
          </a:prstGeom>
        </p:spPr>
      </p:pic>
      <p:sp>
        <p:nvSpPr>
          <p:cNvPr id="39" name="文本框 38"/>
          <p:cNvSpPr txBox="1"/>
          <p:nvPr/>
        </p:nvSpPr>
        <p:spPr>
          <a:xfrm>
            <a:off x="2692400" y="1530985"/>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pic>
        <p:nvPicPr>
          <p:cNvPr id="2" name="图片 1"/>
          <p:cNvPicPr>
            <a:picLocks noChangeAspect="1"/>
          </p:cNvPicPr>
          <p:nvPr/>
        </p:nvPicPr>
        <p:blipFill>
          <a:blip r:embed="rId6"/>
          <a:stretch>
            <a:fillRect/>
          </a:stretch>
        </p:blipFill>
        <p:spPr>
          <a:xfrm>
            <a:off x="1705610" y="4201160"/>
            <a:ext cx="544195" cy="546100"/>
          </a:xfrm>
          <a:prstGeom prst="rect">
            <a:avLst/>
          </a:prstGeom>
        </p:spPr>
      </p:pic>
      <p:sp>
        <p:nvSpPr>
          <p:cNvPr id="3" name="文本框 2"/>
          <p:cNvSpPr txBox="1"/>
          <p:nvPr/>
        </p:nvSpPr>
        <p:spPr>
          <a:xfrm>
            <a:off x="1732915" y="4248150"/>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17" name="文本框 16"/>
          <p:cNvSpPr txBox="1"/>
          <p:nvPr/>
        </p:nvSpPr>
        <p:spPr>
          <a:xfrm>
            <a:off x="8801100" y="134620"/>
            <a:ext cx="2926080" cy="521970"/>
          </a:xfrm>
          <a:prstGeom prst="rect">
            <a:avLst/>
          </a:prstGeom>
          <a:noFill/>
        </p:spPr>
        <p:txBody>
          <a:bodyPr wrap="square" rtlCol="0">
            <a:spAutoFit/>
          </a:bodyPr>
          <a:p>
            <a:r>
              <a:rPr lang="en-US" altLang="zh-CN" sz="2800" b="1">
                <a:solidFill>
                  <a:srgbClr val="C00000"/>
                </a:solidFill>
              </a:rPr>
              <a:t>——</a:t>
            </a:r>
            <a:r>
              <a:rPr lang="zh-CN" altLang="en-US" sz="2800" b="1">
                <a:solidFill>
                  <a:srgbClr val="C00000"/>
                </a:solidFill>
              </a:rPr>
              <a:t>语篇解构</a:t>
            </a:r>
            <a:endParaRPr lang="zh-CN" altLang="en-US" sz="2800" b="1">
              <a:solidFill>
                <a:srgbClr val="C00000"/>
              </a:solidFill>
            </a:endParaRPr>
          </a:p>
        </p:txBody>
      </p:sp>
      <p:sp>
        <p:nvSpPr>
          <p:cNvPr id="5" name="文本框 4"/>
          <p:cNvSpPr txBox="1"/>
          <p:nvPr/>
        </p:nvSpPr>
        <p:spPr>
          <a:xfrm>
            <a:off x="1245235" y="656590"/>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7" name="文本框 6"/>
          <p:cNvSpPr txBox="1"/>
          <p:nvPr/>
        </p:nvSpPr>
        <p:spPr>
          <a:xfrm>
            <a:off x="427990" y="1829435"/>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8" name="文本框 7"/>
          <p:cNvSpPr txBox="1"/>
          <p:nvPr/>
        </p:nvSpPr>
        <p:spPr>
          <a:xfrm>
            <a:off x="5182235" y="1829435"/>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10" name="文本框 9"/>
          <p:cNvSpPr txBox="1"/>
          <p:nvPr/>
        </p:nvSpPr>
        <p:spPr>
          <a:xfrm>
            <a:off x="1217930" y="6383020"/>
            <a:ext cx="487680" cy="460375"/>
          </a:xfrm>
          <a:prstGeom prst="rect">
            <a:avLst/>
          </a:prstGeom>
          <a:noFill/>
        </p:spPr>
        <p:txBody>
          <a:bodyPr wrap="square" rtlCol="0" anchor="t">
            <a:spAutoFit/>
          </a:bodyPr>
          <a:p>
            <a:r>
              <a:rPr lang="en-US" sz="2400">
                <a:solidFill>
                  <a:srgbClr val="C00000"/>
                </a:solidFill>
                <a:latin typeface="Times New Roman" panose="02020603050405020304" charset="0"/>
                <a:sym typeface="+mn-ea"/>
              </a:rPr>
              <a:t>★</a:t>
            </a:r>
            <a:endParaRPr lang="en-US" altLang="en-US" sz="2400">
              <a:solidFill>
                <a:srgbClr val="C00000"/>
              </a:solidFill>
              <a:latin typeface="Times New Roman" panose="02020603050405020304" charset="0"/>
              <a:sym typeface="+mn-ea"/>
            </a:endParaRPr>
          </a:p>
        </p:txBody>
      </p:sp>
      <p:sp>
        <p:nvSpPr>
          <p:cNvPr id="344068" name="AutoShape 4"/>
          <p:cNvSpPr>
            <a:spLocks noChangeArrowheads="1"/>
          </p:cNvSpPr>
          <p:nvPr/>
        </p:nvSpPr>
        <p:spPr bwMode="gray">
          <a:xfrm>
            <a:off x="2249805" y="981710"/>
            <a:ext cx="4881880" cy="438150"/>
          </a:xfrm>
          <a:prstGeom prst="bevel">
            <a:avLst>
              <a:gd name="adj" fmla="val 1495"/>
            </a:avLst>
          </a:prstGeom>
          <a:solidFill>
            <a:srgbClr val="336633"/>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 Present the issue</a:t>
            </a:r>
            <a:r>
              <a:rPr kumimoji="0" lang="zh-CN" altLang="en-US"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a:t>
            </a:r>
            <a:r>
              <a:rPr kumimoji="0" lang="zh-CN" altLang="en-US" sz="24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Microplastics</a:t>
            </a:r>
            <a:endParaRPr kumimoji="0" lang="zh-CN" altLang="en-US" sz="24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11" name="AutoShape 4"/>
          <p:cNvSpPr>
            <a:spLocks noChangeArrowheads="1"/>
          </p:cNvSpPr>
          <p:nvPr/>
        </p:nvSpPr>
        <p:spPr bwMode="gray">
          <a:xfrm>
            <a:off x="2249805" y="2233295"/>
            <a:ext cx="4881880" cy="422910"/>
          </a:xfrm>
          <a:prstGeom prst="bevel">
            <a:avLst>
              <a:gd name="adj" fmla="val 1495"/>
            </a:avLst>
          </a:prstGeom>
          <a:solidFill>
            <a:srgbClr val="CA98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 Propose a solution:  </a:t>
            </a:r>
            <a:r>
              <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boiling and filtering</a:t>
            </a:r>
            <a:endPar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9" name="AutoShape 4"/>
          <p:cNvSpPr>
            <a:spLocks noChangeArrowheads="1"/>
          </p:cNvSpPr>
          <p:nvPr/>
        </p:nvSpPr>
        <p:spPr bwMode="gray">
          <a:xfrm>
            <a:off x="2249805" y="3469005"/>
            <a:ext cx="4881880" cy="410845"/>
          </a:xfrm>
          <a:prstGeom prst="bevel">
            <a:avLst>
              <a:gd name="adj" fmla="val 1495"/>
            </a:avLst>
          </a:prstGeom>
          <a:solidFill>
            <a:srgbClr val="FF000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 Crucial factor:  </a:t>
            </a:r>
            <a:r>
              <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calcium carbonate</a:t>
            </a:r>
            <a:endPar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pic>
        <p:nvPicPr>
          <p:cNvPr id="12" name="图片 11"/>
          <p:cNvPicPr>
            <a:picLocks noChangeAspect="1"/>
          </p:cNvPicPr>
          <p:nvPr/>
        </p:nvPicPr>
        <p:blipFill>
          <a:blip r:embed="rId6"/>
          <a:stretch>
            <a:fillRect/>
          </a:stretch>
        </p:blipFill>
        <p:spPr>
          <a:xfrm>
            <a:off x="332740" y="2609215"/>
            <a:ext cx="544195" cy="546100"/>
          </a:xfrm>
          <a:prstGeom prst="rect">
            <a:avLst/>
          </a:prstGeom>
        </p:spPr>
      </p:pic>
      <p:sp>
        <p:nvSpPr>
          <p:cNvPr id="13" name="文本框 12"/>
          <p:cNvSpPr txBox="1"/>
          <p:nvPr/>
        </p:nvSpPr>
        <p:spPr>
          <a:xfrm>
            <a:off x="360045" y="2656205"/>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sp>
        <p:nvSpPr>
          <p:cNvPr id="14" name="AutoShape 4"/>
          <p:cNvSpPr>
            <a:spLocks noChangeArrowheads="1"/>
          </p:cNvSpPr>
          <p:nvPr/>
        </p:nvSpPr>
        <p:spPr bwMode="gray">
          <a:xfrm>
            <a:off x="2249805" y="4902835"/>
            <a:ext cx="4881880" cy="401320"/>
          </a:xfrm>
          <a:prstGeom prst="bevel">
            <a:avLst>
              <a:gd name="adj" fmla="val 1495"/>
            </a:avLst>
          </a:prstGeom>
          <a:solidFill>
            <a:srgbClr val="7030A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Actual challenge:  </a:t>
            </a:r>
            <a:r>
              <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increasingly difficult</a:t>
            </a:r>
            <a:endPar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sp>
        <p:nvSpPr>
          <p:cNvPr id="16" name="AutoShape 4"/>
          <p:cNvSpPr>
            <a:spLocks noChangeArrowheads="1"/>
          </p:cNvSpPr>
          <p:nvPr/>
        </p:nvSpPr>
        <p:spPr bwMode="gray">
          <a:xfrm>
            <a:off x="2249805" y="5812790"/>
            <a:ext cx="4881880" cy="429260"/>
          </a:xfrm>
          <a:prstGeom prst="bevel">
            <a:avLst>
              <a:gd name="adj" fmla="val 1495"/>
            </a:avLst>
          </a:prstGeom>
          <a:solidFill>
            <a:srgbClr val="0070C0"/>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Future prospect:  </a:t>
            </a:r>
            <a:r>
              <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rPr>
              <a:t>upgrading plants</a:t>
            </a:r>
            <a:endParaRPr kumimoji="0" lang="en-US" altLang="zh-CN" sz="2800" b="1" i="0" u="none" strike="noStrike" kern="1200" cap="none" spc="0" normalizeH="0" baseline="-25000" noProof="0">
              <a:ln>
                <a:noFill/>
              </a:ln>
              <a:solidFill>
                <a:schemeClr val="bg1"/>
              </a:solidFill>
              <a:effectLst/>
              <a:uLnTx/>
              <a:uFillTx/>
              <a:latin typeface="Times New Roman" panose="02020603050405020304" charset="0"/>
              <a:ea typeface="黑体" panose="02010609060101010101" charset="-122"/>
              <a:cs typeface="Times New Roman" panose="02020603050405020304" charset="0"/>
            </a:endParaRPr>
          </a:p>
        </p:txBody>
      </p:sp>
      <p:cxnSp>
        <p:nvCxnSpPr>
          <p:cNvPr id="18" name="直接箭头连接符 17"/>
          <p:cNvCxnSpPr/>
          <p:nvPr/>
        </p:nvCxnSpPr>
        <p:spPr>
          <a:xfrm flipH="1">
            <a:off x="7270750" y="1080770"/>
            <a:ext cx="657860" cy="117475"/>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7216775" y="1585595"/>
            <a:ext cx="1315720" cy="19196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7126605" y="2081530"/>
            <a:ext cx="1640205" cy="270319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7063740" y="2550160"/>
            <a:ext cx="1901190" cy="327088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7"/>
            </p:custDataLst>
          </p:nvPr>
        </p:nvSpPr>
        <p:spPr>
          <a:xfrm>
            <a:off x="8248015" y="3044825"/>
            <a:ext cx="3093720" cy="460375"/>
          </a:xfrm>
          <a:prstGeom prst="rect">
            <a:avLst/>
          </a:prstGeom>
          <a:noFill/>
        </p:spPr>
        <p:txBody>
          <a:bodyPr wrap="square" rtlCol="0" anchor="t">
            <a:spAutoFit/>
          </a:bodyPr>
          <a:p>
            <a:pPr marL="342900" indent="-342900" algn="l">
              <a:buFont typeface="Wingdings" panose="05000000000000000000" charset="0"/>
              <a:buChar char="Ø"/>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厘清语篇框架结构</a:t>
            </a:r>
            <a:endPar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4" name="文本框 23"/>
          <p:cNvSpPr txBox="1"/>
          <p:nvPr>
            <p:custDataLst>
              <p:tags r:id="rId8"/>
            </p:custDataLst>
          </p:nvPr>
        </p:nvSpPr>
        <p:spPr>
          <a:xfrm>
            <a:off x="8051800" y="3724910"/>
            <a:ext cx="3949065" cy="2799715"/>
          </a:xfrm>
          <a:prstGeom prst="rect">
            <a:avLst/>
          </a:prstGeom>
          <a:noFill/>
        </p:spPr>
        <p:txBody>
          <a:bodyPr wrap="square" rtlCol="0">
            <a:spAutoFit/>
          </a:bodyPr>
          <a:p>
            <a:r>
              <a:rPr lang="en-US" altLang="zh-CN" sz="1600">
                <a:solidFill>
                  <a:srgbClr val="C00000"/>
                </a:solidFill>
                <a:latin typeface="微软雅黑" panose="020B0503020204020204" charset="-122"/>
                <a:ea typeface="微软雅黑" panose="020B0503020204020204" charset="-122"/>
                <a:cs typeface="微软雅黑" panose="020B0503020204020204" charset="-122"/>
              </a:rPr>
              <a:t>   </a:t>
            </a:r>
            <a:r>
              <a:rPr lang="en-US" altLang="zh-CN" sz="1600" b="1">
                <a:solidFill>
                  <a:srgbClr val="0070C0"/>
                </a:solidFill>
                <a:latin typeface="微软雅黑" panose="020B0503020204020204" charset="-122"/>
                <a:ea typeface="微软雅黑" panose="020B0503020204020204" charset="-122"/>
                <a:cs typeface="微软雅黑" panose="020B0503020204020204" charset="-122"/>
              </a:rPr>
              <a:t> </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快速了解本文的框架结构</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是解题关键：第一段</a:t>
            </a:r>
            <a:r>
              <a:rPr lang="zh-CN" altLang="en-US" sz="1600" u="sng">
                <a:solidFill>
                  <a:srgbClr val="C00000"/>
                </a:solidFill>
                <a:latin typeface="微软雅黑" panose="020B0503020204020204" charset="-122"/>
                <a:ea typeface="微软雅黑" panose="020B0503020204020204" charset="-122"/>
                <a:cs typeface="微软雅黑" panose="020B0503020204020204" charset="-122"/>
              </a:rPr>
              <a:t>呈现问题</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a:t>
            </a:r>
            <a:r>
              <a:rPr sz="1600">
                <a:solidFill>
                  <a:schemeClr val="tx1"/>
                </a:solidFill>
                <a:latin typeface="微软雅黑" panose="020B0503020204020204" charset="-122"/>
                <a:ea typeface="微软雅黑" panose="020B0503020204020204" charset="-122"/>
                <a:cs typeface="微软雅黑" panose="020B0503020204020204" charset="-122"/>
              </a:rPr>
              <a:t>微塑料污染</a:t>
            </a:r>
            <a:r>
              <a:rPr lang="zh-CN" sz="1600">
                <a:solidFill>
                  <a:schemeClr val="tx1"/>
                </a:solidFill>
                <a:latin typeface="微软雅黑" panose="020B0503020204020204" charset="-122"/>
                <a:ea typeface="微软雅黑" panose="020B0503020204020204" charset="-122"/>
                <a:cs typeface="微软雅黑" panose="020B0503020204020204" charset="-122"/>
              </a:rPr>
              <a:t>普遍性</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，捕捉核心词</a:t>
            </a:r>
            <a:r>
              <a:rPr sz="1600">
                <a:solidFill>
                  <a:schemeClr val="tx1"/>
                </a:solidFill>
                <a:latin typeface="微软雅黑" panose="020B0503020204020204" charset="-122"/>
                <a:ea typeface="微软雅黑" panose="020B0503020204020204" charset="-122"/>
                <a:cs typeface="微软雅黑" panose="020B0503020204020204" charset="-122"/>
              </a:rPr>
              <a:t>Microplastic</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第二段</a:t>
            </a:r>
            <a:r>
              <a:rPr lang="zh-CN" altLang="en-US" sz="1600" u="sng">
                <a:solidFill>
                  <a:srgbClr val="C00000"/>
                </a:solidFill>
                <a:latin typeface="微软雅黑" panose="020B0503020204020204" charset="-122"/>
                <a:ea typeface="微软雅黑" panose="020B0503020204020204" charset="-122"/>
                <a:cs typeface="微软雅黑" panose="020B0503020204020204" charset="-122"/>
                <a:sym typeface="+mn-ea"/>
              </a:rPr>
              <a:t>提出方法</a:t>
            </a:r>
            <a:r>
              <a:rPr lang="zh-CN" altLang="en-US" sz="160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600">
                <a:latin typeface="微软雅黑" panose="020B0503020204020204" charset="-122"/>
                <a:ea typeface="微软雅黑" panose="020B0503020204020204" charset="-122"/>
                <a:cs typeface="微软雅黑" panose="020B0503020204020204" charset="-122"/>
                <a:sym typeface="+mn-ea"/>
              </a:rPr>
              <a:t>煮沸和过滤自来水</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第三段</a:t>
            </a:r>
            <a:r>
              <a:rPr lang="zh-CN" altLang="en-US" sz="1600" u="sng">
                <a:solidFill>
                  <a:srgbClr val="C00000"/>
                </a:solidFill>
                <a:latin typeface="微软雅黑" panose="020B0503020204020204" charset="-122"/>
                <a:ea typeface="微软雅黑" panose="020B0503020204020204" charset="-122"/>
                <a:cs typeface="微软雅黑" panose="020B0503020204020204" charset="-122"/>
                <a:sym typeface="+mn-ea"/>
              </a:rPr>
              <a:t>关键因素</a:t>
            </a:r>
            <a:r>
              <a:rPr lang="zh-CN" altLang="en-US" sz="1600">
                <a:latin typeface="微软雅黑" panose="020B0503020204020204" charset="-122"/>
                <a:ea typeface="微软雅黑" panose="020B0503020204020204" charset="-122"/>
                <a:cs typeface="微软雅黑" panose="020B0503020204020204" charset="-122"/>
                <a:sym typeface="+mn-ea"/>
              </a:rPr>
              <a:t>，碳酸钙含量；</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第四段</a:t>
            </a:r>
            <a:r>
              <a:rPr lang="zh-CN" altLang="en-US" sz="1600" u="sng">
                <a:solidFill>
                  <a:srgbClr val="C00000"/>
                </a:solidFill>
                <a:latin typeface="微软雅黑" panose="020B0503020204020204" charset="-122"/>
                <a:ea typeface="微软雅黑" panose="020B0503020204020204" charset="-122"/>
                <a:cs typeface="微软雅黑" panose="020B0503020204020204" charset="-122"/>
              </a:rPr>
              <a:t>实际挑战</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，日益困难；第五段</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未来前景</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sym typeface="+mn-ea"/>
              </a:rPr>
              <a:t>升级饮用水处理厂，</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符合</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问题</a:t>
            </a:r>
            <a:r>
              <a:rPr lang="en-US" altLang="zh-CN" sz="16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解决</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a:t>
            </a:r>
            <a:r>
              <a:rPr lang="zh-CN" altLang="en-US" sz="1600" baseline="-25000">
                <a:solidFill>
                  <a:schemeClr val="tx1"/>
                </a:solidFill>
                <a:latin typeface="微软雅黑" panose="020B0503020204020204" charset="-122"/>
                <a:ea typeface="微软雅黑" panose="020B0503020204020204" charset="-122"/>
                <a:cs typeface="微软雅黑" panose="020B0503020204020204" charset="-122"/>
              </a:rPr>
              <a:t> </a:t>
            </a:r>
            <a:r>
              <a:rPr lang="en-US" altLang="zh-CN" sz="1600" baseline="-25000">
                <a:solidFill>
                  <a:srgbClr val="C00000"/>
                </a:solidFill>
                <a:latin typeface="微软雅黑" panose="020B0503020204020204" charset="-122"/>
                <a:ea typeface="微软雅黑" panose="020B0503020204020204" charset="-122"/>
                <a:cs typeface="微软雅黑" panose="020B0503020204020204" charset="-122"/>
              </a:rPr>
              <a:t>(Problem-solution pattern) </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的</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篇章模式，</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搭建了信息流flow的通道。</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600">
                <a:solidFill>
                  <a:schemeClr val="tx1"/>
                </a:solidFill>
                <a:latin typeface="微软雅黑" panose="020B0503020204020204" charset="-122"/>
                <a:ea typeface="微软雅黑" panose="020B0503020204020204" charset="-122"/>
                <a:cs typeface="微软雅黑" panose="020B0503020204020204" charset="-122"/>
              </a:rPr>
              <a:t>     定位宏观信息，提炼主旨与篇章结构，有利于对</a:t>
            </a:r>
            <a:r>
              <a:rPr lang="zh-CN" altLang="en-US" sz="1600" u="sng">
                <a:solidFill>
                  <a:srgbClr val="C00000"/>
                </a:solidFill>
                <a:latin typeface="微软雅黑" panose="020B0503020204020204" charset="-122"/>
                <a:ea typeface="微软雅黑" panose="020B0503020204020204" charset="-122"/>
                <a:cs typeface="微软雅黑" panose="020B0503020204020204" charset="-122"/>
              </a:rPr>
              <a:t>信息理解的全面性和思维的深刻性</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ppt_y</p:attrName>
                                        </p:attrNameLst>
                                      </p:cBhvr>
                                      <p:tavLst>
                                        <p:tav tm="0">
                                          <p:val>
                                            <p:strVal val="#ppt_y+#ppt_h*1.125000"/>
                                          </p:val>
                                        </p:tav>
                                        <p:tav tm="100000">
                                          <p:val>
                                            <p:strVal val="#ppt_y"/>
                                          </p:val>
                                        </p:tav>
                                      </p:tavLst>
                                    </p:anim>
                                    <p:animEffect transition="in" filter="wipe(up)">
                                      <p:cBhvr>
                                        <p:cTn id="8" dur="500"/>
                                        <p:tgtEl>
                                          <p:spTgt spid="3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p:tgtEl>
                                          <p:spTgt spid="39"/>
                                        </p:tgtEl>
                                        <p:attrNameLst>
                                          <p:attrName>ppt_y</p:attrName>
                                        </p:attrNameLst>
                                      </p:cBhvr>
                                      <p:tavLst>
                                        <p:tav tm="0">
                                          <p:val>
                                            <p:strVal val="#ppt_y+#ppt_h*1.125000"/>
                                          </p:val>
                                        </p:tav>
                                        <p:tav tm="100000">
                                          <p:val>
                                            <p:strVal val="#ppt_y"/>
                                          </p:val>
                                        </p:tav>
                                      </p:tavLst>
                                    </p:anim>
                                    <p:animEffect transition="in" filter="wipe(up)">
                                      <p:cBhvr>
                                        <p:cTn id="12" dur="500"/>
                                        <p:tgtEl>
                                          <p:spTgt spid="39"/>
                                        </p:tgtEl>
                                      </p:cBhvr>
                                    </p:animEffect>
                                  </p:childTnLst>
                                </p:cTn>
                              </p:par>
                              <p:par>
                                <p:cTn id="13" presetID="1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up)">
                                      <p:cBhvr>
                                        <p:cTn id="34" dur="500"/>
                                        <p:tgtEl>
                                          <p:spTgt spid="17"/>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up)">
                                      <p:cBhvr>
                                        <p:cTn id="38" dur="500"/>
                                        <p:tgtEl>
                                          <p:spTgt spid="5"/>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p:tgtEl>
                                          <p:spTgt spid="7"/>
                                        </p:tgtEl>
                                        <p:attrNameLst>
                                          <p:attrName>ppt_y</p:attrName>
                                        </p:attrNameLst>
                                      </p:cBhvr>
                                      <p:tavLst>
                                        <p:tav tm="0">
                                          <p:val>
                                            <p:strVal val="#ppt_y+#ppt_h*1.125000"/>
                                          </p:val>
                                        </p:tav>
                                        <p:tav tm="100000">
                                          <p:val>
                                            <p:strVal val="#ppt_y"/>
                                          </p:val>
                                        </p:tav>
                                      </p:tavLst>
                                    </p:anim>
                                    <p:animEffect transition="in" filter="wipe(up)">
                                      <p:cBhvr>
                                        <p:cTn id="42" dur="500"/>
                                        <p:tgtEl>
                                          <p:spTgt spid="7"/>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ppt_y</p:attrName>
                                        </p:attrNameLst>
                                      </p:cBhvr>
                                      <p:tavLst>
                                        <p:tav tm="0">
                                          <p:val>
                                            <p:strVal val="#ppt_y+#ppt_h*1.125000"/>
                                          </p:val>
                                        </p:tav>
                                        <p:tav tm="100000">
                                          <p:val>
                                            <p:strVal val="#ppt_y"/>
                                          </p:val>
                                        </p:tav>
                                      </p:tavLst>
                                    </p:anim>
                                    <p:animEffect transition="in" filter="wipe(up)">
                                      <p:cBhvr>
                                        <p:cTn id="46" dur="500"/>
                                        <p:tgtEl>
                                          <p:spTgt spid="8"/>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p:tgtEl>
                                          <p:spTgt spid="10"/>
                                        </p:tgtEl>
                                        <p:attrNameLst>
                                          <p:attrName>ppt_y</p:attrName>
                                        </p:attrNameLst>
                                      </p:cBhvr>
                                      <p:tavLst>
                                        <p:tav tm="0">
                                          <p:val>
                                            <p:strVal val="#ppt_y+#ppt_h*1.125000"/>
                                          </p:val>
                                        </p:tav>
                                        <p:tav tm="100000">
                                          <p:val>
                                            <p:strVal val="#ppt_y"/>
                                          </p:val>
                                        </p:tav>
                                      </p:tavLst>
                                    </p:anim>
                                    <p:animEffect transition="in" filter="wipe(up)">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44068"/>
                                        </p:tgtEl>
                                        <p:attrNameLst>
                                          <p:attrName>style.visibility</p:attrName>
                                        </p:attrNameLst>
                                      </p:cBhvr>
                                      <p:to>
                                        <p:strVal val="visible"/>
                                      </p:to>
                                    </p:set>
                                    <p:animEffect transition="in" filter="blinds(horizontal)">
                                      <p:cBhvr>
                                        <p:cTn id="55" dur="500"/>
                                        <p:tgtEl>
                                          <p:spTgt spid="344068"/>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linds(horizont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linds(horizontal)">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linds(horizont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blinds(horizontal)">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barn(inVertical)">
                                      <p:cBhvr>
                                        <p:cTn id="80" dur="500"/>
                                        <p:tgtEl>
                                          <p:spTgt spid="18"/>
                                        </p:tgtEl>
                                      </p:cBhvr>
                                    </p:animEffect>
                                  </p:childTnLst>
                                </p:cTn>
                              </p:par>
                              <p:par>
                                <p:cTn id="81" presetID="16" presetClass="entr" presetSubtype="21"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par>
                                <p:cTn id="84" presetID="16" presetClass="entr" presetSubtype="21"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par>
                                <p:cTn id="87" presetID="16" presetClass="entr" presetSubtype="21"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arn(inVertical)">
                                      <p:cBhvr>
                                        <p:cTn id="89" dur="500"/>
                                        <p:tgtEl>
                                          <p:spTgt spid="21"/>
                                        </p:tgtEl>
                                      </p:cBhvr>
                                    </p:animEffect>
                                  </p:childTnLst>
                                </p:cTn>
                              </p:par>
                            </p:childTnLst>
                          </p:cTn>
                        </p:par>
                        <p:par>
                          <p:cTn id="90" fill="hold">
                            <p:stCondLst>
                              <p:cond delay="500"/>
                            </p:stCondLst>
                            <p:childTnLst>
                              <p:par>
                                <p:cTn id="91" presetID="6" presetClass="entr" presetSubtype="16" fill="hold"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circle(in)">
                                      <p:cBhvr>
                                        <p:cTn id="93" dur="20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500" fill="hold">
                                          <p:stCondLst>
                                            <p:cond delay="0"/>
                                          </p:stCondLst>
                                        </p:cTn>
                                        <p:tgtEl>
                                          <p:spTgt spid="24"/>
                                        </p:tgtEl>
                                        <p:attrNameLst>
                                          <p:attrName>style.visibility</p:attrName>
                                        </p:attrNameLst>
                                      </p:cBhvr>
                                      <p:to>
                                        <p:strVal val="visible"/>
                                      </p:to>
                                    </p:set>
                                    <p:animEffect transition="in" filter="barn(inVertical)">
                                      <p:cBhvr>
                                        <p:cTn id="9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p:bldP spid="17" grpId="0"/>
      <p:bldP spid="17" grpId="1"/>
      <p:bldP spid="5" grpId="0"/>
      <p:bldP spid="5" grpId="1"/>
      <p:bldP spid="7" grpId="0"/>
      <p:bldP spid="7" grpId="1"/>
      <p:bldP spid="8" grpId="0"/>
      <p:bldP spid="8" grpId="1"/>
      <p:bldP spid="10" grpId="0"/>
      <p:bldP spid="10" grpId="1"/>
      <p:bldP spid="344068" grpId="0" bldLvl="0" animBg="1"/>
      <p:bldP spid="11" grpId="0" bldLvl="0" animBg="1"/>
      <p:bldP spid="9" grpId="0" bldLvl="0" animBg="1"/>
      <p:bldP spid="13" grpId="0"/>
      <p:bldP spid="14" grpId="0" bldLvl="0" animBg="1"/>
      <p:bldP spid="16" grpId="0" bldLvl="0" animBg="1"/>
      <p:bldP spid="24" grpId="0"/>
      <p:bldP spid="2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858139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D</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3"/>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59690" y="750570"/>
            <a:ext cx="7436485" cy="6092825"/>
          </a:xfrm>
          <a:prstGeom prst="rect">
            <a:avLst/>
          </a:prstGeom>
          <a:noFill/>
          <a:ln w="9525">
            <a:solidFill>
              <a:schemeClr val="accent5">
                <a:lumMod val="20000"/>
                <a:lumOff val="80000"/>
              </a:schemeClr>
            </a:solidFill>
          </a:ln>
        </p:spPr>
        <p:txBody>
          <a:bodyPr wrap="square">
            <a:spAutoFit/>
          </a:bodyPr>
          <a:p>
            <a:pPr indent="0" algn="just" fontAlgn="auto">
              <a:lnSpc>
                <a:spcPts val="1800"/>
              </a:lnSpc>
            </a:pPr>
            <a:r>
              <a:rPr lang="en-US" sz="1600">
                <a:solidFill>
                  <a:srgbClr val="000000"/>
                </a:solidFill>
                <a:latin typeface="Times New Roman" panose="02020603050405020304" charset="0"/>
              </a:rPr>
              <a:t>   </a:t>
            </a:r>
            <a:r>
              <a:rPr lang="en-US" sz="1600">
                <a:solidFill>
                  <a:schemeClr val="tx1"/>
                </a:solidFill>
                <a:latin typeface="Times New Roman" panose="02020603050405020304" charset="0"/>
              </a:rPr>
              <a:t> Microplastics have become a common source of pollution across the Earth — they have settled in the deep sea and on the Himalayas, stuck inside volcanic rocks, filled the stomachs of seabirds and even fallen in fresh Antarctic snow. They are even appearing inside humans.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Now, new research suggests that a simple, cheap measure may significantly reduce the level of microplastics in water from your tap (水龙头): boiling and filtering (过滤) it. In a study published Wednesday in</a:t>
            </a:r>
            <a:r>
              <a:rPr lang="en-US" sz="1600" i="1">
                <a:solidFill>
                  <a:schemeClr val="tx1"/>
                </a:solidFill>
                <a:latin typeface="Times New Roman" panose="02020603050405020304" charset="0"/>
              </a:rPr>
              <a:t> Environmental Science &amp; Technology Letters</a:t>
            </a:r>
            <a:r>
              <a:rPr lang="en-US" sz="1600">
                <a:solidFill>
                  <a:schemeClr val="tx1"/>
                </a:solidFill>
                <a:latin typeface="Times New Roman" panose="02020603050405020304" charset="0"/>
              </a:rPr>
              <a:t>, researchers from China found that boiling tap water for just five minutes — then filtering it after it cools — could remove at least 80 percent of its microplastics.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Crucially, this process relies on the water containing enough calcium carbonate (碳酸钙) to trap the plastics. In the study, boiling hard water containing 300 milligrams of calcium carbonate led to an almost 90 percent drop in plastics. But in samples with less than 60 milligrams of calcium carbonate, boiling reduced the level of plastics by just 25 percent. Additionally, the research didn’t include all types of plastics. The team focused only on three common types — polystyrene, polyethylene and polypropylene — and they didn’t study other chemicals previously found in water such as vinyl chloride.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Still, the findings show a potential path forward for reducing microplastic exposure — a task that’s becoming increasingly difficult. Even bottled water, scientists found earlier this year, contains 10 to 1,000 times more microplastics than originally thought.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Scientists are still trying to determine how harmful microplastics are — but what they do know has raised concerns. The new study suggests boiling tap water could be a tool to limit intake. “The way they demonstrated how microplastics were trapped through the boiling process was nice,” Caroline Gauchotte-Lindsay, an environmental engineer of the University of Glasgow in Scotland who was not involved in the research, tells </a:t>
            </a:r>
            <a:r>
              <a:rPr lang="en-US" sz="1600" i="1">
                <a:solidFill>
                  <a:schemeClr val="tx1"/>
                </a:solidFill>
                <a:latin typeface="Times New Roman" panose="02020603050405020304" charset="0"/>
              </a:rPr>
              <a:t>New Scientist</a:t>
            </a:r>
            <a:r>
              <a:rPr lang="en-US" sz="1600">
                <a:solidFill>
                  <a:schemeClr val="tx1"/>
                </a:solidFill>
                <a:latin typeface="Times New Roman" panose="02020603050405020304" charset="0"/>
              </a:rPr>
              <a:t>. “We should be looking into upgrading drinking water treatment plants so they remove microplastics.”</a:t>
            </a:r>
            <a:endParaRPr lang="en-US" sz="1600">
              <a:solidFill>
                <a:schemeClr val="tx1"/>
              </a:solidFill>
              <a:latin typeface="Times New Roman" panose="02020603050405020304" charset="0"/>
            </a:endParaRPr>
          </a:p>
        </p:txBody>
      </p:sp>
      <p:sp>
        <p:nvSpPr>
          <p:cNvPr id="34" name="文本框 33"/>
          <p:cNvSpPr txBox="1"/>
          <p:nvPr/>
        </p:nvSpPr>
        <p:spPr>
          <a:xfrm>
            <a:off x="7496175" y="844550"/>
            <a:ext cx="4641850" cy="4323080"/>
          </a:xfrm>
          <a:prstGeom prst="rect">
            <a:avLst/>
          </a:prstGeom>
          <a:noFill/>
          <a:ln w="9525">
            <a:solidFill>
              <a:schemeClr val="accent6">
                <a:lumMod val="20000"/>
                <a:lumOff val="80000"/>
              </a:schemeClr>
            </a:solidFill>
          </a:ln>
        </p:spPr>
        <p:txBody>
          <a:bodyPr wrap="square">
            <a:spAutoFit/>
          </a:bodyPr>
          <a:p>
            <a:pPr indent="0"/>
            <a:r>
              <a:rPr lang="en-US" sz="1600" b="1">
                <a:solidFill>
                  <a:schemeClr val="tx1"/>
                </a:solidFill>
                <a:latin typeface="Times New Roman" panose="02020603050405020304" charset="0"/>
              </a:rPr>
              <a:t>32. How does the author present the issue in the first paragraph?</a:t>
            </a:r>
            <a:endParaRPr lang="en-US" sz="1600" b="1">
              <a:solidFill>
                <a:schemeClr val="tx1"/>
              </a:solidFill>
              <a:latin typeface="Times New Roman" panose="02020603050405020304" charset="0"/>
            </a:endParaRPr>
          </a:p>
          <a:p>
            <a:pPr indent="0"/>
            <a:r>
              <a:rPr lang="en-US" sz="1600">
                <a:solidFill>
                  <a:schemeClr val="tx1"/>
                </a:solidFill>
                <a:latin typeface="Times New Roman" panose="02020603050405020304" charset="0"/>
              </a:rPr>
              <a:t>  A. By quoting an expert.  B. By defining a concept.</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C. By giving examples.    D. By providing statistics.</a:t>
            </a: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fontAlgn="auto">
              <a:lnSpc>
                <a:spcPts val="920"/>
              </a:lnSpc>
            </a:pPr>
            <a:endParaRPr lang="en-US" sz="1600">
              <a:solidFill>
                <a:schemeClr val="tx1"/>
              </a:solidFill>
              <a:latin typeface="Times New Roman" panose="02020603050405020304" charset="0"/>
            </a:endParaRPr>
          </a:p>
          <a:p>
            <a:pPr indent="0"/>
            <a:r>
              <a:rPr lang="en-US" sz="1600" b="1">
                <a:solidFill>
                  <a:schemeClr val="tx1"/>
                </a:solidFill>
                <a:latin typeface="Times New Roman" panose="02020603050405020304" charset="0"/>
              </a:rPr>
              <a:t>33. What determines the effectiveness of trapping microplastics in water?</a:t>
            </a:r>
            <a:endParaRPr lang="en-US" sz="1600" b="1">
              <a:solidFill>
                <a:schemeClr val="tx1"/>
              </a:solidFill>
              <a:latin typeface="Times New Roman" panose="02020603050405020304" charset="0"/>
            </a:endParaRPr>
          </a:p>
          <a:p>
            <a:pPr indent="0"/>
            <a:r>
              <a:rPr lang="en-US" sz="1600">
                <a:solidFill>
                  <a:schemeClr val="tx1"/>
                </a:solidFill>
                <a:latin typeface="Times New Roman" panose="02020603050405020304" charset="0"/>
              </a:rPr>
              <a:t>  A. The hardness of water.	</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B. The length of cooling time.</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C. The frequency of filtering.	</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D. The type of plastic in water.</a:t>
            </a:r>
            <a:endParaRPr lang="en-US" sz="1600">
              <a:solidFill>
                <a:schemeClr val="tx1"/>
              </a:solidFill>
              <a:latin typeface="Times New Roman" panose="02020603050405020304" charset="0"/>
            </a:endParaRPr>
          </a:p>
        </p:txBody>
      </p:sp>
      <p:sp>
        <p:nvSpPr>
          <p:cNvPr id="7" name="圆角矩形 6"/>
          <p:cNvSpPr/>
          <p:nvPr>
            <p:custDataLst>
              <p:tags r:id="rId6"/>
            </p:custDataLst>
          </p:nvPr>
        </p:nvSpPr>
        <p:spPr>
          <a:xfrm>
            <a:off x="1244600" y="1051560"/>
            <a:ext cx="1223010"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 name="圆角矩形 1"/>
          <p:cNvSpPr/>
          <p:nvPr>
            <p:custDataLst>
              <p:tags r:id="rId7"/>
            </p:custDataLst>
          </p:nvPr>
        </p:nvSpPr>
        <p:spPr>
          <a:xfrm>
            <a:off x="2804160" y="1051560"/>
            <a:ext cx="1358265"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 name="圆角矩形 2"/>
          <p:cNvSpPr/>
          <p:nvPr>
            <p:custDataLst>
              <p:tags r:id="rId8"/>
            </p:custDataLst>
          </p:nvPr>
        </p:nvSpPr>
        <p:spPr>
          <a:xfrm>
            <a:off x="4796155" y="1051560"/>
            <a:ext cx="1790700"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5" name="圆角矩形 4"/>
          <p:cNvSpPr/>
          <p:nvPr>
            <p:custDataLst>
              <p:tags r:id="rId9"/>
            </p:custDataLst>
          </p:nvPr>
        </p:nvSpPr>
        <p:spPr>
          <a:xfrm>
            <a:off x="59690" y="1250315"/>
            <a:ext cx="1781810"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8" name="圆角矩形 7"/>
          <p:cNvSpPr/>
          <p:nvPr>
            <p:custDataLst>
              <p:tags r:id="rId10"/>
            </p:custDataLst>
          </p:nvPr>
        </p:nvSpPr>
        <p:spPr>
          <a:xfrm>
            <a:off x="3317875" y="1304925"/>
            <a:ext cx="1899285"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9" name="圆角矩形 8"/>
          <p:cNvSpPr/>
          <p:nvPr>
            <p:custDataLst>
              <p:tags r:id="rId11"/>
            </p:custDataLst>
          </p:nvPr>
        </p:nvSpPr>
        <p:spPr>
          <a:xfrm>
            <a:off x="146050" y="1503680"/>
            <a:ext cx="1223010"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0" name="圆角矩形 9"/>
          <p:cNvSpPr/>
          <p:nvPr>
            <p:custDataLst>
              <p:tags r:id="rId12"/>
            </p:custDataLst>
          </p:nvPr>
        </p:nvSpPr>
        <p:spPr>
          <a:xfrm>
            <a:off x="264160" y="844550"/>
            <a:ext cx="6322695" cy="19875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 name="圆角矩形 10"/>
          <p:cNvSpPr/>
          <p:nvPr>
            <p:custDataLst>
              <p:tags r:id="rId13"/>
            </p:custDataLst>
          </p:nvPr>
        </p:nvSpPr>
        <p:spPr>
          <a:xfrm>
            <a:off x="9716770" y="953135"/>
            <a:ext cx="1421130" cy="19875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圆角矩形 11"/>
          <p:cNvSpPr/>
          <p:nvPr>
            <p:custDataLst>
              <p:tags r:id="rId14"/>
            </p:custDataLst>
          </p:nvPr>
        </p:nvSpPr>
        <p:spPr>
          <a:xfrm>
            <a:off x="3867150" y="3093085"/>
            <a:ext cx="1043940"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3" name="圆角矩形 12"/>
          <p:cNvSpPr/>
          <p:nvPr>
            <p:custDataLst>
              <p:tags r:id="rId15"/>
            </p:custDataLst>
          </p:nvPr>
        </p:nvSpPr>
        <p:spPr>
          <a:xfrm>
            <a:off x="1371600" y="1178560"/>
            <a:ext cx="1223010"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4" name="圆角矩形 13"/>
          <p:cNvSpPr/>
          <p:nvPr>
            <p:custDataLst>
              <p:tags r:id="rId16"/>
            </p:custDataLst>
          </p:nvPr>
        </p:nvSpPr>
        <p:spPr>
          <a:xfrm>
            <a:off x="4715510" y="2894330"/>
            <a:ext cx="211518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5" name="圆角矩形 14"/>
          <p:cNvSpPr/>
          <p:nvPr>
            <p:custDataLst>
              <p:tags r:id="rId17"/>
            </p:custDataLst>
          </p:nvPr>
        </p:nvSpPr>
        <p:spPr>
          <a:xfrm>
            <a:off x="5058410" y="3093085"/>
            <a:ext cx="229044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6" name="圆角矩形 15"/>
          <p:cNvSpPr/>
          <p:nvPr>
            <p:custDataLst>
              <p:tags r:id="rId18"/>
            </p:custDataLst>
          </p:nvPr>
        </p:nvSpPr>
        <p:spPr>
          <a:xfrm>
            <a:off x="9501505" y="3707130"/>
            <a:ext cx="2205990"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7" name="圆角矩形 16"/>
          <p:cNvSpPr/>
          <p:nvPr>
            <p:custDataLst>
              <p:tags r:id="rId19"/>
            </p:custDataLst>
          </p:nvPr>
        </p:nvSpPr>
        <p:spPr>
          <a:xfrm>
            <a:off x="2467610" y="3329305"/>
            <a:ext cx="2891155"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8" name="圆角矩形 17"/>
          <p:cNvSpPr/>
          <p:nvPr>
            <p:custDataLst>
              <p:tags r:id="rId20"/>
            </p:custDataLst>
          </p:nvPr>
        </p:nvSpPr>
        <p:spPr>
          <a:xfrm>
            <a:off x="7465060" y="3905885"/>
            <a:ext cx="2098040"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9" name="圆角矩形 18"/>
          <p:cNvSpPr/>
          <p:nvPr>
            <p:custDataLst>
              <p:tags r:id="rId21"/>
            </p:custDataLst>
          </p:nvPr>
        </p:nvSpPr>
        <p:spPr>
          <a:xfrm>
            <a:off x="235585" y="3329940"/>
            <a:ext cx="136842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0" name="圆角矩形 19"/>
          <p:cNvSpPr/>
          <p:nvPr>
            <p:custDataLst>
              <p:tags r:id="rId22"/>
            </p:custDataLst>
          </p:nvPr>
        </p:nvSpPr>
        <p:spPr>
          <a:xfrm>
            <a:off x="560070" y="3553460"/>
            <a:ext cx="294449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23"/>
            </p:custDataLst>
          </p:nvPr>
        </p:nvSpPr>
        <p:spPr>
          <a:xfrm>
            <a:off x="4162425" y="3553460"/>
            <a:ext cx="2424430"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2" name="圆角矩形 21"/>
          <p:cNvSpPr/>
          <p:nvPr>
            <p:custDataLst>
              <p:tags r:id="rId24"/>
            </p:custDataLst>
          </p:nvPr>
        </p:nvSpPr>
        <p:spPr>
          <a:xfrm>
            <a:off x="8219440" y="4176395"/>
            <a:ext cx="786130"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3" name="圆角矩形 22"/>
          <p:cNvSpPr/>
          <p:nvPr/>
        </p:nvSpPr>
        <p:spPr>
          <a:xfrm>
            <a:off x="7530465" y="1939290"/>
            <a:ext cx="4572635" cy="1588770"/>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pic>
        <p:nvPicPr>
          <p:cNvPr id="24" name="图片 23"/>
          <p:cNvPicPr>
            <a:picLocks noChangeAspect="1"/>
          </p:cNvPicPr>
          <p:nvPr/>
        </p:nvPicPr>
        <p:blipFill>
          <a:blip r:embed="rId25">
            <a:clrChange>
              <a:clrFrom>
                <a:srgbClr val="FEFEFC">
                  <a:alpha val="100000"/>
                </a:srgbClr>
              </a:clrFrom>
              <a:clrTo>
                <a:srgbClr val="FEFEFC">
                  <a:alpha val="100000"/>
                  <a:alpha val="0"/>
                </a:srgbClr>
              </a:clrTo>
            </a:clrChange>
          </a:blip>
          <a:srcRect/>
          <a:stretch>
            <a:fillRect/>
          </a:stretch>
        </p:blipFill>
        <p:spPr>
          <a:xfrm>
            <a:off x="7421880" y="1701800"/>
            <a:ext cx="1030605" cy="1826260"/>
          </a:xfrm>
          <a:prstGeom prst="roundRect">
            <a:avLst/>
          </a:prstGeom>
        </p:spPr>
      </p:pic>
      <p:sp>
        <p:nvSpPr>
          <p:cNvPr id="25" name="圆角矩形 24"/>
          <p:cNvSpPr/>
          <p:nvPr/>
        </p:nvSpPr>
        <p:spPr>
          <a:xfrm>
            <a:off x="7581900" y="5078730"/>
            <a:ext cx="4538345" cy="167957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pic>
        <p:nvPicPr>
          <p:cNvPr id="26" name="图片 25"/>
          <p:cNvPicPr>
            <a:picLocks noChangeAspect="1"/>
          </p:cNvPicPr>
          <p:nvPr/>
        </p:nvPicPr>
        <p:blipFill>
          <a:blip r:embed="rId26">
            <a:clrChange>
              <a:clrFrom>
                <a:srgbClr val="FEFEFC">
                  <a:alpha val="100000"/>
                </a:srgbClr>
              </a:clrFrom>
              <a:clrTo>
                <a:srgbClr val="FEFEFC">
                  <a:alpha val="100000"/>
                  <a:alpha val="0"/>
                </a:srgbClr>
              </a:clrTo>
            </a:clrChange>
          </a:blip>
          <a:srcRect/>
          <a:stretch>
            <a:fillRect/>
          </a:stretch>
        </p:blipFill>
        <p:spPr>
          <a:xfrm>
            <a:off x="10946130" y="4570095"/>
            <a:ext cx="1174115" cy="2259965"/>
          </a:xfrm>
          <a:prstGeom prst="roundRect">
            <a:avLst/>
          </a:prstGeom>
        </p:spPr>
      </p:pic>
      <p:sp>
        <p:nvSpPr>
          <p:cNvPr id="27" name="文本框 26"/>
          <p:cNvSpPr txBox="1"/>
          <p:nvPr/>
        </p:nvSpPr>
        <p:spPr>
          <a:xfrm>
            <a:off x="7496175" y="2376170"/>
            <a:ext cx="4641850" cy="1076325"/>
          </a:xfrm>
          <a:prstGeom prst="rect">
            <a:avLst/>
          </a:prstGeom>
          <a:noFill/>
        </p:spPr>
        <p:txBody>
          <a:bodyPr wrap="square" rtlCol="0" anchor="t">
            <a:spAutoFit/>
          </a:bodyPr>
          <a:p>
            <a:r>
              <a:rPr lang="en-US" altLang="zh-CN" sz="1600">
                <a:sym typeface="+mn-ea"/>
              </a:rPr>
              <a:t>      </a:t>
            </a:r>
            <a:r>
              <a:rPr lang="zh-CN" altLang="en-US" sz="1600" b="1">
                <a:sym typeface="+mn-ea"/>
              </a:rPr>
              <a:t>通过</a:t>
            </a:r>
            <a:r>
              <a:rPr lang="zh-CN" altLang="en-US" sz="1600" b="1"/>
              <a:t>列举微塑料存在于</a:t>
            </a:r>
            <a:r>
              <a:rPr lang="en-US" altLang="zh-CN" sz="1600" b="1"/>
              <a:t>......</a:t>
            </a:r>
            <a:r>
              <a:rPr lang="zh-CN" altLang="en-US" sz="1600" b="1"/>
              <a:t>等具体例子，属于举例说明</a:t>
            </a:r>
            <a:r>
              <a:rPr lang="zh-CN" altLang="en-US" sz="1600" b="1" baseline="-25000"/>
              <a:t>（giving examples）</a:t>
            </a:r>
            <a:r>
              <a:rPr lang="zh-CN" altLang="en-US" sz="1600" b="1"/>
              <a:t>说明其污染的普遍性 </a:t>
            </a:r>
            <a:r>
              <a:rPr lang="zh-CN" altLang="en-US" sz="1600" b="1" baseline="-25000"/>
              <a:t>Microplastics have become a common source of pollution across the Earth 。</a:t>
            </a:r>
            <a:r>
              <a:rPr lang="zh-CN" altLang="en-US" sz="1600" b="1"/>
              <a:t>关注段首句后的</a:t>
            </a:r>
            <a:r>
              <a:rPr lang="zh-CN" altLang="en-US" sz="1600" b="1">
                <a:solidFill>
                  <a:srgbClr val="C00000"/>
                </a:solidFill>
              </a:rPr>
              <a:t>破折号</a:t>
            </a:r>
            <a:r>
              <a:rPr lang="zh-CN" altLang="en-US" sz="1600" b="1"/>
              <a:t>，起进一步</a:t>
            </a:r>
            <a:r>
              <a:rPr lang="zh-CN" altLang="en-US" sz="1600" b="1">
                <a:solidFill>
                  <a:srgbClr val="C00000"/>
                </a:solidFill>
              </a:rPr>
              <a:t>解释说明</a:t>
            </a:r>
            <a:r>
              <a:rPr lang="zh-CN" altLang="en-US" sz="1600" b="1"/>
              <a:t>的作用。</a:t>
            </a:r>
            <a:endParaRPr lang="zh-CN" altLang="en-US" sz="1600" b="1"/>
          </a:p>
        </p:txBody>
      </p:sp>
      <p:sp>
        <p:nvSpPr>
          <p:cNvPr id="28" name="文本框 27"/>
          <p:cNvSpPr txBox="1"/>
          <p:nvPr/>
        </p:nvSpPr>
        <p:spPr>
          <a:xfrm>
            <a:off x="8303895" y="2007870"/>
            <a:ext cx="3752215" cy="398780"/>
          </a:xfrm>
          <a:prstGeom prst="rect">
            <a:avLst/>
          </a:prstGeom>
          <a:noFill/>
        </p:spPr>
        <p:txBody>
          <a:bodyPr wrap="square" rtlCol="0" anchor="t">
            <a:spAutoFit/>
          </a:bodyPr>
          <a:p>
            <a:pPr marL="342900" indent="-342900">
              <a:buFont typeface="Wingdings" panose="05000000000000000000" charset="0"/>
              <a:buChar char="Ø"/>
            </a:pPr>
            <a:r>
              <a:rPr lang="zh-CN" altLang="en-US" sz="2000" b="1" u="sng">
                <a:solidFill>
                  <a:srgbClr val="C00000"/>
                </a:solidFill>
                <a:latin typeface="微软雅黑" panose="020B0503020204020204" charset="-122"/>
                <a:ea typeface="微软雅黑" panose="020B0503020204020204" charset="-122"/>
                <a:cs typeface="微软雅黑" panose="020B0503020204020204" charset="-122"/>
              </a:rPr>
              <a:t>考查对逻辑关系的分析能力</a:t>
            </a:r>
            <a:endParaRPr lang="zh-CN" altLang="en-US" sz="2000" b="1" u="sng">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9" name="文本框 28"/>
          <p:cNvSpPr txBox="1"/>
          <p:nvPr/>
        </p:nvSpPr>
        <p:spPr>
          <a:xfrm>
            <a:off x="7530465" y="5436235"/>
            <a:ext cx="4436745" cy="1322070"/>
          </a:xfrm>
          <a:prstGeom prst="rect">
            <a:avLst/>
          </a:prstGeom>
          <a:noFill/>
        </p:spPr>
        <p:txBody>
          <a:bodyPr wrap="square" rtlCol="0" anchor="t">
            <a:spAutoFit/>
          </a:bodyPr>
          <a:p>
            <a:r>
              <a:rPr lang="en-US" altLang="zh-CN" sz="1600" b="1">
                <a:solidFill>
                  <a:srgbClr val="C00000"/>
                </a:solidFill>
                <a:latin typeface="微软雅黑" panose="020B0503020204020204" charset="-122"/>
                <a:ea typeface="微软雅黑" panose="020B0503020204020204" charset="-122"/>
                <a:sym typeface="+mn-ea"/>
              </a:rPr>
              <a:t>    </a:t>
            </a:r>
            <a:r>
              <a:rPr lang="zh-CN" altLang="en-US" sz="1600" b="1">
                <a:sym typeface="+mn-ea"/>
              </a:rPr>
              <a:t>本题难点在于“</a:t>
            </a:r>
            <a:r>
              <a:rPr lang="zh-CN" altLang="en-US" sz="1600" b="1" u="sng">
                <a:solidFill>
                  <a:srgbClr val="0070C0"/>
                </a:solidFill>
              </a:rPr>
              <a:t>水的硬度hardness</a:t>
            </a:r>
            <a:r>
              <a:rPr lang="zh-CN" altLang="en-US" sz="1600" b="1"/>
              <a:t>”即</a:t>
            </a:r>
            <a:r>
              <a:rPr lang="en-US" altLang="zh-CN" sz="1600" b="1"/>
              <a:t>“</a:t>
            </a:r>
            <a:r>
              <a:rPr lang="zh-CN" altLang="en-US" sz="1600" b="1">
                <a:solidFill>
                  <a:srgbClr val="0070C0"/>
                </a:solidFill>
              </a:rPr>
              <a:t>碳酸钙含量</a:t>
            </a:r>
            <a:r>
              <a:rPr lang="en-US" altLang="zh-CN" sz="1600" b="1"/>
              <a:t>”</a:t>
            </a:r>
            <a:r>
              <a:rPr lang="zh-CN" altLang="en-US" sz="1600" b="1"/>
              <a:t>的概念成分上的照应性。小句关系</a:t>
            </a:r>
            <a:endParaRPr lang="zh-CN" altLang="en-US" sz="1600" b="1"/>
          </a:p>
          <a:p>
            <a:r>
              <a:rPr lang="zh-CN" altLang="en-US" sz="1600" b="1"/>
              <a:t>是逻辑-语义连贯的重要形式， the water containing enough calcium carbonate 与下句 </a:t>
            </a:r>
            <a:endParaRPr lang="zh-CN" altLang="en-US" sz="1600" b="1"/>
          </a:p>
          <a:p>
            <a:r>
              <a:rPr lang="zh-CN" altLang="en-US" sz="1600" b="1"/>
              <a:t>hard water containing </a:t>
            </a:r>
            <a:r>
              <a:rPr lang="en-US" altLang="zh-CN" sz="1600" b="1"/>
              <a:t>...</a:t>
            </a:r>
            <a:r>
              <a:rPr lang="zh-CN" altLang="en-US" sz="1600" b="1"/>
              <a:t>是</a:t>
            </a:r>
            <a:r>
              <a:rPr lang="en-US" altLang="zh-CN" sz="1600" b="1"/>
              <a:t>同质性话题</a:t>
            </a:r>
            <a:r>
              <a:rPr lang="zh-CN" altLang="en-US" sz="1600" b="1"/>
              <a:t>。</a:t>
            </a:r>
            <a:endParaRPr lang="zh-CN" altLang="en-US" sz="1600" b="1"/>
          </a:p>
        </p:txBody>
      </p:sp>
      <p:sp>
        <p:nvSpPr>
          <p:cNvPr id="30" name="文本框 29"/>
          <p:cNvSpPr txBox="1"/>
          <p:nvPr/>
        </p:nvSpPr>
        <p:spPr>
          <a:xfrm>
            <a:off x="7548245" y="5078730"/>
            <a:ext cx="4401185" cy="398780"/>
          </a:xfrm>
          <a:prstGeom prst="rect">
            <a:avLst/>
          </a:prstGeom>
          <a:noFill/>
        </p:spPr>
        <p:txBody>
          <a:bodyPr wrap="square" rtlCol="0" anchor="t">
            <a:spAutoFit/>
          </a:bodyPr>
          <a:p>
            <a:pPr marL="285750" indent="-285750">
              <a:buFont typeface="Wingdings" panose="05000000000000000000" charset="0"/>
              <a:buChar char="Ø"/>
            </a:pPr>
            <a:r>
              <a:rPr lang="zh-CN" altLang="en-US" sz="2000" b="1" u="sng"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语义连贯分析</a:t>
            </a:r>
            <a:r>
              <a:rPr lang="zh-CN" altLang="en-US" sz="2000" b="1" u="sng" dirty="0">
                <a:solidFill>
                  <a:srgbClr val="0070C0"/>
                </a:solidFill>
                <a:latin typeface="微软雅黑" panose="020B0503020204020204" charset="-122"/>
                <a:ea typeface="微软雅黑" panose="020B0503020204020204" charset="-122"/>
                <a:cs typeface="微软雅黑" panose="020B0503020204020204" charset="-122"/>
                <a:sym typeface="微软雅黑" panose="020B0503020204020204" charset="-122"/>
              </a:rPr>
              <a:t>概念成分上的照应性</a:t>
            </a:r>
            <a:endParaRPr lang="zh-CN" altLang="en-US" sz="2000" b="1" u="sng" dirty="0">
              <a:solidFill>
                <a:srgbClr val="0070C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272" name="AutoShape 36"/>
          <p:cNvSpPr/>
          <p:nvPr>
            <p:custDataLst>
              <p:tags r:id="rId27"/>
            </p:custDataLst>
          </p:nvPr>
        </p:nvSpPr>
        <p:spPr>
          <a:xfrm>
            <a:off x="125730" y="3906520"/>
            <a:ext cx="7223125" cy="2851785"/>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sp>
        <p:nvSpPr>
          <p:cNvPr id="47" name="文本框 46"/>
          <p:cNvSpPr txBox="1"/>
          <p:nvPr/>
        </p:nvSpPr>
        <p:spPr>
          <a:xfrm>
            <a:off x="264160" y="4010025"/>
            <a:ext cx="6821170" cy="365125"/>
          </a:xfrm>
          <a:prstGeom prst="rect">
            <a:avLst/>
          </a:prstGeom>
          <a:noFill/>
        </p:spPr>
        <p:txBody>
          <a:bodyPr wrap="square" rtlCol="0" anchor="t">
            <a:noAutofit/>
          </a:bodyPr>
          <a:p>
            <a:pPr marL="342900" indent="-342900">
              <a:buFont typeface="Wingdings" panose="05000000000000000000" charset="0"/>
              <a:buChar char="Ø"/>
            </a:pPr>
            <a:r>
              <a:rPr lang="en-US" altLang="zh-CN" sz="2000" b="1" u="sng">
                <a:solidFill>
                  <a:srgbClr val="C00000"/>
                </a:solidFill>
                <a:latin typeface="黑体" panose="02010609060101010101" charset="-122"/>
                <a:ea typeface="黑体" panose="02010609060101010101" charset="-122"/>
                <a:cs typeface="微软雅黑" panose="020B0503020204020204" charset="-122"/>
              </a:rPr>
              <a:t>33</a:t>
            </a:r>
            <a:r>
              <a:rPr lang="zh-CN" altLang="en-US" sz="2000" b="1" u="sng">
                <a:solidFill>
                  <a:srgbClr val="C00000"/>
                </a:solidFill>
                <a:latin typeface="黑体" panose="02010609060101010101" charset="-122"/>
                <a:ea typeface="黑体" panose="02010609060101010101" charset="-122"/>
                <a:cs typeface="微软雅黑" panose="020B0503020204020204" charset="-122"/>
              </a:rPr>
              <a:t>题：利用</a:t>
            </a:r>
            <a:r>
              <a:rPr lang="zh-CN" altLang="en-US" sz="2000" b="1" u="sng">
                <a:solidFill>
                  <a:srgbClr val="002060"/>
                </a:solidFill>
                <a:latin typeface="黑体" panose="02010609060101010101" charset="-122"/>
                <a:ea typeface="黑体" panose="02010609060101010101" charset="-122"/>
                <a:cs typeface="微软雅黑" panose="020B0503020204020204" charset="-122"/>
              </a:rPr>
              <a:t>小句的逻辑-语义关系</a:t>
            </a:r>
            <a:r>
              <a:rPr lang="zh-CN" altLang="en-US" sz="2000" b="1" u="sng">
                <a:solidFill>
                  <a:srgbClr val="C00000"/>
                </a:solidFill>
                <a:latin typeface="黑体" panose="02010609060101010101" charset="-122"/>
                <a:ea typeface="黑体" panose="02010609060101010101" charset="-122"/>
                <a:cs typeface="微软雅黑" panose="020B0503020204020204" charset="-122"/>
              </a:rPr>
              <a:t>，进行合理判析推理：</a:t>
            </a:r>
            <a:endParaRPr lang="zh-CN" altLang="en-US" sz="2000" b="1" u="sng">
              <a:solidFill>
                <a:srgbClr val="C00000"/>
              </a:solidFill>
              <a:latin typeface="黑体" panose="02010609060101010101" charset="-122"/>
              <a:ea typeface="黑体" panose="02010609060101010101" charset="-122"/>
              <a:cs typeface="微软雅黑" panose="020B0503020204020204" charset="-122"/>
            </a:endParaRPr>
          </a:p>
        </p:txBody>
      </p:sp>
      <p:pic>
        <p:nvPicPr>
          <p:cNvPr id="33" name="图片 32"/>
          <p:cNvPicPr>
            <a:picLocks noChangeAspect="1"/>
          </p:cNvPicPr>
          <p:nvPr>
            <p:custDataLst>
              <p:tags r:id="rId28"/>
            </p:custDataLst>
          </p:nvPr>
        </p:nvPicPr>
        <p:blipFill>
          <a:blip r:embed="rId29">
            <a:clrChange>
              <a:clrFrom>
                <a:srgbClr val="FFFFFF">
                  <a:alpha val="100000"/>
                </a:srgbClr>
              </a:clrFrom>
              <a:clrTo>
                <a:srgbClr val="FFFFFF">
                  <a:alpha val="100000"/>
                  <a:alpha val="0"/>
                </a:srgbClr>
              </a:clrTo>
            </a:clrChange>
          </a:blip>
          <a:stretch>
            <a:fillRect/>
          </a:stretch>
        </p:blipFill>
        <p:spPr>
          <a:xfrm flipH="1">
            <a:off x="-108585" y="6236335"/>
            <a:ext cx="810260" cy="643255"/>
          </a:xfrm>
          <a:prstGeom prst="rect">
            <a:avLst/>
          </a:prstGeom>
        </p:spPr>
      </p:pic>
      <p:sp>
        <p:nvSpPr>
          <p:cNvPr id="31" name="文本框 30"/>
          <p:cNvSpPr txBox="1"/>
          <p:nvPr/>
        </p:nvSpPr>
        <p:spPr>
          <a:xfrm>
            <a:off x="570230" y="4420235"/>
            <a:ext cx="6686550" cy="2338070"/>
          </a:xfrm>
          <a:prstGeom prst="rect">
            <a:avLst/>
          </a:prstGeom>
          <a:noFill/>
        </p:spPr>
        <p:txBody>
          <a:bodyPr wrap="square" rtlCol="0" anchor="t">
            <a:spAutoFit/>
          </a:bodyPr>
          <a:p>
            <a:r>
              <a:rPr lang="en-US" altLang="zh-CN"/>
              <a:t>      </a:t>
            </a:r>
            <a:r>
              <a:rPr lang="zh-CN" altLang="en-US" sz="1600">
                <a:solidFill>
                  <a:srgbClr val="C00000"/>
                </a:solidFill>
              </a:rPr>
              <a:t>小句关系是语篇连贯性的基础</a:t>
            </a:r>
            <a:r>
              <a:rPr lang="zh-CN" altLang="en-US" sz="1600"/>
              <a:t>，是指小句间的语义关系和逻辑关系，主要有次序关系、范围关系、一般</a:t>
            </a:r>
            <a:r>
              <a:rPr lang="en-US" altLang="zh-CN" sz="1600"/>
              <a:t>-</a:t>
            </a:r>
            <a:r>
              <a:rPr lang="zh-CN" altLang="en-US" sz="1600"/>
              <a:t>具体关系、层次关系、对照关系、问题</a:t>
            </a:r>
            <a:r>
              <a:rPr lang="en-US" altLang="zh-CN" sz="1600"/>
              <a:t>-</a:t>
            </a:r>
            <a:r>
              <a:rPr lang="zh-CN" altLang="en-US" sz="1600"/>
              <a:t>解决方法关系、依靠关系、假设</a:t>
            </a:r>
            <a:r>
              <a:rPr lang="en-US" altLang="zh-CN" sz="1600"/>
              <a:t>-</a:t>
            </a:r>
            <a:r>
              <a:rPr lang="zh-CN" altLang="en-US" sz="1600"/>
              <a:t>真实关系、扩展关系(程晓堂、王琦，2004)。对词语含义的推测需要学生根据词汇所在的上下文语境，剖析小句之间的关系，从而在语境中理解词汇意义。</a:t>
            </a:r>
            <a:endParaRPr lang="zh-CN" altLang="en-US" sz="1600"/>
          </a:p>
          <a:p>
            <a:r>
              <a:rPr lang="zh-CN" altLang="en-US" sz="1600"/>
              <a:t>        阅读过程是解构的过程，需要培养学生分析</a:t>
            </a:r>
            <a:r>
              <a:rPr lang="zh-CN" altLang="en-US" sz="1600" u="sng"/>
              <a:t>句内、句际、段落间及其与主题的逻辑关系</a:t>
            </a:r>
            <a:r>
              <a:rPr lang="zh-CN" altLang="en-US" sz="1600"/>
              <a:t>，推断文字表达的语义，进而解决阅读理解问题，发展逻辑思维。高考试题中分析与推断类试题可通过剖析</a:t>
            </a:r>
            <a:r>
              <a:rPr lang="zh-CN" altLang="en-US" sz="1600" b="1" u="sng">
                <a:solidFill>
                  <a:srgbClr val="C00000"/>
                </a:solidFill>
              </a:rPr>
              <a:t>语篇衔接手段</a:t>
            </a:r>
            <a:r>
              <a:rPr lang="zh-CN" altLang="en-US" sz="1600"/>
              <a:t>和</a:t>
            </a:r>
            <a:r>
              <a:rPr lang="zh-CN" altLang="en-US" sz="1600" b="1" u="sng">
                <a:solidFill>
                  <a:srgbClr val="C00000"/>
                </a:solidFill>
              </a:rPr>
              <a:t>小句关系所表达的意义</a:t>
            </a:r>
            <a:r>
              <a:rPr lang="zh-CN" altLang="en-US" sz="1600"/>
              <a:t>来解答。</a:t>
            </a:r>
            <a:endParaRPr lang="zh-CN" altLang="en-US" sz="1600"/>
          </a:p>
        </p:txBody>
      </p:sp>
      <p:pic>
        <p:nvPicPr>
          <p:cNvPr id="35" name="图片 34"/>
          <p:cNvPicPr>
            <a:picLocks noChangeAspect="1"/>
          </p:cNvPicPr>
          <p:nvPr/>
        </p:nvPicPr>
        <p:blipFill>
          <a:blip r:embed="rId30"/>
          <a:srcRect/>
          <a:stretch>
            <a:fillRect/>
          </a:stretch>
        </p:blipFill>
        <p:spPr>
          <a:xfrm>
            <a:off x="346075" y="4375150"/>
            <a:ext cx="6910705" cy="228155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ppt_h*1.125000"/>
                                          </p:val>
                                        </p:tav>
                                        <p:tav tm="100000">
                                          <p:val>
                                            <p:strVal val="#ppt_y"/>
                                          </p:val>
                                        </p:tav>
                                      </p:tavLst>
                                    </p:anim>
                                    <p:animEffect transition="in" filter="wipe(up)">
                                      <p:cBhvr>
                                        <p:cTn id="16" dur="500"/>
                                        <p:tgtEl>
                                          <p:spTgt spid="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ppt_y</p:attrName>
                                        </p:attrNameLst>
                                      </p:cBhvr>
                                      <p:tavLst>
                                        <p:tav tm="0">
                                          <p:val>
                                            <p:strVal val="#ppt_y+#ppt_h*1.125000"/>
                                          </p:val>
                                        </p:tav>
                                        <p:tav tm="100000">
                                          <p:val>
                                            <p:strVal val="#ppt_y"/>
                                          </p:val>
                                        </p:tav>
                                      </p:tavLst>
                                    </p:anim>
                                    <p:animEffect transition="in" filter="wipe(up)">
                                      <p:cBhvr>
                                        <p:cTn id="36" dur="500"/>
                                        <p:tgtEl>
                                          <p:spTgt spid="11"/>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ppt_y</p:attrName>
                                        </p:attrNameLst>
                                      </p:cBhvr>
                                      <p:tavLst>
                                        <p:tav tm="0">
                                          <p:val>
                                            <p:strVal val="#ppt_y+#ppt_h*1.125000"/>
                                          </p:val>
                                        </p:tav>
                                        <p:tav tm="100000">
                                          <p:val>
                                            <p:strVal val="#ppt_y"/>
                                          </p:val>
                                        </p:tav>
                                      </p:tavLst>
                                    </p:anim>
                                    <p:animEffect transition="in" filter="wipe(up)">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p:tgtEl>
                                          <p:spTgt spid="12"/>
                                        </p:tgtEl>
                                        <p:attrNameLst>
                                          <p:attrName>ppt_y</p:attrName>
                                        </p:attrNameLst>
                                      </p:cBhvr>
                                      <p:tavLst>
                                        <p:tav tm="0">
                                          <p:val>
                                            <p:strVal val="#ppt_y+#ppt_h*1.125000"/>
                                          </p:val>
                                        </p:tav>
                                        <p:tav tm="100000">
                                          <p:val>
                                            <p:strVal val="#ppt_y"/>
                                          </p:val>
                                        </p:tav>
                                      </p:tavLst>
                                    </p:anim>
                                    <p:animEffect transition="in" filter="wipe(up)">
                                      <p:cBhvr>
                                        <p:cTn id="54" dur="500"/>
                                        <p:tgtEl>
                                          <p:spTgt spid="12"/>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p:tgtEl>
                                          <p:spTgt spid="14"/>
                                        </p:tgtEl>
                                        <p:attrNameLst>
                                          <p:attrName>ppt_y</p:attrName>
                                        </p:attrNameLst>
                                      </p:cBhvr>
                                      <p:tavLst>
                                        <p:tav tm="0">
                                          <p:val>
                                            <p:strVal val="#ppt_y+#ppt_h*1.125000"/>
                                          </p:val>
                                        </p:tav>
                                        <p:tav tm="100000">
                                          <p:val>
                                            <p:strVal val="#ppt_y"/>
                                          </p:val>
                                        </p:tav>
                                      </p:tavLst>
                                    </p:anim>
                                    <p:animEffect transition="in" filter="wipe(up)">
                                      <p:cBhvr>
                                        <p:cTn id="58" dur="500"/>
                                        <p:tgtEl>
                                          <p:spTgt spid="14"/>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p:tgtEl>
                                          <p:spTgt spid="15"/>
                                        </p:tgtEl>
                                        <p:attrNameLst>
                                          <p:attrName>ppt_y</p:attrName>
                                        </p:attrNameLst>
                                      </p:cBhvr>
                                      <p:tavLst>
                                        <p:tav tm="0">
                                          <p:val>
                                            <p:strVal val="#ppt_y+#ppt_h*1.125000"/>
                                          </p:val>
                                        </p:tav>
                                        <p:tav tm="100000">
                                          <p:val>
                                            <p:strVal val="#ppt_y"/>
                                          </p:val>
                                        </p:tav>
                                      </p:tavLst>
                                    </p:anim>
                                    <p:animEffect transition="in" filter="wipe(up)">
                                      <p:cBhvr>
                                        <p:cTn id="62" dur="500"/>
                                        <p:tgtEl>
                                          <p:spTgt spid="15"/>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p:tgtEl>
                                          <p:spTgt spid="17"/>
                                        </p:tgtEl>
                                        <p:attrNameLst>
                                          <p:attrName>ppt_y</p:attrName>
                                        </p:attrNameLst>
                                      </p:cBhvr>
                                      <p:tavLst>
                                        <p:tav tm="0">
                                          <p:val>
                                            <p:strVal val="#ppt_y+#ppt_h*1.125000"/>
                                          </p:val>
                                        </p:tav>
                                        <p:tav tm="100000">
                                          <p:val>
                                            <p:strVal val="#ppt_y"/>
                                          </p:val>
                                        </p:tav>
                                      </p:tavLst>
                                    </p:anim>
                                    <p:animEffect transition="in" filter="wipe(up)">
                                      <p:cBhvr>
                                        <p:cTn id="66" dur="500"/>
                                        <p:tgtEl>
                                          <p:spTgt spid="17"/>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p:tgtEl>
                                          <p:spTgt spid="20"/>
                                        </p:tgtEl>
                                        <p:attrNameLst>
                                          <p:attrName>ppt_y</p:attrName>
                                        </p:attrNameLst>
                                      </p:cBhvr>
                                      <p:tavLst>
                                        <p:tav tm="0">
                                          <p:val>
                                            <p:strVal val="#ppt_y+#ppt_h*1.125000"/>
                                          </p:val>
                                        </p:tav>
                                        <p:tav tm="100000">
                                          <p:val>
                                            <p:strVal val="#ppt_y"/>
                                          </p:val>
                                        </p:tav>
                                      </p:tavLst>
                                    </p:anim>
                                    <p:animEffect transition="in" filter="wipe(up)">
                                      <p:cBhvr>
                                        <p:cTn id="74" dur="500"/>
                                        <p:tgtEl>
                                          <p:spTgt spid="20"/>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p:tgtEl>
                                          <p:spTgt spid="21"/>
                                        </p:tgtEl>
                                        <p:attrNameLst>
                                          <p:attrName>ppt_y</p:attrName>
                                        </p:attrNameLst>
                                      </p:cBhvr>
                                      <p:tavLst>
                                        <p:tav tm="0">
                                          <p:val>
                                            <p:strVal val="#ppt_y+#ppt_h*1.125000"/>
                                          </p:val>
                                        </p:tav>
                                        <p:tav tm="100000">
                                          <p:val>
                                            <p:strVal val="#ppt_y"/>
                                          </p:val>
                                        </p:tav>
                                      </p:tavLst>
                                    </p:anim>
                                    <p:animEffect transition="in" filter="wipe(up)">
                                      <p:cBhvr>
                                        <p:cTn id="78" dur="500"/>
                                        <p:tgtEl>
                                          <p:spTgt spid="21"/>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additive="base">
                                        <p:cTn id="81" dur="500"/>
                                        <p:tgtEl>
                                          <p:spTgt spid="51"/>
                                        </p:tgtEl>
                                        <p:attrNameLst>
                                          <p:attrName>ppt_y</p:attrName>
                                        </p:attrNameLst>
                                      </p:cBhvr>
                                      <p:tavLst>
                                        <p:tav tm="0">
                                          <p:val>
                                            <p:strVal val="#ppt_y+#ppt_h*1.125000"/>
                                          </p:val>
                                        </p:tav>
                                        <p:tav tm="100000">
                                          <p:val>
                                            <p:strVal val="#ppt_y"/>
                                          </p:val>
                                        </p:tav>
                                      </p:tavLst>
                                    </p:anim>
                                    <p:animEffect transition="in" filter="wipe(up)">
                                      <p:cBhvr>
                                        <p:cTn id="82" dur="500"/>
                                        <p:tgtEl>
                                          <p:spTgt spid="51"/>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p:tgtEl>
                                          <p:spTgt spid="16"/>
                                        </p:tgtEl>
                                        <p:attrNameLst>
                                          <p:attrName>ppt_y</p:attrName>
                                        </p:attrNameLst>
                                      </p:cBhvr>
                                      <p:tavLst>
                                        <p:tav tm="0">
                                          <p:val>
                                            <p:strVal val="#ppt_y+#ppt_h*1.125000"/>
                                          </p:val>
                                        </p:tav>
                                        <p:tav tm="100000">
                                          <p:val>
                                            <p:strVal val="#ppt_y"/>
                                          </p:val>
                                        </p:tav>
                                      </p:tavLst>
                                    </p:anim>
                                    <p:animEffect transition="in" filter="wipe(up)">
                                      <p:cBhvr>
                                        <p:cTn id="86" dur="500"/>
                                        <p:tgtEl>
                                          <p:spTgt spid="16"/>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additive="base">
                                        <p:cTn id="89" dur="500"/>
                                        <p:tgtEl>
                                          <p:spTgt spid="18"/>
                                        </p:tgtEl>
                                        <p:attrNameLst>
                                          <p:attrName>ppt_y</p:attrName>
                                        </p:attrNameLst>
                                      </p:cBhvr>
                                      <p:tavLst>
                                        <p:tav tm="0">
                                          <p:val>
                                            <p:strVal val="#ppt_y+#ppt_h*1.125000"/>
                                          </p:val>
                                        </p:tav>
                                        <p:tav tm="100000">
                                          <p:val>
                                            <p:strVal val="#ppt_y"/>
                                          </p:val>
                                        </p:tav>
                                      </p:tavLst>
                                    </p:anim>
                                    <p:animEffect transition="in" filter="wipe(up)">
                                      <p:cBhvr>
                                        <p:cTn id="90" dur="500"/>
                                        <p:tgtEl>
                                          <p:spTgt spid="18"/>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p:tgtEl>
                                          <p:spTgt spid="22"/>
                                        </p:tgtEl>
                                        <p:attrNameLst>
                                          <p:attrName>ppt_y</p:attrName>
                                        </p:attrNameLst>
                                      </p:cBhvr>
                                      <p:tavLst>
                                        <p:tav tm="0">
                                          <p:val>
                                            <p:strVal val="#ppt_y+#ppt_h*1.125000"/>
                                          </p:val>
                                        </p:tav>
                                        <p:tav tm="100000">
                                          <p:val>
                                            <p:strVal val="#ppt_y"/>
                                          </p:val>
                                        </p:tav>
                                      </p:tavLst>
                                    </p:anim>
                                    <p:animEffect transition="in" filter="wipe(up)">
                                      <p:cBhvr>
                                        <p:cTn id="94" dur="500"/>
                                        <p:tgtEl>
                                          <p:spTgt spid="22"/>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barn(inVertical)">
                                      <p:cBhvr>
                                        <p:cTn id="104" dur="500"/>
                                        <p:tgtEl>
                                          <p:spTgt spid="2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barn(inVertical)">
                                      <p:cBhvr>
                                        <p:cTn id="109" dur="500"/>
                                        <p:tgtEl>
                                          <p:spTgt spid="47"/>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barn(inVertical)">
                                      <p:cBhvr>
                                        <p:cTn id="112" dur="500"/>
                                        <p:tgtEl>
                                          <p:spTgt spid="31"/>
                                        </p:tgtEl>
                                      </p:cBhvr>
                                    </p:animEffect>
                                  </p:childTnLst>
                                </p:cTn>
                              </p:par>
                              <p:par>
                                <p:cTn id="113" presetID="16" presetClass="entr" presetSubtype="21" fill="hold" nodeType="with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barn(inVertical)">
                                      <p:cBhvr>
                                        <p:cTn id="115" dur="500"/>
                                        <p:tgtEl>
                                          <p:spTgt spid="33"/>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11272"/>
                                        </p:tgtEl>
                                        <p:attrNameLst>
                                          <p:attrName>style.visibility</p:attrName>
                                        </p:attrNameLst>
                                      </p:cBhvr>
                                      <p:to>
                                        <p:strVal val="visible"/>
                                      </p:to>
                                    </p:set>
                                    <p:animEffect transition="in" filter="barn(inVertical)">
                                      <p:cBhvr>
                                        <p:cTn id="118" dur="500"/>
                                        <p:tgtEl>
                                          <p:spTgt spid="11272"/>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barn(inVertical)">
                                      <p:cBhvr>
                                        <p:cTn id="1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P spid="5" grpId="0" animBg="1"/>
      <p:bldP spid="8" grpId="0" animBg="1"/>
      <p:bldP spid="9" grpId="0" animBg="1"/>
      <p:bldP spid="10" grpId="0" animBg="1"/>
      <p:bldP spid="11" grpId="0" animBg="1"/>
      <p:bldP spid="13" grpId="0" animBg="1"/>
      <p:bldP spid="28" grpId="0"/>
      <p:bldP spid="27" grpId="0"/>
      <p:bldP spid="12" grpId="0" animBg="1"/>
      <p:bldP spid="14" grpId="0" animBg="1"/>
      <p:bldP spid="15" grpId="0" animBg="1"/>
      <p:bldP spid="17" grpId="0" animBg="1"/>
      <p:bldP spid="19" grpId="0" animBg="1"/>
      <p:bldP spid="20" grpId="0" animBg="1"/>
      <p:bldP spid="21" grpId="0" animBg="1"/>
      <p:bldP spid="51" grpId="0"/>
      <p:bldP spid="16" grpId="0" animBg="1"/>
      <p:bldP spid="18" grpId="0" animBg="1"/>
      <p:bldP spid="22" grpId="0" animBg="1"/>
      <p:bldP spid="30" grpId="0"/>
      <p:bldP spid="29" grpId="0"/>
      <p:bldP spid="47" grpId="0"/>
      <p:bldP spid="31" grpId="0"/>
      <p:bldP spid="1127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4068" name="AutoShape 4"/>
          <p:cNvSpPr>
            <a:spLocks noChangeArrowheads="1"/>
          </p:cNvSpPr>
          <p:nvPr/>
        </p:nvSpPr>
        <p:spPr bwMode="gray">
          <a:xfrm>
            <a:off x="369570" y="4307840"/>
            <a:ext cx="11391265" cy="2432685"/>
          </a:xfrm>
          <a:prstGeom prst="bevel">
            <a:avLst>
              <a:gd name="adj" fmla="val 1495"/>
            </a:avLst>
          </a:prstGeom>
          <a:solidFill>
            <a:srgbClr val="336633"/>
          </a:solidFill>
          <a:ln w="19050" algn="ctr">
            <a:solidFill>
              <a:srgbClr val="FFFFFF"/>
            </a:solidFill>
            <a:miter lim="800000"/>
          </a:ln>
          <a:effectLst>
            <a:outerShdw dist="107763" dir="2700000" algn="ctr" rotWithShape="0">
              <a:srgbClr val="1C1C1C">
                <a:alpha val="50000"/>
              </a:srgbClr>
            </a:outerShdw>
          </a:effectLst>
        </p:spPr>
        <p:txBody>
          <a:bodyPr wrap="none" anchor="ctr"/>
          <a:p>
            <a:pPr marL="0" marR="0" lvl="0" indent="0" algn="ctr" defTabSz="914400" rtl="0" eaLnBrk="1" fontAlgn="base" latinLnBrk="0" hangingPunct="1">
              <a:lnSpc>
                <a:spcPct val="90000"/>
              </a:lnSpc>
              <a:spcBef>
                <a:spcPct val="35000"/>
              </a:spcBef>
              <a:spcAft>
                <a:spcPct val="15000"/>
              </a:spcAft>
              <a:buClrTx/>
              <a:buSzPct val="65000"/>
              <a:buFontTx/>
              <a:buChar char="•"/>
              <a:defRPr/>
            </a:pPr>
            <a:endParaRPr kumimoji="0" lang="zh-CN" altLang="en-US" sz="1200" b="0" i="0" u="none" strike="noStrike" kern="1200" cap="none" spc="0" normalizeH="0" baseline="0" noProof="0">
              <a:ln>
                <a:noFill/>
              </a:ln>
              <a:solidFill>
                <a:srgbClr val="003300"/>
              </a:solidFill>
              <a:effectLst/>
              <a:uLnTx/>
              <a:uFillTx/>
              <a:latin typeface="Arial" panose="020B0604020202020204" pitchFamily="34" charset="0"/>
              <a:ea typeface="黑体" panose="02010609060101010101" charset="-122"/>
              <a:cs typeface="微软雅黑" panose="020B0503020204020204" charset="-122"/>
            </a:endParaRPr>
          </a:p>
        </p:txBody>
      </p:sp>
      <p:sp>
        <p:nvSpPr>
          <p:cNvPr id="6" name="文本框 5"/>
          <p:cNvSpPr txBox="1"/>
          <p:nvPr>
            <p:custDataLst>
              <p:tags r:id="rId1"/>
            </p:custDataLst>
          </p:nvPr>
        </p:nvSpPr>
        <p:spPr>
          <a:xfrm>
            <a:off x="989965" y="198755"/>
            <a:ext cx="10962640" cy="460375"/>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构建语义链和语义场，分析语篇衔接手段和小句关系所表达的意义，激活认知</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sp>
        <p:nvSpPr>
          <p:cNvPr id="51" name="文本框 50"/>
          <p:cNvSpPr txBox="1"/>
          <p:nvPr>
            <p:custDataLst>
              <p:tags r:id="rId2"/>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7" name="文本框 6"/>
          <p:cNvSpPr txBox="1"/>
          <p:nvPr/>
        </p:nvSpPr>
        <p:spPr>
          <a:xfrm>
            <a:off x="252730" y="1972945"/>
            <a:ext cx="3447415" cy="1198880"/>
          </a:xfrm>
          <a:prstGeom prst="rect">
            <a:avLst/>
          </a:prstGeom>
          <a:noFill/>
          <a:ln>
            <a:solidFill>
              <a:srgbClr val="C00000"/>
            </a:solidFill>
          </a:ln>
        </p:spPr>
        <p:txBody>
          <a:bodyPr wrap="square" rtlCol="0" anchor="t">
            <a:spAutoFit/>
          </a:bodyPr>
          <a:p>
            <a:r>
              <a:rPr lang="zh-CN" altLang="en-US" b="1"/>
              <a:t> ① Crucially, this process </a:t>
            </a:r>
            <a:r>
              <a:rPr lang="zh-CN" altLang="en-US" b="1">
                <a:solidFill>
                  <a:srgbClr val="00B050"/>
                </a:solidFill>
              </a:rPr>
              <a:t>relies on</a:t>
            </a:r>
            <a:r>
              <a:rPr lang="zh-CN" altLang="en-US" b="1"/>
              <a:t> the water </a:t>
            </a:r>
            <a:r>
              <a:rPr lang="zh-CN" altLang="en-US" b="1">
                <a:solidFill>
                  <a:srgbClr val="C00000"/>
                </a:solidFill>
              </a:rPr>
              <a:t>containing enough calcium carbonate (碳酸钙) </a:t>
            </a:r>
            <a:r>
              <a:rPr lang="zh-CN" altLang="en-US" b="1"/>
              <a:t>to </a:t>
            </a:r>
            <a:r>
              <a:rPr lang="zh-CN" altLang="en-US" b="1">
                <a:solidFill>
                  <a:srgbClr val="0070C0"/>
                </a:solidFill>
              </a:rPr>
              <a:t>trap the plastics</a:t>
            </a:r>
            <a:r>
              <a:rPr lang="zh-CN" altLang="en-US" b="1"/>
              <a:t>. </a:t>
            </a:r>
            <a:endParaRPr lang="zh-CN" altLang="en-US" b="1"/>
          </a:p>
        </p:txBody>
      </p:sp>
      <p:sp>
        <p:nvSpPr>
          <p:cNvPr id="8" name="文本框 7"/>
          <p:cNvSpPr txBox="1"/>
          <p:nvPr/>
        </p:nvSpPr>
        <p:spPr>
          <a:xfrm>
            <a:off x="5386070" y="1419860"/>
            <a:ext cx="6566535" cy="645160"/>
          </a:xfrm>
          <a:prstGeom prst="rect">
            <a:avLst/>
          </a:prstGeom>
          <a:noFill/>
          <a:ln>
            <a:solidFill>
              <a:srgbClr val="0070C0"/>
            </a:solidFill>
          </a:ln>
        </p:spPr>
        <p:txBody>
          <a:bodyPr wrap="square" rtlCol="0">
            <a:spAutoFit/>
          </a:bodyPr>
          <a:p>
            <a:pPr algn="l"/>
            <a:r>
              <a:rPr lang="zh-CN" altLang="en-US" b="1">
                <a:sym typeface="+mn-ea"/>
              </a:rPr>
              <a:t> ② In the study, boiling </a:t>
            </a:r>
            <a:r>
              <a:rPr lang="zh-CN" altLang="en-US" b="1" u="sng">
                <a:solidFill>
                  <a:srgbClr val="C00000"/>
                </a:solidFill>
                <a:sym typeface="+mn-ea"/>
              </a:rPr>
              <a:t>hard water</a:t>
            </a:r>
            <a:r>
              <a:rPr lang="zh-CN" altLang="en-US" b="1">
                <a:sym typeface="+mn-ea"/>
              </a:rPr>
              <a:t> </a:t>
            </a:r>
            <a:r>
              <a:rPr lang="zh-CN" altLang="en-US" b="1">
                <a:solidFill>
                  <a:srgbClr val="C00000"/>
                </a:solidFill>
                <a:sym typeface="+mn-ea"/>
              </a:rPr>
              <a:t>containing</a:t>
            </a:r>
            <a:r>
              <a:rPr lang="zh-CN" altLang="en-US" b="1" u="sng">
                <a:solidFill>
                  <a:srgbClr val="C00000"/>
                </a:solidFill>
                <a:sym typeface="+mn-ea"/>
              </a:rPr>
              <a:t> 300 milligrams of calcium carbonate</a:t>
            </a:r>
            <a:r>
              <a:rPr lang="zh-CN" altLang="en-US" b="1">
                <a:sym typeface="+mn-ea"/>
              </a:rPr>
              <a:t> led to </a:t>
            </a:r>
            <a:r>
              <a:rPr lang="zh-CN" altLang="en-US" b="1">
                <a:solidFill>
                  <a:srgbClr val="7030A0"/>
                </a:solidFill>
                <a:sym typeface="+mn-ea"/>
              </a:rPr>
              <a:t>an almost </a:t>
            </a:r>
            <a:r>
              <a:rPr lang="zh-CN" altLang="en-US" b="1" u="sng">
                <a:solidFill>
                  <a:srgbClr val="7030A0"/>
                </a:solidFill>
                <a:sym typeface="+mn-ea"/>
              </a:rPr>
              <a:t>90 percent</a:t>
            </a:r>
            <a:r>
              <a:rPr lang="zh-CN" altLang="en-US" b="1">
                <a:solidFill>
                  <a:srgbClr val="7030A0"/>
                </a:solidFill>
                <a:sym typeface="+mn-ea"/>
              </a:rPr>
              <a:t> </a:t>
            </a:r>
            <a:r>
              <a:rPr lang="zh-CN" altLang="en-US" b="1">
                <a:solidFill>
                  <a:srgbClr val="0070C0"/>
                </a:solidFill>
                <a:sym typeface="+mn-ea"/>
              </a:rPr>
              <a:t>drop in plastics</a:t>
            </a:r>
            <a:r>
              <a:rPr lang="zh-CN" altLang="en-US" b="1">
                <a:sym typeface="+mn-ea"/>
              </a:rPr>
              <a:t>. </a:t>
            </a:r>
            <a:endParaRPr lang="zh-CN" altLang="en-US" b="1"/>
          </a:p>
        </p:txBody>
      </p:sp>
      <p:sp>
        <p:nvSpPr>
          <p:cNvPr id="9" name="文本框 8"/>
          <p:cNvSpPr txBox="1"/>
          <p:nvPr/>
        </p:nvSpPr>
        <p:spPr>
          <a:xfrm>
            <a:off x="5385435" y="3084830"/>
            <a:ext cx="6567805" cy="645160"/>
          </a:xfrm>
          <a:prstGeom prst="rect">
            <a:avLst/>
          </a:prstGeom>
          <a:noFill/>
          <a:ln>
            <a:solidFill>
              <a:srgbClr val="0070C0"/>
            </a:solidFill>
          </a:ln>
        </p:spPr>
        <p:txBody>
          <a:bodyPr wrap="square" rtlCol="0">
            <a:spAutoFit/>
          </a:bodyPr>
          <a:p>
            <a:pPr algn="l"/>
            <a:r>
              <a:rPr lang="zh-CN" altLang="en-US" b="1">
                <a:sym typeface="+mn-ea"/>
              </a:rPr>
              <a:t>③ But in samples </a:t>
            </a:r>
            <a:r>
              <a:rPr lang="zh-CN" altLang="en-US" b="1">
                <a:solidFill>
                  <a:srgbClr val="C00000"/>
                </a:solidFill>
                <a:sym typeface="+mn-ea"/>
              </a:rPr>
              <a:t>with </a:t>
            </a:r>
            <a:r>
              <a:rPr lang="zh-CN" altLang="en-US" b="1" u="sng">
                <a:solidFill>
                  <a:srgbClr val="C00000"/>
                </a:solidFill>
                <a:sym typeface="+mn-ea"/>
              </a:rPr>
              <a:t>less than 60 milligrams of calcium carbonate</a:t>
            </a:r>
            <a:r>
              <a:rPr lang="zh-CN" altLang="en-US" b="1">
                <a:sym typeface="+mn-ea"/>
              </a:rPr>
              <a:t>, boiling </a:t>
            </a:r>
            <a:r>
              <a:rPr lang="zh-CN" altLang="en-US" b="1">
                <a:solidFill>
                  <a:srgbClr val="0070C0"/>
                </a:solidFill>
                <a:sym typeface="+mn-ea"/>
              </a:rPr>
              <a:t>reduced the level of plastics</a:t>
            </a:r>
            <a:r>
              <a:rPr lang="zh-CN" altLang="en-US" b="1">
                <a:solidFill>
                  <a:srgbClr val="7030A0"/>
                </a:solidFill>
                <a:sym typeface="+mn-ea"/>
              </a:rPr>
              <a:t> by </a:t>
            </a:r>
            <a:r>
              <a:rPr lang="zh-CN" altLang="en-US" b="1" u="sng">
                <a:solidFill>
                  <a:srgbClr val="7030A0"/>
                </a:solidFill>
                <a:sym typeface="+mn-ea"/>
              </a:rPr>
              <a:t>just 25 percent</a:t>
            </a:r>
            <a:r>
              <a:rPr lang="zh-CN" altLang="en-US" b="1">
                <a:sym typeface="+mn-ea"/>
              </a:rPr>
              <a:t>. </a:t>
            </a:r>
            <a:endParaRPr lang="zh-CN" altLang="en-US" b="1"/>
          </a:p>
        </p:txBody>
      </p:sp>
      <p:sp>
        <p:nvSpPr>
          <p:cNvPr id="10" name="文本框 9"/>
          <p:cNvSpPr txBox="1"/>
          <p:nvPr/>
        </p:nvSpPr>
        <p:spPr>
          <a:xfrm>
            <a:off x="687070" y="844550"/>
            <a:ext cx="7985760" cy="368300"/>
          </a:xfrm>
          <a:prstGeom prst="rect">
            <a:avLst/>
          </a:prstGeom>
          <a:solidFill>
            <a:schemeClr val="accent6">
              <a:lumMod val="20000"/>
              <a:lumOff val="80000"/>
            </a:schemeClr>
          </a:solidFill>
        </p:spPr>
        <p:txBody>
          <a:bodyPr wrap="square" rtlCol="0" anchor="t">
            <a:spAutoFit/>
          </a:bodyPr>
          <a:p>
            <a:pPr marL="285750" indent="-285750">
              <a:buFont typeface="Wingdings" panose="05000000000000000000" charset="0"/>
              <a:buChar char="Ø"/>
            </a:pPr>
            <a:r>
              <a:rPr lang="en-US" altLang="zh-CN" b="1">
                <a:latin typeface="Times New Roman" panose="02020603050405020304" charset="0"/>
                <a:cs typeface="Times New Roman" panose="02020603050405020304" charset="0"/>
              </a:rPr>
              <a:t>Q: </a:t>
            </a:r>
            <a:r>
              <a:rPr lang="zh-CN" altLang="en-US" b="1">
                <a:latin typeface="Times New Roman" panose="02020603050405020304" charset="0"/>
                <a:cs typeface="Times New Roman" panose="02020603050405020304" charset="0"/>
              </a:rPr>
              <a:t>What </a:t>
            </a:r>
            <a:r>
              <a:rPr lang="zh-CN" altLang="en-US" b="1">
                <a:solidFill>
                  <a:srgbClr val="00B050"/>
                </a:solidFill>
                <a:latin typeface="Times New Roman" panose="02020603050405020304" charset="0"/>
                <a:cs typeface="Times New Roman" panose="02020603050405020304" charset="0"/>
              </a:rPr>
              <a:t>determines</a:t>
            </a:r>
            <a:r>
              <a:rPr lang="zh-CN" altLang="en-US" b="1">
                <a:latin typeface="Times New Roman" panose="02020603050405020304" charset="0"/>
                <a:cs typeface="Times New Roman" panose="02020603050405020304" charset="0"/>
              </a:rPr>
              <a:t> </a:t>
            </a:r>
            <a:r>
              <a:rPr lang="zh-CN" altLang="en-US" b="1">
                <a:solidFill>
                  <a:srgbClr val="7030A0"/>
                </a:solidFill>
                <a:latin typeface="Times New Roman" panose="02020603050405020304" charset="0"/>
                <a:cs typeface="Times New Roman" panose="02020603050405020304" charset="0"/>
              </a:rPr>
              <a:t>the effectiveness</a:t>
            </a:r>
            <a:r>
              <a:rPr lang="zh-CN" altLang="en-US" b="1">
                <a:latin typeface="Times New Roman" panose="02020603050405020304" charset="0"/>
                <a:cs typeface="Times New Roman" panose="02020603050405020304" charset="0"/>
              </a:rPr>
              <a:t> </a:t>
            </a:r>
            <a:r>
              <a:rPr lang="zh-CN" altLang="en-US" b="1">
                <a:solidFill>
                  <a:srgbClr val="0070C0"/>
                </a:solidFill>
                <a:latin typeface="Times New Roman" panose="02020603050405020304" charset="0"/>
                <a:cs typeface="Times New Roman" panose="02020603050405020304" charset="0"/>
              </a:rPr>
              <a:t>of trapping microplastics in water</a:t>
            </a:r>
            <a:r>
              <a:rPr lang="zh-CN" altLang="en-US" b="1">
                <a:latin typeface="Times New Roman" panose="02020603050405020304" charset="0"/>
                <a:cs typeface="Times New Roman" panose="02020603050405020304" charset="0"/>
              </a:rPr>
              <a:t>?</a:t>
            </a:r>
            <a:endParaRPr lang="zh-CN" altLang="en-US" b="1">
              <a:latin typeface="Times New Roman" panose="02020603050405020304" charset="0"/>
              <a:cs typeface="Times New Roman" panose="02020603050405020304" charset="0"/>
            </a:endParaRPr>
          </a:p>
        </p:txBody>
      </p:sp>
      <p:sp>
        <p:nvSpPr>
          <p:cNvPr id="11" name="文本框 10"/>
          <p:cNvSpPr txBox="1"/>
          <p:nvPr/>
        </p:nvSpPr>
        <p:spPr>
          <a:xfrm>
            <a:off x="687070" y="3879850"/>
            <a:ext cx="7986395" cy="368300"/>
          </a:xfrm>
          <a:prstGeom prst="rect">
            <a:avLst/>
          </a:prstGeom>
          <a:solidFill>
            <a:schemeClr val="accent6">
              <a:lumMod val="20000"/>
              <a:lumOff val="80000"/>
            </a:schemeClr>
          </a:solidFill>
        </p:spPr>
        <p:txBody>
          <a:bodyPr wrap="square" rtlCol="0" anchor="t">
            <a:spAutoFit/>
          </a:bodyPr>
          <a:p>
            <a:pPr marL="285750" indent="-285750">
              <a:buFont typeface="Wingdings" panose="05000000000000000000" charset="0"/>
              <a:buChar char="Ø"/>
            </a:pPr>
            <a:r>
              <a:rPr lang="en-US" altLang="zh-CN" b="1">
                <a:latin typeface="Times New Roman" panose="02020603050405020304" charset="0"/>
                <a:cs typeface="Times New Roman" panose="02020603050405020304" charset="0"/>
              </a:rPr>
              <a:t>A: </a:t>
            </a:r>
            <a:r>
              <a:rPr lang="zh-CN" altLang="en-US" b="1">
                <a:latin typeface="Times New Roman" panose="02020603050405020304" charset="0"/>
                <a:cs typeface="Times New Roman" panose="02020603050405020304" charset="0"/>
              </a:rPr>
              <a:t>The </a:t>
            </a:r>
            <a:r>
              <a:rPr lang="zh-CN" altLang="en-US" b="1">
                <a:solidFill>
                  <a:srgbClr val="C00000"/>
                </a:solidFill>
                <a:latin typeface="Times New Roman" panose="02020603050405020304" charset="0"/>
                <a:cs typeface="Times New Roman" panose="02020603050405020304" charset="0"/>
              </a:rPr>
              <a:t>hardness</a:t>
            </a:r>
            <a:r>
              <a:rPr lang="zh-CN" altLang="en-US" b="1">
                <a:latin typeface="Times New Roman" panose="02020603050405020304" charset="0"/>
                <a:cs typeface="Times New Roman" panose="02020603050405020304" charset="0"/>
              </a:rPr>
              <a:t> of water.</a:t>
            </a:r>
            <a:endParaRPr lang="zh-CN" altLang="en-US" b="1">
              <a:latin typeface="Times New Roman" panose="02020603050405020304" charset="0"/>
              <a:cs typeface="Times New Roman" panose="02020603050405020304" charset="0"/>
            </a:endParaRPr>
          </a:p>
        </p:txBody>
      </p:sp>
      <p:sp>
        <p:nvSpPr>
          <p:cNvPr id="2" name="文本框 1"/>
          <p:cNvSpPr txBox="1"/>
          <p:nvPr/>
        </p:nvSpPr>
        <p:spPr>
          <a:xfrm>
            <a:off x="3700145" y="2624455"/>
            <a:ext cx="1893570" cy="460375"/>
          </a:xfrm>
          <a:prstGeom prst="rect">
            <a:avLst/>
          </a:prstGeom>
          <a:noFill/>
        </p:spPr>
        <p:txBody>
          <a:bodyPr wrap="square" rtlCol="0" anchor="t">
            <a:spAutoFit/>
          </a:bodyPr>
          <a:p>
            <a:r>
              <a:rPr lang="zh-CN" altLang="en-US" sz="1200" b="1"/>
              <a:t>①句陈述概括性内容</a:t>
            </a:r>
            <a:endParaRPr lang="zh-CN" altLang="en-US" sz="1200" b="1"/>
          </a:p>
          <a:p>
            <a:r>
              <a:rPr lang="zh-CN" altLang="en-US" sz="1200" b="1"/>
              <a:t>②③句对其进行具体描述</a:t>
            </a:r>
            <a:endParaRPr lang="zh-CN" altLang="en-US" sz="1200" b="1"/>
          </a:p>
        </p:txBody>
      </p:sp>
      <p:sp>
        <p:nvSpPr>
          <p:cNvPr id="3" name="文本框 2"/>
          <p:cNvSpPr txBox="1"/>
          <p:nvPr/>
        </p:nvSpPr>
        <p:spPr>
          <a:xfrm>
            <a:off x="3761105" y="2065020"/>
            <a:ext cx="1624330" cy="368300"/>
          </a:xfrm>
          <a:prstGeom prst="rect">
            <a:avLst/>
          </a:prstGeom>
          <a:noFill/>
        </p:spPr>
        <p:txBody>
          <a:bodyPr wrap="none" rtlCol="0">
            <a:spAutoFit/>
          </a:bodyPr>
          <a:p>
            <a:pPr algn="l"/>
            <a:r>
              <a:rPr lang="zh-CN" altLang="en-US" b="1">
                <a:solidFill>
                  <a:srgbClr val="C00000"/>
                </a:solidFill>
                <a:sym typeface="+mn-ea"/>
              </a:rPr>
              <a:t>一般</a:t>
            </a:r>
            <a:r>
              <a:rPr lang="en-US" altLang="zh-CN" b="1">
                <a:solidFill>
                  <a:srgbClr val="C00000"/>
                </a:solidFill>
                <a:sym typeface="+mn-ea"/>
              </a:rPr>
              <a:t>-</a:t>
            </a:r>
            <a:r>
              <a:rPr lang="zh-CN" altLang="en-US" b="1">
                <a:solidFill>
                  <a:srgbClr val="C00000"/>
                </a:solidFill>
                <a:sym typeface="+mn-ea"/>
              </a:rPr>
              <a:t>具体</a:t>
            </a:r>
            <a:r>
              <a:rPr lang="zh-CN" altLang="en-US" b="1">
                <a:sym typeface="+mn-ea"/>
              </a:rPr>
              <a:t>关系</a:t>
            </a:r>
            <a:endParaRPr lang="zh-CN" altLang="en-US" b="1"/>
          </a:p>
        </p:txBody>
      </p:sp>
      <p:sp>
        <p:nvSpPr>
          <p:cNvPr id="5" name="右箭头 4"/>
          <p:cNvSpPr/>
          <p:nvPr/>
        </p:nvSpPr>
        <p:spPr>
          <a:xfrm>
            <a:off x="3761105" y="2477135"/>
            <a:ext cx="1623695" cy="14732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上下箭头 11"/>
          <p:cNvSpPr/>
          <p:nvPr/>
        </p:nvSpPr>
        <p:spPr>
          <a:xfrm>
            <a:off x="6024245" y="2130425"/>
            <a:ext cx="143510" cy="87439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217920" y="2366645"/>
            <a:ext cx="4711700" cy="368300"/>
          </a:xfrm>
          <a:prstGeom prst="rect">
            <a:avLst/>
          </a:prstGeom>
          <a:noFill/>
        </p:spPr>
        <p:txBody>
          <a:bodyPr wrap="square" rtlCol="0" anchor="t">
            <a:spAutoFit/>
          </a:bodyPr>
          <a:p>
            <a:r>
              <a:rPr lang="zh-CN" altLang="en-US" b="1"/>
              <a:t>②③句之间构成</a:t>
            </a:r>
            <a:r>
              <a:rPr lang="zh-CN" altLang="en-US" b="1">
                <a:solidFill>
                  <a:srgbClr val="0070C0"/>
                </a:solidFill>
              </a:rPr>
              <a:t>转折—对照型</a:t>
            </a:r>
            <a:r>
              <a:rPr lang="zh-CN" altLang="en-US" b="1"/>
              <a:t>的连接关系</a:t>
            </a:r>
            <a:endParaRPr lang="zh-CN" altLang="en-US" b="1"/>
          </a:p>
        </p:txBody>
      </p:sp>
      <p:sp>
        <p:nvSpPr>
          <p:cNvPr id="14" name="文本框 13"/>
          <p:cNvSpPr txBox="1"/>
          <p:nvPr/>
        </p:nvSpPr>
        <p:spPr>
          <a:xfrm>
            <a:off x="520065" y="4508500"/>
            <a:ext cx="9928860" cy="583565"/>
          </a:xfrm>
          <a:prstGeom prst="rect">
            <a:avLst/>
          </a:prstGeom>
          <a:noFill/>
        </p:spPr>
        <p:txBody>
          <a:bodyPr wrap="square" rtlCol="0" anchor="t">
            <a:spAutoFit/>
          </a:bodyPr>
          <a:p>
            <a:r>
              <a:rPr lang="en-US" altLang="zh-CN" sz="1600">
                <a:solidFill>
                  <a:schemeClr val="bg1"/>
                </a:solidFill>
              </a:rPr>
              <a:t>        ②③句之间构成</a:t>
            </a:r>
            <a:r>
              <a:rPr lang="en-US" altLang="zh-CN" sz="1600" b="1">
                <a:solidFill>
                  <a:srgbClr val="FFFF00"/>
                </a:solidFill>
              </a:rPr>
              <a:t>转折—对照型</a:t>
            </a:r>
            <a:r>
              <a:rPr lang="en-US" altLang="zh-CN" sz="1600">
                <a:solidFill>
                  <a:schemeClr val="bg1"/>
                </a:solidFill>
              </a:rPr>
              <a:t>的连接关系</a:t>
            </a:r>
            <a:r>
              <a:rPr lang="zh-CN" altLang="en-US" sz="1600">
                <a:solidFill>
                  <a:schemeClr val="bg1"/>
                </a:solidFill>
              </a:rPr>
              <a:t>，</a:t>
            </a:r>
            <a:r>
              <a:rPr lang="en-US" altLang="zh-CN" sz="1600">
                <a:solidFill>
                  <a:schemeClr val="bg1"/>
                </a:solidFill>
              </a:rPr>
              <a:t>煮沸硬水(含300毫克碳酸钙)可减少近 90%的微塑料，而煮沸低碳酸钙含量的水仅减少25%的微塑料。由此可知，</a:t>
            </a:r>
            <a:r>
              <a:rPr lang="en-US" altLang="zh-CN" sz="1600">
                <a:solidFill>
                  <a:srgbClr val="FFFF00"/>
                </a:solidFill>
              </a:rPr>
              <a:t>碳酸钙含量</a:t>
            </a:r>
            <a:r>
              <a:rPr lang="en-US" altLang="zh-CN" sz="1600">
                <a:solidFill>
                  <a:schemeClr val="bg1"/>
                </a:solidFill>
              </a:rPr>
              <a:t>直接决定去除微塑料的有效性</a:t>
            </a:r>
            <a:r>
              <a:rPr lang="zh-CN" altLang="en-US" sz="1600">
                <a:solidFill>
                  <a:schemeClr val="bg1"/>
                </a:solidFill>
              </a:rPr>
              <a:t>。</a:t>
            </a:r>
            <a:endParaRPr lang="zh-CN" altLang="en-US" sz="1600">
              <a:solidFill>
                <a:schemeClr val="bg1"/>
              </a:solidFill>
            </a:endParaRPr>
          </a:p>
        </p:txBody>
      </p:sp>
      <p:cxnSp>
        <p:nvCxnSpPr>
          <p:cNvPr id="16" name="直接箭头连接符 15"/>
          <p:cNvCxnSpPr/>
          <p:nvPr/>
        </p:nvCxnSpPr>
        <p:spPr>
          <a:xfrm>
            <a:off x="4279265" y="1196975"/>
            <a:ext cx="6019800" cy="238760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4297680" y="1205865"/>
            <a:ext cx="4766310" cy="621665"/>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1675130" y="1196975"/>
            <a:ext cx="909955" cy="148336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1675130" y="1212850"/>
            <a:ext cx="3721735" cy="66865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1647825" y="1214755"/>
            <a:ext cx="3983355" cy="231584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2" name="图片 21" descr="640"/>
          <p:cNvPicPr>
            <a:picLocks noChangeAspect="1"/>
          </p:cNvPicPr>
          <p:nvPr/>
        </p:nvPicPr>
        <p:blipFill>
          <a:blip r:embed="rId5"/>
          <a:stretch>
            <a:fillRect/>
          </a:stretch>
        </p:blipFill>
        <p:spPr>
          <a:xfrm>
            <a:off x="10095865" y="3730625"/>
            <a:ext cx="1914525" cy="1426845"/>
          </a:xfrm>
          <a:prstGeom prst="rect">
            <a:avLst/>
          </a:prstGeom>
        </p:spPr>
      </p:pic>
      <p:sp>
        <p:nvSpPr>
          <p:cNvPr id="23" name="文本框 22"/>
          <p:cNvSpPr txBox="1"/>
          <p:nvPr/>
        </p:nvSpPr>
        <p:spPr>
          <a:xfrm>
            <a:off x="520065" y="5092065"/>
            <a:ext cx="11240135" cy="1568450"/>
          </a:xfrm>
          <a:prstGeom prst="rect">
            <a:avLst/>
          </a:prstGeom>
          <a:noFill/>
        </p:spPr>
        <p:txBody>
          <a:bodyPr wrap="square" rtlCol="0" anchor="t">
            <a:spAutoFit/>
          </a:bodyPr>
          <a:p>
            <a:r>
              <a:rPr lang="en-US" altLang="zh-CN" sz="1600">
                <a:solidFill>
                  <a:schemeClr val="bg1"/>
                </a:solidFill>
                <a:sym typeface="+mn-ea"/>
              </a:rPr>
              <a:t>       </a:t>
            </a:r>
            <a:r>
              <a:rPr lang="zh-CN" altLang="en-US" sz="1600">
                <a:solidFill>
                  <a:schemeClr val="bg1"/>
                </a:solidFill>
                <a:sym typeface="+mn-ea"/>
              </a:rPr>
              <a:t>通过</a:t>
            </a:r>
            <a:r>
              <a:rPr lang="zh-CN" altLang="en-US" sz="1600" b="1">
                <a:solidFill>
                  <a:srgbClr val="FFFF00"/>
                </a:solidFill>
                <a:sym typeface="+mn-ea"/>
              </a:rPr>
              <a:t>词汇衔接</a:t>
            </a:r>
            <a:r>
              <a:rPr lang="zh-CN" altLang="en-US" sz="1600">
                <a:solidFill>
                  <a:schemeClr val="bg1"/>
                </a:solidFill>
                <a:sym typeface="+mn-ea"/>
              </a:rPr>
              <a:t>①句</a:t>
            </a:r>
            <a:r>
              <a:rPr lang="en-US" altLang="zh-CN" sz="1600" u="sng">
                <a:solidFill>
                  <a:srgbClr val="FFFF00"/>
                </a:solidFill>
                <a:sym typeface="+mn-ea"/>
              </a:rPr>
              <a:t> </a:t>
            </a:r>
            <a:r>
              <a:rPr lang="en-US" altLang="zh-CN" sz="1600" u="sng">
                <a:solidFill>
                  <a:srgbClr val="FF8B8B"/>
                </a:solidFill>
                <a:sym typeface="+mn-ea"/>
              </a:rPr>
              <a:t>enough</a:t>
            </a:r>
            <a:r>
              <a:rPr lang="en-US" altLang="zh-CN" sz="1600" u="sng">
                <a:solidFill>
                  <a:srgbClr val="FFFF00"/>
                </a:solidFill>
                <a:sym typeface="+mn-ea"/>
              </a:rPr>
              <a:t> calcium carbonate</a:t>
            </a:r>
            <a:r>
              <a:rPr lang="en-US" altLang="zh-CN" sz="1600">
                <a:solidFill>
                  <a:schemeClr val="bg1"/>
                </a:solidFill>
                <a:sym typeface="+mn-ea"/>
              </a:rPr>
              <a:t> </a:t>
            </a:r>
            <a:r>
              <a:rPr lang="zh-CN" altLang="en-US" sz="1600">
                <a:solidFill>
                  <a:schemeClr val="bg1"/>
                </a:solidFill>
                <a:sym typeface="+mn-ea"/>
              </a:rPr>
              <a:t>与②句</a:t>
            </a:r>
            <a:r>
              <a:rPr lang="zh-CN" altLang="en-US" sz="1600" u="sng">
                <a:solidFill>
                  <a:srgbClr val="FF8B8B"/>
                </a:solidFill>
                <a:sym typeface="+mn-ea"/>
              </a:rPr>
              <a:t>hard water</a:t>
            </a:r>
            <a:r>
              <a:rPr lang="zh-CN" altLang="en-US" sz="1600" u="sng" baseline="-25000">
                <a:solidFill>
                  <a:srgbClr val="FFFF00"/>
                </a:solidFill>
                <a:sym typeface="+mn-ea"/>
              </a:rPr>
              <a:t>硬水</a:t>
            </a:r>
            <a:r>
              <a:rPr lang="zh-CN" altLang="en-US" sz="1600" u="sng">
                <a:solidFill>
                  <a:srgbClr val="FFFF00"/>
                </a:solidFill>
                <a:sym typeface="+mn-ea"/>
              </a:rPr>
              <a:t> containing 300 milligrams of calcium carbonate</a:t>
            </a:r>
            <a:r>
              <a:rPr lang="zh-CN" altLang="en-US" sz="1600" u="sng" baseline="-25000">
                <a:solidFill>
                  <a:srgbClr val="FF8B8B"/>
                </a:solidFill>
                <a:sym typeface="+mn-ea"/>
              </a:rPr>
              <a:t>高碳酸钙含量</a:t>
            </a:r>
            <a:r>
              <a:rPr lang="zh-CN" altLang="en-US" sz="1600">
                <a:solidFill>
                  <a:schemeClr val="bg1"/>
                </a:solidFill>
                <a:sym typeface="+mn-ea"/>
              </a:rPr>
              <a:t>的同义词复现与③句</a:t>
            </a:r>
            <a:r>
              <a:rPr lang="zh-CN" altLang="en-US" sz="1600" u="sng">
                <a:solidFill>
                  <a:srgbClr val="FFFF00"/>
                </a:solidFill>
                <a:sym typeface="+mn-ea"/>
              </a:rPr>
              <a:t>in samples with less than 60 milligrams of calcium carbonate</a:t>
            </a:r>
            <a:r>
              <a:rPr lang="zh-CN" altLang="en-US" sz="1600">
                <a:solidFill>
                  <a:schemeClr val="bg1"/>
                </a:solidFill>
                <a:sym typeface="+mn-ea"/>
              </a:rPr>
              <a:t>反义词复现，我们可以建立</a:t>
            </a:r>
            <a:r>
              <a:rPr lang="zh-CN" altLang="en-US" sz="1600" u="sng">
                <a:solidFill>
                  <a:srgbClr val="FFFF00"/>
                </a:solidFill>
                <a:sym typeface="+mn-ea"/>
              </a:rPr>
              <a:t>“hard water硬水” 即 “碳酸钙含量高”的</a:t>
            </a:r>
            <a:r>
              <a:rPr lang="zh-CN" altLang="en-US" sz="1600" b="1" u="sng">
                <a:solidFill>
                  <a:srgbClr val="FF8B8B"/>
                </a:solidFill>
                <a:sym typeface="+mn-ea"/>
              </a:rPr>
              <a:t>概念成分上的照应性</a:t>
            </a:r>
            <a:r>
              <a:rPr lang="zh-CN" altLang="en-US" sz="1600">
                <a:solidFill>
                  <a:schemeClr val="bg1"/>
                </a:solidFill>
                <a:sym typeface="+mn-ea"/>
              </a:rPr>
              <a:t>，利用</a:t>
            </a:r>
            <a:r>
              <a:rPr lang="zh-CN" altLang="en-US" sz="1600" b="1" u="sng">
                <a:solidFill>
                  <a:srgbClr val="FF8B8B"/>
                </a:solidFill>
                <a:sym typeface="+mn-ea"/>
              </a:rPr>
              <a:t>命题发展的索引性</a:t>
            </a:r>
            <a:r>
              <a:rPr lang="zh-CN" altLang="en-US" sz="1600">
                <a:solidFill>
                  <a:schemeClr val="bg1"/>
                </a:solidFill>
                <a:sym typeface="+mn-ea"/>
              </a:rPr>
              <a:t>(即能从语篇中发现命题发展的线索，信息的关联)，找到</a:t>
            </a:r>
            <a:r>
              <a:rPr lang="en-US" altLang="zh-CN" sz="1600">
                <a:solidFill>
                  <a:schemeClr val="bg1"/>
                </a:solidFill>
                <a:sym typeface="+mn-ea"/>
              </a:rPr>
              <a:t>A</a:t>
            </a:r>
            <a:r>
              <a:rPr lang="zh-CN" altLang="en-US" sz="1600">
                <a:solidFill>
                  <a:schemeClr val="bg1"/>
                </a:solidFill>
                <a:sym typeface="+mn-ea"/>
              </a:rPr>
              <a:t>选项的关键词</a:t>
            </a:r>
            <a:r>
              <a:rPr lang="zh-CN" altLang="en-US" sz="1600" u="sng">
                <a:solidFill>
                  <a:srgbClr val="FF8B8B"/>
                </a:solidFill>
                <a:sym typeface="+mn-ea"/>
              </a:rPr>
              <a:t>专业性较强的术语</a:t>
            </a:r>
            <a:r>
              <a:rPr lang="en-US" altLang="zh-CN" sz="1600" u="sng">
                <a:solidFill>
                  <a:srgbClr val="FF8B8B"/>
                </a:solidFill>
                <a:sym typeface="+mn-ea"/>
              </a:rPr>
              <a:t>“</a:t>
            </a:r>
            <a:r>
              <a:rPr lang="zh-CN" altLang="en-US" sz="1600" u="sng">
                <a:solidFill>
                  <a:srgbClr val="FF8B8B"/>
                </a:solidFill>
                <a:sym typeface="+mn-ea"/>
              </a:rPr>
              <a:t>hardness</a:t>
            </a:r>
            <a:r>
              <a:rPr lang="en-US" altLang="zh-CN" sz="1600" u="sng">
                <a:solidFill>
                  <a:srgbClr val="FF8B8B"/>
                </a:solidFill>
                <a:sym typeface="+mn-ea"/>
              </a:rPr>
              <a:t>”</a:t>
            </a:r>
            <a:r>
              <a:rPr lang="zh-CN" altLang="en-US" sz="1600">
                <a:solidFill>
                  <a:schemeClr val="bg1"/>
                </a:solidFill>
                <a:sym typeface="+mn-ea"/>
              </a:rPr>
              <a:t>。          </a:t>
            </a:r>
            <a:endParaRPr lang="zh-CN" altLang="en-US" sz="1600">
              <a:solidFill>
                <a:schemeClr val="bg1"/>
              </a:solidFill>
            </a:endParaRPr>
          </a:p>
          <a:p>
            <a:r>
              <a:rPr lang="zh-CN" altLang="en-US" sz="1600">
                <a:solidFill>
                  <a:schemeClr val="bg1"/>
                </a:solidFill>
                <a:sym typeface="+mn-ea"/>
              </a:rPr>
              <a:t>      解答此类专业性强的题目令考生非常头痛，我们一定要自信地根据上下文语境，构建语义链和语义场，分析语篇衔接手段和小句关系所表达的意义，语用推理上的顺应性，进而推断语义，激活语篇信息在心智上形成跨专业知识的统一认知。</a:t>
            </a:r>
            <a:endParaRPr lang="zh-CN" altLang="en-US"/>
          </a:p>
        </p:txBody>
      </p:sp>
      <p:cxnSp>
        <p:nvCxnSpPr>
          <p:cNvPr id="24" name="直接箭头连接符 23"/>
          <p:cNvCxnSpPr/>
          <p:nvPr/>
        </p:nvCxnSpPr>
        <p:spPr>
          <a:xfrm>
            <a:off x="1647825" y="1196975"/>
            <a:ext cx="523875" cy="273939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下弧形箭头 24"/>
          <p:cNvSpPr/>
          <p:nvPr/>
        </p:nvSpPr>
        <p:spPr>
          <a:xfrm flipH="1" flipV="1">
            <a:off x="8327390" y="1130300"/>
            <a:ext cx="1686560" cy="369570"/>
          </a:xfrm>
          <a:prstGeom prst="curvedUpArrow">
            <a:avLst/>
          </a:prstGeom>
          <a:solidFill>
            <a:srgbClr val="C00000"/>
          </a:solidFill>
          <a:ln>
            <a:noFill/>
          </a:ln>
        </p:spPr>
        <p:style>
          <a:lnRef idx="2">
            <a:srgbClr val="5D53C4">
              <a:lumMod val="75000"/>
            </a:srgbClr>
          </a:lnRef>
          <a:fillRef idx="1">
            <a:srgbClr val="5D53C4"/>
          </a:fillRef>
          <a:effectRef idx="0">
            <a:srgbClr val="FFFFFF"/>
          </a:effectRef>
          <a:fontRef idx="minor">
            <a:srgbClr val="FFFFFF"/>
          </a:fontRef>
        </p:style>
        <p:txBody>
          <a:bodyPr rtlCol="0" anchor="ctr"/>
          <a:p>
            <a:pPr algn="ctr"/>
            <a:endParaRPr lang="zh-CN" altLang="en-US">
              <a:solidFill>
                <a:srgbClr val="000000"/>
              </a:solidFill>
            </a:endParaRPr>
          </a:p>
        </p:txBody>
      </p:sp>
      <p:sp>
        <p:nvSpPr>
          <p:cNvPr id="27" name="左箭头 26"/>
          <p:cNvSpPr/>
          <p:nvPr/>
        </p:nvSpPr>
        <p:spPr>
          <a:xfrm rot="20220000">
            <a:off x="2330450" y="2818130"/>
            <a:ext cx="5626100" cy="76200"/>
          </a:xfrm>
          <a:prstGeom prst="leftArrow">
            <a:avLst/>
          </a:prstGeom>
          <a:solidFill>
            <a:srgbClr val="C00000">
              <a:alpha val="39000"/>
            </a:srgbClr>
          </a:solidFill>
          <a:ln>
            <a:solidFill>
              <a:srgbClr val="C0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12" grpId="0" animBg="1"/>
      <p:bldP spid="13" grpId="0"/>
      <p:bldP spid="25"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未标题-2.png"/>
          <p:cNvPicPr>
            <a:picLocks noChangeAspect="1"/>
          </p:cNvPicPr>
          <p:nvPr/>
        </p:nvPicPr>
        <p:blipFill>
          <a:blip r:embed="rId1"/>
          <a:srcRect/>
          <a:stretch>
            <a:fillRect/>
          </a:stretch>
        </p:blipFill>
        <p:spPr>
          <a:xfrm>
            <a:off x="7495540" y="2294255"/>
            <a:ext cx="4762500" cy="4625340"/>
          </a:xfrm>
          <a:prstGeom prst="rect">
            <a:avLst/>
          </a:prstGeom>
        </p:spPr>
      </p:pic>
      <p:sp>
        <p:nvSpPr>
          <p:cNvPr id="6" name="文本框 5"/>
          <p:cNvSpPr txBox="1"/>
          <p:nvPr>
            <p:custDataLst>
              <p:tags r:id="rId2"/>
            </p:custDataLst>
          </p:nvPr>
        </p:nvSpPr>
        <p:spPr>
          <a:xfrm>
            <a:off x="1135380" y="134620"/>
            <a:ext cx="858139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D</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3"/>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4"/>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5">
            <a:extLst>
              <a:ext uri="{BEBA8EAE-BF5A-486C-A8C5-ECC9F3942E4B}">
                <a14:imgProps xmlns:a14="http://schemas.microsoft.com/office/drawing/2010/main">
                  <a14:imgLayer r:embed="rId6">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59690" y="750570"/>
            <a:ext cx="7436485" cy="6092825"/>
          </a:xfrm>
          <a:prstGeom prst="rect">
            <a:avLst/>
          </a:prstGeom>
          <a:noFill/>
          <a:ln w="9525">
            <a:solidFill>
              <a:schemeClr val="accent5">
                <a:lumMod val="20000"/>
                <a:lumOff val="80000"/>
              </a:schemeClr>
            </a:solidFill>
          </a:ln>
        </p:spPr>
        <p:txBody>
          <a:bodyPr wrap="square">
            <a:spAutoFit/>
          </a:bodyPr>
          <a:p>
            <a:pPr indent="0" algn="just" fontAlgn="auto">
              <a:lnSpc>
                <a:spcPts val="1800"/>
              </a:lnSpc>
            </a:pPr>
            <a:r>
              <a:rPr lang="en-US" sz="1600">
                <a:solidFill>
                  <a:srgbClr val="000000"/>
                </a:solidFill>
                <a:latin typeface="Times New Roman" panose="02020603050405020304" charset="0"/>
              </a:rPr>
              <a:t>   </a:t>
            </a:r>
            <a:r>
              <a:rPr lang="en-US" sz="1600">
                <a:solidFill>
                  <a:schemeClr val="tx1"/>
                </a:solidFill>
                <a:latin typeface="Times New Roman" panose="02020603050405020304" charset="0"/>
              </a:rPr>
              <a:t> Microplastics have become a common source of pollution across the Earth — they have settled in the deep sea and on the Himalayas, stuck inside volcanic rocks, filled the stomachs of seabirds and even fallen in fresh Antarctic snow. They are even appearing inside humans.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Now, new research suggests that a simple, cheap measure may significantly reduce the level of microplastics in water from your tap (水龙头): boiling and filtering (过滤) it. In a study published Wednesday in</a:t>
            </a:r>
            <a:r>
              <a:rPr lang="en-US" sz="1600" i="1">
                <a:solidFill>
                  <a:schemeClr val="tx1"/>
                </a:solidFill>
                <a:latin typeface="Times New Roman" panose="02020603050405020304" charset="0"/>
              </a:rPr>
              <a:t> Environmental Science &amp; Technology Letters</a:t>
            </a:r>
            <a:r>
              <a:rPr lang="en-US" sz="1600">
                <a:solidFill>
                  <a:schemeClr val="tx1"/>
                </a:solidFill>
                <a:latin typeface="Times New Roman" panose="02020603050405020304" charset="0"/>
              </a:rPr>
              <a:t>, researchers from China found that boiling tap water for just five minutes — then filtering it after it cools — could remove at least 80 percent of its microplastics.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Crucially, this process relies on the water containing enough calcium carbonate (碳酸钙) to trap the plastics. In the study, boiling hard water containing 300 milligrams of calcium carbonate led to an almost 90 percent drop in plastics. But in samples with less than 60 milligrams of calcium carbonate, boiling reduced the level of plastics by just 25 percent. Additionally, the research didn’t include all types of plastics. The team focused only on three common types — polystyrene, polyethylene and polypropylene — and they didn’t study other chemicals previously found in water such as vinyl chloride.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a:t>
            </a:r>
            <a:r>
              <a:rPr lang="en-US" sz="1600" b="1">
                <a:solidFill>
                  <a:srgbClr val="C00000"/>
                </a:solidFill>
                <a:latin typeface="Times New Roman" panose="02020603050405020304" charset="0"/>
              </a:rPr>
              <a:t>Still, </a:t>
            </a:r>
            <a:r>
              <a:rPr lang="en-US" sz="1600">
                <a:solidFill>
                  <a:schemeClr val="tx1"/>
                </a:solidFill>
                <a:latin typeface="Times New Roman" panose="02020603050405020304" charset="0"/>
              </a:rPr>
              <a:t>the findings show a potential path forward for reducing microplastic exposure — a task that’s becoming increasingly difficult. Even bottled water, scientists found earlier this year, contains 10 to 1,000 times more microplastics than originally thought.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Scientists are still trying to determine how harmful microplastics are — but what they do know has raised concerns. The new study suggests boiling tap water could be a tool to limit intake. “The way they demonstrated how microplastics were trapped through the boiling process was nice,” Caroline Gauchotte-Lindsay, an environmental engineer of the University of Glasgow in Scotland who was not involved in the research, tells </a:t>
            </a:r>
            <a:r>
              <a:rPr lang="en-US" sz="1600" i="1">
                <a:solidFill>
                  <a:schemeClr val="tx1"/>
                </a:solidFill>
                <a:latin typeface="Times New Roman" panose="02020603050405020304" charset="0"/>
              </a:rPr>
              <a:t>New Scientist</a:t>
            </a:r>
            <a:r>
              <a:rPr lang="en-US" sz="1600">
                <a:solidFill>
                  <a:schemeClr val="tx1"/>
                </a:solidFill>
                <a:latin typeface="Times New Roman" panose="02020603050405020304" charset="0"/>
              </a:rPr>
              <a:t>. “We should be looking into upgrading drinking water treatment plants so they remove microplastics.”</a:t>
            </a:r>
            <a:endParaRPr lang="en-US" sz="1600">
              <a:solidFill>
                <a:schemeClr val="tx1"/>
              </a:solidFill>
              <a:latin typeface="Times New Roman" panose="02020603050405020304" charset="0"/>
            </a:endParaRPr>
          </a:p>
        </p:txBody>
      </p:sp>
      <p:sp>
        <p:nvSpPr>
          <p:cNvPr id="34" name="文本框 33"/>
          <p:cNvSpPr txBox="1"/>
          <p:nvPr/>
        </p:nvSpPr>
        <p:spPr>
          <a:xfrm>
            <a:off x="7496175" y="844550"/>
            <a:ext cx="4641850" cy="1568450"/>
          </a:xfrm>
          <a:prstGeom prst="rect">
            <a:avLst/>
          </a:prstGeom>
          <a:noFill/>
          <a:ln w="9525">
            <a:solidFill>
              <a:schemeClr val="accent6">
                <a:lumMod val="20000"/>
                <a:lumOff val="80000"/>
              </a:schemeClr>
            </a:solidFill>
          </a:ln>
        </p:spPr>
        <p:txBody>
          <a:bodyPr wrap="square">
            <a:spAutoFit/>
          </a:bodyPr>
          <a:p>
            <a:pPr indent="0"/>
            <a:r>
              <a:rPr lang="en-US" sz="1600" b="1">
                <a:solidFill>
                  <a:schemeClr val="tx1"/>
                </a:solidFill>
                <a:latin typeface="Times New Roman" panose="02020603050405020304" charset="0"/>
              </a:rPr>
              <a:t>34. What does the author try to illustrate by mentioning bottled water in paragraph 4?</a:t>
            </a:r>
            <a:endParaRPr lang="en-US" sz="1600" b="1">
              <a:solidFill>
                <a:schemeClr val="tx1"/>
              </a:solidFill>
              <a:latin typeface="Times New Roman" panose="02020603050405020304" charset="0"/>
            </a:endParaRPr>
          </a:p>
          <a:p>
            <a:pPr indent="0"/>
            <a:r>
              <a:rPr lang="en-US" sz="1600">
                <a:solidFill>
                  <a:schemeClr val="tx1"/>
                </a:solidFill>
                <a:latin typeface="Times New Roman" panose="02020603050405020304" charset="0"/>
              </a:rPr>
              <a:t>  A. The importance of plastic recycling.	</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B. The severity of the microplastic problem.</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C. The danger in overusing pure water.	</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D. The difficulty in treating polluted water.</a:t>
            </a:r>
            <a:endParaRPr lang="en-US" sz="1600">
              <a:solidFill>
                <a:schemeClr val="tx1"/>
              </a:solidFill>
              <a:latin typeface="Times New Roman" panose="02020603050405020304" charset="0"/>
            </a:endParaRPr>
          </a:p>
        </p:txBody>
      </p:sp>
      <p:sp>
        <p:nvSpPr>
          <p:cNvPr id="10" name="圆角矩形 9"/>
          <p:cNvSpPr/>
          <p:nvPr>
            <p:custDataLst>
              <p:tags r:id="rId7"/>
            </p:custDataLst>
          </p:nvPr>
        </p:nvSpPr>
        <p:spPr>
          <a:xfrm>
            <a:off x="4525010" y="4431665"/>
            <a:ext cx="2603500" cy="19875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 name="圆角矩形 10"/>
          <p:cNvSpPr/>
          <p:nvPr>
            <p:custDataLst>
              <p:tags r:id="rId8"/>
            </p:custDataLst>
          </p:nvPr>
        </p:nvSpPr>
        <p:spPr>
          <a:xfrm>
            <a:off x="9467215" y="1648460"/>
            <a:ext cx="1718310" cy="19875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7" name="圆角矩形 16"/>
          <p:cNvSpPr/>
          <p:nvPr>
            <p:custDataLst>
              <p:tags r:id="rId9"/>
            </p:custDataLst>
          </p:nvPr>
        </p:nvSpPr>
        <p:spPr>
          <a:xfrm>
            <a:off x="1620520" y="4907280"/>
            <a:ext cx="4965700"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8" name="圆角矩形 17"/>
          <p:cNvSpPr/>
          <p:nvPr>
            <p:custDataLst>
              <p:tags r:id="rId10"/>
            </p:custDataLst>
          </p:nvPr>
        </p:nvSpPr>
        <p:spPr>
          <a:xfrm>
            <a:off x="8206740" y="1648460"/>
            <a:ext cx="802005"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9" name="圆角矩形 18"/>
          <p:cNvSpPr/>
          <p:nvPr>
            <p:custDataLst>
              <p:tags r:id="rId11"/>
            </p:custDataLst>
          </p:nvPr>
        </p:nvSpPr>
        <p:spPr>
          <a:xfrm>
            <a:off x="3990340" y="4708525"/>
            <a:ext cx="136842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12"/>
            </p:custDataLst>
          </p:nvPr>
        </p:nvSpPr>
        <p:spPr>
          <a:xfrm>
            <a:off x="2028825" y="4708525"/>
            <a:ext cx="1731010"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2" name="圆角矩形 21"/>
          <p:cNvSpPr/>
          <p:nvPr>
            <p:custDataLst>
              <p:tags r:id="rId13"/>
            </p:custDataLst>
          </p:nvPr>
        </p:nvSpPr>
        <p:spPr>
          <a:xfrm>
            <a:off x="8670925" y="1178560"/>
            <a:ext cx="1045210"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272" name="AutoShape 36"/>
          <p:cNvSpPr/>
          <p:nvPr>
            <p:custDataLst>
              <p:tags r:id="rId14"/>
            </p:custDataLst>
          </p:nvPr>
        </p:nvSpPr>
        <p:spPr>
          <a:xfrm>
            <a:off x="124460" y="845185"/>
            <a:ext cx="7371080" cy="321310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sp>
        <p:nvSpPr>
          <p:cNvPr id="47" name="文本框 46"/>
          <p:cNvSpPr txBox="1"/>
          <p:nvPr/>
        </p:nvSpPr>
        <p:spPr>
          <a:xfrm>
            <a:off x="322580" y="943610"/>
            <a:ext cx="4695825" cy="476250"/>
          </a:xfrm>
          <a:prstGeom prst="rect">
            <a:avLst/>
          </a:prstGeom>
          <a:noFill/>
        </p:spPr>
        <p:txBody>
          <a:bodyPr wrap="square" rtlCol="0" anchor="t">
            <a:noAutofit/>
          </a:bodyPr>
          <a:p>
            <a:pPr indent="0">
              <a:buFont typeface="Wingdings" panose="05000000000000000000" charset="0"/>
              <a:buNone/>
            </a:pPr>
            <a:r>
              <a:rPr lang="zh-CN" altLang="en-US" sz="2000" b="1">
                <a:solidFill>
                  <a:srgbClr val="C00000"/>
                </a:solidFill>
                <a:latin typeface="黑体" panose="02010609060101010101" charset="-122"/>
                <a:ea typeface="黑体" panose="02010609060101010101" charset="-122"/>
                <a:cs typeface="微软雅黑" panose="020B0503020204020204" charset="-122"/>
              </a:rPr>
              <a:t>警惕</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u="sng">
                <a:solidFill>
                  <a:srgbClr val="002060"/>
                </a:solidFill>
                <a:latin typeface="微软雅黑" panose="020B0503020204020204" charset="-122"/>
                <a:ea typeface="微软雅黑" panose="020B0503020204020204" charset="-122"/>
                <a:cs typeface="微软雅黑" panose="020B0503020204020204" charset="-122"/>
              </a:rPr>
              <a:t>偷换概念</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C00000"/>
                </a:solidFill>
                <a:latin typeface="黑体" panose="02010609060101010101" charset="-122"/>
                <a:ea typeface="黑体" panose="02010609060101010101" charset="-122"/>
                <a:cs typeface="微软雅黑" panose="020B0503020204020204" charset="-122"/>
              </a:rPr>
              <a:t>逻辑错误：</a:t>
            </a:r>
            <a:endParaRPr lang="zh-CN" altLang="en-US" sz="2000" b="1">
              <a:solidFill>
                <a:srgbClr val="C00000"/>
              </a:solidFill>
              <a:latin typeface="黑体" panose="02010609060101010101" charset="-122"/>
              <a:ea typeface="黑体" panose="02010609060101010101" charset="-122"/>
              <a:cs typeface="微软雅黑" panose="020B0503020204020204" charset="-122"/>
            </a:endParaRPr>
          </a:p>
        </p:txBody>
      </p:sp>
      <p:pic>
        <p:nvPicPr>
          <p:cNvPr id="50" name="图片 49"/>
          <p:cNvPicPr>
            <a:picLocks noChangeAspect="1"/>
          </p:cNvPicPr>
          <p:nvPr>
            <p:custDataLst>
              <p:tags r:id="rId15"/>
            </p:custDataLst>
          </p:nvPr>
        </p:nvPicPr>
        <p:blipFill>
          <a:blip r:embed="rId16">
            <a:clrChange>
              <a:clrFrom>
                <a:srgbClr val="FFFFFF">
                  <a:alpha val="100000"/>
                </a:srgbClr>
              </a:clrFrom>
              <a:clrTo>
                <a:srgbClr val="FFFFFF">
                  <a:alpha val="100000"/>
                  <a:alpha val="0"/>
                </a:srgbClr>
              </a:clrTo>
            </a:clrChange>
          </a:blip>
          <a:stretch>
            <a:fillRect/>
          </a:stretch>
        </p:blipFill>
        <p:spPr>
          <a:xfrm flipH="1">
            <a:off x="6527165" y="3535680"/>
            <a:ext cx="880110" cy="522605"/>
          </a:xfrm>
          <a:prstGeom prst="rect">
            <a:avLst/>
          </a:prstGeom>
        </p:spPr>
      </p:pic>
      <p:sp>
        <p:nvSpPr>
          <p:cNvPr id="49" name="文本框 48"/>
          <p:cNvSpPr txBox="1"/>
          <p:nvPr/>
        </p:nvSpPr>
        <p:spPr>
          <a:xfrm>
            <a:off x="235585" y="1377315"/>
            <a:ext cx="7171690" cy="2334895"/>
          </a:xfrm>
          <a:prstGeom prst="rect">
            <a:avLst/>
          </a:prstGeom>
          <a:noFill/>
        </p:spPr>
        <p:txBody>
          <a:bodyPr wrap="square" rtlCol="0" anchor="t">
            <a:noAutofit/>
          </a:bodyPr>
          <a:p>
            <a:pPr marL="285750" indent="-285750">
              <a:buFont typeface="Arial" panose="020B0604020202020204" pitchFamily="34" charset="0"/>
              <a:buChar char="•"/>
            </a:pPr>
            <a:r>
              <a:rPr sz="1600" b="1"/>
              <a:t>D选项有干扰性，difficulty与原文意义相符。但命题人利用</a:t>
            </a:r>
            <a:r>
              <a:rPr sz="1600" b="1">
                <a:sym typeface="+mn-ea"/>
              </a:rPr>
              <a:t>treating polluted water</a:t>
            </a:r>
            <a:r>
              <a:rPr sz="1600" b="1"/>
              <a:t>偷换了microplastic problem的</a:t>
            </a:r>
            <a:r>
              <a:rPr sz="1600" b="1">
                <a:sym typeface="+mn-ea"/>
              </a:rPr>
              <a:t>概念</a:t>
            </a:r>
            <a:r>
              <a:rPr sz="1600" b="1"/>
              <a:t>。从逻辑推理角度犯了“偷换概念，偷梁换柱”的错误，偷换概念包含：</a:t>
            </a:r>
            <a:endParaRPr sz="1600" b="1"/>
          </a:p>
          <a:p>
            <a:pPr marL="285750" indent="-285750">
              <a:buFont typeface="Arial" panose="020B0604020202020204" pitchFamily="34" charset="0"/>
              <a:buChar char="•"/>
            </a:pPr>
            <a:r>
              <a:rPr sz="1600" b="1"/>
              <a:t>1.表述范围过泛、过偏、过窄或与过远：treating polluted water范围太大，本文及本段的</a:t>
            </a:r>
            <a:r>
              <a:rPr sz="1600" b="1">
                <a:sym typeface="+mn-ea"/>
              </a:rPr>
              <a:t>中心词是</a:t>
            </a:r>
            <a:r>
              <a:rPr sz="1600" b="1"/>
              <a:t>microplastic problem。</a:t>
            </a:r>
            <a:endParaRPr sz="1600" b="1"/>
          </a:p>
          <a:p>
            <a:pPr marL="285750" indent="-285750">
              <a:buFont typeface="Arial" panose="020B0604020202020204" pitchFamily="34" charset="0"/>
              <a:buChar char="•"/>
            </a:pPr>
            <a:r>
              <a:rPr sz="1600" b="1"/>
              <a:t>2.偷换中心词，中心词不全：有的干扰选项中虽然涉及文章里反复出现的信息，包含其中一个中心词，但其他的信息却是命题人编造出来的，并未涵盖另一个中心词，此类选项无法充当文章主旨。</a:t>
            </a:r>
            <a:endParaRPr sz="1600" b="1"/>
          </a:p>
          <a:p>
            <a:pPr marL="285750" indent="-285750">
              <a:buFont typeface="Arial" panose="020B0604020202020204" pitchFamily="34" charset="0"/>
              <a:buChar char="•"/>
            </a:pPr>
            <a:r>
              <a:rPr sz="1600" b="1">
                <a:solidFill>
                  <a:srgbClr val="C00000"/>
                </a:solidFill>
              </a:rPr>
              <a:t>解题技巧提示：</a:t>
            </a:r>
            <a:r>
              <a:rPr sz="1600" b="1"/>
              <a:t>阅读中我们要从整体上感知，准确寻找出原文中与选项对应的语句，找出语句含有的意义，提取与答案相关的信息。。</a:t>
            </a:r>
            <a:endParaRPr sz="1600" b="1"/>
          </a:p>
        </p:txBody>
      </p:sp>
      <p:sp>
        <p:nvSpPr>
          <p:cNvPr id="2" name="文本框 1"/>
          <p:cNvSpPr txBox="1"/>
          <p:nvPr/>
        </p:nvSpPr>
        <p:spPr>
          <a:xfrm>
            <a:off x="7906385" y="3535680"/>
            <a:ext cx="4104640" cy="3046095"/>
          </a:xfrm>
          <a:prstGeom prst="rect">
            <a:avLst/>
          </a:prstGeom>
          <a:solidFill>
            <a:schemeClr val="bg1"/>
          </a:solidFill>
        </p:spPr>
        <p:txBody>
          <a:bodyPr wrap="square" rtlCol="0" anchor="t">
            <a:spAutoFit/>
          </a:bodyPr>
          <a:p>
            <a:r>
              <a:rPr lang="en-US" altLang="zh-CN" sz="1600"/>
              <a:t>      </a:t>
            </a:r>
            <a:r>
              <a:rPr lang="zh-CN" altLang="en-US" sz="1600"/>
              <a:t>考生要深谙词义延伸方式和过程：本段转折到</a:t>
            </a:r>
            <a:r>
              <a:rPr lang="en-US" altLang="zh-CN" sz="1600"/>
              <a:t>“</a:t>
            </a:r>
            <a:r>
              <a:rPr lang="zh-CN" altLang="en-US" sz="1600"/>
              <a:t>尽管找到减少微塑料接触的潜在途径</a:t>
            </a:r>
            <a:r>
              <a:rPr lang="en-US" altLang="zh-CN" sz="1600"/>
              <a:t>”</a:t>
            </a:r>
            <a:r>
              <a:rPr lang="zh-CN" altLang="en-US" sz="1600"/>
              <a:t>，但实际是一项日益困难的任务，</a:t>
            </a:r>
            <a:r>
              <a:rPr lang="zh-CN" altLang="en-US" sz="1600" b="1" u="sng">
                <a:solidFill>
                  <a:srgbClr val="C00000"/>
                </a:solidFill>
              </a:rPr>
              <a:t>引出该观点和核心关键词</a:t>
            </a:r>
            <a:r>
              <a:rPr lang="zh-CN" altLang="en-US" sz="1600"/>
              <a:t>“</a:t>
            </a:r>
            <a:r>
              <a:rPr lang="zh-CN" altLang="en-US" sz="1600" b="1">
                <a:solidFill>
                  <a:schemeClr val="accent3">
                    <a:lumMod val="50000"/>
                  </a:schemeClr>
                </a:solidFill>
              </a:rPr>
              <a:t>increasingly difficult</a:t>
            </a:r>
            <a:r>
              <a:rPr lang="zh-CN" altLang="en-US" sz="1600"/>
              <a:t>”。</a:t>
            </a:r>
            <a:endParaRPr lang="zh-CN" altLang="en-US" sz="1600"/>
          </a:p>
          <a:p>
            <a:r>
              <a:rPr lang="zh-CN" altLang="en-US" sz="1600"/>
              <a:t>     与后句形成</a:t>
            </a:r>
            <a:r>
              <a:rPr lang="zh-CN" altLang="en-US" sz="1600" b="1">
                <a:solidFill>
                  <a:srgbClr val="C00000"/>
                </a:solidFill>
              </a:rPr>
              <a:t>一般-具体</a:t>
            </a:r>
            <a:r>
              <a:rPr lang="zh-CN" altLang="en-US" sz="1600"/>
              <a:t>的小句关系，作者甚至举出大家都认为是安全的饮用水bottled water的例子，利用数据事实 </a:t>
            </a:r>
            <a:r>
              <a:rPr lang="zh-CN" altLang="en-US" sz="1600">
                <a:sym typeface="+mn-ea"/>
              </a:rPr>
              <a:t>“</a:t>
            </a:r>
            <a:r>
              <a:rPr lang="zh-CN" altLang="en-US" sz="1600"/>
              <a:t> </a:t>
            </a:r>
            <a:r>
              <a:rPr lang="zh-CN" altLang="en-US" sz="1600" b="1">
                <a:solidFill>
                  <a:schemeClr val="accent3">
                    <a:lumMod val="50000"/>
                  </a:schemeClr>
                </a:solidFill>
              </a:rPr>
              <a:t>10 to 1,000 times more microplastics than originally thought</a:t>
            </a:r>
            <a:r>
              <a:rPr lang="zh-CN" altLang="en-US" sz="1600">
                <a:sym typeface="+mn-ea"/>
              </a:rPr>
              <a:t>”证明上句的观点，说明问题严重（severity）。increasingly difficult</a:t>
            </a:r>
            <a:r>
              <a:rPr lang="en-US" altLang="zh-CN" sz="1600">
                <a:solidFill>
                  <a:srgbClr val="C00000"/>
                </a:solidFill>
                <a:sym typeface="+mn-ea"/>
              </a:rPr>
              <a:t>---</a:t>
            </a:r>
            <a:r>
              <a:rPr lang="en-US" altLang="zh-CN" sz="1600">
                <a:sym typeface="+mn-ea"/>
              </a:rPr>
              <a:t>10 to 1,000 times more microplastics</a:t>
            </a:r>
            <a:r>
              <a:rPr lang="en-US" altLang="zh-CN" sz="1600">
                <a:solidFill>
                  <a:srgbClr val="C00000"/>
                </a:solidFill>
                <a:sym typeface="+mn-ea"/>
              </a:rPr>
              <a:t>---</a:t>
            </a:r>
            <a:r>
              <a:rPr lang="en-US" altLang="zh-CN" sz="1600">
                <a:sym typeface="+mn-ea"/>
              </a:rPr>
              <a:t> severity </a:t>
            </a:r>
            <a:r>
              <a:rPr lang="zh-CN" altLang="en-US" sz="1600"/>
              <a:t>存在复现的关系形成词汇链和语义链。</a:t>
            </a:r>
            <a:endParaRPr lang="zh-CN" altLang="en-US" sz="1600"/>
          </a:p>
        </p:txBody>
      </p:sp>
      <p:sp>
        <p:nvSpPr>
          <p:cNvPr id="36" name="文本框 35"/>
          <p:cNvSpPr txBox="1"/>
          <p:nvPr/>
        </p:nvSpPr>
        <p:spPr>
          <a:xfrm>
            <a:off x="7772400" y="3136900"/>
            <a:ext cx="4090035" cy="398780"/>
          </a:xfrm>
          <a:prstGeom prst="rect">
            <a:avLst/>
          </a:prstGeom>
          <a:noFill/>
        </p:spPr>
        <p:txBody>
          <a:bodyPr wrap="square" rtlCol="0" anchor="t">
            <a:spAutoFit/>
          </a:bodyPr>
          <a:p>
            <a:pPr marL="285750" indent="-285750">
              <a:buFont typeface="Wingdings" panose="05000000000000000000" charset="0"/>
              <a:buChar char="Ø"/>
            </a:pPr>
            <a:r>
              <a:rPr lang="zh-CN" altLang="en-US" sz="2000" b="1" u="sng">
                <a:solidFill>
                  <a:schemeClr val="accent3">
                    <a:lumMod val="50000"/>
                  </a:schemeClr>
                </a:solidFill>
                <a:latin typeface="微软雅黑" panose="020B0503020204020204" charset="-122"/>
                <a:ea typeface="微软雅黑" panose="020B0503020204020204" charset="-122"/>
              </a:rPr>
              <a:t>精通词义延伸方式和过程</a:t>
            </a:r>
            <a:endParaRPr lang="zh-CN" altLang="en-US" sz="2000" b="1" u="sng">
              <a:solidFill>
                <a:schemeClr val="accent3">
                  <a:lumMod val="50000"/>
                </a:schemeClr>
              </a:solidFill>
              <a:latin typeface="微软雅黑" panose="020B0503020204020204" charset="-122"/>
              <a:ea typeface="微软雅黑" panose="020B0503020204020204" charset="-122"/>
            </a:endParaRPr>
          </a:p>
        </p:txBody>
      </p:sp>
      <p:pic>
        <p:nvPicPr>
          <p:cNvPr id="38" name="图片 37"/>
          <p:cNvPicPr>
            <a:picLocks noChangeAspect="1"/>
          </p:cNvPicPr>
          <p:nvPr/>
        </p:nvPicPr>
        <p:blipFill>
          <a:blip r:embed="rId17"/>
          <a:stretch>
            <a:fillRect/>
          </a:stretch>
        </p:blipFill>
        <p:spPr>
          <a:xfrm>
            <a:off x="208280" y="4139565"/>
            <a:ext cx="544195" cy="546100"/>
          </a:xfrm>
          <a:prstGeom prst="rect">
            <a:avLst/>
          </a:prstGeom>
        </p:spPr>
      </p:pic>
      <p:sp>
        <p:nvSpPr>
          <p:cNvPr id="39" name="文本框 38"/>
          <p:cNvSpPr txBox="1"/>
          <p:nvPr/>
        </p:nvSpPr>
        <p:spPr>
          <a:xfrm>
            <a:off x="235585" y="4186555"/>
            <a:ext cx="622935" cy="245110"/>
          </a:xfrm>
          <a:prstGeom prst="rect">
            <a:avLst/>
          </a:prstGeom>
          <a:noFill/>
        </p:spPr>
        <p:txBody>
          <a:bodyPr wrap="square" rtlCol="0">
            <a:noAutofit/>
          </a:bodyPr>
          <a:p>
            <a:r>
              <a:rPr lang="zh-CN" altLang="en-US" sz="1000" b="1">
                <a:solidFill>
                  <a:schemeClr val="bg1"/>
                </a:solidFill>
              </a:rPr>
              <a:t>路标词</a:t>
            </a:r>
            <a:endParaRPr lang="zh-CN" altLang="en-US" sz="1000" b="1">
              <a:solidFill>
                <a:schemeClr val="bg1"/>
              </a:solidFill>
            </a:endParaRPr>
          </a:p>
        </p:txBody>
      </p:sp>
      <p:pic>
        <p:nvPicPr>
          <p:cNvPr id="20" name="图片 19" descr="未标题-2.png"/>
          <p:cNvPicPr>
            <a:picLocks noChangeAspect="1"/>
          </p:cNvPicPr>
          <p:nvPr/>
        </p:nvPicPr>
        <p:blipFill>
          <a:blip r:embed="rId18"/>
          <a:stretch>
            <a:fillRect/>
          </a:stretch>
        </p:blipFill>
        <p:spPr>
          <a:xfrm>
            <a:off x="6943725" y="5106035"/>
            <a:ext cx="1154430" cy="1609725"/>
          </a:xfrm>
          <a:prstGeom prst="rect">
            <a:avLst/>
          </a:prstGeom>
        </p:spPr>
      </p:pic>
      <p:sp>
        <p:nvSpPr>
          <p:cNvPr id="37" name="乘号 36"/>
          <p:cNvSpPr/>
          <p:nvPr/>
        </p:nvSpPr>
        <p:spPr>
          <a:xfrm>
            <a:off x="10405745" y="2058035"/>
            <a:ext cx="532765" cy="440055"/>
          </a:xfrm>
          <a:prstGeom prst="mathMultiply">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19"/>
          <a:stretch>
            <a:fillRect/>
          </a:stretch>
        </p:blipFill>
        <p:spPr>
          <a:xfrm>
            <a:off x="8497570" y="2050415"/>
            <a:ext cx="362585" cy="362585"/>
          </a:xfrm>
          <a:prstGeom prst="rect">
            <a:avLst/>
          </a:prstGeom>
          <a:solidFill>
            <a:schemeClr val="bg1">
              <a:alpha val="1000"/>
            </a:schemeClr>
          </a:solid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1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p:tgtEl>
                                          <p:spTgt spid="2"/>
                                        </p:tgtEl>
                                        <p:attrNameLst>
                                          <p:attrName>ppt_y</p:attrName>
                                        </p:attrNameLst>
                                      </p:cBhvr>
                                      <p:tavLst>
                                        <p:tav tm="0">
                                          <p:val>
                                            <p:strVal val="#ppt_y+#ppt_h*1.125000"/>
                                          </p:val>
                                        </p:tav>
                                        <p:tav tm="100000">
                                          <p:val>
                                            <p:strVal val="#ppt_y"/>
                                          </p:val>
                                        </p:tav>
                                      </p:tavLst>
                                    </p:anim>
                                    <p:animEffect transition="in" filter="wipe(up)">
                                      <p:cBhvr>
                                        <p:cTn id="30" dur="500"/>
                                        <p:tgtEl>
                                          <p:spTgt spid="2"/>
                                        </p:tgtEl>
                                      </p:cBhvr>
                                    </p:animEffect>
                                  </p:childTnLst>
                                </p:cTn>
                              </p:par>
                              <p:par>
                                <p:cTn id="31" presetID="12" presetClass="entr" presetSubtype="4"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ppt_y</p:attrName>
                                        </p:attrNameLst>
                                      </p:cBhvr>
                                      <p:tavLst>
                                        <p:tav tm="0">
                                          <p:val>
                                            <p:strVal val="#ppt_y+#ppt_h*1.125000"/>
                                          </p:val>
                                        </p:tav>
                                        <p:tav tm="100000">
                                          <p:val>
                                            <p:strVal val="#ppt_y"/>
                                          </p:val>
                                        </p:tav>
                                      </p:tavLst>
                                    </p:anim>
                                    <p:animEffect transition="in" filter="wipe(up)">
                                      <p:cBhvr>
                                        <p:cTn id="34" dur="500"/>
                                        <p:tgtEl>
                                          <p:spTgt spid="38"/>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ppt_y</p:attrName>
                                        </p:attrNameLst>
                                      </p:cBhvr>
                                      <p:tavLst>
                                        <p:tav tm="0">
                                          <p:val>
                                            <p:strVal val="#ppt_y+#ppt_h*1.125000"/>
                                          </p:val>
                                        </p:tav>
                                        <p:tav tm="100000">
                                          <p:val>
                                            <p:strVal val="#ppt_y"/>
                                          </p:val>
                                        </p:tav>
                                      </p:tavLst>
                                    </p:anim>
                                    <p:animEffect transition="in" filter="wipe(up)">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 calcmode="lin" valueType="num">
                                      <p:cBhvr additive="base">
                                        <p:cTn id="54" dur="500" fill="hold"/>
                                        <p:tgtEl>
                                          <p:spTgt spid="49"/>
                                        </p:tgtEl>
                                        <p:attrNameLst>
                                          <p:attrName>ppt_x</p:attrName>
                                        </p:attrNameLst>
                                      </p:cBhvr>
                                      <p:tavLst>
                                        <p:tav tm="0">
                                          <p:val>
                                            <p:strVal val="#ppt_x"/>
                                          </p:val>
                                        </p:tav>
                                        <p:tav tm="100000">
                                          <p:val>
                                            <p:strVal val="#ppt_x"/>
                                          </p:val>
                                        </p:tav>
                                      </p:tavLst>
                                    </p:anim>
                                    <p:anim calcmode="lin" valueType="num">
                                      <p:cBhvr additive="base">
                                        <p:cTn id="55" dur="500" fill="hold"/>
                                        <p:tgtEl>
                                          <p:spTgt spid="49"/>
                                        </p:tgtEl>
                                        <p:attrNameLst>
                                          <p:attrName>ppt_y</p:attrName>
                                        </p:attrNameLst>
                                      </p:cBhvr>
                                      <p:tavLst>
                                        <p:tav tm="0">
                                          <p:val>
                                            <p:strVal val="1+#ppt_h/2"/>
                                          </p:val>
                                        </p:tav>
                                        <p:tav tm="100000">
                                          <p:val>
                                            <p:strVal val="#ppt_y"/>
                                          </p:val>
                                        </p:tav>
                                      </p:tavLst>
                                    </p:anim>
                                  </p:childTnLst>
                                </p:cTn>
                              </p:par>
                              <p:par>
                                <p:cTn id="56" presetID="12" presetClass="entr" presetSubtype="4"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additive="base">
                                        <p:cTn id="58" dur="500"/>
                                        <p:tgtEl>
                                          <p:spTgt spid="47"/>
                                        </p:tgtEl>
                                        <p:attrNameLst>
                                          <p:attrName>ppt_y</p:attrName>
                                        </p:attrNameLst>
                                      </p:cBhvr>
                                      <p:tavLst>
                                        <p:tav tm="0">
                                          <p:val>
                                            <p:strVal val="#ppt_y+#ppt_h*1.125000"/>
                                          </p:val>
                                        </p:tav>
                                        <p:tav tm="100000">
                                          <p:val>
                                            <p:strVal val="#ppt_y"/>
                                          </p:val>
                                        </p:tav>
                                      </p:tavLst>
                                    </p:anim>
                                    <p:animEffect transition="in" filter="wipe(up)">
                                      <p:cBhvr>
                                        <p:cTn id="59" dur="500"/>
                                        <p:tgtEl>
                                          <p:spTgt spid="47"/>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500"/>
                                        <p:tgtEl>
                                          <p:spTgt spid="37"/>
                                        </p:tgtEl>
                                        <p:attrNameLst>
                                          <p:attrName>ppt_y</p:attrName>
                                        </p:attrNameLst>
                                      </p:cBhvr>
                                      <p:tavLst>
                                        <p:tav tm="0">
                                          <p:val>
                                            <p:strVal val="#ppt_y+#ppt_h*1.125000"/>
                                          </p:val>
                                        </p:tav>
                                        <p:tav tm="100000">
                                          <p:val>
                                            <p:strVal val="#ppt_y"/>
                                          </p:val>
                                        </p:tav>
                                      </p:tavLst>
                                    </p:anim>
                                    <p:animEffect transition="in" filter="wipe(up)">
                                      <p:cBhvr>
                                        <p:cTn id="63" dur="500"/>
                                        <p:tgtEl>
                                          <p:spTgt spid="37"/>
                                        </p:tgtEl>
                                      </p:cBhvr>
                                    </p:animEffect>
                                  </p:childTnLst>
                                </p:cTn>
                              </p:par>
                              <p:par>
                                <p:cTn id="64" presetID="16" presetClass="entr" presetSubtype="21" fill="hold"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barn(inVertical)">
                                      <p:cBhvr>
                                        <p:cTn id="66" dur="500"/>
                                        <p:tgtEl>
                                          <p:spTgt spid="3"/>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1272"/>
                                        </p:tgtEl>
                                        <p:attrNameLst>
                                          <p:attrName>style.visibility</p:attrName>
                                        </p:attrNameLst>
                                      </p:cBhvr>
                                      <p:to>
                                        <p:strVal val="visible"/>
                                      </p:to>
                                    </p:set>
                                    <p:anim calcmode="lin" valueType="num">
                                      <p:cBhvr additive="base">
                                        <p:cTn id="69" dur="500"/>
                                        <p:tgtEl>
                                          <p:spTgt spid="11272"/>
                                        </p:tgtEl>
                                        <p:attrNameLst>
                                          <p:attrName>ppt_y</p:attrName>
                                        </p:attrNameLst>
                                      </p:cBhvr>
                                      <p:tavLst>
                                        <p:tav tm="0">
                                          <p:val>
                                            <p:strVal val="#ppt_y+#ppt_h*1.125000"/>
                                          </p:val>
                                        </p:tav>
                                        <p:tav tm="100000">
                                          <p:val>
                                            <p:strVal val="#ppt_y"/>
                                          </p:val>
                                        </p:tav>
                                      </p:tavLst>
                                    </p:anim>
                                    <p:animEffect transition="in" filter="wipe(up)">
                                      <p:cBhvr>
                                        <p:cTn id="70" dur="500"/>
                                        <p:tgtEl>
                                          <p:spTgt spid="11272"/>
                                        </p:tgtEl>
                                      </p:cBhvr>
                                    </p:animEffect>
                                  </p:childTnLst>
                                </p:cTn>
                              </p:par>
                              <p:par>
                                <p:cTn id="71" presetID="16" presetClass="entr" presetSubtype="21"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barn(inVertical)">
                                      <p:cBhvr>
                                        <p:cTn id="7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36" grpId="0"/>
      <p:bldP spid="36" grpId="1"/>
      <p:bldP spid="39" grpId="0"/>
      <p:bldP spid="37" grpId="0" bldLvl="0" animBg="1"/>
      <p:bldP spid="37" grpId="1" animBg="1"/>
      <p:bldP spid="47" grpId="0"/>
      <p:bldP spid="2" grpId="0" bldLvl="0" animBg="1"/>
      <p:bldP spid="11272" grpId="0" animBg="1"/>
      <p:bldP spid="11" grpId="0" animBg="1"/>
      <p:bldP spid="18"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圆角矩形 4"/>
          <p:cNvSpPr/>
          <p:nvPr/>
        </p:nvSpPr>
        <p:spPr>
          <a:xfrm>
            <a:off x="7565390" y="2291080"/>
            <a:ext cx="4572635" cy="455231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sp>
        <p:nvSpPr>
          <p:cNvPr id="6" name="文本框 5"/>
          <p:cNvSpPr txBox="1"/>
          <p:nvPr>
            <p:custDataLst>
              <p:tags r:id="rId1"/>
            </p:custDataLst>
          </p:nvPr>
        </p:nvSpPr>
        <p:spPr>
          <a:xfrm>
            <a:off x="1019175" y="134620"/>
            <a:ext cx="11042015"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D</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r>
              <a:rPr kumimoji="0" lang="en-US" altLang="zh-CN"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7030A0"/>
                </a:solidFill>
                <a:latin typeface="微软雅黑" panose="020B0503020204020204" charset="-122"/>
                <a:ea typeface="微软雅黑" panose="020B0503020204020204" charset="-122"/>
                <a:cs typeface="+mn-cs"/>
                <a:sym typeface="+mn-ea"/>
              </a:rPr>
              <a:t>最有争议性的</a:t>
            </a:r>
            <a:r>
              <a:rPr kumimoji="0" lang="en-US" altLang="zh-CN" sz="2400" b="1" kern="1200" cap="none" spc="0" normalizeH="0" baseline="0" noProof="1" dirty="0">
                <a:solidFill>
                  <a:srgbClr val="7030A0"/>
                </a:solidFill>
                <a:latin typeface="微软雅黑" panose="020B0503020204020204" charset="-122"/>
                <a:ea typeface="微软雅黑" panose="020B0503020204020204" charset="-122"/>
                <a:cs typeface="+mn-cs"/>
                <a:sym typeface="+mn-ea"/>
              </a:rPr>
              <a:t>B or D?</a:t>
            </a:r>
            <a:endParaRPr kumimoji="0" lang="en-US" altLang="zh-CN" sz="2400" b="1" kern="1200" cap="none" spc="0" normalizeH="0" baseline="0" noProof="1" dirty="0">
              <a:solidFill>
                <a:srgbClr val="7030A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59690" y="750570"/>
            <a:ext cx="7436485" cy="6092825"/>
          </a:xfrm>
          <a:prstGeom prst="rect">
            <a:avLst/>
          </a:prstGeom>
          <a:noFill/>
          <a:ln w="9525">
            <a:solidFill>
              <a:schemeClr val="accent5">
                <a:lumMod val="20000"/>
                <a:lumOff val="80000"/>
              </a:schemeClr>
            </a:solidFill>
          </a:ln>
        </p:spPr>
        <p:txBody>
          <a:bodyPr wrap="square">
            <a:spAutoFit/>
          </a:bodyPr>
          <a:p>
            <a:pPr indent="0" algn="just" fontAlgn="auto">
              <a:lnSpc>
                <a:spcPts val="1800"/>
              </a:lnSpc>
            </a:pPr>
            <a:r>
              <a:rPr lang="en-US" sz="1600">
                <a:solidFill>
                  <a:srgbClr val="000000"/>
                </a:solidFill>
                <a:latin typeface="Times New Roman" panose="02020603050405020304" charset="0"/>
              </a:rPr>
              <a:t>   </a:t>
            </a:r>
            <a:r>
              <a:rPr lang="en-US" sz="1600">
                <a:solidFill>
                  <a:schemeClr val="tx1"/>
                </a:solidFill>
                <a:latin typeface="Times New Roman" panose="02020603050405020304" charset="0"/>
              </a:rPr>
              <a:t> Microplastics have become a common source of pollution across the Earth — they have settled in the deep sea and on the Himalayas, stuck inside volcanic rocks, filled the stomachs of seabirds and even fallen in fresh Antarctic snow. They are even appearing inside humans.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Now, new research suggests that a simple, cheap measure may significantly reduce the level of microplastics in water from your tap (水龙头): boiling and filtering (过滤) it. In a study published Wednesday in</a:t>
            </a:r>
            <a:r>
              <a:rPr lang="en-US" sz="1600" i="1">
                <a:solidFill>
                  <a:schemeClr val="tx1"/>
                </a:solidFill>
                <a:latin typeface="Times New Roman" panose="02020603050405020304" charset="0"/>
              </a:rPr>
              <a:t> Environmental Science &amp; Technology Letters</a:t>
            </a:r>
            <a:r>
              <a:rPr lang="en-US" sz="1600">
                <a:solidFill>
                  <a:schemeClr val="tx1"/>
                </a:solidFill>
                <a:latin typeface="Times New Roman" panose="02020603050405020304" charset="0"/>
              </a:rPr>
              <a:t>, researchers from China found that boiling tap water for just five minutes — then filtering it after it cools — could remove at least 80 percent of its microplastics.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Crucially, this process relies on the water containing enough calcium carbonate (碳酸钙) to trap the plastics. In the study, boiling hard water containing 300 milligrams of calcium carbonate led to an almost 90 percent drop in plastics. But in samples with less than 60 milligrams of calcium carbonate, boiling reduced the level of plastics by just 25 percent. Additionally, the research didn’t include all types of plastics. The team focused only on three common types — polystyrene, polyethylene and polypropylene — and they didn’t study other chemicals previously found in water such as vinyl chloride.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Still, the findings show a potential path forward for reducing microplastic exposure — a task that’s becoming increasingly difficult. Even bottled water, scientists found earlier this year, contains 10 to 1,000 times more microplastics than originally thought.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Scientists are still trying to determine how harmful microplastics are — but what they do know has raised concerns. The new study suggests boiling tap water could be a tool to limit intake. “The way they demonstrated how microplastics were trapped through the boiling process was nice,” Caroline Gauchotte-Lindsay, an environmental engineer of the University of Glasgow in Scotland who was not involved in the research, tells </a:t>
            </a:r>
            <a:r>
              <a:rPr lang="en-US" sz="1600" i="1">
                <a:solidFill>
                  <a:schemeClr val="tx1"/>
                </a:solidFill>
                <a:latin typeface="Times New Roman" panose="02020603050405020304" charset="0"/>
              </a:rPr>
              <a:t>New Scientist</a:t>
            </a:r>
            <a:r>
              <a:rPr lang="en-US" sz="1600">
                <a:solidFill>
                  <a:schemeClr val="tx1"/>
                </a:solidFill>
                <a:latin typeface="Times New Roman" panose="02020603050405020304" charset="0"/>
              </a:rPr>
              <a:t>. “We should be looking into upgrading drinking water treatment plants so they remove microplastics.”</a:t>
            </a:r>
            <a:endParaRPr lang="en-US" sz="1600">
              <a:solidFill>
                <a:schemeClr val="tx1"/>
              </a:solidFill>
              <a:latin typeface="Times New Roman" panose="02020603050405020304" charset="0"/>
            </a:endParaRPr>
          </a:p>
        </p:txBody>
      </p:sp>
      <p:sp>
        <p:nvSpPr>
          <p:cNvPr id="34" name="文本框 33"/>
          <p:cNvSpPr txBox="1"/>
          <p:nvPr/>
        </p:nvSpPr>
        <p:spPr>
          <a:xfrm>
            <a:off x="7496175" y="844550"/>
            <a:ext cx="4641850" cy="1322070"/>
          </a:xfrm>
          <a:prstGeom prst="rect">
            <a:avLst/>
          </a:prstGeom>
          <a:noFill/>
          <a:ln w="9525">
            <a:solidFill>
              <a:schemeClr val="accent6">
                <a:lumMod val="20000"/>
                <a:lumOff val="80000"/>
              </a:schemeClr>
            </a:solidFill>
          </a:ln>
        </p:spPr>
        <p:txBody>
          <a:bodyPr wrap="square">
            <a:spAutoFit/>
          </a:bodyPr>
          <a:p>
            <a:pPr indent="0"/>
            <a:r>
              <a:rPr lang="en-US" sz="1600" b="1">
                <a:solidFill>
                  <a:schemeClr val="tx1"/>
                </a:solidFill>
                <a:latin typeface="Times New Roman" panose="02020603050405020304" charset="0"/>
              </a:rPr>
              <a:t>35. What is Gauchotte-Lindsay’s suggestion about?</a:t>
            </a:r>
            <a:endParaRPr lang="en-US" sz="1600" b="1">
              <a:solidFill>
                <a:schemeClr val="tx1"/>
              </a:solidFill>
              <a:latin typeface="Times New Roman" panose="02020603050405020304" charset="0"/>
            </a:endParaRPr>
          </a:p>
          <a:p>
            <a:pPr indent="0"/>
            <a:r>
              <a:rPr lang="en-US" sz="1600">
                <a:solidFill>
                  <a:schemeClr val="tx1"/>
                </a:solidFill>
                <a:latin typeface="Times New Roman" panose="02020603050405020304" charset="0"/>
              </a:rPr>
              <a:t>  A Choice of new research methods.	</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B. Possible direction for further study.</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C. Need to involve more researchers.	</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D. Potential application of the findings.</a:t>
            </a:r>
            <a:endParaRPr lang="en-US" sz="1600">
              <a:solidFill>
                <a:schemeClr val="tx1"/>
              </a:solidFill>
              <a:latin typeface="Times New Roman" panose="02020603050405020304" charset="0"/>
            </a:endParaRPr>
          </a:p>
        </p:txBody>
      </p:sp>
      <p:sp>
        <p:nvSpPr>
          <p:cNvPr id="7" name="圆角矩形 6"/>
          <p:cNvSpPr/>
          <p:nvPr>
            <p:custDataLst>
              <p:tags r:id="rId5"/>
            </p:custDataLst>
          </p:nvPr>
        </p:nvSpPr>
        <p:spPr>
          <a:xfrm>
            <a:off x="6903085" y="5386070"/>
            <a:ext cx="700405"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9" name="圆角矩形 8"/>
          <p:cNvSpPr/>
          <p:nvPr>
            <p:custDataLst>
              <p:tags r:id="rId6"/>
            </p:custDataLst>
          </p:nvPr>
        </p:nvSpPr>
        <p:spPr>
          <a:xfrm>
            <a:off x="1397635" y="5828665"/>
            <a:ext cx="826770"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3" name="圆角矩形 12"/>
          <p:cNvSpPr/>
          <p:nvPr>
            <p:custDataLst>
              <p:tags r:id="rId7"/>
            </p:custDataLst>
          </p:nvPr>
        </p:nvSpPr>
        <p:spPr>
          <a:xfrm>
            <a:off x="3093085" y="1702435"/>
            <a:ext cx="1965960"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4" name="圆角矩形 13"/>
          <p:cNvSpPr/>
          <p:nvPr>
            <p:custDataLst>
              <p:tags r:id="rId8"/>
            </p:custDataLst>
          </p:nvPr>
        </p:nvSpPr>
        <p:spPr>
          <a:xfrm>
            <a:off x="142240" y="6303010"/>
            <a:ext cx="79565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9" name="圆角矩形 18"/>
          <p:cNvSpPr/>
          <p:nvPr>
            <p:custDataLst>
              <p:tags r:id="rId9"/>
            </p:custDataLst>
          </p:nvPr>
        </p:nvSpPr>
        <p:spPr>
          <a:xfrm>
            <a:off x="3203575" y="2178685"/>
            <a:ext cx="415607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 name="圆角矩形 2"/>
          <p:cNvSpPr/>
          <p:nvPr>
            <p:custDataLst>
              <p:tags r:id="rId10"/>
            </p:custDataLst>
          </p:nvPr>
        </p:nvSpPr>
        <p:spPr>
          <a:xfrm>
            <a:off x="2224405" y="4497070"/>
            <a:ext cx="1965960"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pic>
        <p:nvPicPr>
          <p:cNvPr id="24" name="图片 23"/>
          <p:cNvPicPr>
            <a:picLocks noChangeAspect="1"/>
          </p:cNvPicPr>
          <p:nvPr/>
        </p:nvPicPr>
        <p:blipFill>
          <a:blip r:embed="rId11">
            <a:clrChange>
              <a:clrFrom>
                <a:srgbClr val="FEFEFC">
                  <a:alpha val="100000"/>
                </a:srgbClr>
              </a:clrFrom>
              <a:clrTo>
                <a:srgbClr val="FEFEFC">
                  <a:alpha val="100000"/>
                  <a:alpha val="0"/>
                </a:srgbClr>
              </a:clrTo>
            </a:clrChange>
          </a:blip>
          <a:srcRect/>
          <a:stretch>
            <a:fillRect/>
          </a:stretch>
        </p:blipFill>
        <p:spPr>
          <a:xfrm>
            <a:off x="7496175" y="3667760"/>
            <a:ext cx="1227455" cy="3175635"/>
          </a:xfrm>
          <a:prstGeom prst="roundRect">
            <a:avLst/>
          </a:prstGeom>
        </p:spPr>
      </p:pic>
      <p:sp>
        <p:nvSpPr>
          <p:cNvPr id="28" name="文本框 27"/>
          <p:cNvSpPr txBox="1"/>
          <p:nvPr/>
        </p:nvSpPr>
        <p:spPr>
          <a:xfrm>
            <a:off x="7715885" y="2377440"/>
            <a:ext cx="3977005" cy="398780"/>
          </a:xfrm>
          <a:prstGeom prst="rect">
            <a:avLst/>
          </a:prstGeom>
          <a:noFill/>
        </p:spPr>
        <p:txBody>
          <a:bodyPr wrap="square" rtlCol="0" anchor="t">
            <a:spAutoFit/>
          </a:bodyPr>
          <a:p>
            <a:pPr marL="342900" indent="-342900">
              <a:buFont typeface="Wingdings" panose="05000000000000000000" charset="0"/>
              <a:buChar char="Ø"/>
            </a:pPr>
            <a:r>
              <a:rPr lang="en-US" altLang="zh-CN" sz="2000" b="1" u="sng">
                <a:solidFill>
                  <a:srgbClr val="C00000"/>
                </a:solidFill>
                <a:latin typeface="微软雅黑" panose="020B0503020204020204" charset="-122"/>
                <a:ea typeface="微软雅黑" panose="020B0503020204020204" charset="-122"/>
                <a:cs typeface="微软雅黑" panose="020B0503020204020204" charset="-122"/>
              </a:rPr>
              <a:t>1.</a:t>
            </a:r>
            <a:r>
              <a:rPr lang="zh-CN" altLang="en-US" sz="2000" b="1" u="sng">
                <a:solidFill>
                  <a:srgbClr val="C00000"/>
                </a:solidFill>
                <a:latin typeface="微软雅黑" panose="020B0503020204020204" charset="-122"/>
                <a:ea typeface="微软雅黑" panose="020B0503020204020204" charset="-122"/>
                <a:cs typeface="微软雅黑" panose="020B0503020204020204" charset="-122"/>
              </a:rPr>
              <a:t>从语篇组织宏观结构上考虑</a:t>
            </a:r>
            <a:endParaRPr lang="zh-CN" altLang="en-US" sz="2000" b="1" u="sng">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7" name="文本框 26"/>
          <p:cNvSpPr txBox="1"/>
          <p:nvPr/>
        </p:nvSpPr>
        <p:spPr>
          <a:xfrm>
            <a:off x="7565390" y="2811145"/>
            <a:ext cx="4572635" cy="1322070"/>
          </a:xfrm>
          <a:prstGeom prst="rect">
            <a:avLst/>
          </a:prstGeom>
          <a:noFill/>
        </p:spPr>
        <p:txBody>
          <a:bodyPr wrap="square" rtlCol="0" anchor="t">
            <a:spAutoFit/>
          </a:bodyPr>
          <a:p>
            <a:r>
              <a:rPr lang="en-US" altLang="zh-CN" sz="1600">
                <a:sym typeface="+mn-ea"/>
              </a:rPr>
              <a:t>      </a:t>
            </a:r>
            <a:r>
              <a:rPr lang="zh-CN" altLang="en-US" sz="1600" b="1"/>
              <a:t>英语语篇通常属于</a:t>
            </a:r>
            <a:r>
              <a:rPr lang="zh-CN" altLang="en-US" sz="1600" b="1">
                <a:solidFill>
                  <a:srgbClr val="C00000"/>
                </a:solidFill>
              </a:rPr>
              <a:t>演绎型的直线型</a:t>
            </a:r>
            <a:r>
              <a:rPr lang="zh-CN" altLang="en-US" sz="1600" b="1"/>
              <a:t>思维模式，第二段提出方法，亮观点</a:t>
            </a:r>
            <a:r>
              <a:rPr lang="en-US" altLang="zh-CN" sz="1600" b="1"/>
              <a:t>“</a:t>
            </a:r>
            <a:r>
              <a:rPr lang="zh-CN" altLang="en-US" sz="1600" b="1"/>
              <a:t> a </a:t>
            </a:r>
            <a:r>
              <a:rPr lang="zh-CN" altLang="en-US" sz="1600" b="1">
                <a:solidFill>
                  <a:srgbClr val="0070C0"/>
                </a:solidFill>
              </a:rPr>
              <a:t>simple, cheap</a:t>
            </a:r>
            <a:r>
              <a:rPr lang="zh-CN" altLang="en-US" sz="1600" b="1"/>
              <a:t> </a:t>
            </a:r>
            <a:r>
              <a:rPr lang="zh-CN" altLang="en-US" sz="1600" b="1">
                <a:solidFill>
                  <a:srgbClr val="7030A0"/>
                </a:solidFill>
              </a:rPr>
              <a:t>measure</a:t>
            </a:r>
            <a:r>
              <a:rPr lang="en-US" altLang="zh-CN" sz="1600" b="1"/>
              <a:t>”</a:t>
            </a:r>
            <a:r>
              <a:rPr lang="zh-CN" altLang="en-US" sz="1600" b="1"/>
              <a:t>  并形成一条语义链贯穿全文</a:t>
            </a:r>
            <a:r>
              <a:rPr lang="en-US" altLang="zh-CN" sz="1600" b="1"/>
              <a:t>“--</a:t>
            </a:r>
            <a:r>
              <a:rPr lang="zh-CN" altLang="en-US" sz="1600" b="1"/>
              <a:t>a </a:t>
            </a:r>
            <a:r>
              <a:rPr lang="zh-CN" altLang="en-US" sz="1600" b="1">
                <a:solidFill>
                  <a:srgbClr val="0070C0"/>
                </a:solidFill>
              </a:rPr>
              <a:t>potential </a:t>
            </a:r>
            <a:r>
              <a:rPr lang="zh-CN" altLang="en-US" sz="1600" b="1">
                <a:solidFill>
                  <a:srgbClr val="7030A0"/>
                </a:solidFill>
              </a:rPr>
              <a:t>path</a:t>
            </a:r>
            <a:r>
              <a:rPr lang="en-US" altLang="zh-CN" sz="1600" b="1"/>
              <a:t>-- </a:t>
            </a:r>
            <a:r>
              <a:rPr lang="en-US" altLang="zh-CN" sz="1600" b="1">
                <a:solidFill>
                  <a:srgbClr val="7030A0"/>
                </a:solidFill>
              </a:rPr>
              <a:t>a tool</a:t>
            </a:r>
            <a:r>
              <a:rPr lang="en-US" altLang="zh-CN" sz="1600" b="1"/>
              <a:t> </a:t>
            </a:r>
            <a:r>
              <a:rPr lang="en-US" altLang="zh-CN" sz="1600" b="1">
                <a:solidFill>
                  <a:srgbClr val="0070C0"/>
                </a:solidFill>
              </a:rPr>
              <a:t>to limit intake</a:t>
            </a:r>
            <a:r>
              <a:rPr lang="en-US" altLang="zh-CN" sz="1600" b="1"/>
              <a:t>--</a:t>
            </a:r>
            <a:r>
              <a:rPr lang="en-US" altLang="zh-CN" sz="1600" b="1">
                <a:solidFill>
                  <a:srgbClr val="7030A0"/>
                </a:solidFill>
              </a:rPr>
              <a:t>The way</a:t>
            </a:r>
            <a:r>
              <a:rPr lang="en-US" altLang="zh-CN" sz="1600" b="1"/>
              <a:t> </a:t>
            </a:r>
            <a:r>
              <a:rPr lang="en-US" altLang="zh-CN" sz="1600" b="1">
                <a:solidFill>
                  <a:srgbClr val="0070C0"/>
                </a:solidFill>
              </a:rPr>
              <a:t>was nice</a:t>
            </a:r>
            <a:r>
              <a:rPr lang="en-US" altLang="zh-CN" sz="1600" b="1"/>
              <a:t>”</a:t>
            </a:r>
            <a:r>
              <a:rPr lang="zh-CN" altLang="en-US" sz="1600" b="1"/>
              <a:t>，对</a:t>
            </a:r>
            <a:r>
              <a:rPr lang="en-US" altLang="zh-CN" sz="1600" b="1"/>
              <a:t>“</a:t>
            </a:r>
            <a:r>
              <a:rPr lang="zh-CN" altLang="en-US" sz="1600" b="1"/>
              <a:t>小方法解决大问题</a:t>
            </a:r>
            <a:r>
              <a:rPr lang="en-US" altLang="zh-CN" sz="1600" b="1"/>
              <a:t>”</a:t>
            </a:r>
            <a:r>
              <a:rPr lang="zh-CN" altLang="en-US" sz="1600" b="1"/>
              <a:t>一直是肯定态度。</a:t>
            </a:r>
            <a:endParaRPr lang="zh-CN" altLang="en-US" sz="1600" b="1"/>
          </a:p>
        </p:txBody>
      </p:sp>
      <p:sp>
        <p:nvSpPr>
          <p:cNvPr id="12" name="圆角矩形 11"/>
          <p:cNvSpPr/>
          <p:nvPr>
            <p:custDataLst>
              <p:tags r:id="rId12"/>
            </p:custDataLst>
          </p:nvPr>
        </p:nvSpPr>
        <p:spPr>
          <a:xfrm>
            <a:off x="1461135" y="5584825"/>
            <a:ext cx="763270" cy="198755"/>
          </a:xfrm>
          <a:prstGeom prst="roundRect">
            <a:avLst/>
          </a:prstGeom>
          <a:solidFill>
            <a:srgbClr val="FFFF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cxnSp>
        <p:nvCxnSpPr>
          <p:cNvPr id="16" name="直接箭头连接符 15"/>
          <p:cNvCxnSpPr>
            <a:stCxn id="13" idx="2"/>
          </p:cNvCxnSpPr>
          <p:nvPr/>
        </p:nvCxnSpPr>
        <p:spPr>
          <a:xfrm flipH="1">
            <a:off x="3025140" y="1901190"/>
            <a:ext cx="1050925" cy="2593975"/>
          </a:xfrm>
          <a:prstGeom prst="straightConnector1">
            <a:avLst/>
          </a:prstGeom>
          <a:ln w="28575">
            <a:solidFill>
              <a:srgbClr val="CAC8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3061970" y="4640580"/>
            <a:ext cx="4088130" cy="842010"/>
          </a:xfrm>
          <a:prstGeom prst="straightConnector1">
            <a:avLst/>
          </a:prstGeom>
          <a:ln w="28575">
            <a:solidFill>
              <a:srgbClr val="CAC8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2172335" y="5584190"/>
            <a:ext cx="4701540" cy="443230"/>
          </a:xfrm>
          <a:prstGeom prst="straightConnector1">
            <a:avLst/>
          </a:prstGeom>
          <a:ln w="28575">
            <a:solidFill>
              <a:srgbClr val="CAC800"/>
            </a:solidFill>
            <a:tailEnd type="arrow"/>
          </a:ln>
        </p:spPr>
        <p:style>
          <a:lnRef idx="1">
            <a:schemeClr val="accent1"/>
          </a:lnRef>
          <a:fillRef idx="0">
            <a:schemeClr val="accent1"/>
          </a:fillRef>
          <a:effectRef idx="0">
            <a:schemeClr val="accent1"/>
          </a:effectRef>
          <a:fontRef idx="minor">
            <a:schemeClr val="tx1"/>
          </a:fontRef>
        </p:style>
      </p:cxnSp>
      <p:sp>
        <p:nvSpPr>
          <p:cNvPr id="22" name="圆角矩形 21"/>
          <p:cNvSpPr/>
          <p:nvPr>
            <p:custDataLst>
              <p:tags r:id="rId13"/>
            </p:custDataLst>
          </p:nvPr>
        </p:nvSpPr>
        <p:spPr>
          <a:xfrm>
            <a:off x="6902450" y="6104255"/>
            <a:ext cx="51625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5" name="文本框 24"/>
          <p:cNvSpPr txBox="1"/>
          <p:nvPr/>
        </p:nvSpPr>
        <p:spPr>
          <a:xfrm>
            <a:off x="7752715" y="5584190"/>
            <a:ext cx="4308475" cy="1076325"/>
          </a:xfrm>
          <a:prstGeom prst="rect">
            <a:avLst/>
          </a:prstGeom>
          <a:noFill/>
        </p:spPr>
        <p:txBody>
          <a:bodyPr wrap="square" rtlCol="0" anchor="t">
            <a:spAutoFit/>
          </a:bodyPr>
          <a:p>
            <a:r>
              <a:rPr lang="en-US" altLang="zh-CN" sz="1600" b="1"/>
              <a:t>       </a:t>
            </a:r>
            <a:r>
              <a:rPr lang="zh-CN" altLang="en-US" sz="1600" b="1"/>
              <a:t>Caroline并非在杂志</a:t>
            </a:r>
            <a:r>
              <a:rPr lang="zh-CN" altLang="en-US" sz="1600" b="1" i="1">
                <a:solidFill>
                  <a:srgbClr val="C00000"/>
                </a:solidFill>
              </a:rPr>
              <a:t>Environmental Science &amp; Technology Letters</a:t>
            </a:r>
            <a:r>
              <a:rPr lang="zh-CN" altLang="en-US" sz="1600" b="1"/>
              <a:t>上针对“研究”本身，而是在杂志 </a:t>
            </a:r>
            <a:r>
              <a:rPr lang="zh-CN" altLang="en-US" sz="1600" b="1" i="1">
                <a:solidFill>
                  <a:srgbClr val="C00000"/>
                </a:solidFill>
              </a:rPr>
              <a:t>New Scientist</a:t>
            </a:r>
            <a:r>
              <a:rPr lang="zh-CN" altLang="en-US" sz="1600" b="1" i="1"/>
              <a:t> </a:t>
            </a:r>
            <a:r>
              <a:rPr lang="zh-CN" altLang="en-US" sz="1600" b="1"/>
              <a:t>作进一步</a:t>
            </a:r>
            <a:r>
              <a:rPr lang="zh-CN" altLang="en-US" sz="1600" b="1">
                <a:solidFill>
                  <a:srgbClr val="C00000"/>
                </a:solidFill>
              </a:rPr>
              <a:t>肯定认同</a:t>
            </a:r>
            <a:r>
              <a:rPr lang="zh-CN" altLang="en-US" sz="1600" b="1" baseline="-25000"/>
              <a:t>（was nice）</a:t>
            </a:r>
            <a:r>
              <a:rPr lang="zh-CN" altLang="en-US" sz="1600" b="1"/>
              <a:t>并在此基础上</a:t>
            </a:r>
            <a:r>
              <a:rPr lang="zh-CN" altLang="en-US" sz="1600" b="1">
                <a:solidFill>
                  <a:srgbClr val="C00000"/>
                </a:solidFill>
              </a:rPr>
              <a:t>补充意见</a:t>
            </a:r>
            <a:r>
              <a:rPr lang="zh-CN" altLang="en-US" sz="1600" b="1"/>
              <a:t>，目的是推广该技术。</a:t>
            </a:r>
            <a:endParaRPr lang="zh-CN" altLang="en-US" sz="1600" b="1"/>
          </a:p>
        </p:txBody>
      </p:sp>
      <p:sp>
        <p:nvSpPr>
          <p:cNvPr id="8" name="文本框 7"/>
          <p:cNvSpPr txBox="1"/>
          <p:nvPr/>
        </p:nvSpPr>
        <p:spPr>
          <a:xfrm>
            <a:off x="8014970" y="4406265"/>
            <a:ext cx="4123690" cy="1076325"/>
          </a:xfrm>
          <a:prstGeom prst="rect">
            <a:avLst/>
          </a:prstGeom>
          <a:noFill/>
        </p:spPr>
        <p:txBody>
          <a:bodyPr wrap="square" rtlCol="0" anchor="t">
            <a:spAutoFit/>
          </a:bodyPr>
          <a:p>
            <a:r>
              <a:rPr lang="en-US" altLang="zh-CN" sz="1600">
                <a:sym typeface="+mn-ea"/>
              </a:rPr>
              <a:t>       </a:t>
            </a:r>
            <a:r>
              <a:rPr lang="zh-CN" altLang="en-US" sz="1600" b="1">
                <a:sym typeface="+mn-ea"/>
              </a:rPr>
              <a:t>结尾不是对开头的简单重复，而是对前面内容的总结或补充。本篇前文</a:t>
            </a:r>
            <a:r>
              <a:rPr lang="zh-CN" altLang="en-US" sz="1600" b="1" baseline="-25000">
                <a:sym typeface="+mn-ea"/>
              </a:rPr>
              <a:t>（第二段）</a:t>
            </a:r>
            <a:r>
              <a:rPr lang="zh-CN" altLang="en-US" sz="1600" b="1">
                <a:sym typeface="+mn-ea"/>
              </a:rPr>
              <a:t>已经有立论，尾段借用专家Caroline的观点，作进一步客观评价</a:t>
            </a:r>
            <a:r>
              <a:rPr lang="zh-CN" altLang="en-US" sz="1600" b="1" baseline="-25000">
                <a:sym typeface="+mn-ea"/>
              </a:rPr>
              <a:t>（was nice，与前文呼应）</a:t>
            </a:r>
            <a:r>
              <a:rPr lang="zh-CN" altLang="en-US" sz="1600" b="1">
                <a:sym typeface="+mn-ea"/>
              </a:rPr>
              <a:t>和补充。</a:t>
            </a:r>
            <a:endParaRPr lang="zh-CN" altLang="en-US" sz="16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p:tgtEl>
                                          <p:spTgt spid="25"/>
                                        </p:tgtEl>
                                        <p:attrNameLst>
                                          <p:attrName>ppt_y</p:attrName>
                                        </p:attrNameLst>
                                      </p:cBhvr>
                                      <p:tavLst>
                                        <p:tav tm="0">
                                          <p:val>
                                            <p:strVal val="#ppt_y+#ppt_h*1.125000"/>
                                          </p:val>
                                        </p:tav>
                                        <p:tav tm="100000">
                                          <p:val>
                                            <p:strVal val="#ppt_y"/>
                                          </p:val>
                                        </p:tav>
                                      </p:tavLst>
                                    </p:anim>
                                    <p:animEffect transition="in" filter="wipe(up)">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7" grpId="0"/>
      <p:bldP spid="8"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圆角矩形 4"/>
          <p:cNvSpPr/>
          <p:nvPr/>
        </p:nvSpPr>
        <p:spPr>
          <a:xfrm>
            <a:off x="7565390" y="2291080"/>
            <a:ext cx="4572635" cy="455231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sp>
        <p:nvSpPr>
          <p:cNvPr id="6" name="文本框 5"/>
          <p:cNvSpPr txBox="1"/>
          <p:nvPr>
            <p:custDataLst>
              <p:tags r:id="rId1"/>
            </p:custDataLst>
          </p:nvPr>
        </p:nvSpPr>
        <p:spPr>
          <a:xfrm>
            <a:off x="1019175" y="134620"/>
            <a:ext cx="11042015"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D</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r>
              <a:rPr kumimoji="0" lang="en-US" altLang="zh-CN"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a:t>
            </a:r>
            <a:r>
              <a:rPr kumimoji="0" lang="zh-CN" altLang="en-US" sz="2400" b="1" kern="1200" cap="none" spc="0" normalizeH="0" baseline="0" noProof="1" dirty="0">
                <a:solidFill>
                  <a:srgbClr val="7030A0"/>
                </a:solidFill>
                <a:latin typeface="微软雅黑" panose="020B0503020204020204" charset="-122"/>
                <a:ea typeface="微软雅黑" panose="020B0503020204020204" charset="-122"/>
                <a:cs typeface="+mn-cs"/>
                <a:sym typeface="+mn-ea"/>
              </a:rPr>
              <a:t>最有争议性的B or D?</a:t>
            </a:r>
            <a:endParaRPr kumimoji="0" lang="zh-CN" altLang="en-US" sz="2400" b="1" kern="1200" cap="none" spc="0" normalizeH="0" baseline="0" noProof="1" dirty="0">
              <a:solidFill>
                <a:srgbClr val="7030A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59690" y="750570"/>
            <a:ext cx="7436485" cy="6092825"/>
          </a:xfrm>
          <a:prstGeom prst="rect">
            <a:avLst/>
          </a:prstGeom>
          <a:noFill/>
          <a:ln w="9525">
            <a:solidFill>
              <a:schemeClr val="accent5">
                <a:lumMod val="20000"/>
                <a:lumOff val="80000"/>
              </a:schemeClr>
            </a:solidFill>
          </a:ln>
        </p:spPr>
        <p:txBody>
          <a:bodyPr wrap="square">
            <a:spAutoFit/>
          </a:bodyPr>
          <a:p>
            <a:pPr indent="0" algn="just" fontAlgn="auto">
              <a:lnSpc>
                <a:spcPts val="1800"/>
              </a:lnSpc>
            </a:pPr>
            <a:r>
              <a:rPr lang="en-US" sz="1600">
                <a:solidFill>
                  <a:srgbClr val="000000"/>
                </a:solidFill>
                <a:latin typeface="Times New Roman" panose="02020603050405020304" charset="0"/>
              </a:rPr>
              <a:t>   </a:t>
            </a:r>
            <a:r>
              <a:rPr lang="en-US" sz="1600">
                <a:solidFill>
                  <a:schemeClr val="tx1"/>
                </a:solidFill>
                <a:latin typeface="Times New Roman" panose="02020603050405020304" charset="0"/>
              </a:rPr>
              <a:t> Microplastics have become a common source of pollution across the Earth — they have settled in the deep sea and on the Himalayas, stuck inside volcanic rocks, filled the stomachs of seabirds and even fallen in fresh Antarctic snow. They are even appearing inside humans.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Now, new research suggests that a simple, cheap measure may significantly reduce the level of microplastics in water from your tap (水龙头): boiling and filtering (过滤) it. In a study published Wednesday in</a:t>
            </a:r>
            <a:r>
              <a:rPr lang="en-US" sz="1600" i="1">
                <a:solidFill>
                  <a:schemeClr val="tx1"/>
                </a:solidFill>
                <a:latin typeface="Times New Roman" panose="02020603050405020304" charset="0"/>
              </a:rPr>
              <a:t> Environmental Science &amp; Technology Letters</a:t>
            </a:r>
            <a:r>
              <a:rPr lang="en-US" sz="1600">
                <a:solidFill>
                  <a:schemeClr val="tx1"/>
                </a:solidFill>
                <a:latin typeface="Times New Roman" panose="02020603050405020304" charset="0"/>
              </a:rPr>
              <a:t>, researchers from China found that boiling tap water for just five minutes — then filtering it after it cools — could remove at least 80 percent of its microplastics.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Crucially, this process relies on the water containing enough calcium carbonate (碳酸钙) to trap the plastics. In the study, boiling hard water containing 300 milligrams of calcium carbonate led to an almost 90 percent drop in plastics. But in samples with less than 60 milligrams of calcium carbonate, boiling reduced the level of plastics by just 25 percent. Additionally, the research didn’t include all types of plastics. The team focused only on three common types — polystyrene, polyethylene and polypropylene — and they didn’t study other chemicals previously found in water such as vinyl chloride.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Still, the findings show a potential path forward for reducing microplastic exposure — a task that’s becoming increasingly difficult. Even bottled water, scientists found earlier this year, contains 10 to 1,000 times more microplastics than originally thought. </a:t>
            </a:r>
            <a:endParaRPr lang="en-US" sz="1600">
              <a:solidFill>
                <a:schemeClr val="tx1"/>
              </a:solidFill>
              <a:latin typeface="Times New Roman" panose="02020603050405020304" charset="0"/>
            </a:endParaRPr>
          </a:p>
          <a:p>
            <a:pPr indent="0" algn="just" fontAlgn="auto">
              <a:lnSpc>
                <a:spcPts val="1800"/>
              </a:lnSpc>
            </a:pPr>
            <a:r>
              <a:rPr lang="en-US" sz="1600">
                <a:solidFill>
                  <a:schemeClr val="tx1"/>
                </a:solidFill>
                <a:latin typeface="Times New Roman" panose="02020603050405020304" charset="0"/>
              </a:rPr>
              <a:t>    Scientists are still trying to determine how harmful microplastics are — but what they do know has raised concerns. The new study suggests boiling tap water could be a tool to limit intake. “The way they demonstrated how microplastics were trapped through the boiling process was nice,” Caroline Gauchotte-Lindsay, an environmental engineer of the University of Glasgow in Scotland who was not involved in the research, tells </a:t>
            </a:r>
            <a:r>
              <a:rPr lang="en-US" sz="1600" i="1">
                <a:solidFill>
                  <a:schemeClr val="tx1"/>
                </a:solidFill>
                <a:latin typeface="Times New Roman" panose="02020603050405020304" charset="0"/>
              </a:rPr>
              <a:t>New Scientist</a:t>
            </a:r>
            <a:r>
              <a:rPr lang="en-US" sz="1600">
                <a:solidFill>
                  <a:schemeClr val="tx1"/>
                </a:solidFill>
                <a:latin typeface="Times New Roman" panose="02020603050405020304" charset="0"/>
              </a:rPr>
              <a:t>. “We should be looking into upgrading drinking water treatment plants so they remove microplastics.”</a:t>
            </a:r>
            <a:endParaRPr lang="en-US" sz="1600">
              <a:solidFill>
                <a:schemeClr val="tx1"/>
              </a:solidFill>
              <a:latin typeface="Times New Roman" panose="02020603050405020304" charset="0"/>
            </a:endParaRPr>
          </a:p>
        </p:txBody>
      </p:sp>
      <p:sp>
        <p:nvSpPr>
          <p:cNvPr id="34" name="文本框 33"/>
          <p:cNvSpPr txBox="1"/>
          <p:nvPr/>
        </p:nvSpPr>
        <p:spPr>
          <a:xfrm>
            <a:off x="7496175" y="844550"/>
            <a:ext cx="4641850" cy="1322070"/>
          </a:xfrm>
          <a:prstGeom prst="rect">
            <a:avLst/>
          </a:prstGeom>
          <a:noFill/>
          <a:ln w="9525">
            <a:solidFill>
              <a:schemeClr val="accent6">
                <a:lumMod val="20000"/>
                <a:lumOff val="80000"/>
              </a:schemeClr>
            </a:solidFill>
          </a:ln>
        </p:spPr>
        <p:txBody>
          <a:bodyPr wrap="square">
            <a:spAutoFit/>
          </a:bodyPr>
          <a:p>
            <a:pPr indent="0"/>
            <a:r>
              <a:rPr lang="en-US" sz="1600" b="1">
                <a:solidFill>
                  <a:schemeClr val="tx1"/>
                </a:solidFill>
                <a:latin typeface="Times New Roman" panose="02020603050405020304" charset="0"/>
              </a:rPr>
              <a:t>35. What is Gauchotte-Lindsay’s suggestion about?</a:t>
            </a:r>
            <a:endParaRPr lang="en-US" sz="1600" b="1">
              <a:solidFill>
                <a:schemeClr val="tx1"/>
              </a:solidFill>
              <a:latin typeface="Times New Roman" panose="02020603050405020304" charset="0"/>
            </a:endParaRPr>
          </a:p>
          <a:p>
            <a:pPr indent="0"/>
            <a:r>
              <a:rPr lang="en-US" sz="1600">
                <a:solidFill>
                  <a:schemeClr val="tx1"/>
                </a:solidFill>
                <a:latin typeface="Times New Roman" panose="02020603050405020304" charset="0"/>
              </a:rPr>
              <a:t>  A Choice of new research methods.	</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B. Possible direction for further study.</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C. Need to involve more researchers.	</a:t>
            </a:r>
            <a:endParaRPr lang="en-US" sz="1600">
              <a:solidFill>
                <a:schemeClr val="tx1"/>
              </a:solidFill>
              <a:latin typeface="Times New Roman" panose="02020603050405020304" charset="0"/>
            </a:endParaRPr>
          </a:p>
          <a:p>
            <a:pPr indent="0"/>
            <a:r>
              <a:rPr lang="en-US" sz="1600">
                <a:solidFill>
                  <a:schemeClr val="tx1"/>
                </a:solidFill>
                <a:latin typeface="Times New Roman" panose="02020603050405020304" charset="0"/>
              </a:rPr>
              <a:t>  D. Potential application of the findings.</a:t>
            </a:r>
            <a:endParaRPr lang="en-US" sz="1600">
              <a:solidFill>
                <a:schemeClr val="tx1"/>
              </a:solidFill>
              <a:latin typeface="Times New Roman" panose="02020603050405020304" charset="0"/>
            </a:endParaRPr>
          </a:p>
        </p:txBody>
      </p:sp>
      <p:sp>
        <p:nvSpPr>
          <p:cNvPr id="14" name="圆角矩形 13"/>
          <p:cNvSpPr/>
          <p:nvPr>
            <p:custDataLst>
              <p:tags r:id="rId5"/>
            </p:custDataLst>
          </p:nvPr>
        </p:nvSpPr>
        <p:spPr>
          <a:xfrm>
            <a:off x="1078865" y="6312535"/>
            <a:ext cx="95313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7" name="圆角矩形 16"/>
          <p:cNvSpPr/>
          <p:nvPr>
            <p:custDataLst>
              <p:tags r:id="rId6"/>
            </p:custDataLst>
          </p:nvPr>
        </p:nvSpPr>
        <p:spPr>
          <a:xfrm>
            <a:off x="2224405" y="5584825"/>
            <a:ext cx="1603375" cy="2165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1" name="圆角矩形 20"/>
          <p:cNvSpPr/>
          <p:nvPr>
            <p:custDataLst>
              <p:tags r:id="rId7"/>
            </p:custDataLst>
          </p:nvPr>
        </p:nvSpPr>
        <p:spPr>
          <a:xfrm>
            <a:off x="3093085" y="1967865"/>
            <a:ext cx="1490345"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pic>
        <p:nvPicPr>
          <p:cNvPr id="8" name="图片 7"/>
          <p:cNvPicPr>
            <a:picLocks noChangeAspect="1"/>
          </p:cNvPicPr>
          <p:nvPr/>
        </p:nvPicPr>
        <p:blipFill>
          <a:blip r:embed="rId8">
            <a:clrChange>
              <a:clrFrom>
                <a:srgbClr val="FEFDF8">
                  <a:alpha val="100000"/>
                </a:srgbClr>
              </a:clrFrom>
              <a:clrTo>
                <a:srgbClr val="FEFDF8">
                  <a:alpha val="100000"/>
                  <a:alpha val="0"/>
                </a:srgbClr>
              </a:clrTo>
            </a:clrChange>
          </a:blip>
          <a:srcRect/>
          <a:stretch>
            <a:fillRect/>
          </a:stretch>
        </p:blipFill>
        <p:spPr>
          <a:xfrm>
            <a:off x="10552430" y="3206750"/>
            <a:ext cx="1585595" cy="3636645"/>
          </a:xfrm>
          <a:prstGeom prst="roundRect">
            <a:avLst/>
          </a:prstGeom>
        </p:spPr>
      </p:pic>
      <p:sp>
        <p:nvSpPr>
          <p:cNvPr id="28" name="文本框 27"/>
          <p:cNvSpPr txBox="1"/>
          <p:nvPr/>
        </p:nvSpPr>
        <p:spPr>
          <a:xfrm>
            <a:off x="7715885" y="2377440"/>
            <a:ext cx="3977005" cy="398780"/>
          </a:xfrm>
          <a:prstGeom prst="rect">
            <a:avLst/>
          </a:prstGeom>
          <a:noFill/>
        </p:spPr>
        <p:txBody>
          <a:bodyPr wrap="square" rtlCol="0" anchor="t">
            <a:spAutoFit/>
          </a:bodyPr>
          <a:p>
            <a:pPr marL="342900" indent="-342900">
              <a:buFont typeface="Wingdings" panose="05000000000000000000" charset="0"/>
              <a:buChar char="Ø"/>
            </a:pPr>
            <a:r>
              <a:rPr lang="en-US" altLang="zh-CN" sz="2000" b="1" u="sng">
                <a:solidFill>
                  <a:srgbClr val="C00000"/>
                </a:solidFill>
                <a:latin typeface="微软雅黑" panose="020B0503020204020204" charset="-122"/>
                <a:ea typeface="微软雅黑" panose="020B0503020204020204" charset="-122"/>
                <a:cs typeface="微软雅黑" panose="020B0503020204020204" charset="-122"/>
              </a:rPr>
              <a:t>2.</a:t>
            </a:r>
            <a:r>
              <a:rPr lang="zh-CN" altLang="en-US" sz="2000" b="1" u="sng">
                <a:solidFill>
                  <a:srgbClr val="C00000"/>
                </a:solidFill>
                <a:latin typeface="微软雅黑" panose="020B0503020204020204" charset="-122"/>
                <a:ea typeface="微软雅黑" panose="020B0503020204020204" charset="-122"/>
                <a:cs typeface="微软雅黑" panose="020B0503020204020204" charset="-122"/>
              </a:rPr>
              <a:t>从作者视角上考虑</a:t>
            </a:r>
            <a:r>
              <a:rPr lang="en-US" altLang="zh-CN" sz="2000" b="1" u="sng" baseline="-250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u="sng" baseline="-25000">
                <a:solidFill>
                  <a:srgbClr val="C00000"/>
                </a:solidFill>
                <a:latin typeface="微软雅黑" panose="020B0503020204020204" charset="-122"/>
                <a:ea typeface="微软雅黑" panose="020B0503020204020204" charset="-122"/>
                <a:cs typeface="微软雅黑" panose="020B0503020204020204" charset="-122"/>
              </a:rPr>
              <a:t>关注人称代词</a:t>
            </a:r>
            <a:r>
              <a:rPr lang="en-US" altLang="zh-CN" sz="2000" b="1" u="sng" baseline="-25000">
                <a:solidFill>
                  <a:srgbClr val="C00000"/>
                </a:solidFill>
                <a:latin typeface="微软雅黑" panose="020B0503020204020204" charset="-122"/>
                <a:ea typeface="微软雅黑" panose="020B0503020204020204" charset="-122"/>
                <a:cs typeface="微软雅黑" panose="020B0503020204020204" charset="-122"/>
              </a:rPr>
              <a:t>)</a:t>
            </a:r>
            <a:endParaRPr lang="en-US" altLang="zh-CN" sz="2000" b="1" u="sng" baseline="-25000">
              <a:solidFill>
                <a:srgbClr val="C00000"/>
              </a:solidFill>
              <a:latin typeface="微软雅黑" panose="020B0503020204020204" charset="-122"/>
              <a:ea typeface="微软雅黑" panose="020B0503020204020204" charset="-122"/>
              <a:cs typeface="微软雅黑" panose="020B0503020204020204" charset="-122"/>
            </a:endParaRPr>
          </a:p>
        </p:txBody>
      </p:sp>
      <p:pic>
        <p:nvPicPr>
          <p:cNvPr id="15" name="图片 14"/>
          <p:cNvPicPr>
            <a:picLocks noChangeAspect="1"/>
          </p:cNvPicPr>
          <p:nvPr/>
        </p:nvPicPr>
        <p:blipFill>
          <a:blip r:embed="rId9"/>
          <a:srcRect/>
          <a:stretch>
            <a:fillRect/>
          </a:stretch>
        </p:blipFill>
        <p:spPr>
          <a:xfrm>
            <a:off x="515620" y="2377440"/>
            <a:ext cx="6370955" cy="3103245"/>
          </a:xfrm>
          <a:prstGeom prst="rect">
            <a:avLst/>
          </a:prstGeom>
          <a:ln w="12700" cmpd="sng">
            <a:solidFill>
              <a:schemeClr val="accent1">
                <a:shade val="50000"/>
              </a:schemeClr>
            </a:solidFill>
            <a:prstDash val="solid"/>
          </a:ln>
        </p:spPr>
      </p:pic>
      <p:sp>
        <p:nvSpPr>
          <p:cNvPr id="10" name="圆角矩形 9"/>
          <p:cNvSpPr/>
          <p:nvPr>
            <p:custDataLst>
              <p:tags r:id="rId10"/>
            </p:custDataLst>
          </p:nvPr>
        </p:nvSpPr>
        <p:spPr>
          <a:xfrm>
            <a:off x="4925060" y="5862955"/>
            <a:ext cx="2286635" cy="19875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 name="圆角矩形 10"/>
          <p:cNvSpPr/>
          <p:nvPr>
            <p:custDataLst>
              <p:tags r:id="rId11"/>
            </p:custDataLst>
          </p:nvPr>
        </p:nvSpPr>
        <p:spPr>
          <a:xfrm>
            <a:off x="3411855" y="6113780"/>
            <a:ext cx="3115945" cy="198755"/>
          </a:xfrm>
          <a:prstGeom prst="roundRect">
            <a:avLst/>
          </a:prstGeom>
          <a:solidFill>
            <a:srgbClr val="00B05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文本框 11"/>
          <p:cNvSpPr txBox="1"/>
          <p:nvPr/>
        </p:nvSpPr>
        <p:spPr>
          <a:xfrm>
            <a:off x="7604125" y="2848610"/>
            <a:ext cx="4533900" cy="645160"/>
          </a:xfrm>
          <a:prstGeom prst="rect">
            <a:avLst/>
          </a:prstGeom>
          <a:noFill/>
        </p:spPr>
        <p:txBody>
          <a:bodyPr wrap="square" rtlCol="0" anchor="t">
            <a:spAutoFit/>
          </a:bodyPr>
          <a:p>
            <a:r>
              <a:rPr lang="en-US" altLang="zh-CN" b="1"/>
              <a:t>     </a:t>
            </a:r>
            <a:r>
              <a:rPr lang="zh-CN" altLang="en-US" b="1"/>
              <a:t>从</a:t>
            </a:r>
            <a:r>
              <a:rPr lang="en-US" altLang="zh-CN" b="1"/>
              <a:t> </a:t>
            </a:r>
            <a:r>
              <a:rPr lang="zh-CN" altLang="en-US" b="1" u="sng">
                <a:solidFill>
                  <a:srgbClr val="0070C0"/>
                </a:solidFill>
              </a:rPr>
              <a:t>作者立场</a:t>
            </a:r>
            <a:r>
              <a:rPr lang="zh-CN" altLang="en-US" b="1">
                <a:solidFill>
                  <a:schemeClr val="tx1"/>
                </a:solidFill>
              </a:rPr>
              <a:t>，</a:t>
            </a:r>
            <a:r>
              <a:rPr lang="zh-CN" altLang="en-US" b="1"/>
              <a:t>用了</a:t>
            </a:r>
            <a:r>
              <a:rPr lang="en-US" altLang="zh-CN" b="1"/>
              <a:t>“ </a:t>
            </a:r>
            <a:r>
              <a:rPr lang="en-US" altLang="zh-CN" b="1">
                <a:solidFill>
                  <a:srgbClr val="C00000"/>
                </a:solidFill>
              </a:rPr>
              <a:t>your </a:t>
            </a:r>
            <a:r>
              <a:rPr lang="en-US" altLang="zh-CN" b="1"/>
              <a:t>tap”</a:t>
            </a:r>
            <a:r>
              <a:rPr lang="zh-CN" altLang="en-US" b="1"/>
              <a:t>，说明该方法研究仅限于</a:t>
            </a:r>
            <a:r>
              <a:rPr lang="en-US" altLang="zh-CN" b="1"/>
              <a:t>“</a:t>
            </a:r>
            <a:r>
              <a:rPr lang="zh-CN" altLang="en-US" b="1"/>
              <a:t>读者家里或办公室</a:t>
            </a:r>
            <a:r>
              <a:rPr lang="en-US" altLang="zh-CN" b="1"/>
              <a:t>”</a:t>
            </a:r>
            <a:r>
              <a:rPr lang="zh-CN" altLang="en-US" b="1"/>
              <a:t>。</a:t>
            </a:r>
            <a:endParaRPr lang="zh-CN" altLang="en-US" b="1"/>
          </a:p>
        </p:txBody>
      </p:sp>
      <p:sp>
        <p:nvSpPr>
          <p:cNvPr id="16" name="文本框 15"/>
          <p:cNvSpPr txBox="1"/>
          <p:nvPr/>
        </p:nvSpPr>
        <p:spPr>
          <a:xfrm>
            <a:off x="7660005" y="3556635"/>
            <a:ext cx="3959860" cy="2861310"/>
          </a:xfrm>
          <a:prstGeom prst="rect">
            <a:avLst/>
          </a:prstGeom>
          <a:noFill/>
        </p:spPr>
        <p:txBody>
          <a:bodyPr wrap="square" rtlCol="0" anchor="t">
            <a:spAutoFit/>
          </a:bodyPr>
          <a:p>
            <a:r>
              <a:rPr lang="en-US" altLang="zh-CN" b="1"/>
              <a:t>      </a:t>
            </a:r>
            <a:r>
              <a:rPr b="1"/>
              <a:t>Caroline Gauchotte-Lindsay</a:t>
            </a:r>
            <a:r>
              <a:rPr lang="zh-CN" b="1"/>
              <a:t>的身份是</a:t>
            </a:r>
            <a:r>
              <a:rPr lang="zh-CN" b="1" u="sng">
                <a:solidFill>
                  <a:srgbClr val="0070C0"/>
                </a:solidFill>
              </a:rPr>
              <a:t>工程师和非参与研究的人员</a:t>
            </a:r>
            <a:r>
              <a:rPr lang="zh-CN" b="1"/>
              <a:t>，其观点立场 </a:t>
            </a:r>
            <a:r>
              <a:rPr lang="zh-CN" b="1">
                <a:solidFill>
                  <a:srgbClr val="C00000"/>
                </a:solidFill>
              </a:rPr>
              <a:t>they</a:t>
            </a:r>
            <a:r>
              <a:rPr lang="zh-CN" b="1"/>
              <a:t> demonstrated</a:t>
            </a:r>
            <a:r>
              <a:rPr lang="en-US" altLang="zh-CN" b="1"/>
              <a:t>...</a:t>
            </a:r>
            <a:r>
              <a:rPr lang="zh-CN" b="1"/>
              <a:t>，不适宜针对研究本身谈Possible direction for further study，而是基于</a:t>
            </a:r>
            <a:r>
              <a:rPr lang="zh-CN" b="1">
                <a:solidFill>
                  <a:srgbClr val="C00000"/>
                </a:solidFill>
              </a:rPr>
              <a:t>We</a:t>
            </a:r>
            <a:r>
              <a:rPr lang="zh-CN" b="1"/>
              <a:t> should</a:t>
            </a:r>
            <a:r>
              <a:rPr lang="en-US" altLang="zh-CN" b="1"/>
              <a:t>...</a:t>
            </a:r>
            <a:r>
              <a:rPr lang="zh-CN" altLang="en-US" b="1"/>
              <a:t>视角谈该研究发现对</a:t>
            </a:r>
            <a:r>
              <a:rPr lang="zh-CN" altLang="en-US" b="1">
                <a:solidFill>
                  <a:srgbClr val="C00000"/>
                </a:solidFill>
              </a:rPr>
              <a:t>整个社会</a:t>
            </a:r>
            <a:r>
              <a:rPr lang="zh-CN" altLang="en-US" b="1"/>
              <a:t>的效益，建议将该研究发现由</a:t>
            </a:r>
            <a:r>
              <a:rPr lang="en-US" altLang="zh-CN" b="1"/>
              <a:t>“家里或办公室”</a:t>
            </a:r>
            <a:r>
              <a:rPr lang="zh-CN" altLang="en-US" b="1"/>
              <a:t>应用到更大场景</a:t>
            </a:r>
            <a:r>
              <a:rPr lang="en-US" altLang="zh-CN" b="1"/>
              <a:t>“</a:t>
            </a:r>
            <a:r>
              <a:rPr lang="zh-CN" altLang="en-US" b="1"/>
              <a:t>饮用水处理</a:t>
            </a:r>
            <a:endParaRPr lang="zh-CN" altLang="en-US" b="1"/>
          </a:p>
          <a:p>
            <a:r>
              <a:rPr lang="zh-CN" altLang="en-US" b="1"/>
              <a:t>厂的升级改造</a:t>
            </a:r>
            <a:r>
              <a:rPr lang="en-US" altLang="zh-CN" b="1"/>
              <a:t>”</a:t>
            </a:r>
            <a:r>
              <a:rPr lang="zh-CN" altLang="en-US" b="1"/>
              <a:t>之中，更好</a:t>
            </a:r>
            <a:endParaRPr lang="zh-CN" altLang="en-US" b="1"/>
          </a:p>
          <a:p>
            <a:r>
              <a:rPr lang="zh-CN" altLang="en-US" b="1"/>
              <a:t>服务人类社会。</a:t>
            </a:r>
            <a:endParaRPr lang="zh-CN" altLang="en-US" b="1"/>
          </a:p>
        </p:txBody>
      </p:sp>
      <p:sp>
        <p:nvSpPr>
          <p:cNvPr id="18" name="圆角矩形 17"/>
          <p:cNvSpPr/>
          <p:nvPr>
            <p:custDataLst>
              <p:tags r:id="rId12"/>
            </p:custDataLst>
          </p:nvPr>
        </p:nvSpPr>
        <p:spPr>
          <a:xfrm>
            <a:off x="9897745" y="2932430"/>
            <a:ext cx="535305" cy="198755"/>
          </a:xfrm>
          <a:prstGeom prst="roundRect">
            <a:avLst/>
          </a:prstGeom>
          <a:solidFill>
            <a:srgbClr val="FFC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0" name="圆角矩形 19"/>
          <p:cNvSpPr/>
          <p:nvPr>
            <p:custDataLst>
              <p:tags r:id="rId13"/>
            </p:custDataLst>
          </p:nvPr>
        </p:nvSpPr>
        <p:spPr>
          <a:xfrm>
            <a:off x="8434070" y="4207510"/>
            <a:ext cx="553720" cy="216535"/>
          </a:xfrm>
          <a:prstGeom prst="roundRect">
            <a:avLst/>
          </a:prstGeom>
          <a:solidFill>
            <a:srgbClr val="00B0F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2" name="圆角矩形 21"/>
          <p:cNvSpPr/>
          <p:nvPr>
            <p:custDataLst>
              <p:tags r:id="rId14"/>
            </p:custDataLst>
          </p:nvPr>
        </p:nvSpPr>
        <p:spPr>
          <a:xfrm>
            <a:off x="10100945" y="4763135"/>
            <a:ext cx="451485" cy="198755"/>
          </a:xfrm>
          <a:prstGeom prst="roundRect">
            <a:avLst/>
          </a:prstGeom>
          <a:solidFill>
            <a:srgbClr val="FF0000">
              <a:alpha val="35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p:tgtEl>
                                          <p:spTgt spid="28"/>
                                        </p:tgtEl>
                                        <p:attrNameLst>
                                          <p:attrName>ppt_y</p:attrName>
                                        </p:attrNameLst>
                                      </p:cBhvr>
                                      <p:tavLst>
                                        <p:tav tm="0">
                                          <p:val>
                                            <p:strVal val="#ppt_y+#ppt_h*1.125000"/>
                                          </p:val>
                                        </p:tav>
                                        <p:tav tm="100000">
                                          <p:val>
                                            <p:strVal val="#ppt_y"/>
                                          </p:val>
                                        </p:tav>
                                      </p:tavLst>
                                    </p:anim>
                                    <p:animEffect transition="in" filter="wipe(up)">
                                      <p:cBhvr>
                                        <p:cTn id="16" dur="500"/>
                                        <p:tgtEl>
                                          <p:spTgt spid="2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p:tgtEl>
                                          <p:spTgt spid="16"/>
                                        </p:tgtEl>
                                        <p:attrNameLst>
                                          <p:attrName>ppt_y</p:attrName>
                                        </p:attrNameLst>
                                      </p:cBhvr>
                                      <p:tavLst>
                                        <p:tav tm="0">
                                          <p:val>
                                            <p:strVal val="#ppt_y+#ppt_h*1.125000"/>
                                          </p:val>
                                        </p:tav>
                                        <p:tav tm="100000">
                                          <p:val>
                                            <p:strVal val="#ppt_y"/>
                                          </p:val>
                                        </p:tav>
                                      </p:tavLst>
                                    </p:anim>
                                    <p:animEffect transition="in" filter="wipe(up)">
                                      <p:cBhvr>
                                        <p:cTn id="24" dur="500"/>
                                        <p:tgtEl>
                                          <p:spTgt spid="16"/>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p:tgtEl>
                                          <p:spTgt spid="20"/>
                                        </p:tgtEl>
                                        <p:attrNameLst>
                                          <p:attrName>ppt_y</p:attrName>
                                        </p:attrNameLst>
                                      </p:cBhvr>
                                      <p:tavLst>
                                        <p:tav tm="0">
                                          <p:val>
                                            <p:strVal val="#ppt_y+#ppt_h*1.125000"/>
                                          </p:val>
                                        </p:tav>
                                        <p:tav tm="100000">
                                          <p:val>
                                            <p:strVal val="#ppt_y"/>
                                          </p:val>
                                        </p:tav>
                                      </p:tavLst>
                                    </p:anim>
                                    <p:animEffect transition="in" filter="wipe(up)">
                                      <p:cBhvr>
                                        <p:cTn id="32" dur="500"/>
                                        <p:tgtEl>
                                          <p:spTgt spid="20"/>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p:tgtEl>
                                          <p:spTgt spid="22"/>
                                        </p:tgtEl>
                                        <p:attrNameLst>
                                          <p:attrName>ppt_y</p:attrName>
                                        </p:attrNameLst>
                                      </p:cBhvr>
                                      <p:tavLst>
                                        <p:tav tm="0">
                                          <p:val>
                                            <p:strVal val="#ppt_y+#ppt_h*1.125000"/>
                                          </p:val>
                                        </p:tav>
                                        <p:tav tm="100000">
                                          <p:val>
                                            <p:strVal val="#ppt_y"/>
                                          </p:val>
                                        </p:tav>
                                      </p:tavLst>
                                    </p:anim>
                                    <p:animEffect transition="in" filter="wipe(up)">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p:bldP spid="12" grpId="0"/>
      <p:bldP spid="16" grpId="0"/>
      <p:bldP spid="18" grpId="0" animBg="1"/>
      <p:bldP spid="20" grpId="0" animBg="1"/>
      <p:bldP spid="22" grpId="0" animBg="1"/>
      <p:bldP spid="14" grpId="0" animBg="1"/>
      <p:bldP spid="17" grpId="0" animBg="1"/>
      <p:bldP spid="21"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a:stretch>
            <a:fillRect/>
          </a:stretch>
        </p:blipFill>
        <p:spPr>
          <a:xfrm>
            <a:off x="4147185" y="889000"/>
            <a:ext cx="7737475" cy="5841365"/>
          </a:xfrm>
          <a:prstGeom prst="rect">
            <a:avLst/>
          </a:prstGeom>
        </p:spPr>
      </p:pic>
      <p:sp>
        <p:nvSpPr>
          <p:cNvPr id="6" name="文本框 5"/>
          <p:cNvSpPr txBox="1"/>
          <p:nvPr>
            <p:custDataLst>
              <p:tags r:id="rId2"/>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D</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篇语料整理： </a:t>
            </a:r>
            <a:r>
              <a:rPr kumimoji="0" lang="zh-CN" altLang="en-US" sz="2000" b="1" kern="1200" cap="none" spc="0" normalizeH="0" baseline="0" noProof="1" dirty="0">
                <a:solidFill>
                  <a:srgbClr val="C00000"/>
                </a:solidFill>
                <a:latin typeface="微软雅黑" panose="020B0503020204020204" charset="-122"/>
                <a:ea typeface="微软雅黑" panose="020B0503020204020204" charset="-122"/>
                <a:cs typeface="+mn-cs"/>
                <a:sym typeface="+mn-ea"/>
              </a:rPr>
              <a:t>语义场建构；改述释义；高频课外单词语境记忆</a:t>
            </a:r>
            <a:endParaRPr kumimoji="0" lang="zh-CN" altLang="en-US" sz="20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graphicFrame>
        <p:nvGraphicFramePr>
          <p:cNvPr id="7" name="表格 6"/>
          <p:cNvGraphicFramePr/>
          <p:nvPr>
            <p:custDataLst>
              <p:tags r:id="rId3"/>
            </p:custDataLst>
          </p:nvPr>
        </p:nvGraphicFramePr>
        <p:xfrm>
          <a:off x="412750" y="889000"/>
          <a:ext cx="11471275" cy="5842000"/>
        </p:xfrm>
        <a:graphic>
          <a:graphicData uri="http://schemas.openxmlformats.org/drawingml/2006/table">
            <a:tbl>
              <a:tblPr>
                <a:effectLst/>
                <a:tableStyleId>{5940675A-B579-460E-94D1-54222C63F5DA}</a:tableStyleId>
              </a:tblPr>
              <a:tblGrid>
                <a:gridCol w="3736340"/>
                <a:gridCol w="7734935"/>
              </a:tblGrid>
              <a:tr h="5842000">
                <a:tc>
                  <a:txBody>
                    <a:bodyPr/>
                    <a:p>
                      <a:pPr marL="68580" indent="0" algn="just" fontAlgn="auto">
                        <a:lnSpc>
                          <a:spcPts val="290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900"/>
                        </a:lnSpc>
                        <a:spcBef>
                          <a:spcPct val="0"/>
                        </a:spcBef>
                        <a:spcAft>
                          <a:spcPct val="0"/>
                        </a:spcAft>
                      </a:pPr>
                      <a:endParaRPr lang="zh-CN" sz="320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a:solidFill>
                            <a:srgbClr val="FFFFFF"/>
                          </a:solidFill>
                          <a:latin typeface="Times New Roman" panose="02020603050405020304" charset="0"/>
                          <a:ea typeface="Times New Roman" panose="02020603050405020304"/>
                          <a:cs typeface="Times New Roman" panose="02020603050405020304" charset="0"/>
                        </a:rPr>
                        <a:t>9.</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手工制作珠宝</a:t>
                      </a: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rgbClr val="FFFFFF"/>
                          </a:solidFill>
                          <a:latin typeface="Times New Roman" panose="02020603050405020304" charset="0"/>
                          <a:ea typeface="Times New Roman" panose="02020603050405020304"/>
                          <a:cs typeface="Times New Roman" panose="02020603050405020304" charset="0"/>
                        </a:rPr>
                        <a:t>10. </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无需注册。</a:t>
                      </a:r>
                      <a:endParaRPr lang="en-US" alt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rgbClr val="FFFFFF"/>
                          </a:solidFill>
                          <a:latin typeface="Times New Roman" panose="02020603050405020304" charset="0"/>
                          <a:ea typeface="宋体" panose="02010600030101010101" pitchFamily="2" charset="-122"/>
                          <a:cs typeface="Times New Roman" panose="02020603050405020304" charset="0"/>
                        </a:rPr>
                        <a:t>     </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先到先得。</a:t>
                      </a: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just" fontAlgn="auto">
                        <a:lnSpc>
                          <a:spcPts val="384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840"/>
                        </a:lnSpc>
                        <a:spcBef>
                          <a:spcPct val="0"/>
                        </a:spcBef>
                        <a:spcAft>
                          <a:spcPct val="0"/>
                        </a:spcAft>
                      </a:pPr>
                      <a:r>
                        <a:rPr lang="en-US" altLang="zh-CN" sz="3200">
                          <a:noFill/>
                          <a:latin typeface="Times New Roman" panose="02020603050405020304" charset="0"/>
                          <a:ea typeface="Times New Roman" panose="02020603050405020304"/>
                          <a:cs typeface="Times New Roman" panose="02020603050405020304" charset="0"/>
                        </a:rPr>
                        <a:t>= altruistic</a:t>
                      </a:r>
                      <a:r>
                        <a:rPr lang="en-US" altLang="zh-CN" sz="3200" baseline="-25000">
                          <a:noFill/>
                          <a:latin typeface="Times New Roman" panose="02020603050405020304" charset="0"/>
                          <a:ea typeface="Times New Roman" panose="02020603050405020304"/>
                          <a:cs typeface="Times New Roman" panose="02020603050405020304" charset="0"/>
                        </a:rPr>
                        <a:t>利他主义的，无私的</a:t>
                      </a:r>
                      <a:r>
                        <a:rPr lang="en-US" altLang="zh-CN" sz="3200">
                          <a:noFill/>
                          <a:latin typeface="Times New Roman" panose="02020603050405020304" charset="0"/>
                          <a:ea typeface="Times New Roman" panose="02020603050405020304"/>
                          <a:cs typeface="Times New Roman" panose="02020603050405020304" charset="0"/>
                        </a:rPr>
                        <a:t> /selfless behavior</a:t>
                      </a:r>
                      <a:endParaRPr lang="en-US" altLang="zh-CN" sz="3200">
                        <a:noFill/>
                        <a:latin typeface="Times New Roman" panose="02020603050405020304" charset="0"/>
                        <a:ea typeface="Times New Roman" panose="02020603050405020304"/>
                        <a:cs typeface="Times New Roman" panose="02020603050405020304" charset="0"/>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412750" y="4053840"/>
            <a:ext cx="3678555" cy="2676525"/>
          </a:xfrm>
          <a:prstGeom prst="rect">
            <a:avLst/>
          </a:prstGeom>
          <a:noFill/>
        </p:spPr>
        <p:txBody>
          <a:bodyPr wrap="square" rtlCol="0" anchor="t">
            <a:spAutoFit/>
          </a:bodyPr>
          <a:p>
            <a:r>
              <a:rPr sz="2400"/>
              <a:t>1</a:t>
            </a:r>
            <a:r>
              <a:rPr lang="en-US" sz="2400"/>
              <a:t>6</a:t>
            </a:r>
            <a:r>
              <a:rPr sz="2400"/>
              <a:t>.饮用水</a:t>
            </a:r>
            <a:r>
              <a:rPr sz="2400">
                <a:solidFill>
                  <a:srgbClr val="C00000"/>
                </a:solidFill>
                <a:latin typeface="黑体" panose="02010609060101010101" charset="-122"/>
                <a:ea typeface="黑体" panose="02010609060101010101" charset="-122"/>
              </a:rPr>
              <a:t>处理厂</a:t>
            </a:r>
            <a:endParaRPr sz="2400">
              <a:solidFill>
                <a:srgbClr val="C00000"/>
              </a:solidFill>
              <a:latin typeface="黑体" panose="02010609060101010101" charset="-122"/>
              <a:ea typeface="黑体" panose="02010609060101010101" charset="-122"/>
            </a:endParaRPr>
          </a:p>
          <a:p>
            <a:r>
              <a:rPr sz="2400"/>
              <a:t>1</a:t>
            </a:r>
            <a:r>
              <a:rPr lang="en-US" sz="2400"/>
              <a:t>7</a:t>
            </a:r>
            <a:r>
              <a:rPr sz="2400"/>
              <a:t>.</a:t>
            </a:r>
            <a:r>
              <a:rPr sz="2400">
                <a:solidFill>
                  <a:srgbClr val="C00000"/>
                </a:solidFill>
              </a:rPr>
              <a:t>他们展示的微塑料是如何通过煮沸过程被捕获的</a:t>
            </a:r>
            <a:r>
              <a:rPr sz="2400"/>
              <a:t>方式很好。</a:t>
            </a:r>
            <a:endParaRPr sz="2400"/>
          </a:p>
          <a:p>
            <a:r>
              <a:rPr sz="2400"/>
              <a:t>1</a:t>
            </a:r>
            <a:r>
              <a:rPr lang="en-US" sz="2400"/>
              <a:t>8</a:t>
            </a:r>
            <a:r>
              <a:rPr sz="2400"/>
              <a:t>.关键地/ 先前/ 起初</a:t>
            </a:r>
            <a:endParaRPr sz="2400"/>
          </a:p>
          <a:p>
            <a:r>
              <a:rPr sz="2400"/>
              <a:t>1</a:t>
            </a:r>
            <a:r>
              <a:rPr lang="en-US" sz="2400"/>
              <a:t>9</a:t>
            </a:r>
            <a:r>
              <a:rPr sz="2400"/>
              <a:t>.</a:t>
            </a:r>
            <a:r>
              <a:rPr sz="2400">
                <a:solidFill>
                  <a:srgbClr val="C00000"/>
                </a:solidFill>
                <a:latin typeface="黑体" panose="02010609060101010101" charset="-122"/>
                <a:ea typeface="黑体" panose="02010609060101010101" charset="-122"/>
              </a:rPr>
              <a:t>硬度</a:t>
            </a:r>
            <a:r>
              <a:rPr sz="2400"/>
              <a:t> </a:t>
            </a:r>
            <a:r>
              <a:rPr lang="en-US" sz="2400"/>
              <a:t>/</a:t>
            </a:r>
            <a:r>
              <a:rPr sz="2400">
                <a:solidFill>
                  <a:srgbClr val="C00000"/>
                </a:solidFill>
                <a:latin typeface="黑体" panose="02010609060101010101" charset="-122"/>
                <a:ea typeface="黑体" panose="02010609060101010101" charset="-122"/>
              </a:rPr>
              <a:t>严重(性)</a:t>
            </a:r>
            <a:r>
              <a:rPr lang="en-US" sz="2400">
                <a:solidFill>
                  <a:srgbClr val="C00000"/>
                </a:solidFill>
                <a:latin typeface="黑体" panose="02010609060101010101" charset="-122"/>
                <a:ea typeface="黑体" panose="02010609060101010101" charset="-122"/>
              </a:rPr>
              <a:t>/</a:t>
            </a:r>
            <a:r>
              <a:rPr sz="2400"/>
              <a:t> </a:t>
            </a:r>
            <a:r>
              <a:rPr sz="2400">
                <a:solidFill>
                  <a:srgbClr val="C00000"/>
                </a:solidFill>
                <a:latin typeface="黑体" panose="02010609060101010101" charset="-122"/>
                <a:ea typeface="黑体" panose="02010609060101010101" charset="-122"/>
              </a:rPr>
              <a:t>摄入量</a:t>
            </a:r>
            <a:r>
              <a:rPr sz="2400"/>
              <a:t> </a:t>
            </a:r>
            <a:r>
              <a:rPr sz="2400">
                <a:solidFill>
                  <a:srgbClr val="C00000"/>
                </a:solidFill>
              </a:rPr>
              <a:t> </a:t>
            </a:r>
            <a:r>
              <a:rPr lang="en-US" sz="2400">
                <a:solidFill>
                  <a:srgbClr val="C00000"/>
                </a:solidFill>
              </a:rPr>
              <a:t>/ </a:t>
            </a:r>
            <a:r>
              <a:rPr sz="2400">
                <a:solidFill>
                  <a:srgbClr val="C00000"/>
                </a:solidFill>
                <a:latin typeface="黑体" panose="02010609060101010101" charset="-122"/>
                <a:ea typeface="黑体" panose="02010609060101010101" charset="-122"/>
              </a:rPr>
              <a:t>升级</a:t>
            </a:r>
            <a:endParaRPr sz="2400">
              <a:solidFill>
                <a:srgbClr val="C00000"/>
              </a:solidFill>
              <a:latin typeface="黑体" panose="02010609060101010101" charset="-122"/>
              <a:ea typeface="黑体" panose="02010609060101010101" charset="-122"/>
            </a:endParaRPr>
          </a:p>
        </p:txBody>
      </p:sp>
      <p:sp>
        <p:nvSpPr>
          <p:cNvPr id="3" name="文本框 2"/>
          <p:cNvSpPr txBox="1"/>
          <p:nvPr/>
        </p:nvSpPr>
        <p:spPr>
          <a:xfrm>
            <a:off x="4235450" y="978535"/>
            <a:ext cx="7649210" cy="4492625"/>
          </a:xfrm>
          <a:prstGeom prst="rect">
            <a:avLst/>
          </a:prstGeom>
          <a:noFill/>
          <a:ln w="9525">
            <a:noFill/>
          </a:ln>
        </p:spPr>
        <p:txBody>
          <a:bodyPr wrap="square">
            <a:spAutoFit/>
          </a:bodyPr>
          <a:p>
            <a:pPr indent="0"/>
            <a:r>
              <a:rPr lang="en-US" sz="2800">
                <a:latin typeface="Times New Roman" panose="02020603050405020304" charset="0"/>
                <a:ea typeface="宋体" panose="02010600030101010101" pitchFamily="2" charset="-122"/>
                <a:cs typeface="Times New Roman" panose="02020603050405020304" charset="0"/>
              </a:rPr>
              <a:t>16. drinking water </a:t>
            </a:r>
            <a:r>
              <a:rPr lang="en-US" sz="2800" b="1">
                <a:latin typeface="Times New Roman" panose="02020603050405020304" charset="0"/>
                <a:ea typeface="宋体" panose="02010600030101010101" pitchFamily="2" charset="-122"/>
                <a:cs typeface="Times New Roman" panose="02020603050405020304" charset="0"/>
              </a:rPr>
              <a:t>treatment plants</a:t>
            </a:r>
            <a:r>
              <a:rPr lang="en-US" sz="2800">
                <a:latin typeface="Times New Roman" panose="02020603050405020304" charset="0"/>
                <a:ea typeface="宋体" panose="02010600030101010101" pitchFamily="2" charset="-122"/>
                <a:cs typeface="Times New Roman" panose="02020603050405020304" charset="0"/>
              </a:rPr>
              <a:t> </a:t>
            </a:r>
            <a:endParaRPr lang="en-US" sz="2800">
              <a:latin typeface="Times New Roman" panose="02020603050405020304" charset="0"/>
              <a:ea typeface="宋体" panose="02010600030101010101" pitchFamily="2" charset="-122"/>
              <a:cs typeface="Times New Roman" panose="02020603050405020304" charset="0"/>
            </a:endParaRPr>
          </a:p>
          <a:p>
            <a:pPr indent="0" fontAlgn="auto">
              <a:lnSpc>
                <a:spcPts val="1360"/>
              </a:lnSpc>
            </a:pPr>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17. The way </a:t>
            </a:r>
            <a:r>
              <a:rPr lang="en-US" sz="2800" u="sng">
                <a:solidFill>
                  <a:srgbClr val="C00000"/>
                </a:solidFill>
                <a:latin typeface="Times New Roman" panose="02020603050405020304" charset="0"/>
                <a:ea typeface="宋体" panose="02010600030101010101" pitchFamily="2" charset="-122"/>
                <a:cs typeface="Times New Roman" panose="02020603050405020304" charset="0"/>
              </a:rPr>
              <a:t>they demonstrated </a:t>
            </a:r>
            <a:r>
              <a:rPr lang="en-US" sz="2800" u="sng">
                <a:solidFill>
                  <a:srgbClr val="FF0000"/>
                </a:solidFill>
                <a:latin typeface="Times New Roman" panose="02020603050405020304" charset="0"/>
                <a:ea typeface="宋体" panose="02010600030101010101" pitchFamily="2" charset="-122"/>
                <a:cs typeface="Times New Roman" panose="02020603050405020304" charset="0"/>
              </a:rPr>
              <a:t>how</a:t>
            </a:r>
            <a:r>
              <a:rPr lang="zh-CN" altLang="en-US" sz="2800" u="sng" baseline="-25000">
                <a:solidFill>
                  <a:srgbClr val="FF0000"/>
                </a:solidFill>
                <a:latin typeface="Times New Roman" panose="02020603050405020304" charset="0"/>
                <a:ea typeface="宋体" panose="02010600030101010101" pitchFamily="2" charset="-122"/>
                <a:cs typeface="Times New Roman" panose="02020603050405020304" charset="0"/>
              </a:rPr>
              <a:t>引导宾语从句</a:t>
            </a:r>
            <a:r>
              <a:rPr lang="en-US" sz="2800" u="sng">
                <a:solidFill>
                  <a:srgbClr val="FF0000"/>
                </a:solidFill>
                <a:latin typeface="Times New Roman" panose="02020603050405020304" charset="0"/>
                <a:ea typeface="宋体" panose="02010600030101010101" pitchFamily="2" charset="-122"/>
                <a:cs typeface="Times New Roman" panose="02020603050405020304" charset="0"/>
              </a:rPr>
              <a:t> microplastics were trapped through the boiling process</a:t>
            </a:r>
            <a:r>
              <a:rPr lang="en-US" sz="2800" baseline="-25000">
                <a:solidFill>
                  <a:srgbClr val="C00000"/>
                </a:solidFill>
                <a:latin typeface="Times New Roman" panose="02020603050405020304" charset="0"/>
                <a:ea typeface="宋体" panose="02010600030101010101" pitchFamily="2" charset="-122"/>
                <a:cs typeface="Times New Roman" panose="02020603050405020304" charset="0"/>
              </a:rPr>
              <a:t>定语从句</a:t>
            </a:r>
            <a:r>
              <a:rPr lang="en-US" sz="2800">
                <a:latin typeface="Times New Roman" panose="02020603050405020304" charset="0"/>
                <a:ea typeface="宋体" panose="02010600030101010101" pitchFamily="2" charset="-122"/>
                <a:cs typeface="Times New Roman" panose="02020603050405020304" charset="0"/>
              </a:rPr>
              <a:t> was nice.</a:t>
            </a:r>
            <a:endParaRPr lang="en-US" sz="2800">
              <a:latin typeface="Times New Roman" panose="02020603050405020304" charset="0"/>
              <a:ea typeface="宋体" panose="02010600030101010101" pitchFamily="2" charset="-122"/>
              <a:cs typeface="Times New Roman" panose="02020603050405020304" charset="0"/>
            </a:endParaRPr>
          </a:p>
          <a:p>
            <a:pPr indent="0" fontAlgn="auto">
              <a:lnSpc>
                <a:spcPts val="1360"/>
              </a:lnSpc>
            </a:pPr>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18. crucial</a:t>
            </a:r>
            <a:r>
              <a:rPr lang="en-US" sz="2800">
                <a:solidFill>
                  <a:srgbClr val="C00000"/>
                </a:solidFill>
                <a:latin typeface="Times New Roman" panose="02020603050405020304" charset="0"/>
                <a:ea typeface="宋体" panose="02010600030101010101" pitchFamily="2" charset="-122"/>
                <a:cs typeface="Times New Roman" panose="02020603050405020304" charset="0"/>
              </a:rPr>
              <a:t>ly</a:t>
            </a:r>
            <a:r>
              <a:rPr lang="en-US" sz="2800">
                <a:latin typeface="Times New Roman" panose="02020603050405020304" charset="0"/>
                <a:ea typeface="宋体" panose="02010600030101010101" pitchFamily="2" charset="-122"/>
                <a:cs typeface="Times New Roman" panose="02020603050405020304" charset="0"/>
              </a:rPr>
              <a:t>/ previous</a:t>
            </a:r>
            <a:r>
              <a:rPr lang="en-US" sz="2800">
                <a:solidFill>
                  <a:srgbClr val="C00000"/>
                </a:solidFill>
                <a:latin typeface="Times New Roman" panose="02020603050405020304" charset="0"/>
                <a:ea typeface="宋体" panose="02010600030101010101" pitchFamily="2" charset="-122"/>
                <a:cs typeface="Times New Roman" panose="02020603050405020304" charset="0"/>
              </a:rPr>
              <a:t>ly</a:t>
            </a:r>
            <a:r>
              <a:rPr lang="en-US" sz="2800">
                <a:latin typeface="Times New Roman" panose="02020603050405020304" charset="0"/>
                <a:ea typeface="宋体" panose="02010600030101010101" pitchFamily="2" charset="-122"/>
                <a:cs typeface="Times New Roman" panose="02020603050405020304" charset="0"/>
              </a:rPr>
              <a:t>/ original</a:t>
            </a:r>
            <a:r>
              <a:rPr lang="en-US" sz="2800">
                <a:solidFill>
                  <a:srgbClr val="C00000"/>
                </a:solidFill>
                <a:latin typeface="Times New Roman" panose="02020603050405020304" charset="0"/>
                <a:ea typeface="宋体" panose="02010600030101010101" pitchFamily="2" charset="-122"/>
                <a:cs typeface="Times New Roman" panose="02020603050405020304" charset="0"/>
              </a:rPr>
              <a:t>ly</a:t>
            </a:r>
            <a:endParaRPr lang="en-US" sz="2800">
              <a:latin typeface="Times New Roman" panose="02020603050405020304" charset="0"/>
              <a:ea typeface="宋体" panose="02010600030101010101" pitchFamily="2" charset="-122"/>
              <a:cs typeface="Times New Roman" panose="02020603050405020304" charset="0"/>
            </a:endParaRPr>
          </a:p>
          <a:p>
            <a:pPr indent="0" fontAlgn="auto">
              <a:lnSpc>
                <a:spcPts val="1360"/>
              </a:lnSpc>
            </a:pPr>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19. hard</a:t>
            </a:r>
            <a:r>
              <a:rPr lang="en-US" sz="2800">
                <a:solidFill>
                  <a:srgbClr val="C00000"/>
                </a:solidFill>
                <a:latin typeface="Times New Roman" panose="02020603050405020304" charset="0"/>
                <a:ea typeface="宋体" panose="02010600030101010101" pitchFamily="2" charset="-122"/>
                <a:cs typeface="Times New Roman" panose="02020603050405020304" charset="0"/>
              </a:rPr>
              <a:t>ness</a:t>
            </a:r>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      sever</a:t>
            </a:r>
            <a:r>
              <a:rPr lang="en-US" sz="2800">
                <a:solidFill>
                  <a:srgbClr val="C00000"/>
                </a:solidFill>
                <a:latin typeface="Times New Roman" panose="02020603050405020304" charset="0"/>
                <a:ea typeface="宋体" panose="02010600030101010101" pitchFamily="2" charset="-122"/>
                <a:cs typeface="Times New Roman" panose="02020603050405020304" charset="0"/>
              </a:rPr>
              <a:t>ity</a:t>
            </a:r>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      </a:t>
            </a:r>
            <a:r>
              <a:rPr lang="en-US" sz="2800">
                <a:solidFill>
                  <a:srgbClr val="0070C0"/>
                </a:solidFill>
                <a:latin typeface="Times New Roman" panose="02020603050405020304" charset="0"/>
                <a:ea typeface="宋体" panose="02010600030101010101" pitchFamily="2" charset="-122"/>
                <a:cs typeface="Times New Roman" panose="02020603050405020304" charset="0"/>
              </a:rPr>
              <a:t>in</a:t>
            </a:r>
            <a:r>
              <a:rPr lang="en-US" sz="2800">
                <a:solidFill>
                  <a:srgbClr val="C00000"/>
                </a:solidFill>
                <a:latin typeface="Times New Roman" panose="02020603050405020304" charset="0"/>
                <a:ea typeface="宋体" panose="02010600030101010101" pitchFamily="2" charset="-122"/>
                <a:cs typeface="Times New Roman" panose="02020603050405020304" charset="0"/>
              </a:rPr>
              <a:t>take </a:t>
            </a:r>
            <a:endParaRPr lang="en-US" sz="2800">
              <a:latin typeface="Times New Roman" panose="02020603050405020304" charset="0"/>
              <a:ea typeface="宋体" panose="02010600030101010101" pitchFamily="2" charset="-122"/>
              <a:cs typeface="Times New Roman" panose="02020603050405020304" charset="0"/>
            </a:endParaRPr>
          </a:p>
          <a:p>
            <a:pPr indent="0"/>
            <a:r>
              <a:rPr lang="en-US" sz="2800">
                <a:latin typeface="Times New Roman" panose="02020603050405020304" charset="0"/>
                <a:ea typeface="宋体" panose="02010600030101010101" pitchFamily="2" charset="-122"/>
                <a:cs typeface="Times New Roman" panose="02020603050405020304" charset="0"/>
              </a:rPr>
              <a:t>      </a:t>
            </a:r>
            <a:r>
              <a:rPr lang="en-US" sz="2800">
                <a:solidFill>
                  <a:srgbClr val="0070C0"/>
                </a:solidFill>
                <a:latin typeface="Times New Roman" panose="02020603050405020304" charset="0"/>
                <a:ea typeface="宋体" panose="02010600030101010101" pitchFamily="2" charset="-122"/>
                <a:cs typeface="Times New Roman" panose="02020603050405020304" charset="0"/>
              </a:rPr>
              <a:t>up</a:t>
            </a:r>
            <a:r>
              <a:rPr lang="en-US" sz="2800">
                <a:solidFill>
                  <a:srgbClr val="C00000"/>
                </a:solidFill>
                <a:latin typeface="Times New Roman" panose="02020603050405020304" charset="0"/>
                <a:ea typeface="宋体" panose="02010600030101010101" pitchFamily="2" charset="-122"/>
                <a:cs typeface="Times New Roman" panose="02020603050405020304" charset="0"/>
              </a:rPr>
              <a:t>grade</a:t>
            </a:r>
            <a:r>
              <a:rPr lang="en-US" sz="2800">
                <a:latin typeface="Times New Roman" panose="02020603050405020304" charset="0"/>
                <a:ea typeface="宋体" panose="02010600030101010101" pitchFamily="2" charset="-122"/>
                <a:cs typeface="Times New Roman" panose="02020603050405020304" charset="0"/>
              </a:rPr>
              <a:t> </a:t>
            </a:r>
            <a:endParaRPr lang="en-US" sz="2800">
              <a:latin typeface="Times New Roman" panose="02020603050405020304" charset="0"/>
              <a:ea typeface="宋体" panose="02010600030101010101" pitchFamily="2" charset="-122"/>
              <a:cs typeface="Times New Roman" panose="02020603050405020304" charset="0"/>
            </a:endParaRPr>
          </a:p>
        </p:txBody>
      </p:sp>
      <p:pic>
        <p:nvPicPr>
          <p:cNvPr id="9" name="图片 8" descr="640"/>
          <p:cNvPicPr>
            <a:picLocks noChangeAspect="1"/>
          </p:cNvPicPr>
          <p:nvPr/>
        </p:nvPicPr>
        <p:blipFill>
          <a:blip r:embed="rId4"/>
          <a:stretch>
            <a:fillRect/>
          </a:stretch>
        </p:blipFill>
        <p:spPr>
          <a:xfrm>
            <a:off x="4001770" y="5139690"/>
            <a:ext cx="1252855" cy="1717040"/>
          </a:xfrm>
          <a:prstGeom prst="rect">
            <a:avLst/>
          </a:prstGeom>
        </p:spPr>
      </p:pic>
      <p:pic>
        <p:nvPicPr>
          <p:cNvPr id="10" name="图片 9"/>
          <p:cNvPicPr/>
          <p:nvPr/>
        </p:nvPicPr>
        <p:blipFill>
          <a:blip r:embed="rId5"/>
        </p:blipFill>
        <p:spPr>
          <a:xfrm>
            <a:off x="10998200" y="594995"/>
            <a:ext cx="1129665" cy="668655"/>
          </a:xfrm>
          <a:prstGeom prst="rect">
            <a:avLst/>
          </a:prstGeom>
        </p:spPr>
      </p:pic>
      <p:sp>
        <p:nvSpPr>
          <p:cNvPr id="2" name="文本框 1"/>
          <p:cNvSpPr txBox="1"/>
          <p:nvPr/>
        </p:nvSpPr>
        <p:spPr>
          <a:xfrm>
            <a:off x="6399530" y="3769360"/>
            <a:ext cx="5424805" cy="2861310"/>
          </a:xfrm>
          <a:prstGeom prst="rect">
            <a:avLst/>
          </a:prstGeom>
          <a:noFill/>
        </p:spPr>
        <p:txBody>
          <a:bodyPr wrap="square" rtlCol="0" anchor="t">
            <a:spAutoFit/>
          </a:bodyPr>
          <a:p>
            <a:pPr marL="285750" indent="-285750" algn="l">
              <a:buFont typeface="Wingdings" panose="05000000000000000000" charset="0"/>
              <a:buChar char="Ø"/>
            </a:pPr>
            <a:r>
              <a:rPr lang="en-US" b="1">
                <a:solidFill>
                  <a:srgbClr val="C00000"/>
                </a:solidFill>
                <a:latin typeface="微软雅黑" panose="020B0503020204020204" charset="-122"/>
                <a:ea typeface="微软雅黑" panose="020B0503020204020204" charset="-122"/>
                <a:cs typeface="Times New Roman" panose="02020603050405020304" charset="0"/>
                <a:sym typeface="+mn-ea"/>
              </a:rPr>
              <a:t>新课程标准对阅读理解之</a:t>
            </a:r>
            <a:r>
              <a:rPr lang="en-US" b="1" u="sng">
                <a:solidFill>
                  <a:srgbClr val="C00000"/>
                </a:solidFill>
                <a:latin typeface="微软雅黑" panose="020B0503020204020204" charset="-122"/>
                <a:ea typeface="微软雅黑" panose="020B0503020204020204" charset="-122"/>
                <a:cs typeface="Times New Roman" panose="02020603050405020304" charset="0"/>
                <a:sym typeface="+mn-ea"/>
              </a:rPr>
              <a:t>词义</a:t>
            </a:r>
            <a:r>
              <a:rPr lang="zh-CN" altLang="en-US" b="1" u="sng">
                <a:solidFill>
                  <a:srgbClr val="C00000"/>
                </a:solidFill>
                <a:latin typeface="微软雅黑" panose="020B0503020204020204" charset="-122"/>
                <a:ea typeface="微软雅黑" panose="020B0503020204020204" charset="-122"/>
                <a:cs typeface="Times New Roman" panose="02020603050405020304" charset="0"/>
                <a:sym typeface="+mn-ea"/>
              </a:rPr>
              <a:t>理解</a:t>
            </a:r>
            <a:r>
              <a:rPr lang="en-US" b="1">
                <a:solidFill>
                  <a:srgbClr val="C00000"/>
                </a:solidFill>
                <a:latin typeface="微软雅黑" panose="020B0503020204020204" charset="-122"/>
                <a:ea typeface="微软雅黑" panose="020B0503020204020204" charset="-122"/>
                <a:cs typeface="Times New Roman" panose="02020603050405020304" charset="0"/>
                <a:sym typeface="+mn-ea"/>
              </a:rPr>
              <a:t>的要求</a:t>
            </a:r>
            <a:r>
              <a:rPr lang="zh-CN" altLang="en-US" b="1">
                <a:solidFill>
                  <a:srgbClr val="C00000"/>
                </a:solidFill>
                <a:latin typeface="微软雅黑" panose="020B0503020204020204" charset="-122"/>
                <a:ea typeface="微软雅黑" panose="020B0503020204020204" charset="-122"/>
                <a:cs typeface="Times New Roman" panose="02020603050405020304" charset="0"/>
                <a:sym typeface="+mn-ea"/>
              </a:rPr>
              <a:t>：</a:t>
            </a:r>
            <a:endParaRPr lang="en-US" b="1">
              <a:latin typeface="微软雅黑" panose="020B0503020204020204" charset="-122"/>
              <a:ea typeface="微软雅黑" panose="020B0503020204020204" charset="-122"/>
              <a:cs typeface="Times New Roman" panose="02020603050405020304" charset="0"/>
              <a:sym typeface="+mn-ea"/>
            </a:endParaRPr>
          </a:p>
          <a:p>
            <a:pPr algn="l"/>
            <a:r>
              <a:rPr lang="en-US" b="1">
                <a:latin typeface="微软雅黑" panose="020B0503020204020204" charset="-122"/>
                <a:ea typeface="微软雅黑" panose="020B0503020204020204" charset="-122"/>
                <a:cs typeface="Times New Roman" panose="02020603050405020304" charset="0"/>
                <a:sym typeface="+mn-ea"/>
              </a:rPr>
              <a:t>     1.</a:t>
            </a:r>
            <a:r>
              <a:rPr lang="en-US" b="1" u="sng">
                <a:solidFill>
                  <a:srgbClr val="C00000"/>
                </a:solidFill>
                <a:latin typeface="微软雅黑" panose="020B0503020204020204" charset="-122"/>
                <a:ea typeface="微软雅黑" panose="020B0503020204020204" charset="-122"/>
                <a:cs typeface="Times New Roman" panose="02020603050405020304" charset="0"/>
                <a:sym typeface="+mn-ea"/>
              </a:rPr>
              <a:t>一词多义或熟词生义</a:t>
            </a:r>
            <a:r>
              <a:rPr lang="zh-CN" altLang="en-US" b="1">
                <a:latin typeface="微软雅黑" panose="020B0503020204020204" charset="-122"/>
                <a:ea typeface="微软雅黑" panose="020B0503020204020204" charset="-122"/>
                <a:cs typeface="Times New Roman" panose="02020603050405020304" charset="0"/>
                <a:sym typeface="+mn-ea"/>
              </a:rPr>
              <a:t>：</a:t>
            </a:r>
            <a:r>
              <a:rPr lang="en-US">
                <a:latin typeface="微软雅黑" panose="020B0503020204020204" charset="-122"/>
                <a:ea typeface="微软雅黑" panose="020B0503020204020204" charset="-122"/>
                <a:cs typeface="Times New Roman" panose="02020603050405020304" charset="0"/>
                <a:sym typeface="+mn-ea"/>
              </a:rPr>
              <a:t>词义并非完全等同词典中所标注的汉语意思，其在不同的语境中会有所不同。根据上下文正确理解灵活变化的词义，才算是真正初步具备了一定的阅读理解能力。</a:t>
            </a:r>
            <a:endParaRPr lang="en-US">
              <a:latin typeface="微软雅黑" panose="020B0503020204020204" charset="-122"/>
              <a:ea typeface="微软雅黑" panose="020B0503020204020204" charset="-122"/>
              <a:cs typeface="Times New Roman" panose="02020603050405020304" charset="0"/>
              <a:sym typeface="+mn-ea"/>
            </a:endParaRPr>
          </a:p>
          <a:p>
            <a:pPr algn="l"/>
            <a:r>
              <a:rPr lang="en-US" b="1">
                <a:latin typeface="微软雅黑" panose="020B0503020204020204" charset="-122"/>
                <a:ea typeface="微软雅黑" panose="020B0503020204020204" charset="-122"/>
                <a:cs typeface="Times New Roman" panose="02020603050405020304" charset="0"/>
                <a:sym typeface="+mn-ea"/>
              </a:rPr>
              <a:t>     2.</a:t>
            </a:r>
            <a:r>
              <a:rPr lang="en-US" b="1" u="sng">
                <a:solidFill>
                  <a:srgbClr val="C00000"/>
                </a:solidFill>
                <a:latin typeface="微软雅黑" panose="020B0503020204020204" charset="-122"/>
                <a:ea typeface="微软雅黑" panose="020B0503020204020204" charset="-122"/>
                <a:cs typeface="Times New Roman" panose="02020603050405020304" charset="0"/>
                <a:sym typeface="+mn-ea"/>
              </a:rPr>
              <a:t>派生词</a:t>
            </a:r>
            <a:r>
              <a:rPr lang="zh-CN" altLang="en-US" b="1">
                <a:latin typeface="微软雅黑" panose="020B0503020204020204" charset="-122"/>
                <a:ea typeface="微软雅黑" panose="020B0503020204020204" charset="-122"/>
                <a:cs typeface="Times New Roman" panose="02020603050405020304" charset="0"/>
                <a:sym typeface="+mn-ea"/>
              </a:rPr>
              <a:t>：</a:t>
            </a:r>
            <a:r>
              <a:rPr lang="en-US">
                <a:latin typeface="微软雅黑" panose="020B0503020204020204" charset="-122"/>
                <a:ea typeface="微软雅黑" panose="020B0503020204020204" charset="-122"/>
                <a:cs typeface="Times New Roman" panose="02020603050405020304" charset="0"/>
                <a:sym typeface="+mn-ea"/>
              </a:rPr>
              <a:t>根据构词法知识</a:t>
            </a:r>
            <a:r>
              <a:rPr lang="zh-CN" altLang="en-US">
                <a:latin typeface="微软雅黑" panose="020B0503020204020204" charset="-122"/>
                <a:ea typeface="微软雅黑" panose="020B0503020204020204" charset="-122"/>
                <a:cs typeface="Times New Roman" panose="02020603050405020304" charset="0"/>
                <a:sym typeface="+mn-ea"/>
              </a:rPr>
              <a:t>，</a:t>
            </a:r>
            <a:r>
              <a:rPr lang="en-US">
                <a:latin typeface="微软雅黑" panose="020B0503020204020204" charset="-122"/>
                <a:ea typeface="微软雅黑" panose="020B0503020204020204" charset="-122"/>
                <a:cs typeface="Times New Roman" panose="02020603050405020304" charset="0"/>
                <a:sym typeface="+mn-ea"/>
              </a:rPr>
              <a:t>已知的词根、前缀或后缀来猜测新词的意义。</a:t>
            </a:r>
            <a:endParaRPr lang="en-US">
              <a:latin typeface="微软雅黑" panose="020B0503020204020204" charset="-122"/>
              <a:ea typeface="微软雅黑" panose="020B0503020204020204" charset="-122"/>
              <a:cs typeface="Times New Roman" panose="02020603050405020304" charset="0"/>
              <a:sym typeface="+mn-ea"/>
            </a:endParaRPr>
          </a:p>
          <a:p>
            <a:pPr algn="l"/>
            <a:r>
              <a:rPr lang="en-US" b="1">
                <a:latin typeface="微软雅黑" panose="020B0503020204020204" charset="-122"/>
                <a:ea typeface="微软雅黑" panose="020B0503020204020204" charset="-122"/>
                <a:cs typeface="Times New Roman" panose="02020603050405020304" charset="0"/>
                <a:sym typeface="+mn-ea"/>
              </a:rPr>
              <a:t>     3.知识迁移，</a:t>
            </a:r>
            <a:r>
              <a:rPr lang="en-US" b="1" u="sng">
                <a:solidFill>
                  <a:srgbClr val="C00000"/>
                </a:solidFill>
                <a:latin typeface="微软雅黑" panose="020B0503020204020204" charset="-122"/>
                <a:ea typeface="微软雅黑" panose="020B0503020204020204" charset="-122"/>
                <a:cs typeface="Times New Roman" panose="02020603050405020304" charset="0"/>
                <a:sym typeface="+mn-ea"/>
              </a:rPr>
              <a:t>合成词的理解</a:t>
            </a:r>
            <a:r>
              <a:rPr lang="zh-CN" altLang="en-US" b="1">
                <a:latin typeface="微软雅黑" panose="020B0503020204020204" charset="-122"/>
                <a:ea typeface="微软雅黑" panose="020B0503020204020204" charset="-122"/>
                <a:cs typeface="Times New Roman" panose="02020603050405020304" charset="0"/>
                <a:sym typeface="+mn-ea"/>
              </a:rPr>
              <a:t>：</a:t>
            </a:r>
            <a:r>
              <a:rPr lang="en-US">
                <a:latin typeface="微软雅黑" panose="020B0503020204020204" charset="-122"/>
                <a:ea typeface="微软雅黑" panose="020B0503020204020204" charset="-122"/>
                <a:cs typeface="Times New Roman" panose="02020603050405020304" charset="0"/>
                <a:sym typeface="+mn-ea"/>
              </a:rPr>
              <a:t>合成词是由两个或多个单词组合而成的新词，通常</a:t>
            </a:r>
            <a:r>
              <a:rPr lang="zh-CN" altLang="en-US">
                <a:latin typeface="微软雅黑" panose="020B0503020204020204" charset="-122"/>
                <a:ea typeface="微软雅黑" panose="020B0503020204020204" charset="-122"/>
                <a:cs typeface="Times New Roman" panose="02020603050405020304" charset="0"/>
                <a:sym typeface="+mn-ea"/>
              </a:rPr>
              <a:t>结合语境去开放性理解合成词的</a:t>
            </a:r>
            <a:r>
              <a:rPr lang="en-US">
                <a:latin typeface="微软雅黑" panose="020B0503020204020204" charset="-122"/>
                <a:ea typeface="微软雅黑" panose="020B0503020204020204" charset="-122"/>
                <a:cs typeface="Times New Roman" panose="02020603050405020304" charset="0"/>
                <a:sym typeface="+mn-ea"/>
              </a:rPr>
              <a:t>综合意义。</a:t>
            </a:r>
            <a:endParaRPr lang="en-US">
              <a:latin typeface="微软雅黑" panose="020B0503020204020204" charset="-122"/>
              <a:ea typeface="微软雅黑" panose="020B0503020204020204" charset="-122"/>
              <a:cs typeface="Times New Roman" panose="02020603050405020304" charset="0"/>
              <a:sym typeface="+mn-ea"/>
            </a:endParaRPr>
          </a:p>
        </p:txBody>
      </p:sp>
      <p:pic>
        <p:nvPicPr>
          <p:cNvPr id="12" name="8f3441d0405868294452218e901b50de">
            <a:hlinkClick r:id="" action="ppaction://media"/>
          </p:cNvPr>
          <p:cNvPicPr/>
          <p:nvPr>
            <a:videoFile r:link="rId6"/>
            <p:extLst>
              <p:ext uri="{DAA4B4D4-6D71-4841-9C94-3DE7FCFB9230}">
                <p14:media xmlns:p14="http://schemas.microsoft.com/office/powerpoint/2010/main" r:embed="rId7"/>
              </p:ext>
            </p:extLst>
          </p:nvPr>
        </p:nvPicPr>
        <p:blipFill>
          <a:blip r:embed="rId8"/>
          <a:stretch>
            <a:fillRect/>
          </a:stretch>
        </p:blipFill>
        <p:spPr>
          <a:xfrm>
            <a:off x="594995" y="707390"/>
            <a:ext cx="3406775" cy="3345815"/>
          </a:xfrm>
          <a:prstGeom prst="rect">
            <a:avLst/>
          </a:prstGeom>
        </p:spPr>
      </p:pic>
      <p:pic>
        <p:nvPicPr>
          <p:cNvPr id="4" name="图片 3"/>
          <p:cNvPicPr>
            <a:picLocks noChangeAspect="1"/>
          </p:cNvPicPr>
          <p:nvPr/>
        </p:nvPicPr>
        <p:blipFill rotWithShape="1">
          <a:blip r:embed="rId9">
            <a:extLst>
              <a:ext uri="{BEBA8EAE-BF5A-486C-A8C5-ECC9F3942E4B}">
                <a14:imgProps xmlns:a14="http://schemas.microsoft.com/office/drawing/2010/main">
                  <a14:imgLayer r:embed="rId10">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arn(inVertical)">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barn(inVertical)">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barn(inVertical)">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500"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5" fill="hold" display="1">
                  <p:stCondLst>
                    <p:cond delay="indefinite"/>
                  </p:stCondLst>
                  <p:endCondLst>
                    <p:cond evt="onNext">
                      <p:tgtEl>
                        <p:sldTgt/>
                      </p:tgtEl>
                    </p:cond>
                    <p:cond evt="onPrev">
                      <p:tgtEl>
                        <p:sldTgt/>
                      </p:tgtEl>
                    </p:cond>
                  </p:endCondLst>
                </p:cTn>
                <p:tgtEl>
                  <p:spTgt spid="12"/>
                </p:tgtEl>
              </p:cMediaNode>
            </p:video>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additive="base">
                                        <p:cTn id="40" dur="1" fill="hold"/>
                                        <p:tgtEl>
                                          <p:spTgt spid="12"/>
                                        </p:tgtEl>
                                      </p:cBhvr>
                                    </p:cmd>
                                  </p:childTnLst>
                                </p:cTn>
                              </p:par>
                            </p:childTnLst>
                          </p:cTn>
                        </p:par>
                      </p:childTnLst>
                    </p:cTn>
                  </p:par>
                </p:childTnLst>
              </p:cTn>
              <p:nextCondLst>
                <p:cond evt="onClick" delay="0">
                  <p:tgtEl>
                    <p:spTgt spid="12"/>
                  </p:tgtEl>
                </p:cond>
              </p:nextCondLst>
            </p:seq>
          </p:childTnLst>
        </p:cTn>
      </p:par>
    </p:tnLst>
    <p:bldLst>
      <p:bldP spid="8" grpId="0"/>
      <p:bldP spid="8" grpId="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1082040" y="134620"/>
            <a:ext cx="9330055" cy="542290"/>
          </a:xfrm>
          <a:prstGeom prst="rect">
            <a:avLst/>
          </a:prstGeom>
          <a:noFill/>
        </p:spPr>
        <p:txBody>
          <a:bodyPr wrap="square" rtlCol="0">
            <a:noAutofit/>
          </a:bodyPr>
          <a:lstStyle/>
          <a:p>
            <a:pPr fontAlgn="ctr">
              <a:lnSpc>
                <a:spcPct val="110000"/>
              </a:lnSpc>
            </a:pPr>
            <a:r>
              <a:rPr lang="en-US" altLang="zh-CN" sz="2400" b="1" dirty="0">
                <a:solidFill>
                  <a:srgbClr val="002060"/>
                </a:solidFill>
                <a:latin typeface="微软雅黑" panose="020B0503020204020204" charset="-122"/>
                <a:ea typeface="微软雅黑" panose="020B0503020204020204" charset="-122"/>
              </a:rPr>
              <a:t>“</a:t>
            </a:r>
            <a:r>
              <a:rPr lang="zh-CN" altLang="en-US" sz="2400" b="1" dirty="0">
                <a:solidFill>
                  <a:srgbClr val="002060"/>
                </a:solidFill>
                <a:latin typeface="微软雅黑" panose="020B0503020204020204" charset="-122"/>
                <a:ea typeface="微软雅黑" panose="020B0503020204020204" charset="-122"/>
              </a:rPr>
              <a:t>七选五</a:t>
            </a:r>
            <a:r>
              <a:rPr lang="en-US" altLang="zh-CN" sz="2400" b="1" dirty="0">
                <a:solidFill>
                  <a:srgbClr val="002060"/>
                </a:solidFill>
                <a:latin typeface="微软雅黑" panose="020B0503020204020204" charset="-122"/>
                <a:ea typeface="微软雅黑" panose="020B0503020204020204" charset="-122"/>
              </a:rPr>
              <a:t>”</a:t>
            </a:r>
            <a:r>
              <a:rPr lang="zh-CN" altLang="en-US" sz="2400" b="1" dirty="0">
                <a:solidFill>
                  <a:srgbClr val="002060"/>
                </a:solidFill>
                <a:latin typeface="微软雅黑" panose="020B0503020204020204" charset="-122"/>
                <a:ea typeface="微软雅黑" panose="020B0503020204020204" charset="-122"/>
              </a:rPr>
              <a:t>思维模式路径优化</a:t>
            </a:r>
            <a:r>
              <a:rPr lang="en-US" altLang="zh-CN" sz="2400" b="1" dirty="0">
                <a:solidFill>
                  <a:srgbClr val="002060"/>
                </a:solidFill>
                <a:latin typeface="微软雅黑" panose="020B0503020204020204" charset="-122"/>
                <a:ea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rPr>
              <a:t>宏观结构</a:t>
            </a:r>
            <a:r>
              <a:rPr lang="en-US" altLang="zh-CN" sz="2400" b="1" dirty="0">
                <a:solidFill>
                  <a:srgbClr val="002060"/>
                </a:solidFill>
                <a:latin typeface="微软雅黑" panose="020B0503020204020204" charset="-122"/>
                <a:ea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rPr>
              <a:t>微观</a:t>
            </a:r>
            <a:r>
              <a:rPr lang="zh-CN" altLang="en-US" sz="2400" b="1" dirty="0">
                <a:solidFill>
                  <a:srgbClr val="C00000"/>
                </a:solidFill>
                <a:latin typeface="微软雅黑" panose="020B0503020204020204" charset="-122"/>
                <a:ea typeface="微软雅黑" panose="020B0503020204020204" charset="-122"/>
                <a:sym typeface="+mn-ea"/>
              </a:rPr>
              <a:t>语义</a:t>
            </a:r>
            <a:r>
              <a:rPr lang="en-US" altLang="zh-CN" sz="2400" b="1" dirty="0">
                <a:solidFill>
                  <a:srgbClr val="002060"/>
                </a:solidFill>
                <a:latin typeface="微软雅黑" panose="020B0503020204020204" charset="-122"/>
                <a:ea typeface="微软雅黑" panose="020B0503020204020204" charset="-122"/>
                <a:sym typeface="+mn-ea"/>
              </a:rPr>
              <a:t>+</a:t>
            </a:r>
            <a:r>
              <a:rPr lang="zh-CN" altLang="en-US" sz="2400" b="1" dirty="0">
                <a:solidFill>
                  <a:srgbClr val="C00000"/>
                </a:solidFill>
                <a:latin typeface="微软雅黑" panose="020B0503020204020204" charset="-122"/>
                <a:ea typeface="微软雅黑" panose="020B0503020204020204" charset="-122"/>
                <a:sym typeface="+mn-ea"/>
              </a:rPr>
              <a:t>逻辑推理</a:t>
            </a:r>
            <a:endParaRPr lang="zh-CN" altLang="en-US" sz="2400" b="1" dirty="0">
              <a:solidFill>
                <a:srgbClr val="C00000"/>
              </a:solidFill>
              <a:latin typeface="微软雅黑" panose="020B0503020204020204" charset="-122"/>
              <a:ea typeface="微软雅黑" panose="020B0503020204020204" charset="-122"/>
              <a:sym typeface="+mn-ea"/>
            </a:endParaRPr>
          </a:p>
        </p:txBody>
      </p:sp>
      <p:cxnSp>
        <p:nvCxnSpPr>
          <p:cNvPr id="10" name="直接连接符 9"/>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2"/>
          <a:stretch>
            <a:fillRect/>
          </a:stretch>
        </p:blipFill>
        <p:spPr>
          <a:xfrm>
            <a:off x="0" y="6591935"/>
            <a:ext cx="708025" cy="287655"/>
          </a:xfrm>
          <a:prstGeom prst="rect">
            <a:avLst/>
          </a:prstGeom>
        </p:spPr>
      </p:pic>
      <p:pic>
        <p:nvPicPr>
          <p:cNvPr id="8" name="图片 7"/>
          <p:cNvPicPr>
            <a:picLocks noChangeAspect="1"/>
          </p:cNvPicPr>
          <p:nvPr/>
        </p:nvPicPr>
        <p:blipFill>
          <a:blip r:embed="rId3"/>
          <a:srcRect/>
          <a:stretch>
            <a:fillRect/>
          </a:stretch>
        </p:blipFill>
        <p:spPr>
          <a:xfrm>
            <a:off x="65405" y="1344930"/>
            <a:ext cx="11248390" cy="2069465"/>
          </a:xfrm>
          <a:prstGeom prst="rect">
            <a:avLst/>
          </a:prstGeom>
        </p:spPr>
      </p:pic>
      <p:sp>
        <p:nvSpPr>
          <p:cNvPr id="59" name="AutoShape 7"/>
          <p:cNvSpPr>
            <a:spLocks noChangeArrowheads="1"/>
          </p:cNvSpPr>
          <p:nvPr>
            <p:custDataLst>
              <p:tags r:id="rId4"/>
            </p:custDataLst>
          </p:nvPr>
        </p:nvSpPr>
        <p:spPr bwMode="auto">
          <a:xfrm>
            <a:off x="1467485" y="816610"/>
            <a:ext cx="10152380" cy="426720"/>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ln>
          <a:effectLst>
            <a:outerShdw blurRad="508000" dist="177800" dir="1860000" algn="ctr" rotWithShape="0">
              <a:srgbClr val="000000">
                <a:alpha val="43000"/>
              </a:srgbClr>
            </a:outerShdw>
          </a:effectLst>
        </p:spPr>
        <p:txBody>
          <a:bodyPr wrap="none" anchor="ctr"/>
          <a:lstStyle/>
          <a:p>
            <a:pPr marL="428625" indent="-428625">
              <a:lnSpc>
                <a:spcPct val="120000"/>
              </a:lnSpc>
              <a:defRPr/>
            </a:pPr>
            <a:endParaRPr lang="zh-CN" altLang="en-US" sz="1440"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16" name="AutoShape 8"/>
          <p:cNvSpPr>
            <a:spLocks noChangeArrowheads="1"/>
          </p:cNvSpPr>
          <p:nvPr>
            <p:custDataLst>
              <p:tags r:id="rId5"/>
            </p:custDataLst>
          </p:nvPr>
        </p:nvSpPr>
        <p:spPr bwMode="auto">
          <a:xfrm>
            <a:off x="7645400" y="824865"/>
            <a:ext cx="601980" cy="426720"/>
          </a:xfrm>
          <a:prstGeom prst="chevron">
            <a:avLst>
              <a:gd name="adj" fmla="val 43039"/>
            </a:avLst>
          </a:prstGeom>
          <a:solidFill>
            <a:srgbClr val="EF7474"/>
          </a:solidFill>
          <a:ln w="25400" cap="flat" cmpd="sng" algn="ctr">
            <a:noFill/>
            <a:prstDash val="solid"/>
          </a:ln>
          <a:effectLst>
            <a:outerShdw blurRad="508000" dist="177800" dir="1860000" algn="ctr" rotWithShape="0">
              <a:srgbClr val="000000">
                <a:alpha val="43000"/>
              </a:srgbClr>
            </a:outerShdw>
          </a:effectLst>
        </p:spPr>
        <p:txBody>
          <a:bodyPr rtlCol="0" anchor="ctr"/>
          <a:lstStyle/>
          <a:p>
            <a:pPr algn="ctr"/>
            <a:endParaRPr lang="zh-CN" altLang="en-US" sz="2400" b="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17" name="AutoShape 8"/>
          <p:cNvSpPr>
            <a:spLocks noChangeArrowheads="1"/>
          </p:cNvSpPr>
          <p:nvPr>
            <p:custDataLst>
              <p:tags r:id="rId6"/>
            </p:custDataLst>
          </p:nvPr>
        </p:nvSpPr>
        <p:spPr bwMode="auto">
          <a:xfrm>
            <a:off x="4460240" y="824865"/>
            <a:ext cx="680720" cy="426720"/>
          </a:xfrm>
          <a:prstGeom prst="chevron">
            <a:avLst>
              <a:gd name="adj" fmla="val 55472"/>
            </a:avLst>
          </a:prstGeom>
          <a:solidFill>
            <a:srgbClr val="C55883"/>
          </a:solidFill>
          <a:ln w="25400" cap="flat" cmpd="sng" algn="ctr">
            <a:noFill/>
            <a:prstDash val="solid"/>
          </a:ln>
          <a:effectLst>
            <a:outerShdw blurRad="508000" dist="177800" dir="1860000" algn="ctr" rotWithShape="0">
              <a:srgbClr val="000000">
                <a:alpha val="43000"/>
              </a:srgbClr>
            </a:outerShdw>
          </a:effectLst>
        </p:spPr>
        <p:txBody>
          <a:bodyPr rtlCol="0" anchor="ctr"/>
          <a:lstStyle/>
          <a:p>
            <a:pPr algn="ctr"/>
            <a:endParaRPr lang="zh-CN" altLang="en-US" sz="2400" b="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0" name="AutoShape 8"/>
          <p:cNvSpPr>
            <a:spLocks noChangeArrowheads="1"/>
          </p:cNvSpPr>
          <p:nvPr>
            <p:custDataLst>
              <p:tags r:id="rId7"/>
            </p:custDataLst>
          </p:nvPr>
        </p:nvSpPr>
        <p:spPr bwMode="auto">
          <a:xfrm>
            <a:off x="11002645" y="816610"/>
            <a:ext cx="680085" cy="426720"/>
          </a:xfrm>
          <a:prstGeom prst="chevron">
            <a:avLst>
              <a:gd name="adj" fmla="val 55472"/>
            </a:avLst>
          </a:prstGeom>
          <a:solidFill>
            <a:srgbClr val="92D050"/>
          </a:solidFill>
          <a:ln w="25400" cap="flat" cmpd="sng" algn="ctr">
            <a:noFill/>
            <a:prstDash val="solid"/>
          </a:ln>
          <a:effectLst>
            <a:outerShdw blurRad="508000" dist="177800" dir="1860000" algn="ctr" rotWithShape="0">
              <a:srgbClr val="000000">
                <a:alpha val="43000"/>
              </a:srgbClr>
            </a:outerShdw>
          </a:effectLst>
        </p:spPr>
        <p:txBody>
          <a:bodyPr rtlCol="0" anchor="ctr"/>
          <a:lstStyle/>
          <a:p>
            <a:pPr algn="ctr"/>
            <a:endParaRPr lang="zh-CN" altLang="en-US" sz="2400" b="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6" name="AutoShape 8"/>
          <p:cNvSpPr>
            <a:spLocks noChangeArrowheads="1"/>
          </p:cNvSpPr>
          <p:nvPr>
            <p:custDataLst>
              <p:tags r:id="rId8"/>
            </p:custDataLst>
          </p:nvPr>
        </p:nvSpPr>
        <p:spPr bwMode="auto">
          <a:xfrm>
            <a:off x="1308100" y="844550"/>
            <a:ext cx="652145" cy="384810"/>
          </a:xfrm>
          <a:prstGeom prst="chevron">
            <a:avLst>
              <a:gd name="adj" fmla="val 51374"/>
            </a:avLst>
          </a:prstGeom>
          <a:solidFill>
            <a:srgbClr val="00B0F0"/>
          </a:solidFill>
          <a:ln w="25400" cap="flat" cmpd="sng" algn="ctr">
            <a:noFill/>
            <a:prstDash val="solid"/>
          </a:ln>
          <a:effectLst>
            <a:outerShdw blurRad="508000" dist="177800" dir="1860000" algn="ctr" rotWithShape="0">
              <a:srgbClr val="000000">
                <a:alpha val="43000"/>
              </a:srgbClr>
            </a:outerShdw>
          </a:effectLst>
        </p:spPr>
        <p:txBody>
          <a:bodyPr rtlCol="0" anchor="ctr"/>
          <a:lstStyle/>
          <a:p>
            <a:pPr algn="ctr"/>
            <a:endParaRPr lang="zh-CN" altLang="en-US" sz="2400" b="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4" name="TextBox 65"/>
          <p:cNvSpPr txBox="1"/>
          <p:nvPr>
            <p:custDataLst>
              <p:tags r:id="rId9"/>
            </p:custDataLst>
          </p:nvPr>
        </p:nvSpPr>
        <p:spPr>
          <a:xfrm>
            <a:off x="1467485" y="837565"/>
            <a:ext cx="333375" cy="398780"/>
          </a:xfrm>
          <a:prstGeom prst="rect">
            <a:avLst/>
          </a:prstGeom>
          <a:noFill/>
        </p:spPr>
        <p:txBody>
          <a:bodyPr wrap="square" rtlCol="0">
            <a:spAutoFit/>
          </a:bodyPr>
          <a:lstStyle/>
          <a:p>
            <a:pPr algn="l">
              <a:defRPr/>
            </a:pPr>
            <a:r>
              <a:rPr lang="en-US" altLang="zh-CN" sz="2000" b="1" i="1" kern="0" dirty="0">
                <a:latin typeface="Impact" panose="020B0806030902050204" pitchFamily="34" charset="0"/>
                <a:ea typeface="微软雅黑" panose="020B0503020204020204" charset="-122"/>
                <a:cs typeface="方正正纤黑简体" charset="0"/>
                <a:sym typeface="Impact" panose="020B0806030902050204" pitchFamily="34" charset="0"/>
              </a:rPr>
              <a:t>1</a:t>
            </a:r>
            <a:endParaRPr lang="zh-CN" altLang="en-US" sz="2000" i="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7" name="TextBox 65"/>
          <p:cNvSpPr txBox="1"/>
          <p:nvPr>
            <p:custDataLst>
              <p:tags r:id="rId10"/>
            </p:custDataLst>
          </p:nvPr>
        </p:nvSpPr>
        <p:spPr>
          <a:xfrm>
            <a:off x="4634230" y="824865"/>
            <a:ext cx="333375" cy="398780"/>
          </a:xfrm>
          <a:prstGeom prst="rect">
            <a:avLst/>
          </a:prstGeom>
          <a:noFill/>
        </p:spPr>
        <p:txBody>
          <a:bodyPr wrap="square" rtlCol="0">
            <a:spAutoFit/>
          </a:bodyPr>
          <a:p>
            <a:pPr algn="l">
              <a:defRPr/>
            </a:pPr>
            <a:r>
              <a:rPr lang="en-US" altLang="zh-CN" sz="2000" b="1" i="1" kern="0" dirty="0">
                <a:latin typeface="Impact" panose="020B0806030902050204" pitchFamily="34" charset="0"/>
                <a:ea typeface="微软雅黑" panose="020B0503020204020204" charset="-122"/>
                <a:cs typeface="方正正纤黑简体" charset="0"/>
                <a:sym typeface="Impact" panose="020B0806030902050204" pitchFamily="34" charset="0"/>
              </a:rPr>
              <a:t>2</a:t>
            </a:r>
            <a:endParaRPr lang="zh-CN" altLang="en-US" sz="2000" i="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8" name="TextBox 65"/>
          <p:cNvSpPr txBox="1"/>
          <p:nvPr>
            <p:custDataLst>
              <p:tags r:id="rId11"/>
            </p:custDataLst>
          </p:nvPr>
        </p:nvSpPr>
        <p:spPr>
          <a:xfrm>
            <a:off x="7779385" y="824865"/>
            <a:ext cx="333375" cy="398780"/>
          </a:xfrm>
          <a:prstGeom prst="rect">
            <a:avLst/>
          </a:prstGeom>
          <a:noFill/>
        </p:spPr>
        <p:txBody>
          <a:bodyPr wrap="square" rtlCol="0">
            <a:spAutoFit/>
          </a:bodyPr>
          <a:lstStyle/>
          <a:p>
            <a:pPr algn="l">
              <a:defRPr/>
            </a:pPr>
            <a:r>
              <a:rPr lang="en-US" altLang="zh-CN" sz="2000" b="1" i="1" kern="0" dirty="0">
                <a:latin typeface="Impact" panose="020B0806030902050204" pitchFamily="34" charset="0"/>
                <a:ea typeface="微软雅黑" panose="020B0503020204020204" charset="-122"/>
                <a:cs typeface="方正正纤黑简体" charset="0"/>
                <a:sym typeface="Impact" panose="020B0806030902050204" pitchFamily="34" charset="0"/>
              </a:rPr>
              <a:t>3</a:t>
            </a:r>
            <a:endParaRPr lang="zh-CN" altLang="en-US" sz="2000" i="1" kern="0" dirty="0">
              <a:solidFill>
                <a:srgbClr val="000000">
                  <a:lumMod val="50000"/>
                  <a:lumOff val="50000"/>
                </a:srgbClr>
              </a:solidFill>
              <a:latin typeface="Impact" panose="020B0806030902050204" pitchFamily="34" charset="0"/>
              <a:ea typeface="微软雅黑" panose="020B0503020204020204" charset="-122"/>
              <a:cs typeface="方正正纤黑简体" charset="0"/>
              <a:sym typeface="Impact" panose="020B0806030902050204" pitchFamily="34" charset="0"/>
            </a:endParaRPr>
          </a:p>
        </p:txBody>
      </p:sp>
      <p:sp>
        <p:nvSpPr>
          <p:cNvPr id="29" name="文本框 28"/>
          <p:cNvSpPr txBox="1"/>
          <p:nvPr/>
        </p:nvSpPr>
        <p:spPr>
          <a:xfrm>
            <a:off x="1960245" y="861060"/>
            <a:ext cx="2673985" cy="306705"/>
          </a:xfrm>
          <a:prstGeom prst="rect">
            <a:avLst/>
          </a:prstGeom>
          <a:noFill/>
        </p:spPr>
        <p:txBody>
          <a:bodyPr wrap="square" rtlCol="0">
            <a:spAutoFit/>
          </a:bodyPr>
          <a:p>
            <a:pPr algn="l"/>
            <a:r>
              <a:rPr lang="zh-CN" altLang="en-US" sz="1400" b="1">
                <a:latin typeface="微软雅黑" panose="020B0503020204020204" charset="-122"/>
                <a:ea typeface="微软雅黑" panose="020B0503020204020204" charset="-122"/>
                <a:sym typeface="+mn-ea"/>
              </a:rPr>
              <a:t>分析语篇结构，标识选项特征</a:t>
            </a:r>
            <a:endParaRPr lang="zh-CN" altLang="en-US" sz="1400" b="1">
              <a:latin typeface="微软雅黑" panose="020B0503020204020204" charset="-122"/>
              <a:ea typeface="微软雅黑" panose="020B0503020204020204" charset="-122"/>
              <a:sym typeface="+mn-ea"/>
            </a:endParaRPr>
          </a:p>
        </p:txBody>
      </p:sp>
      <p:sp>
        <p:nvSpPr>
          <p:cNvPr id="30" name="文本框 29"/>
          <p:cNvSpPr txBox="1"/>
          <p:nvPr/>
        </p:nvSpPr>
        <p:spPr>
          <a:xfrm>
            <a:off x="5189855" y="868045"/>
            <a:ext cx="2545715" cy="368300"/>
          </a:xfrm>
          <a:prstGeom prst="rect">
            <a:avLst/>
          </a:prstGeom>
          <a:noFill/>
        </p:spPr>
        <p:txBody>
          <a:bodyPr wrap="none" rtlCol="0">
            <a:spAutoFit/>
          </a:bodyPr>
          <a:p>
            <a:pPr algn="l"/>
            <a:r>
              <a:rPr lang="zh-CN" altLang="en-US">
                <a:sym typeface="+mn-ea"/>
              </a:rPr>
              <a:t> </a:t>
            </a:r>
            <a:r>
              <a:rPr lang="zh-CN" altLang="en-US" sz="1400" b="1">
                <a:latin typeface="微软雅黑" panose="020B0503020204020204" charset="-122"/>
                <a:ea typeface="微软雅黑" panose="020B0503020204020204" charset="-122"/>
                <a:sym typeface="+mn-ea"/>
              </a:rPr>
              <a:t>跳序定位答案，熟练抽丝剥茧</a:t>
            </a:r>
            <a:endParaRPr lang="zh-CN" altLang="en-US" sz="1400" b="1">
              <a:latin typeface="微软雅黑" panose="020B0503020204020204" charset="-122"/>
              <a:ea typeface="微软雅黑" panose="020B0503020204020204" charset="-122"/>
            </a:endParaRPr>
          </a:p>
        </p:txBody>
      </p:sp>
      <p:sp>
        <p:nvSpPr>
          <p:cNvPr id="11" name="文本框 10"/>
          <p:cNvSpPr txBox="1"/>
          <p:nvPr/>
        </p:nvSpPr>
        <p:spPr>
          <a:xfrm>
            <a:off x="8246745" y="868045"/>
            <a:ext cx="3305175" cy="368300"/>
          </a:xfrm>
          <a:prstGeom prst="rect">
            <a:avLst/>
          </a:prstGeom>
          <a:noFill/>
        </p:spPr>
        <p:txBody>
          <a:bodyPr wrap="square" rtlCol="0" anchor="t">
            <a:spAutoFit/>
          </a:bodyPr>
          <a:p>
            <a:r>
              <a:rPr lang="zh-CN" altLang="en-US"/>
              <a:t> </a:t>
            </a:r>
            <a:r>
              <a:rPr lang="zh-CN" altLang="en-US" sz="1400" b="1">
                <a:latin typeface="微软雅黑" panose="020B0503020204020204" charset="-122"/>
                <a:ea typeface="微软雅黑" panose="020B0503020204020204" charset="-122"/>
              </a:rPr>
              <a:t>聚焦语义连贯，紧扣主旨意义</a:t>
            </a:r>
            <a:endParaRPr lang="zh-CN" altLang="en-US" sz="1400" b="1">
              <a:latin typeface="微软雅黑" panose="020B0503020204020204" charset="-122"/>
              <a:ea typeface="微软雅黑" panose="020B0503020204020204" charset="-122"/>
            </a:endParaRPr>
          </a:p>
        </p:txBody>
      </p:sp>
      <p:pic>
        <p:nvPicPr>
          <p:cNvPr id="32" name="图片 31" descr="表格&#10;&#10;中度可信度描述已自动生成"/>
          <p:cNvPicPr>
            <a:picLocks noChangeAspect="1"/>
          </p:cNvPicPr>
          <p:nvPr/>
        </p:nvPicPr>
        <p:blipFill>
          <a:blip r:embed="rId12"/>
          <a:stretch>
            <a:fillRect/>
          </a:stretch>
        </p:blipFill>
        <p:spPr>
          <a:xfrm>
            <a:off x="1905" y="3507740"/>
            <a:ext cx="3296285" cy="3162935"/>
          </a:xfrm>
          <a:prstGeom prst="rect">
            <a:avLst/>
          </a:prstGeom>
        </p:spPr>
      </p:pic>
      <p:pic>
        <p:nvPicPr>
          <p:cNvPr id="33" name="图片 32" descr="表格&#10;&#10;中度可信度描述已自动生成"/>
          <p:cNvPicPr>
            <a:picLocks noChangeAspect="1"/>
          </p:cNvPicPr>
          <p:nvPr/>
        </p:nvPicPr>
        <p:blipFill>
          <a:blip r:embed="rId13"/>
          <a:srcRect/>
          <a:stretch>
            <a:fillRect/>
          </a:stretch>
        </p:blipFill>
        <p:spPr>
          <a:xfrm>
            <a:off x="3298190" y="3507740"/>
            <a:ext cx="4660265" cy="3162935"/>
          </a:xfrm>
          <a:prstGeom prst="rect">
            <a:avLst/>
          </a:prstGeom>
        </p:spPr>
      </p:pic>
      <p:sp>
        <p:nvSpPr>
          <p:cNvPr id="9" name="文本框 8"/>
          <p:cNvSpPr txBox="1"/>
          <p:nvPr/>
        </p:nvSpPr>
        <p:spPr>
          <a:xfrm>
            <a:off x="2301240" y="3755390"/>
            <a:ext cx="5344160" cy="2861310"/>
          </a:xfrm>
          <a:prstGeom prst="rect">
            <a:avLst/>
          </a:prstGeom>
          <a:noFill/>
        </p:spPr>
        <p:txBody>
          <a:bodyPr wrap="square" rtlCol="0" anchor="t">
            <a:spAutoFit/>
          </a:bodyPr>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阅读理解“七选五”题型主要考查考生对文章的整体内容和结构以及上下文逻辑意义的理解和掌握。该阅读题型的实质是句子填空，让学生将句子空白补充完整，</a:t>
            </a:r>
            <a:r>
              <a:rPr lang="zh-CN" altLang="en-US" u="sng">
                <a:latin typeface="微软雅黑" panose="020B0503020204020204" charset="-122"/>
                <a:ea typeface="微软雅黑" panose="020B0503020204020204" charset="-122"/>
                <a:cs typeface="微软雅黑" panose="020B0503020204020204" charset="-122"/>
              </a:rPr>
              <a:t>“</a:t>
            </a:r>
            <a:r>
              <a:rPr lang="zh-CN" altLang="en-US" b="1" u="sng">
                <a:latin typeface="微软雅黑" panose="020B0503020204020204" charset="-122"/>
                <a:ea typeface="微软雅黑" panose="020B0503020204020204" charset="-122"/>
                <a:cs typeface="微软雅黑" panose="020B0503020204020204" charset="-122"/>
              </a:rPr>
              <a:t>形投意合</a:t>
            </a:r>
            <a:r>
              <a:rPr lang="zh-CN" altLang="en-US" u="sng">
                <a:latin typeface="微软雅黑" panose="020B0503020204020204" charset="-122"/>
                <a:ea typeface="微软雅黑" panose="020B0503020204020204" charset="-122"/>
                <a:cs typeface="微软雅黑" panose="020B0503020204020204" charset="-122"/>
              </a:rPr>
              <a:t>”，使语篇内容合情，逻辑合理，行文合法</a:t>
            </a:r>
            <a:r>
              <a:rPr lang="zh-CN" altLang="en-US">
                <a:latin typeface="微软雅黑" panose="020B0503020204020204" charset="-122"/>
                <a:ea typeface="微软雅黑" panose="020B0503020204020204" charset="-122"/>
                <a:cs typeface="微软雅黑" panose="020B0503020204020204" charset="-122"/>
              </a:rPr>
              <a:t>，既考查考生对文章整体内容的理解能力，又考查考生</a:t>
            </a:r>
            <a:r>
              <a:rPr lang="zh-CN" altLang="en-US" u="sng">
                <a:latin typeface="微软雅黑" panose="020B0503020204020204" charset="-122"/>
                <a:ea typeface="微软雅黑" panose="020B0503020204020204" charset="-122"/>
                <a:cs typeface="微软雅黑" panose="020B0503020204020204" charset="-122"/>
              </a:rPr>
              <a:t>对语篇结构的分析能力以及通过上下文的表述来进行逻辑思考和推理的能力</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     七选五题型的答案牵一发而动全身，需</a:t>
            </a:r>
            <a:r>
              <a:rPr lang="zh-CN" altLang="en-US" u="sng">
                <a:latin typeface="微软雅黑" panose="020B0503020204020204" charset="-122"/>
                <a:ea typeface="微软雅黑" panose="020B0503020204020204" charset="-122"/>
                <a:cs typeface="微软雅黑" panose="020B0503020204020204" charset="-122"/>
              </a:rPr>
              <a:t>步步为营，抽丝剥茧，精细操作，“形投意合”，选出粘连度高</a:t>
            </a:r>
            <a:r>
              <a:rPr lang="zh-CN" altLang="en-US">
                <a:latin typeface="微软雅黑" panose="020B0503020204020204" charset="-122"/>
                <a:ea typeface="微软雅黑" panose="020B0503020204020204" charset="-122"/>
                <a:cs typeface="微软雅黑" panose="020B0503020204020204" charset="-122"/>
              </a:rPr>
              <a:t>的正确选项。</a:t>
            </a:r>
            <a:endParaRPr lang="zh-CN" altLang="en-US">
              <a:latin typeface="微软雅黑" panose="020B0503020204020204" charset="-122"/>
              <a:ea typeface="微软雅黑" panose="020B0503020204020204" charset="-122"/>
              <a:cs typeface="微软雅黑" panose="020B0503020204020204" charset="-122"/>
            </a:endParaRPr>
          </a:p>
        </p:txBody>
      </p:sp>
      <p:sp>
        <p:nvSpPr>
          <p:cNvPr id="73" name="椭圆 72"/>
          <p:cNvSpPr/>
          <p:nvPr>
            <p:custDataLst>
              <p:tags r:id="rId14"/>
            </p:custDataLst>
          </p:nvPr>
        </p:nvSpPr>
        <p:spPr>
          <a:xfrm rot="2331050">
            <a:off x="8684328" y="6265798"/>
            <a:ext cx="439729" cy="447575"/>
          </a:xfrm>
          <a:prstGeom prst="ellipse">
            <a:avLst/>
          </a:prstGeom>
          <a:solidFill>
            <a:srgbClr val="0070C0"/>
          </a:solidFill>
          <a:ln w="12700" cap="flat" cmpd="sng" algn="ctr">
            <a:noFill/>
            <a:prstDash val="solid"/>
            <a:miter lim="800000"/>
          </a:ln>
          <a:effectLst/>
        </p:spPr>
        <p:txBody>
          <a:bodyPr rtlCol="0" anchor="ctr"/>
          <a:p>
            <a:pPr algn="ctr"/>
            <a:endParaRPr lang="zh-CN" altLang="en-US" sz="1905">
              <a:solidFill>
                <a:sysClr val="windowText" lastClr="000000"/>
              </a:solidFill>
            </a:endParaRPr>
          </a:p>
        </p:txBody>
      </p:sp>
      <p:sp>
        <p:nvSpPr>
          <p:cNvPr id="74" name="Freeform 7"/>
          <p:cNvSpPr>
            <a:spLocks noEditPoints="1"/>
          </p:cNvSpPr>
          <p:nvPr>
            <p:custDataLst>
              <p:tags r:id="rId15"/>
            </p:custDataLst>
          </p:nvPr>
        </p:nvSpPr>
        <p:spPr bwMode="auto">
          <a:xfrm rot="20880000">
            <a:off x="11240357" y="4607463"/>
            <a:ext cx="613425" cy="964233"/>
          </a:xfrm>
          <a:custGeom>
            <a:avLst/>
            <a:gdLst>
              <a:gd name="T0" fmla="*/ 3 w 223"/>
              <a:gd name="T1" fmla="*/ 196 h 351"/>
              <a:gd name="T2" fmla="*/ 10 w 223"/>
              <a:gd name="T3" fmla="*/ 177 h 351"/>
              <a:gd name="T4" fmla="*/ 53 w 223"/>
              <a:gd name="T5" fmla="*/ 157 h 351"/>
              <a:gd name="T6" fmla="*/ 76 w 223"/>
              <a:gd name="T7" fmla="*/ 97 h 351"/>
              <a:gd name="T8" fmla="*/ 90 w 223"/>
              <a:gd name="T9" fmla="*/ 88 h 351"/>
              <a:gd name="T10" fmla="*/ 90 w 223"/>
              <a:gd name="T11" fmla="*/ 88 h 351"/>
              <a:gd name="T12" fmla="*/ 119 w 223"/>
              <a:gd name="T13" fmla="*/ 88 h 351"/>
              <a:gd name="T14" fmla="*/ 119 w 223"/>
              <a:gd name="T15" fmla="*/ 88 h 351"/>
              <a:gd name="T16" fmla="*/ 125 w 223"/>
              <a:gd name="T17" fmla="*/ 89 h 351"/>
              <a:gd name="T18" fmla="*/ 184 w 223"/>
              <a:gd name="T19" fmla="*/ 118 h 351"/>
              <a:gd name="T20" fmla="*/ 190 w 223"/>
              <a:gd name="T21" fmla="*/ 123 h 351"/>
              <a:gd name="T22" fmla="*/ 219 w 223"/>
              <a:gd name="T23" fmla="*/ 167 h 351"/>
              <a:gd name="T24" fmla="*/ 215 w 223"/>
              <a:gd name="T25" fmla="*/ 187 h 351"/>
              <a:gd name="T26" fmla="*/ 207 w 223"/>
              <a:gd name="T27" fmla="*/ 190 h 351"/>
              <a:gd name="T28" fmla="*/ 195 w 223"/>
              <a:gd name="T29" fmla="*/ 183 h 351"/>
              <a:gd name="T30" fmla="*/ 167 w 223"/>
              <a:gd name="T31" fmla="*/ 143 h 351"/>
              <a:gd name="T32" fmla="*/ 134 w 223"/>
              <a:gd name="T33" fmla="*/ 126 h 351"/>
              <a:gd name="T34" fmla="*/ 135 w 223"/>
              <a:gd name="T35" fmla="*/ 131 h 351"/>
              <a:gd name="T36" fmla="*/ 148 w 223"/>
              <a:gd name="T37" fmla="*/ 190 h 351"/>
              <a:gd name="T38" fmla="*/ 138 w 223"/>
              <a:gd name="T39" fmla="*/ 222 h 351"/>
              <a:gd name="T40" fmla="*/ 87 w 223"/>
              <a:gd name="T41" fmla="*/ 273 h 351"/>
              <a:gd name="T42" fmla="*/ 59 w 223"/>
              <a:gd name="T43" fmla="*/ 342 h 351"/>
              <a:gd name="T44" fmla="*/ 46 w 223"/>
              <a:gd name="T45" fmla="*/ 351 h 351"/>
              <a:gd name="T46" fmla="*/ 40 w 223"/>
              <a:gd name="T47" fmla="*/ 350 h 351"/>
              <a:gd name="T48" fmla="*/ 32 w 223"/>
              <a:gd name="T49" fmla="*/ 331 h 351"/>
              <a:gd name="T50" fmla="*/ 61 w 223"/>
              <a:gd name="T51" fmla="*/ 258 h 351"/>
              <a:gd name="T52" fmla="*/ 63 w 223"/>
              <a:gd name="T53" fmla="*/ 254 h 351"/>
              <a:gd name="T54" fmla="*/ 72 w 223"/>
              <a:gd name="T55" fmla="*/ 242 h 351"/>
              <a:gd name="T56" fmla="*/ 97 w 223"/>
              <a:gd name="T57" fmla="*/ 203 h 351"/>
              <a:gd name="T58" fmla="*/ 86 w 223"/>
              <a:gd name="T59" fmla="*/ 152 h 351"/>
              <a:gd name="T60" fmla="*/ 78 w 223"/>
              <a:gd name="T61" fmla="*/ 173 h 351"/>
              <a:gd name="T62" fmla="*/ 71 w 223"/>
              <a:gd name="T63" fmla="*/ 181 h 351"/>
              <a:gd name="T64" fmla="*/ 22 w 223"/>
              <a:gd name="T65" fmla="*/ 203 h 351"/>
              <a:gd name="T66" fmla="*/ 16 w 223"/>
              <a:gd name="T67" fmla="*/ 205 h 351"/>
              <a:gd name="T68" fmla="*/ 3 w 223"/>
              <a:gd name="T69" fmla="*/ 196 h 351"/>
              <a:gd name="T70" fmla="*/ 82 w 223"/>
              <a:gd name="T71" fmla="*/ 73 h 351"/>
              <a:gd name="T72" fmla="*/ 119 w 223"/>
              <a:gd name="T73" fmla="*/ 36 h 351"/>
              <a:gd name="T74" fmla="*/ 82 w 223"/>
              <a:gd name="T75" fmla="*/ 0 h 351"/>
              <a:gd name="T76" fmla="*/ 46 w 223"/>
              <a:gd name="T77" fmla="*/ 36 h 351"/>
              <a:gd name="T78" fmla="*/ 82 w 223"/>
              <a:gd name="T79" fmla="*/ 73 h 351"/>
              <a:gd name="T80" fmla="*/ 153 w 223"/>
              <a:gd name="T81" fmla="*/ 225 h 351"/>
              <a:gd name="T82" fmla="*/ 147 w 223"/>
              <a:gd name="T83" fmla="*/ 232 h 351"/>
              <a:gd name="T84" fmla="*/ 123 w 223"/>
              <a:gd name="T85" fmla="*/ 256 h 351"/>
              <a:gd name="T86" fmla="*/ 133 w 223"/>
              <a:gd name="T87" fmla="*/ 281 h 351"/>
              <a:gd name="T88" fmla="*/ 138 w 223"/>
              <a:gd name="T89" fmla="*/ 288 h 351"/>
              <a:gd name="T90" fmla="*/ 180 w 223"/>
              <a:gd name="T91" fmla="*/ 345 h 351"/>
              <a:gd name="T92" fmla="*/ 192 w 223"/>
              <a:gd name="T93" fmla="*/ 351 h 351"/>
              <a:gd name="T94" fmla="*/ 201 w 223"/>
              <a:gd name="T95" fmla="*/ 348 h 351"/>
              <a:gd name="T96" fmla="*/ 204 w 223"/>
              <a:gd name="T97" fmla="*/ 328 h 351"/>
              <a:gd name="T98" fmla="*/ 162 w 223"/>
              <a:gd name="T99" fmla="*/ 272 h 351"/>
              <a:gd name="T100" fmla="*/ 153 w 223"/>
              <a:gd name="T101" fmla="*/ 225 h 351"/>
              <a:gd name="T102" fmla="*/ 153 w 223"/>
              <a:gd name="T103" fmla="*/ 225 h 351"/>
              <a:gd name="T104" fmla="*/ 153 w 223"/>
              <a:gd name="T105" fmla="*/ 22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3" h="351">
                <a:moveTo>
                  <a:pt x="3" y="196"/>
                </a:moveTo>
                <a:cubicBezTo>
                  <a:pt x="0" y="189"/>
                  <a:pt x="3" y="180"/>
                  <a:pt x="10" y="177"/>
                </a:cubicBezTo>
                <a:cubicBezTo>
                  <a:pt x="53" y="157"/>
                  <a:pt x="53" y="157"/>
                  <a:pt x="53" y="157"/>
                </a:cubicBezTo>
                <a:cubicBezTo>
                  <a:pt x="76" y="97"/>
                  <a:pt x="76" y="97"/>
                  <a:pt x="76" y="97"/>
                </a:cubicBezTo>
                <a:cubicBezTo>
                  <a:pt x="78" y="91"/>
                  <a:pt x="84" y="88"/>
                  <a:pt x="90" y="88"/>
                </a:cubicBezTo>
                <a:cubicBezTo>
                  <a:pt x="90" y="88"/>
                  <a:pt x="90" y="88"/>
                  <a:pt x="90" y="88"/>
                </a:cubicBezTo>
                <a:cubicBezTo>
                  <a:pt x="119" y="88"/>
                  <a:pt x="119" y="88"/>
                  <a:pt x="119" y="88"/>
                </a:cubicBezTo>
                <a:cubicBezTo>
                  <a:pt x="119" y="88"/>
                  <a:pt x="119" y="88"/>
                  <a:pt x="119" y="88"/>
                </a:cubicBezTo>
                <a:cubicBezTo>
                  <a:pt x="121" y="88"/>
                  <a:pt x="123" y="88"/>
                  <a:pt x="125" y="89"/>
                </a:cubicBezTo>
                <a:cubicBezTo>
                  <a:pt x="184" y="118"/>
                  <a:pt x="184" y="118"/>
                  <a:pt x="184" y="118"/>
                </a:cubicBezTo>
                <a:cubicBezTo>
                  <a:pt x="186" y="119"/>
                  <a:pt x="188" y="121"/>
                  <a:pt x="190" y="123"/>
                </a:cubicBezTo>
                <a:cubicBezTo>
                  <a:pt x="219" y="167"/>
                  <a:pt x="219" y="167"/>
                  <a:pt x="219" y="167"/>
                </a:cubicBezTo>
                <a:cubicBezTo>
                  <a:pt x="223" y="174"/>
                  <a:pt x="222" y="183"/>
                  <a:pt x="215" y="187"/>
                </a:cubicBezTo>
                <a:cubicBezTo>
                  <a:pt x="212" y="189"/>
                  <a:pt x="209" y="190"/>
                  <a:pt x="207" y="190"/>
                </a:cubicBezTo>
                <a:cubicBezTo>
                  <a:pt x="202" y="190"/>
                  <a:pt x="197" y="188"/>
                  <a:pt x="195" y="183"/>
                </a:cubicBezTo>
                <a:cubicBezTo>
                  <a:pt x="167" y="143"/>
                  <a:pt x="167" y="143"/>
                  <a:pt x="167" y="143"/>
                </a:cubicBezTo>
                <a:cubicBezTo>
                  <a:pt x="134" y="126"/>
                  <a:pt x="134" y="126"/>
                  <a:pt x="134" y="126"/>
                </a:cubicBezTo>
                <a:cubicBezTo>
                  <a:pt x="135" y="129"/>
                  <a:pt x="135" y="131"/>
                  <a:pt x="135" y="131"/>
                </a:cubicBezTo>
                <a:cubicBezTo>
                  <a:pt x="139" y="153"/>
                  <a:pt x="145" y="181"/>
                  <a:pt x="148" y="190"/>
                </a:cubicBezTo>
                <a:cubicBezTo>
                  <a:pt x="153" y="210"/>
                  <a:pt x="138" y="222"/>
                  <a:pt x="138" y="222"/>
                </a:cubicBezTo>
                <a:cubicBezTo>
                  <a:pt x="87" y="273"/>
                  <a:pt x="87" y="273"/>
                  <a:pt x="87" y="273"/>
                </a:cubicBezTo>
                <a:cubicBezTo>
                  <a:pt x="59" y="342"/>
                  <a:pt x="59" y="342"/>
                  <a:pt x="59" y="342"/>
                </a:cubicBezTo>
                <a:cubicBezTo>
                  <a:pt x="57" y="348"/>
                  <a:pt x="52" y="351"/>
                  <a:pt x="46" y="351"/>
                </a:cubicBezTo>
                <a:cubicBezTo>
                  <a:pt x="44" y="351"/>
                  <a:pt x="42" y="351"/>
                  <a:pt x="40" y="350"/>
                </a:cubicBezTo>
                <a:cubicBezTo>
                  <a:pt x="33" y="347"/>
                  <a:pt x="29" y="338"/>
                  <a:pt x="32" y="331"/>
                </a:cubicBezTo>
                <a:cubicBezTo>
                  <a:pt x="61" y="258"/>
                  <a:pt x="61" y="258"/>
                  <a:pt x="61" y="258"/>
                </a:cubicBezTo>
                <a:cubicBezTo>
                  <a:pt x="62" y="256"/>
                  <a:pt x="62" y="255"/>
                  <a:pt x="63" y="254"/>
                </a:cubicBezTo>
                <a:cubicBezTo>
                  <a:pt x="72" y="242"/>
                  <a:pt x="72" y="242"/>
                  <a:pt x="72" y="242"/>
                </a:cubicBezTo>
                <a:cubicBezTo>
                  <a:pt x="97" y="203"/>
                  <a:pt x="97" y="203"/>
                  <a:pt x="97" y="203"/>
                </a:cubicBezTo>
                <a:cubicBezTo>
                  <a:pt x="86" y="152"/>
                  <a:pt x="86" y="152"/>
                  <a:pt x="86" y="152"/>
                </a:cubicBezTo>
                <a:cubicBezTo>
                  <a:pt x="78" y="173"/>
                  <a:pt x="78" y="173"/>
                  <a:pt x="78" y="173"/>
                </a:cubicBezTo>
                <a:cubicBezTo>
                  <a:pt x="77" y="177"/>
                  <a:pt x="74" y="180"/>
                  <a:pt x="71" y="181"/>
                </a:cubicBezTo>
                <a:cubicBezTo>
                  <a:pt x="22" y="203"/>
                  <a:pt x="22" y="203"/>
                  <a:pt x="22" y="203"/>
                </a:cubicBezTo>
                <a:cubicBezTo>
                  <a:pt x="20" y="204"/>
                  <a:pt x="18" y="205"/>
                  <a:pt x="16" y="205"/>
                </a:cubicBezTo>
                <a:cubicBezTo>
                  <a:pt x="11" y="205"/>
                  <a:pt x="6" y="201"/>
                  <a:pt x="3" y="196"/>
                </a:cubicBezTo>
                <a:close/>
                <a:moveTo>
                  <a:pt x="82" y="73"/>
                </a:moveTo>
                <a:cubicBezTo>
                  <a:pt x="102" y="73"/>
                  <a:pt x="119" y="56"/>
                  <a:pt x="119" y="36"/>
                </a:cubicBezTo>
                <a:cubicBezTo>
                  <a:pt x="119" y="16"/>
                  <a:pt x="102" y="0"/>
                  <a:pt x="82" y="0"/>
                </a:cubicBezTo>
                <a:cubicBezTo>
                  <a:pt x="62" y="0"/>
                  <a:pt x="46" y="16"/>
                  <a:pt x="46" y="36"/>
                </a:cubicBezTo>
                <a:cubicBezTo>
                  <a:pt x="46" y="56"/>
                  <a:pt x="62" y="73"/>
                  <a:pt x="82" y="73"/>
                </a:cubicBezTo>
                <a:close/>
                <a:moveTo>
                  <a:pt x="153" y="225"/>
                </a:moveTo>
                <a:cubicBezTo>
                  <a:pt x="151" y="228"/>
                  <a:pt x="148" y="231"/>
                  <a:pt x="147" y="232"/>
                </a:cubicBezTo>
                <a:cubicBezTo>
                  <a:pt x="123" y="256"/>
                  <a:pt x="123" y="256"/>
                  <a:pt x="123" y="256"/>
                </a:cubicBezTo>
                <a:cubicBezTo>
                  <a:pt x="133" y="281"/>
                  <a:pt x="133" y="281"/>
                  <a:pt x="133" y="281"/>
                </a:cubicBezTo>
                <a:cubicBezTo>
                  <a:pt x="134" y="284"/>
                  <a:pt x="136" y="286"/>
                  <a:pt x="138" y="288"/>
                </a:cubicBezTo>
                <a:cubicBezTo>
                  <a:pt x="180" y="345"/>
                  <a:pt x="180" y="345"/>
                  <a:pt x="180" y="345"/>
                </a:cubicBezTo>
                <a:cubicBezTo>
                  <a:pt x="183" y="349"/>
                  <a:pt x="188" y="351"/>
                  <a:pt x="192" y="351"/>
                </a:cubicBezTo>
                <a:cubicBezTo>
                  <a:pt x="195" y="351"/>
                  <a:pt x="198" y="350"/>
                  <a:pt x="201" y="348"/>
                </a:cubicBezTo>
                <a:cubicBezTo>
                  <a:pt x="207" y="343"/>
                  <a:pt x="209" y="334"/>
                  <a:pt x="204" y="328"/>
                </a:cubicBezTo>
                <a:cubicBezTo>
                  <a:pt x="162" y="272"/>
                  <a:pt x="162" y="272"/>
                  <a:pt x="162" y="272"/>
                </a:cubicBezTo>
                <a:cubicBezTo>
                  <a:pt x="153" y="225"/>
                  <a:pt x="153" y="225"/>
                  <a:pt x="153" y="225"/>
                </a:cubicBezTo>
                <a:close/>
                <a:moveTo>
                  <a:pt x="153" y="225"/>
                </a:moveTo>
                <a:cubicBezTo>
                  <a:pt x="153" y="225"/>
                  <a:pt x="153" y="225"/>
                  <a:pt x="153" y="225"/>
                </a:cubicBezTo>
              </a:path>
            </a:pathLst>
          </a:custGeom>
          <a:solidFill>
            <a:srgbClr val="0070C0"/>
          </a:solidFill>
          <a:ln w="9525">
            <a:solidFill>
              <a:srgbClr val="0070C0"/>
            </a:solidFill>
            <a:miter lim="800000"/>
          </a:ln>
        </p:spPr>
        <p:txBody>
          <a:bodyPr/>
          <a:p>
            <a:pPr algn="ctr" defTabSz="1151890"/>
            <a:endParaRPr lang="zh-CN" altLang="en-US" sz="4025">
              <a:solidFill>
                <a:sysClr val="windowText" lastClr="000000"/>
              </a:solidFill>
              <a:latin typeface="Impact" panose="020B0806030902050204" pitchFamily="34" charset="0"/>
              <a:ea typeface="微软雅黑" panose="020B0503020204020204" charset="-122"/>
            </a:endParaRPr>
          </a:p>
        </p:txBody>
      </p:sp>
      <p:sp>
        <p:nvSpPr>
          <p:cNvPr id="75" name="Freeform 18"/>
          <p:cNvSpPr>
            <a:spLocks noEditPoints="1"/>
          </p:cNvSpPr>
          <p:nvPr>
            <p:custDataLst>
              <p:tags r:id="rId16"/>
            </p:custDataLst>
          </p:nvPr>
        </p:nvSpPr>
        <p:spPr bwMode="auto">
          <a:xfrm>
            <a:off x="8572712" y="3960092"/>
            <a:ext cx="2300813" cy="2283533"/>
          </a:xfrm>
          <a:custGeom>
            <a:avLst/>
            <a:gdLst>
              <a:gd name="T0" fmla="*/ 664 w 664"/>
              <a:gd name="T1" fmla="*/ 312 h 659"/>
              <a:gd name="T2" fmla="*/ 592 w 664"/>
              <a:gd name="T3" fmla="*/ 226 h 659"/>
              <a:gd name="T4" fmla="*/ 551 w 664"/>
              <a:gd name="T5" fmla="*/ 156 h 659"/>
              <a:gd name="T6" fmla="*/ 513 w 664"/>
              <a:gd name="T7" fmla="*/ 51 h 659"/>
              <a:gd name="T8" fmla="*/ 483 w 664"/>
              <a:gd name="T9" fmla="*/ 33 h 659"/>
              <a:gd name="T10" fmla="*/ 372 w 664"/>
              <a:gd name="T11" fmla="*/ 53 h 659"/>
              <a:gd name="T12" fmla="*/ 292 w 664"/>
              <a:gd name="T13" fmla="*/ 53 h 659"/>
              <a:gd name="T14" fmla="*/ 181 w 664"/>
              <a:gd name="T15" fmla="*/ 33 h 659"/>
              <a:gd name="T16" fmla="*/ 151 w 664"/>
              <a:gd name="T17" fmla="*/ 51 h 659"/>
              <a:gd name="T18" fmla="*/ 113 w 664"/>
              <a:gd name="T19" fmla="*/ 156 h 659"/>
              <a:gd name="T20" fmla="*/ 73 w 664"/>
              <a:gd name="T21" fmla="*/ 226 h 659"/>
              <a:gd name="T22" fmla="*/ 0 w 664"/>
              <a:gd name="T23" fmla="*/ 312 h 659"/>
              <a:gd name="T24" fmla="*/ 53 w 664"/>
              <a:gd name="T25" fmla="*/ 337 h 659"/>
              <a:gd name="T26" fmla="*/ 67 w 664"/>
              <a:gd name="T27" fmla="*/ 417 h 659"/>
              <a:gd name="T28" fmla="*/ 67 w 664"/>
              <a:gd name="T29" fmla="*/ 529 h 659"/>
              <a:gd name="T30" fmla="*/ 89 w 664"/>
              <a:gd name="T31" fmla="*/ 556 h 659"/>
              <a:gd name="T32" fmla="*/ 200 w 664"/>
              <a:gd name="T33" fmla="*/ 575 h 659"/>
              <a:gd name="T34" fmla="*/ 275 w 664"/>
              <a:gd name="T35" fmla="*/ 603 h 659"/>
              <a:gd name="T36" fmla="*/ 372 w 664"/>
              <a:gd name="T37" fmla="*/ 659 h 659"/>
              <a:gd name="T38" fmla="*/ 407 w 664"/>
              <a:gd name="T39" fmla="*/ 653 h 659"/>
              <a:gd name="T40" fmla="*/ 479 w 664"/>
              <a:gd name="T41" fmla="*/ 567 h 659"/>
              <a:gd name="T42" fmla="*/ 540 w 664"/>
              <a:gd name="T43" fmla="*/ 515 h 659"/>
              <a:gd name="T44" fmla="*/ 638 w 664"/>
              <a:gd name="T45" fmla="*/ 459 h 659"/>
              <a:gd name="T46" fmla="*/ 650 w 664"/>
              <a:gd name="T47" fmla="*/ 426 h 659"/>
              <a:gd name="T48" fmla="*/ 611 w 664"/>
              <a:gd name="T49" fmla="*/ 329 h 659"/>
              <a:gd name="T50" fmla="*/ 511 w 664"/>
              <a:gd name="T51" fmla="*/ 201 h 659"/>
              <a:gd name="T52" fmla="*/ 439 w 664"/>
              <a:gd name="T53" fmla="*/ 232 h 659"/>
              <a:gd name="T54" fmla="*/ 439 w 664"/>
              <a:gd name="T55" fmla="*/ 232 h 659"/>
              <a:gd name="T56" fmla="*/ 429 w 664"/>
              <a:gd name="T57" fmla="*/ 222 h 659"/>
              <a:gd name="T58" fmla="*/ 314 w 664"/>
              <a:gd name="T59" fmla="*/ 322 h 659"/>
              <a:gd name="T60" fmla="*/ 235 w 664"/>
              <a:gd name="T61" fmla="*/ 222 h 659"/>
              <a:gd name="T62" fmla="*/ 235 w 664"/>
              <a:gd name="T63" fmla="*/ 222 h 659"/>
              <a:gd name="T64" fmla="*/ 188 w 664"/>
              <a:gd name="T65" fmla="*/ 337 h 659"/>
              <a:gd name="T66" fmla="*/ 325 w 664"/>
              <a:gd name="T67" fmla="*/ 473 h 659"/>
              <a:gd name="T68" fmla="*/ 340 w 664"/>
              <a:gd name="T69" fmla="*/ 347 h 659"/>
              <a:gd name="T70" fmla="*/ 340 w 664"/>
              <a:gd name="T71" fmla="*/ 347 h 659"/>
              <a:gd name="T72" fmla="*/ 476 w 664"/>
              <a:gd name="T73" fmla="*/ 337 h 659"/>
              <a:gd name="T74" fmla="*/ 311 w 664"/>
              <a:gd name="T75" fmla="*/ 110 h 659"/>
              <a:gd name="T76" fmla="*/ 311 w 664"/>
              <a:gd name="T77" fmla="*/ 83 h 659"/>
              <a:gd name="T78" fmla="*/ 108 w 664"/>
              <a:gd name="T79" fmla="*/ 224 h 659"/>
              <a:gd name="T80" fmla="*/ 132 w 664"/>
              <a:gd name="T81" fmla="*/ 420 h 659"/>
              <a:gd name="T82" fmla="*/ 129 w 664"/>
              <a:gd name="T83" fmla="*/ 471 h 659"/>
              <a:gd name="T84" fmla="*/ 311 w 664"/>
              <a:gd name="T85" fmla="*/ 575 h 659"/>
              <a:gd name="T86" fmla="*/ 511 w 664"/>
              <a:gd name="T87" fmla="*/ 457 h 659"/>
              <a:gd name="T88" fmla="*/ 556 w 664"/>
              <a:gd name="T89" fmla="*/ 434 h 659"/>
              <a:gd name="T90" fmla="*/ 532 w 664"/>
              <a:gd name="T91" fmla="*/ 238 h 659"/>
              <a:gd name="T92" fmla="*/ 556 w 664"/>
              <a:gd name="T93" fmla="*/ 434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4" h="659">
                <a:moveTo>
                  <a:pt x="611" y="329"/>
                </a:moveTo>
                <a:cubicBezTo>
                  <a:pt x="611" y="326"/>
                  <a:pt x="611" y="324"/>
                  <a:pt x="611" y="321"/>
                </a:cubicBezTo>
                <a:cubicBezTo>
                  <a:pt x="664" y="312"/>
                  <a:pt x="664" y="312"/>
                  <a:pt x="664" y="312"/>
                </a:cubicBezTo>
                <a:cubicBezTo>
                  <a:pt x="650" y="232"/>
                  <a:pt x="650" y="232"/>
                  <a:pt x="650" y="232"/>
                </a:cubicBezTo>
                <a:cubicBezTo>
                  <a:pt x="597" y="242"/>
                  <a:pt x="597" y="242"/>
                  <a:pt x="597" y="242"/>
                </a:cubicBezTo>
                <a:cubicBezTo>
                  <a:pt x="595" y="236"/>
                  <a:pt x="594" y="231"/>
                  <a:pt x="592" y="226"/>
                </a:cubicBezTo>
                <a:cubicBezTo>
                  <a:pt x="638" y="199"/>
                  <a:pt x="638" y="199"/>
                  <a:pt x="638" y="199"/>
                </a:cubicBezTo>
                <a:cubicBezTo>
                  <a:pt x="597" y="129"/>
                  <a:pt x="597" y="129"/>
                  <a:pt x="597" y="129"/>
                </a:cubicBezTo>
                <a:cubicBezTo>
                  <a:pt x="551" y="156"/>
                  <a:pt x="551" y="156"/>
                  <a:pt x="551" y="156"/>
                </a:cubicBezTo>
                <a:cubicBezTo>
                  <a:pt x="548" y="152"/>
                  <a:pt x="544" y="148"/>
                  <a:pt x="540" y="143"/>
                </a:cubicBezTo>
                <a:cubicBezTo>
                  <a:pt x="575" y="103"/>
                  <a:pt x="575" y="103"/>
                  <a:pt x="575" y="103"/>
                </a:cubicBezTo>
                <a:cubicBezTo>
                  <a:pt x="513" y="51"/>
                  <a:pt x="513" y="51"/>
                  <a:pt x="513" y="51"/>
                </a:cubicBezTo>
                <a:cubicBezTo>
                  <a:pt x="479" y="92"/>
                  <a:pt x="479" y="92"/>
                  <a:pt x="479" y="92"/>
                </a:cubicBezTo>
                <a:cubicBezTo>
                  <a:pt x="474" y="89"/>
                  <a:pt x="469" y="86"/>
                  <a:pt x="464" y="83"/>
                </a:cubicBezTo>
                <a:cubicBezTo>
                  <a:pt x="483" y="33"/>
                  <a:pt x="483" y="33"/>
                  <a:pt x="483" y="33"/>
                </a:cubicBezTo>
                <a:cubicBezTo>
                  <a:pt x="407" y="6"/>
                  <a:pt x="407" y="6"/>
                  <a:pt x="407" y="6"/>
                </a:cubicBezTo>
                <a:cubicBezTo>
                  <a:pt x="389" y="56"/>
                  <a:pt x="389" y="56"/>
                  <a:pt x="389" y="56"/>
                </a:cubicBezTo>
                <a:cubicBezTo>
                  <a:pt x="383" y="55"/>
                  <a:pt x="378" y="54"/>
                  <a:pt x="372" y="53"/>
                </a:cubicBezTo>
                <a:cubicBezTo>
                  <a:pt x="372" y="0"/>
                  <a:pt x="372" y="0"/>
                  <a:pt x="372" y="0"/>
                </a:cubicBezTo>
                <a:cubicBezTo>
                  <a:pt x="292" y="0"/>
                  <a:pt x="292" y="0"/>
                  <a:pt x="292" y="0"/>
                </a:cubicBezTo>
                <a:cubicBezTo>
                  <a:pt x="292" y="53"/>
                  <a:pt x="292" y="53"/>
                  <a:pt x="292" y="53"/>
                </a:cubicBezTo>
                <a:cubicBezTo>
                  <a:pt x="286" y="54"/>
                  <a:pt x="281" y="55"/>
                  <a:pt x="275" y="56"/>
                </a:cubicBezTo>
                <a:cubicBezTo>
                  <a:pt x="257" y="6"/>
                  <a:pt x="257" y="6"/>
                  <a:pt x="257" y="6"/>
                </a:cubicBezTo>
                <a:cubicBezTo>
                  <a:pt x="181" y="33"/>
                  <a:pt x="181" y="33"/>
                  <a:pt x="181" y="33"/>
                </a:cubicBezTo>
                <a:cubicBezTo>
                  <a:pt x="200" y="83"/>
                  <a:pt x="200" y="83"/>
                  <a:pt x="200" y="83"/>
                </a:cubicBezTo>
                <a:cubicBezTo>
                  <a:pt x="195" y="86"/>
                  <a:pt x="190" y="89"/>
                  <a:pt x="185" y="92"/>
                </a:cubicBezTo>
                <a:cubicBezTo>
                  <a:pt x="151" y="51"/>
                  <a:pt x="151" y="51"/>
                  <a:pt x="151" y="51"/>
                </a:cubicBezTo>
                <a:cubicBezTo>
                  <a:pt x="89" y="103"/>
                  <a:pt x="89" y="103"/>
                  <a:pt x="89" y="103"/>
                </a:cubicBezTo>
                <a:cubicBezTo>
                  <a:pt x="124" y="143"/>
                  <a:pt x="124" y="143"/>
                  <a:pt x="124" y="143"/>
                </a:cubicBezTo>
                <a:cubicBezTo>
                  <a:pt x="120" y="147"/>
                  <a:pt x="116" y="152"/>
                  <a:pt x="113" y="156"/>
                </a:cubicBezTo>
                <a:cubicBezTo>
                  <a:pt x="67" y="129"/>
                  <a:pt x="67" y="129"/>
                  <a:pt x="67" y="129"/>
                </a:cubicBezTo>
                <a:cubicBezTo>
                  <a:pt x="26" y="199"/>
                  <a:pt x="26" y="199"/>
                  <a:pt x="26" y="199"/>
                </a:cubicBezTo>
                <a:cubicBezTo>
                  <a:pt x="73" y="226"/>
                  <a:pt x="73" y="226"/>
                  <a:pt x="73" y="226"/>
                </a:cubicBezTo>
                <a:cubicBezTo>
                  <a:pt x="70" y="231"/>
                  <a:pt x="69" y="236"/>
                  <a:pt x="67" y="242"/>
                </a:cubicBezTo>
                <a:cubicBezTo>
                  <a:pt x="14" y="232"/>
                  <a:pt x="14" y="232"/>
                  <a:pt x="14" y="232"/>
                </a:cubicBezTo>
                <a:cubicBezTo>
                  <a:pt x="0" y="312"/>
                  <a:pt x="0" y="312"/>
                  <a:pt x="0" y="312"/>
                </a:cubicBezTo>
                <a:cubicBezTo>
                  <a:pt x="53" y="321"/>
                  <a:pt x="53" y="321"/>
                  <a:pt x="53" y="321"/>
                </a:cubicBezTo>
                <a:cubicBezTo>
                  <a:pt x="53" y="324"/>
                  <a:pt x="53" y="326"/>
                  <a:pt x="53" y="329"/>
                </a:cubicBezTo>
                <a:cubicBezTo>
                  <a:pt x="53" y="332"/>
                  <a:pt x="53" y="335"/>
                  <a:pt x="53" y="337"/>
                </a:cubicBezTo>
                <a:cubicBezTo>
                  <a:pt x="0" y="347"/>
                  <a:pt x="0" y="347"/>
                  <a:pt x="0" y="347"/>
                </a:cubicBezTo>
                <a:cubicBezTo>
                  <a:pt x="14" y="426"/>
                  <a:pt x="14" y="426"/>
                  <a:pt x="14" y="426"/>
                </a:cubicBezTo>
                <a:cubicBezTo>
                  <a:pt x="67" y="417"/>
                  <a:pt x="67" y="417"/>
                  <a:pt x="67" y="417"/>
                </a:cubicBezTo>
                <a:cubicBezTo>
                  <a:pt x="69" y="422"/>
                  <a:pt x="70" y="427"/>
                  <a:pt x="73" y="432"/>
                </a:cubicBezTo>
                <a:cubicBezTo>
                  <a:pt x="26" y="459"/>
                  <a:pt x="26" y="459"/>
                  <a:pt x="26" y="459"/>
                </a:cubicBezTo>
                <a:cubicBezTo>
                  <a:pt x="67" y="529"/>
                  <a:pt x="67" y="529"/>
                  <a:pt x="67" y="529"/>
                </a:cubicBezTo>
                <a:cubicBezTo>
                  <a:pt x="113" y="502"/>
                  <a:pt x="113" y="502"/>
                  <a:pt x="113" y="502"/>
                </a:cubicBezTo>
                <a:cubicBezTo>
                  <a:pt x="116" y="507"/>
                  <a:pt x="120" y="511"/>
                  <a:pt x="124" y="515"/>
                </a:cubicBezTo>
                <a:cubicBezTo>
                  <a:pt x="89" y="556"/>
                  <a:pt x="89" y="556"/>
                  <a:pt x="89" y="556"/>
                </a:cubicBezTo>
                <a:cubicBezTo>
                  <a:pt x="151" y="608"/>
                  <a:pt x="151" y="608"/>
                  <a:pt x="151" y="608"/>
                </a:cubicBezTo>
                <a:cubicBezTo>
                  <a:pt x="185" y="567"/>
                  <a:pt x="185" y="567"/>
                  <a:pt x="185" y="567"/>
                </a:cubicBezTo>
                <a:cubicBezTo>
                  <a:pt x="190" y="570"/>
                  <a:pt x="195" y="572"/>
                  <a:pt x="200" y="575"/>
                </a:cubicBezTo>
                <a:cubicBezTo>
                  <a:pt x="181" y="625"/>
                  <a:pt x="181" y="625"/>
                  <a:pt x="181" y="625"/>
                </a:cubicBezTo>
                <a:cubicBezTo>
                  <a:pt x="257" y="653"/>
                  <a:pt x="257" y="653"/>
                  <a:pt x="257" y="653"/>
                </a:cubicBezTo>
                <a:cubicBezTo>
                  <a:pt x="275" y="603"/>
                  <a:pt x="275" y="603"/>
                  <a:pt x="275" y="603"/>
                </a:cubicBezTo>
                <a:cubicBezTo>
                  <a:pt x="281" y="604"/>
                  <a:pt x="286" y="605"/>
                  <a:pt x="292" y="606"/>
                </a:cubicBezTo>
                <a:cubicBezTo>
                  <a:pt x="292" y="659"/>
                  <a:pt x="292" y="659"/>
                  <a:pt x="292" y="659"/>
                </a:cubicBezTo>
                <a:cubicBezTo>
                  <a:pt x="372" y="659"/>
                  <a:pt x="372" y="659"/>
                  <a:pt x="372" y="659"/>
                </a:cubicBezTo>
                <a:cubicBezTo>
                  <a:pt x="372" y="606"/>
                  <a:pt x="372" y="606"/>
                  <a:pt x="372" y="606"/>
                </a:cubicBezTo>
                <a:cubicBezTo>
                  <a:pt x="378" y="605"/>
                  <a:pt x="383" y="604"/>
                  <a:pt x="389" y="603"/>
                </a:cubicBezTo>
                <a:cubicBezTo>
                  <a:pt x="407" y="653"/>
                  <a:pt x="407" y="653"/>
                  <a:pt x="407" y="653"/>
                </a:cubicBezTo>
                <a:cubicBezTo>
                  <a:pt x="483" y="625"/>
                  <a:pt x="483" y="625"/>
                  <a:pt x="483" y="625"/>
                </a:cubicBezTo>
                <a:cubicBezTo>
                  <a:pt x="464" y="575"/>
                  <a:pt x="464" y="575"/>
                  <a:pt x="464" y="575"/>
                </a:cubicBezTo>
                <a:cubicBezTo>
                  <a:pt x="469" y="572"/>
                  <a:pt x="474" y="570"/>
                  <a:pt x="479" y="567"/>
                </a:cubicBezTo>
                <a:cubicBezTo>
                  <a:pt x="513" y="608"/>
                  <a:pt x="513" y="608"/>
                  <a:pt x="513" y="608"/>
                </a:cubicBezTo>
                <a:cubicBezTo>
                  <a:pt x="575" y="556"/>
                  <a:pt x="575" y="556"/>
                  <a:pt x="575" y="556"/>
                </a:cubicBezTo>
                <a:cubicBezTo>
                  <a:pt x="540" y="515"/>
                  <a:pt x="540" y="515"/>
                  <a:pt x="540" y="515"/>
                </a:cubicBezTo>
                <a:cubicBezTo>
                  <a:pt x="544" y="511"/>
                  <a:pt x="548" y="507"/>
                  <a:pt x="551" y="502"/>
                </a:cubicBezTo>
                <a:cubicBezTo>
                  <a:pt x="597" y="529"/>
                  <a:pt x="597" y="529"/>
                  <a:pt x="597" y="529"/>
                </a:cubicBezTo>
                <a:cubicBezTo>
                  <a:pt x="638" y="459"/>
                  <a:pt x="638" y="459"/>
                  <a:pt x="638" y="459"/>
                </a:cubicBezTo>
                <a:cubicBezTo>
                  <a:pt x="592" y="432"/>
                  <a:pt x="592" y="432"/>
                  <a:pt x="592" y="432"/>
                </a:cubicBezTo>
                <a:cubicBezTo>
                  <a:pt x="594" y="427"/>
                  <a:pt x="595" y="422"/>
                  <a:pt x="597" y="417"/>
                </a:cubicBezTo>
                <a:cubicBezTo>
                  <a:pt x="650" y="426"/>
                  <a:pt x="650" y="426"/>
                  <a:pt x="650" y="426"/>
                </a:cubicBezTo>
                <a:cubicBezTo>
                  <a:pt x="664" y="347"/>
                  <a:pt x="664" y="347"/>
                  <a:pt x="664" y="347"/>
                </a:cubicBezTo>
                <a:cubicBezTo>
                  <a:pt x="611" y="337"/>
                  <a:pt x="611" y="337"/>
                  <a:pt x="611" y="337"/>
                </a:cubicBezTo>
                <a:cubicBezTo>
                  <a:pt x="611" y="335"/>
                  <a:pt x="611" y="332"/>
                  <a:pt x="611" y="329"/>
                </a:cubicBezTo>
                <a:close/>
                <a:moveTo>
                  <a:pt x="353" y="83"/>
                </a:moveTo>
                <a:cubicBezTo>
                  <a:pt x="428" y="89"/>
                  <a:pt x="494" y="129"/>
                  <a:pt x="535" y="188"/>
                </a:cubicBezTo>
                <a:cubicBezTo>
                  <a:pt x="511" y="201"/>
                  <a:pt x="511" y="201"/>
                  <a:pt x="511" y="201"/>
                </a:cubicBezTo>
                <a:cubicBezTo>
                  <a:pt x="475" y="151"/>
                  <a:pt x="418" y="116"/>
                  <a:pt x="353" y="110"/>
                </a:cubicBezTo>
                <a:lnTo>
                  <a:pt x="353" y="83"/>
                </a:lnTo>
                <a:close/>
                <a:moveTo>
                  <a:pt x="439" y="232"/>
                </a:moveTo>
                <a:cubicBezTo>
                  <a:pt x="461" y="256"/>
                  <a:pt x="475" y="287"/>
                  <a:pt x="476" y="322"/>
                </a:cubicBezTo>
                <a:cubicBezTo>
                  <a:pt x="350" y="322"/>
                  <a:pt x="350" y="322"/>
                  <a:pt x="350" y="322"/>
                </a:cubicBezTo>
                <a:lnTo>
                  <a:pt x="439" y="232"/>
                </a:lnTo>
                <a:close/>
                <a:moveTo>
                  <a:pt x="340" y="311"/>
                </a:moveTo>
                <a:cubicBezTo>
                  <a:pt x="340" y="185"/>
                  <a:pt x="340" y="185"/>
                  <a:pt x="340" y="185"/>
                </a:cubicBezTo>
                <a:cubicBezTo>
                  <a:pt x="374" y="187"/>
                  <a:pt x="405" y="200"/>
                  <a:pt x="429" y="222"/>
                </a:cubicBezTo>
                <a:lnTo>
                  <a:pt x="340" y="311"/>
                </a:lnTo>
                <a:close/>
                <a:moveTo>
                  <a:pt x="225" y="232"/>
                </a:moveTo>
                <a:cubicBezTo>
                  <a:pt x="314" y="322"/>
                  <a:pt x="314" y="322"/>
                  <a:pt x="314" y="322"/>
                </a:cubicBezTo>
                <a:cubicBezTo>
                  <a:pt x="188" y="322"/>
                  <a:pt x="188" y="322"/>
                  <a:pt x="188" y="322"/>
                </a:cubicBezTo>
                <a:cubicBezTo>
                  <a:pt x="190" y="287"/>
                  <a:pt x="203" y="256"/>
                  <a:pt x="225" y="232"/>
                </a:cubicBezTo>
                <a:close/>
                <a:moveTo>
                  <a:pt x="235" y="222"/>
                </a:moveTo>
                <a:cubicBezTo>
                  <a:pt x="259" y="200"/>
                  <a:pt x="290" y="187"/>
                  <a:pt x="325" y="185"/>
                </a:cubicBezTo>
                <a:cubicBezTo>
                  <a:pt x="325" y="311"/>
                  <a:pt x="325" y="311"/>
                  <a:pt x="325" y="311"/>
                </a:cubicBezTo>
                <a:lnTo>
                  <a:pt x="235" y="222"/>
                </a:lnTo>
                <a:close/>
                <a:moveTo>
                  <a:pt x="314" y="337"/>
                </a:moveTo>
                <a:cubicBezTo>
                  <a:pt x="225" y="426"/>
                  <a:pt x="225" y="426"/>
                  <a:pt x="225" y="426"/>
                </a:cubicBezTo>
                <a:cubicBezTo>
                  <a:pt x="203" y="402"/>
                  <a:pt x="189" y="371"/>
                  <a:pt x="188" y="337"/>
                </a:cubicBezTo>
                <a:lnTo>
                  <a:pt x="314" y="337"/>
                </a:lnTo>
                <a:close/>
                <a:moveTo>
                  <a:pt x="325" y="347"/>
                </a:moveTo>
                <a:cubicBezTo>
                  <a:pt x="325" y="473"/>
                  <a:pt x="325" y="473"/>
                  <a:pt x="325" y="473"/>
                </a:cubicBezTo>
                <a:cubicBezTo>
                  <a:pt x="290" y="472"/>
                  <a:pt x="259" y="458"/>
                  <a:pt x="235" y="436"/>
                </a:cubicBezTo>
                <a:lnTo>
                  <a:pt x="325" y="347"/>
                </a:lnTo>
                <a:close/>
                <a:moveTo>
                  <a:pt x="340" y="347"/>
                </a:moveTo>
                <a:cubicBezTo>
                  <a:pt x="429" y="436"/>
                  <a:pt x="429" y="436"/>
                  <a:pt x="429" y="436"/>
                </a:cubicBezTo>
                <a:cubicBezTo>
                  <a:pt x="405" y="458"/>
                  <a:pt x="374" y="472"/>
                  <a:pt x="340" y="473"/>
                </a:cubicBezTo>
                <a:lnTo>
                  <a:pt x="340" y="347"/>
                </a:lnTo>
                <a:close/>
                <a:moveTo>
                  <a:pt x="439" y="426"/>
                </a:moveTo>
                <a:cubicBezTo>
                  <a:pt x="350" y="337"/>
                  <a:pt x="350" y="337"/>
                  <a:pt x="350" y="337"/>
                </a:cubicBezTo>
                <a:cubicBezTo>
                  <a:pt x="476" y="337"/>
                  <a:pt x="476" y="337"/>
                  <a:pt x="476" y="337"/>
                </a:cubicBezTo>
                <a:cubicBezTo>
                  <a:pt x="475" y="371"/>
                  <a:pt x="461" y="402"/>
                  <a:pt x="439" y="426"/>
                </a:cubicBezTo>
                <a:close/>
                <a:moveTo>
                  <a:pt x="311" y="83"/>
                </a:moveTo>
                <a:cubicBezTo>
                  <a:pt x="311" y="110"/>
                  <a:pt x="311" y="110"/>
                  <a:pt x="311" y="110"/>
                </a:cubicBezTo>
                <a:cubicBezTo>
                  <a:pt x="246" y="116"/>
                  <a:pt x="189" y="151"/>
                  <a:pt x="153" y="201"/>
                </a:cubicBezTo>
                <a:cubicBezTo>
                  <a:pt x="129" y="188"/>
                  <a:pt x="129" y="188"/>
                  <a:pt x="129" y="188"/>
                </a:cubicBezTo>
                <a:cubicBezTo>
                  <a:pt x="170" y="129"/>
                  <a:pt x="236" y="89"/>
                  <a:pt x="311" y="83"/>
                </a:cubicBezTo>
                <a:close/>
                <a:moveTo>
                  <a:pt x="108" y="434"/>
                </a:moveTo>
                <a:cubicBezTo>
                  <a:pt x="93" y="402"/>
                  <a:pt x="85" y="367"/>
                  <a:pt x="85" y="329"/>
                </a:cubicBezTo>
                <a:cubicBezTo>
                  <a:pt x="85" y="292"/>
                  <a:pt x="93" y="256"/>
                  <a:pt x="108" y="224"/>
                </a:cubicBezTo>
                <a:cubicBezTo>
                  <a:pt x="132" y="238"/>
                  <a:pt x="132" y="238"/>
                  <a:pt x="132" y="238"/>
                </a:cubicBezTo>
                <a:cubicBezTo>
                  <a:pt x="119" y="266"/>
                  <a:pt x="112" y="297"/>
                  <a:pt x="112" y="329"/>
                </a:cubicBezTo>
                <a:cubicBezTo>
                  <a:pt x="112" y="362"/>
                  <a:pt x="119" y="393"/>
                  <a:pt x="132" y="420"/>
                </a:cubicBezTo>
                <a:lnTo>
                  <a:pt x="108" y="434"/>
                </a:lnTo>
                <a:close/>
                <a:moveTo>
                  <a:pt x="311" y="575"/>
                </a:moveTo>
                <a:cubicBezTo>
                  <a:pt x="236" y="569"/>
                  <a:pt x="170" y="529"/>
                  <a:pt x="129" y="471"/>
                </a:cubicBezTo>
                <a:cubicBezTo>
                  <a:pt x="153" y="457"/>
                  <a:pt x="153" y="457"/>
                  <a:pt x="153" y="457"/>
                </a:cubicBezTo>
                <a:cubicBezTo>
                  <a:pt x="189" y="507"/>
                  <a:pt x="246" y="542"/>
                  <a:pt x="311" y="548"/>
                </a:cubicBezTo>
                <a:lnTo>
                  <a:pt x="311" y="575"/>
                </a:lnTo>
                <a:close/>
                <a:moveTo>
                  <a:pt x="353" y="575"/>
                </a:moveTo>
                <a:cubicBezTo>
                  <a:pt x="353" y="548"/>
                  <a:pt x="353" y="548"/>
                  <a:pt x="353" y="548"/>
                </a:cubicBezTo>
                <a:cubicBezTo>
                  <a:pt x="418" y="542"/>
                  <a:pt x="475" y="507"/>
                  <a:pt x="511" y="457"/>
                </a:cubicBezTo>
                <a:cubicBezTo>
                  <a:pt x="535" y="471"/>
                  <a:pt x="535" y="471"/>
                  <a:pt x="535" y="471"/>
                </a:cubicBezTo>
                <a:cubicBezTo>
                  <a:pt x="494" y="529"/>
                  <a:pt x="428" y="569"/>
                  <a:pt x="353" y="575"/>
                </a:cubicBezTo>
                <a:close/>
                <a:moveTo>
                  <a:pt x="556" y="434"/>
                </a:moveTo>
                <a:cubicBezTo>
                  <a:pt x="532" y="420"/>
                  <a:pt x="532" y="420"/>
                  <a:pt x="532" y="420"/>
                </a:cubicBezTo>
                <a:cubicBezTo>
                  <a:pt x="545" y="393"/>
                  <a:pt x="552" y="362"/>
                  <a:pt x="552" y="329"/>
                </a:cubicBezTo>
                <a:cubicBezTo>
                  <a:pt x="552" y="297"/>
                  <a:pt x="545" y="266"/>
                  <a:pt x="532" y="238"/>
                </a:cubicBezTo>
                <a:cubicBezTo>
                  <a:pt x="556" y="224"/>
                  <a:pt x="556" y="224"/>
                  <a:pt x="556" y="224"/>
                </a:cubicBezTo>
                <a:cubicBezTo>
                  <a:pt x="571" y="256"/>
                  <a:pt x="579" y="292"/>
                  <a:pt x="579" y="329"/>
                </a:cubicBezTo>
                <a:cubicBezTo>
                  <a:pt x="579" y="367"/>
                  <a:pt x="571" y="402"/>
                  <a:pt x="556" y="434"/>
                </a:cubicBezTo>
                <a:close/>
              </a:path>
            </a:pathLst>
          </a:custGeom>
          <a:solidFill>
            <a:srgbClr val="0070C0"/>
          </a:solidFill>
          <a:ln w="9525">
            <a:solidFill>
              <a:srgbClr val="0070C0"/>
            </a:solidFill>
            <a:miter lim="800000"/>
          </a:ln>
        </p:spPr>
        <p:txBody>
          <a:bodyPr/>
          <a:p>
            <a:pPr algn="ctr" defTabSz="1151890"/>
            <a:endParaRPr lang="zh-CN" altLang="en-US" sz="4025">
              <a:solidFill>
                <a:prstClr val="black"/>
              </a:solidFill>
              <a:latin typeface="Impact" panose="020B0806030902050204" pitchFamily="34" charset="0"/>
              <a:ea typeface="微软雅黑" panose="020B0503020204020204" charset="-122"/>
            </a:endParaRPr>
          </a:p>
        </p:txBody>
      </p:sp>
      <p:sp>
        <p:nvSpPr>
          <p:cNvPr id="76" name="Freeform 19"/>
          <p:cNvSpPr>
            <a:spLocks noEditPoints="1"/>
          </p:cNvSpPr>
          <p:nvPr>
            <p:custDataLst>
              <p:tags r:id="rId17"/>
            </p:custDataLst>
          </p:nvPr>
        </p:nvSpPr>
        <p:spPr bwMode="auto">
          <a:xfrm>
            <a:off x="10411882" y="5599298"/>
            <a:ext cx="1673768" cy="1666363"/>
          </a:xfrm>
          <a:custGeom>
            <a:avLst/>
            <a:gdLst>
              <a:gd name="T0" fmla="*/ 431 w 483"/>
              <a:gd name="T1" fmla="*/ 165 h 481"/>
              <a:gd name="T2" fmla="*/ 435 w 483"/>
              <a:gd name="T3" fmla="*/ 95 h 481"/>
              <a:gd name="T4" fmla="*/ 394 w 483"/>
              <a:gd name="T5" fmla="*/ 105 h 481"/>
              <a:gd name="T6" fmla="*/ 374 w 483"/>
              <a:gd name="T7" fmla="*/ 38 h 481"/>
              <a:gd name="T8" fmla="*/ 338 w 483"/>
              <a:gd name="T9" fmla="*/ 61 h 481"/>
              <a:gd name="T10" fmla="*/ 296 w 483"/>
              <a:gd name="T11" fmla="*/ 5 h 481"/>
              <a:gd name="T12" fmla="*/ 271 w 483"/>
              <a:gd name="T13" fmla="*/ 39 h 481"/>
              <a:gd name="T14" fmla="*/ 212 w 483"/>
              <a:gd name="T15" fmla="*/ 0 h 481"/>
              <a:gd name="T16" fmla="*/ 200 w 483"/>
              <a:gd name="T17" fmla="*/ 41 h 481"/>
              <a:gd name="T18" fmla="*/ 132 w 483"/>
              <a:gd name="T19" fmla="*/ 25 h 481"/>
              <a:gd name="T20" fmla="*/ 135 w 483"/>
              <a:gd name="T21" fmla="*/ 68 h 481"/>
              <a:gd name="T22" fmla="*/ 65 w 483"/>
              <a:gd name="T23" fmla="*/ 76 h 481"/>
              <a:gd name="T24" fmla="*/ 82 w 483"/>
              <a:gd name="T25" fmla="*/ 115 h 481"/>
              <a:gd name="T26" fmla="*/ 19 w 483"/>
              <a:gd name="T27" fmla="*/ 146 h 481"/>
              <a:gd name="T28" fmla="*/ 48 w 483"/>
              <a:gd name="T29" fmla="*/ 177 h 481"/>
              <a:gd name="T30" fmla="*/ 0 w 483"/>
              <a:gd name="T31" fmla="*/ 228 h 481"/>
              <a:gd name="T32" fmla="*/ 38 w 483"/>
              <a:gd name="T33" fmla="*/ 241 h 481"/>
              <a:gd name="T34" fmla="*/ 0 w 483"/>
              <a:gd name="T35" fmla="*/ 254 h 481"/>
              <a:gd name="T36" fmla="*/ 48 w 483"/>
              <a:gd name="T37" fmla="*/ 305 h 481"/>
              <a:gd name="T38" fmla="*/ 19 w 483"/>
              <a:gd name="T39" fmla="*/ 335 h 481"/>
              <a:gd name="T40" fmla="*/ 82 w 483"/>
              <a:gd name="T41" fmla="*/ 367 h 481"/>
              <a:gd name="T42" fmla="*/ 65 w 483"/>
              <a:gd name="T43" fmla="*/ 406 h 481"/>
              <a:gd name="T44" fmla="*/ 135 w 483"/>
              <a:gd name="T45" fmla="*/ 414 h 481"/>
              <a:gd name="T46" fmla="*/ 132 w 483"/>
              <a:gd name="T47" fmla="*/ 456 h 481"/>
              <a:gd name="T48" fmla="*/ 200 w 483"/>
              <a:gd name="T49" fmla="*/ 440 h 481"/>
              <a:gd name="T50" fmla="*/ 212 w 483"/>
              <a:gd name="T51" fmla="*/ 481 h 481"/>
              <a:gd name="T52" fmla="*/ 271 w 483"/>
              <a:gd name="T53" fmla="*/ 442 h 481"/>
              <a:gd name="T54" fmla="*/ 296 w 483"/>
              <a:gd name="T55" fmla="*/ 476 h 481"/>
              <a:gd name="T56" fmla="*/ 338 w 483"/>
              <a:gd name="T57" fmla="*/ 420 h 481"/>
              <a:gd name="T58" fmla="*/ 374 w 483"/>
              <a:gd name="T59" fmla="*/ 444 h 481"/>
              <a:gd name="T60" fmla="*/ 394 w 483"/>
              <a:gd name="T61" fmla="*/ 376 h 481"/>
              <a:gd name="T62" fmla="*/ 435 w 483"/>
              <a:gd name="T63" fmla="*/ 386 h 481"/>
              <a:gd name="T64" fmla="*/ 431 w 483"/>
              <a:gd name="T65" fmla="*/ 316 h 481"/>
              <a:gd name="T66" fmla="*/ 473 w 483"/>
              <a:gd name="T67" fmla="*/ 311 h 481"/>
              <a:gd name="T68" fmla="*/ 445 w 483"/>
              <a:gd name="T69" fmla="*/ 247 h 481"/>
              <a:gd name="T70" fmla="*/ 445 w 483"/>
              <a:gd name="T71" fmla="*/ 235 h 481"/>
              <a:gd name="T72" fmla="*/ 473 w 483"/>
              <a:gd name="T73" fmla="*/ 170 h 481"/>
              <a:gd name="T74" fmla="*/ 271 w 483"/>
              <a:gd name="T75" fmla="*/ 405 h 481"/>
              <a:gd name="T76" fmla="*/ 328 w 483"/>
              <a:gd name="T77" fmla="*/ 270 h 481"/>
              <a:gd name="T78" fmla="*/ 271 w 483"/>
              <a:gd name="T79" fmla="*/ 405 h 481"/>
              <a:gd name="T80" fmla="*/ 287 w 483"/>
              <a:gd name="T81" fmla="*/ 241 h 481"/>
              <a:gd name="T82" fmla="*/ 196 w 483"/>
              <a:gd name="T83" fmla="*/ 241 h 481"/>
              <a:gd name="T84" fmla="*/ 77 w 483"/>
              <a:gd name="T85" fmla="*/ 270 h 481"/>
              <a:gd name="T86" fmla="*/ 212 w 483"/>
              <a:gd name="T87" fmla="*/ 327 h 481"/>
              <a:gd name="T88" fmla="*/ 77 w 483"/>
              <a:gd name="T89" fmla="*/ 270 h 481"/>
              <a:gd name="T90" fmla="*/ 212 w 483"/>
              <a:gd name="T91" fmla="*/ 155 h 481"/>
              <a:gd name="T92" fmla="*/ 77 w 483"/>
              <a:gd name="T93" fmla="*/ 211 h 481"/>
              <a:gd name="T94" fmla="*/ 406 w 483"/>
              <a:gd name="T95" fmla="*/ 211 h 481"/>
              <a:gd name="T96" fmla="*/ 271 w 483"/>
              <a:gd name="T97" fmla="*/ 155 h 481"/>
              <a:gd name="T98" fmla="*/ 406 w 483"/>
              <a:gd name="T99" fmla="*/ 21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2" h="481">
                <a:moveTo>
                  <a:pt x="435" y="177"/>
                </a:moveTo>
                <a:cubicBezTo>
                  <a:pt x="434" y="173"/>
                  <a:pt x="432" y="169"/>
                  <a:pt x="431" y="165"/>
                </a:cubicBezTo>
                <a:cubicBezTo>
                  <a:pt x="464" y="146"/>
                  <a:pt x="464" y="146"/>
                  <a:pt x="464" y="146"/>
                </a:cubicBezTo>
                <a:cubicBezTo>
                  <a:pt x="435" y="95"/>
                  <a:pt x="435" y="95"/>
                  <a:pt x="435" y="95"/>
                </a:cubicBezTo>
                <a:cubicBezTo>
                  <a:pt x="401" y="115"/>
                  <a:pt x="401" y="115"/>
                  <a:pt x="401" y="115"/>
                </a:cubicBezTo>
                <a:cubicBezTo>
                  <a:pt x="399" y="111"/>
                  <a:pt x="396" y="108"/>
                  <a:pt x="394" y="105"/>
                </a:cubicBezTo>
                <a:cubicBezTo>
                  <a:pt x="419" y="76"/>
                  <a:pt x="419" y="76"/>
                  <a:pt x="419" y="76"/>
                </a:cubicBezTo>
                <a:cubicBezTo>
                  <a:pt x="374" y="38"/>
                  <a:pt x="374" y="38"/>
                  <a:pt x="374" y="38"/>
                </a:cubicBezTo>
                <a:cubicBezTo>
                  <a:pt x="349" y="68"/>
                  <a:pt x="349" y="68"/>
                  <a:pt x="349" y="68"/>
                </a:cubicBezTo>
                <a:cubicBezTo>
                  <a:pt x="345" y="65"/>
                  <a:pt x="342" y="63"/>
                  <a:pt x="338" y="61"/>
                </a:cubicBezTo>
                <a:cubicBezTo>
                  <a:pt x="351" y="25"/>
                  <a:pt x="351" y="25"/>
                  <a:pt x="351" y="25"/>
                </a:cubicBezTo>
                <a:cubicBezTo>
                  <a:pt x="296" y="5"/>
                  <a:pt x="296" y="5"/>
                  <a:pt x="296" y="5"/>
                </a:cubicBezTo>
                <a:cubicBezTo>
                  <a:pt x="283" y="41"/>
                  <a:pt x="283" y="41"/>
                  <a:pt x="283" y="41"/>
                </a:cubicBezTo>
                <a:cubicBezTo>
                  <a:pt x="279" y="41"/>
                  <a:pt x="275" y="40"/>
                  <a:pt x="271" y="39"/>
                </a:cubicBezTo>
                <a:cubicBezTo>
                  <a:pt x="271" y="0"/>
                  <a:pt x="271" y="0"/>
                  <a:pt x="271" y="0"/>
                </a:cubicBezTo>
                <a:cubicBezTo>
                  <a:pt x="212" y="0"/>
                  <a:pt x="212" y="0"/>
                  <a:pt x="212" y="0"/>
                </a:cubicBezTo>
                <a:cubicBezTo>
                  <a:pt x="212" y="39"/>
                  <a:pt x="212" y="39"/>
                  <a:pt x="212" y="39"/>
                </a:cubicBezTo>
                <a:cubicBezTo>
                  <a:pt x="208" y="40"/>
                  <a:pt x="204" y="41"/>
                  <a:pt x="200" y="41"/>
                </a:cubicBezTo>
                <a:cubicBezTo>
                  <a:pt x="187" y="5"/>
                  <a:pt x="187" y="5"/>
                  <a:pt x="187" y="5"/>
                </a:cubicBezTo>
                <a:cubicBezTo>
                  <a:pt x="132" y="25"/>
                  <a:pt x="132" y="25"/>
                  <a:pt x="132" y="25"/>
                </a:cubicBezTo>
                <a:cubicBezTo>
                  <a:pt x="145" y="61"/>
                  <a:pt x="145" y="61"/>
                  <a:pt x="145" y="61"/>
                </a:cubicBezTo>
                <a:cubicBezTo>
                  <a:pt x="142" y="63"/>
                  <a:pt x="138" y="65"/>
                  <a:pt x="135" y="68"/>
                </a:cubicBezTo>
                <a:cubicBezTo>
                  <a:pt x="110" y="38"/>
                  <a:pt x="110" y="38"/>
                  <a:pt x="110" y="38"/>
                </a:cubicBezTo>
                <a:cubicBezTo>
                  <a:pt x="65" y="76"/>
                  <a:pt x="65" y="76"/>
                  <a:pt x="65" y="76"/>
                </a:cubicBezTo>
                <a:cubicBezTo>
                  <a:pt x="90" y="105"/>
                  <a:pt x="90" y="105"/>
                  <a:pt x="90" y="105"/>
                </a:cubicBezTo>
                <a:cubicBezTo>
                  <a:pt x="87" y="108"/>
                  <a:pt x="84" y="111"/>
                  <a:pt x="82" y="115"/>
                </a:cubicBezTo>
                <a:cubicBezTo>
                  <a:pt x="48" y="95"/>
                  <a:pt x="48" y="95"/>
                  <a:pt x="48" y="95"/>
                </a:cubicBezTo>
                <a:cubicBezTo>
                  <a:pt x="19" y="146"/>
                  <a:pt x="19" y="146"/>
                  <a:pt x="19" y="146"/>
                </a:cubicBezTo>
                <a:cubicBezTo>
                  <a:pt x="52" y="165"/>
                  <a:pt x="52" y="165"/>
                  <a:pt x="52" y="165"/>
                </a:cubicBezTo>
                <a:cubicBezTo>
                  <a:pt x="51" y="169"/>
                  <a:pt x="50" y="173"/>
                  <a:pt x="48" y="177"/>
                </a:cubicBezTo>
                <a:cubicBezTo>
                  <a:pt x="10" y="170"/>
                  <a:pt x="10" y="170"/>
                  <a:pt x="10" y="170"/>
                </a:cubicBezTo>
                <a:cubicBezTo>
                  <a:pt x="0" y="228"/>
                  <a:pt x="0" y="228"/>
                  <a:pt x="0" y="228"/>
                </a:cubicBezTo>
                <a:cubicBezTo>
                  <a:pt x="38" y="235"/>
                  <a:pt x="38" y="235"/>
                  <a:pt x="38" y="235"/>
                </a:cubicBezTo>
                <a:cubicBezTo>
                  <a:pt x="38" y="237"/>
                  <a:pt x="38" y="239"/>
                  <a:pt x="38" y="241"/>
                </a:cubicBezTo>
                <a:cubicBezTo>
                  <a:pt x="38" y="243"/>
                  <a:pt x="38" y="245"/>
                  <a:pt x="38" y="247"/>
                </a:cubicBezTo>
                <a:cubicBezTo>
                  <a:pt x="0" y="254"/>
                  <a:pt x="0" y="254"/>
                  <a:pt x="0" y="254"/>
                </a:cubicBezTo>
                <a:cubicBezTo>
                  <a:pt x="10" y="311"/>
                  <a:pt x="10" y="311"/>
                  <a:pt x="10" y="311"/>
                </a:cubicBezTo>
                <a:cubicBezTo>
                  <a:pt x="48" y="305"/>
                  <a:pt x="48" y="305"/>
                  <a:pt x="48" y="305"/>
                </a:cubicBezTo>
                <a:cubicBezTo>
                  <a:pt x="50" y="308"/>
                  <a:pt x="51" y="312"/>
                  <a:pt x="52" y="316"/>
                </a:cubicBezTo>
                <a:cubicBezTo>
                  <a:pt x="19" y="335"/>
                  <a:pt x="19" y="335"/>
                  <a:pt x="19" y="335"/>
                </a:cubicBezTo>
                <a:cubicBezTo>
                  <a:pt x="48" y="386"/>
                  <a:pt x="48" y="386"/>
                  <a:pt x="48" y="386"/>
                </a:cubicBezTo>
                <a:cubicBezTo>
                  <a:pt x="82" y="367"/>
                  <a:pt x="82" y="367"/>
                  <a:pt x="82" y="367"/>
                </a:cubicBezTo>
                <a:cubicBezTo>
                  <a:pt x="84" y="370"/>
                  <a:pt x="87" y="373"/>
                  <a:pt x="90" y="376"/>
                </a:cubicBezTo>
                <a:cubicBezTo>
                  <a:pt x="65" y="406"/>
                  <a:pt x="65" y="406"/>
                  <a:pt x="65" y="406"/>
                </a:cubicBezTo>
                <a:cubicBezTo>
                  <a:pt x="110" y="444"/>
                  <a:pt x="110" y="444"/>
                  <a:pt x="110" y="444"/>
                </a:cubicBezTo>
                <a:cubicBezTo>
                  <a:pt x="135" y="414"/>
                  <a:pt x="135" y="414"/>
                  <a:pt x="135" y="414"/>
                </a:cubicBezTo>
                <a:cubicBezTo>
                  <a:pt x="138" y="416"/>
                  <a:pt x="142" y="418"/>
                  <a:pt x="145" y="420"/>
                </a:cubicBezTo>
                <a:cubicBezTo>
                  <a:pt x="132" y="456"/>
                  <a:pt x="132" y="456"/>
                  <a:pt x="132" y="456"/>
                </a:cubicBezTo>
                <a:cubicBezTo>
                  <a:pt x="187" y="476"/>
                  <a:pt x="187" y="476"/>
                  <a:pt x="187" y="476"/>
                </a:cubicBezTo>
                <a:cubicBezTo>
                  <a:pt x="200" y="440"/>
                  <a:pt x="200" y="440"/>
                  <a:pt x="200" y="440"/>
                </a:cubicBezTo>
                <a:cubicBezTo>
                  <a:pt x="204" y="441"/>
                  <a:pt x="208" y="442"/>
                  <a:pt x="212" y="442"/>
                </a:cubicBezTo>
                <a:cubicBezTo>
                  <a:pt x="212" y="481"/>
                  <a:pt x="212" y="481"/>
                  <a:pt x="212" y="481"/>
                </a:cubicBezTo>
                <a:cubicBezTo>
                  <a:pt x="271" y="481"/>
                  <a:pt x="271" y="481"/>
                  <a:pt x="271" y="481"/>
                </a:cubicBezTo>
                <a:cubicBezTo>
                  <a:pt x="271" y="442"/>
                  <a:pt x="271" y="442"/>
                  <a:pt x="271" y="442"/>
                </a:cubicBezTo>
                <a:cubicBezTo>
                  <a:pt x="275" y="442"/>
                  <a:pt x="279" y="441"/>
                  <a:pt x="283" y="440"/>
                </a:cubicBezTo>
                <a:cubicBezTo>
                  <a:pt x="296" y="476"/>
                  <a:pt x="296" y="476"/>
                  <a:pt x="296" y="476"/>
                </a:cubicBezTo>
                <a:cubicBezTo>
                  <a:pt x="351" y="456"/>
                  <a:pt x="351" y="456"/>
                  <a:pt x="351" y="456"/>
                </a:cubicBezTo>
                <a:cubicBezTo>
                  <a:pt x="338" y="420"/>
                  <a:pt x="338" y="420"/>
                  <a:pt x="338" y="420"/>
                </a:cubicBezTo>
                <a:cubicBezTo>
                  <a:pt x="342" y="418"/>
                  <a:pt x="345" y="416"/>
                  <a:pt x="349" y="414"/>
                </a:cubicBezTo>
                <a:cubicBezTo>
                  <a:pt x="374" y="444"/>
                  <a:pt x="374" y="444"/>
                  <a:pt x="374" y="444"/>
                </a:cubicBezTo>
                <a:cubicBezTo>
                  <a:pt x="419" y="406"/>
                  <a:pt x="419" y="406"/>
                  <a:pt x="419" y="406"/>
                </a:cubicBezTo>
                <a:cubicBezTo>
                  <a:pt x="394" y="376"/>
                  <a:pt x="394" y="376"/>
                  <a:pt x="394" y="376"/>
                </a:cubicBezTo>
                <a:cubicBezTo>
                  <a:pt x="396" y="373"/>
                  <a:pt x="399" y="370"/>
                  <a:pt x="401" y="367"/>
                </a:cubicBezTo>
                <a:cubicBezTo>
                  <a:pt x="435" y="386"/>
                  <a:pt x="435" y="386"/>
                  <a:pt x="435" y="386"/>
                </a:cubicBezTo>
                <a:cubicBezTo>
                  <a:pt x="464" y="335"/>
                  <a:pt x="464" y="335"/>
                  <a:pt x="464" y="335"/>
                </a:cubicBezTo>
                <a:cubicBezTo>
                  <a:pt x="431" y="316"/>
                  <a:pt x="431" y="316"/>
                  <a:pt x="431" y="316"/>
                </a:cubicBezTo>
                <a:cubicBezTo>
                  <a:pt x="432" y="312"/>
                  <a:pt x="434" y="308"/>
                  <a:pt x="435" y="305"/>
                </a:cubicBezTo>
                <a:cubicBezTo>
                  <a:pt x="473" y="311"/>
                  <a:pt x="473" y="311"/>
                  <a:pt x="473" y="311"/>
                </a:cubicBezTo>
                <a:cubicBezTo>
                  <a:pt x="483" y="254"/>
                  <a:pt x="483" y="254"/>
                  <a:pt x="483" y="254"/>
                </a:cubicBezTo>
                <a:cubicBezTo>
                  <a:pt x="445" y="247"/>
                  <a:pt x="445" y="247"/>
                  <a:pt x="445" y="247"/>
                </a:cubicBezTo>
                <a:cubicBezTo>
                  <a:pt x="445" y="245"/>
                  <a:pt x="445" y="243"/>
                  <a:pt x="445" y="241"/>
                </a:cubicBezTo>
                <a:cubicBezTo>
                  <a:pt x="445" y="239"/>
                  <a:pt x="445" y="237"/>
                  <a:pt x="445" y="235"/>
                </a:cubicBezTo>
                <a:cubicBezTo>
                  <a:pt x="483" y="228"/>
                  <a:pt x="483" y="228"/>
                  <a:pt x="483" y="228"/>
                </a:cubicBezTo>
                <a:cubicBezTo>
                  <a:pt x="473" y="170"/>
                  <a:pt x="473" y="170"/>
                  <a:pt x="473" y="170"/>
                </a:cubicBezTo>
                <a:lnTo>
                  <a:pt x="435" y="177"/>
                </a:lnTo>
                <a:close/>
                <a:moveTo>
                  <a:pt x="271" y="405"/>
                </a:moveTo>
                <a:cubicBezTo>
                  <a:pt x="271" y="327"/>
                  <a:pt x="271" y="327"/>
                  <a:pt x="271" y="327"/>
                </a:cubicBezTo>
                <a:cubicBezTo>
                  <a:pt x="297" y="318"/>
                  <a:pt x="318" y="297"/>
                  <a:pt x="328" y="270"/>
                </a:cubicBezTo>
                <a:cubicBezTo>
                  <a:pt x="406" y="270"/>
                  <a:pt x="406" y="270"/>
                  <a:pt x="406" y="270"/>
                </a:cubicBezTo>
                <a:cubicBezTo>
                  <a:pt x="394" y="339"/>
                  <a:pt x="340" y="393"/>
                  <a:pt x="271" y="405"/>
                </a:cubicBezTo>
                <a:close/>
                <a:moveTo>
                  <a:pt x="242" y="195"/>
                </a:moveTo>
                <a:cubicBezTo>
                  <a:pt x="267" y="195"/>
                  <a:pt x="287" y="215"/>
                  <a:pt x="287" y="241"/>
                </a:cubicBezTo>
                <a:cubicBezTo>
                  <a:pt x="287" y="266"/>
                  <a:pt x="267" y="287"/>
                  <a:pt x="242" y="287"/>
                </a:cubicBezTo>
                <a:cubicBezTo>
                  <a:pt x="216" y="287"/>
                  <a:pt x="196" y="266"/>
                  <a:pt x="196" y="241"/>
                </a:cubicBezTo>
                <a:cubicBezTo>
                  <a:pt x="196" y="215"/>
                  <a:pt x="216" y="195"/>
                  <a:pt x="242" y="195"/>
                </a:cubicBezTo>
                <a:close/>
                <a:moveTo>
                  <a:pt x="77" y="270"/>
                </a:moveTo>
                <a:cubicBezTo>
                  <a:pt x="156" y="270"/>
                  <a:pt x="156" y="270"/>
                  <a:pt x="156" y="270"/>
                </a:cubicBezTo>
                <a:cubicBezTo>
                  <a:pt x="165" y="297"/>
                  <a:pt x="186" y="318"/>
                  <a:pt x="212" y="327"/>
                </a:cubicBezTo>
                <a:cubicBezTo>
                  <a:pt x="212" y="405"/>
                  <a:pt x="212" y="405"/>
                  <a:pt x="212" y="405"/>
                </a:cubicBezTo>
                <a:cubicBezTo>
                  <a:pt x="144" y="393"/>
                  <a:pt x="90" y="339"/>
                  <a:pt x="77" y="270"/>
                </a:cubicBezTo>
                <a:close/>
                <a:moveTo>
                  <a:pt x="212" y="76"/>
                </a:moveTo>
                <a:cubicBezTo>
                  <a:pt x="212" y="155"/>
                  <a:pt x="212" y="155"/>
                  <a:pt x="212" y="155"/>
                </a:cubicBezTo>
                <a:cubicBezTo>
                  <a:pt x="186" y="164"/>
                  <a:pt x="165" y="185"/>
                  <a:pt x="156" y="211"/>
                </a:cubicBezTo>
                <a:cubicBezTo>
                  <a:pt x="77" y="211"/>
                  <a:pt x="77" y="211"/>
                  <a:pt x="77" y="211"/>
                </a:cubicBezTo>
                <a:cubicBezTo>
                  <a:pt x="90" y="143"/>
                  <a:pt x="144" y="89"/>
                  <a:pt x="212" y="76"/>
                </a:cubicBezTo>
                <a:close/>
                <a:moveTo>
                  <a:pt x="406" y="211"/>
                </a:moveTo>
                <a:cubicBezTo>
                  <a:pt x="328" y="211"/>
                  <a:pt x="328" y="211"/>
                  <a:pt x="328" y="211"/>
                </a:cubicBezTo>
                <a:cubicBezTo>
                  <a:pt x="318" y="185"/>
                  <a:pt x="297" y="164"/>
                  <a:pt x="271" y="155"/>
                </a:cubicBezTo>
                <a:cubicBezTo>
                  <a:pt x="271" y="76"/>
                  <a:pt x="271" y="76"/>
                  <a:pt x="271" y="76"/>
                </a:cubicBezTo>
                <a:cubicBezTo>
                  <a:pt x="340" y="89"/>
                  <a:pt x="394" y="143"/>
                  <a:pt x="406" y="211"/>
                </a:cubicBezTo>
                <a:close/>
              </a:path>
            </a:pathLst>
          </a:custGeom>
          <a:solidFill>
            <a:srgbClr val="0070C0"/>
          </a:solidFill>
          <a:ln w="9525">
            <a:solidFill>
              <a:srgbClr val="0070C0"/>
            </a:solidFill>
            <a:miter lim="800000"/>
          </a:ln>
        </p:spPr>
        <p:txBody>
          <a:bodyPr/>
          <a:p>
            <a:pPr algn="ctr" defTabSz="1151890"/>
            <a:endParaRPr lang="zh-CN" altLang="en-US" sz="4025">
              <a:solidFill>
                <a:sysClr val="windowText" lastClr="000000"/>
              </a:solidFill>
              <a:latin typeface="Impact" panose="020B0806030902050204" pitchFamily="34" charset="0"/>
              <a:ea typeface="微软雅黑" panose="020B0503020204020204" charset="-122"/>
            </a:endParaRPr>
          </a:p>
        </p:txBody>
      </p:sp>
      <p:grpSp>
        <p:nvGrpSpPr>
          <p:cNvPr id="77" name="组合 76"/>
          <p:cNvGrpSpPr/>
          <p:nvPr/>
        </p:nvGrpSpPr>
        <p:grpSpPr>
          <a:xfrm>
            <a:off x="10179522" y="3382539"/>
            <a:ext cx="823125" cy="889760"/>
            <a:chOff x="6902450" y="3638551"/>
            <a:chExt cx="666750" cy="720725"/>
          </a:xfrm>
          <a:solidFill>
            <a:srgbClr val="5C2987"/>
          </a:solidFill>
        </p:grpSpPr>
        <p:sp>
          <p:nvSpPr>
            <p:cNvPr id="78" name="Oval 8"/>
            <p:cNvSpPr>
              <a:spLocks noChangeArrowheads="1"/>
            </p:cNvSpPr>
            <p:nvPr>
              <p:custDataLst>
                <p:tags r:id="rId18"/>
              </p:custDataLst>
            </p:nvPr>
          </p:nvSpPr>
          <p:spPr bwMode="auto">
            <a:xfrm>
              <a:off x="6996112" y="3638551"/>
              <a:ext cx="150813" cy="150813"/>
            </a:xfrm>
            <a:prstGeom prst="ellipse">
              <a:avLst/>
            </a:prstGeom>
            <a:solidFill>
              <a:srgbClr val="0070C0"/>
            </a:solidFill>
            <a:ln w="9525">
              <a:solidFill>
                <a:srgbClr val="0070C0"/>
              </a:solidFill>
              <a:miter lim="800000"/>
            </a:ln>
          </p:spPr>
          <p:txBody>
            <a:bodyPr/>
            <a:p>
              <a:pPr algn="ctr" defTabSz="1151890"/>
              <a:endParaRPr lang="zh-CN" altLang="en-US" sz="4025">
                <a:solidFill>
                  <a:sysClr val="windowText" lastClr="000000"/>
                </a:solidFill>
                <a:latin typeface="Impact" panose="020B0806030902050204" pitchFamily="34" charset="0"/>
                <a:ea typeface="微软雅黑" panose="020B0503020204020204" charset="-122"/>
              </a:endParaRPr>
            </a:p>
          </p:txBody>
        </p:sp>
        <p:sp>
          <p:nvSpPr>
            <p:cNvPr id="79" name="Freeform 9"/>
            <p:cNvSpPr/>
            <p:nvPr>
              <p:custDataLst>
                <p:tags r:id="rId19"/>
              </p:custDataLst>
            </p:nvPr>
          </p:nvSpPr>
          <p:spPr bwMode="auto">
            <a:xfrm>
              <a:off x="7286625" y="4036296"/>
              <a:ext cx="282575" cy="134938"/>
            </a:xfrm>
            <a:custGeom>
              <a:avLst/>
              <a:gdLst>
                <a:gd name="T0" fmla="*/ 27 w 127"/>
                <a:gd name="T1" fmla="*/ 0 h 61"/>
                <a:gd name="T2" fmla="*/ 0 w 127"/>
                <a:gd name="T3" fmla="*/ 26 h 61"/>
                <a:gd name="T4" fmla="*/ 17 w 127"/>
                <a:gd name="T5" fmla="*/ 51 h 61"/>
                <a:gd name="T6" fmla="*/ 34 w 127"/>
                <a:gd name="T7" fmla="*/ 61 h 61"/>
                <a:gd name="T8" fmla="*/ 108 w 127"/>
                <a:gd name="T9" fmla="*/ 61 h 61"/>
                <a:gd name="T10" fmla="*/ 127 w 127"/>
                <a:gd name="T11" fmla="*/ 42 h 61"/>
                <a:gd name="T12" fmla="*/ 108 w 127"/>
                <a:gd name="T13" fmla="*/ 24 h 61"/>
                <a:gd name="T14" fmla="*/ 44 w 127"/>
                <a:gd name="T15" fmla="*/ 24 h 61"/>
                <a:gd name="T16" fmla="*/ 27 w 127"/>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61">
                  <a:moveTo>
                    <a:pt x="27" y="0"/>
                  </a:moveTo>
                  <a:cubicBezTo>
                    <a:pt x="25" y="9"/>
                    <a:pt x="1" y="26"/>
                    <a:pt x="0" y="26"/>
                  </a:cubicBezTo>
                  <a:cubicBezTo>
                    <a:pt x="17" y="51"/>
                    <a:pt x="17" y="51"/>
                    <a:pt x="17" y="51"/>
                  </a:cubicBezTo>
                  <a:cubicBezTo>
                    <a:pt x="21" y="58"/>
                    <a:pt x="27" y="61"/>
                    <a:pt x="34" y="61"/>
                  </a:cubicBezTo>
                  <a:cubicBezTo>
                    <a:pt x="108" y="61"/>
                    <a:pt x="108" y="61"/>
                    <a:pt x="108" y="61"/>
                  </a:cubicBezTo>
                  <a:cubicBezTo>
                    <a:pt x="119" y="61"/>
                    <a:pt x="127" y="53"/>
                    <a:pt x="127" y="42"/>
                  </a:cubicBezTo>
                  <a:cubicBezTo>
                    <a:pt x="127" y="32"/>
                    <a:pt x="118" y="24"/>
                    <a:pt x="108" y="24"/>
                  </a:cubicBezTo>
                  <a:cubicBezTo>
                    <a:pt x="44" y="24"/>
                    <a:pt x="44" y="24"/>
                    <a:pt x="44" y="24"/>
                  </a:cubicBezTo>
                  <a:cubicBezTo>
                    <a:pt x="27" y="0"/>
                    <a:pt x="27" y="0"/>
                    <a:pt x="27" y="0"/>
                  </a:cubicBezTo>
                  <a:close/>
                </a:path>
              </a:pathLst>
            </a:custGeom>
            <a:solidFill>
              <a:srgbClr val="0070C0"/>
            </a:solidFill>
            <a:ln w="9525">
              <a:solidFill>
                <a:srgbClr val="0070C0"/>
              </a:solidFill>
              <a:miter lim="800000"/>
            </a:ln>
          </p:spPr>
          <p:txBody>
            <a:bodyPr/>
            <a:p>
              <a:pPr algn="ctr" defTabSz="1151890"/>
              <a:endParaRPr lang="zh-CN" altLang="en-US" sz="4025">
                <a:solidFill>
                  <a:sysClr val="windowText" lastClr="000000"/>
                </a:solidFill>
                <a:latin typeface="Impact" panose="020B0806030902050204" pitchFamily="34" charset="0"/>
                <a:ea typeface="微软雅黑" panose="020B0503020204020204" charset="-122"/>
              </a:endParaRPr>
            </a:p>
          </p:txBody>
        </p:sp>
        <p:sp>
          <p:nvSpPr>
            <p:cNvPr id="80" name="Freeform 10"/>
            <p:cNvSpPr/>
            <p:nvPr>
              <p:custDataLst>
                <p:tags r:id="rId20"/>
              </p:custDataLst>
            </p:nvPr>
          </p:nvSpPr>
          <p:spPr bwMode="auto">
            <a:xfrm>
              <a:off x="6902450" y="3729038"/>
              <a:ext cx="549275" cy="630238"/>
            </a:xfrm>
            <a:custGeom>
              <a:avLst/>
              <a:gdLst>
                <a:gd name="T0" fmla="*/ 14 w 247"/>
                <a:gd name="T1" fmla="*/ 106 h 283"/>
                <a:gd name="T2" fmla="*/ 3 w 247"/>
                <a:gd name="T3" fmla="*/ 125 h 283"/>
                <a:gd name="T4" fmla="*/ 19 w 247"/>
                <a:gd name="T5" fmla="*/ 137 h 283"/>
                <a:gd name="T6" fmla="*/ 20 w 247"/>
                <a:gd name="T7" fmla="*/ 137 h 283"/>
                <a:gd name="T8" fmla="*/ 79 w 247"/>
                <a:gd name="T9" fmla="*/ 122 h 283"/>
                <a:gd name="T10" fmla="*/ 90 w 247"/>
                <a:gd name="T11" fmla="*/ 112 h 283"/>
                <a:gd name="T12" fmla="*/ 99 w 247"/>
                <a:gd name="T13" fmla="*/ 83 h 283"/>
                <a:gd name="T14" fmla="*/ 131 w 247"/>
                <a:gd name="T15" fmla="*/ 136 h 283"/>
                <a:gd name="T16" fmla="*/ 91 w 247"/>
                <a:gd name="T17" fmla="*/ 166 h 283"/>
                <a:gd name="T18" fmla="*/ 86 w 247"/>
                <a:gd name="T19" fmla="*/ 188 h 283"/>
                <a:gd name="T20" fmla="*/ 122 w 247"/>
                <a:gd name="T21" fmla="*/ 272 h 283"/>
                <a:gd name="T22" fmla="*/ 139 w 247"/>
                <a:gd name="T23" fmla="*/ 283 h 283"/>
                <a:gd name="T24" fmla="*/ 147 w 247"/>
                <a:gd name="T25" fmla="*/ 281 h 283"/>
                <a:gd name="T26" fmla="*/ 156 w 247"/>
                <a:gd name="T27" fmla="*/ 257 h 283"/>
                <a:gd name="T28" fmla="*/ 125 w 247"/>
                <a:gd name="T29" fmla="*/ 188 h 283"/>
                <a:gd name="T30" fmla="*/ 177 w 247"/>
                <a:gd name="T31" fmla="*/ 150 h 283"/>
                <a:gd name="T32" fmla="*/ 183 w 247"/>
                <a:gd name="T33" fmla="*/ 143 h 283"/>
                <a:gd name="T34" fmla="*/ 179 w 247"/>
                <a:gd name="T35" fmla="*/ 106 h 283"/>
                <a:gd name="T36" fmla="*/ 139 w 247"/>
                <a:gd name="T37" fmla="*/ 44 h 283"/>
                <a:gd name="T38" fmla="*/ 170 w 247"/>
                <a:gd name="T39" fmla="*/ 33 h 283"/>
                <a:gd name="T40" fmla="*/ 223 w 247"/>
                <a:gd name="T41" fmla="*/ 60 h 283"/>
                <a:gd name="T42" fmla="*/ 231 w 247"/>
                <a:gd name="T43" fmla="*/ 61 h 283"/>
                <a:gd name="T44" fmla="*/ 243 w 247"/>
                <a:gd name="T45" fmla="*/ 53 h 283"/>
                <a:gd name="T46" fmla="*/ 236 w 247"/>
                <a:gd name="T47" fmla="*/ 33 h 283"/>
                <a:gd name="T48" fmla="*/ 178 w 247"/>
                <a:gd name="T49" fmla="*/ 1 h 283"/>
                <a:gd name="T50" fmla="*/ 166 w 247"/>
                <a:gd name="T51" fmla="*/ 1 h 283"/>
                <a:gd name="T52" fmla="*/ 114 w 247"/>
                <a:gd name="T53" fmla="*/ 19 h 283"/>
                <a:gd name="T54" fmla="*/ 108 w 247"/>
                <a:gd name="T55" fmla="*/ 23 h 283"/>
                <a:gd name="T56" fmla="*/ 86 w 247"/>
                <a:gd name="T57" fmla="*/ 38 h 283"/>
                <a:gd name="T58" fmla="*/ 80 w 247"/>
                <a:gd name="T59" fmla="*/ 45 h 283"/>
                <a:gd name="T60" fmla="*/ 79 w 247"/>
                <a:gd name="T61" fmla="*/ 48 h 283"/>
                <a:gd name="T62" fmla="*/ 64 w 247"/>
                <a:gd name="T63" fmla="*/ 94 h 283"/>
                <a:gd name="T64" fmla="*/ 14 w 247"/>
                <a:gd name="T65" fmla="*/ 10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283">
                  <a:moveTo>
                    <a:pt x="14" y="106"/>
                  </a:moveTo>
                  <a:cubicBezTo>
                    <a:pt x="5" y="107"/>
                    <a:pt x="0" y="116"/>
                    <a:pt x="3" y="125"/>
                  </a:cubicBezTo>
                  <a:cubicBezTo>
                    <a:pt x="4" y="133"/>
                    <a:pt x="11" y="139"/>
                    <a:pt x="19" y="137"/>
                  </a:cubicBezTo>
                  <a:cubicBezTo>
                    <a:pt x="20" y="137"/>
                    <a:pt x="20" y="137"/>
                    <a:pt x="20" y="137"/>
                  </a:cubicBezTo>
                  <a:cubicBezTo>
                    <a:pt x="79" y="122"/>
                    <a:pt x="79" y="122"/>
                    <a:pt x="79" y="122"/>
                  </a:cubicBezTo>
                  <a:cubicBezTo>
                    <a:pt x="84" y="121"/>
                    <a:pt x="88" y="117"/>
                    <a:pt x="90" y="112"/>
                  </a:cubicBezTo>
                  <a:cubicBezTo>
                    <a:pt x="99" y="83"/>
                    <a:pt x="99" y="83"/>
                    <a:pt x="99" y="83"/>
                  </a:cubicBezTo>
                  <a:cubicBezTo>
                    <a:pt x="131" y="136"/>
                    <a:pt x="131" y="136"/>
                    <a:pt x="131" y="136"/>
                  </a:cubicBezTo>
                  <a:cubicBezTo>
                    <a:pt x="91" y="166"/>
                    <a:pt x="91" y="166"/>
                    <a:pt x="91" y="166"/>
                  </a:cubicBezTo>
                  <a:cubicBezTo>
                    <a:pt x="84" y="171"/>
                    <a:pt x="82" y="181"/>
                    <a:pt x="86" y="188"/>
                  </a:cubicBezTo>
                  <a:cubicBezTo>
                    <a:pt x="122" y="272"/>
                    <a:pt x="122" y="272"/>
                    <a:pt x="122" y="272"/>
                  </a:cubicBezTo>
                  <a:cubicBezTo>
                    <a:pt x="125" y="279"/>
                    <a:pt x="132" y="283"/>
                    <a:pt x="139" y="283"/>
                  </a:cubicBezTo>
                  <a:cubicBezTo>
                    <a:pt x="141" y="283"/>
                    <a:pt x="144" y="283"/>
                    <a:pt x="147" y="281"/>
                  </a:cubicBezTo>
                  <a:cubicBezTo>
                    <a:pt x="156" y="277"/>
                    <a:pt x="160" y="266"/>
                    <a:pt x="156" y="257"/>
                  </a:cubicBezTo>
                  <a:cubicBezTo>
                    <a:pt x="125" y="188"/>
                    <a:pt x="125" y="188"/>
                    <a:pt x="125" y="188"/>
                  </a:cubicBezTo>
                  <a:cubicBezTo>
                    <a:pt x="177" y="150"/>
                    <a:pt x="177" y="150"/>
                    <a:pt x="177" y="150"/>
                  </a:cubicBezTo>
                  <a:cubicBezTo>
                    <a:pt x="180" y="148"/>
                    <a:pt x="182" y="145"/>
                    <a:pt x="183" y="143"/>
                  </a:cubicBezTo>
                  <a:cubicBezTo>
                    <a:pt x="191" y="132"/>
                    <a:pt x="187" y="119"/>
                    <a:pt x="179" y="106"/>
                  </a:cubicBezTo>
                  <a:cubicBezTo>
                    <a:pt x="139" y="44"/>
                    <a:pt x="139" y="44"/>
                    <a:pt x="139" y="44"/>
                  </a:cubicBezTo>
                  <a:cubicBezTo>
                    <a:pt x="170" y="33"/>
                    <a:pt x="170" y="33"/>
                    <a:pt x="170" y="33"/>
                  </a:cubicBezTo>
                  <a:cubicBezTo>
                    <a:pt x="223" y="60"/>
                    <a:pt x="223" y="60"/>
                    <a:pt x="223" y="60"/>
                  </a:cubicBezTo>
                  <a:cubicBezTo>
                    <a:pt x="226" y="61"/>
                    <a:pt x="228" y="61"/>
                    <a:pt x="231" y="61"/>
                  </a:cubicBezTo>
                  <a:cubicBezTo>
                    <a:pt x="236" y="61"/>
                    <a:pt x="241" y="58"/>
                    <a:pt x="243" y="53"/>
                  </a:cubicBezTo>
                  <a:cubicBezTo>
                    <a:pt x="247" y="46"/>
                    <a:pt x="245" y="37"/>
                    <a:pt x="236" y="33"/>
                  </a:cubicBezTo>
                  <a:cubicBezTo>
                    <a:pt x="178" y="1"/>
                    <a:pt x="178" y="1"/>
                    <a:pt x="178" y="1"/>
                  </a:cubicBezTo>
                  <a:cubicBezTo>
                    <a:pt x="175" y="0"/>
                    <a:pt x="170" y="0"/>
                    <a:pt x="166" y="1"/>
                  </a:cubicBezTo>
                  <a:cubicBezTo>
                    <a:pt x="114" y="19"/>
                    <a:pt x="114" y="19"/>
                    <a:pt x="114" y="19"/>
                  </a:cubicBezTo>
                  <a:cubicBezTo>
                    <a:pt x="112" y="20"/>
                    <a:pt x="110" y="21"/>
                    <a:pt x="108" y="23"/>
                  </a:cubicBezTo>
                  <a:cubicBezTo>
                    <a:pt x="86" y="38"/>
                    <a:pt x="86" y="38"/>
                    <a:pt x="86" y="38"/>
                  </a:cubicBezTo>
                  <a:cubicBezTo>
                    <a:pt x="83" y="40"/>
                    <a:pt x="81" y="43"/>
                    <a:pt x="80" y="45"/>
                  </a:cubicBezTo>
                  <a:cubicBezTo>
                    <a:pt x="80" y="46"/>
                    <a:pt x="79" y="47"/>
                    <a:pt x="79" y="48"/>
                  </a:cubicBezTo>
                  <a:cubicBezTo>
                    <a:pt x="64" y="94"/>
                    <a:pt x="64" y="94"/>
                    <a:pt x="64" y="94"/>
                  </a:cubicBezTo>
                  <a:cubicBezTo>
                    <a:pt x="14" y="106"/>
                    <a:pt x="14" y="106"/>
                    <a:pt x="14" y="106"/>
                  </a:cubicBezTo>
                  <a:close/>
                </a:path>
              </a:pathLst>
            </a:custGeom>
            <a:solidFill>
              <a:srgbClr val="0070C0"/>
            </a:solidFill>
            <a:ln w="9525">
              <a:solidFill>
                <a:srgbClr val="0070C0"/>
              </a:solidFill>
              <a:miter lim="800000"/>
            </a:ln>
          </p:spPr>
          <p:txBody>
            <a:bodyPr/>
            <a:p>
              <a:pPr algn="ctr" defTabSz="1151890"/>
              <a:endParaRPr lang="zh-CN" altLang="en-US" sz="4025">
                <a:solidFill>
                  <a:sysClr val="windowText" lastClr="000000"/>
                </a:solidFill>
                <a:latin typeface="Impact" panose="020B0806030902050204" pitchFamily="34" charset="0"/>
                <a:ea typeface="微软雅黑" panose="020B0503020204020204" charset="-122"/>
              </a:endParaRPr>
            </a:p>
          </p:txBody>
        </p:sp>
      </p:grpSp>
      <p:pic>
        <p:nvPicPr>
          <p:cNvPr id="81" name="图片 80"/>
          <p:cNvPicPr/>
          <p:nvPr/>
        </p:nvPicPr>
        <p:blipFill>
          <a:blip r:embed="rId21"/>
          <a:stretch>
            <a:fillRect/>
          </a:stretch>
        </p:blipFill>
        <p:spPr>
          <a:xfrm>
            <a:off x="5496560" y="2900363"/>
            <a:ext cx="3543300" cy="809625"/>
          </a:xfrm>
          <a:prstGeom prst="rect">
            <a:avLst/>
          </a:prstGeom>
        </p:spPr>
      </p:pic>
      <p:pic>
        <p:nvPicPr>
          <p:cNvPr id="82" name="图片 81"/>
          <p:cNvPicPr/>
          <p:nvPr/>
        </p:nvPicPr>
        <p:blipFill>
          <a:blip r:embed="rId22"/>
        </p:blipFill>
        <p:spPr>
          <a:xfrm rot="2400000">
            <a:off x="7421880" y="4737735"/>
            <a:ext cx="4483100" cy="1230630"/>
          </a:xfrm>
          <a:prstGeom prst="rect">
            <a:avLst/>
          </a:prstGeom>
        </p:spPr>
      </p:pic>
      <p:pic>
        <p:nvPicPr>
          <p:cNvPr id="84" name="图片 83"/>
          <p:cNvPicPr/>
          <p:nvPr/>
        </p:nvPicPr>
        <p:blipFill>
          <a:blip r:embed="rId23"/>
          <a:stretch>
            <a:fillRect/>
          </a:stretch>
        </p:blipFill>
        <p:spPr>
          <a:xfrm>
            <a:off x="8682355" y="6259830"/>
            <a:ext cx="445770" cy="455295"/>
          </a:xfrm>
          <a:prstGeom prst="rect">
            <a:avLst/>
          </a:prstGeom>
        </p:spPr>
      </p:pic>
      <p:pic>
        <p:nvPicPr>
          <p:cNvPr id="4" name="图片 3"/>
          <p:cNvPicPr>
            <a:picLocks noChangeAspect="1"/>
          </p:cNvPicPr>
          <p:nvPr/>
        </p:nvPicPr>
        <p:blipFill rotWithShape="1">
          <a:blip r:embed="rId24">
            <a:extLst>
              <a:ext uri="{BEBA8EAE-BF5A-486C-A8C5-ECC9F3942E4B}">
                <a14:imgProps xmlns:a14="http://schemas.microsoft.com/office/drawing/2010/main">
                  <a14:imgLayer r:embed="rId2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7" nodeType="withEffect">
                                  <p:childTnLst>
                                    <p:set>
                                      <p:cBhvr>
                                        <p:cTn id="6" dur="1" fill="hold">
                                          <p:stCondLst>
                                            <p:cond delay="0"/>
                                          </p:stCondLst>
                                        </p:cTn>
                                        <p:tgtEl>
                                          <p:spTgt spid="75"/>
                                        </p:tgtEl>
                                        <p:attrNameLst>
                                          <p:attrName>style.visibility</p:attrName>
                                        </p:attrNameLst>
                                      </p:cBhvr>
                                      <p:to>
                                        <p:strVal val="visible"/>
                                      </p:to>
                                    </p:set>
                                    <p:animEffect transition="in" filter="fade">
                                      <p:cBhvr>
                                        <p:cTn id="7" dur="300"/>
                                        <p:tgtEl>
                                          <p:spTgt spid="75"/>
                                        </p:tgtEl>
                                      </p:cBhvr>
                                    </p:animEffect>
                                  </p:childTnLst>
                                </p:cTn>
                              </p:par>
                            </p:childTnLst>
                          </p:cTn>
                        </p:par>
                        <p:par>
                          <p:cTn id="8" fill="hold">
                            <p:stCondLst>
                              <p:cond delay="500"/>
                            </p:stCondLst>
                            <p:childTnLst>
                              <p:par>
                                <p:cTn id="9" presetID="10" presetClass="entr" presetSubtype="0" fill="hold" grpId="9" nodeType="afterEffect">
                                  <p:childTnLst>
                                    <p:set>
                                      <p:cBhvr>
                                        <p:cTn id="10" dur="1" fill="hold">
                                          <p:stCondLst>
                                            <p:cond delay="0"/>
                                          </p:stCondLst>
                                        </p:cTn>
                                        <p:tgtEl>
                                          <p:spTgt spid="76"/>
                                        </p:tgtEl>
                                        <p:attrNameLst>
                                          <p:attrName>style.visibility</p:attrName>
                                        </p:attrNameLst>
                                      </p:cBhvr>
                                      <p:to>
                                        <p:strVal val="visible"/>
                                      </p:to>
                                    </p:set>
                                    <p:animEffect transition="in" filter="fade">
                                      <p:cBhvr>
                                        <p:cTn id="11" dur="300"/>
                                        <p:tgtEl>
                                          <p:spTgt spid="76"/>
                                        </p:tgtEl>
                                      </p:cBhvr>
                                    </p:animEffect>
                                  </p:childTnLst>
                                </p:cTn>
                              </p:par>
                              <p:par>
                                <p:cTn id="12" presetID="8" presetClass="emph" presetSubtype="0" repeatCount="indefinite" fill="hold" grpId="6" nodeType="withEffect">
                                  <p:childTnLst>
                                    <p:animRot by="21600000">
                                      <p:cBhvr>
                                        <p:cTn id="13" dur="2000" fill="hold"/>
                                        <p:tgtEl>
                                          <p:spTgt spid="75"/>
                                        </p:tgtEl>
                                        <p:attrNameLst>
                                          <p:attrName>r</p:attrName>
                                        </p:attrNameLst>
                                      </p:cBhvr>
                                    </p:animRot>
                                  </p:childTnLst>
                                </p:cTn>
                              </p:par>
                              <p:par>
                                <p:cTn id="14" presetID="8" presetClass="emph" presetSubtype="0" repeatCount="indefinite" fill="hold" grpId="8" nodeType="withEffect">
                                  <p:childTnLst>
                                    <p:animRot by="21600000">
                                      <p:cBhvr>
                                        <p:cTn id="15" dur="2000" fill="hold"/>
                                        <p:tgtEl>
                                          <p:spTgt spid="76"/>
                                        </p:tgtEl>
                                        <p:attrNameLst>
                                          <p:attrName>r</p:attrName>
                                        </p:attrNameLst>
                                      </p:cBhvr>
                                    </p:animRot>
                                  </p:childTnLst>
                                </p:cTn>
                              </p:par>
                              <p:par>
                                <p:cTn id="16" presetID="53" presetClass="entr" presetSubtype="16" fill="hold" grpId="5" nodeType="withEffect">
                                  <p:childTnLst>
                                    <p:set>
                                      <p:cBhvr>
                                        <p:cTn id="17" dur="1" fill="hold">
                                          <p:stCondLst>
                                            <p:cond delay="0"/>
                                          </p:stCondLst>
                                        </p:cTn>
                                        <p:tgtEl>
                                          <p:spTgt spid="74"/>
                                        </p:tgtEl>
                                        <p:attrNameLst>
                                          <p:attrName>style.visibility</p:attrName>
                                        </p:attrNameLst>
                                      </p:cBhvr>
                                      <p:to>
                                        <p:strVal val="visible"/>
                                      </p:to>
                                    </p:set>
                                    <p:anim calcmode="lin" valueType="num">
                                      <p:cBhvr>
                                        <p:cTn id="18" dur="500" fill="hold"/>
                                        <p:tgtEl>
                                          <p:spTgt spid="74"/>
                                        </p:tgtEl>
                                        <p:attrNameLst>
                                          <p:attrName>ppt_w</p:attrName>
                                        </p:attrNameLst>
                                      </p:cBhvr>
                                      <p:tavLst>
                                        <p:tav tm="0">
                                          <p:val>
                                            <p:fltVal val="0"/>
                                          </p:val>
                                        </p:tav>
                                        <p:tav tm="100000">
                                          <p:val>
                                            <p:strVal val="#ppt_w"/>
                                          </p:val>
                                        </p:tav>
                                      </p:tavLst>
                                    </p:anim>
                                    <p:anim calcmode="lin" valueType="num">
                                      <p:cBhvr>
                                        <p:cTn id="19" dur="500" fill="hold"/>
                                        <p:tgtEl>
                                          <p:spTgt spid="74"/>
                                        </p:tgtEl>
                                        <p:attrNameLst>
                                          <p:attrName>ppt_h</p:attrName>
                                        </p:attrNameLst>
                                      </p:cBhvr>
                                      <p:tavLst>
                                        <p:tav tm="0">
                                          <p:val>
                                            <p:fltVal val="0"/>
                                          </p:val>
                                        </p:tav>
                                        <p:tav tm="100000">
                                          <p:val>
                                            <p:strVal val="#ppt_h"/>
                                          </p:val>
                                        </p:tav>
                                      </p:tavLst>
                                    </p:anim>
                                    <p:animEffect transition="in" filter="fade">
                                      <p:cBhvr>
                                        <p:cTn id="20" dur="500"/>
                                        <p:tgtEl>
                                          <p:spTgt spid="74"/>
                                        </p:tgtEl>
                                      </p:cBhvr>
                                    </p:animEffect>
                                  </p:childTnLst>
                                </p:cTn>
                              </p:par>
                              <p:par>
                                <p:cTn id="21" presetID="53" presetClass="entr" presetSubtype="16" fill="hold" nodeType="withEffect">
                                  <p:childTnLst>
                                    <p:set>
                                      <p:cBhvr>
                                        <p:cTn id="22" dur="1" fill="hold">
                                          <p:stCondLst>
                                            <p:cond delay="0"/>
                                          </p:stCondLst>
                                        </p:cTn>
                                        <p:tgtEl>
                                          <p:spTgt spid="77"/>
                                        </p:tgtEl>
                                        <p:attrNameLst>
                                          <p:attrName>style.visibility</p:attrName>
                                        </p:attrNameLst>
                                      </p:cBhvr>
                                      <p:to>
                                        <p:strVal val="visible"/>
                                      </p:to>
                                    </p:set>
                                    <p:anim calcmode="lin" valueType="num">
                                      <p:cBhvr>
                                        <p:cTn id="23" dur="500" fill="hold"/>
                                        <p:tgtEl>
                                          <p:spTgt spid="77"/>
                                        </p:tgtEl>
                                        <p:attrNameLst>
                                          <p:attrName>ppt_w</p:attrName>
                                        </p:attrNameLst>
                                      </p:cBhvr>
                                      <p:tavLst>
                                        <p:tav tm="0">
                                          <p:val>
                                            <p:fltVal val="0"/>
                                          </p:val>
                                        </p:tav>
                                        <p:tav tm="100000">
                                          <p:val>
                                            <p:strVal val="#ppt_w"/>
                                          </p:val>
                                        </p:tav>
                                      </p:tavLst>
                                    </p:anim>
                                    <p:anim calcmode="lin" valueType="num">
                                      <p:cBhvr>
                                        <p:cTn id="24" dur="500" fill="hold"/>
                                        <p:tgtEl>
                                          <p:spTgt spid="77"/>
                                        </p:tgtEl>
                                        <p:attrNameLst>
                                          <p:attrName>ppt_h</p:attrName>
                                        </p:attrNameLst>
                                      </p:cBhvr>
                                      <p:tavLst>
                                        <p:tav tm="0">
                                          <p:val>
                                            <p:fltVal val="0"/>
                                          </p:val>
                                        </p:tav>
                                        <p:tav tm="100000">
                                          <p:val>
                                            <p:strVal val="#ppt_h"/>
                                          </p:val>
                                        </p:tav>
                                      </p:tavLst>
                                    </p:anim>
                                    <p:animEffect transition="in" filter="fade">
                                      <p:cBhvr>
                                        <p:cTn id="25" dur="500"/>
                                        <p:tgtEl>
                                          <p:spTgt spid="77"/>
                                        </p:tgtEl>
                                      </p:cBhvr>
                                    </p:animEffect>
                                  </p:childTnLst>
                                </p:cTn>
                              </p:par>
                            </p:childTnLst>
                          </p:cTn>
                        </p:par>
                        <p:par>
                          <p:cTn id="26" fill="hold">
                            <p:stCondLst>
                              <p:cond delay="1000"/>
                            </p:stCondLst>
                            <p:childTnLst>
                              <p:par>
                                <p:cTn id="27" presetID="10" presetClass="entr" presetSubtype="0" fill="hold" grpId="3" nodeType="afterEffec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par>
                                <p:cTn id="30" presetID="3" presetClass="entr" presetSubtype="1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3" bldLvl="0" animBg="1"/>
      <p:bldP spid="74" grpId="5" bldLvl="0" animBg="1"/>
      <p:bldP spid="75" grpId="6" bldLvl="0" animBg="1"/>
      <p:bldP spid="75" grpId="7" bldLvl="0" animBg="1"/>
      <p:bldP spid="76" grpId="8" bldLvl="0" animBg="1"/>
      <p:bldP spid="76" grpId="9"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21" name="图片 20"/>
          <p:cNvPicPr/>
          <p:nvPr/>
        </p:nvPicPr>
        <p:blipFill>
          <a:blip r:embed="rId1"/>
        </p:blipFill>
        <p:spPr>
          <a:xfrm>
            <a:off x="7888605" y="0"/>
            <a:ext cx="4303395" cy="6858635"/>
          </a:xfrm>
          <a:prstGeom prst="rect">
            <a:avLst/>
          </a:prstGeom>
        </p:spPr>
      </p:pic>
      <p:grpSp>
        <p:nvGrpSpPr>
          <p:cNvPr id="8" name="组合 7"/>
          <p:cNvGrpSpPr/>
          <p:nvPr/>
        </p:nvGrpSpPr>
        <p:grpSpPr>
          <a:xfrm>
            <a:off x="304165" y="1238250"/>
            <a:ext cx="10915650" cy="5191760"/>
            <a:chOff x="0" y="-839"/>
            <a:chExt cx="13105326" cy="6858839"/>
          </a:xfrm>
        </p:grpSpPr>
        <p:sp>
          <p:nvSpPr>
            <p:cNvPr id="9" name="矩形 8"/>
            <p:cNvSpPr/>
            <p:nvPr>
              <p:custDataLst>
                <p:tags r:id="rId2"/>
              </p:custDataLst>
            </p:nvPr>
          </p:nvSpPr>
          <p:spPr>
            <a:xfrm>
              <a:off x="0" y="0"/>
              <a:ext cx="9106930" cy="6858000"/>
            </a:xfrm>
            <a:prstGeom prst="rect">
              <a:avLst/>
            </a:prstGeom>
            <a:solidFill>
              <a:sysClr val="window" lastClr="FFFFFF"/>
            </a:solidFill>
            <a:ln w="12700" cap="flat" cmpd="sng" algn="ctr">
              <a:noFill/>
              <a:prstDash val="solid"/>
              <a:miter lim="800000"/>
            </a:ln>
            <a:effectLst/>
          </p:spPr>
          <p:txBody>
            <a:bodyPr rtlCol="0" anchor="ctr"/>
            <a:p>
              <a:pPr algn="ctr"/>
              <a:endParaRPr kumimoji="1" lang="zh-CN" altLang="en-US">
                <a:solidFill>
                  <a:prstClr val="white"/>
                </a:solidFill>
                <a:latin typeface="思源黑体 CN Medium"/>
                <a:ea typeface="思源黑体 CN Medium" charset="0"/>
              </a:endParaRPr>
            </a:p>
          </p:txBody>
        </p:sp>
        <p:sp>
          <p:nvSpPr>
            <p:cNvPr id="10" name="矩形 9"/>
            <p:cNvSpPr/>
            <p:nvPr>
              <p:custDataLst>
                <p:tags r:id="rId3"/>
              </p:custDataLst>
            </p:nvPr>
          </p:nvSpPr>
          <p:spPr>
            <a:xfrm>
              <a:off x="0" y="-839"/>
              <a:ext cx="9762286" cy="630936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p>
              <a:pPr algn="ctr"/>
              <a:endParaRPr kumimoji="1" lang="zh-CN" altLang="en-US">
                <a:solidFill>
                  <a:prstClr val="white"/>
                </a:solidFill>
                <a:latin typeface="思源黑体 CN Medium"/>
                <a:ea typeface="思源黑体 CN Medium" charset="0"/>
              </a:endParaRPr>
            </a:p>
          </p:txBody>
        </p:sp>
        <p:pic>
          <p:nvPicPr>
            <p:cNvPr id="11" name="图片 10"/>
            <p:cNvPicPr>
              <a:picLocks noChangeAspect="1"/>
            </p:cNvPicPr>
            <p:nvPr>
              <p:custDataLst>
                <p:tags r:id="rId4"/>
              </p:custDataLst>
            </p:nvPr>
          </p:nvPicPr>
          <p:blipFill>
            <a:blip r:embed="rId5"/>
            <a:stretch>
              <a:fillRect/>
            </a:stretch>
          </p:blipFill>
          <p:spPr>
            <a:xfrm>
              <a:off x="9762286" y="261736"/>
              <a:ext cx="3343040" cy="5832026"/>
            </a:xfrm>
            <a:prstGeom prst="rect">
              <a:avLst/>
            </a:prstGeom>
          </p:spPr>
        </p:pic>
      </p:grpSp>
      <p:sp>
        <p:nvSpPr>
          <p:cNvPr id="12" name="矩形 11"/>
          <p:cNvSpPr/>
          <p:nvPr>
            <p:custDataLst>
              <p:tags r:id="rId6"/>
            </p:custDataLst>
          </p:nvPr>
        </p:nvSpPr>
        <p:spPr>
          <a:xfrm>
            <a:off x="382905" y="1368425"/>
            <a:ext cx="8131175" cy="4705985"/>
          </a:xfrm>
          <a:prstGeom prst="rect">
            <a:avLst/>
          </a:prstGeom>
        </p:spPr>
        <p:txBody>
          <a:bodyPr wrap="square">
            <a:noAutofit/>
          </a:bodyPr>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5.</a:t>
            </a:r>
            <a:r>
              <a:rPr lang="zh-CN" altLang="en-US" sz="2000">
                <a:ln>
                  <a:noFill/>
                </a:ln>
                <a:solidFill>
                  <a:srgbClr val="000000"/>
                </a:solidFill>
                <a:effectLst/>
                <a:uFillTx/>
                <a:sym typeface="Helvetica"/>
              </a:rPr>
              <a:t>①</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主题句</a:t>
            </a:r>
            <a:r>
              <a:rPr lang="zh-CN" altLang="en-US" sz="2000">
                <a:ln>
                  <a:noFill/>
                </a:ln>
                <a:solidFill>
                  <a:srgbClr val="000000"/>
                </a:solidFill>
                <a:effectLst/>
                <a:uFillTx/>
                <a:sym typeface="Helvetica"/>
              </a:rPr>
              <a:t>本身会包含</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核心话题</a:t>
            </a:r>
            <a:r>
              <a:rPr lang="zh-CN" altLang="en-US" sz="2000">
                <a:ln>
                  <a:noFill/>
                </a:ln>
                <a:solidFill>
                  <a:srgbClr val="000000"/>
                </a:solidFill>
                <a:effectLst/>
                <a:uFillTx/>
                <a:sym typeface="Helvetica"/>
              </a:rPr>
              <a:t>和决定</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语篇发展方向的控制性信息</a:t>
            </a:r>
            <a:r>
              <a:rPr lang="zh-CN" altLang="en-US" sz="2000">
                <a:ln>
                  <a:noFill/>
                </a:ln>
                <a:solidFill>
                  <a:srgbClr val="000000"/>
                </a:solidFill>
                <a:effectLst/>
                <a:uFillTx/>
                <a:sym typeface="Helvetica"/>
              </a:rPr>
              <a:t>，主要陈述部分则需要将控制性信息进行语义延展，为支撑主题句服务。</a:t>
            </a:r>
            <a:endParaRPr lang="zh-CN" altLang="en-US" sz="2000">
              <a:ln>
                <a:noFill/>
              </a:ln>
              <a:solidFill>
                <a:srgbClr val="000000"/>
              </a:solidFill>
              <a:effectLst/>
              <a:uFillTx/>
              <a:sym typeface="Helvetica"/>
            </a:endParaRPr>
          </a:p>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②利用</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关键词重复</a:t>
            </a:r>
            <a:r>
              <a:rPr lang="zh-CN" altLang="en-US" sz="2000">
                <a:ln>
                  <a:noFill/>
                </a:ln>
                <a:solidFill>
                  <a:srgbClr val="000000"/>
                </a:solidFill>
                <a:effectLst/>
                <a:uFillTx/>
                <a:sym typeface="Helvetica"/>
              </a:rPr>
              <a:t>来突出并强化主旨。核心关键词存在复现的关系，</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围绕同一主题前后呼应，形成词汇链和语义链</a:t>
            </a:r>
            <a:r>
              <a:rPr lang="zh-CN" altLang="en-US" sz="2000">
                <a:ln>
                  <a:noFill/>
                </a:ln>
                <a:solidFill>
                  <a:srgbClr val="000000"/>
                </a:solidFill>
                <a:effectLst/>
                <a:uFillTx/>
                <a:sym typeface="Helvetica"/>
              </a:rPr>
              <a:t>，使文本语际间实现语义上的衔接和连贯。</a:t>
            </a:r>
            <a:endParaRPr kumimoji="0" lang="zh-CN" altLang="en-US" sz="2000" b="0" i="0" u="none" strike="noStrike" cap="none" spc="0" normalizeH="0" baseline="0">
              <a:ln>
                <a:noFill/>
              </a:ln>
              <a:solidFill>
                <a:srgbClr val="000000"/>
              </a:solidFill>
              <a:effectLst/>
              <a:uFillTx/>
              <a:latin typeface="+mn-lt"/>
              <a:ea typeface="+mn-ea"/>
              <a:cs typeface="+mn-cs"/>
              <a:sym typeface="Helvetica"/>
            </a:endParaRPr>
          </a:p>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③</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利用语义场保证主题和语义传递取得统一</a:t>
            </a:r>
            <a:r>
              <a:rPr lang="zh-CN" altLang="en-US" sz="2000">
                <a:ln>
                  <a:noFill/>
                </a:ln>
                <a:solidFill>
                  <a:srgbClr val="000000"/>
                </a:solidFill>
                <a:effectLst/>
                <a:uFillTx/>
                <a:sym typeface="Helvetica"/>
              </a:rPr>
              <a:t>（信息流</a:t>
            </a:r>
            <a:r>
              <a:rPr lang="en-US" altLang="zh-CN" sz="2000">
                <a:ln>
                  <a:noFill/>
                </a:ln>
                <a:solidFill>
                  <a:srgbClr val="000000"/>
                </a:solidFill>
                <a:effectLst/>
                <a:uFillTx/>
                <a:sym typeface="Helvetica"/>
              </a:rPr>
              <a:t>flow</a:t>
            </a:r>
            <a:r>
              <a:rPr lang="zh-CN" altLang="en-US" sz="2000">
                <a:ln>
                  <a:noFill/>
                </a:ln>
                <a:solidFill>
                  <a:srgbClr val="000000"/>
                </a:solidFill>
                <a:effectLst/>
                <a:uFillTx/>
                <a:ea typeface="宋体" panose="02010600030101010101" pitchFamily="2" charset="-122"/>
                <a:sym typeface="Helvetica"/>
              </a:rPr>
              <a:t>的</a:t>
            </a:r>
            <a:r>
              <a:rPr lang="zh-CN" altLang="en-US" sz="2000">
                <a:ln>
                  <a:noFill/>
                </a:ln>
                <a:solidFill>
                  <a:srgbClr val="000000"/>
                </a:solidFill>
                <a:effectLst/>
                <a:uFillTx/>
                <a:sym typeface="Helvetica"/>
              </a:rPr>
              <a:t>桥梁通道）。</a:t>
            </a: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阅读过程中要</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善于扫描同词/同话题词，建构语义场</a:t>
            </a:r>
            <a:r>
              <a:rPr lang="zh-CN" altLang="en-US" sz="2000">
                <a:ln>
                  <a:noFill/>
                </a:ln>
                <a:solidFill>
                  <a:srgbClr val="000000"/>
                </a:solidFill>
                <a:effectLst/>
                <a:uFillTx/>
                <a:sym typeface="Helvetica"/>
              </a:rPr>
              <a:t>，搭建</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信息流flow的通道</a:t>
            </a:r>
            <a:r>
              <a:rPr lang="zh-CN" altLang="en-US" sz="2000">
                <a:ln>
                  <a:noFill/>
                </a:ln>
                <a:solidFill>
                  <a:srgbClr val="000000"/>
                </a:solidFill>
                <a:effectLst/>
                <a:uFillTx/>
                <a:sym typeface="Helvetica"/>
              </a:rPr>
              <a:t>。尤其</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注意paraphrase(释文，改述，换说)的地方往往是题眼</a:t>
            </a:r>
            <a:r>
              <a:rPr lang="zh-CN" altLang="en-US" sz="2000">
                <a:ln>
                  <a:noFill/>
                </a:ln>
                <a:solidFill>
                  <a:srgbClr val="000000"/>
                </a:solidFill>
                <a:effectLst/>
                <a:uFillTx/>
                <a:sym typeface="Helvetica"/>
              </a:rPr>
              <a:t>。</a:t>
            </a:r>
            <a:endParaRPr kumimoji="0" lang="zh-CN" altLang="en-US" sz="2000" b="0" i="0" u="none" strike="noStrike" cap="none" spc="0" normalizeH="0" baseline="0">
              <a:ln>
                <a:noFill/>
              </a:ln>
              <a:solidFill>
                <a:srgbClr val="000000"/>
              </a:solidFill>
              <a:effectLst/>
              <a:uFillTx/>
              <a:latin typeface="+mn-lt"/>
              <a:ea typeface="+mn-ea"/>
              <a:cs typeface="+mn-cs"/>
              <a:sym typeface="Helvetica"/>
            </a:endParaRPr>
          </a:p>
          <a:p>
            <a:pPr algn="l" defTabSz="685800" fontAlgn="auto" hangingPunct="0">
              <a:lnSpc>
                <a:spcPts val="3880"/>
              </a:lnSpc>
              <a:spcBef>
                <a:spcPts val="0"/>
              </a:spcBef>
              <a:spcAft>
                <a:spcPts val="0"/>
              </a:spcAft>
              <a:buClrTx/>
              <a:buSzTx/>
              <a:buFontTx/>
            </a:pPr>
            <a:endParaRPr lang="zh-CN" altLang="en-US" sz="2000" dirty="0">
              <a:solidFill>
                <a:srgbClr val="002060"/>
              </a:solidFill>
              <a:latin typeface="微软雅黑 Light" panose="020B0502040204020203" pitchFamily="34" charset="-122"/>
              <a:ea typeface="微软雅黑 Light" panose="020B0502040204020203" pitchFamily="34" charset="-122"/>
            </a:endParaRPr>
          </a:p>
        </p:txBody>
      </p:sp>
      <p:sp>
        <p:nvSpPr>
          <p:cNvPr id="3" name="文本框 2"/>
          <p:cNvSpPr txBox="1"/>
          <p:nvPr/>
        </p:nvSpPr>
        <p:spPr>
          <a:xfrm>
            <a:off x="1589405" y="5657215"/>
            <a:ext cx="5449570" cy="67373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kumimoji="0" lang="en-US" altLang="zh-CN"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哒哒哒</a:t>
            </a:r>
            <a:r>
              <a:rPr kumimoji="0" lang="en-US" altLang="zh-CN"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达达</a:t>
            </a:r>
            <a:r>
              <a:rPr kumimoji="0" lang="en-US" altLang="zh-CN"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信息搭桥法</a:t>
            </a:r>
            <a:endParaRPr kumimoji="0" lang="zh-CN" altLang="en-US" sz="32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endParaRPr>
          </a:p>
        </p:txBody>
      </p:sp>
      <p:cxnSp>
        <p:nvCxnSpPr>
          <p:cNvPr id="19" name="直接箭头连接符 18"/>
          <p:cNvCxnSpPr/>
          <p:nvPr/>
        </p:nvCxnSpPr>
        <p:spPr>
          <a:xfrm flipH="1">
            <a:off x="2732405" y="4746625"/>
            <a:ext cx="2056765" cy="980440"/>
          </a:xfrm>
          <a:prstGeom prst="straightConnector1">
            <a:avLst/>
          </a:prstGeom>
          <a:noFill/>
          <a:ln w="25400" cap="flat">
            <a:solidFill>
              <a:schemeClr val="accent1"/>
            </a:solidFill>
            <a:prstDash val="solid"/>
            <a:round/>
            <a:tailEnd type="arrow"/>
          </a:ln>
        </p:spPr>
        <p:style>
          <a:lnRef idx="0">
            <a:scrgbClr r="0" g="0" b="0"/>
          </a:lnRef>
          <a:fillRef idx="0">
            <a:scrgbClr r="0" g="0" b="0"/>
          </a:fillRef>
          <a:effectRef idx="0">
            <a:scrgbClr r="0" g="0" b="0"/>
          </a:effectRef>
          <a:fontRef idx="none"/>
        </p:style>
      </p:cxnSp>
      <p:cxnSp>
        <p:nvCxnSpPr>
          <p:cNvPr id="20" name="直接箭头连接符 19"/>
          <p:cNvCxnSpPr/>
          <p:nvPr/>
        </p:nvCxnSpPr>
        <p:spPr>
          <a:xfrm flipH="1">
            <a:off x="4298950" y="5197475"/>
            <a:ext cx="62865" cy="585470"/>
          </a:xfrm>
          <a:prstGeom prst="straightConnector1">
            <a:avLst/>
          </a:prstGeom>
          <a:noFill/>
          <a:ln w="25400" cap="flat">
            <a:solidFill>
              <a:schemeClr val="accent1"/>
            </a:solidFill>
            <a:prstDash val="solid"/>
            <a:round/>
            <a:tailEnd type="arrow"/>
          </a:ln>
        </p:spPr>
        <p:style>
          <a:lnRef idx="0">
            <a:scrgbClr r="0" g="0" b="0"/>
          </a:lnRef>
          <a:fillRef idx="0">
            <a:scrgbClr r="0" g="0" b="0"/>
          </a:fillRef>
          <a:effectRef idx="0">
            <a:scrgbClr r="0" g="0" b="0"/>
          </a:effectRef>
          <a:fontRef idx="none"/>
        </p:style>
      </p:cxnSp>
      <p:sp>
        <p:nvSpPr>
          <p:cNvPr id="4" name="出自【趣你的PPT】(微信:qunideppt)：最优质的PPT资源库"/>
          <p:cNvSpPr txBox="1"/>
          <p:nvPr>
            <p:custDataLst>
              <p:tags r:id="rId7"/>
            </p:custDataLst>
          </p:nvPr>
        </p:nvSpPr>
        <p:spPr>
          <a:xfrm>
            <a:off x="1033780" y="133985"/>
            <a:ext cx="7106285" cy="542290"/>
          </a:xfrm>
          <a:prstGeom prst="rect">
            <a:avLst/>
          </a:prstGeom>
          <a:noFill/>
        </p:spPr>
        <p:txBody>
          <a:bodyPr wrap="square" rtlCol="0">
            <a:noAutofit/>
          </a:bodyPr>
          <a:p>
            <a:pPr fontAlgn="ctr">
              <a:lnSpc>
                <a:spcPct val="110000"/>
              </a:lnSpc>
            </a:pPr>
            <a:r>
              <a:rPr lang="zh-CN" altLang="en-US" sz="2400" b="1" dirty="0">
                <a:solidFill>
                  <a:srgbClr val="002060"/>
                </a:solidFill>
                <a:latin typeface="微软雅黑" panose="020B0503020204020204" charset="-122"/>
                <a:ea typeface="微软雅黑" panose="020B0503020204020204" charset="-122"/>
              </a:rPr>
              <a:t>新高考思维优化</a:t>
            </a:r>
            <a:r>
              <a:rPr lang="en-US" altLang="zh-CN" sz="2400" b="1" dirty="0">
                <a:solidFill>
                  <a:srgbClr val="002060"/>
                </a:solidFill>
                <a:latin typeface="微软雅黑" panose="020B0503020204020204" charset="-122"/>
                <a:ea typeface="微软雅黑" panose="020B0503020204020204" charset="-122"/>
              </a:rPr>
              <a:t>——</a:t>
            </a:r>
            <a:r>
              <a:rPr lang="zh-CN" altLang="en-US" sz="2400" b="1" dirty="0">
                <a:solidFill>
                  <a:srgbClr val="002060"/>
                </a:solidFill>
                <a:latin typeface="微软雅黑" panose="020B0503020204020204" charset="-122"/>
                <a:ea typeface="微软雅黑" panose="020B0503020204020204" charset="-122"/>
              </a:rPr>
              <a:t>精通词义延伸方式和过程</a:t>
            </a:r>
            <a:endParaRPr lang="zh-CN" altLang="en-US" sz="2400" b="1" dirty="0">
              <a:solidFill>
                <a:srgbClr val="002060"/>
              </a:solidFill>
              <a:latin typeface="微软雅黑" panose="020B0503020204020204" charset="-122"/>
              <a:ea typeface="微软雅黑" panose="020B0503020204020204" charset="-122"/>
            </a:endParaRPr>
          </a:p>
        </p:txBody>
      </p:sp>
      <p:pic>
        <p:nvPicPr>
          <p:cNvPr id="7" name="图片 6"/>
          <p:cNvPicPr>
            <a:picLocks noChangeAspect="1"/>
          </p:cNvPicPr>
          <p:nvPr/>
        </p:nvPicPr>
        <p:blipFill rotWithShape="1">
          <a:blip r:embed="rId8">
            <a:extLst>
              <a:ext uri="{BEBA8EAE-BF5A-486C-A8C5-ECC9F3942E4B}">
                <a14:imgProps xmlns:a14="http://schemas.microsoft.com/office/drawing/2010/main">
                  <a14:imgLayer r:embed="rId9">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 grpId="0" bldLvl="0" animBg="1"/>
      <p:bldP spid="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1755" y="4320540"/>
            <a:ext cx="6874510" cy="1994535"/>
          </a:xfrm>
          <a:prstGeom prst="rect">
            <a:avLst/>
          </a:prstGeom>
          <a:noFill/>
          <a:ln w="9525">
            <a:solidFill>
              <a:schemeClr val="tx2">
                <a:lumMod val="20000"/>
                <a:lumOff val="80000"/>
              </a:schemeClr>
            </a:solidFill>
          </a:ln>
        </p:spPr>
        <p:txBody>
          <a:bodyPr wrap="square">
            <a:spAutoFit/>
          </a:bodyPr>
          <a:p>
            <a:pPr indent="0" fontAlgn="auto">
              <a:lnSpc>
                <a:spcPts val="2120"/>
              </a:lnSpc>
            </a:pPr>
            <a:r>
              <a:rPr lang="en-US" sz="1600" b="0">
                <a:solidFill>
                  <a:srgbClr val="000000"/>
                </a:solidFill>
                <a:latin typeface="Times New Roman" panose="02020603050405020304" charset="0"/>
                <a:ea typeface="宋体" panose="02010600030101010101" pitchFamily="2" charset="-122"/>
                <a:cs typeface="宋体" panose="02010600030101010101" pitchFamily="2" charset="-122"/>
              </a:rPr>
              <a:t>A. </a:t>
            </a:r>
            <a:r>
              <a:rPr lang="en-US" sz="1600" b="0">
                <a:solidFill>
                  <a:srgbClr val="000000"/>
                </a:solidFill>
                <a:latin typeface="Times New Roman" panose="02020603050405020304" charset="0"/>
                <a:ea typeface="宋体" panose="02010600030101010101" pitchFamily="2" charset="-122"/>
              </a:rPr>
              <a:t>The cafe closes at 9 pm every day.</a:t>
            </a:r>
            <a:r>
              <a:rPr lang="en-US" sz="1600" b="0">
                <a:solidFill>
                  <a:srgbClr val="000000"/>
                </a:solidFill>
                <a:latin typeface="Times New Roman" panose="02020603050405020304" charset="0"/>
                <a:ea typeface="宋体" panose="02010600030101010101" pitchFamily="2" charset="-122"/>
                <a:cs typeface="宋体" panose="02010600030101010101" pitchFamily="2" charset="-122"/>
              </a:rPr>
              <a:t>B. </a:t>
            </a:r>
            <a:r>
              <a:rPr lang="en-US" sz="1600" b="0">
                <a:solidFill>
                  <a:srgbClr val="000000"/>
                </a:solidFill>
                <a:latin typeface="Times New Roman" panose="02020603050405020304" charset="0"/>
                <a:ea typeface="宋体" panose="02010600030101010101" pitchFamily="2" charset="-122"/>
              </a:rPr>
              <a:t>She has two children aged eight and four.</a:t>
            </a:r>
            <a:r>
              <a:rPr lang="en-US" sz="1600" b="0">
                <a:solidFill>
                  <a:srgbClr val="000000"/>
                </a:solidFill>
                <a:latin typeface="Times New Roman" panose="02020603050405020304" charset="0"/>
                <a:ea typeface="宋体" panose="02010600030101010101" pitchFamily="2" charset="-122"/>
                <a:cs typeface="宋体" panose="02010600030101010101" pitchFamily="2" charset="-122"/>
              </a:rPr>
              <a:t>C. </a:t>
            </a:r>
            <a:r>
              <a:rPr lang="en-US" sz="1600" b="0">
                <a:solidFill>
                  <a:srgbClr val="000000"/>
                </a:solidFill>
                <a:latin typeface="Times New Roman" panose="02020603050405020304" charset="0"/>
                <a:ea typeface="宋体" panose="02010600030101010101" pitchFamily="2" charset="-122"/>
              </a:rPr>
              <a:t>Sometimes she arrives early to serve the students early.</a:t>
            </a:r>
            <a:r>
              <a:rPr lang="en-US" sz="1600" b="0">
                <a:solidFill>
                  <a:srgbClr val="000000"/>
                </a:solidFill>
                <a:latin typeface="Times New Roman" panose="02020603050405020304" charset="0"/>
                <a:ea typeface="宋体" panose="02010600030101010101" pitchFamily="2" charset="-122"/>
                <a:cs typeface="宋体" panose="02010600030101010101" pitchFamily="2" charset="-122"/>
              </a:rPr>
              <a:t>D. </a:t>
            </a:r>
            <a:r>
              <a:rPr lang="en-US" sz="1600" b="0">
                <a:solidFill>
                  <a:srgbClr val="000000"/>
                </a:solidFill>
                <a:latin typeface="Times New Roman" panose="02020603050405020304" charset="0"/>
                <a:ea typeface="宋体" panose="02010600030101010101" pitchFamily="2" charset="-122"/>
              </a:rPr>
              <a:t>After finishing an order, she calls out the name on the cup.</a:t>
            </a:r>
            <a:r>
              <a:rPr lang="en-US" sz="1600" b="0">
                <a:solidFill>
                  <a:srgbClr val="000000"/>
                </a:solidFill>
                <a:latin typeface="Times New Roman" panose="02020603050405020304" charset="0"/>
                <a:ea typeface="宋体" panose="02010600030101010101" pitchFamily="2" charset="-122"/>
                <a:cs typeface="宋体" panose="02010600030101010101" pitchFamily="2" charset="-122"/>
              </a:rPr>
              <a:t>E. </a:t>
            </a:r>
            <a:r>
              <a:rPr lang="en-US" sz="1600" b="0">
                <a:solidFill>
                  <a:srgbClr val="000000"/>
                </a:solidFill>
                <a:latin typeface="Times New Roman" panose="02020603050405020304" charset="0"/>
                <a:ea typeface="宋体" panose="02010600030101010101" pitchFamily="2" charset="-122"/>
              </a:rPr>
              <a:t>Not only does this cafe serve up drinks, it also serves up smiles.</a:t>
            </a:r>
            <a:r>
              <a:rPr lang="en-US" sz="1600" b="0">
                <a:solidFill>
                  <a:srgbClr val="000000"/>
                </a:solidFill>
                <a:latin typeface="Times New Roman" panose="02020603050405020304" charset="0"/>
                <a:ea typeface="宋体" panose="02010600030101010101" pitchFamily="2" charset="-122"/>
                <a:cs typeface="宋体" panose="02010600030101010101" pitchFamily="2" charset="-122"/>
              </a:rPr>
              <a:t>F. </a:t>
            </a:r>
            <a:r>
              <a:rPr lang="en-US" sz="1600" b="0">
                <a:solidFill>
                  <a:srgbClr val="000000"/>
                </a:solidFill>
                <a:latin typeface="Times New Roman" panose="02020603050405020304" charset="0"/>
                <a:ea typeface="宋体" panose="02010600030101010101" pitchFamily="2" charset="-122"/>
              </a:rPr>
              <a:t>Going to the cafe starts her day off good and gets her ready for class.</a:t>
            </a:r>
            <a:r>
              <a:rPr lang="en-US" sz="1600" b="0">
                <a:solidFill>
                  <a:srgbClr val="000000"/>
                </a:solidFill>
                <a:latin typeface="Times New Roman" panose="02020603050405020304" charset="0"/>
                <a:ea typeface="宋体" panose="02010600030101010101" pitchFamily="2" charset="-122"/>
                <a:cs typeface="宋体" panose="02010600030101010101" pitchFamily="2" charset="-122"/>
              </a:rPr>
              <a:t>G. </a:t>
            </a:r>
            <a:r>
              <a:rPr lang="en-US" sz="1600" b="0">
                <a:solidFill>
                  <a:srgbClr val="000000"/>
                </a:solidFill>
                <a:latin typeface="Times New Roman" panose="02020603050405020304" charset="0"/>
                <a:ea typeface="宋体" panose="02010600030101010101" pitchFamily="2" charset="-122"/>
              </a:rPr>
              <a:t>She has served here for 17 years and can’t imagine working anywhere else.</a:t>
            </a:r>
            <a:endParaRPr lang="zh-CN" altLang="en-US" sz="1600"/>
          </a:p>
        </p:txBody>
      </p:sp>
      <p:pic>
        <p:nvPicPr>
          <p:cNvPr id="7170" name="图片 7169"/>
          <p:cNvPicPr>
            <a:picLocks noChangeAspect="1"/>
          </p:cNvPicPr>
          <p:nvPr>
            <p:custDataLst>
              <p:tags r:id="rId1"/>
            </p:custDataLst>
          </p:nvPr>
        </p:nvPicPr>
        <p:blipFill>
          <a:blip r:embed="rId2"/>
          <a:srcRect/>
          <a:stretch>
            <a:fillRect/>
          </a:stretch>
        </p:blipFill>
        <p:spPr>
          <a:xfrm>
            <a:off x="6348095" y="4119880"/>
            <a:ext cx="5843270" cy="2702560"/>
          </a:xfrm>
          <a:prstGeom prst="rect">
            <a:avLst/>
          </a:prstGeom>
          <a:noFill/>
          <a:ln w="9525">
            <a:noFill/>
          </a:ln>
        </p:spPr>
      </p:pic>
      <p:sp>
        <p:nvSpPr>
          <p:cNvPr id="6" name="文本框 5"/>
          <p:cNvSpPr txBox="1"/>
          <p:nvPr>
            <p:custDataLst>
              <p:tags r:id="rId3"/>
            </p:custDataLst>
          </p:nvPr>
        </p:nvSpPr>
        <p:spPr>
          <a:xfrm>
            <a:off x="1135380" y="189865"/>
            <a:ext cx="698500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年6月全国高考Ⅰ卷七选五满分突破思维策略：</a:t>
            </a:r>
            <a:endParaRPr kumimoji="0" lang="zh-CN" altLang="en-US" sz="2400" b="1" kern="1200" cap="none" spc="0" normalizeH="0" baseline="-2500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4"/>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5"/>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6">
            <a:extLst>
              <a:ext uri="{BEBA8EAE-BF5A-486C-A8C5-ECC9F3942E4B}">
                <a14:imgProps xmlns:a14="http://schemas.microsoft.com/office/drawing/2010/main">
                  <a14:imgLayer r:embed="rId7">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71755" y="844550"/>
            <a:ext cx="12044045" cy="3353435"/>
          </a:xfrm>
          <a:prstGeom prst="rect">
            <a:avLst/>
          </a:prstGeom>
          <a:noFill/>
          <a:ln w="9525">
            <a:solidFill>
              <a:schemeClr val="bg2">
                <a:lumMod val="75000"/>
              </a:schemeClr>
            </a:solidFill>
          </a:ln>
        </p:spPr>
        <p:txBody>
          <a:bodyPr wrap="square">
            <a:spAutoFit/>
          </a:bodyPr>
          <a:p>
            <a:pPr indent="0" fontAlgn="auto">
              <a:lnSpc>
                <a:spcPts val="2120"/>
              </a:lnSpc>
            </a:pPr>
            <a:r>
              <a:rPr lang="en-US" sz="1600" b="1">
                <a:solidFill>
                  <a:srgbClr val="000000"/>
                </a:solidFill>
                <a:latin typeface="Times New Roman" panose="02020603050405020304" charset="0"/>
                <a:ea typeface="宋体" panose="02010600030101010101" pitchFamily="2" charset="-122"/>
              </a:rPr>
              <a:t>                                                                                                   An Unsung Hero</a:t>
            </a:r>
            <a:r>
              <a:rPr lang="en-US" sz="1600" b="0">
                <a:solidFill>
                  <a:srgbClr val="000000"/>
                </a:solidFill>
                <a:latin typeface="Times New Roman" panose="02020603050405020304" charset="0"/>
                <a:ea typeface="宋体" panose="02010600030101010101" pitchFamily="2" charset="-122"/>
              </a:rPr>
              <a:t>    Need a break between classes or just a quick pick-me-up in the morning? The College Cafe has just that, and more. </a:t>
            </a:r>
            <a:r>
              <a:rPr lang="en-US" sz="1600" b="0" u="sng">
                <a:solidFill>
                  <a:srgbClr val="000000"/>
                </a:solidFill>
                <a:latin typeface="Times New Roman" panose="02020603050405020304" charset="0"/>
                <a:ea typeface="宋体" panose="02010600030101010101" pitchFamily="2" charset="-122"/>
                <a:cs typeface="宋体" panose="02010600030101010101" pitchFamily="2" charset="-122"/>
              </a:rPr>
              <a:t>_____36_____</a:t>
            </a:r>
            <a:r>
              <a:rPr lang="en-US" sz="1600" b="0">
                <a:solidFill>
                  <a:srgbClr val="000000"/>
                </a:solidFill>
                <a:latin typeface="Times New Roman" panose="02020603050405020304" charset="0"/>
                <a:ea typeface="宋体" panose="02010600030101010101" pitchFamily="2" charset="-122"/>
              </a:rPr>
              <a:t>    Catherine Murphy, a cafe worker in a green shirt and black hat, makes sure that each customer gets exactly what they order. She goes back and forth between machines to make the drinks. </a:t>
            </a:r>
            <a:r>
              <a:rPr lang="en-US" sz="1600" b="0" u="sng">
                <a:solidFill>
                  <a:srgbClr val="000000"/>
                </a:solidFill>
                <a:latin typeface="Times New Roman" panose="02020603050405020304" charset="0"/>
                <a:ea typeface="宋体" panose="02010600030101010101" pitchFamily="2" charset="-122"/>
                <a:cs typeface="宋体" panose="02010600030101010101" pitchFamily="2" charset="-122"/>
              </a:rPr>
              <a:t>_____37_____</a:t>
            </a:r>
            <a:r>
              <a:rPr lang="en-US" sz="1600" b="0">
                <a:solidFill>
                  <a:srgbClr val="000000"/>
                </a:solidFill>
                <a:latin typeface="Times New Roman" panose="02020603050405020304" charset="0"/>
                <a:ea typeface="宋体" panose="02010600030101010101" pitchFamily="2" charset="-122"/>
                <a:cs typeface="宋体" panose="02010600030101010101" pitchFamily="2" charset="-122"/>
              </a:rPr>
              <a:t> </a:t>
            </a:r>
            <a:r>
              <a:rPr lang="en-US" sz="1600" b="0">
                <a:solidFill>
                  <a:srgbClr val="000000"/>
                </a:solidFill>
                <a:latin typeface="Times New Roman" panose="02020603050405020304" charset="0"/>
                <a:ea typeface="宋体" panose="02010600030101010101" pitchFamily="2" charset="-122"/>
              </a:rPr>
              <a:t>As the customer grabs the drink from her hand, she smiles and says, “Hello, how is your day?” Even when the line is getting longer, she doesn’t let it get in the way of her genuine conversations.     Murphy gets up at a quarter to five and drives thirty minutes every day to get to work on time. </a:t>
            </a:r>
            <a:r>
              <a:rPr lang="en-US" sz="1600" b="0" u="sng">
                <a:solidFill>
                  <a:srgbClr val="000000"/>
                </a:solidFill>
                <a:latin typeface="Times New Roman" panose="02020603050405020304" charset="0"/>
                <a:ea typeface="宋体" panose="02010600030101010101" pitchFamily="2" charset="-122"/>
                <a:cs typeface="宋体" panose="02010600030101010101" pitchFamily="2" charset="-122"/>
              </a:rPr>
              <a:t>_____38_____</a:t>
            </a:r>
            <a:r>
              <a:rPr lang="en-US" sz="1600" b="0">
                <a:solidFill>
                  <a:srgbClr val="000000"/>
                </a:solidFill>
                <a:latin typeface="Times New Roman" panose="02020603050405020304" charset="0"/>
                <a:ea typeface="宋体" panose="02010600030101010101" pitchFamily="2" charset="-122"/>
              </a:rPr>
              <a:t> “I do so because I like to make coffee for the students. I know they need it in the morning,” Murphy said. Being a mother and wife has helped her become the woman she is. She believes she is here to serve.      One thing Murphy may not know is that her smile is contagious (</a:t>
            </a:r>
            <a:r>
              <a:rPr lang="zh-CN" sz="1600" b="0">
                <a:solidFill>
                  <a:srgbClr val="000000"/>
                </a:solidFill>
                <a:ea typeface="宋体" panose="02010600030101010101" pitchFamily="2" charset="-122"/>
              </a:rPr>
              <a:t>有感染力</a:t>
            </a:r>
            <a:r>
              <a:rPr lang="en-US" sz="1600" b="0">
                <a:solidFill>
                  <a:srgbClr val="000000"/>
                </a:solidFill>
                <a:latin typeface="Times New Roman" panose="02020603050405020304" charset="0"/>
                <a:ea typeface="宋体" panose="02010600030101010101" pitchFamily="2" charset="-122"/>
              </a:rPr>
              <a:t>) and can be the difference in a student having a much better day than they were having before seeing her. Joanna Wright, a senior political science major, loves coffee and goes to the cafe at least six days a week. </a:t>
            </a:r>
            <a:r>
              <a:rPr lang="en-US" sz="1600" b="0" u="sng">
                <a:solidFill>
                  <a:srgbClr val="000000"/>
                </a:solidFill>
                <a:latin typeface="Times New Roman" panose="02020603050405020304" charset="0"/>
                <a:ea typeface="宋体" panose="02010600030101010101" pitchFamily="2" charset="-122"/>
                <a:cs typeface="宋体" panose="02010600030101010101" pitchFamily="2" charset="-122"/>
              </a:rPr>
              <a:t>_____39_____</a:t>
            </a:r>
            <a:r>
              <a:rPr lang="en-US" sz="1600" b="0">
                <a:solidFill>
                  <a:srgbClr val="000000"/>
                </a:solidFill>
                <a:latin typeface="Times New Roman" panose="02020603050405020304" charset="0"/>
                <a:ea typeface="宋体" panose="02010600030101010101" pitchFamily="2" charset="-122"/>
              </a:rPr>
              <a:t> “Catherine always has a huge smile on her face, which always puts me in a cheerful mood,” Wright said.       “I enjoy working in the cafe,” Murphy said. </a:t>
            </a:r>
            <a:r>
              <a:rPr lang="en-US" sz="1600" b="0" u="sng">
                <a:solidFill>
                  <a:srgbClr val="000000"/>
                </a:solidFill>
                <a:latin typeface="Times New Roman" panose="02020603050405020304" charset="0"/>
                <a:ea typeface="宋体" panose="02010600030101010101" pitchFamily="2" charset="-122"/>
                <a:cs typeface="宋体" panose="02010600030101010101" pitchFamily="2" charset="-122"/>
              </a:rPr>
              <a:t>_____40_____</a:t>
            </a:r>
            <a:r>
              <a:rPr lang="en-US" sz="1600" b="0">
                <a:solidFill>
                  <a:srgbClr val="000000"/>
                </a:solidFill>
                <a:latin typeface="Times New Roman" panose="02020603050405020304" charset="0"/>
                <a:ea typeface="宋体" panose="02010600030101010101" pitchFamily="2" charset="-122"/>
              </a:rPr>
              <a:t> She has every intention of staying and continuing doing what she loves.</a:t>
            </a:r>
            <a:endParaRPr lang="zh-CN" altLang="en-US" sz="1600"/>
          </a:p>
        </p:txBody>
      </p:sp>
      <p:sp>
        <p:nvSpPr>
          <p:cNvPr id="20" name="圆角矩形 19"/>
          <p:cNvSpPr/>
          <p:nvPr/>
        </p:nvSpPr>
        <p:spPr>
          <a:xfrm>
            <a:off x="5307965" y="915670"/>
            <a:ext cx="1291590"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 name="圆角矩形 2"/>
          <p:cNvSpPr/>
          <p:nvPr/>
        </p:nvSpPr>
        <p:spPr>
          <a:xfrm>
            <a:off x="631190" y="3879850"/>
            <a:ext cx="579755"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5" name="圆角矩形 4"/>
          <p:cNvSpPr/>
          <p:nvPr/>
        </p:nvSpPr>
        <p:spPr>
          <a:xfrm>
            <a:off x="7559040" y="3879850"/>
            <a:ext cx="1791970"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7" name="圆角矩形 6"/>
          <p:cNvSpPr/>
          <p:nvPr/>
        </p:nvSpPr>
        <p:spPr>
          <a:xfrm>
            <a:off x="10013950" y="3879850"/>
            <a:ext cx="1189990"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8" name="圆角矩形 7"/>
          <p:cNvSpPr/>
          <p:nvPr/>
        </p:nvSpPr>
        <p:spPr>
          <a:xfrm>
            <a:off x="1078865" y="6019800"/>
            <a:ext cx="2002790"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9" name="圆角矩形 8"/>
          <p:cNvSpPr/>
          <p:nvPr/>
        </p:nvSpPr>
        <p:spPr>
          <a:xfrm>
            <a:off x="3739515" y="3079115"/>
            <a:ext cx="1879600"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0" name="圆角矩形 9"/>
          <p:cNvSpPr/>
          <p:nvPr/>
        </p:nvSpPr>
        <p:spPr>
          <a:xfrm>
            <a:off x="9192895" y="1750695"/>
            <a:ext cx="589915"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1" name="圆角矩形 10"/>
          <p:cNvSpPr/>
          <p:nvPr/>
        </p:nvSpPr>
        <p:spPr>
          <a:xfrm>
            <a:off x="4225925" y="5467985"/>
            <a:ext cx="1305560"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12" name="文本框 11"/>
          <p:cNvSpPr txBox="1"/>
          <p:nvPr/>
        </p:nvSpPr>
        <p:spPr>
          <a:xfrm>
            <a:off x="6757670" y="4481195"/>
            <a:ext cx="5003800" cy="2030095"/>
          </a:xfrm>
          <a:prstGeom prst="rect">
            <a:avLst/>
          </a:prstGeom>
          <a:noFill/>
        </p:spPr>
        <p:txBody>
          <a:bodyPr wrap="square" rtlCol="0">
            <a:spAutoFit/>
          </a:bodyPr>
          <a:p>
            <a:r>
              <a:rPr lang="en-US" altLang="zh-CN" b="1"/>
              <a:t>      </a:t>
            </a:r>
            <a:r>
              <a:rPr lang="zh-CN" altLang="en-US" b="1"/>
              <a:t>根据标题</a:t>
            </a:r>
            <a:r>
              <a:rPr lang="en-US" altLang="zh-CN" b="1"/>
              <a:t>“</a:t>
            </a:r>
            <a:r>
              <a:rPr lang="zh-CN" altLang="en-US" b="1"/>
              <a:t>无名英雄</a:t>
            </a:r>
            <a:r>
              <a:rPr lang="en-US" altLang="zh-CN" b="1"/>
              <a:t>”</a:t>
            </a:r>
            <a:r>
              <a:rPr lang="zh-CN" altLang="en-US" b="1"/>
              <a:t>，确定文章主旨，快速扫描符合标题的人物特征词，形成语义链s</a:t>
            </a:r>
            <a:r>
              <a:rPr lang="en-US" altLang="zh-CN" b="1"/>
              <a:t>mile--enjoy--love</a:t>
            </a:r>
            <a:r>
              <a:rPr lang="zh-CN" altLang="en-US" b="1"/>
              <a:t>。</a:t>
            </a:r>
            <a:endParaRPr lang="zh-CN" altLang="en-US" b="1"/>
          </a:p>
          <a:p>
            <a:r>
              <a:rPr lang="zh-CN" altLang="en-US" b="1"/>
              <a:t>     根据</a:t>
            </a:r>
            <a:r>
              <a:rPr lang="zh-CN" altLang="en-US" b="1">
                <a:solidFill>
                  <a:srgbClr val="C00000"/>
                </a:solidFill>
              </a:rPr>
              <a:t>观点和结构一致</a:t>
            </a:r>
            <a:r>
              <a:rPr lang="zh-CN" altLang="en-US" b="1"/>
              <a:t>的原则，锚定</a:t>
            </a:r>
            <a:r>
              <a:rPr lang="zh-CN" altLang="en-US" b="1">
                <a:sym typeface="+mn-ea"/>
              </a:rPr>
              <a:t>第</a:t>
            </a:r>
            <a:r>
              <a:rPr lang="en-US" altLang="zh-CN" b="1">
                <a:sym typeface="+mn-ea"/>
              </a:rPr>
              <a:t>40</a:t>
            </a:r>
            <a:r>
              <a:rPr lang="zh-CN" altLang="en-US" b="1">
                <a:sym typeface="+mn-ea"/>
              </a:rPr>
              <a:t>题</a:t>
            </a:r>
            <a:r>
              <a:rPr lang="zh-CN" altLang="en-US" b="1"/>
              <a:t>的</a:t>
            </a:r>
            <a:r>
              <a:rPr lang="en-US" altLang="zh-CN" b="1"/>
              <a:t>G</a:t>
            </a:r>
            <a:r>
              <a:rPr lang="zh-CN" altLang="en-US" b="1"/>
              <a:t>答案，凸显平凡岗位的坚守，与</a:t>
            </a:r>
            <a:r>
              <a:rPr lang="zh-CN" altLang="en-US" b="1">
                <a:solidFill>
                  <a:srgbClr val="C00000"/>
                </a:solidFill>
              </a:rPr>
              <a:t>主题呼应</a:t>
            </a:r>
            <a:r>
              <a:rPr lang="zh-CN" altLang="en-US" b="1"/>
              <a:t>。</a:t>
            </a:r>
            <a:endParaRPr lang="zh-CN" altLang="en-US" b="1"/>
          </a:p>
          <a:p>
            <a:r>
              <a:rPr lang="zh-CN" altLang="en-US" b="1"/>
              <a:t>      运用</a:t>
            </a:r>
            <a:r>
              <a:rPr lang="zh-CN" altLang="en-US" b="1">
                <a:solidFill>
                  <a:srgbClr val="C00000"/>
                </a:solidFill>
              </a:rPr>
              <a:t>衔接连贯理论</a:t>
            </a:r>
            <a:r>
              <a:rPr lang="zh-CN" altLang="en-US" b="1"/>
              <a:t>，词汇衔接达到语义连贯，锚定3</a:t>
            </a:r>
            <a:r>
              <a:rPr lang="en-US" altLang="zh-CN" b="1"/>
              <a:t>6</a:t>
            </a:r>
            <a:r>
              <a:rPr lang="zh-CN" altLang="en-US" b="1"/>
              <a:t>题</a:t>
            </a:r>
            <a:r>
              <a:rPr lang="en-US" altLang="zh-CN" b="1"/>
              <a:t>E</a:t>
            </a:r>
            <a:r>
              <a:rPr lang="zh-CN" altLang="en-US" b="1"/>
              <a:t>选项</a:t>
            </a:r>
            <a:r>
              <a:rPr lang="en-US" altLang="zh-CN" b="1"/>
              <a:t>smiles</a:t>
            </a:r>
            <a:r>
              <a:rPr lang="zh-CN" altLang="en-US" b="1">
                <a:solidFill>
                  <a:srgbClr val="C00000"/>
                </a:solidFill>
              </a:rPr>
              <a:t>粘连度高，形投意合</a:t>
            </a:r>
            <a:r>
              <a:rPr lang="zh-CN" altLang="en-US" b="1"/>
              <a:t>。</a:t>
            </a:r>
            <a:endParaRPr lang="zh-CN" altLang="en-US" b="1"/>
          </a:p>
        </p:txBody>
      </p:sp>
      <p:sp>
        <p:nvSpPr>
          <p:cNvPr id="26" name="下弧形箭头 25"/>
          <p:cNvSpPr/>
          <p:nvPr/>
        </p:nvSpPr>
        <p:spPr>
          <a:xfrm flipH="1">
            <a:off x="5099685" y="4013835"/>
            <a:ext cx="2459355" cy="306705"/>
          </a:xfrm>
          <a:prstGeom prst="curvedUpArrow">
            <a:avLst/>
          </a:prstGeom>
          <a:solidFill>
            <a:srgbClr val="0070C0"/>
          </a:solidFill>
          <a:ln>
            <a:noFill/>
          </a:ln>
        </p:spPr>
        <p:style>
          <a:lnRef idx="2">
            <a:srgbClr val="5D53C4">
              <a:lumMod val="75000"/>
            </a:srgbClr>
          </a:lnRef>
          <a:fillRef idx="1">
            <a:srgbClr val="5D53C4"/>
          </a:fillRef>
          <a:effectRef idx="0">
            <a:srgbClr val="FFFFFF"/>
          </a:effectRef>
          <a:fontRef idx="minor">
            <a:srgbClr val="FFFFFF"/>
          </a:fontRef>
        </p:style>
        <p:txBody>
          <a:bodyPr rtlCol="0" anchor="ctr"/>
          <a:p>
            <a:pPr algn="ctr"/>
            <a:endParaRPr lang="zh-CN" altLang="en-US">
              <a:solidFill>
                <a:srgbClr val="000000"/>
              </a:solidFill>
            </a:endParaRPr>
          </a:p>
        </p:txBody>
      </p:sp>
      <p:sp>
        <p:nvSpPr>
          <p:cNvPr id="13" name="下弧形箭头 12"/>
          <p:cNvSpPr/>
          <p:nvPr/>
        </p:nvSpPr>
        <p:spPr>
          <a:xfrm rot="10800000" flipH="1">
            <a:off x="9351010" y="966470"/>
            <a:ext cx="1355725" cy="306705"/>
          </a:xfrm>
          <a:prstGeom prst="curvedUpArrow">
            <a:avLst/>
          </a:prstGeom>
          <a:solidFill>
            <a:srgbClr val="0070C0"/>
          </a:solidFill>
          <a:ln>
            <a:noFill/>
          </a:ln>
        </p:spPr>
        <p:style>
          <a:lnRef idx="2">
            <a:srgbClr val="5D53C4">
              <a:lumMod val="75000"/>
            </a:srgbClr>
          </a:lnRef>
          <a:fillRef idx="1">
            <a:srgbClr val="5D53C4"/>
          </a:fillRef>
          <a:effectRef idx="0">
            <a:srgbClr val="FFFFFF"/>
          </a:effectRef>
          <a:fontRef idx="minor">
            <a:srgbClr val="FFFFFF"/>
          </a:fontRef>
        </p:style>
        <p:txBody>
          <a:bodyPr rtlCol="0" anchor="ctr"/>
          <a:p>
            <a:pPr algn="ctr"/>
            <a:endParaRPr lang="zh-CN" altLang="en-US">
              <a:solidFill>
                <a:srgbClr val="000000"/>
              </a:solidFill>
            </a:endParaRPr>
          </a:p>
        </p:txBody>
      </p:sp>
      <p:sp>
        <p:nvSpPr>
          <p:cNvPr id="14" name="圆角矩形 13"/>
          <p:cNvSpPr/>
          <p:nvPr/>
        </p:nvSpPr>
        <p:spPr>
          <a:xfrm>
            <a:off x="9153470" y="1220221"/>
            <a:ext cx="668481" cy="284406"/>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p>
        </p:txBody>
      </p:sp>
      <p:sp>
        <p:nvSpPr>
          <p:cNvPr id="15" name="圆角矩形 14"/>
          <p:cNvSpPr/>
          <p:nvPr/>
        </p:nvSpPr>
        <p:spPr>
          <a:xfrm>
            <a:off x="3797300" y="5445760"/>
            <a:ext cx="428625" cy="284480"/>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8246110" y="5080"/>
            <a:ext cx="3089275" cy="829945"/>
          </a:xfrm>
          <a:prstGeom prst="rect">
            <a:avLst/>
          </a:prstGeom>
          <a:noFill/>
        </p:spPr>
        <p:txBody>
          <a:bodyPr wrap="square" rtlCol="0" anchor="t">
            <a:spAutoFit/>
          </a:bodyPr>
          <a:p>
            <a:r>
              <a:rPr lang="zh-CN" altLang="en-US" sz="2400">
                <a:solidFill>
                  <a:srgbClr val="C00000"/>
                </a:solidFill>
                <a:latin typeface="Arial" panose="020B0604020202020204" pitchFamily="34" charset="0"/>
                <a:ea typeface="微软雅黑" panose="020B0503020204020204" charset="-122"/>
                <a:cs typeface="Arial" panose="020B0604020202020204" pitchFamily="34" charset="0"/>
                <a:sym typeface="+mn-ea"/>
              </a:rPr>
              <a:t>确定文章主旨</a:t>
            </a:r>
            <a:endParaRPr lang="zh-CN" altLang="en-US" sz="2400">
              <a:solidFill>
                <a:srgbClr val="C00000"/>
              </a:solidFill>
              <a:latin typeface="Arial" panose="020B0604020202020204" pitchFamily="34" charset="0"/>
              <a:ea typeface="微软雅黑" panose="020B0503020204020204" charset="-122"/>
              <a:cs typeface="Arial" panose="020B0604020202020204" pitchFamily="34" charset="0"/>
              <a:sym typeface="+mn-ea"/>
            </a:endParaRPr>
          </a:p>
          <a:p>
            <a:r>
              <a:rPr lang="zh-CN" altLang="en-US" sz="2400">
                <a:solidFill>
                  <a:srgbClr val="C00000"/>
                </a:solidFill>
                <a:latin typeface="Arial" panose="020B0604020202020204" pitchFamily="34" charset="0"/>
                <a:ea typeface="微软雅黑" panose="020B0503020204020204" charset="-122"/>
                <a:cs typeface="Arial" panose="020B0604020202020204" pitchFamily="34" charset="0"/>
                <a:sym typeface="+mn-ea"/>
              </a:rPr>
              <a:t>浏览文本框架</a:t>
            </a:r>
            <a:endParaRPr lang="zh-CN" altLang="en-US" sz="2400">
              <a:solidFill>
                <a:srgbClr val="C00000"/>
              </a:solidFill>
              <a:latin typeface="Arial" panose="020B0604020202020204" pitchFamily="34" charset="0"/>
              <a:ea typeface="微软雅黑" panose="020B0503020204020204" charset="-122"/>
              <a:cs typeface="Arial" panose="020B0604020202020204" pitchFamily="34"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p:tgtEl>
                                          <p:spTgt spid="12"/>
                                        </p:tgtEl>
                                        <p:attrNameLst>
                                          <p:attrName>ppt_y</p:attrName>
                                        </p:attrNameLst>
                                      </p:cBhvr>
                                      <p:tavLst>
                                        <p:tav tm="0">
                                          <p:val>
                                            <p:strVal val="#ppt_y+#ppt_h*1.125000"/>
                                          </p:val>
                                        </p:tav>
                                        <p:tav tm="100000">
                                          <p:val>
                                            <p:strVal val="#ppt_y"/>
                                          </p:val>
                                        </p:tav>
                                      </p:tavLst>
                                    </p:anim>
                                    <p:animEffect transition="in" filter="wipe(up)">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3" grpId="0" bldLvl="0" animBg="1"/>
      <p:bldP spid="3" grpId="1" animBg="1"/>
      <p:bldP spid="5" grpId="0" bldLvl="0" animBg="1"/>
      <p:bldP spid="5"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26" grpId="0" bldLvl="0" animBg="1"/>
      <p:bldP spid="26" grpId="1" animBg="1"/>
      <p:bldP spid="13" grpId="0" bldLvl="0" animBg="1"/>
      <p:bldP spid="13" grpId="1" animBg="1"/>
      <p:bldP spid="14" grpId="0" bldLvl="0" animBg="1"/>
      <p:bldP spid="14" grpId="1" animBg="1"/>
      <p:bldP spid="15" grpId="0" bldLvl="0" animBg="1"/>
      <p:bldP spid="15" grpId="1"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034043" y="175455"/>
            <a:ext cx="8139850" cy="460375"/>
          </a:xfrm>
          <a:prstGeom prst="rect">
            <a:avLst/>
          </a:prstGeom>
          <a:noFill/>
        </p:spPr>
        <p:txBody>
          <a:bodyPr wrap="square" rtlCol="0">
            <a:spAutoFit/>
          </a:bodyPr>
          <a:p>
            <a:r>
              <a:rPr lang="zh-CN" altLang="en-US" sz="2400" b="1" dirty="0">
                <a:solidFill>
                  <a:srgbClr val="0070C0"/>
                </a:solidFill>
                <a:latin typeface="微软雅黑" panose="020B0503020204020204" charset="-122"/>
                <a:ea typeface="微软雅黑" panose="020B0503020204020204" charset="-122"/>
              </a:rPr>
              <a:t>标识选项特征，细微能见知著</a:t>
            </a:r>
            <a:endParaRPr lang="zh-CN" altLang="en-US" sz="2400" b="1" dirty="0">
              <a:solidFill>
                <a:srgbClr val="0070C0"/>
              </a:solidFill>
              <a:latin typeface="微软雅黑" panose="020B0503020204020204" charset="-122"/>
              <a:ea typeface="微软雅黑" panose="020B0503020204020204" charset="-122"/>
            </a:endParaRPr>
          </a:p>
        </p:txBody>
      </p:sp>
      <p:sp>
        <p:nvSpPr>
          <p:cNvPr id="4" name="任意多边形 3"/>
          <p:cNvSpPr/>
          <p:nvPr>
            <p:custDataLst>
              <p:tags r:id="rId2"/>
            </p:custDataLst>
          </p:nvPr>
        </p:nvSpPr>
        <p:spPr>
          <a:xfrm>
            <a:off x="0" y="1125185"/>
            <a:ext cx="2882149" cy="5428471"/>
          </a:xfrm>
          <a:custGeom>
            <a:avLst/>
            <a:gdLst>
              <a:gd name="connsiteX0" fmla="*/ 140677 w 1784838"/>
              <a:gd name="connsiteY0" fmla="*/ 0 h 3288322"/>
              <a:gd name="connsiteX1" fmla="*/ 1784838 w 1784838"/>
              <a:gd name="connsiteY1" fmla="*/ 1644161 h 3288322"/>
              <a:gd name="connsiteX2" fmla="*/ 140677 w 1784838"/>
              <a:gd name="connsiteY2" fmla="*/ 3288322 h 3288322"/>
              <a:gd name="connsiteX3" fmla="*/ 0 w 1784838"/>
              <a:gd name="connsiteY3" fmla="*/ 3281219 h 3288322"/>
              <a:gd name="connsiteX4" fmla="*/ 27428 w 1784838"/>
              <a:gd name="connsiteY4" fmla="*/ 3279834 h 3288322"/>
              <a:gd name="connsiteX5" fmla="*/ 1503483 w 1784838"/>
              <a:gd name="connsiteY5" fmla="*/ 1644161 h 3288322"/>
              <a:gd name="connsiteX6" fmla="*/ 27428 w 1784838"/>
              <a:gd name="connsiteY6" fmla="*/ 8489 h 3288322"/>
              <a:gd name="connsiteX7" fmla="*/ 0 w 1784838"/>
              <a:gd name="connsiteY7" fmla="*/ 7104 h 32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838" h="3288322">
                <a:moveTo>
                  <a:pt x="140677" y="0"/>
                </a:moveTo>
                <a:cubicBezTo>
                  <a:pt x="1048722" y="0"/>
                  <a:pt x="1784838" y="736116"/>
                  <a:pt x="1784838" y="1644161"/>
                </a:cubicBezTo>
                <a:cubicBezTo>
                  <a:pt x="1784838" y="2552206"/>
                  <a:pt x="1048722" y="3288322"/>
                  <a:pt x="140677" y="3288322"/>
                </a:cubicBezTo>
                <a:lnTo>
                  <a:pt x="0" y="3281219"/>
                </a:lnTo>
                <a:lnTo>
                  <a:pt x="27428" y="3279834"/>
                </a:lnTo>
                <a:cubicBezTo>
                  <a:pt x="856506" y="3195636"/>
                  <a:pt x="1503483" y="2495453"/>
                  <a:pt x="1503483" y="1644161"/>
                </a:cubicBezTo>
                <a:cubicBezTo>
                  <a:pt x="1503483" y="792869"/>
                  <a:pt x="856506" y="92686"/>
                  <a:pt x="27428" y="8489"/>
                </a:cubicBezTo>
                <a:lnTo>
                  <a:pt x="0" y="7104"/>
                </a:lnTo>
                <a:close/>
              </a:path>
            </a:pathLst>
          </a:custGeom>
          <a:solidFill>
            <a:srgbClr val="7030A0"/>
          </a:solidFill>
        </p:spPr>
        <p:txBody>
          <a:bodyPr rot="0" spcFirstLastPara="0" vertOverflow="overflow" horzOverflow="overflow" vert="horz" wrap="square" lIns="91416" tIns="45708" rIns="431887" bIns="45708" numCol="1" spcCol="0" rtlCol="0" fromWordArt="0" anchor="ctr" anchorCtr="0" forceAA="0" compatLnSpc="1">
            <a:normAutofit/>
          </a:bodyPr>
          <a:p>
            <a:pPr algn="ctr">
              <a:lnSpc>
                <a:spcPct val="130000"/>
              </a:lnSpc>
            </a:pPr>
            <a:endParaRPr lang="en-US" altLang="zh-CN" sz="4000" b="1" i="1" dirty="0">
              <a:solidFill>
                <a:srgbClr val="7030A0"/>
              </a:solidFill>
              <a:ea typeface="黑体" panose="02010609060101010101" charset="-122"/>
              <a:cs typeface="+mn-ea"/>
              <a:sym typeface="+mn-ea"/>
            </a:endParaRPr>
          </a:p>
          <a:p>
            <a:pPr algn="ctr">
              <a:lnSpc>
                <a:spcPct val="130000"/>
              </a:lnSpc>
            </a:pPr>
            <a:r>
              <a:rPr lang="en-US" altLang="zh-CN" sz="4000" b="1" i="1" dirty="0">
                <a:solidFill>
                  <a:srgbClr val="7030A0"/>
                </a:solidFill>
                <a:ea typeface="黑体" panose="02010609060101010101" charset="-122"/>
                <a:cs typeface="+mn-ea"/>
                <a:sym typeface="+mn-ea"/>
              </a:rPr>
              <a:t>Features are </a:t>
            </a:r>
            <a:endParaRPr lang="en-US" altLang="zh-CN" sz="4000" b="1" i="1" dirty="0">
              <a:solidFill>
                <a:srgbClr val="7030A0"/>
              </a:solidFill>
              <a:ea typeface="黑体" panose="02010609060101010101" charset="-122"/>
              <a:cs typeface="+mn-ea"/>
              <a:sym typeface="+mn-ea"/>
            </a:endParaRPr>
          </a:p>
          <a:p>
            <a:pPr algn="ctr">
              <a:lnSpc>
                <a:spcPct val="130000"/>
              </a:lnSpc>
            </a:pPr>
            <a:r>
              <a:rPr lang="en-US" altLang="zh-CN" sz="4000" b="1" i="1" dirty="0">
                <a:solidFill>
                  <a:srgbClr val="7030A0"/>
                </a:solidFill>
                <a:ea typeface="黑体" panose="02010609060101010101" charset="-122"/>
                <a:cs typeface="+mn-ea"/>
                <a:sym typeface="+mn-ea"/>
              </a:rPr>
              <a:t>clues</a:t>
            </a:r>
            <a:endParaRPr lang="en-US" altLang="zh-CN" sz="4000" b="1" i="1" dirty="0">
              <a:solidFill>
                <a:srgbClr val="7030A0"/>
              </a:solidFill>
              <a:ea typeface="黑体" panose="02010609060101010101" charset="-122"/>
              <a:cs typeface="+mn-ea"/>
              <a:sym typeface="+mn-ea"/>
            </a:endParaRPr>
          </a:p>
          <a:p>
            <a:pPr algn="ctr">
              <a:lnSpc>
                <a:spcPct val="130000"/>
              </a:lnSpc>
            </a:pPr>
            <a:endParaRPr lang="en-US" altLang="zh-CN" sz="4000" b="1" i="1" dirty="0">
              <a:solidFill>
                <a:srgbClr val="7030A0"/>
              </a:solidFill>
              <a:latin typeface="Calibri" panose="020F0502020204030204" charset="0"/>
              <a:ea typeface="黑体" panose="02010609060101010101" charset="-122"/>
              <a:cs typeface="+mn-ea"/>
              <a:sym typeface="+mn-ea"/>
            </a:endParaRPr>
          </a:p>
        </p:txBody>
      </p:sp>
      <p:sp>
        <p:nvSpPr>
          <p:cNvPr id="8" name="椭圆 7"/>
          <p:cNvSpPr/>
          <p:nvPr>
            <p:custDataLst>
              <p:tags r:id="rId3"/>
            </p:custDataLst>
          </p:nvPr>
        </p:nvSpPr>
        <p:spPr>
          <a:xfrm>
            <a:off x="1875120" y="992084"/>
            <a:ext cx="603460" cy="603460"/>
          </a:xfrm>
          <a:prstGeom prst="ellipse">
            <a:avLst/>
          </a:prstGeom>
          <a:solidFill>
            <a:schemeClr val="accent5">
              <a:lumMod val="50000"/>
            </a:schemeClr>
          </a:solidFill>
        </p:spPr>
        <p:txBody>
          <a:bodyPr rot="0" spcFirstLastPara="0" vertOverflow="overflow" horzOverflow="overflow" vert="horz" wrap="square" lIns="91416" tIns="0" rIns="0" bIns="0" numCol="1" spcCol="0" rtlCol="0" fromWordArt="0" anchor="ctr" anchorCtr="0" forceAA="0" compatLnSpc="1">
            <a:normAutofit/>
          </a:bodyPr>
          <a:p>
            <a:pPr algn="just"/>
            <a:r>
              <a:rPr lang="en-US" altLang="zh-CN" b="1" dirty="0">
                <a:solidFill>
                  <a:sysClr val="window" lastClr="FFFFFF"/>
                </a:solidFill>
                <a:sym typeface="Arial" panose="020B0604020202020204" pitchFamily="34" charset="0"/>
              </a:rPr>
              <a:t>01</a:t>
            </a:r>
            <a:endParaRPr lang="zh-CN" altLang="en-US" b="1" dirty="0" err="1">
              <a:solidFill>
                <a:sysClr val="window" lastClr="FFFFFF"/>
              </a:solidFill>
              <a:sym typeface="Arial" panose="020B0604020202020204" pitchFamily="34" charset="0"/>
            </a:endParaRPr>
          </a:p>
        </p:txBody>
      </p:sp>
      <p:sp>
        <p:nvSpPr>
          <p:cNvPr id="9" name="椭圆 8"/>
          <p:cNvSpPr/>
          <p:nvPr>
            <p:custDataLst>
              <p:tags r:id="rId4"/>
            </p:custDataLst>
          </p:nvPr>
        </p:nvSpPr>
        <p:spPr>
          <a:xfrm>
            <a:off x="2784203" y="1824352"/>
            <a:ext cx="603460" cy="603460"/>
          </a:xfrm>
          <a:prstGeom prst="ellipse">
            <a:avLst/>
          </a:prstGeom>
          <a:solidFill>
            <a:srgbClr val="E8AF00"/>
          </a:solidFill>
        </p:spPr>
        <p:txBody>
          <a:bodyPr rot="0" spcFirstLastPara="0" vertOverflow="overflow" horzOverflow="overflow" vert="horz" wrap="square" lIns="91416" tIns="0" rIns="0" bIns="0" numCol="1" spcCol="0" rtlCol="0" fromWordArt="0" anchor="ctr" anchorCtr="0" forceAA="0" compatLnSpc="1">
            <a:normAutofit/>
          </a:bodyPr>
          <a:p>
            <a:pPr algn="just"/>
            <a:r>
              <a:rPr lang="en-US" altLang="zh-CN" b="1" dirty="0">
                <a:solidFill>
                  <a:sysClr val="window" lastClr="FFFFFF"/>
                </a:solidFill>
                <a:sym typeface="Arial" panose="020B0604020202020204" pitchFamily="34" charset="0"/>
              </a:rPr>
              <a:t>02</a:t>
            </a:r>
            <a:endParaRPr lang="zh-CN" altLang="en-US" b="1" dirty="0" err="1">
              <a:solidFill>
                <a:sysClr val="window" lastClr="FFFFFF"/>
              </a:solidFill>
              <a:sym typeface="Arial" panose="020B0604020202020204" pitchFamily="34" charset="0"/>
            </a:endParaRPr>
          </a:p>
        </p:txBody>
      </p:sp>
      <p:sp>
        <p:nvSpPr>
          <p:cNvPr id="10" name="椭圆 9"/>
          <p:cNvSpPr/>
          <p:nvPr>
            <p:custDataLst>
              <p:tags r:id="rId5"/>
            </p:custDataLst>
          </p:nvPr>
        </p:nvSpPr>
        <p:spPr>
          <a:xfrm>
            <a:off x="3314925" y="2932138"/>
            <a:ext cx="603460" cy="603460"/>
          </a:xfrm>
          <a:prstGeom prst="ellipse">
            <a:avLst/>
          </a:prstGeom>
          <a:solidFill>
            <a:schemeClr val="accent3">
              <a:lumMod val="50000"/>
            </a:schemeClr>
          </a:solidFill>
        </p:spPr>
        <p:txBody>
          <a:bodyPr rot="0" spcFirstLastPara="0" vertOverflow="overflow" horzOverflow="overflow" vert="horz" wrap="square" lIns="91416" tIns="0" rIns="0" bIns="0" numCol="1" spcCol="0" rtlCol="0" fromWordArt="0" anchor="ctr" anchorCtr="0" forceAA="0" compatLnSpc="1">
            <a:normAutofit/>
          </a:bodyPr>
          <a:p>
            <a:pPr algn="just"/>
            <a:r>
              <a:rPr lang="en-US" altLang="zh-CN" b="1" dirty="0">
                <a:solidFill>
                  <a:sysClr val="window" lastClr="FFFFFF"/>
                </a:solidFill>
                <a:sym typeface="Arial" panose="020B0604020202020204" pitchFamily="34" charset="0"/>
              </a:rPr>
              <a:t>03</a:t>
            </a:r>
            <a:endParaRPr lang="zh-CN" altLang="en-US" b="1" dirty="0" err="1">
              <a:solidFill>
                <a:sysClr val="window" lastClr="FFFFFF"/>
              </a:solidFill>
              <a:sym typeface="Arial" panose="020B0604020202020204" pitchFamily="34" charset="0"/>
            </a:endParaRPr>
          </a:p>
        </p:txBody>
      </p:sp>
      <p:sp>
        <p:nvSpPr>
          <p:cNvPr id="11" name="椭圆 10"/>
          <p:cNvSpPr/>
          <p:nvPr>
            <p:custDataLst>
              <p:tags r:id="rId6"/>
            </p:custDataLst>
          </p:nvPr>
        </p:nvSpPr>
        <p:spPr>
          <a:xfrm>
            <a:off x="3120665" y="4509068"/>
            <a:ext cx="603460" cy="603460"/>
          </a:xfrm>
          <a:prstGeom prst="ellipse">
            <a:avLst/>
          </a:prstGeom>
          <a:solidFill>
            <a:srgbClr val="3590A7"/>
          </a:solidFill>
        </p:spPr>
        <p:txBody>
          <a:bodyPr rot="0" spcFirstLastPara="0" vertOverflow="overflow" horzOverflow="overflow" vert="horz" wrap="square" lIns="91416" tIns="0" rIns="0" bIns="0" numCol="1" spcCol="0" rtlCol="0" fromWordArt="0" anchor="ctr" anchorCtr="0" forceAA="0" compatLnSpc="1">
            <a:normAutofit/>
          </a:bodyPr>
          <a:p>
            <a:pPr algn="just"/>
            <a:r>
              <a:rPr lang="en-US" altLang="zh-CN" b="1" dirty="0">
                <a:solidFill>
                  <a:sysClr val="window" lastClr="FFFFFF"/>
                </a:solidFill>
                <a:sym typeface="Arial" panose="020B0604020202020204" pitchFamily="34" charset="0"/>
              </a:rPr>
              <a:t>04</a:t>
            </a:r>
            <a:endParaRPr lang="zh-CN" altLang="en-US" b="1" dirty="0" err="1">
              <a:solidFill>
                <a:sysClr val="window" lastClr="FFFFFF"/>
              </a:solidFill>
              <a:sym typeface="Arial" panose="020B0604020202020204" pitchFamily="34" charset="0"/>
            </a:endParaRPr>
          </a:p>
        </p:txBody>
      </p:sp>
      <p:sp>
        <p:nvSpPr>
          <p:cNvPr id="14" name="椭圆 13"/>
          <p:cNvSpPr/>
          <p:nvPr>
            <p:custDataLst>
              <p:tags r:id="rId7"/>
            </p:custDataLst>
          </p:nvPr>
        </p:nvSpPr>
        <p:spPr>
          <a:xfrm>
            <a:off x="2352515" y="5517185"/>
            <a:ext cx="603460" cy="603460"/>
          </a:xfrm>
          <a:prstGeom prst="ellipse">
            <a:avLst/>
          </a:prstGeom>
          <a:solidFill>
            <a:schemeClr val="accent6">
              <a:lumMod val="50000"/>
            </a:schemeClr>
          </a:solidFill>
        </p:spPr>
        <p:txBody>
          <a:bodyPr rot="0" spcFirstLastPara="0" vertOverflow="overflow" horzOverflow="overflow" vert="horz" wrap="square" lIns="91416" tIns="0" rIns="0" bIns="0" numCol="1" spcCol="0" rtlCol="0" fromWordArt="0" anchor="ctr" anchorCtr="0" forceAA="0" compatLnSpc="1">
            <a:normAutofit/>
          </a:bodyPr>
          <a:p>
            <a:pPr algn="just"/>
            <a:r>
              <a:rPr lang="en-US" altLang="zh-CN" b="1" dirty="0">
                <a:solidFill>
                  <a:sysClr val="window" lastClr="FFFFFF"/>
                </a:solidFill>
                <a:sym typeface="Arial" panose="020B0604020202020204" pitchFamily="34" charset="0"/>
              </a:rPr>
              <a:t>05</a:t>
            </a:r>
            <a:endParaRPr lang="zh-CN" altLang="en-US" b="1" dirty="0" err="1">
              <a:solidFill>
                <a:sysClr val="window" lastClr="FFFFFF"/>
              </a:solidFill>
              <a:sym typeface="Arial" panose="020B0604020202020204" pitchFamily="34" charset="0"/>
            </a:endParaRPr>
          </a:p>
        </p:txBody>
      </p:sp>
      <p:sp>
        <p:nvSpPr>
          <p:cNvPr id="15" name="文本框 14"/>
          <p:cNvSpPr txBox="1"/>
          <p:nvPr/>
        </p:nvSpPr>
        <p:spPr>
          <a:xfrm>
            <a:off x="2784385" y="995679"/>
            <a:ext cx="9528234" cy="460375"/>
          </a:xfrm>
          <a:prstGeom prst="rect">
            <a:avLst/>
          </a:prstGeom>
          <a:noFill/>
        </p:spPr>
        <p:txBody>
          <a:bodyPr wrap="square" rtlCol="0">
            <a:spAutoFit/>
          </a:bodyPr>
          <a:p>
            <a:r>
              <a:rPr lang="zh-CN" altLang="en-US" b="1">
                <a:solidFill>
                  <a:schemeClr val="accent5">
                    <a:lumMod val="50000"/>
                  </a:schemeClr>
                </a:solidFill>
                <a:latin typeface="微软雅黑" panose="020B0503020204020204" charset="-122"/>
                <a:ea typeface="微软雅黑" panose="020B0503020204020204" charset="-122"/>
              </a:rPr>
              <a:t>看选项</a:t>
            </a:r>
            <a:r>
              <a:rPr lang="zh-CN" altLang="en-US" sz="2400" b="1" u="sng">
                <a:solidFill>
                  <a:schemeClr val="accent5">
                    <a:lumMod val="50000"/>
                  </a:schemeClr>
                </a:solidFill>
                <a:latin typeface="微软雅黑" panose="020B0503020204020204" charset="-122"/>
                <a:ea typeface="微软雅黑" panose="020B0503020204020204" charset="-122"/>
              </a:rPr>
              <a:t>句式</a:t>
            </a:r>
            <a:r>
              <a:rPr lang="zh-CN" altLang="en-US" b="1">
                <a:solidFill>
                  <a:schemeClr val="accent5">
                    <a:lumMod val="50000"/>
                  </a:schemeClr>
                </a:solidFill>
                <a:latin typeface="微软雅黑" panose="020B0503020204020204" charset="-122"/>
                <a:ea typeface="微软雅黑" panose="020B0503020204020204" charset="-122"/>
              </a:rPr>
              <a:t>：问句（找答句）、祈使句（表建议）、否定句（找肯定关联），时态差异</a:t>
            </a:r>
            <a:endParaRPr lang="zh-CN" altLang="en-US" b="1">
              <a:solidFill>
                <a:schemeClr val="accent5">
                  <a:lumMod val="50000"/>
                </a:schemeClr>
              </a:solidFill>
              <a:latin typeface="微软雅黑" panose="020B0503020204020204" charset="-122"/>
              <a:ea typeface="微软雅黑" panose="020B0503020204020204" charset="-122"/>
            </a:endParaRPr>
          </a:p>
        </p:txBody>
      </p:sp>
      <p:sp>
        <p:nvSpPr>
          <p:cNvPr id="17" name="文本框 16"/>
          <p:cNvSpPr txBox="1"/>
          <p:nvPr/>
        </p:nvSpPr>
        <p:spPr>
          <a:xfrm>
            <a:off x="3531585" y="1878099"/>
            <a:ext cx="6982547" cy="460375"/>
          </a:xfrm>
          <a:prstGeom prst="rect">
            <a:avLst/>
          </a:prstGeom>
          <a:noFill/>
        </p:spPr>
        <p:txBody>
          <a:bodyPr wrap="square" rtlCol="0">
            <a:spAutoFit/>
          </a:bodyPr>
          <a:p>
            <a:r>
              <a:rPr lang="zh-CN" altLang="en-US" b="1">
                <a:solidFill>
                  <a:srgbClr val="E8AF00"/>
                </a:solidFill>
                <a:latin typeface="微软雅黑" panose="020B0503020204020204" charset="-122"/>
                <a:ea typeface="微软雅黑" panose="020B0503020204020204" charset="-122"/>
              </a:rPr>
              <a:t>看选项</a:t>
            </a:r>
            <a:r>
              <a:rPr lang="zh-CN" altLang="en-US" sz="2400" b="1" u="sng">
                <a:solidFill>
                  <a:srgbClr val="E8AF00"/>
                </a:solidFill>
                <a:latin typeface="微软雅黑" panose="020B0503020204020204" charset="-122"/>
                <a:ea typeface="微软雅黑" panose="020B0503020204020204" charset="-122"/>
              </a:rPr>
              <a:t>逻辑词</a:t>
            </a:r>
            <a:r>
              <a:rPr lang="zh-CN" altLang="en-US" b="1">
                <a:solidFill>
                  <a:srgbClr val="E8AF00"/>
                </a:solidFill>
                <a:latin typeface="微软雅黑" panose="020B0503020204020204" charset="-122"/>
                <a:ea typeface="微软雅黑" panose="020B0503020204020204" charset="-122"/>
              </a:rPr>
              <a:t>：因果、解释、转折、并列、递进、概括</a:t>
            </a:r>
            <a:endParaRPr lang="zh-CN" altLang="en-US" b="1">
              <a:solidFill>
                <a:srgbClr val="E8AF00"/>
              </a:solidFill>
              <a:latin typeface="微软雅黑" panose="020B0503020204020204" charset="-122"/>
              <a:ea typeface="微软雅黑" panose="020B0503020204020204" charset="-122"/>
            </a:endParaRPr>
          </a:p>
        </p:txBody>
      </p:sp>
      <p:sp>
        <p:nvSpPr>
          <p:cNvPr id="19" name="文本框 18"/>
          <p:cNvSpPr txBox="1"/>
          <p:nvPr/>
        </p:nvSpPr>
        <p:spPr>
          <a:xfrm>
            <a:off x="3918200" y="2759884"/>
            <a:ext cx="7908770" cy="1383665"/>
          </a:xfrm>
          <a:prstGeom prst="rect">
            <a:avLst/>
          </a:prstGeom>
          <a:noFill/>
        </p:spPr>
        <p:txBody>
          <a:bodyPr wrap="square" rtlCol="0">
            <a:spAutoFit/>
          </a:bodyPr>
          <a:p>
            <a:r>
              <a:rPr lang="zh-CN" altLang="en-US" b="1">
                <a:solidFill>
                  <a:schemeClr val="accent3">
                    <a:lumMod val="50000"/>
                  </a:schemeClr>
                </a:solidFill>
                <a:latin typeface="微软雅黑" panose="020B0503020204020204" charset="-122"/>
                <a:ea typeface="微软雅黑" panose="020B0503020204020204" charset="-122"/>
              </a:rPr>
              <a:t>看选项</a:t>
            </a:r>
            <a:r>
              <a:rPr lang="zh-CN" altLang="en-US" sz="2400" b="1" u="sng">
                <a:solidFill>
                  <a:schemeClr val="accent3">
                    <a:lumMod val="50000"/>
                  </a:schemeClr>
                </a:solidFill>
                <a:latin typeface="微软雅黑" panose="020B0503020204020204" charset="-122"/>
                <a:ea typeface="微软雅黑" panose="020B0503020204020204" charset="-122"/>
              </a:rPr>
              <a:t>粘连性</a:t>
            </a:r>
            <a:r>
              <a:rPr lang="zh-CN" altLang="en-US" b="1">
                <a:solidFill>
                  <a:schemeClr val="accent3">
                    <a:lumMod val="50000"/>
                  </a:schemeClr>
                </a:solidFill>
                <a:latin typeface="微软雅黑" panose="020B0503020204020204" charset="-122"/>
                <a:ea typeface="微软雅黑" panose="020B0503020204020204" charset="-122"/>
              </a:rPr>
              <a:t>：</a:t>
            </a:r>
            <a:r>
              <a:rPr lang="zh-CN" altLang="en-US" sz="2400" b="1">
                <a:solidFill>
                  <a:schemeClr val="accent3">
                    <a:lumMod val="50000"/>
                  </a:schemeClr>
                </a:solidFill>
                <a:latin typeface="微软雅黑" panose="020B0503020204020204" charset="-122"/>
                <a:ea typeface="微软雅黑" panose="020B0503020204020204" charset="-122"/>
              </a:rPr>
              <a:t>连接</a:t>
            </a:r>
            <a:r>
              <a:rPr lang="zh-CN" altLang="en-US" b="1">
                <a:solidFill>
                  <a:schemeClr val="accent3">
                    <a:lumMod val="50000"/>
                  </a:schemeClr>
                </a:solidFill>
                <a:latin typeface="微软雅黑" panose="020B0503020204020204" charset="-122"/>
                <a:ea typeface="微软雅黑" panose="020B0503020204020204" charset="-122"/>
              </a:rPr>
              <a:t>（and</a:t>
            </a:r>
            <a:r>
              <a:rPr lang="en-US" altLang="zh-CN" b="1">
                <a:solidFill>
                  <a:schemeClr val="accent3">
                    <a:lumMod val="50000"/>
                  </a:schemeClr>
                </a:solidFill>
                <a:latin typeface="微软雅黑" panose="020B0503020204020204" charset="-122"/>
                <a:ea typeface="微软雅黑" panose="020B0503020204020204" charset="-122"/>
              </a:rPr>
              <a:t>, </a:t>
            </a:r>
            <a:r>
              <a:rPr lang="zh-CN" altLang="en-US" b="1">
                <a:solidFill>
                  <a:schemeClr val="accent3">
                    <a:lumMod val="50000"/>
                  </a:schemeClr>
                </a:solidFill>
                <a:latin typeface="微软雅黑" panose="020B0503020204020204" charset="-122"/>
                <a:ea typeface="微软雅黑" panose="020B0503020204020204" charset="-122"/>
                <a:sym typeface="+mn-ea"/>
              </a:rPr>
              <a:t>and then</a:t>
            </a:r>
            <a:r>
              <a:rPr lang="en-US" altLang="zh-CN" b="1">
                <a:solidFill>
                  <a:schemeClr val="accent3">
                    <a:lumMod val="50000"/>
                  </a:schemeClr>
                </a:solidFill>
                <a:latin typeface="微软雅黑" panose="020B0503020204020204" charset="-122"/>
                <a:ea typeface="微软雅黑" panose="020B0503020204020204" charset="-122"/>
                <a:sym typeface="+mn-ea"/>
              </a:rPr>
              <a:t>, </a:t>
            </a:r>
            <a:r>
              <a:rPr lang="en-US" altLang="zh-CN" b="1">
                <a:solidFill>
                  <a:schemeClr val="accent3">
                    <a:lumMod val="50000"/>
                  </a:schemeClr>
                </a:solidFill>
                <a:latin typeface="微软雅黑" panose="020B0503020204020204" charset="-122"/>
                <a:ea typeface="微软雅黑" panose="020B0503020204020204" charset="-122"/>
              </a:rPr>
              <a:t>but, because, so,</a:t>
            </a:r>
            <a:r>
              <a:rPr lang="zh-CN" altLang="en-US" b="1">
                <a:solidFill>
                  <a:schemeClr val="accent3">
                    <a:lumMod val="50000"/>
                  </a:schemeClr>
                </a:solidFill>
                <a:latin typeface="微软雅黑" panose="020B0503020204020204" charset="-122"/>
                <a:ea typeface="微软雅黑" panose="020B0503020204020204" charset="-122"/>
              </a:rPr>
              <a:t> or）、</a:t>
            </a:r>
            <a:r>
              <a:rPr lang="zh-CN" altLang="en-US" sz="2400" b="1">
                <a:solidFill>
                  <a:schemeClr val="accent3">
                    <a:lumMod val="50000"/>
                  </a:schemeClr>
                </a:solidFill>
                <a:latin typeface="微软雅黑" panose="020B0503020204020204" charset="-122"/>
                <a:ea typeface="微软雅黑" panose="020B0503020204020204" charset="-122"/>
              </a:rPr>
              <a:t>替代</a:t>
            </a:r>
            <a:r>
              <a:rPr lang="zh-CN" altLang="en-US" b="1">
                <a:solidFill>
                  <a:schemeClr val="accent3">
                    <a:lumMod val="50000"/>
                  </a:schemeClr>
                </a:solidFill>
                <a:latin typeface="微软雅黑" panose="020B0503020204020204" charset="-122"/>
                <a:ea typeface="微软雅黑" panose="020B0503020204020204" charset="-122"/>
              </a:rPr>
              <a:t>（one, ones, the same, </a:t>
            </a:r>
            <a:r>
              <a:rPr lang="en-US" altLang="zh-CN" b="1">
                <a:solidFill>
                  <a:schemeClr val="accent3">
                    <a:lumMod val="50000"/>
                  </a:schemeClr>
                </a:solidFill>
                <a:latin typeface="微软雅黑" panose="020B0503020204020204" charset="-122"/>
                <a:ea typeface="微软雅黑" panose="020B0503020204020204" charset="-122"/>
              </a:rPr>
              <a:t>do </a:t>
            </a:r>
            <a:r>
              <a:rPr lang="zh-CN" altLang="en-US" b="1">
                <a:solidFill>
                  <a:schemeClr val="accent3">
                    <a:lumMod val="50000"/>
                  </a:schemeClr>
                </a:solidFill>
                <a:latin typeface="微软雅黑" panose="020B0503020204020204" charset="-122"/>
                <a:ea typeface="微软雅黑" panose="020B0503020204020204" charset="-122"/>
              </a:rPr>
              <a:t>so</a:t>
            </a:r>
            <a:r>
              <a:rPr lang="en-US" altLang="zh-CN" b="1">
                <a:solidFill>
                  <a:schemeClr val="accent3">
                    <a:lumMod val="50000"/>
                  </a:schemeClr>
                </a:solidFill>
                <a:latin typeface="微软雅黑" panose="020B0503020204020204" charset="-122"/>
                <a:ea typeface="微软雅黑" panose="020B0503020204020204" charset="-122"/>
              </a:rPr>
              <a:t>, so, </a:t>
            </a:r>
            <a:r>
              <a:rPr lang="zh-CN" altLang="en-US" b="1">
                <a:solidFill>
                  <a:schemeClr val="accent3">
                    <a:lumMod val="50000"/>
                  </a:schemeClr>
                </a:solidFill>
                <a:latin typeface="微软雅黑" panose="020B0503020204020204" charset="-122"/>
                <a:ea typeface="微软雅黑" panose="020B0503020204020204" charset="-122"/>
              </a:rPr>
              <a:t>not）、</a:t>
            </a:r>
            <a:r>
              <a:rPr lang="zh-CN" altLang="en-US" sz="2400" b="1">
                <a:solidFill>
                  <a:schemeClr val="accent3">
                    <a:lumMod val="50000"/>
                  </a:schemeClr>
                </a:solidFill>
                <a:latin typeface="微软雅黑" panose="020B0503020204020204" charset="-122"/>
                <a:ea typeface="微软雅黑" panose="020B0503020204020204" charset="-122"/>
              </a:rPr>
              <a:t>省略</a:t>
            </a:r>
            <a:r>
              <a:rPr lang="zh-CN" altLang="en-US" b="1">
                <a:solidFill>
                  <a:schemeClr val="accent3">
                    <a:lumMod val="50000"/>
                  </a:schemeClr>
                </a:solidFill>
                <a:latin typeface="微软雅黑" panose="020B0503020204020204" charset="-122"/>
                <a:ea typeface="微软雅黑" panose="020B0503020204020204" charset="-122"/>
              </a:rPr>
              <a:t>、</a:t>
            </a:r>
            <a:r>
              <a:rPr lang="zh-CN" altLang="en-US" sz="2400" b="1">
                <a:solidFill>
                  <a:schemeClr val="accent3">
                    <a:lumMod val="50000"/>
                  </a:schemeClr>
                </a:solidFill>
                <a:latin typeface="微软雅黑" panose="020B0503020204020204" charset="-122"/>
                <a:ea typeface="微软雅黑" panose="020B0503020204020204" charset="-122"/>
              </a:rPr>
              <a:t>照应</a:t>
            </a:r>
            <a:r>
              <a:rPr lang="zh-CN" altLang="en-US" b="1">
                <a:solidFill>
                  <a:schemeClr val="accent3">
                    <a:lumMod val="50000"/>
                  </a:schemeClr>
                </a:solidFill>
                <a:latin typeface="微软雅黑" panose="020B0503020204020204" charset="-122"/>
                <a:ea typeface="微软雅黑" panose="020B0503020204020204" charset="-122"/>
              </a:rPr>
              <a:t>（人称代词</a:t>
            </a:r>
            <a:r>
              <a:rPr lang="en-US" altLang="zh-CN" b="1">
                <a:solidFill>
                  <a:schemeClr val="accent3">
                    <a:lumMod val="50000"/>
                  </a:schemeClr>
                </a:solidFill>
                <a:latin typeface="微软雅黑" panose="020B0503020204020204" charset="-122"/>
                <a:ea typeface="微软雅黑" panose="020B0503020204020204" charset="-122"/>
              </a:rPr>
              <a:t>, 指示代词, 限定词, 比较</a:t>
            </a:r>
            <a:r>
              <a:rPr lang="zh-CN" altLang="en-US" b="1">
                <a:solidFill>
                  <a:schemeClr val="accent3">
                    <a:lumMod val="50000"/>
                  </a:schemeClr>
                </a:solidFill>
                <a:latin typeface="微软雅黑" panose="020B0503020204020204" charset="-122"/>
                <a:ea typeface="微软雅黑" panose="020B0503020204020204" charset="-122"/>
              </a:rPr>
              <a:t>异同</a:t>
            </a:r>
            <a:r>
              <a:rPr lang="zh-CN" altLang="en-US" b="1" baseline="-25000">
                <a:solidFill>
                  <a:schemeClr val="accent3">
                    <a:lumMod val="50000"/>
                  </a:schemeClr>
                </a:solidFill>
                <a:latin typeface="微软雅黑" panose="020B0503020204020204" charset="-122"/>
                <a:ea typeface="微软雅黑" panose="020B0503020204020204" charset="-122"/>
              </a:rPr>
              <a:t>same, similar, equal,</a:t>
            </a:r>
            <a:r>
              <a:rPr lang="en-US" altLang="zh-CN" b="1" baseline="-25000">
                <a:solidFill>
                  <a:schemeClr val="accent3">
                    <a:lumMod val="50000"/>
                  </a:schemeClr>
                </a:solidFill>
                <a:latin typeface="微软雅黑" panose="020B0503020204020204" charset="-122"/>
                <a:ea typeface="微软雅黑" panose="020B0503020204020204" charset="-122"/>
              </a:rPr>
              <a:t> </a:t>
            </a:r>
            <a:r>
              <a:rPr lang="zh-CN" altLang="en-US" b="1" baseline="-25000">
                <a:solidFill>
                  <a:schemeClr val="accent3">
                    <a:lumMod val="50000"/>
                  </a:schemeClr>
                </a:solidFill>
                <a:latin typeface="微软雅黑" panose="020B0503020204020204" charset="-122"/>
                <a:ea typeface="微软雅黑" panose="020B0503020204020204" charset="-122"/>
              </a:rPr>
              <a:t>likewise</a:t>
            </a:r>
            <a:r>
              <a:rPr lang="en-US" altLang="zh-CN" b="1" baseline="-25000">
                <a:solidFill>
                  <a:schemeClr val="accent3">
                    <a:lumMod val="50000"/>
                  </a:schemeClr>
                </a:solidFill>
                <a:latin typeface="微软雅黑" panose="020B0503020204020204" charset="-122"/>
                <a:ea typeface="微软雅黑" panose="020B0503020204020204" charset="-122"/>
              </a:rPr>
              <a:t>, </a:t>
            </a:r>
            <a:r>
              <a:rPr lang="zh-CN" altLang="en-US" b="1" baseline="-25000">
                <a:solidFill>
                  <a:schemeClr val="accent3">
                    <a:lumMod val="50000"/>
                  </a:schemeClr>
                </a:solidFill>
                <a:latin typeface="微软雅黑" panose="020B0503020204020204" charset="-122"/>
                <a:ea typeface="微软雅黑" panose="020B0503020204020204" charset="-122"/>
              </a:rPr>
              <a:t>different,</a:t>
            </a:r>
            <a:r>
              <a:rPr lang="en-US" altLang="zh-CN" b="1" baseline="-25000">
                <a:solidFill>
                  <a:schemeClr val="accent3">
                    <a:lumMod val="50000"/>
                  </a:schemeClr>
                </a:solidFill>
                <a:latin typeface="微软雅黑" panose="020B0503020204020204" charset="-122"/>
                <a:ea typeface="微软雅黑" panose="020B0503020204020204" charset="-122"/>
              </a:rPr>
              <a:t> </a:t>
            </a:r>
            <a:r>
              <a:rPr lang="zh-CN" altLang="en-US" b="1" baseline="-25000">
                <a:solidFill>
                  <a:schemeClr val="accent3">
                    <a:lumMod val="50000"/>
                  </a:schemeClr>
                </a:solidFill>
                <a:latin typeface="微软雅黑" panose="020B0503020204020204" charset="-122"/>
                <a:ea typeface="微软雅黑" panose="020B0503020204020204" charset="-122"/>
              </a:rPr>
              <a:t>other, else, otherwise, in contrast</a:t>
            </a:r>
            <a:r>
              <a:rPr lang="zh-CN" altLang="en-US" b="1">
                <a:solidFill>
                  <a:schemeClr val="accent3">
                    <a:lumMod val="50000"/>
                  </a:schemeClr>
                </a:solidFill>
                <a:latin typeface="微软雅黑" panose="020B0503020204020204" charset="-122"/>
                <a:ea typeface="微软雅黑" panose="020B0503020204020204" charset="-122"/>
              </a:rPr>
              <a:t>）</a:t>
            </a:r>
            <a:endParaRPr lang="zh-CN" altLang="en-US" b="1">
              <a:solidFill>
                <a:schemeClr val="accent3">
                  <a:lumMod val="50000"/>
                </a:schemeClr>
              </a:solidFill>
              <a:latin typeface="微软雅黑" panose="020B0503020204020204" charset="-122"/>
              <a:ea typeface="微软雅黑" panose="020B0503020204020204" charset="-122"/>
            </a:endParaRPr>
          </a:p>
        </p:txBody>
      </p:sp>
      <p:sp>
        <p:nvSpPr>
          <p:cNvPr id="20" name="文本框 19"/>
          <p:cNvSpPr txBox="1"/>
          <p:nvPr/>
        </p:nvSpPr>
        <p:spPr>
          <a:xfrm>
            <a:off x="3864239" y="4564719"/>
            <a:ext cx="7802118" cy="460375"/>
          </a:xfrm>
          <a:prstGeom prst="rect">
            <a:avLst/>
          </a:prstGeom>
          <a:noFill/>
        </p:spPr>
        <p:txBody>
          <a:bodyPr wrap="square" rtlCol="0">
            <a:spAutoFit/>
          </a:bodyPr>
          <a:p>
            <a:r>
              <a:rPr lang="zh-CN" altLang="en-US" b="1">
                <a:solidFill>
                  <a:srgbClr val="3590A7"/>
                </a:solidFill>
                <a:latin typeface="微软雅黑" panose="020B0503020204020204" charset="-122"/>
                <a:ea typeface="微软雅黑" panose="020B0503020204020204" charset="-122"/>
              </a:rPr>
              <a:t>看选项</a:t>
            </a:r>
            <a:r>
              <a:rPr lang="zh-CN" altLang="en-US" sz="2400" b="1" u="sng">
                <a:solidFill>
                  <a:srgbClr val="3590A7"/>
                </a:solidFill>
                <a:latin typeface="微软雅黑" panose="020B0503020204020204" charset="-122"/>
                <a:ea typeface="微软雅黑" panose="020B0503020204020204" charset="-122"/>
              </a:rPr>
              <a:t>核心概念</a:t>
            </a:r>
            <a:r>
              <a:rPr lang="zh-CN" altLang="en-US" b="1">
                <a:solidFill>
                  <a:srgbClr val="3590A7"/>
                </a:solidFill>
                <a:latin typeface="微软雅黑" panose="020B0503020204020204" charset="-122"/>
                <a:ea typeface="微软雅黑" panose="020B0503020204020204" charset="-122"/>
              </a:rPr>
              <a:t>：</a:t>
            </a:r>
            <a:r>
              <a:rPr lang="zh-CN" altLang="en-US" b="1">
                <a:solidFill>
                  <a:srgbClr val="3590A7"/>
                </a:solidFill>
                <a:latin typeface="微软雅黑" panose="020B0503020204020204" charset="-122"/>
                <a:ea typeface="微软雅黑" panose="020B0503020204020204" charset="-122"/>
                <a:sym typeface="+mn-ea"/>
              </a:rPr>
              <a:t>文章</a:t>
            </a:r>
            <a:r>
              <a:rPr lang="zh-CN" altLang="en-US" b="1">
                <a:solidFill>
                  <a:srgbClr val="3590A7"/>
                </a:solidFill>
                <a:latin typeface="微软雅黑" panose="020B0503020204020204" charset="-122"/>
                <a:ea typeface="微软雅黑" panose="020B0503020204020204" charset="-122"/>
              </a:rPr>
              <a:t>主题词和段落主题词构成的语义链、语义场</a:t>
            </a:r>
            <a:endParaRPr lang="zh-CN" altLang="en-US" b="1">
              <a:solidFill>
                <a:srgbClr val="3590A7"/>
              </a:solidFill>
              <a:latin typeface="微软雅黑" panose="020B0503020204020204" charset="-122"/>
              <a:ea typeface="微软雅黑" panose="020B0503020204020204" charset="-122"/>
            </a:endParaRPr>
          </a:p>
        </p:txBody>
      </p:sp>
      <p:sp>
        <p:nvSpPr>
          <p:cNvPr id="21" name="文本框 20"/>
          <p:cNvSpPr txBox="1"/>
          <p:nvPr/>
        </p:nvSpPr>
        <p:spPr>
          <a:xfrm>
            <a:off x="3216072" y="5588708"/>
            <a:ext cx="6354060" cy="460375"/>
          </a:xfrm>
          <a:prstGeom prst="rect">
            <a:avLst/>
          </a:prstGeom>
          <a:noFill/>
        </p:spPr>
        <p:txBody>
          <a:bodyPr wrap="square" rtlCol="0">
            <a:spAutoFit/>
          </a:bodyPr>
          <a:p>
            <a:r>
              <a:rPr lang="zh-CN" altLang="en-US" b="1">
                <a:solidFill>
                  <a:schemeClr val="accent6">
                    <a:lumMod val="50000"/>
                  </a:schemeClr>
                </a:solidFill>
                <a:latin typeface="微软雅黑" panose="020B0503020204020204" charset="-122"/>
                <a:ea typeface="微软雅黑" panose="020B0503020204020204" charset="-122"/>
              </a:rPr>
              <a:t>看选项</a:t>
            </a:r>
            <a:r>
              <a:rPr lang="zh-CN" altLang="en-US" sz="2400" b="1" u="sng">
                <a:solidFill>
                  <a:schemeClr val="accent6">
                    <a:lumMod val="50000"/>
                  </a:schemeClr>
                </a:solidFill>
                <a:latin typeface="微软雅黑" panose="020B0503020204020204" charset="-122"/>
                <a:ea typeface="微软雅黑" panose="020B0503020204020204" charset="-122"/>
              </a:rPr>
              <a:t>情感色彩</a:t>
            </a:r>
            <a:r>
              <a:rPr lang="zh-CN" altLang="en-US" b="1">
                <a:solidFill>
                  <a:schemeClr val="accent6">
                    <a:lumMod val="50000"/>
                  </a:schemeClr>
                </a:solidFill>
                <a:latin typeface="微软雅黑" panose="020B0503020204020204" charset="-122"/>
                <a:ea typeface="微软雅黑" panose="020B0503020204020204" charset="-122"/>
              </a:rPr>
              <a:t>：情态动词、形容词、副词、动词和名词</a:t>
            </a:r>
            <a:endParaRPr lang="zh-CN" altLang="en-US" b="1">
              <a:solidFill>
                <a:schemeClr val="accent6">
                  <a:lumMod val="50000"/>
                </a:schemeClr>
              </a:solidFill>
              <a:latin typeface="微软雅黑" panose="020B0503020204020204" charset="-122"/>
              <a:ea typeface="微软雅黑" panose="020B0503020204020204" charset="-122"/>
            </a:endParaRPr>
          </a:p>
        </p:txBody>
      </p:sp>
      <p:grpSp>
        <p:nvGrpSpPr>
          <p:cNvPr id="12" name="组合 11"/>
          <p:cNvGrpSpPr/>
          <p:nvPr userDrawn="1">
            <p:custDataLst>
              <p:tags r:id="rId8"/>
            </p:custDataLst>
          </p:nvPr>
        </p:nvGrpSpPr>
        <p:grpSpPr>
          <a:xfrm>
            <a:off x="10637789" y="5416239"/>
            <a:ext cx="1552625" cy="1432464"/>
            <a:chOff x="10898414" y="5656121"/>
            <a:chExt cx="1293586" cy="1193473"/>
          </a:xfrm>
        </p:grpSpPr>
        <p:sp>
          <p:nvSpPr>
            <p:cNvPr id="13" name="任意多边形: 形状 12"/>
            <p:cNvSpPr/>
            <p:nvPr>
              <p:custDataLst>
                <p:tags r:id="rId9"/>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815EC5"/>
            </a:solidFill>
            <a:ln w="12700" cap="flat" cmpd="sng" algn="ctr">
              <a:noFill/>
              <a:prstDash val="solid"/>
              <a:miter lim="800000"/>
            </a:ln>
            <a:effectLst/>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6" name="三角形 7"/>
            <p:cNvSpPr/>
            <p:nvPr>
              <p:custDataLst>
                <p:tags r:id="rId10"/>
              </p:custDataLst>
            </p:nvPr>
          </p:nvSpPr>
          <p:spPr>
            <a:xfrm>
              <a:off x="11420811" y="5656121"/>
              <a:ext cx="771189" cy="1193473"/>
            </a:xfrm>
            <a:prstGeom prst="triangle">
              <a:avLst>
                <a:gd name="adj" fmla="val 100000"/>
              </a:avLst>
            </a:prstGeom>
            <a:solidFill>
              <a:srgbClr val="815EC5"/>
            </a:solidFill>
            <a:ln w="12700" cap="flat" cmpd="sng" algn="ctr">
              <a:noFill/>
              <a:prstDash val="solid"/>
              <a:miter lim="800000"/>
            </a:ln>
            <a:effectLst/>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6" name="三角形 8"/>
            <p:cNvSpPr/>
            <p:nvPr>
              <p:custDataLst>
                <p:tags r:id="rId11"/>
              </p:custDataLst>
            </p:nvPr>
          </p:nvSpPr>
          <p:spPr>
            <a:xfrm rot="10800000">
              <a:off x="11408088" y="6156530"/>
              <a:ext cx="405290" cy="300624"/>
            </a:xfrm>
            <a:prstGeom prst="triangle">
              <a:avLst/>
            </a:prstGeom>
            <a:solidFill>
              <a:srgbClr val="4B58C3"/>
            </a:solidFill>
            <a:ln w="12700" cap="flat" cmpd="sng" algn="ctr">
              <a:noFill/>
              <a:prstDash val="solid"/>
              <a:miter lim="800000"/>
            </a:ln>
            <a:effectLst/>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pic>
        <p:nvPicPr>
          <p:cNvPr id="22" name="图片 21"/>
          <p:cNvPicPr/>
          <p:nvPr/>
        </p:nvPicPr>
        <p:blipFill>
          <a:blip r:embed="rId12"/>
        </p:blipFill>
        <p:spPr>
          <a:xfrm rot="18480000">
            <a:off x="11231245" y="4992370"/>
            <a:ext cx="946785" cy="806450"/>
          </a:xfrm>
          <a:prstGeom prst="rect">
            <a:avLst/>
          </a:prstGeom>
        </p:spPr>
      </p:pic>
      <p:pic>
        <p:nvPicPr>
          <p:cNvPr id="26" name="图片 25"/>
          <p:cNvPicPr>
            <a:picLocks noChangeAspect="1"/>
          </p:cNvPicPr>
          <p:nvPr/>
        </p:nvPicPr>
        <p:blipFill>
          <a:blip r:embed="rId13"/>
          <a:stretch>
            <a:fillRect/>
          </a:stretch>
        </p:blipFill>
        <p:spPr>
          <a:xfrm>
            <a:off x="9715500" y="0"/>
            <a:ext cx="2527300" cy="781050"/>
          </a:xfrm>
          <a:prstGeom prst="rect">
            <a:avLst/>
          </a:prstGeom>
        </p:spPr>
      </p:pic>
      <p:sp>
        <p:nvSpPr>
          <p:cNvPr id="27" name="文本框 26"/>
          <p:cNvSpPr txBox="1"/>
          <p:nvPr>
            <p:custDataLst>
              <p:tags r:id="rId14"/>
            </p:custDataLst>
          </p:nvPr>
        </p:nvSpPr>
        <p:spPr>
          <a:xfrm>
            <a:off x="9715500" y="126365"/>
            <a:ext cx="1938655" cy="655320"/>
          </a:xfrm>
          <a:prstGeom prst="rect">
            <a:avLst/>
          </a:prstGeom>
          <a:noFill/>
        </p:spPr>
        <p:txBody>
          <a:bodyPr wrap="square" rtlCol="0" anchor="t">
            <a:noAutofit/>
          </a:bodyPr>
          <a:p>
            <a:r>
              <a:rPr lang="zh-CN" altLang="en-US" sz="1600" b="1">
                <a:latin typeface="微软雅黑" panose="020B0503020204020204" charset="-122"/>
                <a:ea typeface="微软雅黑" panose="020B0503020204020204" charset="-122"/>
              </a:rPr>
              <a:t>多点支撑锁定</a:t>
            </a:r>
            <a:r>
              <a:rPr lang="zh-CN" altLang="en-US" sz="1600" b="1">
                <a:latin typeface="微软雅黑" panose="020B0503020204020204" charset="-122"/>
                <a:ea typeface="微软雅黑" panose="020B0503020204020204" charset="-122"/>
                <a:sym typeface="宋体" panose="02010600030101010101" pitchFamily="2" charset="-122"/>
              </a:rPr>
              <a:t>选项</a:t>
            </a:r>
            <a:endParaRPr lang="zh-CN" altLang="en-US" sz="1600" b="1">
              <a:latin typeface="微软雅黑" panose="020B0503020204020204" charset="-122"/>
              <a:ea typeface="微软雅黑" panose="020B0503020204020204" charset="-122"/>
            </a:endParaRPr>
          </a:p>
          <a:p>
            <a:r>
              <a:rPr lang="zh-CN" altLang="en-US" sz="1600" b="1">
                <a:latin typeface="微软雅黑" panose="020B0503020204020204" charset="-122"/>
                <a:ea typeface="微软雅黑" panose="020B0503020204020204" charset="-122"/>
              </a:rPr>
              <a:t>形投意合确保满分</a:t>
            </a:r>
            <a:endParaRPr lang="zh-CN" altLang="en-US" sz="1600" b="1">
              <a:latin typeface="微软雅黑" panose="020B0503020204020204" charset="-122"/>
              <a:ea typeface="微软雅黑" panose="020B0503020204020204" charset="-122"/>
            </a:endParaRPr>
          </a:p>
        </p:txBody>
      </p:sp>
      <p:cxnSp>
        <p:nvCxnSpPr>
          <p:cNvPr id="29" name="直接连接符 28"/>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28" name="图片 27"/>
          <p:cNvPicPr>
            <a:picLocks noChangeAspect="1"/>
          </p:cNvPicPr>
          <p:nvPr/>
        </p:nvPicPr>
        <p:blipFill rotWithShape="1">
          <a:blip r:embed="rId15">
            <a:extLst>
              <a:ext uri="{BEBA8EAE-BF5A-486C-A8C5-ECC9F3942E4B}">
                <a14:imgProps xmlns:a14="http://schemas.microsoft.com/office/drawing/2010/main">
                  <a14:imgLayer r:embed="rId16">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0"/>
            <a:ext cx="1078865" cy="8318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2000"/>
                                        <p:tgtEl>
                                          <p:spTgt spid="1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heel(1)">
                                      <p:cBhvr>
                                        <p:cTn id="31" dur="2000"/>
                                        <p:tgtEl>
                                          <p:spTgt spid="20"/>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3" presetClass="entr" presetSubtype="1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4" grpId="0" bldLvl="0" animBg="1"/>
      <p:bldP spid="15" grpId="0"/>
      <p:bldP spid="17" grpId="0"/>
      <p:bldP spid="19" grpId="0"/>
      <p:bldP spid="20" grpId="0"/>
      <p:bldP spid="21" grpId="0"/>
      <p:bldP spid="8" grpId="1" animBg="1"/>
      <p:bldP spid="9" grpId="1" animBg="1"/>
      <p:bldP spid="10" grpId="1" animBg="1"/>
      <p:bldP spid="11" grpId="1" animBg="1"/>
      <p:bldP spid="14" grpId="1" animBg="1"/>
      <p:bldP spid="15" grpId="1"/>
      <p:bldP spid="17" grpId="1"/>
      <p:bldP spid="19" grpId="1"/>
      <p:bldP spid="20" grpId="1"/>
      <p:bldP spid="21"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697865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年6月全国高考Ⅰ卷七选五满分突破思维策略：</a:t>
            </a:r>
            <a:endPar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3"/>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71755" y="844550"/>
            <a:ext cx="12044045" cy="5800725"/>
          </a:xfrm>
          <a:prstGeom prst="rect">
            <a:avLst/>
          </a:prstGeom>
          <a:noFill/>
          <a:ln w="9525">
            <a:solidFill>
              <a:schemeClr val="bg2">
                <a:lumMod val="75000"/>
              </a:schemeClr>
            </a:solidFill>
          </a:ln>
        </p:spPr>
        <p:txBody>
          <a:bodyPr wrap="square">
            <a:spAutoFit/>
          </a:bodyPr>
          <a:p>
            <a:pPr indent="0" fontAlgn="auto">
              <a:lnSpc>
                <a:spcPts val="2120"/>
              </a:lnSpc>
            </a:pPr>
            <a:r>
              <a:rPr lang="en-US" sz="1600" b="1">
                <a:solidFill>
                  <a:srgbClr val="000000"/>
                </a:solidFill>
                <a:latin typeface="Times New Roman" panose="02020603050405020304" charset="0"/>
                <a:ea typeface="宋体" panose="02010600030101010101" pitchFamily="2" charset="-122"/>
              </a:rPr>
              <a:t>             </a:t>
            </a:r>
            <a:r>
              <a:rPr lang="en-US" sz="1600" b="0">
                <a:solidFill>
                  <a:srgbClr val="000000"/>
                </a:solidFill>
                <a:latin typeface="Times New Roman" panose="02020603050405020304" charset="0"/>
                <a:ea typeface="宋体" panose="02010600030101010101" pitchFamily="2" charset="-122"/>
              </a:rPr>
              <a:t>Catherine Murphy, a cafe worker in a green shirt and black hat, makes sure that each customer gets exactly what they order. She goes back and forth between machines to make the drinks. </a:t>
            </a:r>
            <a:r>
              <a:rPr lang="en-US" sz="1600" b="0" u="sng">
                <a:solidFill>
                  <a:srgbClr val="000000"/>
                </a:solidFill>
                <a:latin typeface="Times New Roman" panose="02020603050405020304" charset="0"/>
                <a:ea typeface="宋体" panose="02010600030101010101" pitchFamily="2" charset="-122"/>
                <a:cs typeface="宋体" panose="02010600030101010101" pitchFamily="2" charset="-122"/>
              </a:rPr>
              <a:t>_____37_____</a:t>
            </a:r>
            <a:r>
              <a:rPr lang="en-US" sz="1600" b="0">
                <a:solidFill>
                  <a:srgbClr val="000000"/>
                </a:solidFill>
                <a:latin typeface="Times New Roman" panose="02020603050405020304" charset="0"/>
                <a:ea typeface="宋体" panose="02010600030101010101" pitchFamily="2" charset="-122"/>
                <a:cs typeface="宋体" panose="02010600030101010101" pitchFamily="2" charset="-122"/>
              </a:rPr>
              <a:t> </a:t>
            </a:r>
            <a:r>
              <a:rPr lang="en-US" sz="1600" b="0">
                <a:solidFill>
                  <a:srgbClr val="000000"/>
                </a:solidFill>
                <a:latin typeface="Times New Roman" panose="02020603050405020304" charset="0"/>
                <a:ea typeface="宋体" panose="02010600030101010101" pitchFamily="2" charset="-122"/>
              </a:rPr>
              <a:t>As the customer grabs the drink from her hand, she smiles and says, “Hello, how is your day?” Even when the line is getting longer, she doesn’t let it get in the way of her genuine conversations. </a:t>
            </a:r>
            <a:endParaRPr lang="en-US" sz="1600" b="0">
              <a:solidFill>
                <a:srgbClr val="000000"/>
              </a:solidFill>
              <a:latin typeface="Times New Roman" panose="02020603050405020304" charset="0"/>
              <a:ea typeface="宋体" panose="02010600030101010101" pitchFamily="2" charset="-122"/>
            </a:endParaRPr>
          </a:p>
          <a:p>
            <a:pPr indent="0" fontAlgn="auto">
              <a:lnSpc>
                <a:spcPts val="2120"/>
              </a:lnSpc>
            </a:pPr>
            <a:endParaRPr lang="en-US" sz="1600" b="0">
              <a:solidFill>
                <a:srgbClr val="000000"/>
              </a:solidFill>
              <a:latin typeface="Times New Roman" panose="02020603050405020304" charset="0"/>
              <a:ea typeface="宋体" panose="02010600030101010101" pitchFamily="2" charset="-122"/>
            </a:endParaRPr>
          </a:p>
          <a:p>
            <a:pPr indent="0" fontAlgn="auto">
              <a:lnSpc>
                <a:spcPts val="2120"/>
              </a:lnSpc>
            </a:pPr>
            <a:endParaRPr lang="en-US" sz="1600" b="0">
              <a:solidFill>
                <a:srgbClr val="000000"/>
              </a:solidFill>
              <a:latin typeface="Times New Roman" panose="02020603050405020304" charset="0"/>
              <a:ea typeface="宋体" panose="02010600030101010101" pitchFamily="2" charset="-122"/>
            </a:endParaRPr>
          </a:p>
          <a:p>
            <a:pPr indent="0" fontAlgn="auto">
              <a:lnSpc>
                <a:spcPts val="2120"/>
              </a:lnSpc>
            </a:pPr>
            <a:endParaRPr lang="en-US" sz="1600" b="0">
              <a:solidFill>
                <a:srgbClr val="000000"/>
              </a:solidFill>
              <a:latin typeface="Times New Roman" panose="02020603050405020304" charset="0"/>
              <a:ea typeface="宋体" panose="02010600030101010101" pitchFamily="2" charset="-122"/>
            </a:endParaRPr>
          </a:p>
          <a:p>
            <a:pPr indent="0" fontAlgn="auto">
              <a:lnSpc>
                <a:spcPts val="2120"/>
              </a:lnSpc>
            </a:pPr>
            <a:r>
              <a:rPr lang="en-US" sz="1600" b="0">
                <a:solidFill>
                  <a:srgbClr val="000000"/>
                </a:solidFill>
                <a:latin typeface="Times New Roman" panose="02020603050405020304" charset="0"/>
                <a:ea typeface="宋体" panose="02010600030101010101" pitchFamily="2" charset="-122"/>
              </a:rPr>
              <a:t>    </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①</a:t>
            </a:r>
            <a:r>
              <a:rPr lang="en-US" sz="1600" b="0">
                <a:solidFill>
                  <a:srgbClr val="000000"/>
                </a:solidFill>
                <a:latin typeface="Times New Roman" panose="02020603050405020304" charset="0"/>
                <a:ea typeface="宋体" panose="02010600030101010101" pitchFamily="2" charset="-122"/>
              </a:rPr>
              <a:t>Murphy gets up at a quarter to five and drives thirty minutes every day to get to work on time. </a:t>
            </a:r>
            <a:r>
              <a:rPr lang="en-US" sz="1600" b="0" u="sng">
                <a:solidFill>
                  <a:srgbClr val="000000"/>
                </a:solidFill>
                <a:latin typeface="Times New Roman" panose="02020603050405020304" charset="0"/>
                <a:ea typeface="宋体" panose="02010600030101010101" pitchFamily="2" charset="-122"/>
                <a:cs typeface="宋体" panose="02010600030101010101" pitchFamily="2" charset="-122"/>
              </a:rPr>
              <a:t>_</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②</a:t>
            </a:r>
            <a:r>
              <a:rPr lang="en-US" sz="1600" b="0" u="sng">
                <a:solidFill>
                  <a:srgbClr val="000000"/>
                </a:solidFill>
                <a:latin typeface="Times New Roman" panose="02020603050405020304" charset="0"/>
                <a:ea typeface="宋体" panose="02010600030101010101" pitchFamily="2" charset="-122"/>
                <a:cs typeface="宋体" panose="02010600030101010101" pitchFamily="2" charset="-122"/>
              </a:rPr>
              <a:t>____38_____</a:t>
            </a:r>
            <a:r>
              <a:rPr lang="en-US" sz="1600" b="0">
                <a:solidFill>
                  <a:srgbClr val="000000"/>
                </a:solidFill>
                <a:latin typeface="Times New Roman" panose="02020603050405020304" charset="0"/>
                <a:ea typeface="宋体" panose="02010600030101010101" pitchFamily="2" charset="-122"/>
              </a:rPr>
              <a:t> “</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③</a:t>
            </a:r>
            <a:r>
              <a:rPr lang="en-US" sz="1600" b="0">
                <a:solidFill>
                  <a:srgbClr val="000000"/>
                </a:solidFill>
                <a:latin typeface="Times New Roman" panose="02020603050405020304" charset="0"/>
                <a:ea typeface="宋体" panose="02010600030101010101" pitchFamily="2" charset="-122"/>
              </a:rPr>
              <a:t>I do so because I like to make coffee for the students. I know they need it in the morning,” Murphy said. Being a mother and wife has helped her become the woman she is. She believes she is here to serve. </a:t>
            </a:r>
            <a:endParaRPr lang="en-US" sz="1600" b="0">
              <a:solidFill>
                <a:srgbClr val="000000"/>
              </a:solidFill>
              <a:latin typeface="Times New Roman" panose="02020603050405020304" charset="0"/>
              <a:ea typeface="宋体" panose="02010600030101010101" pitchFamily="2" charset="-122"/>
            </a:endParaRPr>
          </a:p>
          <a:p>
            <a:pPr indent="0" fontAlgn="auto">
              <a:lnSpc>
                <a:spcPts val="2120"/>
              </a:lnSpc>
            </a:pPr>
            <a:endParaRPr lang="en-US" sz="1600" b="0">
              <a:solidFill>
                <a:srgbClr val="000000"/>
              </a:solidFill>
              <a:latin typeface="Times New Roman" panose="02020603050405020304" charset="0"/>
              <a:ea typeface="宋体" panose="02010600030101010101" pitchFamily="2" charset="-122"/>
            </a:endParaRPr>
          </a:p>
          <a:p>
            <a:pPr indent="0" fontAlgn="auto">
              <a:lnSpc>
                <a:spcPts val="2120"/>
              </a:lnSpc>
            </a:pPr>
            <a:endParaRPr lang="en-US" sz="1600" b="0">
              <a:solidFill>
                <a:srgbClr val="000000"/>
              </a:solidFill>
              <a:latin typeface="Times New Roman" panose="02020603050405020304" charset="0"/>
              <a:ea typeface="宋体" panose="02010600030101010101" pitchFamily="2" charset="-122"/>
            </a:endParaRPr>
          </a:p>
          <a:p>
            <a:pPr indent="0" fontAlgn="auto">
              <a:lnSpc>
                <a:spcPts val="2120"/>
              </a:lnSpc>
            </a:pPr>
            <a:endParaRPr lang="en-US" sz="1600" b="0">
              <a:solidFill>
                <a:srgbClr val="000000"/>
              </a:solidFill>
              <a:latin typeface="Times New Roman" panose="02020603050405020304" charset="0"/>
              <a:ea typeface="宋体" panose="02010600030101010101" pitchFamily="2" charset="-122"/>
            </a:endParaRPr>
          </a:p>
          <a:p>
            <a:pPr indent="0" fontAlgn="auto">
              <a:lnSpc>
                <a:spcPts val="2120"/>
              </a:lnSpc>
            </a:pPr>
            <a:r>
              <a:rPr lang="en-US" sz="1600" b="0">
                <a:solidFill>
                  <a:srgbClr val="000000"/>
                </a:solidFill>
                <a:latin typeface="Times New Roman" panose="02020603050405020304" charset="0"/>
                <a:ea typeface="宋体" panose="02010600030101010101" pitchFamily="2" charset="-122"/>
              </a:rPr>
              <a:t>     One thing Murphy may not know is that her smile is contagious (</a:t>
            </a:r>
            <a:r>
              <a:rPr lang="zh-CN" sz="1600" b="0">
                <a:solidFill>
                  <a:srgbClr val="000000"/>
                </a:solidFill>
                <a:ea typeface="宋体" panose="02010600030101010101" pitchFamily="2" charset="-122"/>
              </a:rPr>
              <a:t>有感染力</a:t>
            </a:r>
            <a:r>
              <a:rPr lang="en-US" sz="1600" b="0">
                <a:solidFill>
                  <a:srgbClr val="000000"/>
                </a:solidFill>
                <a:latin typeface="Times New Roman" panose="02020603050405020304" charset="0"/>
                <a:ea typeface="宋体" panose="02010600030101010101" pitchFamily="2" charset="-122"/>
              </a:rPr>
              <a:t>) and can be the difference in a student having a much better day than they were having before seeing her. Joanna Wright, a senior political science major, loves coffee and goes to the cafe at least six days a week. </a:t>
            </a:r>
            <a:r>
              <a:rPr lang="en-US" sz="1600" b="0" u="sng">
                <a:solidFill>
                  <a:srgbClr val="000000"/>
                </a:solidFill>
                <a:latin typeface="Times New Roman" panose="02020603050405020304" charset="0"/>
                <a:ea typeface="宋体" panose="02010600030101010101" pitchFamily="2" charset="-122"/>
                <a:cs typeface="宋体" panose="02010600030101010101" pitchFamily="2" charset="-122"/>
              </a:rPr>
              <a:t>_____39_____</a:t>
            </a:r>
            <a:r>
              <a:rPr lang="en-US" sz="1600" b="0">
                <a:solidFill>
                  <a:srgbClr val="000000"/>
                </a:solidFill>
                <a:latin typeface="Times New Roman" panose="02020603050405020304" charset="0"/>
                <a:ea typeface="宋体" panose="02010600030101010101" pitchFamily="2" charset="-122"/>
              </a:rPr>
              <a:t> “Catherine always has a huge smile on her face, which always puts me in a cheerful mood,” Wright said. </a:t>
            </a:r>
            <a:endParaRPr lang="en-US" sz="1600" b="0">
              <a:solidFill>
                <a:srgbClr val="000000"/>
              </a:solidFill>
              <a:latin typeface="Times New Roman" panose="02020603050405020304" charset="0"/>
              <a:ea typeface="宋体" panose="02010600030101010101" pitchFamily="2" charset="-122"/>
            </a:endParaRPr>
          </a:p>
          <a:p>
            <a:pPr indent="0" fontAlgn="auto">
              <a:lnSpc>
                <a:spcPts val="2120"/>
              </a:lnSpc>
            </a:pPr>
            <a:endParaRPr lang="zh-CN" altLang="en-US" sz="1600"/>
          </a:p>
          <a:p>
            <a:pPr indent="0" fontAlgn="auto">
              <a:lnSpc>
                <a:spcPts val="2120"/>
              </a:lnSpc>
            </a:pPr>
            <a:endParaRPr lang="zh-CN" altLang="en-US" sz="1600"/>
          </a:p>
          <a:p>
            <a:pPr indent="0" fontAlgn="auto">
              <a:lnSpc>
                <a:spcPts val="2120"/>
              </a:lnSpc>
            </a:pPr>
            <a:endParaRPr lang="zh-CN" altLang="en-US" sz="1600"/>
          </a:p>
          <a:p>
            <a:pPr indent="0" fontAlgn="auto">
              <a:lnSpc>
                <a:spcPts val="2120"/>
              </a:lnSpc>
            </a:pPr>
            <a:endParaRPr lang="zh-CN" altLang="en-US" sz="1600"/>
          </a:p>
        </p:txBody>
      </p:sp>
      <p:sp>
        <p:nvSpPr>
          <p:cNvPr id="3" name="文本框 2"/>
          <p:cNvSpPr txBox="1"/>
          <p:nvPr/>
        </p:nvSpPr>
        <p:spPr>
          <a:xfrm>
            <a:off x="8114030" y="14605"/>
            <a:ext cx="3215640" cy="829945"/>
          </a:xfrm>
          <a:prstGeom prst="rect">
            <a:avLst/>
          </a:prstGeom>
          <a:noFill/>
        </p:spPr>
        <p:txBody>
          <a:bodyPr wrap="square" rtlCol="0" anchor="t">
            <a:spAutoFit/>
          </a:bodyPr>
          <a:p>
            <a:r>
              <a:rPr lang="zh-CN" altLang="en-US" sz="2400">
                <a:solidFill>
                  <a:srgbClr val="C00000"/>
                </a:solidFill>
                <a:latin typeface="Arial" panose="020B0604020202020204" pitchFamily="34" charset="0"/>
                <a:ea typeface="微软雅黑" panose="020B0503020204020204" charset="-122"/>
                <a:cs typeface="Arial" panose="020B0604020202020204" pitchFamily="34" charset="0"/>
                <a:sym typeface="+mn-ea"/>
              </a:rPr>
              <a:t>明辨选项细微特征</a:t>
            </a:r>
            <a:endParaRPr lang="zh-CN" altLang="en-US" sz="2400">
              <a:solidFill>
                <a:srgbClr val="C00000"/>
              </a:solidFill>
            </a:endParaRPr>
          </a:p>
          <a:p>
            <a:r>
              <a:rPr lang="zh-CN" altLang="en-US" sz="2400">
                <a:solidFill>
                  <a:srgbClr val="C00000"/>
                </a:solidFill>
                <a:latin typeface="Arial" panose="020B0604020202020204" pitchFamily="34" charset="0"/>
                <a:ea typeface="微软雅黑" panose="020B0503020204020204" charset="-122"/>
                <a:cs typeface="Arial" panose="020B0604020202020204" pitchFamily="34" charset="0"/>
                <a:sym typeface="+mn-ea"/>
              </a:rPr>
              <a:t>空处前后衔接连贯</a:t>
            </a:r>
            <a:endParaRPr lang="zh-CN" altLang="en-US"/>
          </a:p>
        </p:txBody>
      </p:sp>
      <p:sp>
        <p:nvSpPr>
          <p:cNvPr id="20" name="圆角矩形 19"/>
          <p:cNvSpPr/>
          <p:nvPr/>
        </p:nvSpPr>
        <p:spPr>
          <a:xfrm>
            <a:off x="7173595" y="1179830"/>
            <a:ext cx="2498725"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useBgFill="1">
        <p:nvSpPr>
          <p:cNvPr id="5" name="文本框 4"/>
          <p:cNvSpPr txBox="1"/>
          <p:nvPr/>
        </p:nvSpPr>
        <p:spPr>
          <a:xfrm>
            <a:off x="71755" y="1995170"/>
            <a:ext cx="5983605" cy="337185"/>
          </a:xfrm>
          <a:prstGeom prst="rect">
            <a:avLst/>
          </a:prstGeom>
          <a:ln>
            <a:solidFill>
              <a:schemeClr val="tx2">
                <a:lumMod val="20000"/>
                <a:lumOff val="80000"/>
              </a:schemeClr>
            </a:solidFill>
          </a:ln>
        </p:spPr>
        <p:txBody>
          <a:bodyPr wrap="square" rtlCol="0">
            <a:spAutoFit/>
          </a:bodyPr>
          <a:p>
            <a:pPr algn="l"/>
            <a:r>
              <a:rPr lang="en-US" sz="1600">
                <a:solidFill>
                  <a:srgbClr val="000000"/>
                </a:solidFill>
                <a:latin typeface="Times New Roman" panose="02020603050405020304" charset="0"/>
                <a:ea typeface="宋体" panose="02010600030101010101" pitchFamily="2" charset="-122"/>
                <a:cs typeface="宋体" panose="02010600030101010101" pitchFamily="2" charset="-122"/>
                <a:sym typeface="+mn-ea"/>
              </a:rPr>
              <a:t>D. </a:t>
            </a:r>
            <a:r>
              <a:rPr lang="en-US" sz="1600">
                <a:solidFill>
                  <a:srgbClr val="000000"/>
                </a:solidFill>
                <a:latin typeface="Times New Roman" panose="02020603050405020304" charset="0"/>
                <a:ea typeface="宋体" panose="02010600030101010101" pitchFamily="2" charset="-122"/>
                <a:sym typeface="+mn-ea"/>
              </a:rPr>
              <a:t>After finishing an order, she calls out the name on the cup.</a:t>
            </a:r>
            <a:endParaRPr lang="zh-CN" altLang="en-US" sz="1600"/>
          </a:p>
        </p:txBody>
      </p:sp>
      <p:sp>
        <p:nvSpPr>
          <p:cNvPr id="14" name="圆角矩形 13"/>
          <p:cNvSpPr/>
          <p:nvPr/>
        </p:nvSpPr>
        <p:spPr>
          <a:xfrm>
            <a:off x="826135" y="1995170"/>
            <a:ext cx="1470660" cy="284480"/>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p>
        </p:txBody>
      </p:sp>
      <p:sp>
        <p:nvSpPr>
          <p:cNvPr id="7" name="圆角矩形 6"/>
          <p:cNvSpPr/>
          <p:nvPr/>
        </p:nvSpPr>
        <p:spPr>
          <a:xfrm>
            <a:off x="2759710" y="2065655"/>
            <a:ext cx="2362835"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8" name="圆角矩形 7"/>
          <p:cNvSpPr/>
          <p:nvPr/>
        </p:nvSpPr>
        <p:spPr>
          <a:xfrm>
            <a:off x="3169920" y="1179830"/>
            <a:ext cx="1200785" cy="284480"/>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p>
        </p:txBody>
      </p:sp>
      <p:sp>
        <p:nvSpPr>
          <p:cNvPr id="9" name="文本框 8"/>
          <p:cNvSpPr txBox="1"/>
          <p:nvPr/>
        </p:nvSpPr>
        <p:spPr>
          <a:xfrm>
            <a:off x="71755" y="3879850"/>
            <a:ext cx="5983605" cy="337185"/>
          </a:xfrm>
          <a:prstGeom prst="rect">
            <a:avLst/>
          </a:prstGeom>
          <a:noFill/>
          <a:ln>
            <a:solidFill>
              <a:schemeClr val="tx2">
                <a:lumMod val="20000"/>
                <a:lumOff val="80000"/>
              </a:schemeClr>
            </a:solidFill>
          </a:ln>
        </p:spPr>
        <p:txBody>
          <a:bodyPr wrap="square" rtlCol="0">
            <a:spAutoFit/>
          </a:bodyPr>
          <a:p>
            <a:pPr algn="l"/>
            <a:r>
              <a:rPr lang="en-US" sz="1600">
                <a:solidFill>
                  <a:srgbClr val="000000"/>
                </a:solidFill>
                <a:latin typeface="Times New Roman" panose="02020603050405020304" charset="0"/>
                <a:ea typeface="宋体" panose="02010600030101010101" pitchFamily="2" charset="-122"/>
                <a:cs typeface="宋体" panose="02010600030101010101" pitchFamily="2" charset="-122"/>
                <a:sym typeface="+mn-ea"/>
              </a:rPr>
              <a:t>C. </a:t>
            </a:r>
            <a:r>
              <a:rPr lang="en-US" sz="1600">
                <a:solidFill>
                  <a:srgbClr val="000000"/>
                </a:solidFill>
                <a:latin typeface="Times New Roman" panose="02020603050405020304" charset="0"/>
                <a:ea typeface="宋体" panose="02010600030101010101" pitchFamily="2" charset="-122"/>
                <a:sym typeface="+mn-ea"/>
              </a:rPr>
              <a:t>Sometimes she arrives early to serve the students early.</a:t>
            </a:r>
            <a:endParaRPr lang="zh-CN" altLang="en-US" sz="1600"/>
          </a:p>
        </p:txBody>
      </p:sp>
      <p:sp>
        <p:nvSpPr>
          <p:cNvPr id="10" name="文本框 9"/>
          <p:cNvSpPr txBox="1"/>
          <p:nvPr/>
        </p:nvSpPr>
        <p:spPr>
          <a:xfrm>
            <a:off x="71755" y="5969635"/>
            <a:ext cx="5984240" cy="337185"/>
          </a:xfrm>
          <a:prstGeom prst="rect">
            <a:avLst/>
          </a:prstGeom>
          <a:noFill/>
          <a:ln>
            <a:solidFill>
              <a:schemeClr val="tx2">
                <a:lumMod val="20000"/>
                <a:lumOff val="80000"/>
              </a:schemeClr>
            </a:solidFill>
          </a:ln>
        </p:spPr>
        <p:txBody>
          <a:bodyPr wrap="none" rtlCol="0">
            <a:spAutoFit/>
          </a:bodyPr>
          <a:p>
            <a:pPr algn="l"/>
            <a:r>
              <a:rPr lang="en-US" sz="1600">
                <a:solidFill>
                  <a:srgbClr val="000000"/>
                </a:solidFill>
                <a:latin typeface="Times New Roman" panose="02020603050405020304" charset="0"/>
                <a:ea typeface="宋体" panose="02010600030101010101" pitchFamily="2" charset="-122"/>
                <a:cs typeface="宋体" panose="02010600030101010101" pitchFamily="2" charset="-122"/>
                <a:sym typeface="+mn-ea"/>
              </a:rPr>
              <a:t>F. </a:t>
            </a:r>
            <a:r>
              <a:rPr lang="en-US" sz="1600">
                <a:solidFill>
                  <a:srgbClr val="000000"/>
                </a:solidFill>
                <a:latin typeface="Times New Roman" panose="02020603050405020304" charset="0"/>
                <a:ea typeface="宋体" panose="02010600030101010101" pitchFamily="2" charset="-122"/>
                <a:sym typeface="+mn-ea"/>
              </a:rPr>
              <a:t>Going to the cafe starts her day off good and gets her ready for class.</a:t>
            </a:r>
            <a:endParaRPr lang="zh-CN" altLang="en-US" sz="1600"/>
          </a:p>
        </p:txBody>
      </p:sp>
      <p:sp>
        <p:nvSpPr>
          <p:cNvPr id="11" name="圆角矩形 10"/>
          <p:cNvSpPr/>
          <p:nvPr/>
        </p:nvSpPr>
        <p:spPr>
          <a:xfrm>
            <a:off x="6280785" y="1725930"/>
            <a:ext cx="5835015" cy="95567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sp>
        <p:nvSpPr>
          <p:cNvPr id="12" name="圆角矩形 11"/>
          <p:cNvSpPr/>
          <p:nvPr/>
        </p:nvSpPr>
        <p:spPr>
          <a:xfrm>
            <a:off x="6181090" y="3491865"/>
            <a:ext cx="5729605" cy="114490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sp>
        <p:nvSpPr>
          <p:cNvPr id="13" name="圆角矩形 12"/>
          <p:cNvSpPr/>
          <p:nvPr/>
        </p:nvSpPr>
        <p:spPr>
          <a:xfrm>
            <a:off x="6280785" y="5538470"/>
            <a:ext cx="5729605" cy="118681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pic>
        <p:nvPicPr>
          <p:cNvPr id="15" name="图片 14"/>
          <p:cNvPicPr>
            <a:picLocks noChangeAspect="1"/>
          </p:cNvPicPr>
          <p:nvPr/>
        </p:nvPicPr>
        <p:blipFill>
          <a:blip r:embed="rId6">
            <a:clrChange>
              <a:clrFrom>
                <a:srgbClr val="FEFEFE">
                  <a:alpha val="100000"/>
                </a:srgbClr>
              </a:clrFrom>
              <a:clrTo>
                <a:srgbClr val="FEFEFE">
                  <a:alpha val="100000"/>
                  <a:alpha val="0"/>
                </a:srgbClr>
              </a:clrTo>
            </a:clrChange>
          </a:blip>
          <a:srcRect/>
          <a:stretch>
            <a:fillRect/>
          </a:stretch>
        </p:blipFill>
        <p:spPr>
          <a:xfrm>
            <a:off x="11201400" y="5278755"/>
            <a:ext cx="808990" cy="1511300"/>
          </a:xfrm>
          <a:prstGeom prst="roundRect">
            <a:avLst/>
          </a:prstGeom>
        </p:spPr>
      </p:pic>
      <p:pic>
        <p:nvPicPr>
          <p:cNvPr id="24" name="图片 23"/>
          <p:cNvPicPr>
            <a:picLocks noChangeAspect="1"/>
          </p:cNvPicPr>
          <p:nvPr/>
        </p:nvPicPr>
        <p:blipFill>
          <a:blip r:embed="rId7">
            <a:clrChange>
              <a:clrFrom>
                <a:srgbClr val="FEFEFC">
                  <a:alpha val="100000"/>
                </a:srgbClr>
              </a:clrFrom>
              <a:clrTo>
                <a:srgbClr val="FEFEFC">
                  <a:alpha val="100000"/>
                  <a:alpha val="0"/>
                </a:srgbClr>
              </a:clrTo>
            </a:clrChange>
          </a:blip>
          <a:srcRect/>
          <a:stretch>
            <a:fillRect/>
          </a:stretch>
        </p:blipFill>
        <p:spPr>
          <a:xfrm>
            <a:off x="6280785" y="1554480"/>
            <a:ext cx="714375" cy="1127760"/>
          </a:xfrm>
          <a:prstGeom prst="roundRect">
            <a:avLst/>
          </a:prstGeom>
        </p:spPr>
      </p:pic>
      <p:pic>
        <p:nvPicPr>
          <p:cNvPr id="22" name="图片 21"/>
          <p:cNvPicPr>
            <a:picLocks noChangeAspect="1"/>
          </p:cNvPicPr>
          <p:nvPr/>
        </p:nvPicPr>
        <p:blipFill>
          <a:blip r:embed="rId8">
            <a:clrChange>
              <a:clrFrom>
                <a:srgbClr val="FEFEFC">
                  <a:alpha val="100000"/>
                </a:srgbClr>
              </a:clrFrom>
              <a:clrTo>
                <a:srgbClr val="FEFEFC">
                  <a:alpha val="100000"/>
                  <a:alpha val="0"/>
                </a:srgbClr>
              </a:clrTo>
            </a:clrChange>
          </a:blip>
          <a:srcRect/>
          <a:stretch>
            <a:fillRect/>
          </a:stretch>
        </p:blipFill>
        <p:spPr>
          <a:xfrm>
            <a:off x="10876280" y="2868930"/>
            <a:ext cx="1239520" cy="1851660"/>
          </a:xfrm>
          <a:prstGeom prst="rect">
            <a:avLst/>
          </a:prstGeom>
        </p:spPr>
      </p:pic>
      <p:sp>
        <p:nvSpPr>
          <p:cNvPr id="28" name="文本框 27"/>
          <p:cNvSpPr txBox="1"/>
          <p:nvPr/>
        </p:nvSpPr>
        <p:spPr>
          <a:xfrm>
            <a:off x="6392545" y="1725930"/>
            <a:ext cx="5722620" cy="891540"/>
          </a:xfrm>
          <a:prstGeom prst="rect">
            <a:avLst/>
          </a:prstGeom>
          <a:noFill/>
        </p:spPr>
        <p:txBody>
          <a:bodyPr wrap="square" rtlCol="0" anchor="t">
            <a:spAutoFit/>
          </a:bodyPr>
          <a:p>
            <a:pPr indent="0">
              <a:buFont typeface="Wingdings" panose="05000000000000000000" charset="0"/>
              <a:buNone/>
            </a:pPr>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2000" b="1" u="sng">
                <a:solidFill>
                  <a:srgbClr val="C00000"/>
                </a:solidFill>
                <a:latin typeface="微软雅黑" panose="020B0503020204020204" charset="-122"/>
                <a:ea typeface="微软雅黑" panose="020B0503020204020204" charset="-122"/>
                <a:cs typeface="微软雅黑" panose="020B0503020204020204" charset="-122"/>
              </a:rPr>
              <a:t>语义链构成逻辑链：</a:t>
            </a:r>
            <a:r>
              <a:rPr lang="en-US" altLang="zh-CN" sz="1600" b="1"/>
              <a:t>make the drinks-- finishing an order--calls out the name-- grabs the drink 构成了一条</a:t>
            </a:r>
            <a:r>
              <a:rPr lang="zh-CN" altLang="en-US" sz="1600" b="1"/>
              <a:t>完整的语义链和</a:t>
            </a:r>
            <a:r>
              <a:rPr lang="en-US" altLang="zh-CN" sz="1600" b="1"/>
              <a:t>动作链</a:t>
            </a:r>
            <a:r>
              <a:rPr lang="zh-CN" altLang="en-US" sz="1600" b="1"/>
              <a:t>。</a:t>
            </a:r>
            <a:endParaRPr lang="zh-CN" altLang="en-US" sz="1600" b="1"/>
          </a:p>
        </p:txBody>
      </p:sp>
      <p:sp>
        <p:nvSpPr>
          <p:cNvPr id="16" name="文本框 15"/>
          <p:cNvSpPr txBox="1"/>
          <p:nvPr/>
        </p:nvSpPr>
        <p:spPr>
          <a:xfrm>
            <a:off x="6206490" y="3629025"/>
            <a:ext cx="5878195" cy="891540"/>
          </a:xfrm>
          <a:prstGeom prst="rect">
            <a:avLst/>
          </a:prstGeom>
          <a:noFill/>
        </p:spPr>
        <p:txBody>
          <a:bodyPr wrap="square" rtlCol="0" anchor="t">
            <a:spAutoFit/>
          </a:bodyPr>
          <a:p>
            <a:pPr indent="0">
              <a:buFont typeface="Wingdings" panose="05000000000000000000" charset="0"/>
              <a:buNone/>
            </a:pPr>
            <a:r>
              <a:rPr lang="zh-CN" altLang="en-US" sz="2000" b="1" u="sng">
                <a:solidFill>
                  <a:srgbClr val="C00000"/>
                </a:solidFill>
                <a:latin typeface="微软雅黑" panose="020B0503020204020204" charset="-122"/>
                <a:ea typeface="微软雅黑" panose="020B0503020204020204" charset="-122"/>
                <a:cs typeface="微软雅黑" panose="020B0503020204020204" charset="-122"/>
              </a:rPr>
              <a:t>利用小句的逻辑-语义关系，进行合理判析推理：</a:t>
            </a:r>
            <a:r>
              <a:rPr sz="1600" b="1"/>
              <a:t>①②句范围关系</a:t>
            </a:r>
            <a:r>
              <a:rPr lang="zh-CN" sz="1600" b="1"/>
              <a:t>，</a:t>
            </a:r>
            <a:r>
              <a:rPr sz="1600" b="1"/>
              <a:t>every day</a:t>
            </a:r>
            <a:r>
              <a:rPr lang="zh-CN" sz="1600" b="1"/>
              <a:t>与Sometimes 形成词汇衔接；</a:t>
            </a:r>
            <a:r>
              <a:rPr sz="1600" b="1"/>
              <a:t>  ②③</a:t>
            </a:r>
            <a:r>
              <a:rPr lang="zh-CN" sz="1600" b="1"/>
              <a:t>因果</a:t>
            </a:r>
            <a:r>
              <a:rPr sz="1600" b="1"/>
              <a:t>关系</a:t>
            </a:r>
            <a:r>
              <a:rPr lang="zh-CN" sz="1600" b="1"/>
              <a:t>， do so because </a:t>
            </a:r>
            <a:r>
              <a:rPr lang="en-US" altLang="zh-CN" sz="1600" b="1"/>
              <a:t>...展现其</a:t>
            </a:r>
            <a:r>
              <a:rPr lang="zh-CN" altLang="en-US" sz="1600" b="1"/>
              <a:t>想学生所想的</a:t>
            </a:r>
            <a:r>
              <a:rPr lang="en-US" altLang="zh-CN" sz="1600" b="1"/>
              <a:t>敬业精神</a:t>
            </a:r>
            <a:endParaRPr lang="en-US" altLang="zh-CN" sz="1600" b="1"/>
          </a:p>
        </p:txBody>
      </p:sp>
      <p:sp>
        <p:nvSpPr>
          <p:cNvPr id="17" name="文本框 16"/>
          <p:cNvSpPr txBox="1"/>
          <p:nvPr/>
        </p:nvSpPr>
        <p:spPr>
          <a:xfrm>
            <a:off x="6280785" y="5692775"/>
            <a:ext cx="5318125" cy="891540"/>
          </a:xfrm>
          <a:prstGeom prst="rect">
            <a:avLst/>
          </a:prstGeom>
          <a:noFill/>
        </p:spPr>
        <p:txBody>
          <a:bodyPr wrap="square" rtlCol="0" anchor="t">
            <a:spAutoFit/>
          </a:bodyPr>
          <a:p>
            <a:pPr indent="0">
              <a:buFont typeface="Wingdings" panose="05000000000000000000" charset="0"/>
              <a:buNone/>
            </a:pPr>
            <a:r>
              <a:rPr lang="zh-CN" altLang="en-US" sz="2000" b="1" u="sng">
                <a:solidFill>
                  <a:srgbClr val="C00000"/>
                </a:solidFill>
                <a:latin typeface="微软雅黑" panose="020B0503020204020204" charset="-122"/>
                <a:ea typeface="微软雅黑" panose="020B0503020204020204" charset="-122"/>
                <a:cs typeface="微软雅黑" panose="020B0503020204020204" charset="-122"/>
              </a:rPr>
              <a:t>关注选项中代词的照应关系：</a:t>
            </a:r>
            <a:r>
              <a:rPr lang="zh-CN" altLang="en-US" sz="1600" b="1"/>
              <a:t>通过</a:t>
            </a:r>
            <a:r>
              <a:rPr lang="en-US" altLang="zh-CN" sz="1600" b="1"/>
              <a:t>F</a:t>
            </a:r>
            <a:r>
              <a:rPr lang="zh-CN" altLang="en-US" sz="1600" b="1"/>
              <a:t>选项</a:t>
            </a:r>
            <a:r>
              <a:rPr lang="en-US" altLang="zh-CN" sz="1600" b="1"/>
              <a:t>gets her ready for class</a:t>
            </a:r>
            <a:r>
              <a:rPr lang="zh-CN" altLang="en-US" sz="1600" b="1"/>
              <a:t>中的</a:t>
            </a:r>
            <a:r>
              <a:rPr lang="en-US" altLang="zh-CN" sz="1600" b="1"/>
              <a:t>her</a:t>
            </a:r>
            <a:r>
              <a:rPr lang="zh-CN" altLang="en-US" sz="1600" b="1"/>
              <a:t>应该指学生，迅速锁定和定位信息 Joanna Wright, a senior political science major。</a:t>
            </a:r>
            <a:endParaRPr lang="zh-CN" altLang="en-US" sz="1600" b="1"/>
          </a:p>
        </p:txBody>
      </p:sp>
      <p:sp>
        <p:nvSpPr>
          <p:cNvPr id="18" name="圆角矩形 17"/>
          <p:cNvSpPr/>
          <p:nvPr/>
        </p:nvSpPr>
        <p:spPr>
          <a:xfrm>
            <a:off x="5521325" y="2769870"/>
            <a:ext cx="1003300" cy="284480"/>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p>
        </p:txBody>
      </p:sp>
      <p:sp>
        <p:nvSpPr>
          <p:cNvPr id="19" name="圆角矩形 18"/>
          <p:cNvSpPr/>
          <p:nvPr/>
        </p:nvSpPr>
        <p:spPr>
          <a:xfrm>
            <a:off x="305435" y="3932555"/>
            <a:ext cx="1012190" cy="284480"/>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p>
        </p:txBody>
      </p:sp>
      <p:sp>
        <p:nvSpPr>
          <p:cNvPr id="21" name="圆角矩形 20"/>
          <p:cNvSpPr/>
          <p:nvPr/>
        </p:nvSpPr>
        <p:spPr>
          <a:xfrm>
            <a:off x="4370705" y="3928110"/>
            <a:ext cx="594360"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3" name="圆角矩形 22"/>
          <p:cNvSpPr/>
          <p:nvPr/>
        </p:nvSpPr>
        <p:spPr>
          <a:xfrm>
            <a:off x="7545705" y="2814320"/>
            <a:ext cx="677545"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5" name="圆角矩形 24"/>
          <p:cNvSpPr/>
          <p:nvPr/>
        </p:nvSpPr>
        <p:spPr>
          <a:xfrm>
            <a:off x="10319385" y="2814320"/>
            <a:ext cx="1139825"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7" name="圆角矩形 26"/>
          <p:cNvSpPr/>
          <p:nvPr/>
        </p:nvSpPr>
        <p:spPr>
          <a:xfrm>
            <a:off x="3473450" y="4973320"/>
            <a:ext cx="1161415"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29" name="圆角矩形 28"/>
          <p:cNvSpPr/>
          <p:nvPr/>
        </p:nvSpPr>
        <p:spPr>
          <a:xfrm>
            <a:off x="8956675" y="5213350"/>
            <a:ext cx="594360"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0" name="圆角矩形 29"/>
          <p:cNvSpPr/>
          <p:nvPr/>
        </p:nvSpPr>
        <p:spPr>
          <a:xfrm>
            <a:off x="1839595" y="6066790"/>
            <a:ext cx="1330325"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
        <p:nvSpPr>
          <p:cNvPr id="31" name="圆角矩形 30"/>
          <p:cNvSpPr/>
          <p:nvPr/>
        </p:nvSpPr>
        <p:spPr>
          <a:xfrm>
            <a:off x="4040505" y="6018530"/>
            <a:ext cx="1909445" cy="240030"/>
          </a:xfrm>
          <a:prstGeom prst="roundRect">
            <a:avLst/>
          </a:prstGeom>
          <a:solidFill>
            <a:srgbClr val="00B0F0">
              <a:alpha val="32000"/>
            </a:srgbClr>
          </a:solid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tlCol="0" anchor="ctr"/>
          <a:p>
            <a:pPr algn="ctr"/>
            <a:endParaRPr lang="zh-CN" altLang="en-US" sz="2400">
              <a:solidFill>
                <a:sysClr val="window" lastClr="FFFFFF"/>
              </a:solidFill>
              <a:latin typeface="Calibri" panose="020F0502020204030204" charset="0"/>
              <a:ea typeface="等线" panose="0201060003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linds(horizontal)">
                                      <p:cBhvr>
                                        <p:cTn id="40" dur="500"/>
                                        <p:tgtEl>
                                          <p:spTgt spid="2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linds(horizontal)">
                                      <p:cBhvr>
                                        <p:cTn id="43" dur="500"/>
                                        <p:tgtEl>
                                          <p:spTgt spid="23"/>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linds(horizont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linds(horizontal)">
                                      <p:cBhvr>
                                        <p:cTn id="56" dur="500"/>
                                        <p:tgtEl>
                                          <p:spTgt spid="27"/>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linds(horizontal)">
                                      <p:cBhvr>
                                        <p:cTn id="59" dur="500"/>
                                        <p:tgtEl>
                                          <p:spTgt spid="29"/>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linds(horizontal)">
                                      <p:cBhvr>
                                        <p:cTn id="62" dur="500"/>
                                        <p:tgtEl>
                                          <p:spTgt spid="30"/>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linds(horizontal)">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14" grpId="0" bldLvl="0" animBg="1"/>
      <p:bldP spid="14" grpId="1" animBg="1"/>
      <p:bldP spid="7" grpId="0" bldLvl="0" animBg="1"/>
      <p:bldP spid="7" grpId="1" animBg="1"/>
      <p:bldP spid="8" grpId="0" bldLvl="0" animBg="1"/>
      <p:bldP spid="8" grpId="1" animBg="1"/>
      <p:bldP spid="28" grpId="0"/>
      <p:bldP spid="16" grpId="0"/>
      <p:bldP spid="17" grpId="0"/>
      <p:bldP spid="18" grpId="0" bldLvl="0" animBg="1"/>
      <p:bldP spid="18" grpId="1" animBg="1"/>
      <p:bldP spid="19" grpId="0" bldLvl="0" animBg="1"/>
      <p:bldP spid="19" grpId="1" animBg="1"/>
      <p:bldP spid="21" grpId="0" bldLvl="0" animBg="1"/>
      <p:bldP spid="21" grpId="1" animBg="1"/>
      <p:bldP spid="23" grpId="0" bldLvl="0" animBg="1"/>
      <p:bldP spid="23" grpId="1" animBg="1"/>
      <p:bldP spid="25" grpId="0" bldLvl="0" animBg="1"/>
      <p:bldP spid="25" grpId="1" animBg="1"/>
      <p:bldP spid="27" grpId="0" bldLvl="0" animBg="1"/>
      <p:bldP spid="27" grpId="1" animBg="1"/>
      <p:bldP spid="29" grpId="0" bldLvl="0" animBg="1"/>
      <p:bldP spid="29" grpId="1" animBg="1"/>
      <p:bldP spid="30" grpId="0" bldLvl="0" animBg="1"/>
      <p:bldP spid="30" grpId="1" animBg="1"/>
      <p:bldP spid="31" grpId="0" bldLvl="0" animBg="1"/>
      <p:bldP spid="3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a:stretch>
            <a:fillRect/>
          </a:stretch>
        </p:blipFill>
        <p:spPr>
          <a:xfrm>
            <a:off x="4147185" y="889000"/>
            <a:ext cx="7737475" cy="5841365"/>
          </a:xfrm>
          <a:prstGeom prst="rect">
            <a:avLst/>
          </a:prstGeom>
        </p:spPr>
      </p:pic>
      <p:sp>
        <p:nvSpPr>
          <p:cNvPr id="6" name="文本框 5"/>
          <p:cNvSpPr txBox="1"/>
          <p:nvPr>
            <p:custDataLst>
              <p:tags r:id="rId2"/>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七选五语料整理： </a:t>
            </a:r>
            <a:r>
              <a:rPr kumimoji="0" lang="zh-CN" altLang="en-US" sz="2000" b="1" kern="1200" cap="none" spc="0" normalizeH="0" baseline="0" noProof="1" dirty="0">
                <a:solidFill>
                  <a:srgbClr val="C00000"/>
                </a:solidFill>
                <a:latin typeface="微软雅黑" panose="020B0503020204020204" charset="-122"/>
                <a:ea typeface="微软雅黑" panose="020B0503020204020204" charset="-122"/>
                <a:cs typeface="+mn-cs"/>
                <a:sym typeface="+mn-ea"/>
              </a:rPr>
              <a:t>语义场建构；改述释义；高频课外单词语境记忆</a:t>
            </a:r>
            <a:endParaRPr kumimoji="0" lang="zh-CN" altLang="en-US" sz="20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graphicFrame>
        <p:nvGraphicFramePr>
          <p:cNvPr id="7" name="表格 6"/>
          <p:cNvGraphicFramePr/>
          <p:nvPr>
            <p:custDataLst>
              <p:tags r:id="rId5"/>
            </p:custDataLst>
          </p:nvPr>
        </p:nvGraphicFramePr>
        <p:xfrm>
          <a:off x="412750" y="889000"/>
          <a:ext cx="11471275" cy="5842000"/>
        </p:xfrm>
        <a:graphic>
          <a:graphicData uri="http://schemas.openxmlformats.org/drawingml/2006/table">
            <a:tbl>
              <a:tblPr>
                <a:effectLst/>
                <a:tableStyleId>{5940675A-B579-460E-94D1-54222C63F5DA}</a:tableStyleId>
              </a:tblPr>
              <a:tblGrid>
                <a:gridCol w="3736340"/>
                <a:gridCol w="7734935"/>
              </a:tblGrid>
              <a:tr h="5842000">
                <a:tc>
                  <a:txBody>
                    <a:bodyPr/>
                    <a:p>
                      <a:pPr marL="68580" indent="0" algn="just" fontAlgn="auto">
                        <a:lnSpc>
                          <a:spcPts val="290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900"/>
                        </a:lnSpc>
                        <a:spcBef>
                          <a:spcPct val="0"/>
                        </a:spcBef>
                        <a:spcAft>
                          <a:spcPct val="0"/>
                        </a:spcAft>
                      </a:pPr>
                      <a:endParaRPr lang="zh-CN" sz="320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a:solidFill>
                            <a:srgbClr val="FFFFFF"/>
                          </a:solidFill>
                          <a:latin typeface="Times New Roman" panose="02020603050405020304" charset="0"/>
                          <a:ea typeface="Times New Roman" panose="02020603050405020304"/>
                          <a:cs typeface="Times New Roman" panose="02020603050405020304" charset="0"/>
                        </a:rPr>
                        <a:t>9.</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手工制作珠宝</a:t>
                      </a: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rgbClr val="FFFFFF"/>
                          </a:solidFill>
                          <a:latin typeface="Times New Roman" panose="02020603050405020304" charset="0"/>
                          <a:ea typeface="Times New Roman" panose="02020603050405020304"/>
                          <a:cs typeface="Times New Roman" panose="02020603050405020304" charset="0"/>
                        </a:rPr>
                        <a:t>10. </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无需注册。</a:t>
                      </a:r>
                      <a:endParaRPr lang="en-US" alt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rgbClr val="FFFFFF"/>
                          </a:solidFill>
                          <a:latin typeface="Times New Roman" panose="02020603050405020304" charset="0"/>
                          <a:ea typeface="宋体" panose="02010600030101010101" pitchFamily="2" charset="-122"/>
                          <a:cs typeface="Times New Roman" panose="02020603050405020304" charset="0"/>
                        </a:rPr>
                        <a:t>     </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先到先得。</a:t>
                      </a: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just" fontAlgn="auto">
                        <a:lnSpc>
                          <a:spcPts val="384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840"/>
                        </a:lnSpc>
                        <a:spcBef>
                          <a:spcPct val="0"/>
                        </a:spcBef>
                        <a:spcAft>
                          <a:spcPct val="0"/>
                        </a:spcAft>
                      </a:pPr>
                      <a:r>
                        <a:rPr lang="en-US" altLang="zh-CN" sz="3200">
                          <a:noFill/>
                          <a:latin typeface="Times New Roman" panose="02020603050405020304" charset="0"/>
                          <a:ea typeface="Times New Roman" panose="02020603050405020304"/>
                          <a:cs typeface="Times New Roman" panose="02020603050405020304" charset="0"/>
                        </a:rPr>
                        <a:t>= altruistic</a:t>
                      </a:r>
                      <a:r>
                        <a:rPr lang="en-US" altLang="zh-CN" sz="3200" baseline="-25000">
                          <a:noFill/>
                          <a:latin typeface="Times New Roman" panose="02020603050405020304" charset="0"/>
                          <a:ea typeface="Times New Roman" panose="02020603050405020304"/>
                          <a:cs typeface="Times New Roman" panose="02020603050405020304" charset="0"/>
                        </a:rPr>
                        <a:t>利他主义的，无私的</a:t>
                      </a:r>
                      <a:r>
                        <a:rPr lang="en-US" altLang="zh-CN" sz="3200">
                          <a:noFill/>
                          <a:latin typeface="Times New Roman" panose="02020603050405020304" charset="0"/>
                          <a:ea typeface="Times New Roman" panose="02020603050405020304"/>
                          <a:cs typeface="Times New Roman" panose="02020603050405020304" charset="0"/>
                        </a:rPr>
                        <a:t> /selfless behavior</a:t>
                      </a:r>
                      <a:endParaRPr lang="en-US" altLang="zh-CN" sz="3200">
                        <a:noFill/>
                        <a:latin typeface="Times New Roman" panose="02020603050405020304" charset="0"/>
                        <a:ea typeface="Times New Roman" panose="02020603050405020304"/>
                        <a:cs typeface="Times New Roman" panose="02020603050405020304" charset="0"/>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469265" y="916940"/>
            <a:ext cx="3595370" cy="3046095"/>
          </a:xfrm>
          <a:prstGeom prst="rect">
            <a:avLst/>
          </a:prstGeom>
          <a:noFill/>
        </p:spPr>
        <p:txBody>
          <a:bodyPr wrap="square" rtlCol="0" anchor="t">
            <a:spAutoFit/>
          </a:bodyPr>
          <a:p>
            <a:r>
              <a:rPr lang="en-US" sz="2400"/>
              <a:t>20</a:t>
            </a:r>
            <a:r>
              <a:rPr sz="2400"/>
              <a:t>.一位</a:t>
            </a:r>
            <a:r>
              <a:rPr sz="2400">
                <a:solidFill>
                  <a:srgbClr val="C00000"/>
                </a:solidFill>
                <a:latin typeface="黑体" panose="02010609060101010101" charset="-122"/>
                <a:ea typeface="黑体" panose="02010609060101010101" charset="-122"/>
              </a:rPr>
              <a:t>无名</a:t>
            </a:r>
            <a:r>
              <a:rPr sz="2400"/>
              <a:t>英雄</a:t>
            </a:r>
            <a:endParaRPr sz="2400"/>
          </a:p>
          <a:p>
            <a:r>
              <a:rPr sz="2400"/>
              <a:t>      n.</a:t>
            </a:r>
            <a:r>
              <a:rPr sz="2400">
                <a:solidFill>
                  <a:srgbClr val="C00000"/>
                </a:solidFill>
                <a:latin typeface="黑体" panose="02010609060101010101" charset="-122"/>
                <a:ea typeface="黑体" panose="02010609060101010101" charset="-122"/>
              </a:rPr>
              <a:t>提神的东西</a:t>
            </a:r>
            <a:r>
              <a:rPr sz="2400"/>
              <a:t>;</a:t>
            </a:r>
            <a:endParaRPr sz="2400"/>
          </a:p>
          <a:p>
            <a:r>
              <a:rPr sz="2400"/>
              <a:t>       </a:t>
            </a:r>
            <a:r>
              <a:rPr sz="2400">
                <a:solidFill>
                  <a:srgbClr val="C00000"/>
                </a:solidFill>
                <a:latin typeface="黑体" panose="02010609060101010101" charset="-122"/>
                <a:ea typeface="黑体" panose="02010609060101010101" charset="-122"/>
              </a:rPr>
              <a:t>使人兴奋的东西</a:t>
            </a:r>
            <a:endParaRPr sz="2400"/>
          </a:p>
          <a:p>
            <a:endParaRPr sz="2400"/>
          </a:p>
          <a:p>
            <a:r>
              <a:rPr lang="en-US" sz="2400"/>
              <a:t>21</a:t>
            </a:r>
            <a:r>
              <a:rPr sz="2400"/>
              <a:t>. </a:t>
            </a:r>
            <a:r>
              <a:rPr sz="2400">
                <a:solidFill>
                  <a:srgbClr val="C00000"/>
                </a:solidFill>
                <a:latin typeface="黑体" panose="02010609060101010101" charset="-122"/>
                <a:ea typeface="黑体" panose="02010609060101010101" charset="-122"/>
              </a:rPr>
              <a:t>妨碍</a:t>
            </a:r>
            <a:r>
              <a:rPr sz="2400"/>
              <a:t>到她真诚的交流</a:t>
            </a:r>
            <a:endParaRPr sz="2400"/>
          </a:p>
          <a:p>
            <a:endParaRPr sz="2400"/>
          </a:p>
          <a:p>
            <a:r>
              <a:rPr lang="en-US" sz="2400"/>
              <a:t>22</a:t>
            </a:r>
            <a:r>
              <a:rPr sz="2400"/>
              <a:t>. </a:t>
            </a:r>
            <a:r>
              <a:rPr sz="2400">
                <a:solidFill>
                  <a:srgbClr val="C00000"/>
                </a:solidFill>
                <a:latin typeface="黑体" panose="02010609060101010101" charset="-122"/>
                <a:ea typeface="黑体" panose="02010609060101010101" charset="-122"/>
              </a:rPr>
              <a:t>开启</a:t>
            </a:r>
            <a:r>
              <a:rPr sz="2400"/>
              <a:t>美好的一天</a:t>
            </a:r>
            <a:endParaRPr sz="2400"/>
          </a:p>
          <a:p>
            <a:r>
              <a:rPr sz="2400"/>
              <a:t>       一心想做某事</a:t>
            </a:r>
            <a:endParaRPr sz="2400"/>
          </a:p>
        </p:txBody>
      </p:sp>
      <p:sp>
        <p:nvSpPr>
          <p:cNvPr id="3" name="文本框 2"/>
          <p:cNvSpPr txBox="1"/>
          <p:nvPr/>
        </p:nvSpPr>
        <p:spPr>
          <a:xfrm>
            <a:off x="4213225" y="978535"/>
            <a:ext cx="7461250" cy="3107690"/>
          </a:xfrm>
          <a:prstGeom prst="rect">
            <a:avLst/>
          </a:prstGeom>
          <a:noFill/>
          <a:ln w="9525">
            <a:noFill/>
          </a:ln>
        </p:spPr>
        <p:txBody>
          <a:bodyPr wrap="square">
            <a:spAutoFit/>
          </a:bodyPr>
          <a:p>
            <a:pPr indent="0"/>
            <a:r>
              <a:rPr lang="en-US" sz="2800" b="0">
                <a:latin typeface="Times New Roman" panose="02020603050405020304" charset="0"/>
                <a:ea typeface="宋体" panose="02010600030101010101" pitchFamily="2" charset="-122"/>
                <a:cs typeface="Times New Roman" panose="02020603050405020304" charset="0"/>
              </a:rPr>
              <a:t>20. an </a:t>
            </a:r>
            <a:r>
              <a:rPr lang="en-US" sz="2800" b="1">
                <a:latin typeface="Times New Roman" panose="02020603050405020304" charset="0"/>
                <a:ea typeface="宋体" panose="02010600030101010101" pitchFamily="2" charset="-122"/>
                <a:cs typeface="Times New Roman" panose="02020603050405020304" charset="0"/>
              </a:rPr>
              <a:t>unsung</a:t>
            </a:r>
            <a:r>
              <a:rPr lang="en-US" sz="2800" b="0">
                <a:latin typeface="Times New Roman" panose="02020603050405020304" charset="0"/>
                <a:ea typeface="宋体" panose="02010600030101010101" pitchFamily="2" charset="-122"/>
                <a:cs typeface="Times New Roman" panose="02020603050405020304" charset="0"/>
              </a:rPr>
              <a:t> hero</a:t>
            </a:r>
            <a:endParaRPr lang="en-US" sz="2800" b="0">
              <a:latin typeface="Times New Roman" panose="02020603050405020304" charset="0"/>
              <a:ea typeface="宋体" panose="02010600030101010101" pitchFamily="2" charset="-122"/>
              <a:cs typeface="Times New Roman" panose="02020603050405020304" charset="0"/>
            </a:endParaRPr>
          </a:p>
          <a:p>
            <a:pPr indent="0"/>
            <a:r>
              <a:rPr lang="en-US" sz="2800" b="0">
                <a:latin typeface="Times New Roman" panose="02020603050405020304" charset="0"/>
                <a:ea typeface="宋体" panose="02010600030101010101" pitchFamily="2" charset="-122"/>
                <a:cs typeface="Times New Roman" panose="02020603050405020304" charset="0"/>
              </a:rPr>
              <a:t>      </a:t>
            </a:r>
            <a:r>
              <a:rPr lang="en-US" sz="2800" b="1">
                <a:latin typeface="Times New Roman" panose="02020603050405020304" charset="0"/>
                <a:ea typeface="宋体" panose="02010600030101010101" pitchFamily="2" charset="-122"/>
                <a:cs typeface="Times New Roman" panose="02020603050405020304" charset="0"/>
              </a:rPr>
              <a:t>pick-me-up</a:t>
            </a:r>
            <a:endParaRPr lang="en-US" sz="2800" b="1">
              <a:latin typeface="Times New Roman" panose="02020603050405020304" charset="0"/>
              <a:ea typeface="宋体" panose="02010600030101010101" pitchFamily="2" charset="-122"/>
              <a:cs typeface="Times New Roman" panose="02020603050405020304" charset="0"/>
            </a:endParaRPr>
          </a:p>
          <a:p>
            <a:pPr indent="0"/>
            <a:r>
              <a:rPr lang="en-US" sz="2800" b="0">
                <a:latin typeface="Times New Roman" panose="02020603050405020304" charset="0"/>
                <a:ea typeface="宋体" panose="02010600030101010101" pitchFamily="2" charset="-122"/>
                <a:cs typeface="Times New Roman" panose="02020603050405020304" charset="0"/>
              </a:rPr>
              <a:t>21. </a:t>
            </a:r>
            <a:r>
              <a:rPr lang="en-US" sz="2800" b="1" u="sng">
                <a:latin typeface="Times New Roman" panose="02020603050405020304" charset="0"/>
                <a:ea typeface="宋体" panose="02010600030101010101" pitchFamily="2" charset="-122"/>
                <a:cs typeface="Times New Roman" panose="02020603050405020304" charset="0"/>
              </a:rPr>
              <a:t>get in the way of</a:t>
            </a:r>
            <a:r>
              <a:rPr lang="en-US" sz="2800" b="0">
                <a:latin typeface="Times New Roman" panose="02020603050405020304" charset="0"/>
                <a:ea typeface="宋体" panose="02010600030101010101" pitchFamily="2" charset="-122"/>
                <a:cs typeface="Times New Roman" panose="02020603050405020304" charset="0"/>
              </a:rPr>
              <a:t> her genuine conversations</a:t>
            </a:r>
            <a:endParaRPr lang="en-US" sz="2800" b="0">
              <a:latin typeface="Times New Roman" panose="02020603050405020304" charset="0"/>
              <a:ea typeface="宋体" panose="02010600030101010101" pitchFamily="2" charset="-122"/>
              <a:cs typeface="Times New Roman" panose="02020603050405020304" charset="0"/>
            </a:endParaRPr>
          </a:p>
          <a:p>
            <a:pPr indent="0"/>
            <a:r>
              <a:rPr lang="en-US" sz="2800" b="0">
                <a:latin typeface="Times New Roman" panose="02020603050405020304" charset="0"/>
                <a:ea typeface="宋体" panose="02010600030101010101" pitchFamily="2" charset="-122"/>
                <a:cs typeface="Times New Roman" panose="02020603050405020304" charset="0"/>
              </a:rPr>
              <a:t>22. </a:t>
            </a:r>
            <a:r>
              <a:rPr lang="en-US" sz="2800" b="1">
                <a:latin typeface="Times New Roman" panose="02020603050405020304" charset="0"/>
                <a:ea typeface="宋体" panose="02010600030101010101" pitchFamily="2" charset="-122"/>
                <a:cs typeface="Times New Roman" panose="02020603050405020304" charset="0"/>
              </a:rPr>
              <a:t>start</a:t>
            </a:r>
            <a:r>
              <a:rPr lang="en-US" sz="2800" b="0">
                <a:latin typeface="Times New Roman" panose="02020603050405020304" charset="0"/>
                <a:ea typeface="宋体" panose="02010600030101010101" pitchFamily="2" charset="-122"/>
                <a:cs typeface="Times New Roman" panose="02020603050405020304" charset="0"/>
              </a:rPr>
              <a:t> the day </a:t>
            </a:r>
            <a:r>
              <a:rPr lang="en-US" sz="2800" b="1">
                <a:latin typeface="Times New Roman" panose="02020603050405020304" charset="0"/>
                <a:ea typeface="宋体" panose="02010600030101010101" pitchFamily="2" charset="-122"/>
                <a:cs typeface="Times New Roman" panose="02020603050405020304" charset="0"/>
              </a:rPr>
              <a:t>off</a:t>
            </a:r>
            <a:r>
              <a:rPr lang="en-US" sz="2800" b="0">
                <a:latin typeface="Times New Roman" panose="02020603050405020304" charset="0"/>
                <a:ea typeface="宋体" panose="02010600030101010101" pitchFamily="2" charset="-122"/>
                <a:cs typeface="Times New Roman" panose="02020603050405020304" charset="0"/>
              </a:rPr>
              <a:t> good</a:t>
            </a:r>
            <a:endParaRPr lang="en-US" sz="2800" b="0">
              <a:latin typeface="Times New Roman" panose="02020603050405020304" charset="0"/>
              <a:ea typeface="宋体" panose="02010600030101010101" pitchFamily="2" charset="-122"/>
              <a:cs typeface="Times New Roman" panose="02020603050405020304" charset="0"/>
            </a:endParaRPr>
          </a:p>
          <a:p>
            <a:pPr indent="0"/>
            <a:r>
              <a:rPr lang="en-US" sz="2800" b="0">
                <a:latin typeface="Times New Roman" panose="02020603050405020304" charset="0"/>
                <a:ea typeface="宋体" panose="02010600030101010101" pitchFamily="2" charset="-122"/>
                <a:cs typeface="Times New Roman" panose="02020603050405020304" charset="0"/>
              </a:rPr>
              <a:t>      have </a:t>
            </a:r>
            <a:r>
              <a:rPr lang="en-US" sz="2800" b="1">
                <a:latin typeface="Times New Roman" panose="02020603050405020304" charset="0"/>
                <a:ea typeface="宋体" panose="02010600030101010101" pitchFamily="2" charset="-122"/>
                <a:cs typeface="Times New Roman" panose="02020603050405020304" charset="0"/>
              </a:rPr>
              <a:t>every intention</a:t>
            </a:r>
            <a:r>
              <a:rPr lang="en-US" sz="2800" b="0">
                <a:latin typeface="Times New Roman" panose="02020603050405020304" charset="0"/>
                <a:ea typeface="宋体" panose="02010600030101010101" pitchFamily="2" charset="-122"/>
                <a:cs typeface="Times New Roman" panose="02020603050405020304" charset="0"/>
              </a:rPr>
              <a:t> of doing sth</a:t>
            </a:r>
            <a:endParaRPr lang="zh-CN" altLang="en-US" sz="2800"/>
          </a:p>
        </p:txBody>
      </p:sp>
      <p:pic>
        <p:nvPicPr>
          <p:cNvPr id="9" name="图片 8" descr="640"/>
          <p:cNvPicPr>
            <a:picLocks noChangeAspect="1"/>
          </p:cNvPicPr>
          <p:nvPr/>
        </p:nvPicPr>
        <p:blipFill>
          <a:blip r:embed="rId6"/>
          <a:stretch>
            <a:fillRect/>
          </a:stretch>
        </p:blipFill>
        <p:spPr>
          <a:xfrm>
            <a:off x="4064635" y="5121910"/>
            <a:ext cx="1252855" cy="1717040"/>
          </a:xfrm>
          <a:prstGeom prst="rect">
            <a:avLst/>
          </a:prstGeom>
        </p:spPr>
      </p:pic>
      <p:pic>
        <p:nvPicPr>
          <p:cNvPr id="10" name="图片 9"/>
          <p:cNvPicPr/>
          <p:nvPr/>
        </p:nvPicPr>
        <p:blipFill>
          <a:blip r:embed="rId7"/>
        </p:blipFill>
        <p:spPr>
          <a:xfrm>
            <a:off x="11064240" y="530225"/>
            <a:ext cx="1129665" cy="66865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barn(inVertical)">
                                      <p:cBhvr>
                                        <p:cTn id="16" dur="500"/>
                                        <p:tgtEl>
                                          <p:spTgt spid="8">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barn(inVertical)">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barn(inVertical)">
                                      <p:cBhvr>
                                        <p:cTn id="24" dur="500"/>
                                        <p:tgtEl>
                                          <p:spTgt spid="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barn(inVertical)">
                                      <p:cBhvr>
                                        <p:cTn id="3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5245" y="-117475"/>
            <a:ext cx="9798050" cy="7002780"/>
          </a:xfrm>
          <a:prstGeom prst="rect">
            <a:avLst/>
          </a:prstGeom>
          <a:solidFill>
            <a:srgbClr val="C9D7CE"/>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p:cNvPicPr/>
          <p:nvPr/>
        </p:nvPicPr>
        <p:blipFill>
          <a:blip r:embed="rId1"/>
        </p:blipFill>
        <p:spPr>
          <a:xfrm>
            <a:off x="6239510" y="-53975"/>
            <a:ext cx="5952490" cy="6911975"/>
          </a:xfrm>
          <a:prstGeom prst="rect">
            <a:avLst/>
          </a:prstGeom>
        </p:spPr>
      </p:pic>
      <p:sp>
        <p:nvSpPr>
          <p:cNvPr id="6" name="任意多边形 5"/>
          <p:cNvSpPr/>
          <p:nvPr/>
        </p:nvSpPr>
        <p:spPr>
          <a:xfrm>
            <a:off x="0" y="-54610"/>
            <a:ext cx="7815580" cy="7002780"/>
          </a:xfrm>
          <a:custGeom>
            <a:avLst/>
            <a:gdLst>
              <a:gd name="connsiteX0" fmla="*/ 0 w 8185"/>
              <a:gd name="connsiteY0" fmla="*/ 0 h 10800"/>
              <a:gd name="connsiteX1" fmla="*/ 8182 w 8185"/>
              <a:gd name="connsiteY1" fmla="*/ 0 h 10800"/>
              <a:gd name="connsiteX2" fmla="*/ 8185 w 8185"/>
              <a:gd name="connsiteY2" fmla="*/ 10785 h 10800"/>
              <a:gd name="connsiteX3" fmla="*/ 0 w 8185"/>
              <a:gd name="connsiteY3" fmla="*/ 10800 h 10800"/>
              <a:gd name="connsiteX4" fmla="*/ 0 w 8185"/>
              <a:gd name="connsiteY4" fmla="*/ 0 h 1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7" h="10801">
                <a:moveTo>
                  <a:pt x="3517" y="3638"/>
                </a:moveTo>
                <a:lnTo>
                  <a:pt x="3517" y="6735"/>
                </a:lnTo>
                <a:lnTo>
                  <a:pt x="4062" y="6735"/>
                </a:lnTo>
                <a:lnTo>
                  <a:pt x="4062" y="5392"/>
                </a:lnTo>
                <a:lnTo>
                  <a:pt x="5639" y="5392"/>
                </a:lnTo>
                <a:lnTo>
                  <a:pt x="5639" y="6735"/>
                </a:lnTo>
                <a:lnTo>
                  <a:pt x="6184" y="6735"/>
                </a:lnTo>
                <a:lnTo>
                  <a:pt x="6184" y="3638"/>
                </a:lnTo>
                <a:lnTo>
                  <a:pt x="5639" y="3638"/>
                </a:lnTo>
                <a:lnTo>
                  <a:pt x="5639" y="4928"/>
                </a:lnTo>
                <a:lnTo>
                  <a:pt x="4062" y="4928"/>
                </a:lnTo>
                <a:lnTo>
                  <a:pt x="4062" y="3638"/>
                </a:lnTo>
                <a:lnTo>
                  <a:pt x="3517" y="3638"/>
                </a:lnTo>
                <a:close/>
                <a:moveTo>
                  <a:pt x="467" y="3638"/>
                </a:moveTo>
                <a:lnTo>
                  <a:pt x="467" y="4106"/>
                </a:lnTo>
                <a:lnTo>
                  <a:pt x="1505" y="4106"/>
                </a:lnTo>
                <a:lnTo>
                  <a:pt x="1505" y="6735"/>
                </a:lnTo>
                <a:lnTo>
                  <a:pt x="2050" y="6735"/>
                </a:lnTo>
                <a:lnTo>
                  <a:pt x="2050" y="4106"/>
                </a:lnTo>
                <a:lnTo>
                  <a:pt x="3073" y="4106"/>
                </a:lnTo>
                <a:lnTo>
                  <a:pt x="3073" y="3638"/>
                </a:lnTo>
                <a:lnTo>
                  <a:pt x="467" y="3638"/>
                </a:lnTo>
                <a:close/>
                <a:moveTo>
                  <a:pt x="0" y="0"/>
                </a:moveTo>
                <a:lnTo>
                  <a:pt x="7812" y="0"/>
                </a:lnTo>
                <a:cubicBezTo>
                  <a:pt x="4368" y="8976"/>
                  <a:pt x="7815" y="7186"/>
                  <a:pt x="7815" y="10786"/>
                </a:cubicBezTo>
                <a:lnTo>
                  <a:pt x="0" y="10801"/>
                </a:lnTo>
                <a:lnTo>
                  <a:pt x="0" y="0"/>
                </a:lnTo>
                <a:close/>
                <a:moveTo>
                  <a:pt x="8086" y="4144"/>
                </a:moveTo>
                <a:lnTo>
                  <a:pt x="7623" y="5473"/>
                </a:lnTo>
                <a:lnTo>
                  <a:pt x="8555" y="5473"/>
                </a:lnTo>
                <a:lnTo>
                  <a:pt x="8086" y="4144"/>
                </a:lnTo>
                <a:close/>
                <a:moveTo>
                  <a:pt x="13387" y="3638"/>
                </a:moveTo>
                <a:lnTo>
                  <a:pt x="13932" y="3638"/>
                </a:lnTo>
                <a:lnTo>
                  <a:pt x="13932" y="5095"/>
                </a:lnTo>
                <a:lnTo>
                  <a:pt x="15237" y="3638"/>
                </a:lnTo>
                <a:lnTo>
                  <a:pt x="15854" y="3638"/>
                </a:lnTo>
                <a:lnTo>
                  <a:pt x="15854" y="3671"/>
                </a:lnTo>
                <a:lnTo>
                  <a:pt x="14544" y="5110"/>
                </a:lnTo>
                <a:lnTo>
                  <a:pt x="15916" y="6702"/>
                </a:lnTo>
                <a:lnTo>
                  <a:pt x="15916" y="6735"/>
                </a:lnTo>
                <a:lnTo>
                  <a:pt x="15251" y="6735"/>
                </a:lnTo>
                <a:lnTo>
                  <a:pt x="13932" y="5172"/>
                </a:lnTo>
                <a:lnTo>
                  <a:pt x="13932" y="6735"/>
                </a:lnTo>
                <a:lnTo>
                  <a:pt x="13387" y="6735"/>
                </a:lnTo>
                <a:lnTo>
                  <a:pt x="13387" y="3638"/>
                </a:lnTo>
                <a:close/>
                <a:moveTo>
                  <a:pt x="10017" y="3638"/>
                </a:moveTo>
                <a:lnTo>
                  <a:pt x="10600" y="3638"/>
                </a:lnTo>
                <a:lnTo>
                  <a:pt x="11848" y="5483"/>
                </a:lnTo>
                <a:cubicBezTo>
                  <a:pt x="11864" y="5505"/>
                  <a:pt x="11892" y="5547"/>
                  <a:pt x="11934" y="5609"/>
                </a:cubicBezTo>
                <a:cubicBezTo>
                  <a:pt x="11975" y="5671"/>
                  <a:pt x="12012" y="5729"/>
                  <a:pt x="12044" y="5781"/>
                </a:cubicBezTo>
                <a:cubicBezTo>
                  <a:pt x="12076" y="5834"/>
                  <a:pt x="12103" y="5886"/>
                  <a:pt x="12125" y="5937"/>
                </a:cubicBezTo>
                <a:lnTo>
                  <a:pt x="12125" y="3638"/>
                </a:lnTo>
                <a:lnTo>
                  <a:pt x="12651" y="3638"/>
                </a:lnTo>
                <a:lnTo>
                  <a:pt x="12651" y="6735"/>
                </a:lnTo>
                <a:lnTo>
                  <a:pt x="12053" y="6735"/>
                </a:lnTo>
                <a:lnTo>
                  <a:pt x="10863" y="4976"/>
                </a:lnTo>
                <a:cubicBezTo>
                  <a:pt x="10847" y="4950"/>
                  <a:pt x="10816" y="4903"/>
                  <a:pt x="10770" y="4835"/>
                </a:cubicBezTo>
                <a:cubicBezTo>
                  <a:pt x="10724" y="4766"/>
                  <a:pt x="10682" y="4701"/>
                  <a:pt x="10646" y="4639"/>
                </a:cubicBezTo>
                <a:cubicBezTo>
                  <a:pt x="10609" y="4577"/>
                  <a:pt x="10576" y="4514"/>
                  <a:pt x="10548" y="4450"/>
                </a:cubicBezTo>
                <a:lnTo>
                  <a:pt x="10548" y="6735"/>
                </a:lnTo>
                <a:lnTo>
                  <a:pt x="10017" y="6735"/>
                </a:lnTo>
                <a:lnTo>
                  <a:pt x="10017" y="3638"/>
                </a:lnTo>
                <a:close/>
                <a:moveTo>
                  <a:pt x="7761" y="3638"/>
                </a:moveTo>
                <a:lnTo>
                  <a:pt x="8435" y="3638"/>
                </a:lnTo>
                <a:lnTo>
                  <a:pt x="9578" y="6702"/>
                </a:lnTo>
                <a:lnTo>
                  <a:pt x="9578" y="6735"/>
                </a:lnTo>
                <a:lnTo>
                  <a:pt x="9004" y="6735"/>
                </a:lnTo>
                <a:lnTo>
                  <a:pt x="8713" y="5913"/>
                </a:lnTo>
                <a:lnTo>
                  <a:pt x="7470" y="5913"/>
                </a:lnTo>
                <a:lnTo>
                  <a:pt x="7183" y="6735"/>
                </a:lnTo>
                <a:lnTo>
                  <a:pt x="6624" y="6735"/>
                </a:lnTo>
                <a:lnTo>
                  <a:pt x="6624" y="6702"/>
                </a:lnTo>
                <a:lnTo>
                  <a:pt x="7761" y="3638"/>
                </a:lnTo>
                <a:close/>
                <a:moveTo>
                  <a:pt x="17254" y="3575"/>
                </a:moveTo>
                <a:cubicBezTo>
                  <a:pt x="17643" y="3575"/>
                  <a:pt x="17998" y="3684"/>
                  <a:pt x="18320" y="3900"/>
                </a:cubicBezTo>
                <a:lnTo>
                  <a:pt x="18072" y="4283"/>
                </a:lnTo>
                <a:cubicBezTo>
                  <a:pt x="17928" y="4194"/>
                  <a:pt x="17794" y="4128"/>
                  <a:pt x="17668" y="4087"/>
                </a:cubicBezTo>
                <a:cubicBezTo>
                  <a:pt x="17542" y="4045"/>
                  <a:pt x="17402" y="4025"/>
                  <a:pt x="17249" y="4025"/>
                </a:cubicBezTo>
                <a:cubicBezTo>
                  <a:pt x="17087" y="4025"/>
                  <a:pt x="16958" y="4056"/>
                  <a:pt x="16862" y="4118"/>
                </a:cubicBezTo>
                <a:cubicBezTo>
                  <a:pt x="16767" y="4180"/>
                  <a:pt x="16719" y="4272"/>
                  <a:pt x="16719" y="4393"/>
                </a:cubicBezTo>
                <a:cubicBezTo>
                  <a:pt x="16719" y="4460"/>
                  <a:pt x="16736" y="4518"/>
                  <a:pt x="16771" y="4567"/>
                </a:cubicBezTo>
                <a:cubicBezTo>
                  <a:pt x="16806" y="4617"/>
                  <a:pt x="16867" y="4665"/>
                  <a:pt x="16953" y="4713"/>
                </a:cubicBezTo>
                <a:cubicBezTo>
                  <a:pt x="17039" y="4761"/>
                  <a:pt x="17162" y="4813"/>
                  <a:pt x="17321" y="4871"/>
                </a:cubicBezTo>
                <a:lnTo>
                  <a:pt x="17417" y="4904"/>
                </a:lnTo>
                <a:cubicBezTo>
                  <a:pt x="17624" y="4978"/>
                  <a:pt x="17791" y="5048"/>
                  <a:pt x="17919" y="5117"/>
                </a:cubicBezTo>
                <a:cubicBezTo>
                  <a:pt x="18046" y="5185"/>
                  <a:pt x="18154" y="5281"/>
                  <a:pt x="18244" y="5404"/>
                </a:cubicBezTo>
                <a:cubicBezTo>
                  <a:pt x="18333" y="5526"/>
                  <a:pt x="18377" y="5685"/>
                  <a:pt x="18377" y="5879"/>
                </a:cubicBezTo>
                <a:cubicBezTo>
                  <a:pt x="18377" y="6077"/>
                  <a:pt x="18327" y="6245"/>
                  <a:pt x="18227" y="6384"/>
                </a:cubicBezTo>
                <a:cubicBezTo>
                  <a:pt x="18127" y="6522"/>
                  <a:pt x="17988" y="6626"/>
                  <a:pt x="17811" y="6694"/>
                </a:cubicBezTo>
                <a:cubicBezTo>
                  <a:pt x="17634" y="6763"/>
                  <a:pt x="17428" y="6797"/>
                  <a:pt x="17192" y="6797"/>
                </a:cubicBezTo>
                <a:cubicBezTo>
                  <a:pt x="16956" y="6797"/>
                  <a:pt x="16741" y="6765"/>
                  <a:pt x="16547" y="6702"/>
                </a:cubicBezTo>
                <a:cubicBezTo>
                  <a:pt x="16352" y="6638"/>
                  <a:pt x="16180" y="6549"/>
                  <a:pt x="16031" y="6434"/>
                </a:cubicBezTo>
                <a:lnTo>
                  <a:pt x="16284" y="6051"/>
                </a:lnTo>
                <a:cubicBezTo>
                  <a:pt x="16424" y="6150"/>
                  <a:pt x="16571" y="6223"/>
                  <a:pt x="16724" y="6269"/>
                </a:cubicBezTo>
                <a:cubicBezTo>
                  <a:pt x="16877" y="6315"/>
                  <a:pt x="17023" y="6338"/>
                  <a:pt x="17163" y="6338"/>
                </a:cubicBezTo>
                <a:cubicBezTo>
                  <a:pt x="17374" y="6338"/>
                  <a:pt x="17535" y="6302"/>
                  <a:pt x="17646" y="6231"/>
                </a:cubicBezTo>
                <a:cubicBezTo>
                  <a:pt x="17758" y="6159"/>
                  <a:pt x="17813" y="6051"/>
                  <a:pt x="17813" y="5908"/>
                </a:cubicBezTo>
                <a:cubicBezTo>
                  <a:pt x="17813" y="5822"/>
                  <a:pt x="17794" y="5750"/>
                  <a:pt x="17756" y="5693"/>
                </a:cubicBezTo>
                <a:cubicBezTo>
                  <a:pt x="17718" y="5636"/>
                  <a:pt x="17653" y="5583"/>
                  <a:pt x="17560" y="5535"/>
                </a:cubicBezTo>
                <a:cubicBezTo>
                  <a:pt x="17468" y="5487"/>
                  <a:pt x="17334" y="5432"/>
                  <a:pt x="17159" y="5368"/>
                </a:cubicBezTo>
                <a:lnTo>
                  <a:pt x="17068" y="5334"/>
                </a:lnTo>
                <a:cubicBezTo>
                  <a:pt x="16864" y="5258"/>
                  <a:pt x="16701" y="5185"/>
                  <a:pt x="16578" y="5115"/>
                </a:cubicBezTo>
                <a:cubicBezTo>
                  <a:pt x="16455" y="5044"/>
                  <a:pt x="16356" y="4953"/>
                  <a:pt x="16279" y="4840"/>
                </a:cubicBezTo>
                <a:cubicBezTo>
                  <a:pt x="16203" y="4727"/>
                  <a:pt x="16164" y="4584"/>
                  <a:pt x="16164" y="4412"/>
                </a:cubicBezTo>
                <a:cubicBezTo>
                  <a:pt x="16164" y="4227"/>
                  <a:pt x="16216" y="4072"/>
                  <a:pt x="16320" y="3946"/>
                </a:cubicBezTo>
                <a:cubicBezTo>
                  <a:pt x="16423" y="3820"/>
                  <a:pt x="16558" y="3727"/>
                  <a:pt x="16724" y="3666"/>
                </a:cubicBezTo>
                <a:cubicBezTo>
                  <a:pt x="16889" y="3606"/>
                  <a:pt x="17066" y="3575"/>
                  <a:pt x="17254" y="3575"/>
                </a:cubicBezTo>
                <a:close/>
              </a:path>
            </a:pathLst>
          </a:custGeom>
          <a:solidFill>
            <a:srgbClr val="085E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 name="图片 1"/>
          <p:cNvPicPr>
            <a:picLocks noChangeAspect="1"/>
          </p:cNvPicPr>
          <p:nvPr/>
        </p:nvPicPr>
        <p:blipFill rotWithShape="1">
          <a:blip r:embed="rId2">
            <a:extLst>
              <a:ext uri="{BEBA8EAE-BF5A-486C-A8C5-ECC9F3942E4B}">
                <a14:imgProps xmlns:a14="http://schemas.microsoft.com/office/drawing/2010/main">
                  <a14:imgLayer r:embed="rId3">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3348990" y="386715"/>
            <a:ext cx="1322070" cy="1219835"/>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sp>
        <p:nvSpPr>
          <p:cNvPr id="2" name="出自【趣你的PPT】(微信:qunideppt)：最优质的PPT资源库"/>
          <p:cNvSpPr txBox="1"/>
          <p:nvPr>
            <p:custDataLst>
              <p:tags r:id="rId1"/>
            </p:custDataLst>
          </p:nvPr>
        </p:nvSpPr>
        <p:spPr>
          <a:xfrm>
            <a:off x="1140460" y="134620"/>
            <a:ext cx="7106285" cy="542290"/>
          </a:xfrm>
          <a:prstGeom prst="rect">
            <a:avLst/>
          </a:prstGeom>
          <a:noFill/>
        </p:spPr>
        <p:txBody>
          <a:bodyPr wrap="square" rtlCol="0">
            <a:noAutofit/>
          </a:bodyPr>
          <a:lstStyle/>
          <a:p>
            <a:pPr fontAlgn="ctr">
              <a:lnSpc>
                <a:spcPct val="110000"/>
              </a:lnSpc>
            </a:pPr>
            <a:r>
              <a:rPr lang="en-US" altLang="zh-CN" sz="2400" b="1" dirty="0">
                <a:solidFill>
                  <a:srgbClr val="002060"/>
                </a:solidFill>
                <a:latin typeface="微软雅黑" panose="020B0503020204020204" charset="-122"/>
                <a:ea typeface="微软雅黑" panose="020B0503020204020204" charset="-122"/>
              </a:rPr>
              <a:t>A</a:t>
            </a:r>
            <a:r>
              <a:rPr lang="zh-CN" altLang="en-US" sz="2400" b="1" dirty="0">
                <a:solidFill>
                  <a:srgbClr val="002060"/>
                </a:solidFill>
                <a:latin typeface="微软雅黑" panose="020B0503020204020204" charset="-122"/>
                <a:ea typeface="微软雅黑" panose="020B0503020204020204" charset="-122"/>
              </a:rPr>
              <a:t>篇阅读理解满分秒杀策略</a:t>
            </a:r>
            <a:endParaRPr lang="zh-CN" altLang="en-US" sz="2400" b="1" dirty="0">
              <a:solidFill>
                <a:srgbClr val="002060"/>
              </a:solidFill>
              <a:latin typeface="微软雅黑" panose="020B0503020204020204" charset="-122"/>
              <a:ea typeface="微软雅黑" panose="020B0503020204020204" charset="-122"/>
            </a:endParaRPr>
          </a:p>
        </p:txBody>
      </p:sp>
      <p:grpSp>
        <p:nvGrpSpPr>
          <p:cNvPr id="12" name="组合 11"/>
          <p:cNvGrpSpPr/>
          <p:nvPr userDrawn="1">
            <p:custDataLst>
              <p:tags r:id="rId2"/>
            </p:custDataLst>
          </p:nvPr>
        </p:nvGrpSpPr>
        <p:grpSpPr>
          <a:xfrm>
            <a:off x="10637789" y="5416239"/>
            <a:ext cx="1552625" cy="1432464"/>
            <a:chOff x="10898414" y="5656121"/>
            <a:chExt cx="1293586" cy="1193473"/>
          </a:xfrm>
        </p:grpSpPr>
        <p:sp>
          <p:nvSpPr>
            <p:cNvPr id="13" name="任意多边形: 形状 12"/>
            <p:cNvSpPr/>
            <p:nvPr>
              <p:custDataLst>
                <p:tags r:id="rId3"/>
              </p:custDataLst>
            </p:nvPr>
          </p:nvSpPr>
          <p:spPr>
            <a:xfrm>
              <a:off x="10898414" y="6156789"/>
              <a:ext cx="678846" cy="692805"/>
            </a:xfrm>
            <a:custGeom>
              <a:avLst/>
              <a:gdLst>
                <a:gd name="connsiteX0" fmla="*/ 551985 w 826176"/>
                <a:gd name="connsiteY0" fmla="*/ 0 h 843164"/>
                <a:gd name="connsiteX1" fmla="*/ 826176 w 826176"/>
                <a:gd name="connsiteY1" fmla="*/ 418831 h 843164"/>
                <a:gd name="connsiteX2" fmla="*/ 551984 w 826176"/>
                <a:gd name="connsiteY2" fmla="*/ 843164 h 843164"/>
                <a:gd name="connsiteX3" fmla="*/ 0 w 826176"/>
                <a:gd name="connsiteY3" fmla="*/ 843164 h 843164"/>
              </a:gdLst>
              <a:ahLst/>
              <a:cxnLst>
                <a:cxn ang="0">
                  <a:pos x="connsiteX0" y="connsiteY0"/>
                </a:cxn>
                <a:cxn ang="0">
                  <a:pos x="connsiteX1" y="connsiteY1"/>
                </a:cxn>
                <a:cxn ang="0">
                  <a:pos x="connsiteX2" y="connsiteY2"/>
                </a:cxn>
                <a:cxn ang="0">
                  <a:pos x="connsiteX3" y="connsiteY3"/>
                </a:cxn>
              </a:cxnLst>
              <a:rect l="l" t="t" r="r" b="b"/>
              <a:pathLst>
                <a:path w="826176" h="843164">
                  <a:moveTo>
                    <a:pt x="551985" y="0"/>
                  </a:moveTo>
                  <a:lnTo>
                    <a:pt x="826176" y="418831"/>
                  </a:lnTo>
                  <a:lnTo>
                    <a:pt x="551984" y="843164"/>
                  </a:lnTo>
                  <a:lnTo>
                    <a:pt x="0" y="843164"/>
                  </a:lnTo>
                  <a:close/>
                </a:path>
              </a:pathLst>
            </a:cu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wrap="square" rtlCol="0" anchor="ctr">
              <a:noAutofit/>
            </a:bodyPr>
            <a:p>
              <a:pPr algn="ctr"/>
              <a:r>
                <a:rPr kumimoji="1" lang="zh-CN" altLang="en-US">
                  <a:solidFill>
                    <a:srgbClr val="000000">
                      <a:lumMod val="85000"/>
                      <a:lumOff val="15000"/>
                    </a:srgbClr>
                  </a:solidFill>
                  <a:latin typeface="微软雅黑" panose="020B0503020204020204" charset="-122"/>
                  <a:ea typeface="微软雅黑" panose="020B0503020204020204" charset="-122"/>
                </a:rPr>
                <a:t> </a:t>
              </a: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8" name="三角形 7"/>
            <p:cNvSpPr/>
            <p:nvPr>
              <p:custDataLst>
                <p:tags r:id="rId4"/>
              </p:custDataLst>
            </p:nvPr>
          </p:nvSpPr>
          <p:spPr>
            <a:xfrm>
              <a:off x="11420811" y="5656121"/>
              <a:ext cx="771189" cy="1193473"/>
            </a:xfrm>
            <a:prstGeom prst="triangle">
              <a:avLst>
                <a:gd name="adj" fmla="val 100000"/>
              </a:avLst>
            </a:prstGeom>
            <a:solidFill>
              <a:srgbClr val="815EC5"/>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sp>
          <p:nvSpPr>
            <p:cNvPr id="19" name="三角形 8"/>
            <p:cNvSpPr/>
            <p:nvPr>
              <p:custDataLst>
                <p:tags r:id="rId5"/>
              </p:custDataLst>
            </p:nvPr>
          </p:nvSpPr>
          <p:spPr>
            <a:xfrm rot="10800000">
              <a:off x="11408088" y="6156530"/>
              <a:ext cx="405290" cy="300624"/>
            </a:xfrm>
            <a:prstGeom prst="triangle">
              <a:avLst/>
            </a:prstGeom>
            <a:solidFill>
              <a:srgbClr val="4B58C3"/>
            </a:solidFill>
            <a:ln>
              <a:noFill/>
            </a:ln>
          </p:spPr>
          <p:style>
            <a:lnRef idx="2">
              <a:srgbClr val="5D53C4">
                <a:shade val="50000"/>
              </a:srgbClr>
            </a:lnRef>
            <a:fillRef idx="1">
              <a:srgbClr val="5D53C4"/>
            </a:fillRef>
            <a:effectRef idx="0">
              <a:srgbClr val="5D53C4"/>
            </a:effectRef>
            <a:fontRef idx="minor">
              <a:srgbClr val="FFFFFF"/>
            </a:fontRef>
          </p:style>
          <p:txBody>
            <a:bodyPr rtlCol="0" anchor="ctr"/>
            <a:p>
              <a:pPr algn="ctr"/>
              <a:endParaRPr kumimoji="1" lang="zh-CN" altLang="en-US">
                <a:solidFill>
                  <a:srgbClr val="000000">
                    <a:lumMod val="85000"/>
                    <a:lumOff val="15000"/>
                  </a:srgbClr>
                </a:solidFill>
                <a:latin typeface="微软雅黑" panose="020B0503020204020204" charset="-122"/>
                <a:ea typeface="微软雅黑" panose="020B0503020204020204" charset="-122"/>
              </a:endParaRPr>
            </a:p>
          </p:txBody>
        </p:sp>
      </p:grpSp>
      <p:pic>
        <p:nvPicPr>
          <p:cNvPr id="4" name="图片 3"/>
          <p:cNvPicPr/>
          <p:nvPr/>
        </p:nvPicPr>
        <p:blipFill>
          <a:blip r:embed="rId6"/>
        </p:blipFill>
        <p:spPr>
          <a:xfrm rot="18480000">
            <a:off x="11231245" y="4992370"/>
            <a:ext cx="946785" cy="806450"/>
          </a:xfrm>
          <a:prstGeom prst="rect">
            <a:avLst/>
          </a:prstGeom>
        </p:spPr>
      </p:pic>
      <p:pic>
        <p:nvPicPr>
          <p:cNvPr id="6" name="图片 5"/>
          <p:cNvPicPr/>
          <p:nvPr/>
        </p:nvPicPr>
        <p:blipFill>
          <a:blip r:embed="rId7"/>
          <a:stretch>
            <a:fillRect/>
          </a:stretch>
        </p:blipFill>
        <p:spPr>
          <a:xfrm>
            <a:off x="0" y="6591935"/>
            <a:ext cx="708025" cy="287655"/>
          </a:xfrm>
          <a:prstGeom prst="rect">
            <a:avLst/>
          </a:prstGeom>
        </p:spPr>
      </p:pic>
      <p:sp>
        <p:nvSpPr>
          <p:cNvPr id="7" name="文本框 6"/>
          <p:cNvSpPr txBox="1"/>
          <p:nvPr/>
        </p:nvSpPr>
        <p:spPr>
          <a:xfrm>
            <a:off x="841375" y="6616700"/>
            <a:ext cx="5544820" cy="257810"/>
          </a:xfrm>
          <a:prstGeom prst="rect">
            <a:avLst/>
          </a:prstGeom>
          <a:noFill/>
        </p:spPr>
        <p:txBody>
          <a:bodyPr wrap="square" rtlCol="0" anchor="t">
            <a:noAutofit/>
          </a:bodyPr>
          <a:p>
            <a:r>
              <a:rPr lang="zh-CN" altLang="en-US" sz="1335" b="1">
                <a:solidFill>
                  <a:schemeClr val="bg1"/>
                </a:solidFill>
                <a:latin typeface="微软雅黑" panose="020B0503020204020204" charset="-122"/>
                <a:ea typeface="微软雅黑" panose="020B0503020204020204" charset="-122"/>
              </a:rPr>
              <a:t>突破思维瓶颈，内化关键能力，做实高分细节</a:t>
            </a:r>
            <a:endParaRPr lang="zh-CN" altLang="en-US" sz="1335" b="1">
              <a:solidFill>
                <a:schemeClr val="bg1"/>
              </a:solidFill>
              <a:latin typeface="微软雅黑" panose="020B0503020204020204" charset="-122"/>
              <a:ea typeface="微软雅黑" panose="020B0503020204020204" charset="-122"/>
            </a:endParaRPr>
          </a:p>
        </p:txBody>
      </p:sp>
      <p:sp>
        <p:nvSpPr>
          <p:cNvPr id="8" name="文本框 7"/>
          <p:cNvSpPr txBox="1"/>
          <p:nvPr>
            <p:custDataLst>
              <p:tags r:id="rId8"/>
            </p:custDataLst>
          </p:nvPr>
        </p:nvSpPr>
        <p:spPr>
          <a:xfrm>
            <a:off x="372745" y="1081405"/>
            <a:ext cx="5723255" cy="3959225"/>
          </a:xfrm>
          <a:prstGeom prst="rect">
            <a:avLst/>
          </a:prstGeom>
          <a:noFill/>
          <a:ln w="12700" cap="flat">
            <a:noFill/>
            <a:miter lim="400000"/>
          </a:ln>
          <a:effectLst/>
        </p:spPr>
        <p:txBody>
          <a:bodyPr rot="0" vertOverflow="overflow" horzOverflow="overflow" vert="horz" wrap="square" lIns="91414" tIns="91414" rIns="91414" bIns="91414" numCol="1" spcCol="38100" rtlCol="0" anchor="t" forceAA="0">
            <a:noAutofit/>
          </a:bodyPr>
          <a:p>
            <a:pPr marL="0" marR="0" indent="0" algn="l" defTabSz="6858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rPr>
              <a:t>1. 快速打开A篇阅读理解的方式：</a:t>
            </a:r>
            <a:endParaRPr kumimoji="0" lang="en-US" altLang="zh-CN"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Helvetica"/>
                <a:ea typeface="Helvetica"/>
                <a:cs typeface="Helvetica"/>
                <a:sym typeface="Helvetica"/>
              </a:rPr>
              <a:t>  </a:t>
            </a:r>
            <a:r>
              <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kumimoji="0" lang="zh-CN" altLang="en-US"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①快速读取文章</a:t>
            </a:r>
            <a:r>
              <a:rPr kumimoji="0" lang="zh-CN" altLang="en-US" sz="2400" b="1" i="0" u="none" strike="noStrike" cap="none" spc="0" normalizeH="0" baseline="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标题</a:t>
            </a:r>
            <a:r>
              <a:rPr kumimoji="0" lang="en-US" altLang="zh-CN" sz="2400" b="1" i="0" u="none" strike="noStrike" cap="none" spc="0" normalizeH="0" baseline="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a:t>
            </a:r>
            <a:r>
              <a:rPr kumimoji="0" lang="zh-CN" altLang="en-US" sz="2400" b="1" i="0" u="none" strike="noStrike" cap="none" spc="0" normalizeH="0" baseline="0">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主题句/文章主旨大意</a:t>
            </a:r>
            <a:r>
              <a:rPr kumimoji="0" lang="zh-CN" altLang="en-US" sz="2400" b="0" i="0" u="none" strike="noStrike" cap="none" spc="0" normalizeH="0" baseline="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（一般在第一段）</a:t>
            </a:r>
            <a:endParaRPr kumimoji="0" lang="zh-CN" altLang="en-US" sz="2400" b="0" i="0" u="none" strike="noStrike" cap="none" spc="0" normalizeH="0" baseline="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lang="zh-CN" altLang="en-US"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②浏览</a:t>
            </a:r>
            <a:r>
              <a:rPr kumimoji="0" lang="zh-CN" altLang="en-US"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文章的框架结构/语篇组织</a:t>
            </a:r>
            <a:r>
              <a:rPr kumimoji="0" lang="zh-CN" altLang="en-US" sz="2400" b="0" i="0" u="none" strike="noStrike" cap="none" spc="0" normalizeH="0" baseline="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（达成宏观把握，方便定位信息）</a:t>
            </a:r>
            <a:endParaRPr kumimoji="0" lang="zh-CN" altLang="en-US" sz="2400" b="0" i="0" u="none" strike="noStrike" cap="none" spc="0" normalizeH="0" baseline="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   </a:t>
            </a:r>
            <a:r>
              <a:rPr lang="zh-CN" altLang="en-US"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③</a:t>
            </a:r>
            <a:r>
              <a:rPr lang="en-US" altLang="zh-CN" sz="2400" b="1">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题干关键词</a:t>
            </a:r>
            <a:r>
              <a:rPr lang="zh-CN" altLang="en-US"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快速回到原文</a:t>
            </a:r>
            <a:r>
              <a:rPr lang="zh-CN" altLang="en-US" sz="2400" b="1">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定位信息源</a:t>
            </a:r>
            <a:r>
              <a:rPr kumimoji="0" lang="zh-CN" altLang="en-US" sz="2400" b="0" i="0" u="none" strike="noStrike" cap="none" spc="0" normalizeH="0" baseline="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rPr>
              <a:t>（题目=阅读提纲）</a:t>
            </a:r>
            <a:endParaRPr kumimoji="0" lang="zh-CN" altLang="en-US" sz="2400" b="0" i="0" u="none" strike="noStrike" cap="none" spc="0" normalizeH="0" baseline="0">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Helvetica"/>
            </a:endParaRPr>
          </a:p>
          <a:p>
            <a:pPr marR="0" indent="0" algn="l" defTabSz="685800" rtl="0" fontAlgn="auto" hangingPunct="0">
              <a:lnSpc>
                <a:spcPts val="1880"/>
              </a:lnSpc>
              <a:spcBef>
                <a:spcPts val="0"/>
              </a:spcBef>
              <a:spcAft>
                <a:spcPts val="0"/>
              </a:spcAft>
              <a:buClrTx/>
              <a:buSzTx/>
              <a:buFontTx/>
              <a:buNone/>
            </a:pPr>
            <a:endParaRPr kumimoji="0" lang="zh-CN" altLang="en-US" sz="2400" b="0" i="0" u="none" strike="noStrike" cap="none" spc="0" normalizeH="0" baseline="0">
              <a:ln>
                <a:noFill/>
              </a:ln>
              <a:solidFill>
                <a:srgbClr val="0070C0"/>
              </a:solidFill>
              <a:effectLst/>
              <a:uFillTx/>
              <a:latin typeface="Helvetica"/>
              <a:ea typeface="Helvetica"/>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rPr>
              <a:t>2. </a:t>
            </a:r>
            <a:r>
              <a:rPr lang="en-US" altLang="zh-CN" sz="2400" b="1">
                <a:ln>
                  <a:noFill/>
                </a:ln>
                <a:solidFill>
                  <a:srgbClr val="C00000"/>
                </a:solidFill>
                <a:effectLst/>
                <a:uFillTx/>
                <a:latin typeface="微软雅黑" panose="020B0503020204020204" charset="-122"/>
                <a:ea typeface="微软雅黑" panose="020B0503020204020204" charset="-122"/>
                <a:sym typeface="Helvetica"/>
              </a:rPr>
              <a:t>先做直接辨认型</a:t>
            </a:r>
            <a:r>
              <a:rPr lang="en-US" altLang="zh-CN" sz="2400" b="1">
                <a:ln>
                  <a:noFill/>
                </a:ln>
                <a:solidFill>
                  <a:srgbClr val="C00000"/>
                </a:solidFill>
                <a:effectLst/>
                <a:uFillTx/>
                <a:sym typeface="Helvetica"/>
              </a:rPr>
              <a:t>： </a:t>
            </a:r>
            <a:endParaRPr lang="en-US" altLang="zh-CN" sz="2400" b="1">
              <a:ln>
                <a:noFill/>
              </a:ln>
              <a:solidFill>
                <a:srgbClr val="C00000"/>
              </a:solidFill>
              <a:effectLst/>
              <a:uFillTx/>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b="1">
                <a:ln>
                  <a:noFill/>
                </a:ln>
                <a:solidFill>
                  <a:srgbClr val="002060"/>
                </a:solidFill>
                <a:effectLst/>
                <a:uFillTx/>
                <a:sym typeface="Helvetica"/>
              </a:rPr>
              <a:t>    </a:t>
            </a:r>
            <a:r>
              <a:rPr lang="zh-CN" altLang="en-US" sz="2400" b="1">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单点直接信息题</a:t>
            </a:r>
            <a:r>
              <a:rPr lang="en-US" altLang="zh-CN"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（带问题寻读跳读---获取</a:t>
            </a:r>
            <a:r>
              <a:rPr lang="zh-CN" altLang="en-US"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文本</a:t>
            </a:r>
            <a:r>
              <a:rPr lang="en-US" altLang="zh-CN"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信息--</a:t>
            </a:r>
            <a:r>
              <a:rPr lang="zh-CN" altLang="en-US"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选项</a:t>
            </a:r>
            <a:r>
              <a:rPr lang="en-US" altLang="zh-CN"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对号入座）</a:t>
            </a:r>
            <a:endPar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en-US" altLang="zh-CN"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en-US" altLang="zh-CN"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en-US" altLang="zh-CN" sz="2400" b="0" i="0" u="none" strike="noStrike" cap="none" spc="0" normalizeH="0" baseline="0">
              <a:ln>
                <a:noFill/>
              </a:ln>
              <a:solidFill>
                <a:srgbClr val="000000"/>
              </a:solidFill>
              <a:effectLst/>
              <a:uFillTx/>
              <a:latin typeface="Helvetica"/>
              <a:ea typeface="Helvetica"/>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en-US" altLang="zh-CN" sz="2400" b="0" i="0" u="none" strike="noStrike" cap="none" spc="0" normalizeH="0" baseline="0">
              <a:ln>
                <a:noFill/>
              </a:ln>
              <a:solidFill>
                <a:srgbClr val="000000"/>
              </a:solidFill>
              <a:effectLst/>
              <a:uFillTx/>
              <a:latin typeface="Helvetica"/>
              <a:ea typeface="Helvetica"/>
              <a:cs typeface="Helvetica"/>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en-US" altLang="zh-CN" sz="2400" b="0" i="0" u="none" strike="noStrike" cap="none" spc="0" normalizeH="0" baseline="0">
              <a:ln>
                <a:noFill/>
              </a:ln>
              <a:solidFill>
                <a:srgbClr val="000000"/>
              </a:solidFill>
              <a:effectLst/>
              <a:uFillTx/>
              <a:latin typeface="Helvetica"/>
              <a:ea typeface="Helvetica"/>
              <a:cs typeface="Helvetica"/>
              <a:sym typeface="Helvetica"/>
            </a:endParaRPr>
          </a:p>
        </p:txBody>
      </p:sp>
      <p:pic>
        <p:nvPicPr>
          <p:cNvPr id="9" name="图片 8"/>
          <p:cNvPicPr>
            <a:picLocks noChangeAspect="1"/>
          </p:cNvPicPr>
          <p:nvPr>
            <p:custDataLst>
              <p:tags r:id="rId9"/>
            </p:custDataLst>
          </p:nvPr>
        </p:nvPicPr>
        <p:blipFill>
          <a:blip r:embed="rId10"/>
          <a:srcRect/>
          <a:stretch>
            <a:fillRect/>
          </a:stretch>
        </p:blipFill>
        <p:spPr>
          <a:xfrm>
            <a:off x="6690360" y="824865"/>
            <a:ext cx="5359400" cy="3362960"/>
          </a:xfrm>
          <a:prstGeom prst="rect">
            <a:avLst/>
          </a:prstGeom>
        </p:spPr>
      </p:pic>
      <p:sp>
        <p:nvSpPr>
          <p:cNvPr id="11" name="文本框 10"/>
          <p:cNvSpPr txBox="1"/>
          <p:nvPr/>
        </p:nvSpPr>
        <p:spPr>
          <a:xfrm>
            <a:off x="372745" y="5171440"/>
            <a:ext cx="10504170" cy="1289050"/>
          </a:xfrm>
          <a:prstGeom prst="rect">
            <a:avLst/>
          </a:prstGeom>
          <a:noFill/>
          <a:ln w="12700" cap="flat">
            <a:noFill/>
            <a:miter lim="400000"/>
          </a:ln>
          <a:effectLst/>
        </p:spPr>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3.  再做间接辨认型：</a:t>
            </a:r>
            <a:r>
              <a:rPr lang="en-US" altLang="zh-CN" sz="2400">
                <a:ln>
                  <a:noFill/>
                </a:ln>
                <a:solidFill>
                  <a:srgbClr val="C00000"/>
                </a:solidFill>
                <a:effectLst/>
                <a:uFillTx/>
                <a:sym typeface="Helvetica"/>
              </a:rPr>
              <a:t> </a:t>
            </a:r>
            <a:endParaRPr lang="en-US" altLang="zh-CN" sz="2400">
              <a:ln>
                <a:noFill/>
              </a:ln>
              <a:solidFill>
                <a:srgbClr val="002060"/>
              </a:solidFill>
              <a:effectLst/>
              <a:uFillTx/>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b="1">
                <a:ln>
                  <a:noFill/>
                </a:ln>
                <a:solidFill>
                  <a:srgbClr val="C00000"/>
                </a:solidFill>
                <a:effectLst/>
                <a:uFillTx/>
                <a:sym typeface="Helvetica"/>
              </a:rPr>
              <a:t>    </a:t>
            </a:r>
            <a:r>
              <a:rPr lang="zh-CN" altLang="en-US" sz="2400" b="1">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多点信息题</a:t>
            </a:r>
            <a:r>
              <a:rPr lang="en-US" altLang="zh-CN"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（多点信息群---</a:t>
            </a:r>
            <a:r>
              <a:rPr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注重对特定细节的筛选、类比、综合</a:t>
            </a:r>
            <a:r>
              <a:rPr lang="zh-CN"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a:t>
            </a:r>
            <a:r>
              <a:rPr lang="en-US" altLang="zh-CN" sz="240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rPr>
              <a:t>加工转换--正确释义）</a:t>
            </a:r>
            <a:endParaRPr kumimoji="0" lang="en-US" altLang="zh-CN" sz="2400"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微软雅黑" panose="020B0503020204020204" charset="-122"/>
              <a:sym typeface="Helvetica"/>
            </a:endParaRPr>
          </a:p>
        </p:txBody>
      </p:sp>
      <p:pic>
        <p:nvPicPr>
          <p:cNvPr id="14" name="图片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A</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3"/>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64770" y="844550"/>
            <a:ext cx="7640320" cy="5908040"/>
          </a:xfrm>
          <a:prstGeom prst="rect">
            <a:avLst/>
          </a:prstGeom>
          <a:noFill/>
          <a:ln w="9525">
            <a:solidFill>
              <a:schemeClr val="accent5">
                <a:lumMod val="20000"/>
                <a:lumOff val="80000"/>
              </a:schemeClr>
            </a:solidFill>
          </a:ln>
        </p:spPr>
        <p:txBody>
          <a:bodyPr wrap="square">
            <a:spAutoFit/>
          </a:bodyPr>
          <a:p>
            <a:pPr indent="0"/>
            <a:r>
              <a:rPr lang="en-US" sz="1400" b="1">
                <a:solidFill>
                  <a:srgbClr val="000000"/>
                </a:solidFill>
                <a:latin typeface="Times New Roman" panose="02020603050405020304" charset="0"/>
              </a:rPr>
              <a:t>                                     The greening of planes, trains and automobiles</a:t>
            </a:r>
            <a:r>
              <a:rPr lang="en-US" sz="1400" b="0">
                <a:solidFill>
                  <a:srgbClr val="000000"/>
                </a:solidFill>
                <a:latin typeface="Times New Roman" panose="02020603050405020304" charset="0"/>
              </a:rPr>
              <a:t>     Moving goods and people around the world is responsible for a large part of global CO₂ emissions </a:t>
            </a:r>
            <a:r>
              <a:rPr lang="zh-CN" sz="1400" b="0">
                <a:solidFill>
                  <a:srgbClr val="000000"/>
                </a:solidFill>
                <a:ea typeface="宋体" panose="02010600030101010101" pitchFamily="2" charset="-122"/>
              </a:rPr>
              <a:t>(排放). </a:t>
            </a:r>
            <a:r>
              <a:rPr lang="en-US" sz="1400" b="0">
                <a:solidFill>
                  <a:srgbClr val="000000"/>
                </a:solidFill>
                <a:latin typeface="Times New Roman" panose="02020603050405020304" charset="0"/>
              </a:rPr>
              <a:t>As the world races to decarbonize everything, it faces particular problems with transportation — which accounts for about a quarter of our energy-related greenhouse gas emissions. Here's the breakdown of the emissions in 2018 for different modes of transport.</a:t>
            </a:r>
            <a:endParaRPr lang="en-US" sz="1400" b="0">
              <a:solidFill>
                <a:srgbClr val="000000"/>
              </a:solidFill>
              <a:latin typeface="Times New Roman" panose="02020603050405020304" charset="0"/>
            </a:endParaRPr>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r>
              <a:rPr lang="en-US" sz="1400">
                <a:solidFill>
                  <a:srgbClr val="000000"/>
                </a:solidFill>
                <a:latin typeface="Times New Roman" panose="02020603050405020304" charset="0"/>
              </a:rPr>
              <a:t>     The  fuels  for  transport  need  to  be  not  just  green, cheap  and  powerful, but  also lightweight and safe enough to be carried around. Each mode of transport has its specific fuel needs. Much is still to be settled, but here are some of the solutions to get us going green.</a:t>
            </a:r>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r>
              <a:rPr lang="en-US" sz="1400">
                <a:solidFill>
                  <a:srgbClr val="000000"/>
                </a:solidFill>
                <a:latin typeface="Times New Roman" panose="02020603050405020304" charset="0"/>
              </a:rPr>
              <a:t>     </a:t>
            </a:r>
            <a:endParaRPr lang="en-US" sz="1400">
              <a:solidFill>
                <a:srgbClr val="000000"/>
              </a:solidFill>
              <a:latin typeface="Times New Roman" panose="02020603050405020304" charset="0"/>
            </a:endParaRPr>
          </a:p>
          <a:p>
            <a:pPr indent="0"/>
            <a:r>
              <a:rPr lang="en-US" sz="1400">
                <a:solidFill>
                  <a:srgbClr val="000000"/>
                </a:solidFill>
                <a:latin typeface="Times New Roman" panose="02020603050405020304" charset="0"/>
              </a:rPr>
              <a:t>      This energy transition (变革) is  global, and  the  amount  of renewable  energy  the world will need is “a little bit mind-blowing,” says mechanical engineer Keith Wipke at the National Renewable Energy Laboratory. It's  estimated that the global  demand  for electricity could more than double by 2050. Fortunately, analyses suggest that renewables are up to the task. “We need to speed up the development of green energy,  and it will all get used,"says Wipke.</a:t>
            </a:r>
            <a:endParaRPr lang="en-US" sz="1400">
              <a:solidFill>
                <a:srgbClr val="000000"/>
              </a:solidFill>
              <a:latin typeface="Times New Roman" panose="02020603050405020304" charset="0"/>
            </a:endParaRPr>
          </a:p>
        </p:txBody>
      </p:sp>
      <p:pic>
        <p:nvPicPr>
          <p:cNvPr id="33" name="图片 32" descr="搜狗截图20250610142525"/>
          <p:cNvPicPr>
            <a:picLocks noChangeAspect="1"/>
          </p:cNvPicPr>
          <p:nvPr/>
        </p:nvPicPr>
        <p:blipFill>
          <a:blip r:embed="rId6"/>
          <a:srcRect/>
          <a:stretch>
            <a:fillRect/>
          </a:stretch>
        </p:blipFill>
        <p:spPr>
          <a:xfrm>
            <a:off x="433070" y="2009775"/>
            <a:ext cx="6468745" cy="1036955"/>
          </a:xfrm>
          <a:prstGeom prst="rect">
            <a:avLst/>
          </a:prstGeom>
        </p:spPr>
      </p:pic>
      <p:pic>
        <p:nvPicPr>
          <p:cNvPr id="11" name="图片 10" descr="搜狗截图20250610142525"/>
          <p:cNvPicPr>
            <a:picLocks noChangeAspect="1"/>
          </p:cNvPicPr>
          <p:nvPr/>
        </p:nvPicPr>
        <p:blipFill>
          <a:blip r:embed="rId7"/>
          <a:srcRect/>
          <a:stretch>
            <a:fillRect/>
          </a:stretch>
        </p:blipFill>
        <p:spPr>
          <a:xfrm>
            <a:off x="682625" y="3735705"/>
            <a:ext cx="5946775" cy="1826260"/>
          </a:xfrm>
          <a:prstGeom prst="rect">
            <a:avLst/>
          </a:prstGeom>
        </p:spPr>
      </p:pic>
      <p:sp>
        <p:nvSpPr>
          <p:cNvPr id="34" name="文本框 33"/>
          <p:cNvSpPr txBox="1"/>
          <p:nvPr/>
        </p:nvSpPr>
        <p:spPr>
          <a:xfrm>
            <a:off x="7654290" y="844550"/>
            <a:ext cx="4481195" cy="3538220"/>
          </a:xfrm>
          <a:prstGeom prst="rect">
            <a:avLst/>
          </a:prstGeom>
          <a:noFill/>
          <a:ln w="9525">
            <a:solidFill>
              <a:schemeClr val="accent6">
                <a:lumMod val="40000"/>
                <a:lumOff val="60000"/>
              </a:schemeClr>
            </a:solidFill>
          </a:ln>
        </p:spPr>
        <p:txBody>
          <a:bodyPr wrap="square">
            <a:spAutoFit/>
          </a:bodyPr>
          <a:p>
            <a:pPr indent="0"/>
            <a:r>
              <a:rPr lang="en-US" sz="1600" b="1">
                <a:solidFill>
                  <a:srgbClr val="000000"/>
                </a:solidFill>
                <a:latin typeface="Times New Roman" panose="02020603050405020304" charset="0"/>
              </a:rPr>
              <a:t>21.What percentage of global transport emissions did road vehicles account for in 2018?</a:t>
            </a:r>
            <a:r>
              <a:rPr lang="en-US" sz="1600" b="0">
                <a:solidFill>
                  <a:srgbClr val="000000"/>
                </a:solidFill>
                <a:latin typeface="Times New Roman" panose="02020603050405020304" charset="0"/>
              </a:rPr>
              <a:t>   A.11.6%.                       B.45.1%.            </a:t>
            </a:r>
            <a:endParaRPr lang="en-US" sz="1600" b="0">
              <a:solidFill>
                <a:srgbClr val="000000"/>
              </a:solidFill>
              <a:latin typeface="Times New Roman" panose="02020603050405020304" charset="0"/>
            </a:endParaRPr>
          </a:p>
          <a:p>
            <a:pPr indent="0"/>
            <a:r>
              <a:rPr lang="en-US" sz="1600" b="0">
                <a:solidFill>
                  <a:srgbClr val="000000"/>
                </a:solidFill>
                <a:latin typeface="Times New Roman" panose="02020603050405020304" charset="0"/>
              </a:rPr>
              <a:t>   C.74.5%.                      D.86.1%.</a:t>
            </a:r>
            <a:endParaRPr lang="en-US" sz="1600" b="0">
              <a:solidFill>
                <a:srgbClr val="000000"/>
              </a:solidFill>
              <a:latin typeface="Times New Roman" panose="02020603050405020304" charset="0"/>
            </a:endParaRPr>
          </a:p>
          <a:p>
            <a:pPr indent="0"/>
            <a:r>
              <a:rPr lang="en-US" sz="1600" b="1">
                <a:solidFill>
                  <a:srgbClr val="000000"/>
                </a:solidFill>
                <a:latin typeface="Times New Roman" panose="02020603050405020304" charset="0"/>
              </a:rPr>
              <a:t>22.Which mode of transport can go green comparatively easily?</a:t>
            </a:r>
            <a:r>
              <a:rPr lang="en-US" sz="1600" b="0">
                <a:solidFill>
                  <a:srgbClr val="000000"/>
                </a:solidFill>
                <a:latin typeface="Times New Roman" panose="02020603050405020304" charset="0"/>
              </a:rPr>
              <a:t>   A.Planes.                      B.Trucks.                 </a:t>
            </a:r>
            <a:endParaRPr lang="en-US" sz="1600" b="0">
              <a:solidFill>
                <a:srgbClr val="000000"/>
              </a:solidFill>
              <a:latin typeface="Times New Roman" panose="02020603050405020304" charset="0"/>
            </a:endParaRPr>
          </a:p>
          <a:p>
            <a:pPr indent="0"/>
            <a:r>
              <a:rPr lang="en-US" sz="1600" b="0">
                <a:solidFill>
                  <a:srgbClr val="000000"/>
                </a:solidFill>
                <a:latin typeface="Times New Roman" panose="02020603050405020304" charset="0"/>
              </a:rPr>
              <a:t>   C.Trains.                      D.Ships.</a:t>
            </a:r>
            <a:endParaRPr lang="en-US" sz="1600" b="0">
              <a:solidFill>
                <a:srgbClr val="000000"/>
              </a:solidFill>
              <a:latin typeface="Times New Roman" panose="02020603050405020304" charset="0"/>
            </a:endParaRPr>
          </a:p>
          <a:p>
            <a:pPr indent="0"/>
            <a:r>
              <a:rPr lang="en-US" sz="1600" b="1">
                <a:solidFill>
                  <a:srgbClr val="000000"/>
                </a:solidFill>
                <a:latin typeface="Times New Roman" panose="02020603050405020304" charset="0"/>
              </a:rPr>
              <a:t>23.What does Wipke suggest regarding energy transition?</a:t>
            </a:r>
            <a:r>
              <a:rPr lang="en-US" sz="1600" b="0">
                <a:solidFill>
                  <a:srgbClr val="000000"/>
                </a:solidFill>
                <a:latin typeface="Times New Roman" panose="02020603050405020304" charset="0"/>
              </a:rPr>
              <a:t>   A.Limiting fuel consumption.            </a:t>
            </a:r>
            <a:endParaRPr lang="en-US" sz="1600" b="0">
              <a:solidFill>
                <a:srgbClr val="000000"/>
              </a:solidFill>
              <a:latin typeface="Times New Roman" panose="02020603050405020304" charset="0"/>
            </a:endParaRPr>
          </a:p>
          <a:p>
            <a:pPr indent="0"/>
            <a:r>
              <a:rPr lang="en-US" sz="1600" b="0">
                <a:solidFill>
                  <a:srgbClr val="000000"/>
                </a:solidFill>
                <a:latin typeface="Times New Roman" panose="02020603050405020304" charset="0"/>
              </a:rPr>
              <a:t>   B.Putting more effort into renewables.   C.Improving energy efficiency.        </a:t>
            </a:r>
            <a:endParaRPr lang="en-US" sz="1600" b="0">
              <a:solidFill>
                <a:srgbClr val="000000"/>
              </a:solidFill>
              <a:latin typeface="Times New Roman" panose="02020603050405020304" charset="0"/>
            </a:endParaRPr>
          </a:p>
          <a:p>
            <a:pPr indent="0"/>
            <a:r>
              <a:rPr lang="en-US" sz="1600" b="0">
                <a:solidFill>
                  <a:srgbClr val="000000"/>
                </a:solidFill>
                <a:latin typeface="Times New Roman" panose="02020603050405020304" charset="0"/>
              </a:rPr>
              <a:t>   D.Making electricity more affordable.</a:t>
            </a:r>
            <a:endParaRPr lang="zh-CN" altLang="en-US" sz="1600"/>
          </a:p>
        </p:txBody>
      </p:sp>
      <p:sp>
        <p:nvSpPr>
          <p:cNvPr id="25" name="矩形: 圆角 10"/>
          <p:cNvSpPr/>
          <p:nvPr/>
        </p:nvSpPr>
        <p:spPr>
          <a:xfrm>
            <a:off x="8570595" y="922655"/>
            <a:ext cx="3512185" cy="19113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 name="矩形: 圆角 10"/>
          <p:cNvSpPr/>
          <p:nvPr/>
        </p:nvSpPr>
        <p:spPr>
          <a:xfrm>
            <a:off x="206375" y="1753870"/>
            <a:ext cx="4897755" cy="19113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 name="矩形: 圆角 10"/>
          <p:cNvSpPr/>
          <p:nvPr/>
        </p:nvSpPr>
        <p:spPr>
          <a:xfrm>
            <a:off x="7705090" y="2145665"/>
            <a:ext cx="1898015" cy="191135"/>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5" name="矩形: 圆角 10"/>
          <p:cNvSpPr/>
          <p:nvPr/>
        </p:nvSpPr>
        <p:spPr>
          <a:xfrm>
            <a:off x="2574925" y="3257550"/>
            <a:ext cx="1646555" cy="191135"/>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10568940" y="1882775"/>
            <a:ext cx="836930" cy="26289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nvSpPr>
        <p:spPr>
          <a:xfrm>
            <a:off x="3763645" y="3448685"/>
            <a:ext cx="963930" cy="219075"/>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808990" y="5633720"/>
            <a:ext cx="1521460" cy="19113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2" name="矩形: 圆角 10"/>
          <p:cNvSpPr/>
          <p:nvPr/>
        </p:nvSpPr>
        <p:spPr>
          <a:xfrm>
            <a:off x="4097655" y="5824855"/>
            <a:ext cx="1006475" cy="19113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nvSpPr>
        <p:spPr>
          <a:xfrm>
            <a:off x="1648460" y="6238240"/>
            <a:ext cx="926465" cy="19113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5" name="矩形: 圆角 10"/>
          <p:cNvSpPr/>
          <p:nvPr/>
        </p:nvSpPr>
        <p:spPr>
          <a:xfrm>
            <a:off x="8926195" y="2855595"/>
            <a:ext cx="1305560" cy="19113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439660" y="4203700"/>
            <a:ext cx="4870450" cy="2767330"/>
          </a:xfrm>
          <a:prstGeom prst="rect">
            <a:avLst/>
          </a:prstGeom>
        </p:spPr>
      </p:pic>
      <p:sp>
        <p:nvSpPr>
          <p:cNvPr id="18" name="文本框 17"/>
          <p:cNvSpPr txBox="1"/>
          <p:nvPr/>
        </p:nvSpPr>
        <p:spPr>
          <a:xfrm>
            <a:off x="7945120" y="5060950"/>
            <a:ext cx="4190365" cy="1568450"/>
          </a:xfrm>
          <a:prstGeom prst="rect">
            <a:avLst/>
          </a:prstGeom>
          <a:noFill/>
        </p:spPr>
        <p:txBody>
          <a:bodyPr wrap="square" rtlCol="0" anchor="t">
            <a:spAutoFit/>
          </a:bodyPr>
          <a:p>
            <a:r>
              <a:rPr lang="en-US" altLang="zh-CN" sz="1600" b="1">
                <a:sym typeface="+mn-ea"/>
              </a:rPr>
              <a:t>1.</a:t>
            </a:r>
            <a:r>
              <a:rPr lang="zh-CN" altLang="en-US" sz="1600" b="1">
                <a:solidFill>
                  <a:srgbClr val="C00000"/>
                </a:solidFill>
                <a:latin typeface="微软雅黑" panose="020B0503020204020204" charset="-122"/>
                <a:ea typeface="微软雅黑" panose="020B0503020204020204" charset="-122"/>
                <a:sym typeface="+mn-ea"/>
              </a:rPr>
              <a:t>快速读标题，获取文章主旨大意</a:t>
            </a:r>
            <a:r>
              <a:rPr lang="en-US" altLang="zh-CN" sz="1600" b="1">
                <a:sym typeface="+mn-ea"/>
              </a:rPr>
              <a:t>: </a:t>
            </a:r>
            <a:r>
              <a:rPr sz="1600" b="1">
                <a:latin typeface="黑体" panose="02010609060101010101" charset="-122"/>
                <a:ea typeface="黑体" panose="02010609060101010101" charset="-122"/>
                <a:sym typeface="+mn-ea"/>
              </a:rPr>
              <a:t>不同交通方式的绿色燃料</a:t>
            </a:r>
            <a:r>
              <a:rPr lang="en-US" altLang="zh-CN" sz="1600" b="1">
                <a:latin typeface="黑体" panose="02010609060101010101" charset="-122"/>
                <a:ea typeface="黑体" panose="02010609060101010101" charset="-122"/>
                <a:sym typeface="+mn-ea"/>
              </a:rPr>
              <a:t>。</a:t>
            </a:r>
            <a:endParaRPr lang="en-US" altLang="zh-CN" sz="1600" b="1">
              <a:latin typeface="黑体" panose="02010609060101010101" charset="-122"/>
              <a:ea typeface="黑体" panose="02010609060101010101" charset="-122"/>
              <a:sym typeface="+mn-ea"/>
            </a:endParaRPr>
          </a:p>
          <a:p>
            <a:r>
              <a:rPr lang="zh-CN" altLang="en-US" sz="1600" b="1"/>
              <a:t>2.</a:t>
            </a:r>
            <a:r>
              <a:rPr lang="zh-CN" altLang="en-US" sz="1600" b="1">
                <a:solidFill>
                  <a:srgbClr val="C00000"/>
                </a:solidFill>
                <a:latin typeface="微软雅黑" panose="020B0503020204020204" charset="-122"/>
                <a:ea typeface="微软雅黑" panose="020B0503020204020204" charset="-122"/>
              </a:rPr>
              <a:t>题干关键词</a:t>
            </a:r>
            <a:r>
              <a:rPr lang="zh-CN" altLang="en-US" sz="1600" b="1"/>
              <a:t>快速回到原文</a:t>
            </a:r>
            <a:r>
              <a:rPr lang="zh-CN" altLang="en-US" sz="1600" b="1">
                <a:solidFill>
                  <a:srgbClr val="C00000"/>
                </a:solidFill>
                <a:latin typeface="微软雅黑" panose="020B0503020204020204" charset="-122"/>
                <a:ea typeface="微软雅黑" panose="020B0503020204020204" charset="-122"/>
              </a:rPr>
              <a:t>定位信息源</a:t>
            </a:r>
            <a:r>
              <a:rPr lang="zh-CN" altLang="en-US" sz="1600" b="1"/>
              <a:t>：</a:t>
            </a:r>
            <a:endParaRPr lang="zh-CN" altLang="en-US" sz="1600" b="1"/>
          </a:p>
          <a:p>
            <a:r>
              <a:rPr lang="zh-CN" altLang="en-US" sz="1600" b="1"/>
              <a:t>① </a:t>
            </a:r>
            <a:r>
              <a:rPr lang="zh-CN" altLang="en-US" sz="1600" b="1">
                <a:solidFill>
                  <a:srgbClr val="C00000"/>
                </a:solidFill>
              </a:rPr>
              <a:t>题目=阅读提纲</a:t>
            </a:r>
            <a:r>
              <a:rPr lang="zh-CN" altLang="en-US" sz="1600" b="1"/>
              <a:t>；</a:t>
            </a:r>
            <a:endParaRPr lang="zh-CN" altLang="en-US" sz="1600" b="1"/>
          </a:p>
          <a:p>
            <a:r>
              <a:rPr lang="zh-CN" altLang="en-US" sz="1600" b="1"/>
              <a:t>② </a:t>
            </a:r>
            <a:r>
              <a:rPr lang="zh-CN" altLang="en-US" sz="1600" b="1">
                <a:solidFill>
                  <a:srgbClr val="C00000"/>
                </a:solidFill>
              </a:rPr>
              <a:t>题目→形成问题链</a:t>
            </a:r>
            <a:r>
              <a:rPr lang="zh-CN" altLang="en-US" sz="1600" b="1"/>
              <a:t>：排放占比 </a:t>
            </a:r>
            <a:r>
              <a:rPr lang="en-US" altLang="zh-CN" sz="1400" b="1"/>
              <a:t>→ </a:t>
            </a:r>
            <a:r>
              <a:rPr lang="zh-CN" altLang="en-US" sz="1600" b="1"/>
              <a:t>相对</a:t>
            </a:r>
            <a:r>
              <a:rPr lang="en-US" altLang="zh-CN" sz="1600" b="1">
                <a:sym typeface="+mn-ea"/>
              </a:rPr>
              <a:t>易实现绿色化</a:t>
            </a:r>
            <a:r>
              <a:rPr lang="zh-CN" altLang="en-US" sz="1600" b="1">
                <a:sym typeface="+mn-ea"/>
              </a:rPr>
              <a:t>的</a:t>
            </a:r>
            <a:r>
              <a:rPr lang="en-US" altLang="zh-CN" sz="1600" b="1"/>
              <a:t>交通方式 </a:t>
            </a:r>
            <a:r>
              <a:rPr lang="en-US" altLang="zh-CN" sz="1400" b="1"/>
              <a:t>→ </a:t>
            </a:r>
            <a:r>
              <a:rPr lang="en-US" altLang="zh-CN" sz="1600" b="1"/>
              <a:t>绿色能源</a:t>
            </a:r>
            <a:r>
              <a:rPr lang="zh-CN" altLang="en-US" sz="1600" b="1"/>
              <a:t>变革的建议。</a:t>
            </a:r>
            <a:endParaRPr lang="zh-CN" altLang="en-US" sz="1600" b="1"/>
          </a:p>
        </p:txBody>
      </p:sp>
      <p:sp>
        <p:nvSpPr>
          <p:cNvPr id="20" name="矩形: 圆角 10"/>
          <p:cNvSpPr/>
          <p:nvPr/>
        </p:nvSpPr>
        <p:spPr>
          <a:xfrm>
            <a:off x="7801610" y="3120390"/>
            <a:ext cx="1026795" cy="19113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nvSpPr>
        <p:spPr>
          <a:xfrm>
            <a:off x="11119485" y="2855595"/>
            <a:ext cx="774700" cy="264160"/>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文本框 16"/>
          <p:cNvSpPr txBox="1"/>
          <p:nvPr/>
        </p:nvSpPr>
        <p:spPr>
          <a:xfrm>
            <a:off x="7801610" y="4620260"/>
            <a:ext cx="4020185" cy="368300"/>
          </a:xfrm>
          <a:prstGeom prst="rect">
            <a:avLst/>
          </a:prstGeom>
          <a:noFill/>
        </p:spPr>
        <p:txBody>
          <a:bodyPr wrap="square" rtlCol="0" anchor="t">
            <a:spAutoFit/>
          </a:bodyPr>
          <a:p>
            <a:pPr marL="285750" indent="-285750">
              <a:buFont typeface="Wingdings" panose="05000000000000000000" charset="0"/>
              <a:buChar char="Ø"/>
            </a:pPr>
            <a:r>
              <a:rPr lang="zh-CN" altLang="en-US" b="1" u="sng">
                <a:solidFill>
                  <a:srgbClr val="C00000"/>
                </a:solidFill>
                <a:latin typeface="微软雅黑" panose="020B0503020204020204" charset="-122"/>
                <a:ea typeface="微软雅黑" panose="020B0503020204020204" charset="-122"/>
              </a:rPr>
              <a:t>语篇结构快定位，信息采集巧加工</a:t>
            </a:r>
            <a:endParaRPr lang="zh-CN" altLang="en-US" b="1" u="sng">
              <a:solidFill>
                <a:srgbClr val="C00000"/>
              </a:solidFill>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6"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p:tgtEl>
                                          <p:spTgt spid="18"/>
                                        </p:tgtEl>
                                        <p:attrNameLst>
                                          <p:attrName>ppt_y</p:attrName>
                                        </p:attrNameLst>
                                      </p:cBhvr>
                                      <p:tavLst>
                                        <p:tav tm="0">
                                          <p:val>
                                            <p:strVal val="#ppt_y+#ppt_h*1.125000"/>
                                          </p:val>
                                        </p:tav>
                                        <p:tav tm="100000">
                                          <p:val>
                                            <p:strVal val="#ppt_y"/>
                                          </p:val>
                                        </p:tav>
                                      </p:tavLst>
                                    </p:anim>
                                    <p:animEffect transition="in" filter="wipe(up)">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ppt_y</p:attrName>
                                        </p:attrNameLst>
                                      </p:cBhvr>
                                      <p:tavLst>
                                        <p:tav tm="0">
                                          <p:val>
                                            <p:strVal val="#ppt_y+#ppt_h*1.125000"/>
                                          </p:val>
                                        </p:tav>
                                        <p:tav tm="100000">
                                          <p:val>
                                            <p:strVal val="#ppt_y"/>
                                          </p:val>
                                        </p:tav>
                                      </p:tavLst>
                                    </p:anim>
                                    <p:animEffect transition="in" filter="wipe(up)">
                                      <p:cBhvr>
                                        <p:cTn id="27" dur="500"/>
                                        <p:tgtEl>
                                          <p:spTgt spid="25"/>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p:tgtEl>
                                          <p:spTgt spid="2"/>
                                        </p:tgtEl>
                                        <p:attrNameLst>
                                          <p:attrName>ppt_y</p:attrName>
                                        </p:attrNameLst>
                                      </p:cBhvr>
                                      <p:tavLst>
                                        <p:tav tm="0">
                                          <p:val>
                                            <p:strVal val="#ppt_y+#ppt_h*1.125000"/>
                                          </p:val>
                                        </p:tav>
                                        <p:tav tm="100000">
                                          <p:val>
                                            <p:strVal val="#ppt_y"/>
                                          </p:val>
                                        </p:tav>
                                      </p:tavLst>
                                    </p:anim>
                                    <p:animEffect transition="in" filter="wipe(up)">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ppt_y</p:attrName>
                                        </p:attrNameLst>
                                      </p:cBhvr>
                                      <p:tavLst>
                                        <p:tav tm="0">
                                          <p:val>
                                            <p:strVal val="#ppt_y+#ppt_h*1.125000"/>
                                          </p:val>
                                        </p:tav>
                                        <p:tav tm="100000">
                                          <p:val>
                                            <p:strVal val="#ppt_y"/>
                                          </p:val>
                                        </p:tav>
                                      </p:tavLst>
                                    </p:anim>
                                    <p:animEffect transition="in" filter="wipe(up)">
                                      <p:cBhvr>
                                        <p:cTn id="37" dur="500"/>
                                        <p:tgtEl>
                                          <p:spTgt spid="3"/>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p:tgtEl>
                                          <p:spTgt spid="7"/>
                                        </p:tgtEl>
                                        <p:attrNameLst>
                                          <p:attrName>ppt_y</p:attrName>
                                        </p:attrNameLst>
                                      </p:cBhvr>
                                      <p:tavLst>
                                        <p:tav tm="0">
                                          <p:val>
                                            <p:strVal val="#ppt_y+#ppt_h*1.125000"/>
                                          </p:val>
                                        </p:tav>
                                        <p:tav tm="100000">
                                          <p:val>
                                            <p:strVal val="#ppt_y"/>
                                          </p:val>
                                        </p:tav>
                                      </p:tavLst>
                                    </p:anim>
                                    <p:animEffect transition="in" filter="wipe(up)">
                                      <p:cBhvr>
                                        <p:cTn id="41" dur="500"/>
                                        <p:tgtEl>
                                          <p:spTgt spid="7"/>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p:tgtEl>
                                          <p:spTgt spid="5"/>
                                        </p:tgtEl>
                                        <p:attrNameLst>
                                          <p:attrName>ppt_y</p:attrName>
                                        </p:attrNameLst>
                                      </p:cBhvr>
                                      <p:tavLst>
                                        <p:tav tm="0">
                                          <p:val>
                                            <p:strVal val="#ppt_y+#ppt_h*1.125000"/>
                                          </p:val>
                                        </p:tav>
                                        <p:tav tm="100000">
                                          <p:val>
                                            <p:strVal val="#ppt_y"/>
                                          </p:val>
                                        </p:tav>
                                      </p:tavLst>
                                    </p:anim>
                                    <p:animEffect transition="in" filter="wipe(up)">
                                      <p:cBhvr>
                                        <p:cTn id="45" dur="500"/>
                                        <p:tgtEl>
                                          <p:spTgt spid="5"/>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p:tgtEl>
                                          <p:spTgt spid="8"/>
                                        </p:tgtEl>
                                        <p:attrNameLst>
                                          <p:attrName>ppt_y</p:attrName>
                                        </p:attrNameLst>
                                      </p:cBhvr>
                                      <p:tavLst>
                                        <p:tav tm="0">
                                          <p:val>
                                            <p:strVal val="#ppt_y+#ppt_h*1.125000"/>
                                          </p:val>
                                        </p:tav>
                                        <p:tav tm="100000">
                                          <p:val>
                                            <p:strVal val="#ppt_y"/>
                                          </p:val>
                                        </p:tav>
                                      </p:tavLst>
                                    </p:anim>
                                    <p:animEffect transition="in" filter="wipe(up)">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p:tgtEl>
                                          <p:spTgt spid="15"/>
                                        </p:tgtEl>
                                        <p:attrNameLst>
                                          <p:attrName>ppt_y</p:attrName>
                                        </p:attrNameLst>
                                      </p:cBhvr>
                                      <p:tavLst>
                                        <p:tav tm="0">
                                          <p:val>
                                            <p:strVal val="#ppt_y+#ppt_h*1.125000"/>
                                          </p:val>
                                        </p:tav>
                                        <p:tav tm="100000">
                                          <p:val>
                                            <p:strVal val="#ppt_y"/>
                                          </p:val>
                                        </p:tav>
                                      </p:tavLst>
                                    </p:anim>
                                    <p:animEffect transition="in" filter="wipe(up)">
                                      <p:cBhvr>
                                        <p:cTn id="55" dur="500"/>
                                        <p:tgtEl>
                                          <p:spTgt spid="15"/>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p:tgtEl>
                                          <p:spTgt spid="20"/>
                                        </p:tgtEl>
                                        <p:attrNameLst>
                                          <p:attrName>ppt_y</p:attrName>
                                        </p:attrNameLst>
                                      </p:cBhvr>
                                      <p:tavLst>
                                        <p:tav tm="0">
                                          <p:val>
                                            <p:strVal val="#ppt_y+#ppt_h*1.125000"/>
                                          </p:val>
                                        </p:tav>
                                        <p:tav tm="100000">
                                          <p:val>
                                            <p:strVal val="#ppt_y"/>
                                          </p:val>
                                        </p:tav>
                                      </p:tavLst>
                                    </p:anim>
                                    <p:animEffect transition="in" filter="wipe(up)">
                                      <p:cBhvr>
                                        <p:cTn id="59" dur="500"/>
                                        <p:tgtEl>
                                          <p:spTgt spid="20"/>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p:tgtEl>
                                          <p:spTgt spid="21"/>
                                        </p:tgtEl>
                                        <p:attrNameLst>
                                          <p:attrName>ppt_y</p:attrName>
                                        </p:attrNameLst>
                                      </p:cBhvr>
                                      <p:tavLst>
                                        <p:tav tm="0">
                                          <p:val>
                                            <p:strVal val="#ppt_y+#ppt_h*1.125000"/>
                                          </p:val>
                                        </p:tav>
                                        <p:tav tm="100000">
                                          <p:val>
                                            <p:strVal val="#ppt_y"/>
                                          </p:val>
                                        </p:tav>
                                      </p:tavLst>
                                    </p:anim>
                                    <p:animEffect transition="in" filter="wipe(up)">
                                      <p:cBhvr>
                                        <p:cTn id="63" dur="500"/>
                                        <p:tgtEl>
                                          <p:spTgt spid="21"/>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additive="base">
                                        <p:cTn id="66" dur="500"/>
                                        <p:tgtEl>
                                          <p:spTgt spid="9"/>
                                        </p:tgtEl>
                                        <p:attrNameLst>
                                          <p:attrName>ppt_y</p:attrName>
                                        </p:attrNameLst>
                                      </p:cBhvr>
                                      <p:tavLst>
                                        <p:tav tm="0">
                                          <p:val>
                                            <p:strVal val="#ppt_y+#ppt_h*1.125000"/>
                                          </p:val>
                                        </p:tav>
                                        <p:tav tm="100000">
                                          <p:val>
                                            <p:strVal val="#ppt_y"/>
                                          </p:val>
                                        </p:tav>
                                      </p:tavLst>
                                    </p:anim>
                                    <p:animEffect transition="in" filter="wipe(up)">
                                      <p:cBhvr>
                                        <p:cTn id="67" dur="500"/>
                                        <p:tgtEl>
                                          <p:spTgt spid="9"/>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p:tgtEl>
                                          <p:spTgt spid="12"/>
                                        </p:tgtEl>
                                        <p:attrNameLst>
                                          <p:attrName>ppt_y</p:attrName>
                                        </p:attrNameLst>
                                      </p:cBhvr>
                                      <p:tavLst>
                                        <p:tav tm="0">
                                          <p:val>
                                            <p:strVal val="#ppt_y+#ppt_h*1.125000"/>
                                          </p:val>
                                        </p:tav>
                                        <p:tav tm="100000">
                                          <p:val>
                                            <p:strVal val="#ppt_y"/>
                                          </p:val>
                                        </p:tav>
                                      </p:tavLst>
                                    </p:anim>
                                    <p:animEffect transition="in" filter="wipe(up)">
                                      <p:cBhvr>
                                        <p:cTn id="71" dur="500"/>
                                        <p:tgtEl>
                                          <p:spTgt spid="12"/>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p:tgtEl>
                                          <p:spTgt spid="14"/>
                                        </p:tgtEl>
                                        <p:attrNameLst>
                                          <p:attrName>ppt_y</p:attrName>
                                        </p:attrNameLst>
                                      </p:cBhvr>
                                      <p:tavLst>
                                        <p:tav tm="0">
                                          <p:val>
                                            <p:strVal val="#ppt_y+#ppt_h*1.125000"/>
                                          </p:val>
                                        </p:tav>
                                        <p:tav tm="100000">
                                          <p:val>
                                            <p:strVal val="#ppt_y"/>
                                          </p:val>
                                        </p:tav>
                                      </p:tavLst>
                                    </p:anim>
                                    <p:animEffect transition="in" filter="wipe(up)">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25" grpId="0" animBg="1"/>
      <p:bldP spid="25" grpId="1" animBg="1"/>
      <p:bldP spid="2" grpId="0" animBg="1"/>
      <p:bldP spid="2" grpId="1" animBg="1"/>
      <p:bldP spid="3" grpId="0" animBg="1"/>
      <p:bldP spid="7" grpId="0" animBg="1"/>
      <p:bldP spid="3" grpId="1" animBg="1"/>
      <p:bldP spid="7" grpId="1" animBg="1"/>
      <p:bldP spid="5" grpId="0" animBg="1"/>
      <p:bldP spid="8" grpId="0" animBg="1"/>
      <p:bldP spid="5" grpId="1" animBg="1"/>
      <p:bldP spid="8" grpId="1" animBg="1"/>
      <p:bldP spid="15" grpId="0" animBg="1"/>
      <p:bldP spid="20" grpId="0" animBg="1"/>
      <p:bldP spid="21" grpId="0" animBg="1"/>
      <p:bldP spid="15" grpId="1" animBg="1"/>
      <p:bldP spid="20" grpId="1" animBg="1"/>
      <p:bldP spid="21" grpId="1" animBg="1"/>
      <p:bldP spid="9" grpId="0" animBg="1"/>
      <p:bldP spid="12" grpId="0" animBg="1"/>
      <p:bldP spid="14" grpId="0" animBg="1"/>
      <p:bldP spid="9" grpId="1" animBg="1"/>
      <p:bldP spid="12" grpId="1"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 name="文本框 33"/>
          <p:cNvSpPr txBox="1"/>
          <p:nvPr/>
        </p:nvSpPr>
        <p:spPr>
          <a:xfrm>
            <a:off x="7076440" y="844550"/>
            <a:ext cx="5059045" cy="1198880"/>
          </a:xfrm>
          <a:prstGeom prst="rect">
            <a:avLst/>
          </a:prstGeom>
          <a:noFill/>
          <a:ln w="9525">
            <a:solidFill>
              <a:schemeClr val="accent6">
                <a:lumMod val="60000"/>
                <a:lumOff val="40000"/>
              </a:schemeClr>
            </a:solidFill>
          </a:ln>
        </p:spPr>
        <p:txBody>
          <a:bodyPr wrap="square">
            <a:spAutoFit/>
          </a:bodyPr>
          <a:p>
            <a:pPr indent="0"/>
            <a:r>
              <a:rPr lang="en-US" b="1">
                <a:solidFill>
                  <a:srgbClr val="000000"/>
                </a:solidFill>
                <a:latin typeface="Times New Roman" panose="02020603050405020304" charset="0"/>
              </a:rPr>
              <a:t>21.What percentage of global transport emissions did road vehicles account for in 2018?</a:t>
            </a:r>
            <a:r>
              <a:rPr lang="en-US" b="0">
                <a:solidFill>
                  <a:srgbClr val="000000"/>
                </a:solidFill>
                <a:latin typeface="Times New Roman" panose="02020603050405020304" charset="0"/>
              </a:rPr>
              <a:t>   A.11.6%.                       B.45.1%.            </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   C.74.5%.                      D.86.1%.</a:t>
            </a:r>
            <a:endParaRPr lang="zh-CN" altLang="en-US"/>
          </a:p>
        </p:txBody>
      </p:sp>
      <p:sp>
        <p:nvSpPr>
          <p:cNvPr id="100" name="文本框 99"/>
          <p:cNvSpPr txBox="1"/>
          <p:nvPr/>
        </p:nvSpPr>
        <p:spPr>
          <a:xfrm>
            <a:off x="64770" y="844550"/>
            <a:ext cx="6931025" cy="5046345"/>
          </a:xfrm>
          <a:prstGeom prst="rect">
            <a:avLst/>
          </a:prstGeom>
          <a:noFill/>
          <a:ln w="9525">
            <a:solidFill>
              <a:schemeClr val="accent5">
                <a:lumMod val="20000"/>
                <a:lumOff val="80000"/>
              </a:schemeClr>
            </a:solidFill>
          </a:ln>
        </p:spPr>
        <p:txBody>
          <a:bodyPr wrap="square">
            <a:spAutoFit/>
          </a:bodyPr>
          <a:p>
            <a:pPr indent="0"/>
            <a:r>
              <a:rPr lang="en-US" sz="1400" b="1">
                <a:solidFill>
                  <a:srgbClr val="000000"/>
                </a:solidFill>
                <a:latin typeface="Times New Roman" panose="02020603050405020304" charset="0"/>
              </a:rPr>
              <a:t>                             </a:t>
            </a:r>
            <a:r>
              <a:rPr lang="en-US" b="1">
                <a:solidFill>
                  <a:srgbClr val="000000"/>
                </a:solidFill>
                <a:latin typeface="Times New Roman" panose="02020603050405020304" charset="0"/>
              </a:rPr>
              <a:t>The greening of planes, trains and automobiles</a:t>
            </a:r>
            <a:r>
              <a:rPr lang="en-US" b="0">
                <a:solidFill>
                  <a:srgbClr val="000000"/>
                </a:solidFill>
                <a:latin typeface="Times New Roman" panose="02020603050405020304" charset="0"/>
              </a:rPr>
              <a:t>     Moving goods and people around the world is responsible for a large part of global CO₂ emissions </a:t>
            </a:r>
            <a:r>
              <a:rPr lang="zh-CN" b="0">
                <a:solidFill>
                  <a:srgbClr val="000000"/>
                </a:solidFill>
                <a:ea typeface="宋体" panose="02010600030101010101" pitchFamily="2" charset="-122"/>
              </a:rPr>
              <a:t>(排放). </a:t>
            </a:r>
            <a:r>
              <a:rPr lang="en-US" b="0">
                <a:solidFill>
                  <a:srgbClr val="000000"/>
                </a:solidFill>
                <a:latin typeface="Times New Roman" panose="02020603050405020304" charset="0"/>
              </a:rPr>
              <a:t>As the world races to decarbonize everything, it faces particular problems with transportation — which accounts for about a quarter of our energy-related greenhouse gas emissions. Here's the breakdown of the emissions in 2018 for different modes of transport.</a:t>
            </a:r>
            <a:endParaRPr lang="en-US" b="0">
              <a:solidFill>
                <a:srgbClr val="000000"/>
              </a:solidFill>
              <a:latin typeface="Times New Roman" panose="02020603050405020304" charset="0"/>
            </a:endParaRPr>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endParaRPr lang="zh-CN" altLang="en-US" sz="1400"/>
          </a:p>
          <a:p>
            <a:pPr indent="0"/>
            <a:r>
              <a:rPr lang="en-US" sz="1400">
                <a:solidFill>
                  <a:srgbClr val="000000"/>
                </a:solidFill>
                <a:latin typeface="Times New Roman" panose="02020603050405020304" charset="0"/>
              </a:rPr>
              <a:t>     </a:t>
            </a:r>
            <a:endParaRPr lang="en-US" sz="1400">
              <a:solidFill>
                <a:srgbClr val="000000"/>
              </a:solidFill>
              <a:latin typeface="Times New Roman" panose="02020603050405020304" charset="0"/>
            </a:endParaRPr>
          </a:p>
        </p:txBody>
      </p:sp>
      <p:pic>
        <p:nvPicPr>
          <p:cNvPr id="16" name="图片 15" descr="未标题-2.png"/>
          <p:cNvPicPr>
            <a:picLocks noChangeAspect="1"/>
          </p:cNvPicPr>
          <p:nvPr/>
        </p:nvPicPr>
        <p:blipFill>
          <a:blip r:embed="rId1"/>
          <a:srcRect/>
          <a:stretch>
            <a:fillRect/>
          </a:stretch>
        </p:blipFill>
        <p:spPr>
          <a:xfrm>
            <a:off x="6995795" y="1960245"/>
            <a:ext cx="5139690" cy="4959350"/>
          </a:xfrm>
          <a:prstGeom prst="rect">
            <a:avLst/>
          </a:prstGeom>
        </p:spPr>
      </p:pic>
      <p:sp>
        <p:nvSpPr>
          <p:cNvPr id="6" name="文本框 5"/>
          <p:cNvSpPr txBox="1"/>
          <p:nvPr>
            <p:custDataLst>
              <p:tags r:id="rId2"/>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A</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3"/>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pic>
        <p:nvPicPr>
          <p:cNvPr id="33" name="图片 32" descr="搜狗截图20250610142525"/>
          <p:cNvPicPr>
            <a:picLocks noChangeAspect="1"/>
          </p:cNvPicPr>
          <p:nvPr/>
        </p:nvPicPr>
        <p:blipFill>
          <a:blip r:embed="rId6"/>
          <a:srcRect/>
          <a:stretch>
            <a:fillRect/>
          </a:stretch>
        </p:blipFill>
        <p:spPr>
          <a:xfrm>
            <a:off x="65405" y="3090545"/>
            <a:ext cx="6804025" cy="2585085"/>
          </a:xfrm>
          <a:prstGeom prst="rect">
            <a:avLst/>
          </a:prstGeom>
        </p:spPr>
      </p:pic>
      <p:sp>
        <p:nvSpPr>
          <p:cNvPr id="25" name="矩形: 圆角 10"/>
          <p:cNvSpPr/>
          <p:nvPr/>
        </p:nvSpPr>
        <p:spPr>
          <a:xfrm>
            <a:off x="8021955" y="1228725"/>
            <a:ext cx="1310005" cy="19113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 name="矩形: 圆角 10"/>
          <p:cNvSpPr/>
          <p:nvPr/>
        </p:nvSpPr>
        <p:spPr>
          <a:xfrm>
            <a:off x="1539240" y="3305810"/>
            <a:ext cx="1610995" cy="36703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8" name="文本框 17"/>
          <p:cNvSpPr txBox="1"/>
          <p:nvPr/>
        </p:nvSpPr>
        <p:spPr>
          <a:xfrm>
            <a:off x="7522845" y="3514090"/>
            <a:ext cx="3954780" cy="2306955"/>
          </a:xfrm>
          <a:prstGeom prst="rect">
            <a:avLst/>
          </a:prstGeom>
          <a:noFill/>
        </p:spPr>
        <p:txBody>
          <a:bodyPr wrap="square" rtlCol="0" anchor="t">
            <a:spAutoFit/>
          </a:bodyPr>
          <a:p>
            <a:r>
              <a:rPr lang="zh-CN" altLang="en-US" b="1">
                <a:sym typeface="+mn-ea"/>
              </a:rPr>
              <a:t>21题</a:t>
            </a: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抓题干关键词 road vehicles</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a:p>
            <a:r>
              <a:rPr lang="zh-CN" altLang="en-US" b="1"/>
              <a:t>         然后在图表中找到ROAD VEHICLES</a:t>
            </a:r>
            <a:r>
              <a:rPr lang="zh-CN" altLang="en-US" b="1">
                <a:sym typeface="+mn-ea"/>
              </a:rPr>
              <a:t>信息，关注数字及计算，根据</a:t>
            </a:r>
            <a:r>
              <a:rPr lang="zh-CN" altLang="en-US" b="1"/>
              <a:t>PASSENGER 45.1% </a:t>
            </a:r>
            <a:r>
              <a:rPr lang="zh-CN" altLang="en-US" b="1" baseline="-25000"/>
              <a:t>(道路(客运)45.1%)</a:t>
            </a:r>
            <a:r>
              <a:rPr lang="zh-CN" altLang="en-US" b="1"/>
              <a:t>以及GOODS 29.4% </a:t>
            </a:r>
            <a:r>
              <a:rPr lang="zh-CN" altLang="en-US" b="1" baseline="-25000"/>
              <a:t>(道路(货运)29.4%)</a:t>
            </a:r>
            <a:r>
              <a:rPr lang="zh-CN" altLang="en-US" b="1"/>
              <a:t>可知，道路车辆总占比为45.1% + 29.4% = 74.5%，即道路车辆在2018年全球交通排放中占比74.5%</a:t>
            </a:r>
            <a:endParaRPr lang="zh-CN" altLang="en-US" b="1"/>
          </a:p>
        </p:txBody>
      </p:sp>
      <p:pic>
        <p:nvPicPr>
          <p:cNvPr id="20" name="图片 19" descr="未标题-2.png"/>
          <p:cNvPicPr>
            <a:picLocks noChangeAspect="1"/>
          </p:cNvPicPr>
          <p:nvPr/>
        </p:nvPicPr>
        <p:blipFill>
          <a:blip r:embed="rId7"/>
          <a:stretch>
            <a:fillRect/>
          </a:stretch>
        </p:blipFill>
        <p:spPr>
          <a:xfrm>
            <a:off x="11039475" y="5309870"/>
            <a:ext cx="1154430" cy="1609725"/>
          </a:xfrm>
          <a:prstGeom prst="rect">
            <a:avLst/>
          </a:prstGeom>
        </p:spPr>
      </p:pic>
      <p:sp>
        <p:nvSpPr>
          <p:cNvPr id="21" name="文本框 20"/>
          <p:cNvSpPr txBox="1"/>
          <p:nvPr/>
        </p:nvSpPr>
        <p:spPr>
          <a:xfrm>
            <a:off x="7233920" y="2957195"/>
            <a:ext cx="4532630" cy="398780"/>
          </a:xfrm>
          <a:prstGeom prst="rect">
            <a:avLst/>
          </a:prstGeom>
          <a:noFill/>
        </p:spPr>
        <p:txBody>
          <a:bodyPr wrap="none" rtlCol="0" anchor="t">
            <a:spAutoFit/>
          </a:bodyPr>
          <a:p>
            <a:pPr marL="285750" indent="-285750">
              <a:buFont typeface="Wingdings" panose="05000000000000000000" charset="0"/>
              <a:buChar char="Ø"/>
            </a:pPr>
            <a:r>
              <a:rPr lang="zh-CN" altLang="en-US" sz="2000" b="1" u="sng">
                <a:solidFill>
                  <a:schemeClr val="accent3">
                    <a:lumMod val="50000"/>
                  </a:schemeClr>
                </a:solidFill>
                <a:latin typeface="微软雅黑" panose="020B0503020204020204" charset="-122"/>
                <a:ea typeface="微软雅黑" panose="020B0503020204020204" charset="-122"/>
                <a:sym typeface="+mn-ea"/>
              </a:rPr>
              <a:t>强化敏感捕捉关键信息的意识与能力</a:t>
            </a:r>
            <a:endParaRPr lang="zh-CN" altLang="en-US" sz="2000" b="1" u="sng">
              <a:solidFill>
                <a:schemeClr val="accent3">
                  <a:lumMod val="50000"/>
                </a:schemeClr>
              </a:solidFill>
              <a:latin typeface="微软雅黑" panose="020B0503020204020204" charset="-122"/>
              <a:ea typeface="微软雅黑" panose="020B0503020204020204" charset="-122"/>
              <a:sym typeface="+mn-ea"/>
            </a:endParaRPr>
          </a:p>
        </p:txBody>
      </p:sp>
      <p:sp>
        <p:nvSpPr>
          <p:cNvPr id="22" name="矩形: 圆角 10"/>
          <p:cNvSpPr/>
          <p:nvPr/>
        </p:nvSpPr>
        <p:spPr>
          <a:xfrm>
            <a:off x="746760" y="4345305"/>
            <a:ext cx="1610995" cy="36703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3" name="矩形: 圆角 10"/>
          <p:cNvSpPr/>
          <p:nvPr/>
        </p:nvSpPr>
        <p:spPr>
          <a:xfrm>
            <a:off x="2800350" y="4345305"/>
            <a:ext cx="1610995" cy="36703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4" name="矩形: 圆角 10"/>
          <p:cNvSpPr/>
          <p:nvPr/>
        </p:nvSpPr>
        <p:spPr>
          <a:xfrm>
            <a:off x="7202805" y="1715135"/>
            <a:ext cx="1125220" cy="28448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par>
                          <p:cTn id="12" fill="hold">
                            <p:stCondLst>
                              <p:cond delay="1000"/>
                            </p:stCondLst>
                            <p:childTnLst>
                              <p:par>
                                <p:cTn id="13" presetID="26"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80">
                                          <p:stCondLst>
                                            <p:cond delay="0"/>
                                          </p:stCondLst>
                                        </p:cTn>
                                        <p:tgtEl>
                                          <p:spTgt spid="20"/>
                                        </p:tgtEl>
                                      </p:cBhvr>
                                    </p:animEffect>
                                    <p:anim calcmode="lin" valueType="num">
                                      <p:cBhvr>
                                        <p:cTn id="1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1" dur="26">
                                          <p:stCondLst>
                                            <p:cond delay="650"/>
                                          </p:stCondLst>
                                        </p:cTn>
                                        <p:tgtEl>
                                          <p:spTgt spid="20"/>
                                        </p:tgtEl>
                                      </p:cBhvr>
                                      <p:to x="100000" y="60000"/>
                                    </p:animScale>
                                    <p:animScale>
                                      <p:cBhvr>
                                        <p:cTn id="22" dur="166" decel="50000">
                                          <p:stCondLst>
                                            <p:cond delay="676"/>
                                          </p:stCondLst>
                                        </p:cTn>
                                        <p:tgtEl>
                                          <p:spTgt spid="20"/>
                                        </p:tgtEl>
                                      </p:cBhvr>
                                      <p:to x="100000" y="100000"/>
                                    </p:animScale>
                                    <p:animScale>
                                      <p:cBhvr>
                                        <p:cTn id="23" dur="26">
                                          <p:stCondLst>
                                            <p:cond delay="1312"/>
                                          </p:stCondLst>
                                        </p:cTn>
                                        <p:tgtEl>
                                          <p:spTgt spid="20"/>
                                        </p:tgtEl>
                                      </p:cBhvr>
                                      <p:to x="100000" y="80000"/>
                                    </p:animScale>
                                    <p:animScale>
                                      <p:cBhvr>
                                        <p:cTn id="24" dur="166" decel="50000">
                                          <p:stCondLst>
                                            <p:cond delay="1338"/>
                                          </p:stCondLst>
                                        </p:cTn>
                                        <p:tgtEl>
                                          <p:spTgt spid="20"/>
                                        </p:tgtEl>
                                      </p:cBhvr>
                                      <p:to x="100000" y="100000"/>
                                    </p:animScale>
                                    <p:animScale>
                                      <p:cBhvr>
                                        <p:cTn id="25" dur="26">
                                          <p:stCondLst>
                                            <p:cond delay="1642"/>
                                          </p:stCondLst>
                                        </p:cTn>
                                        <p:tgtEl>
                                          <p:spTgt spid="20"/>
                                        </p:tgtEl>
                                      </p:cBhvr>
                                      <p:to x="100000" y="90000"/>
                                    </p:animScale>
                                    <p:animScale>
                                      <p:cBhvr>
                                        <p:cTn id="26" dur="166" decel="50000">
                                          <p:stCondLst>
                                            <p:cond delay="1668"/>
                                          </p:stCondLst>
                                        </p:cTn>
                                        <p:tgtEl>
                                          <p:spTgt spid="20"/>
                                        </p:tgtEl>
                                      </p:cBhvr>
                                      <p:to x="100000" y="100000"/>
                                    </p:animScale>
                                    <p:animScale>
                                      <p:cBhvr>
                                        <p:cTn id="27" dur="26">
                                          <p:stCondLst>
                                            <p:cond delay="1808"/>
                                          </p:stCondLst>
                                        </p:cTn>
                                        <p:tgtEl>
                                          <p:spTgt spid="20"/>
                                        </p:tgtEl>
                                      </p:cBhvr>
                                      <p:to x="100000" y="95000"/>
                                    </p:animScale>
                                    <p:animScale>
                                      <p:cBhvr>
                                        <p:cTn id="28" dur="166" decel="50000">
                                          <p:stCondLst>
                                            <p:cond delay="1834"/>
                                          </p:stCondLst>
                                        </p:cTn>
                                        <p:tgtEl>
                                          <p:spTgt spid="20"/>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p:tgtEl>
                                          <p:spTgt spid="2"/>
                                        </p:tgtEl>
                                        <p:attrNameLst>
                                          <p:attrName>ppt_y</p:attrName>
                                        </p:attrNameLst>
                                      </p:cBhvr>
                                      <p:tavLst>
                                        <p:tav tm="0">
                                          <p:val>
                                            <p:strVal val="#ppt_y+#ppt_h*1.125000"/>
                                          </p:val>
                                        </p:tav>
                                        <p:tav tm="100000">
                                          <p:val>
                                            <p:strVal val="#ppt_y"/>
                                          </p:val>
                                        </p:tav>
                                      </p:tavLst>
                                    </p:anim>
                                    <p:animEffect transition="in" filter="wipe(up)">
                                      <p:cBhvr>
                                        <p:cTn id="46" dur="500"/>
                                        <p:tgtEl>
                                          <p:spTgt spid="2"/>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p:tgtEl>
                                          <p:spTgt spid="22"/>
                                        </p:tgtEl>
                                        <p:attrNameLst>
                                          <p:attrName>ppt_y</p:attrName>
                                        </p:attrNameLst>
                                      </p:cBhvr>
                                      <p:tavLst>
                                        <p:tav tm="0">
                                          <p:val>
                                            <p:strVal val="#ppt_y+#ppt_h*1.125000"/>
                                          </p:val>
                                        </p:tav>
                                        <p:tav tm="100000">
                                          <p:val>
                                            <p:strVal val="#ppt_y"/>
                                          </p:val>
                                        </p:tav>
                                      </p:tavLst>
                                    </p:anim>
                                    <p:animEffect transition="in" filter="wipe(up)">
                                      <p:cBhvr>
                                        <p:cTn id="50" dur="500"/>
                                        <p:tgtEl>
                                          <p:spTgt spid="22"/>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p:tgtEl>
                                          <p:spTgt spid="23"/>
                                        </p:tgtEl>
                                        <p:attrNameLst>
                                          <p:attrName>ppt_y</p:attrName>
                                        </p:attrNameLst>
                                      </p:cBhvr>
                                      <p:tavLst>
                                        <p:tav tm="0">
                                          <p:val>
                                            <p:strVal val="#ppt_y+#ppt_h*1.125000"/>
                                          </p:val>
                                        </p:tav>
                                        <p:tav tm="100000">
                                          <p:val>
                                            <p:strVal val="#ppt_y"/>
                                          </p:val>
                                        </p:tav>
                                      </p:tavLst>
                                    </p:anim>
                                    <p:animEffect transition="in" filter="wipe(up)">
                                      <p:cBhvr>
                                        <p:cTn id="54" dur="500"/>
                                        <p:tgtEl>
                                          <p:spTgt spid="23"/>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p:tgtEl>
                                          <p:spTgt spid="25"/>
                                        </p:tgtEl>
                                        <p:attrNameLst>
                                          <p:attrName>ppt_y</p:attrName>
                                        </p:attrNameLst>
                                      </p:cBhvr>
                                      <p:tavLst>
                                        <p:tav tm="0">
                                          <p:val>
                                            <p:strVal val="#ppt_y+#ppt_h*1.125000"/>
                                          </p:val>
                                        </p:tav>
                                        <p:tav tm="100000">
                                          <p:val>
                                            <p:strVal val="#ppt_y"/>
                                          </p:val>
                                        </p:tav>
                                      </p:tavLst>
                                    </p:anim>
                                    <p:animEffect transition="in" filter="wipe(up)">
                                      <p:cBhvr>
                                        <p:cTn id="58" dur="500"/>
                                        <p:tgtEl>
                                          <p:spTgt spid="25"/>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p:tgtEl>
                                          <p:spTgt spid="24"/>
                                        </p:tgtEl>
                                        <p:attrNameLst>
                                          <p:attrName>ppt_y</p:attrName>
                                        </p:attrNameLst>
                                      </p:cBhvr>
                                      <p:tavLst>
                                        <p:tav tm="0">
                                          <p:val>
                                            <p:strVal val="#ppt_y+#ppt_h*1.125000"/>
                                          </p:val>
                                        </p:tav>
                                        <p:tav tm="100000">
                                          <p:val>
                                            <p:strVal val="#ppt_y"/>
                                          </p:val>
                                        </p:tav>
                                      </p:tavLst>
                                    </p:anim>
                                    <p:animEffect transition="in" filter="wipe(up)">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18" grpId="0"/>
      <p:bldP spid="18" grpId="1"/>
      <p:bldP spid="2" grpId="0" animBg="1"/>
      <p:bldP spid="22" grpId="0" animBg="1"/>
      <p:bldP spid="23" grpId="0" animBg="1"/>
      <p:bldP spid="2" grpId="1" animBg="1"/>
      <p:bldP spid="22" grpId="1" animBg="1"/>
      <p:bldP spid="23" grpId="1" animBg="1"/>
      <p:bldP spid="25" grpId="0" bldLvl="0" animBg="1"/>
      <p:bldP spid="25" grpId="1" animBg="1"/>
      <p:bldP spid="24" grpId="0" bldLvl="0" animBg="1"/>
      <p:bldP spid="2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圆角矩形 18"/>
          <p:cNvSpPr/>
          <p:nvPr/>
        </p:nvSpPr>
        <p:spPr>
          <a:xfrm>
            <a:off x="7225665" y="2289810"/>
            <a:ext cx="4812665" cy="4213225"/>
          </a:xfrm>
          <a:prstGeom prst="roundRect">
            <a:avLst/>
          </a:prstGeom>
          <a:solidFill>
            <a:schemeClr val="bg1"/>
          </a:solidFill>
          <a:ln w="25400" cap="flat" cmpd="sng" algn="ctr">
            <a:solidFill>
              <a:srgbClr val="F79646"/>
            </a:solidFill>
            <a:prstDash val="solid"/>
          </a:ln>
          <a:effectLst>
            <a:glow rad="101600">
              <a:srgbClr val="C0504D">
                <a:satMod val="175000"/>
                <a:alpha val="40000"/>
              </a:srgbClr>
            </a:glow>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charset="0"/>
              <a:ea typeface="宋体" panose="02010600030101010101" pitchFamily="2" charset="-122"/>
              <a:cs typeface="+mn-ea"/>
            </a:endParaRPr>
          </a:p>
        </p:txBody>
      </p:sp>
      <p:sp>
        <p:nvSpPr>
          <p:cNvPr id="6" name="文本框 5"/>
          <p:cNvSpPr txBox="1"/>
          <p:nvPr>
            <p:custDataLst>
              <p:tags r:id="rId1"/>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A</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2"/>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64770" y="844550"/>
            <a:ext cx="7055485" cy="5723890"/>
          </a:xfrm>
          <a:prstGeom prst="rect">
            <a:avLst/>
          </a:prstGeom>
          <a:noFill/>
          <a:ln w="9525">
            <a:solidFill>
              <a:schemeClr val="accent5">
                <a:lumMod val="20000"/>
                <a:lumOff val="80000"/>
              </a:schemeClr>
            </a:solidFill>
          </a:ln>
        </p:spPr>
        <p:txBody>
          <a:bodyPr wrap="square">
            <a:spAutoFit/>
          </a:bodyPr>
          <a:p>
            <a:pPr indent="0"/>
            <a:r>
              <a:rPr lang="en-US" sz="1400" b="1">
                <a:solidFill>
                  <a:srgbClr val="000000"/>
                </a:solidFill>
                <a:latin typeface="Times New Roman" panose="02020603050405020304" charset="0"/>
              </a:rPr>
              <a:t>    </a:t>
            </a:r>
            <a:r>
              <a:rPr lang="en-US" sz="1400">
                <a:solidFill>
                  <a:srgbClr val="000000"/>
                </a:solidFill>
                <a:latin typeface="Times New Roman" panose="02020603050405020304" charset="0"/>
              </a:rPr>
              <a:t> </a:t>
            </a:r>
            <a:r>
              <a:rPr lang="en-US">
                <a:solidFill>
                  <a:srgbClr val="000000"/>
                </a:solidFill>
                <a:latin typeface="Times New Roman" panose="02020603050405020304" charset="0"/>
              </a:rPr>
              <a:t>The  fuels  for  transport  need  to  be  not  just  green, cheap  and  powerful, but  also lightweight and safe enough to be carried around. Each mode of transport has its specific fuel needs. Much is still to be settled, but here are some of the solutions to get us going green.</a:t>
            </a:r>
            <a:endParaRPr lang="en-US">
              <a:solidFill>
                <a:srgbClr val="000000"/>
              </a:solidFill>
              <a:latin typeface="Times New Roman" panose="02020603050405020304" charset="0"/>
            </a:endParaRPr>
          </a:p>
          <a:p>
            <a:pPr indent="0"/>
            <a:endParaRPr lang="en-US">
              <a:solidFill>
                <a:srgbClr val="000000"/>
              </a:solidFill>
              <a:latin typeface="Times New Roman" panose="02020603050405020304" charset="0"/>
            </a:endParaRPr>
          </a:p>
          <a:p>
            <a:pPr indent="0"/>
            <a:endParaRPr lang="en-US">
              <a:solidFill>
                <a:srgbClr val="000000"/>
              </a:solidFill>
              <a:latin typeface="Times New Roman" panose="02020603050405020304" charset="0"/>
            </a:endParaRPr>
          </a:p>
          <a:p>
            <a:pPr indent="0"/>
            <a:endParaRPr lang="en-US">
              <a:solidFill>
                <a:srgbClr val="000000"/>
              </a:solidFill>
              <a:latin typeface="Times New Roman" panose="02020603050405020304" charset="0"/>
            </a:endParaRPr>
          </a:p>
          <a:p>
            <a:pPr indent="0"/>
            <a:endParaRPr lang="en-US">
              <a:solidFill>
                <a:srgbClr val="000000"/>
              </a:solidFill>
              <a:latin typeface="Times New Roman" panose="02020603050405020304" charset="0"/>
            </a:endParaRPr>
          </a:p>
          <a:p>
            <a:pPr indent="0"/>
            <a:endParaRPr lang="en-US">
              <a:solidFill>
                <a:srgbClr val="000000"/>
              </a:solidFill>
              <a:latin typeface="Times New Roman" panose="02020603050405020304" charset="0"/>
            </a:endParaRPr>
          </a:p>
          <a:p>
            <a:pPr indent="0"/>
            <a:endParaRPr lang="en-US">
              <a:solidFill>
                <a:srgbClr val="000000"/>
              </a:solidFill>
              <a:latin typeface="Times New Roman" panose="02020603050405020304" charset="0"/>
            </a:endParaRPr>
          </a:p>
          <a:p>
            <a:pPr indent="0"/>
            <a:endParaRPr lang="en-US">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r>
              <a:rPr lang="en-US" sz="1400">
                <a:solidFill>
                  <a:srgbClr val="000000"/>
                </a:solidFill>
                <a:latin typeface="Times New Roman" panose="02020603050405020304" charset="0"/>
              </a:rPr>
              <a:t>     </a:t>
            </a:r>
            <a:endParaRPr lang="en-US" sz="1400">
              <a:solidFill>
                <a:srgbClr val="000000"/>
              </a:solidFill>
              <a:latin typeface="Times New Roman" panose="02020603050405020304" charset="0"/>
            </a:endParaRPr>
          </a:p>
          <a:p>
            <a:pPr indent="0"/>
            <a:r>
              <a:rPr lang="en-US" sz="1400">
                <a:solidFill>
                  <a:srgbClr val="000000"/>
                </a:solidFill>
                <a:latin typeface="Times New Roman" panose="02020603050405020304" charset="0"/>
              </a:rPr>
              <a:t>     </a:t>
            </a:r>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a:p>
            <a:pPr indent="0"/>
            <a:endParaRPr lang="en-US" sz="1400">
              <a:solidFill>
                <a:srgbClr val="000000"/>
              </a:solidFill>
              <a:latin typeface="Times New Roman" panose="02020603050405020304" charset="0"/>
            </a:endParaRPr>
          </a:p>
        </p:txBody>
      </p:sp>
      <p:pic>
        <p:nvPicPr>
          <p:cNvPr id="11" name="图片 10" descr="搜狗截图20250610142525"/>
          <p:cNvPicPr>
            <a:picLocks noChangeAspect="1"/>
          </p:cNvPicPr>
          <p:nvPr/>
        </p:nvPicPr>
        <p:blipFill>
          <a:blip r:embed="rId5"/>
          <a:srcRect/>
          <a:stretch>
            <a:fillRect/>
          </a:stretch>
        </p:blipFill>
        <p:spPr>
          <a:xfrm>
            <a:off x="64770" y="2165985"/>
            <a:ext cx="7054850" cy="3727450"/>
          </a:xfrm>
          <a:prstGeom prst="rect">
            <a:avLst/>
          </a:prstGeom>
        </p:spPr>
      </p:pic>
      <p:sp>
        <p:nvSpPr>
          <p:cNvPr id="34" name="文本框 33"/>
          <p:cNvSpPr txBox="1"/>
          <p:nvPr/>
        </p:nvSpPr>
        <p:spPr>
          <a:xfrm>
            <a:off x="7182485" y="844550"/>
            <a:ext cx="4953000" cy="1198880"/>
          </a:xfrm>
          <a:prstGeom prst="rect">
            <a:avLst/>
          </a:prstGeom>
          <a:noFill/>
          <a:ln w="9525">
            <a:solidFill>
              <a:schemeClr val="accent6">
                <a:lumMod val="40000"/>
                <a:lumOff val="60000"/>
              </a:schemeClr>
            </a:solidFill>
          </a:ln>
        </p:spPr>
        <p:txBody>
          <a:bodyPr wrap="square">
            <a:spAutoFit/>
          </a:bodyPr>
          <a:p>
            <a:pPr indent="0"/>
            <a:r>
              <a:rPr lang="en-US" b="1">
                <a:solidFill>
                  <a:srgbClr val="000000"/>
                </a:solidFill>
                <a:latin typeface="Times New Roman" panose="02020603050405020304" charset="0"/>
              </a:rPr>
              <a:t>22.Which mode of transport can go green comparatively easily?</a:t>
            </a:r>
            <a:r>
              <a:rPr lang="en-US" b="0">
                <a:solidFill>
                  <a:srgbClr val="000000"/>
                </a:solidFill>
                <a:latin typeface="Times New Roman" panose="02020603050405020304" charset="0"/>
              </a:rPr>
              <a:t>   A.Planes.                      B.Trucks.                 </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   C.Trains.                      D.Ships.</a:t>
            </a:r>
            <a:endParaRPr lang="zh-CN" altLang="en-US" sz="1600"/>
          </a:p>
        </p:txBody>
      </p:sp>
      <p:sp>
        <p:nvSpPr>
          <p:cNvPr id="5" name="矩形: 圆角 10"/>
          <p:cNvSpPr/>
          <p:nvPr/>
        </p:nvSpPr>
        <p:spPr>
          <a:xfrm>
            <a:off x="3764280" y="1797685"/>
            <a:ext cx="1286510" cy="18288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7225665" y="1183640"/>
            <a:ext cx="2116455" cy="23622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10459720" y="929005"/>
            <a:ext cx="808990" cy="254635"/>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文本框 16"/>
          <p:cNvSpPr txBox="1"/>
          <p:nvPr/>
        </p:nvSpPr>
        <p:spPr>
          <a:xfrm>
            <a:off x="7182485" y="2553970"/>
            <a:ext cx="4855845" cy="398780"/>
          </a:xfrm>
          <a:prstGeom prst="rect">
            <a:avLst/>
          </a:prstGeom>
          <a:noFill/>
        </p:spPr>
        <p:txBody>
          <a:bodyPr wrap="square" rtlCol="0" anchor="t">
            <a:spAutoFit/>
          </a:bodyPr>
          <a:p>
            <a:pPr marL="285750" indent="-285750">
              <a:buFont typeface="Wingdings" panose="05000000000000000000" charset="0"/>
              <a:buChar char="Ø"/>
            </a:pPr>
            <a:r>
              <a:rPr lang="zh-CN" altLang="en-US" sz="2000" b="1" u="sng">
                <a:solidFill>
                  <a:srgbClr val="C00000"/>
                </a:solidFill>
                <a:latin typeface="微软雅黑" panose="020B0503020204020204" charset="-122"/>
                <a:ea typeface="微软雅黑" panose="020B0503020204020204" charset="-122"/>
              </a:rPr>
              <a:t>敏感捕捉关键信息，快速整合加工信息</a:t>
            </a:r>
            <a:endParaRPr lang="zh-CN" altLang="en-US" sz="2000" b="1" u="sng">
              <a:solidFill>
                <a:srgbClr val="C00000"/>
              </a:solidFill>
              <a:latin typeface="微软雅黑" panose="020B0503020204020204" charset="-122"/>
              <a:ea typeface="微软雅黑" panose="020B0503020204020204" charset="-122"/>
            </a:endParaRPr>
          </a:p>
        </p:txBody>
      </p:sp>
      <p:pic>
        <p:nvPicPr>
          <p:cNvPr id="22" name="图片 21"/>
          <p:cNvPicPr>
            <a:picLocks noChangeAspect="1"/>
          </p:cNvPicPr>
          <p:nvPr/>
        </p:nvPicPr>
        <p:blipFill>
          <a:blip r:embed="rId6">
            <a:clrChange>
              <a:clrFrom>
                <a:srgbClr val="FEFEFC">
                  <a:alpha val="100000"/>
                </a:srgbClr>
              </a:clrFrom>
              <a:clrTo>
                <a:srgbClr val="FEFEFC">
                  <a:alpha val="100000"/>
                  <a:alpha val="0"/>
                </a:srgbClr>
              </a:clrTo>
            </a:clrChange>
          </a:blip>
          <a:srcRect/>
          <a:stretch>
            <a:fillRect/>
          </a:stretch>
        </p:blipFill>
        <p:spPr>
          <a:xfrm>
            <a:off x="10161270" y="3665220"/>
            <a:ext cx="1877060" cy="3166745"/>
          </a:xfrm>
          <a:prstGeom prst="rect">
            <a:avLst/>
          </a:prstGeom>
        </p:spPr>
      </p:pic>
      <p:sp>
        <p:nvSpPr>
          <p:cNvPr id="16" name="乘号 15"/>
          <p:cNvSpPr/>
          <p:nvPr/>
        </p:nvSpPr>
        <p:spPr>
          <a:xfrm>
            <a:off x="4909185" y="5028565"/>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乘号 19"/>
          <p:cNvSpPr/>
          <p:nvPr/>
        </p:nvSpPr>
        <p:spPr>
          <a:xfrm>
            <a:off x="602615" y="243459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乘号 22"/>
          <p:cNvSpPr/>
          <p:nvPr/>
        </p:nvSpPr>
        <p:spPr>
          <a:xfrm>
            <a:off x="3325495" y="546862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圆角 10"/>
          <p:cNvSpPr/>
          <p:nvPr/>
        </p:nvSpPr>
        <p:spPr>
          <a:xfrm>
            <a:off x="226060" y="5568315"/>
            <a:ext cx="1286510" cy="24130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6" name="矩形: 圆角 10"/>
          <p:cNvSpPr/>
          <p:nvPr/>
        </p:nvSpPr>
        <p:spPr>
          <a:xfrm>
            <a:off x="1434465" y="4631690"/>
            <a:ext cx="682625" cy="24130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7" name="矩形: 圆角 10"/>
          <p:cNvSpPr/>
          <p:nvPr/>
        </p:nvSpPr>
        <p:spPr>
          <a:xfrm>
            <a:off x="7225665" y="1670685"/>
            <a:ext cx="1286510" cy="309880"/>
          </a:xfrm>
          <a:prstGeom prst="roundRect">
            <a:avLst/>
          </a:prstGeom>
          <a:solidFill>
            <a:srgbClr val="FF00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8" name="文本框 17"/>
          <p:cNvSpPr txBox="1"/>
          <p:nvPr/>
        </p:nvSpPr>
        <p:spPr>
          <a:xfrm>
            <a:off x="7306310" y="3034030"/>
            <a:ext cx="4190365" cy="3138170"/>
          </a:xfrm>
          <a:prstGeom prst="rect">
            <a:avLst/>
          </a:prstGeom>
          <a:noFill/>
        </p:spPr>
        <p:txBody>
          <a:bodyPr wrap="square" rtlCol="0" anchor="t">
            <a:spAutoFit/>
          </a:bodyPr>
          <a:p>
            <a:r>
              <a:rPr lang="en-US" altLang="zh-CN" b="1">
                <a:sym typeface="+mn-ea"/>
              </a:rPr>
              <a:t>1.</a:t>
            </a:r>
            <a:r>
              <a:rPr b="1">
                <a:sym typeface="+mn-ea"/>
              </a:rPr>
              <a:t>具备敏感捕捉关键信息的意识与能力是秒杀的基础。要快速</a:t>
            </a:r>
            <a:r>
              <a:rPr lang="zh-CN" b="1">
                <a:solidFill>
                  <a:srgbClr val="C00000"/>
                </a:solidFill>
                <a:latin typeface="黑体" panose="02010609060101010101" charset="-122"/>
                <a:ea typeface="黑体" panose="02010609060101010101" charset="-122"/>
                <a:sym typeface="+mn-ea"/>
              </a:rPr>
              <a:t>加工和整合</a:t>
            </a:r>
            <a:r>
              <a:rPr b="1">
                <a:solidFill>
                  <a:srgbClr val="C00000"/>
                </a:solidFill>
                <a:latin typeface="黑体" panose="02010609060101010101" charset="-122"/>
                <a:ea typeface="黑体" panose="02010609060101010101" charset="-122"/>
                <a:sym typeface="+mn-ea"/>
              </a:rPr>
              <a:t>信息</a:t>
            </a:r>
            <a:r>
              <a:rPr lang="zh-CN" b="1">
                <a:sym typeface="+mn-ea"/>
              </a:rPr>
              <a:t>：</a:t>
            </a:r>
            <a:r>
              <a:rPr b="1" u="sng">
                <a:sym typeface="+mn-ea"/>
              </a:rPr>
              <a:t>结构化、层次化、要点化、简洁化，完整化、逻辑化</a:t>
            </a:r>
            <a:r>
              <a:rPr b="1">
                <a:sym typeface="+mn-ea"/>
              </a:rPr>
              <a:t>。</a:t>
            </a:r>
            <a:endParaRPr b="1">
              <a:sym typeface="+mn-ea"/>
            </a:endParaRPr>
          </a:p>
          <a:p>
            <a:r>
              <a:rPr lang="en-US" b="1">
                <a:sym typeface="+mn-ea"/>
              </a:rPr>
              <a:t>2.</a:t>
            </a:r>
            <a:r>
              <a:rPr b="1">
                <a:sym typeface="+mn-ea"/>
              </a:rPr>
              <a:t>善于捕捉一些意义相同、相似、相反的词，形成语义链，建构逻辑链：从</a:t>
            </a:r>
            <a:r>
              <a:rPr lang="zh-CN" b="1">
                <a:solidFill>
                  <a:srgbClr val="C00000"/>
                </a:solidFill>
                <a:sym typeface="+mn-ea"/>
              </a:rPr>
              <a:t>反义表达</a:t>
            </a:r>
            <a:r>
              <a:rPr lang="en-US" b="1">
                <a:solidFill>
                  <a:srgbClr val="000000"/>
                </a:solidFill>
                <a:latin typeface="Times New Roman" panose="02020603050405020304" charset="0"/>
                <a:sym typeface="+mn-ea"/>
              </a:rPr>
              <a:t>hardest sector，expensive，it is hard to ignite</a:t>
            </a:r>
            <a:r>
              <a:rPr lang="zh-CN" b="1">
                <a:sym typeface="+mn-ea"/>
              </a:rPr>
              <a:t>，</a:t>
            </a:r>
            <a:r>
              <a:rPr b="1">
                <a:sym typeface="+mn-ea"/>
              </a:rPr>
              <a:t>快速排除ABD选项，</a:t>
            </a:r>
            <a:r>
              <a:rPr lang="zh-CN" b="1">
                <a:sym typeface="+mn-ea"/>
              </a:rPr>
              <a:t>再</a:t>
            </a:r>
            <a:r>
              <a:rPr lang="zh-CN" b="1">
                <a:solidFill>
                  <a:srgbClr val="C00000"/>
                </a:solidFill>
                <a:sym typeface="+mn-ea"/>
              </a:rPr>
              <a:t>建构语义链</a:t>
            </a:r>
            <a:r>
              <a:rPr lang="en-US" b="1">
                <a:solidFill>
                  <a:srgbClr val="000000"/>
                </a:solidFill>
                <a:latin typeface="Times New Roman" panose="02020603050405020304" charset="0"/>
                <a:sym typeface="+mn-ea"/>
              </a:rPr>
              <a:t>already electrified--pretty simple ways，</a:t>
            </a:r>
            <a:r>
              <a:rPr b="1">
                <a:sym typeface="+mn-ea"/>
              </a:rPr>
              <a:t>秒杀正确答案</a:t>
            </a:r>
            <a:r>
              <a:rPr lang="en-US" b="1">
                <a:sym typeface="+mn-ea"/>
              </a:rPr>
              <a:t>C</a:t>
            </a:r>
            <a:r>
              <a:rPr b="1">
                <a:sym typeface="+mn-ea"/>
              </a:rPr>
              <a:t>选项</a:t>
            </a:r>
            <a:r>
              <a:rPr lang="zh-CN" b="1">
                <a:sym typeface="+mn-ea"/>
              </a:rPr>
              <a:t>。</a:t>
            </a:r>
            <a:endParaRPr b="1">
              <a:sym typeface="+mn-ea"/>
            </a:endParaRPr>
          </a:p>
          <a:p>
            <a:endParaRPr b="1">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ppt_h*1.125000"/>
                                          </p:val>
                                        </p:tav>
                                        <p:tav tm="100000">
                                          <p:val>
                                            <p:strVal val="#ppt_y"/>
                                          </p:val>
                                        </p:tav>
                                      </p:tavLst>
                                    </p:anim>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p:tgtEl>
                                          <p:spTgt spid="23"/>
                                        </p:tgtEl>
                                        <p:attrNameLst>
                                          <p:attrName>ppt_y</p:attrName>
                                        </p:attrNameLst>
                                      </p:cBhvr>
                                      <p:tavLst>
                                        <p:tav tm="0">
                                          <p:val>
                                            <p:strVal val="#ppt_y+#ppt_h*1.125000"/>
                                          </p:val>
                                        </p:tav>
                                        <p:tav tm="100000">
                                          <p:val>
                                            <p:strVal val="#ppt_y"/>
                                          </p:val>
                                        </p:tav>
                                      </p:tavLst>
                                    </p:anim>
                                    <p:animEffect transition="in" filter="wipe(up)">
                                      <p:cBhvr>
                                        <p:cTn id="32" dur="500"/>
                                        <p:tgtEl>
                                          <p:spTgt spid="23"/>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up)">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p:tgtEl>
                                          <p:spTgt spid="24"/>
                                        </p:tgtEl>
                                        <p:attrNameLst>
                                          <p:attrName>ppt_y</p:attrName>
                                        </p:attrNameLst>
                                      </p:cBhvr>
                                      <p:tavLst>
                                        <p:tav tm="0">
                                          <p:val>
                                            <p:strVal val="#ppt_y+#ppt_h*1.125000"/>
                                          </p:val>
                                        </p:tav>
                                        <p:tav tm="100000">
                                          <p:val>
                                            <p:strVal val="#ppt_y"/>
                                          </p:val>
                                        </p:tav>
                                      </p:tavLst>
                                    </p:anim>
                                    <p:animEffect transition="in" filter="wipe(up)">
                                      <p:cBhvr>
                                        <p:cTn id="42" dur="500"/>
                                        <p:tgtEl>
                                          <p:spTgt spid="24"/>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p:tgtEl>
                                          <p:spTgt spid="26"/>
                                        </p:tgtEl>
                                        <p:attrNameLst>
                                          <p:attrName>ppt_y</p:attrName>
                                        </p:attrNameLst>
                                      </p:cBhvr>
                                      <p:tavLst>
                                        <p:tav tm="0">
                                          <p:val>
                                            <p:strVal val="#ppt_y+#ppt_h*1.125000"/>
                                          </p:val>
                                        </p:tav>
                                        <p:tav tm="100000">
                                          <p:val>
                                            <p:strVal val="#ppt_y"/>
                                          </p:val>
                                        </p:tav>
                                      </p:tavLst>
                                    </p:anim>
                                    <p:animEffect transition="in" filter="wipe(up)">
                                      <p:cBhvr>
                                        <p:cTn id="46" dur="500"/>
                                        <p:tgtEl>
                                          <p:spTgt spid="26"/>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p:tgtEl>
                                          <p:spTgt spid="27"/>
                                        </p:tgtEl>
                                        <p:attrNameLst>
                                          <p:attrName>ppt_y</p:attrName>
                                        </p:attrNameLst>
                                      </p:cBhvr>
                                      <p:tavLst>
                                        <p:tav tm="0">
                                          <p:val>
                                            <p:strVal val="#ppt_y+#ppt_h*1.125000"/>
                                          </p:val>
                                        </p:tav>
                                        <p:tav tm="100000">
                                          <p:val>
                                            <p:strVal val="#ppt_y"/>
                                          </p:val>
                                        </p:tav>
                                      </p:tavLst>
                                    </p:anim>
                                    <p:animEffect transition="in" filter="wipe(up)">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7" grpId="0" bldLvl="0" animBg="1"/>
      <p:bldP spid="7" grpId="1" animBg="1"/>
      <p:bldP spid="10" grpId="1" animBg="1"/>
      <p:bldP spid="17" grpId="0"/>
      <p:bldP spid="17" grpId="1"/>
      <p:bldP spid="18" grpId="0"/>
      <p:bldP spid="18" grpId="1"/>
      <p:bldP spid="16" grpId="0" animBg="1"/>
      <p:bldP spid="23" grpId="0" animBg="1"/>
      <p:bldP spid="16" grpId="1" animBg="1"/>
      <p:bldP spid="23" grpId="1" animBg="1"/>
      <p:bldP spid="20" grpId="0" animBg="1"/>
      <p:bldP spid="20" grpId="1" animBg="1"/>
      <p:bldP spid="24" grpId="0" animBg="1"/>
      <p:bldP spid="26" grpId="0" animBg="1"/>
      <p:bldP spid="24" grpId="1" animBg="1"/>
      <p:bldP spid="26"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 name="图片 23"/>
          <p:cNvPicPr>
            <a:picLocks noChangeAspect="1"/>
          </p:cNvPicPr>
          <p:nvPr>
            <p:custDataLst>
              <p:tags r:id="rId1"/>
            </p:custDataLst>
          </p:nvPr>
        </p:nvPicPr>
        <p:blipFill>
          <a:blip r:embed="rId2"/>
          <a:srcRect/>
          <a:stretch>
            <a:fillRect/>
          </a:stretch>
        </p:blipFill>
        <p:spPr>
          <a:xfrm>
            <a:off x="7230745" y="2693035"/>
            <a:ext cx="4904740" cy="3964940"/>
          </a:xfrm>
          <a:prstGeom prst="rect">
            <a:avLst/>
          </a:prstGeom>
          <a:ln>
            <a:solidFill>
              <a:srgbClr val="FFFF00"/>
            </a:solidFill>
          </a:ln>
        </p:spPr>
      </p:pic>
      <p:sp>
        <p:nvSpPr>
          <p:cNvPr id="6" name="文本框 5"/>
          <p:cNvSpPr txBox="1"/>
          <p:nvPr>
            <p:custDataLst>
              <p:tags r:id="rId3"/>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202</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5</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年6月全国高考Ⅰ卷</a:t>
            </a: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A</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 阅读理解</a:t>
            </a:r>
            <a:r>
              <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rPr>
              <a:t>满分突破思维策略</a:t>
            </a:r>
            <a:endParaRPr kumimoji="0" lang="zh-CN" altLang="en-US" sz="24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sp>
        <p:nvSpPr>
          <p:cNvPr id="48" name="文本框 47"/>
          <p:cNvSpPr txBox="1"/>
          <p:nvPr>
            <p:custDataLst>
              <p:tags r:id="rId4"/>
            </p:custDataLst>
          </p:nvPr>
        </p:nvSpPr>
        <p:spPr>
          <a:xfrm>
            <a:off x="9782810" y="1051560"/>
            <a:ext cx="240919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1" name="文本框 50"/>
          <p:cNvSpPr txBox="1"/>
          <p:nvPr>
            <p:custDataLst>
              <p:tags r:id="rId5"/>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6">
            <a:extLst>
              <a:ext uri="{BEBA8EAE-BF5A-486C-A8C5-ECC9F3942E4B}">
                <a14:imgProps xmlns:a14="http://schemas.microsoft.com/office/drawing/2010/main">
                  <a14:imgLayer r:embed="rId7">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sp>
        <p:nvSpPr>
          <p:cNvPr id="100" name="文本框 99"/>
          <p:cNvSpPr txBox="1"/>
          <p:nvPr/>
        </p:nvSpPr>
        <p:spPr>
          <a:xfrm>
            <a:off x="64770" y="844550"/>
            <a:ext cx="7056120" cy="3692525"/>
          </a:xfrm>
          <a:prstGeom prst="rect">
            <a:avLst/>
          </a:prstGeom>
          <a:noFill/>
          <a:ln w="9525">
            <a:solidFill>
              <a:schemeClr val="accent5">
                <a:lumMod val="20000"/>
                <a:lumOff val="80000"/>
              </a:schemeClr>
            </a:solidFill>
          </a:ln>
        </p:spPr>
        <p:txBody>
          <a:bodyPr wrap="square">
            <a:spAutoFit/>
          </a:bodyPr>
          <a:p>
            <a:pPr indent="0"/>
            <a:r>
              <a:rPr lang="en-US" sz="1400" b="1">
                <a:solidFill>
                  <a:srgbClr val="000000"/>
                </a:solidFill>
                <a:latin typeface="Times New Roman" panose="02020603050405020304" charset="0"/>
              </a:rPr>
              <a:t>                                 </a:t>
            </a:r>
            <a:r>
              <a:rPr lang="en-US" b="1">
                <a:solidFill>
                  <a:srgbClr val="000000"/>
                </a:solidFill>
                <a:latin typeface="Times New Roman" panose="02020603050405020304" charset="0"/>
              </a:rPr>
              <a:t>The greening of planes, trains and automobiles</a:t>
            </a:r>
            <a:r>
              <a:rPr lang="en-US" b="0">
                <a:solidFill>
                  <a:srgbClr val="000000"/>
                </a:solidFill>
                <a:latin typeface="Times New Roman" panose="02020603050405020304" charset="0"/>
              </a:rPr>
              <a:t>     ...</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    The  fuels  for  transport  need  to  be  not  just  green, cheap  and  powerful, but  also lightweight and safe enough to be carried around. Each mode of transport has its specific fuel needs. Much is still to be settled, but here are some of the solutions to get us going green.</a:t>
            </a:r>
            <a:r>
              <a:rPr lang="en-US">
                <a:solidFill>
                  <a:srgbClr val="000000"/>
                </a:solidFill>
                <a:latin typeface="Times New Roman" panose="02020603050405020304" charset="0"/>
              </a:rPr>
              <a:t>     </a:t>
            </a:r>
            <a:endParaRPr lang="en-US">
              <a:solidFill>
                <a:srgbClr val="000000"/>
              </a:solidFill>
              <a:latin typeface="Times New Roman" panose="02020603050405020304" charset="0"/>
            </a:endParaRPr>
          </a:p>
          <a:p>
            <a:pPr indent="0"/>
            <a:r>
              <a:rPr lang="en-US">
                <a:solidFill>
                  <a:srgbClr val="000000"/>
                </a:solidFill>
                <a:latin typeface="Times New Roman" panose="02020603050405020304" charset="0"/>
              </a:rPr>
              <a:t>      This energy transition (变革) is  global, and  the  amount  of renewable  energy  the world will need is “a little bit mind-blowing,” says mechanical engineer Keith Wipke at the National Renewable Energy Laboratory. It's  estimated that the global  demand  for electricity could more than double by 2050. Fortunately, analyses suggest that renewables are up to the task. “We need to speed up the development of green energy,  and it will all get used,"says Wipke.</a:t>
            </a:r>
            <a:endParaRPr lang="en-US">
              <a:solidFill>
                <a:srgbClr val="000000"/>
              </a:solidFill>
              <a:latin typeface="Times New Roman" panose="02020603050405020304" charset="0"/>
            </a:endParaRPr>
          </a:p>
        </p:txBody>
      </p:sp>
      <p:sp>
        <p:nvSpPr>
          <p:cNvPr id="34" name="文本框 33"/>
          <p:cNvSpPr txBox="1"/>
          <p:nvPr/>
        </p:nvSpPr>
        <p:spPr>
          <a:xfrm>
            <a:off x="7230745" y="844550"/>
            <a:ext cx="4904740" cy="1753235"/>
          </a:xfrm>
          <a:prstGeom prst="rect">
            <a:avLst/>
          </a:prstGeom>
          <a:noFill/>
          <a:ln w="9525">
            <a:solidFill>
              <a:schemeClr val="accent6">
                <a:lumMod val="40000"/>
                <a:lumOff val="60000"/>
              </a:schemeClr>
            </a:solidFill>
          </a:ln>
        </p:spPr>
        <p:txBody>
          <a:bodyPr wrap="square">
            <a:spAutoFit/>
          </a:bodyPr>
          <a:p>
            <a:pPr indent="0"/>
            <a:r>
              <a:rPr lang="en-US" b="1">
                <a:solidFill>
                  <a:srgbClr val="000000"/>
                </a:solidFill>
                <a:latin typeface="Times New Roman" panose="02020603050405020304" charset="0"/>
              </a:rPr>
              <a:t>23.What does Wipke suggest regarding </a:t>
            </a:r>
            <a:r>
              <a:rPr lang="en-US" b="1">
                <a:solidFill>
                  <a:srgbClr val="C00000"/>
                </a:solidFill>
                <a:latin typeface="Times New Roman" panose="02020603050405020304" charset="0"/>
              </a:rPr>
              <a:t>energy transition</a:t>
            </a:r>
            <a:r>
              <a:rPr lang="en-US" b="1">
                <a:solidFill>
                  <a:srgbClr val="000000"/>
                </a:solidFill>
                <a:latin typeface="Times New Roman" panose="02020603050405020304" charset="0"/>
              </a:rPr>
              <a:t>?</a:t>
            </a:r>
            <a:r>
              <a:rPr lang="en-US" b="0">
                <a:solidFill>
                  <a:srgbClr val="000000"/>
                </a:solidFill>
                <a:latin typeface="Times New Roman" panose="02020603050405020304" charset="0"/>
              </a:rPr>
              <a:t>   A.Limiting fuel consumption.            </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   B.Putting more effort into renewables.   C.Improving energy efficiency.        </a:t>
            </a:r>
            <a:endParaRPr lang="en-US" b="0">
              <a:solidFill>
                <a:srgbClr val="000000"/>
              </a:solidFill>
              <a:latin typeface="Times New Roman" panose="02020603050405020304" charset="0"/>
            </a:endParaRPr>
          </a:p>
          <a:p>
            <a:pPr indent="0"/>
            <a:r>
              <a:rPr lang="en-US" b="0">
                <a:solidFill>
                  <a:srgbClr val="000000"/>
                </a:solidFill>
                <a:latin typeface="Times New Roman" panose="02020603050405020304" charset="0"/>
              </a:rPr>
              <a:t>   D.Making electricity more affordable.</a:t>
            </a:r>
            <a:endParaRPr lang="zh-CN" altLang="en-US"/>
          </a:p>
        </p:txBody>
      </p:sp>
      <p:sp>
        <p:nvSpPr>
          <p:cNvPr id="15" name="矩形: 圆角 10"/>
          <p:cNvSpPr/>
          <p:nvPr/>
        </p:nvSpPr>
        <p:spPr>
          <a:xfrm>
            <a:off x="9979660" y="1767205"/>
            <a:ext cx="1062355" cy="19113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文本框 16"/>
          <p:cNvSpPr txBox="1"/>
          <p:nvPr/>
        </p:nvSpPr>
        <p:spPr>
          <a:xfrm>
            <a:off x="7310755" y="2810510"/>
            <a:ext cx="4020185" cy="398780"/>
          </a:xfrm>
          <a:prstGeom prst="rect">
            <a:avLst/>
          </a:prstGeom>
          <a:noFill/>
        </p:spPr>
        <p:txBody>
          <a:bodyPr wrap="square" rtlCol="0" anchor="t">
            <a:spAutoFit/>
          </a:bodyPr>
          <a:p>
            <a:pPr marL="285750" indent="-285750">
              <a:buFont typeface="Wingdings" panose="05000000000000000000" charset="0"/>
              <a:buChar char="Ø"/>
            </a:pPr>
            <a:r>
              <a:rPr lang="zh-CN" altLang="en-US" sz="2000" b="1" u="sng">
                <a:solidFill>
                  <a:srgbClr val="C00000"/>
                </a:solidFill>
                <a:latin typeface="微软雅黑" panose="020B0503020204020204" charset="-122"/>
                <a:ea typeface="微软雅黑" panose="020B0503020204020204" charset="-122"/>
              </a:rPr>
              <a:t>建构语义场，秒杀正确答案</a:t>
            </a:r>
            <a:endParaRPr lang="zh-CN" altLang="en-US" sz="2000" b="1" u="sng">
              <a:solidFill>
                <a:srgbClr val="C00000"/>
              </a:solidFill>
              <a:latin typeface="微软雅黑" panose="020B0503020204020204" charset="-122"/>
              <a:ea typeface="微软雅黑" panose="020B0503020204020204" charset="-122"/>
            </a:endParaRPr>
          </a:p>
        </p:txBody>
      </p:sp>
      <p:sp>
        <p:nvSpPr>
          <p:cNvPr id="18" name="文本框 17"/>
          <p:cNvSpPr txBox="1"/>
          <p:nvPr/>
        </p:nvSpPr>
        <p:spPr>
          <a:xfrm>
            <a:off x="7230745" y="3430270"/>
            <a:ext cx="4883150" cy="922020"/>
          </a:xfrm>
          <a:prstGeom prst="rect">
            <a:avLst/>
          </a:prstGeom>
          <a:noFill/>
        </p:spPr>
        <p:txBody>
          <a:bodyPr wrap="square" rtlCol="0" anchor="t">
            <a:spAutoFit/>
          </a:bodyPr>
          <a:p>
            <a:r>
              <a:rPr lang="en-US" altLang="zh-CN" b="1">
                <a:sym typeface="+mn-ea"/>
              </a:rPr>
              <a:t>1.</a:t>
            </a:r>
            <a:r>
              <a:rPr lang="zh-CN" altLang="en-US" b="1">
                <a:solidFill>
                  <a:srgbClr val="C00000"/>
                </a:solidFill>
                <a:sym typeface="+mn-ea"/>
              </a:rPr>
              <a:t>核心词的概念要明确</a:t>
            </a:r>
            <a:r>
              <a:rPr lang="zh-CN" altLang="en-US" b="1">
                <a:sym typeface="+mn-ea"/>
              </a:rPr>
              <a:t>：</a:t>
            </a:r>
            <a:r>
              <a:rPr lang="en-US" altLang="zh-CN" b="1">
                <a:sym typeface="+mn-ea"/>
              </a:rPr>
              <a:t> </a:t>
            </a:r>
            <a:r>
              <a:rPr lang="zh-CN" altLang="en-US" b="1">
                <a:sym typeface="+mn-ea"/>
              </a:rPr>
              <a:t>本段</a:t>
            </a:r>
            <a:r>
              <a:rPr b="1">
                <a:latin typeface="Times New Roman" panose="02020603050405020304" charset="0"/>
                <a:cs typeface="Times New Roman" panose="02020603050405020304" charset="0"/>
                <a:sym typeface="+mn-ea"/>
              </a:rPr>
              <a:t>energy transition </a:t>
            </a:r>
            <a:r>
              <a:rPr lang="zh-CN" b="1">
                <a:latin typeface="Times New Roman" panose="02020603050405020304" charset="0"/>
                <a:cs typeface="Times New Roman" panose="02020603050405020304" charset="0"/>
                <a:sym typeface="+mn-ea"/>
              </a:rPr>
              <a:t>指renewable energy</a:t>
            </a:r>
            <a:r>
              <a:rPr lang="en-US" altLang="zh-CN" b="1">
                <a:latin typeface="Times New Roman" panose="02020603050405020304" charset="0"/>
                <a:cs typeface="Times New Roman" panose="02020603050405020304" charset="0"/>
                <a:sym typeface="+mn-ea"/>
              </a:rPr>
              <a:t>=</a:t>
            </a:r>
            <a:r>
              <a:rPr lang="zh-CN" b="1">
                <a:latin typeface="Times New Roman" panose="02020603050405020304" charset="0"/>
                <a:cs typeface="Times New Roman" panose="02020603050405020304" charset="0"/>
                <a:sym typeface="+mn-ea"/>
              </a:rPr>
              <a:t>green energy</a:t>
            </a:r>
            <a:r>
              <a:rPr lang="en-US" altLang="zh-CN" b="1">
                <a:latin typeface="Times New Roman" panose="02020603050405020304" charset="0"/>
                <a:cs typeface="Times New Roman" panose="02020603050405020304" charset="0"/>
                <a:sym typeface="+mn-ea"/>
              </a:rPr>
              <a:t>。</a:t>
            </a:r>
            <a:r>
              <a:rPr lang="zh-CN" altLang="en-US" b="1">
                <a:sym typeface="+mn-ea"/>
              </a:rPr>
              <a:t>选项</a:t>
            </a:r>
            <a:r>
              <a:rPr lang="en-US" altLang="zh-CN" b="1">
                <a:sym typeface="+mn-ea"/>
              </a:rPr>
              <a:t>ACD</a:t>
            </a:r>
            <a:r>
              <a:rPr lang="zh-CN" altLang="en-US" b="1">
                <a:sym typeface="+mn-ea"/>
              </a:rPr>
              <a:t>的核心词概念不对等。</a:t>
            </a:r>
            <a:endParaRPr lang="en-US" altLang="zh-CN" b="1">
              <a:sym typeface="+mn-ea"/>
            </a:endParaRPr>
          </a:p>
        </p:txBody>
      </p:sp>
      <p:sp>
        <p:nvSpPr>
          <p:cNvPr id="11272" name="AutoShape 36"/>
          <p:cNvSpPr/>
          <p:nvPr>
            <p:custDataLst>
              <p:tags r:id="rId8"/>
            </p:custDataLst>
          </p:nvPr>
        </p:nvSpPr>
        <p:spPr>
          <a:xfrm>
            <a:off x="154305" y="4674235"/>
            <a:ext cx="6895465" cy="2142490"/>
          </a:xfrm>
          <a:prstGeom prst="roundRect">
            <a:avLst>
              <a:gd name="adj" fmla="val 16667"/>
            </a:avLst>
          </a:prstGeom>
          <a:gradFill rotWithShape="1">
            <a:gsLst>
              <a:gs pos="0">
                <a:srgbClr val="FFFFFF"/>
              </a:gs>
              <a:gs pos="100000">
                <a:srgbClr val="FBFBBB">
                  <a:alpha val="89999"/>
                </a:srgbClr>
              </a:gs>
            </a:gsLst>
            <a:lin ang="0" scaled="1"/>
            <a:tileRect/>
          </a:gradFill>
          <a:ln w="9525" cap="flat" cmpd="sng">
            <a:solidFill>
              <a:srgbClr val="C0C0C0"/>
            </a:solidFill>
            <a:prstDash val="solid"/>
            <a:headEnd type="none" w="med" len="med"/>
            <a:tailEnd type="none" w="med" len="med"/>
          </a:ln>
          <a:effectLst>
            <a:prstShdw prst="shdw13" dist="53882" dir="13499999">
              <a:srgbClr val="F5B363">
                <a:alpha val="50000"/>
              </a:srgbClr>
            </a:prstShdw>
          </a:effectLst>
        </p:spPr>
        <p:txBody>
          <a:bodyPr wrap="none" anchor="ctr"/>
          <a:p>
            <a:pPr algn="l"/>
            <a:endParaRPr lang="zh-CN" altLang="en-US" sz="2000" b="1" dirty="0">
              <a:latin typeface="Times New Roman" panose="02020603050405020304" charset="0"/>
              <a:ea typeface="Times New Roman" panose="02020603050405020304" charset="0"/>
            </a:endParaRPr>
          </a:p>
        </p:txBody>
      </p:sp>
      <p:pic>
        <p:nvPicPr>
          <p:cNvPr id="27" name="图片 26"/>
          <p:cNvPicPr>
            <a:picLocks noChangeAspect="1"/>
          </p:cNvPicPr>
          <p:nvPr>
            <p:custDataLst>
              <p:tags r:id="rId9"/>
            </p:custDataLst>
          </p:nvPr>
        </p:nvPicPr>
        <p:blipFill>
          <a:blip r:embed="rId10">
            <a:clrChange>
              <a:clrFrom>
                <a:srgbClr val="FFFFFF">
                  <a:alpha val="100000"/>
                </a:srgbClr>
              </a:clrFrom>
              <a:clrTo>
                <a:srgbClr val="FFFFFF">
                  <a:alpha val="100000"/>
                  <a:alpha val="0"/>
                </a:srgbClr>
              </a:clrTo>
            </a:clrChange>
          </a:blip>
          <a:stretch>
            <a:fillRect/>
          </a:stretch>
        </p:blipFill>
        <p:spPr>
          <a:xfrm flipH="1">
            <a:off x="-187325" y="6043295"/>
            <a:ext cx="1266190" cy="773430"/>
          </a:xfrm>
          <a:prstGeom prst="rect">
            <a:avLst/>
          </a:prstGeom>
        </p:spPr>
      </p:pic>
      <p:sp>
        <p:nvSpPr>
          <p:cNvPr id="31" name="文本框 30"/>
          <p:cNvSpPr txBox="1"/>
          <p:nvPr/>
        </p:nvSpPr>
        <p:spPr>
          <a:xfrm>
            <a:off x="267335" y="4737100"/>
            <a:ext cx="5114290" cy="39878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警惕“</a:t>
            </a:r>
            <a:r>
              <a:rPr lang="zh-CN" altLang="en-US" sz="2000" b="1" u="sng">
                <a:solidFill>
                  <a:srgbClr val="002060"/>
                </a:solidFill>
                <a:latin typeface="微软雅黑" panose="020B0503020204020204" charset="-122"/>
                <a:ea typeface="微软雅黑" panose="020B0503020204020204" charset="-122"/>
                <a:cs typeface="微软雅黑" panose="020B0503020204020204" charset="-122"/>
              </a:rPr>
              <a:t>范围（概念）不清</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”的逻辑错误</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nvSpPr>
        <p:spPr>
          <a:xfrm>
            <a:off x="824865" y="5241290"/>
            <a:ext cx="6224905" cy="1476375"/>
          </a:xfrm>
          <a:prstGeom prst="rect">
            <a:avLst/>
          </a:prstGeom>
          <a:noFill/>
        </p:spPr>
        <p:txBody>
          <a:bodyPr wrap="square" rtlCol="0" anchor="t">
            <a:spAutoFit/>
          </a:bodyPr>
          <a:p>
            <a:pPr marL="285750" indent="-285750">
              <a:buFont typeface="Arial" panose="020B0604020202020204" pitchFamily="34" charset="0"/>
              <a:buChar char="•"/>
            </a:pPr>
            <a:r>
              <a:rPr lang="en-US" altLang="zh-CN">
                <a:latin typeface="Times New Roman" panose="02020603050405020304" charset="0"/>
                <a:cs typeface="Times New Roman" panose="02020603050405020304" charset="0"/>
              </a:rPr>
              <a:t>D</a:t>
            </a:r>
            <a:r>
              <a:rPr lang="zh-CN" altLang="en-US">
                <a:latin typeface="Times New Roman" panose="02020603050405020304" charset="0"/>
                <a:cs typeface="Times New Roman" panose="02020603050405020304" charset="0"/>
              </a:rPr>
              <a:t>选项干扰性极强，</a:t>
            </a:r>
            <a:r>
              <a:rPr lang="zh-CN" altLang="en-US" u="sng">
                <a:solidFill>
                  <a:srgbClr val="C00000"/>
                </a:solidFill>
                <a:latin typeface="Times New Roman" panose="02020603050405020304" charset="0"/>
                <a:cs typeface="Times New Roman" panose="02020603050405020304" charset="0"/>
              </a:rPr>
              <a:t>以</a:t>
            </a:r>
            <a:r>
              <a:rPr lang="zh-CN" altLang="en-US" u="sng">
                <a:solidFill>
                  <a:srgbClr val="C00000"/>
                </a:solidFill>
                <a:latin typeface="Times New Roman" panose="02020603050405020304" charset="0"/>
                <a:cs typeface="Times New Roman" panose="02020603050405020304" charset="0"/>
                <a:sym typeface="+mn-ea"/>
              </a:rPr>
              <a:t>局部</a:t>
            </a:r>
            <a:r>
              <a:rPr lang="zh-CN" altLang="en-US" u="sng">
                <a:solidFill>
                  <a:srgbClr val="C00000"/>
                </a:solidFill>
                <a:latin typeface="Times New Roman" panose="02020603050405020304" charset="0"/>
                <a:cs typeface="Times New Roman" panose="02020603050405020304" charset="0"/>
              </a:rPr>
              <a:t>代替整体</a:t>
            </a:r>
            <a:r>
              <a:rPr lang="zh-CN" altLang="en-US">
                <a:latin typeface="Times New Roman" panose="02020603050405020304" charset="0"/>
                <a:cs typeface="Times New Roman" panose="02020603050405020304" charset="0"/>
              </a:rPr>
              <a:t>，即</a:t>
            </a:r>
            <a:r>
              <a:rPr>
                <a:solidFill>
                  <a:srgbClr val="C00000"/>
                </a:solidFill>
                <a:latin typeface="Times New Roman" panose="02020603050405020304" charset="0"/>
                <a:cs typeface="Times New Roman" panose="02020603050405020304" charset="0"/>
              </a:rPr>
              <a:t>Electricity</a:t>
            </a:r>
            <a:r>
              <a:rPr lang="zh-CN" altLang="en-US">
                <a:latin typeface="Times New Roman" panose="02020603050405020304" charset="0"/>
                <a:cs typeface="Times New Roman" panose="02020603050405020304" charset="0"/>
              </a:rPr>
              <a:t>来混淆renewable energy 的概念，本篇中Synthetic hydrocarbons，Batteries，Electricity，Hydrogen fuel cells，Liquid ammonia只是renewable energy 的一种。 所以阅读过程中，</a:t>
            </a:r>
            <a:r>
              <a:rPr lang="zh-CN" altLang="en-US" b="1" u="sng">
                <a:solidFill>
                  <a:srgbClr val="C00000"/>
                </a:solidFill>
                <a:latin typeface="Times New Roman" panose="02020603050405020304" charset="0"/>
                <a:cs typeface="Times New Roman" panose="02020603050405020304" charset="0"/>
              </a:rPr>
              <a:t>要特别注意关键名词的概念内涵与外延</a:t>
            </a:r>
            <a:r>
              <a:rPr lang="zh-CN" altLang="en-US">
                <a:latin typeface="Times New Roman" panose="02020603050405020304" charset="0"/>
                <a:cs typeface="Times New Roman" panose="02020603050405020304" charset="0"/>
              </a:rPr>
              <a:t>。</a:t>
            </a:r>
            <a:endParaRPr lang="zh-CN" altLang="en-US">
              <a:latin typeface="Times New Roman" panose="02020603050405020304" charset="0"/>
              <a:cs typeface="Times New Roman" panose="02020603050405020304" charset="0"/>
            </a:endParaRPr>
          </a:p>
        </p:txBody>
      </p:sp>
      <p:sp>
        <p:nvSpPr>
          <p:cNvPr id="26" name="矩形: 圆角 10"/>
          <p:cNvSpPr/>
          <p:nvPr/>
        </p:nvSpPr>
        <p:spPr>
          <a:xfrm>
            <a:off x="6009005" y="2595245"/>
            <a:ext cx="1112520" cy="21526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8" name="矩形: 圆角 10"/>
          <p:cNvSpPr/>
          <p:nvPr/>
        </p:nvSpPr>
        <p:spPr>
          <a:xfrm>
            <a:off x="-16510" y="2887980"/>
            <a:ext cx="734060" cy="21526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9" name="矩形: 圆角 10"/>
          <p:cNvSpPr/>
          <p:nvPr/>
        </p:nvSpPr>
        <p:spPr>
          <a:xfrm>
            <a:off x="5252720" y="3430270"/>
            <a:ext cx="1509395" cy="215265"/>
          </a:xfrm>
          <a:prstGeom prst="roundRect">
            <a:avLst/>
          </a:prstGeom>
          <a:solidFill>
            <a:srgbClr val="00B05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0" name="矩形: 圆角 10"/>
          <p:cNvSpPr/>
          <p:nvPr/>
        </p:nvSpPr>
        <p:spPr>
          <a:xfrm>
            <a:off x="7704455" y="1743075"/>
            <a:ext cx="1788160" cy="215265"/>
          </a:xfrm>
          <a:prstGeom prst="roundRect">
            <a:avLst/>
          </a:prstGeom>
          <a:solidFill>
            <a:srgbClr val="00B05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5" name="矩形: 圆角 10"/>
          <p:cNvSpPr/>
          <p:nvPr/>
        </p:nvSpPr>
        <p:spPr>
          <a:xfrm>
            <a:off x="1261745" y="3956050"/>
            <a:ext cx="2536190" cy="215265"/>
          </a:xfrm>
          <a:prstGeom prst="roundRect">
            <a:avLst/>
          </a:prstGeom>
          <a:solidFill>
            <a:srgbClr val="00B05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6" name="矩形: 圆角 10"/>
          <p:cNvSpPr/>
          <p:nvPr/>
        </p:nvSpPr>
        <p:spPr>
          <a:xfrm>
            <a:off x="3982085" y="3956685"/>
            <a:ext cx="1202055" cy="215265"/>
          </a:xfrm>
          <a:prstGeom prst="roundRect">
            <a:avLst/>
          </a:prstGeom>
          <a:solidFill>
            <a:srgbClr val="FFFF0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7" name="矩形: 圆角 10"/>
          <p:cNvSpPr/>
          <p:nvPr/>
        </p:nvSpPr>
        <p:spPr>
          <a:xfrm>
            <a:off x="6343015" y="3956685"/>
            <a:ext cx="572770" cy="215265"/>
          </a:xfrm>
          <a:prstGeom prst="roundRect">
            <a:avLst/>
          </a:prstGeom>
          <a:solidFill>
            <a:srgbClr val="00B05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9" name="乘号 38"/>
          <p:cNvSpPr/>
          <p:nvPr/>
        </p:nvSpPr>
        <p:spPr>
          <a:xfrm>
            <a:off x="8462010" y="132715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乘号 39"/>
          <p:cNvSpPr/>
          <p:nvPr/>
        </p:nvSpPr>
        <p:spPr>
          <a:xfrm>
            <a:off x="8831580" y="189738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乘号 40"/>
          <p:cNvSpPr/>
          <p:nvPr/>
        </p:nvSpPr>
        <p:spPr>
          <a:xfrm>
            <a:off x="8462010" y="2157730"/>
            <a:ext cx="532765" cy="440055"/>
          </a:xfrm>
          <a:prstGeom prst="mathMultiply">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7310755" y="4352290"/>
            <a:ext cx="3399155" cy="1753235"/>
          </a:xfrm>
          <a:prstGeom prst="rect">
            <a:avLst/>
          </a:prstGeom>
          <a:noFill/>
        </p:spPr>
        <p:txBody>
          <a:bodyPr wrap="square" rtlCol="0" anchor="t">
            <a:spAutoFit/>
          </a:bodyPr>
          <a:p>
            <a:r>
              <a:rPr lang="en-US" altLang="zh-CN" b="1">
                <a:sym typeface="+mn-ea"/>
              </a:rPr>
              <a:t>2.</a:t>
            </a:r>
            <a:r>
              <a:rPr lang="en-US" altLang="zh-CN" b="1">
                <a:solidFill>
                  <a:srgbClr val="C00000"/>
                </a:solidFill>
                <a:sym typeface="+mn-ea"/>
              </a:rPr>
              <a:t>善于捕捉意义相同、相似的词，联系在一起，形成语义链和</a:t>
            </a:r>
            <a:r>
              <a:rPr lang="zh-CN" altLang="en-US" b="1">
                <a:solidFill>
                  <a:srgbClr val="C00000"/>
                </a:solidFill>
                <a:sym typeface="+mn-ea"/>
              </a:rPr>
              <a:t>高阶</a:t>
            </a:r>
            <a:r>
              <a:rPr lang="en-US" altLang="zh-CN" b="1">
                <a:solidFill>
                  <a:srgbClr val="C00000"/>
                </a:solidFill>
                <a:sym typeface="+mn-ea"/>
              </a:rPr>
              <a:t>逻辑思维。</a:t>
            </a:r>
            <a:r>
              <a:rPr lang="en-US" altLang="zh-CN" b="1">
                <a:sym typeface="+mn-ea"/>
              </a:rPr>
              <a:t> </a:t>
            </a:r>
            <a:r>
              <a:rPr b="1">
                <a:latin typeface="Times New Roman" panose="02020603050405020304" charset="0"/>
                <a:cs typeface="Times New Roman" panose="02020603050405020304" charset="0"/>
                <a:sym typeface="+mn-ea"/>
              </a:rPr>
              <a:t>more than double -- speed up the development --all get used与B选项的Putting more effort</a:t>
            </a:r>
            <a:r>
              <a:rPr b="1">
                <a:sym typeface="+mn-ea"/>
              </a:rPr>
              <a:t>同义信息匹配。</a:t>
            </a:r>
            <a:endParaRPr b="1">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p:tgtEl>
                                          <p:spTgt spid="18"/>
                                        </p:tgtEl>
                                        <p:attrNameLst>
                                          <p:attrName>ppt_y</p:attrName>
                                        </p:attrNameLst>
                                      </p:cBhvr>
                                      <p:tavLst>
                                        <p:tav tm="0">
                                          <p:val>
                                            <p:strVal val="#ppt_y+#ppt_h*1.125000"/>
                                          </p:val>
                                        </p:tav>
                                        <p:tav tm="100000">
                                          <p:val>
                                            <p:strVal val="#ppt_y"/>
                                          </p:val>
                                        </p:tav>
                                      </p:tavLst>
                                    </p:anim>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par>
                                <p:cTn id="28" presetID="12" presetClass="entr" presetSubtype="4"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p:tgtEl>
                                          <p:spTgt spid="39"/>
                                        </p:tgtEl>
                                        <p:attrNameLst>
                                          <p:attrName>ppt_y</p:attrName>
                                        </p:attrNameLst>
                                      </p:cBhvr>
                                      <p:tavLst>
                                        <p:tav tm="0">
                                          <p:val>
                                            <p:strVal val="#ppt_y+#ppt_h*1.125000"/>
                                          </p:val>
                                        </p:tav>
                                        <p:tav tm="100000">
                                          <p:val>
                                            <p:strVal val="#ppt_y"/>
                                          </p:val>
                                        </p:tav>
                                      </p:tavLst>
                                    </p:anim>
                                    <p:animEffect transition="in" filter="wipe(up)">
                                      <p:cBhvr>
                                        <p:cTn id="31" dur="500"/>
                                        <p:tgtEl>
                                          <p:spTgt spid="3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p:tgtEl>
                                          <p:spTgt spid="40"/>
                                        </p:tgtEl>
                                        <p:attrNameLst>
                                          <p:attrName>ppt_y</p:attrName>
                                        </p:attrNameLst>
                                      </p:cBhvr>
                                      <p:tavLst>
                                        <p:tav tm="0">
                                          <p:val>
                                            <p:strVal val="#ppt_y+#ppt_h*1.125000"/>
                                          </p:val>
                                        </p:tav>
                                        <p:tav tm="100000">
                                          <p:val>
                                            <p:strVal val="#ppt_y"/>
                                          </p:val>
                                        </p:tav>
                                      </p:tavLst>
                                    </p:anim>
                                    <p:animEffect transition="in" filter="wipe(up)">
                                      <p:cBhvr>
                                        <p:cTn id="35" dur="500"/>
                                        <p:tgtEl>
                                          <p:spTgt spid="40"/>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500"/>
                                        <p:tgtEl>
                                          <p:spTgt spid="41"/>
                                        </p:tgtEl>
                                        <p:attrNameLst>
                                          <p:attrName>ppt_y</p:attrName>
                                        </p:attrNameLst>
                                      </p:cBhvr>
                                      <p:tavLst>
                                        <p:tav tm="0">
                                          <p:val>
                                            <p:strVal val="#ppt_y+#ppt_h*1.125000"/>
                                          </p:val>
                                        </p:tav>
                                        <p:tav tm="100000">
                                          <p:val>
                                            <p:strVal val="#ppt_y"/>
                                          </p:val>
                                        </p:tav>
                                      </p:tavLst>
                                    </p:anim>
                                    <p:animEffect transition="in" filter="wipe(up)">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p:tgtEl>
                                          <p:spTgt spid="42"/>
                                        </p:tgtEl>
                                        <p:attrNameLst>
                                          <p:attrName>ppt_y</p:attrName>
                                        </p:attrNameLst>
                                      </p:cBhvr>
                                      <p:tavLst>
                                        <p:tav tm="0">
                                          <p:val>
                                            <p:strVal val="#ppt_y+#ppt_h*1.125000"/>
                                          </p:val>
                                        </p:tav>
                                        <p:tav tm="100000">
                                          <p:val>
                                            <p:strVal val="#ppt_y"/>
                                          </p:val>
                                        </p:tav>
                                      </p:tavLst>
                                    </p:anim>
                                    <p:animEffect transition="in" filter="wipe(up)">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p:tgtEl>
                                          <p:spTgt spid="28"/>
                                        </p:tgtEl>
                                        <p:attrNameLst>
                                          <p:attrName>ppt_y</p:attrName>
                                        </p:attrNameLst>
                                      </p:cBhvr>
                                      <p:tavLst>
                                        <p:tav tm="0">
                                          <p:val>
                                            <p:strVal val="#ppt_y+#ppt_h*1.125000"/>
                                          </p:val>
                                        </p:tav>
                                        <p:tav tm="100000">
                                          <p:val>
                                            <p:strVal val="#ppt_y"/>
                                          </p:val>
                                        </p:tav>
                                      </p:tavLst>
                                    </p:anim>
                                    <p:animEffect transition="in" filter="wipe(up)">
                                      <p:cBhvr>
                                        <p:cTn id="51" dur="500"/>
                                        <p:tgtEl>
                                          <p:spTgt spid="28"/>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p:tgtEl>
                                          <p:spTgt spid="29"/>
                                        </p:tgtEl>
                                        <p:attrNameLst>
                                          <p:attrName>ppt_y</p:attrName>
                                        </p:attrNameLst>
                                      </p:cBhvr>
                                      <p:tavLst>
                                        <p:tav tm="0">
                                          <p:val>
                                            <p:strVal val="#ppt_y+#ppt_h*1.125000"/>
                                          </p:val>
                                        </p:tav>
                                        <p:tav tm="100000">
                                          <p:val>
                                            <p:strVal val="#ppt_y"/>
                                          </p:val>
                                        </p:tav>
                                      </p:tavLst>
                                    </p:anim>
                                    <p:animEffect transition="in" filter="wipe(up)">
                                      <p:cBhvr>
                                        <p:cTn id="55" dur="500"/>
                                        <p:tgtEl>
                                          <p:spTgt spid="29"/>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p:tgtEl>
                                          <p:spTgt spid="35"/>
                                        </p:tgtEl>
                                        <p:attrNameLst>
                                          <p:attrName>ppt_y</p:attrName>
                                        </p:attrNameLst>
                                      </p:cBhvr>
                                      <p:tavLst>
                                        <p:tav tm="0">
                                          <p:val>
                                            <p:strVal val="#ppt_y+#ppt_h*1.125000"/>
                                          </p:val>
                                        </p:tav>
                                        <p:tav tm="100000">
                                          <p:val>
                                            <p:strVal val="#ppt_y"/>
                                          </p:val>
                                        </p:tav>
                                      </p:tavLst>
                                    </p:anim>
                                    <p:animEffect transition="in" filter="wipe(up)">
                                      <p:cBhvr>
                                        <p:cTn id="59" dur="500"/>
                                        <p:tgtEl>
                                          <p:spTgt spid="35"/>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p:tgtEl>
                                          <p:spTgt spid="36"/>
                                        </p:tgtEl>
                                        <p:attrNameLst>
                                          <p:attrName>ppt_y</p:attrName>
                                        </p:attrNameLst>
                                      </p:cBhvr>
                                      <p:tavLst>
                                        <p:tav tm="0">
                                          <p:val>
                                            <p:strVal val="#ppt_y+#ppt_h*1.125000"/>
                                          </p:val>
                                        </p:tav>
                                        <p:tav tm="100000">
                                          <p:val>
                                            <p:strVal val="#ppt_y"/>
                                          </p:val>
                                        </p:tav>
                                      </p:tavLst>
                                    </p:anim>
                                    <p:animEffect transition="in" filter="wipe(up)">
                                      <p:cBhvr>
                                        <p:cTn id="63" dur="500"/>
                                        <p:tgtEl>
                                          <p:spTgt spid="36"/>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p:tgtEl>
                                          <p:spTgt spid="37"/>
                                        </p:tgtEl>
                                        <p:attrNameLst>
                                          <p:attrName>ppt_y</p:attrName>
                                        </p:attrNameLst>
                                      </p:cBhvr>
                                      <p:tavLst>
                                        <p:tav tm="0">
                                          <p:val>
                                            <p:strVal val="#ppt_y+#ppt_h*1.125000"/>
                                          </p:val>
                                        </p:tav>
                                        <p:tav tm="100000">
                                          <p:val>
                                            <p:strVal val="#ppt_y"/>
                                          </p:val>
                                        </p:tav>
                                      </p:tavLst>
                                    </p:anim>
                                    <p:animEffect transition="in" filter="wipe(up)">
                                      <p:cBhvr>
                                        <p:cTn id="67" dur="500"/>
                                        <p:tgtEl>
                                          <p:spTgt spid="37"/>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p:tgtEl>
                                          <p:spTgt spid="26"/>
                                        </p:tgtEl>
                                        <p:attrNameLst>
                                          <p:attrName>ppt_y</p:attrName>
                                        </p:attrNameLst>
                                      </p:cBhvr>
                                      <p:tavLst>
                                        <p:tav tm="0">
                                          <p:val>
                                            <p:strVal val="#ppt_y+#ppt_h*1.125000"/>
                                          </p:val>
                                        </p:tav>
                                        <p:tav tm="100000">
                                          <p:val>
                                            <p:strVal val="#ppt_y"/>
                                          </p:val>
                                        </p:tav>
                                      </p:tavLst>
                                    </p:anim>
                                    <p:animEffect transition="in" filter="wipe(up)">
                                      <p:cBhvr>
                                        <p:cTn id="71" dur="500"/>
                                        <p:tgtEl>
                                          <p:spTgt spid="26"/>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additive="base">
                                        <p:cTn id="74" dur="500"/>
                                        <p:tgtEl>
                                          <p:spTgt spid="30"/>
                                        </p:tgtEl>
                                        <p:attrNameLst>
                                          <p:attrName>ppt_y</p:attrName>
                                        </p:attrNameLst>
                                      </p:cBhvr>
                                      <p:tavLst>
                                        <p:tav tm="0">
                                          <p:val>
                                            <p:strVal val="#ppt_y+#ppt_h*1.125000"/>
                                          </p:val>
                                        </p:tav>
                                        <p:tav tm="100000">
                                          <p:val>
                                            <p:strVal val="#ppt_y"/>
                                          </p:val>
                                        </p:tav>
                                      </p:tavLst>
                                    </p:anim>
                                    <p:animEffect transition="in" filter="wipe(up)">
                                      <p:cBhvr>
                                        <p:cTn id="75" dur="500"/>
                                        <p:tgtEl>
                                          <p:spTgt spid="30"/>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additive="base">
                                        <p:cTn id="78" dur="500"/>
                                        <p:tgtEl>
                                          <p:spTgt spid="15"/>
                                        </p:tgtEl>
                                        <p:attrNameLst>
                                          <p:attrName>ppt_y</p:attrName>
                                        </p:attrNameLst>
                                      </p:cBhvr>
                                      <p:tavLst>
                                        <p:tav tm="0">
                                          <p:val>
                                            <p:strVal val="#ppt_y+#ppt_h*1.125000"/>
                                          </p:val>
                                        </p:tav>
                                        <p:tav tm="100000">
                                          <p:val>
                                            <p:strVal val="#ppt_y"/>
                                          </p:val>
                                        </p:tav>
                                      </p:tavLst>
                                    </p:anim>
                                    <p:animEffect transition="in" filter="wipe(up)">
                                      <p:cBhvr>
                                        <p:cTn id="7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31" grpId="0"/>
      <p:bldP spid="31" grpId="1"/>
      <p:bldP spid="23" grpId="0"/>
      <p:bldP spid="23" grpId="1"/>
      <p:bldP spid="39" grpId="0" bldLvl="0" animBg="1"/>
      <p:bldP spid="39" grpId="1" animBg="1"/>
      <p:bldP spid="40" grpId="0" bldLvl="0" animBg="1"/>
      <p:bldP spid="40" grpId="1" animBg="1"/>
      <p:bldP spid="41" grpId="0" bldLvl="0" animBg="1"/>
      <p:bldP spid="41" grpId="1" animBg="1"/>
      <p:bldP spid="18" grpId="0"/>
      <p:bldP spid="18" grpId="1"/>
      <p:bldP spid="42" grpId="0"/>
      <p:bldP spid="42" grpId="1"/>
      <p:bldP spid="28" grpId="0" animBg="1"/>
      <p:bldP spid="29" grpId="0" animBg="1"/>
      <p:bldP spid="35" grpId="0" animBg="1"/>
      <p:bldP spid="36" grpId="0" animBg="1"/>
      <p:bldP spid="37" grpId="0" animBg="1"/>
      <p:bldP spid="28" grpId="1" animBg="1"/>
      <p:bldP spid="29" grpId="1" animBg="1"/>
      <p:bldP spid="35" grpId="1" animBg="1"/>
      <p:bldP spid="36" grpId="1" animBg="1"/>
      <p:bldP spid="37" grpId="1" animBg="1"/>
      <p:bldP spid="26" grpId="0" animBg="1"/>
      <p:bldP spid="26" grpId="1" animBg="1"/>
      <p:bldP spid="30" grpId="0" animBg="1"/>
      <p:bldP spid="30" grpId="1" animBg="1"/>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a:stretch>
            <a:fillRect/>
          </a:stretch>
        </p:blipFill>
        <p:spPr>
          <a:xfrm>
            <a:off x="4147185" y="889000"/>
            <a:ext cx="7889875" cy="5841365"/>
          </a:xfrm>
          <a:prstGeom prst="rect">
            <a:avLst/>
          </a:prstGeom>
        </p:spPr>
      </p:pic>
      <p:sp>
        <p:nvSpPr>
          <p:cNvPr id="6" name="文本框 5"/>
          <p:cNvSpPr txBox="1"/>
          <p:nvPr>
            <p:custDataLst>
              <p:tags r:id="rId2"/>
            </p:custDataLst>
          </p:nvPr>
        </p:nvSpPr>
        <p:spPr>
          <a:xfrm>
            <a:off x="1135380" y="134620"/>
            <a:ext cx="9024620" cy="46037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en-US" altLang="zh-CN"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A</a:t>
            </a:r>
            <a:r>
              <a:rPr kumimoji="0" lang="zh-CN" altLang="en-US" sz="2400" b="1" kern="1200" cap="none" spc="0" normalizeH="0" baseline="0" noProof="1" dirty="0">
                <a:solidFill>
                  <a:srgbClr val="002060"/>
                </a:solidFill>
                <a:latin typeface="微软雅黑" panose="020B0503020204020204" charset="-122"/>
                <a:ea typeface="微软雅黑" panose="020B0503020204020204" charset="-122"/>
                <a:cs typeface="+mn-cs"/>
                <a:sym typeface="+mn-ea"/>
              </a:rPr>
              <a:t>篇语料整理： </a:t>
            </a:r>
            <a:r>
              <a:rPr kumimoji="0" lang="zh-CN" altLang="en-US" sz="2000" b="1" kern="1200" cap="none" spc="0" normalizeH="0" baseline="0" noProof="1" dirty="0">
                <a:solidFill>
                  <a:srgbClr val="C00000"/>
                </a:solidFill>
                <a:latin typeface="微软雅黑" panose="020B0503020204020204" charset="-122"/>
                <a:ea typeface="微软雅黑" panose="020B0503020204020204" charset="-122"/>
                <a:cs typeface="+mn-cs"/>
                <a:sym typeface="+mn-ea"/>
              </a:rPr>
              <a:t>语义场建构；改述释义；高频课外单词语境记忆</a:t>
            </a:r>
            <a:endParaRPr kumimoji="0" lang="zh-CN" altLang="en-US" sz="2000" b="1" kern="1200" cap="none" spc="0" normalizeH="0" baseline="0" noProof="1" dirty="0">
              <a:solidFill>
                <a:srgbClr val="C00000"/>
              </a:solidFill>
              <a:latin typeface="微软雅黑" panose="020B0503020204020204" charset="-122"/>
              <a:ea typeface="微软雅黑" panose="020B0503020204020204" charset="-122"/>
              <a:cs typeface="+mn-cs"/>
              <a:sym typeface="+mn-ea"/>
            </a:endParaRPr>
          </a:p>
        </p:txBody>
      </p:sp>
      <p:cxnSp>
        <p:nvCxnSpPr>
          <p:cNvPr id="32" name="直接连接符 31"/>
          <p:cNvCxnSpPr/>
          <p:nvPr/>
        </p:nvCxnSpPr>
        <p:spPr>
          <a:xfrm>
            <a:off x="1588" y="750283"/>
            <a:ext cx="12192000" cy="0"/>
          </a:xfrm>
          <a:prstGeom prst="line">
            <a:avLst/>
          </a:prstGeom>
          <a:noFill/>
          <a:ln w="12700" cap="flat" cmpd="sng" algn="ctr">
            <a:solidFill>
              <a:srgbClr val="002060"/>
            </a:solidFill>
            <a:prstDash val="solid"/>
            <a:miter lim="800000"/>
          </a:ln>
          <a:effectLst/>
        </p:spPr>
      </p:cxnSp>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a:stretch>
            <a:fillRect/>
          </a:stretch>
        </p:blipFill>
        <p:spPr>
          <a:xfrm>
            <a:off x="0" y="12700"/>
            <a:ext cx="1078865" cy="831850"/>
          </a:xfrm>
          <a:prstGeom prst="rect">
            <a:avLst/>
          </a:prstGeom>
        </p:spPr>
      </p:pic>
      <p:graphicFrame>
        <p:nvGraphicFramePr>
          <p:cNvPr id="7" name="表格 6"/>
          <p:cNvGraphicFramePr/>
          <p:nvPr>
            <p:custDataLst>
              <p:tags r:id="rId5"/>
            </p:custDataLst>
          </p:nvPr>
        </p:nvGraphicFramePr>
        <p:xfrm>
          <a:off x="412750" y="889000"/>
          <a:ext cx="11623675" cy="5841365"/>
        </p:xfrm>
        <a:graphic>
          <a:graphicData uri="http://schemas.openxmlformats.org/drawingml/2006/table">
            <a:tbl>
              <a:tblPr>
                <a:effectLst/>
                <a:tableStyleId>{5940675A-B579-460E-94D1-54222C63F5DA}</a:tableStyleId>
              </a:tblPr>
              <a:tblGrid>
                <a:gridCol w="3877310"/>
                <a:gridCol w="7746365"/>
              </a:tblGrid>
              <a:tr h="5841365">
                <a:tc>
                  <a:txBody>
                    <a:bodyPr/>
                    <a:p>
                      <a:pPr marL="68580" indent="0" algn="just" fontAlgn="auto">
                        <a:lnSpc>
                          <a:spcPts val="290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900"/>
                        </a:lnSpc>
                        <a:spcBef>
                          <a:spcPct val="0"/>
                        </a:spcBef>
                        <a:spcAft>
                          <a:spcPct val="0"/>
                        </a:spcAft>
                      </a:pPr>
                      <a:endParaRPr lang="zh-CN" sz="320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a:solidFill>
                            <a:srgbClr val="FFFFFF"/>
                          </a:solidFill>
                          <a:latin typeface="Times New Roman" panose="02020603050405020304" charset="0"/>
                          <a:ea typeface="Times New Roman" panose="02020603050405020304"/>
                          <a:cs typeface="Times New Roman" panose="02020603050405020304" charset="0"/>
                        </a:rPr>
                        <a:t>9.</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手工制作珠宝</a:t>
                      </a: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rgbClr val="FFFFFF"/>
                          </a:solidFill>
                          <a:latin typeface="Times New Roman" panose="02020603050405020304" charset="0"/>
                          <a:ea typeface="Times New Roman" panose="02020603050405020304"/>
                          <a:cs typeface="Times New Roman" panose="02020603050405020304" charset="0"/>
                        </a:rPr>
                        <a:t>10. </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无需注册。</a:t>
                      </a:r>
                      <a:endParaRPr lang="en-US" altLang="zh-CN" sz="3200" b="0">
                        <a:solidFill>
                          <a:srgbClr val="FFFFFF"/>
                        </a:solidFill>
                        <a:latin typeface="Times New Roman" panose="02020603050405020304" charset="0"/>
                        <a:ea typeface="宋体" panose="02010600030101010101" pitchFamily="2" charset="-122"/>
                        <a:cs typeface="Times New Roman" panose="02020603050405020304" charset="0"/>
                      </a:endParaRPr>
                    </a:p>
                    <a:p>
                      <a:pPr marL="68580" indent="0" algn="just" fontAlgn="auto">
                        <a:lnSpc>
                          <a:spcPts val="3900"/>
                        </a:lnSpc>
                        <a:spcBef>
                          <a:spcPct val="0"/>
                        </a:spcBef>
                        <a:spcAft>
                          <a:spcPct val="0"/>
                        </a:spcAft>
                      </a:pPr>
                      <a:r>
                        <a:rPr lang="en-US" altLang="zh-CN" sz="3200" b="0">
                          <a:solidFill>
                            <a:srgbClr val="FFFFFF"/>
                          </a:solidFill>
                          <a:latin typeface="Times New Roman" panose="02020603050405020304" charset="0"/>
                          <a:ea typeface="宋体" panose="02010600030101010101" pitchFamily="2" charset="-122"/>
                          <a:cs typeface="Times New Roman" panose="02020603050405020304" charset="0"/>
                        </a:rPr>
                        <a:t>     </a:t>
                      </a:r>
                      <a:r>
                        <a:rPr lang="zh-CN" sz="3200" b="0">
                          <a:solidFill>
                            <a:srgbClr val="FFFFFF"/>
                          </a:solidFill>
                          <a:latin typeface="Times New Roman" panose="02020603050405020304" charset="0"/>
                          <a:ea typeface="宋体" panose="02010600030101010101" pitchFamily="2" charset="-122"/>
                          <a:cs typeface="Times New Roman" panose="02020603050405020304" charset="0"/>
                        </a:rPr>
                        <a:t>先到先得。</a:t>
                      </a:r>
                      <a:endParaRPr lang="zh-CN" sz="3200" b="0">
                        <a:solidFill>
                          <a:srgbClr val="FFFFFF"/>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t" anchorCtr="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68580" indent="0" algn="just" fontAlgn="auto">
                        <a:lnSpc>
                          <a:spcPts val="3840"/>
                        </a:lnSpc>
                        <a:spcBef>
                          <a:spcPct val="0"/>
                        </a:spcBef>
                        <a:spcAft>
                          <a:spcPct val="0"/>
                        </a:spcAft>
                      </a:pPr>
                      <a:endParaRPr lang="en-US" altLang="zh-CN" sz="3200">
                        <a:latin typeface="Times New Roman" panose="02020603050405020304" charset="0"/>
                        <a:ea typeface="Times New Roman" panose="02020603050405020304"/>
                        <a:cs typeface="Times New Roman" panose="02020603050405020304" charset="0"/>
                      </a:endParaRPr>
                    </a:p>
                    <a:p>
                      <a:pPr marL="68580" indent="0" algn="just" fontAlgn="auto">
                        <a:lnSpc>
                          <a:spcPts val="3840"/>
                        </a:lnSpc>
                        <a:spcBef>
                          <a:spcPct val="0"/>
                        </a:spcBef>
                        <a:spcAft>
                          <a:spcPct val="0"/>
                        </a:spcAft>
                      </a:pPr>
                      <a:r>
                        <a:rPr lang="en-US" altLang="zh-CN" sz="3200">
                          <a:noFill/>
                          <a:latin typeface="Times New Roman" panose="02020603050405020304" charset="0"/>
                          <a:ea typeface="Times New Roman" panose="02020603050405020304"/>
                          <a:cs typeface="Times New Roman" panose="02020603050405020304" charset="0"/>
                        </a:rPr>
                        <a:t>= altruistic</a:t>
                      </a:r>
                      <a:r>
                        <a:rPr lang="en-US" altLang="zh-CN" sz="3200" baseline="-25000">
                          <a:noFill/>
                          <a:latin typeface="Times New Roman" panose="02020603050405020304" charset="0"/>
                          <a:ea typeface="Times New Roman" panose="02020603050405020304"/>
                          <a:cs typeface="Times New Roman" panose="02020603050405020304" charset="0"/>
                        </a:rPr>
                        <a:t>利他主义的，无私的</a:t>
                      </a:r>
                      <a:r>
                        <a:rPr lang="en-US" altLang="zh-CN" sz="3200">
                          <a:noFill/>
                          <a:latin typeface="Times New Roman" panose="02020603050405020304" charset="0"/>
                          <a:ea typeface="Times New Roman" panose="02020603050405020304"/>
                          <a:cs typeface="Times New Roman" panose="02020603050405020304" charset="0"/>
                        </a:rPr>
                        <a:t> /selfless behavior</a:t>
                      </a:r>
                      <a:endParaRPr lang="en-US" altLang="zh-CN" sz="3200">
                        <a:noFill/>
                        <a:latin typeface="Times New Roman" panose="02020603050405020304" charset="0"/>
                        <a:ea typeface="Times New Roman" panose="02020603050405020304"/>
                        <a:cs typeface="Times New Roman" panose="02020603050405020304" charset="0"/>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469265" y="916940"/>
            <a:ext cx="3678555" cy="4892675"/>
          </a:xfrm>
          <a:prstGeom prst="rect">
            <a:avLst/>
          </a:prstGeom>
          <a:noFill/>
        </p:spPr>
        <p:txBody>
          <a:bodyPr wrap="square" rtlCol="0" anchor="t">
            <a:spAutoFit/>
          </a:bodyPr>
          <a:p>
            <a:r>
              <a:rPr sz="2400"/>
              <a:t>1.随着全世界竞相努力实现全面</a:t>
            </a:r>
            <a:r>
              <a:rPr sz="2400">
                <a:solidFill>
                  <a:srgbClr val="C00000"/>
                </a:solidFill>
                <a:latin typeface="黑体" panose="02010609060101010101" charset="-122"/>
                <a:ea typeface="黑体" panose="02010609060101010101" charset="-122"/>
              </a:rPr>
              <a:t>脱碳</a:t>
            </a:r>
            <a:r>
              <a:rPr sz="2400"/>
              <a:t>，</a:t>
            </a:r>
            <a:endParaRPr sz="2400"/>
          </a:p>
          <a:p>
            <a:endParaRPr sz="2400"/>
          </a:p>
          <a:p>
            <a:r>
              <a:rPr sz="2400"/>
              <a:t>2.以下是2018年不同交通方式的排放</a:t>
            </a:r>
            <a:r>
              <a:rPr sz="2400">
                <a:solidFill>
                  <a:srgbClr val="C00000"/>
                </a:solidFill>
                <a:latin typeface="黑体" panose="02010609060101010101" charset="-122"/>
                <a:ea typeface="黑体" panose="02010609060101010101" charset="-122"/>
              </a:rPr>
              <a:t>细目</a:t>
            </a:r>
            <a:r>
              <a:rPr sz="2400"/>
              <a:t>。</a:t>
            </a:r>
            <a:endParaRPr sz="2400"/>
          </a:p>
          <a:p>
            <a:endParaRPr sz="2400"/>
          </a:p>
          <a:p>
            <a:r>
              <a:rPr sz="2400"/>
              <a:t>3.</a:t>
            </a:r>
            <a:r>
              <a:rPr sz="2400">
                <a:solidFill>
                  <a:srgbClr val="C00000"/>
                </a:solidFill>
                <a:latin typeface="黑体" panose="02010609060101010101" charset="-122"/>
                <a:ea typeface="黑体" panose="02010609060101010101" charset="-122"/>
              </a:rPr>
              <a:t>非常令人兴奋的</a:t>
            </a:r>
            <a:endParaRPr sz="2400">
              <a:solidFill>
                <a:srgbClr val="C00000"/>
              </a:solidFill>
              <a:latin typeface="黑体" panose="02010609060101010101" charset="-122"/>
              <a:ea typeface="黑体" panose="02010609060101010101" charset="-122"/>
            </a:endParaRPr>
          </a:p>
          <a:p>
            <a:r>
              <a:rPr sz="2400"/>
              <a:t>    </a:t>
            </a:r>
            <a:r>
              <a:rPr sz="2400">
                <a:solidFill>
                  <a:srgbClr val="C00000"/>
                </a:solidFill>
                <a:latin typeface="黑体" panose="02010609060101010101" charset="-122"/>
                <a:ea typeface="黑体" panose="02010609060101010101" charset="-122"/>
              </a:rPr>
              <a:t>会胜任</a:t>
            </a:r>
            <a:r>
              <a:rPr sz="2400"/>
              <a:t>这项任务</a:t>
            </a:r>
            <a:endParaRPr sz="2400"/>
          </a:p>
          <a:p>
            <a:r>
              <a:rPr sz="2400"/>
              <a:t>    </a:t>
            </a:r>
            <a:r>
              <a:rPr sz="2400">
                <a:solidFill>
                  <a:srgbClr val="C00000"/>
                </a:solidFill>
                <a:latin typeface="黑体" panose="02010609060101010101" charset="-122"/>
                <a:ea typeface="黑体" panose="02010609060101010101" charset="-122"/>
              </a:rPr>
              <a:t>固态</a:t>
            </a:r>
            <a:r>
              <a:rPr sz="2400"/>
              <a:t>电池</a:t>
            </a:r>
            <a:endParaRPr sz="2400"/>
          </a:p>
          <a:p>
            <a:r>
              <a:rPr sz="2400"/>
              <a:t>    </a:t>
            </a:r>
            <a:r>
              <a:rPr sz="2400">
                <a:solidFill>
                  <a:srgbClr val="C00000"/>
                </a:solidFill>
                <a:latin typeface="黑体" panose="02010609060101010101" charset="-122"/>
                <a:ea typeface="黑体" panose="02010609060101010101" charset="-122"/>
              </a:rPr>
              <a:t>相对</a:t>
            </a:r>
            <a:r>
              <a:rPr sz="2400"/>
              <a:t>容易地</a:t>
            </a:r>
            <a:endParaRPr sz="2400"/>
          </a:p>
          <a:p>
            <a:endParaRPr sz="2400"/>
          </a:p>
          <a:p>
            <a:r>
              <a:rPr sz="2400"/>
              <a:t>4.</a:t>
            </a:r>
            <a:r>
              <a:rPr sz="2400">
                <a:solidFill>
                  <a:srgbClr val="C00000"/>
                </a:solidFill>
                <a:latin typeface="黑体" panose="02010609060101010101" charset="-122"/>
                <a:ea typeface="黑体" panose="02010609060101010101" charset="-122"/>
              </a:rPr>
              <a:t>践行环保</a:t>
            </a:r>
            <a:r>
              <a:rPr sz="2400"/>
              <a:t> / </a:t>
            </a:r>
            <a:r>
              <a:rPr sz="2400">
                <a:solidFill>
                  <a:srgbClr val="C00000"/>
                </a:solidFill>
                <a:latin typeface="黑体" panose="02010609060101010101" charset="-122"/>
                <a:ea typeface="黑体" panose="02010609060101010101" charset="-122"/>
              </a:rPr>
              <a:t>节能</a:t>
            </a:r>
            <a:r>
              <a:rPr sz="2400"/>
              <a:t>/ </a:t>
            </a:r>
            <a:r>
              <a:rPr sz="2400">
                <a:solidFill>
                  <a:srgbClr val="C00000"/>
                </a:solidFill>
                <a:latin typeface="黑体" panose="02010609060101010101" charset="-122"/>
                <a:ea typeface="黑体" panose="02010609060101010101" charset="-122"/>
              </a:rPr>
              <a:t>可再生能源</a:t>
            </a:r>
            <a:endParaRPr sz="2400">
              <a:solidFill>
                <a:srgbClr val="C00000"/>
              </a:solidFill>
              <a:latin typeface="黑体" panose="02010609060101010101" charset="-122"/>
              <a:ea typeface="黑体" panose="02010609060101010101" charset="-122"/>
            </a:endParaRPr>
          </a:p>
        </p:txBody>
      </p:sp>
      <p:pic>
        <p:nvPicPr>
          <p:cNvPr id="10" name="图片 9"/>
          <p:cNvPicPr/>
          <p:nvPr/>
        </p:nvPicPr>
        <p:blipFill>
          <a:blip r:embed="rId6"/>
        </p:blipFill>
        <p:spPr>
          <a:xfrm>
            <a:off x="10998200" y="594995"/>
            <a:ext cx="1129665" cy="668655"/>
          </a:xfrm>
          <a:prstGeom prst="rect">
            <a:avLst/>
          </a:prstGeom>
        </p:spPr>
      </p:pic>
      <p:graphicFrame>
        <p:nvGraphicFramePr>
          <p:cNvPr id="13" name="表格 12"/>
          <p:cNvGraphicFramePr/>
          <p:nvPr/>
        </p:nvGraphicFramePr>
        <p:xfrm>
          <a:off x="4300220" y="889000"/>
          <a:ext cx="7736205" cy="5841365"/>
        </p:xfrm>
        <a:graphic>
          <a:graphicData uri="http://schemas.openxmlformats.org/drawingml/2006/table">
            <a:tbl>
              <a:tblPr firstRow="1" bandRow="1">
                <a:tableStyleId>{5940675A-B579-460E-94D1-54222C63F5DA}</a:tableStyleId>
              </a:tblPr>
              <a:tblGrid>
                <a:gridCol w="7736205"/>
              </a:tblGrid>
              <a:tr h="5841365">
                <a:tc>
                  <a:txBody>
                    <a:bodyPr/>
                    <a:p>
                      <a:pPr indent="0">
                        <a:buNone/>
                      </a:pPr>
                      <a:r>
                        <a:rPr lang="en-US" sz="2400">
                          <a:latin typeface="Times New Roman" panose="02020603050405020304" charset="0"/>
                          <a:ea typeface="宋体" panose="02010600030101010101" pitchFamily="2" charset="-122"/>
                          <a:cs typeface="Times New Roman" panose="02020603050405020304" charset="0"/>
                        </a:rPr>
                        <a:t>1.As the world races to </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de</a:t>
                      </a:r>
                      <a:r>
                        <a:rPr lang="en-US" sz="2400" b="1">
                          <a:solidFill>
                            <a:srgbClr val="7030A0"/>
                          </a:solidFill>
                          <a:latin typeface="Times New Roman" panose="02020603050405020304" charset="0"/>
                          <a:ea typeface="宋体" panose="02010600030101010101" pitchFamily="2" charset="-122"/>
                          <a:cs typeface="Times New Roman" panose="02020603050405020304" charset="0"/>
                        </a:rPr>
                        <a:t>carbon</a:t>
                      </a:r>
                      <a:r>
                        <a:rPr lang="en-US" sz="2400" b="1">
                          <a:latin typeface="Times New Roman" panose="02020603050405020304" charset="0"/>
                          <a:ea typeface="宋体" panose="02010600030101010101" pitchFamily="2" charset="-122"/>
                          <a:cs typeface="Times New Roman" panose="02020603050405020304" charset="0"/>
                        </a:rPr>
                        <a:t>ize</a:t>
                      </a:r>
                      <a:r>
                        <a:rPr lang="en-US" sz="2400">
                          <a:latin typeface="Times New Roman" panose="02020603050405020304" charset="0"/>
                          <a:ea typeface="宋体" panose="02010600030101010101" pitchFamily="2" charset="-122"/>
                          <a:cs typeface="Times New Roman" panose="02020603050405020304" charset="0"/>
                        </a:rPr>
                        <a:t> everything,</a:t>
                      </a:r>
                      <a:endParaRPr lang="en-US" sz="2400">
                        <a:latin typeface="Times New Roman" panose="02020603050405020304" charset="0"/>
                        <a:ea typeface="宋体" panose="02010600030101010101" pitchFamily="2" charset="-122"/>
                        <a:cs typeface="Times New Roman" panose="02020603050405020304" charset="0"/>
                      </a:endParaRPr>
                    </a:p>
                    <a:p>
                      <a:pPr indent="0">
                        <a:buNone/>
                      </a:pPr>
                      <a:r>
                        <a:rPr lang="en-US" sz="2400">
                          <a:latin typeface="Times New Roman" panose="02020603050405020304" charset="0"/>
                          <a:ea typeface="宋体" panose="02010600030101010101" pitchFamily="2" charset="-122"/>
                          <a:cs typeface="Times New Roman" panose="02020603050405020304" charset="0"/>
                        </a:rPr>
                        <a:t>                                </a:t>
                      </a:r>
                      <a:r>
                        <a:rPr lang="zh-CN" altLang="en-US" sz="1600" b="1" i="1">
                          <a:solidFill>
                            <a:srgbClr val="C00000"/>
                          </a:solidFill>
                          <a:latin typeface="Times New Roman" panose="02020603050405020304" charset="0"/>
                          <a:ea typeface="宋体" panose="02010600030101010101" pitchFamily="2" charset="-122"/>
                          <a:cs typeface="Times New Roman" panose="02020603050405020304" charset="0"/>
                        </a:rPr>
                        <a:t>构词法：</a:t>
                      </a:r>
                      <a:r>
                        <a:rPr lang="en-US" sz="1600" b="1" i="1">
                          <a:solidFill>
                            <a:srgbClr val="C00000"/>
                          </a:solidFill>
                          <a:latin typeface="Times New Roman" panose="02020603050405020304" charset="0"/>
                          <a:ea typeface="宋体" panose="02010600030101010101" pitchFamily="2" charset="-122"/>
                          <a:cs typeface="Times New Roman" panose="02020603050405020304" charset="0"/>
                        </a:rPr>
                        <a:t>前缀“de-”(表示“去除、减少”)</a:t>
                      </a:r>
                      <a:endParaRPr lang="en-US" sz="1600" b="1" i="1">
                        <a:solidFill>
                          <a:srgbClr val="C00000"/>
                        </a:solidFill>
                        <a:latin typeface="Times New Roman" panose="02020603050405020304" charset="0"/>
                        <a:ea typeface="宋体" panose="02010600030101010101" pitchFamily="2" charset="-122"/>
                        <a:cs typeface="Times New Roman" panose="02020603050405020304" charset="0"/>
                      </a:endParaRPr>
                    </a:p>
                    <a:p>
                      <a:pPr indent="0">
                        <a:buNone/>
                      </a:pPr>
                      <a:endParaRPr lang="en-US" sz="2400">
                        <a:latin typeface="Times New Roman" panose="02020603050405020304" charset="0"/>
                        <a:ea typeface="宋体" panose="02010600030101010101" pitchFamily="2" charset="-122"/>
                        <a:cs typeface="Times New Roman" panose="02020603050405020304" charset="0"/>
                      </a:endParaRPr>
                    </a:p>
                    <a:p>
                      <a:pPr indent="0">
                        <a:buNone/>
                      </a:pPr>
                      <a:r>
                        <a:rPr lang="en-US" sz="2400">
                          <a:latin typeface="Times New Roman" panose="02020603050405020304" charset="0"/>
                          <a:ea typeface="宋体" panose="02010600030101010101" pitchFamily="2" charset="-122"/>
                          <a:cs typeface="Times New Roman" panose="02020603050405020304" charset="0"/>
                        </a:rPr>
                        <a:t>2.Here’s the </a:t>
                      </a:r>
                      <a:r>
                        <a:rPr lang="en-US" sz="2400" b="1">
                          <a:solidFill>
                            <a:srgbClr val="C00000"/>
                          </a:solidFill>
                          <a:latin typeface="Times New Roman" panose="02020603050405020304" charset="0"/>
                          <a:ea typeface="宋体" panose="02010600030101010101" pitchFamily="2" charset="-122"/>
                          <a:cs typeface="Times New Roman" panose="02020603050405020304" charset="0"/>
                        </a:rPr>
                        <a:t>breakdown</a:t>
                      </a:r>
                      <a:r>
                        <a:rPr lang="en-US" sz="2400">
                          <a:latin typeface="Times New Roman" panose="02020603050405020304" charset="0"/>
                          <a:ea typeface="宋体" panose="02010600030101010101" pitchFamily="2" charset="-122"/>
                          <a:cs typeface="Times New Roman" panose="02020603050405020304" charset="0"/>
                        </a:rPr>
                        <a:t> of the emissions in 2018 for different modes of transport.   </a:t>
                      </a:r>
                      <a:r>
                        <a:rPr lang="zh-CN" altLang="en-US" sz="1600" b="1" i="1">
                          <a:solidFill>
                            <a:srgbClr val="C00000"/>
                          </a:solidFill>
                          <a:latin typeface="Times New Roman" panose="02020603050405020304" charset="0"/>
                          <a:ea typeface="宋体" panose="02010600030101010101" pitchFamily="2" charset="-122"/>
                          <a:cs typeface="Times New Roman" panose="02020603050405020304" charset="0"/>
                        </a:rPr>
                        <a:t>(熟词生义)细目列表; 细目分类</a:t>
                      </a:r>
                      <a:endParaRPr lang="zh-CN" altLang="en-US" sz="1600" b="1" i="1">
                        <a:solidFill>
                          <a:srgbClr val="C00000"/>
                        </a:solidFill>
                        <a:latin typeface="Times New Roman" panose="02020603050405020304" charset="0"/>
                        <a:ea typeface="宋体" panose="02010600030101010101" pitchFamily="2" charset="-122"/>
                        <a:cs typeface="Times New Roman" panose="02020603050405020304" charset="0"/>
                      </a:endParaRPr>
                    </a:p>
                    <a:p>
                      <a:pPr indent="0">
                        <a:buNone/>
                      </a:pPr>
                      <a:endParaRPr lang="en-US" sz="2400">
                        <a:latin typeface="Times New Roman" panose="02020603050405020304" charset="0"/>
                        <a:ea typeface="宋体" panose="02010600030101010101" pitchFamily="2" charset="-122"/>
                        <a:cs typeface="Times New Roman" panose="02020603050405020304" charset="0"/>
                      </a:endParaRPr>
                    </a:p>
                    <a:p>
                      <a:pPr indent="0">
                        <a:buNone/>
                      </a:pPr>
                      <a:r>
                        <a:rPr lang="en-US" sz="2400">
                          <a:latin typeface="Times New Roman" panose="02020603050405020304" charset="0"/>
                          <a:ea typeface="宋体" panose="02010600030101010101" pitchFamily="2" charset="-122"/>
                          <a:cs typeface="Times New Roman" panose="02020603050405020304" charset="0"/>
                        </a:rPr>
                        <a:t>3. </a:t>
                      </a:r>
                      <a:r>
                        <a:rPr lang="en-US" sz="2400" b="1">
                          <a:latin typeface="Times New Roman" panose="02020603050405020304" charset="0"/>
                          <a:ea typeface="宋体" panose="02010600030101010101" pitchFamily="2" charset="-122"/>
                          <a:cs typeface="Times New Roman" panose="02020603050405020304" charset="0"/>
                        </a:rPr>
                        <a:t>mind-blowing</a:t>
                      </a:r>
                      <a:endParaRPr lang="en-US" sz="2400" b="1">
                        <a:latin typeface="Times New Roman" panose="02020603050405020304" charset="0"/>
                        <a:ea typeface="宋体" panose="02010600030101010101" pitchFamily="2" charset="-122"/>
                        <a:cs typeface="Times New Roman" panose="02020603050405020304" charset="0"/>
                      </a:endParaRPr>
                    </a:p>
                    <a:p>
                      <a:pPr marL="342900" indent="-342900">
                        <a:buFont typeface="Arial" panose="020B0604020202020204" pitchFamily="34" charset="0"/>
                        <a:buChar char="•"/>
                      </a:pPr>
                      <a:r>
                        <a:rPr lang="en-US" sz="2400">
                          <a:latin typeface="Times New Roman" panose="02020603050405020304" charset="0"/>
                          <a:ea typeface="宋体" panose="02010600030101010101" pitchFamily="2" charset="-122"/>
                          <a:cs typeface="Times New Roman" panose="02020603050405020304" charset="0"/>
                        </a:rPr>
                        <a:t> </a:t>
                      </a:r>
                      <a:r>
                        <a:rPr lang="en-US" sz="2400" b="1">
                          <a:latin typeface="Times New Roman" panose="02020603050405020304" charset="0"/>
                          <a:ea typeface="宋体" panose="02010600030101010101" pitchFamily="2" charset="-122"/>
                          <a:cs typeface="Times New Roman" panose="02020603050405020304" charset="0"/>
                        </a:rPr>
                        <a:t>be up to</a:t>
                      </a:r>
                      <a:r>
                        <a:rPr lang="en-US" sz="2400">
                          <a:latin typeface="Times New Roman" panose="02020603050405020304" charset="0"/>
                          <a:ea typeface="宋体" panose="02010600030101010101" pitchFamily="2" charset="-122"/>
                          <a:cs typeface="Times New Roman" panose="02020603050405020304" charset="0"/>
                        </a:rPr>
                        <a:t> the task</a:t>
                      </a:r>
                      <a:endParaRPr lang="en-US" sz="2400">
                        <a:latin typeface="Times New Roman" panose="02020603050405020304" charset="0"/>
                        <a:ea typeface="宋体" panose="02010600030101010101" pitchFamily="2" charset="-122"/>
                        <a:cs typeface="Times New Roman" panose="02020603050405020304" charset="0"/>
                      </a:endParaRPr>
                    </a:p>
                    <a:p>
                      <a:pPr marL="342900" indent="-342900">
                        <a:buFont typeface="Arial" panose="020B0604020202020204" pitchFamily="34" charset="0"/>
                        <a:buChar char="•"/>
                      </a:pPr>
                      <a:r>
                        <a:rPr lang="en-US" sz="2400" b="1">
                          <a:latin typeface="Times New Roman" panose="02020603050405020304" charset="0"/>
                          <a:ea typeface="宋体" panose="02010600030101010101" pitchFamily="2" charset="-122"/>
                          <a:cs typeface="Times New Roman" panose="02020603050405020304" charset="0"/>
                        </a:rPr>
                        <a:t>solid-state</a:t>
                      </a:r>
                      <a:r>
                        <a:rPr lang="en-US" sz="2400">
                          <a:latin typeface="Times New Roman" panose="02020603050405020304" charset="0"/>
                          <a:ea typeface="宋体" panose="02010600030101010101" pitchFamily="2" charset="-122"/>
                          <a:cs typeface="Times New Roman" panose="02020603050405020304" charset="0"/>
                        </a:rPr>
                        <a:t> batteries</a:t>
                      </a:r>
                      <a:endParaRPr lang="en-US" sz="2400">
                        <a:latin typeface="Times New Roman" panose="02020603050405020304" charset="0"/>
                        <a:ea typeface="宋体" panose="02010600030101010101" pitchFamily="2" charset="-122"/>
                        <a:cs typeface="Times New Roman" panose="02020603050405020304" charset="0"/>
                      </a:endParaRPr>
                    </a:p>
                    <a:p>
                      <a:pPr marL="342900" indent="-342900">
                        <a:buFont typeface="Arial" panose="020B0604020202020204" pitchFamily="34" charset="0"/>
                        <a:buChar char="•"/>
                      </a:pPr>
                      <a:r>
                        <a:rPr lang="en-US" sz="2400" b="1">
                          <a:latin typeface="Times New Roman" panose="02020603050405020304" charset="0"/>
                          <a:ea typeface="宋体" panose="02010600030101010101" pitchFamily="2" charset="-122"/>
                          <a:cs typeface="Times New Roman" panose="02020603050405020304" charset="0"/>
                        </a:rPr>
                        <a:t>comparatively</a:t>
                      </a:r>
                      <a:r>
                        <a:rPr lang="en-US" sz="2400">
                          <a:latin typeface="Times New Roman" panose="02020603050405020304" charset="0"/>
                          <a:ea typeface="宋体" panose="02010600030101010101" pitchFamily="2" charset="-122"/>
                          <a:cs typeface="Times New Roman" panose="02020603050405020304" charset="0"/>
                        </a:rPr>
                        <a:t> easily </a:t>
                      </a:r>
                      <a:endParaRPr lang="en-US" sz="2400">
                        <a:latin typeface="Times New Roman" panose="02020603050405020304" charset="0"/>
                        <a:ea typeface="宋体" panose="02010600030101010101" pitchFamily="2" charset="-122"/>
                        <a:cs typeface="Times New Roman" panose="02020603050405020304" charset="0"/>
                      </a:endParaRPr>
                    </a:p>
                    <a:p>
                      <a:pPr marL="342900" indent="-342900">
                        <a:buNone/>
                      </a:pPr>
                      <a:endParaRPr lang="en-US" sz="2400">
                        <a:latin typeface="Times New Roman" panose="02020603050405020304" charset="0"/>
                        <a:ea typeface="宋体" panose="02010600030101010101" pitchFamily="2" charset="-122"/>
                        <a:cs typeface="Times New Roman" panose="02020603050405020304" charset="0"/>
                      </a:endParaRPr>
                    </a:p>
                    <a:p>
                      <a:pPr marL="342900" indent="-342900">
                        <a:buNone/>
                      </a:pPr>
                      <a:r>
                        <a:rPr lang="en-US" sz="2400">
                          <a:latin typeface="Times New Roman" panose="02020603050405020304" charset="0"/>
                          <a:ea typeface="宋体" panose="02010600030101010101" pitchFamily="2" charset="-122"/>
                          <a:cs typeface="Times New Roman" panose="02020603050405020304" charset="0"/>
                        </a:rPr>
                        <a:t>4.</a:t>
                      </a:r>
                      <a:r>
                        <a:rPr lang="en-US" sz="2400" b="1">
                          <a:latin typeface="Times New Roman" panose="02020603050405020304" charset="0"/>
                          <a:ea typeface="宋体" panose="02010600030101010101" pitchFamily="2" charset="-122"/>
                          <a:cs typeface="Times New Roman" panose="02020603050405020304" charset="0"/>
                        </a:rPr>
                        <a:t>go green</a:t>
                      </a:r>
                      <a:r>
                        <a:rPr lang="en-US" sz="2400">
                          <a:latin typeface="Times New Roman" panose="02020603050405020304" charset="0"/>
                          <a:ea typeface="宋体" panose="02010600030101010101" pitchFamily="2" charset="-122"/>
                          <a:cs typeface="Times New Roman" panose="02020603050405020304" charset="0"/>
                        </a:rPr>
                        <a:t> /</a:t>
                      </a:r>
                      <a:r>
                        <a:rPr lang="en-US" sz="2400" b="1">
                          <a:latin typeface="Times New Roman" panose="02020603050405020304" charset="0"/>
                          <a:ea typeface="宋体" panose="02010600030101010101" pitchFamily="2" charset="-122"/>
                          <a:cs typeface="Times New Roman" panose="02020603050405020304" charset="0"/>
                        </a:rPr>
                        <a:t>energy-efficien</a:t>
                      </a:r>
                      <a:r>
                        <a:rPr lang="en-US" sz="2400">
                          <a:latin typeface="Times New Roman" panose="02020603050405020304" charset="0"/>
                          <a:ea typeface="宋体" panose="02010600030101010101" pitchFamily="2" charset="-122"/>
                          <a:cs typeface="Times New Roman" panose="02020603050405020304" charset="0"/>
                        </a:rPr>
                        <a:t>t /</a:t>
                      </a:r>
                      <a:r>
                        <a:rPr lang="en-US" sz="2400" b="1">
                          <a:latin typeface="Times New Roman" panose="02020603050405020304" charset="0"/>
                          <a:ea typeface="宋体" panose="02010600030101010101" pitchFamily="2" charset="-122"/>
                          <a:cs typeface="Times New Roman" panose="02020603050405020304" charset="0"/>
                        </a:rPr>
                        <a:t> renewable energy     </a:t>
                      </a:r>
                      <a:endParaRPr lang="en-US" sz="2400" b="1">
                        <a:latin typeface="Times New Roman" panose="02020603050405020304" charset="0"/>
                        <a:ea typeface="宋体" panose="02010600030101010101" pitchFamily="2" charset="-122"/>
                        <a:cs typeface="Times New Roman" panose="02020603050405020304" charset="0"/>
                      </a:endParaRPr>
                    </a:p>
                    <a:p>
                      <a:pPr marL="342900" indent="-342900">
                        <a:buNone/>
                      </a:pPr>
                      <a:r>
                        <a:rPr lang="en-US" sz="2400" b="1">
                          <a:latin typeface="Times New Roman" panose="02020603050405020304" charset="0"/>
                          <a:ea typeface="宋体" panose="02010600030101010101" pitchFamily="2" charset="-122"/>
                          <a:cs typeface="Times New Roman" panose="02020603050405020304" charset="0"/>
                        </a:rPr>
                        <a:t>                                                      </a:t>
                      </a:r>
                      <a:r>
                        <a:rPr lang="en-US" sz="2400">
                          <a:latin typeface="Times New Roman" panose="02020603050405020304" charset="0"/>
                          <a:ea typeface="宋体" panose="02010600030101010101" pitchFamily="2" charset="-122"/>
                          <a:cs typeface="Times New Roman" panose="02020603050405020304" charset="0"/>
                        </a:rPr>
                        <a:t>=</a:t>
                      </a:r>
                      <a:r>
                        <a:rPr lang="en-US" sz="2400" b="1">
                          <a:latin typeface="Times New Roman" panose="02020603050405020304" charset="0"/>
                          <a:ea typeface="宋体" panose="02010600030101010101" pitchFamily="2" charset="-122"/>
                          <a:cs typeface="Times New Roman" panose="02020603050405020304" charset="0"/>
                        </a:rPr>
                        <a:t>renewables</a:t>
                      </a:r>
                      <a:endParaRPr lang="en-US" sz="2400" b="1">
                        <a:latin typeface="Times New Roman" panose="02020603050405020304" charset="0"/>
                        <a:ea typeface="宋体" panose="02010600030101010101" pitchFamily="2" charset="-122"/>
                        <a:cs typeface="Times New Roman" panose="02020603050405020304" charset="0"/>
                      </a:endParaRPr>
                    </a:p>
                    <a:p>
                      <a:pPr indent="0">
                        <a:buNone/>
                      </a:pPr>
                      <a:endParaRPr 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9" name="图片 8" descr="640"/>
          <p:cNvPicPr>
            <a:picLocks noChangeAspect="1"/>
          </p:cNvPicPr>
          <p:nvPr/>
        </p:nvPicPr>
        <p:blipFill>
          <a:blip r:embed="rId7"/>
          <a:stretch>
            <a:fillRect/>
          </a:stretch>
        </p:blipFill>
        <p:spPr>
          <a:xfrm>
            <a:off x="3613785" y="5194300"/>
            <a:ext cx="1252855" cy="1717040"/>
          </a:xfrm>
          <a:prstGeom prst="rect">
            <a:avLst/>
          </a:prstGeom>
        </p:spPr>
      </p:pic>
      <p:sp>
        <p:nvSpPr>
          <p:cNvPr id="14" name="文本框 13"/>
          <p:cNvSpPr txBox="1"/>
          <p:nvPr/>
        </p:nvSpPr>
        <p:spPr>
          <a:xfrm>
            <a:off x="4713605" y="5638165"/>
            <a:ext cx="7054850" cy="706755"/>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C00000"/>
                </a:solidFill>
                <a:latin typeface="微软雅黑" panose="020B0503020204020204" charset="-122"/>
                <a:ea typeface="微软雅黑" panose="020B0503020204020204" charset="-122"/>
                <a:sym typeface="微软雅黑" panose="020B0503020204020204" charset="-122"/>
              </a:rPr>
              <a:t>同话题语义场词汇：培养学生的眼力，善于捕捉一些意义相同、相似的词</a:t>
            </a:r>
            <a:endParaRPr lang="zh-CN" altLang="en-US" sz="2000" b="1">
              <a:solidFill>
                <a:srgbClr val="C00000"/>
              </a:solidFill>
              <a:latin typeface="微软雅黑" panose="020B0503020204020204" charset="-122"/>
              <a:ea typeface="微软雅黑" panose="020B0503020204020204" charset="-122"/>
              <a:sym typeface="微软雅黑" panose="020B0503020204020204" charset="-122"/>
            </a:endParaRPr>
          </a:p>
        </p:txBody>
      </p:sp>
      <p:sp>
        <p:nvSpPr>
          <p:cNvPr id="3" name="文本框 2"/>
          <p:cNvSpPr txBox="1"/>
          <p:nvPr/>
        </p:nvSpPr>
        <p:spPr>
          <a:xfrm>
            <a:off x="7252970" y="3371215"/>
            <a:ext cx="4874895" cy="706755"/>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C00000"/>
                </a:solidFill>
                <a:latin typeface="微软雅黑" panose="020B0503020204020204" charset="-122"/>
                <a:ea typeface="微软雅黑" panose="020B0503020204020204" charset="-122"/>
              </a:rPr>
              <a:t>高频课外单词语境记忆</a:t>
            </a:r>
            <a:endParaRPr lang="zh-CN" altLang="en-US" sz="2000" b="1">
              <a:solidFill>
                <a:srgbClr val="C00000"/>
              </a:solidFill>
              <a:latin typeface="微软雅黑" panose="020B0503020204020204" charset="-122"/>
              <a:ea typeface="微软雅黑" panose="020B0503020204020204" charset="-122"/>
            </a:endParaRPr>
          </a:p>
          <a:p>
            <a:pPr indent="0">
              <a:buFont typeface="Wingdings" panose="05000000000000000000" charset="0"/>
              <a:buNone/>
            </a:pPr>
            <a:r>
              <a:rPr lang="zh-CN" altLang="en-US" sz="2000" b="1">
                <a:solidFill>
                  <a:srgbClr val="C00000"/>
                </a:solidFill>
                <a:latin typeface="微软雅黑" panose="020B0503020204020204" charset="-122"/>
                <a:ea typeface="微软雅黑" panose="020B0503020204020204" charset="-122"/>
              </a:rPr>
              <a:t>    </a:t>
            </a:r>
            <a:r>
              <a:rPr lang="zh-CN" altLang="en-US" sz="2000">
                <a:solidFill>
                  <a:srgbClr val="C00000"/>
                </a:solidFill>
                <a:latin typeface="微软雅黑" panose="020B0503020204020204" charset="-122"/>
                <a:ea typeface="微软雅黑" panose="020B0503020204020204" charset="-122"/>
              </a:rPr>
              <a:t>mind-blowing </a:t>
            </a:r>
            <a:r>
              <a:rPr lang="zh-CN" altLang="en-US" sz="2000" baseline="-25000">
                <a:solidFill>
                  <a:srgbClr val="C00000"/>
                </a:solidFill>
                <a:latin typeface="微软雅黑" panose="020B0503020204020204" charset="-122"/>
                <a:ea typeface="微软雅黑" panose="020B0503020204020204" charset="-122"/>
                <a:sym typeface="+mn-ea"/>
              </a:rPr>
              <a:t>合成词的理解，</a:t>
            </a:r>
            <a:r>
              <a:rPr lang="zh-CN" altLang="en-US" sz="2000" baseline="-25000">
                <a:solidFill>
                  <a:srgbClr val="C00000"/>
                </a:solidFill>
                <a:latin typeface="微软雅黑" panose="020B0503020204020204" charset="-122"/>
                <a:ea typeface="微软雅黑" panose="020B0503020204020204" charset="-122"/>
              </a:rPr>
              <a:t>体现知识迁移</a:t>
            </a:r>
            <a:endParaRPr lang="zh-CN" altLang="en-US" sz="2000" baseline="-25000">
              <a:solidFill>
                <a:srgbClr val="C00000"/>
              </a:solidFill>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barn(inVertical)">
                                      <p:cBhvr>
                                        <p:cTn id="28" dur="500"/>
                                        <p:tgtEl>
                                          <p:spTgt spid="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barn(inVertical)">
                                      <p:cBhvr>
                                        <p:cTn id="33" dur="500"/>
                                        <p:tgtEl>
                                          <p:spTgt spid="8">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 calcmode="lin" valueType="num">
                                      <p:cBhvr additive="base">
                                        <p:cTn id="38"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9" dur="500"/>
                                        <p:tgtEl>
                                          <p:spTgt spid="8">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barn(inVertical)">
                                      <p:cBhvr>
                                        <p:cTn id="44" dur="500"/>
                                        <p:tgtEl>
                                          <p:spTgt spid="8">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p:tgtEl>
                                          <p:spTgt spid="3"/>
                                        </p:tgtEl>
                                        <p:attrNameLst>
                                          <p:attrName>ppt_y</p:attrName>
                                        </p:attrNameLst>
                                      </p:cBhvr>
                                      <p:tavLst>
                                        <p:tav tm="0">
                                          <p:val>
                                            <p:strVal val="#ppt_y+#ppt_h*1.125000"/>
                                          </p:val>
                                        </p:tav>
                                        <p:tav tm="100000">
                                          <p:val>
                                            <p:strVal val="#ppt_y"/>
                                          </p:val>
                                        </p:tav>
                                      </p:tavLst>
                                    </p:anim>
                                    <p:animEffect transition="in" filter="wipe(up)">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4" grpId="0"/>
      <p:bldP spid="14" grpId="1"/>
      <p:bldP spid="3" grpId="0"/>
    </p:bldLst>
  </p:timing>
</p:sld>
</file>

<file path=ppt/tags/tag1.xml><?xml version="1.0" encoding="utf-8"?>
<p:tagLst xmlns:p="http://schemas.openxmlformats.org/presentationml/2006/main">
  <p:tag name="AS_UNIQUEID" val="166"/>
</p:tagLst>
</file>

<file path=ppt/tags/tag10.xml><?xml version="1.0" encoding="utf-8"?>
<p:tagLst xmlns:p="http://schemas.openxmlformats.org/presentationml/2006/main">
  <p:tag name="AS_UNIQUEID" val="176"/>
</p:tagLst>
</file>

<file path=ppt/tags/tag100.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1.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1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xml><?xml version="1.0" encoding="utf-8"?>
<p:tagLst xmlns:p="http://schemas.openxmlformats.org/presentationml/2006/main">
  <p:tag name="AS_UNIQUEID" val="178"/>
</p:tagLst>
</file>

<file path=ppt/tags/tag1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2.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3.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4.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5.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6.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7.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8.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9.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xml><?xml version="1.0" encoding="utf-8"?>
<p:tagLst xmlns:p="http://schemas.openxmlformats.org/presentationml/2006/main">
  <p:tag name="AS_UNIQUEID" val="179"/>
</p:tagLst>
</file>

<file path=ppt/tags/tag120.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1.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2.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3.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4.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5.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6.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7.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8.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29.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xml><?xml version="1.0" encoding="utf-8"?>
<p:tagLst xmlns:p="http://schemas.openxmlformats.org/presentationml/2006/main">
  <p:tag name="AS_UNIQUEID" val="180"/>
</p:tagLst>
</file>

<file path=ppt/tags/tag1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3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3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3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xml><?xml version="1.0" encoding="utf-8"?>
<p:tagLst xmlns:p="http://schemas.openxmlformats.org/presentationml/2006/main">
  <p:tag name="AS_UNIQUEID" val="181"/>
</p:tagLst>
</file>

<file path=ppt/tags/tag14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42.xml><?xml version="1.0" encoding="utf-8"?>
<p:tagLst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143.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44.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45.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46.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47.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48.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49.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5.xml><?xml version="1.0" encoding="utf-8"?>
<p:tagLst xmlns:p="http://schemas.openxmlformats.org/presentationml/2006/main">
  <p:tag name="AS_UNIQUEID" val="182"/>
</p:tagLst>
</file>

<file path=ppt/tags/tag150.xml><?xml version="1.0" encoding="utf-8"?>
<p:tagLst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51.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52.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53.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54.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55.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56.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57.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58.xml><?xml version="1.0" encoding="utf-8"?>
<p:tagLst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159.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xml><?xml version="1.0" encoding="utf-8"?>
<p:tagLst xmlns:p="http://schemas.openxmlformats.org/presentationml/2006/main">
  <p:tag name="AS_UNIQUEID" val="184"/>
</p:tagLst>
</file>

<file path=ppt/tags/tag160.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1.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2.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3.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4.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5.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66.xml><?xml version="1.0" encoding="utf-8"?>
<p:tagLst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67.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6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69.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7.xml><?xml version="1.0" encoding="utf-8"?>
<p:tagLst xmlns:p="http://schemas.openxmlformats.org/presentationml/2006/main">
  <p:tag name="AS_UNIQUEID" val="185"/>
</p:tagLst>
</file>

<file path=ppt/tags/tag170.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71.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72.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73.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7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75.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7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7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7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7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8.xml><?xml version="1.0" encoding="utf-8"?>
<p:tagLst xmlns:p="http://schemas.openxmlformats.org/presentationml/2006/main">
  <p:tag name="AS_UNIQUEID" val="186"/>
</p:tagLst>
</file>

<file path=ppt/tags/tag18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8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8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83.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84.xml><?xml version="1.0" encoding="utf-8"?>
<p:tagLst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8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7.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8.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89.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9.xml><?xml version="1.0" encoding="utf-8"?>
<p:tagLst xmlns:p="http://schemas.openxmlformats.org/presentationml/2006/main">
  <p:tag name="AS_UNIQUEID" val="187"/>
</p:tagLst>
</file>

<file path=ppt/tags/tag190.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9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92.xml><?xml version="1.0" encoding="utf-8"?>
<p:tagLst xmlns:p="http://schemas.openxmlformats.org/presentationml/2006/main">
  <p:tag name="KSO_WM_BEAUTIFY_FLAG" val="#wm#"/>
  <p:tag name="KSO_WM_TAG_VERSION" val="1.0"/>
  <p:tag name="KSO_WM_TEMPLATE_CATEGORY" val="custom"/>
  <p:tag name="KSO_WM_TEMPLATE_INDEX" val="20203634"/>
  <p:tag name="KSO_WM_UNIT_COMPATIBLE" val="0"/>
  <p:tag name="KSO_WM_UNIT_DIAGRAM_ISNUMVISUAL" val="0"/>
  <p:tag name="KSO_WM_UNIT_DIAGRAM_ISREFERUNIT" val="0"/>
  <p:tag name="KSO_WM_UNIT_HIGHLIGHT" val="0"/>
  <p:tag name="KSO_WM_UNIT_ID" val="_0**"/>
  <p:tag name="KSO_WM_UNIT_LAYERLEVEL" val="1"/>
</p:tagLst>
</file>

<file path=ppt/tags/tag193.xml><?xml version="1.0" encoding="utf-8"?>
<p:tagLst xmlns:p="http://schemas.openxmlformats.org/presentationml/2006/main">
  <p:tag name="KSO_WM_BEAUTIFY_FLAG" val="#wm#"/>
  <p:tag name="KSO_WM_TAG_VERSION" val="1.0"/>
  <p:tag name="KSO_WM_TEMPLATE_CATEGORY" val="custom"/>
  <p:tag name="KSO_WM_TEMPLATE_INDEX" val="20203634"/>
  <p:tag name="KSO_WM_UNIT_COMPATIBLE" val="0"/>
  <p:tag name="KSO_WM_UNIT_DIAGRAM_ISNUMVISUAL" val="0"/>
  <p:tag name="KSO_WM_UNIT_DIAGRAM_ISREFERUNIT" val="0"/>
  <p:tag name="KSO_WM_UNIT_HIGHLIGHT" val="0"/>
  <p:tag name="KSO_WM_UNIT_ID" val="_0**"/>
  <p:tag name="KSO_WM_UNIT_LAYERLEVEL" val="1"/>
</p:tagLst>
</file>

<file path=ppt/tags/tag1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97.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3634"/>
  <p:tag name="KSO_WM_TEMPLATE_MASTER_THUMB_INDEX" val="12"/>
  <p:tag name="KSO_WM_TEMPLATE_MASTER_TYPE" val="1"/>
  <p:tag name="KSO_WM_TEMPLATE_SUBCATEGORY" val="0"/>
  <p:tag name="KSO_WM_TEMPLATE_THUMBS_INDEX" val="1、4、7、9、11、12、17、21、22、26、28、30"/>
</p:tagLst>
</file>

<file path=ppt/tags/tag198.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9.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xml><?xml version="1.0" encoding="utf-8"?>
<p:tagLst xmlns:p="http://schemas.openxmlformats.org/presentationml/2006/main">
  <p:tag name="AS_UNIQUEID" val="167"/>
</p:tagLst>
</file>

<file path=ppt/tags/tag20.xml><?xml version="1.0" encoding="utf-8"?>
<p:tagLst xmlns:p="http://schemas.openxmlformats.org/presentationml/2006/main">
  <p:tag name="AS_UNIQUEID" val="188"/>
</p:tagLst>
</file>

<file path=ppt/tags/tag200.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2.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7.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8.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9.xml><?xml version="1.0" encoding="utf-8"?>
<p:tagLst xmlns:p="http://schemas.openxmlformats.org/presentationml/2006/main">
  <p:tag name="KSO_WM_BEAUTIFY_FLAG" val="#wm#"/>
  <p:tag name="KSO_WM_TAG_VERSION" val="1.0"/>
  <p:tag name="KSO_WM_UNIT_COMPATIBLE" val="0"/>
  <p:tag name="KSO_WM_UNIT_DIAGRAM_IS_NEED_ADD_PATH_ANIM" val="0"/>
  <p:tag name="KSO_WM_UNIT_DIAGRAM_ISNUMVISUAL" val="0"/>
  <p:tag name="KSO_WM_UNIT_DIAGRAM_ISREFERUNIT" val="0"/>
  <p:tag name="KSO_WM_UNIT_HIGHLIGHT" val="0"/>
  <p:tag name="KSO_WM_UNIT_ID" val="_1**"/>
  <p:tag name="KSO_WM_UNIT_LAYERLEVEL" val="1"/>
</p:tagLst>
</file>

<file path=ppt/tags/tag21.xml><?xml version="1.0" encoding="utf-8"?>
<p:tagLst xmlns:p="http://schemas.openxmlformats.org/presentationml/2006/main">
  <p:tag name="AS_UNIQUEID" val="189"/>
</p:tagLst>
</file>

<file path=ppt/tags/tag210.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1"/>
  <p:tag name="KSO_WM_UNIT_INDEX" val="1"/>
  <p:tag name="KSO_WM_UNIT_LAYERLEVEL" val="1"/>
  <p:tag name="KSO_WM_UNIT_TYPE" val="y"/>
</p:tagLst>
</file>

<file path=ppt/tags/tag21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2"/>
  <p:tag name="KSO_WM_UNIT_INDEX" val="2"/>
  <p:tag name="KSO_WM_UNIT_LAYERLEVEL" val="1"/>
  <p:tag name="KSO_WM_UNIT_TYPE" val="y"/>
</p:tagLst>
</file>

<file path=ppt/tags/tag212.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3"/>
  <p:tag name="KSO_WM_UNIT_INDEX" val="3"/>
  <p:tag name="KSO_WM_UNIT_LAYERLEVEL" val="1"/>
  <p:tag name="KSO_WM_UNIT_TYPE" val="y"/>
</p:tagLst>
</file>

<file path=ppt/tags/tag213.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y*4"/>
  <p:tag name="KSO_WM_UNIT_INDEX" val="4"/>
  <p:tag name="KSO_WM_UNIT_LAYERLEVEL" val="1"/>
  <p:tag name="KSO_WM_UNIT_TYPE" val="y"/>
</p:tagLst>
</file>

<file path=ppt/tags/tag21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1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1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xml><?xml version="1.0" encoding="utf-8"?>
<p:tagLst xmlns:p="http://schemas.openxmlformats.org/presentationml/2006/main">
  <p:tag name="AS_UNIQUEID" val="191"/>
</p:tagLst>
</file>

<file path=ppt/tags/tag2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xml><?xml version="1.0" encoding="utf-8"?>
<p:tagLst xmlns:p="http://schemas.openxmlformats.org/presentationml/2006/main">
  <p:tag name="AS_UNIQUEID" val="192"/>
</p:tagLst>
</file>

<file path=ppt/tags/tag2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p="http://schemas.openxmlformats.org/presentationml/2006/main">
  <p:tag name="AS_UNIQUEID" val="193"/>
</p:tagLst>
</file>

<file path=ppt/tags/tag2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AS_UNIQUEID" val="194"/>
</p:tagLst>
</file>

<file path=ppt/tags/tag2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xml><?xml version="1.0" encoding="utf-8"?>
<p:tagLst xmlns:p="http://schemas.openxmlformats.org/presentationml/2006/main">
  <p:tag name="AS_UNIQUEID" val="195"/>
</p:tagLst>
</file>

<file path=ppt/tags/tag2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xml><?xml version="1.0" encoding="utf-8"?>
<p:tagLst xmlns:p="http://schemas.openxmlformats.org/presentationml/2006/main">
  <p:tag name="AS_UNIQUEID" val="196"/>
</p:tagLst>
</file>

<file path=ppt/tags/tag2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xml><?xml version="1.0" encoding="utf-8"?>
<p:tagLst xmlns:p="http://schemas.openxmlformats.org/presentationml/2006/main">
  <p:tag name="AS_UNIQUEID" val="197"/>
</p:tagLst>
</file>

<file path=ppt/tags/tag2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2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9.xml><?xml version="1.0" encoding="utf-8"?>
<p:tagLst xmlns:p="http://schemas.openxmlformats.org/presentationml/2006/main">
  <p:tag name="AS_UNIQUEID" val="198"/>
</p:tagLst>
</file>

<file path=ppt/tags/tag2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2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2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xml><?xml version="1.0" encoding="utf-8"?>
<p:tagLst xmlns:p="http://schemas.openxmlformats.org/presentationml/2006/main">
  <p:tag name="AS_UNIQUEID" val="168"/>
</p:tagLst>
</file>

<file path=ppt/tags/tag30.xml><?xml version="1.0" encoding="utf-8"?>
<p:tagLst xmlns:p="http://schemas.openxmlformats.org/presentationml/2006/main">
  <p:tag name="AS_UNIQUEID" val="200"/>
</p:tagLst>
</file>

<file path=ppt/tags/tag3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0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30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2"/>
  <p:tag name="KSO_WM_UNIT_INDEX" val="2"/>
  <p:tag name="KSO_WM_UNIT_LAYERLEVEL" val="1"/>
  <p:tag name="KSO_WM_UNIT_TYPE" val="i"/>
</p:tagLst>
</file>

<file path=ppt/tags/tag30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3"/>
  <p:tag name="KSO_WM_UNIT_INDEX" val="3"/>
  <p:tag name="KSO_WM_UNIT_LAYERLEVEL" val="1"/>
  <p:tag name="KSO_WM_UNIT_TYPE" val="i"/>
</p:tagLst>
</file>

<file path=ppt/tags/tag30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4"/>
  <p:tag name="KSO_WM_UNIT_INDEX" val="4"/>
  <p:tag name="KSO_WM_UNIT_LAYERLEVEL" val="1"/>
  <p:tag name="KSO_WM_UNIT_TYPE" val="i"/>
</p:tagLst>
</file>

<file path=ppt/tags/tag31.xml><?xml version="1.0" encoding="utf-8"?>
<p:tagLst xmlns:p="http://schemas.openxmlformats.org/presentationml/2006/main">
  <p:tag name="AS_UNIQUEID" val="201"/>
</p:tagLst>
</file>

<file path=ppt/tags/tag31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1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1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1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14.xml><?xml version="1.0" encoding="utf-8"?>
<p:tagLst xmlns:p="http://schemas.openxmlformats.org/presentationml/2006/main">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315.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2"/>
  <p:tag name="KSO_WM_UNIT_INDEX" val="2"/>
  <p:tag name="KSO_WM_UNIT_LAYERLEVEL" val="1"/>
  <p:tag name="KSO_WM_UNIT_TYPE" val="i"/>
</p:tagLst>
</file>

<file path=ppt/tags/tag316.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3"/>
  <p:tag name="KSO_WM_UNIT_INDEX" val="3"/>
  <p:tag name="KSO_WM_UNIT_LAYERLEVEL" val="1"/>
  <p:tag name="KSO_WM_UNIT_TYPE" val="i"/>
</p:tagLst>
</file>

<file path=ppt/tags/tag317.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4"/>
  <p:tag name="KSO_WM_UNIT_INDEX" val="4"/>
  <p:tag name="KSO_WM_UNIT_LAYERLEVEL" val="1"/>
  <p:tag name="KSO_WM_UNIT_TYPE" val="i"/>
</p:tagLst>
</file>

<file path=ppt/tags/tag318.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19.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2.xml><?xml version="1.0" encoding="utf-8"?>
<p:tagLst xmlns:p="http://schemas.openxmlformats.org/presentationml/2006/main">
  <p:tag name="AS_UNIQUEID" val="202"/>
</p:tagLst>
</file>

<file path=ppt/tags/tag320.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21.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22.xml><?xml version="1.0" encoding="utf-8"?>
<p:tagLst xmlns:p="http://schemas.openxmlformats.org/presentationml/2006/main">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323.xml><?xml version="1.0" encoding="utf-8"?>
<p:tagLst xmlns:p="http://schemas.openxmlformats.org/presentationml/2006/main">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324.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TYPE" val="i"/>
</p:tagLst>
</file>

<file path=ppt/tags/tag325.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4"/>
  <p:tag name="KSO_WM_UNIT_INDEX" val="4"/>
  <p:tag name="KSO_WM_UNIT_LAYERLEVEL" val="1"/>
  <p:tag name="KSO_WM_UNIT_TYPE" val="i"/>
</p:tagLst>
</file>

<file path=ppt/tags/tag326.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2"/>
  <p:tag name="KSO_WM_UNIT_INDEX" val="2"/>
  <p:tag name="KSO_WM_UNIT_LAYERLEVEL" val="1"/>
  <p:tag name="KSO_WM_UNIT_TYPE" val="i"/>
</p:tagLst>
</file>

<file path=ppt/tags/tag327.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i*3"/>
  <p:tag name="KSO_WM_UNIT_INDEX" val="3"/>
  <p:tag name="KSO_WM_UNIT_LAYERLEVEL" val="1"/>
  <p:tag name="KSO_WM_UNIT_TYPE" val="i"/>
</p:tagLst>
</file>

<file path=ppt/tags/tag328.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29.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3.xml><?xml version="1.0" encoding="utf-8"?>
<p:tagLst xmlns:p="http://schemas.openxmlformats.org/presentationml/2006/main">
  <p:tag name="AS_UNIQUEID" val="203"/>
</p:tagLst>
</file>

<file path=ppt/tags/tag330.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31.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32.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33.xml><?xml version="1.0" encoding="utf-8"?>
<p:tagLst xmlns:p="http://schemas.openxmlformats.org/presentationml/2006/main">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334.xml><?xml version="1.0" encoding="utf-8"?>
<p:tagLst xmlns:p="http://schemas.openxmlformats.org/presentationml/2006/main">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335.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TYPE" val="i"/>
</p:tagLst>
</file>

<file path=ppt/tags/tag336.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2"/>
  <p:tag name="KSO_WM_UNIT_INDEX" val="2"/>
  <p:tag name="KSO_WM_UNIT_LAYERLEVEL" val="1"/>
  <p:tag name="KSO_WM_UNIT_TYPE" val="i"/>
</p:tagLst>
</file>

<file path=ppt/tags/tag337.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3"/>
  <p:tag name="KSO_WM_UNIT_INDEX" val="3"/>
  <p:tag name="KSO_WM_UNIT_LAYERLEVEL" val="1"/>
  <p:tag name="KSO_WM_UNIT_TYPE" val="i"/>
</p:tagLst>
</file>

<file path=ppt/tags/tag338.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i*4"/>
  <p:tag name="KSO_WM_UNIT_INDEX" val="4"/>
  <p:tag name="KSO_WM_UNIT_LAYERLEVEL" val="1"/>
  <p:tag name="KSO_WM_UNIT_TYPE" val="i"/>
</p:tagLst>
</file>

<file path=ppt/tags/tag339.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4.xml><?xml version="1.0" encoding="utf-8"?>
<p:tagLst xmlns:p="http://schemas.openxmlformats.org/presentationml/2006/main">
  <p:tag name="AS_UNIQUEID" val="205"/>
</p:tagLst>
</file>

<file path=ppt/tags/tag340.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41.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42.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43.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44.xml><?xml version="1.0" encoding="utf-8"?>
<p:tagLst xmlns:p="http://schemas.openxmlformats.org/presentationml/2006/main">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345.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TYPE" val="i"/>
</p:tagLst>
</file>

<file path=ppt/tags/tag346.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2"/>
  <p:tag name="KSO_WM_UNIT_INDEX" val="2"/>
  <p:tag name="KSO_WM_UNIT_LAYERLEVEL" val="1"/>
  <p:tag name="KSO_WM_UNIT_TYPE" val="i"/>
</p:tagLst>
</file>

<file path=ppt/tags/tag347.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3"/>
  <p:tag name="KSO_WM_UNIT_INDEX" val="3"/>
  <p:tag name="KSO_WM_UNIT_LAYERLEVEL" val="1"/>
  <p:tag name="KSO_WM_UNIT_TYPE" val="i"/>
</p:tagLst>
</file>

<file path=ppt/tags/tag348.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4"/>
  <p:tag name="KSO_WM_UNIT_INDEX" val="4"/>
  <p:tag name="KSO_WM_UNIT_LAYERLEVEL" val="1"/>
  <p:tag name="KSO_WM_UNIT_TYPE" val="i"/>
</p:tagLst>
</file>

<file path=ppt/tags/tag349.xml><?xml version="1.0" encoding="utf-8"?>
<p:tagLst xmlns:p="http://schemas.openxmlformats.org/presentationml/2006/main">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35.xml><?xml version="1.0" encoding="utf-8"?>
<p:tagLst xmlns:p="http://schemas.openxmlformats.org/presentationml/2006/main">
  <p:tag name="AS_UNIQUEID" val="206"/>
</p:tagLst>
</file>

<file path=ppt/tags/tag350.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51.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52.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53.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54.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55.xml><?xml version="1.0" encoding="utf-8"?>
<p:tagLst xmlns:p="http://schemas.openxmlformats.org/presentationml/2006/main">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35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TYPE" val="i"/>
</p:tagLst>
</file>

<file path=ppt/tags/tag35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2"/>
  <p:tag name="KSO_WM_UNIT_INDEX" val="2"/>
  <p:tag name="KSO_WM_UNIT_LAYERLEVEL" val="1"/>
  <p:tag name="KSO_WM_UNIT_TYPE" val="i"/>
</p:tagLst>
</file>

<file path=ppt/tags/tag35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3"/>
  <p:tag name="KSO_WM_UNIT_INDEX" val="3"/>
  <p:tag name="KSO_WM_UNIT_LAYERLEVEL" val="1"/>
  <p:tag name="KSO_WM_UNIT_TYPE" val="i"/>
</p:tagLst>
</file>

<file path=ppt/tags/tag359.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4"/>
  <p:tag name="KSO_WM_UNIT_INDEX" val="4"/>
  <p:tag name="KSO_WM_UNIT_LAYERLEVEL" val="1"/>
  <p:tag name="KSO_WM_UNIT_TYPE" val="i"/>
</p:tagLst>
</file>

<file path=ppt/tags/tag36.xml><?xml version="1.0" encoding="utf-8"?>
<p:tagLst xmlns:p="http://schemas.openxmlformats.org/presentationml/2006/main">
  <p:tag name="AS_UNIQUEID" val="207"/>
</p:tagLst>
</file>

<file path=ppt/tags/tag360.xml><?xml version="1.0" encoding="utf-8"?>
<p:tagLst xmlns:p="http://schemas.openxmlformats.org/presentationml/2006/main">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361.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2.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3.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4.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5.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6.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7.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8.xml><?xml version="1.0" encoding="utf-8"?>
<p:tagLst xmlns:p="http://schemas.openxmlformats.org/presentationml/2006/main">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369.xml><?xml version="1.0" encoding="utf-8"?>
<p:tagLst xmlns:p="http://schemas.openxmlformats.org/presentationml/2006/main">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37.xml><?xml version="1.0" encoding="utf-8"?>
<p:tagLst xmlns:p="http://schemas.openxmlformats.org/presentationml/2006/main">
  <p:tag name="AS_UNIQUEID" val="209"/>
</p:tagLst>
</file>

<file path=ppt/tags/tag370.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7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2"/>
  <p:tag name="KSO_WM_UNIT_INDEX" val="2"/>
  <p:tag name="KSO_WM_UNIT_LAYERLEVEL" val="1"/>
  <p:tag name="KSO_WM_UNIT_TYPE" val="i"/>
</p:tagLst>
</file>

<file path=ppt/tags/tag37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3"/>
  <p:tag name="KSO_WM_UNIT_INDEX" val="3"/>
  <p:tag name="KSO_WM_UNIT_LAYERLEVEL" val="1"/>
  <p:tag name="KSO_WM_UNIT_TYPE" val="i"/>
</p:tagLst>
</file>

<file path=ppt/tags/tag373.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4"/>
  <p:tag name="KSO_WM_UNIT_INDEX" val="4"/>
  <p:tag name="KSO_WM_UNIT_LAYERLEVEL" val="1"/>
  <p:tag name="KSO_WM_UNIT_TYPE" val="i"/>
</p:tagLst>
</file>

<file path=ppt/tags/tag374.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75.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5"/>
  <p:tag name="KSO_WM_UNIT_INDEX" val="5"/>
  <p:tag name="KSO_WM_UNIT_LAYERLEVEL" val="1"/>
  <p:tag name="KSO_WM_UNIT_TYPE" val="i"/>
</p:tagLst>
</file>

<file path=ppt/tags/tag376.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6"/>
  <p:tag name="KSO_WM_UNIT_INDEX" val="6"/>
  <p:tag name="KSO_WM_UNIT_LAYERLEVEL" val="1"/>
  <p:tag name="KSO_WM_UNIT_TYPE" val="i"/>
</p:tagLst>
</file>

<file path=ppt/tags/tag377.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i*7"/>
  <p:tag name="KSO_WM_UNIT_INDEX" val="7"/>
  <p:tag name="KSO_WM_UNIT_LAYERLEVEL" val="1"/>
  <p:tag name="KSO_WM_UNIT_TYPE" val="i"/>
</p:tagLst>
</file>

<file path=ppt/tags/tag378.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79.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8.xml><?xml version="1.0" encoding="utf-8"?>
<p:tagLst xmlns:p="http://schemas.openxmlformats.org/presentationml/2006/main">
  <p:tag name="AS_UNIQUEID" val="210"/>
</p:tagLst>
</file>

<file path=ppt/tags/tag380.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81.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82.xml><?xml version="1.0" encoding="utf-8"?>
<p:tagLst xmlns:p="http://schemas.openxmlformats.org/presentationml/2006/main">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383.xml><?xml version="1.0" encoding="utf-8"?>
<p:tagLst xmlns:p="http://schemas.openxmlformats.org/presentationml/2006/main">
  <p:tag name="KSO_WM_BEAUTIFY_FLAG" val="#wm#"/>
  <p:tag name="KSO_WM_TAG_VERSION" val="1.0"/>
  <p:tag name="KSO_WM_TEMPLATE_CATEGORY" val="custom"/>
  <p:tag name="KSO_WM_TEMPLATE_INDEX" val="20202548"/>
  <p:tag name="KSO_WM_UNIT_COMPATIBLE" val="0"/>
  <p:tag name="KSO_WM_UNIT_DIAGRAM_ISNUMVISUAL" val="0"/>
  <p:tag name="KSO_WM_UNIT_DIAGRAM_ISREFERUNIT" val="0"/>
  <p:tag name="KSO_WM_UNIT_HIGHLIGHT" val="0"/>
  <p:tag name="KSO_WM_UNIT_ID" val="_0**"/>
  <p:tag name="KSO_WM_UNIT_LAYERLEVEL" val="1"/>
</p:tagLst>
</file>

<file path=ppt/tags/tag384.xml><?xml version="1.0" encoding="utf-8"?>
<p:tagLst xmlns:p="http://schemas.openxmlformats.org/presentationml/2006/main">
  <p:tag name="KSO_WM_BEAUTIFY_FLAG" val="#wm#"/>
  <p:tag name="KSO_WM_TAG_VERSION" val="1.0"/>
  <p:tag name="KSO_WM_TEMPLATE_CATEGORY" val="custom"/>
  <p:tag name="KSO_WM_TEMPLATE_INDEX" val="20202548"/>
  <p:tag name="KSO_WM_UNIT_COMPATIBLE" val="0"/>
  <p:tag name="KSO_WM_UNIT_DIAGRAM_ISNUMVISUAL" val="0"/>
  <p:tag name="KSO_WM_UNIT_DIAGRAM_ISREFERUNIT" val="0"/>
  <p:tag name="KSO_WM_UNIT_HIGHLIGHT" val="0"/>
  <p:tag name="KSO_WM_UNIT_ID" val="_0**"/>
  <p:tag name="KSO_WM_UNIT_LAYERLEVEL" val="1"/>
</p:tagLst>
</file>

<file path=ppt/tags/tag3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88.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2548"/>
  <p:tag name="KSO_WM_TEMPLATE_MASTER_THUMB_INDEX" val="12"/>
  <p:tag name="KSO_WM_TEMPLATE_MASTER_TYPE" val="1"/>
  <p:tag name="KSO_WM_TEMPLATE_SUBCATEGORY" val="0"/>
  <p:tag name="KSO_WM_TEMPLATE_THUMBS_INDEX" val="1、4、5、6、7、8、9、11、13"/>
  <p:tag name="KSO_WM_UNIT_SHOW_EDIT_AREA_INDICATION" val="0"/>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AS_UNIQUEID" val="211"/>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39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39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39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AS_UNIQUEID" val="169"/>
</p:tagLst>
</file>

<file path=ppt/tags/tag40.xml><?xml version="1.0" encoding="utf-8"?>
<p:tagLst xmlns:p="http://schemas.openxmlformats.org/presentationml/2006/main">
  <p:tag name="AS_UNIQUEID" val="212"/>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FULL_TEXT_BEAUTIFY_COPY_ID" val="2"/>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AS_UNIQUEID" val="213"/>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FULL_TEXT_BEAUTIFY_COPY_ID" val="11272"/>
</p:tagLst>
</file>

<file path=ppt/tags/tag413.xml><?xml version="1.0" encoding="utf-8"?>
<p:tagLst xmlns:p="http://schemas.openxmlformats.org/presentationml/2006/main">
  <p:tag name="KSO_WM_FULL_TEXT_BEAUTIFY_COPY_ID" val="17"/>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TABLE_ENDDRAG_ORIGIN_RECT" val="894*462"/>
  <p:tag name="TABLE_ENDDRAG_RECT" val="32*68*894*462"/>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41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41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42.xml><?xml version="1.0" encoding="utf-8"?>
<p:tagLst xmlns:p="http://schemas.openxmlformats.org/presentationml/2006/main">
  <p:tag name="AS_UNIQUEID" val="214"/>
</p:tagLst>
</file>

<file path=ppt/tags/tag42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42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42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42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AS_UNIQUEID" val="216"/>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AS_UNIQUEID" val="217"/>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AS_UNIQUEID" val="218"/>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AS_UNIQUEID" val="219"/>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AS_UNIQUEID" val="220"/>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FULL_TEXT_BEAUTIFY_COPY_ID" val="11272"/>
</p:tagLst>
</file>

<file path=ppt/tags/tag472.xml><?xml version="1.0" encoding="utf-8"?>
<p:tagLst xmlns:p="http://schemas.openxmlformats.org/presentationml/2006/main">
  <p:tag name="KSO_WM_FULL_TEXT_BEAUTIFY_COPY_ID" val="17"/>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TABLE_ENDDRAG_ORIGIN_RECT" val="894*462"/>
  <p:tag name="TABLE_ENDDRAG_RECT" val="32*68*894*462"/>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477.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478.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479.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48.xml><?xml version="1.0" encoding="utf-8"?>
<p:tagLst xmlns:p="http://schemas.openxmlformats.org/presentationml/2006/main">
  <p:tag name="AS_UNIQUEID" val="221"/>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wm#"/>
  <p:tag name="KSO_WM_TAG_VERSION" val="1.0"/>
  <p:tag name="KSO_WM_TEMPLATE_CATEGORY" val="diagram"/>
  <p:tag name="KSO_WM_TEMPLATE_INDEX" val="20220058"/>
  <p:tag name="KSO_WM_UNIT_BLOCK" val="0"/>
  <p:tag name="KSO_WM_UNIT_COMPATIBLE" val="0"/>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20058_1*a*1"/>
  <p:tag name="KSO_WM_UNIT_INDEX" val="1"/>
  <p:tag name="KSO_WM_UNIT_ISCONTENTSTITLE" val="0"/>
  <p:tag name="KSO_WM_UNIT_ISNUMDGMTITLE" val="0"/>
  <p:tag name="KSO_WM_UNIT_LAYERLEVEL" val="1"/>
  <p:tag name="KSO_WM_UNIT_NOCLEAR" val="0"/>
  <p:tag name="KSO_WM_UNIT_PRESET_TEXT" val="线型上下导航版"/>
  <p:tag name="KSO_WM_UNIT_SM_LIMIT_TYPE" val="2"/>
  <p:tag name="KSO_WM_UNIT_TEXT_FILL_FORE_SCHEMECOLOR_INDEX" val="13"/>
  <p:tag name="KSO_WM_UNIT_TEXT_FILL_FORE_SCHEMECOLOR_INDEX_BRIGHTNESS" val="0"/>
  <p:tag name="KSO_WM_UNIT_TEXT_FILL_TYPE" val="1"/>
  <p:tag name="KSO_WM_UNIT_TYPE" val="a"/>
  <p:tag name="KSO_WM_UNIT_VALUE" val="27"/>
  <p:tag name="WM_BEAUTIFY_ZORDER_FLAG_TAG" val="2"/>
</p:tagLst>
</file>

<file path=ppt/tags/tag483.xml><?xml version="1.0" encoding="utf-8"?>
<p:tagLst xmlns:p="http://schemas.openxmlformats.org/presentationml/2006/main">
  <p:tag name="KSO_WM_BEAUTIFY_FLAG" val="#wm#"/>
  <p:tag name="KSO_WM_SLIDE_BACKGROUND" val="[&quot;general&quot;]"/>
  <p:tag name="KSO_WM_SLIDE_BACKGROUND_TYPE" val="general"/>
  <p:tag name="KSO_WM_SLIDE_BK_DARK_LIGHT" val="2"/>
  <p:tag name="KSO_WM_SLIDE_ID" val="diagram20220058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4-07-20T23:46:35&quot;,&quot;maxSize&quot;:{&quot;size1&quot;:20},&quot;minSize&quot;:{&quot;size1&quot;:11.2},&quot;normalSize&quot;:{&quot;size1&quot;:11.2},&quot;subLayout&quot;:[{&quot;id&quot;:&quot;2024-07-20T23:46:35&quot;,&quot;margin&quot;:{&quot;bottom&quot;:0.025999998673796654,&quot;left&quot;:1.2699999809265137,&quot;right&quot;:1.2699999809265137,&quot;top&quot;:0.4230000376701355},&quot;type&quot;:0},{&quot;id&quot;:&quot;2024-07-20T23:46:35&quot;,&quot;margin&quot;:{&quot;bottom&quot;:0.847000002861023,&quot;left&quot;:1.2699999809265137,&quot;right&quot;:1.2699999809265137,&quot;top&quot;:1.2699999809265137},&quot;type&quot;:0}],&quot;type&quot;:0}"/>
  <p:tag name="KSO_WM_SLIDE_LAYOUTTYPE" val="topbottom"/>
  <p:tag name="KSO_WM_SLIDE_POSITION" val="36*12"/>
  <p:tag name="KSO_WM_SLIDE_RATIO" val="1.777778"/>
  <p:tag name="KSO_WM_SLIDE_SIZE" val="888*504"/>
  <p:tag name="KSO_WM_SLIDE_SUBTYPE" val="picTxt"/>
  <p:tag name="KSO_WM_SLIDE_TYPE" val="text"/>
  <p:tag name="KSO_WM_TAG_VERSION" val="1.0"/>
  <p:tag name="KSO_WM_TEMPLATE_CATEGORY" val="diagram"/>
  <p:tag name="KSO_WM_TEMPLATE_COLOR_TYPE" val="0"/>
  <p:tag name="KSO_WM_TEMPLATE_INDEX" val="20220058"/>
  <p:tag name="KSO_WM_TEMPLATE_MASTER_TYPE" val="0"/>
  <p:tag name="KSO_WM_TEMPLATE_SUBCATEGORY" val="25"/>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AS_UNIQUEID" val="223"/>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AS_UNIQUEID" val="170"/>
</p:tagLst>
</file>

<file path=ppt/tags/tag50.xml><?xml version="1.0" encoding="utf-8"?>
<p:tagLst xmlns:p="http://schemas.openxmlformats.org/presentationml/2006/main">
  <p:tag name="AS_UNIQUEID" val="224"/>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AS_UNIQUEID" val="225"/>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AS_UNIQUEID" val="226"/>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AS_UNIQUEID" val="227"/>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AS_UNIQUEID" val="229"/>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AS_UNIQUEID" val="230"/>
</p:tagLst>
</file>

<file path=ppt/tags/tag550.xml><?xml version="1.0" encoding="utf-8"?>
<p:tagLst xmlns:p="http://schemas.openxmlformats.org/presentationml/2006/main">
  <p:tag name="KSO_WM_FULL_TEXT_BEAUTIFY_COPY_ID" val="11272"/>
</p:tagLst>
</file>

<file path=ppt/tags/tag551.xml><?xml version="1.0" encoding="utf-8"?>
<p:tagLst xmlns:p="http://schemas.openxmlformats.org/presentationml/2006/main">
  <p:tag name="KSO_WM_FULL_TEXT_BEAUTIFY_COPY_ID" val="17"/>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FULL_TEXT_BEAUTIFY_COPY_ID" val="59"/>
</p:tagLst>
</file>

<file path=ppt/tags/tag559.xml><?xml version="1.0" encoding="utf-8"?>
<p:tagLst xmlns:p="http://schemas.openxmlformats.org/presentationml/2006/main">
  <p:tag name="KSO_WM_FULL_TEXT_BEAUTIFY_COPY_ID" val="60"/>
</p:tagLst>
</file>

<file path=ppt/tags/tag56.xml><?xml version="1.0" encoding="utf-8"?>
<p:tagLst xmlns:p="http://schemas.openxmlformats.org/presentationml/2006/main">
  <p:tag name="AS_UNIQUEID" val="231"/>
</p:tagLst>
</file>

<file path=ppt/tags/tag560.xml><?xml version="1.0" encoding="utf-8"?>
<p:tagLst xmlns:p="http://schemas.openxmlformats.org/presentationml/2006/main">
  <p:tag name="KSO_WM_FULL_TEXT_BEAUTIFY_COPY_ID" val="61"/>
</p:tagLst>
</file>

<file path=ppt/tags/tag561.xml><?xml version="1.0" encoding="utf-8"?>
<p:tagLst xmlns:p="http://schemas.openxmlformats.org/presentationml/2006/main">
  <p:tag name="KSO_WM_FULL_TEXT_BEAUTIFY_COPY_ID" val="63"/>
</p:tagLst>
</file>

<file path=ppt/tags/tag562.xml><?xml version="1.0" encoding="utf-8"?>
<p:tagLst xmlns:p="http://schemas.openxmlformats.org/presentationml/2006/main">
  <p:tag name="KSO_WM_FULL_TEXT_BEAUTIFY_COPY_ID" val="62"/>
</p:tagLst>
</file>

<file path=ppt/tags/tag563.xml><?xml version="1.0" encoding="utf-8"?>
<p:tagLst xmlns:p="http://schemas.openxmlformats.org/presentationml/2006/main">
  <p:tag name="KSO_WM_FULL_TEXT_BEAUTIFY_COPY_ID" val="66"/>
</p:tagLst>
</file>

<file path=ppt/tags/tag564.xml><?xml version="1.0" encoding="utf-8"?>
<p:tagLst xmlns:p="http://schemas.openxmlformats.org/presentationml/2006/main">
  <p:tag name="KSO_WM_FULL_TEXT_BEAUTIFY_COPY_ID" val="66"/>
</p:tagLst>
</file>

<file path=ppt/tags/tag565.xml><?xml version="1.0" encoding="utf-8"?>
<p:tagLst xmlns:p="http://schemas.openxmlformats.org/presentationml/2006/main">
  <p:tag name="KSO_WM_FULL_TEXT_BEAUTIFY_COPY_ID" val="66"/>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TABLE_ENDDRAG_ORIGIN_RECT" val="894*462"/>
  <p:tag name="TABLE_ENDDRAG_RECT" val="32*68*894*462"/>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AS_UNIQUEID" val="232"/>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AS_UNIQUEID" val="233"/>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AS_UNIQUEID" val="235"/>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FULL_TEXT_BEAUTIFY_COPY_ID" val="11272"/>
</p:tagLst>
</file>

<file path=ppt/tags/tag596.xml><?xml version="1.0" encoding="utf-8"?>
<p:tagLst xmlns:p="http://schemas.openxmlformats.org/presentationml/2006/main">
  <p:tag name="KSO_WM_FULL_TEXT_BEAUTIFY_COPY_ID" val="17"/>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AS_UNIQUEID" val="172"/>
</p:tagLst>
</file>

<file path=ppt/tags/tag60.xml><?xml version="1.0" encoding="utf-8"?>
<p:tagLst xmlns:p="http://schemas.openxmlformats.org/presentationml/2006/main">
  <p:tag name="AS_UNIQUEID" val="236"/>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FULL_TEXT_BEAUTIFY_COPY_ID" val="11272"/>
</p:tagLst>
</file>

<file path=ppt/tags/tag61.xml><?xml version="1.0" encoding="utf-8"?>
<p:tagLst xmlns:p="http://schemas.openxmlformats.org/presentationml/2006/main">
  <p:tag name="AS_UNIQUEID" val="237"/>
</p:tagLst>
</file>

<file path=ppt/tags/tag610.xml><?xml version="1.0" encoding="utf-8"?>
<p:tagLst xmlns:p="http://schemas.openxmlformats.org/presentationml/2006/main">
  <p:tag name="KSO_WM_FULL_TEXT_BEAUTIFY_COPY_ID" val="17"/>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AS_UNIQUEID" val="238"/>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AS_UNIQUEID" val="239"/>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TABLE_ENDDRAG_ORIGIN_RECT" val="894*462"/>
  <p:tag name="TABLE_ENDDRAG_RECT" val="32*68*894*462"/>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FULL_TEXT_BEAUTIFY_COPY_ID" val="59"/>
</p:tagLst>
</file>

<file path=ppt/tags/tag635.xml><?xml version="1.0" encoding="utf-8"?>
<p:tagLst xmlns:p="http://schemas.openxmlformats.org/presentationml/2006/main">
  <p:tag name="KSO_WM_FULL_TEXT_BEAUTIFY_COPY_ID" val="60"/>
</p:tagLst>
</file>

<file path=ppt/tags/tag636.xml><?xml version="1.0" encoding="utf-8"?>
<p:tagLst xmlns:p="http://schemas.openxmlformats.org/presentationml/2006/main">
  <p:tag name="KSO_WM_FULL_TEXT_BEAUTIFY_COPY_ID" val="61"/>
</p:tagLst>
</file>

<file path=ppt/tags/tag637.xml><?xml version="1.0" encoding="utf-8"?>
<p:tagLst xmlns:p="http://schemas.openxmlformats.org/presentationml/2006/main">
  <p:tag name="KSO_WM_FULL_TEXT_BEAUTIFY_COPY_ID" val="63"/>
</p:tagLst>
</file>

<file path=ppt/tags/tag638.xml><?xml version="1.0" encoding="utf-8"?>
<p:tagLst xmlns:p="http://schemas.openxmlformats.org/presentationml/2006/main">
  <p:tag name="KSO_WM_FULL_TEXT_BEAUTIFY_COPY_ID" val="62"/>
</p:tagLst>
</file>

<file path=ppt/tags/tag639.xml><?xml version="1.0" encoding="utf-8"?>
<p:tagLst xmlns:p="http://schemas.openxmlformats.org/presentationml/2006/main">
  <p:tag name="KSO_WM_FULL_TEXT_BEAUTIFY_COPY_ID" val="66"/>
</p:tagLst>
</file>

<file path=ppt/tags/tag64.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40.xml><?xml version="1.0" encoding="utf-8"?>
<p:tagLst xmlns:p="http://schemas.openxmlformats.org/presentationml/2006/main">
  <p:tag name="KSO_WM_FULL_TEXT_BEAUTIFY_COPY_ID" val="66"/>
</p:tagLst>
</file>

<file path=ppt/tags/tag641.xml><?xml version="1.0" encoding="utf-8"?>
<p:tagLst xmlns:p="http://schemas.openxmlformats.org/presentationml/2006/main">
  <p:tag name="KSO_WM_FULL_TEXT_BEAUTIFY_COPY_ID" val="66"/>
</p:tagLst>
</file>

<file path=ppt/tags/tag642.xml><?xml version="1.0" encoding="utf-8"?>
<p:tagLst xmlns:p="http://schemas.openxmlformats.org/presentationml/2006/main">
  <p:tag name="KSO_WM_FULL_TEXT_BEAUTIFY_COPY_ID" val="9"/>
</p:tagLst>
</file>

<file path=ppt/tags/tag643.xml><?xml version="1.0" encoding="utf-8"?>
<p:tagLst xmlns:p="http://schemas.openxmlformats.org/presentationml/2006/main">
  <p:tag name="KSO_WM_FULL_TEXT_BEAUTIFY_COPY_ID" val="12"/>
</p:tagLst>
</file>

<file path=ppt/tags/tag644.xml><?xml version="1.0" encoding="utf-8"?>
<p:tagLst xmlns:p="http://schemas.openxmlformats.org/presentationml/2006/main">
  <p:tag name="KSO_WM_FULL_TEXT_BEAUTIFY_COPY_ID" val="18"/>
</p:tagLst>
</file>

<file path=ppt/tags/tag645.xml><?xml version="1.0" encoding="utf-8"?>
<p:tagLst xmlns:p="http://schemas.openxmlformats.org/presentationml/2006/main">
  <p:tag name="KSO_WM_FULL_TEXT_BEAUTIFY_COPY_ID" val="19"/>
</p:tagLst>
</file>

<file path=ppt/tags/tag646.xml><?xml version="1.0" encoding="utf-8"?>
<p:tagLst xmlns:p="http://schemas.openxmlformats.org/presentationml/2006/main">
  <p:tag name="KSO_WM_FULL_TEXT_BEAUTIFY_COPY_ID" val="15"/>
</p:tagLst>
</file>

<file path=ppt/tags/tag647.xml><?xml version="1.0" encoding="utf-8"?>
<p:tagLst xmlns:p="http://schemas.openxmlformats.org/presentationml/2006/main">
  <p:tag name="KSO_WM_FULL_TEXT_BEAUTIFY_COPY_ID" val="16"/>
</p:tagLst>
</file>

<file path=ppt/tags/tag648.xml><?xml version="1.0" encoding="utf-8"?>
<p:tagLst xmlns:p="http://schemas.openxmlformats.org/presentationml/2006/main">
  <p:tag name="KSO_WM_FULL_TEXT_BEAUTIFY_COPY_ID" val="17"/>
</p:tagLst>
</file>

<file path=ppt/tags/tag649.xml><?xml version="1.0" encoding="utf-8"?>
<p:tagLst xmlns:p="http://schemas.openxmlformats.org/presentationml/2006/main">
  <p:tag name="KSO_WM_FULL_TEXT_BEAUTIFY_COPY_ID" val="7170"/>
</p:tagLst>
</file>

<file path=ppt/tags/tag65.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TAG_VERSION" val="1.0"/>
  <p:tag name="KSO_WM_TEMPLATE_CATEGORY" val="diagram"/>
  <p:tag name="KSO_WM_TEMPLATE_INDEX" val="160524"/>
  <p:tag name="KSO_WM_UNIT_ID" val="258*n_h_f*1_1_1"/>
  <p:tag name="KSO_WM_UNIT_CLEAR" val="1"/>
  <p:tag name="KSO_WM_UNIT_LAYERLEVEL" val="1_1_1"/>
  <p:tag name="KSO_WM_UNIT_VALUE" val="35"/>
  <p:tag name="KSO_WM_UNIT_HIGHLIGHT" val="0"/>
  <p:tag name="KSO_WM_UNIT_COMPATIBLE" val="0"/>
  <p:tag name="KSO_WM_DIAGRAM_GROUP_CODE" val="n1-1"/>
  <p:tag name="KSO_WM_UNIT_PRESET_TEXT" val="LOREM &#13;IPSUM "/>
  <p:tag name="KSO_WM_UNIT_FILL_FORE_SCHEMECOLOR_INDEX" val="5"/>
  <p:tag name="KSO_WM_UNIT_FILL_TYPE" val="1"/>
  <p:tag name="KSO_WM_UNIT_TEXT_FILL_FORE_SCHEMECOLOR_INDEX" val="13"/>
  <p:tag name="KSO_WM_UNIT_TEXT_FILL_TYPE" val="1"/>
  <p:tag name="KSO_WM_BEAUTIFY_FLAG" val=""/>
</p:tagLst>
</file>

<file path=ppt/tags/tag655.xml><?xml version="1.0" encoding="utf-8"?>
<p:tagLst xmlns:p="http://schemas.openxmlformats.org/presentationml/2006/main">
  <p:tag name="KSO_WM_TAG_VERSION" val="1.0"/>
  <p:tag name="KSO_WM_TEMPLATE_CATEGORY" val="diagram"/>
  <p:tag name="KSO_WM_TEMPLATE_INDEX" val="160524"/>
  <p:tag name="KSO_WM_UNIT_ID" val="258*n_i*1_1"/>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56.xml><?xml version="1.0" encoding="utf-8"?>
<p:tagLst xmlns:p="http://schemas.openxmlformats.org/presentationml/2006/main">
  <p:tag name="KSO_WM_TAG_VERSION" val="1.0"/>
  <p:tag name="KSO_WM_TEMPLATE_CATEGORY" val="diagram"/>
  <p:tag name="KSO_WM_TEMPLATE_INDEX" val="160524"/>
  <p:tag name="KSO_WM_UNIT_ID" val="258*n_i*1_1"/>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57.xml><?xml version="1.0" encoding="utf-8"?>
<p:tagLst xmlns:p="http://schemas.openxmlformats.org/presentationml/2006/main">
  <p:tag name="KSO_WM_TAG_VERSION" val="1.0"/>
  <p:tag name="KSO_WM_TEMPLATE_CATEGORY" val="diagram"/>
  <p:tag name="KSO_WM_TEMPLATE_INDEX" val="160524"/>
  <p:tag name="KSO_WM_UNIT_ID" val="258*n_i*1_1"/>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58.xml><?xml version="1.0" encoding="utf-8"?>
<p:tagLst xmlns:p="http://schemas.openxmlformats.org/presentationml/2006/main">
  <p:tag name="KSO_WM_TAG_VERSION" val="1.0"/>
  <p:tag name="KSO_WM_TEMPLATE_CATEGORY" val="diagram"/>
  <p:tag name="KSO_WM_TEMPLATE_INDEX" val="160524"/>
  <p:tag name="KSO_WM_UNIT_ID" val="258*n_i*1_1"/>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59.xml><?xml version="1.0" encoding="utf-8"?>
<p:tagLst xmlns:p="http://schemas.openxmlformats.org/presentationml/2006/main">
  <p:tag name="KSO_WM_TAG_VERSION" val="1.0"/>
  <p:tag name="KSO_WM_TEMPLATE_CATEGORY" val="diagram"/>
  <p:tag name="KSO_WM_TEMPLATE_INDEX" val="160524"/>
  <p:tag name="KSO_WM_UNIT_ID" val="258*n_i*1_1"/>
  <p:tag name="KSO_WM_UNIT_CLEAR" val="1"/>
  <p:tag name="KSO_WM_UNIT_LAYERLEVEL" val="1_1"/>
  <p:tag name="KSO_WM_DIAGRAM_GROUP_CODE" val="n1-1"/>
  <p:tag name="KSO_WM_UNIT_FILL_FORE_SCHEMECOLOR_INDEX" val="5"/>
  <p:tag name="KSO_WM_UNIT_FILL_TYPE" val="1"/>
  <p:tag name="KSO_WM_UNIT_TEXT_FILL_FORE_SCHEMECOLOR_INDEX" val="14"/>
  <p:tag name="KSO_WM_UNIT_TEXT_FILL_TYPE" val="1"/>
</p:tagLst>
</file>

<file path=ppt/tags/tag66.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60.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661.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2"/>
  <p:tag name="KSO_WM_UNIT_INDEX" val="2"/>
  <p:tag name="KSO_WM_UNIT_LAYERLEVEL" val="1"/>
  <p:tag name="KSO_WM_UNIT_TEXT_FILL_FORE_SCHEMECOLOR_INDEX" val="13"/>
  <p:tag name="KSO_WM_UNIT_TEXT_FILL_FORE_SCHEMECOLOR_INDEX_BRIGHTNESS" val="0.15"/>
  <p:tag name="KSO_WM_UNIT_TEXT_FILL_TYPE" val="1"/>
  <p:tag name="KSO_WM_UNIT_TYPE" val="i"/>
</p:tagLst>
</file>

<file path=ppt/tags/tag662.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_12*i*3"/>
  <p:tag name="KSO_WM_UNIT_INDEX" val="3"/>
  <p:tag name="KSO_WM_UNIT_LAYERLEVEL" val="1"/>
  <p:tag name="KSO_WM_UNIT_TEXT_FILL_FORE_SCHEMECOLOR_INDEX" val="13"/>
  <p:tag name="KSO_WM_UNIT_TEXT_FILL_FORE_SCHEMECOLOR_INDEX_BRIGHTNESS" val="0.15"/>
  <p:tag name="KSO_WM_UNIT_TEXT_FILL_TYPE" val="1"/>
  <p:tag name="KSO_WM_UNIT_TYPE" val="i"/>
</p:tagLst>
</file>

<file path=ppt/tags/tag663.xml><?xml version="1.0" encoding="utf-8"?>
<p:tagLst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FILL_FORE_SCHEMECOLOR_INDEX" val="7"/>
  <p:tag name="KSO_WM_UNIT_FILL_FORE_SCHEMECOLOR_INDEX_BRIGHTNESS" val="0"/>
  <p:tag name="KSO_WM_UNIT_FILL_TYPE" val="1"/>
  <p:tag name="KSO_WM_UNIT_HIGHLIGHT" val="0"/>
  <p:tag name="KSO_WM_UNIT_ID" val="_12*i*4"/>
  <p:tag name="KSO_WM_UNIT_INDEX" val="4"/>
  <p:tag name="KSO_WM_UNIT_LAYERLEVEL" val="1"/>
  <p:tag name="KSO_WM_UNIT_TEXT_FILL_FORE_SCHEMECOLOR_INDEX" val="13"/>
  <p:tag name="KSO_WM_UNIT_TEXT_FILL_FORE_SCHEMECOLOR_INDEX_BRIGHTNESS" val="0.15"/>
  <p:tag name="KSO_WM_UNIT_TEXT_FILL_TYPE" val="1"/>
  <p:tag name="KSO_WM_UNIT_TYPE" val="i"/>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TABLE_ENDDRAG_ORIGIN_RECT" val="894*462"/>
  <p:tag name="TABLE_ENDDRAG_RECT" val="32*68*894*462"/>
</p:tagLst>
</file>

<file path=ppt/tags/tag67.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70.xml><?xml version="1.0" encoding="utf-8"?>
<p:tagLst xmlns:p="http://schemas.openxmlformats.org/presentationml/2006/main">
  <p:tag name="KSO_WM_BEAUTIFY_FLAG" val="#wm#"/>
  <p:tag name="KSO_WM_TEMPLATE_CATEGORY" val="custom"/>
  <p:tag name="KSO_WM_TEMPLATE_INDEX" val="20203634"/>
  <p:tag name="RESOURCE_RECORD_KEY" val="{&quot;13&quot;:[4364952],&quot;65&quot;:[20203634]}"/>
</p:tagLst>
</file>

<file path=ppt/tags/tag68.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9.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xml><?xml version="1.0" encoding="utf-8"?>
<p:tagLst xmlns:p="http://schemas.openxmlformats.org/presentationml/2006/main">
  <p:tag name="AS_UNIQUEID" val="173"/>
</p:tagLst>
</file>

<file path=ppt/tags/tag70.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1.xml><?xml version="1.0" encoding="utf-8"?>
<p:tagLst xmlns:p="http://schemas.openxmlformats.org/presentationml/2006/main">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2.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3.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4.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5.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6.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7.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xml><?xml version="1.0" encoding="utf-8"?>
<p:tagLst xmlns:p="http://schemas.openxmlformats.org/presentationml/2006/main">
  <p:tag name="AS_UNIQUEID" val="174"/>
</p:tagLst>
</file>

<file path=ppt/tags/tag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86.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7.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8.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9.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xml><?xml version="1.0" encoding="utf-8"?>
<p:tagLst xmlns:p="http://schemas.openxmlformats.org/presentationml/2006/main">
  <p:tag name="AS_UNIQUEID" val="175"/>
</p:tagLst>
</file>

<file path=ppt/tags/tag90.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1.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2.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93.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4.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5.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6.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7.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8.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9.xml><?xml version="1.0" encoding="utf-8"?>
<p:tagLst xmlns:p="http://schemas.openxmlformats.org/presentationml/2006/main">
  <p:tag name="KSO_WM_BEAUTIFY_FLAG" val="#wm#"/>
  <p:tag name="KSO_WM_SLIDE_BK_DARK_LIGHT" val="2"/>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heme/theme1.xml><?xml version="1.0" encoding="utf-8"?>
<a:theme xmlns:a="http://schemas.openxmlformats.org/drawingml/2006/main" name="以“核心素养”为本的教学和评价（模板）">
  <a:themeElements>
    <a:clrScheme name="以“核心素养”为本的教学和评价（模板）">
      <a:dk1>
        <a:srgbClr val="000000"/>
      </a:dk1>
      <a:lt1>
        <a:srgbClr val="EDDCB9"/>
      </a:lt1>
      <a:dk2>
        <a:srgbClr val="A7A7A7"/>
      </a:dk2>
      <a:lt2>
        <a:srgbClr val="535353"/>
      </a:lt2>
      <a:accent1>
        <a:srgbClr val="891917"/>
      </a:accent1>
      <a:accent2>
        <a:srgbClr val="B12725"/>
      </a:accent2>
      <a:accent3>
        <a:srgbClr val="9BBB59"/>
      </a:accent3>
      <a:accent4>
        <a:srgbClr val="8064A2"/>
      </a:accent4>
      <a:accent5>
        <a:srgbClr val="4BACC6"/>
      </a:accent5>
      <a:accent6>
        <a:srgbClr val="F79646"/>
      </a:accent6>
      <a:hlink>
        <a:srgbClr val="0000FF"/>
      </a:hlink>
      <a:folHlink>
        <a:srgbClr val="FF00FF"/>
      </a:folHlink>
    </a:clrScheme>
    <a:fontScheme name="以“核心素养”为本的教学和评价（模板）">
      <a:majorFont>
        <a:latin typeface="Arial"/>
        <a:ea typeface="Arial"/>
        <a:cs typeface="Arial"/>
      </a:majorFont>
      <a:minorFont>
        <a:latin typeface="Helvetica"/>
        <a:ea typeface="Helvetica"/>
        <a:cs typeface="Helvetica"/>
      </a:minorFont>
    </a:fontScheme>
    <a:fmtScheme name="以“核心素养”为本的教学和评价（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DCB9"/>
        </a:solidFill>
        <a:ln w="25400" cap="flat">
          <a:solidFill>
            <a:schemeClr val="accent1"/>
          </a:solidFill>
          <a:prstDash val="solid"/>
          <a:round/>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9_Office 主题">
  <a:themeElements>
    <a:clrScheme name="自定义 4">
      <a:dk1>
        <a:sysClr val="windowText" lastClr="000000"/>
      </a:dk1>
      <a:lt1>
        <a:sysClr val="window" lastClr="FFFFFF"/>
      </a:lt1>
      <a:dk2>
        <a:srgbClr val="1F497D"/>
      </a:dk2>
      <a:lt2>
        <a:srgbClr val="EEECE1"/>
      </a:lt2>
      <a:accent1>
        <a:srgbClr val="953734"/>
      </a:accent1>
      <a:accent2>
        <a:srgbClr val="7F7F7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10221">
      <a:dk1>
        <a:sysClr val="windowText" lastClr="000000"/>
      </a:dk1>
      <a:lt1>
        <a:sysClr val="window" lastClr="FFFFFF"/>
      </a:lt1>
      <a:dk2>
        <a:srgbClr val="F1F1EE"/>
      </a:dk2>
      <a:lt2>
        <a:srgbClr val="FFFFFF"/>
      </a:lt2>
      <a:accent1>
        <a:srgbClr val="3BB992"/>
      </a:accent1>
      <a:accent2>
        <a:srgbClr val="5EAB83"/>
      </a:accent2>
      <a:accent3>
        <a:srgbClr val="829D74"/>
      </a:accent3>
      <a:accent4>
        <a:srgbClr val="A58E66"/>
      </a:accent4>
      <a:accent5>
        <a:srgbClr val="C98057"/>
      </a:accent5>
      <a:accent6>
        <a:srgbClr val="EC7248"/>
      </a:accent6>
      <a:hlink>
        <a:srgbClr val="658BD5"/>
      </a:hlink>
      <a:folHlink>
        <a:srgbClr val="A16AA5"/>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
      <a:dk1>
        <a:srgbClr val="000000"/>
      </a:dk1>
      <a:lt1>
        <a:srgbClr val="FFFFFF"/>
      </a:lt1>
      <a:dk2>
        <a:srgbClr val="F2F2F2"/>
      </a:dk2>
      <a:lt2>
        <a:srgbClr val="FFFFFF"/>
      </a:lt2>
      <a:accent1>
        <a:srgbClr val="5D53C4"/>
      </a:accent1>
      <a:accent2>
        <a:srgbClr val="815EC5"/>
      </a:accent2>
      <a:accent3>
        <a:srgbClr val="4B58C3"/>
      </a:accent3>
      <a:accent4>
        <a:srgbClr val="5697A8"/>
      </a:accent4>
      <a:accent5>
        <a:srgbClr val="54AD9D"/>
      </a:accent5>
      <a:accent6>
        <a:srgbClr val="53C495"/>
      </a:accent6>
      <a:hlink>
        <a:srgbClr val="658BD5"/>
      </a:hlink>
      <a:folHlink>
        <a:srgbClr val="9F69A3"/>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43661</Words>
  <Application>WPS 演示</Application>
  <PresentationFormat>宽屏</PresentationFormat>
  <Paragraphs>944</Paragraphs>
  <Slides>34</Slides>
  <Notes>4</Notes>
  <HiddenSlides>0</HiddenSlides>
  <MMClips>0</MMClips>
  <ScaleCrop>false</ScaleCrop>
  <HeadingPairs>
    <vt:vector size="6" baseType="variant">
      <vt:variant>
        <vt:lpstr>已用的字体</vt:lpstr>
      </vt:variant>
      <vt:variant>
        <vt:i4>31</vt:i4>
      </vt:variant>
      <vt:variant>
        <vt:lpstr>主题</vt:lpstr>
      </vt:variant>
      <vt:variant>
        <vt:i4>6</vt:i4>
      </vt:variant>
      <vt:variant>
        <vt:lpstr>幻灯片标题</vt:lpstr>
      </vt:variant>
      <vt:variant>
        <vt:i4>34</vt:i4>
      </vt:variant>
    </vt:vector>
  </HeadingPairs>
  <TitlesOfParts>
    <vt:vector size="71" baseType="lpstr">
      <vt:lpstr>Arial</vt:lpstr>
      <vt:lpstr>宋体</vt:lpstr>
      <vt:lpstr>Wingdings</vt:lpstr>
      <vt:lpstr>Helvetica</vt:lpstr>
      <vt:lpstr>方正兰亭黑_GBK</vt:lpstr>
      <vt:lpstr>Arial</vt:lpstr>
      <vt:lpstr>方正兰亭特黑简体</vt:lpstr>
      <vt:lpstr>Calibri</vt:lpstr>
      <vt:lpstr>微软雅黑</vt:lpstr>
      <vt:lpstr>等线</vt:lpstr>
      <vt:lpstr>Calibri Light</vt:lpstr>
      <vt:lpstr>Lato Light</vt:lpstr>
      <vt:lpstr>汉仪旗黑-85S</vt:lpstr>
      <vt:lpstr>隶书</vt:lpstr>
      <vt:lpstr>Viner Hand ITC</vt:lpstr>
      <vt:lpstr>黑体</vt:lpstr>
      <vt:lpstr>HelveticaNeue</vt:lpstr>
      <vt:lpstr>华文新魏</vt:lpstr>
      <vt:lpstr>思源黑体 CN Medium</vt:lpstr>
      <vt:lpstr>思源黑体 CN Medium</vt:lpstr>
      <vt:lpstr>微软雅黑 Light</vt:lpstr>
      <vt:lpstr>Times New Roman</vt:lpstr>
      <vt:lpstr>Wingdings</vt:lpstr>
      <vt:lpstr>Times New Roman</vt:lpstr>
      <vt:lpstr>Segoe Print</vt:lpstr>
      <vt:lpstr>Arial Unicode MS</vt:lpstr>
      <vt:lpstr>Impact</vt:lpstr>
      <vt:lpstr>方正正纤黑简体</vt:lpstr>
      <vt:lpstr>等线 Light</vt:lpstr>
      <vt:lpstr>Mongolian Baiti</vt:lpstr>
      <vt:lpstr>Malgun Gothic</vt:lpstr>
      <vt:lpstr>以“核心素养”为本的教学和评价（模板）</vt:lpstr>
      <vt:lpstr>Office Theme</vt:lpstr>
      <vt:lpstr>29_Office 主题</vt:lpstr>
      <vt:lpstr>1_Office Theme</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Wiesen</cp:lastModifiedBy>
  <cp:revision>283</cp:revision>
  <dcterms:created xsi:type="dcterms:W3CDTF">2019-06-19T02:08:00Z</dcterms:created>
  <dcterms:modified xsi:type="dcterms:W3CDTF">2025-06-21T06:17:05Z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y fmtid="{D5CDD505-2E9C-101B-9397-08002B2CF9AE}" pid="3" name="ICV">
    <vt:lpwstr>8EF68FD140BF4AF28403C7938D2C5787_11</vt:lpwstr>
  </property>
</Properties>
</file>