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6"/>
  </p:notesMasterIdLst>
  <p:sldIdLst>
    <p:sldId id="658" r:id="rId5"/>
    <p:sldId id="479" r:id="rId7"/>
    <p:sldId id="645" r:id="rId8"/>
    <p:sldId id="606" r:id="rId9"/>
    <p:sldId id="541" r:id="rId10"/>
    <p:sldId id="607" r:id="rId11"/>
    <p:sldId id="608" r:id="rId12"/>
    <p:sldId id="609" r:id="rId13"/>
    <p:sldId id="610" r:id="rId14"/>
    <p:sldId id="611" r:id="rId15"/>
    <p:sldId id="612" r:id="rId16"/>
    <p:sldId id="639" r:id="rId17"/>
    <p:sldId id="641" r:id="rId18"/>
    <p:sldId id="642" r:id="rId19"/>
    <p:sldId id="647" r:id="rId20"/>
  </p:sldIdLst>
  <p:sldSz cx="9144000" cy="6858000" type="screen4x3"/>
  <p:notesSz cx="9144000" cy="6858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401BC0"/>
    <a:srgbClr val="E9F3EB"/>
    <a:srgbClr val="C4D9D0"/>
    <a:srgbClr val="B8D4C5"/>
    <a:srgbClr val="346EAD"/>
    <a:srgbClr val="1D41D5"/>
    <a:srgbClr val="FFFF00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6" d="100"/>
          <a:sy n="66" d="100"/>
        </p:scale>
        <p:origin x="-1506" y="-102"/>
      </p:cViewPr>
      <p:guideLst>
        <p:guide orient="horz" pos="1426"/>
        <p:guide orient="horz" pos="3559"/>
        <p:guide pos="2889"/>
        <p:guide pos="477"/>
        <p:guide pos="5276"/>
        <p:guide pos="17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l" eaLnBrk="1" fontAlgn="base" hangingPunct="1">
              <a:lnSpc>
                <a:spcPct val="100000"/>
              </a:lnSpc>
            </a:pPr>
            <a:endParaRPr lang="en-US" altLang="zh-CN" sz="1200" b="0" strike="noStrike" noProof="1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dt" idx="1"/>
          </p:nvPr>
        </p:nvSpPr>
        <p:spPr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eaLnBrk="1" fontAlgn="base" hangingPunct="1">
              <a:lnSpc>
                <a:spcPct val="100000"/>
              </a:lnSpc>
            </a:pPr>
            <a:fld id="{BB962C8B-B14F-4D97-AF65-F5344CB8AC3E}" type="datetimeFigureOut">
              <a:rPr lang="en-US" altLang="zh-CN" sz="1200" b="0" strike="noStrike" noProof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z="1200" b="0" strike="noStrike" noProof="1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Rectangle 4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Rectangle 5"/>
          <p:cNvSpPr>
            <a:spLocks noGrp="1"/>
          </p:cNvSpPr>
          <p:nvPr>
            <p:ph type="body" sz="quarter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2" name="Rectangle 6"/>
          <p:cNvSpPr>
            <a:spLocks noGrp="1"/>
          </p:cNvSpPr>
          <p:nvPr>
            <p:ph type="ftr" sz="quarter" idx="4"/>
          </p:nvPr>
        </p:nvSpPr>
        <p:spPr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l" eaLnBrk="1" fontAlgn="base" hangingPunct="1">
              <a:lnSpc>
                <a:spcPct val="100000"/>
              </a:lnSpc>
            </a:pPr>
            <a:endParaRPr lang="en-US" altLang="zh-CN" sz="1200" b="0" strike="noStrike" noProof="1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03" name="Rectangle 7"/>
          <p:cNvSpPr>
            <a:spLocks noGrp="1"/>
          </p:cNvSpPr>
          <p:nvPr>
            <p:ph type="sldNum" sz="quarter" idx="5"/>
          </p:nvPr>
        </p:nvSpPr>
        <p:spPr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fontAlgn="base" hangingPunct="1">
              <a:lnSpc>
                <a:spcPct val="100000"/>
              </a:lnSpc>
            </a:pPr>
            <a:fld id="{9A0DB2DC-4C9A-4742-B13C-FB6460FD3503}" type="slidenum">
              <a:rPr lang="en-US" altLang="zh-CN" sz="1200" b="0" strike="noStrike" noProof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en-US" altLang="zh-CN" sz="1200" b="0" strike="noStrike" noProof="1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FD1FA-36F3-43D3-8D91-E75AD6CF5C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FD1FA-36F3-43D3-8D91-E75AD6CF5C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4" Type="http://schemas.openxmlformats.org/officeDocument/2006/relationships/theme" Target="../theme/theme3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432165" y="54610"/>
            <a:ext cx="622935" cy="2019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ctr" defTabSz="914400" rtl="0" eaLnBrk="0" fontAlgn="base" latinLnBrk="0" hangingPunct="0">
        <a:lnSpc>
          <a:spcPct val="15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1" i="0" u="none" kern="1200" baseline="0">
          <a:solidFill>
            <a:srgbClr val="FF3300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464391" y="22719"/>
            <a:ext cx="621983" cy="2012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ctr" defTabSz="914400" rtl="0" eaLnBrk="0" fontAlgn="base" latinLnBrk="0" hangingPunct="0">
        <a:lnSpc>
          <a:spcPct val="15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1" i="0" u="none" kern="1200" baseline="0">
          <a:solidFill>
            <a:srgbClr val="FF3300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488521" y="30339"/>
            <a:ext cx="621983" cy="2012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ctr" defTabSz="914400" rtl="0" eaLnBrk="0" fontAlgn="base" latinLnBrk="0" hangingPunct="0">
        <a:lnSpc>
          <a:spcPct val="15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1" i="0" u="none" kern="1200" baseline="0">
          <a:solidFill>
            <a:srgbClr val="FF3300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5000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3298850" y="2897907"/>
            <a:ext cx="1446610" cy="1418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955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感恩遇见，相互成就，本课件资料仅供您个人参考、教学使用，严禁自行在网络传播，违者依知识产权法追究法律责任。</a:t>
            </a:r>
            <a:endParaRPr kumimoji="1" lang="en-US" altLang="zh-CN" sz="955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zh-CN" sz="955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955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更多教学资源请关注</a:t>
            </a:r>
            <a:endParaRPr kumimoji="1" lang="en-US" altLang="zh-CN" sz="955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955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公众号：溯恩高中英语</a:t>
            </a:r>
            <a:endParaRPr kumimoji="1" lang="zh-CN" altLang="en-US" sz="955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726" y="3209330"/>
            <a:ext cx="777553" cy="777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4784303" y="2897908"/>
            <a:ext cx="1234307" cy="53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425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新魏" panose="02010800040101010101" charset="-122"/>
                <a:ea typeface="宋体" panose="02010600030101010101" pitchFamily="2" charset="-122"/>
                <a:cs typeface="+mn-cs"/>
              </a:rPr>
              <a:t>知识产权声明</a:t>
            </a:r>
            <a:endParaRPr kumimoji="1" lang="zh-CN" altLang="en-US" sz="1425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新魏" panose="02010800040101010101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8600" y="908835"/>
            <a:ext cx="8784976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Wearing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masks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of the best ways to avoid the virus entering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bodies through mouths or noses</a:t>
            </a:r>
            <a:r>
              <a:rPr lang="en-US" altLang="zh-CN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deadly virus goes around by coughing, sneezing and touching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8769" y="2858594"/>
            <a:ext cx="8496944" cy="891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t’s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great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to 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 masks </a:t>
            </a:r>
            <a:r>
              <a:rPr lang="en-US" altLang="zh-CN" sz="2600" b="1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600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virus is spread by infected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coughing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sneezing. 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3269" y="3996705"/>
            <a:ext cx="8757074" cy="129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ou’d better attach great importance to 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wearing a surgical or N95 mask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going to public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areas, </a:t>
            </a:r>
            <a:r>
              <a:rPr lang="en-US" altLang="zh-CN" sz="2600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can protect you well.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7180" y="215900"/>
            <a:ext cx="3054350" cy="58356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lvl="0" indent="0" defTabSz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3200" b="1"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6858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</a:defRPr>
            </a:lvl2pPr>
            <a:lvl3pPr marL="11430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</a:defRPr>
            </a:lvl3pPr>
            <a:lvl4pPr marL="16002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</a:defRPr>
            </a:lvl4pPr>
            <a:lvl5pPr marL="20574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</a:defRPr>
            </a:lvl5pPr>
          </a:lstStyle>
          <a:p>
            <a:pPr marL="457200" indent="-457200">
              <a:buFont typeface="Wingdings" panose="05000000000000000000" charset="0"/>
              <a:buChar char="u"/>
            </a:pP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Wear masks</a:t>
            </a:r>
            <a:endParaRPr lang="en-US" altLang="zh-CN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6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09677" y="1733565"/>
            <a:ext cx="8724078" cy="129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It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goes without saying that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are supposed to 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out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regularly to strengthen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immune systems, </a:t>
            </a:r>
            <a:r>
              <a:rPr lang="en-US" altLang="zh-CN" sz="2600" b="1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considered as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matchless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weapon.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4186" y="3182362"/>
            <a:ext cx="8999984" cy="129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body </a:t>
            </a:r>
            <a:r>
              <a:rPr lang="en-US" altLang="zh-CN" sz="2600" b="1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also a great way</a:t>
            </a:r>
            <a:r>
              <a:rPr lang="en-US" altLang="zh-CN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preventing you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being infected, as well as keeping an optimistic attitude towards this “campaign”.</a:t>
            </a:r>
            <a:endParaRPr lang="zh-CN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8796" y="4563214"/>
            <a:ext cx="9180512" cy="129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You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supposed to 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some indoor exercise </a:t>
            </a:r>
            <a:r>
              <a:rPr lang="en-US" altLang="zh-CN" sz="2600" b="1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aiming to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immune system and reduce the risk of being infected.</a:t>
            </a:r>
            <a:endParaRPr lang="zh-CN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4145" y="760730"/>
            <a:ext cx="8724900" cy="891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Last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not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least, </a:t>
            </a:r>
            <a:r>
              <a:rPr lang="en-US" altLang="zh-CN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exercise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good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choice, </a:t>
            </a:r>
            <a:r>
              <a:rPr lang="en-US" altLang="zh-CN" sz="2600" b="1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600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strengthens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body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improves the immune system.</a:t>
            </a:r>
            <a:endParaRPr lang="zh-CN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8925" y="177165"/>
            <a:ext cx="3890645" cy="58356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lvl="0" indent="0" defTabSz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3200" b="1"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6858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</a:defRPr>
            </a:lvl2pPr>
            <a:lvl3pPr marL="11430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</a:defRPr>
            </a:lvl3pPr>
            <a:lvl4pPr marL="16002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</a:defRPr>
            </a:lvl4pPr>
            <a:lvl5pPr marL="20574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</a:defRPr>
            </a:lvl5pPr>
          </a:lstStyle>
          <a:p>
            <a:pPr marL="457200" indent="-457200">
              <a:buFont typeface="Wingdings" panose="05000000000000000000" charset="0"/>
              <a:buChar char="u"/>
            </a:pP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Other </a:t>
            </a: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ways </a:t>
            </a:r>
            <a:endParaRPr lang="en-US" altLang="zh-CN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39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/>
          <p:nvPr/>
        </p:nvSpPr>
        <p:spPr>
          <a:xfrm>
            <a:off x="290830" y="452120"/>
            <a:ext cx="915162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571500" indent="-571500">
              <a:spcBef>
                <a:spcPct val="0"/>
              </a:spcBef>
              <a:buFont typeface="Wingdings" panose="05000000000000000000" charset="0"/>
              <a:buChar char="u"/>
            </a:pPr>
            <a:r>
              <a:rPr lang="en-US" altLang="zh-CN" sz="36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Hope</a:t>
            </a:r>
            <a:endParaRPr lang="en-US" altLang="zh-CN" sz="36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172" name="圆角矩形 8"/>
          <p:cNvSpPr/>
          <p:nvPr/>
        </p:nvSpPr>
        <p:spPr>
          <a:xfrm>
            <a:off x="262255" y="389255"/>
            <a:ext cx="8674100" cy="708025"/>
          </a:xfrm>
          <a:prstGeom prst="roundRect">
            <a:avLst>
              <a:gd name="adj" fmla="val 4384"/>
            </a:avLst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lstStyle/>
          <a:p>
            <a:pPr algn="ctr">
              <a:spcBef>
                <a:spcPct val="0"/>
              </a:spcBef>
              <a:buFontTx/>
            </a:pPr>
            <a:endParaRPr lang="zh-CN" altLang="en-US" sz="1800" b="0" dirty="0">
              <a:solidFill>
                <a:srgbClr val="53E0E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173" name="组合 10"/>
          <p:cNvGrpSpPr/>
          <p:nvPr/>
        </p:nvGrpSpPr>
        <p:grpSpPr>
          <a:xfrm>
            <a:off x="5962015" y="258445"/>
            <a:ext cx="2413635" cy="582295"/>
            <a:chOff x="947324" y="595907"/>
            <a:chExt cx="2400540" cy="569240"/>
          </a:xfrm>
          <a:solidFill>
            <a:schemeClr val="accent5"/>
          </a:solidFill>
        </p:grpSpPr>
        <p:sp>
          <p:nvSpPr>
            <p:cNvPr id="7174" name="圆角矩形 11"/>
            <p:cNvSpPr/>
            <p:nvPr/>
          </p:nvSpPr>
          <p:spPr>
            <a:xfrm>
              <a:off x="947324" y="607654"/>
              <a:ext cx="2400540" cy="557194"/>
            </a:xfrm>
            <a:prstGeom prst="roundRect">
              <a:avLst>
                <a:gd name="adj" fmla="val 16667"/>
              </a:avLst>
            </a:prstGeom>
            <a:grpFill/>
            <a:ln w="25400">
              <a:noFill/>
            </a:ln>
          </p:spPr>
          <p:txBody>
            <a:bodyPr anchor="ctr" anchorCtr="0"/>
            <a:lstStyle/>
            <a:p>
              <a:pPr algn="ctr">
                <a:spcBef>
                  <a:spcPct val="0"/>
                </a:spcBef>
                <a:buFontTx/>
              </a:pPr>
              <a:endParaRPr lang="zh-CN" altLang="en-US" sz="1800" b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75" name="TextBox 12"/>
            <p:cNvSpPr txBox="1"/>
            <p:nvPr/>
          </p:nvSpPr>
          <p:spPr>
            <a:xfrm>
              <a:off x="1104185" y="595907"/>
              <a:ext cx="2087771" cy="569240"/>
            </a:xfrm>
            <a:prstGeom prst="rect">
              <a:avLst/>
            </a:prstGeom>
            <a:grpFill/>
            <a:ln w="9525">
              <a:solidFill>
                <a:schemeClr val="accent5"/>
              </a:solidFill>
            </a:ln>
          </p:spPr>
          <p:txBody>
            <a:bodyPr wrap="square" lIns="91361" tIns="45679" rIns="91361" bIns="45679" anchor="t" anchorCtr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3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Para.3</a:t>
              </a:r>
              <a:endPara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49555" y="1255395"/>
            <a:ext cx="864489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There are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numerous heroes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against the virus, protecting others’ lives, 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 I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firmly believe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everything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go smoothly some day!</a:t>
            </a:r>
            <a:r>
              <a:rPr lang="en-US" altLang="zh-CN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dirty="0" smtClean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Thanks you for your concern ! </a:t>
            </a:r>
            <a:endParaRPr lang="en-US" altLang="zh-CN" sz="2400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Under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no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circumstances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we lose heart to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defeat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virus.</a:t>
            </a:r>
            <a:r>
              <a:rPr lang="en-US" altLang="zh-CN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dirty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Wish you all the </a:t>
            </a:r>
            <a:r>
              <a:rPr lang="en-US" altLang="zh-CN" sz="2400" dirty="0" smtClean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best ! </a:t>
            </a:r>
            <a:endParaRPr lang="zh-CN" alt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We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can’t be too careful to prevent infection.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bet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we will win this campaign in the end with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everyone’s effort. </a:t>
            </a:r>
            <a:r>
              <a:rPr lang="en-US" altLang="zh-CN" sz="2400" dirty="0" smtClean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Hope everything </a:t>
            </a:r>
            <a:r>
              <a:rPr lang="en-US" altLang="zh-CN" sz="2400" dirty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goes </a:t>
            </a:r>
            <a:r>
              <a:rPr lang="en-US" altLang="zh-CN" sz="2400" dirty="0" smtClean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well!</a:t>
            </a:r>
            <a:endParaRPr lang="en-US" altLang="zh-CN" sz="2400" dirty="0" smtClean="0">
              <a:solidFill>
                <a:srgbClr val="1D41D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I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strongly believe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we will win the long campaign thoroughly in the near future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en-US" altLang="zh-CN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dirty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May you be in good health.</a:t>
            </a:r>
            <a:endParaRPr lang="en-US" altLang="zh-CN" sz="2400" dirty="0">
              <a:solidFill>
                <a:srgbClr val="1D41D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A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people united can move mountains.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Thus</a:t>
            </a:r>
            <a:r>
              <a:rPr lang="en-US" altLang="zh-CN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hold the strong belief</a:t>
            </a:r>
            <a:r>
              <a:rPr lang="en-US" altLang="zh-CN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that China will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get through the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difficulty.</a:t>
            </a:r>
            <a:r>
              <a:rPr lang="en-US" altLang="zh-CN" sz="2400" dirty="0">
                <a:solidFill>
                  <a:srgbClr val="FFCC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dirty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Wish you good health!</a:t>
            </a:r>
            <a:endParaRPr lang="en-US" altLang="zh-CN" sz="2400" dirty="0">
              <a:solidFill>
                <a:srgbClr val="1D41D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99" y="491983"/>
            <a:ext cx="9128224" cy="645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Tom,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It's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that many people are infected with coronavirus in China and we are doing our best to fight the disease.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dangerous virus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spreads widely,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important for us to take steps to reduce the risks of being infected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Due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great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possibility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human-to-human transmission, it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dangerous to gather in crowded places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Thus you must avoid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going to public places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If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to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forget to wear face masks and goggles as well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Ensure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there is always fresh air in the house because the coronavirus is mainly spread by droplet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transmission. Finally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take exercise properly and keep a balance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diet.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Hopefully, my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advice will be of some help to you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 that we will win this fight against the horrible virus in the near future.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Yours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Li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3"/>
          <p:cNvSpPr/>
          <p:nvPr/>
        </p:nvSpPr>
        <p:spPr>
          <a:xfrm>
            <a:off x="0" y="0"/>
            <a:ext cx="5130002" cy="583564"/>
          </a:xfrm>
          <a:prstGeom prst="homePlate">
            <a:avLst>
              <a:gd name="adj" fmla="val 49987"/>
            </a:avLst>
          </a:prstGeom>
          <a:noFill/>
          <a:ln w="9525">
            <a:solidFill>
              <a:srgbClr val="401B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1D41D5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 algn="ctr" defTabSz="4572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charset="0"/>
              <a:buChar char="ü"/>
            </a:pPr>
            <a:r>
              <a:rPr lang="en-US" altLang="zh-CN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</a:rPr>
              <a:t>Find some disadvantages</a:t>
            </a:r>
            <a:endParaRPr lang="en-US" altLang="zh-CN" sz="32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2387" y="4739476"/>
            <a:ext cx="2664296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 hands???</a:t>
            </a:r>
            <a:endParaRPr lang="en-US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V="1">
            <a:off x="1791335" y="5517515"/>
            <a:ext cx="4870450" cy="571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7" name="椭圆形标注 26"/>
          <p:cNvSpPr/>
          <p:nvPr/>
        </p:nvSpPr>
        <p:spPr>
          <a:xfrm>
            <a:off x="6880626" y="859863"/>
            <a:ext cx="2282482" cy="936104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misuse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“person”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椭圆形标注 27"/>
          <p:cNvSpPr/>
          <p:nvPr/>
        </p:nvSpPr>
        <p:spPr>
          <a:xfrm>
            <a:off x="3887396" y="2285141"/>
            <a:ext cx="3816424" cy="751922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improper tone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椭圆形标注 28"/>
          <p:cNvSpPr/>
          <p:nvPr/>
        </p:nvSpPr>
        <p:spPr>
          <a:xfrm>
            <a:off x="4993566" y="3895124"/>
            <a:ext cx="4067944" cy="844759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point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0650" y="5886450"/>
            <a:ext cx="34315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Attention!!!</a:t>
            </a:r>
            <a:endParaRPr lang="en-US" altLang="zh-CN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椭圆形标注 34"/>
          <p:cNvSpPr/>
          <p:nvPr/>
        </p:nvSpPr>
        <p:spPr>
          <a:xfrm>
            <a:off x="213814" y="3213100"/>
            <a:ext cx="2866390" cy="662940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 a conjunction 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7703820" y="2202180"/>
            <a:ext cx="563245" cy="101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771390" y="3439795"/>
            <a:ext cx="669925" cy="381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537018" y="4304665"/>
            <a:ext cx="1043305" cy="1079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椭圆形标注 10"/>
          <p:cNvSpPr/>
          <p:nvPr/>
        </p:nvSpPr>
        <p:spPr>
          <a:xfrm rot="10800000">
            <a:off x="3159760" y="5885815"/>
            <a:ext cx="3502025" cy="881380"/>
          </a:xfrm>
          <a:prstGeom prst="wedgeEllipseCallout">
            <a:avLst>
              <a:gd name="adj1" fmla="val -21367"/>
              <a:gd name="adj2" fmla="val 7797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3552190" y="5937250"/>
            <a:ext cx="30797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Use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unnecessary sentence and phrase</a:t>
            </a:r>
            <a:endParaRPr lang="zh-CN" altLang="en-US" sz="2400"/>
          </a:p>
        </p:txBody>
      </p:sp>
      <p:cxnSp>
        <p:nvCxnSpPr>
          <p:cNvPr id="13" name="直接连接符 12"/>
          <p:cNvCxnSpPr/>
          <p:nvPr/>
        </p:nvCxnSpPr>
        <p:spPr>
          <a:xfrm>
            <a:off x="5602605" y="5115560"/>
            <a:ext cx="2224405" cy="1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7" grpId="0" animBg="1"/>
      <p:bldP spid="28" grpId="0" animBg="1"/>
      <p:bldP spid="29" grpId="0" animBg="1"/>
      <p:bldP spid="35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5776" y="535315"/>
            <a:ext cx="9159776" cy="5800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8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Tom,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80"/>
              </a:lnSpc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It’s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 that many people are infected with coronavirus in China and we are doing our best to fight the disease.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80"/>
              </a:lnSpc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To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   _______________(infect),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measures could be taken. Firstly, due to droplet transmission, it’s better to wear face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________(mask) when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at home. Secondly,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are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supposed to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wash your hands_____________(frequent), ____ it can kill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virus scattered.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you’d better stay ________(indoor) to avoid some _____________(necessary) contact. Last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not least, it’s also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 essential 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 to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more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______________(strong)your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body,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 could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boost the immune system.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80"/>
              </a:lnSpc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Hopefully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epidemic will be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control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soon. Thank you for your concern.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ts val="2680"/>
              </a:lnSpc>
              <a:spcBef>
                <a:spcPts val="0"/>
              </a:spcBef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Yours,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ts val="2680"/>
              </a:lnSpc>
              <a:spcBef>
                <a:spcPts val="0"/>
              </a:spcBef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/>
          <p:nvPr/>
        </p:nvSpPr>
        <p:spPr>
          <a:xfrm>
            <a:off x="0" y="0"/>
            <a:ext cx="3444240" cy="583564"/>
          </a:xfrm>
          <a:prstGeom prst="homePlate">
            <a:avLst>
              <a:gd name="adj" fmla="val 49987"/>
            </a:avLst>
          </a:prstGeom>
          <a:noFill/>
          <a:ln w="9525">
            <a:solidFill>
              <a:srgbClr val="401B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 algn="l" defTabSz="4572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charset="0"/>
              <a:buChar char="ü"/>
            </a:pPr>
            <a:r>
              <a:rPr lang="en-US" altLang="zh-CN" sz="32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</a:rPr>
              <a:t>Writing sample</a:t>
            </a:r>
            <a:endParaRPr lang="en-US" altLang="zh-CN" sz="32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99" y="2553856"/>
            <a:ext cx="129614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masks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1564" y="4219080"/>
            <a:ext cx="2592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3172" y="3958957"/>
            <a:ext cx="2592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 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1630" y="1882140"/>
            <a:ext cx="33801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infected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4956" y="4679290"/>
            <a:ext cx="25922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60320" y="2898775"/>
            <a:ext cx="2746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3298" y="3278634"/>
            <a:ext cx="13058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indoors</a:t>
            </a:r>
            <a:endParaRPr lang="en-US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89684" y="2898804"/>
            <a:ext cx="78233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6290" y="3551555"/>
            <a:ext cx="35306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unnecessary</a:t>
            </a:r>
            <a:endParaRPr lang="en-US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392" y="3959344"/>
            <a:ext cx="762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en-US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6305" y="2211705"/>
            <a:ext cx="7312025" cy="1861185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16200000" rotWithShape="0">
              <a:schemeClr val="accent6">
                <a:lumMod val="20000"/>
                <a:lumOff val="80000"/>
                <a:alpha val="40000"/>
              </a:schemeClr>
            </a:outerShdw>
            <a:reflection blurRad="6350" stA="50000" endA="300" endPos="56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500">
                <a:ln w="12700">
                  <a:solidFill>
                    <a:srgbClr val="7030A0"/>
                  </a:solidFill>
                  <a:prstDash val="solid"/>
                </a:ln>
                <a:pattFill prst="dk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en-US" altLang="zh-CN" sz="11500">
              <a:ln w="12700">
                <a:solidFill>
                  <a:srgbClr val="7030A0"/>
                </a:solidFill>
                <a:prstDash val="solid"/>
              </a:ln>
              <a:pattFill prst="dk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文本框 5123"/>
          <p:cNvSpPr txBox="1"/>
          <p:nvPr/>
        </p:nvSpPr>
        <p:spPr>
          <a:xfrm>
            <a:off x="303213" y="928688"/>
            <a:ext cx="8161337" cy="519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42900" indent="-342900">
              <a:buFontTx/>
            </a:pP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" name="图片 1" descr="70481878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771525"/>
            <a:ext cx="9145905" cy="55791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635" y="5382895"/>
            <a:ext cx="4350385" cy="82994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lvl="0" indent="0" algn="ctr" defTabSz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3200" b="1"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6858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</a:defRPr>
            </a:lvl2pPr>
            <a:lvl3pPr marL="11430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</a:defRPr>
            </a:lvl3pPr>
            <a:lvl4pPr marL="16002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</a:defRPr>
            </a:lvl4pPr>
            <a:lvl5pPr marL="20574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</a:defRPr>
            </a:lvl5pPr>
          </a:lstStyle>
          <a:p>
            <a:endParaRPr lang="zh-CN" altLang="en-US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文本框 5123"/>
          <p:cNvSpPr txBox="1"/>
          <p:nvPr/>
        </p:nvSpPr>
        <p:spPr>
          <a:xfrm>
            <a:off x="303213" y="928688"/>
            <a:ext cx="8161337" cy="519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42900" indent="-342900">
              <a:buFontTx/>
            </a:pP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" name="图片 1" descr="70481878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0640" y="1293495"/>
            <a:ext cx="9225915" cy="5645150"/>
          </a:xfrm>
          <a:prstGeom prst="rect">
            <a:avLst/>
          </a:prstGeom>
        </p:spPr>
      </p:pic>
      <p:sp>
        <p:nvSpPr>
          <p:cNvPr id="7" name="文本框 3"/>
          <p:cNvSpPr/>
          <p:nvPr/>
        </p:nvSpPr>
        <p:spPr>
          <a:xfrm>
            <a:off x="158665" y="119534"/>
            <a:ext cx="4629359" cy="1077218"/>
          </a:xfrm>
          <a:prstGeom prst="homePlate">
            <a:avLst>
              <a:gd name="adj" fmla="val 4998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</a:rPr>
              <a:t>Novel </a:t>
            </a:r>
            <a:r>
              <a:rPr lang="en-US" altLang="zh-CN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</a:rPr>
              <a:t>coronavirus</a:t>
            </a:r>
            <a:r>
              <a:rPr lang="en-US" altLang="zh-CN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</a:rPr>
              <a:t>(</a:t>
            </a:r>
            <a:r>
              <a:rPr lang="en-US" altLang="zh-CN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</a:rPr>
              <a:t>2019-nCoV) </a:t>
            </a:r>
            <a:endParaRPr lang="en-US" altLang="zh-CN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23448" y="242059"/>
            <a:ext cx="3312368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lvl="0" indent="0" algn="ctr" defTabSz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3200" b="1"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6858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</a:defRPr>
            </a:lvl2pPr>
            <a:lvl3pPr marL="11430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</a:defRPr>
            </a:lvl3pPr>
            <a:lvl4pPr marL="16002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</a:defRPr>
            </a:lvl4pPr>
            <a:lvl5pPr marL="20574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</a:defRPr>
            </a:lvl5pPr>
          </a:lstStyle>
          <a:p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en-US" altLang="zh-CN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-40640" y="5944235"/>
            <a:ext cx="4350385" cy="82994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lvl="0" indent="0" algn="ctr" defTabSz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3200" b="1"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6858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</a:defRPr>
            </a:lvl2pPr>
            <a:lvl3pPr marL="11430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</a:defRPr>
            </a:lvl3pPr>
            <a:lvl4pPr marL="16002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</a:defRPr>
            </a:lvl4pPr>
            <a:lvl5pPr marL="20574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</a:defRPr>
            </a:lvl5pPr>
          </a:lstStyle>
          <a:p>
            <a:endParaRPr lang="zh-CN" altLang="en-US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/>
        </p:nvSpPr>
        <p:spPr>
          <a:xfrm>
            <a:off x="194945" y="2995295"/>
            <a:ext cx="8736330" cy="35871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B8D4C5">
                <a:alpha val="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altLang="zh-CN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63" y="19606"/>
            <a:ext cx="9114837" cy="1753235"/>
          </a:xfrm>
          <a:prstGeom prst="rect">
            <a:avLst/>
          </a:prstGeom>
          <a:noFill/>
          <a:ln>
            <a:solidFill>
              <a:srgbClr val="B8D4C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B8D4C5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>
                <a:cs typeface="宋体" panose="02010600030101010101" pitchFamily="2" charset="-122"/>
              </a:rPr>
              <a:t>  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假如你是李华，最近中国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抗击新冠肺炎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的新闻传遍全球。你的美国网友</a:t>
            </a:r>
            <a:r>
              <a:rPr lang="en-US" altLang="zh-CN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Tom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写</a:t>
            </a:r>
            <a:r>
              <a:rPr lang="en-US" altLang="zh-CN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email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询问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情况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。请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给他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回复一封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email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谈谈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预防疾病以及防止病毒传播的简单方法</a:t>
            </a:r>
            <a:r>
              <a:rPr lang="en-US" altLang="zh-CN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如勤洗手戴口罩</a:t>
            </a:r>
            <a:r>
              <a:rPr lang="zh-CN" altLang="en-US" sz="2400" b="1" dirty="0" smtClean="0">
                <a:solidFill>
                  <a:srgbClr val="401BC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等</a:t>
            </a:r>
            <a:r>
              <a:rPr lang="en-US" altLang="zh-CN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)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并阐述理由</a:t>
            </a:r>
            <a:r>
              <a:rPr lang="zh-CN" altLang="en-US" sz="2400" dirty="0" smtClean="0">
                <a:latin typeface="Times New Roman" panose="02020603050405020304" pitchFamily="18" charset="0"/>
                <a:cs typeface="宋体" panose="02010600030101010101" pitchFamily="2" charset="-122"/>
              </a:rPr>
              <a:t>。</a:t>
            </a:r>
            <a:endParaRPr lang="en-US" altLang="zh-CN" sz="2400" dirty="0" smtClean="0">
              <a:latin typeface="Times New Roman" panose="02020603050405020304" pitchFamily="18" charset="0"/>
              <a:cs typeface="宋体" panose="02010600030101010101" pitchFamily="2" charset="-122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 flipH="1">
            <a:off x="3420110" y="1617345"/>
            <a:ext cx="568960" cy="294005"/>
          </a:xfrm>
          <a:prstGeom prst="straightConnector1">
            <a:avLst/>
          </a:prstGeom>
          <a:ln>
            <a:solidFill>
              <a:srgbClr val="1D41D5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327025" y="1657350"/>
            <a:ext cx="2981325" cy="227330"/>
          </a:xfrm>
          <a:prstGeom prst="straightConnector1">
            <a:avLst/>
          </a:prstGeom>
          <a:ln>
            <a:solidFill>
              <a:srgbClr val="1D41D5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22372" y="1804309"/>
            <a:ext cx="1764196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</a:t>
            </a:r>
            <a:endParaRPr lang="en-US" altLang="zh-CN" sz="2400" b="1" dirty="0" smtClean="0">
              <a:solidFill>
                <a:srgbClr val="401B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025" y="3167380"/>
            <a:ext cx="8493446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Tom,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1: Writing purpose and related background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2: W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ays to prevent and their reasons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(at least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including </a:t>
            </a:r>
            <a:r>
              <a:rPr lang="en-US" altLang="zh-CN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washing hands and wearing masks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Hope for the future(Tom’s health) </a:t>
            </a:r>
            <a:endParaRPr lang="en-US" altLang="zh-CN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Yours,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Hua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7555" y="1844675"/>
            <a:ext cx="160782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Person:</a:t>
            </a:r>
            <a:endParaRPr lang="en-US" altLang="zh-CN" sz="2400" b="1" dirty="0" smtClean="0">
              <a:solidFill>
                <a:srgbClr val="401B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“you”</a:t>
            </a:r>
            <a:endParaRPr lang="en-US" altLang="zh-CN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4788023" y="1772816"/>
            <a:ext cx="403244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pure advice </a:t>
            </a:r>
            <a:r>
              <a:rPr lang="en-US" altLang="zh-CN" sz="2400" b="1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endParaRPr lang="en-US" altLang="zh-CN" sz="2400" b="1" dirty="0">
              <a:solidFill>
                <a:srgbClr val="401B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800469" y="1616140"/>
            <a:ext cx="8640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×</a:t>
            </a:r>
            <a:endParaRPr lang="zh-CN" altLang="en-US" sz="4800" b="1" dirty="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2147" y="6181359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554212" y="308728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1201420" y="1095375"/>
            <a:ext cx="3782695" cy="815975"/>
          </a:xfrm>
          <a:prstGeom prst="straightConnector1">
            <a:avLst/>
          </a:prstGeom>
          <a:ln>
            <a:solidFill>
              <a:srgbClr val="1D41D5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2365375" y="2264568"/>
            <a:ext cx="6685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</a:t>
            </a:r>
            <a:r>
              <a:rPr lang="en-US" altLang="zh-C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en-US" altLang="zh-C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providing information and some advice</a:t>
            </a:r>
            <a:endParaRPr lang="en-US" altLang="zh-CN" sz="2400" b="1" dirty="0" smtClean="0">
              <a:solidFill>
                <a:srgbClr val="401B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9" grpId="0"/>
      <p:bldP spid="16" grpId="0"/>
      <p:bldP spid="17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/>
          <p:nvPr/>
        </p:nvSpPr>
        <p:spPr>
          <a:xfrm>
            <a:off x="290513" y="681673"/>
            <a:ext cx="8562975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457200" indent="-457200">
              <a:spcBef>
                <a:spcPct val="0"/>
              </a:spcBef>
              <a:buFont typeface="Wingdings" panose="05000000000000000000" charset="0"/>
              <a:buChar char="u"/>
            </a:pPr>
            <a:r>
              <a:rPr lang="en-US" altLang="zh-C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Inform Tom of the present situation </a:t>
            </a:r>
            <a:endParaRPr lang="zh-CN" altLang="en-US" sz="3200" dirty="0">
              <a:solidFill>
                <a:srgbClr val="00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2" name="圆角矩形 8"/>
          <p:cNvSpPr/>
          <p:nvPr/>
        </p:nvSpPr>
        <p:spPr>
          <a:xfrm>
            <a:off x="262255" y="389255"/>
            <a:ext cx="8674100" cy="982345"/>
          </a:xfrm>
          <a:prstGeom prst="roundRect">
            <a:avLst>
              <a:gd name="adj" fmla="val 4384"/>
            </a:avLst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346EAD"/>
                </a:solidFill>
              </a14:hiddenFill>
            </a:ext>
          </a:extLst>
        </p:spPr>
        <p:txBody>
          <a:bodyPr anchor="ctr" anchorCtr="0"/>
          <a:lstStyle/>
          <a:p>
            <a:pPr algn="ctr">
              <a:spcBef>
                <a:spcPct val="0"/>
              </a:spcBef>
              <a:buFontTx/>
            </a:pPr>
            <a:endParaRPr lang="zh-CN" altLang="en-US" sz="1800" b="0" dirty="0">
              <a:solidFill>
                <a:schemeClr val="accent2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173" name="组合 10"/>
          <p:cNvGrpSpPr/>
          <p:nvPr/>
        </p:nvGrpSpPr>
        <p:grpSpPr>
          <a:xfrm>
            <a:off x="5903595" y="271781"/>
            <a:ext cx="2400300" cy="582294"/>
            <a:chOff x="947324" y="595907"/>
            <a:chExt cx="2400540" cy="582275"/>
          </a:xfrm>
          <a:solidFill>
            <a:srgbClr val="B8D4C5"/>
          </a:solidFill>
        </p:grpSpPr>
        <p:sp>
          <p:nvSpPr>
            <p:cNvPr id="7174" name="圆角矩形 11"/>
            <p:cNvSpPr/>
            <p:nvPr/>
          </p:nvSpPr>
          <p:spPr>
            <a:xfrm>
              <a:off x="947324" y="607654"/>
              <a:ext cx="2400540" cy="557194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25400">
              <a:noFill/>
            </a:ln>
          </p:spPr>
          <p:txBody>
            <a:bodyPr anchor="ctr" anchorCtr="0"/>
            <a:lstStyle/>
            <a:p>
              <a:pPr algn="ctr">
                <a:spcBef>
                  <a:spcPct val="0"/>
                </a:spcBef>
                <a:buFontTx/>
              </a:pPr>
              <a:endParaRPr lang="zh-CN" altLang="en-US" sz="1800" b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75" name="TextBox 12"/>
            <p:cNvSpPr txBox="1"/>
            <p:nvPr/>
          </p:nvSpPr>
          <p:spPr>
            <a:xfrm>
              <a:off x="1103550" y="595907"/>
              <a:ext cx="2087771" cy="582275"/>
            </a:xfrm>
            <a:prstGeom prst="rect">
              <a:avLst/>
            </a:prstGeom>
            <a:solidFill>
              <a:schemeClr val="accent5"/>
            </a:solidFill>
            <a:ln w="9525">
              <a:noFill/>
            </a:ln>
          </p:spPr>
          <p:txBody>
            <a:bodyPr lIns="91361" tIns="45679" rIns="91361" bIns="45679" anchor="t" anchorCtr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3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Para.1</a:t>
              </a:r>
              <a:endParaRPr lang="en-US" altLang="zh-CN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233104" y="5832852"/>
            <a:ext cx="8655050" cy="77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80"/>
              </a:lnSpc>
              <a:spcBef>
                <a:spcPts val="0"/>
              </a:spcBef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true that many people are 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infected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coronavirus 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680"/>
              </a:lnSpc>
              <a:spcBef>
                <a:spcPts val="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China and we are doing our 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to 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fight the disease.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781002" y="1437512"/>
            <a:ext cx="63531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defTabSz="4572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charset="0"/>
              <a:buChar char="Ø"/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 adjectives to 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describe this virus.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14" name="文本框 10"/>
          <p:cNvSpPr txBox="1"/>
          <p:nvPr/>
        </p:nvSpPr>
        <p:spPr>
          <a:xfrm>
            <a:off x="1169525" y="1903945"/>
            <a:ext cx="139541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terrible</a:t>
            </a:r>
            <a:endParaRPr lang="en-US" altLang="zh-CN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2648440" y="1877910"/>
            <a:ext cx="139541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severe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6" name="文本框 12"/>
          <p:cNvSpPr txBox="1"/>
          <p:nvPr/>
        </p:nvSpPr>
        <p:spPr>
          <a:xfrm>
            <a:off x="4302932" y="1877672"/>
            <a:ext cx="139422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horrible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2" name="文本框 7"/>
          <p:cNvSpPr txBox="1"/>
          <p:nvPr/>
        </p:nvSpPr>
        <p:spPr>
          <a:xfrm>
            <a:off x="6143480" y="1883863"/>
            <a:ext cx="1919288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disastrous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5" name="文本框 11"/>
          <p:cNvSpPr txBox="1"/>
          <p:nvPr/>
        </p:nvSpPr>
        <p:spPr>
          <a:xfrm>
            <a:off x="1233104" y="2338205"/>
            <a:ext cx="139541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awful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648599" y="2337809"/>
            <a:ext cx="143573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infectious</a:t>
            </a:r>
            <a:endParaRPr lang="en-US" altLang="zh-CN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7" name="文本框 13"/>
          <p:cNvSpPr txBox="1"/>
          <p:nvPr/>
        </p:nvSpPr>
        <p:spPr>
          <a:xfrm>
            <a:off x="4302932" y="2338364"/>
            <a:ext cx="139422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dreadful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19" name="文本框 3"/>
          <p:cNvSpPr txBox="1"/>
          <p:nvPr/>
        </p:nvSpPr>
        <p:spPr>
          <a:xfrm>
            <a:off x="6183246" y="2344555"/>
            <a:ext cx="14135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deadly 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7"/>
          <p:cNvSpPr txBox="1"/>
          <p:nvPr/>
        </p:nvSpPr>
        <p:spPr>
          <a:xfrm>
            <a:off x="860759" y="2705399"/>
            <a:ext cx="6869731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 defTabSz="4572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charset="0"/>
              <a:buChar char="Ø"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 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sentences 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to describe this virus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.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6" name="文本框 20"/>
          <p:cNvSpPr txBox="1"/>
          <p:nvPr/>
        </p:nvSpPr>
        <p:spPr>
          <a:xfrm>
            <a:off x="1233170" y="3227070"/>
            <a:ext cx="7860030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1. The virus is very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terrible because it can transmit from human to human.</a:t>
            </a:r>
            <a:endParaRPr lang="en-US" altLang="zh-CN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4" name="文本框 19"/>
          <p:cNvSpPr txBox="1"/>
          <p:nvPr/>
        </p:nvSpPr>
        <p:spPr>
          <a:xfrm>
            <a:off x="1272857" y="4110201"/>
            <a:ext cx="761111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5720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2. The 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virus is so 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dreadful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that tens of thousands of people have 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been 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infected. 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15"/>
          <p:cNvSpPr txBox="1"/>
          <p:nvPr/>
        </p:nvSpPr>
        <p:spPr>
          <a:xfrm>
            <a:off x="1272857" y="4950773"/>
            <a:ext cx="767016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defTabSz="457200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3. So deadly 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is the virus that 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numerous people 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have 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lost their lives.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1" grpId="0"/>
      <p:bldP spid="16" grpId="0"/>
      <p:bldP spid="12" grpId="0"/>
      <p:bldP spid="15" grpId="0"/>
      <p:bldP spid="13" grpId="0"/>
      <p:bldP spid="17" grpId="0"/>
      <p:bldP spid="19" grpId="0"/>
      <p:bldP spid="19" grpId="1"/>
      <p:bldP spid="2" grpId="0"/>
      <p:bldP spid="6" grpId="0"/>
      <p:bldP spid="4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6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129347" y="1659647"/>
            <a:ext cx="9036496" cy="3538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writing to 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 you 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 useful tips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Tx/>
              <a:buAutoNum type="arabicPeriod"/>
            </a:pP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writing to tell you to take useful measures to prevent yourself from being infected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Here 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some small but useful tips for you.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Here 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some suggestions to prevent infection.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3500" y="106680"/>
            <a:ext cx="916876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8D4C5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charset="0"/>
              <a:buChar char="u"/>
            </a:pPr>
            <a:r>
              <a:rPr lang="en-US" altLang="zh-C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Para. 1</a:t>
            </a:r>
            <a:endParaRPr lang="en-US" altLang="zh-CN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buFont typeface="Wingdings" panose="05000000000000000000" charset="0"/>
              <a:buChar char="u"/>
            </a:pP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Writing purpose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31140" y="1511300"/>
            <a:ext cx="8794750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Given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that the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COVID-19 is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getting more and more serious, I am writing to remind you to pay more attention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am sure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you’ve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heard about the outbreak of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COVID-19, a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high-infectious virus that could cause severe pneumonia and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transmit from person to person.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So I am writing to you urgently to inform you of the necessary ways to protect yourself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I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am writing to tell you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present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situation that thousands of people have been infected and </a:t>
            </a:r>
            <a:r>
              <a:rPr lang="en-US" altLang="zh-CN" sz="2400" dirty="0"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numerous people have lost their </a:t>
            </a:r>
            <a:r>
              <a:rPr lang="en-US" altLang="zh-CN" sz="2400" dirty="0" smtClean="0"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lives.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Therefore, you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are supposed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take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useful measures to prevent yourself from being infected.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1130" y="134620"/>
            <a:ext cx="916876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8D4C5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charset="0"/>
              <a:buChar char="u"/>
            </a:pPr>
            <a:r>
              <a:rPr lang="en-US" altLang="zh-CN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Para. 1</a:t>
            </a:r>
            <a:endParaRPr lang="en-US" altLang="zh-CN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charset="0"/>
              <a:buChar char="u"/>
            </a:pPr>
            <a:r>
              <a:rPr lang="en-US" altLang="zh-CN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Combine current situation with writing purpose</a:t>
            </a: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6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/>
          <p:nvPr/>
        </p:nvSpPr>
        <p:spPr>
          <a:xfrm>
            <a:off x="290830" y="788035"/>
            <a:ext cx="91516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457200" indent="-457200">
              <a:spcBef>
                <a:spcPct val="0"/>
              </a:spcBef>
              <a:buFont typeface="Wingdings" panose="05000000000000000000" charset="0"/>
              <a:buChar char="u"/>
            </a:pP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Ways of preventing disease </a:t>
            </a:r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  <a:sym typeface="+mn-ea"/>
              </a:rPr>
              <a:t>and virus transmission</a:t>
            </a:r>
            <a:endParaRPr lang="zh-CN" altLang="en-US" dirty="0">
              <a:solidFill>
                <a:srgbClr val="00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2" name="圆角矩形 8"/>
          <p:cNvSpPr/>
          <p:nvPr/>
        </p:nvSpPr>
        <p:spPr>
          <a:xfrm>
            <a:off x="262255" y="389255"/>
            <a:ext cx="8674100" cy="1121410"/>
          </a:xfrm>
          <a:prstGeom prst="roundRect">
            <a:avLst>
              <a:gd name="adj" fmla="val 4384"/>
            </a:avLst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B8D4C5"/>
                </a:solidFill>
              </a14:hiddenFill>
            </a:ext>
          </a:extLst>
        </p:spPr>
        <p:txBody>
          <a:bodyPr anchor="ctr" anchorCtr="0"/>
          <a:lstStyle/>
          <a:p>
            <a:pPr algn="ctr">
              <a:spcBef>
                <a:spcPct val="0"/>
              </a:spcBef>
              <a:buFontTx/>
            </a:pPr>
            <a:endParaRPr lang="zh-CN" altLang="en-US" sz="1800" b="0" dirty="0">
              <a:solidFill>
                <a:srgbClr val="53E0E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173" name="组合 10"/>
          <p:cNvGrpSpPr/>
          <p:nvPr/>
        </p:nvGrpSpPr>
        <p:grpSpPr>
          <a:xfrm>
            <a:off x="5975350" y="210206"/>
            <a:ext cx="2386965" cy="654029"/>
            <a:chOff x="947324" y="623528"/>
            <a:chExt cx="2387204" cy="541637"/>
          </a:xfrm>
          <a:solidFill>
            <a:schemeClr val="accent5"/>
          </a:solidFill>
        </p:grpSpPr>
        <p:sp>
          <p:nvSpPr>
            <p:cNvPr id="7174" name="圆角矩形 11"/>
            <p:cNvSpPr/>
            <p:nvPr/>
          </p:nvSpPr>
          <p:spPr>
            <a:xfrm>
              <a:off x="947324" y="623528"/>
              <a:ext cx="2387204" cy="541637"/>
            </a:xfrm>
            <a:prstGeom prst="roundRect">
              <a:avLst>
                <a:gd name="adj" fmla="val 16667"/>
              </a:avLst>
            </a:prstGeom>
            <a:grpFill/>
            <a:ln w="25400">
              <a:noFill/>
            </a:ln>
          </p:spPr>
          <p:txBody>
            <a:bodyPr anchor="ctr" anchorCtr="0"/>
            <a:lstStyle/>
            <a:p>
              <a:pPr algn="ctr">
                <a:spcBef>
                  <a:spcPct val="0"/>
                </a:spcBef>
                <a:buFontTx/>
              </a:pPr>
              <a:endParaRPr lang="zh-CN" altLang="en-US" sz="1800" b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75" name="TextBox 12"/>
            <p:cNvSpPr txBox="1"/>
            <p:nvPr/>
          </p:nvSpPr>
          <p:spPr>
            <a:xfrm>
              <a:off x="1097199" y="652960"/>
              <a:ext cx="2087771" cy="482230"/>
            </a:xfrm>
            <a:prstGeom prst="rect">
              <a:avLst/>
            </a:prstGeom>
            <a:grpFill/>
            <a:ln w="9525">
              <a:solidFill>
                <a:schemeClr val="accent5"/>
              </a:solidFill>
            </a:ln>
          </p:spPr>
          <p:txBody>
            <a:bodyPr wrap="square" lIns="91361" tIns="45679" rIns="91361" bIns="45679" anchor="t" anchorCtr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3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Para.2</a:t>
              </a:r>
              <a:endPara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文本框 4"/>
          <p:cNvSpPr txBox="1">
            <a:spLocks noChangeArrowheads="1"/>
          </p:cNvSpPr>
          <p:nvPr/>
        </p:nvSpPr>
        <p:spPr bwMode="auto">
          <a:xfrm>
            <a:off x="291019" y="1660947"/>
            <a:ext cx="7776864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Wash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hands frequently and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4"/>
          <p:cNvSpPr txBox="1">
            <a:spLocks noChangeArrowheads="1"/>
          </p:cNvSpPr>
          <p:nvPr/>
        </p:nvSpPr>
        <p:spPr bwMode="auto">
          <a:xfrm>
            <a:off x="291019" y="2183279"/>
            <a:ext cx="485457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2.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Wear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masks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outdoors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4"/>
          <p:cNvSpPr txBox="1">
            <a:spLocks noChangeArrowheads="1"/>
          </p:cNvSpPr>
          <p:nvPr/>
        </p:nvSpPr>
        <p:spPr bwMode="auto">
          <a:xfrm>
            <a:off x="291018" y="2626031"/>
            <a:ext cx="72895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Stay at home .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4"/>
          <p:cNvSpPr txBox="1">
            <a:spLocks noChangeArrowheads="1"/>
          </p:cNvSpPr>
          <p:nvPr/>
        </p:nvSpPr>
        <p:spPr bwMode="auto">
          <a:xfrm>
            <a:off x="276958" y="3104707"/>
            <a:ext cx="9036496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buFont typeface="Arial" panose="020B0604020202020204" pitchFamily="34" charset="0"/>
              <a:buNone/>
              <a:defRPr sz="2800" b="1">
                <a:solidFill>
                  <a:srgbClr val="00B05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4.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 your immune system and exercise </a:t>
            </a:r>
            <a:r>
              <a:rPr lang="zh-CN" alt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regularly</a:t>
            </a:r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4"/>
          <p:cNvSpPr txBox="1">
            <a:spLocks noChangeArrowheads="1"/>
          </p:cNvSpPr>
          <p:nvPr/>
        </p:nvSpPr>
        <p:spPr bwMode="auto">
          <a:xfrm>
            <a:off x="276958" y="3612024"/>
            <a:ext cx="6912768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5.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Never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 wild game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meat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野味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4"/>
          <p:cNvSpPr txBox="1">
            <a:spLocks noChangeArrowheads="1"/>
          </p:cNvSpPr>
          <p:nvPr/>
        </p:nvSpPr>
        <p:spPr bwMode="auto">
          <a:xfrm>
            <a:off x="262445" y="4069290"/>
            <a:ext cx="828092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 your coughs and sneezes with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tissue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4"/>
          <p:cNvSpPr txBox="1">
            <a:spLocks noChangeArrowheads="1"/>
          </p:cNvSpPr>
          <p:nvPr/>
        </p:nvSpPr>
        <p:spPr bwMode="auto">
          <a:xfrm>
            <a:off x="258181" y="4524148"/>
            <a:ext cx="5688632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7.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Drink more hot boiled water.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4"/>
          <p:cNvSpPr txBox="1">
            <a:spLocks noChangeArrowheads="1"/>
          </p:cNvSpPr>
          <p:nvPr/>
        </p:nvSpPr>
        <p:spPr bwMode="auto">
          <a:xfrm>
            <a:off x="261668" y="4944497"/>
            <a:ext cx="5688632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8.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 safety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goggles.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4"/>
          <p:cNvSpPr txBox="1">
            <a:spLocks noChangeArrowheads="1"/>
          </p:cNvSpPr>
          <p:nvPr/>
        </p:nvSpPr>
        <p:spPr bwMode="auto">
          <a:xfrm>
            <a:off x="261668" y="5379687"/>
            <a:ext cx="5688632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9.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Keep a balanced diet.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4"/>
          <p:cNvSpPr txBox="1">
            <a:spLocks noChangeArrowheads="1"/>
          </p:cNvSpPr>
          <p:nvPr/>
        </p:nvSpPr>
        <p:spPr bwMode="auto">
          <a:xfrm>
            <a:off x="218449" y="5799786"/>
            <a:ext cx="5688632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10.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9" grpId="0"/>
      <p:bldP spid="11" grpId="0"/>
      <p:bldP spid="19" grpId="0"/>
      <p:bldP spid="14" grpId="0"/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>
            <a:alphaModFix amt="48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790693"/>
            <a:ext cx="8856984" cy="1691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First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foremost,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necessary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you to 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tidy your </a:t>
            </a:r>
            <a:r>
              <a:rPr lang="en-US" altLang="zh-CN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thoroughly, especially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eating and after going to the toilet, </a:t>
            </a:r>
            <a:r>
              <a:rPr lang="en-US" altLang="zh-CN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an effective method to prevent yourself from developing the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pneumonia. 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4174697"/>
            <a:ext cx="8568952" cy="129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It’s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great significance to 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 your hands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frequently,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thoroughly. </a:t>
            </a:r>
            <a:r>
              <a:rPr lang="en-US" altLang="zh-CN" sz="2600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by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doing so </a:t>
            </a:r>
            <a:r>
              <a:rPr lang="en-US" altLang="zh-CN" sz="2600" dirty="0" smtClean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600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got rid of totally.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4671" y="2648395"/>
            <a:ext cx="8856984" cy="129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emember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 hands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 and properly, </a:t>
            </a:r>
            <a:r>
              <a:rPr lang="en-US" altLang="zh-CN" sz="2600" b="1" dirty="0">
                <a:solidFill>
                  <a:srgbClr val="401B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not only help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good living habits, but also keep </a:t>
            </a: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virus.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4005" y="205740"/>
            <a:ext cx="2836545" cy="58356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lvl="0" indent="0" defTabSz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3200" b="1">
                <a:latin typeface="Times New Roman" panose="02020603050405020304" pitchFamily="18" charset="0"/>
                <a:ea typeface="华文中宋" panose="02010600040101010101" pitchFamily="2" charset="-122"/>
              </a:defRPr>
            </a:lvl1pPr>
            <a:lvl2pPr marL="6858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</a:defRPr>
            </a:lvl2pPr>
            <a:lvl3pPr marL="11430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</a:defRPr>
            </a:lvl3pPr>
            <a:lvl4pPr marL="16002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</a:defRPr>
            </a:lvl4pPr>
            <a:lvl5pPr marL="2057400" indent="-228600" defTabSz="6858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</a:defRPr>
            </a:lvl5pPr>
          </a:lstStyle>
          <a:p>
            <a:pPr marL="457200" indent="-457200">
              <a:buFont typeface="Wingdings" panose="05000000000000000000" charset="0"/>
              <a:buChar char="u"/>
            </a:pPr>
            <a:r>
              <a:rPr lang="en-US" altLang="zh-CN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Wash hands</a:t>
            </a:r>
            <a:endParaRPr lang="en-US" altLang="zh-CN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1_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6320</Words>
  <Application>WPS 演示</Application>
  <PresentationFormat>全屏显示(4:3)</PresentationFormat>
  <Paragraphs>195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华文中宋</vt:lpstr>
      <vt:lpstr>Gill Sans MT</vt:lpstr>
      <vt:lpstr>Comic Sans MS</vt:lpstr>
      <vt:lpstr>华文琥珀</vt:lpstr>
      <vt:lpstr>Wingdings</vt:lpstr>
      <vt:lpstr>黑体</vt:lpstr>
      <vt:lpstr>微软雅黑</vt:lpstr>
      <vt:lpstr>Arial Unicode MS</vt:lpstr>
      <vt:lpstr>HelveticaNeue</vt:lpstr>
      <vt:lpstr>Corbel</vt:lpstr>
      <vt:lpstr>华文新魏</vt:lpstr>
      <vt:lpstr>1_自定义设计方案</vt:lpstr>
      <vt:lpstr>2_自定义设计方案</vt:lpstr>
      <vt:lpstr>3_自定义设计方案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世纪金榜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世纪金榜</dc:creator>
  <cp:lastModifiedBy>南山有谷堆</cp:lastModifiedBy>
  <cp:revision>279</cp:revision>
  <dcterms:created xsi:type="dcterms:W3CDTF">2004-09-07T08:35:00Z</dcterms:created>
  <dcterms:modified xsi:type="dcterms:W3CDTF">2020-04-02T06:38:26Z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