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0" r:id="rId3"/>
    <p:sldId id="256" r:id="rId4"/>
    <p:sldId id="257" r:id="rId5"/>
    <p:sldId id="258" r:id="rId6"/>
    <p:sldId id="286" r:id="rId7"/>
    <p:sldId id="287" r:id="rId8"/>
    <p:sldId id="288" r:id="rId9"/>
    <p:sldId id="284" r:id="rId10"/>
    <p:sldId id="271" r:id="rId11"/>
    <p:sldId id="259" r:id="rId12"/>
    <p:sldId id="260" r:id="rId13"/>
    <p:sldId id="261" r:id="rId14"/>
    <p:sldId id="263" r:id="rId15"/>
    <p:sldId id="266" r:id="rId16"/>
    <p:sldId id="285" r:id="rId17"/>
    <p:sldId id="264" r:id="rId18"/>
    <p:sldId id="294" r:id="rId19"/>
    <p:sldId id="293" r:id="rId20"/>
    <p:sldId id="291" r:id="rId21"/>
    <p:sldId id="316" r:id="rId22"/>
    <p:sldId id="289" r:id="rId23"/>
    <p:sldId id="292" r:id="rId24"/>
    <p:sldId id="317" r:id="rId25"/>
    <p:sldId id="318" r:id="rId26"/>
    <p:sldId id="319" r:id="rId27"/>
    <p:sldId id="267" r:id="rId28"/>
    <p:sldId id="309" r:id="rId29"/>
    <p:sldId id="308" r:id="rId30"/>
    <p:sldId id="268" r:id="rId31"/>
    <p:sldId id="320" r:id="rId32"/>
    <p:sldId id="269" r:id="rId33"/>
    <p:sldId id="270" r:id="rId34"/>
    <p:sldId id="296"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卢潇潇" initials="卢"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2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644" y="-84"/>
      </p:cViewPr>
      <p:guideLst>
        <p:guide orient="horz" pos="2160"/>
        <p:guide pos="290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67DB8-2555-4F0E-B1F7-4B6F2575398C}"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F7E5B-817D-4D2C-8EC2-BBB352976A20}"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85635" y="10795"/>
            <a:ext cx="2138680" cy="6921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836712"/>
            <a:ext cx="8784976" cy="3108543"/>
          </a:xfrm>
          <a:prstGeom prst="rect">
            <a:avLst/>
          </a:prstGeom>
        </p:spPr>
        <p:txBody>
          <a:bodyPr wrap="square">
            <a:spAutoFit/>
          </a:bodyPr>
          <a:lstStyle/>
          <a:p>
            <a:pPr marL="285750" indent="-285750">
              <a:buFont typeface="Wingdings" panose="05000000000000000000" pitchFamily="2" charset="2"/>
              <a:buChar char="Ø"/>
            </a:pPr>
            <a:r>
              <a:rPr lang="en-US" altLang="zh-CN" sz="2800" u="sng" dirty="0">
                <a:latin typeface="Times New Roman" panose="02020603050405020304" pitchFamily="18" charset="0"/>
                <a:cs typeface="Times New Roman" panose="02020603050405020304" pitchFamily="18" charset="0"/>
              </a:rPr>
              <a:t>Mei </a:t>
            </a:r>
            <a:r>
              <a:rPr lang="en-US" altLang="zh-CN" sz="2800" u="sng" dirty="0" err="1">
                <a:latin typeface="Times New Roman" panose="02020603050405020304" pitchFamily="18" charset="0"/>
                <a:cs typeface="Times New Roman" panose="02020603050405020304" pitchFamily="18" charset="0"/>
              </a:rPr>
              <a:t>Mei</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00B0F0"/>
                </a:solidFill>
                <a:latin typeface="Times New Roman" panose="02020603050405020304" pitchFamily="18" charset="0"/>
                <a:cs typeface="Times New Roman" panose="02020603050405020304" pitchFamily="18" charset="0"/>
              </a:rPr>
              <a:t>frowned</a:t>
            </a:r>
            <a:r>
              <a:rPr lang="en-US" altLang="zh-CN" sz="2800" dirty="0">
                <a:latin typeface="Times New Roman" panose="02020603050405020304" pitchFamily="18" charset="0"/>
                <a:cs typeface="Times New Roman" panose="02020603050405020304" pitchFamily="18" charset="0"/>
              </a:rPr>
              <a:t> as she helped her mother and father set out the cooking supplies in the shiny steel kitchen. </a:t>
            </a:r>
            <a:endParaRPr lang="en-US" altLang="zh-CN" sz="2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800" dirty="0" smtClean="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Moving here was a </a:t>
            </a:r>
            <a:r>
              <a:rPr lang="en-US" altLang="zh-CN" sz="2800" dirty="0">
                <a:solidFill>
                  <a:srgbClr val="00B0F0"/>
                </a:solidFill>
                <a:latin typeface="Times New Roman" panose="02020603050405020304" pitchFamily="18" charset="0"/>
                <a:cs typeface="Times New Roman" panose="02020603050405020304" pitchFamily="18" charset="0"/>
              </a:rPr>
              <a:t>stupid</a:t>
            </a:r>
            <a:r>
              <a:rPr lang="en-US" altLang="zh-CN" sz="2800" dirty="0">
                <a:latin typeface="Times New Roman" panose="02020603050405020304" pitchFamily="18" charset="0"/>
                <a:cs typeface="Times New Roman" panose="02020603050405020304" pitchFamily="18" charset="0"/>
              </a:rPr>
              <a:t> idea. I have lost all my friends in San Francisco. What should I do now?” Mei </a:t>
            </a:r>
            <a:r>
              <a:rPr lang="en-US" altLang="zh-CN" sz="2800" dirty="0" err="1">
                <a:latin typeface="Times New Roman" panose="02020603050405020304" pitchFamily="18" charset="0"/>
                <a:cs typeface="Times New Roman" panose="02020603050405020304" pitchFamily="18" charset="0"/>
              </a:rPr>
              <a:t>Mei</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00B0F0"/>
                </a:solidFill>
                <a:latin typeface="Times New Roman" panose="02020603050405020304" pitchFamily="18" charset="0"/>
                <a:cs typeface="Times New Roman" panose="02020603050405020304" pitchFamily="18" charset="0"/>
              </a:rPr>
              <a:t>grumbled</a:t>
            </a:r>
            <a:r>
              <a:rPr lang="en-US" altLang="zh-CN" sz="2800" dirty="0">
                <a:latin typeface="Times New Roman" panose="02020603050405020304" pitchFamily="18" charset="0"/>
                <a:cs typeface="Times New Roman" panose="02020603050405020304" pitchFamily="18" charset="0"/>
              </a:rPr>
              <a:t>, mostly to herself. </a:t>
            </a:r>
            <a:endParaRPr lang="en-US" altLang="zh-CN" sz="2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800" dirty="0">
                <a:latin typeface="Times New Roman" panose="02020603050405020304" pitchFamily="18" charset="0"/>
                <a:cs typeface="Times New Roman" panose="02020603050405020304" pitchFamily="18" charset="0"/>
              </a:rPr>
              <a:t> “Nothing,” Mei </a:t>
            </a:r>
            <a:r>
              <a:rPr lang="en-US" altLang="zh-CN" sz="2800" dirty="0" err="1">
                <a:latin typeface="Times New Roman" panose="02020603050405020304" pitchFamily="18" charset="0"/>
                <a:cs typeface="Times New Roman" panose="02020603050405020304" pitchFamily="18" charset="0"/>
              </a:rPr>
              <a:t>Mei</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00B0F0"/>
                </a:solidFill>
                <a:latin typeface="Times New Roman" panose="02020603050405020304" pitchFamily="18" charset="0"/>
                <a:cs typeface="Times New Roman" panose="02020603050405020304" pitchFamily="18" charset="0"/>
              </a:rPr>
              <a:t>mumbled</a:t>
            </a:r>
            <a:r>
              <a:rPr lang="en-US" altLang="zh-CN" sz="2800" dirty="0">
                <a:latin typeface="Times New Roman" panose="02020603050405020304" pitchFamily="18" charset="0"/>
                <a:cs typeface="Times New Roman" panose="02020603050405020304" pitchFamily="18" charset="0"/>
              </a:rPr>
              <a:t>. The girl </a:t>
            </a:r>
            <a:r>
              <a:rPr lang="en-US" altLang="zh-CN" sz="2800" dirty="0">
                <a:solidFill>
                  <a:srgbClr val="00B0F0"/>
                </a:solidFill>
                <a:latin typeface="Times New Roman" panose="02020603050405020304" pitchFamily="18" charset="0"/>
                <a:cs typeface="Times New Roman" panose="02020603050405020304" pitchFamily="18" charset="0"/>
              </a:rPr>
              <a:t>had been complaining</a:t>
            </a:r>
            <a:r>
              <a:rPr lang="en-US" altLang="zh-CN" sz="2800" dirty="0">
                <a:latin typeface="Times New Roman" panose="02020603050405020304" pitchFamily="18" charset="0"/>
                <a:cs typeface="Times New Roman" panose="02020603050405020304" pitchFamily="18" charset="0"/>
              </a:rPr>
              <a:t> about the move, but </a:t>
            </a:r>
            <a:r>
              <a:rPr lang="en-US" altLang="zh-CN" sz="2800" dirty="0" smtClean="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p:txBody>
      </p:sp>
      <p:sp>
        <p:nvSpPr>
          <p:cNvPr id="3" name="矩形 2"/>
          <p:cNvSpPr/>
          <p:nvPr/>
        </p:nvSpPr>
        <p:spPr>
          <a:xfrm>
            <a:off x="323528" y="47762"/>
            <a:ext cx="800584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Was she willing to move to the new city?</a:t>
            </a:r>
            <a:endParaRPr lang="zh-CN" alt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矩形 3"/>
          <p:cNvSpPr/>
          <p:nvPr/>
        </p:nvSpPr>
        <p:spPr>
          <a:xfrm>
            <a:off x="1626196" y="1772816"/>
            <a:ext cx="5948744" cy="923330"/>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solidFill>
                  <a:srgbClr val="00B050"/>
                </a:solidFill>
                <a:effectLst>
                  <a:outerShdw blurRad="50800" dist="39000" dir="5460000" algn="tl">
                    <a:srgbClr val="000000">
                      <a:alpha val="38000"/>
                    </a:srgbClr>
                  </a:outerShdw>
                </a:effectLst>
              </a:rPr>
              <a:t>Extremely Unwilling</a:t>
            </a:r>
            <a:endParaRPr lang="en-US" altLang="zh-CN" sz="5400" b="1" cap="none" spc="0" dirty="0" smtClean="0">
              <a:ln w="11430"/>
              <a:solidFill>
                <a:srgbClr val="00B050"/>
              </a:solidFill>
              <a:effectLst>
                <a:outerShdw blurRad="50800" dist="39000" dir="5460000" algn="tl">
                  <a:srgbClr val="000000">
                    <a:alpha val="38000"/>
                  </a:srgbClr>
                </a:outerShdw>
              </a:effectLst>
            </a:endParaRPr>
          </a:p>
        </p:txBody>
      </p:sp>
      <p:sp>
        <p:nvSpPr>
          <p:cNvPr id="5" name="矩形 4"/>
          <p:cNvSpPr/>
          <p:nvPr/>
        </p:nvSpPr>
        <p:spPr>
          <a:xfrm>
            <a:off x="308611" y="4540025"/>
            <a:ext cx="8496944" cy="1815882"/>
          </a:xfrm>
          <a:prstGeom prst="rect">
            <a:avLst/>
          </a:prstGeom>
        </p:spPr>
        <p:txBody>
          <a:bodyPr wrap="square">
            <a:spAutoFit/>
          </a:bodyPr>
          <a:lstStyle/>
          <a:p>
            <a:r>
              <a:rPr lang="en-US" altLang="zh-CN" sz="2800" dirty="0">
                <a:latin typeface="Times New Roman" panose="02020603050405020304" pitchFamily="18" charset="0"/>
                <a:cs typeface="Times New Roman" panose="02020603050405020304" pitchFamily="18" charset="0"/>
              </a:rPr>
              <a:t>The first few days at her new school had</a:t>
            </a:r>
            <a:r>
              <a:rPr lang="en-US" altLang="zh-CN" sz="2800" dirty="0">
                <a:solidFill>
                  <a:srgbClr val="00B0F0"/>
                </a:solidFill>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t been </a:t>
            </a:r>
            <a:r>
              <a:rPr lang="en-US" altLang="zh-CN" sz="2800" dirty="0">
                <a:solidFill>
                  <a:srgbClr val="00B0F0"/>
                </a:solidFill>
                <a:latin typeface="Times New Roman" panose="02020603050405020304" pitchFamily="18" charset="0"/>
                <a:cs typeface="Times New Roman" panose="02020603050405020304" pitchFamily="18" charset="0"/>
              </a:rPr>
              <a:t>easy</a:t>
            </a:r>
            <a:r>
              <a:rPr lang="en-US" altLang="zh-CN" sz="2800" dirty="0">
                <a:latin typeface="Times New Roman" panose="02020603050405020304" pitchFamily="18" charset="0"/>
                <a:cs typeface="Times New Roman" panose="02020603050405020304" pitchFamily="18" charset="0"/>
              </a:rPr>
              <a:t>, either. She found it </a:t>
            </a:r>
            <a:r>
              <a:rPr lang="en-US" altLang="zh-CN" sz="2800" dirty="0">
                <a:solidFill>
                  <a:srgbClr val="00B0F0"/>
                </a:solidFill>
                <a:latin typeface="Times New Roman" panose="02020603050405020304" pitchFamily="18" charset="0"/>
                <a:cs typeface="Times New Roman" panose="02020603050405020304" pitchFamily="18" charset="0"/>
              </a:rPr>
              <a:t>hard</a:t>
            </a:r>
            <a:r>
              <a:rPr lang="en-US" altLang="zh-CN" sz="2800" dirty="0">
                <a:latin typeface="Times New Roman" panose="02020603050405020304" pitchFamily="18" charset="0"/>
                <a:cs typeface="Times New Roman" panose="02020603050405020304" pitchFamily="18" charset="0"/>
              </a:rPr>
              <a:t> to talk to people she didn’t know, and it seemed like the students </a:t>
            </a:r>
            <a:r>
              <a:rPr lang="en-US" altLang="zh-CN" sz="2800" dirty="0">
                <a:solidFill>
                  <a:srgbClr val="00B0F0"/>
                </a:solidFill>
                <a:latin typeface="Times New Roman" panose="02020603050405020304" pitchFamily="18" charset="0"/>
                <a:cs typeface="Times New Roman" panose="02020603050405020304" pitchFamily="18" charset="0"/>
              </a:rPr>
              <a:t>hadn’t</a:t>
            </a:r>
            <a:r>
              <a:rPr lang="en-US" altLang="zh-CN" sz="2800" dirty="0">
                <a:latin typeface="Times New Roman" panose="02020603050405020304" pitchFamily="18" charset="0"/>
                <a:cs typeface="Times New Roman" panose="02020603050405020304" pitchFamily="18" charset="0"/>
              </a:rPr>
              <a:t> even </a:t>
            </a:r>
            <a:r>
              <a:rPr lang="en-US" altLang="zh-CN" sz="2800" u="sng" dirty="0">
                <a:solidFill>
                  <a:srgbClr val="00B0F0"/>
                </a:solidFill>
                <a:latin typeface="Times New Roman" panose="02020603050405020304" pitchFamily="18" charset="0"/>
                <a:cs typeface="Times New Roman" panose="02020603050405020304" pitchFamily="18" charset="0"/>
              </a:rPr>
              <a:t>noticed</a:t>
            </a:r>
            <a:r>
              <a:rPr lang="en-US" altLang="zh-CN" sz="2800" dirty="0">
                <a:latin typeface="Times New Roman" panose="02020603050405020304" pitchFamily="18" charset="0"/>
                <a:cs typeface="Times New Roman" panose="02020603050405020304" pitchFamily="18" charset="0"/>
              </a:rPr>
              <a:t> her. Mei </a:t>
            </a:r>
            <a:r>
              <a:rPr lang="en-US" altLang="zh-CN" sz="2800" dirty="0" err="1">
                <a:latin typeface="Times New Roman" panose="02020603050405020304" pitchFamily="18" charset="0"/>
                <a:cs typeface="Times New Roman" panose="02020603050405020304" pitchFamily="18" charset="0"/>
              </a:rPr>
              <a:t>Mei</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00B0F0"/>
                </a:solidFill>
                <a:latin typeface="Times New Roman" panose="02020603050405020304" pitchFamily="18" charset="0"/>
                <a:cs typeface="Times New Roman" panose="02020603050405020304" pitchFamily="18" charset="0"/>
              </a:rPr>
              <a:t>sighed</a:t>
            </a:r>
            <a:r>
              <a:rPr lang="en-US" altLang="zh-CN" sz="2800" dirty="0">
                <a:latin typeface="Times New Roman" panose="02020603050405020304" pitchFamily="18" charset="0"/>
                <a:cs typeface="Times New Roman" panose="02020603050405020304" pitchFamily="18" charset="0"/>
              </a:rPr>
              <a:t> and got back to washing dishes. </a:t>
            </a:r>
            <a:endParaRPr lang="en-US" altLang="zh-CN" sz="2800" dirty="0">
              <a:latin typeface="Times New Roman" panose="02020603050405020304" pitchFamily="18" charset="0"/>
              <a:cs typeface="Times New Roman" panose="02020603050405020304" pitchFamily="18" charset="0"/>
            </a:endParaRPr>
          </a:p>
        </p:txBody>
      </p:sp>
      <p:sp>
        <p:nvSpPr>
          <p:cNvPr id="6" name="矩形 5"/>
          <p:cNvSpPr/>
          <p:nvPr/>
        </p:nvSpPr>
        <p:spPr>
          <a:xfrm>
            <a:off x="-72253" y="3893694"/>
            <a:ext cx="928850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Did she get along well with her new school life?</a:t>
            </a:r>
            <a:endParaRPr lang="zh-CN" alt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矩形 6"/>
          <p:cNvSpPr/>
          <p:nvPr/>
        </p:nvSpPr>
        <p:spPr>
          <a:xfrm>
            <a:off x="2564590" y="4869160"/>
            <a:ext cx="3523722" cy="923330"/>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solidFill>
                  <a:srgbClr val="00B050"/>
                </a:solidFill>
                <a:effectLst>
                  <a:outerShdw blurRad="50800" dist="39000" dir="5460000" algn="tl">
                    <a:srgbClr val="000000">
                      <a:alpha val="38000"/>
                    </a:srgbClr>
                  </a:outerShdw>
                </a:effectLst>
              </a:rPr>
              <a:t>Challenging</a:t>
            </a:r>
            <a:endParaRPr lang="en-US" altLang="zh-CN" sz="5400" b="1" cap="none" spc="0" dirty="0" smtClean="0">
              <a:ln w="11430"/>
              <a:solidFill>
                <a:srgbClr val="00B05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p:bldP spid="6" grpId="0"/>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764704"/>
            <a:ext cx="7272808" cy="1754326"/>
          </a:xfrm>
          <a:prstGeom prst="rect">
            <a:avLst/>
          </a:prstGeom>
          <a:noFill/>
        </p:spPr>
        <p:txBody>
          <a:bodyPr wrap="square" lIns="91440" tIns="45720" rIns="91440" bIns="45720">
            <a:spAutoFit/>
          </a:bodyPr>
          <a:lstStyle/>
          <a:p>
            <a:pPr algn="ctr"/>
            <a:r>
              <a:rPr lang="en-US" altLang="zh-C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How  did  she  feel  in</a:t>
            </a:r>
            <a:endParaRPr lang="en-US" altLang="zh-C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altLang="zh-C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new city?</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https://dss2.bdstatic.com/70cFvnSh_Q1YnxGkpoWK1HF6hhy/it/u=2130789505,2347039193&amp;fm=26&amp;gp=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39752" y="2852936"/>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9024" y="67071"/>
            <a:ext cx="4468980" cy="830997"/>
          </a:xfrm>
          <a:prstGeom prst="rect">
            <a:avLst/>
          </a:prstGeom>
          <a:noFill/>
        </p:spPr>
        <p:txBody>
          <a:bodyPr wrap="none" lIns="91440" tIns="45720" rIns="91440" bIns="45720">
            <a:spAutoFit/>
          </a:bodyPr>
          <a:lstStyle/>
          <a:p>
            <a:pPr algn="ctr"/>
            <a:r>
              <a:rPr lang="en-US" altLang="zh-CN"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Sharp Contrast</a:t>
            </a:r>
            <a:endParaRPr lang="zh-CN" alt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矩形 2"/>
          <p:cNvSpPr/>
          <p:nvPr/>
        </p:nvSpPr>
        <p:spPr>
          <a:xfrm>
            <a:off x="251520" y="1029744"/>
            <a:ext cx="8712968" cy="3046988"/>
          </a:xfrm>
          <a:prstGeom prst="rect">
            <a:avLst/>
          </a:prstGeom>
          <a:ln w="19050">
            <a:solidFill>
              <a:schemeClr val="tx1"/>
            </a:solidFill>
          </a:ln>
        </p:spPr>
        <p:txBody>
          <a:bodyPr wrap="square">
            <a:spAutoFit/>
          </a:bodyPr>
          <a:lstStyle/>
          <a:p>
            <a:pPr algn="just"/>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On the day of the grand opening, Mei Mei’s parents were </a:t>
            </a: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all </a:t>
            </a:r>
            <a:r>
              <a:rPr lang="en-US" altLang="zh-CN" sz="3200" u="sng" dirty="0">
                <a:solidFill>
                  <a:schemeClr val="accent6">
                    <a:lumMod val="75000"/>
                  </a:schemeClr>
                </a:solidFill>
                <a:latin typeface="Times New Roman" panose="02020603050405020304" pitchFamily="18" charset="0"/>
                <a:cs typeface="Times New Roman" panose="02020603050405020304" pitchFamily="18" charset="0"/>
              </a:rPr>
              <a:t>smiles</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 welcoming customers into the restaurant, </a:t>
            </a: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brightly decorated </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in gold and red. Even Mei </a:t>
            </a:r>
            <a:r>
              <a:rPr lang="en-US" altLang="zh-CN" sz="3200" dirty="0" err="1">
                <a:solidFill>
                  <a:schemeClr val="tx2">
                    <a:lumMod val="20000"/>
                    <a:lumOff val="80000"/>
                  </a:schemeClr>
                </a:solidFill>
                <a:latin typeface="Times New Roman" panose="02020603050405020304" pitchFamily="18" charset="0"/>
                <a:cs typeface="Times New Roman" panose="02020603050405020304" pitchFamily="18" charset="0"/>
              </a:rPr>
              <a:t>Mei</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 was </a:t>
            </a: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in a good mood </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as she rushed around, seating guests, handing out menus, and pouring tall glasses of water. This </a:t>
            </a: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was a big day </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for her family. </a:t>
            </a:r>
            <a:endPar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endParaRPr>
          </a:p>
        </p:txBody>
      </p:sp>
      <p:cxnSp>
        <p:nvCxnSpPr>
          <p:cNvPr id="5" name="直接箭头连接符 4"/>
          <p:cNvCxnSpPr/>
          <p:nvPr/>
        </p:nvCxnSpPr>
        <p:spPr>
          <a:xfrm flipV="1">
            <a:off x="3131840" y="836712"/>
            <a:ext cx="4104456" cy="9361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3284240" y="908720"/>
            <a:ext cx="3952056" cy="10164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3436640" y="908720"/>
            <a:ext cx="4015680" cy="11688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4903585" y="836712"/>
            <a:ext cx="2620743" cy="2841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876256" y="-12142"/>
            <a:ext cx="190789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bright</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矩形 13"/>
          <p:cNvSpPr/>
          <p:nvPr/>
        </p:nvSpPr>
        <p:spPr>
          <a:xfrm>
            <a:off x="251520" y="4337538"/>
            <a:ext cx="8712968" cy="2246769"/>
          </a:xfrm>
          <a:prstGeom prst="rect">
            <a:avLst/>
          </a:prstGeom>
          <a:ln w="28575">
            <a:solidFill>
              <a:schemeClr val="tx1"/>
            </a:solidFill>
          </a:ln>
        </p:spPr>
        <p:txBody>
          <a:bodyPr wrap="square">
            <a:spAutoFit/>
          </a:bodyPr>
          <a:lstStyle/>
          <a:p>
            <a:pPr algn="just"/>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At one of the tables </a:t>
            </a:r>
            <a:r>
              <a:rPr lang="en-US" altLang="zh-CN" sz="2800" u="sng" dirty="0">
                <a:solidFill>
                  <a:schemeClr val="tx2">
                    <a:lumMod val="20000"/>
                    <a:lumOff val="80000"/>
                  </a:schemeClr>
                </a:solidFill>
                <a:latin typeface="Times New Roman" panose="02020603050405020304" pitchFamily="18" charset="0"/>
                <a:cs typeface="Times New Roman" panose="02020603050405020304" pitchFamily="18" charset="0"/>
              </a:rPr>
              <a:t>sat</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a family with two daughters who were about Mei Mei’s age. As she </a:t>
            </a:r>
            <a:r>
              <a:rPr lang="en-US" altLang="zh-CN" sz="2800" u="sng" dirty="0">
                <a:solidFill>
                  <a:schemeClr val="tx2">
                    <a:lumMod val="20000"/>
                    <a:lumOff val="80000"/>
                  </a:schemeClr>
                </a:solidFill>
                <a:latin typeface="Times New Roman" panose="02020603050405020304" pitchFamily="18" charset="0"/>
                <a:cs typeface="Times New Roman" panose="02020603050405020304" pitchFamily="18" charset="0"/>
              </a:rPr>
              <a:t>filled</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their glasses, Mei </a:t>
            </a:r>
            <a:r>
              <a:rPr lang="en-US" altLang="zh-CN" sz="2800" dirty="0" err="1">
                <a:solidFill>
                  <a:schemeClr val="tx2">
                    <a:lumMod val="20000"/>
                    <a:lumOff val="80000"/>
                  </a:schemeClr>
                </a:solidFill>
                <a:latin typeface="Times New Roman" panose="02020603050405020304" pitchFamily="18" charset="0"/>
                <a:cs typeface="Times New Roman" panose="02020603050405020304" pitchFamily="18" charset="0"/>
              </a:rPr>
              <a:t>Mei</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realized the </a:t>
            </a:r>
            <a:r>
              <a:rPr lang="en-US" altLang="zh-CN" sz="2800" u="sng" dirty="0">
                <a:solidFill>
                  <a:schemeClr val="tx2">
                    <a:lumMod val="20000"/>
                    <a:lumOff val="80000"/>
                  </a:schemeClr>
                </a:solidFill>
                <a:latin typeface="Times New Roman" panose="02020603050405020304" pitchFamily="18" charset="0"/>
                <a:cs typeface="Times New Roman" panose="02020603050405020304" pitchFamily="18" charset="0"/>
              </a:rPr>
              <a:t>twins</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were in her class. Mei </a:t>
            </a:r>
            <a:r>
              <a:rPr lang="en-US" altLang="zh-CN" sz="2800" dirty="0" err="1">
                <a:solidFill>
                  <a:schemeClr val="tx2">
                    <a:lumMod val="20000"/>
                    <a:lumOff val="80000"/>
                  </a:schemeClr>
                </a:solidFill>
                <a:latin typeface="Times New Roman" panose="02020603050405020304" pitchFamily="18" charset="0"/>
                <a:cs typeface="Times New Roman" panose="02020603050405020304" pitchFamily="18" charset="0"/>
              </a:rPr>
              <a:t>Mei</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a:t>
            </a:r>
            <a:r>
              <a:rPr lang="en-US" altLang="zh-CN" sz="2800" dirty="0">
                <a:solidFill>
                  <a:schemeClr val="accent6"/>
                </a:solidFill>
                <a:latin typeface="Times New Roman" panose="02020603050405020304" pitchFamily="18" charset="0"/>
                <a:cs typeface="Times New Roman" panose="02020603050405020304" pitchFamily="18" charset="0"/>
              </a:rPr>
              <a:t>ducked her head down </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so her long hair </a:t>
            </a:r>
            <a:r>
              <a:rPr lang="en-US" altLang="zh-CN" sz="2800" dirty="0">
                <a:solidFill>
                  <a:schemeClr val="accent6"/>
                </a:solidFill>
                <a:latin typeface="Times New Roman" panose="02020603050405020304" pitchFamily="18" charset="0"/>
                <a:cs typeface="Times New Roman" panose="02020603050405020304" pitchFamily="18" charset="0"/>
              </a:rPr>
              <a:t>covered her </a:t>
            </a:r>
            <a:r>
              <a:rPr lang="en-US" altLang="zh-CN" sz="2800" u="sng" dirty="0">
                <a:solidFill>
                  <a:schemeClr val="accent6"/>
                </a:solidFill>
                <a:latin typeface="Times New Roman" panose="02020603050405020304" pitchFamily="18" charset="0"/>
                <a:cs typeface="Times New Roman" panose="02020603050405020304" pitchFamily="18" charset="0"/>
              </a:rPr>
              <a:t>face</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and she </a:t>
            </a:r>
            <a:r>
              <a:rPr lang="en-US" altLang="zh-CN" sz="2800" dirty="0">
                <a:solidFill>
                  <a:schemeClr val="accent6"/>
                </a:solidFill>
                <a:latin typeface="Times New Roman" panose="02020603050405020304" pitchFamily="18" charset="0"/>
                <a:cs typeface="Times New Roman" panose="02020603050405020304" pitchFamily="18" charset="0"/>
              </a:rPr>
              <a:t>turned away from </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the table. </a:t>
            </a:r>
            <a:r>
              <a:rPr lang="en-US" altLang="zh-CN" sz="2800" dirty="0" err="1" smtClean="0">
                <a:solidFill>
                  <a:schemeClr val="tx2">
                    <a:lumMod val="20000"/>
                    <a:lumOff val="80000"/>
                  </a:schemeClr>
                </a:solidFill>
                <a:latin typeface="Times New Roman" panose="02020603050405020304" pitchFamily="18" charset="0"/>
                <a:cs typeface="Times New Roman" panose="02020603050405020304" pitchFamily="18" charset="0"/>
              </a:rPr>
              <a:t>dar</a:t>
            </a:r>
            <a:endPar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endParaRPr>
          </a:p>
        </p:txBody>
      </p:sp>
      <p:cxnSp>
        <p:nvCxnSpPr>
          <p:cNvPr id="16" name="直接箭头连接符 15"/>
          <p:cNvCxnSpPr/>
          <p:nvPr/>
        </p:nvCxnSpPr>
        <p:spPr>
          <a:xfrm>
            <a:off x="5444480" y="6029672"/>
            <a:ext cx="769476" cy="332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2780184" y="6029672"/>
            <a:ext cx="3303984" cy="422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2780184" y="6362092"/>
            <a:ext cx="3303984" cy="18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713977" y="5779222"/>
            <a:ext cx="147668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dark</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p:cNvSpPr>
          <p:nvPr/>
        </p:nvSpPr>
        <p:spPr>
          <a:xfrm>
            <a:off x="457200" y="211138"/>
            <a:ext cx="8229600"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US" altLang="zh-CN" b="1">
                <a:solidFill>
                  <a:srgbClr val="0000FF"/>
                </a:solidFill>
                <a:latin typeface="Cambria" panose="02040503050406030204" charset="0"/>
              </a:rPr>
              <a:t>Work Out Possible Plots</a:t>
            </a:r>
            <a:r>
              <a:rPr lang="en-US" altLang="zh-CN" sz="4400" b="1">
                <a:solidFill>
                  <a:srgbClr val="0000FF"/>
                </a:solidFill>
                <a:latin typeface="Cambria" panose="02040503050406030204" charset="0"/>
              </a:rPr>
              <a:t> in Paragraph1?</a:t>
            </a:r>
            <a:endParaRPr lang="en-US" altLang="zh-CN" sz="4400" b="1">
              <a:solidFill>
                <a:srgbClr val="0000FF"/>
              </a:solidFill>
              <a:latin typeface="Cambria" panose="02040503050406030204" charset="0"/>
            </a:endParaRPr>
          </a:p>
        </p:txBody>
      </p:sp>
      <p:sp>
        <p:nvSpPr>
          <p:cNvPr id="2" name="文本框 1"/>
          <p:cNvSpPr txBox="1"/>
          <p:nvPr/>
        </p:nvSpPr>
        <p:spPr>
          <a:xfrm>
            <a:off x="135890" y="1896110"/>
            <a:ext cx="8676640" cy="3046095"/>
          </a:xfrm>
          <a:prstGeom prst="rect">
            <a:avLst/>
          </a:prstGeom>
          <a:noFill/>
        </p:spPr>
        <p:txBody>
          <a:bodyPr wrap="square" rtlCol="0">
            <a:spAutoFit/>
          </a:bodyPr>
          <a:p>
            <a:r>
              <a:rPr lang="en-US" altLang="zh-CN" sz="3200">
                <a:latin typeface="Times New Roman" panose="02020603050405020304" pitchFamily="18" charset="0"/>
                <a:cs typeface="Times New Roman" panose="02020603050405020304" pitchFamily="18" charset="0"/>
              </a:rPr>
              <a:t>How did she feel when she saw her classmates in the restaurant?</a:t>
            </a:r>
            <a:endParaRPr lang="en-US" altLang="zh-CN" sz="3200">
              <a:latin typeface="Times New Roman" panose="02020603050405020304" pitchFamily="18" charset="0"/>
              <a:cs typeface="Times New Roman" panose="02020603050405020304" pitchFamily="18" charset="0"/>
            </a:endParaRPr>
          </a:p>
          <a:p>
            <a:endParaRPr lang="en-US" altLang="zh-CN" sz="3200">
              <a:latin typeface="Times New Roman" panose="02020603050405020304" pitchFamily="18" charset="0"/>
              <a:cs typeface="Times New Roman" panose="02020603050405020304" pitchFamily="18" charset="0"/>
            </a:endParaRPr>
          </a:p>
          <a:p>
            <a:r>
              <a:rPr lang="en-US" altLang="zh-CN" sz="3200">
                <a:latin typeface="Times New Roman" panose="02020603050405020304" pitchFamily="18" charset="0"/>
                <a:cs typeface="Times New Roman" panose="02020603050405020304" pitchFamily="18" charset="0"/>
              </a:rPr>
              <a:t>What did her mum do?</a:t>
            </a:r>
            <a:endParaRPr lang="en-US" altLang="zh-CN" sz="3200">
              <a:latin typeface="Times New Roman" panose="02020603050405020304" pitchFamily="18" charset="0"/>
              <a:cs typeface="Times New Roman" panose="02020603050405020304" pitchFamily="18" charset="0"/>
            </a:endParaRPr>
          </a:p>
          <a:p>
            <a:endParaRPr lang="en-US" altLang="zh-CN" sz="3200">
              <a:latin typeface="Times New Roman" panose="02020603050405020304" pitchFamily="18" charset="0"/>
              <a:cs typeface="Times New Roman" panose="02020603050405020304" pitchFamily="18" charset="0"/>
            </a:endParaRPr>
          </a:p>
          <a:p>
            <a:r>
              <a:rPr lang="en-US" altLang="zh-CN" sz="3200">
                <a:latin typeface="Times New Roman" panose="02020603050405020304" pitchFamily="18" charset="0"/>
                <a:cs typeface="Times New Roman" panose="02020603050405020304" pitchFamily="18" charset="0"/>
              </a:rPr>
              <a:t>Did she change her idea?</a:t>
            </a:r>
            <a:endParaRPr lang="en-US" altLang="zh-CN"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p:cNvSpPr>
          <p:nvPr/>
        </p:nvSpPr>
        <p:spPr>
          <a:xfrm>
            <a:off x="457200" y="211138"/>
            <a:ext cx="8229600"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US" altLang="zh-CN" b="1">
                <a:solidFill>
                  <a:srgbClr val="0000FF"/>
                </a:solidFill>
                <a:latin typeface="Cambria" panose="02040503050406030204" charset="0"/>
              </a:rPr>
              <a:t>Work Out Possible Plots</a:t>
            </a:r>
            <a:r>
              <a:rPr lang="en-US" altLang="zh-CN" sz="4400" b="1">
                <a:solidFill>
                  <a:srgbClr val="0000FF"/>
                </a:solidFill>
                <a:latin typeface="Cambria" panose="02040503050406030204" charset="0"/>
              </a:rPr>
              <a:t> in Paragraph2?</a:t>
            </a:r>
            <a:endParaRPr lang="en-US" altLang="zh-CN" sz="4400" b="1">
              <a:solidFill>
                <a:srgbClr val="0000FF"/>
              </a:solidFill>
              <a:latin typeface="Cambria" panose="02040503050406030204" charset="0"/>
            </a:endParaRPr>
          </a:p>
        </p:txBody>
      </p:sp>
      <p:sp>
        <p:nvSpPr>
          <p:cNvPr id="2" name="文本框 1"/>
          <p:cNvSpPr txBox="1"/>
          <p:nvPr/>
        </p:nvSpPr>
        <p:spPr>
          <a:xfrm>
            <a:off x="243205" y="1687830"/>
            <a:ext cx="8657590" cy="4769485"/>
          </a:xfrm>
          <a:prstGeom prst="rect">
            <a:avLst/>
          </a:prstGeom>
          <a:noFill/>
        </p:spPr>
        <p:txBody>
          <a:bodyPr wrap="square" rtlCol="0">
            <a:spAutoFit/>
          </a:bodyPr>
          <a:p>
            <a:r>
              <a:rPr lang="en-US" altLang="zh-CN" sz="2400">
                <a:latin typeface="Times New Roman" panose="02020603050405020304" pitchFamily="18" charset="0"/>
                <a:cs typeface="Times New Roman" panose="02020603050405020304" pitchFamily="18" charset="0"/>
              </a:rPr>
              <a:t>How did she feel when she walk towards her classmates?</a:t>
            </a:r>
            <a:endParaRPr lang="en-US" altLang="zh-CN" sz="2400">
              <a:latin typeface="Times New Roman" panose="02020603050405020304" pitchFamily="18" charset="0"/>
              <a:cs typeface="Times New Roman" panose="02020603050405020304" pitchFamily="18" charset="0"/>
            </a:endParaRPr>
          </a:p>
          <a:p>
            <a:endParaRPr lang="zh-CN" altLang="en-US"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How did her classmates react to her appearance as a waitress in the restaurant?</a:t>
            </a:r>
            <a:endParaRPr lang="en-US" altLang="zh-CN" sz="2400">
              <a:latin typeface="Times New Roman" panose="02020603050405020304" pitchFamily="18" charset="0"/>
              <a:cs typeface="Times New Roman" panose="02020603050405020304" pitchFamily="18" charset="0"/>
            </a:endParaRPr>
          </a:p>
          <a:p>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What is the possible ending?</a:t>
            </a:r>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A. </a:t>
            </a:r>
            <a:r>
              <a:rPr lang="en-US" altLang="zh-CN" sz="2400">
                <a:solidFill>
                  <a:schemeClr val="accent6"/>
                </a:solidFill>
                <a:latin typeface="Times New Roman" panose="02020603050405020304" pitchFamily="18" charset="0"/>
                <a:cs typeface="Times New Roman" panose="02020603050405020304" pitchFamily="18" charset="0"/>
              </a:rPr>
              <a:t>They became good friends.</a:t>
            </a:r>
            <a:endParaRPr lang="en-US" altLang="zh-CN" sz="2400">
              <a:solidFill>
                <a:schemeClr val="accent6"/>
              </a:solidFill>
              <a:latin typeface="Times New Roman" panose="02020603050405020304" pitchFamily="18" charset="0"/>
              <a:cs typeface="Times New Roman" panose="02020603050405020304" pitchFamily="18" charset="0"/>
            </a:endParaRPr>
          </a:p>
          <a:p>
            <a:r>
              <a:rPr lang="en-US" altLang="zh-CN" sz="2400">
                <a:solidFill>
                  <a:schemeClr val="accent6"/>
                </a:solidFill>
                <a:latin typeface="Times New Roman" panose="02020603050405020304" pitchFamily="18" charset="0"/>
                <a:cs typeface="Times New Roman" panose="02020603050405020304" pitchFamily="18" charset="0"/>
              </a:rPr>
              <a:t>B.  She was laughed at in public.</a:t>
            </a:r>
            <a:endParaRPr lang="en-US" altLang="zh-CN" sz="2400">
              <a:solidFill>
                <a:schemeClr val="accent6"/>
              </a:solidFill>
              <a:latin typeface="Times New Roman" panose="02020603050405020304" pitchFamily="18" charset="0"/>
              <a:cs typeface="Times New Roman" panose="02020603050405020304" pitchFamily="18" charset="0"/>
            </a:endParaRPr>
          </a:p>
          <a:p>
            <a:r>
              <a:rPr lang="en-US" altLang="zh-CN" sz="2400">
                <a:solidFill>
                  <a:schemeClr val="accent6"/>
                </a:solidFill>
                <a:latin typeface="Times New Roman" panose="02020603050405020304" pitchFamily="18" charset="0"/>
                <a:cs typeface="Times New Roman" panose="02020603050405020304" pitchFamily="18" charset="0"/>
              </a:rPr>
              <a:t>C. ...</a:t>
            </a:r>
            <a:endParaRPr lang="en-US" altLang="zh-CN" sz="2400">
              <a:solidFill>
                <a:schemeClr val="accent6"/>
              </a:solidFill>
              <a:latin typeface="Times New Roman" panose="02020603050405020304" pitchFamily="18" charset="0"/>
              <a:cs typeface="Times New Roman" panose="02020603050405020304" pitchFamily="18" charset="0"/>
            </a:endParaRPr>
          </a:p>
          <a:p>
            <a:endParaRPr lang="en-US" altLang="zh-CN" sz="2400">
              <a:latin typeface="Times New Roman" panose="02020603050405020304" pitchFamily="18" charset="0"/>
              <a:cs typeface="Times New Roman" panose="02020603050405020304" pitchFamily="18" charset="0"/>
            </a:endParaRPr>
          </a:p>
          <a:p>
            <a:r>
              <a:rPr lang="en-US" altLang="zh-CN" sz="3200">
                <a:solidFill>
                  <a:schemeClr val="tx2">
                    <a:lumMod val="60000"/>
                    <a:lumOff val="40000"/>
                  </a:schemeClr>
                </a:solidFill>
                <a:latin typeface="Times New Roman" panose="02020603050405020304" pitchFamily="18" charset="0"/>
                <a:cs typeface="Times New Roman" panose="02020603050405020304" pitchFamily="18" charset="0"/>
              </a:rPr>
              <a:t>Which ending do you prefer? Why?</a:t>
            </a:r>
            <a:endParaRPr lang="en-US" altLang="zh-CN" sz="320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en-US" altLang="zh-CN" sz="320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blinds(horizontal)">
                                      <p:cBhvr>
                                        <p:cTn id="20" dur="500"/>
                                        <p:tgtEl>
                                          <p:spTgt spid="2">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blinds(horizontal)">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blinds(horizontal)">
                                      <p:cBhvr>
                                        <p:cTn id="2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4" name="矩形 20"/>
          <p:cNvSpPr/>
          <p:nvPr/>
        </p:nvSpPr>
        <p:spPr>
          <a:xfrm>
            <a:off x="0" y="5589588"/>
            <a:ext cx="1762760" cy="52197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p>
            <a:pPr eaLnBrk="0" hangingPunct="0"/>
            <a:r>
              <a:rPr lang="en-US" altLang="zh-CN" sz="2800">
                <a:latin typeface="Arial" panose="020B0604020202020204" pitchFamily="34" charset="0"/>
              </a:rPr>
              <a:t>Beginning</a:t>
            </a:r>
            <a:endParaRPr lang="en-US" altLang="zh-CN" sz="2800" dirty="0">
              <a:latin typeface="Arial" panose="020B0604020202020204" pitchFamily="34" charset="0"/>
            </a:endParaRPr>
          </a:p>
        </p:txBody>
      </p:sp>
      <p:sp>
        <p:nvSpPr>
          <p:cNvPr id="996379" name="Rectangle 3"/>
          <p:cNvSpPr/>
          <p:nvPr/>
        </p:nvSpPr>
        <p:spPr>
          <a:xfrm>
            <a:off x="0" y="706755"/>
            <a:ext cx="9144000" cy="533400"/>
          </a:xfrm>
          <a:prstGeom prst="rect">
            <a:avLst/>
          </a:prstGeom>
          <a:noFill/>
          <a:ln w="9525">
            <a:noFill/>
          </a:ln>
        </p:spPr>
        <p:txBody>
          <a:bodyPr/>
          <a:p>
            <a:pPr marL="342900" indent="-342900">
              <a:lnSpc>
                <a:spcPct val="90000"/>
              </a:lnSpc>
              <a:spcBef>
                <a:spcPct val="20000"/>
              </a:spcBef>
            </a:pPr>
            <a:r>
              <a:rPr lang="en-US" altLang="zh-CN" sz="2800" i="1">
                <a:latin typeface="Times New Roman" panose="02020603050405020304" pitchFamily="18" charset="0"/>
              </a:rPr>
              <a:t>Find out the key </a:t>
            </a:r>
            <a:r>
              <a:rPr lang="en-US" altLang="zh-CN" sz="2800" i="1">
                <a:solidFill>
                  <a:schemeClr val="accent2"/>
                </a:solidFill>
                <a:latin typeface="Times New Roman" panose="02020603050405020304" pitchFamily="18" charset="0"/>
              </a:rPr>
              <a:t>words</a:t>
            </a:r>
            <a:r>
              <a:rPr lang="en-US" altLang="zh-CN" sz="2800" i="1">
                <a:latin typeface="Times New Roman" panose="02020603050405020304" pitchFamily="18" charset="0"/>
              </a:rPr>
              <a:t> showing the development of the</a:t>
            </a:r>
            <a:r>
              <a:rPr lang="en-US" altLang="zh-CN" sz="2800" i="1">
                <a:solidFill>
                  <a:schemeClr val="accent2"/>
                </a:solidFill>
                <a:latin typeface="Times New Roman" panose="02020603050405020304" pitchFamily="18" charset="0"/>
              </a:rPr>
              <a:t> plot</a:t>
            </a:r>
            <a:r>
              <a:rPr lang="en-US" altLang="zh-CN" sz="2800" i="1">
                <a:latin typeface="Times New Roman" panose="02020603050405020304" pitchFamily="18" charset="0"/>
              </a:rPr>
              <a:t>.</a:t>
            </a:r>
            <a:endParaRPr lang="en-US" altLang="zh-CN" sz="2800" i="1">
              <a:latin typeface="Times New Roman" panose="02020603050405020304" pitchFamily="18" charset="0"/>
            </a:endParaRPr>
          </a:p>
        </p:txBody>
      </p:sp>
      <p:sp>
        <p:nvSpPr>
          <p:cNvPr id="12301" name="矩形 20"/>
          <p:cNvSpPr/>
          <p:nvPr/>
        </p:nvSpPr>
        <p:spPr>
          <a:xfrm>
            <a:off x="4144010" y="1373823"/>
            <a:ext cx="1268095" cy="52197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p>
            <a:pPr eaLnBrk="0" hangingPunct="0"/>
            <a:r>
              <a:rPr lang="en-US" altLang="zh-CN" sz="2800">
                <a:latin typeface="Arial" panose="020B0604020202020204" pitchFamily="34" charset="0"/>
              </a:rPr>
              <a:t>Climax</a:t>
            </a:r>
            <a:endParaRPr lang="en-US" altLang="zh-CN" sz="2800">
              <a:latin typeface="Arial" panose="020B0604020202020204" pitchFamily="34" charset="0"/>
            </a:endParaRPr>
          </a:p>
        </p:txBody>
      </p:sp>
      <p:sp>
        <p:nvSpPr>
          <p:cNvPr id="12302" name="矩形 20"/>
          <p:cNvSpPr/>
          <p:nvPr/>
        </p:nvSpPr>
        <p:spPr>
          <a:xfrm>
            <a:off x="7370763" y="5654358"/>
            <a:ext cx="1289050" cy="52197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p>
            <a:pPr eaLnBrk="0" hangingPunct="0"/>
            <a:r>
              <a:rPr lang="en-US" altLang="zh-CN" sz="2800">
                <a:latin typeface="Arial" panose="020B0604020202020204" pitchFamily="34" charset="0"/>
              </a:rPr>
              <a:t>Ending</a:t>
            </a:r>
            <a:endParaRPr lang="en-US" altLang="zh-CN" sz="2800" dirty="0">
              <a:latin typeface="Arial" panose="020B0604020202020204" pitchFamily="34" charset="0"/>
            </a:endParaRPr>
          </a:p>
        </p:txBody>
      </p:sp>
      <p:sp>
        <p:nvSpPr>
          <p:cNvPr id="11266" name="矩形 7"/>
          <p:cNvSpPr/>
          <p:nvPr/>
        </p:nvSpPr>
        <p:spPr>
          <a:xfrm>
            <a:off x="98425" y="0"/>
            <a:ext cx="7272338" cy="706755"/>
          </a:xfrm>
          <a:prstGeom prst="rect">
            <a:avLst/>
          </a:prstGeom>
          <a:noFill/>
          <a:ln w="9525">
            <a:noFill/>
          </a:ln>
        </p:spPr>
        <p:txBody>
          <a:bodyPr>
            <a:spAutoFit/>
          </a:bodyPr>
          <a:p>
            <a:r>
              <a:rPr lang="en-US" altLang="zh-CN" sz="4000">
                <a:solidFill>
                  <a:srgbClr val="1B28D5"/>
                </a:solidFill>
                <a:latin typeface="Times New Roman" panose="02020603050405020304" pitchFamily="18" charset="0"/>
                <a:sym typeface="+mn-ea"/>
              </a:rPr>
              <a:t>Tip2</a:t>
            </a:r>
            <a:r>
              <a:rPr lang="en-US" altLang="zh-CN" sz="4000">
                <a:solidFill>
                  <a:srgbClr val="1B28D5"/>
                </a:solidFill>
                <a:latin typeface="Times New Roman" panose="02020603050405020304" pitchFamily="18" charset="0"/>
              </a:rPr>
              <a:t>: Analyze the possible plots</a:t>
            </a:r>
            <a:endParaRPr lang="en-US" altLang="zh-CN" sz="4000" dirty="0">
              <a:solidFill>
                <a:srgbClr val="1B28D5"/>
              </a:solidFill>
              <a:latin typeface="Times New Roman" panose="02020603050405020304" pitchFamily="18" charset="0"/>
            </a:endParaRPr>
          </a:p>
        </p:txBody>
      </p:sp>
      <p:cxnSp>
        <p:nvCxnSpPr>
          <p:cNvPr id="7" name="直接连接符 6"/>
          <p:cNvCxnSpPr>
            <a:stCxn id="12301" idx="3"/>
            <a:endCxn id="12302" idx="0"/>
          </p:cNvCxnSpPr>
          <p:nvPr/>
        </p:nvCxnSpPr>
        <p:spPr>
          <a:xfrm>
            <a:off x="5412105" y="1635125"/>
            <a:ext cx="2603500" cy="401955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115060" y="1772920"/>
            <a:ext cx="2952750" cy="374459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77495" y="4767580"/>
            <a:ext cx="1115695" cy="398780"/>
          </a:xfrm>
          <a:prstGeom prst="rect">
            <a:avLst/>
          </a:prstGeom>
          <a:noFill/>
        </p:spPr>
        <p:txBody>
          <a:bodyPr wrap="none" rtlCol="0">
            <a:spAutoFit/>
          </a:bodyPr>
          <a:p>
            <a:r>
              <a:rPr lang="en-US" altLang="zh-CN" sz="2000">
                <a:solidFill>
                  <a:srgbClr val="FF0000"/>
                </a:solidFill>
              </a:rPr>
              <a:t>unwilling</a:t>
            </a:r>
            <a:endParaRPr lang="en-US" altLang="zh-CN" sz="2000">
              <a:solidFill>
                <a:srgbClr val="FF0000"/>
              </a:solidFill>
            </a:endParaRPr>
          </a:p>
        </p:txBody>
      </p:sp>
      <p:cxnSp>
        <p:nvCxnSpPr>
          <p:cNvPr id="10" name="直接连接符 9"/>
          <p:cNvCxnSpPr/>
          <p:nvPr/>
        </p:nvCxnSpPr>
        <p:spPr>
          <a:xfrm flipV="1">
            <a:off x="584835" y="5229225"/>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1889760" y="4869180"/>
            <a:ext cx="3689985" cy="64833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accent6"/>
                </a:solidFill>
              </a:rPr>
              <a:t>frown, grumble,mumble, complaint</a:t>
            </a:r>
            <a:endParaRPr lang="en-US" altLang="zh-CN" sz="2400">
              <a:solidFill>
                <a:schemeClr val="accent6"/>
              </a:solidFill>
            </a:endParaRPr>
          </a:p>
        </p:txBody>
      </p:sp>
      <p:sp>
        <p:nvSpPr>
          <p:cNvPr id="12" name="文本框 11"/>
          <p:cNvSpPr txBox="1"/>
          <p:nvPr/>
        </p:nvSpPr>
        <p:spPr>
          <a:xfrm>
            <a:off x="1393190" y="3463290"/>
            <a:ext cx="756920" cy="398780"/>
          </a:xfrm>
          <a:prstGeom prst="rect">
            <a:avLst/>
          </a:prstGeom>
          <a:noFill/>
        </p:spPr>
        <p:txBody>
          <a:bodyPr wrap="none" rtlCol="0">
            <a:spAutoFit/>
          </a:bodyPr>
          <a:p>
            <a:r>
              <a:rPr lang="en-US" altLang="zh-CN" sz="2000"/>
              <a:t>upset</a:t>
            </a:r>
            <a:endParaRPr lang="en-US" altLang="zh-CN" sz="2000"/>
          </a:p>
        </p:txBody>
      </p:sp>
      <p:cxnSp>
        <p:nvCxnSpPr>
          <p:cNvPr id="13" name="直接连接符 12"/>
          <p:cNvCxnSpPr/>
          <p:nvPr/>
        </p:nvCxnSpPr>
        <p:spPr>
          <a:xfrm flipV="1">
            <a:off x="1489710" y="3862070"/>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2812415" y="3465195"/>
            <a:ext cx="2018665" cy="64833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accent6"/>
                </a:solidFill>
              </a:rPr>
              <a:t>not easy, hard, not notice</a:t>
            </a:r>
            <a:endParaRPr lang="en-US" altLang="zh-CN" sz="2400">
              <a:solidFill>
                <a:schemeClr val="accent6"/>
              </a:solidFill>
            </a:endParaRPr>
          </a:p>
        </p:txBody>
      </p:sp>
      <p:sp>
        <p:nvSpPr>
          <p:cNvPr id="15" name="文本框 14"/>
          <p:cNvSpPr txBox="1"/>
          <p:nvPr/>
        </p:nvSpPr>
        <p:spPr>
          <a:xfrm>
            <a:off x="2280285" y="2534920"/>
            <a:ext cx="671195" cy="398780"/>
          </a:xfrm>
          <a:prstGeom prst="rect">
            <a:avLst/>
          </a:prstGeom>
          <a:noFill/>
        </p:spPr>
        <p:txBody>
          <a:bodyPr wrap="none" rtlCol="0">
            <a:spAutoFit/>
          </a:bodyPr>
          <a:p>
            <a:r>
              <a:rPr lang="en-US" altLang="zh-CN" sz="2000"/>
              <a:t>calm</a:t>
            </a:r>
            <a:endParaRPr lang="en-US" altLang="zh-CN" sz="2000"/>
          </a:p>
        </p:txBody>
      </p:sp>
      <p:cxnSp>
        <p:nvCxnSpPr>
          <p:cNvPr id="16" name="直接连接符 15"/>
          <p:cNvCxnSpPr/>
          <p:nvPr/>
        </p:nvCxnSpPr>
        <p:spPr>
          <a:xfrm flipV="1">
            <a:off x="2395220" y="2930525"/>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3393440" y="2534920"/>
            <a:ext cx="2018665" cy="64833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accent6"/>
                </a:solidFill>
              </a:rPr>
              <a:t>smile, brightly, good, big</a:t>
            </a:r>
            <a:endParaRPr lang="en-US" altLang="zh-CN" sz="2400">
              <a:solidFill>
                <a:schemeClr val="accent6"/>
              </a:solidFill>
            </a:endParaRPr>
          </a:p>
        </p:txBody>
      </p:sp>
      <p:sp>
        <p:nvSpPr>
          <p:cNvPr id="18" name="文本框 17"/>
          <p:cNvSpPr txBox="1"/>
          <p:nvPr/>
        </p:nvSpPr>
        <p:spPr>
          <a:xfrm>
            <a:off x="2395220" y="1708150"/>
            <a:ext cx="1301115" cy="460375"/>
          </a:xfrm>
          <a:prstGeom prst="rect">
            <a:avLst/>
          </a:prstGeom>
          <a:noFill/>
        </p:spPr>
        <p:txBody>
          <a:bodyPr wrap="none" rtlCol="0">
            <a:spAutoFit/>
          </a:bodyPr>
          <a:p>
            <a:r>
              <a:rPr lang="en-US" altLang="zh-CN" sz="2400">
                <a:solidFill>
                  <a:srgbClr val="FF0000"/>
                </a:solidFill>
              </a:rPr>
              <a:t>unwilling</a:t>
            </a:r>
            <a:endParaRPr lang="en-US" altLang="zh-CN" sz="2400">
              <a:solidFill>
                <a:srgbClr val="FF0000"/>
              </a:solidFill>
            </a:endParaRPr>
          </a:p>
        </p:txBody>
      </p:sp>
      <p:cxnSp>
        <p:nvCxnSpPr>
          <p:cNvPr id="19" name="直接连接符 18"/>
          <p:cNvCxnSpPr/>
          <p:nvPr/>
        </p:nvCxnSpPr>
        <p:spPr>
          <a:xfrm flipV="1">
            <a:off x="2498725" y="2168525"/>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endCxn id="9" idx="0"/>
          </p:cNvCxnSpPr>
          <p:nvPr/>
        </p:nvCxnSpPr>
        <p:spPr>
          <a:xfrm flipH="1">
            <a:off x="835660" y="2708910"/>
            <a:ext cx="63500" cy="2058670"/>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1195705" y="1988820"/>
            <a:ext cx="1287780" cy="384175"/>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979160" y="2059305"/>
            <a:ext cx="1177925" cy="460375"/>
          </a:xfrm>
          <a:prstGeom prst="rect">
            <a:avLst/>
          </a:prstGeom>
          <a:noFill/>
        </p:spPr>
        <p:txBody>
          <a:bodyPr wrap="none" rtlCol="0">
            <a:spAutoFit/>
          </a:bodyPr>
          <a:p>
            <a:r>
              <a:rPr lang="en-US" altLang="zh-CN" sz="2400"/>
              <a:t>nervous</a:t>
            </a:r>
            <a:endParaRPr lang="en-US" altLang="zh-CN" sz="2000"/>
          </a:p>
        </p:txBody>
      </p:sp>
      <p:cxnSp>
        <p:nvCxnSpPr>
          <p:cNvPr id="24" name="直接连接符 23"/>
          <p:cNvCxnSpPr/>
          <p:nvPr/>
        </p:nvCxnSpPr>
        <p:spPr>
          <a:xfrm flipV="1">
            <a:off x="5668010" y="2531745"/>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415405" y="2930525"/>
            <a:ext cx="1361440" cy="460375"/>
          </a:xfrm>
          <a:prstGeom prst="rect">
            <a:avLst/>
          </a:prstGeom>
          <a:noFill/>
        </p:spPr>
        <p:txBody>
          <a:bodyPr wrap="none" rtlCol="0">
            <a:spAutoFit/>
          </a:bodyPr>
          <a:p>
            <a:r>
              <a:rPr lang="en-US" altLang="zh-CN" sz="2400"/>
              <a:t>confident</a:t>
            </a:r>
            <a:endParaRPr lang="en-US" altLang="zh-CN" sz="2400"/>
          </a:p>
        </p:txBody>
      </p:sp>
      <p:cxnSp>
        <p:nvCxnSpPr>
          <p:cNvPr id="26" name="直接连接符 25"/>
          <p:cNvCxnSpPr/>
          <p:nvPr/>
        </p:nvCxnSpPr>
        <p:spPr>
          <a:xfrm flipV="1">
            <a:off x="6052820" y="3429000"/>
            <a:ext cx="1758950" cy="127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979160" y="3865245"/>
            <a:ext cx="3015615" cy="460375"/>
          </a:xfrm>
          <a:prstGeom prst="rect">
            <a:avLst/>
          </a:prstGeom>
          <a:noFill/>
        </p:spPr>
        <p:txBody>
          <a:bodyPr wrap="none" rtlCol="0">
            <a:spAutoFit/>
          </a:bodyPr>
          <a:p>
            <a:r>
              <a:rPr lang="en-US" altLang="zh-CN" sz="2400"/>
              <a:t>excited/happy/amazed</a:t>
            </a:r>
            <a:endParaRPr lang="en-US" altLang="zh-CN" sz="2400"/>
          </a:p>
        </p:txBody>
      </p:sp>
      <p:cxnSp>
        <p:nvCxnSpPr>
          <p:cNvPr id="28" name="直接连接符 27"/>
          <p:cNvCxnSpPr/>
          <p:nvPr/>
        </p:nvCxnSpPr>
        <p:spPr>
          <a:xfrm flipV="1">
            <a:off x="6647815" y="4293235"/>
            <a:ext cx="2028190" cy="292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804025" y="5013325"/>
            <a:ext cx="194437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7523480" y="4552950"/>
            <a:ext cx="983615" cy="460375"/>
          </a:xfrm>
          <a:prstGeom prst="rect">
            <a:avLst/>
          </a:prstGeom>
          <a:noFill/>
        </p:spPr>
        <p:txBody>
          <a:bodyPr wrap="none" rtlCol="0">
            <a:spAutoFit/>
          </a:bodyPr>
          <a:p>
            <a:r>
              <a:rPr lang="en-US" altLang="zh-CN" sz="2400">
                <a:solidFill>
                  <a:srgbClr val="FF0000"/>
                </a:solidFill>
              </a:rPr>
              <a:t>willing</a:t>
            </a:r>
            <a:endParaRPr lang="en-US" altLang="zh-CN" sz="2400">
              <a:solidFill>
                <a:srgbClr val="FF0000"/>
              </a:solidFill>
            </a:endParaRPr>
          </a:p>
        </p:txBody>
      </p:sp>
      <p:cxnSp>
        <p:nvCxnSpPr>
          <p:cNvPr id="31" name="直接连接符 30"/>
          <p:cNvCxnSpPr/>
          <p:nvPr/>
        </p:nvCxnSpPr>
        <p:spPr>
          <a:xfrm>
            <a:off x="3606800" y="2012950"/>
            <a:ext cx="3917315" cy="2927985"/>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431800" y="2372995"/>
            <a:ext cx="1475740" cy="521970"/>
          </a:xfrm>
          <a:prstGeom prst="rect">
            <a:avLst/>
          </a:prstGeom>
          <a:noFill/>
        </p:spPr>
        <p:txBody>
          <a:bodyPr wrap="square" rtlCol="0">
            <a:spAutoFit/>
          </a:bodyPr>
          <a:p>
            <a:r>
              <a:rPr lang="en-US" altLang="zh-CN" sz="2800" b="1">
                <a:gradFill>
                  <a:gsLst>
                    <a:gs pos="0">
                      <a:srgbClr val="007BD3"/>
                    </a:gs>
                    <a:gs pos="100000">
                      <a:srgbClr val="034373"/>
                    </a:gs>
                  </a:gsLst>
                  <a:lin scaled="0"/>
                </a:gradFill>
              </a:rPr>
              <a:t>conflict</a:t>
            </a:r>
            <a:endParaRPr lang="en-US" altLang="zh-CN" b="1">
              <a:gradFill>
                <a:gsLst>
                  <a:gs pos="0">
                    <a:srgbClr val="007BD3"/>
                  </a:gs>
                  <a:gs pos="100000">
                    <a:srgbClr val="034373"/>
                  </a:gs>
                </a:gsLst>
                <a:lin scaled="0"/>
              </a:gradFill>
            </a:endParaRPr>
          </a:p>
        </p:txBody>
      </p:sp>
      <p:sp>
        <p:nvSpPr>
          <p:cNvPr id="33" name="文本框 32"/>
          <p:cNvSpPr txBox="1"/>
          <p:nvPr/>
        </p:nvSpPr>
        <p:spPr>
          <a:xfrm>
            <a:off x="5246370" y="3463290"/>
            <a:ext cx="1015365" cy="583565"/>
          </a:xfrm>
          <a:prstGeom prst="rect">
            <a:avLst/>
          </a:prstGeom>
          <a:solidFill>
            <a:schemeClr val="bg1"/>
          </a:solidFill>
        </p:spPr>
        <p:txBody>
          <a:bodyPr wrap="square" rtlCol="0">
            <a:spAutoFit/>
          </a:bodyPr>
          <a:p>
            <a:r>
              <a:rPr lang="en-US" altLang="zh-CN" sz="3200" b="1">
                <a:gradFill>
                  <a:gsLst>
                    <a:gs pos="0">
                      <a:srgbClr val="007BD3"/>
                    </a:gs>
                    <a:gs pos="100000">
                      <a:srgbClr val="034373"/>
                    </a:gs>
                  </a:gsLst>
                  <a:lin scaled="0"/>
                </a:gradFill>
              </a:rPr>
              <a:t>echo</a:t>
            </a:r>
            <a:endParaRPr lang="en-US" altLang="zh-CN" sz="3200" b="1">
              <a:gradFill>
                <a:gsLst>
                  <a:gs pos="0">
                    <a:srgbClr val="007BD3"/>
                  </a:gs>
                  <a:gs pos="100000">
                    <a:srgbClr val="034373"/>
                  </a:gs>
                </a:gsLst>
                <a:lin scaled="0"/>
              </a:gradFill>
            </a:endParaRPr>
          </a:p>
        </p:txBody>
      </p:sp>
      <p:sp>
        <p:nvSpPr>
          <p:cNvPr id="34" name="文本框 33"/>
          <p:cNvSpPr txBox="1"/>
          <p:nvPr/>
        </p:nvSpPr>
        <p:spPr>
          <a:xfrm>
            <a:off x="262890" y="1435735"/>
            <a:ext cx="1966595" cy="460375"/>
          </a:xfrm>
          <a:prstGeom prst="rect">
            <a:avLst/>
          </a:prstGeom>
          <a:noFill/>
        </p:spPr>
        <p:txBody>
          <a:bodyPr wrap="none" rtlCol="0">
            <a:spAutoFit/>
          </a:bodyPr>
          <a:p>
            <a:r>
              <a:rPr lang="en-US" altLang="zh-CN" sz="2400" b="1">
                <a:solidFill>
                  <a:srgbClr val="FF0000"/>
                </a:solidFill>
              </a:rPr>
              <a:t>meet or not??</a:t>
            </a:r>
            <a:endParaRPr lang="en-US" altLang="zh-CN"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6379"/>
                                        </p:tgtEl>
                                        <p:attrNameLst>
                                          <p:attrName>style.visibility</p:attrName>
                                        </p:attrNameLst>
                                      </p:cBhvr>
                                      <p:to>
                                        <p:strVal val="visible"/>
                                      </p:to>
                                    </p:set>
                                    <p:animEffect transition="in" filter="blinds(horizontal)">
                                      <p:cBhvr>
                                        <p:cTn id="7" dur="500"/>
                                        <p:tgtEl>
                                          <p:spTgt spid="9963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blinds(horizontal)">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linds(horizontal)">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blinds(horizontal)">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linds(horizontal)">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linds(horizontal)">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blinds(horizontal)">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6379" grpId="0"/>
      <p:bldP spid="9" grpId="0"/>
      <p:bldP spid="9" grpId="1"/>
      <p:bldP spid="11" grpId="0" animBg="1"/>
      <p:bldP spid="11" grpId="1" animBg="1"/>
      <p:bldP spid="12" grpId="0"/>
      <p:bldP spid="12" grpId="1"/>
      <p:bldP spid="14" grpId="0" animBg="1"/>
      <p:bldP spid="14" grpId="1" animBg="1"/>
      <p:bldP spid="15" grpId="0"/>
      <p:bldP spid="15" grpId="1"/>
      <p:bldP spid="17" grpId="0" animBg="1"/>
      <p:bldP spid="17" grpId="1" animBg="1"/>
      <p:bldP spid="18" grpId="0"/>
      <p:bldP spid="18" grpId="1"/>
      <p:bldP spid="32" grpId="0"/>
      <p:bldP spid="32" grpId="1"/>
      <p:bldP spid="23" grpId="0"/>
      <p:bldP spid="23" grpId="1"/>
      <p:bldP spid="25" grpId="0"/>
      <p:bldP spid="25" grpId="1"/>
      <p:bldP spid="27" grpId="0"/>
      <p:bldP spid="27" grpId="1"/>
      <p:bldP spid="30" grpId="0"/>
      <p:bldP spid="30" grpId="1"/>
      <p:bldP spid="33" grpId="0" bldLvl="0" animBg="1"/>
      <p:bldP spid="33" grpId="1"/>
      <p:bldP spid="34" grpId="0"/>
      <p:bldP spid="3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04470" y="993775"/>
            <a:ext cx="8735060" cy="2245360"/>
          </a:xfrm>
          <a:prstGeom prst="rect">
            <a:avLst/>
          </a:prstGeom>
          <a:noFill/>
          <a:ln w="9525">
            <a:noFill/>
          </a:ln>
        </p:spPr>
        <p:txBody>
          <a:bodyPr wrap="square">
            <a:spAutoFit/>
          </a:bodyPr>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Her face flushed / burned with embarrassment.</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She had a slight frown on her face.</a:t>
            </a:r>
            <a:endPar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She felt her cheeks burning with shame.</a:t>
            </a:r>
            <a:endPar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Color rushed / flooded / rose to her cheeks when she realized she was being watched</a:t>
            </a:r>
            <a:endPar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p:txBody>
      </p:sp>
      <p:sp>
        <p:nvSpPr>
          <p:cNvPr id="2" name="矩形 1"/>
          <p:cNvSpPr/>
          <p:nvPr/>
        </p:nvSpPr>
        <p:spPr>
          <a:xfrm>
            <a:off x="204470" y="125730"/>
            <a:ext cx="8315960" cy="706755"/>
          </a:xfrm>
          <a:prstGeom prst="rect">
            <a:avLst/>
          </a:prstGeom>
          <a:noFill/>
          <a:ln>
            <a:noFill/>
          </a:ln>
        </p:spPr>
        <p:txBody>
          <a:bodyPr wrap="none" rtlCol="0" anchor="t">
            <a:spAutoFit/>
          </a:bodyPr>
          <a:p>
            <a:pPr algn="ctr"/>
            <a:r>
              <a:rPr lang="en-US" altLang="zh-CN" sz="4000" b="1">
                <a:ln w="22225">
                  <a:solidFill>
                    <a:schemeClr val="accent2"/>
                  </a:solidFill>
                  <a:prstDash val="solid"/>
                </a:ln>
                <a:solidFill>
                  <a:srgbClr val="FF0000"/>
                </a:solidFill>
                <a:effectLst/>
              </a:rPr>
              <a:t>Examples of expressing embrassement</a:t>
            </a:r>
            <a:endParaRPr lang="en-US" altLang="zh-CN" sz="4000" b="1">
              <a:ln w="22225">
                <a:solidFill>
                  <a:schemeClr val="accent2"/>
                </a:solidFill>
                <a:prstDash val="solid"/>
              </a:ln>
              <a:solidFill>
                <a:srgbClr val="FF0000"/>
              </a:solidFill>
              <a:effectLst/>
            </a:endParaRPr>
          </a:p>
        </p:txBody>
      </p:sp>
      <p:sp>
        <p:nvSpPr>
          <p:cNvPr id="3" name="矩形 2"/>
          <p:cNvSpPr/>
          <p:nvPr/>
        </p:nvSpPr>
        <p:spPr>
          <a:xfrm>
            <a:off x="309563" y="3547110"/>
            <a:ext cx="7525385" cy="706755"/>
          </a:xfrm>
          <a:prstGeom prst="rect">
            <a:avLst/>
          </a:prstGeom>
          <a:noFill/>
          <a:ln>
            <a:noFill/>
          </a:ln>
        </p:spPr>
        <p:txBody>
          <a:bodyPr wrap="none" rtlCol="0" anchor="t">
            <a:spAutoFit/>
          </a:bodyPr>
          <a:p>
            <a:pPr algn="ctr"/>
            <a:r>
              <a:rPr lang="en-US" altLang="zh-CN" sz="4000" b="1">
                <a:ln w="22225">
                  <a:solidFill>
                    <a:schemeClr val="accent2"/>
                  </a:solidFill>
                  <a:prstDash val="solid"/>
                </a:ln>
                <a:solidFill>
                  <a:srgbClr val="FF0000"/>
                </a:solidFill>
                <a:effectLst/>
              </a:rPr>
              <a:t>Examples of expressing excitement</a:t>
            </a:r>
            <a:endParaRPr lang="en-US" altLang="zh-CN" sz="4000" b="1">
              <a:ln w="22225">
                <a:solidFill>
                  <a:schemeClr val="accent2"/>
                </a:solidFill>
                <a:prstDash val="solid"/>
              </a:ln>
              <a:solidFill>
                <a:srgbClr val="FF0000"/>
              </a:solidFill>
              <a:effectLst/>
            </a:endParaRPr>
          </a:p>
        </p:txBody>
      </p:sp>
      <p:sp>
        <p:nvSpPr>
          <p:cNvPr id="4" name="文本框 3"/>
          <p:cNvSpPr txBox="1"/>
          <p:nvPr/>
        </p:nvSpPr>
        <p:spPr>
          <a:xfrm>
            <a:off x="309880" y="4172585"/>
            <a:ext cx="8735060" cy="2676525"/>
          </a:xfrm>
          <a:prstGeom prst="rect">
            <a:avLst/>
          </a:prstGeom>
          <a:noFill/>
          <a:ln w="9525">
            <a:noFill/>
          </a:ln>
        </p:spPr>
        <p:txBody>
          <a:bodyPr wrap="square">
            <a:spAutoFit/>
          </a:bodyPr>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3.A ripple of excitement / happiness ran through them.</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4.Their laughter echoed / lingered in the restaurant.</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5.His eyes twinkled / sparkled with pleasure.</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6.She wore a shining smile on her face.</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7.Her smile lit up the restaurant.</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7"/>
          <p:cNvSpPr/>
          <p:nvPr/>
        </p:nvSpPr>
        <p:spPr>
          <a:xfrm>
            <a:off x="457200" y="3564890"/>
            <a:ext cx="8839200" cy="2306955"/>
          </a:xfrm>
          <a:prstGeom prst="rect">
            <a:avLst/>
          </a:prstGeom>
          <a:noFill/>
          <a:ln w="9525">
            <a:noFill/>
          </a:ln>
        </p:spPr>
        <p:txBody>
          <a:bodyPr wrap="square">
            <a:spAutoFit/>
          </a:bodyPr>
          <a:p>
            <a:r>
              <a:rPr lang="en-US" altLang="zh-CN" sz="4000">
                <a:solidFill>
                  <a:srgbClr val="1B28D5"/>
                </a:solidFill>
                <a:latin typeface="Times New Roman" panose="02020603050405020304" pitchFamily="18" charset="0"/>
              </a:rPr>
              <a:t>Tip3: Pay attention to the</a:t>
            </a:r>
            <a:r>
              <a:rPr lang="en-US" altLang="zh-CN" sz="4800">
                <a:solidFill>
                  <a:srgbClr val="FF0000"/>
                </a:solidFill>
                <a:latin typeface="Times New Roman" panose="02020603050405020304" pitchFamily="18" charset="0"/>
              </a:rPr>
              <a:t> tone</a:t>
            </a:r>
            <a:endParaRPr lang="en-US" altLang="zh-CN" sz="4800">
              <a:solidFill>
                <a:srgbClr val="FF0000"/>
              </a:solidFill>
              <a:latin typeface="Times New Roman" panose="02020603050405020304" pitchFamily="18" charset="0"/>
            </a:endParaRPr>
          </a:p>
          <a:p>
            <a:endParaRPr lang="en-US" altLang="zh-CN" sz="4800" dirty="0">
              <a:solidFill>
                <a:srgbClr val="FF0000"/>
              </a:solidFill>
              <a:latin typeface="Times New Roman" panose="02020603050405020304" pitchFamily="18" charset="0"/>
            </a:endParaRPr>
          </a:p>
          <a:p>
            <a:r>
              <a:rPr lang="en-US" altLang="zh-CN" sz="4800" dirty="0">
                <a:solidFill>
                  <a:srgbClr val="FF0000"/>
                </a:solidFill>
                <a:latin typeface="Times New Roman" panose="02020603050405020304" pitchFamily="18" charset="0"/>
              </a:rPr>
              <a:t>Avoid being too sad or sacred</a:t>
            </a:r>
            <a:endParaRPr lang="en-US" altLang="zh-CN" sz="4800" dirty="0">
              <a:solidFill>
                <a:srgbClr val="FF0000"/>
              </a:solidFill>
              <a:latin typeface="Times New Roman" panose="02020603050405020304" pitchFamily="18" charset="0"/>
            </a:endParaRPr>
          </a:p>
        </p:txBody>
      </p:sp>
      <p:pic>
        <p:nvPicPr>
          <p:cNvPr id="178178" name="图片 7"/>
          <p:cNvPicPr>
            <a:picLocks noChangeAspect="1"/>
          </p:cNvPicPr>
          <p:nvPr>
            <p:custDataLst>
              <p:tags r:id="rId1"/>
            </p:custDataLst>
          </p:nvPr>
        </p:nvPicPr>
        <p:blipFill>
          <a:blip r:embed="rId2"/>
          <a:stretch>
            <a:fillRect/>
          </a:stretch>
        </p:blipFill>
        <p:spPr>
          <a:xfrm>
            <a:off x="457200" y="671830"/>
            <a:ext cx="8229600" cy="263842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QQ图片20200426001233"/>
          <p:cNvPicPr>
            <a:picLocks noChangeAspect="1"/>
          </p:cNvPicPr>
          <p:nvPr/>
        </p:nvPicPr>
        <p:blipFill>
          <a:blip r:embed="rId1"/>
          <a:stretch>
            <a:fillRect/>
          </a:stretch>
        </p:blipFill>
        <p:spPr>
          <a:xfrm>
            <a:off x="0" y="577850"/>
            <a:ext cx="9143365" cy="6000115"/>
          </a:xfrm>
          <a:prstGeom prst="rect">
            <a:avLst/>
          </a:prstGeom>
        </p:spPr>
      </p:pic>
      <p:sp>
        <p:nvSpPr>
          <p:cNvPr id="9" name="椭圆 8"/>
          <p:cNvSpPr/>
          <p:nvPr/>
        </p:nvSpPr>
        <p:spPr>
          <a:xfrm>
            <a:off x="5403850" y="891540"/>
            <a:ext cx="241998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4131945" y="2045335"/>
            <a:ext cx="2777490"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6513195" y="2655570"/>
            <a:ext cx="241998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2226945" y="3213100"/>
            <a:ext cx="317690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387985" y="246380"/>
            <a:ext cx="4667250" cy="645160"/>
          </a:xfrm>
          <a:prstGeom prst="rect">
            <a:avLst/>
          </a:prstGeom>
          <a:noFill/>
        </p:spPr>
        <p:txBody>
          <a:bodyPr wrap="none" rtlCol="0">
            <a:spAutoFit/>
          </a:bodyPr>
          <a:p>
            <a:r>
              <a:rPr lang="en-US" altLang="zh-CN" sz="3600">
                <a:solidFill>
                  <a:srgbClr val="FF0000"/>
                </a:solidFill>
              </a:rPr>
              <a:t>The twins are not tigers.</a:t>
            </a:r>
            <a:endParaRPr lang="en-US" altLang="zh-CN" sz="3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4" grpId="0" animBg="1"/>
      <p:bldP spid="4" grpId="1" animBg="1"/>
      <p:bldP spid="5" grpId="0" animBg="1"/>
      <p:bldP spid="5" grpId="1" animBg="1"/>
      <p:bldP spid="6" grpId="0" animBg="1"/>
      <p:bldP spid="6" grpId="1" animBg="1"/>
      <p:bldP spid="7" grpId="0"/>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7"/>
          <p:cNvSpPr/>
          <p:nvPr/>
        </p:nvSpPr>
        <p:spPr>
          <a:xfrm>
            <a:off x="457200" y="3714115"/>
            <a:ext cx="8839200" cy="829945"/>
          </a:xfrm>
          <a:prstGeom prst="rect">
            <a:avLst/>
          </a:prstGeom>
          <a:noFill/>
          <a:ln w="9525">
            <a:noFill/>
          </a:ln>
        </p:spPr>
        <p:txBody>
          <a:bodyPr wrap="square">
            <a:spAutoFit/>
          </a:bodyPr>
          <a:p>
            <a:r>
              <a:rPr lang="en-US" altLang="zh-CN" sz="4000">
                <a:solidFill>
                  <a:srgbClr val="1B28D5"/>
                </a:solidFill>
                <a:latin typeface="Times New Roman" panose="02020603050405020304" pitchFamily="18" charset="0"/>
              </a:rPr>
              <a:t>Tip4: Pay attention to the</a:t>
            </a:r>
            <a:r>
              <a:rPr lang="en-US" altLang="zh-CN" sz="4800">
                <a:solidFill>
                  <a:srgbClr val="FF0000"/>
                </a:solidFill>
                <a:latin typeface="Times New Roman" panose="02020603050405020304" pitchFamily="18" charset="0"/>
              </a:rPr>
              <a:t> cohension</a:t>
            </a:r>
            <a:endParaRPr lang="en-US" altLang="zh-CN" sz="4800" dirty="0">
              <a:solidFill>
                <a:srgbClr val="FF0000"/>
              </a:solidFill>
              <a:latin typeface="Times New Roman" panose="02020603050405020304" pitchFamily="18" charset="0"/>
            </a:endParaRPr>
          </a:p>
        </p:txBody>
      </p:sp>
      <p:pic>
        <p:nvPicPr>
          <p:cNvPr id="178178" name="图片 7"/>
          <p:cNvPicPr>
            <a:picLocks noChangeAspect="1"/>
          </p:cNvPicPr>
          <p:nvPr>
            <p:custDataLst>
              <p:tags r:id="rId1"/>
            </p:custDataLst>
          </p:nvPr>
        </p:nvPicPr>
        <p:blipFill>
          <a:blip r:embed="rId2"/>
          <a:stretch>
            <a:fillRect/>
          </a:stretch>
        </p:blipFill>
        <p:spPr>
          <a:xfrm>
            <a:off x="457200" y="671830"/>
            <a:ext cx="8229600" cy="263842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325" y="1700808"/>
            <a:ext cx="8809355" cy="25844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2020</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年</a:t>
            </a: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月衢、湖、丽三地市</a:t>
            </a:r>
            <a:endPar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读后续写</a:t>
            </a:r>
            <a:r>
              <a:rPr lang="zh-CN"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讲评</a:t>
            </a:r>
            <a:endPar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altLang="zh-CN" sz="5400" b="1" dirty="0" smtClean="0">
                <a:ln w="11430"/>
                <a:solidFill>
                  <a:srgbClr val="00B0F0"/>
                </a:solidFill>
                <a:effectLst>
                  <a:outerShdw blurRad="50800" dist="39000" dir="5460000" algn="tl">
                    <a:srgbClr val="000000">
                      <a:alpha val="38000"/>
                    </a:srgbClr>
                  </a:outerShdw>
                </a:effectLst>
              </a:rPr>
              <a:t>Fortune Cookie Friends</a:t>
            </a:r>
            <a:endParaRPr lang="zh-CN" altLang="en-US" sz="5400" b="1" cap="none" spc="0" dirty="0">
              <a:ln w="11430"/>
              <a:solidFill>
                <a:srgbClr val="00B0F0"/>
              </a:solidFill>
              <a:effectLst>
                <a:outerShdw blurRad="50800" dist="39000" dir="5460000" algn="tl">
                  <a:srgbClr val="000000">
                    <a:alpha val="38000"/>
                  </a:srgbClr>
                </a:outerShdw>
              </a:effectLst>
            </a:endParaRPr>
          </a:p>
        </p:txBody>
      </p:sp>
      <p:sp>
        <p:nvSpPr>
          <p:cNvPr id="5" name="TextBox 4"/>
          <p:cNvSpPr txBox="1"/>
          <p:nvPr/>
        </p:nvSpPr>
        <p:spPr>
          <a:xfrm>
            <a:off x="3923928" y="5243047"/>
            <a:ext cx="4820550" cy="523220"/>
          </a:xfrm>
          <a:prstGeom prst="rect">
            <a:avLst/>
          </a:prstGeom>
          <a:noFill/>
        </p:spPr>
        <p:txBody>
          <a:bodyPr wrap="none" rtlCol="0">
            <a:spAutoFit/>
          </a:bodyPr>
          <a:lstStyle/>
          <a:p>
            <a:r>
              <a:rPr lang="zh-CN" altLang="en-US" sz="2800" dirty="0" smtClean="0">
                <a:latin typeface="华文行楷" panose="02010800040101010101" pitchFamily="2" charset="-122"/>
                <a:ea typeface="华文行楷" panose="02010800040101010101" pitchFamily="2" charset="-122"/>
              </a:rPr>
              <a:t>浙江省衢州第一中学    徐荣仙</a:t>
            </a:r>
            <a:endParaRPr lang="zh-CN" altLang="en-US" sz="2800" dirty="0">
              <a:latin typeface="华文行楷" panose="02010800040101010101" pitchFamily="2" charset="-122"/>
              <a:ea typeface="华文行楷" panose="0201080004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QQ图片20200426083151"/>
          <p:cNvPicPr>
            <a:picLocks noChangeAspect="1"/>
          </p:cNvPicPr>
          <p:nvPr/>
        </p:nvPicPr>
        <p:blipFill>
          <a:blip r:embed="rId1"/>
          <a:stretch>
            <a:fillRect/>
          </a:stretch>
        </p:blipFill>
        <p:spPr>
          <a:xfrm>
            <a:off x="330835" y="1347470"/>
            <a:ext cx="8355965" cy="5511165"/>
          </a:xfrm>
          <a:prstGeom prst="rect">
            <a:avLst/>
          </a:prstGeom>
        </p:spPr>
      </p:pic>
      <p:sp>
        <p:nvSpPr>
          <p:cNvPr id="3" name="文本框 2"/>
          <p:cNvSpPr txBox="1"/>
          <p:nvPr/>
        </p:nvSpPr>
        <p:spPr>
          <a:xfrm>
            <a:off x="243840" y="201930"/>
            <a:ext cx="8656320" cy="1938020"/>
          </a:xfrm>
          <a:prstGeom prst="rect">
            <a:avLst/>
          </a:prstGeom>
          <a:solidFill>
            <a:schemeClr val="bg1"/>
          </a:solidFill>
          <a:ln w="12700" cmpd="sng">
            <a:solidFill>
              <a:schemeClr val="accent1">
                <a:shade val="50000"/>
              </a:schemeClr>
            </a:solidFill>
            <a:prstDash val="sysDot"/>
          </a:ln>
        </p:spPr>
        <p:txBody>
          <a:bodyPr wrap="square" rtlCol="0">
            <a:spAutoFit/>
          </a:bodyPr>
          <a:p>
            <a:r>
              <a:rPr lang="zh-CN" altLang="zh-CN" sz="2000">
                <a:solidFill>
                  <a:srgbClr val="FF0000"/>
                </a:solidFill>
              </a:rPr>
              <a:t>点评：</a:t>
            </a:r>
            <a:endParaRPr lang="zh-CN" altLang="zh-CN" sz="2000">
              <a:solidFill>
                <a:srgbClr val="FF0000"/>
              </a:solidFill>
            </a:endParaRPr>
          </a:p>
          <a:p>
            <a:r>
              <a:rPr lang="en-US" altLang="zh-CN" sz="2000">
                <a:solidFill>
                  <a:srgbClr val="FF0000"/>
                </a:solidFill>
              </a:rPr>
              <a:t>1. </a:t>
            </a:r>
            <a:r>
              <a:rPr lang="zh-CN" altLang="zh-CN" sz="2000">
                <a:solidFill>
                  <a:srgbClr val="FF0000"/>
                </a:solidFill>
              </a:rPr>
              <a:t>根据第二段的段首，第一段</a:t>
            </a:r>
            <a:r>
              <a:rPr lang="en-US" altLang="zh-CN" sz="2000">
                <a:solidFill>
                  <a:srgbClr val="FF0000"/>
                </a:solidFill>
              </a:rPr>
              <a:t>MeiMei</a:t>
            </a:r>
            <a:r>
              <a:rPr lang="zh-CN" altLang="en-US" sz="2000">
                <a:solidFill>
                  <a:srgbClr val="FF0000"/>
                </a:solidFill>
              </a:rPr>
              <a:t>应该没有离开厨房，她在厨房里徘徊，犹豫，而该篇第一段母亲没有给女儿思考的空间，也没有和女儿进行沟通，直接把她推了出去。这两个地方都与文章的整体谋篇布局衔接不够。</a:t>
            </a:r>
            <a:endParaRPr lang="zh-CN" altLang="en-US" sz="2000">
              <a:solidFill>
                <a:srgbClr val="FF0000"/>
              </a:solidFill>
            </a:endParaRPr>
          </a:p>
          <a:p>
            <a:r>
              <a:rPr lang="en-US" altLang="zh-CN" sz="2000">
                <a:solidFill>
                  <a:srgbClr val="FF0000"/>
                </a:solidFill>
              </a:rPr>
              <a:t>2. </a:t>
            </a:r>
            <a:r>
              <a:rPr lang="zh-CN" altLang="en-US" sz="2000">
                <a:solidFill>
                  <a:srgbClr val="FF0000"/>
                </a:solidFill>
              </a:rPr>
              <a:t>根据上文</a:t>
            </a:r>
            <a:r>
              <a:rPr lang="en-US" altLang="zh-CN" sz="2000">
                <a:solidFill>
                  <a:srgbClr val="FF0000"/>
                </a:solidFill>
              </a:rPr>
              <a:t>MeiMei </a:t>
            </a:r>
            <a:r>
              <a:rPr lang="zh-CN" altLang="en-US" sz="2000">
                <a:solidFill>
                  <a:srgbClr val="FF0000"/>
                </a:solidFill>
              </a:rPr>
              <a:t>的心理动态，她对她同学的位置是非常清晰的，不会出现不知不觉走到那个位置，此处衔接也欠妥。</a:t>
            </a:r>
            <a:endParaRPr lang="zh-CN" altLang="en-US" sz="2000">
              <a:solidFill>
                <a:srgbClr val="FF0000"/>
              </a:solidFill>
            </a:endParaRPr>
          </a:p>
        </p:txBody>
      </p:sp>
      <p:cxnSp>
        <p:nvCxnSpPr>
          <p:cNvPr id="4" name="直接连接符 3"/>
          <p:cNvCxnSpPr/>
          <p:nvPr/>
        </p:nvCxnSpPr>
        <p:spPr>
          <a:xfrm flipV="1">
            <a:off x="4516755" y="2362835"/>
            <a:ext cx="4037965" cy="615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78790" y="2841625"/>
            <a:ext cx="6973570" cy="114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8790" y="4133850"/>
            <a:ext cx="3804920" cy="1524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微信图片_20200425234616"/>
          <p:cNvPicPr>
            <a:picLocks noChangeAspect="1"/>
          </p:cNvPicPr>
          <p:nvPr/>
        </p:nvPicPr>
        <p:blipFill>
          <a:blip r:embed="rId1"/>
          <a:stretch>
            <a:fillRect/>
          </a:stretch>
        </p:blipFill>
        <p:spPr>
          <a:xfrm>
            <a:off x="-144780" y="706755"/>
            <a:ext cx="9500235" cy="5718175"/>
          </a:xfrm>
          <a:prstGeom prst="rect">
            <a:avLst/>
          </a:prstGeom>
        </p:spPr>
      </p:pic>
      <p:sp>
        <p:nvSpPr>
          <p:cNvPr id="3" name="圆角矩形 2"/>
          <p:cNvSpPr/>
          <p:nvPr/>
        </p:nvSpPr>
        <p:spPr>
          <a:xfrm>
            <a:off x="235585" y="3566160"/>
            <a:ext cx="8512810" cy="1896745"/>
          </a:xfrm>
          <a:prstGeom prst="roundRect">
            <a:avLst/>
          </a:prstGeom>
          <a:solidFill>
            <a:schemeClr val="bg2">
              <a:alpha val="10000"/>
            </a:schemeClr>
          </a:solid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235585" y="855980"/>
            <a:ext cx="8512175" cy="1076325"/>
          </a:xfrm>
          <a:prstGeom prst="rect">
            <a:avLst/>
          </a:prstGeom>
          <a:solidFill>
            <a:schemeClr val="bg1"/>
          </a:solidFill>
        </p:spPr>
        <p:txBody>
          <a:bodyPr wrap="square" rtlCol="0">
            <a:spAutoFit/>
          </a:bodyPr>
          <a:p>
            <a:r>
              <a:rPr lang="zh-CN" altLang="en-US" sz="3200">
                <a:solidFill>
                  <a:srgbClr val="FF0000"/>
                </a:solidFill>
              </a:rPr>
              <a:t>第一段段末与文章第二段有衔接，但是跳跃太快，缺乏</a:t>
            </a:r>
            <a:r>
              <a:rPr lang="en-US" altLang="zh-CN" sz="3200">
                <a:solidFill>
                  <a:srgbClr val="FF0000"/>
                </a:solidFill>
              </a:rPr>
              <a:t>MeiMei</a:t>
            </a:r>
            <a:r>
              <a:rPr lang="zh-CN" altLang="en-US" sz="3200">
                <a:solidFill>
                  <a:srgbClr val="FF0000"/>
                </a:solidFill>
              </a:rPr>
              <a:t>的思想改变过程</a:t>
            </a:r>
            <a:endParaRPr lang="zh-CN" altLang="en-US"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QQ图片20200426000444"/>
          <p:cNvPicPr>
            <a:picLocks noChangeAspect="1"/>
          </p:cNvPicPr>
          <p:nvPr/>
        </p:nvPicPr>
        <p:blipFill>
          <a:blip r:embed="rId1"/>
          <a:stretch>
            <a:fillRect/>
          </a:stretch>
        </p:blipFill>
        <p:spPr>
          <a:xfrm>
            <a:off x="186055" y="245110"/>
            <a:ext cx="8958580" cy="6427470"/>
          </a:xfrm>
          <a:prstGeom prst="rect">
            <a:avLst/>
          </a:prstGeom>
        </p:spPr>
      </p:pic>
      <p:sp>
        <p:nvSpPr>
          <p:cNvPr id="3" name="圆角矩形 2"/>
          <p:cNvSpPr/>
          <p:nvPr/>
        </p:nvSpPr>
        <p:spPr>
          <a:xfrm>
            <a:off x="186055" y="3402330"/>
            <a:ext cx="8824595" cy="1346835"/>
          </a:xfrm>
          <a:prstGeom prst="roundRect">
            <a:avLst/>
          </a:prstGeom>
          <a:solidFill>
            <a:schemeClr val="bg2">
              <a:alpha val="10000"/>
            </a:schemeClr>
          </a:solid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4070350" y="4481830"/>
            <a:ext cx="2223770" cy="922020"/>
          </a:xfrm>
          <a:prstGeom prst="rect">
            <a:avLst/>
          </a:prstGeom>
          <a:noFill/>
          <a:ln>
            <a:noFill/>
          </a:ln>
        </p:spPr>
        <p:txBody>
          <a:bodyPr wrap="none" rtlCol="0" anchor="t">
            <a:spAutoFit/>
          </a:bodyPr>
          <a:p>
            <a:pPr algn="ctr"/>
            <a:r>
              <a:rPr lang="en-US" altLang="zh-CN" sz="5400" b="1">
                <a:ln w="22225">
                  <a:solidFill>
                    <a:schemeClr val="accent2"/>
                  </a:solidFill>
                  <a:prstDash val="solid"/>
                </a:ln>
                <a:solidFill>
                  <a:srgbClr val="FF0000"/>
                </a:solidFill>
                <a:effectLst/>
              </a:rPr>
              <a:t>natural</a:t>
            </a:r>
            <a:endParaRPr lang="en-US" altLang="zh-CN" sz="5400" b="1">
              <a:ln w="22225">
                <a:solidFill>
                  <a:schemeClr val="accent2"/>
                </a:solidFill>
                <a:prstDash val="solid"/>
              </a:ln>
              <a:solidFill>
                <a:srgbClr val="FF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7"/>
          <p:cNvSpPr/>
          <p:nvPr/>
        </p:nvSpPr>
        <p:spPr>
          <a:xfrm>
            <a:off x="457200" y="3714115"/>
            <a:ext cx="8229600" cy="706755"/>
          </a:xfrm>
          <a:prstGeom prst="rect">
            <a:avLst/>
          </a:prstGeom>
          <a:noFill/>
          <a:ln w="9525">
            <a:noFill/>
          </a:ln>
        </p:spPr>
        <p:txBody>
          <a:bodyPr wrap="square">
            <a:spAutoFit/>
          </a:bodyPr>
          <a:p>
            <a:r>
              <a:rPr lang="en-US" altLang="zh-CN" sz="4000">
                <a:solidFill>
                  <a:srgbClr val="1B28D5"/>
                </a:solidFill>
                <a:latin typeface="Times New Roman" panose="02020603050405020304" pitchFamily="18" charset="0"/>
              </a:rPr>
              <a:t>Tip5: Try to plan an appealing ending </a:t>
            </a:r>
            <a:endParaRPr lang="en-US" altLang="zh-CN" sz="4000" dirty="0">
              <a:solidFill>
                <a:srgbClr val="1B28D5"/>
              </a:solidFill>
              <a:latin typeface="Times New Roman" panose="02020603050405020304" pitchFamily="18" charset="0"/>
            </a:endParaRPr>
          </a:p>
        </p:txBody>
      </p:sp>
      <p:pic>
        <p:nvPicPr>
          <p:cNvPr id="178178" name="图片 7"/>
          <p:cNvPicPr>
            <a:picLocks noChangeAspect="1"/>
          </p:cNvPicPr>
          <p:nvPr>
            <p:custDataLst>
              <p:tags r:id="rId1"/>
            </p:custDataLst>
          </p:nvPr>
        </p:nvPicPr>
        <p:blipFill>
          <a:blip r:embed="rId2"/>
          <a:stretch>
            <a:fillRect/>
          </a:stretch>
        </p:blipFill>
        <p:spPr>
          <a:xfrm>
            <a:off x="457200" y="671830"/>
            <a:ext cx="8229600" cy="263842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30225" y="1242695"/>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latin typeface="Arial" panose="020B0604020202020204" pitchFamily="34" charset="0"/>
              </a:rPr>
              <a:t>√</a:t>
            </a:r>
            <a:endParaRPr lang="zh-CN" altLang="en-US" sz="3600">
              <a:solidFill>
                <a:srgbClr val="FF0000"/>
              </a:solidFill>
              <a:latin typeface="Arial" panose="020B0604020202020204" pitchFamily="34" charset="0"/>
            </a:endParaRPr>
          </a:p>
        </p:txBody>
      </p:sp>
      <p:sp>
        <p:nvSpPr>
          <p:cNvPr id="5" name="椭圆 4"/>
          <p:cNvSpPr/>
          <p:nvPr/>
        </p:nvSpPr>
        <p:spPr>
          <a:xfrm>
            <a:off x="530225" y="2311351"/>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latin typeface="Arial" panose="020B0604020202020204" pitchFamily="34" charset="0"/>
              </a:rPr>
              <a:t>√</a:t>
            </a:r>
            <a:endParaRPr lang="zh-CN" altLang="en-US" sz="3600">
              <a:solidFill>
                <a:srgbClr val="FF0000"/>
              </a:solidFill>
              <a:latin typeface="Arial" panose="020B0604020202020204" pitchFamily="34" charset="0"/>
            </a:endParaRPr>
          </a:p>
        </p:txBody>
      </p:sp>
      <p:sp>
        <p:nvSpPr>
          <p:cNvPr id="6" name="椭圆 5"/>
          <p:cNvSpPr/>
          <p:nvPr/>
        </p:nvSpPr>
        <p:spPr>
          <a:xfrm>
            <a:off x="530225" y="3495992"/>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latin typeface="Arial" panose="020B0604020202020204" pitchFamily="34" charset="0"/>
              </a:rPr>
              <a:t>√</a:t>
            </a:r>
            <a:endParaRPr lang="zh-CN" altLang="en-US" sz="3600">
              <a:solidFill>
                <a:srgbClr val="FF0000"/>
              </a:solidFill>
              <a:latin typeface="Arial" panose="020B0604020202020204" pitchFamily="34" charset="0"/>
            </a:endParaRPr>
          </a:p>
        </p:txBody>
      </p:sp>
      <p:sp>
        <p:nvSpPr>
          <p:cNvPr id="7" name="椭圆 6"/>
          <p:cNvSpPr/>
          <p:nvPr/>
        </p:nvSpPr>
        <p:spPr>
          <a:xfrm>
            <a:off x="609649" y="4518342"/>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FF0000"/>
                </a:solidFill>
                <a:latin typeface="Arial" panose="020B0604020202020204" pitchFamily="34" charset="0"/>
              </a:rPr>
              <a:t>√</a:t>
            </a:r>
            <a:endParaRPr lang="zh-CN" altLang="en-US" sz="3600" dirty="0">
              <a:solidFill>
                <a:srgbClr val="FF0000"/>
              </a:solidFill>
              <a:latin typeface="Arial" panose="020B0604020202020204" pitchFamily="34" charset="0"/>
            </a:endParaRPr>
          </a:p>
        </p:txBody>
      </p:sp>
      <p:sp>
        <p:nvSpPr>
          <p:cNvPr id="9" name="对角圆角矩形 8"/>
          <p:cNvSpPr/>
          <p:nvPr/>
        </p:nvSpPr>
        <p:spPr>
          <a:xfrm>
            <a:off x="2123728" y="1314450"/>
            <a:ext cx="6696744"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FFFF00"/>
                </a:solidFill>
                <a:latin typeface="华文楷体" panose="02010600040101010101" charset="-122"/>
                <a:ea typeface="华文楷体" panose="02010600040101010101" charset="-122"/>
              </a:rPr>
              <a:t>合情合理，出人意料</a:t>
            </a:r>
            <a:endParaRPr lang="zh-CN" altLang="en-US" sz="3200" b="1" dirty="0">
              <a:solidFill>
                <a:srgbClr val="FFFF00"/>
              </a:solidFill>
              <a:latin typeface="华文楷体" panose="02010600040101010101" charset="-122"/>
              <a:ea typeface="华文楷体" panose="02010600040101010101" charset="-122"/>
            </a:endParaRPr>
          </a:p>
        </p:txBody>
      </p:sp>
      <p:sp>
        <p:nvSpPr>
          <p:cNvPr id="10" name="对角圆角矩形 9"/>
          <p:cNvSpPr/>
          <p:nvPr/>
        </p:nvSpPr>
        <p:spPr>
          <a:xfrm>
            <a:off x="2125470" y="2383423"/>
            <a:ext cx="6695002"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rgbClr val="FFFF00"/>
                </a:solidFill>
                <a:latin typeface="华文楷体" panose="02010600040101010101" charset="-122"/>
                <a:ea typeface="华文楷体" panose="02010600040101010101" charset="-122"/>
              </a:rPr>
              <a:t>寓情于景，情景交融</a:t>
            </a:r>
            <a:endParaRPr lang="zh-CN" altLang="en-US" sz="3200" b="1" dirty="0">
              <a:solidFill>
                <a:srgbClr val="FFFF00"/>
              </a:solidFill>
              <a:latin typeface="华文楷体" panose="02010600040101010101" charset="-122"/>
              <a:ea typeface="华文楷体" panose="02010600040101010101" charset="-122"/>
            </a:endParaRPr>
          </a:p>
        </p:txBody>
      </p:sp>
      <p:sp>
        <p:nvSpPr>
          <p:cNvPr id="11" name="对角圆角矩形 10"/>
          <p:cNvSpPr/>
          <p:nvPr/>
        </p:nvSpPr>
        <p:spPr>
          <a:xfrm>
            <a:off x="2100318" y="3495992"/>
            <a:ext cx="6720154"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rgbClr val="FFFF00"/>
                </a:solidFill>
                <a:latin typeface="华文楷体" panose="02010600040101010101" charset="-122"/>
                <a:ea typeface="华文楷体" panose="02010600040101010101" charset="-122"/>
              </a:rPr>
              <a:t>设置悬念，留白想象空间</a:t>
            </a:r>
            <a:endParaRPr lang="zh-CN" altLang="en-US" sz="3200" b="1" dirty="0">
              <a:solidFill>
                <a:srgbClr val="FFFF00"/>
              </a:solidFill>
              <a:latin typeface="华文楷体" panose="02010600040101010101" charset="-122"/>
              <a:ea typeface="华文楷体" panose="02010600040101010101" charset="-122"/>
            </a:endParaRPr>
          </a:p>
        </p:txBody>
      </p:sp>
      <p:sp>
        <p:nvSpPr>
          <p:cNvPr id="12" name="对角圆角矩形 11"/>
          <p:cNvSpPr/>
          <p:nvPr/>
        </p:nvSpPr>
        <p:spPr>
          <a:xfrm>
            <a:off x="2096979" y="4604551"/>
            <a:ext cx="6691808"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rgbClr val="FFFF00"/>
                </a:solidFill>
                <a:latin typeface="华文楷体" panose="02010600040101010101" charset="-122"/>
                <a:ea typeface="华文楷体" panose="02010600040101010101" charset="-122"/>
              </a:rPr>
              <a:t>合理推断，拔高立意</a:t>
            </a:r>
            <a:endParaRPr lang="zh-CN" altLang="en-US" sz="3200" b="1" dirty="0">
              <a:solidFill>
                <a:srgbClr val="FFFF00"/>
              </a:solidFill>
              <a:latin typeface="华文楷体" panose="02010600040101010101" charset="-122"/>
              <a:ea typeface="华文楷体" panose="02010600040101010101" charset="-122"/>
            </a:endParaRPr>
          </a:p>
        </p:txBody>
      </p:sp>
      <p:sp>
        <p:nvSpPr>
          <p:cNvPr id="16" name="椭圆 15"/>
          <p:cNvSpPr/>
          <p:nvPr/>
        </p:nvSpPr>
        <p:spPr>
          <a:xfrm>
            <a:off x="604374" y="5589240"/>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FF0000"/>
                </a:solidFill>
                <a:latin typeface="Arial" panose="020B0604020202020204" pitchFamily="34" charset="0"/>
              </a:rPr>
              <a:t>√</a:t>
            </a:r>
            <a:endParaRPr lang="zh-CN" altLang="en-US" sz="3600" dirty="0">
              <a:solidFill>
                <a:srgbClr val="FF0000"/>
              </a:solidFill>
              <a:latin typeface="Arial" panose="020B0604020202020204" pitchFamily="34" charset="0"/>
            </a:endParaRPr>
          </a:p>
        </p:txBody>
      </p:sp>
      <p:sp>
        <p:nvSpPr>
          <p:cNvPr id="17" name="对角圆角矩形 16"/>
          <p:cNvSpPr/>
          <p:nvPr/>
        </p:nvSpPr>
        <p:spPr>
          <a:xfrm>
            <a:off x="2096761" y="5733385"/>
            <a:ext cx="6691808"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FFFF00"/>
                </a:solidFill>
                <a:latin typeface="华文楷体" panose="02010600040101010101" charset="-122"/>
                <a:ea typeface="华文楷体" panose="02010600040101010101" charset="-122"/>
              </a:rPr>
              <a:t>情感真挚，激发共鸣</a:t>
            </a:r>
            <a:endParaRPr lang="zh-CN" altLang="en-US" sz="3200" b="1" dirty="0">
              <a:solidFill>
                <a:srgbClr val="FFFF00"/>
              </a:solidFill>
              <a:latin typeface="华文楷体" panose="02010600040101010101" charset="-122"/>
              <a:ea typeface="华文楷体" panose="02010600040101010101" charset="-122"/>
            </a:endParaRPr>
          </a:p>
        </p:txBody>
      </p:sp>
      <p:sp>
        <p:nvSpPr>
          <p:cNvPr id="8" name="TextBox 7"/>
          <p:cNvSpPr txBox="1"/>
          <p:nvPr/>
        </p:nvSpPr>
        <p:spPr>
          <a:xfrm>
            <a:off x="323528" y="260648"/>
            <a:ext cx="5064207" cy="769441"/>
          </a:xfrm>
          <a:prstGeom prst="rect">
            <a:avLst/>
          </a:prstGeom>
          <a:noFill/>
        </p:spPr>
        <p:txBody>
          <a:bodyPr wrap="none" rtlCol="0">
            <a:spAutoFit/>
          </a:bodyPr>
          <a:lstStyle/>
          <a:p>
            <a:r>
              <a:rPr lang="en-US" altLang="zh-CN" sz="4400" b="1" dirty="0" smtClean="0">
                <a:solidFill>
                  <a:srgbClr val="FF0000"/>
                </a:solidFill>
                <a:latin typeface="Times New Roman" panose="02020603050405020304" pitchFamily="18" charset="0"/>
                <a:cs typeface="Times New Roman" panose="02020603050405020304" pitchFamily="18" charset="0"/>
              </a:rPr>
              <a:t>Appealing Endings?</a:t>
            </a:r>
            <a:endParaRPr lang="zh-CN" altLang="en-US"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QQ图片20200426090519"/>
          <p:cNvPicPr>
            <a:picLocks noChangeAspect="1"/>
          </p:cNvPicPr>
          <p:nvPr/>
        </p:nvPicPr>
        <p:blipFill>
          <a:blip r:embed="rId1"/>
          <a:stretch>
            <a:fillRect/>
          </a:stretch>
        </p:blipFill>
        <p:spPr>
          <a:xfrm>
            <a:off x="119380" y="156210"/>
            <a:ext cx="5679440" cy="6545580"/>
          </a:xfrm>
          <a:prstGeom prst="rect">
            <a:avLst/>
          </a:prstGeom>
        </p:spPr>
      </p:pic>
      <p:sp>
        <p:nvSpPr>
          <p:cNvPr id="5" name="文本框 4"/>
          <p:cNvSpPr txBox="1"/>
          <p:nvPr/>
        </p:nvSpPr>
        <p:spPr>
          <a:xfrm>
            <a:off x="6021705" y="236855"/>
            <a:ext cx="3009265" cy="5384800"/>
          </a:xfrm>
          <a:prstGeom prst="rect">
            <a:avLst/>
          </a:prstGeom>
          <a:solidFill>
            <a:schemeClr val="bg2"/>
          </a:solidFill>
          <a:ln w="28575">
            <a:solidFill>
              <a:srgbClr val="92D050"/>
            </a:solidFill>
          </a:ln>
        </p:spPr>
        <p:txBody>
          <a:bodyPr wrap="square" rtlCol="0">
            <a:spAutoFit/>
          </a:bodyPr>
          <a:p>
            <a:r>
              <a:rPr lang="zh-CN" altLang="en-US" sz="2400">
                <a:solidFill>
                  <a:srgbClr val="FF0000"/>
                </a:solidFill>
              </a:rPr>
              <a:t>点评：</a:t>
            </a:r>
            <a:endParaRPr lang="zh-CN" altLang="en-US" sz="2400">
              <a:solidFill>
                <a:srgbClr val="FF0000"/>
              </a:solidFill>
            </a:endParaRPr>
          </a:p>
          <a:p>
            <a:r>
              <a:rPr lang="en-US" altLang="zh-CN" sz="2000"/>
              <a:t>1.</a:t>
            </a:r>
            <a:r>
              <a:rPr lang="zh-CN" altLang="en-US" sz="2000"/>
              <a:t>该篇文章在呼应和布局上比较到位。第一段塑造了一个智慧的母亲的形象。当</a:t>
            </a:r>
            <a:r>
              <a:rPr lang="en-US" altLang="zh-CN" sz="2000"/>
              <a:t>MeiMei</a:t>
            </a:r>
            <a:r>
              <a:rPr lang="zh-CN" altLang="en-US" sz="2000"/>
              <a:t>诉说不能适应新的环境的时候母亲马上发现 问题并借机培养</a:t>
            </a:r>
            <a:r>
              <a:rPr lang="en-US" altLang="zh-CN" sz="2000"/>
              <a:t>MeiMei</a:t>
            </a:r>
            <a:r>
              <a:rPr lang="zh-CN" altLang="en-US" sz="2000"/>
              <a:t>的适应环境的能力。</a:t>
            </a:r>
            <a:endParaRPr lang="zh-CN" altLang="en-US" sz="2000"/>
          </a:p>
          <a:p>
            <a:r>
              <a:rPr lang="en-US" altLang="zh-CN" sz="2000"/>
              <a:t>2. </a:t>
            </a:r>
            <a:r>
              <a:rPr lang="zh-CN" altLang="en-US" sz="2000"/>
              <a:t>第二段，同学的热情，</a:t>
            </a:r>
            <a:r>
              <a:rPr lang="en-US" altLang="zh-CN" sz="2000"/>
              <a:t>MeiMei</a:t>
            </a:r>
            <a:r>
              <a:rPr lang="zh-CN" altLang="en-US" sz="2000"/>
              <a:t>的小尴尬，得到同学认可的小喜悦都自然的呈现在读者面前。以及作者在最后又画龙点睛的利用</a:t>
            </a:r>
            <a:r>
              <a:rPr lang="en-US" altLang="zh-CN" sz="2000"/>
              <a:t>brand-new</a:t>
            </a:r>
            <a:r>
              <a:rPr lang="zh-CN" altLang="en-US" sz="2000"/>
              <a:t>和第一段进行呼应。使文章的整个线条非常流畅，舒服。</a:t>
            </a:r>
            <a:endParaRPr lang="zh-CN" altLang="en-US" sz="2000"/>
          </a:p>
        </p:txBody>
      </p:sp>
      <p:cxnSp>
        <p:nvCxnSpPr>
          <p:cNvPr id="6" name="直接连接符 5"/>
          <p:cNvCxnSpPr/>
          <p:nvPr/>
        </p:nvCxnSpPr>
        <p:spPr>
          <a:xfrm>
            <a:off x="3419475" y="2060575"/>
            <a:ext cx="22326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04470" y="2348865"/>
            <a:ext cx="3647440" cy="355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677670" y="3068955"/>
            <a:ext cx="3902075" cy="1079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19380" y="3426460"/>
            <a:ext cx="2364105" cy="508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510665" y="1952625"/>
            <a:ext cx="141287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1406525" y="6146800"/>
            <a:ext cx="1389380"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2" name="直接连接符 11"/>
          <p:cNvCxnSpPr/>
          <p:nvPr/>
        </p:nvCxnSpPr>
        <p:spPr>
          <a:xfrm flipV="1">
            <a:off x="339090" y="6578600"/>
            <a:ext cx="2364105" cy="50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8(94828321)"/>
          <p:cNvPicPr>
            <a:picLocks noChangeAspect="1"/>
          </p:cNvPicPr>
          <p:nvPr>
            <p:custDataLst>
              <p:tags r:id="rId1"/>
            </p:custDataLst>
          </p:nvPr>
        </p:nvPicPr>
        <p:blipFill>
          <a:blip r:embed="rId2"/>
          <a:stretch>
            <a:fillRect/>
          </a:stretch>
        </p:blipFill>
        <p:spPr>
          <a:xfrm>
            <a:off x="-215900" y="-693420"/>
            <a:ext cx="9529445" cy="8001000"/>
          </a:xfrm>
          <a:prstGeom prst="rect">
            <a:avLst/>
          </a:prstGeom>
        </p:spPr>
      </p:pic>
      <p:sp>
        <p:nvSpPr>
          <p:cNvPr id="3" name="文本框 2"/>
          <p:cNvSpPr txBox="1"/>
          <p:nvPr/>
        </p:nvSpPr>
        <p:spPr>
          <a:xfrm>
            <a:off x="7482205" y="499110"/>
            <a:ext cx="399415" cy="398780"/>
          </a:xfrm>
          <a:prstGeom prst="rect">
            <a:avLst/>
          </a:prstGeom>
          <a:noFill/>
        </p:spPr>
        <p:txBody>
          <a:bodyPr wrap="none" rtlCol="0">
            <a:spAutoFit/>
          </a:bodyPr>
          <a:p>
            <a:r>
              <a:rPr lang="en-US" altLang="zh-CN" sz="2000">
                <a:solidFill>
                  <a:srgbClr val="FF0000"/>
                </a:solidFill>
              </a:rPr>
              <a:t>to</a:t>
            </a:r>
            <a:endParaRPr lang="en-US" altLang="zh-CN" sz="2000">
              <a:solidFill>
                <a:srgbClr val="FF0000"/>
              </a:solidFill>
            </a:endParaRPr>
          </a:p>
        </p:txBody>
      </p:sp>
      <p:sp>
        <p:nvSpPr>
          <p:cNvPr id="4" name="文本框 3"/>
          <p:cNvSpPr txBox="1"/>
          <p:nvPr/>
        </p:nvSpPr>
        <p:spPr>
          <a:xfrm>
            <a:off x="2544445" y="1330960"/>
            <a:ext cx="1223645" cy="368300"/>
          </a:xfrm>
          <a:prstGeom prst="rect">
            <a:avLst/>
          </a:prstGeom>
          <a:solidFill>
            <a:schemeClr val="bg1"/>
          </a:solidFill>
        </p:spPr>
        <p:txBody>
          <a:bodyPr wrap="square" rtlCol="0">
            <a:spAutoFit/>
          </a:bodyPr>
          <a:p>
            <a:r>
              <a:rPr lang="en-US" altLang="zh-CN">
                <a:solidFill>
                  <a:srgbClr val="FF0000"/>
                </a:solidFill>
              </a:rPr>
              <a:t>utter</a:t>
            </a:r>
            <a:endParaRPr lang="en-US" altLang="zh-CN">
              <a:solidFill>
                <a:srgbClr val="FF0000"/>
              </a:solidFill>
            </a:endParaRPr>
          </a:p>
        </p:txBody>
      </p:sp>
      <p:sp>
        <p:nvSpPr>
          <p:cNvPr id="5" name="文本框 4"/>
          <p:cNvSpPr txBox="1"/>
          <p:nvPr/>
        </p:nvSpPr>
        <p:spPr>
          <a:xfrm>
            <a:off x="7157720" y="1699260"/>
            <a:ext cx="1671955" cy="368300"/>
          </a:xfrm>
          <a:prstGeom prst="rect">
            <a:avLst/>
          </a:prstGeom>
          <a:solidFill>
            <a:schemeClr val="bg1"/>
          </a:solidFill>
        </p:spPr>
        <p:txBody>
          <a:bodyPr wrap="square" rtlCol="0">
            <a:spAutoFit/>
          </a:bodyPr>
          <a:p>
            <a:r>
              <a:rPr lang="en-US" altLang="zh-CN">
                <a:solidFill>
                  <a:srgbClr val="FF0000"/>
                </a:solidFill>
              </a:rPr>
              <a:t>neglected</a:t>
            </a:r>
            <a:endParaRPr lang="en-US" altLang="zh-CN">
              <a:solidFill>
                <a:srgbClr val="FF0000"/>
              </a:solidFill>
            </a:endParaRPr>
          </a:p>
        </p:txBody>
      </p:sp>
      <p:sp>
        <p:nvSpPr>
          <p:cNvPr id="6" name="文本框 5"/>
          <p:cNvSpPr txBox="1"/>
          <p:nvPr/>
        </p:nvSpPr>
        <p:spPr>
          <a:xfrm>
            <a:off x="361315" y="2717165"/>
            <a:ext cx="1016635" cy="368300"/>
          </a:xfrm>
          <a:prstGeom prst="rect">
            <a:avLst/>
          </a:prstGeom>
          <a:solidFill>
            <a:schemeClr val="bg1"/>
          </a:solidFill>
        </p:spPr>
        <p:txBody>
          <a:bodyPr wrap="square" rtlCol="0">
            <a:spAutoFit/>
          </a:bodyPr>
          <a:p>
            <a:r>
              <a:rPr lang="en-US" altLang="zh-CN">
                <a:solidFill>
                  <a:srgbClr val="FF0000"/>
                </a:solidFill>
              </a:rPr>
              <a:t>worse</a:t>
            </a:r>
            <a:endParaRPr lang="en-US" altLang="zh-CN">
              <a:solidFill>
                <a:srgbClr val="FF0000"/>
              </a:solidFill>
            </a:endParaRPr>
          </a:p>
        </p:txBody>
      </p:sp>
      <p:sp>
        <p:nvSpPr>
          <p:cNvPr id="7" name="文本框 6"/>
          <p:cNvSpPr txBox="1"/>
          <p:nvPr/>
        </p:nvSpPr>
        <p:spPr>
          <a:xfrm>
            <a:off x="1204595" y="5749925"/>
            <a:ext cx="1092200" cy="368300"/>
          </a:xfrm>
          <a:prstGeom prst="rect">
            <a:avLst/>
          </a:prstGeom>
          <a:solidFill>
            <a:schemeClr val="bg1"/>
          </a:solidFill>
        </p:spPr>
        <p:txBody>
          <a:bodyPr wrap="square" rtlCol="0">
            <a:spAutoFit/>
          </a:bodyPr>
          <a:p>
            <a:r>
              <a:rPr lang="en-US" altLang="zh-CN">
                <a:solidFill>
                  <a:srgbClr val="FF0000"/>
                </a:solidFill>
              </a:rPr>
              <a:t>naturally</a:t>
            </a:r>
            <a:endParaRPr lang="en-US" altLang="zh-CN">
              <a:solidFill>
                <a:srgbClr val="FF0000"/>
              </a:solidFill>
            </a:endParaRPr>
          </a:p>
        </p:txBody>
      </p:sp>
      <p:sp>
        <p:nvSpPr>
          <p:cNvPr id="9" name="椭圆 8"/>
          <p:cNvSpPr/>
          <p:nvPr/>
        </p:nvSpPr>
        <p:spPr>
          <a:xfrm>
            <a:off x="5085080" y="2781300"/>
            <a:ext cx="374459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1005840" y="6242050"/>
            <a:ext cx="374459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6717665" y="3213100"/>
            <a:ext cx="1407160" cy="829945"/>
          </a:xfrm>
          <a:prstGeom prst="rect">
            <a:avLst/>
          </a:prstGeom>
          <a:noFill/>
          <a:ln>
            <a:noFill/>
          </a:ln>
        </p:spPr>
        <p:txBody>
          <a:bodyPr wrap="none" rtlCol="0" anchor="t">
            <a:spAutoFit/>
          </a:bodyPr>
          <a:p>
            <a:pPr algn="ctr"/>
            <a:r>
              <a:rPr lang="zh-CN" altLang="en-US" sz="4800" b="1">
                <a:ln w="22225">
                  <a:solidFill>
                    <a:schemeClr val="accent2"/>
                  </a:solidFill>
                  <a:prstDash val="solid"/>
                </a:ln>
                <a:solidFill>
                  <a:srgbClr val="FF0000"/>
                </a:solidFill>
                <a:effectLst/>
              </a:rPr>
              <a:t>呼应</a:t>
            </a:r>
            <a:endParaRPr lang="zh-CN" altLang="en-US" sz="4800" b="1">
              <a:ln w="22225">
                <a:solidFill>
                  <a:schemeClr val="accent2"/>
                </a:solidFill>
                <a:prstDash val="solid"/>
              </a:ln>
              <a:solidFill>
                <a:srgbClr val="FF0000"/>
              </a:solidFill>
              <a:effectLst/>
            </a:endParaRPr>
          </a:p>
        </p:txBody>
      </p:sp>
      <p:sp>
        <p:nvSpPr>
          <p:cNvPr id="8" name="文本框 7"/>
          <p:cNvSpPr txBox="1"/>
          <p:nvPr/>
        </p:nvSpPr>
        <p:spPr>
          <a:xfrm>
            <a:off x="361315" y="439420"/>
            <a:ext cx="8468360" cy="1260475"/>
          </a:xfrm>
          <a:prstGeom prst="rect">
            <a:avLst/>
          </a:prstGeom>
          <a:solidFill>
            <a:schemeClr val="bg2"/>
          </a:solidFill>
          <a:ln w="12700">
            <a:solidFill>
              <a:schemeClr val="accent3"/>
            </a:solidFill>
          </a:ln>
        </p:spPr>
        <p:txBody>
          <a:bodyPr wrap="square" rtlCol="0">
            <a:spAutoFit/>
          </a:bodyPr>
          <a:p>
            <a:r>
              <a:rPr lang="zh-CN" altLang="en-US" sz="2800">
                <a:solidFill>
                  <a:srgbClr val="FF0000"/>
                </a:solidFill>
              </a:rPr>
              <a:t>点评：</a:t>
            </a:r>
            <a:r>
              <a:rPr lang="zh-CN" altLang="en-US" sz="2400"/>
              <a:t>该篇文章在构思结尾的使用也注意到了与第一段进行一个简单的呼应，把小作者的那种心理变化过程非常巧妙的串联在一起。</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trips(down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ox(in)">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5" grpId="0" animBg="1"/>
      <p:bldP spid="5" grpId="1" animBg="1"/>
      <p:bldP spid="6" grpId="0" animBg="1"/>
      <p:bldP spid="6" grpId="1" animBg="1"/>
      <p:bldP spid="7" grpId="0" animBg="1"/>
      <p:bldP spid="7" grpId="1" animBg="1"/>
      <p:bldP spid="9" grpId="0" bldLvl="0" animBg="1"/>
      <p:bldP spid="9" grpId="1" animBg="1"/>
      <p:bldP spid="10" grpId="0" animBg="1"/>
      <p:bldP spid="10" grpId="1" animBg="1"/>
      <p:bldP spid="11" grpId="0"/>
      <p:bldP spid="11" grpId="1"/>
      <p:bldP spid="8" grpId="0" bldLvl="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15265" y="1311275"/>
            <a:ext cx="8712835" cy="3846195"/>
          </a:xfrm>
          <a:prstGeom prst="rect">
            <a:avLst/>
          </a:prstGeom>
          <a:noFill/>
          <a:ln>
            <a:noFill/>
          </a:ln>
        </p:spPr>
        <p:txBody>
          <a:bodyPr wrap="square" rtlCol="0" anchor="t">
            <a:spAutoFit/>
          </a:bodyPr>
          <a:p>
            <a:pPr algn="ctr"/>
            <a:r>
              <a:rPr lang="en-US" altLang="zh-CN" sz="4800" b="1">
                <a:ln w="22225">
                  <a:solidFill>
                    <a:schemeClr val="accent2"/>
                  </a:solidFill>
                  <a:prstDash val="solid"/>
                </a:ln>
                <a:solidFill>
                  <a:schemeClr val="accent2">
                    <a:lumMod val="40000"/>
                    <a:lumOff val="60000"/>
                  </a:schemeClr>
                </a:solidFill>
                <a:effectLst/>
              </a:rPr>
              <a:t> The Original Ending of </a:t>
            </a:r>
            <a:endParaRPr lang="en-US" altLang="zh-CN" sz="4800" b="1">
              <a:ln w="22225">
                <a:solidFill>
                  <a:schemeClr val="accent2"/>
                </a:solidFill>
                <a:prstDash val="solid"/>
              </a:ln>
              <a:solidFill>
                <a:schemeClr val="accent2">
                  <a:lumMod val="40000"/>
                  <a:lumOff val="60000"/>
                </a:schemeClr>
              </a:solidFill>
              <a:effectLst/>
            </a:endParaRPr>
          </a:p>
          <a:p>
            <a:pPr algn="ctr"/>
            <a:endParaRPr lang="en-US" altLang="zh-CN" sz="4800" b="1">
              <a:ln w="22225">
                <a:solidFill>
                  <a:schemeClr val="accent2"/>
                </a:solidFill>
                <a:prstDash val="solid"/>
              </a:ln>
              <a:solidFill>
                <a:schemeClr val="accent2">
                  <a:lumMod val="40000"/>
                  <a:lumOff val="60000"/>
                </a:schemeClr>
              </a:solidFill>
              <a:effectLst/>
            </a:endParaRPr>
          </a:p>
          <a:p>
            <a:pPr algn="ctr"/>
            <a:r>
              <a:rPr lang="en-US" altLang="zh-CN" sz="6000" b="1">
                <a:ln w="22225">
                  <a:solidFill>
                    <a:schemeClr val="accent2"/>
                  </a:solidFill>
                  <a:prstDash val="solid"/>
                </a:ln>
                <a:solidFill>
                  <a:srgbClr val="00B0F0"/>
                </a:solidFill>
                <a:effectLst/>
                <a:latin typeface="Times New Roman" panose="02020603050405020304" pitchFamily="18" charset="0"/>
                <a:ea typeface="GungsuhChe" panose="02030609000101010101" charset="-127"/>
                <a:cs typeface="Times New Roman" panose="02020603050405020304" pitchFamily="18" charset="0"/>
              </a:rPr>
              <a:t>“Fortune Cookie Friends”</a:t>
            </a:r>
            <a:endParaRPr lang="en-US" altLang="zh-CN" sz="6000" b="1">
              <a:ln w="22225">
                <a:solidFill>
                  <a:schemeClr val="accent2"/>
                </a:solidFill>
                <a:prstDash val="solid"/>
              </a:ln>
              <a:solidFill>
                <a:srgbClr val="00B0F0"/>
              </a:solidFill>
              <a:effectLst/>
              <a:latin typeface="Times New Roman" panose="02020603050405020304" pitchFamily="18" charset="0"/>
              <a:ea typeface="GungsuhChe" panose="02030609000101010101" charset="-127"/>
              <a:cs typeface="Times New Roman" panose="02020603050405020304" pitchFamily="18" charset="0"/>
            </a:endParaRPr>
          </a:p>
          <a:p>
            <a:pPr algn="ctr"/>
            <a:r>
              <a:rPr lang="en-US" altLang="zh-CN" sz="4800" b="1">
                <a:ln w="22225">
                  <a:solidFill>
                    <a:schemeClr val="accent2"/>
                  </a:solidFill>
                  <a:prstDash val="solid"/>
                </a:ln>
                <a:solidFill>
                  <a:schemeClr val="accent2">
                    <a:lumMod val="40000"/>
                    <a:lumOff val="60000"/>
                  </a:schemeClr>
                </a:solidFill>
                <a:effectLst/>
              </a:rPr>
              <a:t> </a:t>
            </a:r>
            <a:r>
              <a:rPr lang="en-US" altLang="zh-CN" sz="4000" b="1">
                <a:ln w="22225">
                  <a:solidFill>
                    <a:schemeClr val="accent2"/>
                  </a:solidFill>
                  <a:prstDash val="solid"/>
                </a:ln>
                <a:solidFill>
                  <a:schemeClr val="accent2">
                    <a:lumMod val="40000"/>
                    <a:lumOff val="60000"/>
                  </a:schemeClr>
                </a:solidFill>
                <a:effectLst/>
              </a:rPr>
              <a:t>    </a:t>
            </a:r>
            <a:endParaRPr lang="en-US" altLang="zh-CN" sz="4000" b="1">
              <a:ln w="22225">
                <a:solidFill>
                  <a:schemeClr val="accent2"/>
                </a:solidFill>
                <a:prstDash val="solid"/>
              </a:ln>
              <a:solidFill>
                <a:schemeClr val="accent2">
                  <a:lumMod val="40000"/>
                  <a:lumOff val="60000"/>
                </a:schemeClr>
              </a:solidFill>
              <a:effectLst/>
            </a:endParaRPr>
          </a:p>
          <a:p>
            <a:pPr algn="ctr"/>
            <a:r>
              <a:rPr lang="en-US" altLang="zh-CN" sz="4000" b="1">
                <a:ln w="22225">
                  <a:solidFill>
                    <a:schemeClr val="accent2"/>
                  </a:solidFill>
                  <a:prstDash val="solid"/>
                </a:ln>
                <a:solidFill>
                  <a:schemeClr val="accent2">
                    <a:lumMod val="40000"/>
                    <a:lumOff val="60000"/>
                  </a:schemeClr>
                </a:solidFill>
                <a:effectLst/>
              </a:rPr>
              <a:t>    </a:t>
            </a:r>
            <a:r>
              <a:rPr lang="en-US" altLang="zh-CN" sz="4000" b="1">
                <a:ln w="22225">
                  <a:solidFill>
                    <a:schemeClr val="accent2"/>
                  </a:solidFill>
                  <a:prstDash val="solid"/>
                </a:ln>
                <a:solidFill>
                  <a:schemeClr val="accent6"/>
                </a:solidFill>
                <a:effectLst/>
              </a:rPr>
              <a:t>by RV Staff Writer J.C.</a:t>
            </a:r>
            <a:endParaRPr lang="en-US" altLang="zh-CN" sz="4000" b="1">
              <a:ln w="22225">
                <a:solidFill>
                  <a:schemeClr val="accent2"/>
                </a:solidFill>
                <a:prstDash val="solid"/>
              </a:ln>
              <a:solidFill>
                <a:schemeClr val="accent6"/>
              </a:solidFill>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10820" y="918845"/>
            <a:ext cx="8722995" cy="5939155"/>
          </a:xfrm>
          <a:prstGeom prst="rect">
            <a:avLst/>
          </a:prstGeom>
          <a:noFill/>
          <a:ln w="9525">
            <a:noFill/>
          </a:ln>
        </p:spPr>
        <p:txBody>
          <a:bodyPr wrap="square">
            <a:spAutoFit/>
          </a:bodyPr>
          <a:p>
            <a:pPr indent="0" algn="just" fontAlgn="auto"/>
            <a:r>
              <a:rPr lang="en-US" sz="1200" b="0">
                <a:solidFill>
                  <a:srgbClr val="000000"/>
                </a:solidFill>
                <a:latin typeface="Times New Roman" panose="02020603050405020304" pitchFamily="18" charset="0"/>
                <a:ea typeface="宋体" panose="02010600030101010101" pitchFamily="2" charset="-122"/>
              </a:rPr>
              <a:t> </a:t>
            </a:r>
            <a:r>
              <a:rPr lang="en-US" sz="2000" b="0">
                <a:solidFill>
                  <a:srgbClr val="FF0000"/>
                </a:solidFill>
                <a:latin typeface="Times New Roman" panose="02020603050405020304" pitchFamily="18" charset="0"/>
                <a:ea typeface="宋体" panose="02010600030101010101" pitchFamily="2" charset="-122"/>
              </a:rPr>
              <a:t>“Mom, I don’t want to be out there. There are kids from school!” </a:t>
            </a:r>
            <a:endParaRPr lang="en-US" sz="2000" b="0">
              <a:solidFill>
                <a:srgbClr val="FF0000"/>
              </a:solidFill>
              <a:latin typeface="Times New Roman" panose="02020603050405020304" pitchFamily="18" charset="0"/>
              <a:ea typeface="宋体" panose="02010600030101010101" pitchFamily="2" charset="-122"/>
            </a:endParaRPr>
          </a:p>
          <a:p>
            <a:pPr indent="0" algn="just" fontAlgn="auto"/>
            <a:r>
              <a:rPr lang="en-US" sz="2000" b="0">
                <a:solidFill>
                  <a:srgbClr val="4E4E51"/>
                </a:solidFill>
                <a:latin typeface="Times New Roman" panose="02020603050405020304" pitchFamily="18" charset="0"/>
                <a:ea typeface="宋体" panose="02010600030101010101" pitchFamily="2" charset="-122"/>
              </a:rPr>
              <a:t> “So?” her mother asked. “That’s good! Go take them some fortune cookies and say hell</a:t>
            </a:r>
            <a:r>
              <a:rPr lang="en-US" sz="2000" b="0">
                <a:solidFill>
                  <a:srgbClr val="000000"/>
                </a:solidFill>
                <a:latin typeface="Times New Roman" panose="02020603050405020304" pitchFamily="18" charset="0"/>
                <a:ea typeface="宋体" panose="02010600030101010101" pitchFamily="2" charset="-122"/>
              </a:rPr>
              <a:t>o!” She clucked her tongue disapprovingly at Mei Mei and disappeared out of the kitchen. </a:t>
            </a:r>
            <a:r>
              <a:rPr lang="en-US" sz="2000" b="0">
                <a:solidFill>
                  <a:srgbClr val="4E4E51"/>
                </a:solidFill>
                <a:latin typeface="Times New Roman" panose="02020603050405020304" pitchFamily="18" charset="0"/>
                <a:ea typeface="宋体" panose="02010600030101010101" pitchFamily="2" charset="-122"/>
              </a:rPr>
              <a:t> Mei Mei frowned. She grabbed a handful of fortune cookies that they gave out after every meal, but first she tore open a wrapper and cracked a cookie open for herself. She popped a sweet, crunchy piece in her mouth, and absently read the paper fortune it held.  “Many friends are found with a single smile,” it read. </a:t>
            </a:r>
            <a:r>
              <a:rPr lang="en-US" sz="2000" b="0">
                <a:solidFill>
                  <a:srgbClr val="000000"/>
                </a:solidFill>
                <a:latin typeface="Times New Roman" panose="02020603050405020304" pitchFamily="18" charset="0"/>
                <a:ea typeface="宋体" panose="02010600030101010101" pitchFamily="2" charset="-122"/>
              </a:rPr>
              <a:t> </a:t>
            </a:r>
            <a:r>
              <a:rPr lang="en-US" sz="2000" b="0">
                <a:solidFill>
                  <a:srgbClr val="FF0000"/>
                </a:solidFill>
                <a:latin typeface="Times New Roman" panose="02020603050405020304" pitchFamily="18" charset="0"/>
                <a:ea typeface="宋体" panose="02010600030101010101" pitchFamily="2" charset="-122"/>
              </a:rPr>
              <a:t>Mei Mei put a handful of cookies into a small tray and left the kitchen. </a:t>
            </a:r>
            <a:endParaRPr lang="en-US" sz="2000" b="0">
              <a:solidFill>
                <a:srgbClr val="FF0000"/>
              </a:solidFill>
              <a:latin typeface="Times New Roman" panose="02020603050405020304" pitchFamily="18" charset="0"/>
              <a:ea typeface="宋体" panose="02010600030101010101" pitchFamily="2" charset="-122"/>
            </a:endParaRPr>
          </a:p>
          <a:p>
            <a:pPr indent="0" algn="just" fontAlgn="auto"/>
            <a:r>
              <a:rPr lang="en-US" sz="2000" b="0">
                <a:solidFill>
                  <a:srgbClr val="4E4E51"/>
                </a:solidFill>
                <a:latin typeface="Times New Roman" panose="02020603050405020304" pitchFamily="18" charset="0"/>
                <a:ea typeface="宋体" panose="02010600030101010101" pitchFamily="2" charset="-122"/>
              </a:rPr>
              <a:t> Mustering up her courage, Mei Mei approached the table where the twins and their parents were finishing their meal. She placed the cookies down, and bravely looked the girls in the eyes. She smiled.  “Thanks so much for coming to our restaurant! I hope you liked everything,” Mei Mei said. </a:t>
            </a:r>
            <a:r>
              <a:rPr lang="en-US" sz="2000" b="0">
                <a:solidFill>
                  <a:srgbClr val="000000"/>
                </a:solidFill>
                <a:latin typeface="Times New Roman" panose="02020603050405020304" pitchFamily="18" charset="0"/>
                <a:ea typeface="宋体" panose="02010600030101010101" pitchFamily="2" charset="-122"/>
              </a:rPr>
              <a:t> “Ooh, fortune cookies, I love these!” One of the girls exclaimed, reaching for the tray. </a:t>
            </a:r>
            <a:r>
              <a:rPr lang="en-US" sz="2000" b="0">
                <a:solidFill>
                  <a:srgbClr val="4E4E51"/>
                </a:solidFill>
                <a:latin typeface="Times New Roman" panose="02020603050405020304" pitchFamily="18" charset="0"/>
                <a:ea typeface="宋体" panose="02010600030101010101" pitchFamily="2" charset="-122"/>
              </a:rPr>
              <a:t> The other sister looked closely at Mei Mei. Then her eyes lit up with recognition. “Hey! You’re that new girl in our class, right? Isn’t your name Mei Mei?” </a:t>
            </a:r>
            <a:endParaRPr lang="en-US" altLang="en-US" sz="2000" b="0">
              <a:solidFill>
                <a:srgbClr val="4E4E51"/>
              </a:solidFill>
              <a:latin typeface="Times New Roman" panose="02020603050405020304" pitchFamily="18" charset="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03338" y="2829560"/>
            <a:ext cx="6537325" cy="922020"/>
          </a:xfrm>
          <a:prstGeom prst="rect">
            <a:avLst/>
          </a:prstGeom>
          <a:noFill/>
          <a:ln>
            <a:noFill/>
          </a:ln>
        </p:spPr>
        <p:txBody>
          <a:bodyPr wrap="none" rtlCol="0" anchor="t">
            <a:spAutoFit/>
          </a:bodyPr>
          <a:p>
            <a:pPr algn="ctr"/>
            <a:r>
              <a:rPr lang="en-US" altLang="zh-CN" sz="5400" b="1">
                <a:ln w="22225">
                  <a:solidFill>
                    <a:schemeClr val="accent2"/>
                  </a:solidFill>
                  <a:prstDash val="solid"/>
                </a:ln>
                <a:solidFill>
                  <a:srgbClr val="FF0000"/>
                </a:solidFill>
                <a:effectLst/>
              </a:rPr>
              <a:t>Sampes from students</a:t>
            </a:r>
            <a:endParaRPr lang="en-US" altLang="zh-CN" sz="5400" b="1">
              <a:ln w="22225">
                <a:solidFill>
                  <a:schemeClr val="accent2"/>
                </a:solidFill>
                <a:prstDash val="solid"/>
              </a:ln>
              <a:solidFill>
                <a:srgbClr val="FF0000"/>
              </a:solidFill>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76672"/>
            <a:ext cx="8784976" cy="6186309"/>
          </a:xfrm>
          <a:prstGeom prst="rect">
            <a:avLst/>
          </a:prstGeom>
        </p:spPr>
        <p:txBody>
          <a:bodyPr wrap="square">
            <a:spAutoFit/>
          </a:bodyPr>
          <a:lstStyle/>
          <a:p>
            <a:r>
              <a:rPr lang="en-US" altLang="zh-CN" u="sng" dirty="0" smtClean="0"/>
              <a:t>  Mei </a:t>
            </a:r>
            <a:r>
              <a:rPr lang="en-US" altLang="zh-CN" u="sng" dirty="0" err="1"/>
              <a:t>Mei</a:t>
            </a:r>
            <a:r>
              <a:rPr lang="en-US" altLang="zh-CN" dirty="0"/>
              <a:t> frowned as she helped her mother and father set out the cooking supplies in the shiny steel kitchen. Her family had just moved here from San Francisco, having bought a small </a:t>
            </a:r>
            <a:r>
              <a:rPr lang="en-US" altLang="zh-CN" u="sng" dirty="0"/>
              <a:t>restaurant</a:t>
            </a:r>
            <a:r>
              <a:rPr lang="en-US" altLang="zh-CN" dirty="0"/>
              <a:t>, which was set to open in the next few days.  </a:t>
            </a:r>
            <a:endParaRPr lang="en-US" altLang="zh-CN" dirty="0"/>
          </a:p>
          <a:p>
            <a:r>
              <a:rPr lang="en-US" altLang="zh-CN" dirty="0"/>
              <a:t>   </a:t>
            </a:r>
            <a:r>
              <a:rPr lang="en-US" altLang="zh-CN" dirty="0" smtClean="0"/>
              <a:t> “</a:t>
            </a:r>
            <a:r>
              <a:rPr lang="en-US" altLang="zh-CN" dirty="0"/>
              <a:t>Moving here was a stupid idea. I have lost all my friends in San Francisco. What should I do now?” Mei </a:t>
            </a:r>
            <a:r>
              <a:rPr lang="en-US" altLang="zh-CN" dirty="0" err="1"/>
              <a:t>Mei</a:t>
            </a:r>
            <a:r>
              <a:rPr lang="en-US" altLang="zh-CN" dirty="0"/>
              <a:t> grumbled, mostly to herself. </a:t>
            </a:r>
            <a:endParaRPr lang="en-US" altLang="zh-CN" dirty="0"/>
          </a:p>
          <a:p>
            <a:r>
              <a:rPr lang="en-US" altLang="zh-CN" dirty="0"/>
              <a:t>   </a:t>
            </a:r>
            <a:r>
              <a:rPr lang="en-US" altLang="zh-CN" dirty="0" smtClean="0"/>
              <a:t> “</a:t>
            </a:r>
            <a:r>
              <a:rPr lang="en-US" altLang="zh-CN" dirty="0"/>
              <a:t>What’s that?” Her </a:t>
            </a:r>
            <a:r>
              <a:rPr lang="en-US" altLang="zh-CN" u="sng" dirty="0"/>
              <a:t>mother</a:t>
            </a:r>
            <a:r>
              <a:rPr lang="en-US" altLang="zh-CN" dirty="0"/>
              <a:t> asked, opening a box and lifting out several pots and a wok.  </a:t>
            </a:r>
            <a:endParaRPr lang="en-US" altLang="zh-CN" dirty="0"/>
          </a:p>
          <a:p>
            <a:r>
              <a:rPr lang="en-US" altLang="zh-CN" dirty="0"/>
              <a:t>  </a:t>
            </a:r>
            <a:r>
              <a:rPr lang="en-US" altLang="zh-CN" dirty="0" smtClean="0"/>
              <a:t>  </a:t>
            </a:r>
            <a:r>
              <a:rPr lang="en-US" altLang="zh-CN" dirty="0"/>
              <a:t>“Nothing,” Mei </a:t>
            </a:r>
            <a:r>
              <a:rPr lang="en-US" altLang="zh-CN" dirty="0" err="1"/>
              <a:t>Mei</a:t>
            </a:r>
            <a:r>
              <a:rPr lang="en-US" altLang="zh-CN" dirty="0"/>
              <a:t> mumbled. The girl had been complaining about the move, but her parents had made the decision and were now too busy getting ready for the grand opening </a:t>
            </a:r>
            <a:r>
              <a:rPr lang="en-US" altLang="zh-CN" dirty="0" smtClean="0"/>
              <a:t>to </a:t>
            </a:r>
            <a:r>
              <a:rPr lang="en-US" altLang="zh-CN" dirty="0"/>
              <a:t>listen to her complaints. </a:t>
            </a:r>
            <a:endParaRPr lang="en-US" altLang="zh-CN" dirty="0"/>
          </a:p>
          <a:p>
            <a:r>
              <a:rPr lang="en-US" altLang="zh-CN" dirty="0"/>
              <a:t>   </a:t>
            </a:r>
            <a:r>
              <a:rPr lang="en-US" altLang="zh-CN" dirty="0" smtClean="0"/>
              <a:t> The </a:t>
            </a:r>
            <a:r>
              <a:rPr lang="en-US" altLang="zh-CN" dirty="0"/>
              <a:t>first few days at her new school hadn’t been easy, either. She found it hard to talk to people she didn’t know, and it seemed like the students hadn’t even </a:t>
            </a:r>
            <a:r>
              <a:rPr lang="en-US" altLang="zh-CN" u="sng" dirty="0"/>
              <a:t>noticed</a:t>
            </a:r>
            <a:r>
              <a:rPr lang="en-US" altLang="zh-CN" dirty="0"/>
              <a:t> her. Mei </a:t>
            </a:r>
            <a:r>
              <a:rPr lang="en-US" altLang="zh-CN" dirty="0" err="1"/>
              <a:t>Mei</a:t>
            </a:r>
            <a:r>
              <a:rPr lang="en-US" altLang="zh-CN" dirty="0"/>
              <a:t> sighed and got back to washing dishes. </a:t>
            </a:r>
            <a:endParaRPr lang="en-US" altLang="zh-CN" dirty="0"/>
          </a:p>
          <a:p>
            <a:r>
              <a:rPr lang="en-US" altLang="zh-CN" dirty="0"/>
              <a:t>  </a:t>
            </a:r>
            <a:r>
              <a:rPr lang="en-US" altLang="zh-CN" dirty="0" smtClean="0"/>
              <a:t>  </a:t>
            </a:r>
            <a:r>
              <a:rPr lang="en-US" altLang="zh-CN" dirty="0"/>
              <a:t>On the day of the grand opening, Mei Mei’s parents were all </a:t>
            </a:r>
            <a:r>
              <a:rPr lang="en-US" altLang="zh-CN" u="sng" dirty="0"/>
              <a:t>smiles</a:t>
            </a:r>
            <a:r>
              <a:rPr lang="en-US" altLang="zh-CN" dirty="0"/>
              <a:t>, welcoming customers into the restaurant, brightly decorated in gold and red. Even Mei </a:t>
            </a:r>
            <a:r>
              <a:rPr lang="en-US" altLang="zh-CN" dirty="0" err="1"/>
              <a:t>Mei</a:t>
            </a:r>
            <a:r>
              <a:rPr lang="en-US" altLang="zh-CN" dirty="0"/>
              <a:t> was in a good mood as she rushed around, seating guests, handing out menus, and pouring tall glasses of water. This was a big day for her family. </a:t>
            </a:r>
            <a:endParaRPr lang="en-US" altLang="zh-CN" dirty="0"/>
          </a:p>
          <a:p>
            <a:r>
              <a:rPr lang="en-US" altLang="zh-CN" dirty="0"/>
              <a:t>  </a:t>
            </a:r>
            <a:r>
              <a:rPr lang="en-US" altLang="zh-CN" dirty="0" smtClean="0"/>
              <a:t>  </a:t>
            </a:r>
            <a:r>
              <a:rPr lang="en-US" altLang="zh-CN" dirty="0"/>
              <a:t>At one of the tables </a:t>
            </a:r>
            <a:r>
              <a:rPr lang="en-US" altLang="zh-CN" u="sng" dirty="0"/>
              <a:t>sat</a:t>
            </a:r>
            <a:r>
              <a:rPr lang="en-US" altLang="zh-CN" dirty="0"/>
              <a:t> a family with two daughters who were about Mei Mei’s age. As she </a:t>
            </a:r>
            <a:r>
              <a:rPr lang="en-US" altLang="zh-CN" u="sng" dirty="0"/>
              <a:t>filled</a:t>
            </a:r>
            <a:r>
              <a:rPr lang="en-US" altLang="zh-CN" dirty="0"/>
              <a:t> their glasses, Mei </a:t>
            </a:r>
            <a:r>
              <a:rPr lang="en-US" altLang="zh-CN" dirty="0" err="1"/>
              <a:t>Mei</a:t>
            </a:r>
            <a:r>
              <a:rPr lang="en-US" altLang="zh-CN" dirty="0"/>
              <a:t> realized the </a:t>
            </a:r>
            <a:r>
              <a:rPr lang="en-US" altLang="zh-CN" u="sng" dirty="0"/>
              <a:t>twins</a:t>
            </a:r>
            <a:r>
              <a:rPr lang="en-US" altLang="zh-CN" dirty="0"/>
              <a:t> were in her class. Mei </a:t>
            </a:r>
            <a:r>
              <a:rPr lang="en-US" altLang="zh-CN" dirty="0" err="1"/>
              <a:t>Mei</a:t>
            </a:r>
            <a:r>
              <a:rPr lang="en-US" altLang="zh-CN" dirty="0"/>
              <a:t> ducked her head down so her long hair covered her </a:t>
            </a:r>
            <a:r>
              <a:rPr lang="en-US" altLang="zh-CN" u="sng" dirty="0"/>
              <a:t>face</a:t>
            </a:r>
            <a:r>
              <a:rPr lang="en-US" altLang="zh-CN" dirty="0"/>
              <a:t>, and she turned away from the table. </a:t>
            </a:r>
            <a:endParaRPr lang="en-US" altLang="zh-CN" dirty="0"/>
          </a:p>
          <a:p>
            <a:r>
              <a:rPr lang="en-US" altLang="zh-CN" dirty="0"/>
              <a:t>  </a:t>
            </a:r>
            <a:r>
              <a:rPr lang="en-US" altLang="zh-CN" dirty="0" smtClean="0"/>
              <a:t>  </a:t>
            </a:r>
            <a:r>
              <a:rPr lang="en-US" altLang="zh-CN" dirty="0"/>
              <a:t>Mei Mei’s mother </a:t>
            </a:r>
            <a:r>
              <a:rPr lang="en-US" altLang="zh-CN" u="sng" dirty="0"/>
              <a:t>found</a:t>
            </a:r>
            <a:r>
              <a:rPr lang="en-US" altLang="zh-CN" dirty="0"/>
              <a:t> her soon after, in the kitchen loading the dishwasher. </a:t>
            </a:r>
            <a:endParaRPr lang="en-US" altLang="zh-CN" dirty="0"/>
          </a:p>
          <a:p>
            <a:r>
              <a:rPr lang="en-US" altLang="zh-CN" dirty="0"/>
              <a:t>  </a:t>
            </a:r>
            <a:r>
              <a:rPr lang="en-US" altLang="zh-CN" dirty="0" smtClean="0"/>
              <a:t> “</a:t>
            </a:r>
            <a:r>
              <a:rPr lang="en-US" altLang="zh-CN" dirty="0"/>
              <a:t>Honey, what are you doing back here? We need you out front with the customers.”</a:t>
            </a:r>
            <a:endParaRPr lang="en-US" altLang="zh-CN" dirty="0"/>
          </a:p>
          <a:p>
            <a:r>
              <a:rPr lang="en-US" altLang="zh-CN" dirty="0"/>
              <a:t> </a:t>
            </a:r>
            <a:endParaRPr lang="en-US" altLang="zh-C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QQ图片20200426092758"/>
          <p:cNvPicPr>
            <a:picLocks noChangeAspect="1"/>
          </p:cNvPicPr>
          <p:nvPr/>
        </p:nvPicPr>
        <p:blipFill>
          <a:blip r:embed="rId1"/>
          <a:stretch>
            <a:fillRect/>
          </a:stretch>
        </p:blipFill>
        <p:spPr>
          <a:xfrm>
            <a:off x="233045" y="-635"/>
            <a:ext cx="8589010" cy="685863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4460" y="104775"/>
            <a:ext cx="9476740" cy="686689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00426000938"/>
          <p:cNvPicPr>
            <a:picLocks noChangeAspect="1"/>
          </p:cNvPicPr>
          <p:nvPr/>
        </p:nvPicPr>
        <p:blipFill>
          <a:blip r:embed="rId1"/>
          <a:stretch>
            <a:fillRect/>
          </a:stretch>
        </p:blipFill>
        <p:spPr>
          <a:xfrm>
            <a:off x="0" y="-153035"/>
            <a:ext cx="9332595" cy="717804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微信图片_20200422163727"/>
          <p:cNvPicPr>
            <a:picLocks noChangeAspect="1"/>
          </p:cNvPicPr>
          <p:nvPr/>
        </p:nvPicPr>
        <p:blipFill>
          <a:blip r:embed="rId1"/>
          <a:stretch>
            <a:fillRect/>
          </a:stretch>
        </p:blipFill>
        <p:spPr>
          <a:xfrm>
            <a:off x="742950" y="671195"/>
            <a:ext cx="7658100" cy="5514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57200" y="332656"/>
            <a:ext cx="8229600" cy="2638425"/>
          </a:xfrm>
          <a:prstGeom prst="rect">
            <a:avLst/>
          </a:prstGeom>
          <a:noFill/>
          <a:ln w="9525">
            <a:noFill/>
          </a:ln>
        </p:spPr>
      </p:pic>
      <p:sp>
        <p:nvSpPr>
          <p:cNvPr id="3" name="矩形 2"/>
          <p:cNvSpPr/>
          <p:nvPr/>
        </p:nvSpPr>
        <p:spPr>
          <a:xfrm>
            <a:off x="457200" y="2420888"/>
            <a:ext cx="8363272" cy="3788858"/>
          </a:xfrm>
          <a:prstGeom prst="rect">
            <a:avLst/>
          </a:prstGeom>
        </p:spPr>
        <p:txBody>
          <a:bodyPr wrap="square">
            <a:spAutoFit/>
          </a:bodyPr>
          <a:lstStyle/>
          <a:p>
            <a:pPr>
              <a:lnSpc>
                <a:spcPct val="150000"/>
              </a:lnSpc>
            </a:pPr>
            <a:r>
              <a:rPr lang="en-US" altLang="zh-CN" dirty="0"/>
              <a:t>Paragraph1:</a:t>
            </a:r>
            <a:endParaRPr lang="en-US" altLang="zh-CN" dirty="0"/>
          </a:p>
          <a:p>
            <a:pPr>
              <a:lnSpc>
                <a:spcPct val="150000"/>
              </a:lnSpc>
            </a:pPr>
            <a:r>
              <a:rPr lang="en-US" altLang="zh-CN" dirty="0"/>
              <a:t>“Mom, I don’t want to be out there</a:t>
            </a:r>
            <a:r>
              <a:rPr lang="en-US" altLang="zh-CN" dirty="0" smtClean="0"/>
              <a:t>!”_________________________________________</a:t>
            </a:r>
            <a:endParaRPr lang="en-US" altLang="zh-CN" dirty="0"/>
          </a:p>
          <a:p>
            <a:pPr>
              <a:lnSpc>
                <a:spcPct val="150000"/>
              </a:lnSpc>
            </a:pPr>
            <a:r>
              <a:rPr lang="en-US" altLang="zh-CN" dirty="0" smtClean="0"/>
              <a:t>_______________________________________________________________________</a:t>
            </a:r>
            <a:endParaRPr lang="en-US" altLang="zh-CN" dirty="0"/>
          </a:p>
          <a:p>
            <a:pPr>
              <a:lnSpc>
                <a:spcPct val="150000"/>
              </a:lnSpc>
            </a:pPr>
            <a:r>
              <a:rPr lang="en-US" altLang="zh-CN" dirty="0" smtClean="0"/>
              <a:t>_______________________________________________________________________</a:t>
            </a:r>
            <a:endParaRPr lang="en-US" altLang="zh-CN" dirty="0"/>
          </a:p>
          <a:p>
            <a:pPr>
              <a:lnSpc>
                <a:spcPct val="150000"/>
              </a:lnSpc>
            </a:pPr>
            <a:r>
              <a:rPr lang="en-US" altLang="zh-CN" dirty="0"/>
              <a:t> </a:t>
            </a:r>
            <a:endParaRPr lang="en-US" altLang="zh-CN" dirty="0"/>
          </a:p>
          <a:p>
            <a:pPr>
              <a:lnSpc>
                <a:spcPct val="150000"/>
              </a:lnSpc>
            </a:pPr>
            <a:r>
              <a:rPr lang="en-US" altLang="zh-CN" dirty="0"/>
              <a:t>Paragraph2:</a:t>
            </a:r>
            <a:endParaRPr lang="en-US" altLang="zh-CN" dirty="0"/>
          </a:p>
          <a:p>
            <a:pPr>
              <a:lnSpc>
                <a:spcPct val="150000"/>
              </a:lnSpc>
            </a:pPr>
            <a:r>
              <a:rPr lang="en-US" altLang="zh-CN" dirty="0"/>
              <a:t>Mei </a:t>
            </a:r>
            <a:r>
              <a:rPr lang="en-US" altLang="zh-CN" dirty="0" err="1"/>
              <a:t>Mei</a:t>
            </a:r>
            <a:r>
              <a:rPr lang="en-US" altLang="zh-CN" dirty="0"/>
              <a:t> put a handful of cookies into a small plate and left the kitchen</a:t>
            </a:r>
            <a:r>
              <a:rPr lang="en-US" altLang="zh-CN" dirty="0" smtClean="0"/>
              <a:t>._________________________________________________________________</a:t>
            </a:r>
            <a:endParaRPr lang="en-US" altLang="zh-CN" dirty="0"/>
          </a:p>
          <a:p>
            <a:pPr>
              <a:lnSpc>
                <a:spcPct val="150000"/>
              </a:lnSpc>
            </a:pPr>
            <a:r>
              <a:rPr lang="en-US" altLang="zh-CN" dirty="0" smtClean="0"/>
              <a:t>_______________________________________________________________________</a:t>
            </a:r>
            <a:endParaRPr lang="en-US" altLang="zh-C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13380" y="240030"/>
            <a:ext cx="2914650" cy="706755"/>
          </a:xfrm>
          <a:prstGeom prst="rect">
            <a:avLst/>
          </a:prstGeom>
          <a:noFill/>
        </p:spPr>
        <p:txBody>
          <a:bodyPr wrap="none" rtlCol="0" anchor="t">
            <a:spAutoFit/>
          </a:bodyPr>
          <a:p>
            <a:pPr algn="ctr"/>
            <a:r>
              <a:rPr lang="zh-CN" altLang="en-US" sz="4000" b="1">
                <a:ln w="22225">
                  <a:solidFill>
                    <a:schemeClr val="accent2"/>
                  </a:solidFill>
                  <a:prstDash val="solid"/>
                </a:ln>
                <a:solidFill>
                  <a:schemeClr val="accent2">
                    <a:lumMod val="40000"/>
                    <a:lumOff val="60000"/>
                  </a:schemeClr>
                </a:solidFill>
                <a:effectLst/>
                <a:sym typeface="+mn-ea"/>
              </a:rPr>
              <a:t>读  后  续  写 </a:t>
            </a:r>
            <a:endParaRPr lang="zh-CN" altLang="en-US" sz="4000" b="1">
              <a:ln w="22225">
                <a:solidFill>
                  <a:schemeClr val="accent2"/>
                </a:solidFill>
                <a:prstDash val="solid"/>
              </a:ln>
              <a:solidFill>
                <a:schemeClr val="accent2">
                  <a:lumMod val="40000"/>
                  <a:lumOff val="60000"/>
                </a:schemeClr>
              </a:solidFill>
              <a:effectLst/>
              <a:sym typeface="+mn-ea"/>
            </a:endParaRPr>
          </a:p>
        </p:txBody>
      </p:sp>
      <p:sp>
        <p:nvSpPr>
          <p:cNvPr id="3" name="文本框 2"/>
          <p:cNvSpPr txBox="1"/>
          <p:nvPr/>
        </p:nvSpPr>
        <p:spPr>
          <a:xfrm>
            <a:off x="358775" y="1106805"/>
            <a:ext cx="8562340" cy="5262245"/>
          </a:xfrm>
          <a:prstGeom prst="rect">
            <a:avLst/>
          </a:prstGeom>
          <a:noFill/>
        </p:spPr>
        <p:txBody>
          <a:bodyPr wrap="square" rtlCol="0">
            <a:spAutoFit/>
          </a:bodyPr>
          <a:p>
            <a:pPr algn="just" fontAlgn="auto">
              <a:lnSpc>
                <a:spcPct val="150000"/>
              </a:lnSpc>
            </a:pPr>
            <a:r>
              <a:rPr lang="zh-CN" altLang="zh-CN" sz="3200" b="1">
                <a:solidFill>
                  <a:srgbClr val="0070C0"/>
                </a:solidFill>
                <a:latin typeface="黑体" panose="02010609060101010101" charset="-122"/>
                <a:ea typeface="黑体" panose="02010609060101010101" charset="-122"/>
              </a:rPr>
              <a:t>【</a:t>
            </a:r>
            <a:r>
              <a:rPr lang="zh-CN" altLang="zh-CN" sz="3200" b="1">
                <a:solidFill>
                  <a:srgbClr val="0070C0"/>
                </a:solidFill>
                <a:latin typeface="黑体" panose="02010609060101010101" charset="-122"/>
                <a:ea typeface="黑体" panose="02010609060101010101" charset="-122"/>
                <a:sym typeface="+mn-ea"/>
              </a:rPr>
              <a:t>文章大意</a:t>
            </a:r>
            <a:r>
              <a:rPr lang="zh-CN" altLang="zh-CN" sz="3200" b="1">
                <a:solidFill>
                  <a:srgbClr val="0070C0"/>
                </a:solidFill>
                <a:latin typeface="黑体" panose="02010609060101010101" charset="-122"/>
                <a:ea typeface="黑体" panose="02010609060101010101" charset="-122"/>
              </a:rPr>
              <a:t>】</a:t>
            </a:r>
            <a:r>
              <a:rPr lang="zh-CN" altLang="zh-CN" sz="3200">
                <a:latin typeface="宋体" panose="02010600030101010101" pitchFamily="2" charset="-122"/>
                <a:ea typeface="宋体" panose="02010600030101010101" pitchFamily="2" charset="-122"/>
              </a:rPr>
              <a:t>梅梅不愿意搬到新的地方，因为这里同学、朋友都不熟悉。父母在新的城市开一个小饭店，梅梅</a:t>
            </a:r>
            <a:r>
              <a:rPr lang="zh-CN" altLang="zh-CN" sz="3200">
                <a:latin typeface="宋体" panose="02010600030101010101" pitchFamily="2" charset="-122"/>
                <a:ea typeface="宋体" panose="02010600030101010101" pitchFamily="2" charset="-122"/>
                <a:sym typeface="+mn-ea"/>
              </a:rPr>
              <a:t>非常不乐意地</a:t>
            </a:r>
            <a:r>
              <a:rPr lang="zh-CN" altLang="zh-CN" sz="3200">
                <a:latin typeface="宋体" panose="02010600030101010101" pitchFamily="2" charset="-122"/>
                <a:ea typeface="宋体" panose="02010600030101010101" pitchFamily="2" charset="-122"/>
              </a:rPr>
              <a:t>在店里帮忙。开业那天，本来心情较好的她突然发现她的同学也来她爸妈的饭店吃饭，于是她不想去服务。后来在妈妈的鼓励下她改变了想法，端起盘子向同学走去。</a:t>
            </a:r>
            <a:endParaRPr lang="en-US" altLang="zh-CN" sz="3200">
              <a:latin typeface="宋体" panose="02010600030101010101" pitchFamily="2" charset="-122"/>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52095" y="309245"/>
            <a:ext cx="8822055" cy="5913120"/>
          </a:xfrm>
          <a:prstGeom prst="rect">
            <a:avLst/>
          </a:prstGeom>
          <a:noFill/>
        </p:spPr>
        <p:txBody>
          <a:bodyPr wrap="square" rtlCol="0" anchor="t">
            <a:spAutoFit/>
          </a:bodyPr>
          <a:p>
            <a:pPr algn="just" fontAlgn="auto">
              <a:lnSpc>
                <a:spcPts val="4540"/>
              </a:lnSpc>
            </a:pPr>
            <a:r>
              <a:rPr lang="zh-CN" altLang="zh-CN" sz="3200" b="1">
                <a:solidFill>
                  <a:srgbClr val="0070C0"/>
                </a:solidFill>
                <a:latin typeface="黑体" panose="02010609060101010101" charset="-122"/>
                <a:ea typeface="黑体" panose="02010609060101010101" charset="-122"/>
                <a:sym typeface="+mn-ea"/>
              </a:rPr>
              <a:t>【写作指导】</a:t>
            </a:r>
            <a:r>
              <a:rPr lang="en-US" altLang="zh-CN" sz="3200" b="1">
                <a:solidFill>
                  <a:schemeClr val="tx1"/>
                </a:solidFill>
                <a:latin typeface="仿宋" panose="02010609060101010101" charset="-122"/>
                <a:ea typeface="仿宋" panose="02010609060101010101" charset="-122"/>
                <a:sym typeface="+mn-ea"/>
              </a:rPr>
              <a:t>Paragraph1</a:t>
            </a:r>
            <a:r>
              <a:rPr lang="zh-CN" altLang="zh-CN" sz="3200" b="1">
                <a:solidFill>
                  <a:schemeClr val="tx1"/>
                </a:solidFill>
                <a:latin typeface="仿宋" panose="02010609060101010101" charset="-122"/>
                <a:ea typeface="仿宋" panose="02010609060101010101" charset="-122"/>
                <a:sym typeface="+mn-ea"/>
              </a:rPr>
              <a:t>的开头是</a:t>
            </a:r>
            <a:r>
              <a:rPr lang="en-US" altLang="zh-CN" sz="3200" b="1">
                <a:solidFill>
                  <a:schemeClr val="tx1"/>
                </a:solidFill>
                <a:latin typeface="仿宋" panose="02010609060101010101" charset="-122"/>
                <a:ea typeface="仿宋" panose="02010609060101010101" charset="-122"/>
                <a:sym typeface="+mn-ea"/>
              </a:rPr>
              <a:t>“</a:t>
            </a:r>
            <a:r>
              <a:rPr lang="zh-CN" altLang="en-US" sz="3200" b="1">
                <a:solidFill>
                  <a:schemeClr val="tx1"/>
                </a:solidFill>
                <a:latin typeface="仿宋" panose="02010609060101010101" charset="-122"/>
                <a:ea typeface="仿宋" panose="02010609060101010101" charset="-122"/>
                <a:sym typeface="+mn-ea"/>
              </a:rPr>
              <a:t>妈妈，我不想去外面餐厅</a:t>
            </a:r>
            <a:r>
              <a:rPr lang="en-US" altLang="zh-CN" sz="3200" b="1">
                <a:solidFill>
                  <a:schemeClr val="tx1"/>
                </a:solidFill>
                <a:latin typeface="仿宋" panose="02010609060101010101" charset="-122"/>
                <a:ea typeface="仿宋" panose="02010609060101010101" charset="-122"/>
                <a:sym typeface="+mn-ea"/>
              </a:rPr>
              <a:t>”</a:t>
            </a:r>
            <a:r>
              <a:rPr lang="zh-CN" altLang="en-US" sz="3200" b="1">
                <a:solidFill>
                  <a:schemeClr val="tx1"/>
                </a:solidFill>
                <a:latin typeface="仿宋" panose="02010609060101010101" charset="-122"/>
                <a:ea typeface="仿宋" panose="02010609060101010101" charset="-122"/>
                <a:sym typeface="+mn-ea"/>
              </a:rPr>
              <a:t>。结合上文的信息，我们得知，梅梅本来对于搬到新的城市心里就不舒服，现在又发现同学出现在她帮忙的地方。由此可推测，此刻她的心情是矛盾的，心里非常不情愿。而根据下文第二段的段首我们得知，在这中间妈妈和梅梅肯定进行了积极的交流，导致梅梅改变原来的不愿意的情绪。</a:t>
            </a:r>
            <a:endParaRPr lang="zh-CN" altLang="en-US" sz="3200" b="1">
              <a:solidFill>
                <a:schemeClr val="tx1"/>
              </a:solidFill>
              <a:latin typeface="仿宋" panose="02010609060101010101" charset="-122"/>
              <a:ea typeface="仿宋" panose="02010609060101010101" charset="-122"/>
              <a:sym typeface="+mn-ea"/>
            </a:endParaRPr>
          </a:p>
          <a:p>
            <a:pPr algn="just" fontAlgn="auto">
              <a:lnSpc>
                <a:spcPts val="4540"/>
              </a:lnSpc>
            </a:pPr>
            <a:endParaRPr lang="zh-CN" altLang="en-US" sz="3200" b="1">
              <a:solidFill>
                <a:schemeClr val="tx1"/>
              </a:solidFill>
              <a:latin typeface="仿宋" panose="02010609060101010101" charset="-122"/>
              <a:ea typeface="仿宋" panose="02010609060101010101" charset="-122"/>
              <a:sym typeface="+mn-ea"/>
            </a:endParaRPr>
          </a:p>
          <a:p>
            <a:pPr algn="just" fontAlgn="auto">
              <a:lnSpc>
                <a:spcPts val="4540"/>
              </a:lnSpc>
            </a:pPr>
            <a:r>
              <a:rPr lang="zh-CN" altLang="en-US" sz="3200" b="1">
                <a:solidFill>
                  <a:schemeClr val="tx1"/>
                </a:solidFill>
                <a:latin typeface="仿宋" panose="02010609060101010101" charset="-122"/>
                <a:ea typeface="仿宋" panose="02010609060101010101" charset="-122"/>
                <a:sym typeface="+mn-ea"/>
              </a:rPr>
              <a:t>情感线索：抵触</a:t>
            </a:r>
            <a:r>
              <a:rPr lang="zh-CN" altLang="en-US" sz="3200" b="1">
                <a:solidFill>
                  <a:schemeClr val="tx1"/>
                </a:solidFill>
                <a:latin typeface="Arial" panose="020B0604020202020204" pitchFamily="34" charset="0"/>
                <a:ea typeface="仿宋" panose="02010609060101010101" charset="-122"/>
                <a:cs typeface="Arial" panose="020B0604020202020204" pitchFamily="34" charset="0"/>
                <a:sym typeface="+mn-ea"/>
              </a:rPr>
              <a:t>→矛盾→接受</a:t>
            </a:r>
            <a:endParaRPr lang="zh-CN" altLang="en-US" sz="3200" b="1">
              <a:solidFill>
                <a:schemeClr val="tx1"/>
              </a:solidFill>
              <a:latin typeface="Arial" panose="020B0604020202020204" pitchFamily="34" charset="0"/>
              <a:ea typeface="仿宋" panose="02010609060101010101" charset="-122"/>
              <a:cs typeface="Arial" panose="020B0604020202020204" pitchFamily="34"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870" y="146685"/>
            <a:ext cx="8854440" cy="3897630"/>
          </a:xfrm>
          <a:prstGeom prst="rect">
            <a:avLst/>
          </a:prstGeom>
          <a:noFill/>
        </p:spPr>
        <p:txBody>
          <a:bodyPr wrap="square" rtlCol="0" anchor="t">
            <a:spAutoFit/>
          </a:bodyPr>
          <a:p>
            <a:pPr algn="just" fontAlgn="auto">
              <a:lnSpc>
                <a:spcPts val="4240"/>
              </a:lnSpc>
            </a:pPr>
            <a:r>
              <a:rPr lang="zh-CN" altLang="zh-CN" sz="3200" b="1">
                <a:solidFill>
                  <a:srgbClr val="0070C0"/>
                </a:solidFill>
                <a:latin typeface="黑体" panose="02010609060101010101" charset="-122"/>
                <a:ea typeface="黑体" panose="02010609060101010101" charset="-122"/>
                <a:sym typeface="+mn-ea"/>
              </a:rPr>
              <a:t>【写作指导】</a:t>
            </a:r>
            <a:r>
              <a:rPr lang="en-US" altLang="zh-CN" sz="3200" b="1">
                <a:latin typeface="仿宋" panose="02010609060101010101" charset="-122"/>
                <a:ea typeface="仿宋" panose="02010609060101010101" charset="-122"/>
                <a:sym typeface="+mn-ea"/>
              </a:rPr>
              <a:t>Paragraph2</a:t>
            </a:r>
            <a:r>
              <a:rPr lang="zh-CN" altLang="en-US" sz="3200" b="1">
                <a:latin typeface="仿宋" panose="02010609060101010101" charset="-122"/>
                <a:ea typeface="仿宋" panose="02010609060101010101" charset="-122"/>
                <a:sym typeface="+mn-ea"/>
              </a:rPr>
              <a:t>的开头是</a:t>
            </a:r>
            <a:r>
              <a:rPr lang="en-US" altLang="zh-CN" sz="3200" b="1">
                <a:latin typeface="仿宋" panose="02010609060101010101" charset="-122"/>
                <a:ea typeface="仿宋" panose="02010609060101010101" charset="-122"/>
                <a:sym typeface="+mn-ea"/>
              </a:rPr>
              <a:t>“</a:t>
            </a:r>
            <a:r>
              <a:rPr lang="zh-CN" altLang="en-US" sz="3200" b="1">
                <a:latin typeface="仿宋" panose="02010609060101010101" charset="-122"/>
                <a:ea typeface="仿宋" panose="02010609060101010101" charset="-122"/>
                <a:sym typeface="+mn-ea"/>
              </a:rPr>
              <a:t>梅梅把一些饼干放在小碟子里，然后离开厨房</a:t>
            </a:r>
            <a:r>
              <a:rPr lang="en-US" altLang="zh-CN" sz="3200" b="1">
                <a:latin typeface="仿宋" panose="02010609060101010101" charset="-122"/>
                <a:ea typeface="仿宋" panose="02010609060101010101" charset="-122"/>
                <a:sym typeface="+mn-ea"/>
              </a:rPr>
              <a:t>”</a:t>
            </a:r>
            <a:r>
              <a:rPr lang="zh-CN" altLang="en-US" sz="3200" b="1">
                <a:latin typeface="仿宋" panose="02010609060101010101" charset="-122"/>
                <a:ea typeface="仿宋" panose="02010609060101010101" charset="-122"/>
                <a:sym typeface="+mn-ea"/>
              </a:rPr>
              <a:t>。结合上文说明她已经被妈妈说服了。那么接下来描写的是梅梅离开厨房时的忐忑，鼓足勇气向同学走去，以及后来见面时的心理动态或者场景描写。</a:t>
            </a:r>
            <a:endParaRPr lang="zh-CN" altLang="en-US" sz="3200" b="1">
              <a:latin typeface="仿宋" panose="02010609060101010101" charset="-122"/>
              <a:ea typeface="仿宋" panose="02010609060101010101" charset="-122"/>
              <a:sym typeface="+mn-ea"/>
            </a:endParaRPr>
          </a:p>
          <a:p>
            <a:pPr algn="just" fontAlgn="auto">
              <a:lnSpc>
                <a:spcPts val="4240"/>
              </a:lnSpc>
            </a:pPr>
            <a:endParaRPr lang="zh-CN" altLang="en-US" sz="3200" b="1">
              <a:latin typeface="仿宋" panose="02010609060101010101" charset="-122"/>
              <a:ea typeface="仿宋" panose="02010609060101010101" charset="-122"/>
              <a:sym typeface="+mn-ea"/>
            </a:endParaRPr>
          </a:p>
          <a:p>
            <a:pPr algn="just" fontAlgn="auto">
              <a:lnSpc>
                <a:spcPts val="4240"/>
              </a:lnSpc>
            </a:pPr>
            <a:r>
              <a:rPr lang="zh-CN" altLang="en-US" sz="3200" b="1">
                <a:latin typeface="仿宋" panose="02010609060101010101" charset="-122"/>
                <a:ea typeface="仿宋" panose="02010609060101010101" charset="-122"/>
                <a:sym typeface="+mn-ea"/>
              </a:rPr>
              <a:t>情感线索：忐忑</a:t>
            </a:r>
            <a:r>
              <a:rPr lang="zh-CN" altLang="en-US" sz="3200" b="1">
                <a:latin typeface="Arial" panose="020B0604020202020204" pitchFamily="34" charset="0"/>
                <a:ea typeface="仿宋" panose="02010609060101010101" charset="-122"/>
                <a:cs typeface="Arial" panose="020B0604020202020204" pitchFamily="34" charset="0"/>
                <a:sym typeface="+mn-ea"/>
              </a:rPr>
              <a:t>→斗争→淡定→惊喜（开心）</a:t>
            </a:r>
            <a:endParaRPr lang="zh-CN" altLang="en-US" sz="3200" b="1">
              <a:latin typeface="Arial" panose="020B0604020202020204" pitchFamily="34" charset="0"/>
              <a:ea typeface="仿宋" panose="02010609060101010101" charset="-122"/>
              <a:cs typeface="Arial" panose="020B0604020202020204" pitchFamily="34"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txBox="1"/>
          <p:nvPr/>
        </p:nvSpPr>
        <p:spPr>
          <a:xfrm>
            <a:off x="214313" y="1125538"/>
            <a:ext cx="8942387" cy="4897437"/>
          </a:xfrm>
          <a:prstGeom prst="rect">
            <a:avLst/>
          </a:prstGeom>
          <a:noFill/>
          <a:ln w="9525">
            <a:noFill/>
          </a:ln>
        </p:spPr>
        <p:txBody>
          <a:bodyPr/>
          <a:p>
            <a:pPr marL="342900" indent="-342900">
              <a:spcBef>
                <a:spcPct val="20000"/>
              </a:spcBef>
            </a:pPr>
            <a:r>
              <a:rPr lang="en-US" altLang="zh-CN" sz="3200">
                <a:latin typeface="Times New Roman" panose="02020603050405020304" pitchFamily="18" charset="0"/>
              </a:rPr>
              <a:t>⑴. Type of writing  ___________</a:t>
            </a:r>
            <a:endParaRPr lang="en-US" altLang="zh-CN" sz="3200">
              <a:latin typeface="Times New Roman" panose="02020603050405020304" pitchFamily="18" charset="0"/>
            </a:endParaRPr>
          </a:p>
          <a:p>
            <a:pPr marL="342900" indent="-342900">
              <a:spcBef>
                <a:spcPct val="20000"/>
              </a:spcBef>
            </a:pPr>
            <a:r>
              <a:rPr lang="en-US" altLang="zh-CN" sz="3200">
                <a:latin typeface="Times New Roman" panose="02020603050405020304" pitchFamily="18" charset="0"/>
              </a:rPr>
              <a:t>⑵. In what order is the material developed?</a:t>
            </a:r>
            <a:endParaRPr lang="en-US" altLang="zh-CN" sz="3200">
              <a:latin typeface="Times New Roman" panose="02020603050405020304" pitchFamily="18" charset="0"/>
            </a:endParaRPr>
          </a:p>
          <a:p>
            <a:pPr marL="342900" indent="-342900">
              <a:spcBef>
                <a:spcPct val="20000"/>
              </a:spcBef>
            </a:pPr>
            <a:r>
              <a:rPr lang="en-US" altLang="zh-CN" sz="3200">
                <a:latin typeface="Times New Roman" panose="02020603050405020304" pitchFamily="18" charset="0"/>
              </a:rPr>
              <a:t>    </a:t>
            </a:r>
            <a:endParaRPr lang="en-US" altLang="zh-CN" sz="3200" i="1">
              <a:solidFill>
                <a:srgbClr val="000099"/>
              </a:solidFill>
              <a:latin typeface="Times New Roman" panose="02020603050405020304" pitchFamily="18" charset="0"/>
            </a:endParaRPr>
          </a:p>
          <a:p>
            <a:pPr marL="342900" indent="-342900">
              <a:spcBef>
                <a:spcPct val="20000"/>
              </a:spcBef>
            </a:pPr>
            <a:endParaRPr lang="en-US" altLang="zh-CN" sz="3200">
              <a:latin typeface="Times New Roman" panose="02020603050405020304" pitchFamily="18" charset="0"/>
            </a:endParaRPr>
          </a:p>
          <a:p>
            <a:pPr marL="342900" indent="-342900">
              <a:spcBef>
                <a:spcPct val="20000"/>
              </a:spcBef>
            </a:pPr>
            <a:endParaRPr lang="en-US" altLang="zh-CN" sz="3200">
              <a:latin typeface="Times New Roman" panose="02020603050405020304" pitchFamily="18" charset="0"/>
            </a:endParaRPr>
          </a:p>
          <a:p>
            <a:pPr marL="342900" indent="-342900">
              <a:spcBef>
                <a:spcPct val="20000"/>
              </a:spcBef>
            </a:pPr>
            <a:endParaRPr lang="en-US" altLang="zh-CN" sz="3200">
              <a:latin typeface="Times New Roman" panose="02020603050405020304" pitchFamily="18" charset="0"/>
            </a:endParaRPr>
          </a:p>
          <a:p>
            <a:pPr marL="342900" indent="-342900">
              <a:spcBef>
                <a:spcPct val="20000"/>
              </a:spcBef>
            </a:pPr>
            <a:r>
              <a:rPr lang="en-US" altLang="zh-CN" sz="3200">
                <a:latin typeface="Times New Roman" panose="02020603050405020304" pitchFamily="18" charset="0"/>
              </a:rPr>
              <a:t>⑶. Three elements (</a:t>
            </a:r>
            <a:r>
              <a:rPr lang="zh-CN" altLang="en-US" sz="3200" dirty="0">
                <a:latin typeface="Times New Roman" panose="02020603050405020304" pitchFamily="18" charset="0"/>
              </a:rPr>
              <a:t>要素</a:t>
            </a:r>
            <a:r>
              <a:rPr lang="en-US" altLang="zh-CN" sz="3200">
                <a:latin typeface="Times New Roman" panose="02020603050405020304" pitchFamily="18" charset="0"/>
              </a:rPr>
              <a:t>) for a narrative:</a:t>
            </a:r>
            <a:endParaRPr lang="en-US" altLang="zh-CN" sz="3200">
              <a:latin typeface="Times New Roman" panose="02020603050405020304" pitchFamily="18" charset="0"/>
            </a:endParaRPr>
          </a:p>
          <a:p>
            <a:pPr marL="342900" indent="-342900">
              <a:spcBef>
                <a:spcPct val="20000"/>
              </a:spcBef>
            </a:pPr>
            <a:r>
              <a:rPr lang="en-US" altLang="zh-CN" sz="3200">
                <a:latin typeface="Times New Roman" panose="02020603050405020304" pitchFamily="18" charset="0"/>
              </a:rPr>
              <a:t>       </a:t>
            </a:r>
            <a:r>
              <a:rPr lang="en-US" altLang="zh-CN" sz="2800" i="1">
                <a:solidFill>
                  <a:srgbClr val="000099"/>
                </a:solidFill>
                <a:latin typeface="Times New Roman" panose="02020603050405020304" pitchFamily="18" charset="0"/>
              </a:rPr>
              <a:t>Character</a:t>
            </a:r>
            <a:endParaRPr lang="en-US" altLang="zh-CN" sz="2800" i="1">
              <a:solidFill>
                <a:srgbClr val="000099"/>
              </a:solidFill>
              <a:latin typeface="Times New Roman" panose="02020603050405020304" pitchFamily="18" charset="0"/>
            </a:endParaRPr>
          </a:p>
          <a:p>
            <a:pPr marL="342900" indent="-342900">
              <a:spcBef>
                <a:spcPct val="20000"/>
              </a:spcBef>
            </a:pPr>
            <a:r>
              <a:rPr lang="en-US" altLang="zh-CN" sz="2800">
                <a:latin typeface="Times New Roman" panose="02020603050405020304" pitchFamily="18" charset="0"/>
              </a:rPr>
              <a:t>        </a:t>
            </a:r>
            <a:r>
              <a:rPr lang="en-US" altLang="zh-CN" sz="2800" i="1">
                <a:solidFill>
                  <a:srgbClr val="000099"/>
                </a:solidFill>
                <a:latin typeface="Times New Roman" panose="02020603050405020304" pitchFamily="18" charset="0"/>
              </a:rPr>
              <a:t>Setting</a:t>
            </a:r>
            <a:endParaRPr lang="en-US" altLang="zh-CN" sz="2800" i="1">
              <a:solidFill>
                <a:srgbClr val="000099"/>
              </a:solidFill>
              <a:latin typeface="Times New Roman" panose="02020603050405020304" pitchFamily="18" charset="0"/>
            </a:endParaRPr>
          </a:p>
          <a:p>
            <a:pPr marL="342900" indent="-342900">
              <a:spcBef>
                <a:spcPct val="20000"/>
              </a:spcBef>
            </a:pPr>
            <a:r>
              <a:rPr lang="en-US" altLang="zh-CN" sz="2800">
                <a:latin typeface="Times New Roman" panose="02020603050405020304" pitchFamily="18" charset="0"/>
              </a:rPr>
              <a:t>        </a:t>
            </a:r>
            <a:r>
              <a:rPr lang="en-US" altLang="zh-CN" sz="2800" i="1">
                <a:solidFill>
                  <a:srgbClr val="000099"/>
                </a:solidFill>
                <a:latin typeface="Times New Roman" panose="02020603050405020304" pitchFamily="18" charset="0"/>
              </a:rPr>
              <a:t>Plot</a:t>
            </a:r>
            <a:endParaRPr lang="en-US" altLang="zh-CN" sz="2800" i="1">
              <a:solidFill>
                <a:srgbClr val="000099"/>
              </a:solidFill>
              <a:latin typeface="Times New Roman" panose="02020603050405020304" pitchFamily="18" charset="0"/>
            </a:endParaRPr>
          </a:p>
        </p:txBody>
      </p:sp>
      <p:sp>
        <p:nvSpPr>
          <p:cNvPr id="11266" name="矩形 7"/>
          <p:cNvSpPr/>
          <p:nvPr/>
        </p:nvSpPr>
        <p:spPr>
          <a:xfrm>
            <a:off x="214630" y="220980"/>
            <a:ext cx="7272338" cy="706755"/>
          </a:xfrm>
          <a:prstGeom prst="rect">
            <a:avLst/>
          </a:prstGeom>
          <a:noFill/>
          <a:ln w="9525">
            <a:noFill/>
          </a:ln>
        </p:spPr>
        <p:txBody>
          <a:bodyPr>
            <a:spAutoFit/>
          </a:bodyPr>
          <a:p>
            <a:r>
              <a:rPr lang="en-US" altLang="zh-CN" sz="4000">
                <a:solidFill>
                  <a:srgbClr val="1B28D5"/>
                </a:solidFill>
                <a:latin typeface="Times New Roman" panose="02020603050405020304" pitchFamily="18" charset="0"/>
                <a:sym typeface="+mn-ea"/>
              </a:rPr>
              <a:t>Tip1</a:t>
            </a:r>
            <a:r>
              <a:rPr lang="en-US" altLang="zh-CN" sz="4000">
                <a:solidFill>
                  <a:srgbClr val="1B28D5"/>
                </a:solidFill>
                <a:latin typeface="Times New Roman" panose="02020603050405020304" pitchFamily="18" charset="0"/>
              </a:rPr>
              <a:t>:Analyze the material</a:t>
            </a:r>
            <a:endParaRPr lang="en-US" altLang="zh-CN" sz="4000" dirty="0">
              <a:solidFill>
                <a:srgbClr val="1B28D5"/>
              </a:solidFill>
              <a:latin typeface="Times New Roman" panose="02020603050405020304" pitchFamily="18" charset="0"/>
            </a:endParaRPr>
          </a:p>
        </p:txBody>
      </p:sp>
      <p:sp>
        <p:nvSpPr>
          <p:cNvPr id="985095" name="矩形 985094"/>
          <p:cNvSpPr/>
          <p:nvPr/>
        </p:nvSpPr>
        <p:spPr>
          <a:xfrm>
            <a:off x="3419475" y="1125538"/>
            <a:ext cx="2719388" cy="519112"/>
          </a:xfrm>
          <a:prstGeom prst="rect">
            <a:avLst/>
          </a:prstGeom>
          <a:noFill/>
          <a:ln w="9525">
            <a:noFill/>
          </a:ln>
        </p:spPr>
        <p:txBody>
          <a:bodyPr wrap="none">
            <a:spAutoFit/>
          </a:bodyPr>
          <a:p>
            <a:pPr>
              <a:spcBef>
                <a:spcPct val="20000"/>
              </a:spcBef>
            </a:pPr>
            <a:r>
              <a:rPr lang="en-US" altLang="zh-CN" sz="2800" i="1">
                <a:solidFill>
                  <a:srgbClr val="000099"/>
                </a:solidFill>
                <a:latin typeface="Times New Roman" panose="02020603050405020304" pitchFamily="18" charset="0"/>
              </a:rPr>
              <a:t>Narrative </a:t>
            </a:r>
            <a:r>
              <a:rPr lang="zh-CN" altLang="en-US" sz="2800" i="1" dirty="0">
                <a:solidFill>
                  <a:srgbClr val="000099"/>
                </a:solidFill>
                <a:latin typeface="Times New Roman" panose="02020603050405020304" pitchFamily="18" charset="0"/>
              </a:rPr>
              <a:t>记叙文</a:t>
            </a:r>
            <a:endParaRPr lang="zh-CN" altLang="en-US" sz="2800" i="1" dirty="0">
              <a:solidFill>
                <a:srgbClr val="000099"/>
              </a:solidFill>
              <a:latin typeface="Times New Roman" panose="02020603050405020304" pitchFamily="18" charset="0"/>
            </a:endParaRPr>
          </a:p>
        </p:txBody>
      </p:sp>
      <p:sp>
        <p:nvSpPr>
          <p:cNvPr id="11268" name="左大括号 985096"/>
          <p:cNvSpPr/>
          <p:nvPr/>
        </p:nvSpPr>
        <p:spPr>
          <a:xfrm>
            <a:off x="611188" y="5300663"/>
            <a:ext cx="360362" cy="1368425"/>
          </a:xfrm>
          <a:prstGeom prst="leftBrace">
            <a:avLst>
              <a:gd name="adj1" fmla="val 31556"/>
              <a:gd name="adj2" fmla="val 50000"/>
            </a:avLst>
          </a:prstGeom>
          <a:noFill/>
          <a:ln w="25400" cap="flat" cmpd="sng">
            <a:solidFill>
              <a:schemeClr val="tx1"/>
            </a:solidFill>
            <a:prstDash val="solid"/>
            <a:headEnd type="none" w="med" len="med"/>
            <a:tailEnd type="none" w="med" len="med"/>
          </a:ln>
        </p:spPr>
        <p:txBody>
          <a:bodyPr/>
          <a:p>
            <a:endParaRPr lang="zh-CN" altLang="en-US" dirty="0">
              <a:latin typeface="Arial" panose="020B0604020202020204" pitchFamily="34" charset="0"/>
            </a:endParaRPr>
          </a:p>
        </p:txBody>
      </p:sp>
      <p:sp>
        <p:nvSpPr>
          <p:cNvPr id="7174" name="Rectangle 6"/>
          <p:cNvSpPr/>
          <p:nvPr/>
        </p:nvSpPr>
        <p:spPr>
          <a:xfrm>
            <a:off x="2843530" y="5229225"/>
            <a:ext cx="4784090" cy="609600"/>
          </a:xfrm>
          <a:prstGeom prst="rect">
            <a:avLst/>
          </a:prstGeom>
          <a:noFill/>
          <a:ln w="9525">
            <a:noFill/>
          </a:ln>
        </p:spPr>
        <p:txBody>
          <a:bodyPr/>
          <a:p>
            <a:pPr marL="342900" indent="-342900">
              <a:spcBef>
                <a:spcPct val="20000"/>
              </a:spcBef>
            </a:pPr>
            <a:r>
              <a:rPr lang="en-US" altLang="zh-CN" sz="2400" i="1">
                <a:solidFill>
                  <a:srgbClr val="FF0000"/>
                </a:solidFill>
                <a:latin typeface="Times New Roman" panose="02020603050405020304" pitchFamily="18" charset="0"/>
                <a:ea typeface="楷体" panose="02010609060101010101" pitchFamily="49" charset="-122"/>
              </a:rPr>
              <a:t>MeiMei, Mum, the twins</a:t>
            </a:r>
            <a:endParaRPr lang="en-US" altLang="zh-CN" sz="2400" i="1">
              <a:solidFill>
                <a:srgbClr val="FF0000"/>
              </a:solidFill>
              <a:latin typeface="Times New Roman" panose="02020603050405020304" pitchFamily="18" charset="0"/>
              <a:ea typeface="楷体" panose="02010609060101010101" pitchFamily="49" charset="-122"/>
            </a:endParaRPr>
          </a:p>
        </p:txBody>
      </p:sp>
      <p:sp>
        <p:nvSpPr>
          <p:cNvPr id="2" name="Rectangle 6"/>
          <p:cNvSpPr/>
          <p:nvPr/>
        </p:nvSpPr>
        <p:spPr>
          <a:xfrm>
            <a:off x="2843530" y="5680393"/>
            <a:ext cx="3025775" cy="609600"/>
          </a:xfrm>
          <a:prstGeom prst="rect">
            <a:avLst/>
          </a:prstGeom>
          <a:noFill/>
          <a:ln w="9525">
            <a:noFill/>
          </a:ln>
        </p:spPr>
        <p:txBody>
          <a:bodyPr/>
          <a:p>
            <a:pPr marL="342900" indent="-342900">
              <a:spcBef>
                <a:spcPct val="20000"/>
              </a:spcBef>
            </a:pPr>
            <a:r>
              <a:rPr lang="en-US" altLang="zh-CN" sz="2400" i="1">
                <a:solidFill>
                  <a:srgbClr val="FF0000"/>
                </a:solidFill>
                <a:latin typeface="Times New Roman" panose="02020603050405020304" pitchFamily="18" charset="0"/>
                <a:ea typeface="楷体" panose="02010609060101010101" pitchFamily="49" charset="-122"/>
              </a:rPr>
              <a:t>In the restaurant</a:t>
            </a:r>
            <a:endParaRPr lang="en-US" altLang="zh-CN" sz="2400" i="1">
              <a:solidFill>
                <a:srgbClr val="FF0000"/>
              </a:solidFill>
              <a:latin typeface="Times New Roman" panose="02020603050405020304" pitchFamily="18" charset="0"/>
              <a:ea typeface="楷体" panose="02010609060101010101" pitchFamily="49" charset="-122"/>
            </a:endParaRPr>
          </a:p>
        </p:txBody>
      </p:sp>
      <p:sp>
        <p:nvSpPr>
          <p:cNvPr id="985105" name="矩形 985104"/>
          <p:cNvSpPr/>
          <p:nvPr/>
        </p:nvSpPr>
        <p:spPr>
          <a:xfrm>
            <a:off x="468313" y="3068638"/>
            <a:ext cx="1671955" cy="681355"/>
          </a:xfrm>
          <a:prstGeom prst="rect">
            <a:avLst/>
          </a:prstGeom>
          <a:noFill/>
          <a:ln w="9525">
            <a:noFill/>
          </a:ln>
        </p:spPr>
        <p:txBody>
          <a:bodyPr wrap="none">
            <a:spAutoFit/>
          </a:bodyPr>
          <a:p>
            <a:pPr>
              <a:lnSpc>
                <a:spcPct val="60000"/>
              </a:lnSpc>
            </a:pPr>
            <a:r>
              <a:rPr lang="en-US" altLang="zh-CN" sz="3200" i="1">
                <a:solidFill>
                  <a:srgbClr val="000099"/>
                </a:solidFill>
                <a:latin typeface="Times New Roman" panose="02020603050405020304" pitchFamily="18" charset="0"/>
              </a:rPr>
              <a:t> Emotion</a:t>
            </a:r>
            <a:endParaRPr lang="en-US" altLang="zh-CN" sz="3200" i="1">
              <a:solidFill>
                <a:srgbClr val="000099"/>
              </a:solidFill>
              <a:latin typeface="Times New Roman" panose="02020603050405020304" pitchFamily="18" charset="0"/>
            </a:endParaRPr>
          </a:p>
          <a:p>
            <a:pPr>
              <a:lnSpc>
                <a:spcPct val="60000"/>
              </a:lnSpc>
            </a:pPr>
            <a:r>
              <a:rPr lang="en-US" altLang="zh-CN" sz="3200" i="1">
                <a:solidFill>
                  <a:srgbClr val="000099"/>
                </a:solidFill>
                <a:latin typeface="Times New Roman" panose="02020603050405020304" pitchFamily="18" charset="0"/>
              </a:rPr>
              <a:t>sequence</a:t>
            </a:r>
            <a:endParaRPr lang="zh-CN" altLang="en-US" sz="3200" i="1" dirty="0">
              <a:solidFill>
                <a:srgbClr val="000099"/>
              </a:solidFill>
              <a:latin typeface="Times New Roman" panose="02020603050405020304" pitchFamily="18" charset="0"/>
            </a:endParaRPr>
          </a:p>
        </p:txBody>
      </p:sp>
      <p:sp>
        <p:nvSpPr>
          <p:cNvPr id="7173" name="Rectangle 5"/>
          <p:cNvSpPr/>
          <p:nvPr/>
        </p:nvSpPr>
        <p:spPr>
          <a:xfrm>
            <a:off x="2268538" y="2602230"/>
            <a:ext cx="5111750" cy="1944688"/>
          </a:xfrm>
          <a:prstGeom prst="rect">
            <a:avLst/>
          </a:prstGeom>
          <a:noFill/>
          <a:ln w="22225" cap="flat" cmpd="sng">
            <a:solidFill>
              <a:srgbClr val="800000"/>
            </a:solidFill>
            <a:prstDash val="dashDot"/>
            <a:miter/>
            <a:headEnd type="none" w="med" len="med"/>
            <a:tailEnd type="none" w="med" len="med"/>
          </a:ln>
        </p:spPr>
        <p:txBody>
          <a:bodyPr/>
          <a:p>
            <a:pPr marL="609600" indent="-609600"/>
            <a:r>
              <a:rPr lang="en-US" altLang="zh-CN" sz="2400" i="1">
                <a:solidFill>
                  <a:srgbClr val="FF3300"/>
                </a:solidFill>
                <a:latin typeface="Times New Roman" panose="02020603050405020304" pitchFamily="18" charset="0"/>
              </a:rPr>
              <a:t>unwilling; upset;unhappy; resis</a:t>
            </a:r>
            <a:r>
              <a:rPr lang="en-US" altLang="zh-CN" sz="2400" i="1">
                <a:solidFill>
                  <a:srgbClr val="FF3300"/>
                </a:solidFill>
                <a:latin typeface="Times New Roman" panose="02020603050405020304" pitchFamily="18" charset="0"/>
              </a:rPr>
              <a:t>tant  </a:t>
            </a:r>
            <a:endParaRPr lang="en-US" altLang="zh-CN" sz="2400" i="1">
              <a:solidFill>
                <a:srgbClr val="FF3300"/>
              </a:solidFill>
              <a:latin typeface="Times New Roman" panose="02020603050405020304" pitchFamily="18" charset="0"/>
            </a:endParaRPr>
          </a:p>
        </p:txBody>
      </p:sp>
      <p:sp>
        <p:nvSpPr>
          <p:cNvPr id="985109" name="直接连接符 985108"/>
          <p:cNvSpPr/>
          <p:nvPr/>
        </p:nvSpPr>
        <p:spPr>
          <a:xfrm flipV="1">
            <a:off x="2411413" y="3284538"/>
            <a:ext cx="4826000" cy="0"/>
          </a:xfrm>
          <a:prstGeom prst="line">
            <a:avLst/>
          </a:prstGeom>
          <a:ln w="12700" cap="flat" cmpd="sng">
            <a:solidFill>
              <a:schemeClr val="tx1"/>
            </a:solidFill>
            <a:prstDash val="solid"/>
            <a:headEnd type="none" w="med" len="med"/>
            <a:tailEnd type="none" w="med" len="med"/>
          </a:ln>
        </p:spPr>
      </p:sp>
      <p:sp>
        <p:nvSpPr>
          <p:cNvPr id="985110" name="直接连接符 985109"/>
          <p:cNvSpPr/>
          <p:nvPr/>
        </p:nvSpPr>
        <p:spPr>
          <a:xfrm flipV="1">
            <a:off x="2411413" y="4005263"/>
            <a:ext cx="4826000" cy="0"/>
          </a:xfrm>
          <a:prstGeom prst="line">
            <a:avLst/>
          </a:prstGeom>
          <a:ln w="12700" cap="flat" cmpd="sng">
            <a:solidFill>
              <a:schemeClr val="tx1"/>
            </a:solidFill>
            <a:prstDash val="solid"/>
            <a:headEnd type="none" w="med" len="med"/>
            <a:tailEnd type="none" w="med" len="med"/>
          </a:ln>
        </p:spPr>
      </p:sp>
      <p:sp>
        <p:nvSpPr>
          <p:cNvPr id="5" name="文本框 4"/>
          <p:cNvSpPr txBox="1"/>
          <p:nvPr/>
        </p:nvSpPr>
        <p:spPr>
          <a:xfrm>
            <a:off x="2411730" y="3495040"/>
            <a:ext cx="3704590" cy="460375"/>
          </a:xfrm>
          <a:prstGeom prst="rect">
            <a:avLst/>
          </a:prstGeom>
          <a:noFill/>
        </p:spPr>
        <p:txBody>
          <a:bodyPr wrap="none" rtlCol="0">
            <a:spAutoFit/>
          </a:bodyPr>
          <a:p>
            <a:r>
              <a:rPr lang="en-US" altLang="zh-CN" sz="2400" i="1">
                <a:solidFill>
                  <a:srgbClr val="FF3300"/>
                </a:solidFill>
                <a:latin typeface="Times New Roman" panose="02020603050405020304" pitchFamily="18" charset="0"/>
              </a:rPr>
              <a:t>e</a:t>
            </a:r>
            <a:r>
              <a:rPr lang="en-US" altLang="zh-CN" sz="2400" i="1">
                <a:solidFill>
                  <a:srgbClr val="FF3300"/>
                </a:solidFill>
                <a:latin typeface="Times New Roman" panose="02020603050405020304" pitchFamily="18" charset="0"/>
              </a:rPr>
              <a:t>mbarrassed; hesitant; timid </a:t>
            </a:r>
            <a:endParaRPr lang="en-US" altLang="zh-CN"/>
          </a:p>
        </p:txBody>
      </p:sp>
      <p:sp>
        <p:nvSpPr>
          <p:cNvPr id="6" name="文本框 5"/>
          <p:cNvSpPr txBox="1"/>
          <p:nvPr/>
        </p:nvSpPr>
        <p:spPr>
          <a:xfrm>
            <a:off x="2411730" y="4178935"/>
            <a:ext cx="3888740" cy="368300"/>
          </a:xfrm>
          <a:prstGeom prst="rect">
            <a:avLst/>
          </a:prstGeom>
          <a:noFill/>
        </p:spPr>
        <p:txBody>
          <a:bodyPr wrap="none" rtlCol="0">
            <a:spAutoFit/>
          </a:bodyPr>
          <a:p>
            <a:r>
              <a:rPr lang="en-US" altLang="zh-CN" sz="2400" i="1">
                <a:solidFill>
                  <a:srgbClr val="FF3300"/>
                </a:solidFill>
                <a:latin typeface="Times New Roman" panose="02020603050405020304" pitchFamily="18" charset="0"/>
              </a:rPr>
              <a:t>calm; surprised; amazed; excited; happy</a:t>
            </a:r>
            <a:endParaRPr lang="en-US" altLang="zh-CN" sz="2400" i="1">
              <a:solidFill>
                <a:srgbClr val="FF33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5095"/>
                                        </p:tgtEl>
                                        <p:attrNameLst>
                                          <p:attrName>style.visibility</p:attrName>
                                        </p:attrNameLst>
                                      </p:cBhvr>
                                      <p:to>
                                        <p:strVal val="visible"/>
                                      </p:to>
                                    </p:set>
                                    <p:animEffect transition="in" filter="blinds(horizontal)">
                                      <p:cBhvr>
                                        <p:cTn id="7" dur="500"/>
                                        <p:tgtEl>
                                          <p:spTgt spid="9850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85105"/>
                                        </p:tgtEl>
                                        <p:attrNameLst>
                                          <p:attrName>style.visibility</p:attrName>
                                        </p:attrNameLst>
                                      </p:cBhvr>
                                      <p:to>
                                        <p:strVal val="visible"/>
                                      </p:to>
                                    </p:set>
                                    <p:animEffect transition="in" filter="blinds(horizontal)">
                                      <p:cBhvr>
                                        <p:cTn id="12" dur="500"/>
                                        <p:tgtEl>
                                          <p:spTgt spid="98510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charRg st="76" end="81"/>
                                            </p:txEl>
                                          </p:spTgt>
                                        </p:tgtEl>
                                        <p:attrNameLst>
                                          <p:attrName>style.visibility</p:attrName>
                                        </p:attrNameLst>
                                      </p:cBhvr>
                                      <p:to>
                                        <p:strVal val="visible"/>
                                      </p:to>
                                    </p:set>
                                    <p:animEffect transition="in" filter="blinds(horizontal)">
                                      <p:cBhvr>
                                        <p:cTn id="17" dur="500"/>
                                        <p:tgtEl>
                                          <p:spTgt spid="4">
                                            <p:txEl>
                                              <p:charRg st="76" end="8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blinds(horizontal)">
                                      <p:cBhvr>
                                        <p:cTn id="22" dur="500"/>
                                        <p:tgtEl>
                                          <p:spTgt spid="717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85109"/>
                                        </p:tgtEl>
                                        <p:attrNameLst>
                                          <p:attrName>style.visibility</p:attrName>
                                        </p:attrNameLst>
                                      </p:cBhvr>
                                      <p:to>
                                        <p:strVal val="visible"/>
                                      </p:to>
                                    </p:set>
                                    <p:animEffect transition="in" filter="blinds(horizontal)">
                                      <p:cBhvr>
                                        <p:cTn id="27" dur="500"/>
                                        <p:tgtEl>
                                          <p:spTgt spid="985109"/>
                                        </p:tgtEl>
                                      </p:cBhvr>
                                    </p:animEffect>
                                  </p:childTnLst>
                                </p:cTn>
                              </p:par>
                              <p:par>
                                <p:cTn id="28" presetID="3" presetClass="entr" presetSubtype="10" fill="hold" nodeType="withEffect">
                                  <p:stCondLst>
                                    <p:cond delay="0"/>
                                  </p:stCondLst>
                                  <p:childTnLst>
                                    <p:set>
                                      <p:cBhvr>
                                        <p:cTn id="29" dur="1" fill="hold">
                                          <p:stCondLst>
                                            <p:cond delay="0"/>
                                          </p:stCondLst>
                                        </p:cTn>
                                        <p:tgtEl>
                                          <p:spTgt spid="985110"/>
                                        </p:tgtEl>
                                        <p:attrNameLst>
                                          <p:attrName>style.visibility</p:attrName>
                                        </p:attrNameLst>
                                      </p:cBhvr>
                                      <p:to>
                                        <p:strVal val="visible"/>
                                      </p:to>
                                    </p:set>
                                    <p:animEffect transition="in" filter="blinds(horizontal)">
                                      <p:cBhvr>
                                        <p:cTn id="30" dur="500"/>
                                        <p:tgtEl>
                                          <p:spTgt spid="985110"/>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7173">
                                            <p:txEl>
                                              <p:pRg st="0" end="0"/>
                                            </p:txEl>
                                          </p:spTgt>
                                        </p:tgtEl>
                                        <p:attrNameLst>
                                          <p:attrName>style.visibility</p:attrName>
                                        </p:attrNameLst>
                                      </p:cBhvr>
                                      <p:to>
                                        <p:strVal val="visible"/>
                                      </p:to>
                                    </p:set>
                                    <p:animEffect transition="in" filter="strips(downLeft)">
                                      <p:cBhvr>
                                        <p:cTn id="35" dur="500"/>
                                        <p:tgtEl>
                                          <p:spTgt spid="717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strips(down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strips(down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
                                            <p:txEl>
                                              <p:charRg st="124" end="141"/>
                                            </p:txEl>
                                          </p:spTgt>
                                        </p:tgtEl>
                                        <p:attrNameLst>
                                          <p:attrName>style.visibility</p:attrName>
                                        </p:attrNameLst>
                                      </p:cBhvr>
                                      <p:to>
                                        <p:strVal val="visible"/>
                                      </p:to>
                                    </p:set>
                                    <p:animEffect transition="in" filter="blinds(horizontal)">
                                      <p:cBhvr>
                                        <p:cTn id="50" dur="500"/>
                                        <p:tgtEl>
                                          <p:spTgt spid="4">
                                            <p:txEl>
                                              <p:charRg st="124" end="14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4">
                                            <p:txEl>
                                              <p:charRg st="141" end="157"/>
                                            </p:txEl>
                                          </p:spTgt>
                                        </p:tgtEl>
                                        <p:attrNameLst>
                                          <p:attrName>style.visibility</p:attrName>
                                        </p:attrNameLst>
                                      </p:cBhvr>
                                      <p:to>
                                        <p:strVal val="visible"/>
                                      </p:to>
                                    </p:set>
                                    <p:animEffect transition="in" filter="blinds(horizontal)">
                                      <p:cBhvr>
                                        <p:cTn id="55" dur="500"/>
                                        <p:tgtEl>
                                          <p:spTgt spid="4">
                                            <p:txEl>
                                              <p:charRg st="141" end="15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4">
                                            <p:txEl>
                                              <p:charRg st="157" end="170"/>
                                            </p:txEl>
                                          </p:spTgt>
                                        </p:tgtEl>
                                        <p:attrNameLst>
                                          <p:attrName>style.visibility</p:attrName>
                                        </p:attrNameLst>
                                      </p:cBhvr>
                                      <p:to>
                                        <p:strVal val="visible"/>
                                      </p:to>
                                    </p:set>
                                    <p:animEffect transition="in" filter="blinds(horizontal)">
                                      <p:cBhvr>
                                        <p:cTn id="60" dur="500"/>
                                        <p:tgtEl>
                                          <p:spTgt spid="4">
                                            <p:txEl>
                                              <p:charRg st="157" end="17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7174"/>
                                        </p:tgtEl>
                                        <p:attrNameLst>
                                          <p:attrName>style.visibility</p:attrName>
                                        </p:attrNameLst>
                                      </p:cBhvr>
                                      <p:to>
                                        <p:strVal val="visible"/>
                                      </p:to>
                                    </p:set>
                                    <p:animEffect transition="in" filter="box(in)">
                                      <p:cBhvr>
                                        <p:cTn id="65" dur="500"/>
                                        <p:tgtEl>
                                          <p:spTgt spid="7174"/>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box(in)">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5" grpId="0"/>
      <p:bldP spid="7174" grpId="0"/>
      <p:bldP spid="2" grpId="0"/>
      <p:bldP spid="985105" grpId="0"/>
      <p:bldP spid="7173" grpId="0" bldLvl="0" animBg="1"/>
      <p:bldP spid="5" grpId="0"/>
      <p:bldP spid="5" grpId="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1"/>
          <p:cNvSpPr>
            <a:spLocks noGrp="1"/>
          </p:cNvSpPr>
          <p:nvPr>
            <p:ph type="title"/>
          </p:nvPr>
        </p:nvSpPr>
        <p:spPr>
          <a:xfrm>
            <a:off x="457200" y="169863"/>
            <a:ext cx="8229600" cy="754062"/>
          </a:xfrm>
        </p:spPr>
        <p:txBody>
          <a:bodyPr anchor="ctr">
            <a:normAutofit fontScale="90000"/>
          </a:bodyPr>
          <a:lstStyle/>
          <a:p>
            <a:r>
              <a:rPr lang="en-US" altLang="zh-CN" b="1">
                <a:solidFill>
                  <a:srgbClr val="0000FF"/>
                </a:solidFill>
                <a:latin typeface="Cambria" panose="02040503050406030204" charset="0"/>
              </a:rPr>
              <a:t>Read for General Idea</a:t>
            </a:r>
            <a:endParaRPr lang="en-US" altLang="zh-CN" b="1">
              <a:solidFill>
                <a:srgbClr val="0000FF"/>
              </a:solidFill>
              <a:latin typeface="Cambria" panose="02040503050406030204" charset="0"/>
            </a:endParaRPr>
          </a:p>
        </p:txBody>
      </p:sp>
      <p:sp>
        <p:nvSpPr>
          <p:cNvPr id="5122" name="内容占位符 2"/>
          <p:cNvSpPr>
            <a:spLocks noGrp="1"/>
          </p:cNvSpPr>
          <p:nvPr>
            <p:ph idx="1"/>
          </p:nvPr>
        </p:nvSpPr>
        <p:spPr>
          <a:xfrm>
            <a:off x="200025" y="996950"/>
            <a:ext cx="8743950" cy="4527550"/>
          </a:xfrm>
        </p:spPr>
        <p:txBody>
          <a:bodyPr anchor="t">
            <a:normAutofit fontScale="90000" lnSpcReduction="20000"/>
          </a:bodyPr>
          <a:lstStyle/>
          <a:p>
            <a:pPr marL="0" indent="0">
              <a:buNone/>
            </a:pPr>
            <a:r>
              <a:rPr lang="en-US" altLang="zh-CN" b="1" dirty="0">
                <a:latin typeface="Cambria" panose="02040503050406030204" charset="0"/>
              </a:rPr>
              <a:t>What's the main idea of the given passage?</a:t>
            </a:r>
            <a:endParaRPr lang="en-US" altLang="zh-CN" b="1" dirty="0">
              <a:latin typeface="Cambria" panose="02040503050406030204" charset="0"/>
            </a:endParaRPr>
          </a:p>
          <a:p>
            <a:pPr marL="0" indent="0">
              <a:buNone/>
            </a:pPr>
            <a:endParaRPr lang="en-US" altLang="zh-CN" b="1" dirty="0">
              <a:latin typeface="Cambria" panose="02040503050406030204" charset="0"/>
            </a:endParaRPr>
          </a:p>
          <a:p>
            <a:pPr marL="0" indent="0">
              <a:buNone/>
            </a:pPr>
            <a:r>
              <a:rPr lang="en-US" altLang="zh-CN" dirty="0" err="1" smtClean="0">
                <a:latin typeface="Cambria" panose="02040503050406030204" charset="0"/>
              </a:rPr>
              <a:t>MeiMei</a:t>
            </a:r>
            <a:r>
              <a:rPr lang="en-US" altLang="zh-CN" dirty="0" smtClean="0">
                <a:latin typeface="Cambria" panose="02040503050406030204" charset="0"/>
              </a:rPr>
              <a:t> and her family moved to a new city.</a:t>
            </a:r>
            <a:endParaRPr lang="en-US" altLang="zh-CN" dirty="0" smtClean="0">
              <a:latin typeface="Cambria" panose="02040503050406030204" charset="0"/>
            </a:endParaRPr>
          </a:p>
          <a:p>
            <a:pPr marL="0" indent="0">
              <a:buNone/>
            </a:pPr>
            <a:endParaRPr lang="en-US" altLang="zh-CN" dirty="0">
              <a:latin typeface="Cambria" panose="02040503050406030204" charset="0"/>
            </a:endParaRPr>
          </a:p>
          <a:p>
            <a:pPr marL="0" indent="0">
              <a:buNone/>
            </a:pPr>
            <a:endParaRPr lang="en-US" altLang="zh-CN" dirty="0">
              <a:latin typeface="Cambria" panose="02040503050406030204" charset="0"/>
            </a:endParaRPr>
          </a:p>
          <a:p>
            <a:pPr marL="0" indent="0">
              <a:buNone/>
            </a:pPr>
            <a:r>
              <a:rPr lang="en-US" altLang="zh-CN" dirty="0" smtClean="0">
                <a:latin typeface="Cambria" panose="02040503050406030204" charset="0"/>
              </a:rPr>
              <a:t>Her family opened a restaurant in the city, and </a:t>
            </a:r>
            <a:r>
              <a:rPr lang="en-US" altLang="zh-CN" dirty="0" err="1" smtClean="0">
                <a:latin typeface="Cambria" panose="02040503050406030204" charset="0"/>
              </a:rPr>
              <a:t>MeiMei</a:t>
            </a:r>
            <a:r>
              <a:rPr lang="en-US" altLang="zh-CN" dirty="0" smtClean="0">
                <a:latin typeface="Cambria" panose="02040503050406030204" charset="0"/>
              </a:rPr>
              <a:t> was required to help in it.</a:t>
            </a:r>
            <a:endParaRPr lang="en-US" altLang="zh-CN" dirty="0">
              <a:latin typeface="Cambria" panose="02040503050406030204" charset="0"/>
            </a:endParaRPr>
          </a:p>
          <a:p>
            <a:pPr marL="0" indent="0">
              <a:buNone/>
            </a:pPr>
            <a:endParaRPr lang="en-US" altLang="zh-CN" dirty="0">
              <a:latin typeface="Cambria" panose="02040503050406030204" charset="0"/>
            </a:endParaRPr>
          </a:p>
          <a:p>
            <a:pPr marL="0" indent="0">
              <a:buNone/>
            </a:pPr>
            <a:endParaRPr lang="en-US" altLang="zh-CN" dirty="0">
              <a:latin typeface="Cambria" panose="02040503050406030204" charset="0"/>
            </a:endParaRPr>
          </a:p>
          <a:p>
            <a:pPr marL="0" indent="0">
              <a:buNone/>
            </a:pPr>
            <a:r>
              <a:rPr lang="en-US" altLang="zh-CN" dirty="0" smtClean="0">
                <a:latin typeface="Cambria" panose="02040503050406030204" charset="0"/>
              </a:rPr>
              <a:t>She came across her classmates in the restaurant.</a:t>
            </a:r>
            <a:endParaRPr lang="en-US" altLang="zh-CN" dirty="0">
              <a:latin typeface="Cambria" panose="02040503050406030204" charset="0"/>
            </a:endParaRPr>
          </a:p>
          <a:p>
            <a:pPr marL="0" indent="0">
              <a:buNone/>
            </a:pPr>
            <a:endParaRPr lang="en-US" altLang="zh-CN" dirty="0">
              <a:latin typeface="Cambria" panose="02040503050406030204" charset="0"/>
            </a:endParaRPr>
          </a:p>
          <a:p>
            <a:pPr marL="0" indent="0">
              <a:buNone/>
            </a:pPr>
            <a:endParaRPr lang="en-US" altLang="zh-CN" dirty="0">
              <a:latin typeface="Cambria" panose="02040503050406030204" charset="0"/>
            </a:endParaRPr>
          </a:p>
        </p:txBody>
      </p:sp>
      <p:sp>
        <p:nvSpPr>
          <p:cNvPr id="5" name="下箭头 4"/>
          <p:cNvSpPr/>
          <p:nvPr/>
        </p:nvSpPr>
        <p:spPr>
          <a:xfrm>
            <a:off x="4251325" y="2449195"/>
            <a:ext cx="360680" cy="7848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6" name="下箭头 5"/>
          <p:cNvSpPr/>
          <p:nvPr/>
        </p:nvSpPr>
        <p:spPr>
          <a:xfrm>
            <a:off x="4251325" y="4030345"/>
            <a:ext cx="360680" cy="73850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122">
                                            <p:txEl>
                                              <p:pRg st="2" end="2"/>
                                            </p:txEl>
                                          </p:spTgt>
                                        </p:tgtEl>
                                        <p:attrNameLst>
                                          <p:attrName>style.visibility</p:attrName>
                                        </p:attrNameLst>
                                      </p:cBhvr>
                                      <p:to>
                                        <p:strVal val="visible"/>
                                      </p:to>
                                    </p:set>
                                    <p:animEffect transition="in" filter="strips(downLeft)">
                                      <p:cBhvr>
                                        <p:cTn id="7" dur="500"/>
                                        <p:tgtEl>
                                          <p:spTgt spid="512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122">
                                            <p:txEl>
                                              <p:pRg st="5" end="5"/>
                                            </p:txEl>
                                          </p:spTgt>
                                        </p:tgtEl>
                                        <p:attrNameLst>
                                          <p:attrName>style.visibility</p:attrName>
                                        </p:attrNameLst>
                                      </p:cBhvr>
                                      <p:to>
                                        <p:strVal val="visible"/>
                                      </p:to>
                                    </p:set>
                                    <p:animEffect transition="in" filter="strips(downLeft)">
                                      <p:cBhvr>
                                        <p:cTn id="17" dur="500"/>
                                        <p:tgtEl>
                                          <p:spTgt spid="512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122">
                                            <p:txEl>
                                              <p:pRg st="8" end="8"/>
                                            </p:txEl>
                                          </p:spTgt>
                                        </p:tgtEl>
                                        <p:attrNameLst>
                                          <p:attrName>style.visibility</p:attrName>
                                        </p:attrNameLst>
                                      </p:cBhvr>
                                      <p:to>
                                        <p:strVal val="visible"/>
                                      </p:to>
                                    </p:set>
                                    <p:animEffect transition="in" filter="strips(downLeft)">
                                      <p:cBhvr>
                                        <p:cTn id="27" dur="500"/>
                                        <p:tgtEl>
                                          <p:spTgt spid="51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12_8*d*1"/>
  <p:tag name="KSO_WM_TEMPLATE_CATEGORY" val="custom"/>
  <p:tag name="KSO_WM_TEMPLATE_INDEX" val="20202612"/>
  <p:tag name="KSO_WM_UNIT_LAYERLEVEL" val="1"/>
  <p:tag name="KSO_WM_TAG_VERSION" val="1.0"/>
  <p:tag name="KSO_WM_BEAUTIFY_FLAG" val="#wm#"/>
  <p:tag name="KSO_WM_UNIT_VALUE" val="976*3046"/>
  <p:tag name="KSO_WM_UNIT_TYPE" val="d"/>
  <p:tag name="KSO_WM_UNIT_INDEX" val="1"/>
  <p:tag name="KSO_WM_UNIT_SUPPORT_UNIT_TYPE" val="[&quot;all&quot;]"/>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12_8*d*1"/>
  <p:tag name="KSO_WM_TEMPLATE_CATEGORY" val="custom"/>
  <p:tag name="KSO_WM_TEMPLATE_INDEX" val="20202612"/>
  <p:tag name="KSO_WM_UNIT_LAYERLEVEL" val="1"/>
  <p:tag name="KSO_WM_TAG_VERSION" val="1.0"/>
  <p:tag name="KSO_WM_BEAUTIFY_FLAG" val="#wm#"/>
  <p:tag name="KSO_WM_UNIT_VALUE" val="976*3046"/>
  <p:tag name="KSO_WM_UNIT_TYPE" val="d"/>
  <p:tag name="KSO_WM_UNIT_INDEX" val="1"/>
  <p:tag name="KSO_WM_UNIT_SUPPORT_UNIT_TYPE" val="[&quot;all&quot;]"/>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12_8*d*1"/>
  <p:tag name="KSO_WM_TEMPLATE_CATEGORY" val="custom"/>
  <p:tag name="KSO_WM_TEMPLATE_INDEX" val="20202612"/>
  <p:tag name="KSO_WM_UNIT_LAYERLEVEL" val="1"/>
  <p:tag name="KSO_WM_TAG_VERSION" val="1.0"/>
  <p:tag name="KSO_WM_BEAUTIFY_FLAG" val="#wm#"/>
  <p:tag name="KSO_WM_UNIT_VALUE" val="976*3046"/>
  <p:tag name="KSO_WM_UNIT_TYPE" val="d"/>
  <p:tag name="KSO_WM_UNIT_INDEX" val="1"/>
  <p:tag name="KSO_WM_UNIT_SUPPORT_UNIT_TYPE" val="[&quot;all&quot;]"/>
</p:tagLst>
</file>

<file path=ppt/tags/tag4.xml><?xml version="1.0" encoding="utf-8"?>
<p:tagLst xmlns:p="http://schemas.openxmlformats.org/presentationml/2006/main">
  <p:tag name="REFSHAPE" val="528146732"/>
  <p:tag name="KSO_WM_UNIT_PLACING_PICTURE_USER_VIEWPORT" val="{&quot;height&quot;:15030,&quot;width&quot;:140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7757</Words>
  <Application>WPS 演示</Application>
  <PresentationFormat>全屏显示(4:3)</PresentationFormat>
  <Paragraphs>267</Paragraphs>
  <Slides>33</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33</vt:i4>
      </vt:variant>
    </vt:vector>
  </HeadingPairs>
  <TitlesOfParts>
    <vt:vector size="54" baseType="lpstr">
      <vt:lpstr>Arial</vt:lpstr>
      <vt:lpstr>宋体</vt:lpstr>
      <vt:lpstr>Wingdings</vt:lpstr>
      <vt:lpstr>Times New Roman</vt:lpstr>
      <vt:lpstr>HelveticaNeue</vt:lpstr>
      <vt:lpstr>NumberOnly</vt:lpstr>
      <vt:lpstr>华文新魏</vt:lpstr>
      <vt:lpstr>华文行楷</vt:lpstr>
      <vt:lpstr>黑体</vt:lpstr>
      <vt:lpstr>仿宋</vt:lpstr>
      <vt:lpstr>楷体</vt:lpstr>
      <vt:lpstr>Cambria</vt:lpstr>
      <vt:lpstr>微软雅黑</vt:lpstr>
      <vt:lpstr>Arial Unicode MS</vt:lpstr>
      <vt:lpstr>Calibri</vt:lpstr>
      <vt:lpstr>Wingdings</vt:lpstr>
      <vt:lpstr>华文仿宋</vt:lpstr>
      <vt:lpstr>华文楷体</vt:lpstr>
      <vt:lpstr>GungsuhChe</vt:lpstr>
      <vt:lpstr>Adobe Myungjo Std 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Read for General Idea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曹小等</cp:lastModifiedBy>
  <cp:revision>47</cp:revision>
  <dcterms:created xsi:type="dcterms:W3CDTF">2020-04-25T11:37:00Z</dcterms:created>
  <dcterms:modified xsi:type="dcterms:W3CDTF">2020-04-26T06:11:21Z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