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86" r:id="rId3"/>
    <p:sldId id="287" r:id="rId4"/>
    <p:sldId id="288" r:id="rId5"/>
    <p:sldId id="289" r:id="rId6"/>
    <p:sldId id="347" r:id="rId7"/>
    <p:sldId id="291" r:id="rId8"/>
    <p:sldId id="292" r:id="rId9"/>
    <p:sldId id="293" r:id="rId10"/>
    <p:sldId id="349" r:id="rId11"/>
    <p:sldId id="294" r:id="rId12"/>
    <p:sldId id="262" r:id="rId13"/>
    <p:sldId id="295" r:id="rId14"/>
    <p:sldId id="351" r:id="rId15"/>
    <p:sldId id="297" r:id="rId16"/>
    <p:sldId id="350" r:id="rId17"/>
    <p:sldId id="353" r:id="rId18"/>
    <p:sldId id="354" r:id="rId19"/>
    <p:sldId id="355" r:id="rId20"/>
    <p:sldId id="352" r:id="rId21"/>
    <p:sldId id="300" r:id="rId22"/>
    <p:sldId id="301" r:id="rId23"/>
    <p:sldId id="302" r:id="rId24"/>
    <p:sldId id="303" r:id="rId25"/>
    <p:sldId id="304" r:id="rId26"/>
    <p:sldId id="346" r:id="rId27"/>
    <p:sldId id="305" r:id="rId28"/>
    <p:sldId id="306" r:id="rId29"/>
    <p:sldId id="307" r:id="rId30"/>
    <p:sldId id="308" r:id="rId31"/>
    <p:sldId id="309" r:id="rId32"/>
    <p:sldId id="310" r:id="rId33"/>
    <p:sldId id="311" r:id="rId34"/>
    <p:sldId id="312" r:id="rId35"/>
    <p:sldId id="313" r:id="rId36"/>
    <p:sldId id="315"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3">
          <p15:clr>
            <a:srgbClr val="A4A3A4"/>
          </p15:clr>
        </p15:guide>
        <p15:guide id="2" pos="38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jian" initials="kj" lastIdx="6" clrIdx="0">
    <p:extLst>
      <p:ext uri="{19B8F6BF-5375-455C-9EA6-DF929625EA0E}">
        <p15:presenceInfo xmlns:p15="http://schemas.microsoft.com/office/powerpoint/2012/main" userId="feeacc9c94d8406f" providerId="Windows Live"/>
      </p:ext>
    </p:extLst>
  </p:cmAuthor>
  <p:cmAuthor id="2" name="郭 合英" initials="郭" lastIdx="1" clrIdx="1">
    <p:extLst>
      <p:ext uri="{19B8F6BF-5375-455C-9EA6-DF929625EA0E}">
        <p15:presenceInfo xmlns:p15="http://schemas.microsoft.com/office/powerpoint/2012/main" userId="a7a052b23ca3dd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9" d="100"/>
          <a:sy n="79" d="100"/>
        </p:scale>
        <p:origin x="86" y="389"/>
      </p:cViewPr>
      <p:guideLst>
        <p:guide orient="horz" pos="2143"/>
        <p:guide pos="38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A5E33-7486-4C09-A989-A711F3280870}" type="datetimeFigureOut">
              <a:rPr lang="zh-CN" altLang="en-US" smtClean="0"/>
              <a:t>2020/9/24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C3C3F-EF7B-4E8E-97B7-1C209EB76C98}" type="slidenum">
              <a:rPr lang="zh-CN" altLang="en-US" smtClean="0"/>
              <a:t>‹#›</a:t>
            </a:fld>
            <a:endParaRPr lang="zh-CN" altLang="en-US"/>
          </a:p>
        </p:txBody>
      </p:sp>
    </p:spTree>
    <p:extLst>
      <p:ext uri="{BB962C8B-B14F-4D97-AF65-F5344CB8AC3E}">
        <p14:creationId xmlns:p14="http://schemas.microsoft.com/office/powerpoint/2010/main" val="30258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2020/9/24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1.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10.jf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29238;&#22899;&#24773;/Fathers%20and%20Daughters%20&#65288;&#33521;&#25991;&#23383;&#24149;&#65289;.qlv"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955" y="-7620"/>
            <a:ext cx="12103100" cy="2239010"/>
          </a:xfrm>
        </p:spPr>
        <p:txBody>
          <a:bodyPr>
            <a:normAutofit/>
          </a:bodyPr>
          <a:lstStyle/>
          <a:p>
            <a:r>
              <a:rPr lang="en-US" altLang="zh-CN" b="1" spc="300" noProof="0" dirty="0">
                <a:ln w="11430" cmpd="sng">
                  <a:solidFill>
                    <a:schemeClr val="accent1">
                      <a:tint val="10000"/>
                    </a:schemeClr>
                  </a:solidFill>
                  <a:prstDash val="solid"/>
                  <a:miter lim="800000"/>
                </a:ln>
                <a:solidFill>
                  <a:schemeClr val="accent2"/>
                </a:solidFill>
                <a:effectLst>
                  <a:glow rad="45500">
                    <a:schemeClr val="accent1">
                      <a:satMod val="220000"/>
                      <a:alpha val="35000"/>
                    </a:schemeClr>
                  </a:glow>
                </a:effectLst>
                <a:uLnTx/>
                <a:uFillTx/>
                <a:latin typeface="Times New Roman" panose="02020603050405020304" pitchFamily="18" charset="0"/>
                <a:ea typeface="宋体" panose="02010600030101010101" pitchFamily="2" charset="-122"/>
                <a:cs typeface="+mn-cs"/>
                <a:sym typeface="+mn-ea"/>
              </a:rPr>
              <a:t>Continuation Writing</a:t>
            </a:r>
            <a:br>
              <a:rPr kumimoji="0" lang="en-US" altLang="zh-CN" b="1" i="0" u="none" strike="noStrike" kern="1200" cap="none" spc="300" normalizeH="0" baseline="0" noProof="0" dirty="0">
                <a:ln w="11430" cmpd="sng">
                  <a:solidFill>
                    <a:schemeClr val="accent1">
                      <a:tint val="10000"/>
                    </a:schemeClr>
                  </a:solidFill>
                  <a:prstDash val="solid"/>
                  <a:miter lim="800000"/>
                </a:ln>
                <a:solidFill>
                  <a:schemeClr val="accent2"/>
                </a:solidFill>
                <a:effectLst>
                  <a:glow rad="45500">
                    <a:schemeClr val="accent1">
                      <a:satMod val="220000"/>
                      <a:alpha val="35000"/>
                    </a:schemeClr>
                  </a:glow>
                </a:effectLst>
                <a:uLnTx/>
                <a:uFillTx/>
                <a:latin typeface="Times New Roman" panose="02020603050405020304" pitchFamily="18" charset="0"/>
                <a:ea typeface="宋体" panose="02010600030101010101" pitchFamily="2" charset="-122"/>
                <a:cs typeface="+mn-cs"/>
              </a:rPr>
            </a:br>
            <a:r>
              <a:rPr lang="zh-CN" altLang="en-US" b="1" spc="300" noProof="0" dirty="0">
                <a:ln w="11430" cmpd="sng">
                  <a:solidFill>
                    <a:schemeClr val="accent1">
                      <a:tint val="10000"/>
                    </a:schemeClr>
                  </a:solidFill>
                  <a:prstDash val="solid"/>
                  <a:miter lim="800000"/>
                </a:ln>
                <a:solidFill>
                  <a:schemeClr val="accent2"/>
                </a:solidFill>
                <a:effectLst>
                  <a:glow rad="45500">
                    <a:schemeClr val="accent1">
                      <a:satMod val="220000"/>
                      <a:alpha val="35000"/>
                    </a:schemeClr>
                  </a:glow>
                </a:effectLst>
                <a:uLnTx/>
                <a:uFillTx/>
                <a:latin typeface="Times New Roman" panose="02020603050405020304" pitchFamily="18" charset="0"/>
                <a:ea typeface="宋体" panose="02010600030101010101" pitchFamily="2" charset="-122"/>
                <a:cs typeface="+mn-cs"/>
                <a:sym typeface="+mn-ea"/>
              </a:rPr>
              <a:t>读后续写</a:t>
            </a:r>
            <a:endParaRPr lang="zh-CN" altLang="en-US"/>
          </a:p>
        </p:txBody>
      </p:sp>
      <p:sp>
        <p:nvSpPr>
          <p:cNvPr id="3" name="副标题 2"/>
          <p:cNvSpPr>
            <a:spLocks noGrp="1"/>
          </p:cNvSpPr>
          <p:nvPr>
            <p:ph type="subTitle" idx="1"/>
          </p:nvPr>
        </p:nvSpPr>
        <p:spPr>
          <a:xfrm>
            <a:off x="20320" y="2232025"/>
            <a:ext cx="12104370" cy="4606290"/>
          </a:xfrm>
        </p:spPr>
        <p:txBody>
          <a:bodyPr/>
          <a:lstStyle/>
          <a:p>
            <a:r>
              <a:rPr lang="zh-CN" altLang="en-US" sz="4000" dirty="0">
                <a:solidFill>
                  <a:srgbClr val="7575D1"/>
                </a:solidFill>
                <a:latin typeface="Calibri" panose="020F0502020204030204" charset="0"/>
                <a:sym typeface="+mn-ea"/>
              </a:rPr>
              <a:t>读后续写微写作：利用“逆推法”，引导学生合理地推故事情节</a:t>
            </a:r>
            <a:endParaRPr lang="zh-CN" altLang="en-US" sz="4000" dirty="0">
              <a:solidFill>
                <a:srgbClr val="7575D1"/>
              </a:solidFill>
              <a:latin typeface="Calibri" panose="020F0502020204030204" charset="0"/>
            </a:endParaRPr>
          </a:p>
          <a:p>
            <a:pPr algn="ctr"/>
            <a:r>
              <a:rPr lang="en-US" altLang="zh-CN" sz="4000" dirty="0">
                <a:solidFill>
                  <a:srgbClr val="7575D1"/>
                </a:solidFill>
                <a:latin typeface="Calibri" panose="020F0502020204030204" charset="0"/>
                <a:sym typeface="+mn-ea"/>
              </a:rPr>
              <a:t>Micro-writing: Employ “</a:t>
            </a:r>
            <a:r>
              <a:rPr kumimoji="0" lang="en-US" altLang="zh-CN" sz="4000" b="1" i="0" u="none" strike="noStrike" kern="1200" cap="none" spc="0" normalizeH="0" baseline="0" noProof="1">
                <a:ln w="11430"/>
                <a:solidFill>
                  <a:schemeClr val="accent5"/>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Backward Pass</a:t>
            </a:r>
            <a:r>
              <a:rPr lang="en-US" altLang="zh-CN" sz="4000" dirty="0">
                <a:solidFill>
                  <a:srgbClr val="7575D1"/>
                </a:solidFill>
                <a:latin typeface="Calibri" panose="020F0502020204030204" charset="0"/>
                <a:sym typeface="+mn-ea"/>
              </a:rPr>
              <a:t>”, and Guide the Students to Make the Story Develop Logically and Reasonably</a:t>
            </a:r>
            <a:endParaRPr lang="zh-CN" altLang="en-US" sz="4000" dirty="0">
              <a:solidFill>
                <a:srgbClr val="7575D1"/>
              </a:solidFill>
              <a:latin typeface="Calibri" panose="020F0502020204030204" charset="0"/>
            </a:endParaRPr>
          </a:p>
          <a:p>
            <a:endParaRPr lang="zh-CN" altLang="en-US" sz="4000" dirty="0"/>
          </a:p>
        </p:txBody>
      </p:sp>
      <p:sp>
        <p:nvSpPr>
          <p:cNvPr id="5" name="文本框 4">
            <a:extLst>
              <a:ext uri="{FF2B5EF4-FFF2-40B4-BE49-F238E27FC236}">
                <a16:creationId xmlns:a16="http://schemas.microsoft.com/office/drawing/2014/main" id="{6D4CAEF5-9564-48AC-A48D-EC26D8CAE000}"/>
              </a:ext>
            </a:extLst>
          </p:cNvPr>
          <p:cNvSpPr txBox="1"/>
          <p:nvPr/>
        </p:nvSpPr>
        <p:spPr>
          <a:xfrm>
            <a:off x="5517931" y="5537637"/>
            <a:ext cx="5896303" cy="584775"/>
          </a:xfrm>
          <a:prstGeom prst="rect">
            <a:avLst/>
          </a:prstGeom>
          <a:noFill/>
        </p:spPr>
        <p:txBody>
          <a:bodyPr wrap="square" rtlCol="0">
            <a:spAutoFit/>
          </a:bodyPr>
          <a:lstStyle/>
          <a:p>
            <a:r>
              <a:rPr lang="zh-CN" altLang="en-US" sz="3200" dirty="0"/>
              <a:t>余杭区树兰高级中学：郭合英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7"/>
          <p:cNvSpPr txBox="1"/>
          <p:nvPr/>
        </p:nvSpPr>
        <p:spPr>
          <a:xfrm>
            <a:off x="1552575" y="73025"/>
            <a:ext cx="9086850" cy="583565"/>
          </a:xfrm>
          <a:prstGeom prst="rect">
            <a:avLst/>
          </a:prstGeom>
          <a:noFill/>
          <a:ln w="9525">
            <a:noFill/>
          </a:ln>
        </p:spPr>
        <p:txBody>
          <a:bodyPr wrap="square" anchor="t">
            <a:spAutoFit/>
          </a:bodyPr>
          <a:lstStyle/>
          <a:p>
            <a:r>
              <a:rPr lang="en-US" altLang="zh-CN" sz="3200" dirty="0">
                <a:solidFill>
                  <a:srgbClr val="FF0000"/>
                </a:solidFill>
                <a:latin typeface="Arial" panose="020B0604020202020204" pitchFamily="34" charset="0"/>
              </a:rPr>
              <a:t>While-writing       Analyzing the given sentences:</a:t>
            </a:r>
          </a:p>
        </p:txBody>
      </p:sp>
      <p:sp>
        <p:nvSpPr>
          <p:cNvPr id="20482" name="文本框 1"/>
          <p:cNvSpPr txBox="1"/>
          <p:nvPr/>
        </p:nvSpPr>
        <p:spPr>
          <a:xfrm>
            <a:off x="147955" y="813350"/>
            <a:ext cx="12044045" cy="2246769"/>
          </a:xfrm>
          <a:prstGeom prst="rect">
            <a:avLst/>
          </a:prstGeom>
          <a:noFill/>
          <a:ln w="9525">
            <a:noFill/>
          </a:ln>
        </p:spPr>
        <p:txBody>
          <a:bodyPr wrap="square" anchor="t">
            <a:spAutoFit/>
          </a:bodyPr>
          <a:lstStyle/>
          <a:p>
            <a:r>
              <a:rPr lang="en-US" altLang="zh-CN" sz="2800" dirty="0">
                <a:solidFill>
                  <a:schemeClr val="tx1"/>
                </a:solidFill>
                <a:latin typeface="Calibri" panose="020F0502020204030204" charset="0"/>
              </a:rPr>
              <a:t>Paragraph 1：</a:t>
            </a:r>
          </a:p>
          <a:p>
            <a:r>
              <a:rPr lang="en-US" altLang="zh-CN" sz="2800" dirty="0">
                <a:solidFill>
                  <a:schemeClr val="tx1"/>
                </a:solidFill>
                <a:latin typeface="Calibri" panose="020F0502020204030204" charset="0"/>
              </a:rPr>
              <a:t>    One day</a:t>
            </a:r>
            <a:r>
              <a:rPr lang="zh-CN" altLang="en-US" sz="2800" dirty="0">
                <a:solidFill>
                  <a:schemeClr val="tx1"/>
                </a:solidFill>
                <a:latin typeface="Calibri" panose="020F0502020204030204" charset="0"/>
              </a:rPr>
              <a:t>，</a:t>
            </a:r>
            <a:r>
              <a:rPr lang="en-US" altLang="zh-CN" sz="2800" dirty="0">
                <a:solidFill>
                  <a:schemeClr val="tx1"/>
                </a:solidFill>
                <a:latin typeface="Calibri" panose="020F0502020204030204" charset="0"/>
              </a:rPr>
              <a:t>my elder sister</a:t>
            </a:r>
            <a:r>
              <a:rPr lang="zh-CN" altLang="en-US" sz="2800" dirty="0">
                <a:solidFill>
                  <a:schemeClr val="tx1"/>
                </a:solidFill>
                <a:latin typeface="Calibri" panose="020F0502020204030204" charset="0"/>
              </a:rPr>
              <a:t>，</a:t>
            </a:r>
            <a:r>
              <a:rPr lang="en-US" altLang="zh-CN" sz="2800" dirty="0">
                <a:solidFill>
                  <a:schemeClr val="tx1"/>
                </a:solidFill>
                <a:latin typeface="Calibri" panose="020F0502020204030204" charset="0"/>
              </a:rPr>
              <a:t>who loved Dad very much</a:t>
            </a:r>
            <a:r>
              <a:rPr lang="zh-CN" altLang="en-US" sz="2800" dirty="0">
                <a:solidFill>
                  <a:schemeClr val="tx1"/>
                </a:solidFill>
                <a:latin typeface="Calibri" panose="020F0502020204030204" charset="0"/>
              </a:rPr>
              <a:t>，</a:t>
            </a:r>
            <a:r>
              <a:rPr lang="en-US" altLang="zh-CN" sz="2800" dirty="0">
                <a:solidFill>
                  <a:schemeClr val="tx1"/>
                </a:solidFill>
                <a:latin typeface="Calibri" panose="020F0502020204030204" charset="0"/>
              </a:rPr>
              <a:t>had a great idea.                                                                                          </a:t>
            </a:r>
          </a:p>
          <a:p>
            <a:r>
              <a:rPr lang="en-US" altLang="zh-CN" sz="2800" dirty="0">
                <a:solidFill>
                  <a:schemeClr val="tx1"/>
                </a:solidFill>
                <a:latin typeface="Calibri" panose="020F0502020204030204" charset="0"/>
              </a:rPr>
              <a:t>Paragraph 2：</a:t>
            </a:r>
          </a:p>
          <a:p>
            <a:r>
              <a:rPr lang="en-US" altLang="zh-CN" sz="2800" dirty="0">
                <a:solidFill>
                  <a:schemeClr val="tx1"/>
                </a:solidFill>
                <a:latin typeface="Calibri" panose="020F0502020204030204" charset="0"/>
              </a:rPr>
              <a:t>    When my dad arrived</a:t>
            </a:r>
            <a:r>
              <a:rPr lang="zh-CN" altLang="en-US" sz="2800" dirty="0">
                <a:solidFill>
                  <a:schemeClr val="tx1"/>
                </a:solidFill>
                <a:latin typeface="Calibri" panose="020F0502020204030204" charset="0"/>
              </a:rPr>
              <a:t>，</a:t>
            </a:r>
            <a:r>
              <a:rPr lang="en-US" altLang="zh-CN" sz="2800" dirty="0">
                <a:solidFill>
                  <a:schemeClr val="tx1"/>
                </a:solidFill>
                <a:latin typeface="Calibri" panose="020F0502020204030204" charset="0"/>
              </a:rPr>
              <a:t>he went as usual</a:t>
            </a:r>
            <a:r>
              <a:rPr lang="zh-CN" altLang="en-US" sz="2800" dirty="0">
                <a:solidFill>
                  <a:schemeClr val="tx1"/>
                </a:solidFill>
                <a:latin typeface="Calibri" panose="020F0502020204030204" charset="0"/>
              </a:rPr>
              <a:t>，</a:t>
            </a:r>
            <a:r>
              <a:rPr lang="en-US" altLang="zh-CN" sz="2800" dirty="0">
                <a:solidFill>
                  <a:schemeClr val="tx1"/>
                </a:solidFill>
                <a:latin typeface="Calibri" panose="020F0502020204030204" charset="0"/>
              </a:rPr>
              <a:t>straight to the balcony and saw his flowers lying on the floor like dead animals.   </a:t>
            </a:r>
            <a:r>
              <a:rPr lang="en-US" altLang="zh-CN" dirty="0">
                <a:solidFill>
                  <a:schemeClr val="tx1"/>
                </a:solidFill>
                <a:latin typeface="Calibri" panose="020F0502020204030204" charset="0"/>
              </a:rPr>
              <a:t>         </a:t>
            </a:r>
            <a:r>
              <a:rPr lang="en-US" altLang="zh-CN" dirty="0">
                <a:latin typeface="Calibri" panose="020F0502020204030204" charset="0"/>
              </a:rPr>
              <a:t>                          </a:t>
            </a:r>
            <a:endParaRPr lang="zh-CN" altLang="en-US" dirty="0">
              <a:latin typeface="Calibri" panose="020F0502020204030204" charset="0"/>
              <a:ea typeface="宋体" panose="02010600030101010101" pitchFamily="2" charset="-122"/>
            </a:endParaRPr>
          </a:p>
        </p:txBody>
      </p:sp>
      <p:sp>
        <p:nvSpPr>
          <p:cNvPr id="4" name="文本框 3"/>
          <p:cNvSpPr txBox="1"/>
          <p:nvPr/>
        </p:nvSpPr>
        <p:spPr>
          <a:xfrm>
            <a:off x="579788" y="4865213"/>
            <a:ext cx="6409409" cy="584775"/>
          </a:xfrm>
          <a:prstGeom prst="rect">
            <a:avLst/>
          </a:prstGeom>
          <a:noFill/>
          <a:ln w="9525">
            <a:noFill/>
          </a:ln>
        </p:spPr>
        <p:txBody>
          <a:bodyPr wrap="square" anchor="t">
            <a:spAutoFit/>
          </a:bodyPr>
          <a:lstStyle/>
          <a:p>
            <a:r>
              <a:rPr lang="zh-CN" altLang="en-US" sz="3200" b="1" dirty="0">
                <a:solidFill>
                  <a:schemeClr val="accent4">
                    <a:lumMod val="75000"/>
                  </a:schemeClr>
                </a:solidFill>
                <a:latin typeface="Calibri" panose="020F0502020204030204" charset="0"/>
                <a:ea typeface="宋体" panose="02010600030101010101" pitchFamily="2" charset="-122"/>
              </a:rPr>
              <a:t>① 给出句与续写句的衔接</a:t>
            </a:r>
            <a:endParaRPr lang="en-US" altLang="zh-CN" sz="3200" b="1" dirty="0">
              <a:solidFill>
                <a:schemeClr val="accent4">
                  <a:lumMod val="75000"/>
                </a:schemeClr>
              </a:solidFill>
              <a:latin typeface="Calibri" panose="020F0502020204030204" charset="0"/>
              <a:ea typeface="宋体" panose="02010600030101010101" pitchFamily="2" charset="-122"/>
            </a:endParaRPr>
          </a:p>
        </p:txBody>
      </p:sp>
      <p:sp>
        <p:nvSpPr>
          <p:cNvPr id="2" name="文本框 1">
            <a:extLst>
              <a:ext uri="{FF2B5EF4-FFF2-40B4-BE49-F238E27FC236}">
                <a16:creationId xmlns:a16="http://schemas.microsoft.com/office/drawing/2014/main" id="{60373D39-F39E-4160-913F-CB37082BD402}"/>
              </a:ext>
            </a:extLst>
          </p:cNvPr>
          <p:cNvSpPr txBox="1"/>
          <p:nvPr/>
        </p:nvSpPr>
        <p:spPr>
          <a:xfrm>
            <a:off x="2498123" y="3095353"/>
            <a:ext cx="9693877" cy="1077218"/>
          </a:xfrm>
          <a:prstGeom prst="rect">
            <a:avLst/>
          </a:prstGeom>
          <a:noFill/>
        </p:spPr>
        <p:txBody>
          <a:bodyPr wrap="square" rtlCol="0">
            <a:spAutoFit/>
          </a:bodyPr>
          <a:lstStyle/>
          <a:p>
            <a:pPr indent="266700" algn="just"/>
            <a:r>
              <a:rPr lang="zh-CN" altLang="zh-CN" sz="3200" b="1" kern="100" dirty="0">
                <a:solidFill>
                  <a:schemeClr val="accent4">
                    <a:lumMod val="75000"/>
                  </a:schemeClr>
                </a:solidFill>
                <a:effectLst/>
                <a:latin typeface="Calibri" panose="020F0502020204030204" pitchFamily="34" charset="0"/>
                <a:ea typeface="宋体" panose="02010600030101010101" pitchFamily="2" charset="-122"/>
                <a:cs typeface="Times New Roman" panose="02020603050405020304" pitchFamily="18" charset="0"/>
              </a:rPr>
              <a:t>这两段落的给出句起很关键，无论从时间的先后、</a:t>
            </a:r>
            <a:endParaRPr lang="en-US" altLang="zh-CN" sz="3200" b="1" kern="100" dirty="0">
              <a:solidFill>
                <a:schemeClr val="accent4">
                  <a:lumMod val="75000"/>
                </a:schemeClr>
              </a:solidFill>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zh-CN" altLang="zh-CN" sz="3200" b="1" kern="100" dirty="0">
                <a:solidFill>
                  <a:schemeClr val="accent4">
                    <a:lumMod val="75000"/>
                  </a:schemeClr>
                </a:solidFill>
                <a:effectLst/>
                <a:latin typeface="Calibri" panose="020F0502020204030204" pitchFamily="34" charset="0"/>
                <a:ea typeface="宋体" panose="02010600030101010101" pitchFamily="2" charset="-122"/>
                <a:cs typeface="Times New Roman" panose="02020603050405020304" pitchFamily="18" charset="0"/>
              </a:rPr>
              <a:t>情节的发展都要以这两句话作为内在逻辑关系。</a:t>
            </a:r>
          </a:p>
        </p:txBody>
      </p:sp>
      <p:sp>
        <p:nvSpPr>
          <p:cNvPr id="3" name="文本框 2">
            <a:extLst>
              <a:ext uri="{FF2B5EF4-FFF2-40B4-BE49-F238E27FC236}">
                <a16:creationId xmlns:a16="http://schemas.microsoft.com/office/drawing/2014/main" id="{57762CD1-CB4D-44F3-BB97-B461838A6033}"/>
              </a:ext>
            </a:extLst>
          </p:cNvPr>
          <p:cNvSpPr txBox="1"/>
          <p:nvPr/>
        </p:nvSpPr>
        <p:spPr>
          <a:xfrm>
            <a:off x="237880" y="3077736"/>
            <a:ext cx="2568930" cy="1077218"/>
          </a:xfrm>
          <a:prstGeom prst="rect">
            <a:avLst/>
          </a:prstGeom>
          <a:noFill/>
        </p:spPr>
        <p:txBody>
          <a:bodyPr wrap="square" rtlCol="0">
            <a:spAutoFit/>
          </a:bodyPr>
          <a:lstStyle/>
          <a:p>
            <a:r>
              <a:rPr lang="en-US" altLang="zh-CN" sz="3200" b="1" dirty="0">
                <a:solidFill>
                  <a:srgbClr val="FF0000"/>
                </a:solidFill>
                <a:latin typeface="Calibri" panose="020F0502020204030204" charset="0"/>
                <a:ea typeface="宋体" panose="02010600030101010101" pitchFamily="2" charset="-122"/>
              </a:rPr>
              <a:t>1.</a:t>
            </a:r>
            <a:r>
              <a:rPr lang="zh-CN" altLang="en-US" sz="3200" b="1" dirty="0">
                <a:solidFill>
                  <a:srgbClr val="FF0000"/>
                </a:solidFill>
                <a:latin typeface="Calibri" panose="020F0502020204030204" charset="0"/>
                <a:ea typeface="宋体" panose="02010600030101010101" pitchFamily="2" charset="-122"/>
              </a:rPr>
              <a:t>给出句的</a:t>
            </a:r>
            <a:endParaRPr lang="en-US" altLang="zh-CN" sz="3200" b="1" dirty="0">
              <a:solidFill>
                <a:srgbClr val="FF0000"/>
              </a:solidFill>
              <a:latin typeface="Calibri" panose="020F0502020204030204" charset="0"/>
              <a:ea typeface="宋体" panose="02010600030101010101" pitchFamily="2" charset="-122"/>
            </a:endParaRPr>
          </a:p>
          <a:p>
            <a:r>
              <a:rPr lang="en-US" altLang="zh-CN" sz="3200" b="1" dirty="0">
                <a:solidFill>
                  <a:srgbClr val="FF0000"/>
                </a:solidFill>
                <a:latin typeface="Calibri" panose="020F0502020204030204" charset="0"/>
                <a:ea typeface="宋体" panose="02010600030101010101" pitchFamily="2" charset="-122"/>
              </a:rPr>
              <a:t>       </a:t>
            </a:r>
            <a:r>
              <a:rPr lang="zh-CN" altLang="en-US" sz="3200" b="1" dirty="0">
                <a:solidFill>
                  <a:srgbClr val="FF0000"/>
                </a:solidFill>
                <a:latin typeface="Calibri" panose="020F0502020204030204" charset="0"/>
                <a:ea typeface="宋体" panose="02010600030101010101" pitchFamily="2" charset="-122"/>
              </a:rPr>
              <a:t>作用：</a:t>
            </a:r>
          </a:p>
        </p:txBody>
      </p:sp>
      <p:sp>
        <p:nvSpPr>
          <p:cNvPr id="5" name="文本框 4">
            <a:extLst>
              <a:ext uri="{FF2B5EF4-FFF2-40B4-BE49-F238E27FC236}">
                <a16:creationId xmlns:a16="http://schemas.microsoft.com/office/drawing/2014/main" id="{D43EFE19-B108-45B4-9EBB-745E6E51EA69}"/>
              </a:ext>
            </a:extLst>
          </p:cNvPr>
          <p:cNvSpPr txBox="1"/>
          <p:nvPr/>
        </p:nvSpPr>
        <p:spPr>
          <a:xfrm>
            <a:off x="237880" y="4199060"/>
            <a:ext cx="68412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mn-cs"/>
              </a:rPr>
              <a:t>2. </a:t>
            </a:r>
            <a:r>
              <a:rPr lang="zh-CN" altLang="en-US" sz="3200" b="1" dirty="0">
                <a:solidFill>
                  <a:srgbClr val="FF0000"/>
                </a:solidFill>
                <a:latin typeface="Calibri" panose="020F0502020204030204" charset="0"/>
                <a:ea typeface="宋体" panose="02010600030101010101" pitchFamily="2" charset="-122"/>
              </a:rPr>
              <a:t>衔接原</a:t>
            </a:r>
            <a:r>
              <a:rPr kumimoji="0" lang="zh-CN" altLang="en-US" sz="32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mn-cs"/>
              </a:rPr>
              <a:t>则</a:t>
            </a:r>
            <a:r>
              <a:rPr lang="zh-CN" altLang="en-US" sz="3200" b="1" dirty="0">
                <a:solidFill>
                  <a:srgbClr val="FF0000"/>
                </a:solidFill>
                <a:latin typeface="Calibri" panose="020F0502020204030204" charset="0"/>
                <a:ea typeface="宋体" panose="02010600030101010101" pitchFamily="2" charset="-122"/>
              </a:rPr>
              <a:t>：</a:t>
            </a:r>
            <a:r>
              <a:rPr kumimoji="0" lang="zh-CN" altLang="en-US" sz="32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mn-cs"/>
              </a:rPr>
              <a:t>要做好三个链接</a:t>
            </a:r>
            <a:endParaRPr kumimoji="0" lang="en-US" altLang="zh-CN" sz="32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mn-cs"/>
            </a:endParaRPr>
          </a:p>
        </p:txBody>
      </p:sp>
      <p:sp>
        <p:nvSpPr>
          <p:cNvPr id="8" name="文本框 7">
            <a:extLst>
              <a:ext uri="{FF2B5EF4-FFF2-40B4-BE49-F238E27FC236}">
                <a16:creationId xmlns:a16="http://schemas.microsoft.com/office/drawing/2014/main" id="{53E6AA61-F3FE-400B-B132-3B703E9768C0}"/>
              </a:ext>
            </a:extLst>
          </p:cNvPr>
          <p:cNvSpPr txBox="1"/>
          <p:nvPr/>
        </p:nvSpPr>
        <p:spPr>
          <a:xfrm>
            <a:off x="1552575" y="5461284"/>
            <a:ext cx="6841242" cy="584775"/>
          </a:xfrm>
          <a:prstGeom prst="rect">
            <a:avLst/>
          </a:prstGeom>
          <a:noFill/>
        </p:spPr>
        <p:txBody>
          <a:bodyPr wrap="square" rtlCol="0">
            <a:spAutoFit/>
          </a:bodyPr>
          <a:lstStyle/>
          <a:p>
            <a:r>
              <a:rPr lang="zh-CN" altLang="en-US" sz="3200" b="1" dirty="0">
                <a:solidFill>
                  <a:schemeClr val="accent4">
                    <a:lumMod val="75000"/>
                  </a:schemeClr>
                </a:solidFill>
                <a:latin typeface="Calibri" panose="020F0502020204030204" charset="0"/>
                <a:ea typeface="宋体" panose="02010600030101010101" pitchFamily="2" charset="-122"/>
              </a:rPr>
              <a:t>② 续写</a:t>
            </a:r>
            <a:r>
              <a:rPr lang="en-US" altLang="zh-CN" sz="3200" b="1" dirty="0">
                <a:solidFill>
                  <a:schemeClr val="accent4">
                    <a:lumMod val="75000"/>
                  </a:schemeClr>
                </a:solidFill>
                <a:latin typeface="Calibri" panose="020F0502020204030204" charset="0"/>
                <a:ea typeface="宋体" panose="02010600030101010101" pitchFamily="2" charset="-122"/>
              </a:rPr>
              <a:t>1</a:t>
            </a:r>
            <a:r>
              <a:rPr lang="zh-CN" altLang="en-US" sz="3200" b="1" dirty="0">
                <a:solidFill>
                  <a:schemeClr val="accent4">
                    <a:lumMod val="75000"/>
                  </a:schemeClr>
                </a:solidFill>
                <a:latin typeface="Calibri" panose="020F0502020204030204" charset="0"/>
                <a:ea typeface="宋体" panose="02010600030101010101" pitchFamily="2" charset="-122"/>
              </a:rPr>
              <a:t>段和续写</a:t>
            </a:r>
            <a:r>
              <a:rPr lang="en-US" altLang="zh-CN" sz="3200" b="1" dirty="0">
                <a:solidFill>
                  <a:schemeClr val="accent4">
                    <a:lumMod val="75000"/>
                  </a:schemeClr>
                </a:solidFill>
                <a:latin typeface="Calibri" panose="020F0502020204030204" charset="0"/>
                <a:ea typeface="宋体" panose="02010600030101010101" pitchFamily="2" charset="-122"/>
              </a:rPr>
              <a:t>2</a:t>
            </a:r>
            <a:r>
              <a:rPr lang="zh-CN" altLang="en-US" sz="3200" b="1" dirty="0">
                <a:solidFill>
                  <a:schemeClr val="accent4">
                    <a:lumMod val="75000"/>
                  </a:schemeClr>
                </a:solidFill>
                <a:latin typeface="Calibri" panose="020F0502020204030204" charset="0"/>
                <a:ea typeface="宋体" panose="02010600030101010101" pitchFamily="2" charset="-122"/>
              </a:rPr>
              <a:t>段之间的衔接</a:t>
            </a:r>
            <a:endParaRPr lang="en-US" altLang="zh-CN" sz="3200" b="1" dirty="0">
              <a:solidFill>
                <a:schemeClr val="accent4">
                  <a:lumMod val="75000"/>
                </a:schemeClr>
              </a:solidFill>
              <a:latin typeface="Calibri" panose="020F0502020204030204" charset="0"/>
              <a:ea typeface="宋体" panose="02010600030101010101" pitchFamily="2" charset="-122"/>
            </a:endParaRPr>
          </a:p>
        </p:txBody>
      </p:sp>
      <p:sp>
        <p:nvSpPr>
          <p:cNvPr id="10" name="文本框 9">
            <a:extLst>
              <a:ext uri="{FF2B5EF4-FFF2-40B4-BE49-F238E27FC236}">
                <a16:creationId xmlns:a16="http://schemas.microsoft.com/office/drawing/2014/main" id="{44FBCB90-DF8A-4C0C-BE6D-EC0A59B75D2C}"/>
              </a:ext>
            </a:extLst>
          </p:cNvPr>
          <p:cNvSpPr txBox="1"/>
          <p:nvPr/>
        </p:nvSpPr>
        <p:spPr>
          <a:xfrm>
            <a:off x="2675379" y="6079861"/>
            <a:ext cx="6841242" cy="584775"/>
          </a:xfrm>
          <a:prstGeom prst="rect">
            <a:avLst/>
          </a:prstGeom>
          <a:noFill/>
        </p:spPr>
        <p:txBody>
          <a:bodyPr wrap="square" rtlCol="0">
            <a:spAutoFit/>
          </a:bodyPr>
          <a:lstStyle/>
          <a:p>
            <a:r>
              <a:rPr lang="zh-CN" altLang="en-US" sz="3200" b="1" dirty="0">
                <a:solidFill>
                  <a:schemeClr val="accent4">
                    <a:lumMod val="75000"/>
                  </a:schemeClr>
                </a:solidFill>
                <a:latin typeface="Calibri" panose="020F0502020204030204" charset="0"/>
                <a:ea typeface="宋体" panose="02010600030101010101" pitchFamily="2" charset="-122"/>
              </a:rPr>
              <a:t>③ 续写段与整篇文章的衔接</a:t>
            </a:r>
            <a:endParaRPr lang="en-US" altLang="zh-CN" sz="3200" b="1" dirty="0">
              <a:solidFill>
                <a:schemeClr val="accent4">
                  <a:lumMod val="75000"/>
                </a:schemeClr>
              </a:solidFill>
              <a:latin typeface="Calibri" panose="020F05020202040302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7"/>
          <p:cNvSpPr txBox="1"/>
          <p:nvPr/>
        </p:nvSpPr>
        <p:spPr>
          <a:xfrm>
            <a:off x="1552575" y="73025"/>
            <a:ext cx="9086850" cy="583565"/>
          </a:xfrm>
          <a:prstGeom prst="rect">
            <a:avLst/>
          </a:prstGeom>
          <a:noFill/>
          <a:ln w="9525">
            <a:noFill/>
          </a:ln>
        </p:spPr>
        <p:txBody>
          <a:bodyPr wrap="square" anchor="t">
            <a:spAutoFit/>
          </a:bodyPr>
          <a:lstStyle/>
          <a:p>
            <a:r>
              <a:rPr lang="en-US" altLang="zh-CN" sz="3200" dirty="0">
                <a:solidFill>
                  <a:srgbClr val="FF0000"/>
                </a:solidFill>
                <a:latin typeface="Arial" panose="020B0604020202020204" pitchFamily="34" charset="0"/>
              </a:rPr>
              <a:t>3  While-writing       three principles   </a:t>
            </a:r>
            <a:r>
              <a:rPr lang="zh-CN" altLang="en-US" sz="3200" dirty="0">
                <a:solidFill>
                  <a:srgbClr val="FF0000"/>
                </a:solidFill>
                <a:latin typeface="Arial" panose="020B0604020202020204" pitchFamily="34" charset="0"/>
              </a:rPr>
              <a:t>续写三原则</a:t>
            </a:r>
            <a:endParaRPr lang="en-US" altLang="zh-CN" sz="3200" dirty="0">
              <a:solidFill>
                <a:srgbClr val="FF0000"/>
              </a:solidFill>
              <a:latin typeface="Arial" panose="020B0604020202020204" pitchFamily="34" charset="0"/>
            </a:endParaRPr>
          </a:p>
        </p:txBody>
      </p:sp>
      <p:sp>
        <p:nvSpPr>
          <p:cNvPr id="4" name="文本框 3"/>
          <p:cNvSpPr txBox="1"/>
          <p:nvPr/>
        </p:nvSpPr>
        <p:spPr>
          <a:xfrm>
            <a:off x="2803140" y="1358931"/>
            <a:ext cx="9248786" cy="584775"/>
          </a:xfrm>
          <a:prstGeom prst="rect">
            <a:avLst/>
          </a:prstGeom>
          <a:noFill/>
          <a:ln w="9525">
            <a:noFill/>
          </a:ln>
        </p:spPr>
        <p:txBody>
          <a:bodyPr wrap="square" anchor="t">
            <a:spAutoFit/>
          </a:bodyPr>
          <a:lstStyle/>
          <a:p>
            <a:r>
              <a:rPr lang="zh-CN" altLang="en-US" sz="3200" b="1" dirty="0">
                <a:solidFill>
                  <a:schemeClr val="accent4">
                    <a:lumMod val="75000"/>
                  </a:schemeClr>
                </a:solidFill>
                <a:latin typeface="Calibri" panose="020F0502020204030204" charset="0"/>
                <a:ea typeface="宋体" panose="02010600030101010101" pitchFamily="2" charset="-122"/>
                <a:sym typeface="+mn-ea"/>
              </a:rPr>
              <a:t>做好三个</a:t>
            </a:r>
            <a:r>
              <a:rPr lang="zh-CN" altLang="en-US" sz="3200" b="1" u="sng" dirty="0">
                <a:solidFill>
                  <a:schemeClr val="accent4">
                    <a:lumMod val="75000"/>
                  </a:schemeClr>
                </a:solidFill>
                <a:latin typeface="Calibri" panose="020F0502020204030204" charset="0"/>
                <a:ea typeface="宋体" panose="02010600030101010101" pitchFamily="2" charset="-122"/>
                <a:sym typeface="+mn-ea"/>
              </a:rPr>
              <a:t>衔接</a:t>
            </a:r>
            <a:r>
              <a:rPr lang="zh-CN" altLang="en-US" sz="3200" b="1" dirty="0">
                <a:solidFill>
                  <a:schemeClr val="accent4">
                    <a:lumMod val="75000"/>
                  </a:schemeClr>
                </a:solidFill>
                <a:latin typeface="Calibri" panose="020F0502020204030204" charset="0"/>
                <a:ea typeface="宋体" panose="02010600030101010101" pitchFamily="2" charset="-122"/>
                <a:sym typeface="+mn-ea"/>
              </a:rPr>
              <a:t>，内容</a:t>
            </a:r>
            <a:r>
              <a:rPr lang="zh-CN" altLang="en-US" sz="3200" b="1" u="sng" dirty="0">
                <a:solidFill>
                  <a:schemeClr val="accent4">
                    <a:lumMod val="75000"/>
                  </a:schemeClr>
                </a:solidFill>
                <a:latin typeface="Calibri" panose="020F0502020204030204" charset="0"/>
                <a:ea typeface="宋体" panose="02010600030101010101" pitchFamily="2" charset="-122"/>
                <a:sym typeface="+mn-ea"/>
              </a:rPr>
              <a:t>上下连贯</a:t>
            </a:r>
            <a:r>
              <a:rPr lang="zh-CN" altLang="en-US" sz="3200" b="1" dirty="0">
                <a:solidFill>
                  <a:schemeClr val="accent4">
                    <a:lumMod val="75000"/>
                  </a:schemeClr>
                </a:solidFill>
                <a:latin typeface="Calibri" panose="020F0502020204030204" charset="0"/>
                <a:ea typeface="宋体" panose="02010600030101010101" pitchFamily="2" charset="-122"/>
                <a:sym typeface="+mn-ea"/>
              </a:rPr>
              <a:t>，语言表达</a:t>
            </a:r>
            <a:r>
              <a:rPr lang="zh-CN" altLang="en-US" sz="3200" b="1" u="sng" dirty="0">
                <a:solidFill>
                  <a:schemeClr val="accent4">
                    <a:lumMod val="75000"/>
                  </a:schemeClr>
                </a:solidFill>
                <a:latin typeface="Calibri" panose="020F0502020204030204" charset="0"/>
                <a:ea typeface="宋体" panose="02010600030101010101" pitchFamily="2" charset="-122"/>
                <a:sym typeface="+mn-ea"/>
              </a:rPr>
              <a:t>风格一致</a:t>
            </a:r>
            <a:r>
              <a:rPr lang="zh-CN" altLang="en-US" sz="3200" b="1" dirty="0">
                <a:solidFill>
                  <a:schemeClr val="accent4">
                    <a:lumMod val="75000"/>
                  </a:schemeClr>
                </a:solidFill>
                <a:latin typeface="Calibri" panose="020F0502020204030204" charset="0"/>
                <a:ea typeface="宋体" panose="02010600030101010101" pitchFamily="2" charset="-122"/>
                <a:sym typeface="+mn-ea"/>
              </a:rPr>
              <a:t>。</a:t>
            </a:r>
            <a:endParaRPr lang="zh-CN" altLang="en-US" sz="3200" b="1" dirty="0">
              <a:solidFill>
                <a:schemeClr val="accent4">
                  <a:lumMod val="75000"/>
                </a:schemeClr>
              </a:solidFill>
              <a:latin typeface="Calibri" panose="020F0502020204030204" charset="0"/>
              <a:ea typeface="宋体" panose="02010600030101010101" pitchFamily="2" charset="-122"/>
            </a:endParaRPr>
          </a:p>
        </p:txBody>
      </p:sp>
      <p:sp>
        <p:nvSpPr>
          <p:cNvPr id="5" name="文本框 4">
            <a:extLst>
              <a:ext uri="{FF2B5EF4-FFF2-40B4-BE49-F238E27FC236}">
                <a16:creationId xmlns:a16="http://schemas.microsoft.com/office/drawing/2014/main" id="{D43EFE19-B108-45B4-9EBB-745E6E51EA69}"/>
              </a:ext>
            </a:extLst>
          </p:cNvPr>
          <p:cNvSpPr txBox="1"/>
          <p:nvPr/>
        </p:nvSpPr>
        <p:spPr>
          <a:xfrm>
            <a:off x="8928" y="2464633"/>
            <a:ext cx="2469120" cy="584775"/>
          </a:xfrm>
          <a:prstGeom prst="rect">
            <a:avLst/>
          </a:prstGeom>
          <a:noFill/>
        </p:spPr>
        <p:txBody>
          <a:bodyPr wrap="square" rtlCol="0">
            <a:spAutoFit/>
          </a:bodyPr>
          <a:lstStyle/>
          <a:p>
            <a:pPr>
              <a:defRPr/>
            </a:pPr>
            <a:r>
              <a:rPr kumimoji="0" lang="en-US" altLang="zh-CN" sz="32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mn-cs"/>
              </a:rPr>
              <a:t>3 </a:t>
            </a:r>
            <a:r>
              <a:rPr kumimoji="0" lang="zh-CN" altLang="en-US" sz="32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mn-cs"/>
              </a:rPr>
              <a:t>续写原则</a:t>
            </a:r>
            <a:endParaRPr lang="zh-CN" altLang="en-US" sz="3200" dirty="0">
              <a:solidFill>
                <a:schemeClr val="bg2">
                  <a:lumMod val="10000"/>
                </a:schemeClr>
              </a:solidFill>
              <a:latin typeface="+mj-lt"/>
              <a:ea typeface="+mj-ea"/>
              <a:cs typeface="+mj-cs"/>
            </a:endParaRPr>
          </a:p>
        </p:txBody>
      </p:sp>
      <p:sp>
        <p:nvSpPr>
          <p:cNvPr id="8" name="文本框 7">
            <a:extLst>
              <a:ext uri="{FF2B5EF4-FFF2-40B4-BE49-F238E27FC236}">
                <a16:creationId xmlns:a16="http://schemas.microsoft.com/office/drawing/2014/main" id="{53E6AA61-F3FE-400B-B132-3B703E9768C0}"/>
              </a:ext>
            </a:extLst>
          </p:cNvPr>
          <p:cNvSpPr txBox="1"/>
          <p:nvPr/>
        </p:nvSpPr>
        <p:spPr>
          <a:xfrm>
            <a:off x="2880728" y="3730475"/>
            <a:ext cx="8607972" cy="3046988"/>
          </a:xfrm>
          <a:prstGeom prst="rect">
            <a:avLst/>
          </a:prstGeom>
          <a:noFill/>
        </p:spPr>
        <p:txBody>
          <a:bodyPr wrap="square" rtlCol="0">
            <a:spAutoFit/>
          </a:bodyPr>
          <a:lstStyle/>
          <a:p>
            <a:r>
              <a:rPr lang="zh-CN" altLang="en-US" sz="3200" b="1" dirty="0">
                <a:solidFill>
                  <a:schemeClr val="accent4">
                    <a:lumMod val="75000"/>
                  </a:schemeClr>
                </a:solidFill>
                <a:latin typeface="Calibri" panose="020F0502020204030204" charset="0"/>
                <a:ea typeface="宋体" panose="02010600030101010101" pitchFamily="2" charset="-122"/>
              </a:rPr>
              <a:t>越是</a:t>
            </a:r>
            <a:r>
              <a:rPr lang="zh-CN" altLang="en-US" sz="3200" b="1" u="sng" dirty="0">
                <a:solidFill>
                  <a:schemeClr val="accent4">
                    <a:lumMod val="75000"/>
                  </a:schemeClr>
                </a:solidFill>
                <a:latin typeface="Calibri" panose="020F0502020204030204" charset="0"/>
                <a:ea typeface="宋体" panose="02010600030101010101" pitchFamily="2" charset="-122"/>
              </a:rPr>
              <a:t>跌宕起伏</a:t>
            </a:r>
            <a:r>
              <a:rPr lang="zh-CN" altLang="en-US" sz="3200" b="1" dirty="0">
                <a:solidFill>
                  <a:schemeClr val="accent4">
                    <a:lumMod val="75000"/>
                  </a:schemeClr>
                </a:solidFill>
                <a:latin typeface="Calibri" panose="020F0502020204030204" charset="0"/>
                <a:ea typeface="宋体" panose="02010600030101010101" pitchFamily="2" charset="-122"/>
              </a:rPr>
              <a:t>的故事，越能激发读者的兴趣；亦或采用</a:t>
            </a:r>
            <a:r>
              <a:rPr lang="zh-CN" altLang="en-US" sz="3200" b="1" u="sng" dirty="0">
                <a:solidFill>
                  <a:schemeClr val="accent4">
                    <a:lumMod val="75000"/>
                  </a:schemeClr>
                </a:solidFill>
                <a:latin typeface="Calibri" panose="020F0502020204030204" charset="0"/>
                <a:ea typeface="宋体" panose="02010600030101010101" pitchFamily="2" charset="-122"/>
              </a:rPr>
              <a:t>欧</a:t>
            </a:r>
            <a:r>
              <a:rPr lang="en-US" altLang="zh-CN" sz="3200" b="1" u="sng" dirty="0">
                <a:solidFill>
                  <a:schemeClr val="accent4">
                    <a:lumMod val="75000"/>
                  </a:schemeClr>
                </a:solidFill>
                <a:latin typeface="Calibri" panose="020F0502020204030204" charset="0"/>
                <a:ea typeface="宋体" panose="02010600030101010101" pitchFamily="2" charset="-122"/>
              </a:rPr>
              <a:t>·</a:t>
            </a:r>
            <a:r>
              <a:rPr lang="zh-CN" altLang="en-US" sz="3200" b="1" u="sng" dirty="0">
                <a:solidFill>
                  <a:schemeClr val="accent4">
                    <a:lumMod val="75000"/>
                  </a:schemeClr>
                </a:solidFill>
                <a:latin typeface="Calibri" panose="020F0502020204030204" charset="0"/>
                <a:ea typeface="宋体" panose="02010600030101010101" pitchFamily="2" charset="-122"/>
              </a:rPr>
              <a:t>亨利式结尾</a:t>
            </a:r>
            <a:r>
              <a:rPr lang="zh-CN" altLang="en-US" sz="3200" b="1" dirty="0">
                <a:solidFill>
                  <a:schemeClr val="accent4">
                    <a:lumMod val="75000"/>
                  </a:schemeClr>
                </a:solidFill>
                <a:latin typeface="Calibri" panose="020F0502020204030204" charset="0"/>
                <a:ea typeface="宋体" panose="02010600030101010101" pitchFamily="2" charset="-122"/>
              </a:rPr>
              <a:t>（通常指短篇小说大师们常常在文章情节结尾时突然让人物的心理情境发生出人意料的变化，或使主人公命运陡然逆转，出现意想不到的结果，既在意料之外，又在情理之中），激发读者的兴趣。</a:t>
            </a:r>
          </a:p>
        </p:txBody>
      </p:sp>
      <p:sp>
        <p:nvSpPr>
          <p:cNvPr id="10" name="文本框 9">
            <a:extLst>
              <a:ext uri="{FF2B5EF4-FFF2-40B4-BE49-F238E27FC236}">
                <a16:creationId xmlns:a16="http://schemas.microsoft.com/office/drawing/2014/main" id="{44FBCB90-DF8A-4C0C-BE6D-EC0A59B75D2C}"/>
              </a:ext>
            </a:extLst>
          </p:cNvPr>
          <p:cNvSpPr txBox="1"/>
          <p:nvPr/>
        </p:nvSpPr>
        <p:spPr>
          <a:xfrm>
            <a:off x="2770695" y="2539474"/>
            <a:ext cx="8828038" cy="523220"/>
          </a:xfrm>
          <a:prstGeom prst="rect">
            <a:avLst/>
          </a:prstGeom>
          <a:noFill/>
        </p:spPr>
        <p:txBody>
          <a:bodyPr wrap="square" rtlCol="0">
            <a:spAutoFit/>
          </a:bodyPr>
          <a:lstStyle/>
          <a:p>
            <a:pPr>
              <a:spcBef>
                <a:spcPct val="0"/>
              </a:spcBef>
              <a:defRPr/>
            </a:pPr>
            <a:r>
              <a:rPr lang="zh-CN" altLang="en-US" sz="2800" dirty="0">
                <a:ln w="28575">
                  <a:noFill/>
                </a:ln>
                <a:solidFill>
                  <a:schemeClr val="accent4">
                    <a:lumMod val="75000"/>
                  </a:schemeClr>
                </a:solidFill>
                <a:latin typeface="+mn-ea"/>
                <a:cs typeface="文泉驿微米黑" panose="020B0606030804020204" charset="-122"/>
                <a:sym typeface="+mn-ea"/>
              </a:rPr>
              <a:t>续写段</a:t>
            </a:r>
            <a:r>
              <a:rPr lang="en-US" altLang="zh-CN" sz="2800" dirty="0" err="1">
                <a:ln w="28575">
                  <a:noFill/>
                </a:ln>
                <a:solidFill>
                  <a:schemeClr val="accent4">
                    <a:lumMod val="75000"/>
                  </a:schemeClr>
                </a:solidFill>
                <a:latin typeface="+mn-ea"/>
                <a:cs typeface="文泉驿微米黑" panose="020B0606030804020204" charset="-122"/>
                <a:sym typeface="+mn-ea"/>
              </a:rPr>
              <a:t>一定要</a:t>
            </a:r>
            <a:r>
              <a:rPr lang="en-US" altLang="zh-CN" sz="2800" u="sng" dirty="0" err="1">
                <a:ln w="28575">
                  <a:noFill/>
                </a:ln>
                <a:solidFill>
                  <a:schemeClr val="accent4">
                    <a:lumMod val="75000"/>
                  </a:schemeClr>
                </a:solidFill>
                <a:latin typeface="+mn-ea"/>
                <a:cs typeface="文泉驿微米黑" panose="020B0606030804020204" charset="-122"/>
                <a:sym typeface="+mn-ea"/>
              </a:rPr>
              <a:t>正能量</a:t>
            </a:r>
            <a:r>
              <a:rPr lang="en-US" altLang="zh-CN" sz="2800" dirty="0" err="1">
                <a:ln w="28575">
                  <a:noFill/>
                </a:ln>
                <a:solidFill>
                  <a:schemeClr val="accent4">
                    <a:lumMod val="75000"/>
                  </a:schemeClr>
                </a:solidFill>
                <a:latin typeface="+mn-ea"/>
                <a:cs typeface="文泉驿微米黑" panose="020B0606030804020204" charset="-122"/>
                <a:sym typeface="+mn-ea"/>
              </a:rPr>
              <a:t>，弘扬社会主义</a:t>
            </a:r>
            <a:r>
              <a:rPr lang="en-US" altLang="zh-CN" sz="2800" u="sng" dirty="0" err="1">
                <a:ln w="28575">
                  <a:noFill/>
                </a:ln>
                <a:solidFill>
                  <a:schemeClr val="accent4">
                    <a:lumMod val="75000"/>
                  </a:schemeClr>
                </a:solidFill>
                <a:latin typeface="+mn-ea"/>
                <a:cs typeface="文泉驿微米黑" panose="020B0606030804020204" charset="-122"/>
                <a:sym typeface="+mn-ea"/>
              </a:rPr>
              <a:t>核心价值观</a:t>
            </a:r>
            <a:r>
              <a:rPr lang="zh-CN" altLang="en-US" sz="2800" dirty="0">
                <a:ln w="28575">
                  <a:noFill/>
                </a:ln>
                <a:solidFill>
                  <a:schemeClr val="accent4">
                    <a:lumMod val="75000"/>
                  </a:schemeClr>
                </a:solidFill>
                <a:latin typeface="+mn-ea"/>
                <a:cs typeface="文泉驿微米黑" panose="020B0606030804020204" charset="-122"/>
                <a:sym typeface="+mn-ea"/>
              </a:rPr>
              <a:t>。</a:t>
            </a:r>
            <a:endParaRPr lang="en-US" altLang="zh-CN" sz="2800" dirty="0">
              <a:ln w="28575">
                <a:noFill/>
              </a:ln>
              <a:solidFill>
                <a:schemeClr val="accent4">
                  <a:lumMod val="75000"/>
                </a:schemeClr>
              </a:solidFill>
              <a:latin typeface="+mn-ea"/>
              <a:cs typeface="文泉驿微米黑" panose="020B0606030804020204" charset="-122"/>
              <a:sym typeface="+mn-ea"/>
            </a:endParaRPr>
          </a:p>
        </p:txBody>
      </p:sp>
      <p:sp>
        <p:nvSpPr>
          <p:cNvPr id="11" name="文本框 10">
            <a:extLst>
              <a:ext uri="{FF2B5EF4-FFF2-40B4-BE49-F238E27FC236}">
                <a16:creationId xmlns:a16="http://schemas.microsoft.com/office/drawing/2014/main" id="{54CADC96-7B18-45B4-9A1C-41A586CEAD56}"/>
              </a:ext>
            </a:extLst>
          </p:cNvPr>
          <p:cNvSpPr txBox="1"/>
          <p:nvPr/>
        </p:nvSpPr>
        <p:spPr>
          <a:xfrm>
            <a:off x="3223888" y="3108380"/>
            <a:ext cx="2469120" cy="584775"/>
          </a:xfrm>
          <a:prstGeom prst="rect">
            <a:avLst/>
          </a:prstGeom>
          <a:noFill/>
        </p:spPr>
        <p:txBody>
          <a:bodyPr wrap="square" rtlCol="0">
            <a:spAutoFit/>
          </a:bodyPr>
          <a:lstStyle/>
          <a:p>
            <a:r>
              <a:rPr lang="zh-CN" altLang="en-US" sz="3200" b="1" dirty="0">
                <a:solidFill>
                  <a:srgbClr val="FF0000"/>
                </a:solidFill>
                <a:latin typeface="Calibri" panose="020F0502020204030204" charset="0"/>
                <a:ea typeface="宋体" panose="02010600030101010101" pitchFamily="2" charset="-122"/>
              </a:rPr>
              <a:t>曲折性原则</a:t>
            </a:r>
          </a:p>
        </p:txBody>
      </p:sp>
      <p:sp>
        <p:nvSpPr>
          <p:cNvPr id="12" name="文本框 11">
            <a:extLst>
              <a:ext uri="{FF2B5EF4-FFF2-40B4-BE49-F238E27FC236}">
                <a16:creationId xmlns:a16="http://schemas.microsoft.com/office/drawing/2014/main" id="{93584244-02F3-45FD-9663-73D8D5852D84}"/>
              </a:ext>
            </a:extLst>
          </p:cNvPr>
          <p:cNvSpPr txBox="1"/>
          <p:nvPr/>
        </p:nvSpPr>
        <p:spPr>
          <a:xfrm>
            <a:off x="3223888" y="738556"/>
            <a:ext cx="2703136" cy="584775"/>
          </a:xfrm>
          <a:prstGeom prst="rect">
            <a:avLst/>
          </a:prstGeom>
          <a:noFill/>
        </p:spPr>
        <p:txBody>
          <a:bodyPr wrap="square" rtlCol="0">
            <a:spAutoFit/>
          </a:bodyPr>
          <a:lstStyle/>
          <a:p>
            <a:r>
              <a:rPr lang="zh-CN" altLang="en-US" sz="3200" b="1" dirty="0">
                <a:solidFill>
                  <a:srgbClr val="FF0000"/>
                </a:solidFill>
                <a:latin typeface="Calibri" panose="020F0502020204030204" charset="0"/>
                <a:ea typeface="宋体" panose="02010600030101010101" pitchFamily="2" charset="-122"/>
              </a:rPr>
              <a:t>原文一致原则</a:t>
            </a:r>
            <a:endParaRPr lang="en-US" altLang="zh-CN" sz="3200" b="1" dirty="0">
              <a:solidFill>
                <a:srgbClr val="FF0000"/>
              </a:solidFill>
              <a:latin typeface="Calibri" panose="020F0502020204030204" charset="0"/>
              <a:ea typeface="宋体" panose="02010600030101010101" pitchFamily="2" charset="-122"/>
            </a:endParaRPr>
          </a:p>
        </p:txBody>
      </p:sp>
      <p:sp>
        <p:nvSpPr>
          <p:cNvPr id="13" name="文本框 12">
            <a:extLst>
              <a:ext uri="{FF2B5EF4-FFF2-40B4-BE49-F238E27FC236}">
                <a16:creationId xmlns:a16="http://schemas.microsoft.com/office/drawing/2014/main" id="{CFCE13E8-1D53-40C6-95B1-74BE39B9479C}"/>
              </a:ext>
            </a:extLst>
          </p:cNvPr>
          <p:cNvSpPr txBox="1"/>
          <p:nvPr/>
        </p:nvSpPr>
        <p:spPr>
          <a:xfrm>
            <a:off x="3223888" y="1941413"/>
            <a:ext cx="2381760" cy="584775"/>
          </a:xfrm>
          <a:prstGeom prst="rect">
            <a:avLst/>
          </a:prstGeom>
          <a:noFill/>
        </p:spPr>
        <p:txBody>
          <a:bodyPr wrap="square" rtlCol="0">
            <a:spAutoFit/>
          </a:bodyPr>
          <a:lstStyle/>
          <a:p>
            <a:r>
              <a:rPr lang="zh-CN" altLang="en-US" sz="3200" b="1" dirty="0">
                <a:solidFill>
                  <a:srgbClr val="FF0000"/>
                </a:solidFill>
                <a:latin typeface="Calibri" panose="020F0502020204030204" charset="0"/>
                <a:ea typeface="宋体" panose="02010600030101010101" pitchFamily="2" charset="-122"/>
              </a:rPr>
              <a:t>正能量原则</a:t>
            </a:r>
            <a:endParaRPr lang="en-US" altLang="zh-CN" sz="3200" b="1" dirty="0">
              <a:solidFill>
                <a:srgbClr val="FF0000"/>
              </a:solidFill>
              <a:latin typeface="Calibri" panose="020F0502020204030204" charset="0"/>
              <a:ea typeface="宋体" panose="02010600030101010101" pitchFamily="2" charset="-122"/>
            </a:endParaRPr>
          </a:p>
        </p:txBody>
      </p:sp>
      <p:sp>
        <p:nvSpPr>
          <p:cNvPr id="6" name="左大括号 5">
            <a:extLst>
              <a:ext uri="{FF2B5EF4-FFF2-40B4-BE49-F238E27FC236}">
                <a16:creationId xmlns:a16="http://schemas.microsoft.com/office/drawing/2014/main" id="{E8B4927D-CE5C-487C-9482-058DA7A60105}"/>
              </a:ext>
            </a:extLst>
          </p:cNvPr>
          <p:cNvSpPr/>
          <p:nvPr/>
        </p:nvSpPr>
        <p:spPr>
          <a:xfrm>
            <a:off x="2262297" y="1208236"/>
            <a:ext cx="583324" cy="3159123"/>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38"/>
          <p:cNvSpPr txBox="1">
            <a:spLocks noChangeArrowheads="1"/>
          </p:cNvSpPr>
          <p:nvPr>
            <p:custDataLst>
              <p:tags r:id="rId2"/>
            </p:custDataLst>
          </p:nvPr>
        </p:nvSpPr>
        <p:spPr bwMode="auto">
          <a:xfrm>
            <a:off x="4691177" y="4379432"/>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增加细节</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开始写作</a:t>
            </a:r>
            <a:endParaRPr lang="zh-CN" altLang="en-US" sz="1800" b="1" dirty="0">
              <a:solidFill>
                <a:schemeClr val="bg1"/>
              </a:solidFill>
              <a:latin typeface="+mn-ea"/>
              <a:cs typeface="文泉驿微米黑" panose="020B0606030804020204" charset="-122"/>
              <a:sym typeface="+mn-ea"/>
            </a:endParaRPr>
          </a:p>
        </p:txBody>
      </p:sp>
      <p:sp>
        <p:nvSpPr>
          <p:cNvPr id="32" name="Text Box 39"/>
          <p:cNvSpPr txBox="1">
            <a:spLocks noChangeArrowheads="1"/>
          </p:cNvSpPr>
          <p:nvPr>
            <p:custDataLst>
              <p:tags r:id="rId3"/>
            </p:custDataLst>
          </p:nvPr>
        </p:nvSpPr>
        <p:spPr bwMode="auto">
          <a:xfrm>
            <a:off x="6682692" y="2378886"/>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细读句</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构思框架</a:t>
            </a:r>
            <a:endParaRPr lang="zh-CN" altLang="en-US" sz="1800" b="1" dirty="0">
              <a:solidFill>
                <a:schemeClr val="bg1"/>
              </a:solidFill>
              <a:latin typeface="+mn-ea"/>
              <a:cs typeface="文泉驿微米黑" panose="020B0606030804020204" charset="-122"/>
              <a:sym typeface="+mn-ea"/>
            </a:endParaRPr>
          </a:p>
        </p:txBody>
      </p:sp>
      <p:sp>
        <p:nvSpPr>
          <p:cNvPr id="3" name="文本框 2"/>
          <p:cNvSpPr txBox="1"/>
          <p:nvPr>
            <p:custDataLst>
              <p:tags r:id="rId4"/>
            </p:custDataLst>
          </p:nvPr>
        </p:nvSpPr>
        <p:spPr>
          <a:xfrm>
            <a:off x="2480596" y="61750"/>
            <a:ext cx="6011651" cy="58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normAutofit lnSpcReduction="10000"/>
          </a:bodyPr>
          <a:lstStyle>
            <a:lvl1pP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r>
              <a:rPr lang="en-US" altLang="zh-CN" sz="3600" dirty="0">
                <a:solidFill>
                  <a:srgbClr val="FF0000"/>
                </a:solidFill>
              </a:rPr>
              <a:t>4   Five steps</a:t>
            </a:r>
            <a:r>
              <a:rPr lang="en-US" altLang="zh-CN" dirty="0">
                <a:solidFill>
                  <a:srgbClr val="FF0000"/>
                </a:solidFill>
              </a:rPr>
              <a:t>:     </a:t>
            </a:r>
            <a:r>
              <a:rPr lang="zh-CN" altLang="en-US" dirty="0">
                <a:solidFill>
                  <a:srgbClr val="FF0000"/>
                </a:solidFill>
              </a:rPr>
              <a:t>五个写作步骤</a:t>
            </a:r>
          </a:p>
        </p:txBody>
      </p:sp>
      <p:sp>
        <p:nvSpPr>
          <p:cNvPr id="19" name="Text Box 39"/>
          <p:cNvSpPr txBox="1">
            <a:spLocks noChangeArrowheads="1"/>
          </p:cNvSpPr>
          <p:nvPr>
            <p:custDataLst>
              <p:tags r:id="rId5"/>
            </p:custDataLst>
          </p:nvPr>
        </p:nvSpPr>
        <p:spPr bwMode="auto">
          <a:xfrm>
            <a:off x="6682692" y="4412958"/>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修改润色</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整洁誊写</a:t>
            </a:r>
            <a:endParaRPr lang="zh-CN" altLang="en-US" sz="1800" b="1" dirty="0">
              <a:solidFill>
                <a:schemeClr val="bg1"/>
              </a:solidFill>
              <a:latin typeface="+mn-ea"/>
              <a:cs typeface="文泉驿微米黑" panose="020B0606030804020204" charset="-122"/>
              <a:sym typeface="+mn-ea"/>
            </a:endParaRPr>
          </a:p>
        </p:txBody>
      </p:sp>
      <p:sp>
        <p:nvSpPr>
          <p:cNvPr id="20" name="Text Box 39"/>
          <p:cNvSpPr txBox="1">
            <a:spLocks noChangeArrowheads="1"/>
          </p:cNvSpPr>
          <p:nvPr>
            <p:custDataLst>
              <p:tags r:id="rId6"/>
            </p:custDataLst>
          </p:nvPr>
        </p:nvSpPr>
        <p:spPr bwMode="auto">
          <a:xfrm>
            <a:off x="4691177" y="2378886"/>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读懂大意</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理清脉络</a:t>
            </a:r>
            <a:endParaRPr lang="zh-CN" altLang="en-US" sz="1800" b="1" dirty="0">
              <a:solidFill>
                <a:schemeClr val="bg1"/>
              </a:solidFill>
              <a:latin typeface="+mn-ea"/>
              <a:cs typeface="文泉驿微米黑" panose="020B0606030804020204" charset="-122"/>
              <a:sym typeface="+mn-ea"/>
            </a:endParaRPr>
          </a:p>
        </p:txBody>
      </p:sp>
      <p:pic>
        <p:nvPicPr>
          <p:cNvPr id="6" name="图片 5">
            <a:extLst>
              <a:ext uri="{FF2B5EF4-FFF2-40B4-BE49-F238E27FC236}">
                <a16:creationId xmlns:a16="http://schemas.microsoft.com/office/drawing/2014/main" id="{ACC9BD29-ED2A-4A72-8E70-AEFC680BF9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277" y="769033"/>
            <a:ext cx="10909738" cy="5999328"/>
          </a:xfrm>
          <a:prstGeom prst="rect">
            <a:avLst/>
          </a:prstGeom>
        </p:spPr>
      </p:pic>
      <p:sp>
        <p:nvSpPr>
          <p:cNvPr id="25" name="文本框 24">
            <a:extLst>
              <a:ext uri="{FF2B5EF4-FFF2-40B4-BE49-F238E27FC236}">
                <a16:creationId xmlns:a16="http://schemas.microsoft.com/office/drawing/2014/main" id="{57E02D8E-1078-456F-A2D2-D841D99ADC38}"/>
              </a:ext>
            </a:extLst>
          </p:cNvPr>
          <p:cNvSpPr txBox="1"/>
          <p:nvPr/>
        </p:nvSpPr>
        <p:spPr>
          <a:xfrm>
            <a:off x="4596916" y="3440693"/>
            <a:ext cx="400050" cy="584775"/>
          </a:xfrm>
          <a:prstGeom prst="rect">
            <a:avLst/>
          </a:prstGeom>
          <a:noFill/>
        </p:spPr>
        <p:txBody>
          <a:bodyPr wrap="square" rtlCol="0">
            <a:spAutoFit/>
          </a:bodyPr>
          <a:lstStyle/>
          <a:p>
            <a:r>
              <a:rPr lang="en-US" altLang="zh-CN" sz="3200" b="1" dirty="0">
                <a:solidFill>
                  <a:srgbClr val="FF0000"/>
                </a:solidFill>
              </a:rPr>
              <a:t>1.</a:t>
            </a:r>
          </a:p>
        </p:txBody>
      </p:sp>
      <p:sp>
        <p:nvSpPr>
          <p:cNvPr id="46" name="Text Box 39">
            <a:extLst>
              <a:ext uri="{FF2B5EF4-FFF2-40B4-BE49-F238E27FC236}">
                <a16:creationId xmlns:a16="http://schemas.microsoft.com/office/drawing/2014/main" id="{3C4209BC-CBA0-4B38-A38E-A6798722916E}"/>
              </a:ext>
            </a:extLst>
          </p:cNvPr>
          <p:cNvSpPr txBox="1">
            <a:spLocks noChangeArrowheads="1"/>
          </p:cNvSpPr>
          <p:nvPr>
            <p:custDataLst>
              <p:tags r:id="rId7"/>
            </p:custDataLst>
          </p:nvPr>
        </p:nvSpPr>
        <p:spPr bwMode="auto">
          <a:xfrm>
            <a:off x="3043588" y="3379137"/>
            <a:ext cx="14143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细读故事</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理清脉络</a:t>
            </a:r>
            <a:endParaRPr lang="zh-CN" altLang="en-US" sz="1800" b="1" dirty="0">
              <a:solidFill>
                <a:schemeClr val="bg1"/>
              </a:solidFill>
              <a:latin typeface="+mn-ea"/>
              <a:cs typeface="文泉驿微米黑" panose="020B0606030804020204" charset="-122"/>
              <a:sym typeface="+mn-ea"/>
            </a:endParaRPr>
          </a:p>
        </p:txBody>
      </p:sp>
      <p:sp>
        <p:nvSpPr>
          <p:cNvPr id="47" name="文本框 46">
            <a:extLst>
              <a:ext uri="{FF2B5EF4-FFF2-40B4-BE49-F238E27FC236}">
                <a16:creationId xmlns:a16="http://schemas.microsoft.com/office/drawing/2014/main" id="{148BC39A-3F28-45E3-A645-CB307F151085}"/>
              </a:ext>
            </a:extLst>
          </p:cNvPr>
          <p:cNvSpPr txBox="1"/>
          <p:nvPr/>
        </p:nvSpPr>
        <p:spPr>
          <a:xfrm>
            <a:off x="122863" y="2240992"/>
            <a:ext cx="3201670" cy="1569660"/>
          </a:xfrm>
          <a:prstGeom prst="rect">
            <a:avLst/>
          </a:prstGeom>
          <a:noFill/>
        </p:spPr>
        <p:txBody>
          <a:bodyPr wrap="square" rtlCol="0">
            <a:spAutoFit/>
          </a:bodyPr>
          <a:lstStyle/>
          <a:p>
            <a:r>
              <a:rPr lang="zh-CN" altLang="en-US" sz="2400" b="1" dirty="0">
                <a:solidFill>
                  <a:schemeClr val="bg2">
                    <a:lumMod val="25000"/>
                  </a:schemeClr>
                </a:solidFill>
                <a:latin typeface="黑体" panose="02010609060101010101" charset="-122"/>
                <a:ea typeface="黑体" panose="02010609060101010101" charset="-122"/>
                <a:cs typeface="+mn-ea"/>
                <a:sym typeface="+mn-lt"/>
              </a:rPr>
              <a:t>细读文章，弄清主旨大意，理清故事的来龙去脉（主要人物和事件。）</a:t>
            </a:r>
            <a:endParaRPr lang="zh-CN" altLang="en-US" sz="2400" dirty="0"/>
          </a:p>
        </p:txBody>
      </p:sp>
      <p:sp>
        <p:nvSpPr>
          <p:cNvPr id="48" name="文本框 47">
            <a:extLst>
              <a:ext uri="{FF2B5EF4-FFF2-40B4-BE49-F238E27FC236}">
                <a16:creationId xmlns:a16="http://schemas.microsoft.com/office/drawing/2014/main" id="{C682AE7C-27FE-40B8-B1F1-BE1B82158BA5}"/>
              </a:ext>
            </a:extLst>
          </p:cNvPr>
          <p:cNvSpPr txBox="1"/>
          <p:nvPr/>
        </p:nvSpPr>
        <p:spPr>
          <a:xfrm>
            <a:off x="5685641" y="2927427"/>
            <a:ext cx="400050" cy="584775"/>
          </a:xfrm>
          <a:prstGeom prst="rect">
            <a:avLst/>
          </a:prstGeom>
          <a:noFill/>
        </p:spPr>
        <p:txBody>
          <a:bodyPr wrap="square" rtlCol="0">
            <a:spAutoFit/>
          </a:bodyPr>
          <a:lstStyle/>
          <a:p>
            <a:r>
              <a:rPr lang="en-US" altLang="zh-CN" sz="3200" b="1" dirty="0">
                <a:solidFill>
                  <a:srgbClr val="FF0000"/>
                </a:solidFill>
              </a:rPr>
              <a:t>2.</a:t>
            </a:r>
          </a:p>
        </p:txBody>
      </p:sp>
      <p:sp>
        <p:nvSpPr>
          <p:cNvPr id="49" name="Text Box 39">
            <a:extLst>
              <a:ext uri="{FF2B5EF4-FFF2-40B4-BE49-F238E27FC236}">
                <a16:creationId xmlns:a16="http://schemas.microsoft.com/office/drawing/2014/main" id="{FD51D8CD-1127-4381-A28D-402B49FC2566}"/>
              </a:ext>
            </a:extLst>
          </p:cNvPr>
          <p:cNvSpPr txBox="1">
            <a:spLocks noChangeArrowheads="1"/>
          </p:cNvSpPr>
          <p:nvPr>
            <p:custDataLst>
              <p:tags r:id="rId8"/>
            </p:custDataLst>
          </p:nvPr>
        </p:nvSpPr>
        <p:spPr bwMode="auto">
          <a:xfrm>
            <a:off x="4898746" y="2293104"/>
            <a:ext cx="16780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斟酌首句</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巧妙逆推</a:t>
            </a:r>
            <a:endParaRPr lang="zh-CN" altLang="en-US" sz="1800" b="1" dirty="0">
              <a:solidFill>
                <a:schemeClr val="bg1"/>
              </a:solidFill>
              <a:latin typeface="+mn-ea"/>
              <a:cs typeface="文泉驿微米黑" panose="020B0606030804020204" charset="-122"/>
              <a:sym typeface="+mn-ea"/>
            </a:endParaRPr>
          </a:p>
        </p:txBody>
      </p:sp>
      <p:sp>
        <p:nvSpPr>
          <p:cNvPr id="50" name="文本框 49">
            <a:extLst>
              <a:ext uri="{FF2B5EF4-FFF2-40B4-BE49-F238E27FC236}">
                <a16:creationId xmlns:a16="http://schemas.microsoft.com/office/drawing/2014/main" id="{7596435D-9E25-4591-B82B-F7BF8E6F1B3C}"/>
              </a:ext>
            </a:extLst>
          </p:cNvPr>
          <p:cNvSpPr txBox="1"/>
          <p:nvPr/>
        </p:nvSpPr>
        <p:spPr>
          <a:xfrm>
            <a:off x="4168568" y="800968"/>
            <a:ext cx="3800901" cy="1200329"/>
          </a:xfrm>
          <a:prstGeom prst="rect">
            <a:avLst/>
          </a:prstGeom>
          <a:noFill/>
        </p:spPr>
        <p:txBody>
          <a:bodyPr wrap="square" rtlCol="0">
            <a:spAutoFit/>
          </a:bodyPr>
          <a:lstStyle/>
          <a:p>
            <a:pPr eaLnBrk="1" hangingPunct="1">
              <a:spcBef>
                <a:spcPct val="20000"/>
              </a:spcBef>
            </a:pPr>
            <a:r>
              <a:rPr lang="zh-CN" altLang="en-US" sz="2400" b="1" dirty="0">
                <a:solidFill>
                  <a:schemeClr val="bg2">
                    <a:lumMod val="25000"/>
                  </a:schemeClr>
                </a:solidFill>
                <a:latin typeface="黑体" panose="02010609060101010101" charset="-122"/>
                <a:ea typeface="黑体" panose="02010609060101010101" charset="-122"/>
                <a:cs typeface="+mn-ea"/>
                <a:sym typeface="+mn-lt"/>
              </a:rPr>
              <a:t>利用两段给出句的信息，采用逆推法，结合正能量，构思大致框架。</a:t>
            </a:r>
            <a:endParaRPr lang="zh-CN" altLang="en-US" sz="2400" b="1" noProof="1">
              <a:solidFill>
                <a:schemeClr val="bg2">
                  <a:lumMod val="25000"/>
                </a:schemeClr>
              </a:solidFill>
              <a:latin typeface="黑体" panose="02010609060101010101" charset="-122"/>
              <a:ea typeface="黑体" panose="02010609060101010101" charset="-122"/>
              <a:cs typeface="+mn-ea"/>
            </a:endParaRPr>
          </a:p>
        </p:txBody>
      </p:sp>
      <p:sp>
        <p:nvSpPr>
          <p:cNvPr id="52" name="文本框 51">
            <a:extLst>
              <a:ext uri="{FF2B5EF4-FFF2-40B4-BE49-F238E27FC236}">
                <a16:creationId xmlns:a16="http://schemas.microsoft.com/office/drawing/2014/main" id="{2FBBF254-DA3E-4342-B962-0D2198929C5C}"/>
              </a:ext>
            </a:extLst>
          </p:cNvPr>
          <p:cNvSpPr txBox="1"/>
          <p:nvPr/>
        </p:nvSpPr>
        <p:spPr>
          <a:xfrm>
            <a:off x="6774366" y="3288833"/>
            <a:ext cx="400050" cy="584775"/>
          </a:xfrm>
          <a:prstGeom prst="rect">
            <a:avLst/>
          </a:prstGeom>
          <a:noFill/>
        </p:spPr>
        <p:txBody>
          <a:bodyPr wrap="square" rtlCol="0">
            <a:spAutoFit/>
          </a:bodyPr>
          <a:lstStyle/>
          <a:p>
            <a:r>
              <a:rPr lang="en-US" altLang="zh-CN" sz="3200" b="1" dirty="0">
                <a:solidFill>
                  <a:srgbClr val="FF0000"/>
                </a:solidFill>
              </a:rPr>
              <a:t>3.</a:t>
            </a:r>
          </a:p>
        </p:txBody>
      </p:sp>
      <p:sp>
        <p:nvSpPr>
          <p:cNvPr id="53" name="Text Box 38">
            <a:extLst>
              <a:ext uri="{FF2B5EF4-FFF2-40B4-BE49-F238E27FC236}">
                <a16:creationId xmlns:a16="http://schemas.microsoft.com/office/drawing/2014/main" id="{2D63E14C-EAD2-4032-9F07-BDACD4756785}"/>
              </a:ext>
            </a:extLst>
          </p:cNvPr>
          <p:cNvSpPr txBox="1">
            <a:spLocks noChangeArrowheads="1"/>
          </p:cNvSpPr>
          <p:nvPr>
            <p:custDataLst>
              <p:tags r:id="rId9"/>
            </p:custDataLst>
          </p:nvPr>
        </p:nvSpPr>
        <p:spPr bwMode="auto">
          <a:xfrm>
            <a:off x="7340995" y="3122366"/>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巧用描写</a:t>
            </a:r>
            <a:endParaRPr lang="en-US" altLang="zh-CN" b="1" dirty="0">
              <a:solidFill>
                <a:schemeClr val="bg1"/>
              </a:solidFill>
              <a:latin typeface="+mn-ea"/>
              <a:cs typeface="文泉驿微米黑" panose="020B0606030804020204" charset="-122"/>
              <a:sym typeface="+mn-ea"/>
            </a:endParaRP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点缀细节</a:t>
            </a:r>
          </a:p>
          <a:p>
            <a:pPr algn="ctr">
              <a:buFont typeface="Arial" panose="020B0604020202020204" pitchFamily="34" charset="0"/>
              <a:buNone/>
            </a:pPr>
            <a:endParaRPr lang="zh-CN" altLang="en-US" sz="1800" b="1" dirty="0">
              <a:solidFill>
                <a:schemeClr val="bg1"/>
              </a:solidFill>
              <a:latin typeface="+mn-ea"/>
              <a:cs typeface="文泉驿微米黑" panose="020B0606030804020204" charset="-122"/>
              <a:sym typeface="+mn-ea"/>
            </a:endParaRPr>
          </a:p>
        </p:txBody>
      </p:sp>
      <p:sp>
        <p:nvSpPr>
          <p:cNvPr id="54" name="文本框 53">
            <a:extLst>
              <a:ext uri="{FF2B5EF4-FFF2-40B4-BE49-F238E27FC236}">
                <a16:creationId xmlns:a16="http://schemas.microsoft.com/office/drawing/2014/main" id="{A3A91909-14C5-46A8-8436-99524E7418ED}"/>
              </a:ext>
            </a:extLst>
          </p:cNvPr>
          <p:cNvSpPr txBox="1"/>
          <p:nvPr/>
        </p:nvSpPr>
        <p:spPr>
          <a:xfrm>
            <a:off x="8868304" y="2114432"/>
            <a:ext cx="2768947" cy="1938992"/>
          </a:xfrm>
          <a:prstGeom prst="rect">
            <a:avLst/>
          </a:prstGeom>
          <a:noFill/>
        </p:spPr>
        <p:txBody>
          <a:bodyPr wrap="square" rtlCol="0">
            <a:spAutoFit/>
          </a:bodyPr>
          <a:lstStyle/>
          <a:p>
            <a:r>
              <a:rPr lang="zh-CN" altLang="en-US" sz="2400" b="1" dirty="0">
                <a:solidFill>
                  <a:schemeClr val="bg2">
                    <a:lumMod val="25000"/>
                  </a:schemeClr>
                </a:solidFill>
                <a:latin typeface="黑体" panose="02010609060101010101" charset="-122"/>
                <a:ea typeface="黑体" panose="02010609060101010101" charset="-122"/>
                <a:sym typeface="+mn-ea"/>
              </a:rPr>
              <a:t>利用心理描写、语言描写、环境描写等各类描写增加细节，烘托人物的内心世界。</a:t>
            </a:r>
          </a:p>
        </p:txBody>
      </p:sp>
      <p:sp>
        <p:nvSpPr>
          <p:cNvPr id="55" name="文本框 54">
            <a:extLst>
              <a:ext uri="{FF2B5EF4-FFF2-40B4-BE49-F238E27FC236}">
                <a16:creationId xmlns:a16="http://schemas.microsoft.com/office/drawing/2014/main" id="{54B38FA7-5B57-4504-B603-ABEA5B790267}"/>
              </a:ext>
            </a:extLst>
          </p:cNvPr>
          <p:cNvSpPr txBox="1"/>
          <p:nvPr/>
        </p:nvSpPr>
        <p:spPr>
          <a:xfrm>
            <a:off x="6470003" y="4114962"/>
            <a:ext cx="400050" cy="584775"/>
          </a:xfrm>
          <a:prstGeom prst="rect">
            <a:avLst/>
          </a:prstGeom>
          <a:noFill/>
        </p:spPr>
        <p:txBody>
          <a:bodyPr wrap="square" rtlCol="0">
            <a:spAutoFit/>
          </a:bodyPr>
          <a:lstStyle/>
          <a:p>
            <a:r>
              <a:rPr lang="en-US" altLang="zh-CN" sz="3200" b="1" dirty="0">
                <a:solidFill>
                  <a:srgbClr val="FF0000"/>
                </a:solidFill>
              </a:rPr>
              <a:t>4.</a:t>
            </a:r>
          </a:p>
        </p:txBody>
      </p:sp>
      <p:sp>
        <p:nvSpPr>
          <p:cNvPr id="56" name="Text Box 39">
            <a:extLst>
              <a:ext uri="{FF2B5EF4-FFF2-40B4-BE49-F238E27FC236}">
                <a16:creationId xmlns:a16="http://schemas.microsoft.com/office/drawing/2014/main" id="{09A52288-37E2-44F2-B9F0-B661F13D5B99}"/>
              </a:ext>
            </a:extLst>
          </p:cNvPr>
          <p:cNvSpPr txBox="1">
            <a:spLocks noChangeArrowheads="1"/>
          </p:cNvSpPr>
          <p:nvPr>
            <p:custDataLst>
              <p:tags r:id="rId10"/>
            </p:custDataLst>
          </p:nvPr>
        </p:nvSpPr>
        <p:spPr bwMode="auto">
          <a:xfrm>
            <a:off x="7057413" y="4412958"/>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言简意赅</a:t>
            </a:r>
            <a:endParaRPr lang="en-US" altLang="zh-CN" b="1" dirty="0">
              <a:solidFill>
                <a:schemeClr val="bg1"/>
              </a:solidFill>
              <a:latin typeface="+mn-ea"/>
              <a:cs typeface="文泉驿微米黑" panose="020B0606030804020204" charset="-122"/>
              <a:sym typeface="+mn-ea"/>
            </a:endParaRPr>
          </a:p>
          <a:p>
            <a:pPr algn="ctr">
              <a:buFont typeface="Arial" panose="020B0604020202020204" pitchFamily="34" charset="0"/>
              <a:buNone/>
            </a:pPr>
            <a:r>
              <a:rPr lang="zh-CN" altLang="en-US" sz="1800" b="1" dirty="0">
                <a:solidFill>
                  <a:schemeClr val="bg1"/>
                </a:solidFill>
                <a:latin typeface="+mn-ea"/>
                <a:cs typeface="文泉驿微米黑" panose="020B0606030804020204" charset="-122"/>
                <a:sym typeface="+mn-ea"/>
              </a:rPr>
              <a:t>升华主题</a:t>
            </a:r>
          </a:p>
        </p:txBody>
      </p:sp>
      <p:sp>
        <p:nvSpPr>
          <p:cNvPr id="57" name="文本框 56">
            <a:extLst>
              <a:ext uri="{FF2B5EF4-FFF2-40B4-BE49-F238E27FC236}">
                <a16:creationId xmlns:a16="http://schemas.microsoft.com/office/drawing/2014/main" id="{792DABEF-0976-46D4-8A05-72EFC129DF9E}"/>
              </a:ext>
            </a:extLst>
          </p:cNvPr>
          <p:cNvSpPr txBox="1"/>
          <p:nvPr/>
        </p:nvSpPr>
        <p:spPr>
          <a:xfrm>
            <a:off x="8416391" y="4900927"/>
            <a:ext cx="2917817" cy="1200329"/>
          </a:xfrm>
          <a:prstGeom prst="rect">
            <a:avLst/>
          </a:prstGeom>
          <a:noFill/>
        </p:spPr>
        <p:txBody>
          <a:bodyPr wrap="square" rtlCol="0">
            <a:spAutoFit/>
          </a:bodyPr>
          <a:lstStyle/>
          <a:p>
            <a:r>
              <a:rPr lang="zh-CN" altLang="en-US" sz="2400" b="1" dirty="0">
                <a:solidFill>
                  <a:schemeClr val="bg2">
                    <a:lumMod val="25000"/>
                  </a:schemeClr>
                </a:solidFill>
                <a:latin typeface="黑体" panose="02010609060101010101" charset="-122"/>
                <a:ea typeface="黑体" panose="02010609060101010101" charset="-122"/>
                <a:cs typeface="+mn-ea"/>
                <a:sym typeface="+mn-lt"/>
              </a:rPr>
              <a:t>利用俚语、格言升华主题或巧用环境描写渲染主题</a:t>
            </a:r>
            <a:endParaRPr lang="zh-CN" altLang="en-US" sz="2400" dirty="0"/>
          </a:p>
        </p:txBody>
      </p:sp>
      <p:sp>
        <p:nvSpPr>
          <p:cNvPr id="58" name="文本框 57">
            <a:extLst>
              <a:ext uri="{FF2B5EF4-FFF2-40B4-BE49-F238E27FC236}">
                <a16:creationId xmlns:a16="http://schemas.microsoft.com/office/drawing/2014/main" id="{3873DA4F-EFA2-4F1C-8039-D67D89DF0601}"/>
              </a:ext>
            </a:extLst>
          </p:cNvPr>
          <p:cNvSpPr txBox="1"/>
          <p:nvPr/>
        </p:nvSpPr>
        <p:spPr>
          <a:xfrm>
            <a:off x="5007477" y="4177350"/>
            <a:ext cx="400050" cy="584775"/>
          </a:xfrm>
          <a:prstGeom prst="rect">
            <a:avLst/>
          </a:prstGeom>
          <a:noFill/>
        </p:spPr>
        <p:txBody>
          <a:bodyPr wrap="square" rtlCol="0">
            <a:spAutoFit/>
          </a:bodyPr>
          <a:lstStyle/>
          <a:p>
            <a:r>
              <a:rPr lang="en-US" altLang="zh-CN" sz="3200" b="1" dirty="0">
                <a:solidFill>
                  <a:srgbClr val="FF0000"/>
                </a:solidFill>
              </a:rPr>
              <a:t>5.</a:t>
            </a:r>
          </a:p>
        </p:txBody>
      </p:sp>
      <p:sp>
        <p:nvSpPr>
          <p:cNvPr id="59" name="Text Box 39">
            <a:extLst>
              <a:ext uri="{FF2B5EF4-FFF2-40B4-BE49-F238E27FC236}">
                <a16:creationId xmlns:a16="http://schemas.microsoft.com/office/drawing/2014/main" id="{4648311B-A2A7-4ABE-A771-FF17E2654387}"/>
              </a:ext>
            </a:extLst>
          </p:cNvPr>
          <p:cNvSpPr txBox="1">
            <a:spLocks noChangeArrowheads="1"/>
          </p:cNvSpPr>
          <p:nvPr>
            <p:custDataLst>
              <p:tags r:id="rId11"/>
            </p:custDataLst>
          </p:nvPr>
        </p:nvSpPr>
        <p:spPr bwMode="auto">
          <a:xfrm>
            <a:off x="4008900" y="4560043"/>
            <a:ext cx="1217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修改润色</a:t>
            </a:r>
          </a:p>
          <a:p>
            <a:pPr algn="ctr">
              <a:buFont typeface="Arial" panose="020B0604020202020204" pitchFamily="34" charset="0"/>
              <a:buNone/>
            </a:pPr>
            <a:r>
              <a:rPr lang="zh-CN" altLang="en-US" b="1" dirty="0">
                <a:solidFill>
                  <a:schemeClr val="bg1"/>
                </a:solidFill>
                <a:latin typeface="+mn-ea"/>
                <a:cs typeface="文泉驿微米黑" panose="020B0606030804020204" charset="-122"/>
                <a:sym typeface="+mn-ea"/>
              </a:rPr>
              <a:t>整洁誊写</a:t>
            </a:r>
            <a:endParaRPr lang="zh-CN" altLang="en-US" sz="1800" b="1" dirty="0">
              <a:solidFill>
                <a:schemeClr val="bg1"/>
              </a:solidFill>
              <a:latin typeface="+mn-ea"/>
              <a:cs typeface="文泉驿微米黑" panose="020B0606030804020204" charset="-122"/>
              <a:sym typeface="+mn-ea"/>
            </a:endParaRPr>
          </a:p>
        </p:txBody>
      </p:sp>
      <p:sp>
        <p:nvSpPr>
          <p:cNvPr id="60" name="文本框 59">
            <a:extLst>
              <a:ext uri="{FF2B5EF4-FFF2-40B4-BE49-F238E27FC236}">
                <a16:creationId xmlns:a16="http://schemas.microsoft.com/office/drawing/2014/main" id="{D7049DCA-90D2-41A5-8C13-45ECD3985FD8}"/>
              </a:ext>
            </a:extLst>
          </p:cNvPr>
          <p:cNvSpPr txBox="1"/>
          <p:nvPr/>
        </p:nvSpPr>
        <p:spPr>
          <a:xfrm>
            <a:off x="150721" y="4139228"/>
            <a:ext cx="3136054" cy="1938992"/>
          </a:xfrm>
          <a:prstGeom prst="rect">
            <a:avLst/>
          </a:prstGeom>
          <a:noFill/>
        </p:spPr>
        <p:txBody>
          <a:bodyPr wrap="square" rtlCol="0">
            <a:spAutoFit/>
          </a:bodyPr>
          <a:lstStyle/>
          <a:p>
            <a:r>
              <a:rPr lang="zh-CN" altLang="en-US" sz="2400" b="1" dirty="0">
                <a:solidFill>
                  <a:schemeClr val="bg2">
                    <a:lumMod val="25000"/>
                  </a:schemeClr>
                </a:solidFill>
                <a:latin typeface="黑体" panose="02010609060101010101" charset="-122"/>
                <a:ea typeface="黑体" panose="02010609060101010101" charset="-122"/>
                <a:cs typeface="+mn-ea"/>
                <a:sym typeface="+mn-lt"/>
              </a:rPr>
              <a:t>用地道语言和贴切词语进行润色，辅以语言的丰富性和多样化表达，最后干净整洁地誊写在试卷上。</a:t>
            </a:r>
            <a:endParaRPr lang="zh-CN" altLang="en-US" sz="24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6">
                                            <p:txEl>
                                              <p:pRg st="0" end="0"/>
                                            </p:txEl>
                                          </p:spTgt>
                                        </p:tgtEl>
                                        <p:attrNameLst>
                                          <p:attrName>style.visibility</p:attrName>
                                        </p:attrNameLst>
                                      </p:cBhvr>
                                      <p:to>
                                        <p:strVal val="visible"/>
                                      </p:to>
                                    </p:set>
                                    <p:animEffect transition="in" filter="fade">
                                      <p:cBhvr>
                                        <p:cTn id="30" dur="1000"/>
                                        <p:tgtEl>
                                          <p:spTgt spid="46">
                                            <p:txEl>
                                              <p:pRg st="0" end="0"/>
                                            </p:txEl>
                                          </p:spTgt>
                                        </p:tgtEl>
                                      </p:cBhvr>
                                    </p:animEffect>
                                    <p:anim calcmode="lin" valueType="num">
                                      <p:cBhvr>
                                        <p:cTn id="31"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6">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6">
                                            <p:txEl>
                                              <p:pRg st="1" end="1"/>
                                            </p:txEl>
                                          </p:spTgt>
                                        </p:tgtEl>
                                        <p:attrNameLst>
                                          <p:attrName>style.visibility</p:attrName>
                                        </p:attrNameLst>
                                      </p:cBhvr>
                                      <p:to>
                                        <p:strVal val="visible"/>
                                      </p:to>
                                    </p:set>
                                    <p:animEffect transition="in" filter="fade">
                                      <p:cBhvr>
                                        <p:cTn id="35" dur="1000"/>
                                        <p:tgtEl>
                                          <p:spTgt spid="46">
                                            <p:txEl>
                                              <p:pRg st="1" end="1"/>
                                            </p:txEl>
                                          </p:spTgt>
                                        </p:tgtEl>
                                      </p:cBhvr>
                                    </p:animEffect>
                                    <p:anim calcmode="lin" valueType="num">
                                      <p:cBhvr>
                                        <p:cTn id="36" dur="1000" fill="hold"/>
                                        <p:tgtEl>
                                          <p:spTgt spid="4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6">
                                            <p:txEl>
                                              <p:pRg st="1" end="1"/>
                                            </p:txEl>
                                          </p:spTgt>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additive="base">
                                        <p:cTn id="46" dur="500" fill="hold"/>
                                        <p:tgtEl>
                                          <p:spTgt spid="47"/>
                                        </p:tgtEl>
                                        <p:attrNameLst>
                                          <p:attrName>ppt_x</p:attrName>
                                        </p:attrNameLst>
                                      </p:cBhvr>
                                      <p:tavLst>
                                        <p:tav tm="0">
                                          <p:val>
                                            <p:strVal val="#ppt_x"/>
                                          </p:val>
                                        </p:tav>
                                        <p:tav tm="100000">
                                          <p:val>
                                            <p:strVal val="#ppt_x"/>
                                          </p:val>
                                        </p:tav>
                                      </p:tavLst>
                                    </p:anim>
                                    <p:anim calcmode="lin" valueType="num">
                                      <p:cBhvr additive="base">
                                        <p:cTn id="4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anim calcmode="lin" valueType="num">
                                      <p:cBhvr>
                                        <p:cTn id="53" dur="1000" fill="hold"/>
                                        <p:tgtEl>
                                          <p:spTgt spid="48"/>
                                        </p:tgtEl>
                                        <p:attrNameLst>
                                          <p:attrName>ppt_x</p:attrName>
                                        </p:attrNameLst>
                                      </p:cBhvr>
                                      <p:tavLst>
                                        <p:tav tm="0">
                                          <p:val>
                                            <p:strVal val="#ppt_x"/>
                                          </p:val>
                                        </p:tav>
                                        <p:tav tm="100000">
                                          <p:val>
                                            <p:strVal val="#ppt_x"/>
                                          </p:val>
                                        </p:tav>
                                      </p:tavLst>
                                    </p:anim>
                                    <p:anim calcmode="lin" valueType="num">
                                      <p:cBhvr>
                                        <p:cTn id="5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arn(inVertical)">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anim calcmode="lin" valueType="num">
                                      <p:cBhvr>
                                        <p:cTn id="78" dur="1000" fill="hold"/>
                                        <p:tgtEl>
                                          <p:spTgt spid="53"/>
                                        </p:tgtEl>
                                        <p:attrNameLst>
                                          <p:attrName>ppt_x</p:attrName>
                                        </p:attrNameLst>
                                      </p:cBhvr>
                                      <p:tavLst>
                                        <p:tav tm="0">
                                          <p:val>
                                            <p:strVal val="#ppt_x"/>
                                          </p:val>
                                        </p:tav>
                                        <p:tav tm="100000">
                                          <p:val>
                                            <p:strVal val="#ppt_x"/>
                                          </p:val>
                                        </p:tav>
                                      </p:tavLst>
                                    </p:anim>
                                    <p:anim calcmode="lin" valueType="num">
                                      <p:cBhvr>
                                        <p:cTn id="7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additive="base">
                                        <p:cTn id="84" dur="500" fill="hold"/>
                                        <p:tgtEl>
                                          <p:spTgt spid="54"/>
                                        </p:tgtEl>
                                        <p:attrNameLst>
                                          <p:attrName>ppt_x</p:attrName>
                                        </p:attrNameLst>
                                      </p:cBhvr>
                                      <p:tavLst>
                                        <p:tav tm="0">
                                          <p:val>
                                            <p:strVal val="#ppt_x"/>
                                          </p:val>
                                        </p:tav>
                                        <p:tav tm="100000">
                                          <p:val>
                                            <p:strVal val="#ppt_x"/>
                                          </p:val>
                                        </p:tav>
                                      </p:tavLst>
                                    </p:anim>
                                    <p:anim calcmode="lin" valueType="num">
                                      <p:cBhvr additive="base">
                                        <p:cTn id="8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anim calcmode="lin" valueType="num">
                                      <p:cBhvr additive="base">
                                        <p:cTn id="90" dur="500" fill="hold"/>
                                        <p:tgtEl>
                                          <p:spTgt spid="55"/>
                                        </p:tgtEl>
                                        <p:attrNameLst>
                                          <p:attrName>ppt_x</p:attrName>
                                        </p:attrNameLst>
                                      </p:cBhvr>
                                      <p:tavLst>
                                        <p:tav tm="0">
                                          <p:val>
                                            <p:strVal val="#ppt_x"/>
                                          </p:val>
                                        </p:tav>
                                        <p:tav tm="100000">
                                          <p:val>
                                            <p:strVal val="#ppt_x"/>
                                          </p:val>
                                        </p:tav>
                                      </p:tavLst>
                                    </p:anim>
                                    <p:anim calcmode="lin" valueType="num">
                                      <p:cBhvr additive="base">
                                        <p:cTn id="9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57"/>
                                        </p:tgtEl>
                                        <p:attrNameLst>
                                          <p:attrName>style.visibility</p:attrName>
                                        </p:attrNameLst>
                                      </p:cBhvr>
                                      <p:to>
                                        <p:strVal val="visible"/>
                                      </p:to>
                                    </p:set>
                                    <p:anim calcmode="lin" valueType="num">
                                      <p:cBhvr additive="base">
                                        <p:cTn id="96" dur="500" fill="hold"/>
                                        <p:tgtEl>
                                          <p:spTgt spid="57"/>
                                        </p:tgtEl>
                                        <p:attrNameLst>
                                          <p:attrName>ppt_x</p:attrName>
                                        </p:attrNameLst>
                                      </p:cBhvr>
                                      <p:tavLst>
                                        <p:tav tm="0">
                                          <p:val>
                                            <p:strVal val="#ppt_x"/>
                                          </p:val>
                                        </p:tav>
                                        <p:tav tm="100000">
                                          <p:val>
                                            <p:strVal val="#ppt_x"/>
                                          </p:val>
                                        </p:tav>
                                      </p:tavLst>
                                    </p:anim>
                                    <p:anim calcmode="lin" valueType="num">
                                      <p:cBhvr additive="base">
                                        <p:cTn id="97" dur="500" fill="hold"/>
                                        <p:tgtEl>
                                          <p:spTgt spid="57"/>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additive="base">
                                        <p:cTn id="100" dur="500" fill="hold"/>
                                        <p:tgtEl>
                                          <p:spTgt spid="56"/>
                                        </p:tgtEl>
                                        <p:attrNameLst>
                                          <p:attrName>ppt_x</p:attrName>
                                        </p:attrNameLst>
                                      </p:cBhvr>
                                      <p:tavLst>
                                        <p:tav tm="0">
                                          <p:val>
                                            <p:strVal val="#ppt_x"/>
                                          </p:val>
                                        </p:tav>
                                        <p:tav tm="100000">
                                          <p:val>
                                            <p:strVal val="#ppt_x"/>
                                          </p:val>
                                        </p:tav>
                                      </p:tavLst>
                                    </p:anim>
                                    <p:anim calcmode="lin" valueType="num">
                                      <p:cBhvr additive="base">
                                        <p:cTn id="10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 calcmode="lin" valueType="num">
                                      <p:cBhvr additive="base">
                                        <p:cTn id="106" dur="500" fill="hold"/>
                                        <p:tgtEl>
                                          <p:spTgt spid="58"/>
                                        </p:tgtEl>
                                        <p:attrNameLst>
                                          <p:attrName>ppt_x</p:attrName>
                                        </p:attrNameLst>
                                      </p:cBhvr>
                                      <p:tavLst>
                                        <p:tav tm="0">
                                          <p:val>
                                            <p:strVal val="#ppt_x"/>
                                          </p:val>
                                        </p:tav>
                                        <p:tav tm="100000">
                                          <p:val>
                                            <p:strVal val="#ppt_x"/>
                                          </p:val>
                                        </p:tav>
                                      </p:tavLst>
                                    </p:anim>
                                    <p:anim calcmode="lin" valueType="num">
                                      <p:cBhvr additive="base">
                                        <p:cTn id="107" dur="500" fill="hold"/>
                                        <p:tgtEl>
                                          <p:spTgt spid="58"/>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anim calcmode="lin" valueType="num">
                                      <p:cBhvr additive="base">
                                        <p:cTn id="110" dur="500" fill="hold"/>
                                        <p:tgtEl>
                                          <p:spTgt spid="59"/>
                                        </p:tgtEl>
                                        <p:attrNameLst>
                                          <p:attrName>ppt_x</p:attrName>
                                        </p:attrNameLst>
                                      </p:cBhvr>
                                      <p:tavLst>
                                        <p:tav tm="0">
                                          <p:val>
                                            <p:strVal val="#ppt_x"/>
                                          </p:val>
                                        </p:tav>
                                        <p:tav tm="100000">
                                          <p:val>
                                            <p:strVal val="#ppt_x"/>
                                          </p:val>
                                        </p:tav>
                                      </p:tavLst>
                                    </p:anim>
                                    <p:anim calcmode="lin" valueType="num">
                                      <p:cBhvr additive="base">
                                        <p:cTn id="11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60"/>
                                        </p:tgtEl>
                                        <p:attrNameLst>
                                          <p:attrName>style.visibility</p:attrName>
                                        </p:attrNameLst>
                                      </p:cBhvr>
                                      <p:to>
                                        <p:strVal val="visible"/>
                                      </p:to>
                                    </p:set>
                                    <p:anim calcmode="lin" valueType="num">
                                      <p:cBhvr additive="base">
                                        <p:cTn id="116" dur="500" fill="hold"/>
                                        <p:tgtEl>
                                          <p:spTgt spid="60"/>
                                        </p:tgtEl>
                                        <p:attrNameLst>
                                          <p:attrName>ppt_x</p:attrName>
                                        </p:attrNameLst>
                                      </p:cBhvr>
                                      <p:tavLst>
                                        <p:tav tm="0">
                                          <p:val>
                                            <p:strVal val="#ppt_x"/>
                                          </p:val>
                                        </p:tav>
                                        <p:tav tm="100000">
                                          <p:val>
                                            <p:strVal val="#ppt_x"/>
                                          </p:val>
                                        </p:tav>
                                      </p:tavLst>
                                    </p:anim>
                                    <p:anim calcmode="lin" valueType="num">
                                      <p:cBhvr additive="base">
                                        <p:cTn id="11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9" grpId="0" animBg="1"/>
      <p:bldP spid="20" grpId="0" animBg="1"/>
      <p:bldP spid="25" grpId="0"/>
      <p:bldP spid="46" grpId="0" animBg="1"/>
      <p:bldP spid="47" grpId="0"/>
      <p:bldP spid="48" grpId="0"/>
      <p:bldP spid="49" grpId="0"/>
      <p:bldP spid="50" grpId="0"/>
      <p:bldP spid="52" grpId="0"/>
      <p:bldP spid="53" grpId="0"/>
      <p:bldP spid="54" grpId="0"/>
      <p:bldP spid="55" grpId="0"/>
      <p:bldP spid="56" grpId="0" animBg="1"/>
      <p:bldP spid="57" grpId="0"/>
      <p:bldP spid="58" grpId="0"/>
      <p:bldP spid="59" grpId="0" animBg="1"/>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21506"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74295" y="228600"/>
            <a:ext cx="12012295" cy="645160"/>
          </a:xfrm>
          <a:prstGeom prst="rect">
            <a:avLst/>
          </a:prstGeom>
          <a:noFill/>
          <a:ln w="9525">
            <a:noFill/>
            <a:miter lim="800000"/>
          </a:ln>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逆推法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(Backward Pass)</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a:t>
            </a:r>
          </a:p>
        </p:txBody>
      </p:sp>
      <p:sp>
        <p:nvSpPr>
          <p:cNvPr id="2" name="文本框 1"/>
          <p:cNvSpPr txBox="1"/>
          <p:nvPr/>
        </p:nvSpPr>
        <p:spPr>
          <a:xfrm>
            <a:off x="73660" y="873125"/>
            <a:ext cx="12012930" cy="5293757"/>
          </a:xfrm>
          <a:prstGeom prst="rect">
            <a:avLst/>
          </a:prstGeom>
          <a:noFill/>
          <a:ln w="9525">
            <a:noFill/>
          </a:ln>
        </p:spPr>
        <p:txBody>
          <a:bodyPr wrap="square" anchor="t">
            <a:spAutoFit/>
          </a:bodyPr>
          <a:lstStyle/>
          <a:p>
            <a:endParaRPr lang="zh-CN" altLang="en-US" dirty="0">
              <a:latin typeface="Calibri" panose="020F0502020204030204" charset="0"/>
              <a:ea typeface="宋体" panose="02010600030101010101" pitchFamily="2" charset="-122"/>
            </a:endParaRPr>
          </a:p>
          <a:p>
            <a:r>
              <a:rPr lang="zh-CN" altLang="en-US" sz="4000" dirty="0">
                <a:solidFill>
                  <a:schemeClr val="tx1"/>
                </a:solidFill>
                <a:latin typeface="Calibri" panose="020F0502020204030204" charset="0"/>
                <a:ea typeface="宋体" panose="02010600030101010101" pitchFamily="2" charset="-122"/>
              </a:rPr>
              <a:t>①根据原文已知情节和第二段开头的给出句，找出里面的关键词（关键信息），合理推出第一段发生的故事情节</a:t>
            </a:r>
            <a:r>
              <a:rPr lang="zh-CN" altLang="en-US" sz="4000" dirty="0">
                <a:latin typeface="Calibri" panose="020F0502020204030204" charset="0"/>
                <a:ea typeface="宋体" panose="02010600030101010101" pitchFamily="2" charset="-122"/>
              </a:rPr>
              <a:t>；</a:t>
            </a:r>
            <a:r>
              <a:rPr lang="zh-CN" altLang="en-US" sz="4000" dirty="0">
                <a:solidFill>
                  <a:schemeClr val="tx1"/>
                </a:solidFill>
                <a:latin typeface="Calibri" panose="020F0502020204030204" charset="0"/>
                <a:ea typeface="宋体" panose="02010600030101010101" pitchFamily="2" charset="-122"/>
              </a:rPr>
              <a:t>或先确定</a:t>
            </a:r>
            <a:r>
              <a:rPr lang="zh-CN" altLang="en-US" sz="4000" dirty="0">
                <a:latin typeface="Calibri" panose="020F0502020204030204" charset="0"/>
                <a:ea typeface="宋体" panose="02010600030101010101" pitchFamily="2" charset="-122"/>
              </a:rPr>
              <a:t>结尾</a:t>
            </a:r>
            <a:r>
              <a:rPr lang="zh-CN" altLang="en-US" sz="4000" dirty="0">
                <a:solidFill>
                  <a:schemeClr val="tx1"/>
                </a:solidFill>
                <a:latin typeface="Calibri" panose="020F0502020204030204" charset="0"/>
                <a:ea typeface="宋体" panose="02010600030101010101" pitchFamily="2" charset="-122"/>
              </a:rPr>
              <a:t>段的</a:t>
            </a:r>
            <a:r>
              <a:rPr lang="zh-CN" altLang="en-US" sz="4000" dirty="0">
                <a:latin typeface="Calibri" panose="020F0502020204030204" charset="0"/>
                <a:ea typeface="宋体" panose="02010600030101010101" pitchFamily="2" charset="-122"/>
              </a:rPr>
              <a:t>主题，再结合文章标题，逆推出第一段可能发生的故事情节。</a:t>
            </a:r>
            <a:endParaRPr lang="zh-CN" altLang="en-US" sz="4000" dirty="0">
              <a:solidFill>
                <a:schemeClr val="tx1"/>
              </a:solidFill>
              <a:latin typeface="Calibri" panose="020F0502020204030204" charset="0"/>
              <a:ea typeface="宋体" panose="02010600030101010101" pitchFamily="2" charset="-122"/>
            </a:endParaRPr>
          </a:p>
          <a:p>
            <a:r>
              <a:rPr lang="zh-CN" altLang="en-US" sz="4000" dirty="0">
                <a:solidFill>
                  <a:schemeClr val="tx1"/>
                </a:solidFill>
                <a:latin typeface="Calibri" panose="020F0502020204030204" charset="0"/>
                <a:ea typeface="宋体" panose="02010600030101010101" pitchFamily="2" charset="-122"/>
              </a:rPr>
              <a:t>② 利用第一段的给出句，找出里面的关键词（关键信息），提出问题和假设，使故事情节合理发展。</a:t>
            </a:r>
          </a:p>
          <a:p>
            <a:r>
              <a:rPr lang="en-US" altLang="zh-CN" sz="4000" dirty="0">
                <a:latin typeface="Calibri" panose="020F0502020204030204" charset="0"/>
                <a:ea typeface="宋体" panose="02010600030101010101" pitchFamily="2" charset="-122"/>
              </a:rPr>
              <a:t>③ </a:t>
            </a:r>
            <a:r>
              <a:rPr lang="en-US" altLang="zh-CN" sz="4000" dirty="0" err="1">
                <a:latin typeface="Calibri" panose="020F0502020204030204" charset="0"/>
                <a:ea typeface="宋体" panose="02010600030101010101" pitchFamily="2" charset="-122"/>
              </a:rPr>
              <a:t>结合</a:t>
            </a:r>
            <a:r>
              <a:rPr lang="en-US" altLang="zh-CN" sz="4000" dirty="0">
                <a:latin typeface="Calibri" panose="020F0502020204030204" charset="0"/>
                <a:ea typeface="宋体" panose="02010600030101010101" pitchFamily="2" charset="-122"/>
              </a:rPr>
              <a:t>①②，</a:t>
            </a:r>
            <a:r>
              <a:rPr lang="en-US" altLang="zh-CN" sz="4000" dirty="0" err="1">
                <a:latin typeface="Calibri" panose="020F0502020204030204" charset="0"/>
                <a:ea typeface="宋体" panose="02010600030101010101" pitchFamily="2" charset="-122"/>
              </a:rPr>
              <a:t>根据原文继续提出问题和假设，使故事有序推进</a:t>
            </a:r>
            <a:r>
              <a:rPr lang="en-US" altLang="zh-CN" sz="4000" dirty="0">
                <a:latin typeface="Calibri" panose="020F0502020204030204" charset="0"/>
                <a:ea typeface="宋体" panose="02010600030101010101"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955" y="-7620"/>
            <a:ext cx="12103100" cy="560070"/>
          </a:xfrm>
        </p:spPr>
        <p:txBody>
          <a:bodyPr>
            <a:normAutofit/>
          </a:bodyPr>
          <a:lstStyle/>
          <a:p>
            <a:r>
              <a:rPr lang="zh-CN" altLang="en-US" sz="2800" b="1" dirty="0">
                <a:solidFill>
                  <a:srgbClr val="FF0000"/>
                </a:solidFill>
              </a:rPr>
              <a:t>“逆推法”构思</a:t>
            </a:r>
            <a:r>
              <a:rPr lang="en-US" altLang="zh-CN" sz="2800" b="1" dirty="0">
                <a:solidFill>
                  <a:srgbClr val="FF0000"/>
                </a:solidFill>
              </a:rPr>
              <a:t>1</a:t>
            </a:r>
            <a:r>
              <a:rPr lang="zh-CN" altLang="en-US" sz="2800" b="1" dirty="0">
                <a:solidFill>
                  <a:srgbClr val="FF0000"/>
                </a:solidFill>
              </a:rPr>
              <a:t>：利用关键词构思情节</a:t>
            </a:r>
          </a:p>
        </p:txBody>
      </p:sp>
      <p:sp>
        <p:nvSpPr>
          <p:cNvPr id="3" name="副标题 2"/>
          <p:cNvSpPr>
            <a:spLocks noGrp="1"/>
          </p:cNvSpPr>
          <p:nvPr>
            <p:ph type="subTitle" idx="1"/>
          </p:nvPr>
        </p:nvSpPr>
        <p:spPr>
          <a:xfrm>
            <a:off x="43815" y="572770"/>
            <a:ext cx="12104370" cy="6285230"/>
          </a:xfrm>
        </p:spPr>
        <p:txBody>
          <a:bodyPr>
            <a:noAutofit/>
          </a:bodyPr>
          <a:lstStyle/>
          <a:p>
            <a:pPr algn="l"/>
            <a:r>
              <a:rPr lang="en-US" altLang="zh-CN" sz="3200" dirty="0">
                <a:latin typeface="Calibri" panose="020F0502020204030204" charset="0"/>
                <a:sym typeface="+mn-ea"/>
              </a:rPr>
              <a:t>Paragraph 2：</a:t>
            </a:r>
            <a:endParaRPr lang="en-US" altLang="zh-CN" sz="3200" dirty="0">
              <a:solidFill>
                <a:schemeClr val="tx1"/>
              </a:solidFill>
              <a:latin typeface="Calibri" panose="020F0502020204030204" charset="0"/>
            </a:endParaRPr>
          </a:p>
          <a:p>
            <a:pPr algn="l"/>
            <a:r>
              <a:rPr lang="en-US" altLang="zh-CN" sz="3200" dirty="0">
                <a:latin typeface="Calibri" panose="020F0502020204030204" charset="0"/>
                <a:sym typeface="+mn-ea"/>
              </a:rPr>
              <a:t>      When my dad </a:t>
            </a:r>
            <a:r>
              <a:rPr lang="en-US" altLang="zh-CN" sz="3200" dirty="0" err="1">
                <a:latin typeface="Calibri" panose="020F0502020204030204" charset="0"/>
                <a:sym typeface="+mn-ea"/>
              </a:rPr>
              <a:t>arrived，he</a:t>
            </a:r>
            <a:r>
              <a:rPr lang="en-US" altLang="zh-CN" sz="3200" dirty="0">
                <a:latin typeface="Calibri" panose="020F0502020204030204" charset="0"/>
                <a:sym typeface="+mn-ea"/>
              </a:rPr>
              <a:t> went as </a:t>
            </a:r>
            <a:r>
              <a:rPr lang="en-US" altLang="zh-CN" sz="3200" dirty="0" err="1">
                <a:latin typeface="Calibri" panose="020F0502020204030204" charset="0"/>
                <a:sym typeface="+mn-ea"/>
              </a:rPr>
              <a:t>usual，straight</a:t>
            </a:r>
            <a:r>
              <a:rPr lang="en-US" altLang="zh-CN" sz="3200" dirty="0">
                <a:latin typeface="Calibri" panose="020F0502020204030204" charset="0"/>
                <a:sym typeface="+mn-ea"/>
              </a:rPr>
              <a:t> to the balcony and saw his flowers lying on the floor like dead animals.        </a:t>
            </a:r>
          </a:p>
          <a:p>
            <a:pPr algn="l"/>
            <a:r>
              <a:rPr lang="zh-CN" altLang="en-US" sz="3200" dirty="0">
                <a:latin typeface="Calibri" panose="020F0502020204030204" charset="0"/>
                <a:sym typeface="+mn-ea"/>
              </a:rPr>
              <a:t>根据第二段的关键词</a:t>
            </a:r>
            <a:r>
              <a:rPr lang="en-US" altLang="zh-CN" sz="3200" dirty="0">
                <a:latin typeface="Calibri" panose="020F0502020204030204" charset="0"/>
                <a:sym typeface="+mn-ea"/>
              </a:rPr>
              <a:t>                             </a:t>
            </a:r>
            <a:r>
              <a:rPr lang="zh-CN" altLang="en-US" sz="3200" dirty="0">
                <a:latin typeface="Calibri" panose="020F0502020204030204" charset="0"/>
                <a:sym typeface="+mn-ea"/>
              </a:rPr>
              <a:t>第一段故事的情节：</a:t>
            </a:r>
            <a:endParaRPr lang="en-US" altLang="zh-CN" sz="3200" dirty="0">
              <a:latin typeface="Calibri" panose="020F0502020204030204" charset="0"/>
              <a:sym typeface="+mn-ea"/>
            </a:endParaRPr>
          </a:p>
          <a:p>
            <a:pPr algn="l"/>
            <a:r>
              <a:rPr lang="en-US" altLang="zh-CN" sz="3200" dirty="0">
                <a:latin typeface="Calibri" panose="020F0502020204030204" charset="0"/>
                <a:sym typeface="+mn-ea"/>
              </a:rPr>
              <a:t>Paragraph 1：</a:t>
            </a:r>
          </a:p>
          <a:p>
            <a:pPr algn="l"/>
            <a:r>
              <a:rPr lang="en-US" altLang="zh-CN" sz="3200" dirty="0">
                <a:solidFill>
                  <a:schemeClr val="tx1"/>
                </a:solidFill>
                <a:latin typeface="Calibri" panose="020F0502020204030204" charset="0"/>
                <a:sym typeface="+mn-ea"/>
              </a:rPr>
              <a:t>     </a:t>
            </a:r>
            <a:r>
              <a:rPr lang="en-US" altLang="zh-CN" sz="3200" dirty="0">
                <a:latin typeface="Calibri" panose="020F0502020204030204" charset="0"/>
                <a:sym typeface="+mn-ea"/>
              </a:rPr>
              <a:t> One </a:t>
            </a:r>
            <a:r>
              <a:rPr lang="en-US" altLang="zh-CN" sz="3200" dirty="0" err="1">
                <a:latin typeface="Calibri" panose="020F0502020204030204" charset="0"/>
                <a:sym typeface="+mn-ea"/>
              </a:rPr>
              <a:t>day，my</a:t>
            </a:r>
            <a:r>
              <a:rPr lang="en-US" altLang="zh-CN" sz="3200" dirty="0">
                <a:latin typeface="Calibri" panose="020F0502020204030204" charset="0"/>
                <a:sym typeface="+mn-ea"/>
              </a:rPr>
              <a:t> elder </a:t>
            </a:r>
            <a:r>
              <a:rPr lang="en-US" altLang="zh-CN" sz="3200" dirty="0" err="1">
                <a:latin typeface="Calibri" panose="020F0502020204030204" charset="0"/>
                <a:sym typeface="+mn-ea"/>
              </a:rPr>
              <a:t>sister，who</a:t>
            </a:r>
            <a:r>
              <a:rPr lang="en-US" altLang="zh-CN" sz="3200" dirty="0">
                <a:latin typeface="Calibri" panose="020F0502020204030204" charset="0"/>
                <a:sym typeface="+mn-ea"/>
              </a:rPr>
              <a:t> </a:t>
            </a:r>
            <a:r>
              <a:rPr lang="en-US" altLang="zh-CN" sz="3200" dirty="0">
                <a:solidFill>
                  <a:srgbClr val="FF0000"/>
                </a:solidFill>
                <a:latin typeface="Calibri" panose="020F0502020204030204" charset="0"/>
                <a:sym typeface="+mn-ea"/>
              </a:rPr>
              <a:t>loved</a:t>
            </a:r>
            <a:r>
              <a:rPr lang="en-US" altLang="zh-CN" sz="3200" dirty="0">
                <a:latin typeface="Calibri" panose="020F0502020204030204" charset="0"/>
                <a:sym typeface="+mn-ea"/>
              </a:rPr>
              <a:t> Dad very </a:t>
            </a:r>
            <a:r>
              <a:rPr lang="en-US" altLang="zh-CN" sz="3200" dirty="0" err="1">
                <a:latin typeface="Calibri" panose="020F0502020204030204" charset="0"/>
                <a:sym typeface="+mn-ea"/>
              </a:rPr>
              <a:t>much，had</a:t>
            </a:r>
            <a:r>
              <a:rPr lang="en-US" altLang="zh-CN" sz="3200" dirty="0">
                <a:latin typeface="Calibri" panose="020F0502020204030204" charset="0"/>
                <a:sym typeface="+mn-ea"/>
              </a:rPr>
              <a:t> </a:t>
            </a:r>
            <a:r>
              <a:rPr lang="en-US" altLang="zh-CN" sz="3200" dirty="0">
                <a:solidFill>
                  <a:srgbClr val="FF0000"/>
                </a:solidFill>
                <a:latin typeface="Calibri" panose="020F0502020204030204" charset="0"/>
                <a:sym typeface="+mn-ea"/>
              </a:rPr>
              <a:t>a great idea.</a:t>
            </a:r>
            <a:r>
              <a:rPr lang="en-US" altLang="zh-CN" sz="3200" dirty="0">
                <a:latin typeface="Calibri" panose="020F0502020204030204" charset="0"/>
                <a:sym typeface="+mn-ea"/>
              </a:rPr>
              <a:t>         </a:t>
            </a:r>
            <a:endParaRPr lang="en-US" altLang="zh-CN" sz="3200" dirty="0">
              <a:solidFill>
                <a:schemeClr val="tx1"/>
              </a:solidFill>
              <a:latin typeface="Calibri" panose="020F0502020204030204" charset="0"/>
            </a:endParaRPr>
          </a:p>
          <a:p>
            <a:endParaRPr lang="en-US" altLang="zh-CN" sz="3200" dirty="0">
              <a:latin typeface="Calibri" panose="020F0502020204030204" charset="0"/>
              <a:sym typeface="+mn-ea"/>
            </a:endParaRPr>
          </a:p>
        </p:txBody>
      </p:sp>
      <p:sp>
        <p:nvSpPr>
          <p:cNvPr id="5" name="箭头: 右 4">
            <a:extLst>
              <a:ext uri="{FF2B5EF4-FFF2-40B4-BE49-F238E27FC236}">
                <a16:creationId xmlns:a16="http://schemas.microsoft.com/office/drawing/2014/main" id="{321423B2-4B93-4751-A881-A41F648941AB}"/>
              </a:ext>
            </a:extLst>
          </p:cNvPr>
          <p:cNvSpPr/>
          <p:nvPr/>
        </p:nvSpPr>
        <p:spPr>
          <a:xfrm>
            <a:off x="5237481" y="2261424"/>
            <a:ext cx="1127760" cy="26416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下 3">
            <a:extLst>
              <a:ext uri="{FF2B5EF4-FFF2-40B4-BE49-F238E27FC236}">
                <a16:creationId xmlns:a16="http://schemas.microsoft.com/office/drawing/2014/main" id="{AE23D8AE-5AC7-4F52-B04D-6F39C058D4F7}"/>
              </a:ext>
            </a:extLst>
          </p:cNvPr>
          <p:cNvSpPr/>
          <p:nvPr/>
        </p:nvSpPr>
        <p:spPr>
          <a:xfrm>
            <a:off x="4135896" y="2590119"/>
            <a:ext cx="297624" cy="33814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295CFDD-ABB5-43F3-86EC-9925768EA15E}"/>
              </a:ext>
            </a:extLst>
          </p:cNvPr>
          <p:cNvSpPr txBox="1"/>
          <p:nvPr/>
        </p:nvSpPr>
        <p:spPr>
          <a:xfrm>
            <a:off x="541500" y="5780773"/>
            <a:ext cx="6674846" cy="584775"/>
          </a:xfrm>
          <a:prstGeom prst="rect">
            <a:avLst/>
          </a:prstGeom>
          <a:noFill/>
        </p:spPr>
        <p:txBody>
          <a:bodyPr wrap="square" rtlCol="0">
            <a:spAutoFit/>
          </a:bodyPr>
          <a:lstStyle/>
          <a:p>
            <a:r>
              <a:rPr lang="en-US" altLang="zh-CN" sz="3200" dirty="0">
                <a:solidFill>
                  <a:schemeClr val="accent1">
                    <a:lumMod val="75000"/>
                  </a:schemeClr>
                </a:solidFill>
              </a:rPr>
              <a:t>3</a:t>
            </a:r>
            <a:r>
              <a:rPr lang="en-US" altLang="zh-CN" sz="3200" dirty="0">
                <a:solidFill>
                  <a:schemeClr val="accent1">
                    <a:lumMod val="75000"/>
                  </a:schemeClr>
                </a:solidFill>
                <a:latin typeface="Calibri" panose="020F0502020204030204" charset="0"/>
              </a:rPr>
              <a:t>. </a:t>
            </a:r>
            <a:r>
              <a:rPr lang="en-US" altLang="zh-CN" sz="3200" dirty="0">
                <a:solidFill>
                  <a:srgbClr val="7575D1"/>
                </a:solidFill>
                <a:latin typeface="Calibri" panose="020F0502020204030204" charset="0"/>
              </a:rPr>
              <a:t>How did the flowers lie on the floor?</a:t>
            </a:r>
            <a:endParaRPr lang="zh-CN" altLang="en-US" sz="3200" dirty="0">
              <a:solidFill>
                <a:srgbClr val="7575D1"/>
              </a:solidFill>
              <a:latin typeface="Calibri" panose="020F0502020204030204" charset="0"/>
            </a:endParaRPr>
          </a:p>
        </p:txBody>
      </p:sp>
      <p:cxnSp>
        <p:nvCxnSpPr>
          <p:cNvPr id="8" name="直接连接符 7">
            <a:extLst>
              <a:ext uri="{FF2B5EF4-FFF2-40B4-BE49-F238E27FC236}">
                <a16:creationId xmlns:a16="http://schemas.microsoft.com/office/drawing/2014/main" id="{39EAEB57-4E62-4782-9753-76389528D4C4}"/>
              </a:ext>
            </a:extLst>
          </p:cNvPr>
          <p:cNvCxnSpPr/>
          <p:nvPr/>
        </p:nvCxnSpPr>
        <p:spPr>
          <a:xfrm>
            <a:off x="10725665" y="3756454"/>
            <a:ext cx="110387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2FA66A3-7561-4346-BF61-EECEFBD03FCD}"/>
              </a:ext>
            </a:extLst>
          </p:cNvPr>
          <p:cNvCxnSpPr/>
          <p:nvPr/>
        </p:nvCxnSpPr>
        <p:spPr>
          <a:xfrm>
            <a:off x="148281" y="4226011"/>
            <a:ext cx="78643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箭头: 右弧形 13">
            <a:extLst>
              <a:ext uri="{FF2B5EF4-FFF2-40B4-BE49-F238E27FC236}">
                <a16:creationId xmlns:a16="http://schemas.microsoft.com/office/drawing/2014/main" id="{F4A208BA-8749-4DCD-869E-F7516E3D091E}"/>
              </a:ext>
            </a:extLst>
          </p:cNvPr>
          <p:cNvSpPr/>
          <p:nvPr/>
        </p:nvSpPr>
        <p:spPr>
          <a:xfrm>
            <a:off x="1119049" y="3897790"/>
            <a:ext cx="581042" cy="76610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文本框 14">
            <a:extLst>
              <a:ext uri="{FF2B5EF4-FFF2-40B4-BE49-F238E27FC236}">
                <a16:creationId xmlns:a16="http://schemas.microsoft.com/office/drawing/2014/main" id="{CC932758-393A-4EB5-889F-EAB1C8445970}"/>
              </a:ext>
            </a:extLst>
          </p:cNvPr>
          <p:cNvSpPr txBox="1"/>
          <p:nvPr/>
        </p:nvSpPr>
        <p:spPr>
          <a:xfrm>
            <a:off x="518665" y="4538955"/>
            <a:ext cx="5111471" cy="584775"/>
          </a:xfrm>
          <a:prstGeom prst="rect">
            <a:avLst/>
          </a:prstGeom>
          <a:noFill/>
        </p:spPr>
        <p:txBody>
          <a:bodyPr wrap="square" rtlCol="0">
            <a:spAutoFit/>
          </a:bodyPr>
          <a:lstStyle/>
          <a:p>
            <a:r>
              <a:rPr lang="en-US" altLang="zh-CN" sz="3200" dirty="0">
                <a:solidFill>
                  <a:srgbClr val="7575D1"/>
                </a:solidFill>
                <a:latin typeface="Calibri" panose="020F0502020204030204" charset="0"/>
              </a:rPr>
              <a:t>1.</a:t>
            </a:r>
            <a:r>
              <a:rPr lang="en-US" altLang="zh-CN" sz="3200" dirty="0">
                <a:solidFill>
                  <a:schemeClr val="accent1">
                    <a:lumMod val="75000"/>
                  </a:schemeClr>
                </a:solidFill>
                <a:latin typeface="Calibri" panose="020F0502020204030204" charset="0"/>
                <a:sym typeface="+mn-ea"/>
              </a:rPr>
              <a:t> </a:t>
            </a:r>
            <a:r>
              <a:rPr lang="en-US" altLang="zh-CN" sz="3200" dirty="0">
                <a:solidFill>
                  <a:srgbClr val="7575D1"/>
                </a:solidFill>
                <a:latin typeface="Calibri" panose="020F0502020204030204" charset="0"/>
                <a:sym typeface="+mn-ea"/>
              </a:rPr>
              <a:t>What was the great idea? </a:t>
            </a:r>
            <a:endParaRPr lang="zh-CN" altLang="en-US" sz="3200" dirty="0"/>
          </a:p>
        </p:txBody>
      </p:sp>
      <p:cxnSp>
        <p:nvCxnSpPr>
          <p:cNvPr id="17" name="直接连接符 16">
            <a:extLst>
              <a:ext uri="{FF2B5EF4-FFF2-40B4-BE49-F238E27FC236}">
                <a16:creationId xmlns:a16="http://schemas.microsoft.com/office/drawing/2014/main" id="{502EB81B-C7FF-4AFE-8921-601FF747F66E}"/>
              </a:ext>
            </a:extLst>
          </p:cNvPr>
          <p:cNvCxnSpPr/>
          <p:nvPr/>
        </p:nvCxnSpPr>
        <p:spPr>
          <a:xfrm>
            <a:off x="6096000" y="3756454"/>
            <a:ext cx="90616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箭头: 下 17">
            <a:extLst>
              <a:ext uri="{FF2B5EF4-FFF2-40B4-BE49-F238E27FC236}">
                <a16:creationId xmlns:a16="http://schemas.microsoft.com/office/drawing/2014/main" id="{6B498C8F-DF52-4A6E-9AA8-1E0A24F9C232}"/>
              </a:ext>
            </a:extLst>
          </p:cNvPr>
          <p:cNvSpPr/>
          <p:nvPr/>
        </p:nvSpPr>
        <p:spPr>
          <a:xfrm>
            <a:off x="6295271" y="3820844"/>
            <a:ext cx="297624" cy="81569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7B02B73D-4E43-4EB9-A48C-9B5599841CDC}"/>
              </a:ext>
            </a:extLst>
          </p:cNvPr>
          <p:cNvSpPr txBox="1"/>
          <p:nvPr/>
        </p:nvSpPr>
        <p:spPr>
          <a:xfrm>
            <a:off x="5332753" y="4484190"/>
            <a:ext cx="2835739" cy="584775"/>
          </a:xfrm>
          <a:prstGeom prst="rect">
            <a:avLst/>
          </a:prstGeom>
          <a:noFill/>
        </p:spPr>
        <p:txBody>
          <a:bodyPr wrap="square" rtlCol="0">
            <a:spAutoFit/>
          </a:bodyPr>
          <a:lstStyle/>
          <a:p>
            <a:r>
              <a:rPr lang="zh-CN" altLang="en-US" sz="3200" dirty="0">
                <a:solidFill>
                  <a:srgbClr val="FF0000"/>
                </a:solidFill>
              </a:rPr>
              <a:t>（</a:t>
            </a:r>
            <a:r>
              <a:rPr lang="en-US" altLang="zh-CN" sz="3200" dirty="0">
                <a:solidFill>
                  <a:srgbClr val="FF0000"/>
                </a:solidFill>
              </a:rPr>
              <a:t>A love story</a:t>
            </a:r>
            <a:r>
              <a:rPr lang="zh-CN" altLang="en-US" sz="3200" dirty="0">
                <a:solidFill>
                  <a:srgbClr val="FF0000"/>
                </a:solidFill>
              </a:rPr>
              <a:t>）</a:t>
            </a:r>
          </a:p>
        </p:txBody>
      </p:sp>
      <p:sp>
        <p:nvSpPr>
          <p:cNvPr id="20" name="文本框 19">
            <a:extLst>
              <a:ext uri="{FF2B5EF4-FFF2-40B4-BE49-F238E27FC236}">
                <a16:creationId xmlns:a16="http://schemas.microsoft.com/office/drawing/2014/main" id="{B3452995-3B22-4129-B9E3-EEEA5C3A3B4D}"/>
              </a:ext>
            </a:extLst>
          </p:cNvPr>
          <p:cNvSpPr txBox="1"/>
          <p:nvPr/>
        </p:nvSpPr>
        <p:spPr>
          <a:xfrm>
            <a:off x="518666" y="5121046"/>
            <a:ext cx="7175914" cy="583565"/>
          </a:xfrm>
          <a:prstGeom prst="rect">
            <a:avLst/>
          </a:prstGeom>
          <a:noFill/>
        </p:spPr>
        <p:txBody>
          <a:bodyPr wrap="square" rtlCol="0">
            <a:spAutoFit/>
          </a:bodyPr>
          <a:lstStyle/>
          <a:p>
            <a:pPr algn="l"/>
            <a:r>
              <a:rPr lang="en-US" altLang="zh-CN" sz="3200" dirty="0">
                <a:solidFill>
                  <a:srgbClr val="7575D1"/>
                </a:solidFill>
                <a:latin typeface="Calibri" panose="020F0502020204030204" charset="0"/>
                <a:sym typeface="+mn-ea"/>
              </a:rPr>
              <a:t>2.How did they carry out the great idea?</a:t>
            </a:r>
            <a:endParaRPr lang="zh-CN" altLang="en-US" sz="3200" dirty="0"/>
          </a:p>
        </p:txBody>
      </p:sp>
      <p:sp>
        <p:nvSpPr>
          <p:cNvPr id="21" name="文本框 20">
            <a:extLst>
              <a:ext uri="{FF2B5EF4-FFF2-40B4-BE49-F238E27FC236}">
                <a16:creationId xmlns:a16="http://schemas.microsoft.com/office/drawing/2014/main" id="{0D0F099B-A97C-4688-82C0-20705E5F5360}"/>
              </a:ext>
            </a:extLst>
          </p:cNvPr>
          <p:cNvSpPr txBox="1"/>
          <p:nvPr/>
        </p:nvSpPr>
        <p:spPr>
          <a:xfrm>
            <a:off x="3822921" y="2066917"/>
            <a:ext cx="1258606" cy="584775"/>
          </a:xfrm>
          <a:prstGeom prst="rect">
            <a:avLst/>
          </a:prstGeom>
          <a:noFill/>
        </p:spPr>
        <p:txBody>
          <a:bodyPr wrap="square" rtlCol="0">
            <a:spAutoFit/>
          </a:bodyPr>
          <a:lstStyle/>
          <a:p>
            <a:r>
              <a:rPr lang="en-US" altLang="zh-CN" sz="3200" dirty="0">
                <a:solidFill>
                  <a:srgbClr val="FF0000"/>
                </a:solidFill>
              </a:rPr>
              <a:t>“lying”</a:t>
            </a:r>
            <a:endParaRPr lang="zh-CN" altLang="en-US" sz="3200" dirty="0">
              <a:solidFill>
                <a:srgbClr val="FF0000"/>
              </a:solidFill>
            </a:endParaRPr>
          </a:p>
        </p:txBody>
      </p:sp>
      <p:sp>
        <p:nvSpPr>
          <p:cNvPr id="22" name="右大括号 21">
            <a:extLst>
              <a:ext uri="{FF2B5EF4-FFF2-40B4-BE49-F238E27FC236}">
                <a16:creationId xmlns:a16="http://schemas.microsoft.com/office/drawing/2014/main" id="{03825CE8-8542-4842-970D-44D87BBD5E03}"/>
              </a:ext>
            </a:extLst>
          </p:cNvPr>
          <p:cNvSpPr/>
          <p:nvPr/>
        </p:nvSpPr>
        <p:spPr>
          <a:xfrm>
            <a:off x="8047399" y="4645807"/>
            <a:ext cx="370702" cy="1639423"/>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3516ACF1-6566-45C8-9A8D-C67852B7CF14}"/>
              </a:ext>
            </a:extLst>
          </p:cNvPr>
          <p:cNvSpPr txBox="1"/>
          <p:nvPr/>
        </p:nvSpPr>
        <p:spPr>
          <a:xfrm>
            <a:off x="8770921" y="4972171"/>
            <a:ext cx="2660364" cy="1077218"/>
          </a:xfrm>
          <a:prstGeom prst="rect">
            <a:avLst/>
          </a:prstGeom>
          <a:noFill/>
        </p:spPr>
        <p:txBody>
          <a:bodyPr wrap="square" rtlCol="0">
            <a:spAutoFit/>
          </a:bodyPr>
          <a:lstStyle/>
          <a:p>
            <a:r>
              <a:rPr lang="zh-CN" altLang="en-US" sz="3200" dirty="0">
                <a:solidFill>
                  <a:srgbClr val="FF0000"/>
                </a:solidFill>
                <a:latin typeface="Calibri" panose="020F0502020204030204" charset="0"/>
                <a:ea typeface="宋体" panose="02010600030101010101" pitchFamily="2" charset="-122"/>
                <a:sym typeface="+mn-ea"/>
              </a:rPr>
              <a:t>构成第一段的故事情节</a:t>
            </a:r>
            <a:endParaRPr lang="zh-CN" altLang="en-US" sz="3200" dirty="0"/>
          </a:p>
        </p:txBody>
      </p:sp>
      <p:sp>
        <p:nvSpPr>
          <p:cNvPr id="24" name="文本框 23">
            <a:extLst>
              <a:ext uri="{FF2B5EF4-FFF2-40B4-BE49-F238E27FC236}">
                <a16:creationId xmlns:a16="http://schemas.microsoft.com/office/drawing/2014/main" id="{42CD015E-B18B-4F95-8170-63122A22D3AB}"/>
              </a:ext>
            </a:extLst>
          </p:cNvPr>
          <p:cNvSpPr txBox="1"/>
          <p:nvPr/>
        </p:nvSpPr>
        <p:spPr>
          <a:xfrm>
            <a:off x="642094" y="4650275"/>
            <a:ext cx="11306354" cy="1200329"/>
          </a:xfrm>
          <a:prstGeom prst="rect">
            <a:avLst/>
          </a:prstGeom>
          <a:solidFill>
            <a:schemeClr val="accent5">
              <a:lumMod val="60000"/>
              <a:lumOff val="40000"/>
            </a:schemeClr>
          </a:solidFill>
          <a:ln w="9525">
            <a:noFill/>
          </a:ln>
        </p:spPr>
        <p:txBody>
          <a:bodyPr wrap="square" anchor="t">
            <a:spAutoFit/>
          </a:bodyPr>
          <a:lstStyle/>
          <a:p>
            <a:pPr algn="ctr"/>
            <a:r>
              <a:rPr lang="zh-CN" altLang="en-US" sz="3600" dirty="0">
                <a:solidFill>
                  <a:srgbClr val="FF0000"/>
                </a:solidFill>
                <a:latin typeface="Calibri" panose="020F0502020204030204" charset="0"/>
              </a:rPr>
              <a:t>第一段的总思路：</a:t>
            </a:r>
            <a:r>
              <a:rPr lang="en-US" altLang="zh-CN" sz="3600" dirty="0">
                <a:solidFill>
                  <a:srgbClr val="FF0000"/>
                </a:solidFill>
                <a:latin typeface="Calibri" panose="020F0502020204030204" charset="0"/>
              </a:rPr>
              <a:t>Go for wool and come home shorn</a:t>
            </a:r>
          </a:p>
          <a:p>
            <a:pPr algn="ctr"/>
            <a:r>
              <a:rPr lang="zh-CN" altLang="en-US" sz="3600" dirty="0">
                <a:solidFill>
                  <a:srgbClr val="FF0000"/>
                </a:solidFill>
                <a:latin typeface="Calibri" panose="020F0502020204030204" charset="0"/>
              </a:rPr>
              <a:t>好心办坏事 </a:t>
            </a:r>
            <a:r>
              <a:rPr lang="en-US" altLang="zh-CN" sz="3600" dirty="0">
                <a:solidFill>
                  <a:srgbClr val="FF0000"/>
                </a:solidFill>
                <a:latin typeface="Calibri" panose="020F0502020204030204" charset="0"/>
              </a:rPr>
              <a:t>(</a:t>
            </a:r>
            <a:r>
              <a:rPr lang="zh-CN" altLang="en-US" sz="3600" dirty="0">
                <a:solidFill>
                  <a:srgbClr val="FF0000"/>
                </a:solidFill>
                <a:latin typeface="Calibri" panose="020F0502020204030204" charset="0"/>
              </a:rPr>
              <a:t>弄巧成拙</a:t>
            </a:r>
            <a:r>
              <a:rPr lang="en-US" altLang="zh-CN" sz="3600" dirty="0">
                <a:solidFill>
                  <a:srgbClr val="FF0000"/>
                </a:solidFill>
                <a:latin typeface="Calibri" panose="020F0502020204030204" charset="0"/>
              </a:rPr>
              <a:t>)</a:t>
            </a:r>
            <a:endParaRPr lang="zh-CN" altLang="en-US" sz="3600" dirty="0">
              <a:solidFill>
                <a:srgbClr val="FF0000"/>
              </a:solidFill>
              <a:latin typeface="Calibri" panose="020F0502020204030204" charset="0"/>
            </a:endParaRPr>
          </a:p>
        </p:txBody>
      </p:sp>
    </p:spTree>
    <p:extLst>
      <p:ext uri="{BB962C8B-B14F-4D97-AF65-F5344CB8AC3E}">
        <p14:creationId xmlns:p14="http://schemas.microsoft.com/office/powerpoint/2010/main" val="157075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4" grpId="0" animBg="1"/>
      <p:bldP spid="15" grpId="0"/>
      <p:bldP spid="18" grpId="0" animBg="1"/>
      <p:bldP spid="19" grpId="0"/>
      <p:bldP spid="20" grpId="0"/>
      <p:bldP spid="21" grpId="0"/>
      <p:bldP spid="22" grpId="0" animBg="1"/>
      <p:bldP spid="2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23554"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579120" y="228600"/>
            <a:ext cx="11372850" cy="645160"/>
          </a:xfrm>
          <a:prstGeom prst="rect">
            <a:avLst/>
          </a:prstGeom>
          <a:noFill/>
          <a:ln w="9525">
            <a:noFill/>
            <a:miter lim="800000"/>
          </a:ln>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推第二段故事情节的</a:t>
            </a:r>
            <a:r>
              <a:rPr kumimoji="0" lang="zh-CN" altLang="en-US" sz="4000" b="1" i="0" u="none" strike="noStrike" kern="1200" cap="none" spc="0" normalizeH="0" baseline="0" noProof="1">
                <a:ln w="11430"/>
                <a:gradFill>
                  <a:gsLst>
                    <a:gs pos="0">
                      <a:srgbClr val="FECF40"/>
                    </a:gs>
                    <a:gs pos="100000">
                      <a:srgbClr val="846C21"/>
                    </a:gs>
                  </a:gsLst>
                  <a:lin scaled="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注意事项</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a:t>
            </a:r>
          </a:p>
        </p:txBody>
      </p:sp>
      <p:sp>
        <p:nvSpPr>
          <p:cNvPr id="2" name="文本框 1"/>
          <p:cNvSpPr txBox="1"/>
          <p:nvPr/>
        </p:nvSpPr>
        <p:spPr>
          <a:xfrm>
            <a:off x="57150" y="873125"/>
            <a:ext cx="12132945" cy="6431280"/>
          </a:xfrm>
          <a:prstGeom prst="rect">
            <a:avLst/>
          </a:prstGeom>
          <a:noFill/>
          <a:ln w="9525">
            <a:noFill/>
          </a:ln>
        </p:spPr>
        <p:txBody>
          <a:bodyPr wrap="square" anchor="t">
            <a:spAutoFit/>
          </a:bodyPr>
          <a:lstStyle/>
          <a:p>
            <a:r>
              <a:rPr lang="zh-CN" altLang="en-US" sz="2800" noProof="1">
                <a:solidFill>
                  <a:schemeClr val="tx1"/>
                </a:solidFill>
                <a:latin typeface="Calibri" panose="020F0502020204030204" charset="0"/>
                <a:ea typeface="宋体" panose="02010600030101010101" pitchFamily="2" charset="-122"/>
                <a:cs typeface="+mn-cs"/>
              </a:rPr>
              <a:t>                              </a:t>
            </a:r>
            <a:endParaRPr lang="zh-CN" altLang="en-US" sz="2800" noProof="1">
              <a:solidFill>
                <a:schemeClr val="tx1"/>
              </a:solidFill>
              <a:latin typeface="Calibri" panose="020F0502020204030204" charset="0"/>
            </a:endParaRPr>
          </a:p>
          <a:p>
            <a:r>
              <a:rPr lang="en-US" altLang="zh-CN" sz="2800" noProof="1">
                <a:solidFill>
                  <a:srgbClr val="00B050"/>
                </a:solidFill>
                <a:latin typeface="Calibri" panose="020F0502020204030204" charset="0"/>
                <a:ea typeface="宋体" panose="02010600030101010101" pitchFamily="2" charset="-122"/>
                <a:cs typeface="+mn-cs"/>
              </a:rPr>
              <a:t>  </a:t>
            </a:r>
            <a:endParaRPr lang="en-US" altLang="zh-CN" sz="2800" noProof="1">
              <a:solidFill>
                <a:srgbClr val="00B050"/>
              </a:solidFill>
              <a:latin typeface="Calibri" panose="020F0502020204030204" charset="0"/>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a:p>
            <a:endParaRPr lang="zh-CN" altLang="en-US" sz="2800" noProof="1">
              <a:solidFill>
                <a:srgbClr val="00B050"/>
              </a:solidFill>
              <a:latin typeface="Calibri" panose="020F0502020204030204" charset="0"/>
              <a:ea typeface="宋体" panose="02010600030101010101" pitchFamily="2" charset="-122"/>
            </a:endParaRPr>
          </a:p>
          <a:p>
            <a:r>
              <a:rPr lang="zh-CN" altLang="en-US" sz="3600" noProof="1">
                <a:solidFill>
                  <a:srgbClr val="FF0000"/>
                </a:solidFill>
                <a:latin typeface="Calibri" panose="020F0502020204030204" charset="0"/>
                <a:ea typeface="宋体" panose="02010600030101010101" pitchFamily="2" charset="-122"/>
                <a:cs typeface="+mn-cs"/>
              </a:rPr>
              <a:t>第二段故事的总体思路</a:t>
            </a:r>
            <a:r>
              <a:rPr lang="en-US" altLang="zh-CN" sz="3600" noProof="1">
                <a:solidFill>
                  <a:srgbClr val="FF0000"/>
                </a:solidFill>
                <a:latin typeface="Calibri" panose="020F0502020204030204" charset="0"/>
                <a:ea typeface="宋体" panose="02010600030101010101" pitchFamily="2" charset="-122"/>
                <a:cs typeface="+mn-cs"/>
              </a:rPr>
              <a:t>: </a:t>
            </a:r>
            <a:endParaRPr lang="en-US" altLang="zh-CN" sz="2800" noProof="1">
              <a:solidFill>
                <a:srgbClr val="00B050"/>
              </a:solidFill>
              <a:latin typeface="Calibri" panose="020F0502020204030204" charset="0"/>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a:p>
            <a:r>
              <a:rPr lang="zh-CN" altLang="en-US" sz="2800" noProof="1">
                <a:solidFill>
                  <a:schemeClr val="tx1"/>
                </a:solidFill>
                <a:latin typeface="Calibri" panose="020F0502020204030204" charset="0"/>
                <a:ea typeface="宋体" panose="02010600030101010101" pitchFamily="2" charset="-122"/>
                <a:cs typeface="+mn-cs"/>
              </a:rPr>
              <a:t>                                                                           </a:t>
            </a:r>
            <a:r>
              <a:rPr lang="zh-CN" altLang="en-US" sz="3600" noProof="1">
                <a:ln w="22225">
                  <a:solidFill>
                    <a:schemeClr val="accent2"/>
                  </a:solidFill>
                  <a:prstDash val="solid"/>
                </a:ln>
                <a:gradFill>
                  <a:gsLst>
                    <a:gs pos="0">
                      <a:srgbClr val="FE4444"/>
                    </a:gs>
                    <a:gs pos="100000">
                      <a:srgbClr val="832B2B"/>
                    </a:gs>
                  </a:gsLst>
                  <a:lin scaled="0"/>
                </a:gradFill>
                <a:latin typeface="Calibri" panose="020F0502020204030204" charset="0"/>
                <a:ea typeface="宋体" panose="02010600030101010101" pitchFamily="2" charset="-122"/>
                <a:cs typeface="+mn-cs"/>
              </a:rPr>
              <a:t>          </a:t>
            </a:r>
            <a:r>
              <a:rPr lang="en-US" altLang="zh-CN" sz="4000" noProof="1">
                <a:ln w="22225">
                  <a:solidFill>
                    <a:schemeClr val="accent2"/>
                  </a:solidFill>
                  <a:prstDash val="solid"/>
                </a:ln>
                <a:gradFill>
                  <a:gsLst>
                    <a:gs pos="0">
                      <a:srgbClr val="FE4444"/>
                    </a:gs>
                    <a:gs pos="100000">
                      <a:srgbClr val="832B2B"/>
                    </a:gs>
                  </a:gsLst>
                  <a:lin scaled="0"/>
                </a:gradFill>
                <a:latin typeface="Calibri" panose="020F0502020204030204" charset="0"/>
                <a:ea typeface="宋体" panose="02010600030101010101" pitchFamily="2" charset="-122"/>
                <a:cs typeface="+mn-cs"/>
              </a:rPr>
              <a:t>a friendly reminder</a:t>
            </a:r>
            <a:r>
              <a:rPr lang="zh-CN" altLang="en-US" sz="4000" noProof="1">
                <a:ln w="22225">
                  <a:solidFill>
                    <a:schemeClr val="accent2"/>
                  </a:solidFill>
                  <a:prstDash val="solid"/>
                </a:ln>
                <a:gradFill>
                  <a:gsLst>
                    <a:gs pos="0">
                      <a:srgbClr val="FE4444"/>
                    </a:gs>
                    <a:gs pos="100000">
                      <a:srgbClr val="832B2B"/>
                    </a:gs>
                  </a:gsLst>
                  <a:lin scaled="0"/>
                </a:gradFill>
                <a:latin typeface="Calibri" panose="020F0502020204030204" charset="0"/>
                <a:ea typeface="宋体" panose="02010600030101010101" pitchFamily="2" charset="-122"/>
                <a:cs typeface="+mn-cs"/>
              </a:rPr>
              <a:t>：</a:t>
            </a:r>
            <a:endParaRPr lang="zh-CN" altLang="en-US" sz="2800" noProof="1">
              <a:solidFill>
                <a:schemeClr val="tx1"/>
              </a:solidFill>
              <a:ea typeface="宋体" panose="02010600030101010101" pitchFamily="2" charset="-122"/>
            </a:endParaRPr>
          </a:p>
          <a:p>
            <a:r>
              <a:rPr lang="zh-CN" altLang="en-US" sz="2800" noProof="1">
                <a:solidFill>
                  <a:schemeClr val="tx1"/>
                </a:solidFill>
                <a:latin typeface="Calibri" panose="020F0502020204030204" charset="0"/>
                <a:ea typeface="宋体" panose="02010600030101010101" pitchFamily="2" charset="-122"/>
                <a:cs typeface="+mn-cs"/>
              </a:rPr>
              <a:t>                                                                                        </a:t>
            </a:r>
            <a:r>
              <a:rPr lang="en-US" altLang="zh-CN" sz="2800" noProof="1">
                <a:solidFill>
                  <a:schemeClr val="tx1"/>
                </a:solidFill>
                <a:latin typeface="Calibri" panose="020F0502020204030204" charset="0"/>
                <a:ea typeface="宋体" panose="02010600030101010101" pitchFamily="2" charset="-122"/>
                <a:cs typeface="+mn-cs"/>
              </a:rPr>
              <a:t>Don't forget</a:t>
            </a:r>
            <a:r>
              <a:rPr lang="en-US" altLang="zh-CN" sz="2800" noProof="1">
                <a:solidFill>
                  <a:srgbClr val="FF0000"/>
                </a:solidFill>
                <a:latin typeface="Calibri" panose="020F0502020204030204" charset="0"/>
                <a:ea typeface="宋体" panose="02010600030101010101" pitchFamily="2" charset="-122"/>
                <a:cs typeface="+mn-cs"/>
              </a:rPr>
              <a:t> the </a:t>
            </a:r>
            <a:r>
              <a:rPr lang="en-US" altLang="zh-CN" sz="2800" dirty="0">
                <a:solidFill>
                  <a:srgbClr val="FF0000"/>
                </a:solidFill>
                <a:latin typeface="Calibri" panose="020F0502020204030204" charset="0"/>
                <a:sym typeface="+mn-ea"/>
              </a:rPr>
              <a:t>basic tone</a:t>
            </a:r>
            <a:endParaRPr lang="zh-CN" altLang="en-US" sz="2800" noProof="1">
              <a:solidFill>
                <a:srgbClr val="C00000"/>
              </a:solidFill>
            </a:endParaRPr>
          </a:p>
          <a:p>
            <a:endParaRPr lang="zh-CN" altLang="en-US" sz="2800" noProof="1">
              <a:solidFill>
                <a:schemeClr val="tx1"/>
              </a:solidFill>
              <a:ea typeface="宋体" panose="02010600030101010101" pitchFamily="2" charset="-122"/>
            </a:endParaRPr>
          </a:p>
          <a:p>
            <a:endParaRPr lang="en-US" altLang="zh-CN" sz="2800" noProof="1">
              <a:solidFill>
                <a:srgbClr val="00B050"/>
              </a:solidFill>
              <a:latin typeface="Calibri" panose="020F0502020204030204" charset="0"/>
              <a:ea typeface="宋体" panose="02010600030101010101" pitchFamily="2" charset="-122"/>
            </a:endParaRPr>
          </a:p>
        </p:txBody>
      </p:sp>
      <p:sp>
        <p:nvSpPr>
          <p:cNvPr id="23557" name="文本框 5"/>
          <p:cNvSpPr txBox="1"/>
          <p:nvPr/>
        </p:nvSpPr>
        <p:spPr>
          <a:xfrm>
            <a:off x="215265" y="3749675"/>
            <a:ext cx="10452735" cy="954107"/>
          </a:xfrm>
          <a:prstGeom prst="rect">
            <a:avLst/>
          </a:prstGeom>
          <a:noFill/>
          <a:ln w="9525">
            <a:noFill/>
          </a:ln>
        </p:spPr>
        <p:txBody>
          <a:bodyPr wrap="square" anchor="t">
            <a:spAutoFit/>
          </a:bodyPr>
          <a:lstStyle/>
          <a:p>
            <a:r>
              <a:rPr lang="en-US" altLang="zh-CN" sz="2800" dirty="0">
                <a:solidFill>
                  <a:schemeClr val="tx1"/>
                </a:solidFill>
                <a:latin typeface="Calibri" panose="020F0502020204030204" charset="0"/>
              </a:rPr>
              <a:t> </a:t>
            </a:r>
            <a:r>
              <a:rPr lang="zh-CN" altLang="zh-CN" sz="2800" dirty="0">
                <a:solidFill>
                  <a:schemeClr val="tx1"/>
                </a:solidFill>
                <a:latin typeface="Calibri" panose="020F0502020204030204" charset="0"/>
                <a:ea typeface="宋体" panose="02010600030101010101" pitchFamily="2" charset="-122"/>
              </a:rPr>
              <a:t>由此推出第二段的</a:t>
            </a:r>
          </a:p>
          <a:p>
            <a:r>
              <a:rPr lang="zh-CN" altLang="zh-CN" sz="2800" dirty="0">
                <a:solidFill>
                  <a:schemeClr val="tx1"/>
                </a:solidFill>
                <a:latin typeface="Calibri" panose="020F0502020204030204" charset="0"/>
                <a:ea typeface="宋体" panose="02010600030101010101" pitchFamily="2" charset="-122"/>
              </a:rPr>
              <a:t>  故事情节：</a:t>
            </a:r>
          </a:p>
        </p:txBody>
      </p:sp>
      <p:graphicFrame>
        <p:nvGraphicFramePr>
          <p:cNvPr id="14" name="表格 13"/>
          <p:cNvGraphicFramePr/>
          <p:nvPr/>
        </p:nvGraphicFramePr>
        <p:xfrm>
          <a:off x="5940425" y="1854200"/>
          <a:ext cx="4553585" cy="1895475"/>
        </p:xfrm>
        <a:graphic>
          <a:graphicData uri="http://schemas.openxmlformats.org/drawingml/2006/table">
            <a:tbl>
              <a:tblPr firstRow="1" bandRow="1">
                <a:tableStyleId>{5C22544A-7EE6-4342-B048-85BDC9FD1C3A}</a:tableStyleId>
              </a:tblPr>
              <a:tblGrid>
                <a:gridCol w="4553585">
                  <a:extLst>
                    <a:ext uri="{9D8B030D-6E8A-4147-A177-3AD203B41FA5}">
                      <a16:colId xmlns:a16="http://schemas.microsoft.com/office/drawing/2014/main" val="20000"/>
                    </a:ext>
                  </a:extLst>
                </a:gridCol>
              </a:tblGrid>
              <a:tr h="1895475">
                <a:tc>
                  <a:txBody>
                    <a:bodyPr/>
                    <a:lstStyle/>
                    <a:p>
                      <a:pPr>
                        <a:buNone/>
                      </a:pPr>
                      <a:r>
                        <a:rPr lang="zh-CN" altLang="en-US" sz="2800" dirty="0">
                          <a:solidFill>
                            <a:srgbClr val="FF0000"/>
                          </a:solidFill>
                          <a:sym typeface="+mn-ea"/>
                        </a:rPr>
                        <a:t>以</a:t>
                      </a:r>
                      <a:r>
                        <a:rPr lang="en-US" altLang="zh-CN" sz="2800" dirty="0">
                          <a:solidFill>
                            <a:srgbClr val="FF0000"/>
                          </a:solidFill>
                          <a:sym typeface="+mn-ea"/>
                        </a:rPr>
                        <a:t>“Love” </a:t>
                      </a:r>
                      <a:r>
                        <a:rPr lang="zh-CN" altLang="zh-CN" sz="2800" dirty="0">
                          <a:solidFill>
                            <a:srgbClr val="FF0000"/>
                          </a:solidFill>
                          <a:sym typeface="+mn-ea"/>
                        </a:rPr>
                        <a:t>为中心展开续写，体现出父亲爱女儿，以女儿为自豪，一家人温馨有爱，其乐融融的场面</a:t>
                      </a:r>
                    </a:p>
                  </a:txBody>
                  <a:tcPr/>
                </a:tc>
                <a:extLst>
                  <a:ext uri="{0D108BD9-81ED-4DB2-BD59-A6C34878D82A}">
                    <a16:rowId xmlns:a16="http://schemas.microsoft.com/office/drawing/2014/main" val="10000"/>
                  </a:ext>
                </a:extLst>
              </a:tr>
            </a:tbl>
          </a:graphicData>
        </a:graphic>
      </p:graphicFrame>
      <p:graphicFrame>
        <p:nvGraphicFramePr>
          <p:cNvPr id="19" name="表格 18"/>
          <p:cNvGraphicFramePr/>
          <p:nvPr>
            <p:extLst>
              <p:ext uri="{D42A27DB-BD31-4B8C-83A1-F6EECF244321}">
                <p14:modId xmlns:p14="http://schemas.microsoft.com/office/powerpoint/2010/main" val="3385701593"/>
              </p:ext>
            </p:extLst>
          </p:nvPr>
        </p:nvGraphicFramePr>
        <p:xfrm>
          <a:off x="1145540" y="4857115"/>
          <a:ext cx="4950460" cy="1707515"/>
        </p:xfrm>
        <a:graphic>
          <a:graphicData uri="http://schemas.openxmlformats.org/drawingml/2006/table">
            <a:tbl>
              <a:tblPr firstRow="1" bandRow="1">
                <a:tableStyleId>{5C22544A-7EE6-4342-B048-85BDC9FD1C3A}</a:tableStyleId>
              </a:tblPr>
              <a:tblGrid>
                <a:gridCol w="4950460">
                  <a:extLst>
                    <a:ext uri="{9D8B030D-6E8A-4147-A177-3AD203B41FA5}">
                      <a16:colId xmlns:a16="http://schemas.microsoft.com/office/drawing/2014/main" val="20000"/>
                    </a:ext>
                  </a:extLst>
                </a:gridCol>
              </a:tblGrid>
              <a:tr h="1707515">
                <a:tc>
                  <a:txBody>
                    <a:bodyPr/>
                    <a:lstStyle/>
                    <a:p>
                      <a:pPr>
                        <a:buNone/>
                      </a:pPr>
                      <a:r>
                        <a:rPr lang="zh-CN" altLang="en-US" sz="2800" dirty="0">
                          <a:gradFill>
                            <a:gsLst>
                              <a:gs pos="0">
                                <a:srgbClr val="7B32B2"/>
                              </a:gs>
                              <a:gs pos="100000">
                                <a:srgbClr val="401A5D"/>
                              </a:gs>
                            </a:gsLst>
                            <a:lin scaled="0"/>
                          </a:gradFill>
                          <a:sym typeface="+mn-ea"/>
                        </a:rPr>
                        <a:t>提炼出有思想性、体现价值观和传递正能量的元素进行升华，这是故事的</a:t>
                      </a:r>
                      <a:r>
                        <a:rPr lang="zh-CN" altLang="en-US" sz="3600" dirty="0">
                          <a:gradFill>
                            <a:gsLst>
                              <a:gs pos="0">
                                <a:srgbClr val="FE4444"/>
                              </a:gs>
                              <a:gs pos="100000">
                                <a:srgbClr val="832B2B"/>
                              </a:gs>
                            </a:gsLst>
                            <a:lin scaled="0"/>
                          </a:gradFill>
                          <a:sym typeface="+mn-ea"/>
                        </a:rPr>
                        <a:t>点睛之笔</a:t>
                      </a:r>
                    </a:p>
                  </a:txBody>
                  <a:tcPr/>
                </a:tc>
                <a:extLst>
                  <a:ext uri="{0D108BD9-81ED-4DB2-BD59-A6C34878D82A}">
                    <a16:rowId xmlns:a16="http://schemas.microsoft.com/office/drawing/2014/main" val="10000"/>
                  </a:ext>
                </a:extLst>
              </a:tr>
            </a:tbl>
          </a:graphicData>
        </a:graphic>
      </p:graphicFrame>
      <p:sp>
        <p:nvSpPr>
          <p:cNvPr id="21" name="文本框 20"/>
          <p:cNvSpPr txBox="1"/>
          <p:nvPr/>
        </p:nvSpPr>
        <p:spPr>
          <a:xfrm>
            <a:off x="712457" y="1088390"/>
            <a:ext cx="2311400" cy="583565"/>
          </a:xfrm>
          <a:prstGeom prst="rect">
            <a:avLst/>
          </a:prstGeom>
          <a:noFill/>
        </p:spPr>
        <p:txBody>
          <a:bodyPr wrap="square" rtlCol="0">
            <a:spAutoFit/>
          </a:bodyPr>
          <a:lstStyle/>
          <a:p>
            <a:r>
              <a:rPr lang="zh-CN" altLang="en-US" sz="3200" noProof="1">
                <a:solidFill>
                  <a:schemeClr val="tx1"/>
                </a:solidFill>
                <a:latin typeface="Calibri" panose="020F0502020204030204" charset="0"/>
                <a:ea typeface="宋体" panose="02010600030101010101" pitchFamily="2" charset="-122"/>
                <a:cs typeface="+mn-cs"/>
                <a:sym typeface="+mn-ea"/>
              </a:rPr>
              <a:t> </a:t>
            </a:r>
            <a:r>
              <a:rPr lang="zh-CN" altLang="en-US" sz="3200" noProof="1">
                <a:ln w="22225">
                  <a:solidFill>
                    <a:schemeClr val="accent2"/>
                  </a:solidFill>
                  <a:prstDash val="solid"/>
                </a:ln>
                <a:gradFill>
                  <a:gsLst>
                    <a:gs pos="0">
                      <a:srgbClr val="E30000"/>
                    </a:gs>
                    <a:gs pos="100000">
                      <a:srgbClr val="760303"/>
                    </a:gs>
                  </a:gsLst>
                  <a:lin scaled="0"/>
                </a:gradFill>
                <a:latin typeface="Arial" panose="020B0604020202020204" pitchFamily="34" charset="0"/>
                <a:ea typeface="宋体" panose="02010600030101010101" pitchFamily="2" charset="-122"/>
                <a:cs typeface="+mn-cs"/>
                <a:sym typeface="+mn-ea"/>
              </a:rPr>
              <a:t>注意事项：</a:t>
            </a:r>
            <a:r>
              <a:rPr lang="zh-CN" altLang="en-US" noProof="1">
                <a:ln w="22225">
                  <a:solidFill>
                    <a:schemeClr val="accent2"/>
                  </a:solidFill>
                  <a:prstDash val="solid"/>
                </a:ln>
                <a:gradFill>
                  <a:gsLst>
                    <a:gs pos="0">
                      <a:srgbClr val="E30000"/>
                    </a:gs>
                    <a:gs pos="100000">
                      <a:srgbClr val="760303"/>
                    </a:gs>
                  </a:gsLst>
                  <a:lin scaled="0"/>
                </a:gradFill>
                <a:latin typeface="Arial" panose="020B0604020202020204" pitchFamily="34" charset="0"/>
                <a:ea typeface="宋体" panose="02010600030101010101" pitchFamily="2" charset="-122"/>
                <a:cs typeface="+mn-cs"/>
                <a:sym typeface="+mn-ea"/>
              </a:rPr>
              <a:t> </a:t>
            </a:r>
            <a:endParaRPr lang="zh-CN" altLang="en-US" noProof="1"/>
          </a:p>
        </p:txBody>
      </p:sp>
      <p:sp>
        <p:nvSpPr>
          <p:cNvPr id="22" name="文本框 21"/>
          <p:cNvSpPr txBox="1"/>
          <p:nvPr/>
        </p:nvSpPr>
        <p:spPr>
          <a:xfrm>
            <a:off x="3371850" y="873125"/>
            <a:ext cx="8387080" cy="1015663"/>
          </a:xfrm>
          <a:prstGeom prst="rect">
            <a:avLst/>
          </a:prstGeom>
          <a:noFill/>
          <a:ln w="9525">
            <a:noFill/>
          </a:ln>
        </p:spPr>
        <p:txBody>
          <a:bodyPr wrap="square" anchor="t">
            <a:spAutoFit/>
          </a:bodyPr>
          <a:lstStyle/>
          <a:p>
            <a:r>
              <a:rPr lang="zh-CN" altLang="en-US" sz="2800" dirty="0">
                <a:latin typeface="Calibri" panose="020F0502020204030204" charset="0"/>
                <a:ea typeface="宋体" panose="02010600030101010101" pitchFamily="2" charset="-122"/>
              </a:rPr>
              <a:t>故事情节发展要和文章基调（</a:t>
            </a:r>
            <a:r>
              <a:rPr lang="en-US" altLang="zh-CN" sz="3200" dirty="0">
                <a:solidFill>
                  <a:srgbClr val="FF0000"/>
                </a:solidFill>
                <a:latin typeface="Calibri" panose="020F0502020204030204" charset="0"/>
              </a:rPr>
              <a:t>basic tone</a:t>
            </a:r>
            <a:r>
              <a:rPr lang="zh-CN" altLang="en-US" sz="2800" dirty="0">
                <a:latin typeface="Calibri" panose="020F0502020204030204" charset="0"/>
                <a:ea typeface="宋体" panose="02010600030101010101" pitchFamily="2" charset="-122"/>
              </a:rPr>
              <a:t>）保持一致，否则情节发展就会偏离主题</a:t>
            </a:r>
            <a:r>
              <a:rPr lang="en-US" altLang="zh-CN" sz="2800" dirty="0">
                <a:latin typeface="Calibri" panose="020F0502020204030204" charset="0"/>
                <a:ea typeface="宋体" panose="02010600030101010101" pitchFamily="2" charset="-122"/>
              </a:rPr>
              <a:t>(off the point)</a:t>
            </a:r>
            <a:r>
              <a:rPr lang="zh-CN" altLang="en-US" sz="2800" dirty="0">
                <a:latin typeface="Calibri" panose="020F0502020204030204" charset="0"/>
                <a:ea typeface="宋体" panose="02010600030101010101" pitchFamily="2" charset="-122"/>
              </a:rPr>
              <a:t>。</a:t>
            </a:r>
          </a:p>
        </p:txBody>
      </p:sp>
      <p:sp>
        <p:nvSpPr>
          <p:cNvPr id="24" name="文本框 23"/>
          <p:cNvSpPr txBox="1"/>
          <p:nvPr/>
        </p:nvSpPr>
        <p:spPr>
          <a:xfrm>
            <a:off x="4320540" y="3749675"/>
            <a:ext cx="7294880" cy="954107"/>
          </a:xfrm>
          <a:prstGeom prst="rect">
            <a:avLst/>
          </a:prstGeom>
          <a:noFill/>
          <a:ln w="9525">
            <a:noFill/>
          </a:ln>
        </p:spPr>
        <p:txBody>
          <a:bodyPr wrap="square" anchor="t">
            <a:spAutoFit/>
          </a:bodyPr>
          <a:lstStyle/>
          <a:p>
            <a:r>
              <a:rPr lang="zh-CN" altLang="zh-CN" sz="2800" dirty="0">
                <a:latin typeface="Calibri" panose="020F0502020204030204" charset="0"/>
                <a:ea typeface="宋体" panose="02010600030101010101" pitchFamily="2" charset="-122"/>
              </a:rPr>
              <a:t>得知真相后，父亲</a:t>
            </a:r>
            <a:r>
              <a:rPr lang="zh-CN" altLang="zh-CN" sz="2800" dirty="0">
                <a:solidFill>
                  <a:srgbClr val="FF0000"/>
                </a:solidFill>
                <a:latin typeface="Calibri" panose="020F0502020204030204" charset="0"/>
                <a:ea typeface="宋体" panose="02010600030101010101" pitchFamily="2" charset="-122"/>
              </a:rPr>
              <a:t>转怒为喜</a:t>
            </a:r>
            <a:r>
              <a:rPr lang="zh-CN" altLang="zh-CN" sz="2800" dirty="0">
                <a:latin typeface="Calibri" panose="020F0502020204030204" charset="0"/>
                <a:ea typeface="宋体" panose="02010600030101010101" pitchFamily="2" charset="-122"/>
              </a:rPr>
              <a:t>，原谅并安慰两个女儿</a:t>
            </a:r>
            <a:r>
              <a:rPr lang="en-US" altLang="zh-CN" sz="2800" dirty="0">
                <a:latin typeface="Calibri" panose="020F0502020204030204" charset="0"/>
              </a:rPr>
              <a:t>,</a:t>
            </a:r>
            <a:r>
              <a:rPr lang="zh-CN" altLang="en-US" sz="2800" dirty="0">
                <a:latin typeface="Calibri" panose="020F0502020204030204" charset="0"/>
                <a:ea typeface="宋体" panose="02010600030101010101" pitchFamily="2" charset="-122"/>
              </a:rPr>
              <a:t>以他们</a:t>
            </a:r>
            <a:r>
              <a:rPr lang="zh-CN" altLang="en-US" sz="2800" dirty="0">
                <a:solidFill>
                  <a:srgbClr val="FF0000"/>
                </a:solidFill>
                <a:latin typeface="Calibri" panose="020F0502020204030204" charset="0"/>
                <a:ea typeface="宋体" panose="02010600030101010101" pitchFamily="2" charset="-122"/>
              </a:rPr>
              <a:t>为豪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490" y="873125"/>
            <a:ext cx="12033885" cy="3293209"/>
          </a:xfrm>
          <a:prstGeom prst="rect">
            <a:avLst/>
          </a:prstGeom>
          <a:noFill/>
          <a:ln w="9525">
            <a:noFill/>
          </a:ln>
        </p:spPr>
        <p:txBody>
          <a:bodyPr wrap="square" anchor="t">
            <a:spAutoFit/>
          </a:bodyPr>
          <a:lstStyle/>
          <a:p>
            <a:r>
              <a:rPr lang="en-US" altLang="zh-CN" sz="2800" dirty="0">
                <a:solidFill>
                  <a:schemeClr val="tx1"/>
                </a:solidFill>
                <a:latin typeface="Calibri" panose="020F0502020204030204" charset="0"/>
              </a:rPr>
              <a:t>Paragraph 2：</a:t>
            </a:r>
          </a:p>
          <a:p>
            <a:r>
              <a:rPr lang="en-US" altLang="zh-CN" sz="3200" u="sng" dirty="0">
                <a:latin typeface="Calibri" panose="020F0502020204030204" charset="0"/>
              </a:rPr>
              <a:t>Supposing your precious goods were destroyed by someone , what would your reaction be?   </a:t>
            </a:r>
            <a:r>
              <a:rPr lang="en-US" altLang="zh-CN" sz="2800" u="sng" dirty="0">
                <a:latin typeface="Calibri" panose="020F0502020204030204" charset="0"/>
              </a:rPr>
              <a:t> </a:t>
            </a:r>
          </a:p>
          <a:p>
            <a:endParaRPr lang="en-US" altLang="zh-CN" sz="2800" dirty="0">
              <a:solidFill>
                <a:srgbClr val="7575D1"/>
              </a:solidFill>
              <a:latin typeface="Calibri" panose="020F0502020204030204" charset="0"/>
            </a:endParaRPr>
          </a:p>
          <a:p>
            <a:endParaRPr lang="en-US" altLang="zh-CN" sz="2800" dirty="0">
              <a:solidFill>
                <a:srgbClr val="7575D1"/>
              </a:solidFill>
              <a:latin typeface="Calibri" panose="020F0502020204030204" charset="0"/>
            </a:endParaRPr>
          </a:p>
          <a:p>
            <a:endParaRPr lang="en-US" altLang="zh-CN" sz="2800" u="sng" dirty="0">
              <a:latin typeface="Calibri" panose="020F0502020204030204" charset="0"/>
            </a:endParaRPr>
          </a:p>
          <a:p>
            <a:endParaRPr lang="zh-CN" altLang="en-US" sz="3200" dirty="0">
              <a:solidFill>
                <a:srgbClr val="7575D1"/>
              </a:solidFill>
              <a:latin typeface="Calibri" panose="020F0502020204030204" charset="0"/>
              <a:ea typeface="宋体" panose="02010600030101010101" pitchFamily="2" charset="-122"/>
            </a:endParaRPr>
          </a:p>
        </p:txBody>
      </p:sp>
      <p:sp>
        <p:nvSpPr>
          <p:cNvPr id="24580"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24581"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11125" y="228600"/>
            <a:ext cx="12033885" cy="645160"/>
          </a:xfrm>
          <a:prstGeom prst="rect">
            <a:avLst/>
          </a:prstGeom>
          <a:noFill/>
          <a:ln w="9525">
            <a:noFill/>
            <a:miter lim="800000"/>
          </a:ln>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推出第二段可能发生的故事情节：</a:t>
            </a:r>
          </a:p>
        </p:txBody>
      </p:sp>
      <p:sp>
        <p:nvSpPr>
          <p:cNvPr id="16" name="文本框 15">
            <a:extLst>
              <a:ext uri="{FF2B5EF4-FFF2-40B4-BE49-F238E27FC236}">
                <a16:creationId xmlns:a16="http://schemas.microsoft.com/office/drawing/2014/main" id="{E6FB8267-F27E-4688-A078-1BB2A5402DD6}"/>
              </a:ext>
            </a:extLst>
          </p:cNvPr>
          <p:cNvSpPr txBox="1"/>
          <p:nvPr/>
        </p:nvSpPr>
        <p:spPr>
          <a:xfrm>
            <a:off x="8044180" y="1752600"/>
            <a:ext cx="2623820" cy="645160"/>
          </a:xfrm>
          <a:prstGeom prst="rect">
            <a:avLst/>
          </a:prstGeom>
          <a:noFill/>
          <a:ln w="9525">
            <a:noFill/>
          </a:ln>
        </p:spPr>
        <p:txBody>
          <a:bodyPr wrap="square" anchor="t">
            <a:spAutoFit/>
          </a:bodyPr>
          <a:lstStyle/>
          <a:p>
            <a:r>
              <a:rPr lang="en-US" altLang="zh-CN" sz="3600" dirty="0">
                <a:solidFill>
                  <a:srgbClr val="FF0000"/>
                </a:solidFill>
                <a:latin typeface="Calibri" panose="020F0502020204030204" charset="0"/>
              </a:rPr>
              <a:t>angry</a:t>
            </a:r>
          </a:p>
        </p:txBody>
      </p:sp>
      <p:sp>
        <p:nvSpPr>
          <p:cNvPr id="14" name="箭头: 下 13">
            <a:extLst>
              <a:ext uri="{FF2B5EF4-FFF2-40B4-BE49-F238E27FC236}">
                <a16:creationId xmlns:a16="http://schemas.microsoft.com/office/drawing/2014/main" id="{0C3EC884-E475-49AF-82F0-50411D59EBB5}"/>
              </a:ext>
            </a:extLst>
          </p:cNvPr>
          <p:cNvSpPr/>
          <p:nvPr/>
        </p:nvSpPr>
        <p:spPr>
          <a:xfrm>
            <a:off x="4674476" y="1752600"/>
            <a:ext cx="228600" cy="64516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40B21E9E-33E7-424F-92C3-903A22519E5E}"/>
              </a:ext>
            </a:extLst>
          </p:cNvPr>
          <p:cNvSpPr txBox="1"/>
          <p:nvPr/>
        </p:nvSpPr>
        <p:spPr>
          <a:xfrm>
            <a:off x="47625" y="2397760"/>
            <a:ext cx="11768630" cy="107721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What was the father’s reaction  when seeing the flowers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sym typeface="+mn-ea"/>
              </a:rPr>
              <a:t>lying on</a:t>
            </a:r>
          </a:p>
          <a:p>
            <a:pPr marR="0" lvl="0" algn="l" defTabSz="914400" rtl="0" eaLnBrk="1" fontAlgn="auto" latinLnBrk="0" hangingPunct="1">
              <a:lnSpc>
                <a:spcPct val="100000"/>
              </a:lnSpc>
              <a:spcBef>
                <a:spcPts val="0"/>
              </a:spcBef>
              <a:spcAft>
                <a:spcPts val="0"/>
              </a:spcAft>
              <a:buClrTx/>
              <a:buSzTx/>
              <a:tabLst/>
              <a:defRPr/>
            </a:pPr>
            <a:r>
              <a:rPr lang="en-US" altLang="zh-CN" sz="3200" dirty="0">
                <a:solidFill>
                  <a:srgbClr val="7575D1"/>
                </a:solidFill>
                <a:latin typeface="Calibri" panose="020F0502020204030204" charset="0"/>
                <a:ea typeface="微软雅黑" panose="020B0503020204020204" pitchFamily="34" charset="-122"/>
                <a:sym typeface="+mn-ea"/>
              </a:rPr>
              <a:t>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sym typeface="+mn-ea"/>
              </a:rPr>
              <a:t> the floor?</a:t>
            </a:r>
          </a:p>
        </p:txBody>
      </p:sp>
      <p:sp>
        <p:nvSpPr>
          <p:cNvPr id="17" name="文本框 16">
            <a:extLst>
              <a:ext uri="{FF2B5EF4-FFF2-40B4-BE49-F238E27FC236}">
                <a16:creationId xmlns:a16="http://schemas.microsoft.com/office/drawing/2014/main" id="{DA52557B-DEF8-4EDC-A931-F2A101AFE3B7}"/>
              </a:ext>
            </a:extLst>
          </p:cNvPr>
          <p:cNvSpPr txBox="1"/>
          <p:nvPr/>
        </p:nvSpPr>
        <p:spPr>
          <a:xfrm>
            <a:off x="79835" y="3395028"/>
            <a:ext cx="85688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2</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F</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ather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wanted to know who had done it.</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 </a:t>
            </a:r>
          </a:p>
        </p:txBody>
      </p:sp>
      <p:sp>
        <p:nvSpPr>
          <p:cNvPr id="18" name="文本框 17">
            <a:extLst>
              <a:ext uri="{FF2B5EF4-FFF2-40B4-BE49-F238E27FC236}">
                <a16:creationId xmlns:a16="http://schemas.microsoft.com/office/drawing/2014/main" id="{D1E833A3-4E95-47D5-ABB8-54AB0432225B}"/>
              </a:ext>
            </a:extLst>
          </p:cNvPr>
          <p:cNvSpPr txBox="1"/>
          <p:nvPr/>
        </p:nvSpPr>
        <p:spPr>
          <a:xfrm>
            <a:off x="47625" y="3993409"/>
            <a:ext cx="104631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3</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 What</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s the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 sisters' </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reaction after their father came back?</a:t>
            </a:r>
          </a:p>
        </p:txBody>
      </p:sp>
      <p:sp>
        <p:nvSpPr>
          <p:cNvPr id="19" name="文本框 18">
            <a:extLst>
              <a:ext uri="{FF2B5EF4-FFF2-40B4-BE49-F238E27FC236}">
                <a16:creationId xmlns:a16="http://schemas.microsoft.com/office/drawing/2014/main" id="{46B9987F-7731-4431-8707-3E795B336ED4}"/>
              </a:ext>
            </a:extLst>
          </p:cNvPr>
          <p:cNvSpPr txBox="1"/>
          <p:nvPr/>
        </p:nvSpPr>
        <p:spPr>
          <a:xfrm>
            <a:off x="47625" y="4578184"/>
            <a:ext cx="119578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4. What</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s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Father's attitude</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 </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to the two sisters after knowing  </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sym typeface="+mn-ea"/>
              </a:rPr>
              <a:t>the truth? </a:t>
            </a:r>
            <a:endPar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endParaRPr>
          </a:p>
        </p:txBody>
      </p:sp>
      <p:sp>
        <p:nvSpPr>
          <p:cNvPr id="21" name="文本框 20">
            <a:extLst>
              <a:ext uri="{FF2B5EF4-FFF2-40B4-BE49-F238E27FC236}">
                <a16:creationId xmlns:a16="http://schemas.microsoft.com/office/drawing/2014/main" id="{B39CFC7D-F719-4D3C-8A1B-F65304198D0F}"/>
              </a:ext>
            </a:extLst>
          </p:cNvPr>
          <p:cNvSpPr txBox="1"/>
          <p:nvPr/>
        </p:nvSpPr>
        <p:spPr>
          <a:xfrm>
            <a:off x="0" y="5519749"/>
            <a:ext cx="9710551" cy="584775"/>
          </a:xfrm>
          <a:prstGeom prst="rect">
            <a:avLst/>
          </a:prstGeom>
          <a:noFill/>
        </p:spPr>
        <p:txBody>
          <a:bodyPr wrap="square" rtlCol="0">
            <a:spAutoFit/>
          </a:bodyPr>
          <a:lstStyle/>
          <a:p>
            <a:r>
              <a:rPr kumimoji="0" lang="en-US" altLang="zh-CN" sz="2800" b="0"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rPr>
              <a:t> </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5.Sublimation of the theme.</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a:t>
            </a:r>
            <a:r>
              <a:rPr kumimoji="0" lang="zh-CN" altLang="en-US"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升华主题</a:t>
            </a:r>
            <a:r>
              <a:rPr kumimoji="0" lang="en-US" altLang="zh-CN" sz="3200" b="0" i="0" u="none" strike="noStrike" kern="1200" cap="none" spc="0" normalizeH="0" baseline="0" noProof="0" dirty="0">
                <a:ln>
                  <a:noFill/>
                </a:ln>
                <a:solidFill>
                  <a:srgbClr val="7575D1"/>
                </a:solidFill>
                <a:effectLst/>
                <a:uLnTx/>
                <a:uFillTx/>
                <a:latin typeface="Calibri" panose="020F0502020204030204" charset="0"/>
                <a:ea typeface="宋体" panose="02010600030101010101" pitchFamily="2" charset="-122"/>
                <a:cs typeface="+mn-cs"/>
              </a:rPr>
              <a:t>)</a:t>
            </a:r>
            <a:endParaRPr lang="zh-CN" altLang="en-US" sz="1800" dirty="0">
              <a:solidFill>
                <a:srgbClr val="7575D1"/>
              </a:solidFill>
              <a:latin typeface="Calibri" panose="020F0502020204030204" charset="0"/>
              <a:ea typeface="宋体" panose="02010600030101010101" pitchFamily="2" charset="-122"/>
            </a:endParaRPr>
          </a:p>
        </p:txBody>
      </p:sp>
      <p:sp>
        <p:nvSpPr>
          <p:cNvPr id="26" name="文本框 25">
            <a:extLst>
              <a:ext uri="{FF2B5EF4-FFF2-40B4-BE49-F238E27FC236}">
                <a16:creationId xmlns:a16="http://schemas.microsoft.com/office/drawing/2014/main" id="{2F942986-9A08-42EB-9B31-B15A2D82433D}"/>
              </a:ext>
            </a:extLst>
          </p:cNvPr>
          <p:cNvSpPr txBox="1"/>
          <p:nvPr/>
        </p:nvSpPr>
        <p:spPr>
          <a:xfrm>
            <a:off x="385226" y="5052839"/>
            <a:ext cx="3002915" cy="521970"/>
          </a:xfrm>
          <a:prstGeom prst="rect">
            <a:avLst/>
          </a:prstGeom>
          <a:noFill/>
          <a:ln w="9525">
            <a:noFill/>
          </a:ln>
        </p:spPr>
        <p:txBody>
          <a:bodyPr wrap="square" anchor="t">
            <a:spAutoFit/>
          </a:bodyPr>
          <a:lstStyle/>
          <a:p>
            <a:r>
              <a:rPr lang="en-US" altLang="zh-CN" sz="2800" dirty="0">
                <a:solidFill>
                  <a:srgbClr val="FF0000"/>
                </a:solidFill>
                <a:latin typeface="Calibri" panose="020F0502020204030204" charset="0"/>
                <a:ea typeface="宋体" panose="02010600030101010101" pitchFamily="2" charset="-122"/>
              </a:rPr>
              <a:t>Emotional change</a:t>
            </a:r>
            <a:r>
              <a:rPr lang="zh-CN" altLang="en-US" sz="2800" dirty="0">
                <a:solidFill>
                  <a:srgbClr val="FF0000"/>
                </a:solidFill>
                <a:latin typeface="Calibri" panose="020F0502020204030204" charset="0"/>
                <a:ea typeface="宋体" panose="02010600030101010101" pitchFamily="2" charset="-122"/>
              </a:rPr>
              <a:t>：</a:t>
            </a:r>
          </a:p>
        </p:txBody>
      </p:sp>
      <p:sp>
        <p:nvSpPr>
          <p:cNvPr id="27" name="文本框 26">
            <a:extLst>
              <a:ext uri="{FF2B5EF4-FFF2-40B4-BE49-F238E27FC236}">
                <a16:creationId xmlns:a16="http://schemas.microsoft.com/office/drawing/2014/main" id="{B732594E-5164-4DCD-889B-12EA3F916980}"/>
              </a:ext>
            </a:extLst>
          </p:cNvPr>
          <p:cNvSpPr txBox="1"/>
          <p:nvPr/>
        </p:nvSpPr>
        <p:spPr>
          <a:xfrm>
            <a:off x="3256301" y="5052839"/>
            <a:ext cx="1320800" cy="521970"/>
          </a:xfrm>
          <a:prstGeom prst="rect">
            <a:avLst/>
          </a:prstGeom>
          <a:noFill/>
          <a:ln w="9525">
            <a:noFill/>
          </a:ln>
        </p:spPr>
        <p:txBody>
          <a:bodyPr wrap="square" anchor="t">
            <a:spAutoFit/>
          </a:bodyPr>
          <a:lstStyle/>
          <a:p>
            <a:r>
              <a:rPr lang="en-US" altLang="zh-CN" sz="2800" dirty="0">
                <a:latin typeface="Calibri" panose="020F0502020204030204" charset="0"/>
              </a:rPr>
              <a:t>angry</a:t>
            </a:r>
          </a:p>
        </p:txBody>
      </p:sp>
      <p:sp>
        <p:nvSpPr>
          <p:cNvPr id="28" name="右箭头 3">
            <a:extLst>
              <a:ext uri="{FF2B5EF4-FFF2-40B4-BE49-F238E27FC236}">
                <a16:creationId xmlns:a16="http://schemas.microsoft.com/office/drawing/2014/main" id="{BC1D8452-9171-4AEB-8534-4291822AFCBC}"/>
              </a:ext>
            </a:extLst>
          </p:cNvPr>
          <p:cNvSpPr/>
          <p:nvPr/>
        </p:nvSpPr>
        <p:spPr>
          <a:xfrm>
            <a:off x="4407776" y="5257441"/>
            <a:ext cx="533400" cy="222885"/>
          </a:xfrm>
          <a:prstGeom prst="rightArrow">
            <a:avLst>
              <a:gd name="adj1" fmla="val 50000"/>
              <a:gd name="adj2" fmla="val 49421"/>
            </a:avLst>
          </a:prstGeom>
          <a:solidFill>
            <a:schemeClr val="accent2">
              <a:lumMod val="60000"/>
              <a:lumOff val="40000"/>
            </a:schemeClr>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endParaRPr lang="en-US" altLang="en-US" sz="1800" b="0">
              <a:solidFill>
                <a:schemeClr val="tx1"/>
              </a:solidFill>
              <a:latin typeface="Arial" panose="020B0604020202020204" pitchFamily="34" charset="0"/>
            </a:endParaRPr>
          </a:p>
        </p:txBody>
      </p:sp>
      <p:sp>
        <p:nvSpPr>
          <p:cNvPr id="29" name="文本框 28">
            <a:extLst>
              <a:ext uri="{FF2B5EF4-FFF2-40B4-BE49-F238E27FC236}">
                <a16:creationId xmlns:a16="http://schemas.microsoft.com/office/drawing/2014/main" id="{E9FC2830-5575-47EC-9BC7-9469F21F2055}"/>
              </a:ext>
            </a:extLst>
          </p:cNvPr>
          <p:cNvSpPr txBox="1"/>
          <p:nvPr/>
        </p:nvSpPr>
        <p:spPr>
          <a:xfrm>
            <a:off x="5045556" y="5052839"/>
            <a:ext cx="1102360" cy="521970"/>
          </a:xfrm>
          <a:prstGeom prst="rect">
            <a:avLst/>
          </a:prstGeom>
          <a:noFill/>
        </p:spPr>
        <p:txBody>
          <a:bodyPr wrap="square" rtlCol="0">
            <a:spAutoFit/>
          </a:bodyPr>
          <a:lstStyle/>
          <a:p>
            <a:r>
              <a:rPr lang="en-US" altLang="zh-CN" sz="2800" noProof="1">
                <a:gradFill>
                  <a:gsLst>
                    <a:gs pos="0">
                      <a:srgbClr val="7B32B2"/>
                    </a:gs>
                    <a:gs pos="100000">
                      <a:srgbClr val="401A5D"/>
                    </a:gs>
                  </a:gsLst>
                  <a:lin scaled="0"/>
                </a:gradFill>
                <a:latin typeface="Calibri" panose="020F0502020204030204" charset="0"/>
                <a:ea typeface="宋体" panose="02010600030101010101" pitchFamily="2" charset="-122"/>
                <a:cs typeface="+mn-cs"/>
              </a:rPr>
              <a:t>happy</a:t>
            </a:r>
            <a:endParaRPr lang="en-US" altLang="zh-CN" sz="2800" noProof="1">
              <a:gradFill>
                <a:gsLst>
                  <a:gs pos="0">
                    <a:srgbClr val="7B32B2"/>
                  </a:gs>
                  <a:gs pos="100000">
                    <a:srgbClr val="401A5D"/>
                  </a:gs>
                </a:gsLst>
                <a:lin scaled="0"/>
              </a:gradFill>
            </a:endParaRPr>
          </a:p>
        </p:txBody>
      </p:sp>
      <p:sp>
        <p:nvSpPr>
          <p:cNvPr id="30" name="右箭头 2">
            <a:extLst>
              <a:ext uri="{FF2B5EF4-FFF2-40B4-BE49-F238E27FC236}">
                <a16:creationId xmlns:a16="http://schemas.microsoft.com/office/drawing/2014/main" id="{17B3DA50-EA22-4FBB-A21D-6115543A078F}"/>
              </a:ext>
            </a:extLst>
          </p:cNvPr>
          <p:cNvSpPr/>
          <p:nvPr/>
        </p:nvSpPr>
        <p:spPr>
          <a:xfrm>
            <a:off x="6349671" y="5257082"/>
            <a:ext cx="533400" cy="222885"/>
          </a:xfrm>
          <a:prstGeom prst="rightArrow">
            <a:avLst>
              <a:gd name="adj1" fmla="val 50000"/>
              <a:gd name="adj2" fmla="val 49421"/>
            </a:avLst>
          </a:prstGeom>
          <a:solidFill>
            <a:schemeClr val="accent2">
              <a:lumMod val="60000"/>
              <a:lumOff val="40000"/>
            </a:schemeClr>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endParaRPr lang="en-US" altLang="en-US" sz="1800" b="0">
              <a:solidFill>
                <a:schemeClr val="tx1"/>
              </a:solidFill>
              <a:latin typeface="Arial" panose="020B0604020202020204" pitchFamily="34" charset="0"/>
            </a:endParaRPr>
          </a:p>
        </p:txBody>
      </p:sp>
      <p:sp>
        <p:nvSpPr>
          <p:cNvPr id="31" name="文本框 30">
            <a:extLst>
              <a:ext uri="{FF2B5EF4-FFF2-40B4-BE49-F238E27FC236}">
                <a16:creationId xmlns:a16="http://schemas.microsoft.com/office/drawing/2014/main" id="{53D69EB6-0952-442F-99E6-1FECC3F4602A}"/>
              </a:ext>
            </a:extLst>
          </p:cNvPr>
          <p:cNvSpPr txBox="1"/>
          <p:nvPr/>
        </p:nvSpPr>
        <p:spPr>
          <a:xfrm>
            <a:off x="7084826" y="5096615"/>
            <a:ext cx="1094727" cy="521970"/>
          </a:xfrm>
          <a:prstGeom prst="rect">
            <a:avLst/>
          </a:prstGeom>
          <a:noFill/>
        </p:spPr>
        <p:txBody>
          <a:bodyPr wrap="square" rtlCol="0">
            <a:spAutoFit/>
          </a:bodyPr>
          <a:lstStyle/>
          <a:p>
            <a:r>
              <a:rPr lang="en-US" altLang="zh-CN" sz="2800" noProof="1">
                <a:gradFill>
                  <a:gsLst>
                    <a:gs pos="0">
                      <a:srgbClr val="FECF40"/>
                    </a:gs>
                    <a:gs pos="100000">
                      <a:srgbClr val="846C21"/>
                    </a:gs>
                  </a:gsLst>
                  <a:lin scaled="0"/>
                </a:gradFill>
                <a:latin typeface="Calibri" panose="020F0502020204030204" charset="0"/>
                <a:ea typeface="宋体" panose="02010600030101010101" pitchFamily="2" charset="-122"/>
                <a:cs typeface="+mn-cs"/>
              </a:rPr>
              <a:t>proud</a:t>
            </a:r>
            <a:endParaRPr lang="en-US" altLang="zh-CN" sz="2800" noProof="1">
              <a:gradFill>
                <a:gsLst>
                  <a:gs pos="0">
                    <a:srgbClr val="FECF40"/>
                  </a:gs>
                  <a:gs pos="100000">
                    <a:srgbClr val="846C21"/>
                  </a:gs>
                </a:gsLst>
                <a:lin scaled="0"/>
              </a:gradFill>
            </a:endParaRPr>
          </a:p>
        </p:txBody>
      </p:sp>
      <p:sp>
        <p:nvSpPr>
          <p:cNvPr id="32" name="文本框 31">
            <a:extLst>
              <a:ext uri="{FF2B5EF4-FFF2-40B4-BE49-F238E27FC236}">
                <a16:creationId xmlns:a16="http://schemas.microsoft.com/office/drawing/2014/main" id="{E1A36F86-7B4F-4F76-BA7E-EBCEF69124FB}"/>
              </a:ext>
            </a:extLst>
          </p:cNvPr>
          <p:cNvSpPr txBox="1"/>
          <p:nvPr/>
        </p:nvSpPr>
        <p:spPr>
          <a:xfrm>
            <a:off x="245591" y="6093240"/>
            <a:ext cx="10702290" cy="583565"/>
          </a:xfrm>
          <a:prstGeom prst="rect">
            <a:avLst/>
          </a:prstGeom>
          <a:noFill/>
          <a:ln w="9525">
            <a:noFill/>
          </a:ln>
        </p:spPr>
        <p:txBody>
          <a:bodyPr wrap="square" anchor="t">
            <a:spAutoFit/>
          </a:bodyPr>
          <a:lstStyle/>
          <a:p>
            <a:r>
              <a:rPr lang="zh-CN" altLang="zh-CN" sz="3200" dirty="0">
                <a:solidFill>
                  <a:srgbClr val="FF0000"/>
                </a:solidFill>
                <a:latin typeface="Calibri" panose="020F0502020204030204" charset="0"/>
                <a:ea typeface="宋体" panose="02010600030101010101" pitchFamily="2" charset="-122"/>
              </a:rPr>
              <a:t>升华主题时，要以</a:t>
            </a:r>
            <a:r>
              <a:rPr lang="en-US" altLang="zh-CN" sz="3200" dirty="0">
                <a:solidFill>
                  <a:srgbClr val="FF0000"/>
                </a:solidFill>
                <a:latin typeface="Calibri" panose="020F0502020204030204" charset="0"/>
              </a:rPr>
              <a:t>“love”</a:t>
            </a:r>
            <a:r>
              <a:rPr lang="zh-CN" altLang="zh-CN" sz="3200" dirty="0">
                <a:solidFill>
                  <a:srgbClr val="FF0000"/>
                </a:solidFill>
                <a:latin typeface="Calibri" panose="020F0502020204030204" charset="0"/>
                <a:ea typeface="宋体" panose="02010600030101010101" pitchFamily="2" charset="-122"/>
              </a:rPr>
              <a:t>为</a:t>
            </a:r>
            <a:r>
              <a:rPr lang="zh-CN" altLang="en-US" sz="3200" dirty="0">
                <a:solidFill>
                  <a:srgbClr val="FF0000"/>
                </a:solidFill>
                <a:latin typeface="Calibri" panose="020F0502020204030204" charset="0"/>
                <a:ea typeface="宋体" panose="02010600030101010101" pitchFamily="2" charset="-122"/>
              </a:rPr>
              <a:t>主线</a:t>
            </a:r>
            <a:r>
              <a:rPr lang="zh-CN" altLang="zh-CN" sz="3200" dirty="0">
                <a:solidFill>
                  <a:srgbClr val="FF0000"/>
                </a:solidFill>
                <a:latin typeface="Calibri" panose="020F0502020204030204" charset="0"/>
                <a:ea typeface="宋体" panose="02010600030101010101" pitchFamily="2" charset="-122"/>
              </a:rPr>
              <a:t>，和文章的基调保持一致</a:t>
            </a:r>
          </a:p>
        </p:txBody>
      </p:sp>
    </p:spTree>
    <p:extLst>
      <p:ext uri="{BB962C8B-B14F-4D97-AF65-F5344CB8AC3E}">
        <p14:creationId xmlns:p14="http://schemas.microsoft.com/office/powerpoint/2010/main" val="164157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anim calcmode="lin" valueType="num">
                                      <p:cBhvr additive="base">
                                        <p:cTn id="5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 calcmode="lin" valueType="num">
                                      <p:cBhvr additive="base">
                                        <p:cTn id="6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anim calcmode="lin" valueType="num">
                                      <p:cBhvr additive="base">
                                        <p:cTn id="7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32">
                                            <p:txEl>
                                              <p:pRg st="0" end="0"/>
                                            </p:txEl>
                                          </p:spTgt>
                                        </p:tgtEl>
                                        <p:attrNameLst>
                                          <p:attrName>style.visibility</p:attrName>
                                        </p:attrNameLst>
                                      </p:cBhvr>
                                      <p:to>
                                        <p:strVal val="visible"/>
                                      </p:to>
                                    </p:set>
                                    <p:anim calcmode="lin" valueType="num">
                                      <p:cBhvr additive="base">
                                        <p:cTn id="8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P spid="15" grpId="0"/>
      <p:bldP spid="17" grpId="0"/>
      <p:bldP spid="18" grpId="0"/>
      <p:bldP spid="19" grpId="0"/>
      <p:bldP spid="21" grpId="0"/>
      <p:bldP spid="26" grpId="0"/>
      <p:bldP spid="28" grpId="0" bldLvl="0" animBg="1"/>
      <p:bldP spid="3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0BC4010-F49A-4F8F-94F3-2C9AE2A178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0" t="4294" r="6696" b="6626"/>
          <a:stretch/>
        </p:blipFill>
        <p:spPr>
          <a:xfrm>
            <a:off x="7700198" y="1757995"/>
            <a:ext cx="1129167" cy="1342768"/>
          </a:xfrm>
          <a:prstGeom prst="rect">
            <a:avLst/>
          </a:prstGeom>
        </p:spPr>
      </p:pic>
      <p:pic>
        <p:nvPicPr>
          <p:cNvPr id="11" name="图片 10">
            <a:extLst>
              <a:ext uri="{FF2B5EF4-FFF2-40B4-BE49-F238E27FC236}">
                <a16:creationId xmlns:a16="http://schemas.microsoft.com/office/drawing/2014/main" id="{7CF8EC22-C31B-4D58-B355-9AB1C31C07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0" t="4294" r="6696" b="6626"/>
          <a:stretch/>
        </p:blipFill>
        <p:spPr>
          <a:xfrm>
            <a:off x="3805880" y="1828800"/>
            <a:ext cx="1129167" cy="1342768"/>
          </a:xfrm>
          <a:prstGeom prst="rect">
            <a:avLst/>
          </a:prstGeom>
        </p:spPr>
      </p:pic>
      <p:sp>
        <p:nvSpPr>
          <p:cNvPr id="2" name="标题 1"/>
          <p:cNvSpPr>
            <a:spLocks noGrp="1"/>
          </p:cNvSpPr>
          <p:nvPr>
            <p:ph type="ctrTitle"/>
          </p:nvPr>
        </p:nvSpPr>
        <p:spPr>
          <a:xfrm>
            <a:off x="284480" y="203200"/>
            <a:ext cx="11501120" cy="914400"/>
          </a:xfrm>
        </p:spPr>
        <p:txBody>
          <a:bodyPr>
            <a:noAutofit/>
          </a:bodyPr>
          <a:lstStyle/>
          <a:p>
            <a:pPr algn="l">
              <a:lnSpc>
                <a:spcPct val="100000"/>
              </a:lnSpc>
            </a:pPr>
            <a:r>
              <a:rPr lang="zh-CN" altLang="en-US" sz="2800" b="1" dirty="0">
                <a:solidFill>
                  <a:srgbClr val="FF0000"/>
                </a:solidFill>
              </a:rPr>
              <a:t>“逆推法”构思</a:t>
            </a:r>
            <a:r>
              <a:rPr lang="en-US" altLang="zh-CN" sz="2800" b="1" dirty="0">
                <a:solidFill>
                  <a:srgbClr val="FF0000"/>
                </a:solidFill>
              </a:rPr>
              <a:t>2</a:t>
            </a:r>
            <a:r>
              <a:rPr lang="zh-CN" altLang="en-US" sz="2800" b="1" dirty="0">
                <a:solidFill>
                  <a:srgbClr val="FF0000"/>
                </a:solidFill>
              </a:rPr>
              <a:t>：先确定第二段故事的主题，结合文章标题，去推测第一段可能发生的故事情节</a:t>
            </a:r>
          </a:p>
        </p:txBody>
      </p:sp>
      <p:sp>
        <p:nvSpPr>
          <p:cNvPr id="3" name="副标题 2"/>
          <p:cNvSpPr>
            <a:spLocks noGrp="1"/>
          </p:cNvSpPr>
          <p:nvPr>
            <p:ph type="subTitle" idx="1"/>
          </p:nvPr>
        </p:nvSpPr>
        <p:spPr>
          <a:xfrm>
            <a:off x="406399" y="1117600"/>
            <a:ext cx="11379201" cy="5537200"/>
          </a:xfrm>
        </p:spPr>
        <p:txBody>
          <a:bodyPr>
            <a:noAutofit/>
          </a:bodyPr>
          <a:lstStyle/>
          <a:p>
            <a:pPr algn="l"/>
            <a:endParaRPr lang="en-US" altLang="zh-CN" sz="3200" dirty="0">
              <a:latin typeface="Calibri" panose="020F0502020204030204" charset="0"/>
              <a:sym typeface="+mn-ea"/>
            </a:endParaRPr>
          </a:p>
          <a:p>
            <a:pPr algn="l"/>
            <a:endParaRPr lang="en-US" altLang="zh-CN" sz="3200" dirty="0">
              <a:latin typeface="Calibri" panose="020F0502020204030204" charset="0"/>
              <a:sym typeface="+mn-ea"/>
            </a:endParaRPr>
          </a:p>
          <a:p>
            <a:pPr algn="l"/>
            <a:r>
              <a:rPr lang="zh-CN" altLang="en-US" sz="3200" dirty="0">
                <a:latin typeface="Calibri" panose="020F0502020204030204" charset="0"/>
                <a:sym typeface="+mn-ea"/>
              </a:rPr>
              <a:t>根据                 原则                 文章的                            文章标题                         </a:t>
            </a:r>
            <a:r>
              <a:rPr lang="en-US" altLang="zh-CN" sz="3200" dirty="0">
                <a:latin typeface="Calibri" panose="020F0502020204030204" charset="0"/>
                <a:sym typeface="+mn-ea"/>
              </a:rPr>
              <a:t>        </a:t>
            </a:r>
          </a:p>
          <a:p>
            <a:endParaRPr lang="en-US" altLang="zh-CN" sz="3200" dirty="0">
              <a:latin typeface="Calibri" panose="020F0502020204030204" charset="0"/>
              <a:sym typeface="+mn-ea"/>
            </a:endParaRPr>
          </a:p>
        </p:txBody>
      </p:sp>
      <p:sp>
        <p:nvSpPr>
          <p:cNvPr id="4" name="文本框 3">
            <a:extLst>
              <a:ext uri="{FF2B5EF4-FFF2-40B4-BE49-F238E27FC236}">
                <a16:creationId xmlns:a16="http://schemas.microsoft.com/office/drawing/2014/main" id="{B0B3FB10-25AF-4EB1-8F66-16263A23EE92}"/>
              </a:ext>
            </a:extLst>
          </p:cNvPr>
          <p:cNvSpPr txBox="1"/>
          <p:nvPr/>
        </p:nvSpPr>
        <p:spPr>
          <a:xfrm>
            <a:off x="1400981" y="2210782"/>
            <a:ext cx="1463040" cy="584775"/>
          </a:xfrm>
          <a:prstGeom prst="rect">
            <a:avLst/>
          </a:prstGeom>
          <a:noFill/>
        </p:spPr>
        <p:txBody>
          <a:bodyPr wrap="square" rtlCol="0">
            <a:spAutoFit/>
          </a:bodyPr>
          <a:lstStyle/>
          <a:p>
            <a:r>
              <a:rPr lang="zh-CN" altLang="en-US" sz="3200" dirty="0">
                <a:solidFill>
                  <a:srgbClr val="FF0000"/>
                </a:solidFill>
              </a:rPr>
              <a:t>正能量</a:t>
            </a:r>
          </a:p>
        </p:txBody>
      </p:sp>
      <p:sp>
        <p:nvSpPr>
          <p:cNvPr id="6" name="文本框 5">
            <a:extLst>
              <a:ext uri="{FF2B5EF4-FFF2-40B4-BE49-F238E27FC236}">
                <a16:creationId xmlns:a16="http://schemas.microsoft.com/office/drawing/2014/main" id="{31835008-87AC-4C92-83E0-912CECA19F56}"/>
              </a:ext>
            </a:extLst>
          </p:cNvPr>
          <p:cNvSpPr txBox="1"/>
          <p:nvPr/>
        </p:nvSpPr>
        <p:spPr>
          <a:xfrm>
            <a:off x="6532880" y="2210782"/>
            <a:ext cx="1178560" cy="584775"/>
          </a:xfrm>
          <a:prstGeom prst="rect">
            <a:avLst/>
          </a:prstGeom>
          <a:noFill/>
        </p:spPr>
        <p:txBody>
          <a:bodyPr wrap="square" rtlCol="0">
            <a:spAutoFit/>
          </a:bodyPr>
          <a:lstStyle/>
          <a:p>
            <a:r>
              <a:rPr lang="zh-CN" altLang="en-US" sz="3200" dirty="0">
                <a:solidFill>
                  <a:srgbClr val="FF0000"/>
                </a:solidFill>
              </a:rPr>
              <a:t> 基调</a:t>
            </a:r>
          </a:p>
        </p:txBody>
      </p:sp>
      <p:sp>
        <p:nvSpPr>
          <p:cNvPr id="8" name="文本框 99">
            <a:extLst>
              <a:ext uri="{FF2B5EF4-FFF2-40B4-BE49-F238E27FC236}">
                <a16:creationId xmlns:a16="http://schemas.microsoft.com/office/drawing/2014/main" id="{39E54DCE-CA80-418D-A7FF-A94FAD5A797B}"/>
              </a:ext>
            </a:extLst>
          </p:cNvPr>
          <p:cNvSpPr txBox="1"/>
          <p:nvPr/>
        </p:nvSpPr>
        <p:spPr>
          <a:xfrm>
            <a:off x="8621182" y="2750589"/>
            <a:ext cx="3566158" cy="461665"/>
          </a:xfrm>
          <a:prstGeom prst="rect">
            <a:avLst/>
          </a:prstGeom>
          <a:noFill/>
          <a:ln w="9525">
            <a:noFill/>
          </a:ln>
        </p:spPr>
        <p:txBody>
          <a:bodyPr wrap="square" anchor="t">
            <a:spAutoFit/>
          </a:bodyPr>
          <a:lstStyle/>
          <a:p>
            <a:pPr algn="ctr"/>
            <a:r>
              <a:rPr lang="en-US" altLang="zh-CN" sz="2400" b="0" dirty="0">
                <a:solidFill>
                  <a:srgbClr val="C00000"/>
                </a:solidFill>
                <a:latin typeface="Times New Roman" panose="02020603050405020304" pitchFamily="18" charset="0"/>
              </a:rPr>
              <a:t>My Dad’s Best Flower</a:t>
            </a:r>
            <a:endParaRPr lang="zh-CN" altLang="en-US" sz="2400" dirty="0">
              <a:solidFill>
                <a:srgbClr val="C00000"/>
              </a:solidFill>
              <a:latin typeface="Calibri" panose="020F0502020204030204" charset="0"/>
              <a:ea typeface="宋体" panose="02010600030101010101" pitchFamily="2" charset="-122"/>
            </a:endParaRPr>
          </a:p>
        </p:txBody>
      </p:sp>
      <p:sp>
        <p:nvSpPr>
          <p:cNvPr id="10" name="文本框 9">
            <a:extLst>
              <a:ext uri="{FF2B5EF4-FFF2-40B4-BE49-F238E27FC236}">
                <a16:creationId xmlns:a16="http://schemas.microsoft.com/office/drawing/2014/main" id="{2CFD3D69-F699-4B4E-AE0B-7C043BD01CE4}"/>
              </a:ext>
            </a:extLst>
          </p:cNvPr>
          <p:cNvSpPr txBox="1"/>
          <p:nvPr/>
        </p:nvSpPr>
        <p:spPr>
          <a:xfrm>
            <a:off x="468204" y="4183405"/>
            <a:ext cx="11422145" cy="1569660"/>
          </a:xfrm>
          <a:prstGeom prst="rect">
            <a:avLst/>
          </a:prstGeom>
          <a:solidFill>
            <a:srgbClr val="FFC000"/>
          </a:solidFill>
        </p:spPr>
        <p:txBody>
          <a:bodyPr wrap="square" rtlCol="0">
            <a:spAutoFit/>
          </a:bodyPr>
          <a:lstStyle/>
          <a:p>
            <a:r>
              <a:rPr lang="zh-CN" altLang="en-US" sz="3200" dirty="0"/>
              <a:t>第二段故事的主题：</a:t>
            </a:r>
            <a:r>
              <a:rPr lang="en-US" altLang="zh-CN" sz="3200" dirty="0"/>
              <a:t>In Dad’s eyes, “ Do I have a better flower than my lovely daughter ?” It was his daughters who were his best </a:t>
            </a:r>
            <a:r>
              <a:rPr lang="en-US" altLang="zh-CN" sz="3200" dirty="0" err="1"/>
              <a:t>cartations</a:t>
            </a:r>
            <a:r>
              <a:rPr lang="en-US" altLang="zh-CN" sz="3200" dirty="0"/>
              <a:t>. </a:t>
            </a:r>
            <a:endParaRPr lang="zh-CN" altLang="en-US" sz="3200" dirty="0"/>
          </a:p>
        </p:txBody>
      </p:sp>
      <p:sp>
        <p:nvSpPr>
          <p:cNvPr id="12" name="文本框 11">
            <a:extLst>
              <a:ext uri="{FF2B5EF4-FFF2-40B4-BE49-F238E27FC236}">
                <a16:creationId xmlns:a16="http://schemas.microsoft.com/office/drawing/2014/main" id="{C854D5BA-45D9-4EB1-8D1E-D854D26E5093}"/>
              </a:ext>
            </a:extLst>
          </p:cNvPr>
          <p:cNvSpPr txBox="1"/>
          <p:nvPr/>
        </p:nvSpPr>
        <p:spPr>
          <a:xfrm>
            <a:off x="3637280" y="3294092"/>
            <a:ext cx="45719" cy="369332"/>
          </a:xfrm>
          <a:prstGeom prst="rect">
            <a:avLst/>
          </a:prstGeom>
          <a:noFill/>
        </p:spPr>
        <p:txBody>
          <a:bodyPr wrap="square" rtlCol="0">
            <a:spAutoFit/>
          </a:bodyPr>
          <a:lstStyle/>
          <a:p>
            <a:endParaRPr lang="zh-CN" altLang="en-US" dirty="0"/>
          </a:p>
        </p:txBody>
      </p:sp>
      <p:sp>
        <p:nvSpPr>
          <p:cNvPr id="14" name="文本框 99">
            <a:extLst>
              <a:ext uri="{FF2B5EF4-FFF2-40B4-BE49-F238E27FC236}">
                <a16:creationId xmlns:a16="http://schemas.microsoft.com/office/drawing/2014/main" id="{6D6131C0-FFD3-4035-96BC-E74C9519B95C}"/>
              </a:ext>
            </a:extLst>
          </p:cNvPr>
          <p:cNvSpPr txBox="1"/>
          <p:nvPr/>
        </p:nvSpPr>
        <p:spPr>
          <a:xfrm>
            <a:off x="71119" y="1173192"/>
            <a:ext cx="7051041" cy="646331"/>
          </a:xfrm>
          <a:prstGeom prst="rect">
            <a:avLst/>
          </a:prstGeom>
          <a:noFill/>
          <a:ln w="9525">
            <a:noFill/>
          </a:ln>
        </p:spPr>
        <p:txBody>
          <a:bodyPr wrap="square" anchor="t">
            <a:spAutoFit/>
          </a:bodyPr>
          <a:lstStyle/>
          <a:p>
            <a:pPr algn="ctr"/>
            <a:r>
              <a:rPr lang="zh-CN" altLang="en-US" sz="3600" dirty="0">
                <a:latin typeface="Times New Roman" panose="02020603050405020304" pitchFamily="18" charset="0"/>
                <a:ea typeface="宋体" panose="02010600030101010101" pitchFamily="2" charset="-122"/>
              </a:rPr>
              <a:t>如何确定第二段故事的主题？</a:t>
            </a:r>
            <a:endParaRPr lang="zh-CN" altLang="en-US" sz="3600" dirty="0">
              <a:latin typeface="Calibri" panose="020F0502020204030204" charset="0"/>
              <a:ea typeface="宋体" panose="02010600030101010101" pitchFamily="2" charset="-122"/>
            </a:endParaRPr>
          </a:p>
        </p:txBody>
      </p:sp>
      <p:pic>
        <p:nvPicPr>
          <p:cNvPr id="7" name="图片 6">
            <a:extLst>
              <a:ext uri="{FF2B5EF4-FFF2-40B4-BE49-F238E27FC236}">
                <a16:creationId xmlns:a16="http://schemas.microsoft.com/office/drawing/2014/main" id="{F7BC3688-1086-4892-A9DE-997C5BF06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465">
            <a:off x="9865032" y="814029"/>
            <a:ext cx="1186409" cy="1195486"/>
          </a:xfrm>
          <a:prstGeom prst="rect">
            <a:avLst/>
          </a:prstGeom>
        </p:spPr>
      </p:pic>
      <p:sp>
        <p:nvSpPr>
          <p:cNvPr id="16" name="箭头: 右 15">
            <a:extLst>
              <a:ext uri="{FF2B5EF4-FFF2-40B4-BE49-F238E27FC236}">
                <a16:creationId xmlns:a16="http://schemas.microsoft.com/office/drawing/2014/main" id="{F5B1CF20-BF73-4B6B-9DDD-C5D280879696}"/>
              </a:ext>
            </a:extLst>
          </p:cNvPr>
          <p:cNvSpPr/>
          <p:nvPr/>
        </p:nvSpPr>
        <p:spPr>
          <a:xfrm>
            <a:off x="542442" y="3646638"/>
            <a:ext cx="1297048" cy="26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3D002BDE-9551-434D-B1AD-92C0E1125051}"/>
              </a:ext>
            </a:extLst>
          </p:cNvPr>
          <p:cNvSpPr txBox="1"/>
          <p:nvPr/>
        </p:nvSpPr>
        <p:spPr>
          <a:xfrm>
            <a:off x="2097149" y="3490633"/>
            <a:ext cx="3937891" cy="584775"/>
          </a:xfrm>
          <a:prstGeom prst="rect">
            <a:avLst/>
          </a:prstGeom>
          <a:noFill/>
        </p:spPr>
        <p:txBody>
          <a:bodyPr wrap="square" rtlCol="0">
            <a:spAutoFit/>
          </a:bodyPr>
          <a:lstStyle/>
          <a:p>
            <a:r>
              <a:rPr lang="zh-CN" altLang="en-US" sz="3200" dirty="0">
                <a:latin typeface="Calibri" panose="020F0502020204030204" charset="0"/>
              </a:rPr>
              <a:t>第二段故事的主题</a:t>
            </a:r>
            <a:r>
              <a:rPr lang="zh-CN" altLang="zh-CN" sz="3200" dirty="0">
                <a:latin typeface="Calibri" panose="020F0502020204030204" charset="0"/>
              </a:rPr>
              <a:t> </a:t>
            </a:r>
            <a:endParaRPr lang="zh-CN" altLang="en-US" sz="3200" dirty="0">
              <a:latin typeface="Calibri" panose="020F0502020204030204" charset="0"/>
            </a:endParaRPr>
          </a:p>
        </p:txBody>
      </p:sp>
      <p:pic>
        <p:nvPicPr>
          <p:cNvPr id="20" name="图片 19">
            <a:extLst>
              <a:ext uri="{FF2B5EF4-FFF2-40B4-BE49-F238E27FC236}">
                <a16:creationId xmlns:a16="http://schemas.microsoft.com/office/drawing/2014/main" id="{94A0C969-D53F-4951-A334-2EE485A929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261010" flipV="1">
            <a:off x="366252" y="5803289"/>
            <a:ext cx="1411560" cy="1061146"/>
          </a:xfrm>
          <a:prstGeom prst="rect">
            <a:avLst/>
          </a:prstGeom>
        </p:spPr>
      </p:pic>
      <p:pic>
        <p:nvPicPr>
          <p:cNvPr id="5" name="图片 4">
            <a:extLst>
              <a:ext uri="{FF2B5EF4-FFF2-40B4-BE49-F238E27FC236}">
                <a16:creationId xmlns:a16="http://schemas.microsoft.com/office/drawing/2014/main" id="{0BB408CA-D4EB-4310-BFA7-62416F7EE7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474209" flipV="1">
            <a:off x="10420891" y="5556320"/>
            <a:ext cx="1417900" cy="1087412"/>
          </a:xfrm>
          <a:prstGeom prst="rect">
            <a:avLst/>
          </a:prstGeom>
        </p:spPr>
      </p:pic>
      <p:sp>
        <p:nvSpPr>
          <p:cNvPr id="9" name="文本框 8">
            <a:extLst>
              <a:ext uri="{FF2B5EF4-FFF2-40B4-BE49-F238E27FC236}">
                <a16:creationId xmlns:a16="http://schemas.microsoft.com/office/drawing/2014/main" id="{45F368A1-004C-4A94-BC1B-D8E94C705940}"/>
              </a:ext>
            </a:extLst>
          </p:cNvPr>
          <p:cNvSpPr txBox="1"/>
          <p:nvPr/>
        </p:nvSpPr>
        <p:spPr>
          <a:xfrm>
            <a:off x="333101" y="2820005"/>
            <a:ext cx="3570208" cy="461665"/>
          </a:xfrm>
          <a:prstGeom prst="rect">
            <a:avLst/>
          </a:prstGeom>
          <a:noFill/>
        </p:spPr>
        <p:txBody>
          <a:bodyPr wrap="none" rtlCol="0">
            <a:spAutoFit/>
          </a:bodyPr>
          <a:lstStyle/>
          <a:p>
            <a:r>
              <a:rPr lang="zh-CN" altLang="en-US" sz="2400" dirty="0">
                <a:solidFill>
                  <a:srgbClr val="C00000"/>
                </a:solidFill>
              </a:rPr>
              <a:t>体现社会主义核心价值观</a:t>
            </a:r>
          </a:p>
        </p:txBody>
      </p:sp>
      <p:sp>
        <p:nvSpPr>
          <p:cNvPr id="19" name="文本框 18">
            <a:extLst>
              <a:ext uri="{FF2B5EF4-FFF2-40B4-BE49-F238E27FC236}">
                <a16:creationId xmlns:a16="http://schemas.microsoft.com/office/drawing/2014/main" id="{5BBD4471-1BF5-40D9-9B71-7B4EF9312154}"/>
              </a:ext>
            </a:extLst>
          </p:cNvPr>
          <p:cNvSpPr txBox="1"/>
          <p:nvPr/>
        </p:nvSpPr>
        <p:spPr>
          <a:xfrm>
            <a:off x="5671502" y="2752055"/>
            <a:ext cx="1618007" cy="461665"/>
          </a:xfrm>
          <a:prstGeom prst="rect">
            <a:avLst/>
          </a:prstGeom>
          <a:noFill/>
        </p:spPr>
        <p:txBody>
          <a:bodyPr wrap="none" rtlCol="0">
            <a:spAutoFit/>
          </a:bodyPr>
          <a:lstStyle/>
          <a:p>
            <a:r>
              <a:rPr lang="en-US" altLang="zh-CN" sz="2400" dirty="0">
                <a:solidFill>
                  <a:srgbClr val="C00000"/>
                </a:solidFill>
              </a:rPr>
              <a:t>a love story</a:t>
            </a:r>
            <a:endParaRPr lang="zh-CN" altLang="en-US" sz="2400" dirty="0">
              <a:solidFill>
                <a:srgbClr val="C00000"/>
              </a:solidFill>
            </a:endParaRPr>
          </a:p>
        </p:txBody>
      </p:sp>
      <p:sp>
        <p:nvSpPr>
          <p:cNvPr id="22" name="文本框 21">
            <a:extLst>
              <a:ext uri="{FF2B5EF4-FFF2-40B4-BE49-F238E27FC236}">
                <a16:creationId xmlns:a16="http://schemas.microsoft.com/office/drawing/2014/main" id="{8158AE85-05B2-42AB-880B-D90BEE05F452}"/>
              </a:ext>
            </a:extLst>
          </p:cNvPr>
          <p:cNvSpPr txBox="1"/>
          <p:nvPr/>
        </p:nvSpPr>
        <p:spPr>
          <a:xfrm>
            <a:off x="2079515" y="5891296"/>
            <a:ext cx="8032968" cy="646331"/>
          </a:xfrm>
          <a:prstGeom prst="rect">
            <a:avLst/>
          </a:prstGeom>
          <a:noFill/>
        </p:spPr>
        <p:txBody>
          <a:bodyPr wrap="none" rtlCol="0">
            <a:spAutoFit/>
          </a:bodyPr>
          <a:lstStyle/>
          <a:p>
            <a:r>
              <a:rPr lang="zh-CN" altLang="en-US" sz="3600" dirty="0">
                <a:solidFill>
                  <a:srgbClr val="C00000"/>
                </a:solidFill>
              </a:rPr>
              <a:t>陪伴是最真实的爱，因为有你所以快乐</a:t>
            </a:r>
          </a:p>
        </p:txBody>
      </p:sp>
    </p:spTree>
    <p:extLst>
      <p:ext uri="{BB962C8B-B14F-4D97-AF65-F5344CB8AC3E}">
        <p14:creationId xmlns:p14="http://schemas.microsoft.com/office/powerpoint/2010/main" val="9054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animBg="1"/>
      <p:bldP spid="19"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1032973-AE46-446E-B878-8A29657E1F7E}"/>
              </a:ext>
            </a:extLst>
          </p:cNvPr>
          <p:cNvPicPr>
            <a:picLocks noChangeAspect="1"/>
          </p:cNvPicPr>
          <p:nvPr/>
        </p:nvPicPr>
        <p:blipFill rotWithShape="1">
          <a:blip r:embed="rId2">
            <a:extLst>
              <a:ext uri="{28A0092B-C50C-407E-A947-70E740481C1C}">
                <a14:useLocalDpi xmlns:a14="http://schemas.microsoft.com/office/drawing/2010/main" val="0"/>
              </a:ext>
            </a:extLst>
          </a:blip>
          <a:srcRect l="-1" r="-1722" b="10638"/>
          <a:stretch/>
        </p:blipFill>
        <p:spPr>
          <a:xfrm>
            <a:off x="8609315" y="761207"/>
            <a:ext cx="3582685" cy="5924545"/>
          </a:xfrm>
          <a:prstGeom prst="rect">
            <a:avLst/>
          </a:prstGeom>
        </p:spPr>
      </p:pic>
      <p:sp>
        <p:nvSpPr>
          <p:cNvPr id="2" name="标题 1"/>
          <p:cNvSpPr>
            <a:spLocks noGrp="1"/>
          </p:cNvSpPr>
          <p:nvPr>
            <p:ph type="ctrTitle"/>
          </p:nvPr>
        </p:nvSpPr>
        <p:spPr>
          <a:xfrm>
            <a:off x="284480" y="172247"/>
            <a:ext cx="11501120" cy="588961"/>
          </a:xfrm>
        </p:spPr>
        <p:txBody>
          <a:bodyPr>
            <a:noAutofit/>
          </a:bodyPr>
          <a:lstStyle/>
          <a:p>
            <a:pPr algn="l">
              <a:lnSpc>
                <a:spcPct val="100000"/>
              </a:lnSpc>
            </a:pPr>
            <a:r>
              <a:rPr lang="zh-CN" altLang="en-US" sz="2800" b="1" dirty="0">
                <a:solidFill>
                  <a:srgbClr val="FF0000"/>
                </a:solidFill>
              </a:rPr>
              <a:t>根据第二段确定的故事主题，去推测第一段可能发生的故事情节</a:t>
            </a:r>
          </a:p>
        </p:txBody>
      </p:sp>
      <p:sp>
        <p:nvSpPr>
          <p:cNvPr id="12" name="文本框 11">
            <a:extLst>
              <a:ext uri="{FF2B5EF4-FFF2-40B4-BE49-F238E27FC236}">
                <a16:creationId xmlns:a16="http://schemas.microsoft.com/office/drawing/2014/main" id="{C854D5BA-45D9-4EB1-8D1E-D854D26E5093}"/>
              </a:ext>
            </a:extLst>
          </p:cNvPr>
          <p:cNvSpPr txBox="1"/>
          <p:nvPr/>
        </p:nvSpPr>
        <p:spPr>
          <a:xfrm>
            <a:off x="3637280" y="3294092"/>
            <a:ext cx="45719" cy="369332"/>
          </a:xfrm>
          <a:prstGeom prst="rect">
            <a:avLst/>
          </a:prstGeom>
          <a:noFill/>
        </p:spPr>
        <p:txBody>
          <a:bodyPr wrap="square" rtlCol="0">
            <a:spAutoFit/>
          </a:bodyPr>
          <a:lstStyle/>
          <a:p>
            <a:endParaRPr lang="zh-CN" altLang="en-US" dirty="0"/>
          </a:p>
        </p:txBody>
      </p:sp>
      <p:sp>
        <p:nvSpPr>
          <p:cNvPr id="14" name="文本框 99">
            <a:extLst>
              <a:ext uri="{FF2B5EF4-FFF2-40B4-BE49-F238E27FC236}">
                <a16:creationId xmlns:a16="http://schemas.microsoft.com/office/drawing/2014/main" id="{6D6131C0-FFD3-4035-96BC-E74C9519B95C}"/>
              </a:ext>
            </a:extLst>
          </p:cNvPr>
          <p:cNvSpPr txBox="1"/>
          <p:nvPr/>
        </p:nvSpPr>
        <p:spPr>
          <a:xfrm>
            <a:off x="395417" y="1612026"/>
            <a:ext cx="7534846" cy="1815882"/>
          </a:xfrm>
          <a:prstGeom prst="rect">
            <a:avLst/>
          </a:prstGeom>
          <a:noFill/>
          <a:ln w="9525">
            <a:noFill/>
          </a:ln>
        </p:spPr>
        <p:txBody>
          <a:bodyPr wrap="square" anchor="t">
            <a:spAutoFit/>
          </a:bodyPr>
          <a:lstStyle/>
          <a:p>
            <a:r>
              <a:rPr lang="en-US" altLang="zh-CN" sz="2800" dirty="0">
                <a:latin typeface="Calibri" panose="020F0502020204030204" charset="0"/>
                <a:ea typeface="宋体" panose="02010600030101010101" pitchFamily="2" charset="-122"/>
              </a:rPr>
              <a:t>     Watching Dad taking care of the flowers painstakingly every day, Maria determined to help dad. She cut the flowers as what Dad did, arranging them on the flowers. </a:t>
            </a:r>
            <a:endParaRPr lang="zh-CN" altLang="en-US" sz="2800" dirty="0">
              <a:latin typeface="Calibri" panose="020F0502020204030204" charset="0"/>
              <a:ea typeface="宋体" panose="02010600030101010101" pitchFamily="2" charset="-122"/>
            </a:endParaRPr>
          </a:p>
        </p:txBody>
      </p:sp>
      <p:sp>
        <p:nvSpPr>
          <p:cNvPr id="25" name="文本框 99">
            <a:extLst>
              <a:ext uri="{FF2B5EF4-FFF2-40B4-BE49-F238E27FC236}">
                <a16:creationId xmlns:a16="http://schemas.microsoft.com/office/drawing/2014/main" id="{AAA59615-4C4E-404D-8311-EDD8A02B2D99}"/>
              </a:ext>
            </a:extLst>
          </p:cNvPr>
          <p:cNvSpPr txBox="1"/>
          <p:nvPr/>
        </p:nvSpPr>
        <p:spPr>
          <a:xfrm>
            <a:off x="284480" y="4222105"/>
            <a:ext cx="8281158" cy="2246769"/>
          </a:xfrm>
          <a:prstGeom prst="rect">
            <a:avLst/>
          </a:prstGeom>
          <a:noFill/>
          <a:ln w="9525">
            <a:noFill/>
          </a:ln>
        </p:spPr>
        <p:txBody>
          <a:bodyPr wrap="square" anchor="t">
            <a:spAutoFit/>
          </a:bodyPr>
          <a:lstStyle/>
          <a:p>
            <a:r>
              <a:rPr lang="en-US" altLang="zh-CN" sz="2400" dirty="0">
                <a:latin typeface="Calibri" panose="020F0502020204030204" charset="0"/>
                <a:ea typeface="宋体" panose="02010600030101010101" pitchFamily="2" charset="-122"/>
              </a:rPr>
              <a:t>      </a:t>
            </a:r>
            <a:r>
              <a:rPr lang="en-US" altLang="zh-CN" sz="2800" dirty="0">
                <a:latin typeface="Calibri" panose="020F0502020204030204" charset="0"/>
                <a:ea typeface="宋体" panose="02010600030101010101" pitchFamily="2" charset="-122"/>
              </a:rPr>
              <a:t>Realizing Dad loved the flowers so much, Maria made up her mind to buy more carnations for Dad in the flower market. After returning home, she planted them with her sister, upsetting the flowerpot by accident. The flowers lay on the flowers. </a:t>
            </a:r>
            <a:endParaRPr lang="zh-CN" altLang="en-US" sz="2800" dirty="0">
              <a:latin typeface="Calibri" panose="020F0502020204030204" charset="0"/>
              <a:ea typeface="宋体" panose="02010600030101010101" pitchFamily="2" charset="-122"/>
            </a:endParaRPr>
          </a:p>
        </p:txBody>
      </p:sp>
      <p:sp>
        <p:nvSpPr>
          <p:cNvPr id="28" name="文本框 27">
            <a:extLst>
              <a:ext uri="{FF2B5EF4-FFF2-40B4-BE49-F238E27FC236}">
                <a16:creationId xmlns:a16="http://schemas.microsoft.com/office/drawing/2014/main" id="{E7BCCAC9-C622-4D7A-BAE0-5FA6468FEA54}"/>
              </a:ext>
            </a:extLst>
          </p:cNvPr>
          <p:cNvSpPr txBox="1"/>
          <p:nvPr/>
        </p:nvSpPr>
        <p:spPr>
          <a:xfrm>
            <a:off x="395417" y="929467"/>
            <a:ext cx="2442244" cy="523220"/>
          </a:xfrm>
          <a:prstGeom prst="rect">
            <a:avLst/>
          </a:prstGeom>
          <a:noFill/>
        </p:spPr>
        <p:txBody>
          <a:bodyPr wrap="square">
            <a:spAutoFit/>
          </a:bodyPr>
          <a:lstStyle/>
          <a:p>
            <a:r>
              <a:rPr lang="zh-CN" altLang="en-US" sz="2800" b="1" dirty="0">
                <a:solidFill>
                  <a:srgbClr val="FF0000"/>
                </a:solidFill>
                <a:latin typeface="Calibri" panose="020F0502020204030204" charset="0"/>
                <a:ea typeface="宋体" panose="02010600030101010101" pitchFamily="2" charset="-122"/>
              </a:rPr>
              <a:t>可能情节</a:t>
            </a:r>
            <a:r>
              <a:rPr lang="en-US" altLang="zh-CN" sz="2800" b="1" dirty="0">
                <a:solidFill>
                  <a:srgbClr val="FF0000"/>
                </a:solidFill>
                <a:latin typeface="Calibri" panose="020F0502020204030204" charset="0"/>
                <a:ea typeface="宋体" panose="02010600030101010101" pitchFamily="2" charset="-122"/>
              </a:rPr>
              <a:t>1</a:t>
            </a:r>
            <a:r>
              <a:rPr lang="zh-CN" altLang="en-US" sz="2800" b="1" dirty="0">
                <a:solidFill>
                  <a:srgbClr val="FF0000"/>
                </a:solidFill>
                <a:latin typeface="Calibri" panose="020F0502020204030204" charset="0"/>
                <a:ea typeface="宋体" panose="02010600030101010101" pitchFamily="2" charset="-122"/>
              </a:rPr>
              <a:t>：</a:t>
            </a:r>
            <a:endParaRPr lang="zh-CN" altLang="en-US" sz="2800" b="1" dirty="0"/>
          </a:p>
        </p:txBody>
      </p:sp>
      <p:sp>
        <p:nvSpPr>
          <p:cNvPr id="30" name="文本框 29">
            <a:extLst>
              <a:ext uri="{FF2B5EF4-FFF2-40B4-BE49-F238E27FC236}">
                <a16:creationId xmlns:a16="http://schemas.microsoft.com/office/drawing/2014/main" id="{034D9789-648F-464D-80AB-A469E88CCC15}"/>
              </a:ext>
            </a:extLst>
          </p:cNvPr>
          <p:cNvSpPr txBox="1"/>
          <p:nvPr/>
        </p:nvSpPr>
        <p:spPr>
          <a:xfrm>
            <a:off x="395417" y="3519990"/>
            <a:ext cx="2598763" cy="523220"/>
          </a:xfrm>
          <a:prstGeom prst="rect">
            <a:avLst/>
          </a:prstGeom>
          <a:noFill/>
        </p:spPr>
        <p:txBody>
          <a:bodyPr wrap="square">
            <a:spAutoFit/>
          </a:bodyPr>
          <a:lstStyle/>
          <a:p>
            <a:r>
              <a:rPr lang="zh-CN" altLang="en-US" sz="2800" b="1" dirty="0">
                <a:solidFill>
                  <a:srgbClr val="FF0000"/>
                </a:solidFill>
                <a:latin typeface="Calibri" panose="020F0502020204030204" charset="0"/>
                <a:ea typeface="宋体" panose="02010600030101010101" pitchFamily="2" charset="-122"/>
              </a:rPr>
              <a:t>可能情节</a:t>
            </a:r>
            <a:r>
              <a:rPr lang="en-US" altLang="zh-CN" sz="2800" b="1" dirty="0">
                <a:solidFill>
                  <a:srgbClr val="FF0000"/>
                </a:solidFill>
                <a:latin typeface="Calibri" panose="020F0502020204030204" charset="0"/>
                <a:ea typeface="宋体" panose="02010600030101010101" pitchFamily="2" charset="-122"/>
              </a:rPr>
              <a:t>2</a:t>
            </a:r>
            <a:r>
              <a:rPr lang="zh-CN" altLang="en-US" sz="2800" b="1" dirty="0">
                <a:solidFill>
                  <a:srgbClr val="FF0000"/>
                </a:solidFill>
                <a:latin typeface="Calibri" panose="020F0502020204030204" charset="0"/>
                <a:ea typeface="宋体" panose="02010600030101010101" pitchFamily="2" charset="-122"/>
              </a:rPr>
              <a:t>：</a:t>
            </a:r>
            <a:endParaRPr lang="zh-CN" altLang="en-US" sz="2800" b="1" dirty="0"/>
          </a:p>
        </p:txBody>
      </p:sp>
    </p:spTree>
    <p:extLst>
      <p:ext uri="{BB962C8B-B14F-4D97-AF65-F5344CB8AC3E}">
        <p14:creationId xmlns:p14="http://schemas.microsoft.com/office/powerpoint/2010/main" val="149641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E1305A6-3E1B-4F7D-A325-D80DD87F7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7" y="1007542"/>
            <a:ext cx="3611663" cy="5867846"/>
          </a:xfrm>
          <a:prstGeom prst="rect">
            <a:avLst/>
          </a:prstGeom>
        </p:spPr>
      </p:pic>
      <p:sp>
        <p:nvSpPr>
          <p:cNvPr id="2" name="标题 1"/>
          <p:cNvSpPr>
            <a:spLocks noGrp="1"/>
          </p:cNvSpPr>
          <p:nvPr>
            <p:ph type="ctrTitle"/>
          </p:nvPr>
        </p:nvSpPr>
        <p:spPr>
          <a:xfrm>
            <a:off x="284480" y="172247"/>
            <a:ext cx="11501120" cy="588961"/>
          </a:xfrm>
        </p:spPr>
        <p:txBody>
          <a:bodyPr>
            <a:noAutofit/>
          </a:bodyPr>
          <a:lstStyle/>
          <a:p>
            <a:pPr algn="l">
              <a:lnSpc>
                <a:spcPct val="100000"/>
              </a:lnSpc>
            </a:pPr>
            <a:r>
              <a:rPr lang="zh-CN" altLang="en-US" sz="2800" b="1" dirty="0">
                <a:solidFill>
                  <a:srgbClr val="FF0000"/>
                </a:solidFill>
              </a:rPr>
              <a:t>根据第二段确定的故事主题，去推测第一段可能发生的故事情节</a:t>
            </a:r>
          </a:p>
        </p:txBody>
      </p:sp>
      <p:sp>
        <p:nvSpPr>
          <p:cNvPr id="12" name="文本框 11">
            <a:extLst>
              <a:ext uri="{FF2B5EF4-FFF2-40B4-BE49-F238E27FC236}">
                <a16:creationId xmlns:a16="http://schemas.microsoft.com/office/drawing/2014/main" id="{C854D5BA-45D9-4EB1-8D1E-D854D26E5093}"/>
              </a:ext>
            </a:extLst>
          </p:cNvPr>
          <p:cNvSpPr txBox="1"/>
          <p:nvPr/>
        </p:nvSpPr>
        <p:spPr>
          <a:xfrm>
            <a:off x="3637280" y="3294092"/>
            <a:ext cx="45719" cy="369332"/>
          </a:xfrm>
          <a:prstGeom prst="rect">
            <a:avLst/>
          </a:prstGeom>
          <a:noFill/>
        </p:spPr>
        <p:txBody>
          <a:bodyPr wrap="square" rtlCol="0">
            <a:spAutoFit/>
          </a:bodyPr>
          <a:lstStyle/>
          <a:p>
            <a:endParaRPr lang="zh-CN" altLang="en-US" dirty="0"/>
          </a:p>
        </p:txBody>
      </p:sp>
      <p:sp>
        <p:nvSpPr>
          <p:cNvPr id="23" name="文本框 99">
            <a:extLst>
              <a:ext uri="{FF2B5EF4-FFF2-40B4-BE49-F238E27FC236}">
                <a16:creationId xmlns:a16="http://schemas.microsoft.com/office/drawing/2014/main" id="{9DFAA81C-0847-4A17-B23C-12CA0C27C2DE}"/>
              </a:ext>
            </a:extLst>
          </p:cNvPr>
          <p:cNvSpPr txBox="1"/>
          <p:nvPr/>
        </p:nvSpPr>
        <p:spPr>
          <a:xfrm>
            <a:off x="4348263" y="1604564"/>
            <a:ext cx="7143021" cy="3108543"/>
          </a:xfrm>
          <a:prstGeom prst="rect">
            <a:avLst/>
          </a:prstGeom>
          <a:noFill/>
          <a:ln w="9525">
            <a:noFill/>
          </a:ln>
        </p:spPr>
        <p:txBody>
          <a:bodyPr wrap="square" anchor="t">
            <a:spAutoFit/>
          </a:bodyPr>
          <a:lstStyle/>
          <a:p>
            <a:r>
              <a:rPr lang="en-US" altLang="zh-CN" sz="2400" dirty="0">
                <a:latin typeface="Calibri" panose="020F0502020204030204" charset="0"/>
                <a:ea typeface="宋体" panose="02010600030101010101" pitchFamily="2" charset="-122"/>
              </a:rPr>
              <a:t>       </a:t>
            </a:r>
            <a:r>
              <a:rPr lang="en-US" altLang="zh-CN" sz="2800" dirty="0">
                <a:latin typeface="Calibri" panose="020F0502020204030204" charset="0"/>
                <a:ea typeface="宋体" panose="02010600030101010101" pitchFamily="2" charset="-122"/>
              </a:rPr>
              <a:t>Realizing Dad loved the flowers so much, Maria made up her mind to buy more carnations for Dad in the flower market. On the way home, she found a wounded cat, bringing it home and wrapped up the wound. The cat jumped up and down on the balcony, upsetting the flowerpot. The flowers lay on the flowers</a:t>
            </a:r>
            <a:endParaRPr lang="zh-CN" altLang="en-US" sz="2800" dirty="0">
              <a:latin typeface="Calibri" panose="020F0502020204030204" charset="0"/>
              <a:ea typeface="宋体" panose="02010600030101010101" pitchFamily="2" charset="-122"/>
            </a:endParaRPr>
          </a:p>
        </p:txBody>
      </p:sp>
      <p:sp>
        <p:nvSpPr>
          <p:cNvPr id="26" name="文本框 25">
            <a:extLst>
              <a:ext uri="{FF2B5EF4-FFF2-40B4-BE49-F238E27FC236}">
                <a16:creationId xmlns:a16="http://schemas.microsoft.com/office/drawing/2014/main" id="{643C5E3D-DAA5-4CB9-AECA-FB8E8D4348B7}"/>
              </a:ext>
            </a:extLst>
          </p:cNvPr>
          <p:cNvSpPr txBox="1"/>
          <p:nvPr/>
        </p:nvSpPr>
        <p:spPr>
          <a:xfrm>
            <a:off x="4348263" y="5079409"/>
            <a:ext cx="6935822" cy="954107"/>
          </a:xfrm>
          <a:prstGeom prst="rect">
            <a:avLst/>
          </a:prstGeom>
          <a:noFill/>
        </p:spPr>
        <p:txBody>
          <a:bodyPr wrap="square" rtlCol="0">
            <a:spAutoFit/>
          </a:bodyPr>
          <a:lstStyle/>
          <a:p>
            <a:r>
              <a:rPr lang="en-US" altLang="zh-CN" sz="2800" dirty="0">
                <a:solidFill>
                  <a:srgbClr val="FF0000"/>
                </a:solidFill>
              </a:rPr>
              <a:t>Stimulate the brain, and let the students come up with more possible stories</a:t>
            </a:r>
            <a:endParaRPr lang="zh-CN" altLang="en-US" sz="2800" dirty="0">
              <a:solidFill>
                <a:srgbClr val="FF0000"/>
              </a:solidFill>
            </a:endParaRPr>
          </a:p>
        </p:txBody>
      </p:sp>
      <p:sp>
        <p:nvSpPr>
          <p:cNvPr id="32" name="文本框 31">
            <a:extLst>
              <a:ext uri="{FF2B5EF4-FFF2-40B4-BE49-F238E27FC236}">
                <a16:creationId xmlns:a16="http://schemas.microsoft.com/office/drawing/2014/main" id="{DDC4D7ED-CA7E-4C63-867C-9934DDC891BB}"/>
              </a:ext>
            </a:extLst>
          </p:cNvPr>
          <p:cNvSpPr txBox="1"/>
          <p:nvPr/>
        </p:nvSpPr>
        <p:spPr>
          <a:xfrm>
            <a:off x="5128855" y="990154"/>
            <a:ext cx="2760277" cy="523220"/>
          </a:xfrm>
          <a:prstGeom prst="rect">
            <a:avLst/>
          </a:prstGeom>
          <a:noFill/>
        </p:spPr>
        <p:txBody>
          <a:bodyPr wrap="square">
            <a:spAutoFit/>
          </a:bodyPr>
          <a:lstStyle/>
          <a:p>
            <a:r>
              <a:rPr lang="zh-CN" altLang="en-US" sz="2800" b="1" dirty="0">
                <a:solidFill>
                  <a:srgbClr val="FF0000"/>
                </a:solidFill>
                <a:latin typeface="Calibri" panose="020F0502020204030204" charset="0"/>
                <a:ea typeface="宋体" panose="02010600030101010101" pitchFamily="2" charset="-122"/>
              </a:rPr>
              <a:t>可能情节</a:t>
            </a:r>
            <a:r>
              <a:rPr lang="en-US" altLang="zh-CN" sz="2800" b="1" dirty="0">
                <a:solidFill>
                  <a:srgbClr val="FF0000"/>
                </a:solidFill>
                <a:latin typeface="Calibri" panose="020F0502020204030204" charset="0"/>
                <a:ea typeface="宋体" panose="02010600030101010101" pitchFamily="2" charset="-122"/>
              </a:rPr>
              <a:t>3</a:t>
            </a:r>
            <a:r>
              <a:rPr lang="zh-CN" altLang="en-US" sz="2800" b="1" dirty="0">
                <a:solidFill>
                  <a:srgbClr val="FF0000"/>
                </a:solidFill>
                <a:latin typeface="Calibri" panose="020F0502020204030204" charset="0"/>
                <a:ea typeface="宋体" panose="02010600030101010101" pitchFamily="2" charset="-122"/>
              </a:rPr>
              <a:t>：</a:t>
            </a:r>
            <a:endParaRPr lang="zh-CN" altLang="en-US" sz="2800" b="1" dirty="0"/>
          </a:p>
        </p:txBody>
      </p:sp>
    </p:spTree>
    <p:extLst>
      <p:ext uri="{BB962C8B-B14F-4D97-AF65-F5344CB8AC3E}">
        <p14:creationId xmlns:p14="http://schemas.microsoft.com/office/powerpoint/2010/main" val="323081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8"/>
          <p:cNvSpPr txBox="1"/>
          <p:nvPr/>
        </p:nvSpPr>
        <p:spPr>
          <a:xfrm>
            <a:off x="4100691"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2290"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57655" y="89584"/>
            <a:ext cx="11774214" cy="646331"/>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en-US" altLang="zh-CN" sz="4000" b="1" i="0" u="none" strike="noStrike" kern="1200" cap="none" spc="0" normalizeH="0" baseline="0" noProof="1">
                <a:ln w="11430"/>
                <a:solidFill>
                  <a:schemeClr val="accent2">
                    <a:lumMod val="60000"/>
                    <a:lumOff val="40000"/>
                  </a:schemeClr>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Warming up---- Enjoy </a:t>
            </a:r>
            <a:r>
              <a:rPr kumimoji="0" lang="zh-CN" altLang="en-US" sz="4000" b="1" i="0" u="none" strike="noStrike" kern="1200" cap="none" spc="0" normalizeH="0" baseline="0" noProof="1">
                <a:ln w="11430"/>
                <a:solidFill>
                  <a:schemeClr val="accent2">
                    <a:lumMod val="60000"/>
                    <a:lumOff val="40000"/>
                  </a:schemeClr>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a:t>
            </a:r>
            <a:r>
              <a:rPr kumimoji="0" lang="en-US" altLang="zh-CN" sz="4000" b="1" i="0" u="none" strike="noStrike" kern="1200" cap="none" spc="0" normalizeH="0" baseline="0" noProof="1">
                <a:ln w="11430"/>
                <a:solidFill>
                  <a:schemeClr val="accent2">
                    <a:lumMod val="60000"/>
                    <a:lumOff val="40000"/>
                  </a:schemeClr>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Father and Daughter</a:t>
            </a:r>
            <a:r>
              <a:rPr kumimoji="0" lang="zh-CN" altLang="en-US" sz="4000" b="1" i="0" u="none" strike="noStrike" kern="1200" cap="none" spc="0" normalizeH="0" baseline="0" noProof="1">
                <a:ln w="11430"/>
                <a:solidFill>
                  <a:schemeClr val="accent2">
                    <a:lumMod val="60000"/>
                    <a:lumOff val="40000"/>
                  </a:schemeClr>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a:t>
            </a:r>
            <a:endParaRPr kumimoji="0" lang="en-US" altLang="zh-CN" sz="4000" b="1" i="0" u="none" strike="noStrike" kern="1200" cap="none" spc="0" normalizeH="0" baseline="0" noProof="1">
              <a:ln w="11430"/>
              <a:solidFill>
                <a:schemeClr val="accent2">
                  <a:lumMod val="60000"/>
                  <a:lumOff val="40000"/>
                </a:schemeClr>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pic>
        <p:nvPicPr>
          <p:cNvPr id="4" name="Father and daughter （奥斯卡短片）">
            <a:hlinkClick r:id="" action="ppaction://media"/>
            <a:extLst>
              <a:ext uri="{FF2B5EF4-FFF2-40B4-BE49-F238E27FC236}">
                <a16:creationId xmlns:a16="http://schemas.microsoft.com/office/drawing/2014/main" id="{651B5D11-156B-4EFF-B874-12B080001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0131" y="735915"/>
            <a:ext cx="11532476" cy="56727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016873" y="275230"/>
            <a:ext cx="9664262" cy="646331"/>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en-US" altLang="zh-CN" sz="4000" b="1" i="0" u="none" strike="noStrike" kern="1200" cap="none" spc="0" normalizeH="0" baseline="0" noProof="1">
                <a:ln w="11430"/>
                <a:gradFill>
                  <a:gsLst>
                    <a:gs pos="0">
                      <a:srgbClr val="7B32B2"/>
                    </a:gs>
                    <a:gs pos="100000">
                      <a:srgbClr val="401A5D"/>
                    </a:gs>
                  </a:gsLst>
                  <a:lin scaled="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Analysis of the </a:t>
            </a:r>
            <a:r>
              <a:rPr lang="en-US" altLang="zh-CN" sz="4000" b="0" i="0" dirty="0">
                <a:solidFill>
                  <a:srgbClr val="FF0000"/>
                </a:solidFill>
                <a:effectLst/>
                <a:latin typeface="microsoft yahei" panose="020B0503020204020204" pitchFamily="34" charset="-122"/>
                <a:ea typeface="microsoft yahei" panose="020B0503020204020204" pitchFamily="34" charset="-122"/>
              </a:rPr>
              <a:t>Problem composition</a:t>
            </a:r>
            <a:endPar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sp>
        <p:nvSpPr>
          <p:cNvPr id="27" name="文本框 26">
            <a:extLst>
              <a:ext uri="{FF2B5EF4-FFF2-40B4-BE49-F238E27FC236}">
                <a16:creationId xmlns:a16="http://schemas.microsoft.com/office/drawing/2014/main" id="{BBD1DCEB-85D1-4700-A9A8-E66194C41399}"/>
              </a:ext>
            </a:extLst>
          </p:cNvPr>
          <p:cNvSpPr txBox="1"/>
          <p:nvPr/>
        </p:nvSpPr>
        <p:spPr>
          <a:xfrm>
            <a:off x="1533057" y="1196791"/>
            <a:ext cx="821791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0000"/>
                </a:solidFill>
                <a:effectLst/>
                <a:uLnTx/>
                <a:uFillTx/>
                <a:latin typeface="Calibri"/>
                <a:ea typeface="微软雅黑" panose="020B0503020204020204" pitchFamily="34" charset="-122"/>
                <a:cs typeface="+mn-cs"/>
              </a:rPr>
              <a:t>问题范文解读：</a:t>
            </a:r>
            <a:r>
              <a:rPr kumimoji="0" lang="zh-CN" altLang="en-US" sz="3200" b="0" i="0" u="none" strike="noStrike" kern="1200" cap="none" spc="0" normalizeH="0" baseline="0" noProof="0" dirty="0">
                <a:ln>
                  <a:noFill/>
                </a:ln>
                <a:solidFill>
                  <a:srgbClr val="0070C0"/>
                </a:solidFill>
                <a:effectLst/>
                <a:uLnTx/>
                <a:uFillTx/>
                <a:latin typeface="Calibri"/>
                <a:ea typeface="微软雅黑" panose="020B0503020204020204" pitchFamily="34" charset="-122"/>
                <a:cs typeface="+mn-cs"/>
              </a:rPr>
              <a:t>发现问题，规避问题</a:t>
            </a:r>
            <a:endParaRPr kumimoji="0" lang="en-US" altLang="zh-CN" sz="3200" b="0" i="0" u="none" strike="noStrike" kern="1200" cap="none" spc="0" normalizeH="0" baseline="0" noProof="0" dirty="0">
              <a:ln>
                <a:noFill/>
              </a:ln>
              <a:solidFill>
                <a:srgbClr val="0070C0"/>
              </a:solidFill>
              <a:effectLst/>
              <a:uLnTx/>
              <a:uFillTx/>
              <a:latin typeface="Calibri"/>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ED7D31">
                    <a:lumMod val="75000"/>
                  </a:srgbClr>
                </a:solidFill>
                <a:effectLst/>
                <a:uLnTx/>
                <a:uFillTx/>
                <a:latin typeface="Calibri"/>
                <a:ea typeface="微软雅黑" panose="020B0503020204020204" pitchFamily="34" charset="-122"/>
                <a:cs typeface="+mn-cs"/>
                <a:sym typeface="Wingdings" panose="05000000000000000000" pitchFamily="2" charset="2"/>
              </a:rPr>
              <a:t>（</a:t>
            </a:r>
            <a:r>
              <a:rPr kumimoji="0" lang="zh-CN" altLang="en-US" sz="2400" b="0" i="0" u="none" strike="noStrike" kern="1200" cap="none" spc="0" normalizeH="0" baseline="0" noProof="0" dirty="0">
                <a:ln>
                  <a:noFill/>
                </a:ln>
                <a:solidFill>
                  <a:srgbClr val="ED7D31">
                    <a:lumMod val="75000"/>
                  </a:srgbClr>
                </a:solidFill>
                <a:effectLst/>
                <a:uLnTx/>
                <a:uFillTx/>
                <a:latin typeface="Calibri"/>
                <a:ea typeface="微软雅黑" panose="020B0503020204020204" pitchFamily="34" charset="-122"/>
                <a:cs typeface="+mn-cs"/>
                <a:sym typeface="Wingdings" panose="05000000000000000000" pitchFamily="2" charset="2"/>
              </a:rPr>
              <a:t>注意：本班学生的基础不好，这是读后续写的第一节课，先告诉他们如何合理地推故事情节，语言描写和语法错误暂时忽略，之后会跟进教学，帮学生提高语言表达能力）</a:t>
            </a:r>
            <a:endParaRPr kumimoji="0" lang="zh-CN" altLang="en-US" sz="2400" b="0" i="0" u="none" strike="noStrike" kern="1200" cap="none" spc="0" normalizeH="0" baseline="0" noProof="0" dirty="0">
              <a:ln>
                <a:noFill/>
              </a:ln>
              <a:solidFill>
                <a:srgbClr val="ED7D31">
                  <a:lumMod val="75000"/>
                </a:srgbClr>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C9C02C8B-2387-4C6C-BFD9-D567FA295F87}"/>
              </a:ext>
            </a:extLst>
          </p:cNvPr>
          <p:cNvPicPr>
            <a:picLocks noChangeAspect="1"/>
          </p:cNvPicPr>
          <p:nvPr/>
        </p:nvPicPr>
        <p:blipFill rotWithShape="1">
          <a:blip r:embed="rId2">
            <a:extLst>
              <a:ext uri="{28A0092B-C50C-407E-A947-70E740481C1C}">
                <a14:useLocalDpi xmlns:a14="http://schemas.microsoft.com/office/drawing/2010/main" val="0"/>
              </a:ext>
            </a:extLst>
          </a:blip>
          <a:srcRect t="-1" r="27977" b="-839"/>
          <a:stretch/>
        </p:blipFill>
        <p:spPr>
          <a:xfrm>
            <a:off x="1663263" y="3145221"/>
            <a:ext cx="7078716" cy="3437549"/>
          </a:xfrm>
          <a:prstGeom prst="rect">
            <a:avLst/>
          </a:prstGeom>
        </p:spPr>
      </p:pic>
    </p:spTree>
    <p:extLst>
      <p:ext uri="{BB962C8B-B14F-4D97-AF65-F5344CB8AC3E}">
        <p14:creationId xmlns:p14="http://schemas.microsoft.com/office/powerpoint/2010/main" val="290400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zh-CN" sz="4000" strike="noStrike"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rPr>
              <a:t>Student's composition  </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1</a:t>
            </a:r>
          </a:p>
        </p:txBody>
      </p:sp>
      <p:pic>
        <p:nvPicPr>
          <p:cNvPr id="26627" name="图片 1"/>
          <p:cNvPicPr>
            <a:picLocks noChangeAspect="1"/>
          </p:cNvPicPr>
          <p:nvPr/>
        </p:nvPicPr>
        <p:blipFill>
          <a:blip r:embed="rId2">
            <a:lum bright="23000"/>
          </a:blip>
          <a:stretch>
            <a:fillRect/>
          </a:stretch>
        </p:blipFill>
        <p:spPr>
          <a:xfrm>
            <a:off x="0" y="716598"/>
            <a:ext cx="10027920" cy="6141402"/>
          </a:xfrm>
          <a:prstGeom prst="rect">
            <a:avLst/>
          </a:prstGeom>
          <a:noFill/>
          <a:ln>
            <a:noFill/>
          </a:ln>
        </p:spPr>
      </p:pic>
      <p:sp>
        <p:nvSpPr>
          <p:cNvPr id="4" name="文本框 3"/>
          <p:cNvSpPr txBox="1"/>
          <p:nvPr/>
        </p:nvSpPr>
        <p:spPr>
          <a:xfrm>
            <a:off x="10012680" y="715030"/>
            <a:ext cx="1935480" cy="7171194"/>
          </a:xfrm>
          <a:prstGeom prst="rect">
            <a:avLst/>
          </a:prstGeom>
          <a:noFill/>
        </p:spPr>
        <p:txBody>
          <a:bodyPr wrap="square" rtlCol="0">
            <a:spAutoFit/>
          </a:bodyPr>
          <a:lstStyle/>
          <a:p>
            <a:pPr algn="ctr"/>
            <a:r>
              <a:rPr lang="zh-CN" altLang="en-US"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a:t>
            </a:r>
            <a:endParaRPr lang="en-US" altLang="zh-CN"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endParaRPr lang="zh-CN" altLang="en-US" sz="72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cs typeface="+mn-cs"/>
              <a:sym typeface="+mn-ea"/>
            </a:endParaRPr>
          </a:p>
          <a:p>
            <a:pPr algn="ctr"/>
            <a:r>
              <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Problems </a:t>
            </a:r>
          </a:p>
          <a:p>
            <a:pPr algn="ct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in </a:t>
            </a:r>
          </a:p>
          <a:p>
            <a:pPr algn="ct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r>
              <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Plot</a:t>
            </a:r>
          </a:p>
          <a:p>
            <a:pPr algn="ctr"/>
            <a:endParaRPr lang="en-US" altLang="zh-CN" sz="44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sym typeface="+mn-ea"/>
            </a:endParaRPr>
          </a:p>
          <a:p>
            <a:pPr algn="ctr"/>
            <a:endParaRPr lang="en-US" altLang="zh-CN" sz="44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sym typeface="+mn-ea"/>
            </a:endParaRPr>
          </a:p>
          <a:p>
            <a:pPr algn="ctr"/>
            <a:endParaRPr lang="zh-CN" altLang="en-US" sz="4800" noProof="1">
              <a:ln w="22225">
                <a:solidFill>
                  <a:schemeClr val="accent2"/>
                </a:solidFill>
                <a:prstDash val="solid"/>
              </a:ln>
              <a:solidFill>
                <a:schemeClr val="accent2">
                  <a:lumMod val="40000"/>
                  <a:lumOff val="60000"/>
                </a:schemeClr>
              </a:solidFill>
            </a:endParaRPr>
          </a:p>
        </p:txBody>
      </p:sp>
      <p:sp>
        <p:nvSpPr>
          <p:cNvPr id="5" name="圆角矩形标注 4"/>
          <p:cNvSpPr/>
          <p:nvPr/>
        </p:nvSpPr>
        <p:spPr>
          <a:xfrm>
            <a:off x="1635760" y="2798445"/>
            <a:ext cx="7141845" cy="1007745"/>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algn="ctr" eaLnBrk="0" hangingPunct="0">
              <a:buSzTx/>
            </a:pPr>
            <a:r>
              <a:rPr lang="en-US" altLang="zh-CN" sz="2800" b="0" dirty="0">
                <a:solidFill>
                  <a:srgbClr val="FFC000"/>
                </a:solidFill>
                <a:latin typeface="Arial" panose="020B0604020202020204" pitchFamily="34" charset="0"/>
                <a:ea typeface="宋体" panose="02010600030101010101" pitchFamily="2" charset="-122"/>
              </a:rPr>
              <a:t>Problem</a:t>
            </a:r>
            <a:r>
              <a:rPr lang="zh-CN" altLang="en-US" sz="2800" b="0" dirty="0">
                <a:solidFill>
                  <a:srgbClr val="FFC000"/>
                </a:solidFill>
                <a:latin typeface="Arial" panose="020B0604020202020204" pitchFamily="34" charset="0"/>
                <a:ea typeface="宋体" panose="02010600030101010101" pitchFamily="2" charset="-122"/>
              </a:rPr>
              <a:t>：</a:t>
            </a:r>
            <a:r>
              <a:rPr lang="en-US" altLang="zh-CN" sz="2800" b="0" dirty="0">
                <a:solidFill>
                  <a:srgbClr val="FFC000"/>
                </a:solidFill>
                <a:latin typeface="Arial" panose="020B0604020202020204" pitchFamily="34" charset="0"/>
                <a:ea typeface="宋体" panose="02010600030101010101" pitchFamily="2" charset="-122"/>
              </a:rPr>
              <a:t>examining the topic unclearly</a:t>
            </a:r>
            <a:endParaRPr lang="en-US" altLang="en-US" sz="2800" b="0" dirty="0">
              <a:solidFill>
                <a:srgbClr val="FFC000"/>
              </a:solidFill>
              <a:latin typeface="Arial" panose="020B0604020202020204" pitchFamily="34" charset="0"/>
            </a:endParaRPr>
          </a:p>
          <a:p>
            <a:pPr algn="ctr" eaLnBrk="0" hangingPunct="0">
              <a:buSzTx/>
            </a:pPr>
            <a:r>
              <a:rPr lang="en-US" altLang="en-US" sz="2800" b="0" dirty="0">
                <a:solidFill>
                  <a:srgbClr val="FFFF00"/>
                </a:solidFill>
                <a:latin typeface="Arial" panose="020B0604020202020204" pitchFamily="34" charset="0"/>
              </a:rPr>
              <a:t>No “  lying on the floor” </a:t>
            </a:r>
          </a:p>
        </p:txBody>
      </p:sp>
      <p:sp>
        <p:nvSpPr>
          <p:cNvPr id="7" name="矩形 6"/>
          <p:cNvSpPr/>
          <p:nvPr/>
        </p:nvSpPr>
        <p:spPr>
          <a:xfrm>
            <a:off x="5888251" y="3244334"/>
            <a:ext cx="415498" cy="369332"/>
          </a:xfrm>
          <a:prstGeom prst="rect">
            <a:avLst/>
          </a:prstGeom>
        </p:spPr>
        <p:txBody>
          <a:bodyPr wrap="none">
            <a:spAutoFit/>
          </a:bodyPr>
          <a:lstStyle/>
          <a:p>
            <a:pPr algn="ctr"/>
            <a:r>
              <a:rPr lang="zh-CN" altLang="en-US"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a:t>
            </a:r>
            <a:endParaRPr lang="en-US" altLang="zh-CN"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p:txBody>
      </p:sp>
      <p:sp>
        <p:nvSpPr>
          <p:cNvPr id="8" name="矩形 7"/>
          <p:cNvSpPr/>
          <p:nvPr/>
        </p:nvSpPr>
        <p:spPr>
          <a:xfrm>
            <a:off x="9042931" y="4387334"/>
            <a:ext cx="415498" cy="369332"/>
          </a:xfrm>
          <a:prstGeom prst="rect">
            <a:avLst/>
          </a:prstGeom>
        </p:spPr>
        <p:txBody>
          <a:bodyPr wrap="none">
            <a:spAutoFit/>
          </a:bodyPr>
          <a:lstStyle/>
          <a:p>
            <a:pPr algn="ctr"/>
            <a:r>
              <a:rPr lang="zh-CN" altLang="en-US"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a:t>
            </a:r>
            <a:endParaRPr lang="en-US" altLang="zh-CN"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27650"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zh-CN" sz="4000" strike="noStrike"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rPr>
              <a:t>Student's composition </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2</a:t>
            </a:r>
          </a:p>
        </p:txBody>
      </p:sp>
      <p:pic>
        <p:nvPicPr>
          <p:cNvPr id="27652" name="图片 1"/>
          <p:cNvPicPr>
            <a:picLocks noChangeAspect="1"/>
          </p:cNvPicPr>
          <p:nvPr/>
        </p:nvPicPr>
        <p:blipFill>
          <a:blip r:embed="rId2">
            <a:lum bright="23000"/>
          </a:blip>
          <a:stretch>
            <a:fillRect/>
          </a:stretch>
        </p:blipFill>
        <p:spPr>
          <a:xfrm>
            <a:off x="0" y="705485"/>
            <a:ext cx="10347960" cy="5969635"/>
          </a:xfrm>
          <a:prstGeom prst="rect">
            <a:avLst/>
          </a:prstGeom>
          <a:gradFill rotWithShape="1">
            <a:gsLst>
              <a:gs pos="0">
                <a:srgbClr val="FE4444"/>
              </a:gs>
              <a:gs pos="100000">
                <a:srgbClr val="832B2B"/>
              </a:gs>
            </a:gsLst>
            <a:lin ang="5400000"/>
            <a:tileRect/>
          </a:gradFill>
          <a:ln w="9525">
            <a:noFill/>
          </a:ln>
        </p:spPr>
      </p:pic>
      <p:sp>
        <p:nvSpPr>
          <p:cNvPr id="2" name="任意多边形 1"/>
          <p:cNvSpPr/>
          <p:nvPr/>
        </p:nvSpPr>
        <p:spPr>
          <a:xfrm>
            <a:off x="3509645" y="5177155"/>
            <a:ext cx="1869751" cy="1057275"/>
          </a:xfrm>
          <a:custGeom>
            <a:avLst/>
            <a:gdLst>
              <a:gd name="connisteX0" fmla="*/ 0 w 1769745"/>
              <a:gd name="connsiteY0" fmla="*/ 780556 h 1055805"/>
              <a:gd name="connisteX1" fmla="*/ 64135 w 1769745"/>
              <a:gd name="connsiteY1" fmla="*/ 780556 h 1055805"/>
              <a:gd name="connisteX2" fmla="*/ 146050 w 1769745"/>
              <a:gd name="connsiteY2" fmla="*/ 798336 h 1055805"/>
              <a:gd name="connisteX3" fmla="*/ 246380 w 1769745"/>
              <a:gd name="connsiteY3" fmla="*/ 825641 h 1055805"/>
              <a:gd name="connisteX4" fmla="*/ 318770 w 1769745"/>
              <a:gd name="connsiteY4" fmla="*/ 844056 h 1055805"/>
              <a:gd name="connisteX5" fmla="*/ 382905 w 1769745"/>
              <a:gd name="connsiteY5" fmla="*/ 862471 h 1055805"/>
              <a:gd name="connisteX6" fmla="*/ 455295 w 1769745"/>
              <a:gd name="connsiteY6" fmla="*/ 889776 h 1055805"/>
              <a:gd name="connisteX7" fmla="*/ 519430 w 1769745"/>
              <a:gd name="connsiteY7" fmla="*/ 898666 h 1055805"/>
              <a:gd name="connisteX8" fmla="*/ 601345 w 1769745"/>
              <a:gd name="connsiteY8" fmla="*/ 934861 h 1055805"/>
              <a:gd name="connisteX9" fmla="*/ 674370 w 1769745"/>
              <a:gd name="connsiteY9" fmla="*/ 944386 h 1055805"/>
              <a:gd name="connisteX10" fmla="*/ 765175 w 1769745"/>
              <a:gd name="connsiteY10" fmla="*/ 980581 h 1055805"/>
              <a:gd name="connisteX11" fmla="*/ 847090 w 1769745"/>
              <a:gd name="connsiteY11" fmla="*/ 1007886 h 1055805"/>
              <a:gd name="connisteX12" fmla="*/ 938530 w 1769745"/>
              <a:gd name="connsiteY12" fmla="*/ 1026301 h 1055805"/>
              <a:gd name="connisteX13" fmla="*/ 1010920 w 1769745"/>
              <a:gd name="connsiteY13" fmla="*/ 1044716 h 1055805"/>
              <a:gd name="connisteX14" fmla="*/ 1075055 w 1769745"/>
              <a:gd name="connsiteY14" fmla="*/ 1044716 h 1055805"/>
              <a:gd name="connisteX15" fmla="*/ 1147445 w 1769745"/>
              <a:gd name="connsiteY15" fmla="*/ 1044716 h 1055805"/>
              <a:gd name="connisteX16" fmla="*/ 1211580 w 1769745"/>
              <a:gd name="connsiteY16" fmla="*/ 1044716 h 1055805"/>
              <a:gd name="connisteX17" fmla="*/ 1284605 w 1769745"/>
              <a:gd name="connsiteY17" fmla="*/ 1053606 h 1055805"/>
              <a:gd name="connisteX18" fmla="*/ 1366520 w 1769745"/>
              <a:gd name="connsiteY18" fmla="*/ 1053606 h 1055805"/>
              <a:gd name="connisteX19" fmla="*/ 1448435 w 1769745"/>
              <a:gd name="connsiteY19" fmla="*/ 1035191 h 1055805"/>
              <a:gd name="connisteX20" fmla="*/ 1530350 w 1769745"/>
              <a:gd name="connsiteY20" fmla="*/ 998996 h 1055805"/>
              <a:gd name="connisteX21" fmla="*/ 1603375 w 1769745"/>
              <a:gd name="connsiteY21" fmla="*/ 962801 h 1055805"/>
              <a:gd name="connisteX22" fmla="*/ 1685290 w 1769745"/>
              <a:gd name="connsiteY22" fmla="*/ 907556 h 1055805"/>
              <a:gd name="connisteX23" fmla="*/ 1748790 w 1769745"/>
              <a:gd name="connsiteY23" fmla="*/ 835166 h 1055805"/>
              <a:gd name="connisteX24" fmla="*/ 1767205 w 1769745"/>
              <a:gd name="connsiteY24" fmla="*/ 771031 h 1055805"/>
              <a:gd name="connisteX25" fmla="*/ 1767205 w 1769745"/>
              <a:gd name="connsiteY25" fmla="*/ 698641 h 1055805"/>
              <a:gd name="connisteX26" fmla="*/ 1767205 w 1769745"/>
              <a:gd name="connsiteY26" fmla="*/ 634506 h 1055805"/>
              <a:gd name="connisteX27" fmla="*/ 1767205 w 1769745"/>
              <a:gd name="connsiteY27" fmla="*/ 561481 h 1055805"/>
              <a:gd name="connisteX28" fmla="*/ 1739900 w 1769745"/>
              <a:gd name="connsiteY28" fmla="*/ 489091 h 1055805"/>
              <a:gd name="connisteX29" fmla="*/ 1730375 w 1769745"/>
              <a:gd name="connsiteY29" fmla="*/ 424956 h 1055805"/>
              <a:gd name="connisteX30" fmla="*/ 1694180 w 1769745"/>
              <a:gd name="connsiteY30" fmla="*/ 352566 h 1055805"/>
              <a:gd name="connisteX31" fmla="*/ 1657985 w 1769745"/>
              <a:gd name="connsiteY31" fmla="*/ 288431 h 1055805"/>
              <a:gd name="connisteX32" fmla="*/ 1593850 w 1769745"/>
              <a:gd name="connsiteY32" fmla="*/ 242711 h 1055805"/>
              <a:gd name="connisteX33" fmla="*/ 1503045 w 1769745"/>
              <a:gd name="connsiteY33" fmla="*/ 215406 h 1055805"/>
              <a:gd name="connisteX34" fmla="*/ 1438910 w 1769745"/>
              <a:gd name="connsiteY34" fmla="*/ 188101 h 1055805"/>
              <a:gd name="connisteX35" fmla="*/ 1348105 w 1769745"/>
              <a:gd name="connsiteY35" fmla="*/ 160796 h 1055805"/>
              <a:gd name="connisteX36" fmla="*/ 1275080 w 1769745"/>
              <a:gd name="connsiteY36" fmla="*/ 143016 h 1055805"/>
              <a:gd name="connisteX37" fmla="*/ 1202690 w 1769745"/>
              <a:gd name="connsiteY37" fmla="*/ 115711 h 1055805"/>
              <a:gd name="connisteX38" fmla="*/ 1138555 w 1769745"/>
              <a:gd name="connsiteY38" fmla="*/ 115711 h 1055805"/>
              <a:gd name="connisteX39" fmla="*/ 1065530 w 1769745"/>
              <a:gd name="connsiteY39" fmla="*/ 115711 h 1055805"/>
              <a:gd name="connisteX40" fmla="*/ 965835 w 1769745"/>
              <a:gd name="connsiteY40" fmla="*/ 78881 h 1055805"/>
              <a:gd name="connisteX41" fmla="*/ 892810 w 1769745"/>
              <a:gd name="connsiteY41" fmla="*/ 61101 h 1055805"/>
              <a:gd name="connisteX42" fmla="*/ 828675 w 1769745"/>
              <a:gd name="connsiteY42" fmla="*/ 51576 h 1055805"/>
              <a:gd name="connisteX43" fmla="*/ 756285 w 1769745"/>
              <a:gd name="connsiteY43" fmla="*/ 33796 h 1055805"/>
              <a:gd name="connisteX44" fmla="*/ 674370 w 1769745"/>
              <a:gd name="connsiteY44" fmla="*/ 24271 h 1055805"/>
              <a:gd name="connisteX45" fmla="*/ 610235 w 1769745"/>
              <a:gd name="connsiteY45" fmla="*/ 6491 h 1055805"/>
              <a:gd name="connisteX46" fmla="*/ 537845 w 1769745"/>
              <a:gd name="connsiteY46" fmla="*/ 6491 h 1055805"/>
              <a:gd name="connisteX47" fmla="*/ 473710 w 1769745"/>
              <a:gd name="connsiteY47" fmla="*/ 6491 h 1055805"/>
              <a:gd name="connisteX48" fmla="*/ 400685 w 1769745"/>
              <a:gd name="connsiteY48" fmla="*/ 78881 h 1055805"/>
              <a:gd name="connisteX49" fmla="*/ 328295 w 1769745"/>
              <a:gd name="connsiteY49" fmla="*/ 133491 h 1055805"/>
              <a:gd name="connisteX50" fmla="*/ 255270 w 1769745"/>
              <a:gd name="connsiteY50" fmla="*/ 160796 h 1055805"/>
              <a:gd name="connisteX51" fmla="*/ 219075 w 1769745"/>
              <a:gd name="connsiteY51" fmla="*/ 224931 h 1055805"/>
              <a:gd name="connisteX52" fmla="*/ 200660 w 1769745"/>
              <a:gd name="connsiteY52" fmla="*/ 297321 h 1055805"/>
              <a:gd name="connisteX53" fmla="*/ 200660 w 1769745"/>
              <a:gd name="connsiteY53" fmla="*/ 361456 h 1055805"/>
              <a:gd name="connisteX54" fmla="*/ 200660 w 1769745"/>
              <a:gd name="connsiteY54" fmla="*/ 434481 h 1055805"/>
              <a:gd name="connisteX55" fmla="*/ 200660 w 1769745"/>
              <a:gd name="connsiteY55" fmla="*/ 506871 h 1055805"/>
              <a:gd name="connisteX56" fmla="*/ 227965 w 1769745"/>
              <a:gd name="connsiteY56" fmla="*/ 579896 h 1055805"/>
              <a:gd name="connisteX57" fmla="*/ 255270 w 1769745"/>
              <a:gd name="connsiteY57" fmla="*/ 644031 h 1055805"/>
              <a:gd name="connisteX58" fmla="*/ 291465 w 1769745"/>
              <a:gd name="connsiteY58" fmla="*/ 716421 h 1055805"/>
              <a:gd name="connisteX59" fmla="*/ 337185 w 1769745"/>
              <a:gd name="connsiteY59" fmla="*/ 780556 h 1055805"/>
              <a:gd name="connisteX60" fmla="*/ 410210 w 1769745"/>
              <a:gd name="connsiteY60" fmla="*/ 835166 h 1055805"/>
              <a:gd name="connisteX61" fmla="*/ 482600 w 1769745"/>
              <a:gd name="connsiteY61" fmla="*/ 871361 h 1055805"/>
              <a:gd name="connisteX62" fmla="*/ 546735 w 1769745"/>
              <a:gd name="connsiteY62" fmla="*/ 889776 h 1055805"/>
              <a:gd name="connisteX63" fmla="*/ 619760 w 1769745"/>
              <a:gd name="connsiteY63" fmla="*/ 889776 h 10558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1769745" h="1055806">
                <a:moveTo>
                  <a:pt x="0" y="780556"/>
                </a:moveTo>
                <a:cubicBezTo>
                  <a:pt x="11430" y="779921"/>
                  <a:pt x="34925" y="776746"/>
                  <a:pt x="64135" y="780556"/>
                </a:cubicBezTo>
                <a:cubicBezTo>
                  <a:pt x="93345" y="784366"/>
                  <a:pt x="109855" y="789446"/>
                  <a:pt x="146050" y="798336"/>
                </a:cubicBezTo>
                <a:cubicBezTo>
                  <a:pt x="182245" y="807226"/>
                  <a:pt x="212090" y="816751"/>
                  <a:pt x="246380" y="825641"/>
                </a:cubicBezTo>
                <a:cubicBezTo>
                  <a:pt x="280670" y="834531"/>
                  <a:pt x="291465" y="836436"/>
                  <a:pt x="318770" y="844056"/>
                </a:cubicBezTo>
                <a:cubicBezTo>
                  <a:pt x="346075" y="851676"/>
                  <a:pt x="355600" y="853581"/>
                  <a:pt x="382905" y="862471"/>
                </a:cubicBezTo>
                <a:cubicBezTo>
                  <a:pt x="410210" y="871361"/>
                  <a:pt x="427990" y="882791"/>
                  <a:pt x="455295" y="889776"/>
                </a:cubicBezTo>
                <a:cubicBezTo>
                  <a:pt x="482600" y="896761"/>
                  <a:pt x="490220" y="889776"/>
                  <a:pt x="519430" y="898666"/>
                </a:cubicBezTo>
                <a:cubicBezTo>
                  <a:pt x="548640" y="907556"/>
                  <a:pt x="570230" y="925971"/>
                  <a:pt x="601345" y="934861"/>
                </a:cubicBezTo>
                <a:cubicBezTo>
                  <a:pt x="632460" y="943751"/>
                  <a:pt x="641350" y="935496"/>
                  <a:pt x="674370" y="944386"/>
                </a:cubicBezTo>
                <a:cubicBezTo>
                  <a:pt x="707390" y="953276"/>
                  <a:pt x="730885" y="967881"/>
                  <a:pt x="765175" y="980581"/>
                </a:cubicBezTo>
                <a:cubicBezTo>
                  <a:pt x="799465" y="993281"/>
                  <a:pt x="812165" y="998996"/>
                  <a:pt x="847090" y="1007886"/>
                </a:cubicBezTo>
                <a:cubicBezTo>
                  <a:pt x="882015" y="1016776"/>
                  <a:pt x="905510" y="1018681"/>
                  <a:pt x="938530" y="1026301"/>
                </a:cubicBezTo>
                <a:cubicBezTo>
                  <a:pt x="971550" y="1033921"/>
                  <a:pt x="983615" y="1040906"/>
                  <a:pt x="1010920" y="1044716"/>
                </a:cubicBezTo>
                <a:cubicBezTo>
                  <a:pt x="1038225" y="1048526"/>
                  <a:pt x="1047750" y="1044716"/>
                  <a:pt x="1075055" y="1044716"/>
                </a:cubicBezTo>
                <a:cubicBezTo>
                  <a:pt x="1102360" y="1044716"/>
                  <a:pt x="1120140" y="1044716"/>
                  <a:pt x="1147445" y="1044716"/>
                </a:cubicBezTo>
                <a:cubicBezTo>
                  <a:pt x="1174750" y="1044716"/>
                  <a:pt x="1184275" y="1042811"/>
                  <a:pt x="1211580" y="1044716"/>
                </a:cubicBezTo>
                <a:cubicBezTo>
                  <a:pt x="1238885" y="1046621"/>
                  <a:pt x="1253490" y="1051701"/>
                  <a:pt x="1284605" y="1053606"/>
                </a:cubicBezTo>
                <a:cubicBezTo>
                  <a:pt x="1315720" y="1055511"/>
                  <a:pt x="1333500" y="1057416"/>
                  <a:pt x="1366520" y="1053606"/>
                </a:cubicBezTo>
                <a:cubicBezTo>
                  <a:pt x="1399540" y="1049796"/>
                  <a:pt x="1415415" y="1045986"/>
                  <a:pt x="1448435" y="1035191"/>
                </a:cubicBezTo>
                <a:cubicBezTo>
                  <a:pt x="1481455" y="1024396"/>
                  <a:pt x="1499235" y="1013601"/>
                  <a:pt x="1530350" y="998996"/>
                </a:cubicBezTo>
                <a:cubicBezTo>
                  <a:pt x="1561465" y="984391"/>
                  <a:pt x="1572260" y="981216"/>
                  <a:pt x="1603375" y="962801"/>
                </a:cubicBezTo>
                <a:cubicBezTo>
                  <a:pt x="1634490" y="944386"/>
                  <a:pt x="1656080" y="932956"/>
                  <a:pt x="1685290" y="907556"/>
                </a:cubicBezTo>
                <a:cubicBezTo>
                  <a:pt x="1714500" y="882156"/>
                  <a:pt x="1732280" y="862471"/>
                  <a:pt x="1748790" y="835166"/>
                </a:cubicBezTo>
                <a:cubicBezTo>
                  <a:pt x="1765300" y="807861"/>
                  <a:pt x="1763395" y="798336"/>
                  <a:pt x="1767205" y="771031"/>
                </a:cubicBezTo>
                <a:cubicBezTo>
                  <a:pt x="1771015" y="743726"/>
                  <a:pt x="1767205" y="725946"/>
                  <a:pt x="1767205" y="698641"/>
                </a:cubicBezTo>
                <a:cubicBezTo>
                  <a:pt x="1767205" y="671336"/>
                  <a:pt x="1767205" y="661811"/>
                  <a:pt x="1767205" y="634506"/>
                </a:cubicBezTo>
                <a:cubicBezTo>
                  <a:pt x="1767205" y="607201"/>
                  <a:pt x="1772920" y="590691"/>
                  <a:pt x="1767205" y="561481"/>
                </a:cubicBezTo>
                <a:cubicBezTo>
                  <a:pt x="1761490" y="532271"/>
                  <a:pt x="1747520" y="516396"/>
                  <a:pt x="1739900" y="489091"/>
                </a:cubicBezTo>
                <a:cubicBezTo>
                  <a:pt x="1732280" y="461786"/>
                  <a:pt x="1739265" y="452261"/>
                  <a:pt x="1730375" y="424956"/>
                </a:cubicBezTo>
                <a:cubicBezTo>
                  <a:pt x="1721485" y="397651"/>
                  <a:pt x="1708785" y="379871"/>
                  <a:pt x="1694180" y="352566"/>
                </a:cubicBezTo>
                <a:cubicBezTo>
                  <a:pt x="1679575" y="325261"/>
                  <a:pt x="1678305" y="310656"/>
                  <a:pt x="1657985" y="288431"/>
                </a:cubicBezTo>
                <a:cubicBezTo>
                  <a:pt x="1637665" y="266206"/>
                  <a:pt x="1624965" y="257316"/>
                  <a:pt x="1593850" y="242711"/>
                </a:cubicBezTo>
                <a:cubicBezTo>
                  <a:pt x="1562735" y="228106"/>
                  <a:pt x="1534160" y="226201"/>
                  <a:pt x="1503045" y="215406"/>
                </a:cubicBezTo>
                <a:cubicBezTo>
                  <a:pt x="1471930" y="204611"/>
                  <a:pt x="1470025" y="198896"/>
                  <a:pt x="1438910" y="188101"/>
                </a:cubicBezTo>
                <a:cubicBezTo>
                  <a:pt x="1407795" y="177306"/>
                  <a:pt x="1381125" y="169686"/>
                  <a:pt x="1348105" y="160796"/>
                </a:cubicBezTo>
                <a:cubicBezTo>
                  <a:pt x="1315085" y="151906"/>
                  <a:pt x="1304290" y="151906"/>
                  <a:pt x="1275080" y="143016"/>
                </a:cubicBezTo>
                <a:cubicBezTo>
                  <a:pt x="1245870" y="134126"/>
                  <a:pt x="1229995" y="121426"/>
                  <a:pt x="1202690" y="115711"/>
                </a:cubicBezTo>
                <a:cubicBezTo>
                  <a:pt x="1175385" y="109996"/>
                  <a:pt x="1165860" y="115711"/>
                  <a:pt x="1138555" y="115711"/>
                </a:cubicBezTo>
                <a:cubicBezTo>
                  <a:pt x="1111250" y="115711"/>
                  <a:pt x="1099820" y="123331"/>
                  <a:pt x="1065530" y="115711"/>
                </a:cubicBezTo>
                <a:cubicBezTo>
                  <a:pt x="1031240" y="108091"/>
                  <a:pt x="1000125" y="89676"/>
                  <a:pt x="965835" y="78881"/>
                </a:cubicBezTo>
                <a:cubicBezTo>
                  <a:pt x="931545" y="68086"/>
                  <a:pt x="920115" y="66816"/>
                  <a:pt x="892810" y="61101"/>
                </a:cubicBezTo>
                <a:cubicBezTo>
                  <a:pt x="865505" y="55386"/>
                  <a:pt x="855980" y="57291"/>
                  <a:pt x="828675" y="51576"/>
                </a:cubicBezTo>
                <a:cubicBezTo>
                  <a:pt x="801370" y="45861"/>
                  <a:pt x="787400" y="39511"/>
                  <a:pt x="756285" y="33796"/>
                </a:cubicBezTo>
                <a:cubicBezTo>
                  <a:pt x="725170" y="28081"/>
                  <a:pt x="703580" y="29986"/>
                  <a:pt x="674370" y="24271"/>
                </a:cubicBezTo>
                <a:cubicBezTo>
                  <a:pt x="645160" y="18556"/>
                  <a:pt x="637540" y="10301"/>
                  <a:pt x="610235" y="6491"/>
                </a:cubicBezTo>
                <a:cubicBezTo>
                  <a:pt x="582930" y="2681"/>
                  <a:pt x="565150" y="6491"/>
                  <a:pt x="537845" y="6491"/>
                </a:cubicBezTo>
                <a:cubicBezTo>
                  <a:pt x="510540" y="6491"/>
                  <a:pt x="501015" y="-8114"/>
                  <a:pt x="473710" y="6491"/>
                </a:cubicBezTo>
                <a:cubicBezTo>
                  <a:pt x="446405" y="21096"/>
                  <a:pt x="429895" y="53481"/>
                  <a:pt x="400685" y="78881"/>
                </a:cubicBezTo>
                <a:cubicBezTo>
                  <a:pt x="371475" y="104281"/>
                  <a:pt x="357505" y="116981"/>
                  <a:pt x="328295" y="133491"/>
                </a:cubicBezTo>
                <a:cubicBezTo>
                  <a:pt x="299085" y="150001"/>
                  <a:pt x="276860" y="142381"/>
                  <a:pt x="255270" y="160796"/>
                </a:cubicBezTo>
                <a:cubicBezTo>
                  <a:pt x="233680" y="179211"/>
                  <a:pt x="229870" y="197626"/>
                  <a:pt x="219075" y="224931"/>
                </a:cubicBezTo>
                <a:cubicBezTo>
                  <a:pt x="208280" y="252236"/>
                  <a:pt x="204470" y="270016"/>
                  <a:pt x="200660" y="297321"/>
                </a:cubicBezTo>
                <a:cubicBezTo>
                  <a:pt x="196850" y="324626"/>
                  <a:pt x="200660" y="334151"/>
                  <a:pt x="200660" y="361456"/>
                </a:cubicBezTo>
                <a:cubicBezTo>
                  <a:pt x="200660" y="388761"/>
                  <a:pt x="200660" y="405271"/>
                  <a:pt x="200660" y="434481"/>
                </a:cubicBezTo>
                <a:cubicBezTo>
                  <a:pt x="200660" y="463691"/>
                  <a:pt x="194945" y="477661"/>
                  <a:pt x="200660" y="506871"/>
                </a:cubicBezTo>
                <a:cubicBezTo>
                  <a:pt x="206375" y="536081"/>
                  <a:pt x="217170" y="552591"/>
                  <a:pt x="227965" y="579896"/>
                </a:cubicBezTo>
                <a:cubicBezTo>
                  <a:pt x="238760" y="607201"/>
                  <a:pt x="242570" y="616726"/>
                  <a:pt x="255270" y="644031"/>
                </a:cubicBezTo>
                <a:cubicBezTo>
                  <a:pt x="267970" y="671336"/>
                  <a:pt x="274955" y="689116"/>
                  <a:pt x="291465" y="716421"/>
                </a:cubicBezTo>
                <a:cubicBezTo>
                  <a:pt x="307975" y="743726"/>
                  <a:pt x="313690" y="757061"/>
                  <a:pt x="337185" y="780556"/>
                </a:cubicBezTo>
                <a:cubicBezTo>
                  <a:pt x="360680" y="804051"/>
                  <a:pt x="381000" y="816751"/>
                  <a:pt x="410210" y="835166"/>
                </a:cubicBezTo>
                <a:cubicBezTo>
                  <a:pt x="439420" y="853581"/>
                  <a:pt x="455295" y="860566"/>
                  <a:pt x="482600" y="871361"/>
                </a:cubicBezTo>
                <a:cubicBezTo>
                  <a:pt x="509905" y="882156"/>
                  <a:pt x="519430" y="885966"/>
                  <a:pt x="546735" y="889776"/>
                </a:cubicBezTo>
                <a:cubicBezTo>
                  <a:pt x="574040" y="893586"/>
                  <a:pt x="606425" y="890411"/>
                  <a:pt x="619760" y="889776"/>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sp>
        <p:nvSpPr>
          <p:cNvPr id="3" name="圆角矩形标注 2"/>
          <p:cNvSpPr/>
          <p:nvPr/>
        </p:nvSpPr>
        <p:spPr>
          <a:xfrm>
            <a:off x="2908935" y="3666490"/>
            <a:ext cx="6489065" cy="1485900"/>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r>
              <a:rPr lang="en-US" altLang="zh-CN" sz="2800" b="0" dirty="0">
                <a:solidFill>
                  <a:srgbClr val="FFC000"/>
                </a:solidFill>
                <a:latin typeface="Arial" panose="020B0604020202020204" pitchFamily="34" charset="0"/>
                <a:ea typeface="宋体" panose="02010600030101010101" pitchFamily="2" charset="-122"/>
              </a:rPr>
              <a:t>Problem</a:t>
            </a:r>
            <a:r>
              <a:rPr lang="zh-CN" altLang="en-US" sz="2800" b="0" dirty="0">
                <a:solidFill>
                  <a:srgbClr val="FFC000"/>
                </a:solidFill>
                <a:latin typeface="Arial" panose="020B0604020202020204" pitchFamily="34" charset="0"/>
                <a:ea typeface="宋体" panose="02010600030101010101" pitchFamily="2" charset="-122"/>
              </a:rPr>
              <a:t>：</a:t>
            </a:r>
            <a:r>
              <a:rPr lang="en-US" altLang="zh-CN" sz="2800" b="0" dirty="0">
                <a:solidFill>
                  <a:srgbClr val="FFC000"/>
                </a:solidFill>
                <a:latin typeface="Arial" panose="020B0604020202020204" pitchFamily="34" charset="0"/>
                <a:ea typeface="宋体" panose="02010600030101010101" pitchFamily="2" charset="-122"/>
              </a:rPr>
              <a:t>not use the word correctly</a:t>
            </a:r>
            <a:endParaRPr lang="zh-CN" altLang="en-US" sz="2800" b="0" dirty="0">
              <a:solidFill>
                <a:srgbClr val="FFC000"/>
              </a:solidFill>
              <a:latin typeface="Arial" panose="020B0604020202020204" pitchFamily="34" charset="0"/>
              <a:ea typeface="宋体" panose="02010600030101010101" pitchFamily="2" charset="-122"/>
            </a:endParaRPr>
          </a:p>
          <a:p>
            <a:pPr algn="ctr" eaLnBrk="0" hangingPunct="0">
              <a:buSzTx/>
            </a:pPr>
            <a:r>
              <a:rPr lang="en-US" altLang="zh-CN" sz="2800" b="0" dirty="0">
                <a:solidFill>
                  <a:srgbClr val="FFFF00"/>
                </a:solidFill>
                <a:latin typeface="Arial" panose="020B0604020202020204" pitchFamily="34" charset="0"/>
              </a:rPr>
              <a:t>droop not lying</a:t>
            </a:r>
          </a:p>
        </p:txBody>
      </p:sp>
      <p:sp>
        <p:nvSpPr>
          <p:cNvPr id="9" name="TextBox 8"/>
          <p:cNvSpPr txBox="1"/>
          <p:nvPr/>
        </p:nvSpPr>
        <p:spPr>
          <a:xfrm>
            <a:off x="10363200" y="990600"/>
            <a:ext cx="1828800" cy="3908762"/>
          </a:xfrm>
          <a:prstGeom prst="rect">
            <a:avLst/>
          </a:prstGeom>
          <a:noFill/>
        </p:spPr>
        <p:txBody>
          <a:bodyPr wrap="square" rtlCol="0">
            <a:spAutoFit/>
          </a:bodyPr>
          <a:lstStyle/>
          <a:p>
            <a:pPr algn="ctr"/>
            <a:r>
              <a:rPr lang="zh-CN" altLang="en-US" sz="44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a:t>
            </a:r>
            <a:endParaRPr lang="en-US" altLang="zh-CN" sz="44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endParaRPr lang="zh-CN" altLang="en-US" sz="44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sym typeface="+mn-ea"/>
            </a:endParaRPr>
          </a:p>
          <a:p>
            <a:pPr algn="ctr"/>
            <a:r>
              <a:rPr lang="en-US" altLang="zh-CN" sz="32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Problems </a:t>
            </a:r>
          </a:p>
          <a:p>
            <a:pPr algn="ctr"/>
            <a:endParaRPr lang="en-US" altLang="zh-CN" sz="32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r>
              <a:rPr lang="en-US" altLang="zh-CN" sz="32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in </a:t>
            </a:r>
          </a:p>
          <a:p>
            <a:pPr algn="ctr"/>
            <a:endParaRPr lang="en-US" altLang="zh-CN" sz="32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r>
              <a:rPr lang="en-US" altLang="zh-CN" sz="32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Plot</a:t>
            </a:r>
            <a:endParaRPr lang="zh-CN"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955165"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zh-CN" sz="4000" strike="noStrike"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rPr>
              <a:t>Student's composition</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3</a:t>
            </a:r>
          </a:p>
        </p:txBody>
      </p:sp>
      <p:grpSp>
        <p:nvGrpSpPr>
          <p:cNvPr id="28675" name="组合 1"/>
          <p:cNvGrpSpPr/>
          <p:nvPr/>
        </p:nvGrpSpPr>
        <p:grpSpPr>
          <a:xfrm>
            <a:off x="533400" y="1038225"/>
            <a:ext cx="9800590" cy="5641975"/>
            <a:chOff x="145" y="1670"/>
            <a:chExt cx="11345" cy="8428"/>
          </a:xfrm>
        </p:grpSpPr>
        <p:pic>
          <p:nvPicPr>
            <p:cNvPr id="28676" name="图片 2"/>
            <p:cNvPicPr>
              <a:picLocks noChangeAspect="1"/>
            </p:cNvPicPr>
            <p:nvPr/>
          </p:nvPicPr>
          <p:blipFill>
            <a:blip r:embed="rId2">
              <a:lum bright="21000"/>
            </a:blip>
            <a:stretch>
              <a:fillRect/>
            </a:stretch>
          </p:blipFill>
          <p:spPr>
            <a:xfrm>
              <a:off x="145" y="1670"/>
              <a:ext cx="11344" cy="6773"/>
            </a:xfrm>
            <a:prstGeom prst="rect">
              <a:avLst/>
            </a:prstGeom>
            <a:noFill/>
            <a:ln w="9525">
              <a:noFill/>
            </a:ln>
          </p:spPr>
        </p:pic>
        <p:pic>
          <p:nvPicPr>
            <p:cNvPr id="28677" name="图片 3"/>
            <p:cNvPicPr>
              <a:picLocks noChangeAspect="1"/>
            </p:cNvPicPr>
            <p:nvPr/>
          </p:nvPicPr>
          <p:blipFill>
            <a:blip r:embed="rId3">
              <a:lum bright="19000"/>
            </a:blip>
            <a:stretch>
              <a:fillRect/>
            </a:stretch>
          </p:blipFill>
          <p:spPr>
            <a:xfrm>
              <a:off x="146" y="8442"/>
              <a:ext cx="11344" cy="1656"/>
            </a:xfrm>
            <a:prstGeom prst="rect">
              <a:avLst/>
            </a:prstGeom>
            <a:noFill/>
            <a:ln w="9525">
              <a:noFill/>
            </a:ln>
          </p:spPr>
        </p:pic>
      </p:grpSp>
      <p:sp>
        <p:nvSpPr>
          <p:cNvPr id="6" name="任意多边形 5"/>
          <p:cNvSpPr/>
          <p:nvPr/>
        </p:nvSpPr>
        <p:spPr>
          <a:xfrm>
            <a:off x="1071880" y="1038225"/>
            <a:ext cx="1136650" cy="615950"/>
          </a:xfrm>
          <a:custGeom>
            <a:avLst/>
            <a:gdLst>
              <a:gd name="connisteX0" fmla="*/ 932109 w 1108321"/>
              <a:gd name="connsiteY0" fmla="*/ 231351 h 797560"/>
              <a:gd name="connisteX1" fmla="*/ 877499 w 1108321"/>
              <a:gd name="connsiteY1" fmla="*/ 149436 h 797560"/>
              <a:gd name="connisteX2" fmla="*/ 804474 w 1108321"/>
              <a:gd name="connsiteY2" fmla="*/ 85301 h 797560"/>
              <a:gd name="connisteX3" fmla="*/ 732084 w 1108321"/>
              <a:gd name="connsiteY3" fmla="*/ 40216 h 797560"/>
              <a:gd name="connisteX4" fmla="*/ 649534 w 1108321"/>
              <a:gd name="connsiteY4" fmla="*/ 3386 h 797560"/>
              <a:gd name="connisteX5" fmla="*/ 577144 w 1108321"/>
              <a:gd name="connsiteY5" fmla="*/ 3386 h 797560"/>
              <a:gd name="connisteX6" fmla="*/ 504119 w 1108321"/>
              <a:gd name="connsiteY6" fmla="*/ 3386 h 797560"/>
              <a:gd name="connisteX7" fmla="*/ 422204 w 1108321"/>
              <a:gd name="connsiteY7" fmla="*/ 3386 h 797560"/>
              <a:gd name="connisteX8" fmla="*/ 358069 w 1108321"/>
              <a:gd name="connsiteY8" fmla="*/ 3386 h 797560"/>
              <a:gd name="connisteX9" fmla="*/ 285679 w 1108321"/>
              <a:gd name="connsiteY9" fmla="*/ 3386 h 797560"/>
              <a:gd name="connisteX10" fmla="*/ 221544 w 1108321"/>
              <a:gd name="connsiteY10" fmla="*/ 3386 h 797560"/>
              <a:gd name="connisteX11" fmla="*/ 149154 w 1108321"/>
              <a:gd name="connsiteY11" fmla="*/ 30691 h 797560"/>
              <a:gd name="connisteX12" fmla="*/ 85019 w 1108321"/>
              <a:gd name="connsiteY12" fmla="*/ 85301 h 797560"/>
              <a:gd name="connisteX13" fmla="*/ 39299 w 1108321"/>
              <a:gd name="connsiteY13" fmla="*/ 149436 h 797560"/>
              <a:gd name="connisteX14" fmla="*/ 3104 w 1108321"/>
              <a:gd name="connsiteY14" fmla="*/ 222461 h 797560"/>
              <a:gd name="connisteX15" fmla="*/ 3104 w 1108321"/>
              <a:gd name="connsiteY15" fmla="*/ 304376 h 797560"/>
              <a:gd name="connisteX16" fmla="*/ 3104 w 1108321"/>
              <a:gd name="connsiteY16" fmla="*/ 376766 h 797560"/>
              <a:gd name="connisteX17" fmla="*/ 21519 w 1108321"/>
              <a:gd name="connsiteY17" fmla="*/ 449791 h 797560"/>
              <a:gd name="connisteX18" fmla="*/ 57714 w 1108321"/>
              <a:gd name="connsiteY18" fmla="*/ 522816 h 797560"/>
              <a:gd name="connisteX19" fmla="*/ 121849 w 1108321"/>
              <a:gd name="connsiteY19" fmla="*/ 595841 h 797560"/>
              <a:gd name="connisteX20" fmla="*/ 194239 w 1108321"/>
              <a:gd name="connsiteY20" fmla="*/ 650451 h 797560"/>
              <a:gd name="connisteX21" fmla="*/ 267264 w 1108321"/>
              <a:gd name="connsiteY21" fmla="*/ 713951 h 797560"/>
              <a:gd name="connisteX22" fmla="*/ 349179 w 1108321"/>
              <a:gd name="connsiteY22" fmla="*/ 750146 h 797560"/>
              <a:gd name="connisteX23" fmla="*/ 422204 w 1108321"/>
              <a:gd name="connsiteY23" fmla="*/ 759671 h 797560"/>
              <a:gd name="connisteX24" fmla="*/ 513009 w 1108321"/>
              <a:gd name="connsiteY24" fmla="*/ 786976 h 797560"/>
              <a:gd name="connisteX25" fmla="*/ 577144 w 1108321"/>
              <a:gd name="connsiteY25" fmla="*/ 795866 h 797560"/>
              <a:gd name="connisteX26" fmla="*/ 649534 w 1108321"/>
              <a:gd name="connsiteY26" fmla="*/ 795866 h 797560"/>
              <a:gd name="connisteX27" fmla="*/ 713669 w 1108321"/>
              <a:gd name="connsiteY27" fmla="*/ 795866 h 797560"/>
              <a:gd name="connisteX28" fmla="*/ 786694 w 1108321"/>
              <a:gd name="connsiteY28" fmla="*/ 795866 h 797560"/>
              <a:gd name="connisteX29" fmla="*/ 859084 w 1108321"/>
              <a:gd name="connsiteY29" fmla="*/ 795866 h 797560"/>
              <a:gd name="connisteX30" fmla="*/ 923219 w 1108321"/>
              <a:gd name="connsiteY30" fmla="*/ 777451 h 797560"/>
              <a:gd name="connisteX31" fmla="*/ 995609 w 1108321"/>
              <a:gd name="connsiteY31" fmla="*/ 741256 h 797560"/>
              <a:gd name="connisteX32" fmla="*/ 1050854 w 1108321"/>
              <a:gd name="connsiteY32" fmla="*/ 659341 h 797560"/>
              <a:gd name="connisteX33" fmla="*/ 1087049 w 1108321"/>
              <a:gd name="connsiteY33" fmla="*/ 586316 h 797560"/>
              <a:gd name="connisteX34" fmla="*/ 1105464 w 1108321"/>
              <a:gd name="connsiteY34" fmla="*/ 513926 h 797560"/>
              <a:gd name="connisteX35" fmla="*/ 1105464 w 1108321"/>
              <a:gd name="connsiteY35" fmla="*/ 449791 h 797560"/>
              <a:gd name="connisteX36" fmla="*/ 1087049 w 1108321"/>
              <a:gd name="connsiteY36" fmla="*/ 376766 h 797560"/>
              <a:gd name="connisteX37" fmla="*/ 1050854 w 1108321"/>
              <a:gd name="connsiteY37" fmla="*/ 304376 h 797560"/>
              <a:gd name="connisteX38" fmla="*/ 968304 w 1108321"/>
              <a:gd name="connsiteY38" fmla="*/ 249766 h 797560"/>
              <a:gd name="connisteX39" fmla="*/ 895914 w 1108321"/>
              <a:gd name="connsiteY39" fmla="*/ 204046 h 7975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08322" h="797560">
                <a:moveTo>
                  <a:pt x="932109" y="231352"/>
                </a:moveTo>
                <a:cubicBezTo>
                  <a:pt x="922584" y="216112"/>
                  <a:pt x="902899" y="178647"/>
                  <a:pt x="877499" y="149437"/>
                </a:cubicBezTo>
                <a:cubicBezTo>
                  <a:pt x="852099" y="120227"/>
                  <a:pt x="833684" y="106892"/>
                  <a:pt x="804474" y="85302"/>
                </a:cubicBezTo>
                <a:cubicBezTo>
                  <a:pt x="775264" y="63712"/>
                  <a:pt x="763199" y="56727"/>
                  <a:pt x="732084" y="40217"/>
                </a:cubicBezTo>
                <a:cubicBezTo>
                  <a:pt x="700969" y="23707"/>
                  <a:pt x="680649" y="11007"/>
                  <a:pt x="649534" y="3387"/>
                </a:cubicBezTo>
                <a:cubicBezTo>
                  <a:pt x="618419" y="-4233"/>
                  <a:pt x="606354" y="3387"/>
                  <a:pt x="577144" y="3387"/>
                </a:cubicBezTo>
                <a:cubicBezTo>
                  <a:pt x="547934" y="3387"/>
                  <a:pt x="535234" y="3387"/>
                  <a:pt x="504119" y="3387"/>
                </a:cubicBezTo>
                <a:cubicBezTo>
                  <a:pt x="473004" y="3387"/>
                  <a:pt x="451414" y="3387"/>
                  <a:pt x="422204" y="3387"/>
                </a:cubicBezTo>
                <a:cubicBezTo>
                  <a:pt x="392994" y="3387"/>
                  <a:pt x="385374" y="3387"/>
                  <a:pt x="358069" y="3387"/>
                </a:cubicBezTo>
                <a:cubicBezTo>
                  <a:pt x="330764" y="3387"/>
                  <a:pt x="312984" y="3387"/>
                  <a:pt x="285679" y="3387"/>
                </a:cubicBezTo>
                <a:cubicBezTo>
                  <a:pt x="258374" y="3387"/>
                  <a:pt x="248849" y="-2328"/>
                  <a:pt x="221544" y="3387"/>
                </a:cubicBezTo>
                <a:cubicBezTo>
                  <a:pt x="194239" y="9102"/>
                  <a:pt x="176459" y="14182"/>
                  <a:pt x="149154" y="30692"/>
                </a:cubicBezTo>
                <a:cubicBezTo>
                  <a:pt x="121849" y="47202"/>
                  <a:pt x="107244" y="61807"/>
                  <a:pt x="85019" y="85302"/>
                </a:cubicBezTo>
                <a:cubicBezTo>
                  <a:pt x="62794" y="108797"/>
                  <a:pt x="55809" y="122132"/>
                  <a:pt x="39299" y="149437"/>
                </a:cubicBezTo>
                <a:cubicBezTo>
                  <a:pt x="22789" y="176742"/>
                  <a:pt x="10089" y="191347"/>
                  <a:pt x="3104" y="222462"/>
                </a:cubicBezTo>
                <a:cubicBezTo>
                  <a:pt x="-3881" y="253577"/>
                  <a:pt x="3104" y="273262"/>
                  <a:pt x="3104" y="304377"/>
                </a:cubicBezTo>
                <a:cubicBezTo>
                  <a:pt x="3104" y="335492"/>
                  <a:pt x="-706" y="347557"/>
                  <a:pt x="3104" y="376767"/>
                </a:cubicBezTo>
                <a:cubicBezTo>
                  <a:pt x="6914" y="405977"/>
                  <a:pt x="10724" y="420582"/>
                  <a:pt x="21519" y="449792"/>
                </a:cubicBezTo>
                <a:cubicBezTo>
                  <a:pt x="32314" y="479002"/>
                  <a:pt x="37394" y="493607"/>
                  <a:pt x="57714" y="522817"/>
                </a:cubicBezTo>
                <a:cubicBezTo>
                  <a:pt x="78034" y="552027"/>
                  <a:pt x="94544" y="570442"/>
                  <a:pt x="121849" y="595842"/>
                </a:cubicBezTo>
                <a:cubicBezTo>
                  <a:pt x="149154" y="621242"/>
                  <a:pt x="165029" y="626957"/>
                  <a:pt x="194239" y="650452"/>
                </a:cubicBezTo>
                <a:cubicBezTo>
                  <a:pt x="223449" y="673947"/>
                  <a:pt x="236149" y="694267"/>
                  <a:pt x="267264" y="713952"/>
                </a:cubicBezTo>
                <a:cubicBezTo>
                  <a:pt x="298379" y="733637"/>
                  <a:pt x="318064" y="741257"/>
                  <a:pt x="349179" y="750147"/>
                </a:cubicBezTo>
                <a:cubicBezTo>
                  <a:pt x="380294" y="759037"/>
                  <a:pt x="389184" y="752052"/>
                  <a:pt x="422204" y="759672"/>
                </a:cubicBezTo>
                <a:cubicBezTo>
                  <a:pt x="455224" y="767292"/>
                  <a:pt x="481894" y="779992"/>
                  <a:pt x="513009" y="786977"/>
                </a:cubicBezTo>
                <a:cubicBezTo>
                  <a:pt x="544124" y="793962"/>
                  <a:pt x="549839" y="793962"/>
                  <a:pt x="577144" y="795867"/>
                </a:cubicBezTo>
                <a:cubicBezTo>
                  <a:pt x="604449" y="797772"/>
                  <a:pt x="622229" y="795867"/>
                  <a:pt x="649534" y="795867"/>
                </a:cubicBezTo>
                <a:cubicBezTo>
                  <a:pt x="676839" y="795867"/>
                  <a:pt x="686364" y="795867"/>
                  <a:pt x="713669" y="795867"/>
                </a:cubicBezTo>
                <a:cubicBezTo>
                  <a:pt x="740974" y="795867"/>
                  <a:pt x="757484" y="795867"/>
                  <a:pt x="786694" y="795867"/>
                </a:cubicBezTo>
                <a:cubicBezTo>
                  <a:pt x="815904" y="795867"/>
                  <a:pt x="831779" y="799677"/>
                  <a:pt x="859084" y="795867"/>
                </a:cubicBezTo>
                <a:cubicBezTo>
                  <a:pt x="886389" y="792057"/>
                  <a:pt x="895914" y="788247"/>
                  <a:pt x="923219" y="777452"/>
                </a:cubicBezTo>
                <a:cubicBezTo>
                  <a:pt x="950524" y="766657"/>
                  <a:pt x="970209" y="764752"/>
                  <a:pt x="995609" y="741257"/>
                </a:cubicBezTo>
                <a:cubicBezTo>
                  <a:pt x="1021009" y="717762"/>
                  <a:pt x="1032439" y="690457"/>
                  <a:pt x="1050854" y="659342"/>
                </a:cubicBezTo>
                <a:cubicBezTo>
                  <a:pt x="1069269" y="628227"/>
                  <a:pt x="1076254" y="615527"/>
                  <a:pt x="1087049" y="586317"/>
                </a:cubicBezTo>
                <a:cubicBezTo>
                  <a:pt x="1097844" y="557107"/>
                  <a:pt x="1101654" y="541232"/>
                  <a:pt x="1105464" y="513927"/>
                </a:cubicBezTo>
                <a:cubicBezTo>
                  <a:pt x="1109274" y="486622"/>
                  <a:pt x="1109274" y="477097"/>
                  <a:pt x="1105464" y="449792"/>
                </a:cubicBezTo>
                <a:cubicBezTo>
                  <a:pt x="1101654" y="422487"/>
                  <a:pt x="1097844" y="405977"/>
                  <a:pt x="1087049" y="376767"/>
                </a:cubicBezTo>
                <a:cubicBezTo>
                  <a:pt x="1076254" y="347557"/>
                  <a:pt x="1074349" y="329777"/>
                  <a:pt x="1050854" y="304377"/>
                </a:cubicBezTo>
                <a:cubicBezTo>
                  <a:pt x="1027359" y="278977"/>
                  <a:pt x="999419" y="270087"/>
                  <a:pt x="968304" y="249767"/>
                </a:cubicBezTo>
                <a:cubicBezTo>
                  <a:pt x="937189" y="229447"/>
                  <a:pt x="908614" y="212302"/>
                  <a:pt x="895914" y="204047"/>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strike="noStrike" baseline="0" noProof="1">
              <a:ln>
                <a:noFill/>
              </a:ln>
              <a:solidFill>
                <a:srgbClr val="FF0000"/>
              </a:solidFill>
              <a:effectLst/>
              <a:uFillTx/>
              <a:latin typeface="Arial" panose="020B0604020202020204" pitchFamily="34" charset="0"/>
            </a:endParaRPr>
          </a:p>
        </p:txBody>
      </p:sp>
      <p:sp>
        <p:nvSpPr>
          <p:cNvPr id="8" name="任意多边形 7"/>
          <p:cNvSpPr/>
          <p:nvPr/>
        </p:nvSpPr>
        <p:spPr>
          <a:xfrm>
            <a:off x="6360795" y="3165475"/>
            <a:ext cx="3204210" cy="885825"/>
          </a:xfrm>
          <a:custGeom>
            <a:avLst/>
            <a:gdLst>
              <a:gd name="connisteX0" fmla="*/ 477207 w 2840183"/>
              <a:gd name="connsiteY0" fmla="*/ 146261 h 884978"/>
              <a:gd name="connisteX1" fmla="*/ 395292 w 2840183"/>
              <a:gd name="connsiteY1" fmla="*/ 91651 h 884978"/>
              <a:gd name="connisteX2" fmla="*/ 322902 w 2840183"/>
              <a:gd name="connsiteY2" fmla="*/ 73236 h 884978"/>
              <a:gd name="connisteX3" fmla="*/ 258767 w 2840183"/>
              <a:gd name="connsiteY3" fmla="*/ 64346 h 884978"/>
              <a:gd name="connisteX4" fmla="*/ 186377 w 2840183"/>
              <a:gd name="connsiteY4" fmla="*/ 64346 h 884978"/>
              <a:gd name="connisteX5" fmla="*/ 122242 w 2840183"/>
              <a:gd name="connsiteY5" fmla="*/ 110066 h 884978"/>
              <a:gd name="connisteX6" fmla="*/ 58742 w 2840183"/>
              <a:gd name="connsiteY6" fmla="*/ 182456 h 884978"/>
              <a:gd name="connisteX7" fmla="*/ 21912 w 2840183"/>
              <a:gd name="connsiteY7" fmla="*/ 246591 h 884978"/>
              <a:gd name="connisteX8" fmla="*/ 4132 w 2840183"/>
              <a:gd name="connsiteY8" fmla="*/ 319616 h 884978"/>
              <a:gd name="connisteX9" fmla="*/ 4132 w 2840183"/>
              <a:gd name="connsiteY9" fmla="*/ 392006 h 884978"/>
              <a:gd name="connisteX10" fmla="*/ 40327 w 2840183"/>
              <a:gd name="connsiteY10" fmla="*/ 456141 h 884978"/>
              <a:gd name="connisteX11" fmla="*/ 113352 w 2840183"/>
              <a:gd name="connsiteY11" fmla="*/ 501226 h 884978"/>
              <a:gd name="connisteX12" fmla="*/ 195267 w 2840183"/>
              <a:gd name="connsiteY12" fmla="*/ 546946 h 884978"/>
              <a:gd name="connisteX13" fmla="*/ 268292 w 2840183"/>
              <a:gd name="connsiteY13" fmla="*/ 574251 h 884978"/>
              <a:gd name="connisteX14" fmla="*/ 350207 w 2840183"/>
              <a:gd name="connsiteY14" fmla="*/ 583776 h 884978"/>
              <a:gd name="connisteX15" fmla="*/ 441012 w 2840183"/>
              <a:gd name="connsiteY15" fmla="*/ 611081 h 884978"/>
              <a:gd name="connisteX16" fmla="*/ 514037 w 2840183"/>
              <a:gd name="connsiteY16" fmla="*/ 638386 h 884978"/>
              <a:gd name="connisteX17" fmla="*/ 595952 w 2840183"/>
              <a:gd name="connsiteY17" fmla="*/ 665691 h 884978"/>
              <a:gd name="connisteX18" fmla="*/ 677867 w 2840183"/>
              <a:gd name="connsiteY18" fmla="*/ 683471 h 884978"/>
              <a:gd name="connisteX19" fmla="*/ 750892 w 2840183"/>
              <a:gd name="connsiteY19" fmla="*/ 710776 h 884978"/>
              <a:gd name="connisteX20" fmla="*/ 823282 w 2840183"/>
              <a:gd name="connsiteY20" fmla="*/ 729191 h 884978"/>
              <a:gd name="connisteX21" fmla="*/ 905832 w 2840183"/>
              <a:gd name="connsiteY21" fmla="*/ 756496 h 884978"/>
              <a:gd name="connisteX22" fmla="*/ 978222 w 2840183"/>
              <a:gd name="connsiteY22" fmla="*/ 765386 h 884978"/>
              <a:gd name="connisteX23" fmla="*/ 1060137 w 2840183"/>
              <a:gd name="connsiteY23" fmla="*/ 783801 h 884978"/>
              <a:gd name="connisteX24" fmla="*/ 1142052 w 2840183"/>
              <a:gd name="connsiteY24" fmla="*/ 792691 h 884978"/>
              <a:gd name="connisteX25" fmla="*/ 1224602 w 2840183"/>
              <a:gd name="connsiteY25" fmla="*/ 802216 h 884978"/>
              <a:gd name="connisteX26" fmla="*/ 1296992 w 2840183"/>
              <a:gd name="connsiteY26" fmla="*/ 802216 h 884978"/>
              <a:gd name="connisteX27" fmla="*/ 1378907 w 2840183"/>
              <a:gd name="connsiteY27" fmla="*/ 802216 h 884978"/>
              <a:gd name="connisteX28" fmla="*/ 1443042 w 2840183"/>
              <a:gd name="connsiteY28" fmla="*/ 802216 h 884978"/>
              <a:gd name="connisteX29" fmla="*/ 1516067 w 2840183"/>
              <a:gd name="connsiteY29" fmla="*/ 802216 h 884978"/>
              <a:gd name="connisteX30" fmla="*/ 1588457 w 2840183"/>
              <a:gd name="connsiteY30" fmla="*/ 802216 h 884978"/>
              <a:gd name="connisteX31" fmla="*/ 1652592 w 2840183"/>
              <a:gd name="connsiteY31" fmla="*/ 819996 h 884978"/>
              <a:gd name="connisteX32" fmla="*/ 1743397 w 2840183"/>
              <a:gd name="connsiteY32" fmla="*/ 838411 h 884978"/>
              <a:gd name="connisteX33" fmla="*/ 1816422 w 2840183"/>
              <a:gd name="connsiteY33" fmla="*/ 847936 h 884978"/>
              <a:gd name="connisteX34" fmla="*/ 1898337 w 2840183"/>
              <a:gd name="connsiteY34" fmla="*/ 856826 h 884978"/>
              <a:gd name="connisteX35" fmla="*/ 1989142 w 2840183"/>
              <a:gd name="connsiteY35" fmla="*/ 865716 h 884978"/>
              <a:gd name="connisteX36" fmla="*/ 2053277 w 2840183"/>
              <a:gd name="connsiteY36" fmla="*/ 875241 h 884978"/>
              <a:gd name="connisteX37" fmla="*/ 2144082 w 2840183"/>
              <a:gd name="connsiteY37" fmla="*/ 884131 h 884978"/>
              <a:gd name="connisteX38" fmla="*/ 2217107 w 2840183"/>
              <a:gd name="connsiteY38" fmla="*/ 884131 h 884978"/>
              <a:gd name="connisteX39" fmla="*/ 2290132 w 2840183"/>
              <a:gd name="connsiteY39" fmla="*/ 884131 h 884978"/>
              <a:gd name="connisteX40" fmla="*/ 2372047 w 2840183"/>
              <a:gd name="connsiteY40" fmla="*/ 875241 h 884978"/>
              <a:gd name="connisteX41" fmla="*/ 2444437 w 2840183"/>
              <a:gd name="connsiteY41" fmla="*/ 865716 h 884978"/>
              <a:gd name="connisteX42" fmla="*/ 2517462 w 2840183"/>
              <a:gd name="connsiteY42" fmla="*/ 819996 h 884978"/>
              <a:gd name="connisteX43" fmla="*/ 2590487 w 2840183"/>
              <a:gd name="connsiteY43" fmla="*/ 765386 h 884978"/>
              <a:gd name="connisteX44" fmla="*/ 2663512 w 2840183"/>
              <a:gd name="connsiteY44" fmla="*/ 747606 h 884978"/>
              <a:gd name="connisteX45" fmla="*/ 2745427 w 2840183"/>
              <a:gd name="connsiteY45" fmla="*/ 692996 h 884978"/>
              <a:gd name="connisteX46" fmla="*/ 2790512 w 2840183"/>
              <a:gd name="connsiteY46" fmla="*/ 628861 h 884978"/>
              <a:gd name="connisteX47" fmla="*/ 2836232 w 2840183"/>
              <a:gd name="connsiteY47" fmla="*/ 556471 h 884978"/>
              <a:gd name="connisteX48" fmla="*/ 2836232 w 2840183"/>
              <a:gd name="connsiteY48" fmla="*/ 492336 h 884978"/>
              <a:gd name="connisteX49" fmla="*/ 2836232 w 2840183"/>
              <a:gd name="connsiteY49" fmla="*/ 419311 h 884978"/>
              <a:gd name="connisteX50" fmla="*/ 2790512 w 2840183"/>
              <a:gd name="connsiteY50" fmla="*/ 337396 h 884978"/>
              <a:gd name="connisteX51" fmla="*/ 2718122 w 2840183"/>
              <a:gd name="connsiteY51" fmla="*/ 292311 h 884978"/>
              <a:gd name="connisteX52" fmla="*/ 2653987 w 2840183"/>
              <a:gd name="connsiteY52" fmla="*/ 246591 h 884978"/>
              <a:gd name="connisteX53" fmla="*/ 2572072 w 2840183"/>
              <a:gd name="connsiteY53" fmla="*/ 237701 h 884978"/>
              <a:gd name="connisteX54" fmla="*/ 2499682 w 2840183"/>
              <a:gd name="connsiteY54" fmla="*/ 228176 h 884978"/>
              <a:gd name="connisteX55" fmla="*/ 2426657 w 2840183"/>
              <a:gd name="connsiteY55" fmla="*/ 210396 h 884978"/>
              <a:gd name="connisteX56" fmla="*/ 2344742 w 2840183"/>
              <a:gd name="connsiteY56" fmla="*/ 200871 h 884978"/>
              <a:gd name="connisteX57" fmla="*/ 2280607 w 2840183"/>
              <a:gd name="connsiteY57" fmla="*/ 182456 h 884978"/>
              <a:gd name="connisteX58" fmla="*/ 2189802 w 2840183"/>
              <a:gd name="connsiteY58" fmla="*/ 173566 h 884978"/>
              <a:gd name="connisteX59" fmla="*/ 2125667 w 2840183"/>
              <a:gd name="connsiteY59" fmla="*/ 173566 h 884978"/>
              <a:gd name="connisteX60" fmla="*/ 2053277 w 2840183"/>
              <a:gd name="connsiteY60" fmla="*/ 155151 h 884978"/>
              <a:gd name="connisteX61" fmla="*/ 1989142 w 2840183"/>
              <a:gd name="connsiteY61" fmla="*/ 146261 h 884978"/>
              <a:gd name="connisteX62" fmla="*/ 1898337 w 2840183"/>
              <a:gd name="connsiteY62" fmla="*/ 127846 h 884978"/>
              <a:gd name="connisteX63" fmla="*/ 1816422 w 2840183"/>
              <a:gd name="connsiteY63" fmla="*/ 118956 h 884978"/>
              <a:gd name="connisteX64" fmla="*/ 1743397 w 2840183"/>
              <a:gd name="connsiteY64" fmla="*/ 91651 h 884978"/>
              <a:gd name="connisteX65" fmla="*/ 1670372 w 2840183"/>
              <a:gd name="connsiteY65" fmla="*/ 73236 h 884978"/>
              <a:gd name="connisteX66" fmla="*/ 1597982 w 2840183"/>
              <a:gd name="connsiteY66" fmla="*/ 55456 h 884978"/>
              <a:gd name="connisteX67" fmla="*/ 1533847 w 2840183"/>
              <a:gd name="connsiteY67" fmla="*/ 45931 h 884978"/>
              <a:gd name="connisteX68" fmla="*/ 1451932 w 2840183"/>
              <a:gd name="connsiteY68" fmla="*/ 37041 h 884978"/>
              <a:gd name="connisteX69" fmla="*/ 1370017 w 2840183"/>
              <a:gd name="connsiteY69" fmla="*/ 9736 h 884978"/>
              <a:gd name="connisteX70" fmla="*/ 1296992 w 2840183"/>
              <a:gd name="connsiteY70" fmla="*/ 9736 h 884978"/>
              <a:gd name="connisteX71" fmla="*/ 1224602 w 2840183"/>
              <a:gd name="connsiteY71" fmla="*/ 846 h 884978"/>
              <a:gd name="connisteX72" fmla="*/ 1160467 w 2840183"/>
              <a:gd name="connsiteY72" fmla="*/ 846 h 884978"/>
              <a:gd name="connisteX73" fmla="*/ 1087442 w 2840183"/>
              <a:gd name="connsiteY73" fmla="*/ 846 h 884978"/>
              <a:gd name="connisteX74" fmla="*/ 1005527 w 2840183"/>
              <a:gd name="connsiteY74" fmla="*/ 9736 h 884978"/>
              <a:gd name="connisteX75" fmla="*/ 933137 w 2840183"/>
              <a:gd name="connsiteY75" fmla="*/ 9736 h 884978"/>
              <a:gd name="connisteX76" fmla="*/ 869002 w 2840183"/>
              <a:gd name="connsiteY76" fmla="*/ 9736 h 884978"/>
              <a:gd name="connisteX77" fmla="*/ 795977 w 2840183"/>
              <a:gd name="connsiteY77" fmla="*/ 9736 h 884978"/>
              <a:gd name="connisteX78" fmla="*/ 723587 w 2840183"/>
              <a:gd name="connsiteY78" fmla="*/ 9736 h 884978"/>
              <a:gd name="connisteX79" fmla="*/ 641672 w 2840183"/>
              <a:gd name="connsiteY79" fmla="*/ 9736 h 884978"/>
              <a:gd name="connisteX80" fmla="*/ 577537 w 2840183"/>
              <a:gd name="connsiteY80" fmla="*/ 9736 h 884978"/>
              <a:gd name="connisteX81" fmla="*/ 504512 w 2840183"/>
              <a:gd name="connsiteY81" fmla="*/ 18626 h 884978"/>
              <a:gd name="connisteX82" fmla="*/ 432122 w 2840183"/>
              <a:gd name="connsiteY82" fmla="*/ 64346 h 884978"/>
              <a:gd name="connisteX83" fmla="*/ 367987 w 2840183"/>
              <a:gd name="connsiteY83" fmla="*/ 91651 h 884978"/>
              <a:gd name="connisteX84" fmla="*/ 295597 w 2840183"/>
              <a:gd name="connsiteY84" fmla="*/ 110066 h 884978"/>
              <a:gd name="connisteX85" fmla="*/ 231462 w 2840183"/>
              <a:gd name="connsiteY85" fmla="*/ 118956 h 884978"/>
              <a:gd name="connisteX86" fmla="*/ 158437 w 2840183"/>
              <a:gd name="connsiteY86" fmla="*/ 118956 h 88497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Lst>
            <a:rect l="l" t="t" r="r" b="b"/>
            <a:pathLst>
              <a:path w="2840183" h="884978">
                <a:moveTo>
                  <a:pt x="477207" y="146262"/>
                </a:moveTo>
                <a:cubicBezTo>
                  <a:pt x="461967" y="135467"/>
                  <a:pt x="426407" y="106257"/>
                  <a:pt x="395292" y="91652"/>
                </a:cubicBezTo>
                <a:cubicBezTo>
                  <a:pt x="364177" y="77047"/>
                  <a:pt x="350207" y="78952"/>
                  <a:pt x="322902" y="73237"/>
                </a:cubicBezTo>
                <a:cubicBezTo>
                  <a:pt x="295597" y="67522"/>
                  <a:pt x="286072" y="66252"/>
                  <a:pt x="258767" y="64347"/>
                </a:cubicBezTo>
                <a:cubicBezTo>
                  <a:pt x="231462" y="62442"/>
                  <a:pt x="213682" y="55457"/>
                  <a:pt x="186377" y="64347"/>
                </a:cubicBezTo>
                <a:cubicBezTo>
                  <a:pt x="159072" y="73237"/>
                  <a:pt x="147642" y="86572"/>
                  <a:pt x="122242" y="110067"/>
                </a:cubicBezTo>
                <a:cubicBezTo>
                  <a:pt x="96842" y="133562"/>
                  <a:pt x="79062" y="155152"/>
                  <a:pt x="58742" y="182457"/>
                </a:cubicBezTo>
                <a:cubicBezTo>
                  <a:pt x="38422" y="209762"/>
                  <a:pt x="32707" y="219287"/>
                  <a:pt x="21912" y="246592"/>
                </a:cubicBezTo>
                <a:cubicBezTo>
                  <a:pt x="11117" y="273897"/>
                  <a:pt x="7942" y="290407"/>
                  <a:pt x="4132" y="319617"/>
                </a:cubicBezTo>
                <a:cubicBezTo>
                  <a:pt x="322" y="348827"/>
                  <a:pt x="-2853" y="364702"/>
                  <a:pt x="4132" y="392007"/>
                </a:cubicBezTo>
                <a:cubicBezTo>
                  <a:pt x="11117" y="419312"/>
                  <a:pt x="18737" y="434552"/>
                  <a:pt x="40327" y="456142"/>
                </a:cubicBezTo>
                <a:cubicBezTo>
                  <a:pt x="61917" y="477732"/>
                  <a:pt x="82237" y="482812"/>
                  <a:pt x="113352" y="501227"/>
                </a:cubicBezTo>
                <a:cubicBezTo>
                  <a:pt x="144467" y="519642"/>
                  <a:pt x="164152" y="532342"/>
                  <a:pt x="195267" y="546947"/>
                </a:cubicBezTo>
                <a:cubicBezTo>
                  <a:pt x="226382" y="561552"/>
                  <a:pt x="237177" y="566632"/>
                  <a:pt x="268292" y="574252"/>
                </a:cubicBezTo>
                <a:cubicBezTo>
                  <a:pt x="299407" y="581872"/>
                  <a:pt x="315917" y="576157"/>
                  <a:pt x="350207" y="583777"/>
                </a:cubicBezTo>
                <a:cubicBezTo>
                  <a:pt x="384497" y="591397"/>
                  <a:pt x="407992" y="600287"/>
                  <a:pt x="441012" y="611082"/>
                </a:cubicBezTo>
                <a:cubicBezTo>
                  <a:pt x="474032" y="621877"/>
                  <a:pt x="482922" y="627592"/>
                  <a:pt x="514037" y="638387"/>
                </a:cubicBezTo>
                <a:cubicBezTo>
                  <a:pt x="545152" y="649182"/>
                  <a:pt x="562932" y="656802"/>
                  <a:pt x="595952" y="665692"/>
                </a:cubicBezTo>
                <a:cubicBezTo>
                  <a:pt x="628972" y="674582"/>
                  <a:pt x="646752" y="674582"/>
                  <a:pt x="677867" y="683472"/>
                </a:cubicBezTo>
                <a:cubicBezTo>
                  <a:pt x="708982" y="692362"/>
                  <a:pt x="721682" y="701887"/>
                  <a:pt x="750892" y="710777"/>
                </a:cubicBezTo>
                <a:cubicBezTo>
                  <a:pt x="780102" y="719667"/>
                  <a:pt x="792167" y="720302"/>
                  <a:pt x="823282" y="729192"/>
                </a:cubicBezTo>
                <a:cubicBezTo>
                  <a:pt x="854397" y="738082"/>
                  <a:pt x="874717" y="749512"/>
                  <a:pt x="905832" y="756497"/>
                </a:cubicBezTo>
                <a:cubicBezTo>
                  <a:pt x="936947" y="763482"/>
                  <a:pt x="947107" y="759672"/>
                  <a:pt x="978222" y="765387"/>
                </a:cubicBezTo>
                <a:cubicBezTo>
                  <a:pt x="1009337" y="771102"/>
                  <a:pt x="1027117" y="778087"/>
                  <a:pt x="1060137" y="783802"/>
                </a:cubicBezTo>
                <a:cubicBezTo>
                  <a:pt x="1093157" y="789517"/>
                  <a:pt x="1109032" y="788882"/>
                  <a:pt x="1142052" y="792692"/>
                </a:cubicBezTo>
                <a:cubicBezTo>
                  <a:pt x="1175072" y="796502"/>
                  <a:pt x="1193487" y="800312"/>
                  <a:pt x="1224602" y="802217"/>
                </a:cubicBezTo>
                <a:cubicBezTo>
                  <a:pt x="1255717" y="804122"/>
                  <a:pt x="1265877" y="802217"/>
                  <a:pt x="1296992" y="802217"/>
                </a:cubicBezTo>
                <a:cubicBezTo>
                  <a:pt x="1328107" y="802217"/>
                  <a:pt x="1349697" y="802217"/>
                  <a:pt x="1378907" y="802217"/>
                </a:cubicBezTo>
                <a:cubicBezTo>
                  <a:pt x="1408117" y="802217"/>
                  <a:pt x="1415737" y="802217"/>
                  <a:pt x="1443042" y="802217"/>
                </a:cubicBezTo>
                <a:cubicBezTo>
                  <a:pt x="1470347" y="802217"/>
                  <a:pt x="1486857" y="802217"/>
                  <a:pt x="1516067" y="802217"/>
                </a:cubicBezTo>
                <a:cubicBezTo>
                  <a:pt x="1545277" y="802217"/>
                  <a:pt x="1561152" y="798407"/>
                  <a:pt x="1588457" y="802217"/>
                </a:cubicBezTo>
                <a:cubicBezTo>
                  <a:pt x="1615762" y="806027"/>
                  <a:pt x="1621477" y="813012"/>
                  <a:pt x="1652592" y="819997"/>
                </a:cubicBezTo>
                <a:cubicBezTo>
                  <a:pt x="1683707" y="826982"/>
                  <a:pt x="1710377" y="832697"/>
                  <a:pt x="1743397" y="838412"/>
                </a:cubicBezTo>
                <a:cubicBezTo>
                  <a:pt x="1776417" y="844127"/>
                  <a:pt x="1785307" y="844127"/>
                  <a:pt x="1816422" y="847937"/>
                </a:cubicBezTo>
                <a:cubicBezTo>
                  <a:pt x="1847537" y="851747"/>
                  <a:pt x="1864047" y="853017"/>
                  <a:pt x="1898337" y="856827"/>
                </a:cubicBezTo>
                <a:cubicBezTo>
                  <a:pt x="1932627" y="860637"/>
                  <a:pt x="1958027" y="861907"/>
                  <a:pt x="1989142" y="865717"/>
                </a:cubicBezTo>
                <a:cubicBezTo>
                  <a:pt x="2020257" y="869527"/>
                  <a:pt x="2022162" y="871432"/>
                  <a:pt x="2053277" y="875242"/>
                </a:cubicBezTo>
                <a:cubicBezTo>
                  <a:pt x="2084392" y="879052"/>
                  <a:pt x="2111062" y="882227"/>
                  <a:pt x="2144082" y="884132"/>
                </a:cubicBezTo>
                <a:cubicBezTo>
                  <a:pt x="2177102" y="886037"/>
                  <a:pt x="2187897" y="884132"/>
                  <a:pt x="2217107" y="884132"/>
                </a:cubicBezTo>
                <a:cubicBezTo>
                  <a:pt x="2246317" y="884132"/>
                  <a:pt x="2259017" y="886037"/>
                  <a:pt x="2290132" y="884132"/>
                </a:cubicBezTo>
                <a:cubicBezTo>
                  <a:pt x="2321247" y="882227"/>
                  <a:pt x="2340932" y="879052"/>
                  <a:pt x="2372047" y="875242"/>
                </a:cubicBezTo>
                <a:cubicBezTo>
                  <a:pt x="2403162" y="871432"/>
                  <a:pt x="2415227" y="876512"/>
                  <a:pt x="2444437" y="865717"/>
                </a:cubicBezTo>
                <a:cubicBezTo>
                  <a:pt x="2473647" y="854922"/>
                  <a:pt x="2488252" y="840317"/>
                  <a:pt x="2517462" y="819997"/>
                </a:cubicBezTo>
                <a:cubicBezTo>
                  <a:pt x="2546672" y="799677"/>
                  <a:pt x="2561277" y="779992"/>
                  <a:pt x="2590487" y="765387"/>
                </a:cubicBezTo>
                <a:cubicBezTo>
                  <a:pt x="2619697" y="750782"/>
                  <a:pt x="2632397" y="762212"/>
                  <a:pt x="2663512" y="747607"/>
                </a:cubicBezTo>
                <a:cubicBezTo>
                  <a:pt x="2694627" y="733002"/>
                  <a:pt x="2720027" y="716492"/>
                  <a:pt x="2745427" y="692997"/>
                </a:cubicBezTo>
                <a:cubicBezTo>
                  <a:pt x="2770827" y="669502"/>
                  <a:pt x="2772097" y="656167"/>
                  <a:pt x="2790512" y="628862"/>
                </a:cubicBezTo>
                <a:cubicBezTo>
                  <a:pt x="2808927" y="601557"/>
                  <a:pt x="2827342" y="583777"/>
                  <a:pt x="2836232" y="556472"/>
                </a:cubicBezTo>
                <a:cubicBezTo>
                  <a:pt x="2845122" y="529167"/>
                  <a:pt x="2836232" y="519642"/>
                  <a:pt x="2836232" y="492337"/>
                </a:cubicBezTo>
                <a:cubicBezTo>
                  <a:pt x="2836232" y="465032"/>
                  <a:pt x="2845122" y="450427"/>
                  <a:pt x="2836232" y="419312"/>
                </a:cubicBezTo>
                <a:cubicBezTo>
                  <a:pt x="2827342" y="388197"/>
                  <a:pt x="2814007" y="362797"/>
                  <a:pt x="2790512" y="337397"/>
                </a:cubicBezTo>
                <a:cubicBezTo>
                  <a:pt x="2767017" y="311997"/>
                  <a:pt x="2745427" y="310727"/>
                  <a:pt x="2718122" y="292312"/>
                </a:cubicBezTo>
                <a:cubicBezTo>
                  <a:pt x="2690817" y="273897"/>
                  <a:pt x="2683197" y="257387"/>
                  <a:pt x="2653987" y="246592"/>
                </a:cubicBezTo>
                <a:cubicBezTo>
                  <a:pt x="2624777" y="235797"/>
                  <a:pt x="2603187" y="241512"/>
                  <a:pt x="2572072" y="237702"/>
                </a:cubicBezTo>
                <a:cubicBezTo>
                  <a:pt x="2540957" y="233892"/>
                  <a:pt x="2528892" y="233892"/>
                  <a:pt x="2499682" y="228177"/>
                </a:cubicBezTo>
                <a:cubicBezTo>
                  <a:pt x="2470472" y="222462"/>
                  <a:pt x="2457772" y="216112"/>
                  <a:pt x="2426657" y="210397"/>
                </a:cubicBezTo>
                <a:cubicBezTo>
                  <a:pt x="2395542" y="204682"/>
                  <a:pt x="2373952" y="206587"/>
                  <a:pt x="2344742" y="200872"/>
                </a:cubicBezTo>
                <a:cubicBezTo>
                  <a:pt x="2315532" y="195157"/>
                  <a:pt x="2311722" y="188172"/>
                  <a:pt x="2280607" y="182457"/>
                </a:cubicBezTo>
                <a:cubicBezTo>
                  <a:pt x="2249492" y="176742"/>
                  <a:pt x="2220917" y="175472"/>
                  <a:pt x="2189802" y="173567"/>
                </a:cubicBezTo>
                <a:cubicBezTo>
                  <a:pt x="2158687" y="171662"/>
                  <a:pt x="2152972" y="177377"/>
                  <a:pt x="2125667" y="173567"/>
                </a:cubicBezTo>
                <a:cubicBezTo>
                  <a:pt x="2098362" y="169757"/>
                  <a:pt x="2080582" y="160867"/>
                  <a:pt x="2053277" y="155152"/>
                </a:cubicBezTo>
                <a:cubicBezTo>
                  <a:pt x="2025972" y="149437"/>
                  <a:pt x="2020257" y="151977"/>
                  <a:pt x="1989142" y="146262"/>
                </a:cubicBezTo>
                <a:cubicBezTo>
                  <a:pt x="1958027" y="140547"/>
                  <a:pt x="1932627" y="133562"/>
                  <a:pt x="1898337" y="127847"/>
                </a:cubicBezTo>
                <a:cubicBezTo>
                  <a:pt x="1864047" y="122132"/>
                  <a:pt x="1847537" y="125942"/>
                  <a:pt x="1816422" y="118957"/>
                </a:cubicBezTo>
                <a:cubicBezTo>
                  <a:pt x="1785307" y="111972"/>
                  <a:pt x="1772607" y="100542"/>
                  <a:pt x="1743397" y="91652"/>
                </a:cubicBezTo>
                <a:cubicBezTo>
                  <a:pt x="1714187" y="82762"/>
                  <a:pt x="1699582" y="80222"/>
                  <a:pt x="1670372" y="73237"/>
                </a:cubicBezTo>
                <a:cubicBezTo>
                  <a:pt x="1641162" y="66252"/>
                  <a:pt x="1625287" y="61172"/>
                  <a:pt x="1597982" y="55457"/>
                </a:cubicBezTo>
                <a:cubicBezTo>
                  <a:pt x="1570677" y="49742"/>
                  <a:pt x="1563057" y="49742"/>
                  <a:pt x="1533847" y="45932"/>
                </a:cubicBezTo>
                <a:cubicBezTo>
                  <a:pt x="1504637" y="42122"/>
                  <a:pt x="1484952" y="44027"/>
                  <a:pt x="1451932" y="37042"/>
                </a:cubicBezTo>
                <a:cubicBezTo>
                  <a:pt x="1418912" y="30057"/>
                  <a:pt x="1401132" y="15452"/>
                  <a:pt x="1370017" y="9737"/>
                </a:cubicBezTo>
                <a:cubicBezTo>
                  <a:pt x="1338902" y="4022"/>
                  <a:pt x="1326202" y="11642"/>
                  <a:pt x="1296992" y="9737"/>
                </a:cubicBezTo>
                <a:cubicBezTo>
                  <a:pt x="1267782" y="7832"/>
                  <a:pt x="1251907" y="2752"/>
                  <a:pt x="1224602" y="847"/>
                </a:cubicBezTo>
                <a:cubicBezTo>
                  <a:pt x="1197297" y="-1058"/>
                  <a:pt x="1187772" y="847"/>
                  <a:pt x="1160467" y="847"/>
                </a:cubicBezTo>
                <a:cubicBezTo>
                  <a:pt x="1133162" y="847"/>
                  <a:pt x="1118557" y="-1058"/>
                  <a:pt x="1087442" y="847"/>
                </a:cubicBezTo>
                <a:cubicBezTo>
                  <a:pt x="1056327" y="2752"/>
                  <a:pt x="1036642" y="7832"/>
                  <a:pt x="1005527" y="9737"/>
                </a:cubicBezTo>
                <a:cubicBezTo>
                  <a:pt x="974412" y="11642"/>
                  <a:pt x="960442" y="9737"/>
                  <a:pt x="933137" y="9737"/>
                </a:cubicBezTo>
                <a:cubicBezTo>
                  <a:pt x="905832" y="9737"/>
                  <a:pt x="896307" y="9737"/>
                  <a:pt x="869002" y="9737"/>
                </a:cubicBezTo>
                <a:cubicBezTo>
                  <a:pt x="841697" y="9737"/>
                  <a:pt x="825187" y="9737"/>
                  <a:pt x="795977" y="9737"/>
                </a:cubicBezTo>
                <a:cubicBezTo>
                  <a:pt x="766767" y="9737"/>
                  <a:pt x="754702" y="9737"/>
                  <a:pt x="723587" y="9737"/>
                </a:cubicBezTo>
                <a:cubicBezTo>
                  <a:pt x="692472" y="9737"/>
                  <a:pt x="670882" y="9737"/>
                  <a:pt x="641672" y="9737"/>
                </a:cubicBezTo>
                <a:cubicBezTo>
                  <a:pt x="612462" y="9737"/>
                  <a:pt x="604842" y="7832"/>
                  <a:pt x="577537" y="9737"/>
                </a:cubicBezTo>
                <a:cubicBezTo>
                  <a:pt x="550232" y="11642"/>
                  <a:pt x="533722" y="7832"/>
                  <a:pt x="504512" y="18627"/>
                </a:cubicBezTo>
                <a:cubicBezTo>
                  <a:pt x="475302" y="29422"/>
                  <a:pt x="459427" y="49742"/>
                  <a:pt x="432122" y="64347"/>
                </a:cubicBezTo>
                <a:cubicBezTo>
                  <a:pt x="404817" y="78952"/>
                  <a:pt x="395292" y="82762"/>
                  <a:pt x="367987" y="91652"/>
                </a:cubicBezTo>
                <a:cubicBezTo>
                  <a:pt x="340682" y="100542"/>
                  <a:pt x="322902" y="104352"/>
                  <a:pt x="295597" y="110067"/>
                </a:cubicBezTo>
                <a:cubicBezTo>
                  <a:pt x="268292" y="115782"/>
                  <a:pt x="258767" y="117052"/>
                  <a:pt x="231462" y="118957"/>
                </a:cubicBezTo>
                <a:cubicBezTo>
                  <a:pt x="204157" y="120862"/>
                  <a:pt x="171772" y="118957"/>
                  <a:pt x="158437" y="118957"/>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cxnSp>
        <p:nvCxnSpPr>
          <p:cNvPr id="11" name="直接箭头连接符 10"/>
          <p:cNvCxnSpPr/>
          <p:nvPr/>
        </p:nvCxnSpPr>
        <p:spPr>
          <a:xfrm>
            <a:off x="2405380" y="1524000"/>
            <a:ext cx="3757930" cy="2031365"/>
          </a:xfrm>
          <a:prstGeom prst="straightConnector1">
            <a:avLst/>
          </a:prstGeom>
          <a:ln w="38100">
            <a:solidFill>
              <a:srgbClr val="FF0000"/>
            </a:solidFill>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12" name="圆角矩形标注 11"/>
          <p:cNvSpPr/>
          <p:nvPr/>
        </p:nvSpPr>
        <p:spPr>
          <a:xfrm>
            <a:off x="2207895" y="1654175"/>
            <a:ext cx="7357110" cy="898525"/>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algn="ctr" eaLnBrk="0" hangingPunct="0">
              <a:buSzTx/>
            </a:pPr>
            <a:r>
              <a:rPr lang="en-US" altLang="zh-CN" sz="2800" dirty="0">
                <a:solidFill>
                  <a:srgbClr val="FFC000"/>
                </a:solidFill>
                <a:latin typeface="Arial" panose="020B0604020202020204" pitchFamily="34" charset="0"/>
                <a:ea typeface="宋体" panose="02010600030101010101" pitchFamily="2" charset="-122"/>
                <a:sym typeface="+mn-ea"/>
              </a:rPr>
              <a:t>Problem</a:t>
            </a:r>
            <a:r>
              <a:rPr lang="zh-CN" altLang="en-US" sz="2800" dirty="0">
                <a:solidFill>
                  <a:srgbClr val="FFC000"/>
                </a:solidFill>
                <a:latin typeface="Arial" panose="020B0604020202020204" pitchFamily="34" charset="0"/>
                <a:ea typeface="宋体" panose="02010600030101010101" pitchFamily="2" charset="-122"/>
                <a:sym typeface="+mn-ea"/>
              </a:rPr>
              <a:t>：</a:t>
            </a:r>
            <a:r>
              <a:rPr lang="en-US" altLang="zh-CN" sz="2800" dirty="0">
                <a:solidFill>
                  <a:srgbClr val="FFC000"/>
                </a:solidFill>
                <a:latin typeface="Arial" panose="020B0604020202020204" pitchFamily="34" charset="0"/>
                <a:ea typeface="宋体" panose="02010600030101010101" pitchFamily="2" charset="-122"/>
                <a:sym typeface="+mn-ea"/>
              </a:rPr>
              <a:t>examining the topic unclearly</a:t>
            </a:r>
            <a:endParaRPr lang="en-US" altLang="en-US" sz="2800" b="0" dirty="0">
              <a:solidFill>
                <a:srgbClr val="FFC000"/>
              </a:solidFill>
              <a:latin typeface="Arial" panose="020B0604020202020204" pitchFamily="34" charset="0"/>
            </a:endParaRPr>
          </a:p>
          <a:p>
            <a:pPr algn="ctr" eaLnBrk="0" hangingPunct="0">
              <a:buSzTx/>
            </a:pPr>
            <a:r>
              <a:rPr lang="en-US" altLang="zh-CN" sz="2800" b="0">
                <a:solidFill>
                  <a:srgbClr val="FFFF00"/>
                </a:solidFill>
                <a:latin typeface="Arial" panose="020B0604020202020204" pitchFamily="34" charset="0"/>
                <a:ea typeface="宋体" panose="02010600030101010101" pitchFamily="2" charset="-122"/>
              </a:rPr>
              <a:t>time disagree</a:t>
            </a:r>
          </a:p>
        </p:txBody>
      </p:sp>
      <p:sp>
        <p:nvSpPr>
          <p:cNvPr id="15" name="任意多边形 14"/>
          <p:cNvSpPr/>
          <p:nvPr/>
        </p:nvSpPr>
        <p:spPr>
          <a:xfrm>
            <a:off x="692150" y="3622358"/>
            <a:ext cx="842963" cy="793750"/>
          </a:xfrm>
          <a:custGeom>
            <a:avLst/>
            <a:gdLst>
              <a:gd name="connisteX0" fmla="*/ 594360 w 843123"/>
              <a:gd name="connsiteY0" fmla="*/ 118791 h 794219"/>
              <a:gd name="connisteX1" fmla="*/ 530225 w 843123"/>
              <a:gd name="connsiteY1" fmla="*/ 64181 h 794219"/>
              <a:gd name="connisteX2" fmla="*/ 448310 w 843123"/>
              <a:gd name="connsiteY2" fmla="*/ 27351 h 794219"/>
              <a:gd name="connisteX3" fmla="*/ 366395 w 843123"/>
              <a:gd name="connsiteY3" fmla="*/ 9571 h 794219"/>
              <a:gd name="connisteX4" fmla="*/ 284480 w 843123"/>
              <a:gd name="connsiteY4" fmla="*/ 46 h 794219"/>
              <a:gd name="connisteX5" fmla="*/ 202565 w 843123"/>
              <a:gd name="connsiteY5" fmla="*/ 9571 h 794219"/>
              <a:gd name="connisteX6" fmla="*/ 120650 w 843123"/>
              <a:gd name="connsiteY6" fmla="*/ 54656 h 794219"/>
              <a:gd name="connisteX7" fmla="*/ 66040 w 843123"/>
              <a:gd name="connsiteY7" fmla="*/ 118791 h 794219"/>
              <a:gd name="connisteX8" fmla="*/ 29845 w 843123"/>
              <a:gd name="connsiteY8" fmla="*/ 191816 h 794219"/>
              <a:gd name="connisteX9" fmla="*/ 2540 w 843123"/>
              <a:gd name="connsiteY9" fmla="*/ 264206 h 794219"/>
              <a:gd name="connisteX10" fmla="*/ 2540 w 843123"/>
              <a:gd name="connsiteY10" fmla="*/ 337231 h 794219"/>
              <a:gd name="connisteX11" fmla="*/ 2540 w 843123"/>
              <a:gd name="connsiteY11" fmla="*/ 410256 h 794219"/>
              <a:gd name="connisteX12" fmla="*/ 2540 w 843123"/>
              <a:gd name="connsiteY12" fmla="*/ 483281 h 794219"/>
              <a:gd name="connisteX13" fmla="*/ 11430 w 843123"/>
              <a:gd name="connsiteY13" fmla="*/ 555671 h 794219"/>
              <a:gd name="connisteX14" fmla="*/ 38735 w 843123"/>
              <a:gd name="connsiteY14" fmla="*/ 619806 h 794219"/>
              <a:gd name="connisteX15" fmla="*/ 111760 w 843123"/>
              <a:gd name="connsiteY15" fmla="*/ 647111 h 794219"/>
              <a:gd name="connisteX16" fmla="*/ 184150 w 843123"/>
              <a:gd name="connsiteY16" fmla="*/ 692196 h 794219"/>
              <a:gd name="connisteX17" fmla="*/ 248285 w 843123"/>
              <a:gd name="connsiteY17" fmla="*/ 737916 h 794219"/>
              <a:gd name="connisteX18" fmla="*/ 321310 w 843123"/>
              <a:gd name="connsiteY18" fmla="*/ 774746 h 794219"/>
              <a:gd name="connisteX19" fmla="*/ 393700 w 843123"/>
              <a:gd name="connsiteY19" fmla="*/ 792526 h 794219"/>
              <a:gd name="connisteX20" fmla="*/ 457835 w 843123"/>
              <a:gd name="connsiteY20" fmla="*/ 792526 h 794219"/>
              <a:gd name="connisteX21" fmla="*/ 530225 w 843123"/>
              <a:gd name="connsiteY21" fmla="*/ 792526 h 794219"/>
              <a:gd name="connisteX22" fmla="*/ 594360 w 843123"/>
              <a:gd name="connsiteY22" fmla="*/ 792526 h 794219"/>
              <a:gd name="connisteX23" fmla="*/ 667385 w 843123"/>
              <a:gd name="connsiteY23" fmla="*/ 792526 h 794219"/>
              <a:gd name="connisteX24" fmla="*/ 739775 w 843123"/>
              <a:gd name="connsiteY24" fmla="*/ 774746 h 794219"/>
              <a:gd name="connisteX25" fmla="*/ 785495 w 843123"/>
              <a:gd name="connsiteY25" fmla="*/ 710611 h 794219"/>
              <a:gd name="connisteX26" fmla="*/ 821690 w 843123"/>
              <a:gd name="connsiteY26" fmla="*/ 637586 h 794219"/>
              <a:gd name="connisteX27" fmla="*/ 831215 w 843123"/>
              <a:gd name="connsiteY27" fmla="*/ 565196 h 794219"/>
              <a:gd name="connisteX28" fmla="*/ 840105 w 843123"/>
              <a:gd name="connsiteY28" fmla="*/ 492171 h 794219"/>
              <a:gd name="connisteX29" fmla="*/ 840105 w 843123"/>
              <a:gd name="connsiteY29" fmla="*/ 419146 h 794219"/>
              <a:gd name="connisteX30" fmla="*/ 812800 w 843123"/>
              <a:gd name="connsiteY30" fmla="*/ 346121 h 794219"/>
              <a:gd name="connisteX31" fmla="*/ 785495 w 843123"/>
              <a:gd name="connsiteY31" fmla="*/ 273731 h 794219"/>
              <a:gd name="connisteX32" fmla="*/ 739775 w 843123"/>
              <a:gd name="connsiteY32" fmla="*/ 200706 h 794219"/>
              <a:gd name="connisteX33" fmla="*/ 667385 w 843123"/>
              <a:gd name="connsiteY33" fmla="*/ 137206 h 794219"/>
              <a:gd name="connisteX34" fmla="*/ 603250 w 843123"/>
              <a:gd name="connsiteY34" fmla="*/ 100376 h 794219"/>
              <a:gd name="connisteX35" fmla="*/ 530225 w 843123"/>
              <a:gd name="connsiteY35" fmla="*/ 100376 h 79421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Lst>
            <a:rect l="l" t="t" r="r" b="b"/>
            <a:pathLst>
              <a:path w="843123" h="794219">
                <a:moveTo>
                  <a:pt x="594360" y="118791"/>
                </a:moveTo>
                <a:cubicBezTo>
                  <a:pt x="582930" y="108631"/>
                  <a:pt x="559435" y="82596"/>
                  <a:pt x="530225" y="64181"/>
                </a:cubicBezTo>
                <a:cubicBezTo>
                  <a:pt x="501015" y="45766"/>
                  <a:pt x="481330" y="38146"/>
                  <a:pt x="448310" y="27351"/>
                </a:cubicBezTo>
                <a:cubicBezTo>
                  <a:pt x="415290" y="16556"/>
                  <a:pt x="399415" y="15286"/>
                  <a:pt x="366395" y="9571"/>
                </a:cubicBezTo>
                <a:cubicBezTo>
                  <a:pt x="333375" y="3856"/>
                  <a:pt x="317500" y="46"/>
                  <a:pt x="284480" y="46"/>
                </a:cubicBezTo>
                <a:cubicBezTo>
                  <a:pt x="251460" y="46"/>
                  <a:pt x="235585" y="-1224"/>
                  <a:pt x="202565" y="9571"/>
                </a:cubicBezTo>
                <a:cubicBezTo>
                  <a:pt x="169545" y="20366"/>
                  <a:pt x="147955" y="33066"/>
                  <a:pt x="120650" y="54656"/>
                </a:cubicBezTo>
                <a:cubicBezTo>
                  <a:pt x="93345" y="76246"/>
                  <a:pt x="84455" y="91486"/>
                  <a:pt x="66040" y="118791"/>
                </a:cubicBezTo>
                <a:cubicBezTo>
                  <a:pt x="47625" y="146096"/>
                  <a:pt x="42545" y="162606"/>
                  <a:pt x="29845" y="191816"/>
                </a:cubicBezTo>
                <a:cubicBezTo>
                  <a:pt x="17145" y="221026"/>
                  <a:pt x="8255" y="234996"/>
                  <a:pt x="2540" y="264206"/>
                </a:cubicBezTo>
                <a:cubicBezTo>
                  <a:pt x="-3175" y="293416"/>
                  <a:pt x="2540" y="308021"/>
                  <a:pt x="2540" y="337231"/>
                </a:cubicBezTo>
                <a:cubicBezTo>
                  <a:pt x="2540" y="366441"/>
                  <a:pt x="2540" y="381046"/>
                  <a:pt x="2540" y="410256"/>
                </a:cubicBezTo>
                <a:cubicBezTo>
                  <a:pt x="2540" y="439466"/>
                  <a:pt x="635" y="454071"/>
                  <a:pt x="2540" y="483281"/>
                </a:cubicBezTo>
                <a:cubicBezTo>
                  <a:pt x="4445" y="512491"/>
                  <a:pt x="4445" y="528366"/>
                  <a:pt x="11430" y="555671"/>
                </a:cubicBezTo>
                <a:cubicBezTo>
                  <a:pt x="18415" y="582976"/>
                  <a:pt x="18415" y="601391"/>
                  <a:pt x="38735" y="619806"/>
                </a:cubicBezTo>
                <a:cubicBezTo>
                  <a:pt x="59055" y="638221"/>
                  <a:pt x="82550" y="632506"/>
                  <a:pt x="111760" y="647111"/>
                </a:cubicBezTo>
                <a:cubicBezTo>
                  <a:pt x="140970" y="661716"/>
                  <a:pt x="156845" y="673781"/>
                  <a:pt x="184150" y="692196"/>
                </a:cubicBezTo>
                <a:cubicBezTo>
                  <a:pt x="211455" y="710611"/>
                  <a:pt x="220980" y="721406"/>
                  <a:pt x="248285" y="737916"/>
                </a:cubicBezTo>
                <a:cubicBezTo>
                  <a:pt x="275590" y="754426"/>
                  <a:pt x="292100" y="763951"/>
                  <a:pt x="321310" y="774746"/>
                </a:cubicBezTo>
                <a:cubicBezTo>
                  <a:pt x="350520" y="785541"/>
                  <a:pt x="366395" y="788716"/>
                  <a:pt x="393700" y="792526"/>
                </a:cubicBezTo>
                <a:cubicBezTo>
                  <a:pt x="421005" y="796336"/>
                  <a:pt x="430530" y="792526"/>
                  <a:pt x="457835" y="792526"/>
                </a:cubicBezTo>
                <a:cubicBezTo>
                  <a:pt x="485140" y="792526"/>
                  <a:pt x="502920" y="792526"/>
                  <a:pt x="530225" y="792526"/>
                </a:cubicBezTo>
                <a:cubicBezTo>
                  <a:pt x="557530" y="792526"/>
                  <a:pt x="567055" y="792526"/>
                  <a:pt x="594360" y="792526"/>
                </a:cubicBezTo>
                <a:cubicBezTo>
                  <a:pt x="621665" y="792526"/>
                  <a:pt x="638175" y="796336"/>
                  <a:pt x="667385" y="792526"/>
                </a:cubicBezTo>
                <a:cubicBezTo>
                  <a:pt x="696595" y="788716"/>
                  <a:pt x="716280" y="791256"/>
                  <a:pt x="739775" y="774746"/>
                </a:cubicBezTo>
                <a:cubicBezTo>
                  <a:pt x="763270" y="758236"/>
                  <a:pt x="768985" y="737916"/>
                  <a:pt x="785495" y="710611"/>
                </a:cubicBezTo>
                <a:cubicBezTo>
                  <a:pt x="802005" y="683306"/>
                  <a:pt x="812800" y="666796"/>
                  <a:pt x="821690" y="637586"/>
                </a:cubicBezTo>
                <a:cubicBezTo>
                  <a:pt x="830580" y="608376"/>
                  <a:pt x="827405" y="594406"/>
                  <a:pt x="831215" y="565196"/>
                </a:cubicBezTo>
                <a:cubicBezTo>
                  <a:pt x="835025" y="535986"/>
                  <a:pt x="838200" y="521381"/>
                  <a:pt x="840105" y="492171"/>
                </a:cubicBezTo>
                <a:cubicBezTo>
                  <a:pt x="842010" y="462961"/>
                  <a:pt x="845820" y="448356"/>
                  <a:pt x="840105" y="419146"/>
                </a:cubicBezTo>
                <a:cubicBezTo>
                  <a:pt x="834390" y="389936"/>
                  <a:pt x="823595" y="375331"/>
                  <a:pt x="812800" y="346121"/>
                </a:cubicBezTo>
                <a:cubicBezTo>
                  <a:pt x="802005" y="316911"/>
                  <a:pt x="800100" y="302941"/>
                  <a:pt x="785495" y="273731"/>
                </a:cubicBezTo>
                <a:cubicBezTo>
                  <a:pt x="770890" y="244521"/>
                  <a:pt x="763270" y="228011"/>
                  <a:pt x="739775" y="200706"/>
                </a:cubicBezTo>
                <a:cubicBezTo>
                  <a:pt x="716280" y="173401"/>
                  <a:pt x="694690" y="157526"/>
                  <a:pt x="667385" y="137206"/>
                </a:cubicBezTo>
                <a:cubicBezTo>
                  <a:pt x="640080" y="116886"/>
                  <a:pt x="630555" y="107996"/>
                  <a:pt x="603250" y="100376"/>
                </a:cubicBezTo>
                <a:cubicBezTo>
                  <a:pt x="575945" y="92756"/>
                  <a:pt x="543560" y="99741"/>
                  <a:pt x="530225" y="100376"/>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strike="noStrike" baseline="0" noProof="1">
              <a:ln>
                <a:noFill/>
              </a:ln>
              <a:solidFill>
                <a:srgbClr val="FF0000"/>
              </a:solidFill>
              <a:effectLst/>
              <a:uFillTx/>
              <a:latin typeface="Arial" panose="020B0604020202020204" pitchFamily="34" charset="0"/>
            </a:endParaRPr>
          </a:p>
        </p:txBody>
      </p:sp>
      <p:sp>
        <p:nvSpPr>
          <p:cNvPr id="2" name="任意多边形 1"/>
          <p:cNvSpPr/>
          <p:nvPr/>
        </p:nvSpPr>
        <p:spPr>
          <a:xfrm>
            <a:off x="8205470" y="5399405"/>
            <a:ext cx="939800" cy="644525"/>
          </a:xfrm>
          <a:custGeom>
            <a:avLst/>
            <a:gdLst>
              <a:gd name="connisteX0" fmla="*/ 78669 w 941239"/>
              <a:gd name="connsiteY0" fmla="*/ 576977 h 644499"/>
              <a:gd name="connisteX1" fmla="*/ 151694 w 941239"/>
              <a:gd name="connsiteY1" fmla="*/ 586502 h 644499"/>
              <a:gd name="connisteX2" fmla="*/ 233609 w 941239"/>
              <a:gd name="connsiteY2" fmla="*/ 604282 h 644499"/>
              <a:gd name="connisteX3" fmla="*/ 324414 w 941239"/>
              <a:gd name="connsiteY3" fmla="*/ 631587 h 644499"/>
              <a:gd name="connisteX4" fmla="*/ 406329 w 941239"/>
              <a:gd name="connsiteY4" fmla="*/ 631587 h 644499"/>
              <a:gd name="connisteX5" fmla="*/ 470464 w 941239"/>
              <a:gd name="connsiteY5" fmla="*/ 641112 h 644499"/>
              <a:gd name="connisteX6" fmla="*/ 552379 w 941239"/>
              <a:gd name="connsiteY6" fmla="*/ 641112 h 644499"/>
              <a:gd name="connisteX7" fmla="*/ 624769 w 941239"/>
              <a:gd name="connsiteY7" fmla="*/ 641112 h 644499"/>
              <a:gd name="connisteX8" fmla="*/ 688904 w 941239"/>
              <a:gd name="connsiteY8" fmla="*/ 641112 h 644499"/>
              <a:gd name="connisteX9" fmla="*/ 770819 w 941239"/>
              <a:gd name="connsiteY9" fmla="*/ 604282 h 644499"/>
              <a:gd name="connisteX10" fmla="*/ 843844 w 941239"/>
              <a:gd name="connsiteY10" fmla="*/ 540782 h 644499"/>
              <a:gd name="connisteX11" fmla="*/ 880039 w 941239"/>
              <a:gd name="connsiteY11" fmla="*/ 476647 h 644499"/>
              <a:gd name="connisteX12" fmla="*/ 916234 w 941239"/>
              <a:gd name="connsiteY12" fmla="*/ 404257 h 644499"/>
              <a:gd name="connisteX13" fmla="*/ 934649 w 941239"/>
              <a:gd name="connsiteY13" fmla="*/ 331232 h 644499"/>
              <a:gd name="connisteX14" fmla="*/ 934649 w 941239"/>
              <a:gd name="connsiteY14" fmla="*/ 258207 h 644499"/>
              <a:gd name="connisteX15" fmla="*/ 871149 w 941239"/>
              <a:gd name="connsiteY15" fmla="*/ 185817 h 644499"/>
              <a:gd name="connisteX16" fmla="*/ 807014 w 941239"/>
              <a:gd name="connsiteY16" fmla="*/ 148987 h 644499"/>
              <a:gd name="connisteX17" fmla="*/ 716209 w 941239"/>
              <a:gd name="connsiteY17" fmla="*/ 103267 h 644499"/>
              <a:gd name="connisteX18" fmla="*/ 643184 w 941239"/>
              <a:gd name="connsiteY18" fmla="*/ 75962 h 644499"/>
              <a:gd name="connisteX19" fmla="*/ 552379 w 941239"/>
              <a:gd name="connsiteY19" fmla="*/ 48657 h 644499"/>
              <a:gd name="connisteX20" fmla="*/ 488244 w 941239"/>
              <a:gd name="connsiteY20" fmla="*/ 39767 h 644499"/>
              <a:gd name="connisteX21" fmla="*/ 406329 w 941239"/>
              <a:gd name="connsiteY21" fmla="*/ 12462 h 644499"/>
              <a:gd name="connisteX22" fmla="*/ 333304 w 941239"/>
              <a:gd name="connsiteY22" fmla="*/ 3572 h 644499"/>
              <a:gd name="connisteX23" fmla="*/ 260914 w 941239"/>
              <a:gd name="connsiteY23" fmla="*/ 3572 h 644499"/>
              <a:gd name="connisteX24" fmla="*/ 196779 w 941239"/>
              <a:gd name="connsiteY24" fmla="*/ 39767 h 644499"/>
              <a:gd name="connisteX25" fmla="*/ 124389 w 941239"/>
              <a:gd name="connsiteY25" fmla="*/ 75962 h 644499"/>
              <a:gd name="connisteX26" fmla="*/ 60254 w 941239"/>
              <a:gd name="connsiteY26" fmla="*/ 130572 h 644499"/>
              <a:gd name="connisteX27" fmla="*/ 32949 w 941239"/>
              <a:gd name="connsiteY27" fmla="*/ 194707 h 644499"/>
              <a:gd name="connisteX28" fmla="*/ 5644 w 941239"/>
              <a:gd name="connsiteY28" fmla="*/ 276622 h 644499"/>
              <a:gd name="connisteX29" fmla="*/ 5644 w 941239"/>
              <a:gd name="connsiteY29" fmla="*/ 358537 h 644499"/>
              <a:gd name="connisteX30" fmla="*/ 5644 w 941239"/>
              <a:gd name="connsiteY30" fmla="*/ 431562 h 644499"/>
              <a:gd name="connisteX31" fmla="*/ 5644 w 941239"/>
              <a:gd name="connsiteY31" fmla="*/ 504587 h 644499"/>
              <a:gd name="connisteX32" fmla="*/ 69779 w 941239"/>
              <a:gd name="connsiteY32" fmla="*/ 576977 h 644499"/>
              <a:gd name="connisteX33" fmla="*/ 151694 w 941239"/>
              <a:gd name="connsiteY33" fmla="*/ 595392 h 644499"/>
              <a:gd name="connisteX34" fmla="*/ 224084 w 941239"/>
              <a:gd name="connsiteY34" fmla="*/ 595392 h 64449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Lst>
            <a:rect l="l" t="t" r="r" b="b"/>
            <a:pathLst>
              <a:path w="941239" h="644499">
                <a:moveTo>
                  <a:pt x="78669" y="576978"/>
                </a:moveTo>
                <a:cubicBezTo>
                  <a:pt x="91369" y="578248"/>
                  <a:pt x="120579" y="580788"/>
                  <a:pt x="151694" y="586503"/>
                </a:cubicBezTo>
                <a:cubicBezTo>
                  <a:pt x="182809" y="592218"/>
                  <a:pt x="199319" y="595393"/>
                  <a:pt x="233609" y="604283"/>
                </a:cubicBezTo>
                <a:cubicBezTo>
                  <a:pt x="267899" y="613173"/>
                  <a:pt x="290124" y="625873"/>
                  <a:pt x="324414" y="631588"/>
                </a:cubicBezTo>
                <a:cubicBezTo>
                  <a:pt x="358704" y="637303"/>
                  <a:pt x="377119" y="629683"/>
                  <a:pt x="406329" y="631588"/>
                </a:cubicBezTo>
                <a:cubicBezTo>
                  <a:pt x="435539" y="633493"/>
                  <a:pt x="441254" y="639208"/>
                  <a:pt x="470464" y="641113"/>
                </a:cubicBezTo>
                <a:cubicBezTo>
                  <a:pt x="499674" y="643018"/>
                  <a:pt x="521264" y="641113"/>
                  <a:pt x="552379" y="641113"/>
                </a:cubicBezTo>
                <a:cubicBezTo>
                  <a:pt x="583494" y="641113"/>
                  <a:pt x="597464" y="641113"/>
                  <a:pt x="624769" y="641113"/>
                </a:cubicBezTo>
                <a:cubicBezTo>
                  <a:pt x="652074" y="641113"/>
                  <a:pt x="659694" y="648733"/>
                  <a:pt x="688904" y="641113"/>
                </a:cubicBezTo>
                <a:cubicBezTo>
                  <a:pt x="718114" y="633493"/>
                  <a:pt x="739704" y="624603"/>
                  <a:pt x="770819" y="604283"/>
                </a:cubicBezTo>
                <a:cubicBezTo>
                  <a:pt x="801934" y="583963"/>
                  <a:pt x="822254" y="566183"/>
                  <a:pt x="843844" y="540783"/>
                </a:cubicBezTo>
                <a:cubicBezTo>
                  <a:pt x="865434" y="515383"/>
                  <a:pt x="865434" y="503953"/>
                  <a:pt x="880039" y="476648"/>
                </a:cubicBezTo>
                <a:cubicBezTo>
                  <a:pt x="894644" y="449343"/>
                  <a:pt x="905439" y="433468"/>
                  <a:pt x="916234" y="404258"/>
                </a:cubicBezTo>
                <a:cubicBezTo>
                  <a:pt x="927029" y="375048"/>
                  <a:pt x="930839" y="360443"/>
                  <a:pt x="934649" y="331233"/>
                </a:cubicBezTo>
                <a:cubicBezTo>
                  <a:pt x="938459" y="302023"/>
                  <a:pt x="947349" y="287418"/>
                  <a:pt x="934649" y="258208"/>
                </a:cubicBezTo>
                <a:cubicBezTo>
                  <a:pt x="921949" y="228998"/>
                  <a:pt x="896549" y="207408"/>
                  <a:pt x="871149" y="185818"/>
                </a:cubicBezTo>
                <a:cubicBezTo>
                  <a:pt x="845749" y="164228"/>
                  <a:pt x="838129" y="165498"/>
                  <a:pt x="807014" y="148988"/>
                </a:cubicBezTo>
                <a:cubicBezTo>
                  <a:pt x="775899" y="132478"/>
                  <a:pt x="749229" y="117873"/>
                  <a:pt x="716209" y="103268"/>
                </a:cubicBezTo>
                <a:cubicBezTo>
                  <a:pt x="683189" y="88663"/>
                  <a:pt x="676204" y="86758"/>
                  <a:pt x="643184" y="75963"/>
                </a:cubicBezTo>
                <a:cubicBezTo>
                  <a:pt x="610164" y="65168"/>
                  <a:pt x="583494" y="55643"/>
                  <a:pt x="552379" y="48658"/>
                </a:cubicBezTo>
                <a:cubicBezTo>
                  <a:pt x="521264" y="41673"/>
                  <a:pt x="517454" y="46753"/>
                  <a:pt x="488244" y="39768"/>
                </a:cubicBezTo>
                <a:cubicBezTo>
                  <a:pt x="459034" y="32783"/>
                  <a:pt x="437444" y="19448"/>
                  <a:pt x="406329" y="12463"/>
                </a:cubicBezTo>
                <a:cubicBezTo>
                  <a:pt x="375214" y="5478"/>
                  <a:pt x="362514" y="5478"/>
                  <a:pt x="333304" y="3573"/>
                </a:cubicBezTo>
                <a:cubicBezTo>
                  <a:pt x="304094" y="1668"/>
                  <a:pt x="288219" y="-3412"/>
                  <a:pt x="260914" y="3573"/>
                </a:cubicBezTo>
                <a:cubicBezTo>
                  <a:pt x="233609" y="10558"/>
                  <a:pt x="224084" y="25163"/>
                  <a:pt x="196779" y="39768"/>
                </a:cubicBezTo>
                <a:cubicBezTo>
                  <a:pt x="169474" y="54373"/>
                  <a:pt x="151694" y="57548"/>
                  <a:pt x="124389" y="75963"/>
                </a:cubicBezTo>
                <a:cubicBezTo>
                  <a:pt x="97084" y="94378"/>
                  <a:pt x="78669" y="107078"/>
                  <a:pt x="60254" y="130573"/>
                </a:cubicBezTo>
                <a:cubicBezTo>
                  <a:pt x="41839" y="154068"/>
                  <a:pt x="43744" y="165498"/>
                  <a:pt x="32949" y="194708"/>
                </a:cubicBezTo>
                <a:cubicBezTo>
                  <a:pt x="22154" y="223918"/>
                  <a:pt x="11359" y="243603"/>
                  <a:pt x="5644" y="276623"/>
                </a:cubicBezTo>
                <a:cubicBezTo>
                  <a:pt x="-71" y="309643"/>
                  <a:pt x="5644" y="327423"/>
                  <a:pt x="5644" y="358538"/>
                </a:cubicBezTo>
                <a:cubicBezTo>
                  <a:pt x="5644" y="389653"/>
                  <a:pt x="5644" y="402353"/>
                  <a:pt x="5644" y="431563"/>
                </a:cubicBezTo>
                <a:cubicBezTo>
                  <a:pt x="5644" y="460773"/>
                  <a:pt x="-7056" y="475378"/>
                  <a:pt x="5644" y="504588"/>
                </a:cubicBezTo>
                <a:cubicBezTo>
                  <a:pt x="18344" y="533798"/>
                  <a:pt x="40569" y="558563"/>
                  <a:pt x="69779" y="576978"/>
                </a:cubicBezTo>
                <a:cubicBezTo>
                  <a:pt x="98989" y="595393"/>
                  <a:pt x="120579" y="591583"/>
                  <a:pt x="151694" y="595393"/>
                </a:cubicBezTo>
                <a:cubicBezTo>
                  <a:pt x="182809" y="599203"/>
                  <a:pt x="211384" y="596028"/>
                  <a:pt x="224084" y="595393"/>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sp>
        <p:nvSpPr>
          <p:cNvPr id="3" name="圆角矩形标注 2"/>
          <p:cNvSpPr/>
          <p:nvPr/>
        </p:nvSpPr>
        <p:spPr>
          <a:xfrm>
            <a:off x="6042025" y="4051300"/>
            <a:ext cx="3689350" cy="1348105"/>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r>
              <a:rPr lang="en-US" altLang="zh-CN" sz="2800" dirty="0">
                <a:solidFill>
                  <a:srgbClr val="FFC000"/>
                </a:solidFill>
                <a:latin typeface="Arial" panose="020B0604020202020204" pitchFamily="34" charset="0"/>
                <a:ea typeface="宋体" panose="02010600030101010101" pitchFamily="2" charset="-122"/>
                <a:sym typeface="+mn-ea"/>
              </a:rPr>
              <a:t>Problem</a:t>
            </a:r>
            <a:r>
              <a:rPr lang="zh-CN" altLang="en-US" sz="2800" dirty="0">
                <a:solidFill>
                  <a:srgbClr val="FFC000"/>
                </a:solidFill>
                <a:latin typeface="Arial" panose="020B0604020202020204" pitchFamily="34" charset="0"/>
                <a:ea typeface="宋体" panose="02010600030101010101" pitchFamily="2" charset="-122"/>
                <a:sym typeface="+mn-ea"/>
              </a:rPr>
              <a:t>：</a:t>
            </a:r>
            <a:endParaRPr lang="en-US" altLang="en-US" sz="2800" b="0">
              <a:latin typeface="Arial" panose="020B0604020202020204" pitchFamily="34" charset="0"/>
            </a:endParaRPr>
          </a:p>
          <a:p>
            <a:pPr eaLnBrk="0" hangingPunct="0">
              <a:buSzTx/>
            </a:pPr>
            <a:r>
              <a:rPr lang="en-US" altLang="en-US" sz="2800" b="0">
                <a:latin typeface="Arial" panose="020B0604020202020204" pitchFamily="34" charset="0"/>
              </a:rPr>
              <a:t>no “lying on the floor”</a:t>
            </a:r>
          </a:p>
        </p:txBody>
      </p:sp>
      <p:sp>
        <p:nvSpPr>
          <p:cNvPr id="7" name="文本框 6"/>
          <p:cNvSpPr txBox="1"/>
          <p:nvPr/>
        </p:nvSpPr>
        <p:spPr>
          <a:xfrm>
            <a:off x="10538460" y="715010"/>
            <a:ext cx="1599565" cy="3907790"/>
          </a:xfrm>
          <a:prstGeom prst="rect">
            <a:avLst/>
          </a:prstGeom>
          <a:noFill/>
        </p:spPr>
        <p:txBody>
          <a:bodyPr wrap="square" rtlCol="0">
            <a:spAutoFit/>
          </a:bodyPr>
          <a:lstStyle/>
          <a:p>
            <a:pPr algn="ctr"/>
            <a:r>
              <a:rPr lang="zh-CN" altLang="en-US"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a:t>
            </a:r>
            <a:endParaRPr lang="en-US" altLang="zh-CN"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Problems </a:t>
            </a: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in </a:t>
            </a:r>
          </a:p>
          <a:p>
            <a:pPr algn="ctr"/>
            <a:endPar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Plot</a:t>
            </a:r>
            <a:endParaRPr lang="en-US" altLang="zh-CN" sz="28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sym typeface="+mn-ea"/>
            </a:endParaRPr>
          </a:p>
          <a:p>
            <a:pPr algn="ctr"/>
            <a:endParaRPr lang="zh-CN" altLang="en-US" sz="2800" noProof="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ox(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2" grpId="0" bldLvl="0" animBg="1"/>
      <p:bldP spid="15" grpId="0" bldLvl="0" animBg="1"/>
      <p:bldP spid="2" grpId="0" bldLvl="0" animBg="1"/>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圆角矩形标注 15"/>
          <p:cNvSpPr/>
          <p:nvPr/>
        </p:nvSpPr>
        <p:spPr>
          <a:xfrm>
            <a:off x="4533900" y="3313113"/>
            <a:ext cx="3689350" cy="1543050"/>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endParaRPr lang="en-US" altLang="en-US" sz="1800" b="0">
              <a:solidFill>
                <a:schemeClr val="tx1"/>
              </a:solidFill>
              <a:latin typeface="Arial" panose="020B0604020202020204" pitchFamily="34" charset="0"/>
            </a:endParaRPr>
          </a:p>
        </p:txBody>
      </p:sp>
      <p:sp>
        <p:nvSpPr>
          <p:cNvPr id="29698" name="圆角矩形标注 12"/>
          <p:cNvSpPr/>
          <p:nvPr/>
        </p:nvSpPr>
        <p:spPr>
          <a:xfrm>
            <a:off x="4533900" y="3313113"/>
            <a:ext cx="2778125" cy="1487487"/>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algn="ctr" eaLnBrk="0" hangingPunct="0">
              <a:buSzTx/>
            </a:pPr>
            <a:r>
              <a:rPr lang="en-US" altLang="zh-CN" b="0">
                <a:solidFill>
                  <a:schemeClr val="tx1"/>
                </a:solidFill>
                <a:latin typeface="Arial" panose="020B0604020202020204" pitchFamily="34" charset="0"/>
              </a:rPr>
              <a:t>“hurt the stem” </a:t>
            </a:r>
            <a:r>
              <a:rPr lang="zh-CN" altLang="en-US" b="0">
                <a:solidFill>
                  <a:schemeClr val="tx1"/>
                </a:solidFill>
                <a:latin typeface="Arial" panose="020B0604020202020204" pitchFamily="34" charset="0"/>
                <a:ea typeface="宋体" panose="02010600030101010101" pitchFamily="2" charset="-122"/>
              </a:rPr>
              <a:t>，花未必一定会</a:t>
            </a:r>
            <a:r>
              <a:rPr lang="en-US" altLang="zh-CN" b="0">
                <a:solidFill>
                  <a:schemeClr val="tx1"/>
                </a:solidFill>
                <a:latin typeface="Arial" panose="020B0604020202020204" pitchFamily="34" charset="0"/>
              </a:rPr>
              <a:t>“lying on the floor”</a:t>
            </a:r>
          </a:p>
        </p:txBody>
      </p:sp>
      <p:sp>
        <p:nvSpPr>
          <p:cNvPr id="29699"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zh-CN" sz="4000" strike="noStrike"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rPr>
              <a:t>Student's composition  </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4</a:t>
            </a:r>
          </a:p>
        </p:txBody>
      </p:sp>
      <p:cxnSp>
        <p:nvCxnSpPr>
          <p:cNvPr id="11" name="直接连接符 10"/>
          <p:cNvCxnSpPr/>
          <p:nvPr/>
        </p:nvCxnSpPr>
        <p:spPr>
          <a:xfrm>
            <a:off x="4267200" y="5257800"/>
            <a:ext cx="3429000" cy="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9703" name="组合 13"/>
          <p:cNvGrpSpPr/>
          <p:nvPr/>
        </p:nvGrpSpPr>
        <p:grpSpPr>
          <a:xfrm>
            <a:off x="0" y="1014413"/>
            <a:ext cx="10576560" cy="5359400"/>
            <a:chOff x="28" y="1597"/>
            <a:chExt cx="12350" cy="8440"/>
          </a:xfrm>
        </p:grpSpPr>
        <p:pic>
          <p:nvPicPr>
            <p:cNvPr id="29704" name="图片 2"/>
            <p:cNvPicPr>
              <a:picLocks noChangeAspect="1"/>
            </p:cNvPicPr>
            <p:nvPr/>
          </p:nvPicPr>
          <p:blipFill>
            <a:blip r:embed="rId2">
              <a:lum bright="12000"/>
            </a:blip>
            <a:stretch>
              <a:fillRect/>
            </a:stretch>
          </p:blipFill>
          <p:spPr>
            <a:xfrm>
              <a:off x="28" y="8341"/>
              <a:ext cx="12350" cy="1697"/>
            </a:xfrm>
            <a:prstGeom prst="rect">
              <a:avLst/>
            </a:prstGeom>
            <a:noFill/>
            <a:ln w="9525">
              <a:noFill/>
            </a:ln>
          </p:spPr>
        </p:pic>
        <p:pic>
          <p:nvPicPr>
            <p:cNvPr id="29705" name="图片 1"/>
            <p:cNvPicPr>
              <a:picLocks noChangeAspect="1"/>
            </p:cNvPicPr>
            <p:nvPr/>
          </p:nvPicPr>
          <p:blipFill>
            <a:blip r:embed="rId3">
              <a:lum bright="21000"/>
            </a:blip>
            <a:stretch>
              <a:fillRect/>
            </a:stretch>
          </p:blipFill>
          <p:spPr>
            <a:xfrm>
              <a:off x="28" y="1597"/>
              <a:ext cx="12350" cy="6745"/>
            </a:xfrm>
            <a:prstGeom prst="rect">
              <a:avLst/>
            </a:prstGeom>
            <a:noFill/>
            <a:ln w="9525">
              <a:noFill/>
            </a:ln>
          </p:spPr>
        </p:pic>
      </p:grpSp>
      <p:cxnSp>
        <p:nvCxnSpPr>
          <p:cNvPr id="15" name="直接连接符 14"/>
          <p:cNvCxnSpPr/>
          <p:nvPr/>
        </p:nvCxnSpPr>
        <p:spPr>
          <a:xfrm flipV="1">
            <a:off x="4483100" y="5297488"/>
            <a:ext cx="3213100" cy="11113"/>
          </a:xfrm>
          <a:prstGeom prst="line">
            <a:avLst/>
          </a:prstGeom>
          <a:ln w="38100">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7" name="圆角矩形标注 16"/>
          <p:cNvSpPr/>
          <p:nvPr/>
        </p:nvSpPr>
        <p:spPr>
          <a:xfrm>
            <a:off x="2698115" y="3401060"/>
            <a:ext cx="6362065" cy="1368425"/>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r>
              <a:rPr lang="en-US" altLang="zh-CN" sz="2400">
                <a:solidFill>
                  <a:srgbClr val="FFC000"/>
                </a:solidFill>
                <a:latin typeface="Arial" panose="020B0604020202020204" pitchFamily="34" charset="0"/>
                <a:ea typeface="宋体" panose="02010600030101010101" pitchFamily="2" charset="-122"/>
                <a:sym typeface="+mn-ea"/>
              </a:rPr>
              <a:t>Problem</a:t>
            </a:r>
            <a:r>
              <a:rPr lang="zh-CN" altLang="en-US" sz="2400">
                <a:solidFill>
                  <a:srgbClr val="FFFF00"/>
                </a:solidFill>
                <a:latin typeface="Arial" panose="020B0604020202020204" pitchFamily="34" charset="0"/>
                <a:ea typeface="宋体" panose="02010600030101010101" pitchFamily="2" charset="-122"/>
                <a:sym typeface="+mn-ea"/>
              </a:rPr>
              <a:t>：</a:t>
            </a:r>
            <a:endParaRPr lang="en-US" altLang="en-US" b="0">
              <a:latin typeface="Arial" panose="020B0604020202020204" pitchFamily="34" charset="0"/>
            </a:endParaRPr>
          </a:p>
          <a:p>
            <a:pPr eaLnBrk="0" hangingPunct="0">
              <a:buSzTx/>
            </a:pPr>
            <a:r>
              <a:rPr lang="en-US" altLang="en-US" sz="2400" b="0">
                <a:solidFill>
                  <a:srgbClr val="FFFF00"/>
                </a:solidFill>
                <a:latin typeface="Arial" panose="020B0604020202020204" pitchFamily="34" charset="0"/>
              </a:rPr>
              <a:t>“hurt the stem ” </a:t>
            </a:r>
            <a:r>
              <a:rPr lang="zh-CN" altLang="en-US" sz="2400" b="0">
                <a:solidFill>
                  <a:srgbClr val="FFFF00"/>
                </a:solidFill>
                <a:latin typeface="Arial" panose="020B0604020202020204" pitchFamily="34" charset="0"/>
                <a:ea typeface="宋体" panose="02010600030101010101" pitchFamily="2" charset="-122"/>
              </a:rPr>
              <a:t>花未必会</a:t>
            </a:r>
            <a:r>
              <a:rPr lang="en-US" altLang="zh-CN" sz="2400" b="0">
                <a:solidFill>
                  <a:srgbClr val="FFFF00"/>
                </a:solidFill>
                <a:latin typeface="Arial" panose="020B0604020202020204" pitchFamily="34" charset="0"/>
              </a:rPr>
              <a:t>“lying on the floor”</a:t>
            </a:r>
          </a:p>
        </p:txBody>
      </p:sp>
      <p:sp>
        <p:nvSpPr>
          <p:cNvPr id="19" name="圆角矩形 18"/>
          <p:cNvSpPr/>
          <p:nvPr/>
        </p:nvSpPr>
        <p:spPr>
          <a:xfrm>
            <a:off x="2362200" y="1447800"/>
            <a:ext cx="4799965" cy="785495"/>
          </a:xfrm>
          <a:prstGeom prst="roundRect">
            <a:avLst>
              <a:gd name="adj"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algn="ctr" eaLnBrk="0" hangingPunct="0">
              <a:buSzTx/>
            </a:pPr>
            <a:r>
              <a:rPr lang="en-US" altLang="zh-CN" sz="2800" b="0">
                <a:solidFill>
                  <a:srgbClr val="FFC000"/>
                </a:solidFill>
                <a:latin typeface="Arial" panose="020B0604020202020204" pitchFamily="34" charset="0"/>
                <a:ea typeface="宋体" panose="02010600030101010101" pitchFamily="2" charset="-122"/>
              </a:rPr>
              <a:t>Problem</a:t>
            </a:r>
            <a:r>
              <a:rPr lang="zh-CN" altLang="en-US" sz="2800" b="0">
                <a:solidFill>
                  <a:srgbClr val="FFFF00"/>
                </a:solidFill>
                <a:latin typeface="Arial" panose="020B0604020202020204" pitchFamily="34" charset="0"/>
                <a:ea typeface="宋体" panose="02010600030101010101" pitchFamily="2" charset="-122"/>
              </a:rPr>
              <a:t>：</a:t>
            </a:r>
            <a:r>
              <a:rPr lang="en-US" altLang="zh-CN" sz="2800" b="0">
                <a:solidFill>
                  <a:srgbClr val="FFFF00"/>
                </a:solidFill>
                <a:latin typeface="Arial" panose="020B0604020202020204" pitchFamily="34" charset="0"/>
              </a:rPr>
              <a:t>too much talk</a:t>
            </a:r>
            <a:endParaRPr lang="zh-CN" altLang="en-US" sz="2800" b="0">
              <a:solidFill>
                <a:srgbClr val="FFFF00"/>
              </a:solidFill>
              <a:latin typeface="Arial" panose="020B0604020202020204" pitchFamily="34" charset="0"/>
              <a:ea typeface="宋体" panose="02010600030101010101" pitchFamily="2" charset="-122"/>
            </a:endParaRPr>
          </a:p>
          <a:p>
            <a:pPr algn="ctr" eaLnBrk="0" hangingPunct="0">
              <a:buSzTx/>
            </a:pPr>
            <a:endParaRPr lang="zh-CN" altLang="en-US" sz="2800" b="0">
              <a:solidFill>
                <a:srgbClr val="FFFF00"/>
              </a:solidFill>
              <a:latin typeface="Arial" panose="020B0604020202020204" pitchFamily="34" charset="0"/>
              <a:ea typeface="宋体" panose="02010600030101010101" pitchFamily="2" charset="-122"/>
            </a:endParaRPr>
          </a:p>
        </p:txBody>
      </p:sp>
      <p:sp>
        <p:nvSpPr>
          <p:cNvPr id="7" name="文本框 6"/>
          <p:cNvSpPr txBox="1"/>
          <p:nvPr/>
        </p:nvSpPr>
        <p:spPr>
          <a:xfrm>
            <a:off x="10576560" y="1014730"/>
            <a:ext cx="1599565" cy="3907790"/>
          </a:xfrm>
          <a:prstGeom prst="rect">
            <a:avLst/>
          </a:prstGeom>
          <a:noFill/>
        </p:spPr>
        <p:txBody>
          <a:bodyPr wrap="square" rtlCol="0">
            <a:spAutoFit/>
          </a:bodyPr>
          <a:lstStyle/>
          <a:p>
            <a:pPr algn="ctr"/>
            <a:r>
              <a:rPr lang="zh-CN" altLang="en-US"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a:t>
            </a:r>
            <a:endParaRPr lang="en-US" altLang="zh-CN"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Problems </a:t>
            </a: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in </a:t>
            </a:r>
          </a:p>
          <a:p>
            <a:pPr algn="ctr"/>
            <a:endPar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Plot</a:t>
            </a:r>
            <a:endParaRPr lang="en-US" altLang="zh-CN" sz="28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sym typeface="+mn-ea"/>
            </a:endParaRPr>
          </a:p>
          <a:p>
            <a:pPr algn="ctr"/>
            <a:endParaRPr lang="zh-CN" altLang="en-US" sz="2800" noProof="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zh-CN" sz="4000" strike="noStrike"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rPr>
              <a:t>Student's composition  </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5</a:t>
            </a:r>
          </a:p>
        </p:txBody>
      </p:sp>
      <p:pic>
        <p:nvPicPr>
          <p:cNvPr id="30723" name="图片 1"/>
          <p:cNvPicPr>
            <a:picLocks noChangeAspect="1"/>
          </p:cNvPicPr>
          <p:nvPr/>
        </p:nvPicPr>
        <p:blipFill>
          <a:blip r:embed="rId2">
            <a:lum bright="20000"/>
          </a:blip>
          <a:stretch>
            <a:fillRect/>
          </a:stretch>
        </p:blipFill>
        <p:spPr>
          <a:xfrm>
            <a:off x="0" y="968375"/>
            <a:ext cx="10412730" cy="5751830"/>
          </a:xfrm>
          <a:prstGeom prst="rect">
            <a:avLst/>
          </a:prstGeom>
          <a:noFill/>
          <a:ln w="9525">
            <a:noFill/>
          </a:ln>
        </p:spPr>
      </p:pic>
      <p:sp>
        <p:nvSpPr>
          <p:cNvPr id="3" name="圆角矩形标注 2"/>
          <p:cNvSpPr/>
          <p:nvPr/>
        </p:nvSpPr>
        <p:spPr>
          <a:xfrm>
            <a:off x="1706880" y="1362075"/>
            <a:ext cx="7270750" cy="1002030"/>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r>
              <a:rPr lang="en-US" altLang="zh-CN" sz="2800" dirty="0">
                <a:solidFill>
                  <a:srgbClr val="FFC000"/>
                </a:solidFill>
                <a:latin typeface="Arial" panose="020B0604020202020204" pitchFamily="34" charset="0"/>
                <a:ea typeface="宋体" panose="02010600030101010101" pitchFamily="2" charset="-122"/>
                <a:sym typeface="+mn-ea"/>
              </a:rPr>
              <a:t>Problem</a:t>
            </a:r>
            <a:r>
              <a:rPr lang="zh-CN" altLang="en-US" sz="2800" b="0">
                <a:latin typeface="Arial" panose="020B0604020202020204" pitchFamily="34" charset="0"/>
                <a:ea typeface="宋体" panose="02010600030101010101" pitchFamily="2" charset="-122"/>
              </a:rPr>
              <a:t>：</a:t>
            </a:r>
            <a:r>
              <a:rPr lang="en-US" altLang="zh-CN" sz="2800" dirty="0">
                <a:solidFill>
                  <a:srgbClr val="FFC000"/>
                </a:solidFill>
                <a:latin typeface="Arial" panose="020B0604020202020204" pitchFamily="34" charset="0"/>
                <a:ea typeface="宋体" panose="02010600030101010101" pitchFamily="2" charset="-122"/>
                <a:sym typeface="+mn-ea"/>
              </a:rPr>
              <a:t>examining the topic unclearly</a:t>
            </a:r>
          </a:p>
          <a:p>
            <a:pPr algn="ctr" eaLnBrk="0" hangingPunct="0">
              <a:buSzTx/>
            </a:pPr>
            <a:r>
              <a:rPr lang="en-US" altLang="en-US" sz="2800" b="0">
                <a:solidFill>
                  <a:srgbClr val="FFFF00"/>
                </a:solidFill>
                <a:latin typeface="Arial" panose="020B0604020202020204" pitchFamily="34" charset="0"/>
              </a:rPr>
              <a:t>No “  lying on the floor”</a:t>
            </a:r>
            <a:endParaRPr lang="en-US" altLang="en-US" sz="2800" b="0">
              <a:solidFill>
                <a:srgbClr val="FFFF00"/>
              </a:solidFill>
              <a:latin typeface="Arial" panose="020B0604020202020204" pitchFamily="34" charset="0"/>
              <a:ea typeface="宋体" panose="02010600030101010101" pitchFamily="2" charset="-122"/>
            </a:endParaRPr>
          </a:p>
        </p:txBody>
      </p:sp>
      <p:sp>
        <p:nvSpPr>
          <p:cNvPr id="5" name="圆角矩形标注 4"/>
          <p:cNvSpPr/>
          <p:nvPr/>
        </p:nvSpPr>
        <p:spPr>
          <a:xfrm>
            <a:off x="2781300" y="2816225"/>
            <a:ext cx="6894195" cy="1746250"/>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r>
              <a:rPr lang="en-US" altLang="zh-CN" sz="2800" dirty="0">
                <a:solidFill>
                  <a:srgbClr val="FFC000"/>
                </a:solidFill>
                <a:latin typeface="Arial" panose="020B0604020202020204" pitchFamily="34" charset="0"/>
                <a:ea typeface="宋体" panose="02010600030101010101" pitchFamily="2" charset="-122"/>
                <a:sym typeface="+mn-ea"/>
              </a:rPr>
              <a:t>Problem</a:t>
            </a:r>
            <a:r>
              <a:rPr lang="zh-CN" altLang="en-US" sz="2800" b="0">
                <a:solidFill>
                  <a:srgbClr val="FFC000"/>
                </a:solidFill>
                <a:latin typeface="Arial" panose="020B0604020202020204" pitchFamily="34" charset="0"/>
                <a:ea typeface="宋体" panose="02010600030101010101" pitchFamily="2" charset="-122"/>
              </a:rPr>
              <a:t>：</a:t>
            </a:r>
            <a:r>
              <a:rPr lang="en-US" altLang="zh-CN" sz="2800" b="0">
                <a:solidFill>
                  <a:srgbClr val="FFC000"/>
                </a:solidFill>
                <a:latin typeface="Arial" panose="020B0604020202020204" pitchFamily="34" charset="0"/>
                <a:ea typeface="宋体" panose="02010600030101010101" pitchFamily="2" charset="-122"/>
              </a:rPr>
              <a:t>against the common sense</a:t>
            </a:r>
            <a:endParaRPr lang="zh-CN" altLang="en-US" sz="2800" b="0">
              <a:solidFill>
                <a:srgbClr val="FFC000"/>
              </a:solidFill>
              <a:latin typeface="Arial" panose="020B0604020202020204" pitchFamily="34" charset="0"/>
              <a:ea typeface="宋体" panose="02010600030101010101" pitchFamily="2" charset="-122"/>
            </a:endParaRPr>
          </a:p>
          <a:p>
            <a:pPr eaLnBrk="0" hangingPunct="0">
              <a:buSzTx/>
            </a:pPr>
            <a:r>
              <a:rPr lang="en-US" altLang="zh-CN" sz="2800" b="0">
                <a:solidFill>
                  <a:srgbClr val="FFFF00"/>
                </a:solidFill>
                <a:latin typeface="Arial" panose="020B0604020202020204" pitchFamily="34" charset="0"/>
              </a:rPr>
              <a:t>Watering flowers too much makes them die within a day?</a:t>
            </a:r>
          </a:p>
        </p:txBody>
      </p:sp>
      <p:sp>
        <p:nvSpPr>
          <p:cNvPr id="6" name="圆角矩形标注 5"/>
          <p:cNvSpPr/>
          <p:nvPr/>
        </p:nvSpPr>
        <p:spPr>
          <a:xfrm>
            <a:off x="910590" y="5158105"/>
            <a:ext cx="4311650" cy="1014095"/>
          </a:xfrm>
          <a:prstGeom prst="wedgeRoundRectCallout">
            <a:avLst>
              <a:gd name="adj1" fmla="val -20833"/>
              <a:gd name="adj2" fmla="val 62500"/>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lstStyle/>
          <a:p>
            <a:pPr eaLnBrk="0" hangingPunct="0">
              <a:buSzTx/>
            </a:pPr>
            <a:r>
              <a:rPr lang="en-US" altLang="zh-CN" sz="2800" dirty="0">
                <a:solidFill>
                  <a:srgbClr val="FFC000"/>
                </a:solidFill>
                <a:latin typeface="Arial" panose="020B0604020202020204" pitchFamily="34" charset="0"/>
                <a:ea typeface="宋体" panose="02010600030101010101" pitchFamily="2" charset="-122"/>
                <a:sym typeface="+mn-ea"/>
              </a:rPr>
              <a:t>Problem</a:t>
            </a:r>
            <a:r>
              <a:rPr lang="zh-CN" altLang="en-US" sz="2800" b="0">
                <a:latin typeface="Arial" panose="020B0604020202020204" pitchFamily="34" charset="0"/>
                <a:ea typeface="宋体" panose="02010600030101010101" pitchFamily="2" charset="-122"/>
              </a:rPr>
              <a:t>：</a:t>
            </a:r>
            <a:r>
              <a:rPr lang="en-US" altLang="zh-CN" sz="2800" b="0">
                <a:solidFill>
                  <a:srgbClr val="FFFF00"/>
                </a:solidFill>
                <a:latin typeface="Arial" panose="020B0604020202020204" pitchFamily="34" charset="0"/>
                <a:ea typeface="宋体" panose="02010600030101010101" pitchFamily="2" charset="-122"/>
              </a:rPr>
              <a:t>too much talk</a:t>
            </a:r>
          </a:p>
        </p:txBody>
      </p:sp>
      <p:sp>
        <p:nvSpPr>
          <p:cNvPr id="7" name="文本框 6"/>
          <p:cNvSpPr txBox="1"/>
          <p:nvPr/>
        </p:nvSpPr>
        <p:spPr>
          <a:xfrm>
            <a:off x="10412730" y="968375"/>
            <a:ext cx="1628140" cy="3907790"/>
          </a:xfrm>
          <a:prstGeom prst="rect">
            <a:avLst/>
          </a:prstGeom>
          <a:noFill/>
        </p:spPr>
        <p:txBody>
          <a:bodyPr wrap="square" rtlCol="0">
            <a:spAutoFit/>
          </a:bodyPr>
          <a:lstStyle/>
          <a:p>
            <a:pPr algn="ctr"/>
            <a:r>
              <a:rPr lang="zh-CN" altLang="en-US"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a:t>
            </a:r>
            <a:endParaRPr lang="en-US" altLang="zh-CN" sz="72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Problems </a:t>
            </a: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endParaRPr lang="en-US" altLang="zh-CN" sz="36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cs typeface="+mn-cs"/>
                <a:sym typeface="+mn-ea"/>
              </a:rPr>
              <a:t>in </a:t>
            </a:r>
          </a:p>
          <a:p>
            <a:pPr algn="ctr"/>
            <a:endPar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sym typeface="+mn-ea"/>
            </a:endParaRPr>
          </a:p>
          <a:p>
            <a:pPr algn="ctr"/>
            <a:r>
              <a:rPr lang="en-US" altLang="zh-CN" sz="2800" noProof="1">
                <a:ln w="22225">
                  <a:solidFill>
                    <a:schemeClr val="accent2"/>
                  </a:solidFill>
                  <a:prstDash val="solid"/>
                </a:ln>
                <a:solidFill>
                  <a:srgbClr val="FF0000"/>
                </a:solidFill>
                <a:latin typeface="Calibri" panose="020F0502020204030204" charset="0"/>
                <a:ea typeface="宋体" panose="02010600030101010101" pitchFamily="2" charset="-122"/>
                <a:sym typeface="+mn-ea"/>
              </a:rPr>
              <a:t>Plot</a:t>
            </a:r>
            <a:endParaRPr lang="en-US" altLang="zh-CN" sz="2800" noProof="1">
              <a:ln w="22225">
                <a:solidFill>
                  <a:schemeClr val="accent2"/>
                </a:solidFill>
                <a:prstDash val="solid"/>
              </a:ln>
              <a:solidFill>
                <a:schemeClr val="accent2">
                  <a:lumMod val="40000"/>
                  <a:lumOff val="60000"/>
                </a:schemeClr>
              </a:solidFill>
              <a:latin typeface="Calibri" panose="020F0502020204030204" charset="0"/>
              <a:ea typeface="宋体" panose="02010600030101010101" pitchFamily="2" charset="-122"/>
              <a:sym typeface="+mn-ea"/>
            </a:endParaRPr>
          </a:p>
          <a:p>
            <a:pPr algn="ctr"/>
            <a:endParaRPr lang="zh-CN" altLang="en-US" sz="2800" noProof="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25602"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2"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en-US" altLang="zh-CN" sz="4000" b="1" i="0" u="none" strike="noStrike" kern="1200" cap="none" spc="0" normalizeH="0" baseline="0" noProof="1">
                <a:ln w="11430"/>
                <a:gradFill>
                  <a:gsLst>
                    <a:gs pos="0">
                      <a:srgbClr val="7B32B2"/>
                    </a:gs>
                    <a:gs pos="100000">
                      <a:srgbClr val="401A5D"/>
                    </a:gs>
                  </a:gsLst>
                  <a:lin scaled="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Analisis of the model essay</a:t>
            </a:r>
          </a:p>
        </p:txBody>
      </p:sp>
      <p:sp>
        <p:nvSpPr>
          <p:cNvPr id="27" name="文本框 26">
            <a:extLst>
              <a:ext uri="{FF2B5EF4-FFF2-40B4-BE49-F238E27FC236}">
                <a16:creationId xmlns:a16="http://schemas.microsoft.com/office/drawing/2014/main" id="{B3B5EA74-8E86-4ECE-9417-4F419986B4CE}"/>
              </a:ext>
            </a:extLst>
          </p:cNvPr>
          <p:cNvSpPr txBox="1"/>
          <p:nvPr/>
        </p:nvSpPr>
        <p:spPr>
          <a:xfrm>
            <a:off x="420352" y="991949"/>
            <a:ext cx="1044997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0000"/>
                </a:solidFill>
                <a:effectLst/>
                <a:uLnTx/>
                <a:uFillTx/>
                <a:latin typeface="Calibri"/>
                <a:ea typeface="微软雅黑" panose="020B0503020204020204" pitchFamily="34" charset="-122"/>
                <a:cs typeface="+mn-cs"/>
              </a:rPr>
              <a:t>情节合理范文解读</a:t>
            </a:r>
            <a:r>
              <a:rPr kumimoji="0" lang="zh-CN" altLang="en-US" sz="3200" b="0" i="0" u="none" strike="noStrike" kern="1200" cap="none" spc="0" normalizeH="0" baseline="0" noProof="0" dirty="0">
                <a:ln>
                  <a:noFill/>
                </a:ln>
                <a:solidFill>
                  <a:srgbClr val="FF0000"/>
                </a:solidFill>
                <a:effectLst/>
                <a:uLnTx/>
                <a:uFillTx/>
                <a:latin typeface="Calibri"/>
                <a:ea typeface="微软雅黑" panose="020B0503020204020204" pitchFamily="34" charset="-122"/>
                <a:cs typeface="+mn-cs"/>
                <a:sym typeface="Wingdings" panose="05000000000000000000" pitchFamily="2" charset="2"/>
              </a:rPr>
              <a:t>（以第一段为例）</a:t>
            </a:r>
            <a:endParaRPr kumimoji="0" lang="en-US" altLang="zh-CN" sz="3200" b="0" i="0" u="none" strike="noStrike" kern="1200" cap="none" spc="0" normalizeH="0" baseline="0" noProof="0" dirty="0">
              <a:ln>
                <a:noFill/>
              </a:ln>
              <a:solidFill>
                <a:srgbClr val="FF0000"/>
              </a:solidFill>
              <a:effectLst/>
              <a:uLnTx/>
              <a:uFillTx/>
              <a:latin typeface="Calibri"/>
              <a:ea typeface="微软雅黑" panose="020B0503020204020204" pitchFamily="34" charset="-122"/>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solidFill>
                  <a:schemeClr val="accent2">
                    <a:lumMod val="75000"/>
                  </a:schemeClr>
                </a:solidFill>
                <a:latin typeface="Calibri"/>
                <a:ea typeface="微软雅黑" panose="020B0503020204020204" pitchFamily="34" charset="-122"/>
                <a:sym typeface="Wingdings" panose="05000000000000000000" pitchFamily="2" charset="2"/>
              </a:rPr>
              <a:t>（</a:t>
            </a:r>
            <a:r>
              <a:rPr lang="zh-CN" altLang="en-US" sz="2400" dirty="0">
                <a:solidFill>
                  <a:schemeClr val="accent2">
                    <a:lumMod val="75000"/>
                  </a:schemeClr>
                </a:solidFill>
                <a:latin typeface="Calibri"/>
                <a:ea typeface="微软雅黑" panose="020B0503020204020204" pitchFamily="34" charset="-122"/>
                <a:sym typeface="Wingdings" panose="05000000000000000000" pitchFamily="2" charset="2"/>
              </a:rPr>
              <a:t>注意：词汇运用、语言描写和语法错误由于学生基础薄弱暂时忽略，之后会跟进教学，帮学生提高语言表达能力）</a:t>
            </a:r>
            <a:endParaRPr kumimoji="0" lang="zh-CN" altLang="en-US" sz="2400" b="0" i="0" u="none" strike="noStrike" kern="1200" cap="none" spc="0" normalizeH="0" baseline="0" noProof="0" dirty="0">
              <a:ln>
                <a:noFill/>
              </a:ln>
              <a:solidFill>
                <a:schemeClr val="accent2">
                  <a:lumMod val="75000"/>
                </a:schemeClr>
              </a:solidFill>
              <a:effectLst/>
              <a:uLnTx/>
              <a:uFillTx/>
              <a:latin typeface="Calibri"/>
              <a:ea typeface="微软雅黑" panose="020B0503020204020204" pitchFamily="34" charset="-122"/>
              <a:cs typeface="+mn-cs"/>
            </a:endParaRPr>
          </a:p>
        </p:txBody>
      </p:sp>
      <p:grpSp>
        <p:nvGrpSpPr>
          <p:cNvPr id="33" name="组合 32">
            <a:extLst>
              <a:ext uri="{FF2B5EF4-FFF2-40B4-BE49-F238E27FC236}">
                <a16:creationId xmlns:a16="http://schemas.microsoft.com/office/drawing/2014/main" id="{FDAFD5D6-856B-404C-ACB1-3B58D720DFD2}"/>
              </a:ext>
            </a:extLst>
          </p:cNvPr>
          <p:cNvGrpSpPr/>
          <p:nvPr/>
        </p:nvGrpSpPr>
        <p:grpSpPr>
          <a:xfrm>
            <a:off x="1119352" y="2556688"/>
            <a:ext cx="9167647" cy="4127891"/>
            <a:chOff x="1119352" y="2556688"/>
            <a:chExt cx="9167647" cy="4127891"/>
          </a:xfrm>
        </p:grpSpPr>
        <p:pic>
          <p:nvPicPr>
            <p:cNvPr id="26" name="图片 25">
              <a:extLst>
                <a:ext uri="{FF2B5EF4-FFF2-40B4-BE49-F238E27FC236}">
                  <a16:creationId xmlns:a16="http://schemas.microsoft.com/office/drawing/2014/main" id="{A9242100-B195-4E78-B5EC-FE5E62386F8C}"/>
                </a:ext>
              </a:extLst>
            </p:cNvPr>
            <p:cNvPicPr>
              <a:picLocks noChangeAspect="1"/>
            </p:cNvPicPr>
            <p:nvPr/>
          </p:nvPicPr>
          <p:blipFill rotWithShape="1">
            <a:blip r:embed="rId2">
              <a:extLst>
                <a:ext uri="{28A0092B-C50C-407E-A947-70E740481C1C}">
                  <a14:useLocalDpi xmlns:a14="http://schemas.microsoft.com/office/drawing/2010/main" val="0"/>
                </a:ext>
              </a:extLst>
            </a:blip>
            <a:srcRect l="4426" t="13039" r="72643" b="9061"/>
            <a:stretch/>
          </p:blipFill>
          <p:spPr>
            <a:xfrm>
              <a:off x="1119352" y="2556688"/>
              <a:ext cx="4099034" cy="4127891"/>
            </a:xfrm>
            <a:prstGeom prst="rect">
              <a:avLst/>
            </a:prstGeom>
          </p:spPr>
        </p:pic>
        <p:pic>
          <p:nvPicPr>
            <p:cNvPr id="31" name="图片 30">
              <a:extLst>
                <a:ext uri="{FF2B5EF4-FFF2-40B4-BE49-F238E27FC236}">
                  <a16:creationId xmlns:a16="http://schemas.microsoft.com/office/drawing/2014/main" id="{11AF2457-A384-4CED-A969-7D39B0EE02C1}"/>
                </a:ext>
              </a:extLst>
            </p:cNvPr>
            <p:cNvPicPr>
              <a:picLocks noChangeAspect="1"/>
            </p:cNvPicPr>
            <p:nvPr/>
          </p:nvPicPr>
          <p:blipFill rotWithShape="1">
            <a:blip r:embed="rId3">
              <a:extLst>
                <a:ext uri="{28A0092B-C50C-407E-A947-70E740481C1C}">
                  <a14:useLocalDpi xmlns:a14="http://schemas.microsoft.com/office/drawing/2010/main" val="0"/>
                </a:ext>
              </a:extLst>
            </a:blip>
            <a:srcRect l="1320" b="4591"/>
            <a:stretch/>
          </p:blipFill>
          <p:spPr>
            <a:xfrm>
              <a:off x="5872655" y="2650340"/>
              <a:ext cx="4414344" cy="4034239"/>
            </a:xfrm>
            <a:prstGeom prst="rect">
              <a:avLst/>
            </a:prstGeom>
          </p:spPr>
        </p:pic>
      </p:grpSp>
    </p:spTree>
    <p:extLst>
      <p:ext uri="{BB962C8B-B14F-4D97-AF65-F5344CB8AC3E}">
        <p14:creationId xmlns:p14="http://schemas.microsoft.com/office/powerpoint/2010/main" val="928316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31746"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Student's composition</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6</a:t>
            </a:r>
          </a:p>
        </p:txBody>
      </p:sp>
      <p:pic>
        <p:nvPicPr>
          <p:cNvPr id="31748" name="图片 1"/>
          <p:cNvPicPr>
            <a:picLocks noChangeAspect="1"/>
          </p:cNvPicPr>
          <p:nvPr/>
        </p:nvPicPr>
        <p:blipFill>
          <a:blip r:embed="rId2"/>
          <a:stretch>
            <a:fillRect/>
          </a:stretch>
        </p:blipFill>
        <p:spPr>
          <a:xfrm>
            <a:off x="0" y="990600"/>
            <a:ext cx="10271760" cy="5684520"/>
          </a:xfrm>
          <a:prstGeom prst="rect">
            <a:avLst/>
          </a:prstGeom>
          <a:noFill/>
          <a:ln w="9525">
            <a:noFill/>
          </a:ln>
        </p:spPr>
      </p:pic>
      <p:sp>
        <p:nvSpPr>
          <p:cNvPr id="2" name="文本框 1"/>
          <p:cNvSpPr txBox="1"/>
          <p:nvPr/>
        </p:nvSpPr>
        <p:spPr>
          <a:xfrm>
            <a:off x="10480040" y="1203325"/>
            <a:ext cx="1322388" cy="4399915"/>
          </a:xfrm>
          <a:prstGeom prst="rect">
            <a:avLst/>
          </a:prstGeom>
          <a:noFill/>
          <a:ln w="9525">
            <a:noFill/>
          </a:ln>
        </p:spPr>
        <p:txBody>
          <a:bodyPr wrap="square" anchor="t">
            <a:spAutoFit/>
          </a:bodyPr>
          <a:lstStyle/>
          <a:p>
            <a:pPr algn="ctr"/>
            <a:r>
              <a:rPr lang="zh-CN" altLang="en-US" sz="2800" dirty="0">
                <a:latin typeface="Calibri" panose="020F0502020204030204" charset="0"/>
                <a:ea typeface="宋体" panose="02010600030101010101" pitchFamily="2" charset="-122"/>
              </a:rPr>
              <a:t>有</a:t>
            </a:r>
          </a:p>
          <a:p>
            <a:pPr algn="ctr"/>
            <a:r>
              <a:rPr lang="en-US" altLang="zh-CN" sz="2800" dirty="0">
                <a:latin typeface="Calibri" panose="020F0502020204030204" charset="0"/>
              </a:rPr>
              <a:t>idea</a:t>
            </a:r>
            <a:r>
              <a:rPr lang="zh-CN" altLang="en-US" sz="2800" dirty="0">
                <a:latin typeface="Calibri" panose="020F0502020204030204" charset="0"/>
                <a:ea typeface="宋体" panose="02010600030101010101" pitchFamily="2" charset="-122"/>
              </a:rPr>
              <a:t>，有</a:t>
            </a:r>
            <a:r>
              <a:rPr lang="en-US" altLang="zh-CN" sz="2800" dirty="0">
                <a:latin typeface="Calibri" panose="020F0502020204030204" charset="0"/>
              </a:rPr>
              <a:t>process</a:t>
            </a:r>
            <a:r>
              <a:rPr lang="zh-CN" altLang="en-US" sz="2800" dirty="0">
                <a:latin typeface="Calibri" panose="020F0502020204030204" charset="0"/>
                <a:ea typeface="宋体" panose="02010600030101010101" pitchFamily="2" charset="-122"/>
              </a:rPr>
              <a:t>有</a:t>
            </a:r>
            <a:r>
              <a:rPr lang="en-US" altLang="zh-CN" sz="2800" dirty="0">
                <a:latin typeface="Calibri" panose="020F0502020204030204" charset="0"/>
              </a:rPr>
              <a:t>“lying”, </a:t>
            </a:r>
          </a:p>
          <a:p>
            <a:pPr algn="ctr"/>
            <a:r>
              <a:rPr lang="zh-CN" altLang="en-US" sz="2800" dirty="0">
                <a:latin typeface="Calibri" panose="020F0502020204030204" charset="0"/>
                <a:ea typeface="宋体" panose="02010600030101010101" pitchFamily="2" charset="-122"/>
              </a:rPr>
              <a:t>故事情节发展</a:t>
            </a:r>
            <a:r>
              <a:rPr lang="zh-CN" altLang="en-US" sz="2800" dirty="0">
                <a:solidFill>
                  <a:srgbClr val="00B050"/>
                </a:solidFill>
                <a:latin typeface="Calibri" panose="020F0502020204030204" charset="0"/>
                <a:ea typeface="宋体" panose="02010600030101010101" pitchFamily="2" charset="-122"/>
              </a:rPr>
              <a:t>相对</a:t>
            </a:r>
            <a:r>
              <a:rPr lang="zh-CN" altLang="en-US" sz="2800" dirty="0">
                <a:latin typeface="Calibri" panose="020F0502020204030204" charset="0"/>
                <a:ea typeface="宋体" panose="02010600030101010101" pitchFamily="2" charset="-122"/>
              </a:rPr>
              <a:t>合理</a:t>
            </a:r>
          </a:p>
        </p:txBody>
      </p:sp>
      <p:sp>
        <p:nvSpPr>
          <p:cNvPr id="4" name="任意多边形 3"/>
          <p:cNvSpPr/>
          <p:nvPr/>
        </p:nvSpPr>
        <p:spPr>
          <a:xfrm>
            <a:off x="7532370" y="5223510"/>
            <a:ext cx="908050" cy="806450"/>
          </a:xfrm>
          <a:custGeom>
            <a:avLst/>
            <a:gdLst>
              <a:gd name="connisteX0" fmla="*/ 95391 w 908669"/>
              <a:gd name="connsiteY0" fmla="*/ 669784 h 806309"/>
              <a:gd name="connisteX1" fmla="*/ 168416 w 908669"/>
              <a:gd name="connsiteY1" fmla="*/ 678674 h 806309"/>
              <a:gd name="connisteX2" fmla="*/ 240806 w 908669"/>
              <a:gd name="connsiteY2" fmla="*/ 697089 h 806309"/>
              <a:gd name="connisteX3" fmla="*/ 313831 w 908669"/>
              <a:gd name="connsiteY3" fmla="*/ 742174 h 806309"/>
              <a:gd name="connisteX4" fmla="*/ 386856 w 908669"/>
              <a:gd name="connsiteY4" fmla="*/ 760589 h 806309"/>
              <a:gd name="connisteX5" fmla="*/ 459246 w 908669"/>
              <a:gd name="connsiteY5" fmla="*/ 760589 h 806309"/>
              <a:gd name="connisteX6" fmla="*/ 541796 w 908669"/>
              <a:gd name="connsiteY6" fmla="*/ 760589 h 806309"/>
              <a:gd name="connisteX7" fmla="*/ 614186 w 908669"/>
              <a:gd name="connsiteY7" fmla="*/ 760589 h 806309"/>
              <a:gd name="connisteX8" fmla="*/ 678321 w 908669"/>
              <a:gd name="connsiteY8" fmla="*/ 751699 h 806309"/>
              <a:gd name="connisteX9" fmla="*/ 750711 w 908669"/>
              <a:gd name="connsiteY9" fmla="*/ 697089 h 806309"/>
              <a:gd name="connisteX10" fmla="*/ 814846 w 908669"/>
              <a:gd name="connsiteY10" fmla="*/ 642479 h 806309"/>
              <a:gd name="connisteX11" fmla="*/ 860566 w 908669"/>
              <a:gd name="connsiteY11" fmla="*/ 578344 h 806309"/>
              <a:gd name="connisteX12" fmla="*/ 896761 w 908669"/>
              <a:gd name="connsiteY12" fmla="*/ 505319 h 806309"/>
              <a:gd name="connisteX13" fmla="*/ 905651 w 908669"/>
              <a:gd name="connsiteY13" fmla="*/ 432929 h 806309"/>
              <a:gd name="connisteX14" fmla="*/ 905651 w 908669"/>
              <a:gd name="connsiteY14" fmla="*/ 368794 h 806309"/>
              <a:gd name="connisteX15" fmla="*/ 878346 w 908669"/>
              <a:gd name="connsiteY15" fmla="*/ 296404 h 806309"/>
              <a:gd name="connisteX16" fmla="*/ 814846 w 908669"/>
              <a:gd name="connsiteY16" fmla="*/ 223379 h 806309"/>
              <a:gd name="connisteX17" fmla="*/ 750711 w 908669"/>
              <a:gd name="connsiteY17" fmla="*/ 168769 h 806309"/>
              <a:gd name="connisteX18" fmla="*/ 678321 w 908669"/>
              <a:gd name="connsiteY18" fmla="*/ 131939 h 806309"/>
              <a:gd name="connisteX19" fmla="*/ 614186 w 908669"/>
              <a:gd name="connsiteY19" fmla="*/ 104634 h 806309"/>
              <a:gd name="connisteX20" fmla="*/ 541796 w 908669"/>
              <a:gd name="connsiteY20" fmla="*/ 68439 h 806309"/>
              <a:gd name="connisteX21" fmla="*/ 477661 w 908669"/>
              <a:gd name="connsiteY21" fmla="*/ 50024 h 806309"/>
              <a:gd name="connisteX22" fmla="*/ 386856 w 908669"/>
              <a:gd name="connsiteY22" fmla="*/ 22719 h 806309"/>
              <a:gd name="connisteX23" fmla="*/ 313831 w 908669"/>
              <a:gd name="connsiteY23" fmla="*/ 4939 h 806309"/>
              <a:gd name="connisteX24" fmla="*/ 231916 w 908669"/>
              <a:gd name="connsiteY24" fmla="*/ 4939 h 806309"/>
              <a:gd name="connisteX25" fmla="*/ 158891 w 908669"/>
              <a:gd name="connsiteY25" fmla="*/ 50024 h 806309"/>
              <a:gd name="connisteX26" fmla="*/ 76976 w 908669"/>
              <a:gd name="connsiteY26" fmla="*/ 123049 h 806309"/>
              <a:gd name="connisteX27" fmla="*/ 31256 w 908669"/>
              <a:gd name="connsiteY27" fmla="*/ 204964 h 806309"/>
              <a:gd name="connisteX28" fmla="*/ 22366 w 908669"/>
              <a:gd name="connsiteY28" fmla="*/ 269099 h 806309"/>
              <a:gd name="connisteX29" fmla="*/ 3951 w 908669"/>
              <a:gd name="connsiteY29" fmla="*/ 341489 h 806309"/>
              <a:gd name="connisteX30" fmla="*/ 3951 w 908669"/>
              <a:gd name="connsiteY30" fmla="*/ 414514 h 806309"/>
              <a:gd name="connisteX31" fmla="*/ 3951 w 908669"/>
              <a:gd name="connsiteY31" fmla="*/ 487539 h 806309"/>
              <a:gd name="connisteX32" fmla="*/ 3951 w 908669"/>
              <a:gd name="connsiteY32" fmla="*/ 559929 h 806309"/>
              <a:gd name="connisteX33" fmla="*/ 49671 w 908669"/>
              <a:gd name="connsiteY33" fmla="*/ 624064 h 806309"/>
              <a:gd name="connisteX34" fmla="*/ 122696 w 908669"/>
              <a:gd name="connsiteY34" fmla="*/ 678674 h 806309"/>
              <a:gd name="connisteX35" fmla="*/ 195721 w 908669"/>
              <a:gd name="connsiteY35" fmla="*/ 705979 h 806309"/>
              <a:gd name="connisteX36" fmla="*/ 268111 w 908669"/>
              <a:gd name="connsiteY36" fmla="*/ 724394 h 806309"/>
              <a:gd name="connisteX37" fmla="*/ 341136 w 908669"/>
              <a:gd name="connsiteY37" fmla="*/ 733284 h 806309"/>
              <a:gd name="connisteX38" fmla="*/ 414161 w 908669"/>
              <a:gd name="connsiteY38" fmla="*/ 760589 h 806309"/>
              <a:gd name="connisteX39" fmla="*/ 487186 w 908669"/>
              <a:gd name="connsiteY39" fmla="*/ 796784 h 806309"/>
              <a:gd name="connisteX40" fmla="*/ 559576 w 908669"/>
              <a:gd name="connsiteY40" fmla="*/ 806309 h 8063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908670" h="806310">
                <a:moveTo>
                  <a:pt x="95391" y="669785"/>
                </a:moveTo>
                <a:cubicBezTo>
                  <a:pt x="108726" y="671055"/>
                  <a:pt x="139206" y="672960"/>
                  <a:pt x="168416" y="678675"/>
                </a:cubicBezTo>
                <a:cubicBezTo>
                  <a:pt x="197626" y="684390"/>
                  <a:pt x="211596" y="684390"/>
                  <a:pt x="240806" y="697090"/>
                </a:cubicBezTo>
                <a:cubicBezTo>
                  <a:pt x="270016" y="709790"/>
                  <a:pt x="284621" y="729475"/>
                  <a:pt x="313831" y="742175"/>
                </a:cubicBezTo>
                <a:cubicBezTo>
                  <a:pt x="343041" y="754875"/>
                  <a:pt x="357646" y="756780"/>
                  <a:pt x="386856" y="760590"/>
                </a:cubicBezTo>
                <a:cubicBezTo>
                  <a:pt x="416066" y="764400"/>
                  <a:pt x="428131" y="760590"/>
                  <a:pt x="459246" y="760590"/>
                </a:cubicBezTo>
                <a:cubicBezTo>
                  <a:pt x="490361" y="760590"/>
                  <a:pt x="510681" y="760590"/>
                  <a:pt x="541796" y="760590"/>
                </a:cubicBezTo>
                <a:cubicBezTo>
                  <a:pt x="572911" y="760590"/>
                  <a:pt x="586881" y="762495"/>
                  <a:pt x="614186" y="760590"/>
                </a:cubicBezTo>
                <a:cubicBezTo>
                  <a:pt x="641491" y="758685"/>
                  <a:pt x="651016" y="764400"/>
                  <a:pt x="678321" y="751700"/>
                </a:cubicBezTo>
                <a:cubicBezTo>
                  <a:pt x="705626" y="739000"/>
                  <a:pt x="723406" y="718680"/>
                  <a:pt x="750711" y="697090"/>
                </a:cubicBezTo>
                <a:cubicBezTo>
                  <a:pt x="778016" y="675500"/>
                  <a:pt x="792621" y="665975"/>
                  <a:pt x="814846" y="642480"/>
                </a:cubicBezTo>
                <a:cubicBezTo>
                  <a:pt x="837071" y="618985"/>
                  <a:pt x="844056" y="605650"/>
                  <a:pt x="860566" y="578345"/>
                </a:cubicBezTo>
                <a:cubicBezTo>
                  <a:pt x="877076" y="551040"/>
                  <a:pt x="887871" y="534530"/>
                  <a:pt x="896761" y="505320"/>
                </a:cubicBezTo>
                <a:cubicBezTo>
                  <a:pt x="905651" y="476110"/>
                  <a:pt x="903746" y="460235"/>
                  <a:pt x="905651" y="432930"/>
                </a:cubicBezTo>
                <a:cubicBezTo>
                  <a:pt x="907556" y="405625"/>
                  <a:pt x="911366" y="396100"/>
                  <a:pt x="905651" y="368795"/>
                </a:cubicBezTo>
                <a:cubicBezTo>
                  <a:pt x="899936" y="341490"/>
                  <a:pt x="896761" y="325615"/>
                  <a:pt x="878346" y="296405"/>
                </a:cubicBezTo>
                <a:cubicBezTo>
                  <a:pt x="859931" y="267195"/>
                  <a:pt x="840246" y="248780"/>
                  <a:pt x="814846" y="223380"/>
                </a:cubicBezTo>
                <a:cubicBezTo>
                  <a:pt x="789446" y="197980"/>
                  <a:pt x="778016" y="187185"/>
                  <a:pt x="750711" y="168770"/>
                </a:cubicBezTo>
                <a:cubicBezTo>
                  <a:pt x="723406" y="150355"/>
                  <a:pt x="705626" y="144640"/>
                  <a:pt x="678321" y="131940"/>
                </a:cubicBezTo>
                <a:cubicBezTo>
                  <a:pt x="651016" y="119240"/>
                  <a:pt x="641491" y="117335"/>
                  <a:pt x="614186" y="104635"/>
                </a:cubicBezTo>
                <a:cubicBezTo>
                  <a:pt x="586881" y="91935"/>
                  <a:pt x="569101" y="79235"/>
                  <a:pt x="541796" y="68440"/>
                </a:cubicBezTo>
                <a:cubicBezTo>
                  <a:pt x="514491" y="57645"/>
                  <a:pt x="508776" y="58915"/>
                  <a:pt x="477661" y="50025"/>
                </a:cubicBezTo>
                <a:cubicBezTo>
                  <a:pt x="446546" y="41135"/>
                  <a:pt x="419876" y="31610"/>
                  <a:pt x="386856" y="22720"/>
                </a:cubicBezTo>
                <a:cubicBezTo>
                  <a:pt x="353836" y="13830"/>
                  <a:pt x="344946" y="8750"/>
                  <a:pt x="313831" y="4940"/>
                </a:cubicBezTo>
                <a:cubicBezTo>
                  <a:pt x="282716" y="1130"/>
                  <a:pt x="263031" y="-3950"/>
                  <a:pt x="231916" y="4940"/>
                </a:cubicBezTo>
                <a:cubicBezTo>
                  <a:pt x="200801" y="13830"/>
                  <a:pt x="190006" y="26530"/>
                  <a:pt x="158891" y="50025"/>
                </a:cubicBezTo>
                <a:cubicBezTo>
                  <a:pt x="127776" y="73520"/>
                  <a:pt x="102376" y="91935"/>
                  <a:pt x="76976" y="123050"/>
                </a:cubicBezTo>
                <a:cubicBezTo>
                  <a:pt x="51576" y="154165"/>
                  <a:pt x="42051" y="175755"/>
                  <a:pt x="31256" y="204965"/>
                </a:cubicBezTo>
                <a:cubicBezTo>
                  <a:pt x="20461" y="234175"/>
                  <a:pt x="28081" y="241795"/>
                  <a:pt x="22366" y="269100"/>
                </a:cubicBezTo>
                <a:cubicBezTo>
                  <a:pt x="16651" y="296405"/>
                  <a:pt x="7761" y="312280"/>
                  <a:pt x="3951" y="341490"/>
                </a:cubicBezTo>
                <a:cubicBezTo>
                  <a:pt x="141" y="370700"/>
                  <a:pt x="3951" y="385305"/>
                  <a:pt x="3951" y="414515"/>
                </a:cubicBezTo>
                <a:cubicBezTo>
                  <a:pt x="3951" y="443725"/>
                  <a:pt x="3951" y="458330"/>
                  <a:pt x="3951" y="487540"/>
                </a:cubicBezTo>
                <a:cubicBezTo>
                  <a:pt x="3951" y="516750"/>
                  <a:pt x="-4939" y="532625"/>
                  <a:pt x="3951" y="559930"/>
                </a:cubicBezTo>
                <a:cubicBezTo>
                  <a:pt x="12841" y="587235"/>
                  <a:pt x="26176" y="600570"/>
                  <a:pt x="49671" y="624065"/>
                </a:cubicBezTo>
                <a:cubicBezTo>
                  <a:pt x="73166" y="647560"/>
                  <a:pt x="93486" y="662165"/>
                  <a:pt x="122696" y="678675"/>
                </a:cubicBezTo>
                <a:cubicBezTo>
                  <a:pt x="151906" y="695185"/>
                  <a:pt x="166511" y="697090"/>
                  <a:pt x="195721" y="705980"/>
                </a:cubicBezTo>
                <a:cubicBezTo>
                  <a:pt x="224931" y="714870"/>
                  <a:pt x="238901" y="718680"/>
                  <a:pt x="268111" y="724395"/>
                </a:cubicBezTo>
                <a:cubicBezTo>
                  <a:pt x="297321" y="730110"/>
                  <a:pt x="311926" y="726300"/>
                  <a:pt x="341136" y="733285"/>
                </a:cubicBezTo>
                <a:cubicBezTo>
                  <a:pt x="370346" y="740270"/>
                  <a:pt x="384951" y="747890"/>
                  <a:pt x="414161" y="760590"/>
                </a:cubicBezTo>
                <a:cubicBezTo>
                  <a:pt x="443371" y="773290"/>
                  <a:pt x="457976" y="787895"/>
                  <a:pt x="487186" y="796785"/>
                </a:cubicBezTo>
                <a:cubicBezTo>
                  <a:pt x="516396" y="805675"/>
                  <a:pt x="546241" y="805040"/>
                  <a:pt x="559576" y="806310"/>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32770"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3"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zh-CN" sz="4000" strike="noStrike"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rPr>
              <a:t>Student's composition </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7</a:t>
            </a:r>
          </a:p>
        </p:txBody>
      </p:sp>
      <p:pic>
        <p:nvPicPr>
          <p:cNvPr id="32772" name="图片 1"/>
          <p:cNvPicPr>
            <a:picLocks noChangeAspect="1"/>
          </p:cNvPicPr>
          <p:nvPr/>
        </p:nvPicPr>
        <p:blipFill>
          <a:blip r:embed="rId2">
            <a:lum bright="23000"/>
          </a:blip>
          <a:stretch>
            <a:fillRect/>
          </a:stretch>
        </p:blipFill>
        <p:spPr>
          <a:xfrm>
            <a:off x="0" y="873125"/>
            <a:ext cx="9997440" cy="5664835"/>
          </a:xfrm>
          <a:prstGeom prst="rect">
            <a:avLst/>
          </a:prstGeom>
          <a:noFill/>
          <a:ln w="9525">
            <a:noFill/>
          </a:ln>
        </p:spPr>
      </p:pic>
      <p:sp>
        <p:nvSpPr>
          <p:cNvPr id="4" name="任意多边形 3"/>
          <p:cNvSpPr/>
          <p:nvPr/>
        </p:nvSpPr>
        <p:spPr>
          <a:xfrm>
            <a:off x="7325995" y="5035868"/>
            <a:ext cx="2324100" cy="539750"/>
          </a:xfrm>
          <a:custGeom>
            <a:avLst/>
            <a:gdLst>
              <a:gd name="connisteX0" fmla="*/ 740974 w 2325302"/>
              <a:gd name="connsiteY0" fmla="*/ 438573 h 539750"/>
              <a:gd name="connisteX1" fmla="*/ 676839 w 2325302"/>
              <a:gd name="connsiteY1" fmla="*/ 484293 h 539750"/>
              <a:gd name="connisteX2" fmla="*/ 604449 w 2325302"/>
              <a:gd name="connsiteY2" fmla="*/ 484293 h 539750"/>
              <a:gd name="connisteX3" fmla="*/ 540314 w 2325302"/>
              <a:gd name="connsiteY3" fmla="*/ 484293 h 539750"/>
              <a:gd name="connisteX4" fmla="*/ 467289 w 2325302"/>
              <a:gd name="connsiteY4" fmla="*/ 484293 h 539750"/>
              <a:gd name="connisteX5" fmla="*/ 394899 w 2325302"/>
              <a:gd name="connsiteY5" fmla="*/ 484293 h 539750"/>
              <a:gd name="connisteX6" fmla="*/ 312984 w 2325302"/>
              <a:gd name="connsiteY6" fmla="*/ 484293 h 539750"/>
              <a:gd name="connisteX7" fmla="*/ 248849 w 2325302"/>
              <a:gd name="connsiteY7" fmla="*/ 475403 h 539750"/>
              <a:gd name="connisteX8" fmla="*/ 175824 w 2325302"/>
              <a:gd name="connsiteY8" fmla="*/ 465878 h 539750"/>
              <a:gd name="connisteX9" fmla="*/ 103434 w 2325302"/>
              <a:gd name="connsiteY9" fmla="*/ 438573 h 539750"/>
              <a:gd name="connisteX10" fmla="*/ 39299 w 2325302"/>
              <a:gd name="connsiteY10" fmla="*/ 402378 h 539750"/>
              <a:gd name="connisteX11" fmla="*/ 3104 w 2325302"/>
              <a:gd name="connsiteY11" fmla="*/ 338243 h 539750"/>
              <a:gd name="connisteX12" fmla="*/ 3104 w 2325302"/>
              <a:gd name="connsiteY12" fmla="*/ 265853 h 539750"/>
              <a:gd name="connisteX13" fmla="*/ 3104 w 2325302"/>
              <a:gd name="connsiteY13" fmla="*/ 201718 h 539750"/>
              <a:gd name="connisteX14" fmla="*/ 30409 w 2325302"/>
              <a:gd name="connsiteY14" fmla="*/ 129328 h 539750"/>
              <a:gd name="connisteX15" fmla="*/ 103434 w 2325302"/>
              <a:gd name="connsiteY15" fmla="*/ 65193 h 539750"/>
              <a:gd name="connisteX16" fmla="*/ 175824 w 2325302"/>
              <a:gd name="connsiteY16" fmla="*/ 56303 h 539750"/>
              <a:gd name="connisteX17" fmla="*/ 239959 w 2325302"/>
              <a:gd name="connsiteY17" fmla="*/ 56303 h 539750"/>
              <a:gd name="connisteX18" fmla="*/ 312984 w 2325302"/>
              <a:gd name="connsiteY18" fmla="*/ 37888 h 539750"/>
              <a:gd name="connisteX19" fmla="*/ 385374 w 2325302"/>
              <a:gd name="connsiteY19" fmla="*/ 19473 h 539750"/>
              <a:gd name="connisteX20" fmla="*/ 449509 w 2325302"/>
              <a:gd name="connsiteY20" fmla="*/ 10583 h 539750"/>
              <a:gd name="connisteX21" fmla="*/ 531424 w 2325302"/>
              <a:gd name="connsiteY21" fmla="*/ 1693 h 539750"/>
              <a:gd name="connisteX22" fmla="*/ 604449 w 2325302"/>
              <a:gd name="connsiteY22" fmla="*/ 1693 h 539750"/>
              <a:gd name="connisteX23" fmla="*/ 676839 w 2325302"/>
              <a:gd name="connsiteY23" fmla="*/ 1693 h 539750"/>
              <a:gd name="connisteX24" fmla="*/ 749864 w 2325302"/>
              <a:gd name="connsiteY24" fmla="*/ 1693 h 539750"/>
              <a:gd name="connisteX25" fmla="*/ 822889 w 2325302"/>
              <a:gd name="connsiteY25" fmla="*/ 1693 h 539750"/>
              <a:gd name="connisteX26" fmla="*/ 904804 w 2325302"/>
              <a:gd name="connsiteY26" fmla="*/ 1693 h 539750"/>
              <a:gd name="connisteX27" fmla="*/ 977829 w 2325302"/>
              <a:gd name="connsiteY27" fmla="*/ 1693 h 539750"/>
              <a:gd name="connisteX28" fmla="*/ 1050219 w 2325302"/>
              <a:gd name="connsiteY28" fmla="*/ 1693 h 539750"/>
              <a:gd name="connisteX29" fmla="*/ 1114354 w 2325302"/>
              <a:gd name="connsiteY29" fmla="*/ 1693 h 539750"/>
              <a:gd name="connisteX30" fmla="*/ 1186744 w 2325302"/>
              <a:gd name="connsiteY30" fmla="*/ 1693 h 539750"/>
              <a:gd name="connisteX31" fmla="*/ 1250879 w 2325302"/>
              <a:gd name="connsiteY31" fmla="*/ 1693 h 539750"/>
              <a:gd name="connisteX32" fmla="*/ 1323904 w 2325302"/>
              <a:gd name="connsiteY32" fmla="*/ 1693 h 539750"/>
              <a:gd name="connisteX33" fmla="*/ 1396294 w 2325302"/>
              <a:gd name="connsiteY33" fmla="*/ 1693 h 539750"/>
              <a:gd name="connisteX34" fmla="*/ 1460429 w 2325302"/>
              <a:gd name="connsiteY34" fmla="*/ 19473 h 539750"/>
              <a:gd name="connisteX35" fmla="*/ 1551234 w 2325302"/>
              <a:gd name="connsiteY35" fmla="*/ 37888 h 539750"/>
              <a:gd name="connisteX36" fmla="*/ 1615369 w 2325302"/>
              <a:gd name="connsiteY36" fmla="*/ 37888 h 539750"/>
              <a:gd name="connisteX37" fmla="*/ 1687759 w 2325302"/>
              <a:gd name="connsiteY37" fmla="*/ 37888 h 539750"/>
              <a:gd name="connisteX38" fmla="*/ 1751894 w 2325302"/>
              <a:gd name="connsiteY38" fmla="*/ 37888 h 539750"/>
              <a:gd name="connisteX39" fmla="*/ 1833809 w 2325302"/>
              <a:gd name="connsiteY39" fmla="*/ 37888 h 539750"/>
              <a:gd name="connisteX40" fmla="*/ 1906834 w 2325302"/>
              <a:gd name="connsiteY40" fmla="*/ 37888 h 539750"/>
              <a:gd name="connisteX41" fmla="*/ 1979224 w 2325302"/>
              <a:gd name="connsiteY41" fmla="*/ 37888 h 539750"/>
              <a:gd name="connisteX42" fmla="*/ 2043359 w 2325302"/>
              <a:gd name="connsiteY42" fmla="*/ 37888 h 539750"/>
              <a:gd name="connisteX43" fmla="*/ 2125274 w 2325302"/>
              <a:gd name="connsiteY43" fmla="*/ 46778 h 539750"/>
              <a:gd name="connisteX44" fmla="*/ 2197664 w 2325302"/>
              <a:gd name="connsiteY44" fmla="*/ 92498 h 539750"/>
              <a:gd name="connisteX45" fmla="*/ 2261799 w 2325302"/>
              <a:gd name="connsiteY45" fmla="*/ 119803 h 539750"/>
              <a:gd name="connisteX46" fmla="*/ 2307519 w 2325302"/>
              <a:gd name="connsiteY46" fmla="*/ 183938 h 539750"/>
              <a:gd name="connisteX47" fmla="*/ 2325299 w 2325302"/>
              <a:gd name="connsiteY47" fmla="*/ 256328 h 539750"/>
              <a:gd name="connisteX48" fmla="*/ 2307519 w 2325302"/>
              <a:gd name="connsiteY48" fmla="*/ 320463 h 539750"/>
              <a:gd name="connisteX49" fmla="*/ 2234494 w 2325302"/>
              <a:gd name="connsiteY49" fmla="*/ 356658 h 539750"/>
              <a:gd name="connisteX50" fmla="*/ 2152579 w 2325302"/>
              <a:gd name="connsiteY50" fmla="*/ 392853 h 539750"/>
              <a:gd name="connisteX51" fmla="*/ 2088444 w 2325302"/>
              <a:gd name="connsiteY51" fmla="*/ 420158 h 539750"/>
              <a:gd name="connisteX52" fmla="*/ 2006529 w 2325302"/>
              <a:gd name="connsiteY52" fmla="*/ 429683 h 539750"/>
              <a:gd name="connisteX53" fmla="*/ 1934139 w 2325302"/>
              <a:gd name="connsiteY53" fmla="*/ 438573 h 539750"/>
              <a:gd name="connisteX54" fmla="*/ 1870004 w 2325302"/>
              <a:gd name="connsiteY54" fmla="*/ 448098 h 539750"/>
              <a:gd name="connisteX55" fmla="*/ 1796979 w 2325302"/>
              <a:gd name="connsiteY55" fmla="*/ 456988 h 539750"/>
              <a:gd name="connisteX56" fmla="*/ 1724589 w 2325302"/>
              <a:gd name="connsiteY56" fmla="*/ 456988 h 539750"/>
              <a:gd name="connisteX57" fmla="*/ 1651564 w 2325302"/>
              <a:gd name="connsiteY57" fmla="*/ 456988 h 539750"/>
              <a:gd name="connisteX58" fmla="*/ 1569649 w 2325302"/>
              <a:gd name="connsiteY58" fmla="*/ 456988 h 539750"/>
              <a:gd name="connisteX59" fmla="*/ 1496624 w 2325302"/>
              <a:gd name="connsiteY59" fmla="*/ 475403 h 539750"/>
              <a:gd name="connisteX60" fmla="*/ 1414709 w 2325302"/>
              <a:gd name="connsiteY60" fmla="*/ 493183 h 539750"/>
              <a:gd name="connisteX61" fmla="*/ 1341684 w 2325302"/>
              <a:gd name="connsiteY61" fmla="*/ 493183 h 539750"/>
              <a:gd name="connisteX62" fmla="*/ 1269294 w 2325302"/>
              <a:gd name="connsiteY62" fmla="*/ 502708 h 539750"/>
              <a:gd name="connisteX63" fmla="*/ 1205159 w 2325302"/>
              <a:gd name="connsiteY63" fmla="*/ 511598 h 539750"/>
              <a:gd name="connisteX64" fmla="*/ 1123244 w 2325302"/>
              <a:gd name="connsiteY64" fmla="*/ 520488 h 539750"/>
              <a:gd name="connisteX65" fmla="*/ 1050219 w 2325302"/>
              <a:gd name="connsiteY65" fmla="*/ 530013 h 539750"/>
              <a:gd name="connisteX66" fmla="*/ 968304 w 2325302"/>
              <a:gd name="connsiteY66" fmla="*/ 530013 h 539750"/>
              <a:gd name="connisteX67" fmla="*/ 895279 w 2325302"/>
              <a:gd name="connsiteY67" fmla="*/ 538903 h 539750"/>
              <a:gd name="connisteX68" fmla="*/ 822889 w 2325302"/>
              <a:gd name="connsiteY68" fmla="*/ 538903 h 539750"/>
              <a:gd name="connisteX69" fmla="*/ 758754 w 2325302"/>
              <a:gd name="connsiteY69" fmla="*/ 538903 h 539750"/>
              <a:gd name="connisteX70" fmla="*/ 686364 w 2325302"/>
              <a:gd name="connsiteY70" fmla="*/ 538903 h 539750"/>
              <a:gd name="connisteX71" fmla="*/ 622229 w 2325302"/>
              <a:gd name="connsiteY71" fmla="*/ 538903 h 539750"/>
              <a:gd name="connisteX72" fmla="*/ 549204 w 2325302"/>
              <a:gd name="connsiteY72" fmla="*/ 530013 h 539750"/>
              <a:gd name="connisteX73" fmla="*/ 476814 w 2325302"/>
              <a:gd name="connsiteY73" fmla="*/ 511598 h 539750"/>
              <a:gd name="connisteX74" fmla="*/ 412679 w 2325302"/>
              <a:gd name="connsiteY74" fmla="*/ 493183 h 539750"/>
              <a:gd name="connisteX75" fmla="*/ 340289 w 2325302"/>
              <a:gd name="connsiteY75" fmla="*/ 465878 h 539750"/>
              <a:gd name="connisteX76" fmla="*/ 276154 w 2325302"/>
              <a:gd name="connsiteY76" fmla="*/ 456988 h 539750"/>
              <a:gd name="connisteX77" fmla="*/ 194239 w 2325302"/>
              <a:gd name="connsiteY77" fmla="*/ 448098 h 5397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Lst>
            <a:rect l="l" t="t" r="r" b="b"/>
            <a:pathLst>
              <a:path w="2325302" h="539750">
                <a:moveTo>
                  <a:pt x="740974" y="438573"/>
                </a:moveTo>
                <a:cubicBezTo>
                  <a:pt x="729544" y="447463"/>
                  <a:pt x="704144" y="475403"/>
                  <a:pt x="676839" y="484293"/>
                </a:cubicBezTo>
                <a:cubicBezTo>
                  <a:pt x="649534" y="493183"/>
                  <a:pt x="631754" y="484293"/>
                  <a:pt x="604449" y="484293"/>
                </a:cubicBezTo>
                <a:cubicBezTo>
                  <a:pt x="577144" y="484293"/>
                  <a:pt x="567619" y="484293"/>
                  <a:pt x="540314" y="484293"/>
                </a:cubicBezTo>
                <a:cubicBezTo>
                  <a:pt x="513009" y="484293"/>
                  <a:pt x="496499" y="484293"/>
                  <a:pt x="467289" y="484293"/>
                </a:cubicBezTo>
                <a:cubicBezTo>
                  <a:pt x="438079" y="484293"/>
                  <a:pt x="426014" y="484293"/>
                  <a:pt x="394899" y="484293"/>
                </a:cubicBezTo>
                <a:cubicBezTo>
                  <a:pt x="363784" y="484293"/>
                  <a:pt x="342194" y="486198"/>
                  <a:pt x="312984" y="484293"/>
                </a:cubicBezTo>
                <a:cubicBezTo>
                  <a:pt x="283774" y="482388"/>
                  <a:pt x="276154" y="479213"/>
                  <a:pt x="248849" y="475403"/>
                </a:cubicBezTo>
                <a:cubicBezTo>
                  <a:pt x="221544" y="471593"/>
                  <a:pt x="205034" y="473498"/>
                  <a:pt x="175824" y="465878"/>
                </a:cubicBezTo>
                <a:cubicBezTo>
                  <a:pt x="146614" y="458258"/>
                  <a:pt x="130739" y="451273"/>
                  <a:pt x="103434" y="438573"/>
                </a:cubicBezTo>
                <a:cubicBezTo>
                  <a:pt x="76129" y="425873"/>
                  <a:pt x="59619" y="422698"/>
                  <a:pt x="39299" y="402378"/>
                </a:cubicBezTo>
                <a:cubicBezTo>
                  <a:pt x="18979" y="382058"/>
                  <a:pt x="10089" y="365548"/>
                  <a:pt x="3104" y="338243"/>
                </a:cubicBezTo>
                <a:cubicBezTo>
                  <a:pt x="-3881" y="310938"/>
                  <a:pt x="3104" y="293158"/>
                  <a:pt x="3104" y="265853"/>
                </a:cubicBezTo>
                <a:cubicBezTo>
                  <a:pt x="3104" y="238548"/>
                  <a:pt x="-2611" y="229023"/>
                  <a:pt x="3104" y="201718"/>
                </a:cubicBezTo>
                <a:cubicBezTo>
                  <a:pt x="8819" y="174413"/>
                  <a:pt x="10089" y="156633"/>
                  <a:pt x="30409" y="129328"/>
                </a:cubicBezTo>
                <a:cubicBezTo>
                  <a:pt x="50729" y="102023"/>
                  <a:pt x="74224" y="79798"/>
                  <a:pt x="103434" y="65193"/>
                </a:cubicBezTo>
                <a:cubicBezTo>
                  <a:pt x="132644" y="50588"/>
                  <a:pt x="148519" y="58208"/>
                  <a:pt x="175824" y="56303"/>
                </a:cubicBezTo>
                <a:cubicBezTo>
                  <a:pt x="203129" y="54398"/>
                  <a:pt x="212654" y="60113"/>
                  <a:pt x="239959" y="56303"/>
                </a:cubicBezTo>
                <a:cubicBezTo>
                  <a:pt x="267264" y="52493"/>
                  <a:pt x="283774" y="45508"/>
                  <a:pt x="312984" y="37888"/>
                </a:cubicBezTo>
                <a:cubicBezTo>
                  <a:pt x="342194" y="30268"/>
                  <a:pt x="358069" y="25188"/>
                  <a:pt x="385374" y="19473"/>
                </a:cubicBezTo>
                <a:cubicBezTo>
                  <a:pt x="412679" y="13758"/>
                  <a:pt x="420299" y="14393"/>
                  <a:pt x="449509" y="10583"/>
                </a:cubicBezTo>
                <a:cubicBezTo>
                  <a:pt x="478719" y="6773"/>
                  <a:pt x="500309" y="3598"/>
                  <a:pt x="531424" y="1693"/>
                </a:cubicBezTo>
                <a:cubicBezTo>
                  <a:pt x="562539" y="-212"/>
                  <a:pt x="575239" y="1693"/>
                  <a:pt x="604449" y="1693"/>
                </a:cubicBezTo>
                <a:cubicBezTo>
                  <a:pt x="633659" y="1693"/>
                  <a:pt x="647629" y="1693"/>
                  <a:pt x="676839" y="1693"/>
                </a:cubicBezTo>
                <a:cubicBezTo>
                  <a:pt x="706049" y="1693"/>
                  <a:pt x="720654" y="1693"/>
                  <a:pt x="749864" y="1693"/>
                </a:cubicBezTo>
                <a:cubicBezTo>
                  <a:pt x="779074" y="1693"/>
                  <a:pt x="791774" y="1693"/>
                  <a:pt x="822889" y="1693"/>
                </a:cubicBezTo>
                <a:cubicBezTo>
                  <a:pt x="854004" y="1693"/>
                  <a:pt x="873689" y="1693"/>
                  <a:pt x="904804" y="1693"/>
                </a:cubicBezTo>
                <a:cubicBezTo>
                  <a:pt x="935919" y="1693"/>
                  <a:pt x="948619" y="1693"/>
                  <a:pt x="977829" y="1693"/>
                </a:cubicBezTo>
                <a:cubicBezTo>
                  <a:pt x="1007039" y="1693"/>
                  <a:pt x="1022914" y="1693"/>
                  <a:pt x="1050219" y="1693"/>
                </a:cubicBezTo>
                <a:cubicBezTo>
                  <a:pt x="1077524" y="1693"/>
                  <a:pt x="1087049" y="1693"/>
                  <a:pt x="1114354" y="1693"/>
                </a:cubicBezTo>
                <a:cubicBezTo>
                  <a:pt x="1141659" y="1693"/>
                  <a:pt x="1159439" y="1693"/>
                  <a:pt x="1186744" y="1693"/>
                </a:cubicBezTo>
                <a:cubicBezTo>
                  <a:pt x="1214049" y="1693"/>
                  <a:pt x="1223574" y="1693"/>
                  <a:pt x="1250879" y="1693"/>
                </a:cubicBezTo>
                <a:cubicBezTo>
                  <a:pt x="1278184" y="1693"/>
                  <a:pt x="1294694" y="1693"/>
                  <a:pt x="1323904" y="1693"/>
                </a:cubicBezTo>
                <a:cubicBezTo>
                  <a:pt x="1353114" y="1693"/>
                  <a:pt x="1368989" y="-2117"/>
                  <a:pt x="1396294" y="1693"/>
                </a:cubicBezTo>
                <a:cubicBezTo>
                  <a:pt x="1423599" y="5503"/>
                  <a:pt x="1429314" y="12488"/>
                  <a:pt x="1460429" y="19473"/>
                </a:cubicBezTo>
                <a:cubicBezTo>
                  <a:pt x="1491544" y="26458"/>
                  <a:pt x="1520119" y="34078"/>
                  <a:pt x="1551234" y="37888"/>
                </a:cubicBezTo>
                <a:cubicBezTo>
                  <a:pt x="1582349" y="41698"/>
                  <a:pt x="1588064" y="37888"/>
                  <a:pt x="1615369" y="37888"/>
                </a:cubicBezTo>
                <a:cubicBezTo>
                  <a:pt x="1642674" y="37888"/>
                  <a:pt x="1660454" y="37888"/>
                  <a:pt x="1687759" y="37888"/>
                </a:cubicBezTo>
                <a:cubicBezTo>
                  <a:pt x="1715064" y="37888"/>
                  <a:pt x="1722684" y="37888"/>
                  <a:pt x="1751894" y="37888"/>
                </a:cubicBezTo>
                <a:cubicBezTo>
                  <a:pt x="1781104" y="37888"/>
                  <a:pt x="1802694" y="37888"/>
                  <a:pt x="1833809" y="37888"/>
                </a:cubicBezTo>
                <a:cubicBezTo>
                  <a:pt x="1864924" y="37888"/>
                  <a:pt x="1877624" y="37888"/>
                  <a:pt x="1906834" y="37888"/>
                </a:cubicBezTo>
                <a:cubicBezTo>
                  <a:pt x="1936044" y="37888"/>
                  <a:pt x="1951919" y="37888"/>
                  <a:pt x="1979224" y="37888"/>
                </a:cubicBezTo>
                <a:cubicBezTo>
                  <a:pt x="2006529" y="37888"/>
                  <a:pt x="2014149" y="35983"/>
                  <a:pt x="2043359" y="37888"/>
                </a:cubicBezTo>
                <a:cubicBezTo>
                  <a:pt x="2072569" y="39793"/>
                  <a:pt x="2094159" y="35983"/>
                  <a:pt x="2125274" y="46778"/>
                </a:cubicBezTo>
                <a:cubicBezTo>
                  <a:pt x="2156389" y="57573"/>
                  <a:pt x="2170359" y="77893"/>
                  <a:pt x="2197664" y="92498"/>
                </a:cubicBezTo>
                <a:cubicBezTo>
                  <a:pt x="2224969" y="107103"/>
                  <a:pt x="2239574" y="101388"/>
                  <a:pt x="2261799" y="119803"/>
                </a:cubicBezTo>
                <a:cubicBezTo>
                  <a:pt x="2284024" y="138218"/>
                  <a:pt x="2294819" y="156633"/>
                  <a:pt x="2307519" y="183938"/>
                </a:cubicBezTo>
                <a:cubicBezTo>
                  <a:pt x="2320219" y="211243"/>
                  <a:pt x="2325299" y="229023"/>
                  <a:pt x="2325299" y="256328"/>
                </a:cubicBezTo>
                <a:cubicBezTo>
                  <a:pt x="2325299" y="283633"/>
                  <a:pt x="2325934" y="300143"/>
                  <a:pt x="2307519" y="320463"/>
                </a:cubicBezTo>
                <a:cubicBezTo>
                  <a:pt x="2289104" y="340783"/>
                  <a:pt x="2265609" y="342053"/>
                  <a:pt x="2234494" y="356658"/>
                </a:cubicBezTo>
                <a:cubicBezTo>
                  <a:pt x="2203379" y="371263"/>
                  <a:pt x="2181789" y="380153"/>
                  <a:pt x="2152579" y="392853"/>
                </a:cubicBezTo>
                <a:cubicBezTo>
                  <a:pt x="2123369" y="405553"/>
                  <a:pt x="2117654" y="412538"/>
                  <a:pt x="2088444" y="420158"/>
                </a:cubicBezTo>
                <a:cubicBezTo>
                  <a:pt x="2059234" y="427778"/>
                  <a:pt x="2037644" y="425873"/>
                  <a:pt x="2006529" y="429683"/>
                </a:cubicBezTo>
                <a:cubicBezTo>
                  <a:pt x="1975414" y="433493"/>
                  <a:pt x="1961444" y="434763"/>
                  <a:pt x="1934139" y="438573"/>
                </a:cubicBezTo>
                <a:cubicBezTo>
                  <a:pt x="1906834" y="442383"/>
                  <a:pt x="1897309" y="444288"/>
                  <a:pt x="1870004" y="448098"/>
                </a:cubicBezTo>
                <a:cubicBezTo>
                  <a:pt x="1842699" y="451908"/>
                  <a:pt x="1826189" y="455083"/>
                  <a:pt x="1796979" y="456988"/>
                </a:cubicBezTo>
                <a:cubicBezTo>
                  <a:pt x="1767769" y="458893"/>
                  <a:pt x="1753799" y="456988"/>
                  <a:pt x="1724589" y="456988"/>
                </a:cubicBezTo>
                <a:cubicBezTo>
                  <a:pt x="1695379" y="456988"/>
                  <a:pt x="1682679" y="456988"/>
                  <a:pt x="1651564" y="456988"/>
                </a:cubicBezTo>
                <a:cubicBezTo>
                  <a:pt x="1620449" y="456988"/>
                  <a:pt x="1600764" y="453178"/>
                  <a:pt x="1569649" y="456988"/>
                </a:cubicBezTo>
                <a:cubicBezTo>
                  <a:pt x="1538534" y="460798"/>
                  <a:pt x="1527739" y="468418"/>
                  <a:pt x="1496624" y="475403"/>
                </a:cubicBezTo>
                <a:cubicBezTo>
                  <a:pt x="1465509" y="482388"/>
                  <a:pt x="1445824" y="489373"/>
                  <a:pt x="1414709" y="493183"/>
                </a:cubicBezTo>
                <a:cubicBezTo>
                  <a:pt x="1383594" y="496993"/>
                  <a:pt x="1370894" y="491278"/>
                  <a:pt x="1341684" y="493183"/>
                </a:cubicBezTo>
                <a:cubicBezTo>
                  <a:pt x="1312474" y="495088"/>
                  <a:pt x="1296599" y="498898"/>
                  <a:pt x="1269294" y="502708"/>
                </a:cubicBezTo>
                <a:cubicBezTo>
                  <a:pt x="1241989" y="506518"/>
                  <a:pt x="1234369" y="507788"/>
                  <a:pt x="1205159" y="511598"/>
                </a:cubicBezTo>
                <a:cubicBezTo>
                  <a:pt x="1175949" y="515408"/>
                  <a:pt x="1154359" y="516678"/>
                  <a:pt x="1123244" y="520488"/>
                </a:cubicBezTo>
                <a:cubicBezTo>
                  <a:pt x="1092129" y="524298"/>
                  <a:pt x="1081334" y="528108"/>
                  <a:pt x="1050219" y="530013"/>
                </a:cubicBezTo>
                <a:cubicBezTo>
                  <a:pt x="1019104" y="531918"/>
                  <a:pt x="999419" y="528108"/>
                  <a:pt x="968304" y="530013"/>
                </a:cubicBezTo>
                <a:cubicBezTo>
                  <a:pt x="937189" y="531918"/>
                  <a:pt x="924489" y="536998"/>
                  <a:pt x="895279" y="538903"/>
                </a:cubicBezTo>
                <a:cubicBezTo>
                  <a:pt x="866069" y="540808"/>
                  <a:pt x="850194" y="538903"/>
                  <a:pt x="822889" y="538903"/>
                </a:cubicBezTo>
                <a:cubicBezTo>
                  <a:pt x="795584" y="538903"/>
                  <a:pt x="786059" y="538903"/>
                  <a:pt x="758754" y="538903"/>
                </a:cubicBezTo>
                <a:cubicBezTo>
                  <a:pt x="731449" y="538903"/>
                  <a:pt x="713669" y="538903"/>
                  <a:pt x="686364" y="538903"/>
                </a:cubicBezTo>
                <a:cubicBezTo>
                  <a:pt x="659059" y="538903"/>
                  <a:pt x="649534" y="540808"/>
                  <a:pt x="622229" y="538903"/>
                </a:cubicBezTo>
                <a:cubicBezTo>
                  <a:pt x="594924" y="536998"/>
                  <a:pt x="578414" y="535728"/>
                  <a:pt x="549204" y="530013"/>
                </a:cubicBezTo>
                <a:cubicBezTo>
                  <a:pt x="519994" y="524298"/>
                  <a:pt x="504119" y="519218"/>
                  <a:pt x="476814" y="511598"/>
                </a:cubicBezTo>
                <a:cubicBezTo>
                  <a:pt x="449509" y="503978"/>
                  <a:pt x="439984" y="502073"/>
                  <a:pt x="412679" y="493183"/>
                </a:cubicBezTo>
                <a:cubicBezTo>
                  <a:pt x="385374" y="484293"/>
                  <a:pt x="367594" y="472863"/>
                  <a:pt x="340289" y="465878"/>
                </a:cubicBezTo>
                <a:cubicBezTo>
                  <a:pt x="312984" y="458893"/>
                  <a:pt x="305364" y="460798"/>
                  <a:pt x="276154" y="456988"/>
                </a:cubicBezTo>
                <a:cubicBezTo>
                  <a:pt x="246944" y="453178"/>
                  <a:pt x="209479" y="450003"/>
                  <a:pt x="194239" y="448098"/>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sp>
        <p:nvSpPr>
          <p:cNvPr id="5" name="任意多边形 4"/>
          <p:cNvSpPr/>
          <p:nvPr/>
        </p:nvSpPr>
        <p:spPr>
          <a:xfrm>
            <a:off x="0" y="5575935"/>
            <a:ext cx="973138" cy="674688"/>
          </a:xfrm>
          <a:custGeom>
            <a:avLst/>
            <a:gdLst>
              <a:gd name="connisteX0" fmla="*/ 141446 w 972320"/>
              <a:gd name="connsiteY0" fmla="*/ 569947 h 674228"/>
              <a:gd name="connisteX1" fmla="*/ 213836 w 972320"/>
              <a:gd name="connsiteY1" fmla="*/ 624557 h 674228"/>
              <a:gd name="connisteX2" fmla="*/ 277971 w 972320"/>
              <a:gd name="connsiteY2" fmla="*/ 633447 h 674228"/>
              <a:gd name="connisteX3" fmla="*/ 350361 w 972320"/>
              <a:gd name="connsiteY3" fmla="*/ 642337 h 674228"/>
              <a:gd name="connisteX4" fmla="*/ 414496 w 972320"/>
              <a:gd name="connsiteY4" fmla="*/ 642337 h 674228"/>
              <a:gd name="connisteX5" fmla="*/ 487521 w 972320"/>
              <a:gd name="connsiteY5" fmla="*/ 660752 h 674228"/>
              <a:gd name="connisteX6" fmla="*/ 559911 w 972320"/>
              <a:gd name="connsiteY6" fmla="*/ 660752 h 674228"/>
              <a:gd name="connisteX7" fmla="*/ 624046 w 972320"/>
              <a:gd name="connsiteY7" fmla="*/ 670277 h 674228"/>
              <a:gd name="connisteX8" fmla="*/ 705961 w 972320"/>
              <a:gd name="connsiteY8" fmla="*/ 670277 h 674228"/>
              <a:gd name="connisteX9" fmla="*/ 778986 w 972320"/>
              <a:gd name="connsiteY9" fmla="*/ 670277 h 674228"/>
              <a:gd name="connisteX10" fmla="*/ 851376 w 972320"/>
              <a:gd name="connsiteY10" fmla="*/ 624557 h 674228"/>
              <a:gd name="connisteX11" fmla="*/ 915511 w 972320"/>
              <a:gd name="connsiteY11" fmla="*/ 560422 h 674228"/>
              <a:gd name="connisteX12" fmla="*/ 960596 w 972320"/>
              <a:gd name="connsiteY12" fmla="*/ 478507 h 674228"/>
              <a:gd name="connisteX13" fmla="*/ 970121 w 972320"/>
              <a:gd name="connsiteY13" fmla="*/ 396592 h 674228"/>
              <a:gd name="connisteX14" fmla="*/ 970121 w 972320"/>
              <a:gd name="connsiteY14" fmla="*/ 323567 h 674228"/>
              <a:gd name="connisteX15" fmla="*/ 951706 w 972320"/>
              <a:gd name="connsiteY15" fmla="*/ 241652 h 674228"/>
              <a:gd name="connisteX16" fmla="*/ 897096 w 972320"/>
              <a:gd name="connsiteY16" fmla="*/ 169262 h 674228"/>
              <a:gd name="connisteX17" fmla="*/ 824071 w 972320"/>
              <a:gd name="connsiteY17" fmla="*/ 132432 h 674228"/>
              <a:gd name="connisteX18" fmla="*/ 751681 w 972320"/>
              <a:gd name="connsiteY18" fmla="*/ 96237 h 674228"/>
              <a:gd name="connisteX19" fmla="*/ 687546 w 972320"/>
              <a:gd name="connsiteY19" fmla="*/ 68932 h 674228"/>
              <a:gd name="connisteX20" fmla="*/ 614521 w 972320"/>
              <a:gd name="connsiteY20" fmla="*/ 50517 h 674228"/>
              <a:gd name="connisteX21" fmla="*/ 542131 w 972320"/>
              <a:gd name="connsiteY21" fmla="*/ 41627 h 674228"/>
              <a:gd name="connisteX22" fmla="*/ 477996 w 972320"/>
              <a:gd name="connsiteY22" fmla="*/ 32737 h 674228"/>
              <a:gd name="connisteX23" fmla="*/ 404971 w 972320"/>
              <a:gd name="connsiteY23" fmla="*/ 14322 h 674228"/>
              <a:gd name="connisteX24" fmla="*/ 323056 w 972320"/>
              <a:gd name="connsiteY24" fmla="*/ 4797 h 674228"/>
              <a:gd name="connisteX25" fmla="*/ 250666 w 972320"/>
              <a:gd name="connsiteY25" fmla="*/ 4797 h 674228"/>
              <a:gd name="connisteX26" fmla="*/ 186531 w 972320"/>
              <a:gd name="connsiteY26" fmla="*/ 4797 h 674228"/>
              <a:gd name="connisteX27" fmla="*/ 114141 w 972320"/>
              <a:gd name="connsiteY27" fmla="*/ 60042 h 674228"/>
              <a:gd name="connisteX28" fmla="*/ 58896 w 972320"/>
              <a:gd name="connsiteY28" fmla="*/ 132432 h 674228"/>
              <a:gd name="connisteX29" fmla="*/ 31591 w 972320"/>
              <a:gd name="connsiteY29" fmla="*/ 205457 h 674228"/>
              <a:gd name="connisteX30" fmla="*/ 4286 w 972320"/>
              <a:gd name="connsiteY30" fmla="*/ 278482 h 674228"/>
              <a:gd name="connisteX31" fmla="*/ 4286 w 972320"/>
              <a:gd name="connsiteY31" fmla="*/ 351507 h 674228"/>
              <a:gd name="connisteX32" fmla="*/ 31591 w 972320"/>
              <a:gd name="connsiteY32" fmla="*/ 423897 h 674228"/>
              <a:gd name="connisteX33" fmla="*/ 77311 w 972320"/>
              <a:gd name="connsiteY33" fmla="*/ 488032 h 674228"/>
              <a:gd name="connisteX34" fmla="*/ 131921 w 972320"/>
              <a:gd name="connsiteY34" fmla="*/ 560422 h 674228"/>
              <a:gd name="connisteX35" fmla="*/ 204946 w 972320"/>
              <a:gd name="connsiteY35" fmla="*/ 606142 h 674228"/>
              <a:gd name="connisteX36" fmla="*/ 277971 w 972320"/>
              <a:gd name="connsiteY36" fmla="*/ 633447 h 674228"/>
              <a:gd name="connisteX37" fmla="*/ 350361 w 972320"/>
              <a:gd name="connsiteY37" fmla="*/ 633447 h 674228"/>
              <a:gd name="connisteX38" fmla="*/ 414496 w 972320"/>
              <a:gd name="connsiteY38" fmla="*/ 633447 h 67422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Lst>
            <a:rect l="l" t="t" r="r" b="b"/>
            <a:pathLst>
              <a:path w="972321" h="674229">
                <a:moveTo>
                  <a:pt x="141446" y="569948"/>
                </a:moveTo>
                <a:cubicBezTo>
                  <a:pt x="154781" y="580743"/>
                  <a:pt x="186531" y="611858"/>
                  <a:pt x="213836" y="624558"/>
                </a:cubicBezTo>
                <a:cubicBezTo>
                  <a:pt x="241141" y="637258"/>
                  <a:pt x="250666" y="629638"/>
                  <a:pt x="277971" y="633448"/>
                </a:cubicBezTo>
                <a:cubicBezTo>
                  <a:pt x="305276" y="637258"/>
                  <a:pt x="323056" y="640433"/>
                  <a:pt x="350361" y="642338"/>
                </a:cubicBezTo>
                <a:cubicBezTo>
                  <a:pt x="377666" y="644243"/>
                  <a:pt x="387191" y="638528"/>
                  <a:pt x="414496" y="642338"/>
                </a:cubicBezTo>
                <a:cubicBezTo>
                  <a:pt x="441801" y="646148"/>
                  <a:pt x="458311" y="656943"/>
                  <a:pt x="487521" y="660753"/>
                </a:cubicBezTo>
                <a:cubicBezTo>
                  <a:pt x="516731" y="664563"/>
                  <a:pt x="532606" y="658848"/>
                  <a:pt x="559911" y="660753"/>
                </a:cubicBezTo>
                <a:cubicBezTo>
                  <a:pt x="587216" y="662658"/>
                  <a:pt x="594836" y="668373"/>
                  <a:pt x="624046" y="670278"/>
                </a:cubicBezTo>
                <a:cubicBezTo>
                  <a:pt x="653256" y="672183"/>
                  <a:pt x="674846" y="670278"/>
                  <a:pt x="705961" y="670278"/>
                </a:cubicBezTo>
                <a:cubicBezTo>
                  <a:pt x="737076" y="670278"/>
                  <a:pt x="749776" y="679168"/>
                  <a:pt x="778986" y="670278"/>
                </a:cubicBezTo>
                <a:cubicBezTo>
                  <a:pt x="808196" y="661388"/>
                  <a:pt x="824071" y="646783"/>
                  <a:pt x="851376" y="624558"/>
                </a:cubicBezTo>
                <a:cubicBezTo>
                  <a:pt x="878681" y="602333"/>
                  <a:pt x="893921" y="589633"/>
                  <a:pt x="915511" y="560423"/>
                </a:cubicBezTo>
                <a:cubicBezTo>
                  <a:pt x="937101" y="531213"/>
                  <a:pt x="949801" y="511528"/>
                  <a:pt x="960596" y="478508"/>
                </a:cubicBezTo>
                <a:cubicBezTo>
                  <a:pt x="971391" y="445488"/>
                  <a:pt x="968216" y="427708"/>
                  <a:pt x="970121" y="396593"/>
                </a:cubicBezTo>
                <a:cubicBezTo>
                  <a:pt x="972026" y="365478"/>
                  <a:pt x="973931" y="354683"/>
                  <a:pt x="970121" y="323568"/>
                </a:cubicBezTo>
                <a:cubicBezTo>
                  <a:pt x="966311" y="292453"/>
                  <a:pt x="966311" y="272768"/>
                  <a:pt x="951706" y="241653"/>
                </a:cubicBezTo>
                <a:cubicBezTo>
                  <a:pt x="937101" y="210538"/>
                  <a:pt x="922496" y="190853"/>
                  <a:pt x="897096" y="169263"/>
                </a:cubicBezTo>
                <a:cubicBezTo>
                  <a:pt x="871696" y="147673"/>
                  <a:pt x="853281" y="147038"/>
                  <a:pt x="824071" y="132433"/>
                </a:cubicBezTo>
                <a:cubicBezTo>
                  <a:pt x="794861" y="117828"/>
                  <a:pt x="778986" y="108938"/>
                  <a:pt x="751681" y="96238"/>
                </a:cubicBezTo>
                <a:cubicBezTo>
                  <a:pt x="724376" y="83538"/>
                  <a:pt x="714851" y="77823"/>
                  <a:pt x="687546" y="68933"/>
                </a:cubicBezTo>
                <a:cubicBezTo>
                  <a:pt x="660241" y="60043"/>
                  <a:pt x="643731" y="56233"/>
                  <a:pt x="614521" y="50518"/>
                </a:cubicBezTo>
                <a:cubicBezTo>
                  <a:pt x="585311" y="44803"/>
                  <a:pt x="569436" y="45438"/>
                  <a:pt x="542131" y="41628"/>
                </a:cubicBezTo>
                <a:cubicBezTo>
                  <a:pt x="514826" y="37818"/>
                  <a:pt x="505301" y="38453"/>
                  <a:pt x="477996" y="32738"/>
                </a:cubicBezTo>
                <a:cubicBezTo>
                  <a:pt x="450691" y="27023"/>
                  <a:pt x="436086" y="20038"/>
                  <a:pt x="404971" y="14323"/>
                </a:cubicBezTo>
                <a:cubicBezTo>
                  <a:pt x="373856" y="8608"/>
                  <a:pt x="354171" y="6703"/>
                  <a:pt x="323056" y="4798"/>
                </a:cubicBezTo>
                <a:cubicBezTo>
                  <a:pt x="291941" y="2893"/>
                  <a:pt x="277971" y="4798"/>
                  <a:pt x="250666" y="4798"/>
                </a:cubicBezTo>
                <a:cubicBezTo>
                  <a:pt x="223361" y="4798"/>
                  <a:pt x="213836" y="-5997"/>
                  <a:pt x="186531" y="4798"/>
                </a:cubicBezTo>
                <a:cubicBezTo>
                  <a:pt x="159226" y="15593"/>
                  <a:pt x="139541" y="34643"/>
                  <a:pt x="114141" y="60043"/>
                </a:cubicBezTo>
                <a:cubicBezTo>
                  <a:pt x="88741" y="85443"/>
                  <a:pt x="75406" y="103223"/>
                  <a:pt x="58896" y="132433"/>
                </a:cubicBezTo>
                <a:cubicBezTo>
                  <a:pt x="42386" y="161643"/>
                  <a:pt x="42386" y="176248"/>
                  <a:pt x="31591" y="205458"/>
                </a:cubicBezTo>
                <a:cubicBezTo>
                  <a:pt x="20796" y="234668"/>
                  <a:pt x="10001" y="249273"/>
                  <a:pt x="4286" y="278483"/>
                </a:cubicBezTo>
                <a:cubicBezTo>
                  <a:pt x="-1429" y="307693"/>
                  <a:pt x="-1429" y="322298"/>
                  <a:pt x="4286" y="351508"/>
                </a:cubicBezTo>
                <a:cubicBezTo>
                  <a:pt x="10001" y="380718"/>
                  <a:pt x="16986" y="396593"/>
                  <a:pt x="31591" y="423898"/>
                </a:cubicBezTo>
                <a:cubicBezTo>
                  <a:pt x="46196" y="451203"/>
                  <a:pt x="56991" y="460728"/>
                  <a:pt x="77311" y="488033"/>
                </a:cubicBezTo>
                <a:cubicBezTo>
                  <a:pt x="97631" y="515338"/>
                  <a:pt x="106521" y="536928"/>
                  <a:pt x="131921" y="560423"/>
                </a:cubicBezTo>
                <a:cubicBezTo>
                  <a:pt x="157321" y="583918"/>
                  <a:pt x="175736" y="591538"/>
                  <a:pt x="204946" y="606143"/>
                </a:cubicBezTo>
                <a:cubicBezTo>
                  <a:pt x="234156" y="620748"/>
                  <a:pt x="248761" y="627733"/>
                  <a:pt x="277971" y="633448"/>
                </a:cubicBezTo>
                <a:cubicBezTo>
                  <a:pt x="307181" y="639163"/>
                  <a:pt x="323056" y="633448"/>
                  <a:pt x="350361" y="633448"/>
                </a:cubicBezTo>
                <a:cubicBezTo>
                  <a:pt x="377666" y="633448"/>
                  <a:pt x="403066" y="633448"/>
                  <a:pt x="414496" y="633448"/>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sp>
        <p:nvSpPr>
          <p:cNvPr id="7" name="文本框 6"/>
          <p:cNvSpPr txBox="1"/>
          <p:nvPr/>
        </p:nvSpPr>
        <p:spPr>
          <a:xfrm>
            <a:off x="10092373" y="881063"/>
            <a:ext cx="1322387" cy="5692775"/>
          </a:xfrm>
          <a:prstGeom prst="rect">
            <a:avLst/>
          </a:prstGeom>
          <a:noFill/>
          <a:ln w="9525">
            <a:noFill/>
          </a:ln>
        </p:spPr>
        <p:txBody>
          <a:bodyPr wrap="square" anchor="t">
            <a:spAutoFit/>
          </a:bodyPr>
          <a:lstStyle/>
          <a:p>
            <a:pPr algn="ctr"/>
            <a:r>
              <a:rPr lang="en-US" altLang="zh-CN" sz="2800" dirty="0">
                <a:latin typeface="Calibri" panose="020F0502020204030204" charset="0"/>
              </a:rPr>
              <a:t> </a:t>
            </a:r>
            <a:r>
              <a:rPr lang="zh-CN" altLang="en-US" sz="2800" dirty="0">
                <a:latin typeface="Calibri" panose="020F0502020204030204" charset="0"/>
                <a:ea typeface="宋体" panose="02010600030101010101" pitchFamily="2" charset="-122"/>
              </a:rPr>
              <a:t>故事情节发展</a:t>
            </a:r>
            <a:r>
              <a:rPr lang="zh-CN" altLang="en-US" sz="2800" dirty="0">
                <a:solidFill>
                  <a:srgbClr val="00B050"/>
                </a:solidFill>
                <a:latin typeface="Calibri" panose="020F0502020204030204" charset="0"/>
                <a:ea typeface="宋体" panose="02010600030101010101" pitchFamily="2" charset="-122"/>
              </a:rPr>
              <a:t>相对</a:t>
            </a:r>
            <a:r>
              <a:rPr lang="zh-CN" altLang="en-US" sz="2800" dirty="0">
                <a:latin typeface="Calibri" panose="020F0502020204030204" charset="0"/>
                <a:ea typeface="宋体" panose="02010600030101010101" pitchFamily="2" charset="-122"/>
              </a:rPr>
              <a:t>合理</a:t>
            </a:r>
            <a:r>
              <a:rPr lang="en-US" altLang="zh-CN" sz="2800" dirty="0">
                <a:latin typeface="Calibri" panose="020F0502020204030204" charset="0"/>
              </a:rPr>
              <a:t>,</a:t>
            </a:r>
          </a:p>
          <a:p>
            <a:pPr algn="ctr"/>
            <a:r>
              <a:rPr lang="zh-CN" altLang="en-US" sz="2800" dirty="0">
                <a:latin typeface="Calibri" panose="020F0502020204030204" charset="0"/>
                <a:ea typeface="宋体" panose="02010600030101010101" pitchFamily="2" charset="-122"/>
              </a:rPr>
              <a:t>但是，  </a:t>
            </a:r>
            <a:r>
              <a:rPr lang="en-US" altLang="zh-CN" sz="2800" dirty="0">
                <a:latin typeface="Calibri" panose="020F0502020204030204" charset="0"/>
              </a:rPr>
              <a:t>“</a:t>
            </a:r>
            <a:r>
              <a:rPr lang="zh-CN" altLang="en-US" sz="2800" dirty="0">
                <a:latin typeface="Calibri" panose="020F0502020204030204" charset="0"/>
                <a:ea typeface="宋体" panose="02010600030101010101" pitchFamily="2" charset="-122"/>
              </a:rPr>
              <a:t>执行</a:t>
            </a:r>
            <a:r>
              <a:rPr lang="en-US" altLang="zh-CN" sz="2800" dirty="0">
                <a:latin typeface="Calibri" panose="020F0502020204030204" charset="0"/>
              </a:rPr>
              <a:t>”</a:t>
            </a:r>
            <a:endParaRPr lang="zh-CN" altLang="en-US" sz="2800" dirty="0">
              <a:latin typeface="Calibri" panose="020F0502020204030204" charset="0"/>
              <a:ea typeface="宋体" panose="02010600030101010101" pitchFamily="2" charset="-122"/>
            </a:endParaRPr>
          </a:p>
          <a:p>
            <a:pPr algn="ctr"/>
            <a:r>
              <a:rPr lang="zh-CN" altLang="en-US" sz="2800" dirty="0">
                <a:latin typeface="Calibri" panose="020F0502020204030204" charset="0"/>
                <a:ea typeface="宋体" panose="02010600030101010101" pitchFamily="2" charset="-122"/>
              </a:rPr>
              <a:t>过程中</a:t>
            </a:r>
            <a:r>
              <a:rPr lang="en-US" altLang="zh-CN" sz="2800" dirty="0">
                <a:latin typeface="Calibri" panose="020F0502020204030204" charset="0"/>
              </a:rPr>
              <a:t>“</a:t>
            </a:r>
            <a:r>
              <a:rPr lang="zh-CN" altLang="en-US" sz="2800" dirty="0">
                <a:latin typeface="Calibri" panose="020F0502020204030204" charset="0"/>
                <a:ea typeface="宋体" panose="02010600030101010101" pitchFamily="2" charset="-122"/>
              </a:rPr>
              <a:t>对话</a:t>
            </a:r>
            <a:r>
              <a:rPr lang="en-US" altLang="zh-CN" sz="2800" dirty="0">
                <a:latin typeface="Calibri" panose="020F0502020204030204" charset="0"/>
              </a:rPr>
              <a:t>”</a:t>
            </a:r>
            <a:endParaRPr lang="zh-CN" altLang="en-US" sz="2800" dirty="0">
              <a:latin typeface="Calibri" panose="020F0502020204030204" charset="0"/>
              <a:ea typeface="宋体" panose="02010600030101010101" pitchFamily="2" charset="-122"/>
            </a:endParaRPr>
          </a:p>
          <a:p>
            <a:pPr algn="ctr"/>
            <a:r>
              <a:rPr lang="zh-CN" altLang="en-US" sz="2800" dirty="0">
                <a:latin typeface="Calibri" panose="020F0502020204030204" charset="0"/>
                <a:ea typeface="宋体" panose="02010600030101010101" pitchFamily="2" charset="-122"/>
              </a:rPr>
              <a:t>显得累赘，建议改成语言叙述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0" y="228600"/>
            <a:ext cx="12192000"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范文解读 </a:t>
            </a:r>
            <a:r>
              <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6</a:t>
            </a:r>
            <a:r>
              <a:rPr kumimoji="0" lang="zh-CN" altLang="en-US"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a:t>
            </a:r>
            <a:endParaRPr kumimoji="0" lang="en-US" altLang="zh-CN" sz="40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grpSp>
        <p:nvGrpSpPr>
          <p:cNvPr id="33795" name="组合 1"/>
          <p:cNvGrpSpPr/>
          <p:nvPr/>
        </p:nvGrpSpPr>
        <p:grpSpPr>
          <a:xfrm>
            <a:off x="0" y="1082675"/>
            <a:ext cx="8966200" cy="5707063"/>
            <a:chOff x="-20" y="1705"/>
            <a:chExt cx="11740" cy="8988"/>
          </a:xfrm>
        </p:grpSpPr>
        <p:pic>
          <p:nvPicPr>
            <p:cNvPr id="33796" name="图片 3"/>
            <p:cNvPicPr>
              <a:picLocks noChangeAspect="1"/>
            </p:cNvPicPr>
            <p:nvPr/>
          </p:nvPicPr>
          <p:blipFill>
            <a:blip r:embed="rId2">
              <a:lum bright="19000"/>
            </a:blip>
            <a:stretch>
              <a:fillRect/>
            </a:stretch>
          </p:blipFill>
          <p:spPr>
            <a:xfrm>
              <a:off x="-20" y="1705"/>
              <a:ext cx="11739" cy="4048"/>
            </a:xfrm>
            <a:prstGeom prst="rect">
              <a:avLst/>
            </a:prstGeom>
            <a:noFill/>
            <a:ln w="9525">
              <a:noFill/>
            </a:ln>
          </p:spPr>
        </p:pic>
        <p:pic>
          <p:nvPicPr>
            <p:cNvPr id="33797" name="图片 4"/>
            <p:cNvPicPr>
              <a:picLocks noChangeAspect="1"/>
            </p:cNvPicPr>
            <p:nvPr/>
          </p:nvPicPr>
          <p:blipFill>
            <a:blip r:embed="rId3">
              <a:lum bright="22000"/>
            </a:blip>
            <a:stretch>
              <a:fillRect/>
            </a:stretch>
          </p:blipFill>
          <p:spPr>
            <a:xfrm>
              <a:off x="-20" y="5753"/>
              <a:ext cx="11740" cy="4940"/>
            </a:xfrm>
            <a:prstGeom prst="rect">
              <a:avLst/>
            </a:prstGeom>
            <a:noFill/>
            <a:ln w="9525">
              <a:noFill/>
            </a:ln>
          </p:spPr>
        </p:pic>
      </p:grpSp>
      <p:sp>
        <p:nvSpPr>
          <p:cNvPr id="3" name="任意多边形 2"/>
          <p:cNvSpPr/>
          <p:nvPr/>
        </p:nvSpPr>
        <p:spPr>
          <a:xfrm>
            <a:off x="5510213" y="1936750"/>
            <a:ext cx="963613" cy="514350"/>
          </a:xfrm>
          <a:custGeom>
            <a:avLst/>
            <a:gdLst>
              <a:gd name="connisteX0" fmla="*/ 103902 w 963935"/>
              <a:gd name="connsiteY0" fmla="*/ 439898 h 515463"/>
              <a:gd name="connisteX1" fmla="*/ 176292 w 963935"/>
              <a:gd name="connsiteY1" fmla="*/ 431008 h 515463"/>
              <a:gd name="connisteX2" fmla="*/ 240427 w 963935"/>
              <a:gd name="connsiteY2" fmla="*/ 439898 h 515463"/>
              <a:gd name="connisteX3" fmla="*/ 331232 w 963935"/>
              <a:gd name="connsiteY3" fmla="*/ 476728 h 515463"/>
              <a:gd name="connisteX4" fmla="*/ 413147 w 963935"/>
              <a:gd name="connsiteY4" fmla="*/ 504033 h 515463"/>
              <a:gd name="connisteX5" fmla="*/ 477282 w 963935"/>
              <a:gd name="connsiteY5" fmla="*/ 512923 h 515463"/>
              <a:gd name="connisteX6" fmla="*/ 549672 w 963935"/>
              <a:gd name="connsiteY6" fmla="*/ 512923 h 515463"/>
              <a:gd name="connisteX7" fmla="*/ 622697 w 963935"/>
              <a:gd name="connsiteY7" fmla="*/ 512923 h 515463"/>
              <a:gd name="connisteX8" fmla="*/ 695722 w 963935"/>
              <a:gd name="connsiteY8" fmla="*/ 512923 h 515463"/>
              <a:gd name="connisteX9" fmla="*/ 768747 w 963935"/>
              <a:gd name="connsiteY9" fmla="*/ 485618 h 515463"/>
              <a:gd name="connisteX10" fmla="*/ 841137 w 963935"/>
              <a:gd name="connsiteY10" fmla="*/ 431008 h 515463"/>
              <a:gd name="connisteX11" fmla="*/ 905272 w 963935"/>
              <a:gd name="connsiteY11" fmla="*/ 357983 h 515463"/>
              <a:gd name="connisteX12" fmla="*/ 950992 w 963935"/>
              <a:gd name="connsiteY12" fmla="*/ 276068 h 515463"/>
              <a:gd name="connisteX13" fmla="*/ 959882 w 963935"/>
              <a:gd name="connsiteY13" fmla="*/ 203678 h 515463"/>
              <a:gd name="connisteX14" fmla="*/ 905272 w 963935"/>
              <a:gd name="connsiteY14" fmla="*/ 139543 h 515463"/>
              <a:gd name="connisteX15" fmla="*/ 832247 w 963935"/>
              <a:gd name="connsiteY15" fmla="*/ 84933 h 515463"/>
              <a:gd name="connisteX16" fmla="*/ 741442 w 963935"/>
              <a:gd name="connsiteY16" fmla="*/ 39213 h 515463"/>
              <a:gd name="connisteX17" fmla="*/ 668417 w 963935"/>
              <a:gd name="connsiteY17" fmla="*/ 11908 h 515463"/>
              <a:gd name="connisteX18" fmla="*/ 595392 w 963935"/>
              <a:gd name="connsiteY18" fmla="*/ 11908 h 515463"/>
              <a:gd name="connisteX19" fmla="*/ 513477 w 963935"/>
              <a:gd name="connsiteY19" fmla="*/ 11908 h 515463"/>
              <a:gd name="connisteX20" fmla="*/ 440452 w 963935"/>
              <a:gd name="connsiteY20" fmla="*/ 11908 h 515463"/>
              <a:gd name="connisteX21" fmla="*/ 368062 w 963935"/>
              <a:gd name="connsiteY21" fmla="*/ 3018 h 515463"/>
              <a:gd name="connisteX22" fmla="*/ 303927 w 963935"/>
              <a:gd name="connsiteY22" fmla="*/ 3018 h 515463"/>
              <a:gd name="connisteX23" fmla="*/ 231537 w 963935"/>
              <a:gd name="connsiteY23" fmla="*/ 30323 h 515463"/>
              <a:gd name="connisteX24" fmla="*/ 167402 w 963935"/>
              <a:gd name="connsiteY24" fmla="*/ 57628 h 515463"/>
              <a:gd name="connisteX25" fmla="*/ 94377 w 963935"/>
              <a:gd name="connsiteY25" fmla="*/ 66518 h 515463"/>
              <a:gd name="connisteX26" fmla="*/ 12462 w 963935"/>
              <a:gd name="connsiteY26" fmla="*/ 112238 h 515463"/>
              <a:gd name="connisteX27" fmla="*/ 3572 w 963935"/>
              <a:gd name="connsiteY27" fmla="*/ 176373 h 515463"/>
              <a:gd name="connisteX28" fmla="*/ 3572 w 963935"/>
              <a:gd name="connsiteY28" fmla="*/ 248763 h 515463"/>
              <a:gd name="connisteX29" fmla="*/ 39767 w 963935"/>
              <a:gd name="connsiteY29" fmla="*/ 321788 h 515463"/>
              <a:gd name="connisteX30" fmla="*/ 103902 w 963935"/>
              <a:gd name="connsiteY30" fmla="*/ 394813 h 515463"/>
              <a:gd name="connisteX31" fmla="*/ 176292 w 963935"/>
              <a:gd name="connsiteY31" fmla="*/ 449423 h 515463"/>
              <a:gd name="connisteX32" fmla="*/ 240427 w 963935"/>
              <a:gd name="connsiteY32" fmla="*/ 476728 h 515463"/>
              <a:gd name="connisteX33" fmla="*/ 322342 w 963935"/>
              <a:gd name="connsiteY33" fmla="*/ 476728 h 515463"/>
              <a:gd name="connisteX34" fmla="*/ 395367 w 963935"/>
              <a:gd name="connsiteY34" fmla="*/ 476728 h 51546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Lst>
            <a:rect l="l" t="t" r="r" b="b"/>
            <a:pathLst>
              <a:path w="963936" h="515463">
                <a:moveTo>
                  <a:pt x="103903" y="439898"/>
                </a:moveTo>
                <a:cubicBezTo>
                  <a:pt x="117238" y="437993"/>
                  <a:pt x="148988" y="431008"/>
                  <a:pt x="176293" y="431008"/>
                </a:cubicBezTo>
                <a:cubicBezTo>
                  <a:pt x="203598" y="431008"/>
                  <a:pt x="209313" y="431008"/>
                  <a:pt x="240428" y="439898"/>
                </a:cubicBezTo>
                <a:cubicBezTo>
                  <a:pt x="271543" y="448788"/>
                  <a:pt x="296943" y="464028"/>
                  <a:pt x="331233" y="476728"/>
                </a:cubicBezTo>
                <a:cubicBezTo>
                  <a:pt x="365523" y="489428"/>
                  <a:pt x="383938" y="497048"/>
                  <a:pt x="413148" y="504033"/>
                </a:cubicBezTo>
                <a:cubicBezTo>
                  <a:pt x="442358" y="511018"/>
                  <a:pt x="449978" y="511018"/>
                  <a:pt x="477283" y="512923"/>
                </a:cubicBezTo>
                <a:cubicBezTo>
                  <a:pt x="504588" y="514828"/>
                  <a:pt x="520463" y="512923"/>
                  <a:pt x="549673" y="512923"/>
                </a:cubicBezTo>
                <a:cubicBezTo>
                  <a:pt x="578883" y="512923"/>
                  <a:pt x="593488" y="512923"/>
                  <a:pt x="622698" y="512923"/>
                </a:cubicBezTo>
                <a:cubicBezTo>
                  <a:pt x="651908" y="512923"/>
                  <a:pt x="666513" y="518638"/>
                  <a:pt x="695723" y="512923"/>
                </a:cubicBezTo>
                <a:cubicBezTo>
                  <a:pt x="724933" y="507208"/>
                  <a:pt x="739538" y="502128"/>
                  <a:pt x="768748" y="485618"/>
                </a:cubicBezTo>
                <a:cubicBezTo>
                  <a:pt x="797958" y="469108"/>
                  <a:pt x="813833" y="456408"/>
                  <a:pt x="841138" y="431008"/>
                </a:cubicBezTo>
                <a:cubicBezTo>
                  <a:pt x="868443" y="405608"/>
                  <a:pt x="883048" y="389098"/>
                  <a:pt x="905273" y="357983"/>
                </a:cubicBezTo>
                <a:cubicBezTo>
                  <a:pt x="927498" y="326868"/>
                  <a:pt x="940198" y="307183"/>
                  <a:pt x="950993" y="276068"/>
                </a:cubicBezTo>
                <a:cubicBezTo>
                  <a:pt x="961788" y="244953"/>
                  <a:pt x="968773" y="230983"/>
                  <a:pt x="959883" y="203678"/>
                </a:cubicBezTo>
                <a:cubicBezTo>
                  <a:pt x="950993" y="176373"/>
                  <a:pt x="930673" y="163038"/>
                  <a:pt x="905273" y="139543"/>
                </a:cubicBezTo>
                <a:cubicBezTo>
                  <a:pt x="879873" y="116048"/>
                  <a:pt x="865268" y="105253"/>
                  <a:pt x="832248" y="84933"/>
                </a:cubicBezTo>
                <a:cubicBezTo>
                  <a:pt x="799228" y="64613"/>
                  <a:pt x="774463" y="53818"/>
                  <a:pt x="741443" y="39213"/>
                </a:cubicBezTo>
                <a:cubicBezTo>
                  <a:pt x="708423" y="24608"/>
                  <a:pt x="697628" y="17623"/>
                  <a:pt x="668418" y="11908"/>
                </a:cubicBezTo>
                <a:cubicBezTo>
                  <a:pt x="639208" y="6193"/>
                  <a:pt x="626508" y="11908"/>
                  <a:pt x="595393" y="11908"/>
                </a:cubicBezTo>
                <a:cubicBezTo>
                  <a:pt x="564278" y="11908"/>
                  <a:pt x="544593" y="11908"/>
                  <a:pt x="513478" y="11908"/>
                </a:cubicBezTo>
                <a:cubicBezTo>
                  <a:pt x="482363" y="11908"/>
                  <a:pt x="469663" y="13813"/>
                  <a:pt x="440453" y="11908"/>
                </a:cubicBezTo>
                <a:cubicBezTo>
                  <a:pt x="411243" y="10003"/>
                  <a:pt x="395368" y="4923"/>
                  <a:pt x="368063" y="3018"/>
                </a:cubicBezTo>
                <a:cubicBezTo>
                  <a:pt x="340758" y="1113"/>
                  <a:pt x="331233" y="-2697"/>
                  <a:pt x="303928" y="3018"/>
                </a:cubicBezTo>
                <a:cubicBezTo>
                  <a:pt x="276623" y="8733"/>
                  <a:pt x="258843" y="19528"/>
                  <a:pt x="231538" y="30323"/>
                </a:cubicBezTo>
                <a:cubicBezTo>
                  <a:pt x="204233" y="41118"/>
                  <a:pt x="194708" y="50643"/>
                  <a:pt x="167403" y="57628"/>
                </a:cubicBezTo>
                <a:cubicBezTo>
                  <a:pt x="140098" y="64613"/>
                  <a:pt x="125493" y="55723"/>
                  <a:pt x="94378" y="66518"/>
                </a:cubicBezTo>
                <a:cubicBezTo>
                  <a:pt x="63263" y="77313"/>
                  <a:pt x="30878" y="90013"/>
                  <a:pt x="12463" y="112238"/>
                </a:cubicBezTo>
                <a:cubicBezTo>
                  <a:pt x="-5952" y="134463"/>
                  <a:pt x="5478" y="149068"/>
                  <a:pt x="3573" y="176373"/>
                </a:cubicBezTo>
                <a:cubicBezTo>
                  <a:pt x="1668" y="203678"/>
                  <a:pt x="-3412" y="219553"/>
                  <a:pt x="3573" y="248763"/>
                </a:cubicBezTo>
                <a:cubicBezTo>
                  <a:pt x="10558" y="277973"/>
                  <a:pt x="19448" y="292578"/>
                  <a:pt x="39768" y="321788"/>
                </a:cubicBezTo>
                <a:cubicBezTo>
                  <a:pt x="60088" y="350998"/>
                  <a:pt x="76598" y="369413"/>
                  <a:pt x="103903" y="394813"/>
                </a:cubicBezTo>
                <a:cubicBezTo>
                  <a:pt x="131208" y="420213"/>
                  <a:pt x="148988" y="432913"/>
                  <a:pt x="176293" y="449423"/>
                </a:cubicBezTo>
                <a:cubicBezTo>
                  <a:pt x="203598" y="465933"/>
                  <a:pt x="211218" y="471013"/>
                  <a:pt x="240428" y="476728"/>
                </a:cubicBezTo>
                <a:cubicBezTo>
                  <a:pt x="269638" y="482443"/>
                  <a:pt x="291228" y="476728"/>
                  <a:pt x="322343" y="476728"/>
                </a:cubicBezTo>
                <a:cubicBezTo>
                  <a:pt x="353458" y="476728"/>
                  <a:pt x="382668" y="476728"/>
                  <a:pt x="395368" y="476728"/>
                </a:cubicBezTo>
              </a:path>
            </a:pathLst>
          </a:custGeom>
          <a:ln w="381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noProof="1">
              <a:ln>
                <a:noFill/>
              </a:ln>
              <a:solidFill>
                <a:schemeClr val="tx1"/>
              </a:solidFill>
              <a:effectLst/>
              <a:latin typeface="Arial" panose="020B0604020202020204" pitchFamily="34" charset="0"/>
            </a:endParaRPr>
          </a:p>
        </p:txBody>
      </p:sp>
      <p:sp>
        <p:nvSpPr>
          <p:cNvPr id="7" name="文本框 6"/>
          <p:cNvSpPr txBox="1"/>
          <p:nvPr/>
        </p:nvSpPr>
        <p:spPr>
          <a:xfrm>
            <a:off x="10141585" y="1082675"/>
            <a:ext cx="1322388" cy="4831080"/>
          </a:xfrm>
          <a:prstGeom prst="rect">
            <a:avLst/>
          </a:prstGeom>
          <a:noFill/>
          <a:ln w="9525">
            <a:noFill/>
          </a:ln>
        </p:spPr>
        <p:txBody>
          <a:bodyPr wrap="square" anchor="t">
            <a:spAutoFit/>
          </a:bodyPr>
          <a:lstStyle/>
          <a:p>
            <a:pPr algn="ctr"/>
            <a:r>
              <a:rPr lang="en-US" altLang="zh-CN" sz="2800" dirty="0">
                <a:latin typeface="Calibri" panose="020F0502020204030204" charset="0"/>
              </a:rPr>
              <a:t> </a:t>
            </a:r>
            <a:r>
              <a:rPr lang="zh-CN" altLang="en-US" sz="2800" dirty="0">
                <a:latin typeface="Calibri" panose="020F0502020204030204" charset="0"/>
                <a:ea typeface="宋体" panose="02010600030101010101" pitchFamily="2" charset="-122"/>
              </a:rPr>
              <a:t>故事情节发展</a:t>
            </a:r>
            <a:r>
              <a:rPr lang="zh-CN" altLang="en-US" sz="2800" dirty="0">
                <a:solidFill>
                  <a:srgbClr val="00B050"/>
                </a:solidFill>
                <a:latin typeface="Calibri" panose="020F0502020204030204" charset="0"/>
                <a:ea typeface="宋体" panose="02010600030101010101" pitchFamily="2" charset="-122"/>
              </a:rPr>
              <a:t>相对</a:t>
            </a:r>
            <a:r>
              <a:rPr lang="zh-CN" altLang="en-US" sz="2800" dirty="0">
                <a:latin typeface="Calibri" panose="020F0502020204030204" charset="0"/>
                <a:ea typeface="宋体" panose="02010600030101010101" pitchFamily="2" charset="-122"/>
              </a:rPr>
              <a:t>合理</a:t>
            </a:r>
            <a:r>
              <a:rPr lang="en-US" altLang="zh-CN" sz="2800" dirty="0">
                <a:latin typeface="Calibri" panose="020F0502020204030204" charset="0"/>
              </a:rPr>
              <a:t>,</a:t>
            </a:r>
          </a:p>
          <a:p>
            <a:pPr algn="ctr"/>
            <a:r>
              <a:rPr lang="zh-CN" altLang="en-US" sz="2800" dirty="0">
                <a:latin typeface="Calibri" panose="020F0502020204030204" charset="0"/>
                <a:ea typeface="宋体" panose="02010600030101010101" pitchFamily="2" charset="-122"/>
              </a:rPr>
              <a:t>但是，  </a:t>
            </a:r>
            <a:r>
              <a:rPr lang="en-US" altLang="zh-CN" sz="2800" dirty="0">
                <a:latin typeface="Calibri" panose="020F0502020204030204" charset="0"/>
              </a:rPr>
              <a:t>“</a:t>
            </a:r>
            <a:r>
              <a:rPr lang="zh-CN" altLang="en-US" sz="2800" dirty="0">
                <a:latin typeface="Calibri" panose="020F0502020204030204" charset="0"/>
                <a:ea typeface="宋体" panose="02010600030101010101" pitchFamily="2" charset="-122"/>
              </a:rPr>
              <a:t>执行</a:t>
            </a:r>
            <a:r>
              <a:rPr lang="en-US" altLang="zh-CN" sz="2800" dirty="0">
                <a:latin typeface="Calibri" panose="020F0502020204030204" charset="0"/>
              </a:rPr>
              <a:t>”</a:t>
            </a:r>
            <a:endParaRPr lang="zh-CN" altLang="en-US" sz="2800" dirty="0">
              <a:latin typeface="Calibri" panose="020F0502020204030204" charset="0"/>
              <a:ea typeface="宋体" panose="02010600030101010101" pitchFamily="2" charset="-122"/>
            </a:endParaRPr>
          </a:p>
          <a:p>
            <a:pPr algn="ctr"/>
            <a:r>
              <a:rPr lang="zh-CN" altLang="en-US" sz="2800" dirty="0">
                <a:latin typeface="Calibri" panose="020F0502020204030204" charset="0"/>
                <a:ea typeface="宋体" panose="02010600030101010101" pitchFamily="2" charset="-122"/>
              </a:rPr>
              <a:t>过程语言描述</a:t>
            </a:r>
          </a:p>
          <a:p>
            <a:pPr algn="ctr"/>
            <a:r>
              <a:rPr lang="zh-CN" altLang="en-US" sz="2800" dirty="0">
                <a:latin typeface="Calibri" panose="020F0502020204030204" charset="0"/>
                <a:ea typeface="宋体" panose="02010600030101010101" pitchFamily="2" charset="-122"/>
              </a:rPr>
              <a:t>太少，建议增加细节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3314"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3315" name="文本框 1"/>
          <p:cNvSpPr txBox="1"/>
          <p:nvPr/>
        </p:nvSpPr>
        <p:spPr>
          <a:xfrm>
            <a:off x="73660" y="673100"/>
            <a:ext cx="12037695" cy="5446395"/>
          </a:xfrm>
          <a:prstGeom prst="rect">
            <a:avLst/>
          </a:prstGeom>
          <a:noFill/>
          <a:ln w="9525">
            <a:noFill/>
          </a:ln>
        </p:spPr>
        <p:txBody>
          <a:bodyPr wrap="square" anchor="t">
            <a:spAutoFit/>
          </a:bodyPr>
          <a:lstStyle/>
          <a:p>
            <a:r>
              <a:rPr lang="en-US" altLang="zh-CN" sz="2800" dirty="0" err="1">
                <a:solidFill>
                  <a:schemeClr val="tx2"/>
                </a:solidFill>
                <a:latin typeface="Calibri" panose="020F0502020204030204" charset="0"/>
              </a:rPr>
              <a:t>阅读下短文，根据所给情节进行续写，使之构成一个完整的故事</a:t>
            </a:r>
            <a:r>
              <a:rPr lang="en-US" altLang="zh-CN" sz="2800" dirty="0">
                <a:solidFill>
                  <a:schemeClr val="tx2"/>
                </a:solidFill>
                <a:latin typeface="Calibri" panose="020F0502020204030204" charset="0"/>
              </a:rPr>
              <a:t>。</a:t>
            </a:r>
          </a:p>
          <a:p>
            <a:r>
              <a:rPr lang="en-US" altLang="zh-CN" sz="3200" dirty="0">
                <a:solidFill>
                  <a:schemeClr val="tx2"/>
                </a:solidFill>
                <a:latin typeface="Calibri" panose="020F0502020204030204" charset="0"/>
              </a:rPr>
              <a:t>      </a:t>
            </a:r>
            <a:r>
              <a:rPr lang="en-US" altLang="zh-CN" sz="2400" dirty="0">
                <a:solidFill>
                  <a:schemeClr val="tx2"/>
                </a:solidFill>
                <a:latin typeface="Calibri" panose="020F0502020204030204" charset="0"/>
              </a:rPr>
              <a:t> I remember my first home was a small apartment on the second floor with a lovely and spacious </a:t>
            </a:r>
            <a:r>
              <a:rPr lang="en-US" altLang="zh-CN" sz="2400" u="sng" dirty="0">
                <a:solidFill>
                  <a:schemeClr val="tx2"/>
                </a:solidFill>
                <a:latin typeface="Calibri" panose="020F0502020204030204" charset="0"/>
              </a:rPr>
              <a:t>balcony. </a:t>
            </a:r>
            <a:r>
              <a:rPr lang="en-US" altLang="zh-CN" sz="2400" dirty="0">
                <a:solidFill>
                  <a:schemeClr val="tx2"/>
                </a:solidFill>
                <a:latin typeface="Calibri" panose="020F0502020204030204" charset="0"/>
              </a:rPr>
              <a:t>When my </a:t>
            </a:r>
            <a:r>
              <a:rPr lang="en-US" altLang="zh-CN" sz="2400" u="sng" dirty="0">
                <a:solidFill>
                  <a:schemeClr val="tx2"/>
                </a:solidFill>
                <a:latin typeface="Calibri" panose="020F0502020204030204" charset="0"/>
              </a:rPr>
              <a:t>mom</a:t>
            </a:r>
            <a:r>
              <a:rPr lang="en-US" altLang="zh-CN" sz="2400" dirty="0">
                <a:solidFill>
                  <a:schemeClr val="tx2"/>
                </a:solidFill>
                <a:latin typeface="Calibri" panose="020F0502020204030204" charset="0"/>
              </a:rPr>
              <a:t> was busy in the kitchen, she let me stay on the balcony watching the kids playing in the </a:t>
            </a:r>
            <a:r>
              <a:rPr lang="en-US" altLang="zh-CN" sz="2400" u="sng" dirty="0">
                <a:solidFill>
                  <a:schemeClr val="tx2"/>
                </a:solidFill>
                <a:latin typeface="Calibri" panose="020F0502020204030204" charset="0"/>
              </a:rPr>
              <a:t>stree</a:t>
            </a:r>
            <a:r>
              <a:rPr lang="en-US" altLang="zh-CN" sz="2400" dirty="0">
                <a:solidFill>
                  <a:schemeClr val="tx2"/>
                </a:solidFill>
                <a:latin typeface="Calibri" panose="020F0502020204030204" charset="0"/>
              </a:rPr>
              <a:t>t. On that balcony I played sometimes with my elder sister, </a:t>
            </a:r>
            <a:r>
              <a:rPr lang="en-US" altLang="zh-CN" sz="2400" u="sng" dirty="0">
                <a:solidFill>
                  <a:schemeClr val="tx2"/>
                </a:solidFill>
                <a:latin typeface="Calibri" panose="020F0502020204030204" charset="0"/>
              </a:rPr>
              <a:t>Maria. </a:t>
            </a:r>
            <a:r>
              <a:rPr lang="en-US" altLang="zh-CN" sz="2400" dirty="0">
                <a:solidFill>
                  <a:schemeClr val="tx2"/>
                </a:solidFill>
                <a:latin typeface="Calibri" panose="020F0502020204030204" charset="0"/>
              </a:rPr>
              <a:t>She was seven years old and when my mom was absent, she was like a mother to me. The balcony was a great hobby place for my father. After his work he used to grow carnations(</a:t>
            </a:r>
            <a:r>
              <a:rPr lang="en-US" altLang="zh-CN" sz="2400" dirty="0" err="1">
                <a:solidFill>
                  <a:schemeClr val="tx2"/>
                </a:solidFill>
                <a:latin typeface="Calibri" panose="020F0502020204030204" charset="0"/>
              </a:rPr>
              <a:t>康乃馨</a:t>
            </a:r>
            <a:r>
              <a:rPr lang="en-US" altLang="zh-CN" sz="2400" dirty="0">
                <a:solidFill>
                  <a:schemeClr val="tx2"/>
                </a:solidFill>
                <a:latin typeface="Calibri" panose="020F0502020204030204" charset="0"/>
              </a:rPr>
              <a:t>) in flower boxes. His carnations were red</a:t>
            </a:r>
            <a:r>
              <a:rPr lang="zh-CN" altLang="en-US" sz="2400" dirty="0">
                <a:solidFill>
                  <a:schemeClr val="tx2"/>
                </a:solidFill>
                <a:latin typeface="Calibri" panose="020F0502020204030204" charset="0"/>
              </a:rPr>
              <a:t>，</a:t>
            </a:r>
            <a:r>
              <a:rPr lang="en-US" altLang="zh-CN" sz="2400" dirty="0">
                <a:solidFill>
                  <a:schemeClr val="tx2"/>
                </a:solidFill>
                <a:latin typeface="Calibri" panose="020F0502020204030204" charset="0"/>
              </a:rPr>
              <a:t>pink and white, and everyone </a:t>
            </a:r>
            <a:r>
              <a:rPr lang="en-US" altLang="zh-CN" sz="2400" u="sng" dirty="0">
                <a:solidFill>
                  <a:schemeClr val="tx2"/>
                </a:solidFill>
                <a:latin typeface="Calibri" panose="020F0502020204030204" charset="0"/>
              </a:rPr>
              <a:t>appreciated</a:t>
            </a:r>
            <a:r>
              <a:rPr lang="en-US" altLang="zh-CN" sz="2400" dirty="0">
                <a:solidFill>
                  <a:schemeClr val="tx2"/>
                </a:solidFill>
                <a:latin typeface="Calibri" panose="020F0502020204030204" charset="0"/>
              </a:rPr>
              <a:t> them for their beauty.</a:t>
            </a:r>
          </a:p>
          <a:p>
            <a:r>
              <a:rPr lang="en-US" altLang="zh-CN" sz="2400" dirty="0">
                <a:solidFill>
                  <a:schemeClr val="tx2"/>
                </a:solidFill>
                <a:latin typeface="Calibri" panose="020F0502020204030204" charset="0"/>
              </a:rPr>
              <a:t>         He took care of them with so much love and devotion. He dealt carefully with his </a:t>
            </a:r>
            <a:r>
              <a:rPr lang="en-US" altLang="zh-CN" sz="2400" u="sng" dirty="0">
                <a:solidFill>
                  <a:schemeClr val="tx2"/>
                </a:solidFill>
                <a:latin typeface="Calibri" panose="020F0502020204030204" charset="0"/>
              </a:rPr>
              <a:t>flowers</a:t>
            </a:r>
            <a:r>
              <a:rPr lang="en-US" altLang="zh-CN" sz="2400" dirty="0">
                <a:solidFill>
                  <a:schemeClr val="tx2"/>
                </a:solidFill>
                <a:latin typeface="Calibri" panose="020F0502020204030204" charset="0"/>
              </a:rPr>
              <a:t> like a mother taking care of her baby. Many times I sat on the floor of the balcony for hours observing him and his </a:t>
            </a:r>
            <a:r>
              <a:rPr lang="en-US" altLang="zh-CN" sz="2400" u="sng" dirty="0">
                <a:solidFill>
                  <a:schemeClr val="tx2"/>
                </a:solidFill>
                <a:latin typeface="Calibri" panose="020F0502020204030204" charset="0"/>
              </a:rPr>
              <a:t>lovely</a:t>
            </a:r>
            <a:r>
              <a:rPr lang="en-US" altLang="zh-CN" sz="2400" dirty="0">
                <a:solidFill>
                  <a:schemeClr val="tx2"/>
                </a:solidFill>
                <a:latin typeface="Calibri" panose="020F0502020204030204" charset="0"/>
              </a:rPr>
              <a:t> flowers with patience. He was always doing something on that </a:t>
            </a:r>
            <a:r>
              <a:rPr lang="en-US" altLang="zh-CN" sz="2400" dirty="0" err="1">
                <a:solidFill>
                  <a:schemeClr val="tx2"/>
                </a:solidFill>
                <a:latin typeface="Calibri" panose="020F0502020204030204" charset="0"/>
              </a:rPr>
              <a:t>balcony.He</a:t>
            </a:r>
            <a:r>
              <a:rPr lang="en-US" altLang="zh-CN" sz="2400" dirty="0">
                <a:solidFill>
                  <a:schemeClr val="tx2"/>
                </a:solidFill>
                <a:latin typeface="Calibri" panose="020F0502020204030204" charset="0"/>
              </a:rPr>
              <a:t> was watering them every day</a:t>
            </a:r>
            <a:r>
              <a:rPr lang="zh-CN" altLang="en-US" sz="2400" dirty="0">
                <a:solidFill>
                  <a:schemeClr val="tx2"/>
                </a:solidFill>
                <a:latin typeface="Calibri" panose="020F0502020204030204" charset="0"/>
              </a:rPr>
              <a:t>，</a:t>
            </a:r>
            <a:r>
              <a:rPr lang="en-US" altLang="zh-CN" sz="2400" dirty="0">
                <a:solidFill>
                  <a:schemeClr val="tx2"/>
                </a:solidFill>
                <a:latin typeface="Calibri" panose="020F0502020204030204" charset="0"/>
              </a:rPr>
              <a:t>cleaning the balcony floor</a:t>
            </a:r>
            <a:r>
              <a:rPr lang="zh-CN" altLang="en-US" sz="2400" dirty="0">
                <a:solidFill>
                  <a:schemeClr val="tx2"/>
                </a:solidFill>
                <a:latin typeface="Calibri" panose="020F0502020204030204" charset="0"/>
              </a:rPr>
              <a:t>，</a:t>
            </a:r>
            <a:r>
              <a:rPr lang="en-US" altLang="zh-CN" sz="2400" dirty="0">
                <a:solidFill>
                  <a:schemeClr val="tx2"/>
                </a:solidFill>
                <a:latin typeface="Calibri" panose="020F0502020204030204" charset="0"/>
              </a:rPr>
              <a:t>changing the potting soil and when the stems were thick</a:t>
            </a:r>
            <a:r>
              <a:rPr lang="zh-CN" altLang="en-US" sz="2400" dirty="0">
                <a:solidFill>
                  <a:schemeClr val="tx2"/>
                </a:solidFill>
                <a:latin typeface="Calibri" panose="020F0502020204030204" charset="0"/>
              </a:rPr>
              <a:t>，</a:t>
            </a:r>
            <a:r>
              <a:rPr lang="en-US" altLang="zh-CN" sz="2400" dirty="0">
                <a:solidFill>
                  <a:schemeClr val="tx2"/>
                </a:solidFill>
                <a:latin typeface="Calibri" panose="020F0502020204030204" charset="0"/>
              </a:rPr>
              <a:t>strong and high enough</a:t>
            </a:r>
            <a:r>
              <a:rPr lang="zh-CN" altLang="en-US" sz="2400" dirty="0">
                <a:solidFill>
                  <a:schemeClr val="tx2"/>
                </a:solidFill>
                <a:latin typeface="Calibri" panose="020F0502020204030204" charset="0"/>
              </a:rPr>
              <a:t>，</a:t>
            </a:r>
            <a:r>
              <a:rPr lang="en-US" altLang="zh-CN" sz="2400" dirty="0">
                <a:solidFill>
                  <a:schemeClr val="tx2"/>
                </a:solidFill>
                <a:latin typeface="Calibri" panose="020F0502020204030204" charset="0"/>
              </a:rPr>
              <a:t>he started his improvement operation attentively like a doctor.</a:t>
            </a:r>
          </a:p>
        </p:txBody>
      </p:sp>
      <p:sp>
        <p:nvSpPr>
          <p:cNvPr id="13316" name="文本框 99"/>
          <p:cNvSpPr txBox="1"/>
          <p:nvPr/>
        </p:nvSpPr>
        <p:spPr>
          <a:xfrm>
            <a:off x="1681163" y="76200"/>
            <a:ext cx="8804275" cy="645160"/>
          </a:xfrm>
          <a:prstGeom prst="rect">
            <a:avLst/>
          </a:prstGeom>
          <a:noFill/>
          <a:ln w="9525">
            <a:noFill/>
          </a:ln>
        </p:spPr>
        <p:txBody>
          <a:bodyPr wrap="square" anchor="t">
            <a:spAutoFit/>
          </a:bodyPr>
          <a:lstStyle/>
          <a:p>
            <a:pPr algn="ctr"/>
            <a:r>
              <a:rPr lang="en-US" altLang="zh-CN" sz="3600" b="0" dirty="0">
                <a:latin typeface="Times New Roman" panose="02020603050405020304" pitchFamily="18" charset="0"/>
              </a:rPr>
              <a:t>My Dad’s Best Flower</a:t>
            </a:r>
            <a:endParaRPr lang="zh-CN" altLang="en-US" sz="3600" dirty="0">
              <a:latin typeface="Calibri" panose="020F0502020204030204" charset="0"/>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30722" name="TextBox 9"/>
          <p:cNvSpPr txBox="1"/>
          <p:nvPr/>
        </p:nvSpPr>
        <p:spPr>
          <a:xfrm>
            <a:off x="0" y="873125"/>
            <a:ext cx="10088880" cy="5391219"/>
          </a:xfrm>
          <a:prstGeom prst="rect">
            <a:avLst/>
          </a:prstGeom>
          <a:solidFill>
            <a:schemeClr val="bg1"/>
          </a:solidFill>
          <a:ln w="9525">
            <a:noFill/>
          </a:ln>
        </p:spPr>
        <p:txBody>
          <a:bodyPr wrap="square" anchor="t">
            <a:spAutoFit/>
          </a:bodyPr>
          <a:lstStyle/>
          <a:p>
            <a:pPr>
              <a:spcBef>
                <a:spcPts val="1000"/>
              </a:spcBef>
              <a:defRPr sz="2700">
                <a:latin typeface="+mn-lt"/>
                <a:ea typeface="+mn-ea"/>
                <a:cs typeface="+mn-cs"/>
                <a:sym typeface="Calibri" panose="020F0502020204030204"/>
              </a:defRPr>
            </a:pPr>
            <a:r>
              <a:rPr lang="en-US" sz="2400" i="1" noProof="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      </a:t>
            </a:r>
            <a:r>
              <a:rPr sz="2400" i="1" noProof="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One day, my elder sister, who loved dad very much, had a great idea</a:t>
            </a:r>
            <a:r>
              <a:rPr sz="2400" noProof="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 </a:t>
            </a:r>
            <a:r>
              <a:rPr sz="2400"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Wanting to help Dad, she cut the </a:t>
            </a:r>
            <a:r>
              <a:rPr sz="2400" u="sng"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flowers</a:t>
            </a:r>
            <a:r>
              <a:rPr sz="2400"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 from their stems and arranged them on the floor. She believed that Dad </a:t>
            </a:r>
            <a:r>
              <a:rPr sz="2400" i="1"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would be very pleased to see them that way.</a:t>
            </a:r>
            <a:r>
              <a:rPr sz="2400"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 When Mom realized what my sister had done, she didn't say a word. My sister didn’t understand why we were so quiet </a:t>
            </a:r>
            <a:r>
              <a:rPr sz="2400" i="1"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without a word of appreciation</a:t>
            </a:r>
            <a:r>
              <a:rPr sz="2400" noProof="1">
                <a:solidFill>
                  <a:schemeClr val="tx1"/>
                </a:solidFill>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a:t>
            </a:r>
          </a:p>
          <a:p>
            <a:pPr>
              <a:spcBef>
                <a:spcPts val="1000"/>
              </a:spcBef>
              <a:defRPr sz="2700">
                <a:latin typeface="+mn-lt"/>
                <a:ea typeface="+mn-ea"/>
                <a:cs typeface="+mn-cs"/>
                <a:sym typeface="Calibri" panose="020F0502020204030204"/>
              </a:defRPr>
            </a:pPr>
            <a:r>
              <a:rPr sz="2400" noProof="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     </a:t>
            </a:r>
            <a:r>
              <a:rPr sz="2400" i="1" noProof="1">
                <a:latin typeface="Times New Roman" panose="02020603050405020304"/>
                <a:ea typeface="Times New Roman" panose="02020603050405020304"/>
                <a:cs typeface="Times New Roman" panose="02020603050405020304"/>
                <a:sym typeface="Times New Roman" panose="02020603050405020304"/>
              </a:rPr>
              <a:t>When my dad arrived, he went as usual, straight to the balcony and saw his flowers lying on the floor like dead animals</a:t>
            </a:r>
            <a:r>
              <a:rPr sz="2400" noProof="1">
                <a:latin typeface="Times New Roman" panose="02020603050405020304"/>
                <a:ea typeface="Times New Roman" panose="02020603050405020304"/>
                <a:cs typeface="Times New Roman" panose="02020603050405020304"/>
                <a:sym typeface="Times New Roman" panose="02020603050405020304"/>
              </a:rPr>
              <a:t>. </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He looked towards the street to see if there was one from the neighbors’ children who could have done it. Then he entered the living room and looked at Mom in silence. We all waited for a punishment. Mom, who always taught us to tell the truth, looked at Dad and said, “We have no bad neighbors in our area.” Then </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with a nice tone</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 she continued, “No outsider </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did this great job, only our lovely daughter Linda</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 Dad’s face </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changed</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f</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r</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om tense to a smile</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 and then he said, “</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Do I have a better flower than my lovely daughter</a:t>
            </a:r>
            <a:r>
              <a:rPr sz="2400"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sz="2400" i="1" noProof="1">
                <a:solidFill>
                  <a:schemeClr val="tx1"/>
                </a:solidFill>
                <a:latin typeface="Times New Roman" panose="02020603050405020304"/>
                <a:ea typeface="Times New Roman" panose="02020603050405020304"/>
                <a:cs typeface="Times New Roman" panose="02020603050405020304"/>
                <a:sym typeface="Times New Roman" panose="02020603050405020304"/>
              </a:rPr>
              <a:t>My sister smiled and gave Dad a big hug.”</a:t>
            </a:r>
            <a:endParaRPr lang="zh-CN" altLang="en-US" sz="2400" b="0" i="1" noProof="1">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 name="Rectangle 5"/>
          <p:cNvSpPr>
            <a:spLocks noChangeArrowheads="1"/>
          </p:cNvSpPr>
          <p:nvPr/>
        </p:nvSpPr>
        <p:spPr bwMode="auto">
          <a:xfrm>
            <a:off x="1828800" y="228600"/>
            <a:ext cx="8583612"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sz="4000" strike="noStrike" noProof="1">
                <a:gradFill>
                  <a:gsLst>
                    <a:gs pos="0">
                      <a:srgbClr val="14CD68"/>
                    </a:gs>
                    <a:gs pos="100000">
                      <a:srgbClr val="0B6E38"/>
                    </a:gs>
                  </a:gsLst>
                  <a:lin scaled="0"/>
                </a:gradFill>
                <a:latin typeface="Calibri" panose="020F0502020204030204" charset="0"/>
                <a:ea typeface="宋体" panose="02010600030101010101" pitchFamily="2" charset="-122"/>
                <a:cs typeface="+mn-cs"/>
                <a:sym typeface="+mn-ea"/>
              </a:rPr>
              <a:t>Possible version 1</a:t>
            </a:r>
            <a:endParaRPr kumimoji="0" lang="zh-CN" altLang="en-US" sz="4000" b="1" i="0" u="none" strike="noStrike" kern="1200" cap="none" spc="0" normalizeH="0" baseline="0" noProof="1">
              <a:ln w="11430"/>
              <a:gradFill>
                <a:gsLst>
                  <a:gs pos="0">
                    <a:srgbClr val="14CD68"/>
                  </a:gs>
                  <a:gs pos="100000">
                    <a:srgbClr val="0B6E38"/>
                  </a:gs>
                </a:gsLst>
                <a:lin scaled="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endParaRPr>
          </a:p>
        </p:txBody>
      </p:sp>
      <p:sp>
        <p:nvSpPr>
          <p:cNvPr id="7" name="文本框 6"/>
          <p:cNvSpPr txBox="1"/>
          <p:nvPr/>
        </p:nvSpPr>
        <p:spPr>
          <a:xfrm>
            <a:off x="10419080" y="711835"/>
            <a:ext cx="1323975" cy="5692775"/>
          </a:xfrm>
          <a:prstGeom prst="rect">
            <a:avLst/>
          </a:prstGeom>
          <a:noFill/>
          <a:ln w="9525">
            <a:noFill/>
          </a:ln>
        </p:spPr>
        <p:txBody>
          <a:bodyPr wrap="square" anchor="t">
            <a:spAutoFit/>
          </a:bodyPr>
          <a:lstStyle/>
          <a:p>
            <a:pPr algn="ctr"/>
            <a:r>
              <a:rPr lang="en-US" altLang="zh-CN" sz="2800" dirty="0">
                <a:latin typeface="Calibri" panose="020F0502020204030204" charset="0"/>
              </a:rPr>
              <a:t> </a:t>
            </a:r>
            <a:r>
              <a:rPr lang="zh-CN" altLang="en-US" sz="2800" dirty="0">
                <a:latin typeface="Calibri" panose="020F0502020204030204" charset="0"/>
                <a:ea typeface="宋体" panose="02010600030101010101" pitchFamily="2" charset="-122"/>
              </a:rPr>
              <a:t>故事情节发展合理有序</a:t>
            </a:r>
            <a:r>
              <a:rPr lang="en-US" altLang="zh-CN" sz="2800" dirty="0">
                <a:latin typeface="Calibri" panose="020F0502020204030204" charset="0"/>
              </a:rPr>
              <a:t>,</a:t>
            </a:r>
          </a:p>
          <a:p>
            <a:pPr algn="ctr"/>
            <a:r>
              <a:rPr lang="zh-CN" altLang="en-US" sz="2800" dirty="0">
                <a:latin typeface="Calibri" panose="020F0502020204030204" charset="0"/>
                <a:ea typeface="宋体" panose="02010600030101010101" pitchFamily="2" charset="-122"/>
              </a:rPr>
              <a:t>但是，</a:t>
            </a:r>
          </a:p>
          <a:p>
            <a:pPr algn="ctr"/>
            <a:r>
              <a:rPr lang="zh-CN" altLang="en-US" sz="2800" dirty="0">
                <a:latin typeface="Calibri" panose="020F0502020204030204" charset="0"/>
                <a:ea typeface="宋体" panose="02010600030101010101" pitchFamily="2" charset="-122"/>
              </a:rPr>
              <a:t>有</a:t>
            </a:r>
            <a:r>
              <a:rPr lang="en-US" altLang="zh-CN" sz="2800" dirty="0">
                <a:latin typeface="Calibri" panose="020F0502020204030204" charset="0"/>
              </a:rPr>
              <a:t>2</a:t>
            </a:r>
            <a:r>
              <a:rPr lang="zh-CN" altLang="en-US" sz="2800" dirty="0">
                <a:latin typeface="Calibri" panose="020F0502020204030204" charset="0"/>
                <a:ea typeface="宋体" panose="02010600030101010101" pitchFamily="2" charset="-122"/>
              </a:rPr>
              <a:t>个问题</a:t>
            </a:r>
          </a:p>
          <a:p>
            <a:pPr algn="ctr"/>
            <a:r>
              <a:rPr lang="en-US" altLang="zh-CN" sz="2800" dirty="0">
                <a:solidFill>
                  <a:srgbClr val="7575D1"/>
                </a:solidFill>
                <a:latin typeface="Calibri" panose="020F0502020204030204" charset="0"/>
              </a:rPr>
              <a:t>1.</a:t>
            </a:r>
            <a:r>
              <a:rPr lang="zh-CN" altLang="en-US" sz="2800" dirty="0">
                <a:solidFill>
                  <a:srgbClr val="7575D1"/>
                </a:solidFill>
                <a:latin typeface="Calibri" panose="020F0502020204030204" charset="0"/>
                <a:ea typeface="宋体" panose="02010600030101010101" pitchFamily="2" charset="-122"/>
              </a:rPr>
              <a:t>两段发展不均衡</a:t>
            </a:r>
          </a:p>
          <a:p>
            <a:pPr algn="ctr"/>
            <a:r>
              <a:rPr lang="en-US" altLang="zh-CN" sz="2800" dirty="0">
                <a:solidFill>
                  <a:srgbClr val="7575D1"/>
                </a:solidFill>
                <a:latin typeface="Calibri" panose="020F0502020204030204" charset="0"/>
              </a:rPr>
              <a:t>2. </a:t>
            </a:r>
            <a:r>
              <a:rPr lang="zh-CN" altLang="en-US" sz="2800" dirty="0">
                <a:solidFill>
                  <a:srgbClr val="7575D1"/>
                </a:solidFill>
                <a:latin typeface="Calibri" panose="020F0502020204030204" charset="0"/>
                <a:ea typeface="宋体" panose="02010600030101010101" pitchFamily="2" charset="-122"/>
              </a:rPr>
              <a:t> 划线词不够</a:t>
            </a:r>
            <a:r>
              <a:rPr lang="en-US" altLang="zh-CN" sz="2800" dirty="0">
                <a:solidFill>
                  <a:srgbClr val="7575D1"/>
                </a:solidFill>
                <a:latin typeface="Calibri" panose="020F0502020204030204" charset="0"/>
              </a:rPr>
              <a:t>5</a:t>
            </a:r>
            <a:r>
              <a:rPr lang="zh-CN" altLang="en-US" sz="2800" dirty="0">
                <a:solidFill>
                  <a:srgbClr val="7575D1"/>
                </a:solidFill>
                <a:latin typeface="Calibri" panose="020F0502020204030204" charset="0"/>
                <a:ea typeface="宋体" panose="02010600030101010101" pitchFamily="2" charset="-122"/>
              </a:rPr>
              <a:t>个</a:t>
            </a:r>
            <a:r>
              <a:rPr lang="zh-CN" altLang="en-US" sz="2800" dirty="0">
                <a:solidFill>
                  <a:srgbClr val="FFC000"/>
                </a:solidFill>
                <a:latin typeface="Calibri" panose="020F0502020204030204" charset="0"/>
                <a:ea typeface="宋体" panose="02010600030101010101" pitchFamily="2"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35842"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2"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sz="4000" strike="noStrike" noProof="1">
                <a:gradFill>
                  <a:gsLst>
                    <a:gs pos="0">
                      <a:srgbClr val="14CD68"/>
                    </a:gs>
                    <a:gs pos="100000">
                      <a:srgbClr val="0B6E38"/>
                    </a:gs>
                  </a:gsLst>
                  <a:lin scaled="0"/>
                </a:gradFill>
                <a:latin typeface="Calibri" panose="020F0502020204030204" charset="0"/>
                <a:ea typeface="宋体" panose="02010600030101010101" pitchFamily="2" charset="-122"/>
                <a:cs typeface="+mn-cs"/>
                <a:sym typeface="+mn-ea"/>
              </a:rPr>
              <a:t>Possible version </a:t>
            </a:r>
            <a:r>
              <a:rPr lang="en-US" sz="4000" strike="noStrike" noProof="1">
                <a:gradFill>
                  <a:gsLst>
                    <a:gs pos="0">
                      <a:srgbClr val="14CD68"/>
                    </a:gs>
                    <a:gs pos="100000">
                      <a:srgbClr val="0B6E38"/>
                    </a:gs>
                  </a:gsLst>
                  <a:lin scaled="0"/>
                </a:gradFill>
                <a:latin typeface="Calibri" panose="020F0502020204030204" charset="0"/>
                <a:ea typeface="宋体" panose="02010600030101010101" pitchFamily="2" charset="-122"/>
                <a:cs typeface="+mn-cs"/>
                <a:sym typeface="+mn-ea"/>
              </a:rPr>
              <a:t>2</a:t>
            </a:r>
            <a:endParaRPr kumimoji="0" lang="en-US" sz="4000" b="1" i="0" u="none" strike="noStrike" kern="1200" cap="none" spc="0" normalizeH="0" baseline="0" noProof="1">
              <a:ln w="11430"/>
              <a:gradFill>
                <a:gsLst>
                  <a:gs pos="0">
                    <a:srgbClr val="14CD68"/>
                  </a:gs>
                  <a:gs pos="100000">
                    <a:srgbClr val="0B6E38"/>
                  </a:gs>
                </a:gsLst>
                <a:lin scaled="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endParaRPr>
          </a:p>
        </p:txBody>
      </p:sp>
      <p:pic>
        <p:nvPicPr>
          <p:cNvPr id="35844" name="图片 2"/>
          <p:cNvPicPr>
            <a:picLocks noChangeAspect="1"/>
          </p:cNvPicPr>
          <p:nvPr/>
        </p:nvPicPr>
        <p:blipFill>
          <a:blip r:embed="rId2">
            <a:lum bright="15000"/>
          </a:blip>
          <a:stretch>
            <a:fillRect/>
          </a:stretch>
        </p:blipFill>
        <p:spPr>
          <a:xfrm>
            <a:off x="0" y="873125"/>
            <a:ext cx="12191999" cy="5773738"/>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36866"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0" name="Rectangle 5"/>
          <p:cNvSpPr>
            <a:spLocks noChangeArrowheads="1"/>
          </p:cNvSpPr>
          <p:nvPr/>
        </p:nvSpPr>
        <p:spPr bwMode="auto">
          <a:xfrm>
            <a:off x="1828800" y="228600"/>
            <a:ext cx="8583612" cy="645160"/>
          </a:xfrm>
          <a:prstGeom prst="rect">
            <a:avLst/>
          </a:prstGeom>
          <a:noFill/>
          <a:ln w="9525">
            <a:noFill/>
            <a:miter lim="800000"/>
          </a:ln>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sz="4000" strike="noStrike" noProof="1">
                <a:gradFill>
                  <a:gsLst>
                    <a:gs pos="0">
                      <a:srgbClr val="14CD68"/>
                    </a:gs>
                    <a:gs pos="100000">
                      <a:srgbClr val="0B6E38"/>
                    </a:gs>
                  </a:gsLst>
                  <a:lin scaled="0"/>
                </a:gradFill>
                <a:latin typeface="Calibri" panose="020F0502020204030204" charset="0"/>
                <a:ea typeface="宋体" panose="02010600030101010101" pitchFamily="2" charset="-122"/>
                <a:cs typeface="+mn-cs"/>
                <a:sym typeface="+mn-ea"/>
              </a:rPr>
              <a:t>Possible version </a:t>
            </a:r>
            <a:r>
              <a:rPr lang="en-US" sz="4000" strike="noStrike" noProof="1">
                <a:gradFill>
                  <a:gsLst>
                    <a:gs pos="0">
                      <a:srgbClr val="14CD68"/>
                    </a:gs>
                    <a:gs pos="100000">
                      <a:srgbClr val="0B6E38"/>
                    </a:gs>
                  </a:gsLst>
                  <a:lin scaled="0"/>
                </a:gradFill>
                <a:latin typeface="Calibri" panose="020F0502020204030204" charset="0"/>
                <a:ea typeface="宋体" panose="02010600030101010101" pitchFamily="2" charset="-122"/>
                <a:cs typeface="+mn-cs"/>
                <a:sym typeface="+mn-ea"/>
              </a:rPr>
              <a:t>2</a:t>
            </a:r>
            <a:endParaRPr kumimoji="0" lang="en-US" sz="4000" b="1" i="0" u="none" strike="noStrike" kern="1200" cap="none" spc="0" normalizeH="0" baseline="0" noProof="1">
              <a:ln w="11430"/>
              <a:gradFill>
                <a:gsLst>
                  <a:gs pos="0">
                    <a:srgbClr val="14CD68"/>
                  </a:gs>
                  <a:gs pos="100000">
                    <a:srgbClr val="0B6E38"/>
                  </a:gs>
                </a:gsLst>
                <a:lin scaled="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sym typeface="+mn-ea"/>
            </a:endParaRPr>
          </a:p>
        </p:txBody>
      </p:sp>
      <p:pic>
        <p:nvPicPr>
          <p:cNvPr id="36868" name="图片 1"/>
          <p:cNvPicPr>
            <a:picLocks noChangeAspect="1"/>
          </p:cNvPicPr>
          <p:nvPr/>
        </p:nvPicPr>
        <p:blipFill>
          <a:blip r:embed="rId2">
            <a:lum bright="16000"/>
          </a:blip>
          <a:stretch>
            <a:fillRect/>
          </a:stretch>
        </p:blipFill>
        <p:spPr>
          <a:xfrm>
            <a:off x="0" y="873125"/>
            <a:ext cx="12192000" cy="598487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p:nvPr/>
        </p:nvSpPr>
        <p:spPr>
          <a:xfrm>
            <a:off x="650240" y="69850"/>
            <a:ext cx="10815320" cy="1198880"/>
          </a:xfrm>
          <a:prstGeom prst="rect">
            <a:avLst/>
          </a:prstGeom>
          <a:noFill/>
          <a:ln w="9525">
            <a:noFill/>
          </a:ln>
        </p:spPr>
        <p:txBody>
          <a:bodyPr wrap="square" anchor="t">
            <a:spAutoFit/>
          </a:bodyPr>
          <a:lstStyle/>
          <a:p>
            <a:pPr algn="ctr"/>
            <a:r>
              <a:rPr lang="en-US" altLang="zh-CN" sz="3600" dirty="0">
                <a:solidFill>
                  <a:schemeClr val="tx1"/>
                </a:solidFill>
                <a:latin typeface="Arial" panose="020B0604020202020204" pitchFamily="34" charset="0"/>
              </a:rPr>
              <a:t>Post- activity:   Induction of common problems       续写常见问题归纳   </a:t>
            </a:r>
          </a:p>
        </p:txBody>
      </p:sp>
      <p:sp>
        <p:nvSpPr>
          <p:cNvPr id="16" name="圆角矩形 15"/>
          <p:cNvSpPr/>
          <p:nvPr/>
        </p:nvSpPr>
        <p:spPr bwMode="auto">
          <a:xfrm>
            <a:off x="65405" y="1270000"/>
            <a:ext cx="12081510" cy="5588000"/>
          </a:xfrm>
          <a:prstGeom prst="roundRect">
            <a:avLst/>
          </a:prstGeom>
          <a:noFill/>
          <a:ln w="38100" cap="flat" cmpd="sng" algn="ctr">
            <a:solidFill>
              <a:srgbClr val="00B0F0"/>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492759" y="1269988"/>
            <a:ext cx="6029325" cy="645160"/>
          </a:xfrm>
          <a:prstGeom prst="rect">
            <a:avLst/>
          </a:prstGeom>
          <a:noFill/>
        </p:spPr>
        <p:txBody>
          <a:bodyPr wrap="square" rtlCol="0">
            <a:spAutoFit/>
          </a:bodyPr>
          <a:lstStyle/>
          <a:p>
            <a:r>
              <a:rPr lang="zh-CN" altLang="en-US" sz="3200" noProof="1">
                <a:latin typeface="Calibri" panose="020F0502020204030204" charset="0"/>
                <a:ea typeface="宋体" panose="02010600030101010101" pitchFamily="2" charset="-122"/>
                <a:cs typeface="+mn-cs"/>
              </a:rPr>
              <a:t> </a:t>
            </a:r>
            <a:r>
              <a:rPr lang="zh-CN" altLang="en-US" sz="3600" noProof="1">
                <a:gradFill>
                  <a:gsLst>
                    <a:gs pos="0">
                      <a:srgbClr val="E30000"/>
                    </a:gs>
                    <a:gs pos="100000">
                      <a:srgbClr val="760303"/>
                    </a:gs>
                  </a:gsLst>
                  <a:lin scaled="0"/>
                </a:gradFill>
                <a:latin typeface="Calibri" panose="020F0502020204030204" charset="0"/>
                <a:ea typeface="宋体" panose="02010600030101010101" pitchFamily="2" charset="-122"/>
                <a:cs typeface="+mn-cs"/>
              </a:rPr>
              <a:t>情节建构方面</a:t>
            </a:r>
            <a:endParaRPr lang="zh-CN" altLang="en-US" sz="3600" noProof="1">
              <a:gradFill>
                <a:gsLst>
                  <a:gs pos="0">
                    <a:srgbClr val="E30000"/>
                  </a:gs>
                  <a:gs pos="100000">
                    <a:srgbClr val="760303"/>
                  </a:gs>
                </a:gsLst>
                <a:lin scaled="0"/>
              </a:gradFill>
            </a:endParaRPr>
          </a:p>
        </p:txBody>
      </p:sp>
      <p:sp>
        <p:nvSpPr>
          <p:cNvPr id="3" name="文本框 2"/>
          <p:cNvSpPr txBox="1"/>
          <p:nvPr/>
        </p:nvSpPr>
        <p:spPr>
          <a:xfrm>
            <a:off x="492759" y="1842023"/>
            <a:ext cx="11299191" cy="3108543"/>
          </a:xfrm>
          <a:prstGeom prst="rect">
            <a:avLst/>
          </a:prstGeom>
          <a:noFill/>
          <a:ln w="9525">
            <a:noFill/>
          </a:ln>
        </p:spPr>
        <p:txBody>
          <a:bodyPr wrap="square" anchor="t">
            <a:spAutoFit/>
          </a:bodyPr>
          <a:lstStyle/>
          <a:p>
            <a:r>
              <a:rPr lang="en-US" altLang="zh-CN" sz="2800" dirty="0">
                <a:solidFill>
                  <a:srgbClr val="7575D1"/>
                </a:solidFill>
                <a:latin typeface="Calibri" panose="020F0502020204030204" charset="0"/>
              </a:rPr>
              <a:t>① </a:t>
            </a:r>
            <a:r>
              <a:rPr lang="zh-CN" altLang="en-US" sz="2800" dirty="0">
                <a:solidFill>
                  <a:srgbClr val="7575D1"/>
                </a:solidFill>
                <a:latin typeface="Calibri" panose="020F0502020204030204" charset="0"/>
              </a:rPr>
              <a:t>不注重衔接或</a:t>
            </a:r>
            <a:r>
              <a:rPr lang="en-US" altLang="zh-CN" sz="2800" dirty="0" err="1">
                <a:solidFill>
                  <a:srgbClr val="7575D1"/>
                </a:solidFill>
                <a:latin typeface="Calibri" panose="020F0502020204030204" charset="0"/>
              </a:rPr>
              <a:t>衔接不自然：给出句和续写句衔接不连贯</a:t>
            </a:r>
            <a:r>
              <a:rPr lang="en-US" altLang="zh-CN" sz="2800" dirty="0">
                <a:solidFill>
                  <a:srgbClr val="7575D1"/>
                </a:solidFill>
                <a:latin typeface="Calibri" panose="020F0502020204030204" charset="0"/>
              </a:rPr>
              <a:t>; </a:t>
            </a:r>
            <a:r>
              <a:rPr lang="en-US" altLang="zh-CN" sz="2800" dirty="0" err="1">
                <a:solidFill>
                  <a:srgbClr val="7575D1"/>
                </a:solidFill>
                <a:latin typeface="Calibri" panose="020F0502020204030204" charset="0"/>
              </a:rPr>
              <a:t>两段间衔接</a:t>
            </a:r>
            <a:endParaRPr lang="en-US" altLang="zh-CN" sz="2800" dirty="0">
              <a:solidFill>
                <a:srgbClr val="7575D1"/>
              </a:solidFill>
              <a:latin typeface="Calibri" panose="020F0502020204030204" charset="0"/>
            </a:endParaRPr>
          </a:p>
          <a:p>
            <a:r>
              <a:rPr lang="en-US" altLang="zh-CN" sz="2800" dirty="0">
                <a:solidFill>
                  <a:srgbClr val="7575D1"/>
                </a:solidFill>
                <a:latin typeface="Calibri" panose="020F0502020204030204" charset="0"/>
              </a:rPr>
              <a:t>     </a:t>
            </a:r>
            <a:r>
              <a:rPr lang="en-US" altLang="zh-CN" sz="2800" dirty="0" err="1">
                <a:solidFill>
                  <a:srgbClr val="7575D1"/>
                </a:solidFill>
                <a:latin typeface="Calibri" panose="020F0502020204030204" charset="0"/>
              </a:rPr>
              <a:t>不连贯</a:t>
            </a:r>
            <a:r>
              <a:rPr lang="en-US" altLang="zh-CN" sz="2800" dirty="0">
                <a:solidFill>
                  <a:srgbClr val="7575D1"/>
                </a:solidFill>
                <a:latin typeface="Calibri" panose="020F0502020204030204" charset="0"/>
              </a:rPr>
              <a:t>。</a:t>
            </a:r>
          </a:p>
          <a:p>
            <a:r>
              <a:rPr lang="en-US" altLang="zh-CN" sz="2800" dirty="0">
                <a:solidFill>
                  <a:srgbClr val="7575D1"/>
                </a:solidFill>
                <a:latin typeface="Calibri" panose="020F0502020204030204" charset="0"/>
              </a:rPr>
              <a:t>② </a:t>
            </a:r>
            <a:r>
              <a:rPr lang="en-US" altLang="zh-CN" sz="2800" dirty="0" err="1">
                <a:solidFill>
                  <a:srgbClr val="7575D1"/>
                </a:solidFill>
                <a:latin typeface="Calibri" panose="020F0502020204030204" charset="0"/>
              </a:rPr>
              <a:t>违背生活真实，情节发展不符合逻辑</a:t>
            </a:r>
            <a:r>
              <a:rPr lang="zh-CN" altLang="en-US" sz="2800" dirty="0">
                <a:solidFill>
                  <a:srgbClr val="7575D1"/>
                </a:solidFill>
                <a:latin typeface="Calibri" panose="020F0502020204030204" charset="0"/>
              </a:rPr>
              <a:t>。（</a:t>
            </a:r>
            <a:r>
              <a:rPr lang="zh-CN" altLang="en-US" sz="2400" dirty="0">
                <a:solidFill>
                  <a:srgbClr val="7575D1"/>
                </a:solidFill>
                <a:latin typeface="Calibri" panose="020F0502020204030204" charset="0"/>
              </a:rPr>
              <a:t>如花浇水过多一天内死掉）</a:t>
            </a:r>
            <a:endParaRPr lang="en-US" altLang="zh-CN" sz="2400" dirty="0">
              <a:solidFill>
                <a:srgbClr val="7575D1"/>
              </a:solidFill>
              <a:latin typeface="Calibri" panose="020F0502020204030204" charset="0"/>
            </a:endParaRPr>
          </a:p>
          <a:p>
            <a:r>
              <a:rPr lang="en-US" altLang="zh-CN" sz="2800" dirty="0">
                <a:solidFill>
                  <a:srgbClr val="7575D1"/>
                </a:solidFill>
                <a:latin typeface="Calibri" panose="020F0502020204030204" charset="0"/>
              </a:rPr>
              <a:t>③ </a:t>
            </a:r>
            <a:r>
              <a:rPr lang="en-US" altLang="zh-CN" sz="2800" dirty="0" err="1">
                <a:solidFill>
                  <a:srgbClr val="7575D1"/>
                </a:solidFill>
                <a:latin typeface="Calibri" panose="020F0502020204030204" charset="0"/>
              </a:rPr>
              <a:t>情节发展不符合人设</a:t>
            </a:r>
            <a:r>
              <a:rPr lang="en-US" altLang="zh-CN" sz="2800" dirty="0">
                <a:solidFill>
                  <a:srgbClr val="7575D1"/>
                </a:solidFill>
                <a:latin typeface="Calibri" panose="020F0502020204030204" charset="0"/>
              </a:rPr>
              <a:t>。</a:t>
            </a:r>
          </a:p>
          <a:p>
            <a:r>
              <a:rPr lang="en-US" altLang="zh-CN" sz="2800" dirty="0">
                <a:solidFill>
                  <a:srgbClr val="7575D1"/>
                </a:solidFill>
                <a:latin typeface="Calibri" panose="020F0502020204030204" charset="0"/>
              </a:rPr>
              <a:t>④ </a:t>
            </a:r>
            <a:r>
              <a:rPr lang="en-US" altLang="zh-CN" sz="2800" dirty="0" err="1">
                <a:solidFill>
                  <a:srgbClr val="7575D1"/>
                </a:solidFill>
                <a:latin typeface="Calibri" panose="020F0502020204030204" charset="0"/>
              </a:rPr>
              <a:t>续写部分的基调与整篇文章不符合</a:t>
            </a:r>
            <a:r>
              <a:rPr lang="en-US" altLang="zh-CN" sz="2800" dirty="0">
                <a:solidFill>
                  <a:srgbClr val="7575D1"/>
                </a:solidFill>
                <a:latin typeface="Calibri" panose="020F0502020204030204" charset="0"/>
              </a:rPr>
              <a:t>。</a:t>
            </a:r>
          </a:p>
          <a:p>
            <a:r>
              <a:rPr lang="en-US" altLang="zh-CN" sz="2800" dirty="0">
                <a:solidFill>
                  <a:srgbClr val="7575D1"/>
                </a:solidFill>
                <a:latin typeface="Calibri" panose="020F0502020204030204" charset="0"/>
              </a:rPr>
              <a:t>⑤ </a:t>
            </a:r>
            <a:r>
              <a:rPr lang="en-US" altLang="zh-CN" sz="2800" dirty="0" err="1">
                <a:solidFill>
                  <a:srgbClr val="7575D1"/>
                </a:solidFill>
                <a:latin typeface="Calibri" panose="020F0502020204030204" charset="0"/>
              </a:rPr>
              <a:t>过多地使用对话</a:t>
            </a:r>
            <a:r>
              <a:rPr lang="zh-CN" altLang="en-US" sz="2800" dirty="0">
                <a:solidFill>
                  <a:srgbClr val="7575D1"/>
                </a:solidFill>
                <a:latin typeface="Calibri" panose="020F0502020204030204" charset="0"/>
              </a:rPr>
              <a:t>，缺少描述性语言</a:t>
            </a:r>
            <a:r>
              <a:rPr lang="en-US" altLang="zh-CN" sz="2800" dirty="0">
                <a:solidFill>
                  <a:srgbClr val="7575D1"/>
                </a:solidFill>
                <a:latin typeface="Calibri" panose="020F0502020204030204" charset="0"/>
              </a:rPr>
              <a:t>。</a:t>
            </a:r>
          </a:p>
          <a:p>
            <a:r>
              <a:rPr lang="en-US" altLang="zh-CN" sz="2800" dirty="0">
                <a:solidFill>
                  <a:srgbClr val="7575D1"/>
                </a:solidFill>
                <a:latin typeface="Calibri" panose="020F0502020204030204" charset="0"/>
              </a:rPr>
              <a:t>⑥ </a:t>
            </a:r>
            <a:r>
              <a:rPr lang="zh-CN" altLang="en-US" sz="2800" dirty="0">
                <a:solidFill>
                  <a:srgbClr val="7575D1"/>
                </a:solidFill>
                <a:latin typeface="Calibri" panose="020F0502020204030204" charset="0"/>
              </a:rPr>
              <a:t>立意不突出、缺少点睛一笔；主题升华牵强或跑偏。</a:t>
            </a:r>
            <a:endParaRPr lang="en-US" altLang="zh-CN" sz="2800" dirty="0">
              <a:solidFill>
                <a:srgbClr val="7575D1"/>
              </a:solidFill>
              <a:latin typeface="Calibri" panose="020F0502020204030204" charset="0"/>
            </a:endParaRPr>
          </a:p>
        </p:txBody>
      </p:sp>
      <p:sp>
        <p:nvSpPr>
          <p:cNvPr id="4" name="文本框 3"/>
          <p:cNvSpPr txBox="1"/>
          <p:nvPr/>
        </p:nvSpPr>
        <p:spPr>
          <a:xfrm>
            <a:off x="579468" y="5012024"/>
            <a:ext cx="5256888" cy="646331"/>
          </a:xfrm>
          <a:prstGeom prst="rect">
            <a:avLst/>
          </a:prstGeom>
          <a:noFill/>
        </p:spPr>
        <p:txBody>
          <a:bodyPr wrap="square" rtlCol="0">
            <a:spAutoFit/>
          </a:bodyPr>
          <a:lstStyle/>
          <a:p>
            <a:pPr>
              <a:buClrTx/>
              <a:buSzTx/>
              <a:buFontTx/>
            </a:pPr>
            <a:r>
              <a:rPr lang="zh-CN" altLang="en-US" sz="3600" noProof="1">
                <a:gradFill>
                  <a:gsLst>
                    <a:gs pos="0">
                      <a:srgbClr val="E30000"/>
                    </a:gs>
                    <a:gs pos="100000">
                      <a:srgbClr val="760303"/>
                    </a:gs>
                  </a:gsLst>
                  <a:lin scaled="0"/>
                </a:gradFill>
                <a:latin typeface="Calibri" panose="020F0502020204030204" charset="0"/>
                <a:ea typeface="宋体" panose="02010600030101010101" pitchFamily="2" charset="-122"/>
              </a:rPr>
              <a:t>语言运用及语法</a:t>
            </a:r>
            <a:r>
              <a:rPr lang="zh-CN" altLang="en-US" sz="3600" noProof="1">
                <a:gradFill>
                  <a:gsLst>
                    <a:gs pos="0">
                      <a:srgbClr val="E30000"/>
                    </a:gs>
                    <a:gs pos="100000">
                      <a:srgbClr val="760303"/>
                    </a:gs>
                  </a:gsLst>
                  <a:lin scaled="0"/>
                </a:gradFill>
                <a:latin typeface="Calibri" panose="020F0502020204030204" charset="0"/>
                <a:ea typeface="宋体" panose="02010600030101010101" pitchFamily="2" charset="-122"/>
                <a:cs typeface="+mn-cs"/>
              </a:rPr>
              <a:t>方面</a:t>
            </a:r>
            <a:endParaRPr lang="zh-CN" altLang="en-US" sz="3600" noProof="1">
              <a:gradFill>
                <a:gsLst>
                  <a:gs pos="0">
                    <a:srgbClr val="E30000"/>
                  </a:gs>
                  <a:gs pos="100000">
                    <a:srgbClr val="760303"/>
                  </a:gs>
                </a:gsLst>
                <a:lin scaled="0"/>
              </a:gradFill>
            </a:endParaRPr>
          </a:p>
        </p:txBody>
      </p:sp>
      <p:sp>
        <p:nvSpPr>
          <p:cNvPr id="5" name="文本框 4"/>
          <p:cNvSpPr txBox="1"/>
          <p:nvPr/>
        </p:nvSpPr>
        <p:spPr>
          <a:xfrm>
            <a:off x="492759" y="5661730"/>
            <a:ext cx="11371580" cy="953135"/>
          </a:xfrm>
          <a:prstGeom prst="rect">
            <a:avLst/>
          </a:prstGeom>
          <a:noFill/>
          <a:ln w="9525">
            <a:noFill/>
          </a:ln>
        </p:spPr>
        <p:txBody>
          <a:bodyPr wrap="square" anchor="t">
            <a:spAutoFit/>
          </a:bodyPr>
          <a:lstStyle/>
          <a:p>
            <a:r>
              <a:rPr lang="zh-CN" altLang="en-US" sz="2800" b="1" dirty="0">
                <a:solidFill>
                  <a:srgbClr val="7575D1"/>
                </a:solidFill>
                <a:latin typeface="Calibri" panose="020F0502020204030204" charset="0"/>
                <a:ea typeface="宋体" panose="02010600030101010101" pitchFamily="2" charset="-122"/>
              </a:rPr>
              <a:t>单词拼错、时态、语态、单复数、各类从句、with的复合结构、非谓语、倒装、虚拟等等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p:cTn id="4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p:nvPr/>
        </p:nvSpPr>
        <p:spPr>
          <a:xfrm>
            <a:off x="1600200" y="70485"/>
            <a:ext cx="8979535" cy="645160"/>
          </a:xfrm>
          <a:prstGeom prst="rect">
            <a:avLst/>
          </a:prstGeom>
          <a:noFill/>
          <a:ln w="9525">
            <a:noFill/>
          </a:ln>
        </p:spPr>
        <p:txBody>
          <a:bodyPr wrap="square" anchor="t">
            <a:spAutoFit/>
          </a:bodyPr>
          <a:lstStyle/>
          <a:p>
            <a:pPr algn="ctr"/>
            <a:r>
              <a:rPr lang="zh-CN" altLang="en-US" sz="3600" noProof="1">
                <a:gradFill>
                  <a:gsLst>
                    <a:gs pos="0">
                      <a:srgbClr val="FE4444"/>
                    </a:gs>
                    <a:gs pos="100000">
                      <a:srgbClr val="832B2B"/>
                    </a:gs>
                  </a:gsLst>
                  <a:lin scaled="0"/>
                </a:gradFill>
                <a:latin typeface="Arial" panose="020B0604020202020204" pitchFamily="34" charset="0"/>
                <a:ea typeface="宋体" panose="02010600030101010101" pitchFamily="2" charset="-122"/>
                <a:cs typeface="+mn-cs"/>
              </a:rPr>
              <a:t>读后续写技巧归纳</a:t>
            </a:r>
            <a:r>
              <a:rPr lang="en-US" altLang="zh-CN" sz="3600" noProof="1">
                <a:gradFill>
                  <a:gsLst>
                    <a:gs pos="0">
                      <a:srgbClr val="FE4444"/>
                    </a:gs>
                    <a:gs pos="100000">
                      <a:srgbClr val="832B2B"/>
                    </a:gs>
                  </a:gsLst>
                  <a:lin scaled="0"/>
                </a:gradFill>
                <a:latin typeface="Arial" panose="020B0604020202020204" pitchFamily="34" charset="0"/>
                <a:ea typeface="宋体" panose="02010600030101010101" pitchFamily="2" charset="-122"/>
                <a:cs typeface="+mn-cs"/>
              </a:rPr>
              <a:t>   </a:t>
            </a:r>
            <a:endParaRPr lang="en-US" altLang="zh-CN" sz="3600" noProof="1">
              <a:gradFill>
                <a:gsLst>
                  <a:gs pos="0">
                    <a:srgbClr val="FE4444"/>
                  </a:gs>
                  <a:gs pos="100000">
                    <a:srgbClr val="832B2B"/>
                  </a:gs>
                </a:gsLst>
                <a:lin scaled="0"/>
              </a:gradFill>
              <a:latin typeface="Arial" panose="020B0604020202020204" pitchFamily="34" charset="0"/>
            </a:endParaRPr>
          </a:p>
        </p:txBody>
      </p:sp>
      <p:sp>
        <p:nvSpPr>
          <p:cNvPr id="16" name="圆角矩形 15"/>
          <p:cNvSpPr/>
          <p:nvPr/>
        </p:nvSpPr>
        <p:spPr bwMode="auto">
          <a:xfrm>
            <a:off x="73660" y="715645"/>
            <a:ext cx="12033885" cy="6062345"/>
          </a:xfrm>
          <a:prstGeom prst="roundRect">
            <a:avLst/>
          </a:prstGeom>
          <a:noFill/>
          <a:ln w="38100" cap="flat" cmpd="sng" algn="ctr">
            <a:solidFill>
              <a:srgbClr val="00B0F0"/>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8915" name="文本框 5"/>
          <p:cNvSpPr txBox="1"/>
          <p:nvPr/>
        </p:nvSpPr>
        <p:spPr>
          <a:xfrm>
            <a:off x="173355" y="798830"/>
            <a:ext cx="11934825" cy="5692775"/>
          </a:xfrm>
          <a:prstGeom prst="rect">
            <a:avLst/>
          </a:prstGeom>
          <a:noFill/>
          <a:ln w="9525">
            <a:noFill/>
          </a:ln>
        </p:spPr>
        <p:txBody>
          <a:bodyPr wrap="square" anchor="t">
            <a:spAutoFit/>
          </a:bodyPr>
          <a:lstStyle/>
          <a:p>
            <a:r>
              <a:rPr lang="en-US" altLang="zh-CN" sz="2800">
                <a:solidFill>
                  <a:schemeClr val="tx1"/>
                </a:solidFill>
                <a:latin typeface="Times New Roman" panose="02020603050405020304" pitchFamily="18" charset="0"/>
              </a:rPr>
              <a:t>1. </a:t>
            </a:r>
            <a:r>
              <a:rPr lang="zh-CN" altLang="zh-CN" sz="2800">
                <a:solidFill>
                  <a:schemeClr val="tx1"/>
                </a:solidFill>
                <a:latin typeface="Calibri" panose="020F0502020204030204" charset="0"/>
                <a:ea typeface="宋体" panose="02010600030101010101" pitchFamily="2" charset="-122"/>
              </a:rPr>
              <a:t>利用逆推法，推出合理的故事情节</a:t>
            </a:r>
            <a:endParaRPr lang="en-US" altLang="zh-CN" sz="2800">
              <a:solidFill>
                <a:schemeClr val="tx1"/>
              </a:solidFill>
              <a:latin typeface="Times New Roman" panose="02020603050405020304" pitchFamily="18" charset="0"/>
            </a:endParaRPr>
          </a:p>
          <a:p>
            <a:r>
              <a:rPr lang="en-US" altLang="zh-CN" sz="2800">
                <a:solidFill>
                  <a:schemeClr val="tx1"/>
                </a:solidFill>
                <a:latin typeface="Times New Roman" panose="02020603050405020304" pitchFamily="18" charset="0"/>
              </a:rPr>
              <a:t>2. </a:t>
            </a:r>
            <a:r>
              <a:rPr lang="zh-CN" altLang="zh-CN" sz="2800">
                <a:solidFill>
                  <a:schemeClr val="tx1"/>
                </a:solidFill>
                <a:latin typeface="Calibri" panose="020F0502020204030204" charset="0"/>
                <a:ea typeface="宋体" panose="02010600030101010101" pitchFamily="2" charset="-122"/>
              </a:rPr>
              <a:t>街接自然：给出句与续写句要巧夺天工地自然融合</a:t>
            </a:r>
            <a:r>
              <a:rPr lang="zh-CN" altLang="zh-CN" sz="2800">
                <a:solidFill>
                  <a:schemeClr val="tx1"/>
                </a:solidFill>
                <a:latin typeface="Times New Roman" panose="02020603050405020304" pitchFamily="18" charset="0"/>
                <a:ea typeface="宋体" panose="02010600030101010101" pitchFamily="2" charset="-122"/>
              </a:rPr>
              <a:t>，</a:t>
            </a:r>
            <a:r>
              <a:rPr lang="zh-CN" altLang="zh-CN" sz="2800">
                <a:solidFill>
                  <a:schemeClr val="tx1"/>
                </a:solidFill>
                <a:latin typeface="Calibri" panose="020F0502020204030204" charset="0"/>
                <a:ea typeface="宋体" panose="02010600030101010101" pitchFamily="2" charset="-122"/>
              </a:rPr>
              <a:t>让人</a:t>
            </a:r>
            <a:r>
              <a:rPr lang="zh-CN" altLang="zh-CN" sz="2800">
                <a:latin typeface="Calibri" panose="020F0502020204030204" charset="0"/>
                <a:ea typeface="宋体" panose="02010600030101010101" pitchFamily="2" charset="-122"/>
                <a:sym typeface="+mn-ea"/>
              </a:rPr>
              <a:t>看不出＂拼接＂  </a:t>
            </a:r>
          </a:p>
          <a:p>
            <a:r>
              <a:rPr lang="zh-CN" altLang="zh-CN" sz="2800">
                <a:latin typeface="Calibri" panose="020F0502020204030204" charset="0"/>
                <a:ea typeface="宋体" panose="02010600030101010101" pitchFamily="2" charset="-122"/>
                <a:sym typeface="+mn-ea"/>
              </a:rPr>
              <a:t>    的痕迹。</a:t>
            </a:r>
            <a:r>
              <a:rPr lang="en-US" altLang="zh-CN" sz="2800">
                <a:latin typeface="Times New Roman" panose="02020603050405020304" pitchFamily="18" charset="0"/>
                <a:sym typeface="+mn-ea"/>
              </a:rPr>
              <a:t>    </a:t>
            </a:r>
            <a:endParaRPr lang="zh-CN" altLang="zh-CN" sz="2800">
              <a:solidFill>
                <a:schemeClr val="tx1"/>
              </a:solidFill>
              <a:latin typeface="Calibri" panose="020F0502020204030204" charset="0"/>
              <a:ea typeface="宋体" panose="02010600030101010101" pitchFamily="2" charset="-122"/>
            </a:endParaRPr>
          </a:p>
          <a:p>
            <a:r>
              <a:rPr lang="en-US" altLang="zh-CN" sz="2800">
                <a:solidFill>
                  <a:schemeClr val="tx1"/>
                </a:solidFill>
                <a:latin typeface="Times New Roman" panose="02020603050405020304" pitchFamily="18" charset="0"/>
              </a:rPr>
              <a:t>3. </a:t>
            </a:r>
            <a:r>
              <a:rPr lang="zh-CN" altLang="zh-CN" sz="2800">
                <a:solidFill>
                  <a:schemeClr val="tx1"/>
                </a:solidFill>
                <a:latin typeface="Calibri" panose="020F0502020204030204" charset="0"/>
                <a:ea typeface="宋体" panose="02010600030101010101" pitchFamily="2" charset="-122"/>
              </a:rPr>
              <a:t>想象合理：尊重生活，注重实际。故事内容要与事实</a:t>
            </a:r>
            <a:r>
              <a:rPr lang="en-US" altLang="zh-CN" sz="2800">
                <a:solidFill>
                  <a:schemeClr val="tx1"/>
                </a:solidFill>
                <a:latin typeface="Times New Roman" panose="02020603050405020304" pitchFamily="18" charset="0"/>
              </a:rPr>
              <a:t>(</a:t>
            </a:r>
            <a:r>
              <a:rPr lang="zh-CN" altLang="zh-CN" sz="2800">
                <a:solidFill>
                  <a:schemeClr val="tx1"/>
                </a:solidFill>
                <a:latin typeface="Calibri" panose="020F0502020204030204" charset="0"/>
                <a:ea typeface="宋体" panose="02010600030101010101" pitchFamily="2" charset="-122"/>
              </a:rPr>
              <a:t>真理</a:t>
            </a:r>
            <a:r>
              <a:rPr lang="en-US" altLang="zh-CN" sz="2800">
                <a:solidFill>
                  <a:schemeClr val="tx1"/>
                </a:solidFill>
                <a:latin typeface="Times New Roman" panose="02020603050405020304" pitchFamily="18" charset="0"/>
              </a:rPr>
              <a:t>)</a:t>
            </a:r>
            <a:r>
              <a:rPr lang="en-US" altLang="zh-CN" sz="2800">
                <a:latin typeface="Times New Roman" panose="02020603050405020304" pitchFamily="18" charset="0"/>
                <a:sym typeface="+mn-ea"/>
              </a:rPr>
              <a:t> </a:t>
            </a:r>
            <a:r>
              <a:rPr lang="zh-CN" altLang="zh-CN" sz="2800">
                <a:latin typeface="Calibri" panose="020F0502020204030204" charset="0"/>
                <a:ea typeface="宋体" panose="02010600030101010101" pitchFamily="2" charset="-122"/>
                <a:sym typeface="+mn-ea"/>
              </a:rPr>
              <a:t>相一致</a:t>
            </a:r>
            <a:r>
              <a:rPr lang="zh-CN" altLang="zh-CN" sz="2800">
                <a:latin typeface="Times New Roman" panose="02020603050405020304" pitchFamily="18" charset="0"/>
                <a:ea typeface="宋体" panose="02010600030101010101" pitchFamily="2" charset="-122"/>
                <a:sym typeface="+mn-ea"/>
              </a:rPr>
              <a:t>，</a:t>
            </a:r>
            <a:r>
              <a:rPr lang="zh-CN" altLang="zh-CN" sz="2800">
                <a:latin typeface="Calibri" panose="020F0502020204030204" charset="0"/>
                <a:ea typeface="宋体" panose="02010600030101010101" pitchFamily="2" charset="-122"/>
                <a:sym typeface="+mn-ea"/>
              </a:rPr>
              <a:t>切不 </a:t>
            </a:r>
          </a:p>
          <a:p>
            <a:r>
              <a:rPr lang="zh-CN" altLang="zh-CN" sz="2800">
                <a:latin typeface="Calibri" panose="020F0502020204030204" charset="0"/>
                <a:ea typeface="宋体" panose="02010600030101010101" pitchFamily="2" charset="-122"/>
                <a:sym typeface="+mn-ea"/>
              </a:rPr>
              <a:t>     可胡编乱造，写出 </a:t>
            </a:r>
            <a:r>
              <a:rPr lang="en-US" altLang="zh-CN" sz="2800">
                <a:latin typeface="Calibri" panose="020F0502020204030204" charset="0"/>
                <a:sym typeface="+mn-ea"/>
              </a:rPr>
              <a:t>“</a:t>
            </a:r>
            <a:r>
              <a:rPr lang="zh-CN" altLang="en-US" sz="2800">
                <a:latin typeface="Calibri" panose="020F0502020204030204" charset="0"/>
                <a:ea typeface="宋体" panose="02010600030101010101" pitchFamily="2" charset="-122"/>
                <a:sym typeface="+mn-ea"/>
              </a:rPr>
              <a:t>神剧</a:t>
            </a:r>
            <a:r>
              <a:rPr lang="en-US" altLang="zh-CN" sz="2800">
                <a:latin typeface="Calibri" panose="020F0502020204030204" charset="0"/>
                <a:sym typeface="+mn-ea"/>
              </a:rPr>
              <a:t>”</a:t>
            </a:r>
            <a:r>
              <a:rPr lang="zh-CN" altLang="zh-CN" sz="2800">
                <a:latin typeface="Calibri" panose="020F0502020204030204" charset="0"/>
                <a:ea typeface="宋体" panose="02010600030101010101" pitchFamily="2" charset="-122"/>
                <a:sym typeface="+mn-ea"/>
              </a:rPr>
              <a:t>。</a:t>
            </a:r>
            <a:endParaRPr lang="en-US" altLang="zh-CN" sz="2800">
              <a:solidFill>
                <a:schemeClr val="tx1"/>
              </a:solidFill>
              <a:latin typeface="Times New Roman" panose="02020603050405020304" pitchFamily="18" charset="0"/>
            </a:endParaRPr>
          </a:p>
          <a:p>
            <a:r>
              <a:rPr lang="en-US" altLang="zh-CN" sz="2800">
                <a:solidFill>
                  <a:schemeClr val="tx1"/>
                </a:solidFill>
                <a:latin typeface="Times New Roman" panose="02020603050405020304" pitchFamily="18" charset="0"/>
              </a:rPr>
              <a:t>4. </a:t>
            </a:r>
            <a:r>
              <a:rPr lang="zh-CN" altLang="zh-CN" sz="2800">
                <a:solidFill>
                  <a:schemeClr val="tx1"/>
                </a:solidFill>
                <a:latin typeface="Calibri" panose="020F0502020204030204" charset="0"/>
                <a:ea typeface="宋体" panose="02010600030101010101" pitchFamily="2" charset="-122"/>
              </a:rPr>
              <a:t>立意新颖：立意突出，思路独特，与众不同，独树一帜。</a:t>
            </a:r>
            <a:endParaRPr lang="en-US" altLang="zh-CN" sz="2800">
              <a:solidFill>
                <a:schemeClr val="tx1"/>
              </a:solidFill>
              <a:latin typeface="Times New Roman" panose="02020603050405020304" pitchFamily="18" charset="0"/>
            </a:endParaRPr>
          </a:p>
          <a:p>
            <a:r>
              <a:rPr lang="en-US" altLang="zh-CN" sz="2800">
                <a:solidFill>
                  <a:schemeClr val="tx1"/>
                </a:solidFill>
                <a:latin typeface="Times New Roman" panose="02020603050405020304" pitchFamily="18" charset="0"/>
              </a:rPr>
              <a:t>5. </a:t>
            </a:r>
            <a:r>
              <a:rPr lang="zh-CN" altLang="zh-CN" sz="2800">
                <a:solidFill>
                  <a:schemeClr val="tx1"/>
                </a:solidFill>
                <a:latin typeface="Calibri" panose="020F0502020204030204" charset="0"/>
                <a:ea typeface="宋体" panose="02010600030101010101" pitchFamily="2" charset="-122"/>
              </a:rPr>
              <a:t>运用描写：巧妙运用语言，心里，动作，环境等描写，既</a:t>
            </a:r>
            <a:r>
              <a:rPr lang="zh-CN" altLang="zh-CN" sz="2800">
                <a:latin typeface="Calibri" panose="020F0502020204030204" charset="0"/>
                <a:ea typeface="宋体" panose="02010600030101010101" pitchFamily="2" charset="-122"/>
                <a:sym typeface="+mn-ea"/>
              </a:rPr>
              <a:t>可以为文章做铺</a:t>
            </a:r>
          </a:p>
          <a:p>
            <a:r>
              <a:rPr lang="zh-CN" altLang="zh-CN" sz="2800">
                <a:latin typeface="Calibri" panose="020F0502020204030204" charset="0"/>
                <a:ea typeface="宋体" panose="02010600030101010101" pitchFamily="2" charset="-122"/>
                <a:sym typeface="+mn-ea"/>
              </a:rPr>
              <a:t>    垫，又可以烘托文章的气氛。</a:t>
            </a:r>
            <a:endParaRPr lang="en-US" altLang="zh-CN" sz="2800">
              <a:solidFill>
                <a:schemeClr val="tx1"/>
              </a:solidFill>
              <a:latin typeface="Times New Roman" panose="02020603050405020304" pitchFamily="18" charset="0"/>
            </a:endParaRPr>
          </a:p>
          <a:p>
            <a:r>
              <a:rPr lang="en-US" altLang="zh-CN" sz="2800">
                <a:solidFill>
                  <a:schemeClr val="tx1"/>
                </a:solidFill>
                <a:latin typeface="Times New Roman" panose="02020603050405020304" pitchFamily="18" charset="0"/>
              </a:rPr>
              <a:t>6. </a:t>
            </a:r>
            <a:r>
              <a:rPr lang="zh-CN" altLang="zh-CN" sz="2800">
                <a:solidFill>
                  <a:schemeClr val="tx1"/>
                </a:solidFill>
                <a:latin typeface="Calibri" panose="020F0502020204030204" charset="0"/>
                <a:ea typeface="宋体" panose="02010600030101010101" pitchFamily="2" charset="-122"/>
              </a:rPr>
              <a:t>段落均衡：包括两段字数的均衡和划线词的均衡。</a:t>
            </a:r>
            <a:endParaRPr lang="en-US" altLang="zh-CN" sz="2800">
              <a:solidFill>
                <a:schemeClr val="tx1"/>
              </a:solidFill>
              <a:latin typeface="Times New Roman" panose="02020603050405020304" pitchFamily="18" charset="0"/>
            </a:endParaRPr>
          </a:p>
          <a:p>
            <a:r>
              <a:rPr lang="en-US" altLang="zh-CN" sz="2800">
                <a:solidFill>
                  <a:schemeClr val="tx1"/>
                </a:solidFill>
                <a:latin typeface="Times New Roman" panose="02020603050405020304" pitchFamily="18" charset="0"/>
              </a:rPr>
              <a:t>7. </a:t>
            </a:r>
            <a:r>
              <a:rPr lang="zh-CN" altLang="zh-CN" sz="2800">
                <a:solidFill>
                  <a:schemeClr val="tx1"/>
                </a:solidFill>
                <a:latin typeface="Calibri" panose="020F0502020204030204" charset="0"/>
                <a:ea typeface="宋体" panose="02010600030101010101" pitchFamily="2" charset="-122"/>
              </a:rPr>
              <a:t>文章基调：文章主要表达了一种什么意愿，渲染了什么样</a:t>
            </a:r>
            <a:r>
              <a:rPr lang="zh-CN" altLang="zh-CN" sz="2800">
                <a:latin typeface="Calibri" panose="020F0502020204030204" charset="0"/>
                <a:ea typeface="宋体" panose="02010600030101010101" pitchFamily="2" charset="-122"/>
                <a:sym typeface="+mn-ea"/>
              </a:rPr>
              <a:t>  氛围，是欢快</a:t>
            </a:r>
            <a:r>
              <a:rPr lang="zh-CN" altLang="zh-CN" sz="2800">
                <a:latin typeface="Times New Roman" panose="02020603050405020304" pitchFamily="18" charset="0"/>
                <a:ea typeface="宋体" panose="02010600030101010101" pitchFamily="2" charset="-122"/>
                <a:sym typeface="+mn-ea"/>
              </a:rPr>
              <a:t>、</a:t>
            </a:r>
          </a:p>
          <a:p>
            <a:r>
              <a:rPr lang="zh-CN" altLang="zh-CN" sz="2800">
                <a:latin typeface="Times New Roman" panose="02020603050405020304" pitchFamily="18" charset="0"/>
                <a:ea typeface="宋体" panose="02010600030101010101" pitchFamily="2" charset="-122"/>
                <a:sym typeface="+mn-ea"/>
              </a:rPr>
              <a:t>    </a:t>
            </a:r>
            <a:r>
              <a:rPr lang="zh-CN" altLang="zh-CN" sz="2800">
                <a:latin typeface="Calibri" panose="020F0502020204030204" charset="0"/>
                <a:ea typeface="宋体" panose="02010600030101010101" pitchFamily="2" charset="-122"/>
                <a:sym typeface="+mn-ea"/>
              </a:rPr>
              <a:t>愉悦</a:t>
            </a:r>
            <a:r>
              <a:rPr lang="zh-CN" altLang="zh-CN" sz="2800">
                <a:latin typeface="Times New Roman" panose="02020603050405020304" pitchFamily="18" charset="0"/>
                <a:ea typeface="宋体" panose="02010600030101010101" pitchFamily="2" charset="-122"/>
                <a:sym typeface="+mn-ea"/>
              </a:rPr>
              <a:t>、</a:t>
            </a:r>
            <a:r>
              <a:rPr lang="zh-CN" altLang="zh-CN" sz="2800">
                <a:latin typeface="Calibri" panose="020F0502020204030204" charset="0"/>
                <a:ea typeface="宋体" panose="02010600030101010101" pitchFamily="2" charset="-122"/>
                <a:sym typeface="+mn-ea"/>
              </a:rPr>
              <a:t>忧愁</a:t>
            </a:r>
            <a:r>
              <a:rPr lang="zh-CN" altLang="zh-CN" sz="2800">
                <a:latin typeface="Times New Roman" panose="02020603050405020304" pitchFamily="18" charset="0"/>
                <a:ea typeface="宋体" panose="02010600030101010101" pitchFamily="2" charset="-122"/>
                <a:sym typeface="+mn-ea"/>
              </a:rPr>
              <a:t>、</a:t>
            </a:r>
            <a:r>
              <a:rPr lang="zh-CN" altLang="zh-CN" sz="2800">
                <a:latin typeface="Calibri" panose="020F0502020204030204" charset="0"/>
                <a:ea typeface="宋体" panose="02010600030101010101" pitchFamily="2" charset="-122"/>
                <a:sym typeface="+mn-ea"/>
              </a:rPr>
              <a:t>悲凉等</a:t>
            </a:r>
            <a:endParaRPr lang="en-US" altLang="zh-CN" sz="2800">
              <a:solidFill>
                <a:schemeClr val="tx1"/>
              </a:solidFill>
              <a:latin typeface="Times New Roman" panose="02020603050405020304" pitchFamily="18" charset="0"/>
            </a:endParaRPr>
          </a:p>
          <a:p>
            <a:r>
              <a:rPr lang="en-US" altLang="zh-CN" sz="2800">
                <a:solidFill>
                  <a:schemeClr val="tx1"/>
                </a:solidFill>
                <a:latin typeface="Times New Roman" panose="02020603050405020304" pitchFamily="18" charset="0"/>
              </a:rPr>
              <a:t>8. </a:t>
            </a:r>
            <a:r>
              <a:rPr lang="zh-CN" altLang="zh-CN" sz="2800">
                <a:solidFill>
                  <a:schemeClr val="tx1"/>
                </a:solidFill>
                <a:latin typeface="Calibri" panose="020F0502020204030204" charset="0"/>
                <a:ea typeface="宋体" panose="02010600030101010101" pitchFamily="2" charset="-122"/>
              </a:rPr>
              <a:t>升华主题：通过此事说明了什么／学到了什么／受到了什</a:t>
            </a:r>
            <a:r>
              <a:rPr lang="zh-CN" altLang="zh-CN" sz="2800">
                <a:latin typeface="Calibri" panose="020F0502020204030204" charset="0"/>
                <a:ea typeface="宋体" panose="02010600030101010101" pitchFamily="2" charset="-122"/>
                <a:sym typeface="+mn-ea"/>
              </a:rPr>
              <a:t> 么启发等（以</a:t>
            </a:r>
          </a:p>
          <a:p>
            <a:r>
              <a:rPr lang="zh-CN" altLang="zh-CN" sz="2800">
                <a:latin typeface="Calibri" panose="020F0502020204030204" charset="0"/>
                <a:ea typeface="宋体" panose="02010600030101010101" pitchFamily="2" charset="-122"/>
                <a:sym typeface="+mn-ea"/>
              </a:rPr>
              <a:t>     正能量为主，例如珍爱生命，学会合作，学</a:t>
            </a:r>
            <a:r>
              <a:rPr lang="zh-CN" altLang="zh-CN" sz="2800">
                <a:solidFill>
                  <a:schemeClr val="tx1"/>
                </a:solidFill>
                <a:latin typeface="Calibri" panose="020F0502020204030204" charset="0"/>
                <a:ea typeface="宋体" panose="02010600030101010101" pitchFamily="2" charset="-122"/>
              </a:rPr>
              <a:t>会感恩等</a:t>
            </a:r>
            <a:r>
              <a:rPr lang="en-US" altLang="zh-CN" sz="2800">
                <a:solidFill>
                  <a:schemeClr val="tx1"/>
                </a:solidFill>
                <a:latin typeface="Times New Roman" panose="02020603050405020304" pitchFamily="18" charset="0"/>
              </a:rPr>
              <a:t>)</a:t>
            </a:r>
            <a:endParaRPr lang="en-US" altLang="en-US" sz="2800">
              <a:solidFill>
                <a:schemeClr val="tx1"/>
              </a:solidFill>
              <a:latin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p:nvPr/>
        </p:nvSpPr>
        <p:spPr>
          <a:xfrm>
            <a:off x="1606550" y="70485"/>
            <a:ext cx="8979535" cy="645160"/>
          </a:xfrm>
          <a:prstGeom prst="rect">
            <a:avLst/>
          </a:prstGeom>
          <a:noFill/>
          <a:ln w="9525">
            <a:noFill/>
          </a:ln>
        </p:spPr>
        <p:txBody>
          <a:bodyPr wrap="square" anchor="t">
            <a:spAutoFit/>
          </a:bodyPr>
          <a:lstStyle/>
          <a:p>
            <a:pPr algn="ctr"/>
            <a:r>
              <a:rPr lang="en-US" sz="3600" noProof="1">
                <a:gradFill>
                  <a:gsLst>
                    <a:gs pos="0">
                      <a:srgbClr val="FE4444"/>
                    </a:gs>
                    <a:gs pos="100000">
                      <a:srgbClr val="832B2B"/>
                    </a:gs>
                  </a:gsLst>
                  <a:lin scaled="0"/>
                </a:gradFill>
                <a:latin typeface="Arial" panose="020B0604020202020204" pitchFamily="34" charset="0"/>
                <a:ea typeface="宋体" panose="02010600030101010101" pitchFamily="2" charset="-122"/>
                <a:cs typeface="+mn-cs"/>
              </a:rPr>
              <a:t>Summary</a:t>
            </a:r>
            <a:r>
              <a:rPr lang="en-US" altLang="zh-CN" sz="3600" noProof="1">
                <a:gradFill>
                  <a:gsLst>
                    <a:gs pos="0">
                      <a:srgbClr val="FE4444"/>
                    </a:gs>
                    <a:gs pos="100000">
                      <a:srgbClr val="832B2B"/>
                    </a:gs>
                  </a:gsLst>
                  <a:lin scaled="0"/>
                </a:gradFill>
                <a:latin typeface="Arial" panose="020B0604020202020204" pitchFamily="34" charset="0"/>
                <a:ea typeface="宋体" panose="02010600030101010101" pitchFamily="2" charset="-122"/>
                <a:cs typeface="+mn-cs"/>
              </a:rPr>
              <a:t> </a:t>
            </a:r>
            <a:endParaRPr lang="en-US" altLang="zh-CN" sz="3600" noProof="1">
              <a:gradFill>
                <a:gsLst>
                  <a:gs pos="0">
                    <a:srgbClr val="FE4444"/>
                  </a:gs>
                  <a:gs pos="100000">
                    <a:srgbClr val="832B2B"/>
                  </a:gs>
                </a:gsLst>
                <a:lin scaled="0"/>
              </a:gradFill>
              <a:latin typeface="Arial" panose="020B0604020202020204" pitchFamily="34" charset="0"/>
            </a:endParaRPr>
          </a:p>
        </p:txBody>
      </p:sp>
      <p:sp>
        <p:nvSpPr>
          <p:cNvPr id="16" name="圆角矩形 15"/>
          <p:cNvSpPr/>
          <p:nvPr/>
        </p:nvSpPr>
        <p:spPr bwMode="auto">
          <a:xfrm>
            <a:off x="0" y="715645"/>
            <a:ext cx="12192000" cy="6088380"/>
          </a:xfrm>
          <a:prstGeom prst="roundRect">
            <a:avLst/>
          </a:prstGeom>
          <a:noFill/>
          <a:ln w="38100" cap="flat" cmpd="sng" algn="ctr">
            <a:solidFill>
              <a:srgbClr val="00B0F0"/>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文本框 5"/>
          <p:cNvSpPr txBox="1"/>
          <p:nvPr/>
        </p:nvSpPr>
        <p:spPr>
          <a:xfrm>
            <a:off x="533400" y="798513"/>
            <a:ext cx="11155680" cy="4524315"/>
          </a:xfrm>
          <a:prstGeom prst="rect">
            <a:avLst/>
          </a:prstGeom>
          <a:noFill/>
          <a:ln w="9525">
            <a:noFill/>
          </a:ln>
        </p:spPr>
        <p:txBody>
          <a:bodyPr wrap="square" anchor="t">
            <a:spAutoFit/>
          </a:bodyPr>
          <a:lstStyle/>
          <a:p>
            <a:r>
              <a:rPr lang="en-US" altLang="en-US" b="0" dirty="0">
                <a:solidFill>
                  <a:schemeClr val="tx1"/>
                </a:solidFill>
                <a:latin typeface="Times New Roman" panose="02020603050405020304" pitchFamily="18" charset="0"/>
              </a:rPr>
              <a:t>     </a:t>
            </a:r>
            <a:r>
              <a:rPr lang="en-US" altLang="en-US" sz="3600" b="0" dirty="0">
                <a:solidFill>
                  <a:schemeClr val="tx1"/>
                </a:solidFill>
                <a:latin typeface="Times New Roman" panose="02020603050405020304" pitchFamily="18" charset="0"/>
              </a:rPr>
              <a:t> </a:t>
            </a:r>
            <a:r>
              <a:rPr lang="zh-CN" altLang="en-US" sz="3600" dirty="0">
                <a:solidFill>
                  <a:srgbClr val="FF0000"/>
                </a:solidFill>
                <a:latin typeface="Times New Roman" panose="02020603050405020304" pitchFamily="18" charset="0"/>
                <a:ea typeface="宋体" panose="02010600030101010101" pitchFamily="2" charset="-122"/>
              </a:rPr>
              <a:t>利用</a:t>
            </a:r>
            <a:r>
              <a:rPr lang="zh-CN" altLang="en-US" sz="3600" dirty="0">
                <a:solidFill>
                  <a:schemeClr val="tx1"/>
                </a:solidFill>
                <a:latin typeface="Times New Roman" panose="02020603050405020304" pitchFamily="18" charset="0"/>
                <a:ea typeface="宋体" panose="02010600030101010101" pitchFamily="2" charset="-122"/>
              </a:rPr>
              <a:t>关键词和给出句</a:t>
            </a:r>
            <a:r>
              <a:rPr lang="en-US" altLang="en-US" sz="3600" dirty="0">
                <a:solidFill>
                  <a:schemeClr val="tx1"/>
                </a:solidFill>
                <a:latin typeface="Times New Roman" panose="02020603050405020304" pitchFamily="18" charset="0"/>
              </a:rPr>
              <a:t>，</a:t>
            </a:r>
            <a:r>
              <a:rPr lang="zh-CN" altLang="en-US" sz="3600" dirty="0">
                <a:solidFill>
                  <a:srgbClr val="FF0000"/>
                </a:solidFill>
                <a:latin typeface="Times New Roman" panose="02020603050405020304" pitchFamily="18" charset="0"/>
                <a:ea typeface="宋体" panose="02010600030101010101" pitchFamily="2" charset="-122"/>
              </a:rPr>
              <a:t>围绕</a:t>
            </a:r>
            <a:r>
              <a:rPr lang="zh-CN" altLang="en-US" sz="3600" dirty="0">
                <a:solidFill>
                  <a:schemeClr val="tx1"/>
                </a:solidFill>
                <a:latin typeface="Times New Roman" panose="02020603050405020304" pitchFamily="18" charset="0"/>
                <a:ea typeface="宋体" panose="02010600030101010101" pitchFamily="2" charset="-122"/>
              </a:rPr>
              <a:t>文章的基调展开情节的</a:t>
            </a:r>
            <a:r>
              <a:rPr lang="en-US" altLang="en-US" sz="3600" dirty="0" err="1">
                <a:solidFill>
                  <a:schemeClr val="tx1"/>
                </a:solidFill>
                <a:latin typeface="Times New Roman" panose="02020603050405020304" pitchFamily="18" charset="0"/>
              </a:rPr>
              <a:t>合理</a:t>
            </a:r>
            <a:r>
              <a:rPr lang="zh-CN" altLang="en-US" sz="3600" dirty="0">
                <a:solidFill>
                  <a:schemeClr val="tx1"/>
                </a:solidFill>
                <a:latin typeface="Times New Roman" panose="02020603050405020304" pitchFamily="18" charset="0"/>
                <a:ea typeface="宋体" panose="02010600030101010101" pitchFamily="2" charset="-122"/>
              </a:rPr>
              <a:t>推断</a:t>
            </a:r>
            <a:r>
              <a:rPr lang="en-US" altLang="en-US" sz="3600" dirty="0">
                <a:solidFill>
                  <a:schemeClr val="tx1"/>
                </a:solidFill>
                <a:latin typeface="Times New Roman" panose="02020603050405020304" pitchFamily="18" charset="0"/>
              </a:rPr>
              <a:t>, </a:t>
            </a:r>
            <a:r>
              <a:rPr lang="zh-CN" altLang="en-US" sz="3600" dirty="0">
                <a:solidFill>
                  <a:srgbClr val="FF0000"/>
                </a:solidFill>
                <a:latin typeface="Times New Roman" panose="02020603050405020304" pitchFamily="18" charset="0"/>
                <a:ea typeface="宋体" panose="02010600030101010101" pitchFamily="2" charset="-122"/>
              </a:rPr>
              <a:t>运用</a:t>
            </a:r>
            <a:r>
              <a:rPr lang="en-US" altLang="en-US" sz="3600" dirty="0" err="1">
                <a:solidFill>
                  <a:schemeClr val="tx1"/>
                </a:solidFill>
                <a:latin typeface="Times New Roman" panose="02020603050405020304" pitchFamily="18" charset="0"/>
              </a:rPr>
              <a:t>恰当的关联词，巧妙</a:t>
            </a:r>
            <a:r>
              <a:rPr lang="zh-CN" altLang="en-US" sz="3600" dirty="0">
                <a:solidFill>
                  <a:srgbClr val="FF0000"/>
                </a:solidFill>
                <a:latin typeface="Times New Roman" panose="02020603050405020304" pitchFamily="18" charset="0"/>
                <a:ea typeface="宋体" panose="02010600030101010101" pitchFamily="2" charset="-122"/>
              </a:rPr>
              <a:t>施以</a:t>
            </a:r>
            <a:r>
              <a:rPr lang="en-US" altLang="en-US" sz="3600" dirty="0" err="1">
                <a:solidFill>
                  <a:schemeClr val="tx1"/>
                </a:solidFill>
                <a:latin typeface="Times New Roman" panose="02020603050405020304" pitchFamily="18" charset="0"/>
              </a:rPr>
              <a:t>一些描写（动作、语言、环境、心理等</a:t>
            </a:r>
            <a:r>
              <a:rPr lang="en-US" altLang="en-US" sz="3600" dirty="0">
                <a:solidFill>
                  <a:schemeClr val="tx1"/>
                </a:solidFill>
                <a:latin typeface="Times New Roman" panose="02020603050405020304" pitchFamily="18" charset="0"/>
              </a:rPr>
              <a:t>），</a:t>
            </a:r>
            <a:r>
              <a:rPr lang="en-US" altLang="en-US" sz="3600" dirty="0" err="1">
                <a:solidFill>
                  <a:srgbClr val="FF0000"/>
                </a:solidFill>
                <a:latin typeface="Times New Roman" panose="02020603050405020304" pitchFamily="18" charset="0"/>
              </a:rPr>
              <a:t>辅以</a:t>
            </a:r>
            <a:r>
              <a:rPr lang="en-US" altLang="en-US" sz="3600" dirty="0" err="1">
                <a:solidFill>
                  <a:schemeClr val="tx1"/>
                </a:solidFill>
                <a:latin typeface="Times New Roman" panose="02020603050405020304" pitchFamily="18" charset="0"/>
              </a:rPr>
              <a:t>地道、贴切、朴实自然的词语（不必追求高大上的词汇</a:t>
            </a:r>
            <a:r>
              <a:rPr lang="en-US" altLang="en-US" sz="3600" dirty="0">
                <a:solidFill>
                  <a:schemeClr val="tx1"/>
                </a:solidFill>
                <a:latin typeface="Times New Roman" panose="02020603050405020304" pitchFamily="18" charset="0"/>
              </a:rPr>
              <a:t>），</a:t>
            </a:r>
            <a:r>
              <a:rPr lang="zh-CN" altLang="en-US" sz="3600" dirty="0">
                <a:solidFill>
                  <a:srgbClr val="FF0000"/>
                </a:solidFill>
                <a:latin typeface="Times New Roman" panose="02020603050405020304" pitchFamily="18" charset="0"/>
                <a:ea typeface="宋体" panose="02010600030101010101" pitchFamily="2" charset="-122"/>
              </a:rPr>
              <a:t>点缀</a:t>
            </a:r>
            <a:r>
              <a:rPr lang="zh-CN" altLang="en-US" sz="3600" dirty="0">
                <a:solidFill>
                  <a:schemeClr val="tx1"/>
                </a:solidFill>
                <a:latin typeface="Times New Roman" panose="02020603050405020304" pitchFamily="18" charset="0"/>
                <a:ea typeface="宋体" panose="02010600030101010101" pitchFamily="2" charset="-122"/>
              </a:rPr>
              <a:t>一些长难句，</a:t>
            </a:r>
            <a:r>
              <a:rPr lang="zh-CN" altLang="en-US" sz="3600" dirty="0">
                <a:latin typeface="Times New Roman" panose="02020603050405020304" pitchFamily="18" charset="0"/>
                <a:ea typeface="宋体" panose="02010600030101010101" pitchFamily="2" charset="-122"/>
              </a:rPr>
              <a:t>渲染</a:t>
            </a:r>
            <a:r>
              <a:rPr lang="zh-CN" altLang="en-US" sz="3600" dirty="0">
                <a:solidFill>
                  <a:schemeClr val="tx1"/>
                </a:solidFill>
                <a:latin typeface="Times New Roman" panose="02020603050405020304" pitchFamily="18" charset="0"/>
                <a:ea typeface="宋体" panose="02010600030101010101" pitchFamily="2" charset="-122"/>
              </a:rPr>
              <a:t>一二个主题升华句</a:t>
            </a:r>
            <a:r>
              <a:rPr lang="en-US" altLang="en-US" sz="3600" dirty="0">
                <a:solidFill>
                  <a:schemeClr val="tx1"/>
                </a:solidFill>
                <a:latin typeface="Times New Roman" panose="02020603050405020304" pitchFamily="18" charset="0"/>
              </a:rPr>
              <a:t>(</a:t>
            </a:r>
            <a:r>
              <a:rPr lang="en-US" altLang="en-US" sz="3600" dirty="0" err="1">
                <a:solidFill>
                  <a:schemeClr val="tx1"/>
                </a:solidFill>
                <a:latin typeface="Times New Roman" panose="02020603050405020304" pitchFamily="18" charset="0"/>
              </a:rPr>
              <a:t>提炼出有思想性、体现价值观和传递正能量的元素</a:t>
            </a:r>
            <a:r>
              <a:rPr lang="en-US" altLang="en-US" sz="3600" dirty="0">
                <a:solidFill>
                  <a:schemeClr val="tx1"/>
                </a:solidFill>
                <a:latin typeface="Times New Roman" panose="02020603050405020304" pitchFamily="18" charset="0"/>
              </a:rPr>
              <a:t>）</a:t>
            </a:r>
            <a:r>
              <a:rPr lang="zh-CN" altLang="en-US" sz="3600" dirty="0">
                <a:solidFill>
                  <a:schemeClr val="tx1"/>
                </a:solidFill>
                <a:latin typeface="Times New Roman" panose="02020603050405020304" pitchFamily="18" charset="0"/>
                <a:ea typeface="宋体" panose="02010600030101010101" pitchFamily="2" charset="-122"/>
              </a:rPr>
              <a:t>，</a:t>
            </a:r>
            <a:r>
              <a:rPr lang="zh-CN" altLang="en-US" sz="3600" dirty="0">
                <a:solidFill>
                  <a:srgbClr val="FF0000"/>
                </a:solidFill>
                <a:latin typeface="Times New Roman" panose="02020603050405020304" pitchFamily="18" charset="0"/>
                <a:ea typeface="宋体" panose="02010600030101010101" pitchFamily="2" charset="-122"/>
              </a:rPr>
              <a:t>注意</a:t>
            </a:r>
            <a:r>
              <a:rPr lang="zh-CN" altLang="en-US" sz="3600" dirty="0">
                <a:solidFill>
                  <a:schemeClr val="tx1"/>
                </a:solidFill>
                <a:latin typeface="Times New Roman" panose="02020603050405020304" pitchFamily="18" charset="0"/>
                <a:ea typeface="宋体" panose="02010600030101010101" pitchFamily="2" charset="-122"/>
              </a:rPr>
              <a:t>给出句和续写句的衔接，</a:t>
            </a:r>
            <a:r>
              <a:rPr lang="en-US" altLang="en-US" sz="3600" dirty="0" err="1">
                <a:solidFill>
                  <a:schemeClr val="tx1"/>
                </a:solidFill>
                <a:latin typeface="Times New Roman" panose="02020603050405020304" pitchFamily="18" charset="0"/>
              </a:rPr>
              <a:t>即可</a:t>
            </a:r>
            <a:r>
              <a:rPr lang="en-US" altLang="en-US" sz="3600" dirty="0" err="1">
                <a:solidFill>
                  <a:srgbClr val="FF0000"/>
                </a:solidFill>
                <a:latin typeface="Times New Roman" panose="02020603050405020304" pitchFamily="18" charset="0"/>
              </a:rPr>
              <a:t>酝酿</a:t>
            </a:r>
            <a:r>
              <a:rPr lang="en-US" altLang="en-US" sz="3600" dirty="0" err="1">
                <a:solidFill>
                  <a:schemeClr val="tx1"/>
                </a:solidFill>
                <a:latin typeface="Times New Roman" panose="02020603050405020304" pitchFamily="18" charset="0"/>
              </a:rPr>
              <a:t>成一篇佳作</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和原文浑然一体，</a:t>
            </a:r>
            <a:r>
              <a:rPr lang="en-US" altLang="en-US" sz="3600" dirty="0" err="1">
                <a:solidFill>
                  <a:srgbClr val="FF0000"/>
                </a:solidFill>
                <a:latin typeface="Times New Roman" panose="02020603050405020304" pitchFamily="18" charset="0"/>
              </a:rPr>
              <a:t>实现</a:t>
            </a:r>
            <a:r>
              <a:rPr lang="en-US" altLang="en-US" sz="3600" dirty="0" err="1">
                <a:solidFill>
                  <a:schemeClr val="tx1"/>
                </a:solidFill>
                <a:latin typeface="Times New Roman" panose="02020603050405020304" pitchFamily="18" charset="0"/>
              </a:rPr>
              <a:t>无缝对接</a:t>
            </a:r>
            <a:r>
              <a:rPr lang="en-US" altLang="en-US" sz="3600" dirty="0">
                <a:solidFill>
                  <a:schemeClr val="tx1"/>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bwMode="auto">
          <a:xfrm>
            <a:off x="0" y="70485"/>
            <a:ext cx="12192000" cy="6733540"/>
          </a:xfrm>
          <a:prstGeom prst="roundRect">
            <a:avLst/>
          </a:prstGeom>
          <a:noFill/>
          <a:ln w="38100" cap="flat" cmpd="sng" algn="ctr">
            <a:solidFill>
              <a:srgbClr val="00B0F0"/>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文本框 5"/>
          <p:cNvSpPr txBox="1"/>
          <p:nvPr/>
        </p:nvSpPr>
        <p:spPr>
          <a:xfrm>
            <a:off x="1866900" y="798513"/>
            <a:ext cx="8337550" cy="645160"/>
          </a:xfrm>
          <a:prstGeom prst="rect">
            <a:avLst/>
          </a:prstGeom>
          <a:noFill/>
          <a:ln w="9525">
            <a:noFill/>
          </a:ln>
        </p:spPr>
        <p:txBody>
          <a:bodyPr wrap="square" anchor="t">
            <a:spAutoFit/>
          </a:bodyPr>
          <a:lstStyle/>
          <a:p>
            <a:r>
              <a:rPr lang="en-US" altLang="en-US" b="0">
                <a:solidFill>
                  <a:schemeClr val="tx1"/>
                </a:solidFill>
                <a:latin typeface="Times New Roman" panose="02020603050405020304" pitchFamily="18" charset="0"/>
              </a:rPr>
              <a:t>     </a:t>
            </a:r>
            <a:r>
              <a:rPr lang="en-US" altLang="en-US" sz="3600" b="0">
                <a:solidFill>
                  <a:schemeClr val="tx1"/>
                </a:solidFill>
                <a:latin typeface="Times New Roman" panose="02020603050405020304" pitchFamily="18" charset="0"/>
              </a:rPr>
              <a:t> </a:t>
            </a:r>
          </a:p>
        </p:txBody>
      </p:sp>
      <p:sp>
        <p:nvSpPr>
          <p:cNvPr id="41987" name="文本框 1"/>
          <p:cNvSpPr txBox="1"/>
          <p:nvPr/>
        </p:nvSpPr>
        <p:spPr>
          <a:xfrm>
            <a:off x="3760788" y="3575526"/>
            <a:ext cx="4849813" cy="1106805"/>
          </a:xfrm>
          <a:prstGeom prst="rect">
            <a:avLst/>
          </a:prstGeom>
          <a:noFill/>
          <a:ln w="9525">
            <a:noFill/>
          </a:ln>
        </p:spPr>
        <p:txBody>
          <a:bodyPr wrap="square" anchor="t">
            <a:spAutoFit/>
          </a:bodyPr>
          <a:lstStyle/>
          <a:p>
            <a:pPr algn="ctr"/>
            <a:r>
              <a:rPr lang="en-US" altLang="zh-CN" sz="6600" dirty="0">
                <a:solidFill>
                  <a:schemeClr val="tx1"/>
                </a:solidFill>
                <a:latin typeface="Calibri" panose="020F0502020204030204" charset="0"/>
              </a:rPr>
              <a:t>Thank you</a:t>
            </a:r>
            <a:r>
              <a:rPr lang="en-US" altLang="zh-CN" sz="6000" dirty="0">
                <a:latin typeface="Calibri" panose="020F0502020204030204" charset="0"/>
              </a:rPr>
              <a:t> </a:t>
            </a:r>
          </a:p>
        </p:txBody>
      </p:sp>
      <p:pic>
        <p:nvPicPr>
          <p:cNvPr id="41988" name="图片 2" descr="52-160615152J1-50"/>
          <p:cNvPicPr>
            <a:picLocks noChangeAspect="1"/>
          </p:cNvPicPr>
          <p:nvPr/>
        </p:nvPicPr>
        <p:blipFill rotWithShape="1">
          <a:blip r:embed="rId2" cstate="print"/>
          <a:srcRect r="1728" b="8361"/>
          <a:stretch/>
        </p:blipFill>
        <p:spPr>
          <a:xfrm>
            <a:off x="1866901" y="5019675"/>
            <a:ext cx="1814348" cy="1339850"/>
          </a:xfrm>
          <a:prstGeom prst="rect">
            <a:avLst/>
          </a:prstGeom>
          <a:noFill/>
          <a:ln w="9525">
            <a:noFill/>
          </a:ln>
        </p:spPr>
      </p:pic>
      <p:pic>
        <p:nvPicPr>
          <p:cNvPr id="41989" name="图片 3" descr="52-160615152J1-50"/>
          <p:cNvPicPr>
            <a:picLocks noChangeAspect="1"/>
          </p:cNvPicPr>
          <p:nvPr/>
        </p:nvPicPr>
        <p:blipFill rotWithShape="1">
          <a:blip r:embed="rId3"/>
          <a:srcRect b="11344"/>
          <a:stretch/>
        </p:blipFill>
        <p:spPr>
          <a:xfrm>
            <a:off x="8035925" y="4840288"/>
            <a:ext cx="2127250" cy="1339850"/>
          </a:xfrm>
          <a:prstGeom prst="rect">
            <a:avLst/>
          </a:prstGeom>
          <a:noFill/>
          <a:ln w="9525">
            <a:noFill/>
          </a:ln>
        </p:spPr>
      </p:pic>
      <p:pic>
        <p:nvPicPr>
          <p:cNvPr id="41990" name="图片 4" descr="52-160615152J1-50"/>
          <p:cNvPicPr>
            <a:picLocks noChangeAspect="1"/>
          </p:cNvPicPr>
          <p:nvPr/>
        </p:nvPicPr>
        <p:blipFill rotWithShape="1">
          <a:blip r:embed="rId4" cstate="print"/>
          <a:srcRect l="1" r="470" b="8061"/>
          <a:stretch/>
        </p:blipFill>
        <p:spPr>
          <a:xfrm>
            <a:off x="8035925" y="434976"/>
            <a:ext cx="2038241" cy="1339850"/>
          </a:xfrm>
          <a:prstGeom prst="rect">
            <a:avLst/>
          </a:prstGeom>
          <a:noFill/>
          <a:ln w="9525">
            <a:noFill/>
          </a:ln>
        </p:spPr>
      </p:pic>
      <p:pic>
        <p:nvPicPr>
          <p:cNvPr id="41991" name="图片 6" descr="52-160615152J1-50"/>
          <p:cNvPicPr>
            <a:picLocks noChangeAspect="1"/>
          </p:cNvPicPr>
          <p:nvPr/>
        </p:nvPicPr>
        <p:blipFill rotWithShape="1">
          <a:blip r:embed="rId5" cstate="print"/>
          <a:srcRect b="10483"/>
          <a:stretch/>
        </p:blipFill>
        <p:spPr>
          <a:xfrm>
            <a:off x="1866900" y="490538"/>
            <a:ext cx="1893888" cy="1206501"/>
          </a:xfrm>
          <a:prstGeom prst="rect">
            <a:avLst/>
          </a:prstGeom>
          <a:noFill/>
          <a:ln w="9525">
            <a:noFill/>
          </a:ln>
        </p:spPr>
      </p:pic>
      <p:pic>
        <p:nvPicPr>
          <p:cNvPr id="41992" name="图片 7" descr="52-160615152J1-50"/>
          <p:cNvPicPr>
            <a:picLocks noChangeAspect="1"/>
          </p:cNvPicPr>
          <p:nvPr/>
        </p:nvPicPr>
        <p:blipFill rotWithShape="1">
          <a:blip r:embed="rId3"/>
          <a:srcRect r="1691" b="12565"/>
          <a:stretch/>
        </p:blipFill>
        <p:spPr>
          <a:xfrm>
            <a:off x="4749801" y="349251"/>
            <a:ext cx="2131848" cy="1347788"/>
          </a:xfrm>
          <a:prstGeom prst="rect">
            <a:avLst/>
          </a:prstGeom>
          <a:noFill/>
          <a:ln w="9525">
            <a:noFill/>
          </a:ln>
        </p:spPr>
      </p:pic>
      <p:pic>
        <p:nvPicPr>
          <p:cNvPr id="41993" name="图片 8" descr="52-160615152J1-50"/>
          <p:cNvPicPr>
            <a:picLocks noChangeAspect="1"/>
          </p:cNvPicPr>
          <p:nvPr/>
        </p:nvPicPr>
        <p:blipFill rotWithShape="1">
          <a:blip r:embed="rId3"/>
          <a:srcRect r="1903" b="8425"/>
          <a:stretch/>
        </p:blipFill>
        <p:spPr>
          <a:xfrm>
            <a:off x="9704204" y="2804796"/>
            <a:ext cx="2127250" cy="1411606"/>
          </a:xfrm>
          <a:prstGeom prst="rect">
            <a:avLst/>
          </a:prstGeom>
          <a:noFill/>
          <a:ln w="9525">
            <a:noFill/>
          </a:ln>
        </p:spPr>
      </p:pic>
      <p:pic>
        <p:nvPicPr>
          <p:cNvPr id="41994" name="图片 9" descr="52-160615152J1-50"/>
          <p:cNvPicPr>
            <a:picLocks noChangeAspect="1"/>
          </p:cNvPicPr>
          <p:nvPr/>
        </p:nvPicPr>
        <p:blipFill rotWithShape="1">
          <a:blip r:embed="rId6" cstate="print"/>
          <a:srcRect r="1706" b="8410"/>
          <a:stretch/>
        </p:blipFill>
        <p:spPr>
          <a:xfrm>
            <a:off x="153694" y="2553197"/>
            <a:ext cx="1903706" cy="1411832"/>
          </a:xfrm>
          <a:prstGeom prst="rect">
            <a:avLst/>
          </a:prstGeom>
          <a:noFill/>
          <a:ln w="9525">
            <a:noFill/>
          </a:ln>
        </p:spPr>
      </p:pic>
      <p:pic>
        <p:nvPicPr>
          <p:cNvPr id="41995" name="图片 10" descr="52-160615152J1-50"/>
          <p:cNvPicPr>
            <a:picLocks noChangeAspect="1"/>
          </p:cNvPicPr>
          <p:nvPr/>
        </p:nvPicPr>
        <p:blipFill rotWithShape="1">
          <a:blip r:embed="rId3"/>
          <a:srcRect r="1832" b="12989"/>
          <a:stretch/>
        </p:blipFill>
        <p:spPr>
          <a:xfrm>
            <a:off x="4953000" y="5168901"/>
            <a:ext cx="2127250" cy="1339850"/>
          </a:xfrm>
          <a:prstGeom prst="rect">
            <a:avLst/>
          </a:prstGeom>
          <a:noFill/>
          <a:ln w="9525">
            <a:noFill/>
          </a:ln>
        </p:spPr>
      </p:pic>
      <p:sp>
        <p:nvSpPr>
          <p:cNvPr id="13" name="矩形 12">
            <a:extLst>
              <a:ext uri="{FF2B5EF4-FFF2-40B4-BE49-F238E27FC236}">
                <a16:creationId xmlns:a16="http://schemas.microsoft.com/office/drawing/2014/main" id="{EDD00A11-C492-4527-AB3F-F742BC053D40}"/>
              </a:ext>
            </a:extLst>
          </p:cNvPr>
          <p:cNvSpPr/>
          <p:nvPr/>
        </p:nvSpPr>
        <p:spPr>
          <a:xfrm>
            <a:off x="2813844" y="2339976"/>
            <a:ext cx="6831965" cy="9220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dirty="0">
                <a:ln w="18000">
                  <a:solidFill>
                    <a:schemeClr val="accent2">
                      <a:satMod val="140000"/>
                    </a:schemeClr>
                  </a:solidFill>
                  <a:prstDash val="solid"/>
                  <a:miter lim="800000"/>
                </a:ln>
                <a:noFill/>
                <a:effectLst>
                  <a:outerShdw blurRad="50800" dist="38100" dir="8100000" algn="tr" rotWithShape="0">
                    <a:prstClr val="black">
                      <a:alpha val="40000"/>
                    </a:prstClr>
                  </a:outerShdw>
                </a:effectLst>
                <a:uLnTx/>
                <a:uFillTx/>
                <a:latin typeface="Calibri" panose="020F0502020204030204" charset="0"/>
                <a:ea typeface="宋体" panose="02010600030101010101" pitchFamily="2" charset="-122"/>
                <a:cs typeface="+mn-cs"/>
              </a:rPr>
              <a:t>Practice makes perfect!</a:t>
            </a:r>
            <a:endParaRPr kumimoji="0" lang="zh-CN" altLang="en-US" sz="5400" b="1" i="0" u="none" strike="noStrike" kern="1200" cap="none" spc="0" normalizeH="0" baseline="0" noProof="0" dirty="0">
              <a:ln w="18000">
                <a:solidFill>
                  <a:schemeClr val="accent2">
                    <a:satMod val="140000"/>
                  </a:schemeClr>
                </a:solidFill>
                <a:prstDash val="solid"/>
                <a:miter lim="800000"/>
              </a:ln>
              <a:noFill/>
              <a:effectLst>
                <a:outerShdw blurRad="50800" dist="38100" dir="8100000" algn="tr" rotWithShape="0">
                  <a:prstClr val="black">
                    <a:alpha val="40000"/>
                  </a:prstClr>
                </a:outerShdw>
              </a:effectLst>
              <a:uLnTx/>
              <a:uFillTx/>
              <a:latin typeface="Calibri" panose="020F050202020403020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ox(in)">
                                      <p:cBhvr>
                                        <p:cTn id="1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4338"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4339" name="文本框 1"/>
          <p:cNvSpPr txBox="1"/>
          <p:nvPr/>
        </p:nvSpPr>
        <p:spPr>
          <a:xfrm>
            <a:off x="73660" y="673100"/>
            <a:ext cx="12084050" cy="4892675"/>
          </a:xfrm>
          <a:prstGeom prst="rect">
            <a:avLst/>
          </a:prstGeom>
          <a:noFill/>
          <a:ln w="9525">
            <a:noFill/>
          </a:ln>
        </p:spPr>
        <p:txBody>
          <a:bodyPr wrap="square" anchor="t">
            <a:spAutoFit/>
          </a:bodyPr>
          <a:lstStyle/>
          <a:p>
            <a:r>
              <a:rPr lang="en-US" altLang="zh-CN" sz="3200" dirty="0">
                <a:solidFill>
                  <a:schemeClr val="tx2"/>
                </a:solidFill>
                <a:latin typeface="Calibri" panose="020F0502020204030204" charset="0"/>
              </a:rPr>
              <a:t>      </a:t>
            </a:r>
            <a:r>
              <a:rPr lang="en-US" altLang="zh-CN" sz="2800" dirty="0">
                <a:solidFill>
                  <a:schemeClr val="tx2"/>
                </a:solidFill>
                <a:latin typeface="Calibri" panose="020F0502020204030204" charset="0"/>
              </a:rPr>
              <a:t>  My dad took a tiny knife and with his left hand he held the stem of the carnation and measured the height. Then he made a small mark on the stem with his finger. Afterwards he </a:t>
            </a:r>
            <a:r>
              <a:rPr lang="en-US" altLang="zh-CN" sz="2800" u="sng" dirty="0">
                <a:solidFill>
                  <a:schemeClr val="tx2"/>
                </a:solidFill>
                <a:latin typeface="Calibri" panose="020F0502020204030204" charset="0"/>
              </a:rPr>
              <a:t>made a sharp cut</a:t>
            </a:r>
            <a:r>
              <a:rPr lang="en-US" altLang="zh-CN" sz="2800" dirty="0">
                <a:solidFill>
                  <a:schemeClr val="tx2"/>
                </a:solidFill>
                <a:latin typeface="Calibri" panose="020F0502020204030204" charset="0"/>
              </a:rPr>
              <a:t> with the knife</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just enough to fit in again of barley(</a:t>
            </a:r>
            <a:r>
              <a:rPr lang="en-US" altLang="zh-CN" sz="2800" dirty="0" err="1">
                <a:solidFill>
                  <a:schemeClr val="tx2"/>
                </a:solidFill>
                <a:latin typeface="Calibri" panose="020F0502020204030204" charset="0"/>
              </a:rPr>
              <a:t>插穗的芽</a:t>
            </a:r>
            <a:r>
              <a:rPr lang="en-US" altLang="zh-CN" sz="2800" dirty="0">
                <a:solidFill>
                  <a:schemeClr val="tx2"/>
                </a:solidFill>
                <a:latin typeface="Calibri" panose="020F0502020204030204" charset="0"/>
              </a:rPr>
              <a:t>).Then he bandaged the stem with a small bandage. His job was then to water the plants and to take care of them. “No one should </a:t>
            </a:r>
            <a:r>
              <a:rPr lang="en-US" altLang="zh-CN" sz="2800" u="sng" dirty="0">
                <a:solidFill>
                  <a:schemeClr val="tx2"/>
                </a:solidFill>
                <a:latin typeface="Calibri" panose="020F0502020204030204" charset="0"/>
              </a:rPr>
              <a:t>touch</a:t>
            </a:r>
            <a:r>
              <a:rPr lang="en-US" altLang="zh-CN" sz="2800" dirty="0">
                <a:solidFill>
                  <a:schemeClr val="tx2"/>
                </a:solidFill>
                <a:latin typeface="Calibri" panose="020F0502020204030204" charset="0"/>
              </a:rPr>
              <a:t> them，” he said to Mom. Every day</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when he came home from work he went straight to the balcony.</a:t>
            </a:r>
          </a:p>
          <a:p>
            <a:r>
              <a:rPr lang="en-US" altLang="zh-CN" sz="2800" dirty="0">
                <a:solidFill>
                  <a:schemeClr val="tx2"/>
                </a:solidFill>
                <a:latin typeface="Calibri" panose="020F0502020204030204" charset="0"/>
              </a:rPr>
              <a:t>         Mom used to tell us</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“Do not touch Daddy’s flowers.” For us it was a </a:t>
            </a:r>
            <a:r>
              <a:rPr lang="en-US" altLang="zh-CN" sz="2800" u="sng" dirty="0">
                <a:solidFill>
                  <a:schemeClr val="tx2"/>
                </a:solidFill>
                <a:latin typeface="Calibri" panose="020F0502020204030204" charset="0"/>
              </a:rPr>
              <a:t>fascinating</a:t>
            </a:r>
            <a:r>
              <a:rPr lang="en-US" altLang="zh-CN" sz="2800" dirty="0">
                <a:solidFill>
                  <a:schemeClr val="tx2"/>
                </a:solidFill>
                <a:latin typeface="Calibri" panose="020F0502020204030204" charset="0"/>
              </a:rPr>
              <a:t> experience to watch how the small stems were growing and making flowers. When the carnations had grown big enough</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my dad enjoyed watching them every day. We the kids did too.</a:t>
            </a:r>
          </a:p>
        </p:txBody>
      </p:sp>
      <p:sp>
        <p:nvSpPr>
          <p:cNvPr id="14340" name="文本框 99"/>
          <p:cNvSpPr txBox="1"/>
          <p:nvPr/>
        </p:nvSpPr>
        <p:spPr>
          <a:xfrm>
            <a:off x="1681163" y="76200"/>
            <a:ext cx="8804275" cy="645160"/>
          </a:xfrm>
          <a:prstGeom prst="rect">
            <a:avLst/>
          </a:prstGeom>
          <a:noFill/>
          <a:ln w="9525">
            <a:noFill/>
          </a:ln>
        </p:spPr>
        <p:txBody>
          <a:bodyPr wrap="square" anchor="t">
            <a:spAutoFit/>
          </a:bodyPr>
          <a:lstStyle/>
          <a:p>
            <a:pPr algn="ctr"/>
            <a:r>
              <a:rPr lang="en-US" altLang="zh-CN" sz="3600" b="0">
                <a:latin typeface="Times New Roman" panose="02020603050405020304" pitchFamily="18" charset="0"/>
              </a:rPr>
              <a:t>My Dad’s Best Flower</a:t>
            </a:r>
            <a:endParaRPr lang="zh-CN" altLang="en-US" sz="3600">
              <a:latin typeface="Calibri" panose="020F0502020204030204" charset="0"/>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5362"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5363" name="文本框 1"/>
          <p:cNvSpPr txBox="1"/>
          <p:nvPr/>
        </p:nvSpPr>
        <p:spPr>
          <a:xfrm>
            <a:off x="58420" y="673100"/>
            <a:ext cx="12083415" cy="5077460"/>
          </a:xfrm>
          <a:prstGeom prst="rect">
            <a:avLst/>
          </a:prstGeom>
          <a:noFill/>
          <a:ln w="9525">
            <a:noFill/>
          </a:ln>
        </p:spPr>
        <p:txBody>
          <a:bodyPr wrap="square" anchor="t">
            <a:spAutoFit/>
          </a:bodyPr>
          <a:lstStyle/>
          <a:p>
            <a:r>
              <a:rPr lang="en-US" altLang="zh-CN" sz="3200" dirty="0">
                <a:solidFill>
                  <a:schemeClr val="tx2"/>
                </a:solidFill>
                <a:latin typeface="Calibri" panose="020F0502020204030204" charset="0"/>
              </a:rPr>
              <a:t>  </a:t>
            </a:r>
            <a:r>
              <a:rPr lang="en-US" altLang="zh-CN" sz="2400" dirty="0" err="1">
                <a:solidFill>
                  <a:schemeClr val="tx2"/>
                </a:solidFill>
                <a:latin typeface="Calibri" panose="020F0502020204030204" charset="0"/>
              </a:rPr>
              <a:t>注意</a:t>
            </a:r>
            <a:r>
              <a:rPr lang="en-US" altLang="zh-CN" sz="2400" dirty="0">
                <a:solidFill>
                  <a:schemeClr val="tx2"/>
                </a:solidFill>
                <a:latin typeface="Calibri" panose="020F0502020204030204" charset="0"/>
              </a:rPr>
              <a:t>：</a:t>
            </a:r>
          </a:p>
          <a:p>
            <a:r>
              <a:rPr lang="en-US" altLang="zh-CN" sz="2400" dirty="0">
                <a:solidFill>
                  <a:schemeClr val="tx2"/>
                </a:solidFill>
                <a:latin typeface="Calibri" panose="020F0502020204030204" charset="0"/>
              </a:rPr>
              <a:t>1.所续写短文的词数应为150左右；</a:t>
            </a:r>
          </a:p>
          <a:p>
            <a:r>
              <a:rPr lang="en-US" altLang="zh-CN" sz="2400" dirty="0">
                <a:solidFill>
                  <a:schemeClr val="tx2"/>
                </a:solidFill>
                <a:latin typeface="Calibri" panose="020F0502020204030204" charset="0"/>
              </a:rPr>
              <a:t>2.应使用5个以上短文中标有下划线的关键词语；</a:t>
            </a:r>
          </a:p>
          <a:p>
            <a:r>
              <a:rPr lang="en-US" altLang="zh-CN" sz="2400" dirty="0">
                <a:solidFill>
                  <a:schemeClr val="tx2"/>
                </a:solidFill>
                <a:latin typeface="Calibri" panose="020F0502020204030204" charset="0"/>
              </a:rPr>
              <a:t>3.续写部分分为两段，每段的开头语已为你写好；</a:t>
            </a:r>
          </a:p>
          <a:p>
            <a:r>
              <a:rPr lang="en-US" altLang="zh-CN" sz="2400" dirty="0">
                <a:solidFill>
                  <a:schemeClr val="tx2"/>
                </a:solidFill>
                <a:latin typeface="Calibri" panose="020F0502020204030204" charset="0"/>
              </a:rPr>
              <a:t>4.续写完成后，请用下划线标出你所使用的关键词语。</a:t>
            </a:r>
          </a:p>
          <a:p>
            <a:r>
              <a:rPr lang="en-US" altLang="zh-CN" sz="2800" dirty="0">
                <a:solidFill>
                  <a:schemeClr val="tx2"/>
                </a:solidFill>
                <a:latin typeface="Calibri" panose="020F0502020204030204" charset="0"/>
              </a:rPr>
              <a:t>Paragraph 1：</a:t>
            </a:r>
          </a:p>
          <a:p>
            <a:r>
              <a:rPr lang="en-US" altLang="zh-CN" sz="2800" dirty="0">
                <a:solidFill>
                  <a:schemeClr val="tx2"/>
                </a:solidFill>
                <a:latin typeface="Calibri" panose="020F0502020204030204" charset="0"/>
              </a:rPr>
              <a:t>One day</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my elder sister</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who loved Dad very much</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had a great idea.               </a:t>
            </a:r>
          </a:p>
          <a:p>
            <a:r>
              <a:rPr lang="en-US" altLang="zh-CN" sz="2800" dirty="0">
                <a:solidFill>
                  <a:schemeClr val="tx2"/>
                </a:solidFill>
                <a:latin typeface="Calibri" panose="020F0502020204030204" charset="0"/>
              </a:rPr>
              <a:t>                                                                              </a:t>
            </a:r>
          </a:p>
          <a:p>
            <a:endParaRPr lang="en-US" altLang="zh-CN" sz="2800" dirty="0">
              <a:solidFill>
                <a:schemeClr val="tx2"/>
              </a:solidFill>
              <a:latin typeface="Calibri" panose="020F0502020204030204" charset="0"/>
            </a:endParaRPr>
          </a:p>
          <a:p>
            <a:r>
              <a:rPr lang="en-US" altLang="zh-CN" sz="2800" dirty="0">
                <a:solidFill>
                  <a:schemeClr val="tx2"/>
                </a:solidFill>
                <a:latin typeface="Calibri" panose="020F0502020204030204" charset="0"/>
              </a:rPr>
              <a:t>Paragraph 2：</a:t>
            </a:r>
          </a:p>
          <a:p>
            <a:r>
              <a:rPr lang="en-US" altLang="zh-CN" sz="2800" dirty="0">
                <a:solidFill>
                  <a:schemeClr val="tx2"/>
                </a:solidFill>
                <a:latin typeface="Calibri" panose="020F0502020204030204" charset="0"/>
              </a:rPr>
              <a:t>When my dad arrived</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he went as usual</a:t>
            </a:r>
            <a:r>
              <a:rPr lang="zh-CN" altLang="en-US" sz="2800" dirty="0">
                <a:solidFill>
                  <a:schemeClr val="tx2"/>
                </a:solidFill>
                <a:latin typeface="Calibri" panose="020F0502020204030204" charset="0"/>
              </a:rPr>
              <a:t>，</a:t>
            </a:r>
            <a:r>
              <a:rPr lang="en-US" altLang="zh-CN" sz="2800" dirty="0">
                <a:solidFill>
                  <a:schemeClr val="tx2"/>
                </a:solidFill>
                <a:latin typeface="Calibri" panose="020F0502020204030204" charset="0"/>
              </a:rPr>
              <a:t>straight to the balcony and saw his flowers lying on the floor like dead animals.   </a:t>
            </a:r>
            <a:r>
              <a:rPr lang="en-US" altLang="zh-CN" dirty="0">
                <a:solidFill>
                  <a:schemeClr val="tx2"/>
                </a:solidFill>
                <a:latin typeface="Calibri" panose="020F0502020204030204" charset="0"/>
              </a:rPr>
              <a:t>                </a:t>
            </a:r>
          </a:p>
        </p:txBody>
      </p:sp>
      <p:sp>
        <p:nvSpPr>
          <p:cNvPr id="15364" name="文本框 99"/>
          <p:cNvSpPr txBox="1"/>
          <p:nvPr/>
        </p:nvSpPr>
        <p:spPr>
          <a:xfrm>
            <a:off x="1681163" y="76200"/>
            <a:ext cx="8804275" cy="521970"/>
          </a:xfrm>
          <a:prstGeom prst="rect">
            <a:avLst/>
          </a:prstGeom>
          <a:noFill/>
          <a:ln w="9525">
            <a:noFill/>
          </a:ln>
        </p:spPr>
        <p:txBody>
          <a:bodyPr wrap="square" anchor="t">
            <a:spAutoFit/>
          </a:bodyPr>
          <a:lstStyle/>
          <a:p>
            <a:pPr algn="ctr"/>
            <a:r>
              <a:rPr lang="en-US" altLang="zh-CN" sz="2800" b="0">
                <a:latin typeface="Times New Roman" panose="02020603050405020304" pitchFamily="18" charset="0"/>
              </a:rPr>
              <a:t>My Dad’s Best Flower</a:t>
            </a:r>
            <a:endParaRPr lang="zh-CN" altLang="en-US" sz="2800">
              <a:latin typeface="Calibri" panose="020F0502020204030204" charset="0"/>
              <a:ea typeface="宋体" panose="02010600030101010101" pitchFamily="2" charset="-122"/>
            </a:endParaRPr>
          </a:p>
        </p:txBody>
      </p:sp>
      <p:pic>
        <p:nvPicPr>
          <p:cNvPr id="3" name="图片 2">
            <a:extLst>
              <a:ext uri="{FF2B5EF4-FFF2-40B4-BE49-F238E27FC236}">
                <a16:creationId xmlns:a16="http://schemas.microsoft.com/office/drawing/2014/main" id="{8707342F-0CF9-4774-B3BD-F68C7D4DE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014" y="493669"/>
            <a:ext cx="3740424" cy="24916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8"/>
          <p:cNvSpPr txBox="1"/>
          <p:nvPr/>
        </p:nvSpPr>
        <p:spPr>
          <a:xfrm>
            <a:off x="5105400" y="0"/>
            <a:ext cx="5562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5362" name="TextBox 9"/>
          <p:cNvSpPr txBox="1"/>
          <p:nvPr/>
        </p:nvSpPr>
        <p:spPr>
          <a:xfrm>
            <a:off x="6629400" y="228600"/>
            <a:ext cx="4038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5364" name="文本框 99"/>
          <p:cNvSpPr txBox="1"/>
          <p:nvPr/>
        </p:nvSpPr>
        <p:spPr>
          <a:xfrm>
            <a:off x="1681163" y="76200"/>
            <a:ext cx="8804275" cy="535531"/>
          </a:xfrm>
          <a:prstGeom prst="rect">
            <a:avLst/>
          </a:prstGeom>
          <a:noFill/>
          <a:ln w="9525">
            <a:noFill/>
          </a:ln>
        </p:spPr>
        <p:txBody>
          <a:bodyPr wrap="square" anchor="t">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Pre-wrting</a:t>
            </a:r>
          </a:p>
        </p:txBody>
      </p:sp>
      <p:sp>
        <p:nvSpPr>
          <p:cNvPr id="3" name="矩形 9">
            <a:extLst>
              <a:ext uri="{FF2B5EF4-FFF2-40B4-BE49-F238E27FC236}">
                <a16:creationId xmlns:a16="http://schemas.microsoft.com/office/drawing/2014/main" id="{97ACFA73-A6C2-4793-8B71-0ABA5856193D}"/>
              </a:ext>
            </a:extLst>
          </p:cNvPr>
          <p:cNvSpPr>
            <a:spLocks noChangeArrowheads="1"/>
          </p:cNvSpPr>
          <p:nvPr/>
        </p:nvSpPr>
        <p:spPr bwMode="auto">
          <a:xfrm>
            <a:off x="421640" y="1478286"/>
            <a:ext cx="12166600" cy="2784475"/>
          </a:xfrm>
          <a:prstGeom prst="rect">
            <a:avLst/>
          </a:prstGeom>
          <a:noFill/>
          <a:ln w="9525">
            <a:noFill/>
            <a:miter lim="800000"/>
          </a:ln>
        </p:spPr>
        <p:txBody>
          <a:bodyPr wrap="square">
            <a:spAutoFit/>
          </a:bodyPr>
          <a:lstStyle/>
          <a:p>
            <a:pPr marL="0" marR="0" lvl="0" indent="0" algn="just" defTabSz="914400" rtl="0" eaLnBrk="0" fontAlgn="base" latinLnBrk="0" hangingPunct="0">
              <a:lnSpc>
                <a:spcPts val="3000"/>
              </a:lnSpc>
              <a:spcBef>
                <a:spcPct val="0"/>
              </a:spcBef>
              <a:spcAft>
                <a:spcPct val="0"/>
              </a:spcAft>
              <a:buClrTx/>
              <a:buSzTx/>
              <a:buFontTx/>
              <a:buNone/>
              <a:defRPr/>
            </a:pP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What's the style of the passage?</a:t>
            </a:r>
          </a:p>
          <a:p>
            <a:pPr marL="0" marR="0" lvl="0" indent="0" algn="just" defTabSz="914400" rtl="0" eaLnBrk="0" fontAlgn="base" latinLnBrk="0" hangingPunct="0">
              <a:lnSpc>
                <a:spcPts val="3000"/>
              </a:lnSpc>
              <a:spcBef>
                <a:spcPct val="0"/>
              </a:spcBef>
              <a:spcAft>
                <a:spcPct val="0"/>
              </a:spcAft>
              <a:buClrTx/>
              <a:buSzTx/>
              <a:buFontTx/>
              <a:buNone/>
              <a:defRPr/>
            </a:pPr>
            <a:endPar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742950" marR="0" lvl="0" indent="-742950" algn="just" defTabSz="914400" rtl="0" eaLnBrk="0" fontAlgn="base" latinLnBrk="0" hangingPunct="0">
              <a:lnSpc>
                <a:spcPts val="3000"/>
              </a:lnSpc>
              <a:spcBef>
                <a:spcPct val="0"/>
              </a:spcBef>
              <a:spcAft>
                <a:spcPct val="0"/>
              </a:spcAft>
              <a:buClrTx/>
              <a:buSzTx/>
              <a:buFontTx/>
              <a:buAutoNum type="alphaUcPeriod"/>
              <a:defRPr/>
            </a:pP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Narration (</a:t>
            </a:r>
            <a:r>
              <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记叙文</a:t>
            </a: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a:t>
            </a:r>
          </a:p>
          <a:p>
            <a:pPr marL="742950" marR="0" lvl="0" indent="-742950" algn="just" defTabSz="914400" rtl="0" eaLnBrk="0" fontAlgn="base" latinLnBrk="0" hangingPunct="0">
              <a:lnSpc>
                <a:spcPts val="3000"/>
              </a:lnSpc>
              <a:spcBef>
                <a:spcPct val="0"/>
              </a:spcBef>
              <a:spcAft>
                <a:spcPct val="0"/>
              </a:spcAft>
              <a:buClrTx/>
              <a:buSzTx/>
              <a:buFontTx/>
              <a:buAutoNum type="alphaUcPeriod"/>
              <a:defRPr/>
            </a:pPr>
            <a:endPar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just" defTabSz="914400" rtl="0" eaLnBrk="0" fontAlgn="base" latinLnBrk="0" hangingPunct="0">
              <a:lnSpc>
                <a:spcPts val="3000"/>
              </a:lnSpc>
              <a:spcBef>
                <a:spcPct val="0"/>
              </a:spcBef>
              <a:spcAft>
                <a:spcPct val="0"/>
              </a:spcAft>
              <a:buClrTx/>
              <a:buSzTx/>
              <a:buFontTx/>
              <a:buNone/>
              <a:defRPr/>
            </a:pP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B. Exposition (</a:t>
            </a:r>
            <a:r>
              <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说明文</a:t>
            </a: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a:t>
            </a:r>
          </a:p>
          <a:p>
            <a:pPr marL="0" marR="0" lvl="0" indent="0" algn="just" defTabSz="914400" rtl="0" eaLnBrk="0" fontAlgn="base" latinLnBrk="0" hangingPunct="0">
              <a:lnSpc>
                <a:spcPts val="3000"/>
              </a:lnSpc>
              <a:spcBef>
                <a:spcPct val="0"/>
              </a:spcBef>
              <a:spcAft>
                <a:spcPct val="0"/>
              </a:spcAft>
              <a:buClrTx/>
              <a:buSzTx/>
              <a:buFontTx/>
              <a:buNone/>
              <a:defRPr/>
            </a:pPr>
            <a:endPar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0" marR="0" lvl="0" indent="0" algn="just" defTabSz="914400" rtl="0" eaLnBrk="0" fontAlgn="base" latinLnBrk="0" hangingPunct="0">
              <a:lnSpc>
                <a:spcPts val="3000"/>
              </a:lnSpc>
              <a:spcBef>
                <a:spcPct val="0"/>
              </a:spcBef>
              <a:spcAft>
                <a:spcPct val="0"/>
              </a:spcAft>
              <a:buClrTx/>
              <a:buSzTx/>
              <a:buFontTx/>
              <a:buNone/>
              <a:defRPr/>
            </a:pP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C. Argumentation (</a:t>
            </a:r>
            <a:r>
              <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议论文</a:t>
            </a:r>
            <a:r>
              <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sym typeface="宋体" panose="02010600030101010101" pitchFamily="2" charset="-122"/>
              </a:rPr>
              <a:t>) </a:t>
            </a:r>
            <a:endPar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右箭头 6">
            <a:extLst>
              <a:ext uri="{FF2B5EF4-FFF2-40B4-BE49-F238E27FC236}">
                <a16:creationId xmlns:a16="http://schemas.microsoft.com/office/drawing/2014/main" id="{5A6C5D77-AE44-4B39-BA9F-C475C4E67034}"/>
              </a:ext>
            </a:extLst>
          </p:cNvPr>
          <p:cNvSpPr/>
          <p:nvPr/>
        </p:nvSpPr>
        <p:spPr>
          <a:xfrm>
            <a:off x="5341877" y="2183754"/>
            <a:ext cx="2103592" cy="427038"/>
          </a:xfrm>
          <a:prstGeom prst="rightArrow">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C00000"/>
              </a:solidFill>
              <a:effectLst/>
              <a:uLnTx/>
              <a:uFillTx/>
              <a:latin typeface="+mn-lt"/>
              <a:ea typeface="+mn-ea"/>
              <a:cs typeface="+mn-cs"/>
            </a:endParaRPr>
          </a:p>
        </p:txBody>
      </p:sp>
      <p:pic>
        <p:nvPicPr>
          <p:cNvPr id="5" name="图片 4">
            <a:extLst>
              <a:ext uri="{FF2B5EF4-FFF2-40B4-BE49-F238E27FC236}">
                <a16:creationId xmlns:a16="http://schemas.microsoft.com/office/drawing/2014/main" id="{5375A469-986E-49F9-9E09-717313C83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8" y="1882368"/>
            <a:ext cx="852256" cy="1029810"/>
          </a:xfrm>
          <a:prstGeom prst="rect">
            <a:avLst/>
          </a:prstGeom>
        </p:spPr>
      </p:pic>
      <p:sp>
        <p:nvSpPr>
          <p:cNvPr id="9" name="左大括号 8">
            <a:extLst>
              <a:ext uri="{FF2B5EF4-FFF2-40B4-BE49-F238E27FC236}">
                <a16:creationId xmlns:a16="http://schemas.microsoft.com/office/drawing/2014/main" id="{6B3A0ED6-47EC-46D9-BA0F-957D53F1B68A}"/>
              </a:ext>
            </a:extLst>
          </p:cNvPr>
          <p:cNvSpPr/>
          <p:nvPr/>
        </p:nvSpPr>
        <p:spPr>
          <a:xfrm>
            <a:off x="7744413" y="1053452"/>
            <a:ext cx="501638" cy="3416234"/>
          </a:xfrm>
          <a:prstGeom prst="leftBrace">
            <a:avLst>
              <a:gd name="adj1" fmla="val 120098"/>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300EE13A-A801-423D-B2CB-08D1A4249C97}"/>
              </a:ext>
            </a:extLst>
          </p:cNvPr>
          <p:cNvSpPr txBox="1"/>
          <p:nvPr/>
        </p:nvSpPr>
        <p:spPr>
          <a:xfrm>
            <a:off x="8598443" y="687931"/>
            <a:ext cx="1725855" cy="830997"/>
          </a:xfrm>
          <a:prstGeom prst="rect">
            <a:avLst/>
          </a:prstGeom>
          <a:noFill/>
        </p:spPr>
        <p:txBody>
          <a:bodyPr wrap="square" rtlCol="0">
            <a:spAutoFit/>
          </a:bodyPr>
          <a:lstStyle/>
          <a:p>
            <a:r>
              <a:rPr lang="en-US" altLang="zh-CN" sz="4800" dirty="0"/>
              <a:t>who</a:t>
            </a:r>
            <a:endParaRPr lang="zh-CN" altLang="en-US" sz="4800" dirty="0"/>
          </a:p>
        </p:txBody>
      </p:sp>
      <p:sp>
        <p:nvSpPr>
          <p:cNvPr id="24" name="文本框 23">
            <a:extLst>
              <a:ext uri="{FF2B5EF4-FFF2-40B4-BE49-F238E27FC236}">
                <a16:creationId xmlns:a16="http://schemas.microsoft.com/office/drawing/2014/main" id="{26FE8FD7-92E2-4614-8651-CA58B969AE3B}"/>
              </a:ext>
            </a:extLst>
          </p:cNvPr>
          <p:cNvSpPr txBox="1"/>
          <p:nvPr/>
        </p:nvSpPr>
        <p:spPr>
          <a:xfrm>
            <a:off x="8593703" y="1402086"/>
            <a:ext cx="1725855" cy="830997"/>
          </a:xfrm>
          <a:prstGeom prst="rect">
            <a:avLst/>
          </a:prstGeom>
          <a:noFill/>
        </p:spPr>
        <p:txBody>
          <a:bodyPr wrap="square" rtlCol="0">
            <a:spAutoFit/>
          </a:bodyPr>
          <a:lstStyle/>
          <a:p>
            <a:r>
              <a:rPr lang="en-US" altLang="zh-CN" sz="4800" dirty="0"/>
              <a:t>when</a:t>
            </a:r>
            <a:endParaRPr lang="zh-CN" altLang="en-US" sz="4800" dirty="0"/>
          </a:p>
        </p:txBody>
      </p:sp>
      <p:sp>
        <p:nvSpPr>
          <p:cNvPr id="26" name="文本框 25">
            <a:extLst>
              <a:ext uri="{FF2B5EF4-FFF2-40B4-BE49-F238E27FC236}">
                <a16:creationId xmlns:a16="http://schemas.microsoft.com/office/drawing/2014/main" id="{314E0082-9424-4255-BE45-30B8485C0271}"/>
              </a:ext>
            </a:extLst>
          </p:cNvPr>
          <p:cNvSpPr txBox="1"/>
          <p:nvPr/>
        </p:nvSpPr>
        <p:spPr>
          <a:xfrm>
            <a:off x="8634611" y="2105351"/>
            <a:ext cx="2232358" cy="830997"/>
          </a:xfrm>
          <a:prstGeom prst="rect">
            <a:avLst/>
          </a:prstGeom>
          <a:noFill/>
        </p:spPr>
        <p:txBody>
          <a:bodyPr wrap="square" rtlCol="0">
            <a:spAutoFit/>
          </a:bodyPr>
          <a:lstStyle/>
          <a:p>
            <a:r>
              <a:rPr lang="en-US" altLang="zh-CN" sz="4800" dirty="0"/>
              <a:t>where</a:t>
            </a:r>
            <a:endParaRPr lang="zh-CN" altLang="en-US" sz="4800" dirty="0"/>
          </a:p>
        </p:txBody>
      </p:sp>
      <p:sp>
        <p:nvSpPr>
          <p:cNvPr id="28" name="文本框 27">
            <a:extLst>
              <a:ext uri="{FF2B5EF4-FFF2-40B4-BE49-F238E27FC236}">
                <a16:creationId xmlns:a16="http://schemas.microsoft.com/office/drawing/2014/main" id="{E21BB934-CB4D-4082-85BB-C17376263AAD}"/>
              </a:ext>
            </a:extLst>
          </p:cNvPr>
          <p:cNvSpPr txBox="1"/>
          <p:nvPr/>
        </p:nvSpPr>
        <p:spPr>
          <a:xfrm>
            <a:off x="8691290" y="2844988"/>
            <a:ext cx="1725855" cy="830997"/>
          </a:xfrm>
          <a:prstGeom prst="rect">
            <a:avLst/>
          </a:prstGeom>
          <a:noFill/>
        </p:spPr>
        <p:txBody>
          <a:bodyPr wrap="square" rtlCol="0">
            <a:spAutoFit/>
          </a:bodyPr>
          <a:lstStyle/>
          <a:p>
            <a:r>
              <a:rPr lang="en-US" altLang="zh-CN" sz="4800" dirty="0"/>
              <a:t>what</a:t>
            </a:r>
            <a:endParaRPr lang="zh-CN" altLang="en-US" sz="4800" dirty="0"/>
          </a:p>
        </p:txBody>
      </p:sp>
      <p:sp>
        <p:nvSpPr>
          <p:cNvPr id="30" name="文本框 29">
            <a:extLst>
              <a:ext uri="{FF2B5EF4-FFF2-40B4-BE49-F238E27FC236}">
                <a16:creationId xmlns:a16="http://schemas.microsoft.com/office/drawing/2014/main" id="{ADCF09CD-9421-4C9D-811B-44CF838236C8}"/>
              </a:ext>
            </a:extLst>
          </p:cNvPr>
          <p:cNvSpPr txBox="1"/>
          <p:nvPr/>
        </p:nvSpPr>
        <p:spPr>
          <a:xfrm>
            <a:off x="8759583" y="3493032"/>
            <a:ext cx="1725855" cy="830997"/>
          </a:xfrm>
          <a:prstGeom prst="rect">
            <a:avLst/>
          </a:prstGeom>
          <a:noFill/>
        </p:spPr>
        <p:txBody>
          <a:bodyPr wrap="square" rtlCol="0">
            <a:spAutoFit/>
          </a:bodyPr>
          <a:lstStyle/>
          <a:p>
            <a:r>
              <a:rPr lang="en-US" altLang="zh-CN" sz="4800" dirty="0"/>
              <a:t>why</a:t>
            </a:r>
            <a:endParaRPr lang="zh-CN" altLang="en-US" sz="4800" dirty="0"/>
          </a:p>
        </p:txBody>
      </p:sp>
      <p:sp>
        <p:nvSpPr>
          <p:cNvPr id="32" name="文本框 31">
            <a:extLst>
              <a:ext uri="{FF2B5EF4-FFF2-40B4-BE49-F238E27FC236}">
                <a16:creationId xmlns:a16="http://schemas.microsoft.com/office/drawing/2014/main" id="{E0CC5945-A7C8-4C16-A2A4-530DBB82D499}"/>
              </a:ext>
            </a:extLst>
          </p:cNvPr>
          <p:cNvSpPr txBox="1"/>
          <p:nvPr/>
        </p:nvSpPr>
        <p:spPr>
          <a:xfrm>
            <a:off x="8759583" y="4156238"/>
            <a:ext cx="1725855" cy="830997"/>
          </a:xfrm>
          <a:prstGeom prst="rect">
            <a:avLst/>
          </a:prstGeom>
          <a:noFill/>
        </p:spPr>
        <p:txBody>
          <a:bodyPr wrap="square" rtlCol="0">
            <a:spAutoFit/>
          </a:bodyPr>
          <a:lstStyle/>
          <a:p>
            <a:r>
              <a:rPr lang="en-US" altLang="zh-CN" sz="4800" dirty="0"/>
              <a:t>how</a:t>
            </a:r>
            <a:endParaRPr lang="zh-CN" altLang="en-US" sz="4800" dirty="0"/>
          </a:p>
        </p:txBody>
      </p:sp>
      <p:pic>
        <p:nvPicPr>
          <p:cNvPr id="16" name="图片 15">
            <a:hlinkClick r:id="rId3" action="ppaction://hlinkfile"/>
            <a:extLst>
              <a:ext uri="{FF2B5EF4-FFF2-40B4-BE49-F238E27FC236}">
                <a16:creationId xmlns:a16="http://schemas.microsoft.com/office/drawing/2014/main" id="{86C39F19-1106-4475-9AB7-B9DEA7499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9032">
            <a:off x="242133" y="4584989"/>
            <a:ext cx="2561958" cy="2079186"/>
          </a:xfrm>
          <a:prstGeom prst="rect">
            <a:avLst/>
          </a:prstGeom>
        </p:spPr>
      </p:pic>
    </p:spTree>
    <p:extLst>
      <p:ext uri="{BB962C8B-B14F-4D97-AF65-F5344CB8AC3E}">
        <p14:creationId xmlns:p14="http://schemas.microsoft.com/office/powerpoint/2010/main" val="1295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fade">
                                      <p:cBhvr>
                                        <p:cTn id="52" dur="1000"/>
                                        <p:tgtEl>
                                          <p:spTgt spid="30">
                                            <p:txEl>
                                              <p:pRg st="0" end="0"/>
                                            </p:txEl>
                                          </p:spTgt>
                                        </p:tgtEl>
                                      </p:cBhvr>
                                    </p:animEffect>
                                    <p:anim calcmode="lin" valueType="num">
                                      <p:cBhvr>
                                        <p:cTn id="53"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9" grpId="0" animBg="1"/>
      <p:bldP spid="15" grpId="0"/>
      <p:bldP spid="24" grpId="0"/>
      <p:bldP spid="26" grpId="0"/>
      <p:bldP spid="28"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6"/>
          <p:cNvSpPr txBox="1"/>
          <p:nvPr/>
        </p:nvSpPr>
        <p:spPr>
          <a:xfrm>
            <a:off x="7010400" y="0"/>
            <a:ext cx="3657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7412" name="TextBox 7"/>
          <p:cNvSpPr txBox="1"/>
          <p:nvPr/>
        </p:nvSpPr>
        <p:spPr>
          <a:xfrm>
            <a:off x="7239000" y="304800"/>
            <a:ext cx="34290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9" name="矩形 8"/>
          <p:cNvSpPr/>
          <p:nvPr/>
        </p:nvSpPr>
        <p:spPr>
          <a:xfrm>
            <a:off x="1524000" y="29210"/>
            <a:ext cx="9144635" cy="64516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Pre-writing          </a:t>
            </a:r>
            <a:r>
              <a:rPr kumimoji="0" lang="zh-CN" altLang="en-US" sz="3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Task 1: Read for plots.</a:t>
            </a:r>
          </a:p>
        </p:txBody>
      </p:sp>
      <p:graphicFrame>
        <p:nvGraphicFramePr>
          <p:cNvPr id="7" name="表格 6"/>
          <p:cNvGraphicFramePr/>
          <p:nvPr>
            <p:custDataLst>
              <p:tags r:id="rId1"/>
            </p:custDataLst>
          </p:nvPr>
        </p:nvGraphicFramePr>
        <p:xfrm>
          <a:off x="301842" y="1009650"/>
          <a:ext cx="11496582" cy="5285740"/>
        </p:xfrm>
        <a:graphic>
          <a:graphicData uri="http://schemas.openxmlformats.org/drawingml/2006/table">
            <a:tbl>
              <a:tblPr firstRow="1" bandRow="1">
                <a:tableStyleId>{5940675A-B579-460E-94D1-54222C63F5DA}</a:tableStyleId>
              </a:tblPr>
              <a:tblGrid>
                <a:gridCol w="1946416">
                  <a:extLst>
                    <a:ext uri="{9D8B030D-6E8A-4147-A177-3AD203B41FA5}">
                      <a16:colId xmlns:a16="http://schemas.microsoft.com/office/drawing/2014/main" val="20000"/>
                    </a:ext>
                  </a:extLst>
                </a:gridCol>
                <a:gridCol w="9550166">
                  <a:extLst>
                    <a:ext uri="{9D8B030D-6E8A-4147-A177-3AD203B41FA5}">
                      <a16:colId xmlns:a16="http://schemas.microsoft.com/office/drawing/2014/main" val="20001"/>
                    </a:ext>
                  </a:extLst>
                </a:gridCol>
              </a:tblGrid>
              <a:tr h="1455420">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who</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000" b="0" dirty="0">
                          <a:latin typeface="Times New Roman" panose="02020603050405020304" pitchFamily="18" charset="0"/>
                          <a:cs typeface="Times New Roman" panose="02020603050405020304" pitchFamily="18" charset="0"/>
                        </a:rPr>
                        <a:t> </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0975">
                <a:tc>
                  <a:txBody>
                    <a:bodyPr/>
                    <a:lstStyle/>
                    <a:p>
                      <a:pPr indent="0" algn="ctr">
                        <a:buNone/>
                      </a:pPr>
                      <a:r>
                        <a:rPr lang="en-US" sz="2800" b="1" dirty="0">
                          <a:latin typeface="宋体" panose="02010600030101010101" pitchFamily="2" charset="-122"/>
                          <a:ea typeface="宋体" panose="02010600030101010101" pitchFamily="2" charset="-122"/>
                          <a:cs typeface="宋体" panose="02010600030101010101" pitchFamily="2" charset="-122"/>
                        </a:rPr>
                        <a:t>where</a:t>
                      </a:r>
                      <a:endParaRPr lang="en-US" altLang="en-US" sz="28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000" b="0" dirty="0">
                          <a:latin typeface="Times New Roman" panose="02020603050405020304" pitchFamily="18" charset="0"/>
                          <a:cs typeface="Times New Roman" panose="02020603050405020304" pitchFamily="18" charset="0"/>
                        </a:rPr>
                        <a:t> </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79345">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What happened</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000" b="0" dirty="0">
                          <a:latin typeface="Times New Roman" panose="02020603050405020304" pitchFamily="18" charset="0"/>
                          <a:cs typeface="Times New Roman" panose="02020603050405020304" pitchFamily="18" charset="0"/>
                        </a:rPr>
                        <a:t>    </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文本框 1">
            <a:extLst>
              <a:ext uri="{FF2B5EF4-FFF2-40B4-BE49-F238E27FC236}">
                <a16:creationId xmlns:a16="http://schemas.microsoft.com/office/drawing/2014/main" id="{6B5D1F1D-24C6-41FE-80C9-5BA63DF072A3}"/>
              </a:ext>
            </a:extLst>
          </p:cNvPr>
          <p:cNvSpPr txBox="1"/>
          <p:nvPr/>
        </p:nvSpPr>
        <p:spPr>
          <a:xfrm>
            <a:off x="2602912" y="1314450"/>
            <a:ext cx="8645096" cy="707886"/>
          </a:xfrm>
          <a:prstGeom prst="rect">
            <a:avLst/>
          </a:prstGeom>
          <a:noFill/>
        </p:spPr>
        <p:txBody>
          <a:bodyPr wrap="square" rtlCol="0">
            <a:spAutoFit/>
          </a:bodyPr>
          <a:lstStyle/>
          <a:p>
            <a:r>
              <a:rPr lang="zh-CN" altLang="en-US" sz="4000" dirty="0"/>
              <a:t>“ </a:t>
            </a:r>
            <a:r>
              <a:rPr lang="en-US" altLang="zh-CN" sz="4000" dirty="0"/>
              <a:t>I</a:t>
            </a:r>
            <a:r>
              <a:rPr lang="zh-CN" altLang="en-US" sz="4000" dirty="0"/>
              <a:t>”</a:t>
            </a:r>
            <a:r>
              <a:rPr lang="en-US" altLang="zh-CN" sz="4000" dirty="0"/>
              <a:t> </a:t>
            </a:r>
            <a:r>
              <a:rPr lang="zh-CN" altLang="en-US" sz="4000" dirty="0"/>
              <a:t>，</a:t>
            </a:r>
            <a:r>
              <a:rPr lang="en-US" altLang="zh-CN" sz="4000" dirty="0"/>
              <a:t>my elder sister, </a:t>
            </a:r>
            <a:r>
              <a:rPr lang="zh-CN" altLang="en-US" sz="4000" dirty="0"/>
              <a:t> </a:t>
            </a:r>
            <a:r>
              <a:rPr lang="en-US" altLang="zh-CN" sz="4000" dirty="0"/>
              <a:t>father , mother </a:t>
            </a:r>
            <a:endParaRPr lang="zh-CN" altLang="en-US" sz="4000" dirty="0"/>
          </a:p>
        </p:txBody>
      </p:sp>
      <p:sp>
        <p:nvSpPr>
          <p:cNvPr id="3" name="文本框 2">
            <a:extLst>
              <a:ext uri="{FF2B5EF4-FFF2-40B4-BE49-F238E27FC236}">
                <a16:creationId xmlns:a16="http://schemas.microsoft.com/office/drawing/2014/main" id="{558EEE17-3E8B-496C-AF09-B648F83D0707}"/>
              </a:ext>
            </a:extLst>
          </p:cNvPr>
          <p:cNvSpPr txBox="1"/>
          <p:nvPr/>
        </p:nvSpPr>
        <p:spPr>
          <a:xfrm>
            <a:off x="4527697" y="2787386"/>
            <a:ext cx="5422605" cy="769441"/>
          </a:xfrm>
          <a:prstGeom prst="rect">
            <a:avLst/>
          </a:prstGeom>
          <a:noFill/>
        </p:spPr>
        <p:txBody>
          <a:bodyPr wrap="square" rtlCol="0">
            <a:spAutoFit/>
          </a:bodyPr>
          <a:lstStyle/>
          <a:p>
            <a:r>
              <a:rPr lang="en-US" altLang="zh-CN" sz="4400" dirty="0"/>
              <a:t>on the balcony</a:t>
            </a:r>
            <a:endParaRPr lang="zh-CN" altLang="en-US" sz="4400" dirty="0"/>
          </a:p>
        </p:txBody>
      </p:sp>
      <p:sp>
        <p:nvSpPr>
          <p:cNvPr id="4" name="文本框 3">
            <a:extLst>
              <a:ext uri="{FF2B5EF4-FFF2-40B4-BE49-F238E27FC236}">
                <a16:creationId xmlns:a16="http://schemas.microsoft.com/office/drawing/2014/main" id="{4DC60241-6BB7-46D6-AE23-C25CAF2B4551}"/>
              </a:ext>
            </a:extLst>
          </p:cNvPr>
          <p:cNvSpPr txBox="1"/>
          <p:nvPr/>
        </p:nvSpPr>
        <p:spPr>
          <a:xfrm>
            <a:off x="2753832" y="3958502"/>
            <a:ext cx="9144000" cy="2308324"/>
          </a:xfrm>
          <a:prstGeom prst="rect">
            <a:avLst/>
          </a:prstGeom>
          <a:noFill/>
        </p:spPr>
        <p:txBody>
          <a:bodyPr wrap="square" rtlCol="0">
            <a:spAutoFit/>
          </a:bodyPr>
          <a:lstStyle/>
          <a:p>
            <a:r>
              <a:rPr lang="en-US" altLang="zh-CN" sz="3600" dirty="0"/>
              <a:t>Dad planted carnations on the balcony, and he treated them</a:t>
            </a:r>
            <a:r>
              <a:rPr lang="en-US" altLang="zh-CN" sz="3600" dirty="0">
                <a:solidFill>
                  <a:schemeClr val="tx2"/>
                </a:solidFill>
                <a:latin typeface="Calibri" panose="020F0502020204030204" charset="0"/>
              </a:rPr>
              <a:t> like a mother taking care of her baby, demanding that anyone should not touch them.</a:t>
            </a:r>
            <a:r>
              <a:rPr lang="en-US" altLang="zh-CN" sz="3600" dirty="0"/>
              <a:t> </a:t>
            </a:r>
            <a:endParaRPr lang="zh-CN" altLang="en-US" sz="3600" dirty="0"/>
          </a:p>
        </p:txBody>
      </p:sp>
    </p:spTree>
    <p:extLst>
      <p:ext uri="{BB962C8B-B14F-4D97-AF65-F5344CB8AC3E}">
        <p14:creationId xmlns:p14="http://schemas.microsoft.com/office/powerpoint/2010/main" val="12445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p:nvPr/>
        </p:nvSpPr>
        <p:spPr>
          <a:xfrm>
            <a:off x="7010400" y="0"/>
            <a:ext cx="36576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18436" name="TextBox 7"/>
          <p:cNvSpPr txBox="1"/>
          <p:nvPr/>
        </p:nvSpPr>
        <p:spPr>
          <a:xfrm>
            <a:off x="7239000" y="304800"/>
            <a:ext cx="3429000" cy="368300"/>
          </a:xfrm>
          <a:prstGeom prst="rect">
            <a:avLst/>
          </a:prstGeom>
          <a:solidFill>
            <a:schemeClr val="bg1"/>
          </a:solidFill>
          <a:ln w="9525">
            <a:noFill/>
          </a:ln>
        </p:spPr>
        <p:txBody>
          <a:bodyPr anchor="t">
            <a:spAutoFit/>
          </a:bodyPr>
          <a:lstStyle/>
          <a:p>
            <a:pPr algn="ct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9" name="矩形 8"/>
          <p:cNvSpPr/>
          <p:nvPr/>
        </p:nvSpPr>
        <p:spPr>
          <a:xfrm>
            <a:off x="280669" y="29210"/>
            <a:ext cx="11677552" cy="138366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Pre-writing     </a:t>
            </a:r>
            <a:r>
              <a:rPr kumimoji="0" lang="zh-CN" altLang="en-US" sz="2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Task 2:  We can learn about the traits of each character according to what he/she says and does, us</a:t>
            </a:r>
            <a:r>
              <a:rPr kumimoji="0" lang="en-US" altLang="zh-CN" sz="28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ing</a:t>
            </a:r>
            <a:r>
              <a:rPr kumimoji="0" lang="zh-CN" altLang="en-US" sz="2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 some adjectives to describe.</a:t>
            </a:r>
          </a:p>
        </p:txBody>
      </p:sp>
      <p:graphicFrame>
        <p:nvGraphicFramePr>
          <p:cNvPr id="3" name="表格 2"/>
          <p:cNvGraphicFramePr/>
          <p:nvPr>
            <p:custDataLst>
              <p:tags r:id="rId1"/>
            </p:custDataLst>
            <p:extLst>
              <p:ext uri="{D42A27DB-BD31-4B8C-83A1-F6EECF244321}">
                <p14:modId xmlns:p14="http://schemas.microsoft.com/office/powerpoint/2010/main" val="3570306822"/>
              </p:ext>
            </p:extLst>
          </p:nvPr>
        </p:nvGraphicFramePr>
        <p:xfrm>
          <a:off x="147637" y="1511571"/>
          <a:ext cx="11896725" cy="4868640"/>
        </p:xfrm>
        <a:graphic>
          <a:graphicData uri="http://schemas.openxmlformats.org/drawingml/2006/table">
            <a:tbl>
              <a:tblPr firstRow="1" bandRow="1">
                <a:tableStyleId>{5940675A-B579-460E-94D1-54222C63F5DA}</a:tableStyleId>
              </a:tblPr>
              <a:tblGrid>
                <a:gridCol w="2060575">
                  <a:extLst>
                    <a:ext uri="{9D8B030D-6E8A-4147-A177-3AD203B41FA5}">
                      <a16:colId xmlns:a16="http://schemas.microsoft.com/office/drawing/2014/main" val="20000"/>
                    </a:ext>
                  </a:extLst>
                </a:gridCol>
                <a:gridCol w="9836150">
                  <a:extLst>
                    <a:ext uri="{9D8B030D-6E8A-4147-A177-3AD203B41FA5}">
                      <a16:colId xmlns:a16="http://schemas.microsoft.com/office/drawing/2014/main" val="20001"/>
                    </a:ext>
                  </a:extLst>
                </a:gridCol>
              </a:tblGrid>
              <a:tr h="1063265">
                <a:tc>
                  <a:txBody>
                    <a:bodyPr/>
                    <a:lstStyle/>
                    <a:p>
                      <a:pPr indent="0" algn="ctr">
                        <a:buNone/>
                      </a:pPr>
                      <a:r>
                        <a:rPr lang="en-US" sz="2800" b="1" dirty="0">
                          <a:latin typeface="宋体" panose="02010600030101010101" pitchFamily="2" charset="-122"/>
                          <a:ea typeface="宋体" panose="02010600030101010101" pitchFamily="2" charset="-122"/>
                          <a:cs typeface="宋体" panose="02010600030101010101" pitchFamily="2" charset="-122"/>
                        </a:rPr>
                        <a:t>Mom</a:t>
                      </a:r>
                      <a:endParaRPr lang="en-US" altLang="en-US" sz="28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dirty="0">
                          <a:latin typeface="Times New Roman" panose="02020603050405020304" pitchFamily="18" charset="0"/>
                          <a:cs typeface="Times New Roman" panose="02020603050405020304" pitchFamily="18" charset="0"/>
                        </a:rPr>
                        <a:t> </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1950">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Father</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dirty="0">
                          <a:latin typeface="Times New Roman" panose="02020603050405020304" pitchFamily="18" charset="0"/>
                          <a:cs typeface="Times New Roman" panose="02020603050405020304" pitchFamily="18" charset="0"/>
                        </a:rPr>
                        <a:t> </a:t>
                      </a:r>
                      <a:endPar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3265">
                <a:tc>
                  <a:txBody>
                    <a:bodyPr/>
                    <a:lstStyle/>
                    <a:p>
                      <a:pPr indent="0" algn="ctr">
                        <a:buNone/>
                      </a:pPr>
                      <a:r>
                        <a:rPr lang="en-US" sz="2800" b="1" dirty="0">
                          <a:latin typeface="宋体" panose="02010600030101010101" pitchFamily="2" charset="-122"/>
                          <a:ea typeface="宋体" panose="02010600030101010101" pitchFamily="2" charset="-122"/>
                          <a:cs typeface="宋体" panose="02010600030101010101" pitchFamily="2" charset="-122"/>
                        </a:rPr>
                        <a:t>Maria</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dirty="0">
                          <a:latin typeface="Times New Roman" panose="02020603050405020304" pitchFamily="18" charset="0"/>
                          <a:cs typeface="Times New Roman" panose="02020603050405020304" pitchFamily="18" charset="0"/>
                        </a:rPr>
                        <a:t> </a:t>
                      </a:r>
                      <a:endPar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3265">
                <a:tc>
                  <a:txBody>
                    <a:bodyPr/>
                    <a:lstStyle/>
                    <a:p>
                      <a:pPr indent="0" algn="ctr">
                        <a:buNone/>
                      </a:pPr>
                      <a:r>
                        <a:rPr lang="en-US" sz="2800" b="1" dirty="0">
                          <a:latin typeface="Times New Roman" panose="02020603050405020304" pitchFamily="18" charset="0"/>
                          <a:cs typeface="Times New Roman" panose="02020603050405020304" pitchFamily="18" charset="0"/>
                        </a:rPr>
                        <a:t>“</a:t>
                      </a:r>
                      <a:r>
                        <a:rPr lang="en-US" sz="2800" b="1" dirty="0">
                          <a:latin typeface="宋体" panose="02010600030101010101" pitchFamily="2" charset="-122"/>
                          <a:ea typeface="宋体" panose="02010600030101010101" pitchFamily="2" charset="-122"/>
                          <a:cs typeface="宋体" panose="02010600030101010101" pitchFamily="2" charset="-122"/>
                        </a:rPr>
                        <a:t> I </a:t>
                      </a:r>
                      <a:r>
                        <a:rPr lang="en-US" sz="2800" b="1" dirty="0">
                          <a:latin typeface="Times New Roman" panose="02020603050405020304" pitchFamily="18" charset="0"/>
                          <a:cs typeface="Times New Roman" panose="02020603050405020304" pitchFamily="18" charset="0"/>
                        </a:rPr>
                        <a:t>”</a:t>
                      </a:r>
                    </a:p>
                    <a:p>
                      <a:pPr indent="0" algn="ctr">
                        <a:buNone/>
                      </a:pPr>
                      <a:endParaRPr lang="en-US" alt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endParaRPr lang="en-US" altLang="en-US" sz="28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文本框 3">
            <a:extLst>
              <a:ext uri="{FF2B5EF4-FFF2-40B4-BE49-F238E27FC236}">
                <a16:creationId xmlns:a16="http://schemas.microsoft.com/office/drawing/2014/main" id="{095301B8-1BBE-4D65-89BB-5E0BCBF49920}"/>
              </a:ext>
            </a:extLst>
          </p:cNvPr>
          <p:cNvSpPr txBox="1"/>
          <p:nvPr/>
        </p:nvSpPr>
        <p:spPr>
          <a:xfrm>
            <a:off x="2352582" y="1582577"/>
            <a:ext cx="5007006" cy="523220"/>
          </a:xfrm>
          <a:prstGeom prst="rect">
            <a:avLst/>
          </a:prstGeom>
          <a:noFill/>
        </p:spPr>
        <p:txBody>
          <a:bodyPr wrap="square" rtlCol="0">
            <a:spAutoFit/>
          </a:bodyPr>
          <a:lstStyle/>
          <a:p>
            <a:r>
              <a:rPr lang="en-US" altLang="zh-CN" sz="2800" dirty="0">
                <a:solidFill>
                  <a:schemeClr val="tx2"/>
                </a:solidFill>
                <a:latin typeface="Calibri" panose="020F0502020204030204" charset="0"/>
              </a:rPr>
              <a:t>My mom was busy in the kitchen.</a:t>
            </a:r>
            <a:endParaRPr lang="zh-CN" altLang="en-US" sz="2800" dirty="0"/>
          </a:p>
        </p:txBody>
      </p:sp>
      <p:sp>
        <p:nvSpPr>
          <p:cNvPr id="5" name="文本框 4">
            <a:extLst>
              <a:ext uri="{FF2B5EF4-FFF2-40B4-BE49-F238E27FC236}">
                <a16:creationId xmlns:a16="http://schemas.microsoft.com/office/drawing/2014/main" id="{91204B31-A3C0-47A6-962A-7D09F593E913}"/>
              </a:ext>
            </a:extLst>
          </p:cNvPr>
          <p:cNvSpPr txBox="1"/>
          <p:nvPr/>
        </p:nvSpPr>
        <p:spPr>
          <a:xfrm>
            <a:off x="7707389" y="1568706"/>
            <a:ext cx="4484611" cy="954107"/>
          </a:xfrm>
          <a:prstGeom prst="rect">
            <a:avLst/>
          </a:prstGeom>
          <a:noFill/>
        </p:spPr>
        <p:txBody>
          <a:bodyPr wrap="square" rtlCol="0">
            <a:spAutoFit/>
          </a:bodyPr>
          <a:lstStyle/>
          <a:p>
            <a:r>
              <a:rPr lang="en-US" altLang="zh-CN" sz="2800" dirty="0">
                <a:solidFill>
                  <a:srgbClr val="FF0000"/>
                </a:solidFill>
                <a:highlight>
                  <a:srgbClr val="FFFF00"/>
                </a:highlight>
              </a:rPr>
              <a:t>Mother’s traits:</a:t>
            </a:r>
          </a:p>
          <a:p>
            <a:r>
              <a:rPr lang="en-US" altLang="zh-CN" sz="2800" dirty="0">
                <a:solidFill>
                  <a:srgbClr val="FF0000"/>
                </a:solidFill>
                <a:highlight>
                  <a:srgbClr val="FFFF00"/>
                </a:highlight>
              </a:rPr>
              <a:t>Loving, patient ,responsible </a:t>
            </a:r>
            <a:endParaRPr lang="zh-CN" altLang="en-US" sz="2800" dirty="0">
              <a:solidFill>
                <a:srgbClr val="FF0000"/>
              </a:solidFill>
              <a:highlight>
                <a:srgbClr val="FFFF00"/>
              </a:highlight>
            </a:endParaRPr>
          </a:p>
        </p:txBody>
      </p:sp>
      <p:sp>
        <p:nvSpPr>
          <p:cNvPr id="7" name="箭头: 手杖形 6">
            <a:extLst>
              <a:ext uri="{FF2B5EF4-FFF2-40B4-BE49-F238E27FC236}">
                <a16:creationId xmlns:a16="http://schemas.microsoft.com/office/drawing/2014/main" id="{46A784A4-811B-4FB3-BB09-28F1A6AB0F8B}"/>
              </a:ext>
            </a:extLst>
          </p:cNvPr>
          <p:cNvSpPr/>
          <p:nvPr/>
        </p:nvSpPr>
        <p:spPr>
          <a:xfrm>
            <a:off x="6226206" y="1231043"/>
            <a:ext cx="3290656" cy="457421"/>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a:extLst>
              <a:ext uri="{FF2B5EF4-FFF2-40B4-BE49-F238E27FC236}">
                <a16:creationId xmlns:a16="http://schemas.microsoft.com/office/drawing/2014/main" id="{82B69C06-F802-41C0-B111-A12AF78134C0}"/>
              </a:ext>
            </a:extLst>
          </p:cNvPr>
          <p:cNvSpPr txBox="1"/>
          <p:nvPr/>
        </p:nvSpPr>
        <p:spPr>
          <a:xfrm>
            <a:off x="2219646" y="2551207"/>
            <a:ext cx="9525314" cy="954107"/>
          </a:xfrm>
          <a:prstGeom prst="rect">
            <a:avLst/>
          </a:prstGeom>
          <a:noFill/>
        </p:spPr>
        <p:txBody>
          <a:bodyPr wrap="square" rtlCol="0">
            <a:spAutoFit/>
          </a:bodyPr>
          <a:lstStyle/>
          <a:p>
            <a:r>
              <a:rPr kumimoji="0" lang="en-US" altLang="zh-CN" sz="2400" b="0" i="0" u="none" strike="noStrike" kern="1200" cap="none" spc="0" normalizeH="0" baseline="0" noProof="0" dirty="0">
                <a:ln>
                  <a:noFill/>
                </a:ln>
                <a:solidFill>
                  <a:srgbClr val="44546A"/>
                </a:solidFill>
                <a:effectLst/>
                <a:uLnTx/>
                <a:uFillTx/>
                <a:latin typeface="Calibri" panose="020F0502020204030204" charset="0"/>
                <a:ea typeface="微软雅黑" panose="020B0503020204020204" pitchFamily="34" charset="-122"/>
                <a:cs typeface="+mn-cs"/>
              </a:rPr>
              <a:t> </a:t>
            </a:r>
            <a:r>
              <a:rPr kumimoji="0" lang="en-US" altLang="zh-CN" sz="2800" b="0" i="0" u="none" strike="noStrike" kern="1200" cap="none" spc="0" normalizeH="0" baseline="0" noProof="0" dirty="0">
                <a:ln>
                  <a:noFill/>
                </a:ln>
                <a:solidFill>
                  <a:srgbClr val="44546A"/>
                </a:solidFill>
                <a:effectLst/>
                <a:uLnTx/>
                <a:uFillTx/>
                <a:latin typeface="Calibri" panose="020F0502020204030204" charset="0"/>
                <a:ea typeface="微软雅黑" panose="020B0503020204020204" pitchFamily="34" charset="-122"/>
                <a:cs typeface="+mn-cs"/>
              </a:rPr>
              <a:t>He took care of them with so much love and </a:t>
            </a:r>
            <a:r>
              <a:rPr kumimoji="0" lang="en-US" altLang="zh-CN" sz="2800" b="0" i="0" u="none" strike="noStrike" kern="1200" cap="none" spc="0" normalizeH="0" baseline="0" noProof="0" dirty="0" err="1">
                <a:ln>
                  <a:noFill/>
                </a:ln>
                <a:solidFill>
                  <a:srgbClr val="44546A"/>
                </a:solidFill>
                <a:effectLst/>
                <a:uLnTx/>
                <a:uFillTx/>
                <a:latin typeface="Calibri" panose="020F0502020204030204" charset="0"/>
                <a:ea typeface="微软雅黑" panose="020B0503020204020204" pitchFamily="34" charset="-122"/>
                <a:cs typeface="+mn-cs"/>
              </a:rPr>
              <a:t>devotion.He</a:t>
            </a:r>
            <a:r>
              <a:rPr kumimoji="0" lang="en-US" altLang="zh-CN" sz="2800" b="0" i="0" u="none" strike="noStrike" kern="1200" cap="none" spc="0" normalizeH="0" baseline="0" noProof="0" dirty="0">
                <a:ln>
                  <a:noFill/>
                </a:ln>
                <a:solidFill>
                  <a:srgbClr val="44546A"/>
                </a:solidFill>
                <a:effectLst/>
                <a:uLnTx/>
                <a:uFillTx/>
                <a:latin typeface="Calibri" panose="020F0502020204030204" charset="0"/>
                <a:ea typeface="微软雅黑" panose="020B0503020204020204" pitchFamily="34" charset="-122"/>
                <a:cs typeface="+mn-cs"/>
              </a:rPr>
              <a:t> dealt carefully with his </a:t>
            </a:r>
            <a:r>
              <a:rPr kumimoji="0" lang="en-US" altLang="zh-CN" sz="2800" b="0" i="0" u="sng" strike="noStrike" kern="1200" cap="none" spc="0" normalizeH="0" baseline="0" noProof="0" dirty="0">
                <a:ln>
                  <a:noFill/>
                </a:ln>
                <a:solidFill>
                  <a:srgbClr val="44546A"/>
                </a:solidFill>
                <a:effectLst/>
                <a:uLnTx/>
                <a:uFillTx/>
                <a:latin typeface="Calibri" panose="020F0502020204030204" charset="0"/>
                <a:ea typeface="微软雅黑" panose="020B0503020204020204" pitchFamily="34" charset="-122"/>
                <a:cs typeface="+mn-cs"/>
              </a:rPr>
              <a:t>flowers</a:t>
            </a:r>
            <a:r>
              <a:rPr kumimoji="0" lang="en-US" altLang="zh-CN" sz="2800" b="0" i="0" u="none" strike="noStrike" kern="1200" cap="none" spc="0" normalizeH="0" baseline="0" noProof="0" dirty="0">
                <a:ln>
                  <a:noFill/>
                </a:ln>
                <a:solidFill>
                  <a:srgbClr val="44546A"/>
                </a:solidFill>
                <a:effectLst/>
                <a:uLnTx/>
                <a:uFillTx/>
                <a:latin typeface="Calibri" panose="020F0502020204030204" charset="0"/>
                <a:ea typeface="微软雅黑" panose="020B0503020204020204" pitchFamily="34" charset="-122"/>
                <a:cs typeface="+mn-cs"/>
              </a:rPr>
              <a:t> like a mother taking care of her baby</a:t>
            </a:r>
            <a:endParaRPr lang="zh-CN" altLang="en-US" sz="2800" dirty="0"/>
          </a:p>
        </p:txBody>
      </p:sp>
      <p:sp>
        <p:nvSpPr>
          <p:cNvPr id="10" name="文本框 9">
            <a:extLst>
              <a:ext uri="{FF2B5EF4-FFF2-40B4-BE49-F238E27FC236}">
                <a16:creationId xmlns:a16="http://schemas.microsoft.com/office/drawing/2014/main" id="{E42C677E-0FCD-44C4-9678-F6A64AB047EA}"/>
              </a:ext>
            </a:extLst>
          </p:cNvPr>
          <p:cNvSpPr txBox="1"/>
          <p:nvPr/>
        </p:nvSpPr>
        <p:spPr>
          <a:xfrm>
            <a:off x="2964432" y="2827236"/>
            <a:ext cx="4274568" cy="954107"/>
          </a:xfrm>
          <a:prstGeom prst="rect">
            <a:avLst/>
          </a:prstGeom>
          <a:noFill/>
        </p:spPr>
        <p:txBody>
          <a:bodyPr wrap="none" rtlCol="0">
            <a:spAutoFit/>
          </a:bodyPr>
          <a:lstStyle/>
          <a:p>
            <a:r>
              <a:rPr lang="en-US" altLang="zh-CN" sz="2800" dirty="0">
                <a:solidFill>
                  <a:srgbClr val="FF0000"/>
                </a:solidFill>
                <a:highlight>
                  <a:srgbClr val="FFFF00"/>
                </a:highlight>
              </a:rPr>
              <a:t>Father’s traits:</a:t>
            </a:r>
          </a:p>
          <a:p>
            <a:r>
              <a:rPr lang="en-US" altLang="zh-CN" sz="2800" dirty="0">
                <a:solidFill>
                  <a:srgbClr val="FF0000"/>
                </a:solidFill>
                <a:highlight>
                  <a:srgbClr val="FFFF00"/>
                </a:highlight>
              </a:rPr>
              <a:t>Loving, patient, responsible </a:t>
            </a:r>
            <a:endParaRPr lang="zh-CN" altLang="en-US" sz="2800" dirty="0">
              <a:solidFill>
                <a:srgbClr val="FF0000"/>
              </a:solidFill>
              <a:highlight>
                <a:srgbClr val="FFFF00"/>
              </a:highlight>
            </a:endParaRPr>
          </a:p>
        </p:txBody>
      </p:sp>
      <p:sp>
        <p:nvSpPr>
          <p:cNvPr id="11" name="文本框 10">
            <a:extLst>
              <a:ext uri="{FF2B5EF4-FFF2-40B4-BE49-F238E27FC236}">
                <a16:creationId xmlns:a16="http://schemas.microsoft.com/office/drawing/2014/main" id="{9B5A25D1-C655-4350-B467-A83473A3C426}"/>
              </a:ext>
            </a:extLst>
          </p:cNvPr>
          <p:cNvSpPr txBox="1"/>
          <p:nvPr/>
        </p:nvSpPr>
        <p:spPr>
          <a:xfrm>
            <a:off x="2219646" y="4069482"/>
            <a:ext cx="8600754" cy="523220"/>
          </a:xfrm>
          <a:prstGeom prst="rect">
            <a:avLst/>
          </a:prstGeom>
          <a:noFill/>
        </p:spPr>
        <p:txBody>
          <a:bodyPr wrap="square" rtlCol="0">
            <a:spAutoFit/>
          </a:bodyPr>
          <a:lstStyle/>
          <a:p>
            <a:r>
              <a:rPr lang="en-US" altLang="zh-CN" sz="2800" dirty="0">
                <a:solidFill>
                  <a:schemeClr val="tx2"/>
                </a:solidFill>
                <a:latin typeface="Calibri" panose="020F0502020204030204" charset="0"/>
              </a:rPr>
              <a:t>When my mom was </a:t>
            </a:r>
            <a:r>
              <a:rPr lang="en-US" altLang="zh-CN" sz="2800" dirty="0" err="1">
                <a:solidFill>
                  <a:schemeClr val="tx2"/>
                </a:solidFill>
                <a:latin typeface="Calibri" panose="020F0502020204030204" charset="0"/>
              </a:rPr>
              <a:t>absent，she</a:t>
            </a:r>
            <a:r>
              <a:rPr lang="en-US" altLang="zh-CN" sz="2800" dirty="0">
                <a:solidFill>
                  <a:schemeClr val="tx2"/>
                </a:solidFill>
                <a:latin typeface="Calibri" panose="020F0502020204030204" charset="0"/>
              </a:rPr>
              <a:t> was like a mother to me.</a:t>
            </a:r>
            <a:endParaRPr lang="zh-CN" altLang="en-US" sz="2800" dirty="0"/>
          </a:p>
        </p:txBody>
      </p:sp>
      <p:sp>
        <p:nvSpPr>
          <p:cNvPr id="12" name="文本框 11">
            <a:extLst>
              <a:ext uri="{FF2B5EF4-FFF2-40B4-BE49-F238E27FC236}">
                <a16:creationId xmlns:a16="http://schemas.microsoft.com/office/drawing/2014/main" id="{D570AB56-9A73-4A20-A0EC-A78534B8AB42}"/>
              </a:ext>
            </a:extLst>
          </p:cNvPr>
          <p:cNvSpPr txBox="1"/>
          <p:nvPr/>
        </p:nvSpPr>
        <p:spPr>
          <a:xfrm>
            <a:off x="3072900" y="4067896"/>
            <a:ext cx="5139941" cy="954107"/>
          </a:xfrm>
          <a:prstGeom prst="rect">
            <a:avLst/>
          </a:prstGeom>
          <a:noFill/>
        </p:spPr>
        <p:txBody>
          <a:bodyPr wrap="square" rtlCol="0">
            <a:spAutoFit/>
          </a:bodyPr>
          <a:lstStyle/>
          <a:p>
            <a:r>
              <a:rPr lang="en-US" altLang="zh-CN" sz="2800" dirty="0">
                <a:solidFill>
                  <a:srgbClr val="FF0000"/>
                </a:solidFill>
                <a:highlight>
                  <a:srgbClr val="FFFF00"/>
                </a:highlight>
              </a:rPr>
              <a:t>Sister’s traits:</a:t>
            </a:r>
          </a:p>
          <a:p>
            <a:r>
              <a:rPr lang="en-US" altLang="zh-CN" sz="2800" dirty="0">
                <a:solidFill>
                  <a:srgbClr val="FF0000"/>
                </a:solidFill>
                <a:highlight>
                  <a:srgbClr val="FFFF00"/>
                </a:highlight>
              </a:rPr>
              <a:t>Loving, patient, responsible </a:t>
            </a:r>
            <a:endParaRPr lang="zh-CN" altLang="en-US" sz="2800" dirty="0">
              <a:solidFill>
                <a:srgbClr val="FF0000"/>
              </a:solidFill>
              <a:highlight>
                <a:srgbClr val="FFFF00"/>
              </a:highlight>
            </a:endParaRPr>
          </a:p>
        </p:txBody>
      </p:sp>
      <p:sp>
        <p:nvSpPr>
          <p:cNvPr id="13" name="文本框 12">
            <a:extLst>
              <a:ext uri="{FF2B5EF4-FFF2-40B4-BE49-F238E27FC236}">
                <a16:creationId xmlns:a16="http://schemas.microsoft.com/office/drawing/2014/main" id="{6E78E96E-635C-4418-AC65-125B21F6E1FE}"/>
              </a:ext>
            </a:extLst>
          </p:cNvPr>
          <p:cNvSpPr txBox="1"/>
          <p:nvPr/>
        </p:nvSpPr>
        <p:spPr>
          <a:xfrm>
            <a:off x="2219646" y="5011479"/>
            <a:ext cx="9648099" cy="1384995"/>
          </a:xfrm>
          <a:prstGeom prst="rect">
            <a:avLst/>
          </a:prstGeom>
          <a:noFill/>
        </p:spPr>
        <p:txBody>
          <a:bodyPr wrap="square" rtlCol="0">
            <a:spAutoFit/>
          </a:bodyPr>
          <a:lstStyle/>
          <a:p>
            <a:r>
              <a:rPr lang="en-US" altLang="zh-CN" sz="2800" dirty="0">
                <a:solidFill>
                  <a:schemeClr val="tx2"/>
                </a:solidFill>
                <a:latin typeface="Calibri" panose="020F0502020204030204" charset="0"/>
              </a:rPr>
              <a:t>When my mom was busy in the </a:t>
            </a:r>
            <a:r>
              <a:rPr lang="en-US" altLang="zh-CN" sz="2800" dirty="0" err="1">
                <a:solidFill>
                  <a:schemeClr val="tx2"/>
                </a:solidFill>
                <a:latin typeface="Calibri" panose="020F0502020204030204" charset="0"/>
              </a:rPr>
              <a:t>kitchen，she</a:t>
            </a:r>
            <a:r>
              <a:rPr lang="en-US" altLang="zh-CN" sz="2800" dirty="0">
                <a:solidFill>
                  <a:schemeClr val="tx2"/>
                </a:solidFill>
                <a:latin typeface="Calibri" panose="020F0502020204030204" charset="0"/>
              </a:rPr>
              <a:t> let me stay on the balcony watching the kids playing in the street. On that balcony I played sometimes with my elder sister</a:t>
            </a:r>
          </a:p>
        </p:txBody>
      </p:sp>
      <p:sp>
        <p:nvSpPr>
          <p:cNvPr id="2" name="文本框 1">
            <a:extLst>
              <a:ext uri="{FF2B5EF4-FFF2-40B4-BE49-F238E27FC236}">
                <a16:creationId xmlns:a16="http://schemas.microsoft.com/office/drawing/2014/main" id="{AAA5D173-72DB-4608-A0A6-DF43C2164996}"/>
              </a:ext>
            </a:extLst>
          </p:cNvPr>
          <p:cNvSpPr txBox="1"/>
          <p:nvPr/>
        </p:nvSpPr>
        <p:spPr>
          <a:xfrm>
            <a:off x="3072900" y="5209209"/>
            <a:ext cx="2417184" cy="954107"/>
          </a:xfrm>
          <a:prstGeom prst="rect">
            <a:avLst/>
          </a:prstGeom>
          <a:noFill/>
        </p:spPr>
        <p:txBody>
          <a:bodyPr wrap="square" rtlCol="0">
            <a:spAutoFit/>
          </a:bodyPr>
          <a:lstStyle/>
          <a:p>
            <a:r>
              <a:rPr lang="zh-CN" altLang="en-US" sz="2800" dirty="0">
                <a:solidFill>
                  <a:srgbClr val="FF0000"/>
                </a:solidFill>
                <a:highlight>
                  <a:srgbClr val="FFFF00"/>
                </a:highlight>
              </a:rPr>
              <a:t>“</a:t>
            </a:r>
            <a:r>
              <a:rPr lang="en-US" altLang="zh-CN" sz="2800" dirty="0">
                <a:solidFill>
                  <a:srgbClr val="FF0000"/>
                </a:solidFill>
                <a:highlight>
                  <a:srgbClr val="FFFF00"/>
                </a:highlight>
              </a:rPr>
              <a:t>My</a:t>
            </a:r>
            <a:r>
              <a:rPr lang="zh-CN" altLang="en-US" sz="2800" dirty="0">
                <a:solidFill>
                  <a:srgbClr val="FF0000"/>
                </a:solidFill>
                <a:highlight>
                  <a:srgbClr val="FFFF00"/>
                </a:highlight>
              </a:rPr>
              <a:t>”</a:t>
            </a:r>
            <a:r>
              <a:rPr lang="en-US" altLang="zh-CN" sz="2800" dirty="0">
                <a:solidFill>
                  <a:srgbClr val="FF0000"/>
                </a:solidFill>
                <a:highlight>
                  <a:srgbClr val="FFFF00"/>
                </a:highlight>
              </a:rPr>
              <a:t> traits: </a:t>
            </a:r>
          </a:p>
          <a:p>
            <a:r>
              <a:rPr lang="en-US" altLang="zh-CN" sz="2800" dirty="0" err="1">
                <a:solidFill>
                  <a:srgbClr val="FF0000"/>
                </a:solidFill>
                <a:highlight>
                  <a:srgbClr val="FFFF00"/>
                </a:highlight>
              </a:rPr>
              <a:t>obident</a:t>
            </a:r>
            <a:r>
              <a:rPr lang="en-US" altLang="zh-CN" sz="2800" dirty="0">
                <a:solidFill>
                  <a:srgbClr val="FF0000"/>
                </a:solidFill>
                <a:highlight>
                  <a:srgbClr val="FFFF00"/>
                </a:highlight>
              </a:rPr>
              <a:t>, cute</a:t>
            </a:r>
            <a:endParaRPr lang="zh-CN" altLang="en-US" sz="2800" dirty="0">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P spid="10" grpId="0"/>
      <p:bldP spid="11" grpId="0"/>
      <p:bldP spid="12" grpId="0"/>
      <p:bldP spid="1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文本框 99"/>
          <p:cNvSpPr txBox="1"/>
          <p:nvPr/>
        </p:nvSpPr>
        <p:spPr>
          <a:xfrm>
            <a:off x="998191" y="187989"/>
            <a:ext cx="9811444" cy="561688"/>
          </a:xfrm>
          <a:prstGeom prst="rect">
            <a:avLst/>
          </a:prstGeom>
          <a:noFill/>
          <a:ln w="12700">
            <a:noFill/>
          </a:ln>
        </p:spPr>
        <p:txBody>
          <a:bodyPr wrap="square" lIns="34288" tIns="34288" rIns="34288" bIns="34288" anchor="t">
            <a:spAutoFit/>
          </a:bodyPr>
          <a:lstStyle/>
          <a:p>
            <a:pPr algn="ctr"/>
            <a:r>
              <a:rPr lang="en-US" altLang="zh-CN" sz="3200" b="1" dirty="0">
                <a:ln w="11430"/>
                <a:solidFill>
                  <a:srgbClr val="FF0000"/>
                </a:solidFill>
                <a:effectLst>
                  <a:outerShdw blurRad="50800" dist="39000" dir="5460000" algn="tl">
                    <a:srgbClr val="000000">
                      <a:alpha val="38000"/>
                    </a:srgbClr>
                  </a:outerShdw>
                </a:effectLst>
                <a:latin typeface="Arial" panose="020B0604020202020204" pitchFamily="34" charset="0"/>
                <a:ea typeface="宋体" panose="02010600030101010101" pitchFamily="2" charset="-122"/>
              </a:rPr>
              <a:t>Pre-writing     The</a:t>
            </a:r>
            <a:r>
              <a:rPr lang="zh-CN" altLang="en-US" sz="3200" b="1" dirty="0">
                <a:ln w="11430"/>
                <a:solidFill>
                  <a:srgbClr val="FF0000"/>
                </a:solidFill>
                <a:effectLst>
                  <a:outerShdw blurRad="50800" dist="39000" dir="5460000" algn="tl">
                    <a:srgbClr val="000000">
                      <a:alpha val="38000"/>
                    </a:srgbClr>
                  </a:outerShdw>
                </a:effectLst>
                <a:latin typeface="Arial" panose="020B0604020202020204" pitchFamily="34" charset="0"/>
                <a:ea typeface="宋体" panose="02010600030101010101" pitchFamily="2" charset="-122"/>
              </a:rPr>
              <a:t> </a:t>
            </a:r>
            <a:r>
              <a:rPr lang="en-US" altLang="zh-CN" sz="3200" b="1" dirty="0">
                <a:ln w="11430"/>
                <a:solidFill>
                  <a:srgbClr val="FF0000"/>
                </a:solidFill>
                <a:effectLst>
                  <a:outerShdw blurRad="50800" dist="39000" dir="5460000" algn="tl">
                    <a:srgbClr val="000000">
                      <a:alpha val="38000"/>
                    </a:srgbClr>
                  </a:outerShdw>
                </a:effectLst>
                <a:latin typeface="Arial" panose="020B0604020202020204" pitchFamily="34" charset="0"/>
                <a:ea typeface="宋体" panose="02010600030101010101" pitchFamily="2" charset="-122"/>
              </a:rPr>
              <a:t>relationship</a:t>
            </a:r>
            <a:r>
              <a:rPr lang="zh-CN" altLang="zh-CN" sz="3200" b="1" dirty="0">
                <a:ln w="11430"/>
                <a:solidFill>
                  <a:srgbClr val="FF0000"/>
                </a:solidFill>
                <a:effectLst>
                  <a:outerShdw blurRad="50800" dist="39000" dir="5460000" algn="tl">
                    <a:srgbClr val="000000">
                      <a:alpha val="38000"/>
                    </a:srgbClr>
                  </a:outerShdw>
                </a:effectLst>
                <a:latin typeface="Arial" panose="020B0604020202020204" pitchFamily="34" charset="0"/>
                <a:ea typeface="宋体" panose="02010600030101010101" pitchFamily="2" charset="-122"/>
              </a:rPr>
              <a:t> of the </a:t>
            </a:r>
            <a:r>
              <a:rPr lang="en-US" altLang="zh-CN" sz="3200" b="1" dirty="0">
                <a:ln w="11430"/>
                <a:solidFill>
                  <a:srgbClr val="FF0000"/>
                </a:solidFill>
                <a:effectLst>
                  <a:outerShdw blurRad="50800" dist="39000" dir="5460000" algn="tl">
                    <a:srgbClr val="000000">
                      <a:alpha val="38000"/>
                    </a:srgbClr>
                  </a:outerShdw>
                </a:effectLst>
                <a:latin typeface="Arial" panose="020B0604020202020204" pitchFamily="34" charset="0"/>
                <a:ea typeface="宋体" panose="02010600030101010101" pitchFamily="2" charset="-122"/>
              </a:rPr>
              <a:t>Persons</a:t>
            </a:r>
            <a:endParaRPr lang="zh-CN" altLang="zh-CN" sz="3200" b="1" dirty="0">
              <a:ln w="11430"/>
              <a:solidFill>
                <a:srgbClr val="FF0000"/>
              </a:solidFill>
              <a:effectLst>
                <a:outerShdw blurRad="50800" dist="39000" dir="5460000" algn="tl">
                  <a:srgbClr val="000000">
                    <a:alpha val="38000"/>
                  </a:srgbClr>
                </a:outerShdw>
              </a:effectLst>
              <a:latin typeface="Arial" panose="020B0604020202020204" pitchFamily="34" charset="0"/>
              <a:ea typeface="宋体" panose="02010600030101010101" pitchFamily="2" charset="-122"/>
              <a:sym typeface="宋体" panose="02010600030101010101" pitchFamily="2" charset="-122"/>
            </a:endParaRPr>
          </a:p>
        </p:txBody>
      </p:sp>
      <p:sp>
        <p:nvSpPr>
          <p:cNvPr id="148" name="Norah"/>
          <p:cNvSpPr txBox="1"/>
          <p:nvPr/>
        </p:nvSpPr>
        <p:spPr>
          <a:xfrm>
            <a:off x="5474652" y="1087596"/>
            <a:ext cx="909320" cy="461645"/>
          </a:xfrm>
          <a:prstGeom prst="rect">
            <a:avLst/>
          </a:prstGeom>
          <a:noFill/>
          <a:ln w="12700">
            <a:noFill/>
          </a:ln>
        </p:spPr>
        <p:txBody>
          <a:bodyPr wrap="none" lIns="0" tIns="0" rIns="0" bIns="0" anchor="t">
            <a:spAutoFit/>
          </a:bodyPr>
          <a:lstStyle/>
          <a:p>
            <a:r>
              <a:rPr lang="zh-CN" altLang="zh-CN" sz="3000" dirty="0">
                <a:latin typeface="Times New Roman" panose="02020603050405020304"/>
                <a:ea typeface="Times New Roman" panose="02020603050405020304"/>
                <a:sym typeface="Times New Roman" panose="02020603050405020304"/>
              </a:rPr>
              <a:t>Maria</a:t>
            </a:r>
          </a:p>
        </p:txBody>
      </p:sp>
      <p:sp>
        <p:nvSpPr>
          <p:cNvPr id="149" name="“I”"/>
          <p:cNvSpPr txBox="1"/>
          <p:nvPr/>
        </p:nvSpPr>
        <p:spPr>
          <a:xfrm>
            <a:off x="9059863" y="3365500"/>
            <a:ext cx="825500" cy="461645"/>
          </a:xfrm>
          <a:prstGeom prst="rect">
            <a:avLst/>
          </a:prstGeom>
          <a:noFill/>
          <a:ln w="12700">
            <a:noFill/>
          </a:ln>
        </p:spPr>
        <p:txBody>
          <a:bodyPr wrap="none" lIns="0" tIns="0" rIns="0" bIns="0" anchor="t">
            <a:spAutoFit/>
          </a:bodyPr>
          <a:lstStyle/>
          <a:p>
            <a:r>
              <a:rPr lang="zh-CN" altLang="zh-CN" sz="3000" dirty="0">
                <a:latin typeface="Times New Roman" panose="02020603050405020304"/>
                <a:ea typeface="Times New Roman" panose="02020603050405020304"/>
                <a:sym typeface="Times New Roman" panose="02020603050405020304"/>
              </a:rPr>
              <a:t>Mom</a:t>
            </a:r>
          </a:p>
        </p:txBody>
      </p:sp>
      <p:sp>
        <p:nvSpPr>
          <p:cNvPr id="150" name="文本框 6"/>
          <p:cNvSpPr txBox="1"/>
          <p:nvPr/>
        </p:nvSpPr>
        <p:spPr>
          <a:xfrm>
            <a:off x="2293938" y="4054475"/>
            <a:ext cx="1666875" cy="787400"/>
          </a:xfrm>
          <a:prstGeom prst="rect">
            <a:avLst/>
          </a:prstGeom>
          <a:ln w="12700">
            <a:miter lim="400000"/>
          </a:ln>
        </p:spPr>
        <p:txBody>
          <a:bodyPr lIns="47625" tIns="47625" rIns="47625" bIns="47625">
            <a:spAutoFit/>
          </a:bodyPr>
          <a:lstStyle>
            <a:lvl1pPr>
              <a:defRPr sz="3000" b="1">
                <a:latin typeface="Times New Roman" panose="02020603050405020304"/>
                <a:ea typeface="Times New Roman" panose="02020603050405020304"/>
                <a:cs typeface="Times New Roman" panose="02020603050405020304"/>
                <a:sym typeface="Times New Roman" panose="02020603050405020304"/>
              </a:defRPr>
            </a:lvl1pPr>
          </a:lstStyle>
          <a:p>
            <a:pPr fontAlgn="base"/>
            <a:r>
              <a:rPr sz="2250" strike="noStrike" noProof="1">
                <a:latin typeface="Times New Roman" panose="02020603050405020304"/>
                <a:ea typeface="Times New Roman" panose="02020603050405020304"/>
                <a:cs typeface="Times New Roman" panose="02020603050405020304"/>
              </a:rPr>
              <a:t>Love and take care of </a:t>
            </a:r>
            <a:endParaRPr sz="2250" strike="noStrike" noProof="1"/>
          </a:p>
        </p:txBody>
      </p:sp>
      <p:sp>
        <p:nvSpPr>
          <p:cNvPr id="155" name="“I”"/>
          <p:cNvSpPr txBox="1"/>
          <p:nvPr/>
        </p:nvSpPr>
        <p:spPr>
          <a:xfrm>
            <a:off x="5364163" y="6092825"/>
            <a:ext cx="1079500" cy="461645"/>
          </a:xfrm>
          <a:prstGeom prst="rect">
            <a:avLst/>
          </a:prstGeom>
          <a:noFill/>
          <a:ln w="12700">
            <a:noFill/>
          </a:ln>
        </p:spPr>
        <p:txBody>
          <a:bodyPr wrap="none" lIns="0" tIns="0" rIns="0" bIns="0" anchor="t">
            <a:spAutoFit/>
          </a:bodyPr>
          <a:lstStyle/>
          <a:p>
            <a:r>
              <a:rPr lang="zh-CN" altLang="zh-CN" sz="3000">
                <a:latin typeface="Times New Roman" panose="02020603050405020304"/>
                <a:ea typeface="Times New Roman" panose="02020603050405020304"/>
                <a:sym typeface="Times New Roman" panose="02020603050405020304"/>
              </a:rPr>
              <a:t>Flower</a:t>
            </a:r>
          </a:p>
        </p:txBody>
      </p:sp>
      <p:sp>
        <p:nvSpPr>
          <p:cNvPr id="156" name="线条"/>
          <p:cNvSpPr/>
          <p:nvPr/>
        </p:nvSpPr>
        <p:spPr>
          <a:xfrm>
            <a:off x="3459163" y="3617913"/>
            <a:ext cx="1285875" cy="1284287"/>
          </a:xfrm>
          <a:prstGeom prst="line">
            <a:avLst/>
          </a:prstGeom>
          <a:ln w="254000" cap="flat" cmpd="sng">
            <a:solidFill>
              <a:schemeClr val="accent2"/>
            </a:solidFill>
            <a:prstDash val="solid"/>
            <a:round/>
            <a:headEnd type="none" w="med" len="med"/>
            <a:tailEnd type="triangle" w="med" len="med"/>
          </a:ln>
        </p:spPr>
        <p:txBody>
          <a:bodyPr lIns="34288" tIns="34288" rIns="34288" bIns="34288" anchor="t"/>
          <a:lstStyle/>
          <a:p>
            <a:endParaRPr lang="zh-CN" altLang="zh-CN" sz="1800">
              <a:latin typeface="Calibri" panose="020F0502020204030204" charset="0"/>
              <a:ea typeface="宋体" panose="02010600030101010101" pitchFamily="2" charset="-122"/>
            </a:endParaRPr>
          </a:p>
        </p:txBody>
      </p:sp>
      <p:sp>
        <p:nvSpPr>
          <p:cNvPr id="157" name="线条"/>
          <p:cNvSpPr/>
          <p:nvPr/>
        </p:nvSpPr>
        <p:spPr>
          <a:xfrm flipH="1" flipV="1">
            <a:off x="3370263" y="3134930"/>
            <a:ext cx="1655762" cy="0"/>
          </a:xfrm>
          <a:prstGeom prst="line">
            <a:avLst/>
          </a:prstGeom>
          <a:ln w="254000" cap="flat" cmpd="sng">
            <a:solidFill>
              <a:schemeClr val="accent2"/>
            </a:solidFill>
            <a:prstDash val="solid"/>
            <a:round/>
            <a:headEnd type="none" w="med" len="med"/>
            <a:tailEnd type="triangle" w="med" len="med"/>
          </a:ln>
        </p:spPr>
        <p:txBody>
          <a:bodyPr lIns="34288" tIns="34288" rIns="34288" bIns="34288" anchor="t"/>
          <a:lstStyle/>
          <a:p>
            <a:endParaRPr lang="zh-CN" altLang="zh-CN" sz="1800">
              <a:latin typeface="Calibri" panose="020F0502020204030204" charset="0"/>
              <a:ea typeface="宋体" panose="02010600030101010101" pitchFamily="2" charset="-122"/>
            </a:endParaRPr>
          </a:p>
        </p:txBody>
      </p:sp>
      <p:sp>
        <p:nvSpPr>
          <p:cNvPr id="158" name="“I”"/>
          <p:cNvSpPr txBox="1"/>
          <p:nvPr/>
        </p:nvSpPr>
        <p:spPr>
          <a:xfrm>
            <a:off x="3244850" y="2224182"/>
            <a:ext cx="1417320" cy="461645"/>
          </a:xfrm>
          <a:prstGeom prst="rect">
            <a:avLst/>
          </a:prstGeom>
          <a:noFill/>
          <a:ln w="12700">
            <a:noFill/>
          </a:ln>
        </p:spPr>
        <p:txBody>
          <a:bodyPr wrap="none" lIns="0" tIns="0" rIns="0" bIns="0" anchor="t">
            <a:spAutoFit/>
          </a:bodyPr>
          <a:lstStyle/>
          <a:p>
            <a:r>
              <a:rPr lang="zh-CN" altLang="zh-CN" sz="3000" dirty="0">
                <a:latin typeface="Times New Roman" panose="02020603050405020304"/>
                <a:ea typeface="Times New Roman" panose="02020603050405020304"/>
                <a:sym typeface="Times New Roman" panose="02020603050405020304"/>
              </a:rPr>
              <a:t>Daughter</a:t>
            </a:r>
          </a:p>
        </p:txBody>
      </p:sp>
      <p:sp>
        <p:nvSpPr>
          <p:cNvPr id="159" name="“I”"/>
          <p:cNvSpPr txBox="1"/>
          <p:nvPr/>
        </p:nvSpPr>
        <p:spPr>
          <a:xfrm>
            <a:off x="7189152" y="2224182"/>
            <a:ext cx="1417320" cy="461645"/>
          </a:xfrm>
          <a:prstGeom prst="rect">
            <a:avLst/>
          </a:prstGeom>
          <a:noFill/>
          <a:ln w="12700">
            <a:noFill/>
          </a:ln>
        </p:spPr>
        <p:txBody>
          <a:bodyPr wrap="none" lIns="0" tIns="0" rIns="0" bIns="0" anchor="t">
            <a:spAutoFit/>
          </a:bodyPr>
          <a:lstStyle/>
          <a:p>
            <a:r>
              <a:rPr lang="zh-CN" altLang="zh-CN" sz="3000" dirty="0">
                <a:latin typeface="Times New Roman" panose="02020603050405020304"/>
                <a:ea typeface="Times New Roman" panose="02020603050405020304"/>
                <a:sym typeface="Times New Roman" panose="02020603050405020304"/>
              </a:rPr>
              <a:t>Daughter</a:t>
            </a:r>
          </a:p>
        </p:txBody>
      </p:sp>
      <p:sp>
        <p:nvSpPr>
          <p:cNvPr id="160" name="线条"/>
          <p:cNvSpPr/>
          <p:nvPr/>
        </p:nvSpPr>
        <p:spPr>
          <a:xfrm>
            <a:off x="7136962" y="3134930"/>
            <a:ext cx="1751013" cy="0"/>
          </a:xfrm>
          <a:prstGeom prst="line">
            <a:avLst/>
          </a:prstGeom>
          <a:ln w="254000" cap="flat" cmpd="sng">
            <a:solidFill>
              <a:schemeClr val="accent2"/>
            </a:solidFill>
            <a:prstDash val="solid"/>
            <a:round/>
            <a:headEnd type="none" w="med" len="med"/>
            <a:tailEnd type="triangle" w="med" len="med"/>
          </a:ln>
        </p:spPr>
        <p:txBody>
          <a:bodyPr lIns="34288" tIns="34288" rIns="34288" bIns="34288" anchor="t"/>
          <a:lstStyle/>
          <a:p>
            <a:endParaRPr lang="zh-CN" altLang="zh-CN" sz="1800">
              <a:latin typeface="Calibri" panose="020F0502020204030204" charset="0"/>
              <a:ea typeface="宋体" panose="02010600030101010101" pitchFamily="2" charset="-122"/>
            </a:endParaRPr>
          </a:p>
        </p:txBody>
      </p:sp>
      <p:sp>
        <p:nvSpPr>
          <p:cNvPr id="161" name="Dan"/>
          <p:cNvSpPr txBox="1"/>
          <p:nvPr/>
        </p:nvSpPr>
        <p:spPr>
          <a:xfrm>
            <a:off x="2522538" y="1597025"/>
            <a:ext cx="729615" cy="556895"/>
          </a:xfrm>
          <a:prstGeom prst="rect">
            <a:avLst/>
          </a:prstGeom>
          <a:noFill/>
          <a:ln w="12700">
            <a:noFill/>
          </a:ln>
        </p:spPr>
        <p:txBody>
          <a:bodyPr wrap="none" lIns="47625" tIns="47625" rIns="47625" bIns="47625" anchor="t">
            <a:spAutoFit/>
          </a:bodyPr>
          <a:lstStyle/>
          <a:p>
            <a:r>
              <a:rPr lang="zh-CN" altLang="zh-CN" sz="3000">
                <a:latin typeface="Times New Roman" panose="02020603050405020304"/>
                <a:ea typeface="Times New Roman" panose="02020603050405020304"/>
                <a:sym typeface="Times New Roman" panose="02020603050405020304"/>
              </a:rPr>
              <a:t>Dad</a:t>
            </a:r>
          </a:p>
        </p:txBody>
      </p:sp>
      <p:sp>
        <p:nvSpPr>
          <p:cNvPr id="163" name="线条"/>
          <p:cNvSpPr/>
          <p:nvPr/>
        </p:nvSpPr>
        <p:spPr>
          <a:xfrm>
            <a:off x="6966585" y="3917950"/>
            <a:ext cx="1292225" cy="1074737"/>
          </a:xfrm>
          <a:prstGeom prst="line">
            <a:avLst/>
          </a:prstGeom>
          <a:ln w="254000" cap="flat" cmpd="sng">
            <a:solidFill>
              <a:schemeClr val="accent2"/>
            </a:solidFill>
            <a:prstDash val="solid"/>
            <a:round/>
            <a:headEnd type="none" w="med" len="med"/>
            <a:tailEnd type="triangle" w="med" len="med"/>
          </a:ln>
        </p:spPr>
        <p:txBody>
          <a:bodyPr lIns="34288" tIns="34288" rIns="34288" bIns="34288" anchor="t"/>
          <a:lstStyle/>
          <a:p>
            <a:endParaRPr lang="zh-CN" altLang="zh-CN" sz="1800">
              <a:latin typeface="Calibri" panose="020F0502020204030204" charset="0"/>
              <a:ea typeface="宋体" panose="02010600030101010101" pitchFamily="2" charset="-122"/>
            </a:endParaRPr>
          </a:p>
        </p:txBody>
      </p:sp>
      <p:sp>
        <p:nvSpPr>
          <p:cNvPr id="164" name="“I”"/>
          <p:cNvSpPr txBox="1"/>
          <p:nvPr/>
        </p:nvSpPr>
        <p:spPr>
          <a:xfrm>
            <a:off x="7446964" y="3744913"/>
            <a:ext cx="1341755" cy="346075"/>
          </a:xfrm>
          <a:prstGeom prst="rect">
            <a:avLst/>
          </a:prstGeom>
          <a:ln w="12700">
            <a:miter lim="400000"/>
          </a:ln>
        </p:spPr>
        <p:txBody>
          <a:bodyPr wrap="none" lIns="0" tIns="0" rIns="0" bIns="0">
            <a:spAutoFit/>
          </a:bodyPr>
          <a:lstStyle>
            <a:lvl1pPr>
              <a:defRPr sz="3000">
                <a:latin typeface="Times New Roman" panose="02020603050405020304"/>
                <a:ea typeface="Times New Roman" panose="02020603050405020304"/>
                <a:cs typeface="Times New Roman" panose="02020603050405020304"/>
                <a:sym typeface="Times New Roman" panose="02020603050405020304"/>
              </a:defRPr>
            </a:lvl1pPr>
          </a:lstStyle>
          <a:p>
            <a:pPr fontAlgn="base"/>
            <a:r>
              <a:rPr sz="2250" strike="noStrike" noProof="1">
                <a:latin typeface="Times New Roman" panose="02020603050405020304"/>
                <a:ea typeface="Times New Roman" panose="02020603050405020304"/>
                <a:cs typeface="Times New Roman" panose="02020603050405020304"/>
              </a:rPr>
              <a:t>Elder Sister</a:t>
            </a:r>
            <a:endParaRPr sz="2250" strike="noStrike" noProof="1"/>
          </a:p>
        </p:txBody>
      </p:sp>
      <p:sp>
        <p:nvSpPr>
          <p:cNvPr id="165" name="“I”"/>
          <p:cNvSpPr txBox="1"/>
          <p:nvPr/>
        </p:nvSpPr>
        <p:spPr>
          <a:xfrm>
            <a:off x="9813925" y="4976813"/>
            <a:ext cx="464820" cy="461645"/>
          </a:xfrm>
          <a:prstGeom prst="rect">
            <a:avLst/>
          </a:prstGeom>
          <a:noFill/>
          <a:ln w="12700">
            <a:noFill/>
          </a:ln>
        </p:spPr>
        <p:txBody>
          <a:bodyPr wrap="none" lIns="0" tIns="0" rIns="0" bIns="0" anchor="t">
            <a:spAutoFit/>
          </a:bodyPr>
          <a:lstStyle/>
          <a:p>
            <a:r>
              <a:rPr lang="zh-CN" altLang="zh-CN" sz="3000">
                <a:latin typeface="Times New Roman" panose="02020603050405020304"/>
                <a:ea typeface="Times New Roman" panose="02020603050405020304"/>
                <a:sym typeface="Times New Roman" panose="02020603050405020304"/>
              </a:rPr>
              <a:t>“I”</a:t>
            </a:r>
          </a:p>
        </p:txBody>
      </p:sp>
      <p:pic>
        <p:nvPicPr>
          <p:cNvPr id="19471" name="图片 3" descr="1"/>
          <p:cNvPicPr>
            <a:picLocks noChangeAspect="1"/>
          </p:cNvPicPr>
          <p:nvPr/>
        </p:nvPicPr>
        <p:blipFill rotWithShape="1">
          <a:blip r:embed="rId2" cstate="print"/>
          <a:srcRect r="3724" b="5686"/>
          <a:stretch/>
        </p:blipFill>
        <p:spPr>
          <a:xfrm>
            <a:off x="5142217" y="1553988"/>
            <a:ext cx="1360253" cy="2106611"/>
          </a:xfrm>
          <a:prstGeom prst="rect">
            <a:avLst/>
          </a:prstGeom>
          <a:noFill/>
          <a:ln w="9525">
            <a:noFill/>
          </a:ln>
        </p:spPr>
      </p:pic>
      <p:pic>
        <p:nvPicPr>
          <p:cNvPr id="19472" name="图片 4" descr="33饿"/>
          <p:cNvPicPr>
            <a:picLocks noChangeAspect="1"/>
          </p:cNvPicPr>
          <p:nvPr/>
        </p:nvPicPr>
        <p:blipFill>
          <a:blip r:embed="rId3"/>
          <a:stretch>
            <a:fillRect/>
          </a:stretch>
        </p:blipFill>
        <p:spPr>
          <a:xfrm>
            <a:off x="8459788" y="1263650"/>
            <a:ext cx="1770062" cy="2028825"/>
          </a:xfrm>
          <a:prstGeom prst="rect">
            <a:avLst/>
          </a:prstGeom>
          <a:noFill/>
          <a:ln w="9525">
            <a:noFill/>
          </a:ln>
        </p:spPr>
      </p:pic>
      <p:pic>
        <p:nvPicPr>
          <p:cNvPr id="19473" name="图片 5" descr="65"/>
          <p:cNvPicPr>
            <a:picLocks noChangeAspect="1"/>
          </p:cNvPicPr>
          <p:nvPr/>
        </p:nvPicPr>
        <p:blipFill>
          <a:blip r:embed="rId4"/>
          <a:stretch>
            <a:fillRect/>
          </a:stretch>
        </p:blipFill>
        <p:spPr>
          <a:xfrm>
            <a:off x="1927225" y="2041525"/>
            <a:ext cx="1120775" cy="1703388"/>
          </a:xfrm>
          <a:prstGeom prst="rect">
            <a:avLst/>
          </a:prstGeom>
          <a:noFill/>
          <a:ln w="9525">
            <a:noFill/>
          </a:ln>
        </p:spPr>
      </p:pic>
      <p:pic>
        <p:nvPicPr>
          <p:cNvPr id="19474" name="图片 6" descr="99"/>
          <p:cNvPicPr>
            <a:picLocks noChangeAspect="1"/>
          </p:cNvPicPr>
          <p:nvPr/>
        </p:nvPicPr>
        <p:blipFill>
          <a:blip r:embed="rId5" cstate="print"/>
          <a:stretch>
            <a:fillRect/>
          </a:stretch>
        </p:blipFill>
        <p:spPr>
          <a:xfrm>
            <a:off x="8115300" y="4445000"/>
            <a:ext cx="1495425" cy="1527175"/>
          </a:xfrm>
          <a:prstGeom prst="rect">
            <a:avLst/>
          </a:prstGeom>
          <a:noFill/>
          <a:ln w="9525">
            <a:noFill/>
          </a:ln>
        </p:spPr>
      </p:pic>
      <p:pic>
        <p:nvPicPr>
          <p:cNvPr id="19475" name="图片 1" descr="1140004351_745609663"/>
          <p:cNvPicPr>
            <a:picLocks noChangeAspect="1"/>
          </p:cNvPicPr>
          <p:nvPr/>
        </p:nvPicPr>
        <p:blipFill>
          <a:blip r:embed="rId6" cstate="print"/>
          <a:stretch>
            <a:fillRect/>
          </a:stretch>
        </p:blipFill>
        <p:spPr>
          <a:xfrm>
            <a:off x="5026025" y="4090988"/>
            <a:ext cx="1819275" cy="2001837"/>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indefinite" fill="hold"/>
                                        <p:tgtEl>
                                          <p:spTgt spid="165"/>
                                        </p:tgtEl>
                                        <p:attrNameLst>
                                          <p:attrName>style.visibility</p:attrName>
                                        </p:attrNameLst>
                                      </p:cBhvr>
                                      <p:to>
                                        <p:strVal val="visible"/>
                                      </p:to>
                                    </p:set>
                                    <p:anim calcmode="lin" valueType="num">
                                      <p:cBhvr>
                                        <p:cTn id="7" dur="1000" fill="hold"/>
                                        <p:tgtEl>
                                          <p:spTgt spid="165"/>
                                        </p:tgtEl>
                                        <p:attrNameLst>
                                          <p:attrName>ppt_x</p:attrName>
                                        </p:attrNameLst>
                                      </p:cBhvr>
                                      <p:tavLst>
                                        <p:tav tm="0">
                                          <p:val>
                                            <p:strVal val="0-#ppt_w/2"/>
                                          </p:val>
                                        </p:tav>
                                        <p:tav tm="100000">
                                          <p:val>
                                            <p:strVal val="#ppt_x"/>
                                          </p:val>
                                        </p:tav>
                                      </p:tavLst>
                                    </p:anim>
                                    <p:anim calcmode="lin" valueType="num">
                                      <p:cBhvr>
                                        <p:cTn id="8" dur="1000" fill="hold"/>
                                        <p:tgtEl>
                                          <p:spTgt spid="1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childTnLst>
                                    <p:set>
                                      <p:cBhvr>
                                        <p:cTn id="12" dur="indefinite" fill="hold"/>
                                        <p:tgtEl>
                                          <p:spTgt spid="149"/>
                                        </p:tgtEl>
                                        <p:attrNameLst>
                                          <p:attrName>style.visibility</p:attrName>
                                        </p:attrNameLst>
                                      </p:cBhvr>
                                      <p:to>
                                        <p:strVal val="visible"/>
                                      </p:to>
                                    </p:set>
                                    <p:anim calcmode="lin" valueType="num">
                                      <p:cBhvr>
                                        <p:cTn id="13" dur="1000" fill="hold"/>
                                        <p:tgtEl>
                                          <p:spTgt spid="149"/>
                                        </p:tgtEl>
                                        <p:attrNameLst>
                                          <p:attrName>ppt_x</p:attrName>
                                        </p:attrNameLst>
                                      </p:cBhvr>
                                      <p:tavLst>
                                        <p:tav tm="0">
                                          <p:val>
                                            <p:strVal val="0-#ppt_w/2"/>
                                          </p:val>
                                        </p:tav>
                                        <p:tav tm="100000">
                                          <p:val>
                                            <p:strVal val="#ppt_x"/>
                                          </p:val>
                                        </p:tav>
                                      </p:tavLst>
                                    </p:anim>
                                    <p:anim calcmode="lin" valueType="num">
                                      <p:cBhvr>
                                        <p:cTn id="14" dur="10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childTnLst>
                                    <p:set>
                                      <p:cBhvr>
                                        <p:cTn id="18" dur="indefinite" fill="hold"/>
                                        <p:tgtEl>
                                          <p:spTgt spid="148"/>
                                        </p:tgtEl>
                                        <p:attrNameLst>
                                          <p:attrName>style.visibility</p:attrName>
                                        </p:attrNameLst>
                                      </p:cBhvr>
                                      <p:to>
                                        <p:strVal val="visible"/>
                                      </p:to>
                                    </p:set>
                                    <p:anim calcmode="lin" valueType="num">
                                      <p:cBhvr>
                                        <p:cTn id="19" dur="1000" fill="hold"/>
                                        <p:tgtEl>
                                          <p:spTgt spid="148"/>
                                        </p:tgtEl>
                                        <p:attrNameLst>
                                          <p:attrName>ppt_x</p:attrName>
                                        </p:attrNameLst>
                                      </p:cBhvr>
                                      <p:tavLst>
                                        <p:tav tm="0">
                                          <p:val>
                                            <p:strVal val="0-#ppt_w/2"/>
                                          </p:val>
                                        </p:tav>
                                        <p:tav tm="100000">
                                          <p:val>
                                            <p:strVal val="#ppt_x"/>
                                          </p:val>
                                        </p:tav>
                                      </p:tavLst>
                                    </p:anim>
                                    <p:anim calcmode="lin" valueType="num">
                                      <p:cBhvr>
                                        <p:cTn id="20" dur="10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childTnLst>
                                    <p:set>
                                      <p:cBhvr>
                                        <p:cTn id="24" dur="indefinite" fill="hold"/>
                                        <p:tgtEl>
                                          <p:spTgt spid="161"/>
                                        </p:tgtEl>
                                        <p:attrNameLst>
                                          <p:attrName>style.visibility</p:attrName>
                                        </p:attrNameLst>
                                      </p:cBhvr>
                                      <p:to>
                                        <p:strVal val="visible"/>
                                      </p:to>
                                    </p:set>
                                    <p:anim calcmode="lin" valueType="num">
                                      <p:cBhvr>
                                        <p:cTn id="25" dur="1000" fill="hold"/>
                                        <p:tgtEl>
                                          <p:spTgt spid="161"/>
                                        </p:tgtEl>
                                        <p:attrNameLst>
                                          <p:attrName>ppt_x</p:attrName>
                                        </p:attrNameLst>
                                      </p:cBhvr>
                                      <p:tavLst>
                                        <p:tav tm="0">
                                          <p:val>
                                            <p:strVal val="0-#ppt_w/2"/>
                                          </p:val>
                                        </p:tav>
                                        <p:tav tm="100000">
                                          <p:val>
                                            <p:strVal val="#ppt_x"/>
                                          </p:val>
                                        </p:tav>
                                      </p:tavLst>
                                    </p:anim>
                                    <p:anim calcmode="lin" valueType="num">
                                      <p:cBhvr>
                                        <p:cTn id="26"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childTnLst>
                                    <p:set>
                                      <p:cBhvr>
                                        <p:cTn id="30" dur="indefinite" fill="hold"/>
                                        <p:tgtEl>
                                          <p:spTgt spid="155"/>
                                        </p:tgtEl>
                                        <p:attrNameLst>
                                          <p:attrName>style.visibility</p:attrName>
                                        </p:attrNameLst>
                                      </p:cBhvr>
                                      <p:to>
                                        <p:strVal val="visible"/>
                                      </p:to>
                                    </p:set>
                                    <p:anim calcmode="lin" valueType="num">
                                      <p:cBhvr>
                                        <p:cTn id="31" dur="1000" fill="hold"/>
                                        <p:tgtEl>
                                          <p:spTgt spid="155"/>
                                        </p:tgtEl>
                                        <p:attrNameLst>
                                          <p:attrName>ppt_x</p:attrName>
                                        </p:attrNameLst>
                                      </p:cBhvr>
                                      <p:tavLst>
                                        <p:tav tm="0">
                                          <p:val>
                                            <p:strVal val="0-#ppt_w/2"/>
                                          </p:val>
                                        </p:tav>
                                        <p:tav tm="100000">
                                          <p:val>
                                            <p:strVal val="#ppt_x"/>
                                          </p:val>
                                        </p:tav>
                                      </p:tavLst>
                                    </p:anim>
                                    <p:anim calcmode="lin" valueType="num">
                                      <p:cBhvr>
                                        <p:cTn id="32" dur="10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6" nodeType="clickEffect">
                                  <p:stCondLst>
                                    <p:cond delay="0"/>
                                  </p:stCondLst>
                                  <p:childTnLst>
                                    <p:set>
                                      <p:cBhvr>
                                        <p:cTn id="36" dur="indefinite" fill="hold"/>
                                        <p:tgtEl>
                                          <p:spTgt spid="160"/>
                                        </p:tgtEl>
                                        <p:attrNameLst>
                                          <p:attrName>style.visibility</p:attrName>
                                        </p:attrNameLst>
                                      </p:cBhvr>
                                      <p:to>
                                        <p:strVal val="visible"/>
                                      </p:to>
                                    </p:set>
                                    <p:anim calcmode="lin" valueType="num">
                                      <p:cBhvr>
                                        <p:cTn id="37" dur="1000" fill="hold"/>
                                        <p:tgtEl>
                                          <p:spTgt spid="160"/>
                                        </p:tgtEl>
                                        <p:attrNameLst>
                                          <p:attrName>ppt_x</p:attrName>
                                        </p:attrNameLst>
                                      </p:cBhvr>
                                      <p:tavLst>
                                        <p:tav tm="0">
                                          <p:val>
                                            <p:strVal val="0-#ppt_w/2"/>
                                          </p:val>
                                        </p:tav>
                                        <p:tav tm="100000">
                                          <p:val>
                                            <p:strVal val="#ppt_x"/>
                                          </p:val>
                                        </p:tav>
                                      </p:tavLst>
                                    </p:anim>
                                    <p:anim calcmode="lin" valueType="num">
                                      <p:cBhvr>
                                        <p:cTn id="38" dur="10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7" nodeType="clickEffect">
                                  <p:stCondLst>
                                    <p:cond delay="0"/>
                                  </p:stCondLst>
                                  <p:childTnLst>
                                    <p:set>
                                      <p:cBhvr>
                                        <p:cTn id="42" dur="indefinite" fill="hold"/>
                                        <p:tgtEl>
                                          <p:spTgt spid="159"/>
                                        </p:tgtEl>
                                        <p:attrNameLst>
                                          <p:attrName>style.visibility</p:attrName>
                                        </p:attrNameLst>
                                      </p:cBhvr>
                                      <p:to>
                                        <p:strVal val="visible"/>
                                      </p:to>
                                    </p:set>
                                    <p:anim calcmode="lin" valueType="num">
                                      <p:cBhvr>
                                        <p:cTn id="43" dur="1000" fill="hold"/>
                                        <p:tgtEl>
                                          <p:spTgt spid="159"/>
                                        </p:tgtEl>
                                        <p:attrNameLst>
                                          <p:attrName>ppt_x</p:attrName>
                                        </p:attrNameLst>
                                      </p:cBhvr>
                                      <p:tavLst>
                                        <p:tav tm="0">
                                          <p:val>
                                            <p:strVal val="0-#ppt_w/2"/>
                                          </p:val>
                                        </p:tav>
                                        <p:tav tm="100000">
                                          <p:val>
                                            <p:strVal val="#ppt_x"/>
                                          </p:val>
                                        </p:tav>
                                      </p:tavLst>
                                    </p:anim>
                                    <p:anim calcmode="lin" valueType="num">
                                      <p:cBhvr>
                                        <p:cTn id="44"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8" nodeType="clickEffect">
                                  <p:stCondLst>
                                    <p:cond delay="0"/>
                                  </p:stCondLst>
                                  <p:childTnLst>
                                    <p:set>
                                      <p:cBhvr>
                                        <p:cTn id="48" dur="indefinite" fill="hold"/>
                                        <p:tgtEl>
                                          <p:spTgt spid="157"/>
                                        </p:tgtEl>
                                        <p:attrNameLst>
                                          <p:attrName>style.visibility</p:attrName>
                                        </p:attrNameLst>
                                      </p:cBhvr>
                                      <p:to>
                                        <p:strVal val="visible"/>
                                      </p:to>
                                    </p:set>
                                    <p:anim calcmode="lin" valueType="num">
                                      <p:cBhvr>
                                        <p:cTn id="49" dur="1000" fill="hold"/>
                                        <p:tgtEl>
                                          <p:spTgt spid="157"/>
                                        </p:tgtEl>
                                        <p:attrNameLst>
                                          <p:attrName>ppt_x</p:attrName>
                                        </p:attrNameLst>
                                      </p:cBhvr>
                                      <p:tavLst>
                                        <p:tav tm="0">
                                          <p:val>
                                            <p:strVal val="0-#ppt_w/2"/>
                                          </p:val>
                                        </p:tav>
                                        <p:tav tm="100000">
                                          <p:val>
                                            <p:strVal val="#ppt_x"/>
                                          </p:val>
                                        </p:tav>
                                      </p:tavLst>
                                    </p:anim>
                                    <p:anim calcmode="lin" valueType="num">
                                      <p:cBhvr>
                                        <p:cTn id="50" dur="10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9" nodeType="clickEffect">
                                  <p:stCondLst>
                                    <p:cond delay="0"/>
                                  </p:stCondLst>
                                  <p:childTnLst>
                                    <p:set>
                                      <p:cBhvr>
                                        <p:cTn id="54" dur="indefinite" fill="hold"/>
                                        <p:tgtEl>
                                          <p:spTgt spid="158"/>
                                        </p:tgtEl>
                                        <p:attrNameLst>
                                          <p:attrName>style.visibility</p:attrName>
                                        </p:attrNameLst>
                                      </p:cBhvr>
                                      <p:to>
                                        <p:strVal val="visible"/>
                                      </p:to>
                                    </p:set>
                                    <p:anim calcmode="lin" valueType="num">
                                      <p:cBhvr>
                                        <p:cTn id="55" dur="1000" fill="hold"/>
                                        <p:tgtEl>
                                          <p:spTgt spid="158"/>
                                        </p:tgtEl>
                                        <p:attrNameLst>
                                          <p:attrName>ppt_x</p:attrName>
                                        </p:attrNameLst>
                                      </p:cBhvr>
                                      <p:tavLst>
                                        <p:tav tm="0">
                                          <p:val>
                                            <p:strVal val="0-#ppt_w/2"/>
                                          </p:val>
                                        </p:tav>
                                        <p:tav tm="100000">
                                          <p:val>
                                            <p:strVal val="#ppt_x"/>
                                          </p:val>
                                        </p:tav>
                                      </p:tavLst>
                                    </p:anim>
                                    <p:anim calcmode="lin" valueType="num">
                                      <p:cBhvr>
                                        <p:cTn id="56" dur="10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10" nodeType="clickEffect">
                                  <p:stCondLst>
                                    <p:cond delay="0"/>
                                  </p:stCondLst>
                                  <p:childTnLst>
                                    <p:set>
                                      <p:cBhvr>
                                        <p:cTn id="60" dur="indefinite" fill="hold"/>
                                        <p:tgtEl>
                                          <p:spTgt spid="163"/>
                                        </p:tgtEl>
                                        <p:attrNameLst>
                                          <p:attrName>style.visibility</p:attrName>
                                        </p:attrNameLst>
                                      </p:cBhvr>
                                      <p:to>
                                        <p:strVal val="visible"/>
                                      </p:to>
                                    </p:set>
                                    <p:anim calcmode="lin" valueType="num">
                                      <p:cBhvr>
                                        <p:cTn id="61" dur="1000" fill="hold"/>
                                        <p:tgtEl>
                                          <p:spTgt spid="163"/>
                                        </p:tgtEl>
                                        <p:attrNameLst>
                                          <p:attrName>ppt_x</p:attrName>
                                        </p:attrNameLst>
                                      </p:cBhvr>
                                      <p:tavLst>
                                        <p:tav tm="0">
                                          <p:val>
                                            <p:strVal val="0-#ppt_w/2"/>
                                          </p:val>
                                        </p:tav>
                                        <p:tav tm="100000">
                                          <p:val>
                                            <p:strVal val="#ppt_x"/>
                                          </p:val>
                                        </p:tav>
                                      </p:tavLst>
                                    </p:anim>
                                    <p:anim calcmode="lin" valueType="num">
                                      <p:cBhvr>
                                        <p:cTn id="62" dur="1000" fill="hold"/>
                                        <p:tgtEl>
                                          <p:spTgt spid="16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11" nodeType="clickEffect">
                                  <p:stCondLst>
                                    <p:cond delay="0"/>
                                  </p:stCondLst>
                                  <p:childTnLst>
                                    <p:set>
                                      <p:cBhvr>
                                        <p:cTn id="66" dur="indefinite" fill="hold"/>
                                        <p:tgtEl>
                                          <p:spTgt spid="164"/>
                                        </p:tgtEl>
                                        <p:attrNameLst>
                                          <p:attrName>style.visibility</p:attrName>
                                        </p:attrNameLst>
                                      </p:cBhvr>
                                      <p:to>
                                        <p:strVal val="visible"/>
                                      </p:to>
                                    </p:set>
                                    <p:anim calcmode="lin" valueType="num">
                                      <p:cBhvr>
                                        <p:cTn id="67" dur="1000" fill="hold"/>
                                        <p:tgtEl>
                                          <p:spTgt spid="164"/>
                                        </p:tgtEl>
                                        <p:attrNameLst>
                                          <p:attrName>ppt_x</p:attrName>
                                        </p:attrNameLst>
                                      </p:cBhvr>
                                      <p:tavLst>
                                        <p:tav tm="0">
                                          <p:val>
                                            <p:strVal val="0-#ppt_w/2"/>
                                          </p:val>
                                        </p:tav>
                                        <p:tav tm="100000">
                                          <p:val>
                                            <p:strVal val="#ppt_x"/>
                                          </p:val>
                                        </p:tav>
                                      </p:tavLst>
                                    </p:anim>
                                    <p:anim calcmode="lin" valueType="num">
                                      <p:cBhvr>
                                        <p:cTn id="68" dur="1000" fill="hold"/>
                                        <p:tgtEl>
                                          <p:spTgt spid="16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12" nodeType="clickEffect">
                                  <p:stCondLst>
                                    <p:cond delay="0"/>
                                  </p:stCondLst>
                                  <p:childTnLst>
                                    <p:set>
                                      <p:cBhvr>
                                        <p:cTn id="72" dur="indefinite" fill="hold"/>
                                        <p:tgtEl>
                                          <p:spTgt spid="156"/>
                                        </p:tgtEl>
                                        <p:attrNameLst>
                                          <p:attrName>style.visibility</p:attrName>
                                        </p:attrNameLst>
                                      </p:cBhvr>
                                      <p:to>
                                        <p:strVal val="visible"/>
                                      </p:to>
                                    </p:set>
                                    <p:anim calcmode="lin" valueType="num">
                                      <p:cBhvr>
                                        <p:cTn id="73" dur="1000" fill="hold"/>
                                        <p:tgtEl>
                                          <p:spTgt spid="156"/>
                                        </p:tgtEl>
                                        <p:attrNameLst>
                                          <p:attrName>ppt_x</p:attrName>
                                        </p:attrNameLst>
                                      </p:cBhvr>
                                      <p:tavLst>
                                        <p:tav tm="0">
                                          <p:val>
                                            <p:strVal val="0-#ppt_w/2"/>
                                          </p:val>
                                        </p:tav>
                                        <p:tav tm="100000">
                                          <p:val>
                                            <p:strVal val="#ppt_x"/>
                                          </p:val>
                                        </p:tav>
                                      </p:tavLst>
                                    </p:anim>
                                    <p:anim calcmode="lin" valueType="num">
                                      <p:cBhvr>
                                        <p:cTn id="74" dur="1000" fill="hold"/>
                                        <p:tgtEl>
                                          <p:spTgt spid="15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13" nodeType="clickEffect">
                                  <p:stCondLst>
                                    <p:cond delay="0"/>
                                  </p:stCondLst>
                                  <p:childTnLst>
                                    <p:set>
                                      <p:cBhvr>
                                        <p:cTn id="78" dur="indefinite" fill="hold"/>
                                        <p:tgtEl>
                                          <p:spTgt spid="150"/>
                                        </p:tgtEl>
                                        <p:attrNameLst>
                                          <p:attrName>style.visibility</p:attrName>
                                        </p:attrNameLst>
                                      </p:cBhvr>
                                      <p:to>
                                        <p:strVal val="visible"/>
                                      </p:to>
                                    </p:set>
                                    <p:anim calcmode="lin" valueType="num">
                                      <p:cBhvr>
                                        <p:cTn id="79" dur="1000" fill="hold"/>
                                        <p:tgtEl>
                                          <p:spTgt spid="150"/>
                                        </p:tgtEl>
                                        <p:attrNameLst>
                                          <p:attrName>ppt_x</p:attrName>
                                        </p:attrNameLst>
                                      </p:cBhvr>
                                      <p:tavLst>
                                        <p:tav tm="0">
                                          <p:val>
                                            <p:strVal val="0-#ppt_w/2"/>
                                          </p:val>
                                        </p:tav>
                                        <p:tav tm="100000">
                                          <p:val>
                                            <p:strVal val="#ppt_x"/>
                                          </p:val>
                                        </p:tav>
                                      </p:tavLst>
                                    </p:anim>
                                    <p:anim calcmode="lin" valueType="num">
                                      <p:cBhvr>
                                        <p:cTn id="80" dur="1000" fill="hold"/>
                                        <p:tgtEl>
                                          <p:spTgt spid="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3" animBg="1"/>
      <p:bldP spid="149" grpId="2" animBg="1"/>
      <p:bldP spid="150" grpId="13" animBg="1"/>
      <p:bldP spid="155" grpId="5" animBg="1"/>
      <p:bldP spid="156" grpId="12" bldLvl="0" animBg="1"/>
      <p:bldP spid="157" grpId="8" bldLvl="0" animBg="1"/>
      <p:bldP spid="158" grpId="9" animBg="1"/>
      <p:bldP spid="159" grpId="7" animBg="1"/>
      <p:bldP spid="160" grpId="6" bldLvl="0" animBg="1"/>
      <p:bldP spid="161" grpId="4" animBg="1"/>
      <p:bldP spid="163" grpId="10" bldLvl="0" animBg="1"/>
      <p:bldP spid="164" grpId="11" animBg="1"/>
      <p:bldP spid="16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f94a190b-7f33-45f0-a2c2-4071ef996fe2}"/>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1_1"/>
  <p:tag name="KSO_WM_UNIT_LAYERLEVEL" val="1_1_1"/>
  <p:tag name="KSO_WM_UNIT_VALUE" val="6"/>
  <p:tag name="KSO_WM_UNIT_HIGHLIGHT" val="0"/>
  <p:tag name="KSO_WM_UNIT_COMPATIBLE" val="1"/>
  <p:tag name="KSO_WM_UNIT_CLEAR" val="0"/>
  <p:tag name="KSO_WM_UNIT_PRESET_TEXT" val="23%&#10;Option 1"/>
  <p:tag name="KSO_WM_TEMPLATE_CATEGORY" val="custom"/>
  <p:tag name="KSO_WM_TEMPLATE_INDEX" val="20181758"/>
  <p:tag name="KSO_WM_DIAGRAM_GROUP_CODE" val="q1-1"/>
  <p:tag name="KSO_WM_UNIT_ID" val="custom20181758_24*q_h_g*1_1_1"/>
  <p:tag name="KSO_WM_UNIT_RELATE_UNITID" val="custom20181758_24*q_h_f*1_1_1"/>
  <p:tag name="KSO_WM_UNIT_SHADOW_SCHEMECOLOR_INDEX" val="16"/>
  <p:tag name="KSO_WM_UNIT_TEXT_FILL_FORE_SCHEMECOLOR_INDEX" val="14"/>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3_1"/>
  <p:tag name="KSO_WM_UNIT_LAYERLEVEL" val="1_1_1"/>
  <p:tag name="KSO_WM_UNIT_VALUE" val="6"/>
  <p:tag name="KSO_WM_UNIT_HIGHLIGHT" val="0"/>
  <p:tag name="KSO_WM_UNIT_COMPATIBLE" val="1"/>
  <p:tag name="KSO_WM_UNIT_CLEAR" val="0"/>
  <p:tag name="KSO_WM_UNIT_PRESET_TEXT" val="30%&#10;Option 3"/>
  <p:tag name="KSO_WM_TEMPLATE_CATEGORY" val="custom"/>
  <p:tag name="KSO_WM_TEMPLATE_INDEX" val="20181758"/>
  <p:tag name="KSO_WM_DIAGRAM_GROUP_CODE" val="q1-1"/>
  <p:tag name="KSO_WM_UNIT_ID" val="custom20181758_24*q_h_g*1_3_1"/>
  <p:tag name="KSO_WM_UNIT_RELATE_UNITID" val="custom20181758_24*q_h_f*1_3_1"/>
  <p:tag name="KSO_WM_UNIT_SHADOW_SCHEMECOLOR_INDEX" val="16"/>
  <p:tag name="KSO_WM_UNIT_TEXT_FILL_FORE_SCHEMECOLOR_INDEX" val="14"/>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2_1"/>
  <p:tag name="KSO_WM_UNIT_LAYERLEVEL" val="1_1_1"/>
  <p:tag name="KSO_WM_UNIT_VALUE" val="6"/>
  <p:tag name="KSO_WM_UNIT_HIGHLIGHT" val="0"/>
  <p:tag name="KSO_WM_UNIT_COMPATIBLE" val="1"/>
  <p:tag name="KSO_WM_UNIT_CLEAR" val="0"/>
  <p:tag name="KSO_WM_UNIT_PRESET_TEXT" val="56%&#10;Option 2"/>
  <p:tag name="KSO_WM_TEMPLATE_CATEGORY" val="custom"/>
  <p:tag name="KSO_WM_TEMPLATE_INDEX" val="20181758"/>
  <p:tag name="KSO_WM_DIAGRAM_GROUP_CODE" val="q1-1"/>
  <p:tag name="KSO_WM_UNIT_ID" val="custom20181758_24*q_h_g*1_2_1"/>
  <p:tag name="KSO_WM_UNIT_RELATE_UNITID" val="custom20181758_24*q_h_f*1_2_1"/>
  <p:tag name="KSO_WM_UNIT_SHADOW_SCHEMECOLOR_INDEX" val="16"/>
  <p:tag name="KSO_WM_UNIT_TEXT_FILL_FORE_SCHEMECOLOR_INDEX" val="14"/>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2_1"/>
  <p:tag name="KSO_WM_UNIT_LAYERLEVEL" val="1_1_1"/>
  <p:tag name="KSO_WM_UNIT_VALUE" val="6"/>
  <p:tag name="KSO_WM_UNIT_HIGHLIGHT" val="0"/>
  <p:tag name="KSO_WM_UNIT_COMPATIBLE" val="1"/>
  <p:tag name="KSO_WM_UNIT_CLEAR" val="0"/>
  <p:tag name="KSO_WM_UNIT_PRESET_TEXT" val="56%&#10;Option 2"/>
  <p:tag name="KSO_WM_TEMPLATE_CATEGORY" val="custom"/>
  <p:tag name="KSO_WM_TEMPLATE_INDEX" val="20181758"/>
  <p:tag name="KSO_WM_DIAGRAM_GROUP_CODE" val="q1-1"/>
  <p:tag name="KSO_WM_UNIT_ID" val="custom20181758_24*q_h_g*1_2_1"/>
  <p:tag name="KSO_WM_UNIT_RELATE_UNITID" val="custom20181758_24*q_h_f*1_2_1"/>
  <p:tag name="KSO_WM_UNIT_SHADOW_SCHEMECOLOR_INDEX" val="16"/>
  <p:tag name="KSO_WM_UNIT_TEXT_FILL_FORE_SCHEMECOLOR_INDEX" val="14"/>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458425de-9354-48b6-b94e-bf3c6742f0be}"/>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q"/>
  <p:tag name="KSO_WM_SLIDE_LAYOUT_CNT" val="1_1"/>
  <p:tag name="KSO_WM_SLIDE_TYPE" val="text"/>
  <p:tag name="KSO_WM_BEAUTIFY_FLAG" val="#wm#"/>
  <p:tag name="KSO_WM_SLIDE_POSITION" val="50*116"/>
  <p:tag name="KSO_WM_SLIDE_SIZE" val="885*349"/>
  <p:tag name="KSO_WM_COMBINE_RELATE_SLIDE_ID" val="diagram20160821_4"/>
  <p:tag name="KSO_WM_TEMPLATE_CATEGORY" val="custom"/>
  <p:tag name="KSO_WM_TEMPLATE_INDEX" val="20181758"/>
  <p:tag name="KSO_WM_SLIDE_ID" val="custom20181758_24"/>
  <p:tag name="KSO_WM_SLIDE_INDEX" val="24"/>
  <p:tag name="KSO_WM_DIAGRAM_GROUP_CODE" val="q1-1"/>
  <p:tag name="KSO_WM_TEMPLATE_SUBCATEGORY" val="combine"/>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3_1"/>
  <p:tag name="KSO_WM_UNIT_LAYERLEVEL" val="1_1_1"/>
  <p:tag name="KSO_WM_UNIT_VALUE" val="6"/>
  <p:tag name="KSO_WM_UNIT_HIGHLIGHT" val="0"/>
  <p:tag name="KSO_WM_UNIT_COMPATIBLE" val="1"/>
  <p:tag name="KSO_WM_UNIT_CLEAR" val="0"/>
  <p:tag name="KSO_WM_UNIT_PRESET_TEXT" val="30%&#10;Option 3"/>
  <p:tag name="KSO_WM_TEMPLATE_CATEGORY" val="custom"/>
  <p:tag name="KSO_WM_TEMPLATE_INDEX" val="20181758"/>
  <p:tag name="KSO_WM_DIAGRAM_GROUP_CODE" val="q1-1"/>
  <p:tag name="KSO_WM_UNIT_ID" val="custom20181758_24*q_h_g*1_3_1"/>
  <p:tag name="KSO_WM_UNIT_RELATE_UNITID" val="custom20181758_24*q_h_f*1_3_1"/>
  <p:tag name="KSO_WM_UNIT_SHADOW_SCHEMECOLOR_INDEX" val="16"/>
  <p:tag name="KSO_WM_UNIT_TEXT_FILL_FORE_SCHEMECOLOR_INDEX" val="14"/>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1_1"/>
  <p:tag name="KSO_WM_UNIT_LAYERLEVEL" val="1_1_1"/>
  <p:tag name="KSO_WM_UNIT_VALUE" val="6"/>
  <p:tag name="KSO_WM_UNIT_HIGHLIGHT" val="0"/>
  <p:tag name="KSO_WM_UNIT_COMPATIBLE" val="1"/>
  <p:tag name="KSO_WM_UNIT_CLEAR" val="0"/>
  <p:tag name="KSO_WM_UNIT_PRESET_TEXT" val="23%&#10;Option 1"/>
  <p:tag name="KSO_WM_TEMPLATE_CATEGORY" val="custom"/>
  <p:tag name="KSO_WM_TEMPLATE_INDEX" val="20181758"/>
  <p:tag name="KSO_WM_DIAGRAM_GROUP_CODE" val="q1-1"/>
  <p:tag name="KSO_WM_UNIT_ID" val="custom20181758_24*q_h_g*1_1_1"/>
  <p:tag name="KSO_WM_UNIT_RELATE_UNITID" val="custom20181758_24*q_h_f*1_1_1"/>
  <p:tag name="KSO_WM_UNIT_SHADOW_SCHEMECOLOR_INDEX" val="16"/>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68"/>
  <p:tag name="KSO_WM_UNIT_ISCONTENTSTITLE" val="0"/>
  <p:tag name="KSO_WM_UNIT_HIGHLIGHT" val="0"/>
  <p:tag name="KSO_WM_UNIT_COMPATIBLE" val="0"/>
  <p:tag name="KSO_WM_UNIT_CLEAR" val="0"/>
  <p:tag name="KSO_WM_UNIT_PRESET_TEXT_INDEX" val="3"/>
  <p:tag name="KSO_WM_UNIT_PRESET_TEXT_LEN" val="17"/>
  <p:tag name="KSO_WM_TEMPLATE_CATEGORY" val="custom"/>
  <p:tag name="KSO_WM_TEMPLATE_INDEX" val="20181758"/>
  <p:tag name="KSO_WM_DIAGRAM_GROUP_CODE" val="q1_1"/>
  <p:tag name="KSO_WM_UNIT_ID" val="custom20181758_24*a*1"/>
  <p:tag name="KSO_WM_UNIT_TEXT_FILL_FORE_SCHEMECOLOR_INDEX" val="5"/>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2_1"/>
  <p:tag name="KSO_WM_UNIT_LAYERLEVEL" val="1_1_1"/>
  <p:tag name="KSO_WM_UNIT_VALUE" val="6"/>
  <p:tag name="KSO_WM_UNIT_HIGHLIGHT" val="0"/>
  <p:tag name="KSO_WM_UNIT_COMPATIBLE" val="1"/>
  <p:tag name="KSO_WM_UNIT_CLEAR" val="0"/>
  <p:tag name="KSO_WM_UNIT_PRESET_TEXT" val="56%&#10;Option 2"/>
  <p:tag name="KSO_WM_TEMPLATE_CATEGORY" val="custom"/>
  <p:tag name="KSO_WM_TEMPLATE_INDEX" val="20181758"/>
  <p:tag name="KSO_WM_DIAGRAM_GROUP_CODE" val="q1-1"/>
  <p:tag name="KSO_WM_UNIT_ID" val="custom20181758_24*q_h_g*1_2_1"/>
  <p:tag name="KSO_WM_UNIT_RELATE_UNITID" val="custom20181758_24*q_h_f*1_2_1"/>
  <p:tag name="KSO_WM_UNIT_SHADOW_SCHEMECOLOR_INDEX" val="16"/>
  <p:tag name="KSO_WM_UNIT_TEXT_FILL_FORE_SCHEMECOLOR_INDEX" val="14"/>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4_1"/>
  <p:tag name="KSO_WM_UNIT_LAYERLEVEL" val="1_1_1"/>
  <p:tag name="KSO_WM_UNIT_VALUE" val="6"/>
  <p:tag name="KSO_WM_UNIT_HIGHLIGHT" val="0"/>
  <p:tag name="KSO_WM_UNIT_COMPATIBLE" val="1"/>
  <p:tag name="KSO_WM_UNIT_CLEAR" val="0"/>
  <p:tag name="KSO_WM_UNIT_PRESET_TEXT" val="47%&#10;Option 4"/>
  <p:tag name="KSO_WM_TEMPLATE_CATEGORY" val="custom"/>
  <p:tag name="KSO_WM_TEMPLATE_INDEX" val="20181758"/>
  <p:tag name="KSO_WM_DIAGRAM_GROUP_CODE" val="q1-1"/>
  <p:tag name="KSO_WM_UNIT_ID" val="custom20181758_24*q_h_g*1_4_1"/>
  <p:tag name="KSO_WM_UNIT_RELATE_UNITID" val="custom20181758_24*q_h_f*1_4_1"/>
  <p:tag name="KSO_WM_UNIT_SHADOW_SCHEMECOLOR_INDEX" val="16"/>
  <p:tag name="KSO_WM_UNIT_TEXT_FILL_FORE_SCHEMECOLOR_INDEX" val="14"/>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g"/>
  <p:tag name="KSO_WM_UNIT_INDEX" val="1_4_1"/>
  <p:tag name="KSO_WM_UNIT_LAYERLEVEL" val="1_1_1"/>
  <p:tag name="KSO_WM_UNIT_VALUE" val="6"/>
  <p:tag name="KSO_WM_UNIT_HIGHLIGHT" val="0"/>
  <p:tag name="KSO_WM_UNIT_COMPATIBLE" val="1"/>
  <p:tag name="KSO_WM_UNIT_CLEAR" val="0"/>
  <p:tag name="KSO_WM_UNIT_PRESET_TEXT" val="47%&#10;Option 4"/>
  <p:tag name="KSO_WM_TEMPLATE_CATEGORY" val="custom"/>
  <p:tag name="KSO_WM_TEMPLATE_INDEX" val="20181758"/>
  <p:tag name="KSO_WM_DIAGRAM_GROUP_CODE" val="q1-1"/>
  <p:tag name="KSO_WM_UNIT_ID" val="custom20181758_24*q_h_g*1_4_1"/>
  <p:tag name="KSO_WM_UNIT_RELATE_UNITID" val="custom20181758_24*q_h_f*1_4_1"/>
  <p:tag name="KSO_WM_UNIT_SHADOW_SCHEMECOLOR_INDEX" val="16"/>
  <p:tag name="KSO_WM_UNIT_TEXT_FILL_FORE_SCHEMECOLOR_INDEX" val="14"/>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TotalTime>
  <Words>3021</Words>
  <Application>Microsoft Office PowerPoint</Application>
  <PresentationFormat>宽屏</PresentationFormat>
  <Paragraphs>324</Paragraphs>
  <Slides>36</Slides>
  <Notes>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36</vt:i4>
      </vt:variant>
    </vt:vector>
  </HeadingPairs>
  <TitlesOfParts>
    <vt:vector size="45" baseType="lpstr">
      <vt:lpstr>等线</vt:lpstr>
      <vt:lpstr>黑体</vt:lpstr>
      <vt:lpstr>宋体</vt:lpstr>
      <vt:lpstr>微软雅黑</vt:lpstr>
      <vt:lpstr>微软雅黑</vt:lpstr>
      <vt:lpstr>Arial</vt:lpstr>
      <vt:lpstr>Calibri</vt:lpstr>
      <vt:lpstr>Times New Roman</vt:lpstr>
      <vt:lpstr>Office 主题</vt:lpstr>
      <vt:lpstr>Continuation Writing 读后续写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“逆推法”构思1：利用关键词构思情节</vt:lpstr>
      <vt:lpstr>PowerPoint 演示文稿</vt:lpstr>
      <vt:lpstr>PowerPoint 演示文稿</vt:lpstr>
      <vt:lpstr>“逆推法”构思2：先确定第二段故事的主题，结合文章标题，去推测第一段可能发生的故事情节</vt:lpstr>
      <vt:lpstr>根据第二段确定的故事主题，去推测第一段可能发生的故事情节</vt:lpstr>
      <vt:lpstr>根据第二段确定的故事主题，去推测第一段可能发生的故事情节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Continuation Writing 读后续写</dc:title>
  <dc:creator>Administrator</dc:creator>
  <cp:lastModifiedBy>郭 合英</cp:lastModifiedBy>
  <cp:revision>292</cp:revision>
  <dcterms:created xsi:type="dcterms:W3CDTF">2019-11-27T08:38:00Z</dcterms:created>
  <dcterms:modified xsi:type="dcterms:W3CDTF">2020-09-24T03:09:48Z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