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2" r:id="rId2"/>
    <p:sldId id="256" r:id="rId3"/>
    <p:sldId id="323" r:id="rId4"/>
    <p:sldId id="314" r:id="rId5"/>
    <p:sldId id="257" r:id="rId6"/>
    <p:sldId id="259" r:id="rId7"/>
    <p:sldId id="281" r:id="rId8"/>
    <p:sldId id="331" r:id="rId9"/>
    <p:sldId id="290" r:id="rId10"/>
    <p:sldId id="294" r:id="rId11"/>
    <p:sldId id="298" r:id="rId12"/>
    <p:sldId id="299" r:id="rId13"/>
    <p:sldId id="266" r:id="rId14"/>
    <p:sldId id="292" r:id="rId15"/>
    <p:sldId id="301" r:id="rId16"/>
    <p:sldId id="300" r:id="rId17"/>
    <p:sldId id="276" r:id="rId18"/>
    <p:sldId id="326" r:id="rId19"/>
    <p:sldId id="318" r:id="rId20"/>
    <p:sldId id="319" r:id="rId21"/>
    <p:sldId id="327" r:id="rId22"/>
    <p:sldId id="320" r:id="rId23"/>
    <p:sldId id="321" r:id="rId24"/>
    <p:sldId id="325" r:id="rId25"/>
    <p:sldId id="316" r:id="rId26"/>
    <p:sldId id="317" r:id="rId27"/>
    <p:sldId id="302" r:id="rId28"/>
    <p:sldId id="324" r:id="rId29"/>
    <p:sldId id="304" r:id="rId30"/>
    <p:sldId id="306" r:id="rId31"/>
    <p:sldId id="308" r:id="rId32"/>
    <p:sldId id="322" r:id="rId33"/>
    <p:sldId id="329" r:id="rId34"/>
    <p:sldId id="295"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autoAdjust="0"/>
    <p:restoredTop sz="94671" autoAdjust="0"/>
  </p:normalViewPr>
  <p:slideViewPr>
    <p:cSldViewPr snapToGrid="0">
      <p:cViewPr varScale="1">
        <p:scale>
          <a:sx n="108" d="100"/>
          <a:sy n="108" d="100"/>
        </p:scale>
        <p:origin x="822" y="108"/>
      </p:cViewPr>
      <p:guideLst>
        <p:guide orient="horz" pos="2158"/>
        <p:guide pos="3840"/>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43A2-EBF7-4077-987F-169EACFF666E}" type="datetimeFigureOut">
              <a:rPr lang="zh-CN" altLang="en-US" smtClean="0"/>
              <a:t>2020/6/30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435A7-FAC8-439F-8F16-352F5A58C3A4}" type="slidenum">
              <a:rPr lang="zh-CN" altLang="en-US" smtClean="0"/>
              <a:t>‹#›</a:t>
            </a:fld>
            <a:endParaRPr lang="zh-CN" altLang="en-US"/>
          </a:p>
        </p:txBody>
      </p:sp>
    </p:spTree>
    <p:extLst>
      <p:ext uri="{BB962C8B-B14F-4D97-AF65-F5344CB8AC3E}">
        <p14:creationId xmlns:p14="http://schemas.microsoft.com/office/powerpoint/2010/main" val="387367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val="277371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extLst>
      <p:ext uri="{BB962C8B-B14F-4D97-AF65-F5344CB8AC3E}">
        <p14:creationId xmlns:p14="http://schemas.microsoft.com/office/powerpoint/2010/main" val="372749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16</a:t>
            </a:r>
            <a:endParaRPr lang="zh-CN" altLang="en-US" dirty="0"/>
          </a:p>
        </p:txBody>
      </p:sp>
    </p:spTree>
    <p:extLst>
      <p:ext uri="{BB962C8B-B14F-4D97-AF65-F5344CB8AC3E}">
        <p14:creationId xmlns:p14="http://schemas.microsoft.com/office/powerpoint/2010/main" val="145747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extLst>
      <p:ext uri="{BB962C8B-B14F-4D97-AF65-F5344CB8AC3E}">
        <p14:creationId xmlns:p14="http://schemas.microsoft.com/office/powerpoint/2010/main" val="4163527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extLst>
      <p:ext uri="{BB962C8B-B14F-4D97-AF65-F5344CB8AC3E}">
        <p14:creationId xmlns:p14="http://schemas.microsoft.com/office/powerpoint/2010/main" val="19359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45249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26</a:t>
            </a:r>
            <a:endParaRPr lang="zh-CN" altLang="en-US" dirty="0">
              <a:solidFill>
                <a:prstClr val="black"/>
              </a:solidFill>
            </a:endParaRPr>
          </a:p>
        </p:txBody>
      </p:sp>
    </p:spTree>
    <p:extLst>
      <p:ext uri="{BB962C8B-B14F-4D97-AF65-F5344CB8AC3E}">
        <p14:creationId xmlns:p14="http://schemas.microsoft.com/office/powerpoint/2010/main" val="423562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20896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208965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20896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127743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208965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192067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20896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290859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37</a:t>
            </a:r>
            <a:endParaRPr lang="zh-CN" altLang="en-US" dirty="0">
              <a:solidFill>
                <a:prstClr val="black"/>
              </a:solidFill>
            </a:endParaRPr>
          </a:p>
        </p:txBody>
      </p:sp>
    </p:spTree>
    <p:extLst>
      <p:ext uri="{BB962C8B-B14F-4D97-AF65-F5344CB8AC3E}">
        <p14:creationId xmlns:p14="http://schemas.microsoft.com/office/powerpoint/2010/main" val="1314840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37</a:t>
            </a:r>
            <a:endParaRPr lang="zh-CN" altLang="en-US" dirty="0">
              <a:solidFill>
                <a:prstClr val="black"/>
              </a:solidFill>
            </a:endParaRPr>
          </a:p>
        </p:txBody>
      </p:sp>
    </p:spTree>
    <p:extLst>
      <p:ext uri="{BB962C8B-B14F-4D97-AF65-F5344CB8AC3E}">
        <p14:creationId xmlns:p14="http://schemas.microsoft.com/office/powerpoint/2010/main" val="1493383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dirty="0"/>
          </a:p>
        </p:txBody>
      </p:sp>
    </p:spTree>
    <p:extLst>
      <p:ext uri="{BB962C8B-B14F-4D97-AF65-F5344CB8AC3E}">
        <p14:creationId xmlns:p14="http://schemas.microsoft.com/office/powerpoint/2010/main" val="2842453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38</a:t>
            </a:r>
            <a:endParaRPr lang="zh-CN" altLang="en-US"/>
          </a:p>
        </p:txBody>
      </p:sp>
    </p:spTree>
    <p:extLst>
      <p:ext uri="{BB962C8B-B14F-4D97-AF65-F5344CB8AC3E}">
        <p14:creationId xmlns:p14="http://schemas.microsoft.com/office/powerpoint/2010/main" val="74639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228898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217828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37</a:t>
            </a:r>
            <a:endParaRPr lang="zh-CN" altLang="en-US" dirty="0">
              <a:solidFill>
                <a:prstClr val="black"/>
              </a:solidFill>
            </a:endParaRPr>
          </a:p>
        </p:txBody>
      </p:sp>
    </p:spTree>
    <p:extLst>
      <p:ext uri="{BB962C8B-B14F-4D97-AF65-F5344CB8AC3E}">
        <p14:creationId xmlns:p14="http://schemas.microsoft.com/office/powerpoint/2010/main" val="321619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extLst>
      <p:ext uri="{BB962C8B-B14F-4D97-AF65-F5344CB8AC3E}">
        <p14:creationId xmlns:p14="http://schemas.microsoft.com/office/powerpoint/2010/main" val="240203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extLst>
      <p:ext uri="{BB962C8B-B14F-4D97-AF65-F5344CB8AC3E}">
        <p14:creationId xmlns:p14="http://schemas.microsoft.com/office/powerpoint/2010/main" val="272346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extLst>
      <p:ext uri="{BB962C8B-B14F-4D97-AF65-F5344CB8AC3E}">
        <p14:creationId xmlns:p14="http://schemas.microsoft.com/office/powerpoint/2010/main" val="179290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extLst>
      <p:ext uri="{BB962C8B-B14F-4D97-AF65-F5344CB8AC3E}">
        <p14:creationId xmlns:p14="http://schemas.microsoft.com/office/powerpoint/2010/main" val="161873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2000">
                <a:schemeClr val="bg1">
                  <a:alpha val="0"/>
                </a:schemeClr>
              </a:gs>
              <a:gs pos="100000">
                <a:schemeClr val="bg1">
                  <a:alpha val="9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58000" r="-5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2018/7/17</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pic>
        <p:nvPicPr>
          <p:cNvPr id="7" name="图片 6" descr="水印">
            <a:extLst>
              <a:ext uri="{FF2B5EF4-FFF2-40B4-BE49-F238E27FC236}">
                <a16:creationId xmlns:a16="http://schemas.microsoft.com/office/drawing/2014/main" id="{247C3797-BD2E-46CC-BF06-8D3AFCAF805F}"/>
              </a:ext>
            </a:extLst>
          </p:cNvPr>
          <p:cNvPicPr>
            <a:picLocks noChangeAspect="1"/>
          </p:cNvPicPr>
          <p:nvPr userDrawn="1"/>
        </p:nvPicPr>
        <p:blipFill>
          <a:blip r:embed="rId6"/>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uchines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C:\Users\Administrator\Desktop\&#25512;&#33616;&#20449;\&#25104;&#37117;&#26053;&#28216;&#20171;&#32461;%20&#25130;&#21462;.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95576" y="248444"/>
            <a:ext cx="11602460" cy="405620"/>
            <a:chOff x="395576" y="248444"/>
            <a:chExt cx="11602460" cy="405620"/>
          </a:xfrm>
        </p:grpSpPr>
        <p:sp>
          <p:nvSpPr>
            <p:cNvPr id="58"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Part two The reasons</a:t>
              </a:r>
            </a:p>
          </p:txBody>
        </p:sp>
        <p:cxnSp>
          <p:nvCxnSpPr>
            <p:cNvPr id="59" name="直接连接符 58"/>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0" name="组合 59"/>
            <p:cNvGrpSpPr/>
            <p:nvPr/>
          </p:nvGrpSpPr>
          <p:grpSpPr>
            <a:xfrm>
              <a:off x="395576" y="248444"/>
              <a:ext cx="396000" cy="396000"/>
              <a:chOff x="406574" y="236732"/>
              <a:chExt cx="612048" cy="593261"/>
            </a:xfrm>
          </p:grpSpPr>
          <p:sp>
            <p:nvSpPr>
              <p:cNvPr id="61" name="矩形 60"/>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2" name="圆角矩形 51"/>
          <p:cNvSpPr/>
          <p:nvPr/>
        </p:nvSpPr>
        <p:spPr bwMode="auto">
          <a:xfrm flipH="1">
            <a:off x="946302" y="974427"/>
            <a:ext cx="5275300" cy="641446"/>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3" name="TextBox 52"/>
          <p:cNvSpPr txBox="1"/>
          <p:nvPr/>
        </p:nvSpPr>
        <p:spPr>
          <a:xfrm>
            <a:off x="1356356" y="1023494"/>
            <a:ext cx="4962557" cy="523220"/>
          </a:xfrm>
          <a:prstGeom prst="rect">
            <a:avLst/>
          </a:prstGeom>
          <a:noFill/>
        </p:spPr>
        <p:txBody>
          <a:bodyPr wrap="square" rtlCol="0">
            <a:spAutoFit/>
          </a:bodyPr>
          <a:lstStyle/>
          <a:p>
            <a:r>
              <a:rPr lang="en-US" altLang="zh-CN" sz="2800" b="1" dirty="0">
                <a:solidFill>
                  <a:schemeClr val="bg1">
                    <a:lumMod val="50000"/>
                  </a:schemeClr>
                </a:solidFill>
              </a:rPr>
              <a:t>List the reasons — detailed </a:t>
            </a:r>
            <a:endParaRPr lang="zh-CN" altLang="en-US" sz="2800" b="1" dirty="0">
              <a:solidFill>
                <a:schemeClr val="bg1">
                  <a:lumMod val="50000"/>
                </a:schemeClr>
              </a:solidFill>
            </a:endParaRPr>
          </a:p>
        </p:txBody>
      </p:sp>
      <p:sp>
        <p:nvSpPr>
          <p:cNvPr id="3" name="TextBox 2"/>
          <p:cNvSpPr txBox="1"/>
          <p:nvPr/>
        </p:nvSpPr>
        <p:spPr>
          <a:xfrm>
            <a:off x="445171" y="1841534"/>
            <a:ext cx="9524519" cy="3970318"/>
          </a:xfrm>
          <a:prstGeom prst="rect">
            <a:avLst/>
          </a:prstGeom>
          <a:noFill/>
        </p:spPr>
        <p:txBody>
          <a:bodyPr wrap="square" rtlCol="0">
            <a:spAutoFit/>
          </a:bodyPr>
          <a:lstStyle/>
          <a:p>
            <a:pPr marL="342900" indent="-342900">
              <a:buAutoNum type="arabicPeriod"/>
            </a:pPr>
            <a:r>
              <a:rPr lang="en-US" altLang="zh-CN" sz="2800" b="1" dirty="0">
                <a:latin typeface="Calibri" pitchFamily="34" charset="0"/>
                <a:cs typeface="Calibri" pitchFamily="34" charset="0"/>
              </a:rPr>
              <a:t>Hangzhou is famous for its </a:t>
            </a:r>
            <a:r>
              <a:rPr lang="en-US" altLang="zh-CN" sz="2800" b="1" dirty="0">
                <a:solidFill>
                  <a:schemeClr val="accent1"/>
                </a:solidFill>
                <a:latin typeface="Calibri" pitchFamily="34" charset="0"/>
                <a:cs typeface="Calibri" pitchFamily="34" charset="0"/>
              </a:rPr>
              <a:t>picturesque scenery</a:t>
            </a:r>
            <a:r>
              <a:rPr lang="en-US" altLang="zh-CN" sz="2800" b="1" dirty="0">
                <a:latin typeface="Calibri" pitchFamily="34" charset="0"/>
                <a:cs typeface="Calibri" pitchFamily="34" charset="0"/>
              </a:rPr>
              <a:t>. When you wander around the city in your spare time, it’s undoubtedly a feast for your eyes.</a:t>
            </a:r>
          </a:p>
          <a:p>
            <a:pPr marL="342900" indent="-342900">
              <a:buAutoNum type="arabicPeriod"/>
            </a:pPr>
            <a:r>
              <a:rPr lang="en-US" altLang="zh-CN" sz="2800" b="1" dirty="0">
                <a:latin typeface="Calibri" pitchFamily="34" charset="0"/>
                <a:cs typeface="Calibri" pitchFamily="34" charset="0"/>
              </a:rPr>
              <a:t>Featuring </a:t>
            </a:r>
            <a:r>
              <a:rPr lang="en-US" altLang="zh-CN" sz="2800" b="1" dirty="0">
                <a:solidFill>
                  <a:schemeClr val="accent1"/>
                </a:solidFill>
                <a:latin typeface="Calibri" pitchFamily="34" charset="0"/>
                <a:cs typeface="Calibri" pitchFamily="34" charset="0"/>
              </a:rPr>
              <a:t>a long splendid history </a:t>
            </a:r>
            <a:r>
              <a:rPr lang="en-US" altLang="zh-CN" sz="2800" b="1" dirty="0">
                <a:latin typeface="Calibri" pitchFamily="34" charset="0"/>
                <a:cs typeface="Calibri" pitchFamily="34" charset="0"/>
              </a:rPr>
              <a:t>and </a:t>
            </a:r>
            <a:r>
              <a:rPr lang="en-US" altLang="zh-CN" sz="2800" b="1" dirty="0">
                <a:solidFill>
                  <a:schemeClr val="accent1"/>
                </a:solidFill>
                <a:latin typeface="Calibri" pitchFamily="34" charset="0"/>
                <a:cs typeface="Calibri" pitchFamily="34" charset="0"/>
              </a:rPr>
              <a:t>numerous places of interests</a:t>
            </a:r>
            <a:r>
              <a:rPr lang="en-US" altLang="zh-CN" sz="2800" b="1" dirty="0">
                <a:latin typeface="Calibri" pitchFamily="34" charset="0"/>
                <a:cs typeface="Calibri" pitchFamily="34" charset="0"/>
              </a:rPr>
              <a:t>, Nanjing will offer you a good opportunity to gain a better understanding of brilliant Chinese culture.</a:t>
            </a:r>
          </a:p>
          <a:p>
            <a:pPr marL="342900" indent="-342900">
              <a:buAutoNum type="arabicPeriod"/>
            </a:pPr>
            <a:r>
              <a:rPr lang="en-US" altLang="zh-CN" sz="2800" b="1" dirty="0">
                <a:latin typeface="Calibri" pitchFamily="34" charset="0"/>
                <a:cs typeface="Calibri" pitchFamily="34" charset="0"/>
              </a:rPr>
              <a:t>When you live in the city, I’m sure you are bound to be attracted by its </a:t>
            </a:r>
            <a:r>
              <a:rPr lang="en-US" altLang="zh-CN" sz="2800" b="1" dirty="0">
                <a:solidFill>
                  <a:schemeClr val="accent1"/>
                </a:solidFill>
                <a:latin typeface="Calibri" pitchFamily="34" charset="0"/>
                <a:cs typeface="Calibri" pitchFamily="34" charset="0"/>
              </a:rPr>
              <a:t> delicious local food</a:t>
            </a:r>
            <a:r>
              <a:rPr lang="en-US" altLang="zh-CN" sz="2800" b="1" dirty="0">
                <a:latin typeface="Calibri" pitchFamily="34" charset="0"/>
                <a:cs typeface="Calibri" pitchFamily="34" charset="0"/>
              </a:rPr>
              <a:t>. Don’t hesitate to have a good taste and it’s a good chance to satisfy your appetite…</a:t>
            </a:r>
          </a:p>
        </p:txBody>
      </p:sp>
      <p:sp>
        <p:nvSpPr>
          <p:cNvPr id="65" name="MH_Other_2"/>
          <p:cNvSpPr/>
          <p:nvPr/>
        </p:nvSpPr>
        <p:spPr>
          <a:xfrm>
            <a:off x="190893" y="699501"/>
            <a:ext cx="1087023" cy="1060579"/>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6" name="MH_Title_1"/>
          <p:cNvSpPr/>
          <p:nvPr/>
        </p:nvSpPr>
        <p:spPr>
          <a:xfrm>
            <a:off x="357739" y="870687"/>
            <a:ext cx="741152" cy="723123"/>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itchFamily="34" charset="0"/>
            </a:endParaRPr>
          </a:p>
        </p:txBody>
      </p:sp>
      <p:sp>
        <p:nvSpPr>
          <p:cNvPr id="67" name="KSO_Shape"/>
          <p:cNvSpPr>
            <a:spLocks noChangeAspect="1"/>
          </p:cNvSpPr>
          <p:nvPr/>
        </p:nvSpPr>
        <p:spPr bwMode="auto">
          <a:xfrm>
            <a:off x="513706" y="994693"/>
            <a:ext cx="464714" cy="492630"/>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itchFamily="2" charset="-122"/>
            </a:endParaRPr>
          </a:p>
        </p:txBody>
      </p:sp>
      <p:pic>
        <p:nvPicPr>
          <p:cNvPr id="14" name="图片 13" descr="水印">
            <a:extLst>
              <a:ext uri="{FF2B5EF4-FFF2-40B4-BE49-F238E27FC236}">
                <a16:creationId xmlns:a16="http://schemas.microsoft.com/office/drawing/2014/main" id="{5D771C51-DE19-4D21-AA44-C166433710B7}"/>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3"/>
                                        </p:tgtEl>
                                        <p:attrNameLst>
                                          <p:attrName>ppt_y</p:attrName>
                                        </p:attrNameLst>
                                      </p:cBhvr>
                                      <p:tavLst>
                                        <p:tav tm="0">
                                          <p:val>
                                            <p:strVal val="#ppt_y"/>
                                          </p:val>
                                        </p:tav>
                                        <p:tav tm="100000">
                                          <p:val>
                                            <p:strVal val="#ppt_y"/>
                                          </p:val>
                                        </p:tav>
                                      </p:tavLst>
                                    </p:anim>
                                    <p:anim calcmode="lin" valueType="num">
                                      <p:cBhvr>
                                        <p:cTn id="14"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95576" y="248444"/>
            <a:ext cx="11602460" cy="405620"/>
            <a:chOff x="395576" y="248444"/>
            <a:chExt cx="11602460" cy="405620"/>
          </a:xfrm>
        </p:grpSpPr>
        <p:sp>
          <p:nvSpPr>
            <p:cNvPr id="58"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Part two The reasons</a:t>
              </a:r>
            </a:p>
          </p:txBody>
        </p:sp>
        <p:cxnSp>
          <p:nvCxnSpPr>
            <p:cNvPr id="59" name="直接连接符 58"/>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0" name="组合 59"/>
            <p:cNvGrpSpPr/>
            <p:nvPr/>
          </p:nvGrpSpPr>
          <p:grpSpPr>
            <a:xfrm>
              <a:off x="395576" y="248444"/>
              <a:ext cx="396000" cy="396000"/>
              <a:chOff x="406574" y="236732"/>
              <a:chExt cx="612048" cy="593261"/>
            </a:xfrm>
          </p:grpSpPr>
          <p:sp>
            <p:nvSpPr>
              <p:cNvPr id="61" name="矩形 60"/>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2" name="圆角矩形 51"/>
          <p:cNvSpPr/>
          <p:nvPr/>
        </p:nvSpPr>
        <p:spPr bwMode="auto">
          <a:xfrm flipH="1">
            <a:off x="953126" y="919353"/>
            <a:ext cx="5324843" cy="641446"/>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3" name="TextBox 52"/>
          <p:cNvSpPr txBox="1"/>
          <p:nvPr/>
        </p:nvSpPr>
        <p:spPr>
          <a:xfrm>
            <a:off x="1363180" y="968420"/>
            <a:ext cx="5112402" cy="523220"/>
          </a:xfrm>
          <a:prstGeom prst="rect">
            <a:avLst/>
          </a:prstGeom>
          <a:noFill/>
        </p:spPr>
        <p:txBody>
          <a:bodyPr wrap="square" rtlCol="0">
            <a:spAutoFit/>
          </a:bodyPr>
          <a:lstStyle/>
          <a:p>
            <a:r>
              <a:rPr lang="en-US" altLang="zh-CN" sz="2800" b="1" dirty="0">
                <a:solidFill>
                  <a:schemeClr val="bg1">
                    <a:lumMod val="50000"/>
                  </a:schemeClr>
                </a:solidFill>
              </a:rPr>
              <a:t>List the reasons — detailed </a:t>
            </a:r>
            <a:endParaRPr lang="zh-CN" altLang="en-US" sz="2800" b="1" dirty="0">
              <a:solidFill>
                <a:schemeClr val="bg1">
                  <a:lumMod val="50000"/>
                </a:schemeClr>
              </a:solidFill>
            </a:endParaRPr>
          </a:p>
        </p:txBody>
      </p:sp>
      <p:sp>
        <p:nvSpPr>
          <p:cNvPr id="3" name="TextBox 2"/>
          <p:cNvSpPr txBox="1"/>
          <p:nvPr/>
        </p:nvSpPr>
        <p:spPr>
          <a:xfrm>
            <a:off x="395576" y="1945881"/>
            <a:ext cx="8977024" cy="3108543"/>
          </a:xfrm>
          <a:prstGeom prst="rect">
            <a:avLst/>
          </a:prstGeom>
          <a:noFill/>
        </p:spPr>
        <p:txBody>
          <a:bodyPr wrap="square" rtlCol="0">
            <a:spAutoFit/>
          </a:bodyPr>
          <a:lstStyle/>
          <a:p>
            <a:r>
              <a:rPr lang="en-US" altLang="zh-CN" sz="2800" b="1" dirty="0">
                <a:latin typeface="Calibri" pitchFamily="34" charset="0"/>
                <a:cs typeface="Calibri" pitchFamily="34" charset="0"/>
              </a:rPr>
              <a:t>4. The </a:t>
            </a:r>
            <a:r>
              <a:rPr lang="en-US" altLang="zh-CN" sz="2800" b="1" dirty="0">
                <a:solidFill>
                  <a:schemeClr val="accent1"/>
                </a:solidFill>
                <a:latin typeface="Calibri" pitchFamily="34" charset="0"/>
                <a:cs typeface="Calibri" pitchFamily="34" charset="0"/>
              </a:rPr>
              <a:t>convenient transportation system </a:t>
            </a:r>
            <a:r>
              <a:rPr lang="en-US" altLang="zh-CN" sz="2800" b="1" dirty="0">
                <a:latin typeface="Calibri" pitchFamily="34" charset="0"/>
                <a:cs typeface="Calibri" pitchFamily="34" charset="0"/>
              </a:rPr>
              <a:t>and its </a:t>
            </a:r>
            <a:r>
              <a:rPr lang="en-US" altLang="zh-CN" sz="2800" b="1" dirty="0">
                <a:solidFill>
                  <a:schemeClr val="accent1"/>
                </a:solidFill>
                <a:latin typeface="Calibri" pitchFamily="34" charset="0"/>
                <a:cs typeface="Calibri" pitchFamily="34" charset="0"/>
              </a:rPr>
              <a:t>relaxing lifestyle </a:t>
            </a:r>
            <a:r>
              <a:rPr lang="en-US" altLang="zh-CN" sz="2800" b="1" dirty="0">
                <a:latin typeface="Calibri" pitchFamily="34" charset="0"/>
                <a:cs typeface="Calibri" pitchFamily="34" charset="0"/>
              </a:rPr>
              <a:t>make it possible for you to live a satisfying life.</a:t>
            </a:r>
          </a:p>
          <a:p>
            <a:r>
              <a:rPr lang="en-US" altLang="zh-CN" sz="2800" b="1" dirty="0">
                <a:latin typeface="Calibri" pitchFamily="34" charset="0"/>
                <a:cs typeface="Calibri" pitchFamily="34" charset="0"/>
              </a:rPr>
              <a:t>5. </a:t>
            </a:r>
            <a:r>
              <a:rPr lang="en-US" altLang="zh-CN" sz="2800" b="1" dirty="0">
                <a:solidFill>
                  <a:schemeClr val="accent1"/>
                </a:solidFill>
                <a:latin typeface="Calibri" pitchFamily="34" charset="0"/>
                <a:cs typeface="Calibri" pitchFamily="34" charset="0"/>
              </a:rPr>
              <a:t>The convenient transportation, friendly residents and the comfortable climate </a:t>
            </a:r>
            <a:r>
              <a:rPr lang="en-US" altLang="zh-CN" sz="2800" b="1" dirty="0">
                <a:latin typeface="Calibri" pitchFamily="34" charset="0"/>
                <a:cs typeface="Calibri" pitchFamily="34" charset="0"/>
              </a:rPr>
              <a:t> won’t make you disappointed.</a:t>
            </a:r>
          </a:p>
          <a:p>
            <a:r>
              <a:rPr lang="en-US" altLang="zh-CN" sz="2800" b="1" dirty="0">
                <a:latin typeface="Calibri" pitchFamily="34" charset="0"/>
                <a:cs typeface="Calibri" pitchFamily="34" charset="0"/>
              </a:rPr>
              <a:t>6. Due to its special political environment, a large quantity of  companies choose to locate themselves in Beijing, offering </a:t>
            </a:r>
            <a:r>
              <a:rPr lang="en-US" altLang="zh-CN" sz="2800" b="1" dirty="0">
                <a:solidFill>
                  <a:schemeClr val="accent1"/>
                </a:solidFill>
                <a:latin typeface="Calibri" pitchFamily="34" charset="0"/>
                <a:cs typeface="Calibri" pitchFamily="34" charset="0"/>
              </a:rPr>
              <a:t>many job opportunities</a:t>
            </a:r>
            <a:r>
              <a:rPr lang="en-US" altLang="zh-CN" sz="2800" b="1" dirty="0">
                <a:latin typeface="Calibri" pitchFamily="34" charset="0"/>
                <a:cs typeface="Calibri" pitchFamily="34" charset="0"/>
              </a:rPr>
              <a:t>.</a:t>
            </a:r>
          </a:p>
        </p:txBody>
      </p:sp>
      <p:sp>
        <p:nvSpPr>
          <p:cNvPr id="17" name="MH_Other_2"/>
          <p:cNvSpPr/>
          <p:nvPr/>
        </p:nvSpPr>
        <p:spPr>
          <a:xfrm>
            <a:off x="190893" y="699501"/>
            <a:ext cx="1087023" cy="1060579"/>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MH_Title_1"/>
          <p:cNvSpPr/>
          <p:nvPr/>
        </p:nvSpPr>
        <p:spPr>
          <a:xfrm>
            <a:off x="357739" y="870687"/>
            <a:ext cx="741152" cy="723123"/>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itchFamily="34" charset="0"/>
            </a:endParaRPr>
          </a:p>
        </p:txBody>
      </p:sp>
      <p:sp>
        <p:nvSpPr>
          <p:cNvPr id="19" name="KSO_Shape"/>
          <p:cNvSpPr>
            <a:spLocks noChangeAspect="1"/>
          </p:cNvSpPr>
          <p:nvPr/>
        </p:nvSpPr>
        <p:spPr bwMode="auto">
          <a:xfrm>
            <a:off x="513706" y="994693"/>
            <a:ext cx="464714" cy="492630"/>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itchFamily="2" charset="-122"/>
            </a:endParaRPr>
          </a:p>
        </p:txBody>
      </p:sp>
      <p:pic>
        <p:nvPicPr>
          <p:cNvPr id="14" name="图片 13" descr="水印">
            <a:extLst>
              <a:ext uri="{FF2B5EF4-FFF2-40B4-BE49-F238E27FC236}">
                <a16:creationId xmlns:a16="http://schemas.microsoft.com/office/drawing/2014/main" id="{C9E6B35C-0CAB-4ED8-A5AD-3C5E0FE8E3FF}"/>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16865091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3"/>
                                        </p:tgtEl>
                                        <p:attrNameLst>
                                          <p:attrName>ppt_y</p:attrName>
                                        </p:attrNameLst>
                                      </p:cBhvr>
                                      <p:tavLst>
                                        <p:tav tm="0">
                                          <p:val>
                                            <p:strVal val="#ppt_y"/>
                                          </p:val>
                                        </p:tav>
                                        <p:tav tm="100000">
                                          <p:val>
                                            <p:strVal val="#ppt_y"/>
                                          </p:val>
                                        </p:tav>
                                      </p:tavLst>
                                    </p:anim>
                                    <p:anim calcmode="lin" valueType="num">
                                      <p:cBhvr>
                                        <p:cTn id="2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flipH="1">
            <a:off x="953127" y="919353"/>
            <a:ext cx="5129619" cy="641446"/>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1" name="TextBox 20"/>
          <p:cNvSpPr txBox="1"/>
          <p:nvPr/>
        </p:nvSpPr>
        <p:spPr>
          <a:xfrm>
            <a:off x="1363180" y="968420"/>
            <a:ext cx="4719567" cy="523220"/>
          </a:xfrm>
          <a:prstGeom prst="rect">
            <a:avLst/>
          </a:prstGeom>
          <a:noFill/>
        </p:spPr>
        <p:txBody>
          <a:bodyPr wrap="square" rtlCol="0">
            <a:spAutoFit/>
          </a:bodyPr>
          <a:lstStyle/>
          <a:p>
            <a:r>
              <a:rPr lang="en-US" altLang="zh-CN" sz="2800" b="1" dirty="0">
                <a:solidFill>
                  <a:schemeClr val="bg1">
                    <a:lumMod val="50000"/>
                  </a:schemeClr>
                </a:solidFill>
              </a:rPr>
              <a:t>List the reasons — logical</a:t>
            </a:r>
            <a:endParaRPr lang="zh-CN" altLang="en-US" sz="2800" b="1" dirty="0">
              <a:solidFill>
                <a:schemeClr val="bg1">
                  <a:lumMod val="50000"/>
                </a:schemeClr>
              </a:solidFill>
            </a:endParaRPr>
          </a:p>
        </p:txBody>
      </p:sp>
      <p:grpSp>
        <p:nvGrpSpPr>
          <p:cNvPr id="2" name="组合 1"/>
          <p:cNvGrpSpPr/>
          <p:nvPr/>
        </p:nvGrpSpPr>
        <p:grpSpPr>
          <a:xfrm>
            <a:off x="395576" y="248444"/>
            <a:ext cx="11602460" cy="405620"/>
            <a:chOff x="395576" y="248444"/>
            <a:chExt cx="11602460" cy="405620"/>
          </a:xfrm>
        </p:grpSpPr>
        <p:sp>
          <p:nvSpPr>
            <p:cNvPr id="12"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Part two The reasons</a:t>
              </a:r>
              <a:endParaRPr lang="zh-CN" altLang="en-US" sz="2800" b="1" dirty="0"/>
            </a:p>
          </p:txBody>
        </p:sp>
        <p:cxnSp>
          <p:nvCxnSpPr>
            <p:cNvPr id="13" name="直接连接符 12"/>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1179095" y="1751458"/>
            <a:ext cx="10210800" cy="2677656"/>
          </a:xfrm>
          <a:prstGeom prst="rect">
            <a:avLst/>
          </a:prstGeom>
        </p:spPr>
        <p:txBody>
          <a:bodyPr wrap="square">
            <a:spAutoFit/>
          </a:bodyPr>
          <a:lstStyle/>
          <a:p>
            <a:r>
              <a:rPr lang="en-US" altLang="zh-CN" sz="2800" b="1" dirty="0">
                <a:latin typeface="Calibri" pitchFamily="34" charset="0"/>
                <a:cs typeface="Calibri" pitchFamily="34" charset="0"/>
              </a:rPr>
              <a:t>I recommend you to</a:t>
            </a:r>
            <a:r>
              <a:rPr lang="zh-CN" altLang="en-US" sz="2800" b="1" dirty="0">
                <a:latin typeface="Calibri" pitchFamily="34" charset="0"/>
                <a:cs typeface="Calibri" pitchFamily="34" charset="0"/>
              </a:rPr>
              <a:t> </a:t>
            </a:r>
            <a:r>
              <a:rPr lang="en-US" altLang="zh-CN" sz="2800" b="1" dirty="0">
                <a:latin typeface="Calibri" pitchFamily="34" charset="0"/>
                <a:cs typeface="Calibri" pitchFamily="34" charset="0"/>
              </a:rPr>
              <a:t>stay in Beijing, the capital and cultural center of China. The city enjoys a high reputation for its abundance of ancient architecture, which represents the traditional local lifestyles. Museums of all kinds and precious historical relics are waiting for you to explore. The exceptional Peking Opera performances there are what you can’t miss.</a:t>
            </a:r>
          </a:p>
        </p:txBody>
      </p:sp>
      <p:sp>
        <p:nvSpPr>
          <p:cNvPr id="11" name="MH_Other_2"/>
          <p:cNvSpPr/>
          <p:nvPr/>
        </p:nvSpPr>
        <p:spPr>
          <a:xfrm>
            <a:off x="190893" y="699501"/>
            <a:ext cx="1087023" cy="1060579"/>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7" name="MH_Title_1"/>
          <p:cNvSpPr/>
          <p:nvPr/>
        </p:nvSpPr>
        <p:spPr>
          <a:xfrm>
            <a:off x="357739" y="870687"/>
            <a:ext cx="741152" cy="723123"/>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itchFamily="34" charset="0"/>
            </a:endParaRPr>
          </a:p>
        </p:txBody>
      </p:sp>
      <p:sp>
        <p:nvSpPr>
          <p:cNvPr id="18" name="KSO_Shape"/>
          <p:cNvSpPr>
            <a:spLocks noChangeAspect="1"/>
          </p:cNvSpPr>
          <p:nvPr/>
        </p:nvSpPr>
        <p:spPr bwMode="auto">
          <a:xfrm>
            <a:off x="513706" y="994693"/>
            <a:ext cx="464714" cy="492630"/>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itchFamily="2" charset="-122"/>
            </a:endParaRPr>
          </a:p>
        </p:txBody>
      </p:sp>
      <p:sp>
        <p:nvSpPr>
          <p:cNvPr id="5" name="下箭头 4"/>
          <p:cNvSpPr/>
          <p:nvPr/>
        </p:nvSpPr>
        <p:spPr>
          <a:xfrm>
            <a:off x="3397620" y="3388311"/>
            <a:ext cx="240632" cy="398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1066807" y="2989597"/>
            <a:ext cx="240632" cy="398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2498808" y="2189747"/>
            <a:ext cx="240632" cy="380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235053" y="4580021"/>
            <a:ext cx="5038559"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2800" b="1" dirty="0"/>
              <a:t>How to polish the passage?</a:t>
            </a:r>
            <a:endParaRPr lang="zh-CN" altLang="en-US" sz="2800" b="1" dirty="0"/>
          </a:p>
        </p:txBody>
      </p:sp>
      <p:sp>
        <p:nvSpPr>
          <p:cNvPr id="24" name="MH_Other_1"/>
          <p:cNvSpPr/>
          <p:nvPr/>
        </p:nvSpPr>
        <p:spPr>
          <a:xfrm>
            <a:off x="953128" y="1836244"/>
            <a:ext cx="10482321" cy="4394706"/>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r>
              <a:rPr lang="en-US" altLang="zh-CN" sz="3200" b="1" dirty="0">
                <a:solidFill>
                  <a:schemeClr val="tx1"/>
                </a:solidFill>
                <a:latin typeface="Calibri" pitchFamily="34" charset="0"/>
                <a:cs typeface="Calibri" pitchFamily="34" charset="0"/>
              </a:rPr>
              <a:t>I recommend you to stay in Beijing, the capital and cultural center of China. </a:t>
            </a:r>
            <a:r>
              <a:rPr lang="en-US" altLang="zh-CN" sz="3200" b="1" dirty="0">
                <a:solidFill>
                  <a:schemeClr val="accent1"/>
                </a:solidFill>
                <a:latin typeface="Calibri" pitchFamily="34" charset="0"/>
                <a:cs typeface="Calibri" pitchFamily="34" charset="0"/>
              </a:rPr>
              <a:t>First of all,</a:t>
            </a:r>
            <a:r>
              <a:rPr lang="en-US" altLang="zh-CN" sz="3200" b="1" dirty="0">
                <a:solidFill>
                  <a:schemeClr val="tx1"/>
                </a:solidFill>
                <a:latin typeface="Calibri" pitchFamily="34" charset="0"/>
                <a:cs typeface="Calibri" pitchFamily="34" charset="0"/>
              </a:rPr>
              <a:t> the city enjoys a high reputation for its abundance of ancient architecture, which represents the traditional local lifestyles.  </a:t>
            </a:r>
            <a:r>
              <a:rPr lang="en-US" altLang="zh-CN" sz="3200" b="1" dirty="0">
                <a:solidFill>
                  <a:schemeClr val="accent1"/>
                </a:solidFill>
                <a:latin typeface="Calibri" pitchFamily="34" charset="0"/>
                <a:cs typeface="Calibri" pitchFamily="34" charset="0"/>
              </a:rPr>
              <a:t>Also</a:t>
            </a:r>
            <a:r>
              <a:rPr lang="en-US" altLang="zh-CN" sz="3200" b="1" dirty="0">
                <a:solidFill>
                  <a:schemeClr val="tx1"/>
                </a:solidFill>
                <a:latin typeface="Calibri" pitchFamily="34" charset="0"/>
                <a:cs typeface="Calibri" pitchFamily="34" charset="0"/>
              </a:rPr>
              <a:t>, museums of all kinds and historical relics are waiting for you to explore. </a:t>
            </a:r>
            <a:r>
              <a:rPr lang="en-US" altLang="zh-CN" sz="3200" b="1" dirty="0">
                <a:solidFill>
                  <a:schemeClr val="accent1"/>
                </a:solidFill>
                <a:latin typeface="Calibri" pitchFamily="34" charset="0"/>
                <a:cs typeface="Calibri" pitchFamily="34" charset="0"/>
              </a:rPr>
              <a:t>Besides,</a:t>
            </a:r>
            <a:r>
              <a:rPr lang="en-US" altLang="zh-CN" sz="3200" b="1" dirty="0">
                <a:solidFill>
                  <a:schemeClr val="tx1"/>
                </a:solidFill>
                <a:latin typeface="Calibri" pitchFamily="34" charset="0"/>
                <a:cs typeface="Calibri" pitchFamily="34" charset="0"/>
              </a:rPr>
              <a:t> the exceptional Peking Opera performances there are what you can’t miss.</a:t>
            </a:r>
          </a:p>
        </p:txBody>
      </p:sp>
      <p:pic>
        <p:nvPicPr>
          <p:cNvPr id="20" name="图片 19" descr="水印">
            <a:extLst>
              <a:ext uri="{FF2B5EF4-FFF2-40B4-BE49-F238E27FC236}">
                <a16:creationId xmlns:a16="http://schemas.microsoft.com/office/drawing/2014/main" id="{718479D7-DAAB-4D52-A338-C955F901688D}"/>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22899924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decel="5000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4" grpId="0"/>
      <p:bldP spid="11" grpId="0" animBg="1"/>
      <p:bldP spid="17" grpId="0" animBg="1"/>
      <p:bldP spid="18" grpId="0" animBg="1"/>
      <p:bldP spid="5" grpId="0" animBg="1"/>
      <p:bldP spid="22" grpId="0" animBg="1"/>
      <p:bldP spid="23" grpId="0" animBg="1"/>
      <p:bldP spid="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51323" y="1803459"/>
            <a:ext cx="2480327" cy="452096"/>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latin typeface="+mj-ea"/>
              <a:ea typeface="+mj-ea"/>
            </a:endParaRPr>
          </a:p>
        </p:txBody>
      </p:sp>
      <p:sp>
        <p:nvSpPr>
          <p:cNvPr id="5" name="圆角矩形 4"/>
          <p:cNvSpPr/>
          <p:nvPr/>
        </p:nvSpPr>
        <p:spPr>
          <a:xfrm>
            <a:off x="7359584" y="1852529"/>
            <a:ext cx="2480327" cy="452096"/>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latin typeface="+mj-ea"/>
              <a:ea typeface="+mj-ea"/>
            </a:endParaRPr>
          </a:p>
        </p:txBody>
      </p:sp>
      <p:cxnSp>
        <p:nvCxnSpPr>
          <p:cNvPr id="6" name="直接连接符 5"/>
          <p:cNvCxnSpPr/>
          <p:nvPr/>
        </p:nvCxnSpPr>
        <p:spPr bwMode="auto">
          <a:xfrm>
            <a:off x="6109360" y="15398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6109360" y="43980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p:nvPr/>
        </p:nvSpPr>
        <p:spPr bwMode="auto">
          <a:xfrm>
            <a:off x="5563284" y="3305621"/>
            <a:ext cx="1092152" cy="10924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121917" tIns="60959" rIns="121917" bIns="60959" numCol="1" rtlCol="0" anchor="t" anchorCtr="0" compatLnSpc="1"/>
          <a:lstStyle/>
          <a:p>
            <a:pPr defTabSz="1218565"/>
            <a:endParaRPr lang="zh-CN" altLang="en-US" sz="1600">
              <a:latin typeface="+mj-ea"/>
              <a:ea typeface="+mj-ea"/>
            </a:endParaRPr>
          </a:p>
        </p:txBody>
      </p:sp>
      <p:sp>
        <p:nvSpPr>
          <p:cNvPr id="9" name="TextBox 26"/>
          <p:cNvSpPr txBox="1"/>
          <p:nvPr/>
        </p:nvSpPr>
        <p:spPr>
          <a:xfrm>
            <a:off x="1748309" y="1799829"/>
            <a:ext cx="2309280" cy="451660"/>
          </a:xfrm>
          <a:prstGeom prst="rect">
            <a:avLst/>
          </a:prstGeom>
          <a:noFill/>
        </p:spPr>
        <p:txBody>
          <a:bodyPr wrap="none" lIns="121917" tIns="60959" rIns="121917" bIns="60959" rtlCol="0">
            <a:spAutoFit/>
          </a:bodyPr>
          <a:lstStyle/>
          <a:p>
            <a:pPr algn="r"/>
            <a:r>
              <a:rPr lang="en-US" altLang="zh-CN" sz="2135" b="1" dirty="0">
                <a:solidFill>
                  <a:schemeClr val="bg1"/>
                </a:solidFill>
                <a:latin typeface="+mj-ea"/>
                <a:ea typeface="+mj-ea"/>
              </a:rPr>
              <a:t>Specific wishes</a:t>
            </a:r>
            <a:endParaRPr lang="zh-CN" altLang="en-US" sz="2135" b="1" dirty="0">
              <a:solidFill>
                <a:schemeClr val="bg1"/>
              </a:solidFill>
              <a:latin typeface="+mj-ea"/>
              <a:ea typeface="+mj-ea"/>
            </a:endParaRPr>
          </a:p>
        </p:txBody>
      </p:sp>
      <p:sp>
        <p:nvSpPr>
          <p:cNvPr id="10" name="TextBox 27"/>
          <p:cNvSpPr txBox="1"/>
          <p:nvPr/>
        </p:nvSpPr>
        <p:spPr>
          <a:xfrm>
            <a:off x="7408923" y="1856946"/>
            <a:ext cx="2307677" cy="451660"/>
          </a:xfrm>
          <a:prstGeom prst="rect">
            <a:avLst/>
          </a:prstGeom>
          <a:noFill/>
        </p:spPr>
        <p:txBody>
          <a:bodyPr wrap="none" lIns="121917" tIns="60959" rIns="121917" bIns="60959" rtlCol="0">
            <a:spAutoFit/>
          </a:bodyPr>
          <a:lstStyle/>
          <a:p>
            <a:r>
              <a:rPr lang="en-US" altLang="zh-CN" sz="2135" b="1" dirty="0">
                <a:solidFill>
                  <a:schemeClr val="bg1"/>
                </a:solidFill>
                <a:latin typeface="+mj-ea"/>
                <a:ea typeface="+mj-ea"/>
              </a:rPr>
              <a:t>General wishes</a:t>
            </a:r>
            <a:endParaRPr lang="zh-CN" altLang="en-US" sz="2135" b="1" dirty="0">
              <a:solidFill>
                <a:schemeClr val="bg1"/>
              </a:solidFill>
              <a:latin typeface="+mj-ea"/>
              <a:ea typeface="+mj-ea"/>
            </a:endParaRPr>
          </a:p>
        </p:txBody>
      </p:sp>
      <p:sp>
        <p:nvSpPr>
          <p:cNvPr id="21" name="TextBox 38"/>
          <p:cNvSpPr txBox="1"/>
          <p:nvPr/>
        </p:nvSpPr>
        <p:spPr>
          <a:xfrm>
            <a:off x="5768131" y="3449087"/>
            <a:ext cx="760780" cy="800217"/>
          </a:xfrm>
          <a:prstGeom prst="rect">
            <a:avLst/>
          </a:prstGeom>
          <a:noFill/>
        </p:spPr>
        <p:txBody>
          <a:bodyPr wrap="none" lIns="121917" tIns="60959" rIns="121917" bIns="60959" rtlCol="0">
            <a:spAutoFit/>
          </a:bodyPr>
          <a:lstStyle/>
          <a:p>
            <a:r>
              <a:rPr lang="en-US" altLang="zh-CN" sz="4400" b="1" dirty="0">
                <a:solidFill>
                  <a:srgbClr val="F8F8F8"/>
                </a:solidFill>
                <a:latin typeface="+mj-ea"/>
                <a:ea typeface="+mj-ea"/>
              </a:rPr>
              <a:t>&amp;</a:t>
            </a:r>
            <a:endParaRPr lang="zh-CN" altLang="en-US" sz="4400" b="1" dirty="0">
              <a:solidFill>
                <a:srgbClr val="F8F8F8"/>
              </a:solidFill>
              <a:latin typeface="+mj-ea"/>
              <a:ea typeface="+mj-ea"/>
            </a:endParaRPr>
          </a:p>
        </p:txBody>
      </p:sp>
      <p:grpSp>
        <p:nvGrpSpPr>
          <p:cNvPr id="28" name="组合 27"/>
          <p:cNvGrpSpPr/>
          <p:nvPr/>
        </p:nvGrpSpPr>
        <p:grpSpPr>
          <a:xfrm>
            <a:off x="395576" y="248444"/>
            <a:ext cx="11602460" cy="405620"/>
            <a:chOff x="395576" y="248444"/>
            <a:chExt cx="11602460" cy="405620"/>
          </a:xfrm>
        </p:grpSpPr>
        <p:sp>
          <p:nvSpPr>
            <p:cNvPr id="29"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Part three Best wishes</a:t>
              </a:r>
              <a:endParaRPr lang="zh-CN" altLang="en-US" sz="2800" b="1" dirty="0"/>
            </a:p>
          </p:txBody>
        </p:sp>
        <p:cxnSp>
          <p:nvCxnSpPr>
            <p:cNvPr id="30" name="直接连接符 29"/>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1" name="组合 30"/>
            <p:cNvGrpSpPr/>
            <p:nvPr/>
          </p:nvGrpSpPr>
          <p:grpSpPr>
            <a:xfrm>
              <a:off x="395576" y="248444"/>
              <a:ext cx="396000" cy="396000"/>
              <a:chOff x="406574" y="236732"/>
              <a:chExt cx="612048" cy="593261"/>
            </a:xfrm>
          </p:grpSpPr>
          <p:sp>
            <p:nvSpPr>
              <p:cNvPr id="32" name="矩形 31"/>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矩形 1"/>
          <p:cNvSpPr/>
          <p:nvPr/>
        </p:nvSpPr>
        <p:spPr>
          <a:xfrm>
            <a:off x="291302" y="2448934"/>
            <a:ext cx="5713783" cy="3416320"/>
          </a:xfrm>
          <a:prstGeom prst="rect">
            <a:avLst/>
          </a:prstGeom>
        </p:spPr>
        <p:txBody>
          <a:bodyPr wrap="square">
            <a:spAutoFit/>
          </a:bodyPr>
          <a:lstStyle/>
          <a:p>
            <a:pPr marL="342900" indent="-342900">
              <a:buBlip>
                <a:blip r:embed="rId3"/>
              </a:buBlip>
            </a:pPr>
            <a:r>
              <a:rPr lang="en-US" altLang="zh-CN" sz="2400" b="1" dirty="0">
                <a:latin typeface="Calibri" pitchFamily="34" charset="0"/>
                <a:cs typeface="Calibri" pitchFamily="34" charset="0"/>
              </a:rPr>
              <a:t>Wish you a pleasant stay in …</a:t>
            </a:r>
          </a:p>
          <a:p>
            <a:pPr marL="342900" indent="-342900">
              <a:buBlip>
                <a:blip r:embed="rId3"/>
              </a:buBlip>
            </a:pPr>
            <a:r>
              <a:rPr lang="en-US" altLang="zh-CN" sz="2400" b="1" dirty="0">
                <a:latin typeface="Calibri" pitchFamily="34" charset="0"/>
                <a:cs typeface="Calibri" pitchFamily="34" charset="0"/>
              </a:rPr>
              <a:t>I bet you will have a wonderful time in …</a:t>
            </a:r>
          </a:p>
          <a:p>
            <a:pPr marL="342900" indent="-342900">
              <a:buBlip>
                <a:blip r:embed="rId3"/>
              </a:buBlip>
            </a:pPr>
            <a:r>
              <a:rPr lang="en-US" altLang="zh-CN" sz="2400" b="1" dirty="0">
                <a:latin typeface="Calibri" pitchFamily="34" charset="0"/>
                <a:cs typeface="Calibri" pitchFamily="34" charset="0"/>
              </a:rPr>
              <a:t>Hope you have a good job and lead a comfortable life in…</a:t>
            </a:r>
          </a:p>
          <a:p>
            <a:pPr marL="342900" indent="-342900">
              <a:buBlip>
                <a:blip r:embed="rId3"/>
              </a:buBlip>
            </a:pPr>
            <a:r>
              <a:rPr lang="en-US" altLang="zh-CN" sz="2400" b="1" dirty="0">
                <a:latin typeface="Calibri" pitchFamily="34" charset="0"/>
                <a:cs typeface="Calibri" pitchFamily="34" charset="0"/>
              </a:rPr>
              <a:t>Hope you have an unforgettable experience in…</a:t>
            </a:r>
          </a:p>
          <a:p>
            <a:pPr marL="342900" indent="-342900">
              <a:buBlip>
                <a:blip r:embed="rId3"/>
              </a:buBlip>
            </a:pPr>
            <a:r>
              <a:rPr lang="en-US" altLang="zh-CN" sz="2400" b="1" dirty="0">
                <a:latin typeface="Calibri" pitchFamily="34" charset="0"/>
                <a:cs typeface="Calibri" pitchFamily="34" charset="0"/>
              </a:rPr>
              <a:t>I do hope you will enjoy yourself in…</a:t>
            </a:r>
          </a:p>
          <a:p>
            <a:pPr marL="342900" indent="-342900">
              <a:buBlip>
                <a:blip r:embed="rId3"/>
              </a:buBlip>
            </a:pPr>
            <a:r>
              <a:rPr lang="en-US" altLang="zh-CN" sz="2400" b="1" dirty="0">
                <a:latin typeface="Calibri" pitchFamily="34" charset="0"/>
                <a:cs typeface="Calibri" pitchFamily="34" charset="0"/>
              </a:rPr>
              <a:t>Hopefully, you can find a suitable job and live happily in…</a:t>
            </a:r>
          </a:p>
        </p:txBody>
      </p:sp>
      <p:sp>
        <p:nvSpPr>
          <p:cNvPr id="3" name="矩形 2"/>
          <p:cNvSpPr/>
          <p:nvPr/>
        </p:nvSpPr>
        <p:spPr>
          <a:xfrm>
            <a:off x="6929373" y="2304625"/>
            <a:ext cx="4943539" cy="3785652"/>
          </a:xfrm>
          <a:prstGeom prst="rect">
            <a:avLst/>
          </a:prstGeom>
        </p:spPr>
        <p:txBody>
          <a:bodyPr wrap="square">
            <a:spAutoFit/>
          </a:bodyPr>
          <a:lstStyle/>
          <a:p>
            <a:pPr marL="285750" indent="-285750">
              <a:buBlip>
                <a:blip r:embed="rId3"/>
              </a:buBlip>
            </a:pPr>
            <a:r>
              <a:rPr lang="en-US" altLang="zh-CN" sz="2400" b="1" dirty="0">
                <a:latin typeface="Calibri" pitchFamily="34" charset="0"/>
                <a:cs typeface="Calibri" pitchFamily="34" charset="0"/>
              </a:rPr>
              <a:t>I do hope my recommendation will be of great help / be beneficial to you.</a:t>
            </a:r>
          </a:p>
          <a:p>
            <a:pPr marL="285750" indent="-285750">
              <a:buBlip>
                <a:blip r:embed="rId3"/>
              </a:buBlip>
            </a:pPr>
            <a:r>
              <a:rPr lang="en-US" altLang="zh-CN" sz="2400" b="1" dirty="0">
                <a:latin typeface="Calibri" pitchFamily="34" charset="0"/>
                <a:cs typeface="Calibri" pitchFamily="34" charset="0"/>
              </a:rPr>
              <a:t>Hopefully , my recommendation will make sense.</a:t>
            </a:r>
          </a:p>
          <a:p>
            <a:pPr marL="285750" indent="-285750">
              <a:buBlip>
                <a:blip r:embed="rId3"/>
              </a:buBlip>
            </a:pPr>
            <a:r>
              <a:rPr lang="en-US" altLang="zh-CN" sz="2400" b="1" dirty="0">
                <a:latin typeface="Calibri" pitchFamily="34" charset="0"/>
                <a:cs typeface="Calibri" pitchFamily="34" charset="0"/>
              </a:rPr>
              <a:t>I sincerely hope that my recommendation can be adopted.</a:t>
            </a:r>
          </a:p>
          <a:p>
            <a:pPr marL="285750" indent="-285750">
              <a:buBlip>
                <a:blip r:embed="rId3"/>
              </a:buBlip>
            </a:pPr>
            <a:r>
              <a:rPr lang="en-US" altLang="zh-CN" sz="2400" b="1" dirty="0">
                <a:latin typeface="Calibri" pitchFamily="34" charset="0"/>
                <a:cs typeface="Calibri" pitchFamily="34" charset="0"/>
              </a:rPr>
              <a:t>I would appreciate it if you take my recommendation into consideration/account</a:t>
            </a:r>
            <a:r>
              <a:rPr lang="en-US" altLang="zh-CN" dirty="0"/>
              <a:t>.</a:t>
            </a:r>
          </a:p>
        </p:txBody>
      </p:sp>
      <p:sp>
        <p:nvSpPr>
          <p:cNvPr id="34" name="圆角矩形 33"/>
          <p:cNvSpPr/>
          <p:nvPr/>
        </p:nvSpPr>
        <p:spPr bwMode="auto">
          <a:xfrm flipH="1">
            <a:off x="843938" y="1004855"/>
            <a:ext cx="5811497" cy="557948"/>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endParaRPr>
          </a:p>
        </p:txBody>
      </p:sp>
      <p:sp>
        <p:nvSpPr>
          <p:cNvPr id="35" name="TextBox 34"/>
          <p:cNvSpPr txBox="1"/>
          <p:nvPr/>
        </p:nvSpPr>
        <p:spPr>
          <a:xfrm>
            <a:off x="1174102" y="1165595"/>
            <a:ext cx="5354810" cy="376065"/>
          </a:xfrm>
          <a:prstGeom prst="rect">
            <a:avLst/>
          </a:prstGeom>
          <a:noFill/>
        </p:spPr>
        <p:txBody>
          <a:bodyPr wrap="square" rtlCol="0">
            <a:spAutoFit/>
          </a:bodyPr>
          <a:lstStyle/>
          <a:p>
            <a:pPr>
              <a:lnSpc>
                <a:spcPts val="2100"/>
              </a:lnSpc>
            </a:pPr>
            <a:r>
              <a:rPr lang="en-US" altLang="zh-CN" sz="2800" b="1" dirty="0">
                <a:solidFill>
                  <a:schemeClr val="bg1">
                    <a:lumMod val="50000"/>
                  </a:schemeClr>
                </a:solidFill>
              </a:rPr>
              <a:t>Show best wishes — powerful</a:t>
            </a:r>
          </a:p>
        </p:txBody>
      </p:sp>
      <p:grpSp>
        <p:nvGrpSpPr>
          <p:cNvPr id="36" name="组合 35"/>
          <p:cNvGrpSpPr/>
          <p:nvPr/>
        </p:nvGrpSpPr>
        <p:grpSpPr>
          <a:xfrm>
            <a:off x="209152" y="796804"/>
            <a:ext cx="964949" cy="963755"/>
            <a:chOff x="3379310" y="4038363"/>
            <a:chExt cx="900000" cy="900000"/>
          </a:xfrm>
        </p:grpSpPr>
        <p:grpSp>
          <p:nvGrpSpPr>
            <p:cNvPr id="37" name="组合 36"/>
            <p:cNvGrpSpPr/>
            <p:nvPr/>
          </p:nvGrpSpPr>
          <p:grpSpPr>
            <a:xfrm>
              <a:off x="3379310" y="4038363"/>
              <a:ext cx="900000" cy="900000"/>
              <a:chOff x="4229236" y="3968984"/>
              <a:chExt cx="792000" cy="792000"/>
            </a:xfrm>
          </p:grpSpPr>
          <p:sp>
            <p:nvSpPr>
              <p:cNvPr id="39" name="MH_Other_2"/>
              <p:cNvSpPr/>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0" name="MH_Title_1"/>
              <p:cNvSpPr/>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itchFamily="34" charset="0"/>
                </a:endParaRPr>
              </a:p>
            </p:txBody>
          </p:sp>
        </p:grpSp>
        <p:sp>
          <p:nvSpPr>
            <p:cNvPr id="38" name="KSO_Shape"/>
            <p:cNvSpPr>
              <a:spLocks noChangeAspect="1"/>
            </p:cNvSpPr>
            <p:nvPr/>
          </p:nvSpPr>
          <p:spPr>
            <a:xfrm flipH="1">
              <a:off x="3685294" y="4337297"/>
              <a:ext cx="288033" cy="302132"/>
            </a:xfrm>
            <a:custGeom>
              <a:avLst/>
              <a:gdLst>
                <a:gd name="connsiteX0" fmla="*/ 4461768 w 5394523"/>
                <a:gd name="connsiteY0" fmla="*/ 3204655 h 5658773"/>
                <a:gd name="connsiteX1" fmla="*/ 932755 w 5394523"/>
                <a:gd name="connsiteY1" fmla="*/ 3204655 h 5658773"/>
                <a:gd name="connsiteX2" fmla="*/ 932755 w 5394523"/>
                <a:gd name="connsiteY2" fmla="*/ 3680451 h 5658773"/>
                <a:gd name="connsiteX3" fmla="*/ 935888 w 5394523"/>
                <a:gd name="connsiteY3" fmla="*/ 3730118 h 5658773"/>
                <a:gd name="connsiteX4" fmla="*/ 933854 w 5394523"/>
                <a:gd name="connsiteY4" fmla="*/ 3730118 h 5658773"/>
                <a:gd name="connsiteX5" fmla="*/ 919576 w 5394523"/>
                <a:gd name="connsiteY5" fmla="*/ 3878377 h 5658773"/>
                <a:gd name="connsiteX6" fmla="*/ 25312 w 5394523"/>
                <a:gd name="connsiteY6" fmla="*/ 4724735 h 5658773"/>
                <a:gd name="connsiteX7" fmla="*/ 0 w 5394523"/>
                <a:gd name="connsiteY7" fmla="*/ 4726073 h 5658773"/>
                <a:gd name="connsiteX8" fmla="*/ 0 w 5394523"/>
                <a:gd name="connsiteY8" fmla="*/ 4987418 h 5658773"/>
                <a:gd name="connsiteX9" fmla="*/ 1696229 w 5394523"/>
                <a:gd name="connsiteY9" fmla="*/ 4987418 h 5658773"/>
                <a:gd name="connsiteX10" fmla="*/ 1708125 w 5394523"/>
                <a:gd name="connsiteY10" fmla="*/ 5046603 h 5658773"/>
                <a:gd name="connsiteX11" fmla="*/ 2697262 w 5394523"/>
                <a:gd name="connsiteY11" fmla="*/ 5658773 h 5658773"/>
                <a:gd name="connsiteX12" fmla="*/ 3686400 w 5394523"/>
                <a:gd name="connsiteY12" fmla="*/ 5046603 h 5658773"/>
                <a:gd name="connsiteX13" fmla="*/ 3698295 w 5394523"/>
                <a:gd name="connsiteY13" fmla="*/ 4987418 h 5658773"/>
                <a:gd name="connsiteX14" fmla="*/ 5394523 w 5394523"/>
                <a:gd name="connsiteY14" fmla="*/ 4987418 h 5658773"/>
                <a:gd name="connsiteX15" fmla="*/ 5394523 w 5394523"/>
                <a:gd name="connsiteY15" fmla="*/ 4726073 h 5658773"/>
                <a:gd name="connsiteX16" fmla="*/ 5369211 w 5394523"/>
                <a:gd name="connsiteY16" fmla="*/ 4724735 h 5658773"/>
                <a:gd name="connsiteX17" fmla="*/ 4474947 w 5394523"/>
                <a:gd name="connsiteY17" fmla="*/ 3878377 h 5658773"/>
                <a:gd name="connsiteX18" fmla="*/ 4460669 w 5394523"/>
                <a:gd name="connsiteY18" fmla="*/ 3730118 h 5658773"/>
                <a:gd name="connsiteX19" fmla="*/ 4458635 w 5394523"/>
                <a:gd name="connsiteY19" fmla="*/ 3730118 h 5658773"/>
                <a:gd name="connsiteX20" fmla="*/ 4461768 w 5394523"/>
                <a:gd name="connsiteY20" fmla="*/ 3680451 h 5658773"/>
                <a:gd name="connsiteX21" fmla="*/ 4461768 w 5394523"/>
                <a:gd name="connsiteY21" fmla="*/ 2315655 h 5658773"/>
                <a:gd name="connsiteX22" fmla="*/ 932755 w 5394523"/>
                <a:gd name="connsiteY22" fmla="*/ 2315655 h 5658773"/>
                <a:gd name="connsiteX23" fmla="*/ 932755 w 5394523"/>
                <a:gd name="connsiteY23" fmla="*/ 2963355 h 5658773"/>
                <a:gd name="connsiteX24" fmla="*/ 4461768 w 5394523"/>
                <a:gd name="connsiteY24" fmla="*/ 2963355 h 5658773"/>
                <a:gd name="connsiteX25" fmla="*/ 2697262 w 5394523"/>
                <a:gd name="connsiteY25" fmla="*/ 0 h 5658773"/>
                <a:gd name="connsiteX26" fmla="*/ 2006732 w 5394523"/>
                <a:gd name="connsiteY26" fmla="*/ 562798 h 5658773"/>
                <a:gd name="connsiteX27" fmla="*/ 1994361 w 5394523"/>
                <a:gd name="connsiteY27" fmla="*/ 685515 h 5658773"/>
                <a:gd name="connsiteX28" fmla="*/ 1968717 w 5394523"/>
                <a:gd name="connsiteY28" fmla="*/ 689428 h 5658773"/>
                <a:gd name="connsiteX29" fmla="*/ 932755 w 5394523"/>
                <a:gd name="connsiteY29" fmla="*/ 1960511 h 5658773"/>
                <a:gd name="connsiteX30" fmla="*/ 932755 w 5394523"/>
                <a:gd name="connsiteY30" fmla="*/ 2074355 h 5658773"/>
                <a:gd name="connsiteX31" fmla="*/ 4461768 w 5394523"/>
                <a:gd name="connsiteY31" fmla="*/ 2074355 h 5658773"/>
                <a:gd name="connsiteX32" fmla="*/ 4461768 w 5394523"/>
                <a:gd name="connsiteY32" fmla="*/ 1960511 h 5658773"/>
                <a:gd name="connsiteX33" fmla="*/ 3425806 w 5394523"/>
                <a:gd name="connsiteY33" fmla="*/ 689428 h 5658773"/>
                <a:gd name="connsiteX34" fmla="*/ 3400163 w 5394523"/>
                <a:gd name="connsiteY34" fmla="*/ 685515 h 5658773"/>
                <a:gd name="connsiteX35" fmla="*/ 3387792 w 5394523"/>
                <a:gd name="connsiteY35" fmla="*/ 562798 h 5658773"/>
                <a:gd name="connsiteX36" fmla="*/ 2697262 w 5394523"/>
                <a:gd name="connsiteY36" fmla="*/ 0 h 56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4523" h="565877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ndParaRPr>
            </a:p>
          </p:txBody>
        </p:sp>
      </p:grpSp>
      <p:pic>
        <p:nvPicPr>
          <p:cNvPr id="25" name="图片 24" descr="水印">
            <a:extLst>
              <a:ext uri="{FF2B5EF4-FFF2-40B4-BE49-F238E27FC236}">
                <a16:creationId xmlns:a16="http://schemas.microsoft.com/office/drawing/2014/main" id="{E0BD2C78-A306-46C5-809E-EDA7D5549D0F}"/>
              </a:ext>
            </a:extLst>
          </p:cNvPr>
          <p:cNvPicPr>
            <a:picLocks noChangeAspect="1"/>
          </p:cNvPicPr>
          <p:nvPr/>
        </p:nvPicPr>
        <p:blipFill>
          <a:blip r:embed="rId4"/>
          <a:stretch>
            <a:fillRect/>
          </a:stretch>
        </p:blipFill>
        <p:spPr>
          <a:xfrm>
            <a:off x="6915150" y="63500"/>
            <a:ext cx="5173345" cy="1674495"/>
          </a:xfrm>
          <a:prstGeom prst="rect">
            <a:avLst/>
          </a:prstGeom>
        </p:spPr>
      </p:pic>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14:bounceEnd="2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par>
                              <p:cTn id="53" fill="hold">
                                <p:stCondLst>
                                  <p:cond delay="500"/>
                                </p:stCondLst>
                                <p:childTnLst>
                                  <p:par>
                                    <p:cTn id="54" presetID="2" presetClass="entr" presetSubtype="8" decel="50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par>
                                    <p:cTn id="58" presetID="2" presetClass="entr" presetSubtype="2" decel="5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1+#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 calcmode="lin" valueType="num">
                                          <p:cBhvr>
                                            <p:cTn id="6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21" grpId="0"/>
          <p:bldP spid="2" grpId="0"/>
          <p:bldP spid="3" grpId="0"/>
          <p:bldP spid="34"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par>
                              <p:cTn id="53" fill="hold">
                                <p:stCondLst>
                                  <p:cond delay="500"/>
                                </p:stCondLst>
                                <p:childTnLst>
                                  <p:par>
                                    <p:cTn id="54" presetID="2" presetClass="entr" presetSubtype="8" decel="50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par>
                                    <p:cTn id="58" presetID="2" presetClass="entr" presetSubtype="2" decel="5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1+#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 calcmode="lin" valueType="num">
                                          <p:cBhvr>
                                            <p:cTn id="6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21" grpId="0"/>
          <p:bldP spid="2" grpId="0"/>
          <p:bldP spid="3" grpId="0"/>
          <p:bldP spid="34" grpId="0" animBg="1"/>
          <p:bldP spid="3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a:off x="469640" y="834191"/>
            <a:ext cx="8624009" cy="5791199"/>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nSpc>
                <a:spcPts val="2700"/>
              </a:lnSpc>
            </a:pPr>
            <a:r>
              <a:rPr lang="en-US" altLang="zh-CN" sz="2400" b="1" dirty="0">
                <a:solidFill>
                  <a:schemeClr val="tx1"/>
                </a:solidFill>
                <a:latin typeface="Calibri" pitchFamily="34" charset="0"/>
                <a:cs typeface="Calibri" pitchFamily="34" charset="0"/>
              </a:rPr>
              <a:t>Dear Jack,</a:t>
            </a:r>
          </a:p>
          <a:p>
            <a:pPr>
              <a:lnSpc>
                <a:spcPts val="2700"/>
              </a:lnSpc>
            </a:pPr>
            <a:r>
              <a:rPr lang="en-US" altLang="zh-CN" sz="2400" b="1" dirty="0">
                <a:solidFill>
                  <a:schemeClr val="tx1"/>
                </a:solidFill>
                <a:latin typeface="Calibri" pitchFamily="34" charset="0"/>
                <a:cs typeface="Calibri" pitchFamily="34" charset="0"/>
              </a:rPr>
              <a:t>    I’m glad to hear that you’re planning to stay in China for some time due to your great love for Chinese traditional culture. As for which city to choose, I would highly recommend Xi’an as a </a:t>
            </a:r>
            <a:r>
              <a:rPr lang="en-US" altLang="zh-CN" sz="2400" b="1" dirty="0">
                <a:solidFill>
                  <a:srgbClr val="FF0066"/>
                </a:solidFill>
                <a:latin typeface="Calibri" pitchFamily="34" charset="0"/>
                <a:cs typeface="Calibri" pitchFamily="34" charset="0"/>
              </a:rPr>
              <a:t>wonderful destination.</a:t>
            </a:r>
          </a:p>
          <a:p>
            <a:pPr>
              <a:lnSpc>
                <a:spcPts val="2700"/>
              </a:lnSpc>
            </a:pPr>
            <a:r>
              <a:rPr lang="en-US" altLang="zh-CN" sz="2400" b="1" dirty="0">
                <a:solidFill>
                  <a:schemeClr val="tx1"/>
                </a:solidFill>
                <a:latin typeface="Calibri" pitchFamily="34" charset="0"/>
                <a:cs typeface="Calibri" pitchFamily="34" charset="0"/>
              </a:rPr>
              <a:t>    The first thing to do in Xi’an is to visit Terra Cotta Warriors</a:t>
            </a:r>
            <a:r>
              <a:rPr lang="zh-CN" altLang="en-US" sz="2400" b="1" dirty="0">
                <a:solidFill>
                  <a:schemeClr val="tx1"/>
                </a:solidFill>
                <a:latin typeface="新宋体" pitchFamily="49" charset="-122"/>
                <a:ea typeface="新宋体" pitchFamily="49" charset="-122"/>
                <a:cs typeface="Calibri" pitchFamily="34" charset="0"/>
              </a:rPr>
              <a:t>（兵马俑）</a:t>
            </a:r>
            <a:r>
              <a:rPr lang="en-US" altLang="zh-CN" sz="2400" b="1" dirty="0">
                <a:solidFill>
                  <a:schemeClr val="tx1"/>
                </a:solidFill>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from which you can feel not only Qin’s </a:t>
            </a:r>
            <a:r>
              <a:rPr lang="en-US" altLang="zh-CN" sz="2400" b="1" dirty="0">
                <a:solidFill>
                  <a:srgbClr val="FF0066"/>
                </a:solidFill>
                <a:latin typeface="Calibri" pitchFamily="34" charset="0"/>
                <a:cs typeface="Calibri" pitchFamily="34" charset="0"/>
              </a:rPr>
              <a:t>prosperity </a:t>
            </a:r>
            <a:r>
              <a:rPr lang="en-US" altLang="zh-CN" sz="2400" b="1" dirty="0">
                <a:solidFill>
                  <a:schemeClr val="accent1"/>
                </a:solidFill>
                <a:latin typeface="Calibri" pitchFamily="34" charset="0"/>
                <a:cs typeface="Calibri" pitchFamily="34" charset="0"/>
              </a:rPr>
              <a:t>but also people’s excellent skills in ancient times</a:t>
            </a:r>
            <a:r>
              <a:rPr lang="en-US" altLang="zh-CN" sz="2400" b="1" dirty="0">
                <a:solidFill>
                  <a:schemeClr val="tx1"/>
                </a:solidFill>
                <a:latin typeface="Calibri" pitchFamily="34" charset="0"/>
                <a:cs typeface="Calibri" pitchFamily="34" charset="0"/>
              </a:rPr>
              <a:t>. Besides the </a:t>
            </a:r>
            <a:r>
              <a:rPr lang="en-US" altLang="zh-CN" sz="2400" b="1" dirty="0">
                <a:solidFill>
                  <a:srgbClr val="FF0066"/>
                </a:solidFill>
                <a:latin typeface="Calibri" pitchFamily="34" charset="0"/>
                <a:cs typeface="Calibri" pitchFamily="34" charset="0"/>
              </a:rPr>
              <a:t>spectacular</a:t>
            </a:r>
            <a:r>
              <a:rPr lang="en-US" altLang="zh-CN" sz="2400" b="1" dirty="0">
                <a:solidFill>
                  <a:schemeClr val="tx1"/>
                </a:solidFill>
                <a:latin typeface="Calibri" pitchFamily="34" charset="0"/>
                <a:cs typeface="Calibri" pitchFamily="34" charset="0"/>
              </a:rPr>
              <a:t> historic site, the famous love story </a:t>
            </a:r>
            <a:r>
              <a:rPr lang="en-US" altLang="zh-CN" sz="2400" b="1" dirty="0">
                <a:solidFill>
                  <a:schemeClr val="accent1"/>
                </a:solidFill>
                <a:latin typeface="Calibri" pitchFamily="34" charset="0"/>
                <a:cs typeface="Calibri" pitchFamily="34" charset="0"/>
              </a:rPr>
              <a:t>that happened in </a:t>
            </a:r>
            <a:r>
              <a:rPr lang="en-US" altLang="zh-CN" sz="2400" b="1" dirty="0" err="1">
                <a:solidFill>
                  <a:schemeClr val="accent1"/>
                </a:solidFill>
                <a:latin typeface="Calibri" pitchFamily="34" charset="0"/>
                <a:cs typeface="Calibri" pitchFamily="34" charset="0"/>
              </a:rPr>
              <a:t>Huaqingchi</a:t>
            </a:r>
            <a:r>
              <a:rPr lang="zh-CN" altLang="en-US" sz="2400" b="1" dirty="0">
                <a:solidFill>
                  <a:schemeClr val="accent1"/>
                </a:solidFill>
                <a:latin typeface="新宋体" pitchFamily="49" charset="-122"/>
                <a:ea typeface="新宋体" pitchFamily="49" charset="-122"/>
                <a:cs typeface="Calibri" pitchFamily="34" charset="0"/>
              </a:rPr>
              <a:t>（华清池）</a:t>
            </a:r>
            <a:r>
              <a:rPr lang="en-US" altLang="zh-CN" sz="2400" b="1" dirty="0">
                <a:solidFill>
                  <a:schemeClr val="tx1"/>
                </a:solidFill>
                <a:latin typeface="Calibri" pitchFamily="34" charset="0"/>
                <a:cs typeface="Calibri" pitchFamily="34" charset="0"/>
              </a:rPr>
              <a:t>also represents the city’s romance. By the way, </a:t>
            </a:r>
            <a:r>
              <a:rPr lang="en-US" altLang="zh-CN" sz="2400" b="1" dirty="0">
                <a:solidFill>
                  <a:srgbClr val="FF0066"/>
                </a:solidFill>
                <a:latin typeface="Calibri" pitchFamily="34" charset="0"/>
                <a:cs typeface="Calibri" pitchFamily="34" charset="0"/>
              </a:rPr>
              <a:t>various</a:t>
            </a:r>
            <a:r>
              <a:rPr lang="en-US" altLang="zh-CN" sz="2400" b="1" dirty="0">
                <a:solidFill>
                  <a:schemeClr val="tx1"/>
                </a:solidFill>
                <a:latin typeface="Calibri" pitchFamily="34" charset="0"/>
                <a:cs typeface="Calibri" pitchFamily="34" charset="0"/>
              </a:rPr>
              <a:t> snacks like </a:t>
            </a:r>
            <a:r>
              <a:rPr lang="en-US" altLang="zh-CN" sz="2400" b="1" dirty="0" err="1">
                <a:solidFill>
                  <a:schemeClr val="tx1"/>
                </a:solidFill>
                <a:latin typeface="Calibri" pitchFamily="34" charset="0"/>
                <a:cs typeface="Calibri" pitchFamily="34" charset="0"/>
              </a:rPr>
              <a:t>Roujiamo</a:t>
            </a:r>
            <a:r>
              <a:rPr lang="en-US" altLang="zh-CN" sz="2400" b="1" dirty="0">
                <a:solidFill>
                  <a:schemeClr val="tx1"/>
                </a:solidFill>
                <a:latin typeface="Calibri" pitchFamily="34" charset="0"/>
                <a:cs typeface="Calibri" pitchFamily="34" charset="0"/>
              </a:rPr>
              <a:t> are not to be missed for food lovers.</a:t>
            </a:r>
          </a:p>
          <a:p>
            <a:pPr>
              <a:lnSpc>
                <a:spcPts val="2700"/>
              </a:lnSpc>
            </a:pPr>
            <a:r>
              <a:rPr lang="en-US" altLang="zh-CN" sz="2400" b="1" dirty="0">
                <a:solidFill>
                  <a:schemeClr val="tx1"/>
                </a:solidFill>
                <a:latin typeface="Calibri" pitchFamily="34" charset="0"/>
                <a:cs typeface="Calibri" pitchFamily="34" charset="0"/>
              </a:rPr>
              <a:t>    In a word, Xi’an is a </a:t>
            </a:r>
            <a:r>
              <a:rPr lang="en-US" altLang="zh-CN" sz="2400" b="1" dirty="0">
                <a:solidFill>
                  <a:srgbClr val="FF0066"/>
                </a:solidFill>
                <a:latin typeface="Calibri" pitchFamily="34" charset="0"/>
                <a:cs typeface="Calibri" pitchFamily="34" charset="0"/>
              </a:rPr>
              <a:t>fantastic </a:t>
            </a:r>
            <a:r>
              <a:rPr lang="en-US" altLang="zh-CN" sz="2400" b="1" dirty="0">
                <a:solidFill>
                  <a:schemeClr val="tx1"/>
                </a:solidFill>
                <a:latin typeface="Calibri" pitchFamily="34" charset="0"/>
                <a:cs typeface="Calibri" pitchFamily="34" charset="0"/>
              </a:rPr>
              <a:t>place full of cultural atmosphere and really </a:t>
            </a:r>
            <a:r>
              <a:rPr lang="en-US" altLang="zh-CN" sz="2400" b="1" dirty="0">
                <a:solidFill>
                  <a:srgbClr val="FF0066"/>
                </a:solidFill>
                <a:latin typeface="Calibri" pitchFamily="34" charset="0"/>
                <a:cs typeface="Calibri" pitchFamily="34" charset="0"/>
              </a:rPr>
              <a:t>worth a visit</a:t>
            </a:r>
            <a:r>
              <a:rPr lang="en-US" altLang="zh-CN" sz="2400" b="1" dirty="0">
                <a:solidFill>
                  <a:schemeClr val="tx1"/>
                </a:solidFill>
                <a:latin typeface="Calibri" pitchFamily="34" charset="0"/>
                <a:cs typeface="Calibri" pitchFamily="34" charset="0"/>
              </a:rPr>
              <a:t>. So I sincerely wish you a good stay in Xi’an.</a:t>
            </a:r>
          </a:p>
          <a:p>
            <a:pPr>
              <a:lnSpc>
                <a:spcPts val="2700"/>
              </a:lnSpc>
            </a:pPr>
            <a:r>
              <a:rPr lang="en-US" altLang="zh-CN" sz="2400" b="1" dirty="0">
                <a:solidFill>
                  <a:schemeClr val="tx1"/>
                </a:solidFill>
                <a:latin typeface="Calibri" pitchFamily="34" charset="0"/>
                <a:cs typeface="Calibri" pitchFamily="34" charset="0"/>
              </a:rPr>
              <a:t>                                                                                         Yours,</a:t>
            </a:r>
          </a:p>
          <a:p>
            <a:pPr>
              <a:lnSpc>
                <a:spcPts val="2700"/>
              </a:lnSpc>
            </a:pPr>
            <a:r>
              <a:rPr lang="en-US" altLang="zh-CN" sz="2400" b="1" dirty="0">
                <a:solidFill>
                  <a:schemeClr val="tx1"/>
                </a:solidFill>
                <a:latin typeface="Calibri" pitchFamily="34" charset="0"/>
                <a:cs typeface="Calibri" pitchFamily="34" charset="0"/>
              </a:rPr>
              <a:t>                                       </a:t>
            </a:r>
            <a:r>
              <a:rPr lang="en-US" altLang="zh-CN" sz="2400" b="1" dirty="0">
                <a:solidFill>
                  <a:schemeClr val="tx1"/>
                </a:solidFill>
                <a:latin typeface="华文隶书" pitchFamily="2" charset="-122"/>
                <a:ea typeface="华文隶书" pitchFamily="2" charset="-122"/>
                <a:cs typeface="Calibri" pitchFamily="34" charset="0"/>
              </a:rPr>
              <a:t>(</a:t>
            </a:r>
            <a:r>
              <a:rPr lang="zh-CN" altLang="en-US" sz="2400" b="1" dirty="0">
                <a:solidFill>
                  <a:schemeClr val="tx1"/>
                </a:solidFill>
                <a:latin typeface="华文隶书" pitchFamily="2" charset="-122"/>
                <a:ea typeface="华文隶书" pitchFamily="2" charset="-122"/>
                <a:cs typeface="Calibri" pitchFamily="34" charset="0"/>
              </a:rPr>
              <a:t>瑶瑶）</a:t>
            </a:r>
            <a:r>
              <a:rPr lang="en-US" altLang="zh-CN" sz="2400" b="1" dirty="0">
                <a:solidFill>
                  <a:schemeClr val="tx1"/>
                </a:solidFill>
                <a:latin typeface="华文隶书" pitchFamily="2" charset="-122"/>
                <a:ea typeface="华文隶书" pitchFamily="2" charset="-122"/>
                <a:cs typeface="Calibri" pitchFamily="34" charset="0"/>
              </a:rPr>
              <a:t>       </a:t>
            </a:r>
            <a:r>
              <a:rPr lang="en-US" altLang="zh-CN" sz="2400" b="1" dirty="0">
                <a:solidFill>
                  <a:schemeClr val="tx1"/>
                </a:solidFill>
                <a:latin typeface="Calibri" pitchFamily="34" charset="0"/>
                <a:cs typeface="Calibri" pitchFamily="34" charset="0"/>
              </a:rPr>
              <a:t>                            Li Hua </a:t>
            </a:r>
            <a:endParaRPr lang="zh-CN" altLang="en-US" sz="2400" b="1" dirty="0">
              <a:solidFill>
                <a:schemeClr val="tx1"/>
              </a:solidFill>
              <a:latin typeface="Calibri" pitchFamily="34" charset="0"/>
              <a:cs typeface="Calibri" pitchFamily="34" charset="0"/>
            </a:endParaRPr>
          </a:p>
        </p:txBody>
      </p:sp>
      <p:grpSp>
        <p:nvGrpSpPr>
          <p:cNvPr id="2" name="组合 1"/>
          <p:cNvGrpSpPr/>
          <p:nvPr/>
        </p:nvGrpSpPr>
        <p:grpSpPr>
          <a:xfrm>
            <a:off x="395576" y="248444"/>
            <a:ext cx="11602460" cy="405620"/>
            <a:chOff x="395576" y="248444"/>
            <a:chExt cx="11602460" cy="405620"/>
          </a:xfrm>
        </p:grpSpPr>
        <p:sp>
          <p:nvSpPr>
            <p:cNvPr id="12"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Let’s appreciate and analyze</a:t>
              </a:r>
              <a:endParaRPr lang="zh-CN" altLang="en-US" sz="2800" b="1" dirty="0"/>
            </a:p>
          </p:txBody>
        </p:sp>
        <p:cxnSp>
          <p:nvCxnSpPr>
            <p:cNvPr id="13" name="直接连接符 12"/>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TextBox 3"/>
          <p:cNvSpPr txBox="1"/>
          <p:nvPr/>
        </p:nvSpPr>
        <p:spPr>
          <a:xfrm>
            <a:off x="9200147" y="770023"/>
            <a:ext cx="2797889" cy="5940088"/>
          </a:xfrm>
          <a:prstGeom prst="rect">
            <a:avLst/>
          </a:prstGeom>
          <a:noFill/>
          <a:ln w="22225">
            <a:solidFill>
              <a:schemeClr val="accent1"/>
            </a:solidFill>
            <a:prstDash val="dashDot"/>
          </a:ln>
        </p:spPr>
        <p:txBody>
          <a:bodyPr wrap="square" rtlCol="0">
            <a:spAutoFit/>
          </a:bodyPr>
          <a:lstStyle/>
          <a:p>
            <a:r>
              <a:rPr lang="zh-CN" altLang="en-US" sz="2000" dirty="0"/>
              <a:t>优点：</a:t>
            </a:r>
            <a:r>
              <a:rPr lang="en-US" altLang="zh-CN" sz="2000" dirty="0"/>
              <a:t>1. </a:t>
            </a:r>
            <a:r>
              <a:rPr lang="zh-CN" altLang="en-US" sz="2000" dirty="0"/>
              <a:t>首段开门见山地表达写信目的和背景。</a:t>
            </a:r>
            <a:r>
              <a:rPr lang="en-US" altLang="zh-CN" sz="2000" dirty="0"/>
              <a:t>2. </a:t>
            </a:r>
            <a:r>
              <a:rPr lang="zh-CN" altLang="en-US" sz="2000" dirty="0"/>
              <a:t>中段从名胜古迹、文化传统、当地美食三个方面讲述推荐西安的理由，运用了</a:t>
            </a:r>
            <a:r>
              <a:rPr lang="en-US" altLang="zh-CN" sz="2000" dirty="0" err="1"/>
              <a:t>from+which</a:t>
            </a:r>
            <a:r>
              <a:rPr lang="zh-CN" altLang="en-US" sz="2000" dirty="0"/>
              <a:t>非限定性定语从句和</a:t>
            </a:r>
            <a:r>
              <a:rPr lang="en-US" altLang="zh-CN" sz="2000" dirty="0"/>
              <a:t>that</a:t>
            </a:r>
            <a:r>
              <a:rPr lang="zh-CN" altLang="en-US" sz="2000" dirty="0"/>
              <a:t>引导的限定性定语从句，以及</a:t>
            </a:r>
            <a:r>
              <a:rPr lang="en-US" altLang="zh-CN" sz="2000" dirty="0"/>
              <a:t>not only…but also…</a:t>
            </a:r>
            <a:r>
              <a:rPr lang="zh-CN" altLang="en-US" sz="2000" dirty="0"/>
              <a:t>句型，句式丰富。原因之间连接合理，逻辑性强。</a:t>
            </a:r>
            <a:r>
              <a:rPr lang="en-US" altLang="zh-CN" sz="2000" dirty="0"/>
              <a:t>3. </a:t>
            </a:r>
            <a:r>
              <a:rPr lang="zh-CN" altLang="en-US" sz="2000" dirty="0"/>
              <a:t>高级词汇被大量运用，如：</a:t>
            </a:r>
            <a:r>
              <a:rPr lang="en-US" altLang="zh-CN" sz="2000" dirty="0"/>
              <a:t>wonderful destination, prosperity, spectacular, various</a:t>
            </a:r>
            <a:r>
              <a:rPr lang="zh-CN" altLang="en-US" sz="2000" dirty="0"/>
              <a:t>等。</a:t>
            </a:r>
            <a:r>
              <a:rPr lang="en-US" altLang="zh-CN" sz="2000" dirty="0"/>
              <a:t>4. </a:t>
            </a:r>
            <a:r>
              <a:rPr lang="zh-CN" altLang="en-US" sz="2000" dirty="0"/>
              <a:t>整篇文章行文流畅，结构清晰，内容覆盖全部要点。</a:t>
            </a:r>
          </a:p>
        </p:txBody>
      </p:sp>
      <p:pic>
        <p:nvPicPr>
          <p:cNvPr id="10" name="图片 9" descr="水印">
            <a:extLst>
              <a:ext uri="{FF2B5EF4-FFF2-40B4-BE49-F238E27FC236}">
                <a16:creationId xmlns:a16="http://schemas.microsoft.com/office/drawing/2014/main" id="{A6D02F90-F9D4-455E-87AC-67706240F098}"/>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a:off x="469641" y="834192"/>
            <a:ext cx="8369560" cy="5558588"/>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nSpc>
                <a:spcPts val="2700"/>
              </a:lnSpc>
            </a:pPr>
            <a:r>
              <a:rPr lang="en-US" altLang="zh-CN" sz="2400" b="1" dirty="0">
                <a:solidFill>
                  <a:schemeClr val="tx1"/>
                </a:solidFill>
                <a:latin typeface="Calibri" pitchFamily="34" charset="0"/>
                <a:cs typeface="Calibri" pitchFamily="34" charset="0"/>
              </a:rPr>
              <a:t>Dear Jack,</a:t>
            </a:r>
          </a:p>
          <a:p>
            <a:pPr>
              <a:lnSpc>
                <a:spcPts val="2700"/>
              </a:lnSpc>
            </a:pPr>
            <a:r>
              <a:rPr lang="en-US" altLang="zh-CN" sz="2400" b="1" dirty="0">
                <a:solidFill>
                  <a:schemeClr val="tx1"/>
                </a:solidFill>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Knowing that you tend to live in China for a while</a:t>
            </a:r>
            <a:r>
              <a:rPr lang="en-US" altLang="zh-CN" sz="2400" b="1" dirty="0">
                <a:solidFill>
                  <a:schemeClr val="tx1"/>
                </a:solidFill>
                <a:latin typeface="Calibri" pitchFamily="34" charset="0"/>
                <a:cs typeface="Calibri" pitchFamily="34" charset="0"/>
              </a:rPr>
              <a:t>, I strongly recommend you to choose my hometown, Taizhou, </a:t>
            </a:r>
            <a:r>
              <a:rPr lang="en-US" altLang="zh-CN" sz="2400" b="1" dirty="0">
                <a:solidFill>
                  <a:schemeClr val="accent1"/>
                </a:solidFill>
                <a:latin typeface="Calibri" pitchFamily="34" charset="0"/>
                <a:cs typeface="Calibri" pitchFamily="34" charset="0"/>
              </a:rPr>
              <a:t>a wonderful city with a </a:t>
            </a:r>
            <a:r>
              <a:rPr lang="en-US" altLang="zh-CN" sz="2400" b="1" dirty="0">
                <a:solidFill>
                  <a:srgbClr val="FF0066"/>
                </a:solidFill>
                <a:latin typeface="Calibri" pitchFamily="34" charset="0"/>
                <a:cs typeface="Calibri" pitchFamily="34" charset="0"/>
              </a:rPr>
              <a:t>profound</a:t>
            </a:r>
            <a:r>
              <a:rPr lang="en-US" altLang="zh-CN" sz="2400" b="1" dirty="0">
                <a:solidFill>
                  <a:schemeClr val="accent1"/>
                </a:solidFill>
                <a:latin typeface="Calibri" pitchFamily="34" charset="0"/>
                <a:cs typeface="Calibri" pitchFamily="34" charset="0"/>
              </a:rPr>
              <a:t> history</a:t>
            </a:r>
            <a:r>
              <a:rPr lang="en-US" altLang="zh-CN" sz="2400" b="1" dirty="0">
                <a:solidFill>
                  <a:schemeClr val="tx1"/>
                </a:solidFill>
                <a:latin typeface="Calibri" pitchFamily="34" charset="0"/>
                <a:cs typeface="Calibri" pitchFamily="34" charset="0"/>
              </a:rPr>
              <a:t>.</a:t>
            </a:r>
          </a:p>
          <a:p>
            <a:pPr>
              <a:lnSpc>
                <a:spcPts val="2700"/>
              </a:lnSpc>
            </a:pPr>
            <a:r>
              <a:rPr lang="en-US" altLang="zh-CN" sz="2400" b="1" dirty="0">
                <a:solidFill>
                  <a:schemeClr val="tx1"/>
                </a:solidFill>
                <a:latin typeface="Calibri" pitchFamily="34" charset="0"/>
                <a:cs typeface="Calibri" pitchFamily="34" charset="0"/>
              </a:rPr>
              <a:t>    For those </a:t>
            </a:r>
            <a:r>
              <a:rPr lang="en-US" altLang="zh-CN" sz="2400" b="1" dirty="0">
                <a:solidFill>
                  <a:srgbClr val="FF0066"/>
                </a:solidFill>
                <a:latin typeface="Calibri" pitchFamily="34" charset="0"/>
                <a:cs typeface="Calibri" pitchFamily="34" charset="0"/>
              </a:rPr>
              <a:t>passionate in </a:t>
            </a:r>
            <a:r>
              <a:rPr lang="en-US" altLang="zh-CN" sz="2400" b="1" dirty="0">
                <a:solidFill>
                  <a:schemeClr val="tx1"/>
                </a:solidFill>
                <a:latin typeface="Calibri" pitchFamily="34" charset="0"/>
                <a:cs typeface="Calibri" pitchFamily="34" charset="0"/>
              </a:rPr>
              <a:t>Chinese culture like you, Taizhou will surly </a:t>
            </a:r>
            <a:r>
              <a:rPr lang="en-US" altLang="zh-CN" sz="2400" b="1" dirty="0">
                <a:solidFill>
                  <a:srgbClr val="FF0066"/>
                </a:solidFill>
                <a:latin typeface="Calibri" pitchFamily="34" charset="0"/>
                <a:cs typeface="Calibri" pitchFamily="34" charset="0"/>
              </a:rPr>
              <a:t>live up to your expectation</a:t>
            </a:r>
            <a:r>
              <a:rPr lang="en-US" altLang="zh-CN" sz="2400" b="1" dirty="0">
                <a:solidFill>
                  <a:schemeClr val="tx1"/>
                </a:solidFill>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with </a:t>
            </a:r>
            <a:r>
              <a:rPr lang="en-US" altLang="zh-CN" sz="2400" b="1" dirty="0">
                <a:solidFill>
                  <a:srgbClr val="FF0066"/>
                </a:solidFill>
                <a:latin typeface="Calibri" pitchFamily="34" charset="0"/>
                <a:cs typeface="Calibri" pitchFamily="34" charset="0"/>
              </a:rPr>
              <a:t>a wide range of </a:t>
            </a:r>
            <a:r>
              <a:rPr lang="en-US" altLang="zh-CN" sz="2400" b="1" dirty="0">
                <a:solidFill>
                  <a:schemeClr val="accent1"/>
                </a:solidFill>
                <a:latin typeface="Calibri" pitchFamily="34" charset="0"/>
                <a:cs typeface="Calibri" pitchFamily="34" charset="0"/>
              </a:rPr>
              <a:t>traditional snacks and </a:t>
            </a:r>
            <a:r>
              <a:rPr lang="en-US" altLang="zh-CN" sz="2400" b="1" dirty="0">
                <a:solidFill>
                  <a:srgbClr val="FF0066"/>
                </a:solidFill>
                <a:latin typeface="Calibri" pitchFamily="34" charset="0"/>
                <a:cs typeface="Calibri" pitchFamily="34" charset="0"/>
              </a:rPr>
              <a:t>charming</a:t>
            </a:r>
            <a:r>
              <a:rPr lang="en-US" altLang="zh-CN" sz="2400" b="1" dirty="0">
                <a:solidFill>
                  <a:schemeClr val="accent1"/>
                </a:solidFill>
                <a:latin typeface="Calibri" pitchFamily="34" charset="0"/>
                <a:cs typeface="Calibri" pitchFamily="34" charset="0"/>
              </a:rPr>
              <a:t> scenery</a:t>
            </a:r>
            <a:r>
              <a:rPr lang="en-US" altLang="zh-CN" sz="2400" b="1" dirty="0">
                <a:solidFill>
                  <a:schemeClr val="tx1"/>
                </a:solidFill>
                <a:latin typeface="Calibri" pitchFamily="34" charset="0"/>
                <a:cs typeface="Calibri" pitchFamily="34" charset="0"/>
              </a:rPr>
              <a:t>, including </a:t>
            </a:r>
            <a:r>
              <a:rPr lang="en-US" altLang="zh-CN" sz="2400" b="1" dirty="0" err="1">
                <a:solidFill>
                  <a:schemeClr val="tx1"/>
                </a:solidFill>
                <a:latin typeface="Calibri" pitchFamily="34" charset="0"/>
                <a:cs typeface="Calibri" pitchFamily="34" charset="0"/>
              </a:rPr>
              <a:t>Jiangnan</a:t>
            </a:r>
            <a:r>
              <a:rPr lang="en-US" altLang="zh-CN" sz="2400" b="1" dirty="0">
                <a:solidFill>
                  <a:schemeClr val="tx1"/>
                </a:solidFill>
                <a:latin typeface="Calibri" pitchFamily="34" charset="0"/>
                <a:cs typeface="Calibri" pitchFamily="34" charset="0"/>
              </a:rPr>
              <a:t> Great Wall, </a:t>
            </a:r>
            <a:r>
              <a:rPr lang="en-US" altLang="zh-CN" sz="2400" b="1" dirty="0">
                <a:solidFill>
                  <a:schemeClr val="accent1"/>
                </a:solidFill>
                <a:latin typeface="Calibri" pitchFamily="34" charset="0"/>
                <a:cs typeface="Calibri" pitchFamily="34" charset="0"/>
              </a:rPr>
              <a:t>winding its way from east to west across </a:t>
            </a:r>
            <a:r>
              <a:rPr lang="en-US" altLang="zh-CN" sz="2400" b="1" dirty="0" err="1">
                <a:solidFill>
                  <a:schemeClr val="accent1"/>
                </a:solidFill>
                <a:latin typeface="Calibri" pitchFamily="34" charset="0"/>
                <a:cs typeface="Calibri" pitchFamily="34" charset="0"/>
              </a:rPr>
              <a:t>Linhai</a:t>
            </a:r>
            <a:r>
              <a:rPr lang="en-US" altLang="zh-CN" sz="2400" b="1" dirty="0">
                <a:solidFill>
                  <a:schemeClr val="tx1"/>
                </a:solidFill>
                <a:latin typeface="Calibri" pitchFamily="34" charset="0"/>
                <a:cs typeface="Calibri" pitchFamily="34" charset="0"/>
              </a:rPr>
              <a:t>. Additionally, you can also appreciate </a:t>
            </a:r>
            <a:r>
              <a:rPr lang="en-US" altLang="zh-CN" sz="2400" b="1" dirty="0" err="1">
                <a:solidFill>
                  <a:schemeClr val="tx1"/>
                </a:solidFill>
                <a:latin typeface="Calibri" pitchFamily="34" charset="0"/>
                <a:cs typeface="Calibri" pitchFamily="34" charset="0"/>
              </a:rPr>
              <a:t>Taizhou</a:t>
            </a:r>
            <a:r>
              <a:rPr lang="en-US" altLang="zh-CN" sz="2400" b="1" dirty="0">
                <a:solidFill>
                  <a:schemeClr val="tx1"/>
                </a:solidFill>
                <a:latin typeface="Calibri" pitchFamily="34" charset="0"/>
                <a:cs typeface="Calibri" pitchFamily="34" charset="0"/>
              </a:rPr>
              <a:t> </a:t>
            </a:r>
            <a:r>
              <a:rPr lang="en-US" altLang="zh-CN" sz="2400" b="1" dirty="0" err="1">
                <a:solidFill>
                  <a:schemeClr val="tx1"/>
                </a:solidFill>
                <a:latin typeface="Calibri" pitchFamily="34" charset="0"/>
                <a:cs typeface="Calibri" pitchFamily="34" charset="0"/>
              </a:rPr>
              <a:t>Luantan</a:t>
            </a:r>
            <a:r>
              <a:rPr lang="en-US" altLang="zh-CN" sz="2400" b="1" dirty="0">
                <a:solidFill>
                  <a:schemeClr val="tx1"/>
                </a:solidFill>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which is famous as </a:t>
            </a:r>
            <a:r>
              <a:rPr lang="en-US" altLang="zh-CN" sz="2400" b="1" dirty="0">
                <a:solidFill>
                  <a:srgbClr val="FF0066"/>
                </a:solidFill>
                <a:latin typeface="Calibri" pitchFamily="34" charset="0"/>
                <a:cs typeface="Calibri" pitchFamily="34" charset="0"/>
              </a:rPr>
              <a:t>a mixture of</a:t>
            </a:r>
            <a:r>
              <a:rPr lang="en-US" altLang="zh-CN" sz="2400" b="1" dirty="0">
                <a:solidFill>
                  <a:schemeClr val="accent1"/>
                </a:solidFill>
                <a:latin typeface="Calibri" pitchFamily="34" charset="0"/>
                <a:cs typeface="Calibri" pitchFamily="34" charset="0"/>
              </a:rPr>
              <a:t> various types of opera</a:t>
            </a:r>
            <a:r>
              <a:rPr lang="en-US" altLang="zh-CN" sz="2400" b="1" dirty="0">
                <a:solidFill>
                  <a:schemeClr val="tx1"/>
                </a:solidFill>
                <a:latin typeface="Calibri" pitchFamily="34" charset="0"/>
                <a:cs typeface="Calibri" pitchFamily="34" charset="0"/>
              </a:rPr>
              <a:t>.</a:t>
            </a:r>
          </a:p>
          <a:p>
            <a:pPr>
              <a:lnSpc>
                <a:spcPts val="2700"/>
              </a:lnSpc>
            </a:pPr>
            <a:r>
              <a:rPr lang="en-US" altLang="zh-CN" sz="2400" b="1" dirty="0">
                <a:solidFill>
                  <a:schemeClr val="tx1"/>
                </a:solidFill>
                <a:latin typeface="Calibri" pitchFamily="34" charset="0"/>
                <a:cs typeface="Calibri" pitchFamily="34" charset="0"/>
              </a:rPr>
              <a:t>    Obviously, you’ll have a great time living here. If you have any question, </a:t>
            </a:r>
            <a:r>
              <a:rPr lang="en-US" altLang="zh-CN" sz="2400" b="1" dirty="0">
                <a:solidFill>
                  <a:srgbClr val="FF0066"/>
                </a:solidFill>
                <a:latin typeface="Calibri" pitchFamily="34" charset="0"/>
                <a:cs typeface="Calibri" pitchFamily="34" charset="0"/>
              </a:rPr>
              <a:t>feel free to consult </a:t>
            </a:r>
            <a:r>
              <a:rPr lang="en-US" altLang="zh-CN" sz="2400" b="1" dirty="0">
                <a:solidFill>
                  <a:schemeClr val="tx1"/>
                </a:solidFill>
                <a:latin typeface="Calibri" pitchFamily="34" charset="0"/>
                <a:cs typeface="Calibri" pitchFamily="34" charset="0"/>
              </a:rPr>
              <a:t>me. Looking forward to your arrival.</a:t>
            </a:r>
          </a:p>
          <a:p>
            <a:pPr>
              <a:lnSpc>
                <a:spcPts val="2700"/>
              </a:lnSpc>
            </a:pPr>
            <a:r>
              <a:rPr lang="en-US" altLang="zh-CN" sz="2400" b="1" dirty="0">
                <a:solidFill>
                  <a:schemeClr val="tx1"/>
                </a:solidFill>
                <a:latin typeface="Calibri" pitchFamily="34" charset="0"/>
                <a:cs typeface="Calibri" pitchFamily="34" charset="0"/>
              </a:rPr>
              <a:t>                                                                                                Yours,</a:t>
            </a:r>
          </a:p>
          <a:p>
            <a:pPr>
              <a:lnSpc>
                <a:spcPts val="2700"/>
              </a:lnSpc>
            </a:pPr>
            <a:r>
              <a:rPr lang="en-US" altLang="zh-CN" sz="2400" b="1" dirty="0">
                <a:solidFill>
                  <a:schemeClr val="tx1"/>
                </a:solidFill>
                <a:latin typeface="Calibri" pitchFamily="34" charset="0"/>
                <a:cs typeface="Calibri" pitchFamily="34" charset="0"/>
              </a:rPr>
              <a:t>                                                                                                 Li </a:t>
            </a:r>
            <a:r>
              <a:rPr lang="en-US" altLang="zh-CN" sz="2400" b="1" dirty="0" err="1">
                <a:solidFill>
                  <a:schemeClr val="tx1"/>
                </a:solidFill>
                <a:latin typeface="Calibri" pitchFamily="34" charset="0"/>
                <a:cs typeface="Calibri" pitchFamily="34" charset="0"/>
              </a:rPr>
              <a:t>Hua</a:t>
            </a:r>
            <a:endParaRPr lang="zh-CN" altLang="en-US" sz="2400" b="1" dirty="0">
              <a:solidFill>
                <a:schemeClr val="tx1"/>
              </a:solidFill>
              <a:latin typeface="Calibri" pitchFamily="34" charset="0"/>
              <a:cs typeface="Calibri" pitchFamily="34" charset="0"/>
            </a:endParaRPr>
          </a:p>
        </p:txBody>
      </p:sp>
      <p:grpSp>
        <p:nvGrpSpPr>
          <p:cNvPr id="2" name="组合 1"/>
          <p:cNvGrpSpPr/>
          <p:nvPr/>
        </p:nvGrpSpPr>
        <p:grpSpPr>
          <a:xfrm>
            <a:off x="395576" y="248444"/>
            <a:ext cx="11602460" cy="405620"/>
            <a:chOff x="395576" y="248444"/>
            <a:chExt cx="11602460" cy="405620"/>
          </a:xfrm>
        </p:grpSpPr>
        <p:sp>
          <p:nvSpPr>
            <p:cNvPr id="12"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Let’s appreciate and analyze</a:t>
              </a:r>
              <a:endParaRPr lang="zh-CN" altLang="en-US" sz="2800" b="1" dirty="0"/>
            </a:p>
          </p:txBody>
        </p:sp>
        <p:cxnSp>
          <p:nvCxnSpPr>
            <p:cNvPr id="13" name="直接连接符 12"/>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TextBox 8"/>
          <p:cNvSpPr txBox="1"/>
          <p:nvPr/>
        </p:nvSpPr>
        <p:spPr>
          <a:xfrm>
            <a:off x="9039726" y="962527"/>
            <a:ext cx="2879558" cy="5355312"/>
          </a:xfrm>
          <a:prstGeom prst="rect">
            <a:avLst/>
          </a:prstGeom>
          <a:noFill/>
          <a:ln w="22225">
            <a:solidFill>
              <a:schemeClr val="accent1"/>
            </a:solidFill>
            <a:prstDash val="dashDot"/>
          </a:ln>
        </p:spPr>
        <p:txBody>
          <a:bodyPr wrap="square" rtlCol="0">
            <a:spAutoFit/>
          </a:bodyPr>
          <a:lstStyle/>
          <a:p>
            <a:r>
              <a:rPr lang="zh-CN" altLang="en-US" dirty="0"/>
              <a:t>优点：</a:t>
            </a:r>
            <a:r>
              <a:rPr lang="en-US" altLang="zh-CN" dirty="0"/>
              <a:t>1. </a:t>
            </a:r>
            <a:r>
              <a:rPr lang="zh-CN" altLang="en-US" dirty="0"/>
              <a:t>首段利用分词作状语表达写信目的和背景。</a:t>
            </a:r>
            <a:r>
              <a:rPr lang="en-US" altLang="zh-CN" dirty="0"/>
              <a:t>2. </a:t>
            </a:r>
            <a:r>
              <a:rPr lang="zh-CN" altLang="en-US" dirty="0"/>
              <a:t>中段从传统小吃、人文景观、特色曲艺三个方面讲述推荐台州的理由，运用了丰富的句型，如</a:t>
            </a:r>
            <a:r>
              <a:rPr lang="en-US" altLang="zh-CN" dirty="0"/>
              <a:t>with</a:t>
            </a:r>
            <a:r>
              <a:rPr lang="zh-CN" altLang="en-US" dirty="0"/>
              <a:t>结构、现在分词作状语、同位语、和</a:t>
            </a:r>
            <a:r>
              <a:rPr lang="en-US" altLang="zh-CN" dirty="0"/>
              <a:t>which</a:t>
            </a:r>
            <a:r>
              <a:rPr lang="zh-CN" altLang="en-US" dirty="0"/>
              <a:t>引导的限定性定语从句。原因之间连接合理，逻辑性强。</a:t>
            </a:r>
            <a:r>
              <a:rPr lang="en-US" altLang="zh-CN" dirty="0"/>
              <a:t>3. </a:t>
            </a:r>
            <a:r>
              <a:rPr lang="zh-CN" altLang="en-US" dirty="0"/>
              <a:t>高级词汇被大量运用，如：</a:t>
            </a:r>
            <a:r>
              <a:rPr lang="en-US" altLang="zh-CN" dirty="0"/>
              <a:t>profound, passionate in, live up to your expectation, a wide range of, a mixture of</a:t>
            </a:r>
            <a:r>
              <a:rPr lang="zh-CN" altLang="en-US" dirty="0"/>
              <a:t>等。</a:t>
            </a:r>
            <a:r>
              <a:rPr lang="en-US" altLang="zh-CN" dirty="0"/>
              <a:t>4. </a:t>
            </a:r>
            <a:r>
              <a:rPr lang="zh-CN" altLang="en-US" dirty="0"/>
              <a:t>整篇文章行文流畅，结构清晰，内容覆盖全部要点。</a:t>
            </a:r>
            <a:endParaRPr lang="en-US" altLang="zh-CN" dirty="0"/>
          </a:p>
          <a:p>
            <a:r>
              <a:rPr lang="zh-CN" altLang="en-US" dirty="0"/>
              <a:t>注意点：</a:t>
            </a:r>
            <a:endParaRPr lang="en-US" altLang="zh-CN" dirty="0"/>
          </a:p>
          <a:p>
            <a:endParaRPr lang="zh-CN" altLang="en-US" dirty="0"/>
          </a:p>
        </p:txBody>
      </p:sp>
      <p:sp>
        <p:nvSpPr>
          <p:cNvPr id="4" name="TextBox 3"/>
          <p:cNvSpPr txBox="1"/>
          <p:nvPr/>
        </p:nvSpPr>
        <p:spPr>
          <a:xfrm>
            <a:off x="9852838" y="5647445"/>
            <a:ext cx="2088537" cy="646331"/>
          </a:xfrm>
          <a:prstGeom prst="rect">
            <a:avLst/>
          </a:prstGeom>
          <a:noFill/>
        </p:spPr>
        <p:txBody>
          <a:bodyPr wrap="square" rtlCol="0">
            <a:spAutoFit/>
          </a:bodyPr>
          <a:lstStyle/>
          <a:p>
            <a:r>
              <a:rPr lang="zh-CN" altLang="en-US" dirty="0"/>
              <a:t>在文章中不应提到台州是自己的家乡。</a:t>
            </a:r>
          </a:p>
        </p:txBody>
      </p:sp>
      <p:sp>
        <p:nvSpPr>
          <p:cNvPr id="5" name="椭圆 4"/>
          <p:cNvSpPr/>
          <p:nvPr/>
        </p:nvSpPr>
        <p:spPr>
          <a:xfrm>
            <a:off x="3962400" y="1668379"/>
            <a:ext cx="2029326" cy="481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09081" y="6023448"/>
            <a:ext cx="1467068" cy="400110"/>
          </a:xfrm>
          <a:prstGeom prst="rect">
            <a:avLst/>
          </a:prstGeom>
          <a:noFill/>
        </p:spPr>
        <p:txBody>
          <a:bodyPr wrap="none" rtlCol="0">
            <a:spAutoFit/>
          </a:bodyPr>
          <a:lstStyle/>
          <a:p>
            <a:r>
              <a:rPr lang="zh-CN" altLang="en-US" sz="2000" dirty="0">
                <a:latin typeface="华文隶书" pitchFamily="2" charset="-122"/>
                <a:ea typeface="华文隶书" pitchFamily="2" charset="-122"/>
              </a:rPr>
              <a:t>（马戈穹）</a:t>
            </a:r>
          </a:p>
        </p:txBody>
      </p:sp>
      <p:pic>
        <p:nvPicPr>
          <p:cNvPr id="17" name="图片 16" descr="水印">
            <a:extLst>
              <a:ext uri="{FF2B5EF4-FFF2-40B4-BE49-F238E27FC236}">
                <a16:creationId xmlns:a16="http://schemas.microsoft.com/office/drawing/2014/main" id="{40ED0B8B-7A16-42B9-B366-7E6C4C2CF18D}"/>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31911254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890" y="293510"/>
            <a:ext cx="11602460" cy="405620"/>
            <a:chOff x="395576" y="248444"/>
            <a:chExt cx="11602460" cy="405620"/>
          </a:xfrm>
        </p:grpSpPr>
        <p:sp>
          <p:nvSpPr>
            <p:cNvPr id="4"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The possible version</a:t>
              </a:r>
              <a:endParaRPr lang="zh-CN" altLang="en-US" sz="2800" b="1" dirty="0"/>
            </a:p>
          </p:txBody>
        </p:sp>
        <p:cxnSp>
          <p:nvCxnSpPr>
            <p:cNvPr id="5" name="直接连接符 4"/>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 name="组合 5"/>
            <p:cNvGrpSpPr/>
            <p:nvPr/>
          </p:nvGrpSpPr>
          <p:grpSpPr>
            <a:xfrm>
              <a:off x="395576" y="248444"/>
              <a:ext cx="396000" cy="396000"/>
              <a:chOff x="406574" y="236732"/>
              <a:chExt cx="612048" cy="593261"/>
            </a:xfrm>
          </p:grpSpPr>
          <p:sp>
            <p:nvSpPr>
              <p:cNvPr id="7" name="矩形 6"/>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TextBox 1"/>
          <p:cNvSpPr txBox="1">
            <a:spLocks noChangeArrowheads="1"/>
          </p:cNvSpPr>
          <p:nvPr/>
        </p:nvSpPr>
        <p:spPr bwMode="auto">
          <a:xfrm>
            <a:off x="292623" y="839945"/>
            <a:ext cx="8939610" cy="6042680"/>
          </a:xfrm>
          <a:prstGeom prst="rect">
            <a:avLst/>
          </a:prstGeom>
          <a:noFill/>
          <a:ln w="9525">
            <a:noFill/>
            <a:miter lim="800000"/>
            <a:headEnd/>
            <a:tailEnd/>
          </a:ln>
        </p:spPr>
        <p:txBody>
          <a:bodyPr wrap="square">
            <a:spAutoFit/>
          </a:bodyPr>
          <a:lstStyle/>
          <a:p>
            <a:pPr>
              <a:lnSpc>
                <a:spcPts val="2900"/>
              </a:lnSpc>
            </a:pPr>
            <a:r>
              <a:rPr lang="en-US" altLang="zh-CN" sz="2800" b="1" dirty="0">
                <a:latin typeface="Calibri" pitchFamily="34" charset="0"/>
                <a:cs typeface="Calibri" pitchFamily="34" charset="0"/>
              </a:rPr>
              <a:t>Dear Jack,</a:t>
            </a:r>
          </a:p>
          <a:p>
            <a:pPr>
              <a:lnSpc>
                <a:spcPts val="2900"/>
              </a:lnSpc>
            </a:pPr>
            <a:r>
              <a:rPr lang="en-US" altLang="zh-CN" sz="2800" b="1" dirty="0">
                <a:latin typeface="Calibri" pitchFamily="34" charset="0"/>
                <a:cs typeface="Calibri" pitchFamily="34" charset="0"/>
              </a:rPr>
              <a:t>    ____________________ (hear) that you are struggling choosing the city to live in, I am writing to ________ (sincere) recommend Beijing , our capital.</a:t>
            </a:r>
          </a:p>
          <a:p>
            <a:pPr>
              <a:lnSpc>
                <a:spcPts val="2900"/>
              </a:lnSpc>
            </a:pPr>
            <a:r>
              <a:rPr lang="en-US" altLang="zh-CN" sz="2800" b="1" dirty="0">
                <a:latin typeface="Calibri" pitchFamily="34" charset="0"/>
                <a:cs typeface="Calibri" pitchFamily="34" charset="0"/>
              </a:rPr>
              <a:t>    Well _________(equip)and developed, Beijing is _______ undeniably livable and international city. Better_______, given that you are fond of Chinese traditional culture, the eye-opening museums and spectacular _______(place)of interest will surely enable you ___________ (bury) in our culture.</a:t>
            </a:r>
          </a:p>
          <a:p>
            <a:pPr>
              <a:lnSpc>
                <a:spcPts val="2900"/>
              </a:lnSpc>
            </a:pPr>
            <a:r>
              <a:rPr lang="en-US" altLang="zh-CN" sz="2800" b="1" dirty="0">
                <a:latin typeface="Calibri" pitchFamily="34" charset="0"/>
                <a:cs typeface="Calibri" pitchFamily="34" charset="0"/>
              </a:rPr>
              <a:t>    I hope you will soon find the city very  __________(suit)</a:t>
            </a:r>
          </a:p>
          <a:p>
            <a:pPr>
              <a:lnSpc>
                <a:spcPts val="2900"/>
              </a:lnSpc>
            </a:pPr>
            <a:r>
              <a:rPr lang="en-US" altLang="zh-CN" sz="2800" b="1" dirty="0">
                <a:latin typeface="Calibri" pitchFamily="34" charset="0"/>
                <a:cs typeface="Calibri" pitchFamily="34" charset="0"/>
              </a:rPr>
              <a:t> and get accustomed ___ the brand new life there. And I will be more than pleased if my ________________</a:t>
            </a:r>
            <a:r>
              <a:rPr lang="zh-CN" altLang="en-US" sz="2800" b="1" dirty="0">
                <a:latin typeface="Calibri" pitchFamily="34" charset="0"/>
                <a:cs typeface="Calibri" pitchFamily="34" charset="0"/>
              </a:rPr>
              <a:t> </a:t>
            </a:r>
            <a:r>
              <a:rPr lang="en-US" altLang="zh-CN" sz="2800" b="1" dirty="0">
                <a:latin typeface="Calibri" pitchFamily="34" charset="0"/>
                <a:cs typeface="Calibri" pitchFamily="34" charset="0"/>
              </a:rPr>
              <a:t>(recommend) makes sense.</a:t>
            </a:r>
          </a:p>
          <a:p>
            <a:pPr algn="r">
              <a:lnSpc>
                <a:spcPts val="2900"/>
              </a:lnSpc>
            </a:pPr>
            <a:r>
              <a:rPr lang="en-US" altLang="zh-CN" sz="2800" b="1" dirty="0">
                <a:latin typeface="Calibri" pitchFamily="34" charset="0"/>
                <a:cs typeface="Calibri" pitchFamily="34" charset="0"/>
              </a:rPr>
              <a:t> yours,</a:t>
            </a:r>
          </a:p>
          <a:p>
            <a:pPr algn="r">
              <a:lnSpc>
                <a:spcPts val="2900"/>
              </a:lnSpc>
            </a:pPr>
            <a:r>
              <a:rPr lang="en-US" altLang="zh-CN" sz="2800" b="1" dirty="0">
                <a:latin typeface="Calibri" pitchFamily="34" charset="0"/>
                <a:cs typeface="Calibri" pitchFamily="34" charset="0"/>
              </a:rPr>
              <a:t>Li </a:t>
            </a:r>
            <a:r>
              <a:rPr lang="en-US" altLang="zh-CN" sz="2800" b="1" dirty="0" err="1">
                <a:latin typeface="Calibri" pitchFamily="34" charset="0"/>
                <a:cs typeface="Calibri" pitchFamily="34" charset="0"/>
              </a:rPr>
              <a:t>Hua</a:t>
            </a:r>
            <a:endParaRPr lang="en-US" altLang="zh-CN" sz="2800" b="1" dirty="0">
              <a:latin typeface="Calibri" pitchFamily="34" charset="0"/>
              <a:cs typeface="Calibri" pitchFamily="34" charset="0"/>
            </a:endParaRPr>
          </a:p>
        </p:txBody>
      </p:sp>
      <p:sp>
        <p:nvSpPr>
          <p:cNvPr id="10" name="TextBox 9"/>
          <p:cNvSpPr txBox="1">
            <a:spLocks noChangeArrowheads="1"/>
          </p:cNvSpPr>
          <p:nvPr/>
        </p:nvSpPr>
        <p:spPr bwMode="auto">
          <a:xfrm>
            <a:off x="7897923" y="2253873"/>
            <a:ext cx="828675" cy="523220"/>
          </a:xfrm>
          <a:prstGeom prst="rect">
            <a:avLst/>
          </a:prstGeom>
          <a:noFill/>
          <a:ln w="9525">
            <a:noFill/>
            <a:miter lim="800000"/>
            <a:headEnd/>
            <a:tailEnd/>
          </a:ln>
        </p:spPr>
        <p:txBody>
          <a:bodyPr>
            <a:spAutoFit/>
          </a:bodyPr>
          <a:lstStyle/>
          <a:p>
            <a:r>
              <a:rPr lang="en-US" altLang="zh-CN" sz="2800" b="1" dirty="0">
                <a:solidFill>
                  <a:srgbClr val="FF0066"/>
                </a:solidFill>
                <a:latin typeface="Calibri" pitchFamily="34" charset="0"/>
                <a:cs typeface="Calibri" pitchFamily="34" charset="0"/>
              </a:rPr>
              <a:t>an</a:t>
            </a:r>
            <a:endParaRPr lang="zh-CN" altLang="en-US" sz="2800" b="1" dirty="0">
              <a:solidFill>
                <a:srgbClr val="FF0066"/>
              </a:solidFill>
              <a:latin typeface="Calibri" pitchFamily="34" charset="0"/>
              <a:cs typeface="Calibri" pitchFamily="34" charset="0"/>
            </a:endParaRPr>
          </a:p>
        </p:txBody>
      </p:sp>
      <p:sp>
        <p:nvSpPr>
          <p:cNvPr id="11" name="TextBox 3"/>
          <p:cNvSpPr txBox="1">
            <a:spLocks noChangeArrowheads="1"/>
          </p:cNvSpPr>
          <p:nvPr/>
        </p:nvSpPr>
        <p:spPr bwMode="auto">
          <a:xfrm>
            <a:off x="1435210" y="2253873"/>
            <a:ext cx="2124075" cy="523220"/>
          </a:xfrm>
          <a:prstGeom prst="rect">
            <a:avLst/>
          </a:prstGeom>
          <a:noFill/>
          <a:ln w="9525">
            <a:noFill/>
            <a:miter lim="800000"/>
            <a:headEnd/>
            <a:tailEnd/>
          </a:ln>
        </p:spPr>
        <p:txBody>
          <a:bodyPr>
            <a:spAutoFit/>
          </a:bodyPr>
          <a:lstStyle/>
          <a:p>
            <a:r>
              <a:rPr lang="en-US" altLang="zh-CN" sz="2800" b="1" dirty="0">
                <a:solidFill>
                  <a:srgbClr val="FF0066"/>
                </a:solidFill>
                <a:latin typeface="Calibri" pitchFamily="34" charset="0"/>
                <a:cs typeface="Calibri" pitchFamily="34" charset="0"/>
              </a:rPr>
              <a:t>equipped</a:t>
            </a:r>
            <a:endParaRPr lang="zh-CN" altLang="en-US" sz="2800" b="1" dirty="0">
              <a:solidFill>
                <a:srgbClr val="FF0066"/>
              </a:solidFill>
              <a:latin typeface="Calibri" pitchFamily="34" charset="0"/>
              <a:cs typeface="Calibri" pitchFamily="34" charset="0"/>
            </a:endParaRPr>
          </a:p>
        </p:txBody>
      </p:sp>
      <p:sp>
        <p:nvSpPr>
          <p:cNvPr id="12" name="TextBox 11"/>
          <p:cNvSpPr txBox="1">
            <a:spLocks noChangeArrowheads="1"/>
          </p:cNvSpPr>
          <p:nvPr/>
        </p:nvSpPr>
        <p:spPr bwMode="auto">
          <a:xfrm>
            <a:off x="7484379" y="2627689"/>
            <a:ext cx="827087" cy="523220"/>
          </a:xfrm>
          <a:prstGeom prst="rect">
            <a:avLst/>
          </a:prstGeom>
          <a:noFill/>
          <a:ln w="9525">
            <a:noFill/>
            <a:miter lim="800000"/>
            <a:headEnd/>
            <a:tailEnd/>
          </a:ln>
        </p:spPr>
        <p:txBody>
          <a:bodyPr>
            <a:spAutoFit/>
          </a:bodyPr>
          <a:lstStyle/>
          <a:p>
            <a:r>
              <a:rPr lang="en-US" altLang="zh-CN" sz="2800" b="1" dirty="0">
                <a:solidFill>
                  <a:srgbClr val="FF0066"/>
                </a:solidFill>
                <a:latin typeface="Calibri" pitchFamily="34" charset="0"/>
                <a:cs typeface="Calibri" pitchFamily="34" charset="0"/>
              </a:rPr>
              <a:t>yet</a:t>
            </a:r>
            <a:endParaRPr lang="zh-CN" altLang="en-US" sz="2800" b="1" dirty="0">
              <a:solidFill>
                <a:srgbClr val="FF0066"/>
              </a:solidFill>
              <a:latin typeface="Calibri" pitchFamily="34" charset="0"/>
              <a:cs typeface="Calibri" pitchFamily="34" charset="0"/>
            </a:endParaRPr>
          </a:p>
        </p:txBody>
      </p:sp>
      <p:sp>
        <p:nvSpPr>
          <p:cNvPr id="13" name="TextBox 12"/>
          <p:cNvSpPr txBox="1">
            <a:spLocks noChangeArrowheads="1"/>
          </p:cNvSpPr>
          <p:nvPr/>
        </p:nvSpPr>
        <p:spPr bwMode="auto">
          <a:xfrm>
            <a:off x="703982" y="1120168"/>
            <a:ext cx="3525489" cy="523220"/>
          </a:xfrm>
          <a:prstGeom prst="rect">
            <a:avLst/>
          </a:prstGeom>
          <a:noFill/>
          <a:ln w="9525">
            <a:noFill/>
            <a:miter lim="800000"/>
            <a:headEnd/>
            <a:tailEnd/>
          </a:ln>
        </p:spPr>
        <p:txBody>
          <a:bodyPr wrap="square">
            <a:spAutoFit/>
          </a:bodyPr>
          <a:lstStyle/>
          <a:p>
            <a:r>
              <a:rPr lang="en-US" altLang="zh-CN" sz="2800" b="1" dirty="0">
                <a:solidFill>
                  <a:srgbClr val="FF0066"/>
                </a:solidFill>
                <a:latin typeface="Calibri" pitchFamily="34" charset="0"/>
                <a:cs typeface="Calibri" pitchFamily="34" charset="0"/>
              </a:rPr>
              <a:t>Hearing/Having heard</a:t>
            </a:r>
            <a:endParaRPr lang="zh-CN" altLang="en-US" sz="2800" b="1" dirty="0">
              <a:solidFill>
                <a:srgbClr val="FF0066"/>
              </a:solidFill>
              <a:latin typeface="Calibri" pitchFamily="34" charset="0"/>
              <a:cs typeface="Calibri" pitchFamily="34" charset="0"/>
            </a:endParaRPr>
          </a:p>
        </p:txBody>
      </p:sp>
      <p:sp>
        <p:nvSpPr>
          <p:cNvPr id="14" name="TextBox 13"/>
          <p:cNvSpPr txBox="1">
            <a:spLocks noChangeArrowheads="1"/>
          </p:cNvSpPr>
          <p:nvPr/>
        </p:nvSpPr>
        <p:spPr bwMode="auto">
          <a:xfrm>
            <a:off x="6203224" y="3338065"/>
            <a:ext cx="1655762" cy="523220"/>
          </a:xfrm>
          <a:prstGeom prst="rect">
            <a:avLst/>
          </a:prstGeom>
          <a:noFill/>
          <a:ln w="9525">
            <a:noFill/>
            <a:miter lim="800000"/>
            <a:headEnd/>
            <a:tailEnd/>
          </a:ln>
        </p:spPr>
        <p:txBody>
          <a:bodyPr>
            <a:spAutoFit/>
          </a:bodyPr>
          <a:lstStyle/>
          <a:p>
            <a:r>
              <a:rPr lang="en-US" altLang="zh-CN" sz="2800" b="1">
                <a:solidFill>
                  <a:srgbClr val="FF0066"/>
                </a:solidFill>
                <a:latin typeface="Calibri" pitchFamily="34" charset="0"/>
                <a:cs typeface="Calibri" pitchFamily="34" charset="0"/>
              </a:rPr>
              <a:t>places </a:t>
            </a:r>
            <a:endParaRPr lang="zh-CN" altLang="en-US" sz="2800" b="1">
              <a:solidFill>
                <a:srgbClr val="FF0066"/>
              </a:solidFill>
              <a:latin typeface="Calibri" pitchFamily="34" charset="0"/>
              <a:cs typeface="Calibri" pitchFamily="34" charset="0"/>
            </a:endParaRPr>
          </a:p>
        </p:txBody>
      </p:sp>
      <p:sp>
        <p:nvSpPr>
          <p:cNvPr id="15" name="TextBox 14"/>
          <p:cNvSpPr txBox="1">
            <a:spLocks noChangeArrowheads="1"/>
          </p:cNvSpPr>
          <p:nvPr/>
        </p:nvSpPr>
        <p:spPr bwMode="auto">
          <a:xfrm>
            <a:off x="3559285" y="4817408"/>
            <a:ext cx="677863" cy="523220"/>
          </a:xfrm>
          <a:prstGeom prst="rect">
            <a:avLst/>
          </a:prstGeom>
          <a:noFill/>
          <a:ln w="9525">
            <a:noFill/>
            <a:miter lim="800000"/>
            <a:headEnd/>
            <a:tailEnd/>
          </a:ln>
        </p:spPr>
        <p:txBody>
          <a:bodyPr>
            <a:spAutoFit/>
          </a:bodyPr>
          <a:lstStyle/>
          <a:p>
            <a:r>
              <a:rPr lang="en-US" altLang="zh-CN" sz="2800" b="1" dirty="0">
                <a:solidFill>
                  <a:srgbClr val="FF0066"/>
                </a:solidFill>
                <a:latin typeface="Calibri" pitchFamily="34" charset="0"/>
                <a:cs typeface="Calibri" pitchFamily="34" charset="0"/>
              </a:rPr>
              <a:t>to </a:t>
            </a:r>
            <a:endParaRPr lang="zh-CN" altLang="en-US" sz="2800" b="1" dirty="0">
              <a:solidFill>
                <a:srgbClr val="FF0066"/>
              </a:solidFill>
              <a:latin typeface="Calibri" pitchFamily="34" charset="0"/>
              <a:cs typeface="Calibri" pitchFamily="34" charset="0"/>
            </a:endParaRPr>
          </a:p>
        </p:txBody>
      </p:sp>
      <p:sp>
        <p:nvSpPr>
          <p:cNvPr id="16" name="TextBox 15"/>
          <p:cNvSpPr txBox="1">
            <a:spLocks noChangeArrowheads="1"/>
          </p:cNvSpPr>
          <p:nvPr/>
        </p:nvSpPr>
        <p:spPr bwMode="auto">
          <a:xfrm>
            <a:off x="4862155" y="3740255"/>
            <a:ext cx="2265362" cy="523220"/>
          </a:xfrm>
          <a:prstGeom prst="rect">
            <a:avLst/>
          </a:prstGeom>
          <a:noFill/>
          <a:ln w="9525">
            <a:noFill/>
            <a:miter lim="800000"/>
            <a:headEnd/>
            <a:tailEnd/>
          </a:ln>
        </p:spPr>
        <p:txBody>
          <a:bodyPr>
            <a:spAutoFit/>
          </a:bodyPr>
          <a:lstStyle/>
          <a:p>
            <a:r>
              <a:rPr lang="en-US" altLang="zh-CN" sz="2800" b="1" dirty="0">
                <a:solidFill>
                  <a:srgbClr val="FF0066"/>
                </a:solidFill>
                <a:latin typeface="Calibri" pitchFamily="34" charset="0"/>
                <a:cs typeface="Calibri" pitchFamily="34" charset="0"/>
              </a:rPr>
              <a:t>to be buried </a:t>
            </a:r>
            <a:endParaRPr lang="zh-CN" altLang="en-US" sz="2800" b="1" dirty="0">
              <a:solidFill>
                <a:srgbClr val="FF0066"/>
              </a:solidFill>
              <a:latin typeface="Calibri" pitchFamily="34" charset="0"/>
              <a:cs typeface="Calibri" pitchFamily="34" charset="0"/>
            </a:endParaRPr>
          </a:p>
        </p:txBody>
      </p:sp>
      <p:sp>
        <p:nvSpPr>
          <p:cNvPr id="17" name="TextBox 16"/>
          <p:cNvSpPr txBox="1">
            <a:spLocks noChangeArrowheads="1"/>
          </p:cNvSpPr>
          <p:nvPr/>
        </p:nvSpPr>
        <p:spPr bwMode="auto">
          <a:xfrm>
            <a:off x="6412637" y="4456279"/>
            <a:ext cx="1589388" cy="523220"/>
          </a:xfrm>
          <a:prstGeom prst="rect">
            <a:avLst/>
          </a:prstGeom>
          <a:noFill/>
          <a:ln w="9525">
            <a:noFill/>
            <a:miter lim="800000"/>
            <a:headEnd/>
            <a:tailEnd/>
          </a:ln>
        </p:spPr>
        <p:txBody>
          <a:bodyPr wrap="square">
            <a:spAutoFit/>
          </a:bodyPr>
          <a:lstStyle/>
          <a:p>
            <a:r>
              <a:rPr lang="en-US" altLang="zh-CN" sz="2800" b="1" dirty="0">
                <a:solidFill>
                  <a:srgbClr val="FF0066"/>
                </a:solidFill>
                <a:latin typeface="Calibri" pitchFamily="34" charset="0"/>
                <a:cs typeface="Calibri" pitchFamily="34" charset="0"/>
              </a:rPr>
              <a:t>suitable </a:t>
            </a:r>
            <a:endParaRPr lang="zh-CN" altLang="en-US" sz="2800" b="1" dirty="0">
              <a:solidFill>
                <a:srgbClr val="FF0066"/>
              </a:solidFill>
              <a:latin typeface="Calibri" pitchFamily="34" charset="0"/>
              <a:cs typeface="Calibri" pitchFamily="34" charset="0"/>
            </a:endParaRPr>
          </a:p>
        </p:txBody>
      </p:sp>
      <p:sp>
        <p:nvSpPr>
          <p:cNvPr id="18" name="TextBox 16"/>
          <p:cNvSpPr txBox="1">
            <a:spLocks noChangeArrowheads="1"/>
          </p:cNvSpPr>
          <p:nvPr/>
        </p:nvSpPr>
        <p:spPr bwMode="auto">
          <a:xfrm>
            <a:off x="5197185" y="5166655"/>
            <a:ext cx="1589388" cy="523220"/>
          </a:xfrm>
          <a:prstGeom prst="rect">
            <a:avLst/>
          </a:prstGeom>
          <a:noFill/>
          <a:ln w="9525">
            <a:noFill/>
            <a:miter lim="800000"/>
            <a:headEnd/>
            <a:tailEnd/>
          </a:ln>
        </p:spPr>
        <p:txBody>
          <a:bodyPr wrap="square">
            <a:spAutoFit/>
          </a:bodyPr>
          <a:lstStyle/>
          <a:p>
            <a:r>
              <a:rPr lang="en-US" altLang="zh-CN" sz="2800" b="1" dirty="0">
                <a:solidFill>
                  <a:srgbClr val="FF0066"/>
                </a:solidFill>
                <a:latin typeface="Calibri" pitchFamily="34" charset="0"/>
                <a:cs typeface="Calibri" pitchFamily="34" charset="0"/>
              </a:rPr>
              <a:t> </a:t>
            </a:r>
            <a:endParaRPr lang="zh-CN" altLang="en-US" sz="2800" b="1" dirty="0">
              <a:solidFill>
                <a:srgbClr val="FF0066"/>
              </a:solidFill>
              <a:latin typeface="Calibri" pitchFamily="34" charset="0"/>
              <a:cs typeface="Calibri" pitchFamily="34" charset="0"/>
            </a:endParaRPr>
          </a:p>
        </p:txBody>
      </p:sp>
      <p:sp>
        <p:nvSpPr>
          <p:cNvPr id="19" name="TextBox 16"/>
          <p:cNvSpPr txBox="1">
            <a:spLocks noChangeArrowheads="1"/>
          </p:cNvSpPr>
          <p:nvPr/>
        </p:nvSpPr>
        <p:spPr bwMode="auto">
          <a:xfrm>
            <a:off x="5138109" y="5166655"/>
            <a:ext cx="3013304" cy="523220"/>
          </a:xfrm>
          <a:prstGeom prst="rect">
            <a:avLst/>
          </a:prstGeom>
          <a:noFill/>
          <a:ln w="9525">
            <a:noFill/>
            <a:miter lim="800000"/>
            <a:headEnd/>
            <a:tailEnd/>
          </a:ln>
        </p:spPr>
        <p:txBody>
          <a:bodyPr wrap="square">
            <a:spAutoFit/>
          </a:bodyPr>
          <a:lstStyle/>
          <a:p>
            <a:r>
              <a:rPr lang="en-US" altLang="zh-CN" sz="2800" b="1" dirty="0">
                <a:solidFill>
                  <a:srgbClr val="FF0066"/>
                </a:solidFill>
                <a:latin typeface="Calibri" pitchFamily="34" charset="0"/>
                <a:cs typeface="Calibri" pitchFamily="34" charset="0"/>
              </a:rPr>
              <a:t>recommendation </a:t>
            </a:r>
            <a:endParaRPr lang="zh-CN" altLang="en-US" sz="2800" b="1" dirty="0">
              <a:solidFill>
                <a:srgbClr val="FF0066"/>
              </a:solidFill>
              <a:latin typeface="Calibri" pitchFamily="34" charset="0"/>
              <a:cs typeface="Calibri" pitchFamily="34" charset="0"/>
            </a:endParaRPr>
          </a:p>
        </p:txBody>
      </p:sp>
      <p:sp>
        <p:nvSpPr>
          <p:cNvPr id="2" name="TextBox 1"/>
          <p:cNvSpPr txBox="1"/>
          <p:nvPr/>
        </p:nvSpPr>
        <p:spPr>
          <a:xfrm>
            <a:off x="6570595" y="1514528"/>
            <a:ext cx="1503104" cy="523220"/>
          </a:xfrm>
          <a:prstGeom prst="rect">
            <a:avLst/>
          </a:prstGeom>
          <a:noFill/>
        </p:spPr>
        <p:txBody>
          <a:bodyPr wrap="none" rtlCol="0">
            <a:spAutoFit/>
          </a:bodyPr>
          <a:lstStyle/>
          <a:p>
            <a:r>
              <a:rPr lang="en-US" altLang="zh-CN" sz="2800" b="1" dirty="0">
                <a:solidFill>
                  <a:srgbClr val="FF0066"/>
                </a:solidFill>
                <a:latin typeface="Calibri" pitchFamily="34" charset="0"/>
                <a:cs typeface="Calibri" pitchFamily="34" charset="0"/>
              </a:rPr>
              <a:t>sincerely</a:t>
            </a:r>
            <a:endParaRPr lang="zh-CN" altLang="en-US" sz="2800" b="1" dirty="0">
              <a:solidFill>
                <a:srgbClr val="FF0066"/>
              </a:solidFill>
              <a:latin typeface="Calibri" pitchFamily="34" charset="0"/>
              <a:cs typeface="Calibri" pitchFamily="34" charset="0"/>
            </a:endParaRPr>
          </a:p>
        </p:txBody>
      </p:sp>
      <p:sp>
        <p:nvSpPr>
          <p:cNvPr id="20" name="TextBox 19"/>
          <p:cNvSpPr txBox="1"/>
          <p:nvPr/>
        </p:nvSpPr>
        <p:spPr>
          <a:xfrm>
            <a:off x="8913710" y="3725974"/>
            <a:ext cx="3192990" cy="95410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altLang="zh-CN" sz="2800" b="1" dirty="0">
                <a:latin typeface="Calibri" pitchFamily="34" charset="0"/>
                <a:cs typeface="Calibri" pitchFamily="34" charset="0"/>
              </a:rPr>
              <a:t>=to be immersed</a:t>
            </a:r>
          </a:p>
          <a:p>
            <a:r>
              <a:rPr lang="en-US" altLang="zh-CN" sz="2800" b="1" dirty="0">
                <a:latin typeface="Calibri" pitchFamily="34" charset="0"/>
                <a:cs typeface="Calibri" pitchFamily="34" charset="0"/>
              </a:rPr>
              <a:t>=to be soaked</a:t>
            </a:r>
            <a:r>
              <a:rPr lang="zh-CN" altLang="en-US" sz="2400" b="1" dirty="0">
                <a:latin typeface="新宋体" pitchFamily="49" charset="-122"/>
                <a:ea typeface="新宋体" pitchFamily="49" charset="-122"/>
                <a:cs typeface="Calibri" pitchFamily="34" charset="0"/>
              </a:rPr>
              <a:t>沉浸于</a:t>
            </a:r>
          </a:p>
        </p:txBody>
      </p:sp>
    </p:spTree>
    <p:extLst>
      <p:ext uri="{BB962C8B-B14F-4D97-AF65-F5344CB8AC3E}">
        <p14:creationId xmlns:p14="http://schemas.microsoft.com/office/powerpoint/2010/main" val="25029697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5400000">
            <a:off x="514702" y="1875805"/>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8565">
              <a:defRPr/>
            </a:pPr>
            <a:endParaRPr lang="zh-CN" altLang="en-US" sz="3320">
              <a:solidFill>
                <a:prstClr val="black"/>
              </a:solidFill>
              <a:latin typeface="+mj-ea"/>
              <a:ea typeface="+mj-ea"/>
              <a:cs typeface="Arial" pitchFamily="34" charset="0"/>
            </a:endParaRPr>
          </a:p>
        </p:txBody>
      </p:sp>
      <p:cxnSp>
        <p:nvCxnSpPr>
          <p:cNvPr id="5" name="直接连接符 4"/>
          <p:cNvCxnSpPr/>
          <p:nvPr/>
        </p:nvCxnSpPr>
        <p:spPr bwMode="auto">
          <a:xfrm>
            <a:off x="4320034" y="2565509"/>
            <a:ext cx="177884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4367088" y="5047984"/>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bwMode="auto">
          <a:xfrm>
            <a:off x="800432" y="2316636"/>
            <a:ext cx="3012857" cy="3012857"/>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350"/>
            <a:endParaRPr lang="zh-CN" altLang="en-US" sz="2800" b="1" dirty="0">
              <a:solidFill>
                <a:schemeClr val="accent1"/>
              </a:solidFill>
              <a:latin typeface="Calibri" pitchFamily="34" charset="0"/>
              <a:cs typeface="Calibri" pitchFamily="34" charset="0"/>
            </a:endParaRPr>
          </a:p>
        </p:txBody>
      </p:sp>
      <p:sp>
        <p:nvSpPr>
          <p:cNvPr id="13" name="椭圆 12"/>
          <p:cNvSpPr/>
          <p:nvPr/>
        </p:nvSpPr>
        <p:spPr>
          <a:xfrm>
            <a:off x="3883548" y="2316636"/>
            <a:ext cx="497747" cy="49774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latin typeface="+mj-ea"/>
                <a:ea typeface="+mj-ea"/>
              </a:rPr>
              <a:t>1</a:t>
            </a:r>
            <a:endParaRPr lang="zh-CN" altLang="en-US" sz="2400" dirty="0">
              <a:solidFill>
                <a:prstClr val="white"/>
              </a:solidFill>
              <a:latin typeface="+mj-ea"/>
              <a:ea typeface="+mj-ea"/>
            </a:endParaRPr>
          </a:p>
        </p:txBody>
      </p:sp>
      <p:sp>
        <p:nvSpPr>
          <p:cNvPr id="14" name="椭圆 13"/>
          <p:cNvSpPr/>
          <p:nvPr/>
        </p:nvSpPr>
        <p:spPr>
          <a:xfrm>
            <a:off x="3918907" y="4782473"/>
            <a:ext cx="497747" cy="49774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white"/>
                </a:solidFill>
                <a:latin typeface="+mj-ea"/>
                <a:ea typeface="+mj-ea"/>
              </a:rPr>
              <a:t>2</a:t>
            </a:r>
            <a:endParaRPr lang="zh-CN" altLang="en-US" sz="2400" dirty="0">
              <a:solidFill>
                <a:prstClr val="white"/>
              </a:solidFill>
              <a:latin typeface="+mj-ea"/>
              <a:ea typeface="+mj-ea"/>
            </a:endParaRPr>
          </a:p>
        </p:txBody>
      </p:sp>
      <p:grpSp>
        <p:nvGrpSpPr>
          <p:cNvPr id="24" name="组合 23"/>
          <p:cNvGrpSpPr/>
          <p:nvPr/>
        </p:nvGrpSpPr>
        <p:grpSpPr>
          <a:xfrm>
            <a:off x="5467308" y="1942274"/>
            <a:ext cx="1854636" cy="129021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mj-ea"/>
                <a:ea typeface="+mj-ea"/>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1"/>
                  </a:solidFill>
                  <a:latin typeface="+mj-ea"/>
                  <a:ea typeface="+mj-ea"/>
                </a:rPr>
                <a:t>things</a:t>
              </a:r>
              <a:endParaRPr lang="zh-CN" altLang="en-US" sz="2400" b="1" dirty="0">
                <a:solidFill>
                  <a:schemeClr val="accent1"/>
                </a:solidFill>
                <a:latin typeface="+mj-ea"/>
                <a:ea typeface="+mj-ea"/>
              </a:endParaRPr>
            </a:p>
          </p:txBody>
        </p:sp>
      </p:grpSp>
      <p:grpSp>
        <p:nvGrpSpPr>
          <p:cNvPr id="29" name="组合 28"/>
          <p:cNvGrpSpPr/>
          <p:nvPr/>
        </p:nvGrpSpPr>
        <p:grpSpPr>
          <a:xfrm>
            <a:off x="5467308" y="4420412"/>
            <a:ext cx="1896018" cy="133068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accent1"/>
                  </a:solidFill>
                  <a:latin typeface="+mj-ea"/>
                  <a:ea typeface="+mj-ea"/>
                </a:rPr>
                <a:t>people</a:t>
              </a:r>
              <a:endParaRPr lang="zh-CN" altLang="en-US" sz="2400" b="1" dirty="0">
                <a:solidFill>
                  <a:schemeClr val="accent1"/>
                </a:solidFill>
                <a:latin typeface="+mj-ea"/>
                <a:ea typeface="+mj-ea"/>
              </a:endParaRPr>
            </a:p>
          </p:txBody>
        </p:sp>
      </p:grpSp>
      <p:grpSp>
        <p:nvGrpSpPr>
          <p:cNvPr id="50" name="组合 49"/>
          <p:cNvGrpSpPr/>
          <p:nvPr/>
        </p:nvGrpSpPr>
        <p:grpSpPr>
          <a:xfrm>
            <a:off x="395576" y="248444"/>
            <a:ext cx="11602460" cy="405620"/>
            <a:chOff x="395576" y="248444"/>
            <a:chExt cx="11602460" cy="405620"/>
          </a:xfrm>
        </p:grpSpPr>
        <p:sp>
          <p:nvSpPr>
            <p:cNvPr id="51"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Recommending objects</a:t>
              </a:r>
              <a:endParaRPr lang="zh-CN" altLang="en-US" sz="2800" b="1" dirty="0"/>
            </a:p>
          </p:txBody>
        </p:sp>
        <p:cxnSp>
          <p:nvCxnSpPr>
            <p:cNvPr id="52" name="直接连接符 51"/>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3" name="组合 52"/>
            <p:cNvGrpSpPr/>
            <p:nvPr/>
          </p:nvGrpSpPr>
          <p:grpSpPr>
            <a:xfrm>
              <a:off x="395576" y="248444"/>
              <a:ext cx="396000" cy="396000"/>
              <a:chOff x="406574" y="236732"/>
              <a:chExt cx="612048" cy="593261"/>
            </a:xfrm>
          </p:grpSpPr>
          <p:sp>
            <p:nvSpPr>
              <p:cNvPr id="54" name="矩形 53"/>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4" name="TextBox 43"/>
          <p:cNvSpPr txBox="1"/>
          <p:nvPr/>
        </p:nvSpPr>
        <p:spPr>
          <a:xfrm>
            <a:off x="7892714" y="773131"/>
            <a:ext cx="2881784" cy="3901068"/>
          </a:xfrm>
          <a:prstGeom prst="rect">
            <a:avLst/>
          </a:prstGeom>
          <a:noFill/>
          <a:ln w="22225">
            <a:solidFill>
              <a:schemeClr val="accent2"/>
            </a:solidFill>
            <a:prstDash val="dashDot"/>
          </a:ln>
        </p:spPr>
        <p:txBody>
          <a:bodyPr wrap="square" rtlCol="0">
            <a:spAutoFit/>
          </a:bodyPr>
          <a:lstStyle/>
          <a:p>
            <a:pPr>
              <a:lnSpc>
                <a:spcPts val="2700"/>
              </a:lnSpc>
            </a:pPr>
            <a:r>
              <a:rPr lang="en-US" altLang="zh-CN" sz="2800" b="1" dirty="0">
                <a:latin typeface="Calibri" pitchFamily="34" charset="0"/>
                <a:cs typeface="Calibri" pitchFamily="34" charset="0"/>
              </a:rPr>
              <a:t> a city</a:t>
            </a:r>
          </a:p>
          <a:p>
            <a:pPr>
              <a:lnSpc>
                <a:spcPts val="2700"/>
              </a:lnSpc>
            </a:pPr>
            <a:r>
              <a:rPr lang="en-US" altLang="zh-CN" sz="2800" b="1" dirty="0">
                <a:latin typeface="Calibri" pitchFamily="34" charset="0"/>
                <a:cs typeface="Calibri" pitchFamily="34" charset="0"/>
              </a:rPr>
              <a:t> a course</a:t>
            </a:r>
          </a:p>
          <a:p>
            <a:pPr>
              <a:lnSpc>
                <a:spcPts val="2700"/>
              </a:lnSpc>
            </a:pPr>
            <a:r>
              <a:rPr lang="en-US" altLang="zh-CN" sz="2800" b="1" dirty="0">
                <a:latin typeface="Calibri" pitchFamily="34" charset="0"/>
                <a:cs typeface="Calibri" pitchFamily="34" charset="0"/>
              </a:rPr>
              <a:t> a restaurant</a:t>
            </a:r>
          </a:p>
          <a:p>
            <a:pPr>
              <a:lnSpc>
                <a:spcPts val="2700"/>
              </a:lnSpc>
            </a:pPr>
            <a:r>
              <a:rPr lang="en-US" altLang="zh-CN" sz="2800" b="1" dirty="0">
                <a:latin typeface="Calibri" pitchFamily="34" charset="0"/>
                <a:cs typeface="Calibri" pitchFamily="34" charset="0"/>
              </a:rPr>
              <a:t> a film</a:t>
            </a:r>
          </a:p>
          <a:p>
            <a:pPr>
              <a:lnSpc>
                <a:spcPts val="2700"/>
              </a:lnSpc>
            </a:pPr>
            <a:r>
              <a:rPr lang="en-US" altLang="zh-CN" sz="2800" b="1" dirty="0">
                <a:latin typeface="Calibri" pitchFamily="34" charset="0"/>
                <a:cs typeface="Calibri" pitchFamily="34" charset="0"/>
              </a:rPr>
              <a:t> a book</a:t>
            </a:r>
          </a:p>
          <a:p>
            <a:pPr>
              <a:lnSpc>
                <a:spcPts val="2700"/>
              </a:lnSpc>
            </a:pPr>
            <a:r>
              <a:rPr lang="en-US" altLang="zh-CN" sz="2800" b="1" dirty="0">
                <a:latin typeface="Calibri" pitchFamily="34" charset="0"/>
                <a:cs typeface="Calibri" pitchFamily="34" charset="0"/>
              </a:rPr>
              <a:t> a festival</a:t>
            </a:r>
          </a:p>
          <a:p>
            <a:pPr>
              <a:lnSpc>
                <a:spcPts val="2700"/>
              </a:lnSpc>
            </a:pPr>
            <a:r>
              <a:rPr lang="en-US" altLang="zh-CN" sz="2800" b="1" dirty="0">
                <a:latin typeface="Calibri" pitchFamily="34" charset="0"/>
                <a:cs typeface="Calibri" pitchFamily="34" charset="0"/>
              </a:rPr>
              <a:t> an activity</a:t>
            </a:r>
          </a:p>
          <a:p>
            <a:pPr>
              <a:lnSpc>
                <a:spcPts val="2700"/>
              </a:lnSpc>
            </a:pPr>
            <a:r>
              <a:rPr lang="en-US" altLang="zh-CN" sz="2800" b="1" dirty="0">
                <a:latin typeface="Calibri" pitchFamily="34" charset="0"/>
                <a:cs typeface="Calibri" pitchFamily="34" charset="0"/>
              </a:rPr>
              <a:t> a website</a:t>
            </a:r>
          </a:p>
          <a:p>
            <a:pPr>
              <a:lnSpc>
                <a:spcPts val="2700"/>
              </a:lnSpc>
            </a:pPr>
            <a:r>
              <a:rPr lang="en-US" altLang="zh-CN" sz="2800" b="1" dirty="0">
                <a:latin typeface="Calibri" pitchFamily="34" charset="0"/>
                <a:cs typeface="Calibri" pitchFamily="34" charset="0"/>
              </a:rPr>
              <a:t> a discussing topic</a:t>
            </a:r>
          </a:p>
          <a:p>
            <a:pPr>
              <a:lnSpc>
                <a:spcPts val="2700"/>
              </a:lnSpc>
            </a:pPr>
            <a:r>
              <a:rPr lang="en-US" altLang="zh-CN" sz="2800" b="1" dirty="0">
                <a:latin typeface="Calibri" pitchFamily="34" charset="0"/>
                <a:cs typeface="Calibri" pitchFamily="34" charset="0"/>
              </a:rPr>
              <a:t> a school club</a:t>
            </a:r>
          </a:p>
          <a:p>
            <a:pPr>
              <a:lnSpc>
                <a:spcPts val="2700"/>
              </a:lnSpc>
            </a:pPr>
            <a:r>
              <a:rPr lang="en-US" altLang="zh-CN" sz="2800" b="1" dirty="0">
                <a:latin typeface="Calibri" pitchFamily="34" charset="0"/>
                <a:cs typeface="Calibri" pitchFamily="34" charset="0"/>
              </a:rPr>
              <a:t> …</a:t>
            </a:r>
            <a:endParaRPr lang="zh-CN" altLang="en-US" sz="2800" b="1" dirty="0">
              <a:latin typeface="Calibri" pitchFamily="34" charset="0"/>
              <a:cs typeface="Calibri" pitchFamily="34" charset="0"/>
            </a:endParaRPr>
          </a:p>
        </p:txBody>
      </p:sp>
      <p:sp>
        <p:nvSpPr>
          <p:cNvPr id="46" name="TextBox 45"/>
          <p:cNvSpPr txBox="1"/>
          <p:nvPr/>
        </p:nvSpPr>
        <p:spPr>
          <a:xfrm>
            <a:off x="7865881" y="4852736"/>
            <a:ext cx="2908617" cy="1477328"/>
          </a:xfrm>
          <a:prstGeom prst="rect">
            <a:avLst/>
          </a:prstGeom>
          <a:noFill/>
          <a:ln w="22225">
            <a:solidFill>
              <a:schemeClr val="accent2"/>
            </a:solidFill>
            <a:prstDash val="dashDot"/>
          </a:ln>
        </p:spPr>
        <p:txBody>
          <a:bodyPr wrap="none" rtlCol="0">
            <a:spAutoFit/>
          </a:bodyPr>
          <a:lstStyle/>
          <a:p>
            <a:pPr>
              <a:lnSpc>
                <a:spcPts val="2700"/>
              </a:lnSpc>
            </a:pPr>
            <a:r>
              <a:rPr lang="en-US" altLang="zh-CN" sz="2800" b="1" dirty="0">
                <a:latin typeface="Calibri" pitchFamily="34" charset="0"/>
                <a:cs typeface="Calibri" pitchFamily="34" charset="0"/>
              </a:rPr>
              <a:t> a Chinese teacher</a:t>
            </a:r>
          </a:p>
          <a:p>
            <a:pPr>
              <a:lnSpc>
                <a:spcPts val="2700"/>
              </a:lnSpc>
            </a:pPr>
            <a:r>
              <a:rPr lang="en-US" altLang="zh-CN" sz="2800" b="1" dirty="0">
                <a:latin typeface="Calibri" pitchFamily="34" charset="0"/>
                <a:cs typeface="Calibri" pitchFamily="34" charset="0"/>
              </a:rPr>
              <a:t> an assistant</a:t>
            </a:r>
          </a:p>
          <a:p>
            <a:pPr>
              <a:lnSpc>
                <a:spcPts val="2700"/>
              </a:lnSpc>
            </a:pPr>
            <a:r>
              <a:rPr lang="en-US" altLang="zh-CN" sz="2800" b="1" dirty="0">
                <a:latin typeface="Calibri" pitchFamily="34" charset="0"/>
                <a:cs typeface="Calibri" pitchFamily="34" charset="0"/>
              </a:rPr>
              <a:t> a volunteer</a:t>
            </a:r>
          </a:p>
          <a:p>
            <a:pPr>
              <a:lnSpc>
                <a:spcPts val="2700"/>
              </a:lnSpc>
            </a:pPr>
            <a:r>
              <a:rPr lang="en-US" altLang="zh-CN" sz="2800" b="1" dirty="0">
                <a:latin typeface="Calibri" pitchFamily="34" charset="0"/>
                <a:cs typeface="Calibri" pitchFamily="34" charset="0"/>
              </a:rPr>
              <a:t> …</a:t>
            </a:r>
            <a:endParaRPr lang="zh-CN" altLang="en-US" sz="2800" b="1" dirty="0">
              <a:latin typeface="Calibri" pitchFamily="34" charset="0"/>
              <a:cs typeface="Calibri" pitchFamily="34" charset="0"/>
            </a:endParaRPr>
          </a:p>
        </p:txBody>
      </p:sp>
      <p:sp>
        <p:nvSpPr>
          <p:cNvPr id="47" name="下箭头 46"/>
          <p:cNvSpPr/>
          <p:nvPr/>
        </p:nvSpPr>
        <p:spPr>
          <a:xfrm rot="16200000">
            <a:off x="7348437" y="2310652"/>
            <a:ext cx="462343" cy="553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下箭头 55"/>
          <p:cNvSpPr/>
          <p:nvPr/>
        </p:nvSpPr>
        <p:spPr>
          <a:xfrm rot="16200000">
            <a:off x="7367499" y="4858278"/>
            <a:ext cx="462343" cy="553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1088417" y="3376178"/>
            <a:ext cx="2436886" cy="1077218"/>
          </a:xfrm>
          <a:prstGeom prst="rect">
            <a:avLst/>
          </a:prstGeom>
          <a:noFill/>
        </p:spPr>
        <p:txBody>
          <a:bodyPr wrap="none" rtlCol="0">
            <a:spAutoFit/>
          </a:bodyPr>
          <a:lstStyle/>
          <a:p>
            <a:pPr algn="ctr"/>
            <a:r>
              <a:rPr lang="en-US" altLang="zh-CN" sz="3200" b="1" dirty="0">
                <a:solidFill>
                  <a:schemeClr val="accent1"/>
                </a:solidFill>
                <a:latin typeface="Berlin Sans FB Demi" pitchFamily="34" charset="0"/>
              </a:rPr>
              <a:t>Recommend</a:t>
            </a:r>
          </a:p>
          <a:p>
            <a:pPr algn="ctr"/>
            <a:endParaRPr lang="en-US" altLang="zh-CN" sz="3200" b="1" dirty="0">
              <a:solidFill>
                <a:schemeClr val="accent1"/>
              </a:solidFill>
              <a:latin typeface="Berlin Sans FB Demi" pitchFamily="34" charset="0"/>
            </a:endParaRPr>
          </a:p>
        </p:txBody>
      </p:sp>
      <p:pic>
        <p:nvPicPr>
          <p:cNvPr id="25" name="图片 24" descr="水印">
            <a:extLst>
              <a:ext uri="{FF2B5EF4-FFF2-40B4-BE49-F238E27FC236}">
                <a16:creationId xmlns:a16="http://schemas.microsoft.com/office/drawing/2014/main" id="{328D8F14-B4E0-4DD4-B215-D9D7499BD362}"/>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50"/>
                                        <p:tgtEl>
                                          <p:spTgt spid="2"/>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randombar(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randombar(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randombar(horizontal)">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4" grpId="0" animBg="1"/>
      <p:bldP spid="46" grpId="0" animBg="1"/>
      <p:bldP spid="47"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4732" y="424388"/>
            <a:ext cx="5529078" cy="523220"/>
          </a:xfrm>
          <a:prstGeom prst="rect">
            <a:avLst/>
          </a:prstGeom>
          <a:noFill/>
        </p:spPr>
        <p:txBody>
          <a:bodyPr wrap="none" rtlCol="0">
            <a:spAutoFit/>
          </a:bodyPr>
          <a:lstStyle/>
          <a:p>
            <a:r>
              <a:rPr lang="en-US" altLang="zh-CN" sz="2800" b="1" dirty="0">
                <a:latin typeface="Berlin Sans FB Demi" pitchFamily="34" charset="0"/>
              </a:rPr>
              <a:t>Book 3 Unit 2 Come and Eat Here</a:t>
            </a:r>
            <a:endParaRPr lang="zh-CN" altLang="en-US" sz="2800" b="1" dirty="0">
              <a:latin typeface="Berlin Sans FB Demi" pitchFamily="34" charset="0"/>
            </a:endParaRPr>
          </a:p>
        </p:txBody>
      </p:sp>
      <p:sp>
        <p:nvSpPr>
          <p:cNvPr id="2" name="矩形 1"/>
          <p:cNvSpPr/>
          <p:nvPr/>
        </p:nvSpPr>
        <p:spPr>
          <a:xfrm>
            <a:off x="1494732" y="1221939"/>
            <a:ext cx="3693641" cy="2893100"/>
          </a:xfrm>
          <a:prstGeom prst="rect">
            <a:avLst/>
          </a:prstGeom>
          <a:solidFill>
            <a:schemeClr val="accent5">
              <a:lumMod val="20000"/>
              <a:lumOff val="80000"/>
              <a:alpha val="53000"/>
            </a:schemeClr>
          </a:solidFill>
        </p:spPr>
        <p:txBody>
          <a:bodyPr wrap="square">
            <a:spAutoFit/>
          </a:bodyPr>
          <a:lstStyle/>
          <a:p>
            <a:r>
              <a:rPr lang="en-US" altLang="zh-CN" sz="2600" b="1" dirty="0">
                <a:latin typeface="Calibri" pitchFamily="34" charset="0"/>
                <a:cs typeface="Calibri" pitchFamily="34" charset="0"/>
              </a:rPr>
              <a:t>Tired of all that fat? </a:t>
            </a:r>
          </a:p>
          <a:p>
            <a:r>
              <a:rPr lang="en-US" altLang="zh-CN" sz="2600" b="1" dirty="0">
                <a:latin typeface="Calibri" pitchFamily="34" charset="0"/>
                <a:cs typeface="Calibri" pitchFamily="34" charset="0"/>
              </a:rPr>
              <a:t>Want to lose weight?</a:t>
            </a:r>
          </a:p>
          <a:p>
            <a:r>
              <a:rPr lang="en-US" altLang="zh-CN" sz="2600" b="1" dirty="0">
                <a:latin typeface="Calibri" pitchFamily="34" charset="0"/>
                <a:cs typeface="Calibri" pitchFamily="34" charset="0"/>
              </a:rPr>
              <a:t>Come inside Yong </a:t>
            </a:r>
            <a:r>
              <a:rPr lang="en-US" altLang="zh-CN" sz="2600" b="1" dirty="0" err="1">
                <a:latin typeface="Calibri" pitchFamily="34" charset="0"/>
                <a:cs typeface="Calibri" pitchFamily="34" charset="0"/>
              </a:rPr>
              <a:t>Hui’s</a:t>
            </a:r>
            <a:r>
              <a:rPr lang="en-US" altLang="zh-CN" sz="2600" b="1" dirty="0">
                <a:latin typeface="Calibri" pitchFamily="34" charset="0"/>
                <a:cs typeface="Calibri" pitchFamily="34" charset="0"/>
              </a:rPr>
              <a:t> slimming restaurant.</a:t>
            </a:r>
          </a:p>
          <a:p>
            <a:r>
              <a:rPr lang="en-US" altLang="zh-CN" sz="2600" b="1" dirty="0">
                <a:latin typeface="Calibri" pitchFamily="34" charset="0"/>
                <a:cs typeface="Calibri" pitchFamily="34" charset="0"/>
              </a:rPr>
              <a:t>Only slimming foods served here.</a:t>
            </a:r>
          </a:p>
          <a:p>
            <a:r>
              <a:rPr lang="en-US" altLang="zh-CN" sz="2600" b="1" dirty="0">
                <a:latin typeface="Calibri" pitchFamily="34" charset="0"/>
                <a:cs typeface="Calibri" pitchFamily="34" charset="0"/>
              </a:rPr>
              <a:t>Make yourself thin again!</a:t>
            </a:r>
            <a:endParaRPr lang="zh-CN" altLang="en-US" sz="2600" b="1" dirty="0">
              <a:latin typeface="Calibri" pitchFamily="34" charset="0"/>
              <a:cs typeface="Calibri" pitchFamily="34" charset="0"/>
            </a:endParaRPr>
          </a:p>
        </p:txBody>
      </p:sp>
      <p:sp>
        <p:nvSpPr>
          <p:cNvPr id="11" name="TextBox 10"/>
          <p:cNvSpPr txBox="1"/>
          <p:nvPr/>
        </p:nvSpPr>
        <p:spPr>
          <a:xfrm>
            <a:off x="5486924" y="1797644"/>
            <a:ext cx="2539478"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dirty="0">
                <a:latin typeface="Berlin Sans FB Demi" pitchFamily="34" charset="0"/>
                <a:ea typeface="Segoe UI Black" pitchFamily="34" charset="0"/>
              </a:rPr>
              <a:t>food &amp; specials</a:t>
            </a:r>
            <a:endParaRPr lang="zh-CN" altLang="en-US" sz="2800" dirty="0">
              <a:latin typeface="Berlin Sans FB Demi" pitchFamily="34" charset="0"/>
            </a:endParaRPr>
          </a:p>
        </p:txBody>
      </p:sp>
      <p:sp>
        <p:nvSpPr>
          <p:cNvPr id="12" name="TextBox 11"/>
          <p:cNvSpPr txBox="1"/>
          <p:nvPr/>
        </p:nvSpPr>
        <p:spPr>
          <a:xfrm>
            <a:off x="6169089" y="2555555"/>
            <a:ext cx="965329"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dirty="0">
                <a:latin typeface="Berlin Sans FB Demi" pitchFamily="34" charset="0"/>
                <a:ea typeface="Segoe UI Black" pitchFamily="34" charset="0"/>
              </a:rPr>
              <a:t>price</a:t>
            </a:r>
            <a:endParaRPr lang="zh-CN" altLang="en-US" sz="2800" dirty="0">
              <a:latin typeface="Berlin Sans FB Demi" pitchFamily="34" charset="0"/>
            </a:endParaRPr>
          </a:p>
        </p:txBody>
      </p:sp>
      <p:sp>
        <p:nvSpPr>
          <p:cNvPr id="13" name="TextBox 12"/>
          <p:cNvSpPr txBox="1"/>
          <p:nvPr/>
        </p:nvSpPr>
        <p:spPr>
          <a:xfrm>
            <a:off x="2534279" y="4442227"/>
            <a:ext cx="1459054"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dirty="0">
                <a:latin typeface="Berlin Sans FB Demi" pitchFamily="34" charset="0"/>
                <a:ea typeface="Segoe UI Black" pitchFamily="34" charset="0"/>
              </a:rPr>
              <a:t>location</a:t>
            </a:r>
            <a:endParaRPr lang="zh-CN" altLang="en-US" sz="2800" dirty="0">
              <a:latin typeface="Berlin Sans FB Demi" pitchFamily="34" charset="0"/>
            </a:endParaRPr>
          </a:p>
        </p:txBody>
      </p:sp>
      <p:sp>
        <p:nvSpPr>
          <p:cNvPr id="35" name="TextBox 34"/>
          <p:cNvSpPr txBox="1"/>
          <p:nvPr/>
        </p:nvSpPr>
        <p:spPr>
          <a:xfrm>
            <a:off x="1494732" y="5147285"/>
            <a:ext cx="3538148"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b="1" dirty="0">
                <a:latin typeface="Berlin Sans FB Demi" pitchFamily="34" charset="0"/>
                <a:ea typeface="新宋体" pitchFamily="49" charset="-122"/>
              </a:rPr>
              <a:t>dinning environment</a:t>
            </a:r>
            <a:endParaRPr lang="zh-CN" altLang="en-US" sz="2800" b="1" dirty="0">
              <a:latin typeface="Berlin Sans FB Demi" pitchFamily="34" charset="0"/>
              <a:ea typeface="新宋体" pitchFamily="49" charset="-122"/>
            </a:endParaRPr>
          </a:p>
        </p:txBody>
      </p:sp>
      <p:sp>
        <p:nvSpPr>
          <p:cNvPr id="37" name="TextBox 36"/>
          <p:cNvSpPr txBox="1"/>
          <p:nvPr/>
        </p:nvSpPr>
        <p:spPr>
          <a:xfrm>
            <a:off x="2639276" y="5846136"/>
            <a:ext cx="1249060"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b="1" dirty="0">
                <a:latin typeface="Berlin Sans FB Demi" pitchFamily="34" charset="0"/>
                <a:ea typeface="新宋体" pitchFamily="49" charset="-122"/>
              </a:rPr>
              <a:t>service</a:t>
            </a:r>
            <a:endParaRPr lang="zh-CN" altLang="en-US" sz="2800" b="1" dirty="0">
              <a:latin typeface="Berlin Sans FB Demi" pitchFamily="34" charset="0"/>
              <a:ea typeface="新宋体" pitchFamily="49" charset="-122"/>
            </a:endParaRPr>
          </a:p>
        </p:txBody>
      </p:sp>
      <p:sp>
        <p:nvSpPr>
          <p:cNvPr id="30" name="矩形 29"/>
          <p:cNvSpPr/>
          <p:nvPr/>
        </p:nvSpPr>
        <p:spPr>
          <a:xfrm>
            <a:off x="5188373" y="4100845"/>
            <a:ext cx="2976769" cy="2492990"/>
          </a:xfrm>
          <a:prstGeom prst="rect">
            <a:avLst/>
          </a:prstGeom>
          <a:solidFill>
            <a:schemeClr val="accent5">
              <a:lumMod val="20000"/>
              <a:lumOff val="80000"/>
              <a:alpha val="53000"/>
            </a:schemeClr>
          </a:solidFill>
        </p:spPr>
        <p:txBody>
          <a:bodyPr wrap="square">
            <a:spAutoFit/>
          </a:bodyPr>
          <a:lstStyle/>
          <a:p>
            <a:r>
              <a:rPr lang="en-US" altLang="zh-CN" sz="2600" b="1" dirty="0">
                <a:latin typeface="Calibri" pitchFamily="34" charset="0"/>
                <a:cs typeface="Calibri" pitchFamily="34" charset="0"/>
              </a:rPr>
              <a:t>Want to feel fit and energetic?</a:t>
            </a:r>
          </a:p>
          <a:p>
            <a:r>
              <a:rPr lang="en-US" altLang="zh-CN" sz="2600" b="1" dirty="0">
                <a:latin typeface="Calibri" pitchFamily="34" charset="0"/>
                <a:cs typeface="Calibri" pitchFamily="34" charset="0"/>
              </a:rPr>
              <a:t>Come and eat here! Discounts today!</a:t>
            </a:r>
          </a:p>
          <a:p>
            <a:r>
              <a:rPr lang="en-US" altLang="zh-CN" sz="2600" b="1" dirty="0">
                <a:latin typeface="Calibri" pitchFamily="34" charset="0"/>
                <a:cs typeface="Calibri" pitchFamily="34" charset="0"/>
              </a:rPr>
              <a:t>Our food gives you energy all day!</a:t>
            </a:r>
            <a:endParaRPr lang="zh-CN" altLang="en-US" sz="2600" b="1" dirty="0">
              <a:latin typeface="Calibri" pitchFamily="34" charset="0"/>
              <a:cs typeface="Calibri" pitchFamily="34" charset="0"/>
            </a:endParaRPr>
          </a:p>
        </p:txBody>
      </p:sp>
      <p:sp>
        <p:nvSpPr>
          <p:cNvPr id="31" name="椭圆 30"/>
          <p:cNvSpPr/>
          <p:nvPr/>
        </p:nvSpPr>
        <p:spPr>
          <a:xfrm>
            <a:off x="2237645" y="2851030"/>
            <a:ext cx="2185341" cy="44758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88373" y="5347339"/>
            <a:ext cx="1488384" cy="42692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836248" y="5774266"/>
            <a:ext cx="2052320" cy="39746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88373" y="6171729"/>
            <a:ext cx="1104054" cy="37131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89067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randombar(horizontal)">
                                      <p:cBhvr>
                                        <p:cTn id="18" dur="500"/>
                                        <p:tgtEl>
                                          <p:spTgt spid="4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randombar(horizontal)">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35" grpId="0" animBg="1"/>
      <p:bldP spid="37" grpId="0" animBg="1"/>
      <p:bldP spid="30" grpId="0" animBg="1"/>
      <p:bldP spid="31" grpId="0" animBg="1"/>
      <p:bldP spid="34" grpId="0"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273" y="376989"/>
            <a:ext cx="4815742"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3200" dirty="0">
                <a:latin typeface="Berlin Sans FB Demi" pitchFamily="34" charset="0"/>
              </a:rPr>
              <a:t>Recommend a restaurant</a:t>
            </a:r>
            <a:endParaRPr lang="zh-CN" altLang="en-US" sz="3200" dirty="0">
              <a:latin typeface="Berlin Sans FB Demi" pitchFamily="34" charset="0"/>
            </a:endParaRPr>
          </a:p>
        </p:txBody>
      </p:sp>
      <p:sp>
        <p:nvSpPr>
          <p:cNvPr id="3" name="矩形 2"/>
          <p:cNvSpPr/>
          <p:nvPr/>
        </p:nvSpPr>
        <p:spPr>
          <a:xfrm>
            <a:off x="778043" y="1274349"/>
            <a:ext cx="7210925" cy="3539430"/>
          </a:xfrm>
          <a:prstGeom prst="rect">
            <a:avLst/>
          </a:prstGeom>
          <a:ln w="19050">
            <a:solidFill>
              <a:schemeClr val="accent1"/>
            </a:solidFill>
            <a:prstDash val="dashDot"/>
          </a:ln>
        </p:spPr>
        <p:txBody>
          <a:bodyPr wrap="square">
            <a:spAutoFit/>
          </a:bodyPr>
          <a:lstStyle/>
          <a:p>
            <a:r>
              <a:rPr lang="zh-CN" altLang="en-US" sz="2800" b="1" dirty="0">
                <a:latin typeface="新宋体" pitchFamily="49" charset="-122"/>
                <a:ea typeface="新宋体" pitchFamily="49" charset="-122"/>
              </a:rPr>
              <a:t>    假定你是李华，留学生</a:t>
            </a:r>
            <a:r>
              <a:rPr lang="en-US" altLang="zh-CN" sz="2800" b="1" dirty="0">
                <a:latin typeface="Berlin Sans FB Demi" pitchFamily="34" charset="0"/>
                <a:ea typeface="新宋体" pitchFamily="49" charset="-122"/>
              </a:rPr>
              <a:t>Simon</a:t>
            </a:r>
            <a:r>
              <a:rPr lang="zh-CN" altLang="en-US" sz="2800" b="1" dirty="0">
                <a:latin typeface="新宋体" pitchFamily="49" charset="-122"/>
                <a:ea typeface="新宋体" pitchFamily="49" charset="-122"/>
              </a:rPr>
              <a:t>发来邮件说他打算周末和朋友外出聚餐，想请你给他推荐一家中餐馆。请你用英语给他回封邮件，内容包括：</a:t>
            </a:r>
            <a:endParaRPr lang="en-US" altLang="zh-CN" sz="2800" b="1" dirty="0">
              <a:latin typeface="新宋体" pitchFamily="49" charset="-122"/>
              <a:ea typeface="新宋体" pitchFamily="49" charset="-122"/>
            </a:endParaRPr>
          </a:p>
          <a:p>
            <a:r>
              <a:rPr lang="en-US" altLang="zh-CN" sz="2800" b="1" dirty="0">
                <a:latin typeface="新宋体" pitchFamily="49" charset="-122"/>
                <a:ea typeface="新宋体" pitchFamily="49" charset="-122"/>
              </a:rPr>
              <a:t>1.</a:t>
            </a:r>
            <a:r>
              <a:rPr lang="zh-CN" altLang="en-US" sz="2800" b="1" dirty="0">
                <a:latin typeface="新宋体" pitchFamily="49" charset="-122"/>
                <a:ea typeface="新宋体" pitchFamily="49" charset="-122"/>
              </a:rPr>
              <a:t>餐馆名称；</a:t>
            </a:r>
            <a:endParaRPr lang="en-US" altLang="zh-CN" sz="2800" b="1" dirty="0">
              <a:latin typeface="新宋体" pitchFamily="49" charset="-122"/>
              <a:ea typeface="新宋体" pitchFamily="49" charset="-122"/>
            </a:endParaRPr>
          </a:p>
          <a:p>
            <a:r>
              <a:rPr lang="en-US" altLang="zh-CN" sz="2800" b="1" dirty="0">
                <a:latin typeface="新宋体" pitchFamily="49" charset="-122"/>
                <a:ea typeface="新宋体" pitchFamily="49" charset="-122"/>
              </a:rPr>
              <a:t>2.</a:t>
            </a:r>
            <a:r>
              <a:rPr lang="zh-CN" altLang="en-US" sz="2800" b="1" dirty="0">
                <a:latin typeface="新宋体" pitchFamily="49" charset="-122"/>
                <a:ea typeface="新宋体" pitchFamily="49" charset="-122"/>
              </a:rPr>
              <a:t>推荐理由。</a:t>
            </a:r>
          </a:p>
          <a:p>
            <a:r>
              <a:rPr lang="zh-CN" altLang="en-US" sz="2800" b="1" dirty="0">
                <a:latin typeface="新宋体" pitchFamily="49" charset="-122"/>
                <a:ea typeface="新宋体" pitchFamily="49" charset="-122"/>
              </a:rPr>
              <a:t>注意：</a:t>
            </a:r>
            <a:r>
              <a:rPr lang="en-US" altLang="zh-CN" sz="2800" b="1" dirty="0">
                <a:latin typeface="新宋体" pitchFamily="49" charset="-122"/>
                <a:ea typeface="新宋体" pitchFamily="49" charset="-122"/>
              </a:rPr>
              <a:t>1. </a:t>
            </a:r>
            <a:r>
              <a:rPr lang="zh-CN" altLang="en-US" sz="2800" b="1" dirty="0">
                <a:latin typeface="新宋体" pitchFamily="49" charset="-122"/>
                <a:ea typeface="新宋体" pitchFamily="49" charset="-122"/>
              </a:rPr>
              <a:t>词数</a:t>
            </a:r>
            <a:r>
              <a:rPr lang="en-US" altLang="zh-CN" sz="2800" b="1" dirty="0">
                <a:latin typeface="新宋体" pitchFamily="49" charset="-122"/>
                <a:ea typeface="新宋体" pitchFamily="49" charset="-122"/>
              </a:rPr>
              <a:t>80</a:t>
            </a:r>
            <a:r>
              <a:rPr lang="zh-CN" altLang="en-US" sz="2800" b="1" dirty="0">
                <a:latin typeface="新宋体" pitchFamily="49" charset="-122"/>
                <a:ea typeface="新宋体" pitchFamily="49" charset="-122"/>
              </a:rPr>
              <a:t>左右；</a:t>
            </a:r>
            <a:r>
              <a:rPr lang="en-US" altLang="zh-CN" sz="2800" b="1" dirty="0">
                <a:latin typeface="新宋体" pitchFamily="49" charset="-122"/>
                <a:ea typeface="新宋体" pitchFamily="49" charset="-122"/>
              </a:rPr>
              <a:t>2. </a:t>
            </a:r>
            <a:r>
              <a:rPr lang="zh-CN" altLang="en-US" sz="2800" b="1" dirty="0">
                <a:latin typeface="新宋体" pitchFamily="49" charset="-122"/>
                <a:ea typeface="新宋体" pitchFamily="49" charset="-122"/>
              </a:rPr>
              <a:t>可以适当增加细节，以使行文连贯。</a:t>
            </a:r>
          </a:p>
        </p:txBody>
      </p:sp>
    </p:spTree>
    <p:extLst>
      <p:ext uri="{BB962C8B-B14F-4D97-AF65-F5344CB8AC3E}">
        <p14:creationId xmlns:p14="http://schemas.microsoft.com/office/powerpoint/2010/main" val="2772846108"/>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Joel Hanson、sara Groves - Traveling Ligh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162" y="-303828"/>
            <a:ext cx="609441" cy="609441"/>
          </a:xfrm>
          <a:prstGeom prst="rect">
            <a:avLst/>
          </a:prstGeom>
        </p:spPr>
      </p:pic>
      <p:sp>
        <p:nvSpPr>
          <p:cNvPr id="3" name="PA_文本框 7"/>
          <p:cNvSpPr>
            <a:spLocks noChangeArrowheads="1"/>
          </p:cNvSpPr>
          <p:nvPr/>
        </p:nvSpPr>
        <p:spPr bwMode="auto">
          <a:xfrm>
            <a:off x="888065" y="3258229"/>
            <a:ext cx="4391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b="1" dirty="0">
                <a:solidFill>
                  <a:schemeClr val="bg1">
                    <a:lumMod val="50000"/>
                  </a:schemeClr>
                </a:solidFill>
                <a:latin typeface="华文隶书" pitchFamily="2" charset="-122"/>
                <a:ea typeface="华文隶书" pitchFamily="2" charset="-122"/>
                <a:sym typeface="微软雅黑" pitchFamily="34" charset="-122"/>
              </a:rPr>
              <a:t>浙江省台州市第一中学 周媚 </a:t>
            </a:r>
            <a:endParaRPr lang="en-US" altLang="zh-CN" sz="2000" b="1" dirty="0">
              <a:solidFill>
                <a:schemeClr val="bg1">
                  <a:lumMod val="50000"/>
                </a:schemeClr>
              </a:solidFill>
              <a:latin typeface="华文隶书" pitchFamily="2" charset="-122"/>
              <a:ea typeface="华文隶书" pitchFamily="2" charset="-122"/>
              <a:sym typeface="微软雅黑" pitchFamily="34" charset="-122"/>
            </a:endParaRPr>
          </a:p>
          <a:p>
            <a:pPr algn="ctr">
              <a:defRPr/>
            </a:pPr>
            <a:r>
              <a:rPr lang="zh-CN" altLang="en-US" sz="2000" b="1" dirty="0">
                <a:solidFill>
                  <a:schemeClr val="bg1">
                    <a:lumMod val="50000"/>
                  </a:schemeClr>
                </a:solidFill>
                <a:latin typeface="华文隶书" pitchFamily="2" charset="-122"/>
                <a:ea typeface="华文隶书" pitchFamily="2" charset="-122"/>
                <a:sym typeface="微软雅黑" pitchFamily="34" charset="-122"/>
              </a:rPr>
              <a:t>浙江省台州市第一中学 董妮娅</a:t>
            </a:r>
            <a:endParaRPr lang="en-US" altLang="zh-CN" sz="2000" b="1" dirty="0">
              <a:solidFill>
                <a:schemeClr val="bg1">
                  <a:lumMod val="50000"/>
                </a:schemeClr>
              </a:solidFill>
              <a:latin typeface="华文隶书" pitchFamily="2" charset="-122"/>
              <a:ea typeface="华文隶书" pitchFamily="2" charset="-122"/>
              <a:sym typeface="微软雅黑" pitchFamily="34" charset="-122"/>
            </a:endParaRPr>
          </a:p>
          <a:p>
            <a:pPr algn="ctr">
              <a:defRPr/>
            </a:pPr>
            <a:r>
              <a:rPr lang="zh-CN" altLang="en-US" sz="2000" b="1" dirty="0">
                <a:solidFill>
                  <a:schemeClr val="bg1">
                    <a:lumMod val="50000"/>
                  </a:schemeClr>
                </a:solidFill>
                <a:latin typeface="华文隶书" pitchFamily="2" charset="-122"/>
                <a:ea typeface="华文隶书" pitchFamily="2" charset="-122"/>
                <a:sym typeface="微软雅黑" pitchFamily="34" charset="-122"/>
              </a:rPr>
              <a:t>浙江省台州市三梅中学 林梦妮</a:t>
            </a:r>
          </a:p>
        </p:txBody>
      </p:sp>
      <p:sp>
        <p:nvSpPr>
          <p:cNvPr id="5" name="PA_文本框 7"/>
          <p:cNvSpPr>
            <a:spLocks noChangeArrowheads="1"/>
          </p:cNvSpPr>
          <p:nvPr/>
        </p:nvSpPr>
        <p:spPr bwMode="auto">
          <a:xfrm>
            <a:off x="1120077" y="2817665"/>
            <a:ext cx="7126304"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b="1" dirty="0">
                <a:solidFill>
                  <a:schemeClr val="accent1"/>
                </a:solidFill>
                <a:latin typeface="Berlin Sans FB Demi" pitchFamily="34" charset="0"/>
                <a:ea typeface="方正兰亭黑简体" panose="02000000000000000000" pitchFamily="2" charset="-122"/>
              </a:rPr>
              <a:t>A</a:t>
            </a:r>
            <a:r>
              <a:rPr lang="en-US" altLang="zh-CN" sz="1800" b="1" dirty="0">
                <a:solidFill>
                  <a:schemeClr val="accent1"/>
                </a:solidFill>
                <a:latin typeface="Berlin Sans FB Demi" pitchFamily="34" charset="0"/>
                <a:ea typeface="方正兰亭黑简体" panose="02000000000000000000" pitchFamily="2" charset="-122"/>
              </a:rPr>
              <a:t> LETTER OF RECOMMENDATION</a:t>
            </a:r>
            <a:endParaRPr lang="zh-CN" altLang="en-US" sz="1800" dirty="0">
              <a:solidFill>
                <a:schemeClr val="accent1"/>
              </a:solidFill>
              <a:latin typeface="Berlin Sans FB Demi" pitchFamily="34" charset="0"/>
              <a:ea typeface="方正兰亭黑简体" panose="02000000000000000000" pitchFamily="2" charset="-122"/>
              <a:cs typeface="LilyUPC" pitchFamily="34" charset="-34"/>
              <a:sym typeface="微软雅黑" pitchFamily="34" charset="-122"/>
            </a:endParaRPr>
          </a:p>
        </p:txBody>
      </p:sp>
      <p:grpSp>
        <p:nvGrpSpPr>
          <p:cNvPr id="6" name="PA_组合 31"/>
          <p:cNvGrpSpPr/>
          <p:nvPr/>
        </p:nvGrpSpPr>
        <p:grpSpPr>
          <a:xfrm>
            <a:off x="7742456" y="2961643"/>
            <a:ext cx="278312" cy="184463"/>
            <a:chOff x="9482595" y="2565731"/>
            <a:chExt cx="278384" cy="184511"/>
          </a:xfrm>
        </p:grpSpPr>
        <p:sp>
          <p:nvSpPr>
            <p:cNvPr id="7" name="椭圆 6"/>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8" name="椭圆 7"/>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grpSp>
      <p:sp>
        <p:nvSpPr>
          <p:cNvPr id="11" name="PA_文本框 554"/>
          <p:cNvSpPr txBox="1"/>
          <p:nvPr/>
        </p:nvSpPr>
        <p:spPr>
          <a:xfrm>
            <a:off x="120877" y="2057516"/>
            <a:ext cx="11002047" cy="769441"/>
          </a:xfrm>
          <a:prstGeom prst="rect">
            <a:avLst/>
          </a:prstGeom>
          <a:noFill/>
        </p:spPr>
        <p:txBody>
          <a:bodyPr wrap="square" rtlCol="0">
            <a:spAutoFit/>
          </a:bodyPr>
          <a:lstStyle/>
          <a:p>
            <a:r>
              <a:rPr lang="en-US" altLang="zh-CN" sz="4400" b="1" dirty="0">
                <a:solidFill>
                  <a:schemeClr val="accent1"/>
                </a:solidFill>
                <a:latin typeface="Berlin Sans FB Demi" pitchFamily="34" charset="0"/>
                <a:ea typeface="微软雅黑" pitchFamily="34" charset="-122"/>
              </a:rPr>
              <a:t>A Letter of Recommendation</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480" y="200526"/>
            <a:ext cx="10458039" cy="5967663"/>
            <a:chOff x="4304043" y="1286668"/>
            <a:chExt cx="3837944" cy="2757793"/>
          </a:xfrm>
          <a:effectLst>
            <a:outerShdw blurRad="381000" dist="254000" dir="8100000" algn="tr" rotWithShape="0">
              <a:prstClr val="black">
                <a:alpha val="40000"/>
              </a:prstClr>
            </a:outerShdw>
          </a:effectLst>
        </p:grpSpPr>
        <p:sp>
          <p:nvSpPr>
            <p:cNvPr id="3" name="圆角矩形 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 name="圆角矩形 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sp>
        <p:nvSpPr>
          <p:cNvPr id="5" name="矩形 4"/>
          <p:cNvSpPr/>
          <p:nvPr/>
        </p:nvSpPr>
        <p:spPr>
          <a:xfrm>
            <a:off x="946484" y="629629"/>
            <a:ext cx="9922042" cy="5478423"/>
          </a:xfrm>
          <a:prstGeom prst="rect">
            <a:avLst/>
          </a:prstGeom>
        </p:spPr>
        <p:txBody>
          <a:bodyPr wrap="square">
            <a:spAutoFit/>
          </a:bodyPr>
          <a:lstStyle/>
          <a:p>
            <a:pPr>
              <a:lnSpc>
                <a:spcPts val="3000"/>
              </a:lnSpc>
            </a:pPr>
            <a:r>
              <a:rPr lang="en-US" altLang="zh-CN" sz="2400" b="1" dirty="0">
                <a:latin typeface="Calibri" pitchFamily="34" charset="0"/>
                <a:cs typeface="Calibri" pitchFamily="34" charset="0"/>
              </a:rPr>
              <a:t>Dear Simon,</a:t>
            </a:r>
          </a:p>
          <a:p>
            <a:pPr>
              <a:lnSpc>
                <a:spcPts val="3000"/>
              </a:lnSpc>
            </a:pPr>
            <a:r>
              <a:rPr lang="en-US" altLang="zh-CN" sz="2400" b="1" dirty="0">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Learning that </a:t>
            </a:r>
            <a:r>
              <a:rPr lang="en-US" altLang="zh-CN" sz="2400" b="1" dirty="0">
                <a:latin typeface="Calibri" pitchFamily="34" charset="0"/>
                <a:cs typeface="Calibri" pitchFamily="34" charset="0"/>
              </a:rPr>
              <a:t>you would like to eat out with your friends this weekend and is </a:t>
            </a:r>
            <a:r>
              <a:rPr lang="en-US" altLang="zh-CN" sz="2400" b="1" dirty="0">
                <a:solidFill>
                  <a:srgbClr val="FF0066"/>
                </a:solidFill>
                <a:latin typeface="Calibri" pitchFamily="34" charset="0"/>
                <a:cs typeface="Calibri" pitchFamily="34" charset="0"/>
              </a:rPr>
              <a:t>at a loss </a:t>
            </a:r>
            <a:r>
              <a:rPr lang="en-US" altLang="zh-CN" sz="2400" b="1" dirty="0">
                <a:latin typeface="Calibri" pitchFamily="34" charset="0"/>
                <a:cs typeface="Calibri" pitchFamily="34" charset="0"/>
              </a:rPr>
              <a:t>which restaurant to choose, I’m writing to recommend a Chinese restaurant called Judie’s Kitchen. </a:t>
            </a:r>
          </a:p>
          <a:p>
            <a:pPr>
              <a:lnSpc>
                <a:spcPts val="3000"/>
              </a:lnSpc>
            </a:pPr>
            <a:r>
              <a:rPr lang="en-US" altLang="zh-CN" sz="2400" b="1" dirty="0">
                <a:latin typeface="Calibri" pitchFamily="34" charset="0"/>
                <a:cs typeface="Calibri" pitchFamily="34" charset="0"/>
              </a:rPr>
              <a:t>    Judie’s Kitchen sits in the center of the town </a:t>
            </a:r>
            <a:r>
              <a:rPr lang="en-US" altLang="zh-CN" sz="2400" b="1" dirty="0">
                <a:solidFill>
                  <a:schemeClr val="accent1"/>
                </a:solidFill>
                <a:latin typeface="Calibri" pitchFamily="34" charset="0"/>
                <a:cs typeface="Calibri" pitchFamily="34" charset="0"/>
              </a:rPr>
              <a:t>with easy access to public transportation</a:t>
            </a:r>
            <a:r>
              <a:rPr lang="en-US" altLang="zh-CN" sz="2400" b="1" dirty="0">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which makes it convenient for you to get there</a:t>
            </a:r>
            <a:r>
              <a:rPr lang="en-US" altLang="zh-CN" sz="2400" b="1" dirty="0">
                <a:latin typeface="Calibri" pitchFamily="34" charset="0"/>
                <a:cs typeface="Calibri" pitchFamily="34" charset="0"/>
              </a:rPr>
              <a:t>. Besides, the restaurant </a:t>
            </a:r>
            <a:r>
              <a:rPr lang="en-US" altLang="zh-CN" sz="2400" b="1" dirty="0">
                <a:solidFill>
                  <a:srgbClr val="FF0066"/>
                </a:solidFill>
                <a:latin typeface="Calibri" pitchFamily="34" charset="0"/>
                <a:cs typeface="Calibri" pitchFamily="34" charset="0"/>
              </a:rPr>
              <a:t>is decorated with </a:t>
            </a:r>
            <a:r>
              <a:rPr lang="en-US" altLang="zh-CN" sz="2400" b="1" dirty="0">
                <a:latin typeface="Calibri" pitchFamily="34" charset="0"/>
                <a:cs typeface="Calibri" pitchFamily="34" charset="0"/>
              </a:rPr>
              <a:t>green plants and colorful flowers, </a:t>
            </a:r>
            <a:r>
              <a:rPr lang="en-US" altLang="zh-CN" sz="2400" b="1" dirty="0">
                <a:solidFill>
                  <a:schemeClr val="accent1"/>
                </a:solidFill>
                <a:latin typeface="Calibri" pitchFamily="34" charset="0"/>
                <a:cs typeface="Calibri" pitchFamily="34" charset="0"/>
              </a:rPr>
              <a:t>creating</a:t>
            </a:r>
            <a:r>
              <a:rPr lang="en-US" altLang="zh-CN" sz="2400" b="1" dirty="0">
                <a:latin typeface="Calibri" pitchFamily="34" charset="0"/>
                <a:cs typeface="Calibri" pitchFamily="34" charset="0"/>
              </a:rPr>
              <a:t> a scene of a beautiful garden. When you eat inside, you </a:t>
            </a:r>
            <a:r>
              <a:rPr lang="en-US" altLang="zh-CN" sz="2400" b="1" dirty="0">
                <a:solidFill>
                  <a:srgbClr val="FF0066"/>
                </a:solidFill>
                <a:latin typeface="Calibri" pitchFamily="34" charset="0"/>
                <a:cs typeface="Calibri" pitchFamily="34" charset="0"/>
              </a:rPr>
              <a:t>are </a:t>
            </a:r>
            <a:r>
              <a:rPr lang="en-US" altLang="zh-CN" sz="2400" b="1" dirty="0">
                <a:solidFill>
                  <a:schemeClr val="accent1"/>
                </a:solidFill>
                <a:latin typeface="Calibri" pitchFamily="34" charset="0"/>
                <a:cs typeface="Calibri" pitchFamily="34" charset="0"/>
              </a:rPr>
              <a:t>not only </a:t>
            </a:r>
            <a:r>
              <a:rPr lang="en-US" altLang="zh-CN" sz="2400" b="1" dirty="0">
                <a:solidFill>
                  <a:srgbClr val="FF0066"/>
                </a:solidFill>
                <a:latin typeface="Calibri" pitchFamily="34" charset="0"/>
                <a:cs typeface="Calibri" pitchFamily="34" charset="0"/>
              </a:rPr>
              <a:t>awarded with</a:t>
            </a:r>
            <a:r>
              <a:rPr lang="en-US" altLang="zh-CN" sz="2400" b="1" dirty="0">
                <a:latin typeface="Calibri" pitchFamily="34" charset="0"/>
                <a:cs typeface="Calibri" pitchFamily="34" charset="0"/>
              </a:rPr>
              <a:t> delicious food </a:t>
            </a:r>
            <a:r>
              <a:rPr lang="en-US" altLang="zh-CN" sz="2400" b="1" dirty="0">
                <a:solidFill>
                  <a:schemeClr val="accent1"/>
                </a:solidFill>
                <a:latin typeface="Calibri" pitchFamily="34" charset="0"/>
                <a:cs typeface="Calibri" pitchFamily="34" charset="0"/>
              </a:rPr>
              <a:t>but also </a:t>
            </a:r>
            <a:r>
              <a:rPr lang="en-US" altLang="zh-CN" sz="2400" b="1" dirty="0">
                <a:latin typeface="Calibri" pitchFamily="34" charset="0"/>
                <a:cs typeface="Calibri" pitchFamily="34" charset="0"/>
              </a:rPr>
              <a:t>a good view. The specials are duck soup and roast chicken, </a:t>
            </a:r>
            <a:r>
              <a:rPr lang="en-US" altLang="zh-CN" sz="2400" b="1" dirty="0">
                <a:solidFill>
                  <a:schemeClr val="accent1"/>
                </a:solidFill>
                <a:latin typeface="Calibri" pitchFamily="34" charset="0"/>
                <a:cs typeface="Calibri" pitchFamily="34" charset="0"/>
              </a:rPr>
              <a:t>with which </a:t>
            </a:r>
            <a:r>
              <a:rPr lang="en-US" altLang="zh-CN" sz="2400" b="1" dirty="0">
                <a:latin typeface="Calibri" pitchFamily="34" charset="0"/>
                <a:cs typeface="Calibri" pitchFamily="34" charset="0"/>
              </a:rPr>
              <a:t>I’m sure you will be satisfied.</a:t>
            </a:r>
          </a:p>
          <a:p>
            <a:pPr>
              <a:lnSpc>
                <a:spcPts val="3000"/>
              </a:lnSpc>
            </a:pPr>
            <a:r>
              <a:rPr lang="en-US" altLang="zh-CN" sz="2400" b="1" dirty="0">
                <a:latin typeface="Calibri" pitchFamily="34" charset="0"/>
                <a:cs typeface="Calibri" pitchFamily="34" charset="0"/>
              </a:rPr>
              <a:t>    In a word, Judie’s Kitchen is a good choice. I hope you will have a good time with your friends. </a:t>
            </a:r>
          </a:p>
          <a:p>
            <a:pPr>
              <a:lnSpc>
                <a:spcPts val="3000"/>
              </a:lnSpc>
            </a:pPr>
            <a:r>
              <a:rPr lang="en-US" altLang="zh-CN" sz="2400" b="1" dirty="0">
                <a:latin typeface="Calibri" pitchFamily="34" charset="0"/>
                <a:cs typeface="Calibri" pitchFamily="34" charset="0"/>
              </a:rPr>
              <a:t>                                                                                                           Yours’</a:t>
            </a:r>
          </a:p>
          <a:p>
            <a:pPr>
              <a:lnSpc>
                <a:spcPts val="3000"/>
              </a:lnSpc>
            </a:pPr>
            <a:r>
              <a:rPr lang="en-US" altLang="zh-CN" sz="2400" b="1" dirty="0">
                <a:latin typeface="Calibri" pitchFamily="34" charset="0"/>
                <a:cs typeface="Calibri" pitchFamily="34" charset="0"/>
              </a:rPr>
              <a:t>                                                                                                            Li </a:t>
            </a:r>
            <a:r>
              <a:rPr lang="en-US" altLang="zh-CN" sz="2400" b="1" dirty="0" err="1">
                <a:latin typeface="Calibri" pitchFamily="34" charset="0"/>
                <a:cs typeface="Calibri" pitchFamily="34" charset="0"/>
              </a:rPr>
              <a:t>Hua</a:t>
            </a:r>
            <a:endParaRPr lang="en-US" altLang="zh-CN" sz="2400" b="1" dirty="0">
              <a:latin typeface="Calibri" pitchFamily="34" charset="0"/>
              <a:cs typeface="Calibri" pitchFamily="34" charset="0"/>
            </a:endParaRPr>
          </a:p>
        </p:txBody>
      </p:sp>
      <p:sp>
        <p:nvSpPr>
          <p:cNvPr id="6" name="TextBox 5"/>
          <p:cNvSpPr txBox="1"/>
          <p:nvPr/>
        </p:nvSpPr>
        <p:spPr>
          <a:xfrm>
            <a:off x="2749973" y="639838"/>
            <a:ext cx="1980029"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现在分词作状语</a:t>
            </a:r>
          </a:p>
        </p:txBody>
      </p:sp>
      <p:sp>
        <p:nvSpPr>
          <p:cNvPr id="7" name="TextBox 6"/>
          <p:cNvSpPr txBox="1"/>
          <p:nvPr/>
        </p:nvSpPr>
        <p:spPr>
          <a:xfrm>
            <a:off x="6908800" y="1876213"/>
            <a:ext cx="1220206"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a:latin typeface="Calibri" pitchFamily="34" charset="0"/>
                <a:ea typeface="新宋体" pitchFamily="49" charset="-122"/>
                <a:cs typeface="Calibri" pitchFamily="34" charset="0"/>
              </a:rPr>
              <a:t>with</a:t>
            </a:r>
            <a:r>
              <a:rPr lang="zh-CN" altLang="en-US" sz="2000" b="1" dirty="0">
                <a:latin typeface="新宋体" pitchFamily="49" charset="-122"/>
                <a:ea typeface="新宋体" pitchFamily="49" charset="-122"/>
              </a:rPr>
              <a:t>结构</a:t>
            </a:r>
          </a:p>
        </p:txBody>
      </p:sp>
      <p:sp>
        <p:nvSpPr>
          <p:cNvPr id="8" name="TextBox 7"/>
          <p:cNvSpPr txBox="1"/>
          <p:nvPr/>
        </p:nvSpPr>
        <p:spPr>
          <a:xfrm>
            <a:off x="8236373" y="1855893"/>
            <a:ext cx="313419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定语从句</a:t>
            </a:r>
            <a:r>
              <a:rPr lang="en-US" altLang="zh-CN" sz="2000" b="1" dirty="0">
                <a:latin typeface="新宋体" pitchFamily="49" charset="-122"/>
                <a:ea typeface="新宋体" pitchFamily="49" charset="-122"/>
              </a:rPr>
              <a:t>&amp;it</a:t>
            </a:r>
            <a:r>
              <a:rPr lang="zh-CN" altLang="en-US" sz="2000" b="1" dirty="0">
                <a:latin typeface="新宋体" pitchFamily="49" charset="-122"/>
                <a:ea typeface="新宋体" pitchFamily="49" charset="-122"/>
              </a:rPr>
              <a:t>形式宾语结构</a:t>
            </a:r>
          </a:p>
        </p:txBody>
      </p:sp>
      <p:sp>
        <p:nvSpPr>
          <p:cNvPr id="9" name="TextBox 8"/>
          <p:cNvSpPr txBox="1"/>
          <p:nvPr/>
        </p:nvSpPr>
        <p:spPr>
          <a:xfrm>
            <a:off x="8033173" y="4091094"/>
            <a:ext cx="2616422"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a:latin typeface="Calibri" pitchFamily="34" charset="0"/>
                <a:ea typeface="新宋体" pitchFamily="49" charset="-122"/>
                <a:cs typeface="Calibri" pitchFamily="34" charset="0"/>
              </a:rPr>
              <a:t>not only…but also</a:t>
            </a:r>
            <a:r>
              <a:rPr lang="zh-CN" altLang="en-US" sz="2000" b="1" dirty="0">
                <a:latin typeface="新宋体" pitchFamily="49" charset="-122"/>
                <a:ea typeface="新宋体" pitchFamily="49" charset="-122"/>
              </a:rPr>
              <a:t>句型</a:t>
            </a:r>
          </a:p>
        </p:txBody>
      </p:sp>
      <p:sp>
        <p:nvSpPr>
          <p:cNvPr id="10" name="TextBox 9"/>
          <p:cNvSpPr txBox="1"/>
          <p:nvPr/>
        </p:nvSpPr>
        <p:spPr>
          <a:xfrm>
            <a:off x="4124960" y="4856480"/>
            <a:ext cx="1872629"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介词</a:t>
            </a:r>
            <a:r>
              <a:rPr lang="en-US" altLang="zh-CN" sz="2000" b="1" dirty="0">
                <a:latin typeface="新宋体" pitchFamily="49" charset="-122"/>
                <a:ea typeface="新宋体" pitchFamily="49" charset="-122"/>
              </a:rPr>
              <a:t>+</a:t>
            </a:r>
            <a:r>
              <a:rPr lang="zh-CN" altLang="en-US" sz="2000" b="1" dirty="0">
                <a:latin typeface="新宋体" pitchFamily="49" charset="-122"/>
                <a:ea typeface="新宋体" pitchFamily="49" charset="-122"/>
              </a:rPr>
              <a:t>关系代词</a:t>
            </a:r>
          </a:p>
        </p:txBody>
      </p:sp>
      <p:pic>
        <p:nvPicPr>
          <p:cNvPr id="11" name="图片 10" descr="水印">
            <a:extLst>
              <a:ext uri="{FF2B5EF4-FFF2-40B4-BE49-F238E27FC236}">
                <a16:creationId xmlns:a16="http://schemas.microsoft.com/office/drawing/2014/main" id="{E97A44CA-10AC-4D58-9A0B-7427864674CA}"/>
              </a:ext>
            </a:extLst>
          </p:cNvPr>
          <p:cNvPicPr>
            <a:picLocks noChangeAspect="1"/>
          </p:cNvPicPr>
          <p:nvPr/>
        </p:nvPicPr>
        <p:blipFill>
          <a:blip r:embed="rId2"/>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2680779631"/>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998" y="449149"/>
            <a:ext cx="7231467" cy="523220"/>
          </a:xfrm>
          <a:prstGeom prst="rect">
            <a:avLst/>
          </a:prstGeom>
          <a:noFill/>
        </p:spPr>
        <p:txBody>
          <a:bodyPr wrap="none" rtlCol="0">
            <a:spAutoFit/>
          </a:bodyPr>
          <a:lstStyle/>
          <a:p>
            <a:r>
              <a:rPr lang="en-US" altLang="zh-CN" sz="2800" b="1" dirty="0">
                <a:latin typeface="Berlin Sans FB Demi" pitchFamily="34" charset="0"/>
              </a:rPr>
              <a:t>Book 4 Unit 4 Communication: No Problem?</a:t>
            </a:r>
            <a:endParaRPr lang="zh-CN" altLang="en-US" sz="2800" b="1" dirty="0">
              <a:latin typeface="Berlin Sans FB Demi" pitchFamily="34" charset="0"/>
            </a:endParaRPr>
          </a:p>
        </p:txBody>
      </p:sp>
      <p:sp>
        <p:nvSpPr>
          <p:cNvPr id="2" name="矩形 1"/>
          <p:cNvSpPr/>
          <p:nvPr/>
        </p:nvSpPr>
        <p:spPr>
          <a:xfrm>
            <a:off x="1494732" y="1333460"/>
            <a:ext cx="6551987" cy="3323987"/>
          </a:xfrm>
          <a:prstGeom prst="rect">
            <a:avLst/>
          </a:prstGeom>
          <a:solidFill>
            <a:schemeClr val="accent5">
              <a:lumMod val="20000"/>
              <a:lumOff val="80000"/>
              <a:alpha val="53000"/>
            </a:schemeClr>
          </a:solidFill>
        </p:spPr>
        <p:txBody>
          <a:bodyPr wrap="square">
            <a:spAutoFit/>
          </a:bodyPr>
          <a:lstStyle/>
          <a:p>
            <a:r>
              <a:rPr lang="en-US" altLang="zh-CN" sz="2800" b="1" dirty="0">
                <a:latin typeface="Calibri" pitchFamily="34" charset="0"/>
                <a:cs typeface="Calibri" pitchFamily="34" charset="0"/>
              </a:rPr>
              <a:t>    </a:t>
            </a:r>
            <a:r>
              <a:rPr lang="en-US" altLang="zh-CN" sz="2600" b="1" dirty="0">
                <a:latin typeface="Calibri" pitchFamily="34" charset="0"/>
                <a:cs typeface="Calibri" pitchFamily="34" charset="0"/>
              </a:rPr>
              <a:t>The first person to arrive was Tony Garcia from Colombia, closely followed by Julia Smith from Britain. After I met them and then introduced them to each other, I was very surprised. Tony approached Julia, touched her shoulder and kissed her on the cheek! She stepped back appearing surprised and put up her hands, as if in </a:t>
            </a:r>
            <a:r>
              <a:rPr lang="en-US" altLang="zh-CN" sz="2600" b="1" dirty="0" err="1">
                <a:latin typeface="Calibri" pitchFamily="34" charset="0"/>
                <a:cs typeface="Calibri" pitchFamily="34" charset="0"/>
              </a:rPr>
              <a:t>defence</a:t>
            </a:r>
            <a:r>
              <a:rPr lang="en-US" altLang="zh-CN" sz="2600" b="1">
                <a:latin typeface="Calibri" pitchFamily="34" charset="0"/>
                <a:cs typeface="Calibri" pitchFamily="34" charset="0"/>
              </a:rPr>
              <a:t> ... </a:t>
            </a:r>
            <a:endParaRPr lang="zh-CN" altLang="en-US" sz="2600" b="1" dirty="0">
              <a:latin typeface="Calibri" pitchFamily="34" charset="0"/>
              <a:cs typeface="Calibri" pitchFamily="34" charset="0"/>
            </a:endParaRPr>
          </a:p>
        </p:txBody>
      </p:sp>
      <p:sp>
        <p:nvSpPr>
          <p:cNvPr id="30" name="椭圆 29"/>
          <p:cNvSpPr/>
          <p:nvPr/>
        </p:nvSpPr>
        <p:spPr>
          <a:xfrm>
            <a:off x="6098446" y="3008999"/>
            <a:ext cx="1331900" cy="38418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399906" y="3800341"/>
            <a:ext cx="4878974" cy="43299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1556819" y="4917984"/>
            <a:ext cx="6489900"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a:latin typeface="Berlin Sans FB Demi" pitchFamily="34" charset="0"/>
                <a:ea typeface="新宋体" pitchFamily="49" charset="-122"/>
              </a:rPr>
              <a:t>There always exist cultural differences. What can be gained from the text is not only language itself but also culture. Get it, taste it, digest it and then spread it in your expression.</a:t>
            </a:r>
            <a:endParaRPr lang="zh-CN" altLang="en-US" sz="2400" dirty="0">
              <a:latin typeface="Berlin Sans FB Demi" pitchFamily="34" charset="0"/>
              <a:ea typeface="新宋体" pitchFamily="49" charset="-122"/>
            </a:endParaRPr>
          </a:p>
        </p:txBody>
      </p:sp>
      <p:sp>
        <p:nvSpPr>
          <p:cNvPr id="7" name="椭圆 6"/>
          <p:cNvSpPr/>
          <p:nvPr/>
        </p:nvSpPr>
        <p:spPr>
          <a:xfrm>
            <a:off x="3708674" y="3001026"/>
            <a:ext cx="1684114" cy="42602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75567" y="3427052"/>
            <a:ext cx="1020326" cy="37328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64396" y="3800341"/>
            <a:ext cx="1133311" cy="44603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19407" y="4191223"/>
            <a:ext cx="1684114" cy="40109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89067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4" grpId="0" animBg="1"/>
      <p:bldP spid="40"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273" y="376989"/>
            <a:ext cx="4261103"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3200" dirty="0">
                <a:latin typeface="Berlin Sans FB Demi" pitchFamily="34" charset="0"/>
              </a:rPr>
              <a:t>Recommend a website</a:t>
            </a:r>
            <a:endParaRPr lang="zh-CN" altLang="en-US" sz="3200" dirty="0">
              <a:latin typeface="Berlin Sans FB Demi" pitchFamily="34" charset="0"/>
            </a:endParaRPr>
          </a:p>
        </p:txBody>
      </p:sp>
      <p:sp>
        <p:nvSpPr>
          <p:cNvPr id="3" name="矩形 2"/>
          <p:cNvSpPr/>
          <p:nvPr/>
        </p:nvSpPr>
        <p:spPr>
          <a:xfrm>
            <a:off x="778043" y="1274349"/>
            <a:ext cx="7299157" cy="4832092"/>
          </a:xfrm>
          <a:prstGeom prst="rect">
            <a:avLst/>
          </a:prstGeom>
          <a:ln w="19050">
            <a:solidFill>
              <a:schemeClr val="accent1"/>
            </a:solidFill>
            <a:prstDash val="dashDot"/>
          </a:ln>
        </p:spPr>
        <p:txBody>
          <a:bodyPr wrap="square">
            <a:spAutoFit/>
          </a:bodyPr>
          <a:lstStyle/>
          <a:p>
            <a:r>
              <a:rPr lang="zh-CN" altLang="en-US" sz="2800" b="1" dirty="0">
                <a:latin typeface="新宋体" pitchFamily="49" charset="-122"/>
                <a:ea typeface="新宋体" pitchFamily="49" charset="-122"/>
              </a:rPr>
              <a:t>    假定你是李华，你的英国朋友</a:t>
            </a:r>
            <a:r>
              <a:rPr lang="en-US" altLang="zh-CN" sz="2800" b="1" dirty="0">
                <a:latin typeface="Berlin Sans FB Demi" pitchFamily="34" charset="0"/>
                <a:ea typeface="新宋体" pitchFamily="49" charset="-122"/>
              </a:rPr>
              <a:t>Alex</a:t>
            </a:r>
            <a:r>
              <a:rPr lang="zh-CN" altLang="en-US" sz="2800" b="1" dirty="0">
                <a:latin typeface="新宋体" pitchFamily="49" charset="-122"/>
                <a:ea typeface="新宋体" pitchFamily="49" charset="-122"/>
              </a:rPr>
              <a:t>正在学习汉语，希望你推荐一个适合他学习汉语的网站，请你根据以下内容，给他写一封电子邮件。</a:t>
            </a:r>
            <a:endParaRPr lang="en-US" altLang="zh-CN" sz="2800" b="1" dirty="0">
              <a:latin typeface="新宋体" pitchFamily="49" charset="-122"/>
              <a:ea typeface="新宋体" pitchFamily="49" charset="-122"/>
            </a:endParaRPr>
          </a:p>
          <a:p>
            <a:r>
              <a:rPr lang="en-US" altLang="zh-CN" sz="2800" b="1" dirty="0">
                <a:latin typeface="新宋体" pitchFamily="49" charset="-122"/>
                <a:ea typeface="新宋体" pitchFamily="49" charset="-122"/>
              </a:rPr>
              <a:t>1.</a:t>
            </a:r>
            <a:r>
              <a:rPr lang="zh-CN" altLang="en-US" sz="2800" b="1" dirty="0">
                <a:latin typeface="新宋体" pitchFamily="49" charset="-122"/>
                <a:ea typeface="新宋体" pitchFamily="49" charset="-122"/>
              </a:rPr>
              <a:t>推荐网站：</a:t>
            </a:r>
            <a:r>
              <a:rPr lang="en-US" altLang="zh-CN" sz="2800" b="1" dirty="0">
                <a:latin typeface="Berlin Sans FB Demi" pitchFamily="34" charset="0"/>
                <a:ea typeface="新宋体" pitchFamily="49" charset="-122"/>
              </a:rPr>
              <a:t>www.educhinese.com</a:t>
            </a:r>
            <a:r>
              <a:rPr lang="zh-CN" altLang="en-US" sz="2800" b="1" dirty="0">
                <a:latin typeface="Berlin Sans FB Demi" pitchFamily="34" charset="0"/>
                <a:ea typeface="新宋体" pitchFamily="49" charset="-122"/>
              </a:rPr>
              <a:t>；</a:t>
            </a:r>
            <a:endParaRPr lang="en-US" altLang="zh-CN" sz="2800" b="1" dirty="0">
              <a:latin typeface="Berlin Sans FB Demi" pitchFamily="34" charset="0"/>
              <a:ea typeface="新宋体" pitchFamily="49" charset="-122"/>
            </a:endParaRPr>
          </a:p>
          <a:p>
            <a:r>
              <a:rPr lang="en-US" altLang="zh-CN" sz="2800" b="1" dirty="0">
                <a:latin typeface="新宋体" pitchFamily="49" charset="-122"/>
                <a:ea typeface="新宋体" pitchFamily="49" charset="-122"/>
              </a:rPr>
              <a:t>2.</a:t>
            </a:r>
            <a:r>
              <a:rPr lang="zh-CN" altLang="en-US" sz="2800" b="1" dirty="0">
                <a:latin typeface="新宋体" pitchFamily="49" charset="-122"/>
                <a:ea typeface="新宋体" pitchFamily="49" charset="-122"/>
              </a:rPr>
              <a:t>网站内容；</a:t>
            </a:r>
            <a:endParaRPr lang="en-US" altLang="zh-CN" sz="2800" b="1" dirty="0">
              <a:latin typeface="新宋体" pitchFamily="49" charset="-122"/>
              <a:ea typeface="新宋体" pitchFamily="49" charset="-122"/>
            </a:endParaRPr>
          </a:p>
          <a:p>
            <a:r>
              <a:rPr lang="zh-CN" altLang="en-US" sz="2800" b="1" dirty="0">
                <a:latin typeface="新宋体" pitchFamily="49" charset="-122"/>
                <a:ea typeface="新宋体" pitchFamily="49" charset="-122"/>
              </a:rPr>
              <a:t>（</a:t>
            </a:r>
            <a:r>
              <a:rPr lang="en-US" altLang="zh-CN" sz="2800" b="1" dirty="0">
                <a:latin typeface="新宋体" pitchFamily="49" charset="-122"/>
                <a:ea typeface="新宋体" pitchFamily="49" charset="-122"/>
              </a:rPr>
              <a:t>1</a:t>
            </a:r>
            <a:r>
              <a:rPr lang="zh-CN" altLang="en-US" sz="2800" b="1" dirty="0">
                <a:latin typeface="新宋体" pitchFamily="49" charset="-122"/>
                <a:ea typeface="新宋体" pitchFamily="49" charset="-122"/>
              </a:rPr>
              <a:t>）中国风俗、中文电影、中文歌曲、成语和唐诗等；</a:t>
            </a:r>
            <a:endParaRPr lang="en-US" altLang="zh-CN" sz="2800" b="1" dirty="0">
              <a:latin typeface="新宋体" pitchFamily="49" charset="-122"/>
              <a:ea typeface="新宋体" pitchFamily="49" charset="-122"/>
            </a:endParaRPr>
          </a:p>
          <a:p>
            <a:r>
              <a:rPr lang="zh-CN" altLang="en-US" sz="2800" b="1" dirty="0">
                <a:latin typeface="新宋体" pitchFamily="49" charset="-122"/>
                <a:ea typeface="新宋体" pitchFamily="49" charset="-122"/>
              </a:rPr>
              <a:t>（</a:t>
            </a:r>
            <a:r>
              <a:rPr lang="en-US" altLang="zh-CN" sz="2800" b="1" dirty="0">
                <a:latin typeface="新宋体" pitchFamily="49" charset="-122"/>
                <a:ea typeface="新宋体" pitchFamily="49" charset="-122"/>
              </a:rPr>
              <a:t>2</a:t>
            </a:r>
            <a:r>
              <a:rPr lang="zh-CN" altLang="en-US" sz="2800" b="1" dirty="0">
                <a:latin typeface="新宋体" pitchFamily="49" charset="-122"/>
                <a:ea typeface="新宋体" pitchFamily="49" charset="-122"/>
              </a:rPr>
              <a:t>）有在线教师答疑解惑。</a:t>
            </a:r>
          </a:p>
          <a:p>
            <a:r>
              <a:rPr lang="zh-CN" altLang="en-US" sz="2800" b="1" dirty="0">
                <a:latin typeface="新宋体" pitchFamily="49" charset="-122"/>
                <a:ea typeface="新宋体" pitchFamily="49" charset="-122"/>
              </a:rPr>
              <a:t>注意：</a:t>
            </a:r>
            <a:r>
              <a:rPr lang="en-US" altLang="zh-CN" sz="2800" b="1" dirty="0">
                <a:latin typeface="新宋体" pitchFamily="49" charset="-122"/>
                <a:ea typeface="新宋体" pitchFamily="49" charset="-122"/>
              </a:rPr>
              <a:t>1. </a:t>
            </a:r>
            <a:r>
              <a:rPr lang="zh-CN" altLang="en-US" sz="2800" b="1" dirty="0">
                <a:latin typeface="新宋体" pitchFamily="49" charset="-122"/>
                <a:ea typeface="新宋体" pitchFamily="49" charset="-122"/>
              </a:rPr>
              <a:t>词数</a:t>
            </a:r>
            <a:r>
              <a:rPr lang="en-US" altLang="zh-CN" sz="2800" b="1" dirty="0">
                <a:latin typeface="新宋体" pitchFamily="49" charset="-122"/>
                <a:ea typeface="新宋体" pitchFamily="49" charset="-122"/>
              </a:rPr>
              <a:t>80</a:t>
            </a:r>
            <a:r>
              <a:rPr lang="zh-CN" altLang="en-US" sz="2800" b="1" dirty="0">
                <a:latin typeface="新宋体" pitchFamily="49" charset="-122"/>
                <a:ea typeface="新宋体" pitchFamily="49" charset="-122"/>
              </a:rPr>
              <a:t>左右；</a:t>
            </a:r>
            <a:r>
              <a:rPr lang="en-US" altLang="zh-CN" sz="2800" b="1" dirty="0">
                <a:latin typeface="新宋体" pitchFamily="49" charset="-122"/>
                <a:ea typeface="新宋体" pitchFamily="49" charset="-122"/>
              </a:rPr>
              <a:t>2. </a:t>
            </a:r>
            <a:r>
              <a:rPr lang="zh-CN" altLang="en-US" sz="2800" b="1" dirty="0">
                <a:latin typeface="新宋体" pitchFamily="49" charset="-122"/>
                <a:ea typeface="新宋体" pitchFamily="49" charset="-122"/>
              </a:rPr>
              <a:t>可以适当增加细节，以使行文连贯。</a:t>
            </a:r>
          </a:p>
        </p:txBody>
      </p:sp>
    </p:spTree>
    <p:extLst>
      <p:ext uri="{BB962C8B-B14F-4D97-AF65-F5344CB8AC3E}">
        <p14:creationId xmlns:p14="http://schemas.microsoft.com/office/powerpoint/2010/main" val="1389676614"/>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480" y="200526"/>
            <a:ext cx="10458039" cy="5967663"/>
            <a:chOff x="4304043" y="1286668"/>
            <a:chExt cx="3837944" cy="2757793"/>
          </a:xfrm>
          <a:effectLst>
            <a:outerShdw blurRad="381000" dist="254000" dir="8100000" algn="tr" rotWithShape="0">
              <a:prstClr val="black">
                <a:alpha val="40000"/>
              </a:prstClr>
            </a:outerShdw>
          </a:effectLst>
        </p:grpSpPr>
        <p:sp>
          <p:nvSpPr>
            <p:cNvPr id="3" name="圆角矩形 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 name="圆角矩形 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5" name="矩形 4"/>
          <p:cNvSpPr/>
          <p:nvPr/>
        </p:nvSpPr>
        <p:spPr>
          <a:xfrm>
            <a:off x="946484" y="629629"/>
            <a:ext cx="9922042" cy="5478423"/>
          </a:xfrm>
          <a:prstGeom prst="rect">
            <a:avLst/>
          </a:prstGeom>
        </p:spPr>
        <p:txBody>
          <a:bodyPr wrap="square">
            <a:spAutoFit/>
          </a:bodyPr>
          <a:lstStyle/>
          <a:p>
            <a:pPr>
              <a:lnSpc>
                <a:spcPts val="3000"/>
              </a:lnSpc>
            </a:pPr>
            <a:r>
              <a:rPr lang="en-US" altLang="zh-CN" sz="2400" b="1" dirty="0">
                <a:latin typeface="Calibri" pitchFamily="34" charset="0"/>
                <a:cs typeface="Calibri" pitchFamily="34" charset="0"/>
              </a:rPr>
              <a:t>Dear friend</a:t>
            </a:r>
            <a:r>
              <a:rPr lang="zh-CN" altLang="en-US" sz="2400" b="1" dirty="0">
                <a:latin typeface="Calibri" pitchFamily="34" charset="0"/>
                <a:cs typeface="Calibri" pitchFamily="34" charset="0"/>
              </a:rPr>
              <a:t>，</a:t>
            </a:r>
          </a:p>
          <a:p>
            <a:pPr>
              <a:lnSpc>
                <a:spcPts val="3000"/>
              </a:lnSpc>
            </a:pPr>
            <a:r>
              <a:rPr lang="en-US" altLang="zh-CN" sz="2400" b="1" dirty="0">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Having learned that </a:t>
            </a:r>
            <a:r>
              <a:rPr lang="en-US" altLang="zh-CN" sz="2400" b="1" dirty="0">
                <a:latin typeface="Calibri" pitchFamily="34" charset="0"/>
                <a:cs typeface="Calibri" pitchFamily="34" charset="0"/>
              </a:rPr>
              <a:t>you’re striving to have a good command of Chinese, I’m writing to recommend a website, </a:t>
            </a:r>
            <a:r>
              <a:rPr lang="en-US" altLang="zh-CN" sz="2400" b="1" dirty="0">
                <a:latin typeface="Calibri" pitchFamily="34" charset="0"/>
                <a:cs typeface="Calibri" pitchFamily="34" charset="0"/>
                <a:hlinkClick r:id="rId2"/>
              </a:rPr>
              <a:t>www.educhinese.com</a:t>
            </a:r>
            <a:r>
              <a:rPr lang="en-US" altLang="zh-CN" sz="2400" b="1" dirty="0">
                <a:latin typeface="Calibri" pitchFamily="34" charset="0"/>
                <a:cs typeface="Calibri" pitchFamily="34" charset="0"/>
              </a:rPr>
              <a:t>.</a:t>
            </a:r>
          </a:p>
          <a:p>
            <a:pPr>
              <a:lnSpc>
                <a:spcPts val="3000"/>
              </a:lnSpc>
            </a:pPr>
            <a:r>
              <a:rPr lang="en-US" altLang="zh-CN" sz="2400" b="1" dirty="0">
                <a:latin typeface="Calibri" pitchFamily="34" charset="0"/>
                <a:cs typeface="Calibri" pitchFamily="34" charset="0"/>
              </a:rPr>
              <a:t>    It’s famous for the </a:t>
            </a:r>
            <a:r>
              <a:rPr lang="en-US" altLang="zh-CN" sz="2400" b="1" dirty="0">
                <a:solidFill>
                  <a:srgbClr val="FF0066"/>
                </a:solidFill>
                <a:latin typeface="Calibri" pitchFamily="34" charset="0"/>
                <a:cs typeface="Calibri" pitchFamily="34" charset="0"/>
              </a:rPr>
              <a:t>abundant</a:t>
            </a:r>
            <a:r>
              <a:rPr lang="en-US" altLang="zh-CN" sz="2400" b="1" dirty="0">
                <a:latin typeface="Calibri" pitchFamily="34" charset="0"/>
                <a:cs typeface="Calibri" pitchFamily="34" charset="0"/>
              </a:rPr>
              <a:t> resources, including Chinese customs, films, songs, idioms and poetry, </a:t>
            </a:r>
            <a:r>
              <a:rPr lang="en-US" altLang="zh-CN" sz="2400" b="1" dirty="0">
                <a:solidFill>
                  <a:schemeClr val="accent1"/>
                </a:solidFill>
                <a:latin typeface="Calibri" pitchFamily="34" charset="0"/>
                <a:cs typeface="Calibri" pitchFamily="34" charset="0"/>
              </a:rPr>
              <a:t>which </a:t>
            </a:r>
            <a:r>
              <a:rPr lang="en-US" altLang="zh-CN" sz="2400" b="1" dirty="0">
                <a:latin typeface="Calibri" pitchFamily="34" charset="0"/>
                <a:cs typeface="Calibri" pitchFamily="34" charset="0"/>
              </a:rPr>
              <a:t>will surely make you fall in love with Chinese culture and help you </a:t>
            </a:r>
            <a:r>
              <a:rPr lang="en-US" altLang="zh-CN" sz="2400" b="1" dirty="0">
                <a:solidFill>
                  <a:srgbClr val="FF0066"/>
                </a:solidFill>
                <a:latin typeface="Calibri" pitchFamily="34" charset="0"/>
                <a:cs typeface="Calibri" pitchFamily="34" charset="0"/>
              </a:rPr>
              <a:t>acquire a deeper understanding of </a:t>
            </a:r>
            <a:r>
              <a:rPr lang="en-US" altLang="zh-CN" sz="2400" b="1" dirty="0">
                <a:latin typeface="Calibri" pitchFamily="34" charset="0"/>
                <a:cs typeface="Calibri" pitchFamily="34" charset="0"/>
              </a:rPr>
              <a:t>cultural essence. Additionally, on-line guidance from </a:t>
            </a:r>
            <a:r>
              <a:rPr lang="en-US" altLang="zh-CN" sz="2400" b="1" dirty="0">
                <a:solidFill>
                  <a:srgbClr val="FF0066"/>
                </a:solidFill>
                <a:latin typeface="Calibri" pitchFamily="34" charset="0"/>
                <a:cs typeface="Calibri" pitchFamily="34" charset="0"/>
              </a:rPr>
              <a:t>patient and professional </a:t>
            </a:r>
            <a:r>
              <a:rPr lang="en-US" altLang="zh-CN" sz="2400" b="1" dirty="0">
                <a:latin typeface="Calibri" pitchFamily="34" charset="0"/>
                <a:cs typeface="Calibri" pitchFamily="34" charset="0"/>
              </a:rPr>
              <a:t>teachers is also provided </a:t>
            </a:r>
            <a:r>
              <a:rPr lang="en-US" altLang="zh-CN" sz="2400" b="1" dirty="0">
                <a:solidFill>
                  <a:srgbClr val="FF0066"/>
                </a:solidFill>
                <a:latin typeface="Calibri" pitchFamily="34" charset="0"/>
                <a:cs typeface="Calibri" pitchFamily="34" charset="0"/>
              </a:rPr>
              <a:t>free of charge</a:t>
            </a:r>
            <a:r>
              <a:rPr lang="en-US" altLang="zh-CN" sz="2400" b="1" dirty="0">
                <a:latin typeface="Calibri" pitchFamily="34" charset="0"/>
                <a:cs typeface="Calibri" pitchFamily="34" charset="0"/>
              </a:rPr>
              <a:t>, </a:t>
            </a:r>
            <a:r>
              <a:rPr lang="en-US" altLang="zh-CN" sz="2400" b="1" dirty="0">
                <a:solidFill>
                  <a:schemeClr val="accent1"/>
                </a:solidFill>
                <a:latin typeface="Calibri" pitchFamily="34" charset="0"/>
                <a:cs typeface="Calibri" pitchFamily="34" charset="0"/>
              </a:rPr>
              <a:t>enabling</a:t>
            </a:r>
            <a:r>
              <a:rPr lang="en-US" altLang="zh-CN" sz="2400" b="1" dirty="0">
                <a:latin typeface="Calibri" pitchFamily="34" charset="0"/>
                <a:cs typeface="Calibri" pitchFamily="34" charset="0"/>
              </a:rPr>
              <a:t> you to solve the problems in time. </a:t>
            </a:r>
          </a:p>
          <a:p>
            <a:pPr>
              <a:lnSpc>
                <a:spcPts val="3000"/>
              </a:lnSpc>
            </a:pPr>
            <a:r>
              <a:rPr lang="en-US" altLang="zh-CN" sz="2400" b="1" dirty="0">
                <a:latin typeface="Calibri" pitchFamily="34" charset="0"/>
                <a:cs typeface="Calibri" pitchFamily="34" charset="0"/>
              </a:rPr>
              <a:t>    In a word, I strongly recommend this website without any reservation and sincerely hope you </a:t>
            </a:r>
            <a:r>
              <a:rPr lang="en-US" altLang="zh-CN" sz="2400" b="1" dirty="0">
                <a:solidFill>
                  <a:srgbClr val="FF0066"/>
                </a:solidFill>
                <a:latin typeface="Calibri" pitchFamily="34" charset="0"/>
                <a:cs typeface="Calibri" pitchFamily="34" charset="0"/>
              </a:rPr>
              <a:t>benefit</a:t>
            </a:r>
            <a:r>
              <a:rPr lang="en-US" altLang="zh-CN" sz="2400" b="1" dirty="0">
                <a:latin typeface="Calibri" pitchFamily="34" charset="0"/>
                <a:cs typeface="Calibri" pitchFamily="34" charset="0"/>
              </a:rPr>
              <a:t> from this website. May you </a:t>
            </a:r>
            <a:r>
              <a:rPr lang="en-US" altLang="zh-CN" sz="2400" b="1" dirty="0">
                <a:solidFill>
                  <a:srgbClr val="FF0066"/>
                </a:solidFill>
                <a:latin typeface="Calibri" pitchFamily="34" charset="0"/>
                <a:cs typeface="Calibri" pitchFamily="34" charset="0"/>
              </a:rPr>
              <a:t>succeed in </a:t>
            </a:r>
            <a:r>
              <a:rPr lang="en-US" altLang="zh-CN" sz="2400" b="1" dirty="0">
                <a:latin typeface="Calibri" pitchFamily="34" charset="0"/>
                <a:cs typeface="Calibri" pitchFamily="34" charset="0"/>
              </a:rPr>
              <a:t>learning Chinese!</a:t>
            </a:r>
          </a:p>
          <a:p>
            <a:pPr>
              <a:lnSpc>
                <a:spcPts val="3000"/>
              </a:lnSpc>
            </a:pPr>
            <a:r>
              <a:rPr lang="en-US" altLang="zh-CN" sz="2400" b="1" dirty="0">
                <a:latin typeface="Calibri" pitchFamily="34" charset="0"/>
                <a:cs typeface="Calibri" pitchFamily="34" charset="0"/>
              </a:rPr>
              <a:t>                                                                                                          Yours,</a:t>
            </a:r>
          </a:p>
          <a:p>
            <a:pPr>
              <a:lnSpc>
                <a:spcPts val="3000"/>
              </a:lnSpc>
            </a:pPr>
            <a:r>
              <a:rPr lang="en-US" altLang="zh-CN" sz="2400" b="1" dirty="0">
                <a:latin typeface="Calibri" pitchFamily="34" charset="0"/>
                <a:cs typeface="Calibri" pitchFamily="34" charset="0"/>
              </a:rPr>
              <a:t>                                                                                                          Li </a:t>
            </a:r>
            <a:r>
              <a:rPr lang="en-US" altLang="zh-CN" sz="2400" b="1" dirty="0" err="1">
                <a:latin typeface="Calibri" pitchFamily="34" charset="0"/>
                <a:cs typeface="Calibri" pitchFamily="34" charset="0"/>
              </a:rPr>
              <a:t>Hua</a:t>
            </a:r>
            <a:r>
              <a:rPr lang="en-US" altLang="zh-CN" sz="2400" b="1" dirty="0">
                <a:latin typeface="Calibri" pitchFamily="34" charset="0"/>
                <a:cs typeface="Calibri" pitchFamily="34" charset="0"/>
              </a:rPr>
              <a:t> </a:t>
            </a:r>
          </a:p>
        </p:txBody>
      </p:sp>
      <p:sp>
        <p:nvSpPr>
          <p:cNvPr id="6" name="文本框 5"/>
          <p:cNvSpPr txBox="1"/>
          <p:nvPr/>
        </p:nvSpPr>
        <p:spPr>
          <a:xfrm>
            <a:off x="4398370" y="5526433"/>
            <a:ext cx="1295547" cy="400110"/>
          </a:xfrm>
          <a:prstGeom prst="rect">
            <a:avLst/>
          </a:prstGeom>
          <a:noFill/>
        </p:spPr>
        <p:txBody>
          <a:bodyPr wrap="none" rtlCol="0">
            <a:spAutoFit/>
          </a:bodyPr>
          <a:lstStyle/>
          <a:p>
            <a:r>
              <a:rPr lang="en-US" altLang="zh-CN" sz="2000" b="1" dirty="0">
                <a:latin typeface="华文隶书" pitchFamily="2" charset="-122"/>
                <a:ea typeface="华文隶书" pitchFamily="2" charset="-122"/>
              </a:rPr>
              <a:t>(</a:t>
            </a:r>
            <a:r>
              <a:rPr lang="zh-CN" altLang="en-US" sz="2000" b="1" dirty="0">
                <a:latin typeface="华文隶书" pitchFamily="2" charset="-122"/>
                <a:ea typeface="华文隶书" pitchFamily="2" charset="-122"/>
              </a:rPr>
              <a:t>周逸杨）</a:t>
            </a:r>
          </a:p>
        </p:txBody>
      </p:sp>
      <p:sp>
        <p:nvSpPr>
          <p:cNvPr id="7" name="TextBox 6"/>
          <p:cNvSpPr txBox="1"/>
          <p:nvPr/>
        </p:nvSpPr>
        <p:spPr>
          <a:xfrm>
            <a:off x="2749973" y="639838"/>
            <a:ext cx="1980029"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现在分词作状语</a:t>
            </a:r>
          </a:p>
        </p:txBody>
      </p:sp>
      <p:sp>
        <p:nvSpPr>
          <p:cNvPr id="9" name="TextBox 8"/>
          <p:cNvSpPr txBox="1"/>
          <p:nvPr/>
        </p:nvSpPr>
        <p:spPr>
          <a:xfrm>
            <a:off x="9760039" y="2187787"/>
            <a:ext cx="1217000"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定语从句</a:t>
            </a:r>
          </a:p>
        </p:txBody>
      </p:sp>
      <p:sp>
        <p:nvSpPr>
          <p:cNvPr id="10" name="TextBox 9"/>
          <p:cNvSpPr txBox="1"/>
          <p:nvPr/>
        </p:nvSpPr>
        <p:spPr>
          <a:xfrm>
            <a:off x="6041922" y="3690984"/>
            <a:ext cx="199125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Calibri" pitchFamily="34" charset="0"/>
                <a:ea typeface="新宋体" pitchFamily="49" charset="-122"/>
                <a:cs typeface="Calibri" pitchFamily="34" charset="0"/>
              </a:rPr>
              <a:t>现在分词作状语</a:t>
            </a:r>
            <a:endParaRPr lang="zh-CN" altLang="en-US" sz="2000" b="1" dirty="0">
              <a:latin typeface="新宋体" pitchFamily="49" charset="-122"/>
              <a:ea typeface="新宋体" pitchFamily="49" charset="-122"/>
            </a:endParaRPr>
          </a:p>
        </p:txBody>
      </p:sp>
      <p:pic>
        <p:nvPicPr>
          <p:cNvPr id="11" name="图片 10" descr="水印">
            <a:extLst>
              <a:ext uri="{FF2B5EF4-FFF2-40B4-BE49-F238E27FC236}">
                <a16:creationId xmlns:a16="http://schemas.microsoft.com/office/drawing/2014/main" id="{E113ABE8-88DA-40E3-8297-B14FF0D05528}"/>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3962184493"/>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265" y="760722"/>
            <a:ext cx="8401659" cy="523220"/>
          </a:xfrm>
          <a:prstGeom prst="rect">
            <a:avLst/>
          </a:prstGeom>
          <a:noFill/>
        </p:spPr>
        <p:txBody>
          <a:bodyPr wrap="none" rtlCol="0">
            <a:spAutoFit/>
          </a:bodyPr>
          <a:lstStyle/>
          <a:p>
            <a:r>
              <a:rPr lang="en-US" altLang="zh-CN" sz="2800" b="1" dirty="0">
                <a:latin typeface="Berlin Sans FB Demi" pitchFamily="34" charset="0"/>
              </a:rPr>
              <a:t>Book 6 Unit 2 A Few Simple Forms of English Poems</a:t>
            </a:r>
            <a:endParaRPr lang="zh-CN" altLang="en-US" sz="2800" b="1" dirty="0">
              <a:latin typeface="Berlin Sans FB Demi" pitchFamily="34" charset="0"/>
            </a:endParaRPr>
          </a:p>
        </p:txBody>
      </p:sp>
      <p:sp>
        <p:nvSpPr>
          <p:cNvPr id="2" name="矩形 1"/>
          <p:cNvSpPr/>
          <p:nvPr/>
        </p:nvSpPr>
        <p:spPr>
          <a:xfrm>
            <a:off x="1381884" y="1623991"/>
            <a:ext cx="5894974" cy="2523768"/>
          </a:xfrm>
          <a:prstGeom prst="rect">
            <a:avLst/>
          </a:prstGeom>
          <a:solidFill>
            <a:schemeClr val="accent5">
              <a:lumMod val="20000"/>
              <a:lumOff val="80000"/>
              <a:alpha val="53000"/>
            </a:schemeClr>
          </a:solidFill>
        </p:spPr>
        <p:txBody>
          <a:bodyPr wrap="square">
            <a:spAutoFit/>
          </a:bodyPr>
          <a:lstStyle/>
          <a:p>
            <a:r>
              <a:rPr lang="en-US" altLang="zh-CN" sz="2800" b="1" dirty="0">
                <a:latin typeface="Calibri" pitchFamily="34" charset="0"/>
                <a:cs typeface="Calibri" pitchFamily="34" charset="0"/>
              </a:rPr>
              <a:t>    </a:t>
            </a:r>
            <a:r>
              <a:rPr lang="en-US" altLang="zh-CN" sz="2600" b="1" dirty="0">
                <a:latin typeface="Calibri" pitchFamily="34" charset="0"/>
                <a:cs typeface="Calibri" pitchFamily="34" charset="0"/>
              </a:rPr>
              <a:t>Did you know that English speakers also enjoy other forms of Asian poetry - Tang poems from China in particular? A lot of Tang poetry has been translated into English. This Tang poem  is a translation from the Chinese. </a:t>
            </a:r>
            <a:endParaRPr lang="zh-CN" altLang="en-US" sz="2600" b="1" dirty="0">
              <a:latin typeface="Calibri" pitchFamily="34" charset="0"/>
              <a:cs typeface="Calibri" pitchFamily="34" charset="0"/>
            </a:endParaRPr>
          </a:p>
        </p:txBody>
      </p:sp>
      <p:sp>
        <p:nvSpPr>
          <p:cNvPr id="39" name="TextBox 38"/>
          <p:cNvSpPr txBox="1"/>
          <p:nvPr/>
        </p:nvSpPr>
        <p:spPr>
          <a:xfrm>
            <a:off x="1213114" y="4477718"/>
            <a:ext cx="6406886"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a:latin typeface="Berlin Sans FB Demi" pitchFamily="34" charset="0"/>
                <a:ea typeface="新宋体" pitchFamily="49" charset="-122"/>
              </a:rPr>
              <a:t>Tang poems is the cream of Chinese culture. It is worthwhile to get more people enjoy them.</a:t>
            </a:r>
            <a:endParaRPr lang="zh-CN" altLang="en-US" sz="2400" dirty="0">
              <a:latin typeface="Berlin Sans FB Demi" pitchFamily="34" charset="0"/>
              <a:ea typeface="新宋体" pitchFamily="49" charset="-122"/>
            </a:endParaRPr>
          </a:p>
        </p:txBody>
      </p:sp>
      <p:sp>
        <p:nvSpPr>
          <p:cNvPr id="30" name="椭圆 29"/>
          <p:cNvSpPr/>
          <p:nvPr/>
        </p:nvSpPr>
        <p:spPr>
          <a:xfrm>
            <a:off x="2168677" y="2885875"/>
            <a:ext cx="4733350" cy="4203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318435" y="3306258"/>
            <a:ext cx="1865032" cy="37166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89067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273" y="376989"/>
            <a:ext cx="4019049"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3200" dirty="0">
                <a:latin typeface="Berlin Sans FB Demi" pitchFamily="34" charset="0"/>
              </a:rPr>
              <a:t>Recommend a course</a:t>
            </a:r>
            <a:endParaRPr lang="zh-CN" altLang="en-US" sz="3200" dirty="0">
              <a:latin typeface="Berlin Sans FB Demi" pitchFamily="34" charset="0"/>
            </a:endParaRPr>
          </a:p>
        </p:txBody>
      </p:sp>
      <p:sp>
        <p:nvSpPr>
          <p:cNvPr id="5" name="矩形 4"/>
          <p:cNvSpPr/>
          <p:nvPr/>
        </p:nvSpPr>
        <p:spPr>
          <a:xfrm>
            <a:off x="778044" y="1274349"/>
            <a:ext cx="7547810" cy="3539430"/>
          </a:xfrm>
          <a:prstGeom prst="rect">
            <a:avLst/>
          </a:prstGeom>
          <a:ln w="19050">
            <a:solidFill>
              <a:schemeClr val="accent1"/>
            </a:solidFill>
            <a:prstDash val="dashDot"/>
          </a:ln>
        </p:spPr>
        <p:txBody>
          <a:bodyPr wrap="square">
            <a:spAutoFit/>
          </a:bodyPr>
          <a:lstStyle/>
          <a:p>
            <a:r>
              <a:rPr lang="zh-CN" altLang="en-US" sz="2800" b="1" dirty="0">
                <a:latin typeface="新宋体" pitchFamily="49" charset="-122"/>
                <a:ea typeface="新宋体" pitchFamily="49" charset="-122"/>
              </a:rPr>
              <a:t>    假如你是李华，你校的美国交换生</a:t>
            </a:r>
            <a:r>
              <a:rPr lang="en-US" altLang="zh-CN" sz="2800" b="1" dirty="0">
                <a:latin typeface="新宋体" pitchFamily="49" charset="-122"/>
                <a:ea typeface="新宋体" pitchFamily="49" charset="-122"/>
              </a:rPr>
              <a:t>Steven</a:t>
            </a:r>
            <a:r>
              <a:rPr lang="zh-CN" altLang="en-US" sz="2800" b="1" dirty="0">
                <a:latin typeface="新宋体" pitchFamily="49" charset="-122"/>
                <a:ea typeface="新宋体" pitchFamily="49" charset="-122"/>
              </a:rPr>
              <a:t>给你发了一封邮件，请你为他推荐一门选修课</a:t>
            </a:r>
            <a:r>
              <a:rPr lang="zh-CN" altLang="en-US" sz="2800" b="1" dirty="0">
                <a:latin typeface="Berlin Sans FB Demi" pitchFamily="34" charset="0"/>
                <a:ea typeface="新宋体" pitchFamily="49" charset="-122"/>
              </a:rPr>
              <a:t>（</a:t>
            </a:r>
            <a:r>
              <a:rPr lang="en-US" altLang="zh-CN" sz="2800" b="1" dirty="0">
                <a:latin typeface="Berlin Sans FB Demi" pitchFamily="34" charset="0"/>
                <a:ea typeface="新宋体" pitchFamily="49" charset="-122"/>
              </a:rPr>
              <a:t>optional course</a:t>
            </a:r>
            <a:r>
              <a:rPr lang="zh-CN" altLang="en-US" sz="2800" b="1" dirty="0">
                <a:latin typeface="Berlin Sans FB Demi" pitchFamily="34" charset="0"/>
                <a:ea typeface="新宋体" pitchFamily="49" charset="-122"/>
              </a:rPr>
              <a:t>）</a:t>
            </a:r>
            <a:r>
              <a:rPr lang="zh-CN" altLang="en-US" sz="2800" b="1" dirty="0">
                <a:latin typeface="新宋体" pitchFamily="49" charset="-122"/>
                <a:ea typeface="新宋体" pitchFamily="49" charset="-122"/>
              </a:rPr>
              <a:t>。现请你给他回复，推荐白老师的“唐诗”选修课。</a:t>
            </a:r>
            <a:endParaRPr lang="en-US" altLang="zh-CN" sz="2800" b="1" dirty="0">
              <a:latin typeface="新宋体" pitchFamily="49" charset="-122"/>
              <a:ea typeface="新宋体" pitchFamily="49" charset="-122"/>
            </a:endParaRPr>
          </a:p>
          <a:p>
            <a:r>
              <a:rPr lang="zh-CN" altLang="en-US" sz="2800" b="1" dirty="0">
                <a:latin typeface="新宋体" pitchFamily="49" charset="-122"/>
                <a:ea typeface="新宋体" pitchFamily="49" charset="-122"/>
              </a:rPr>
              <a:t>内容包括：</a:t>
            </a:r>
            <a:r>
              <a:rPr lang="en-US" altLang="zh-CN" sz="2800" b="1" dirty="0">
                <a:latin typeface="新宋体" pitchFamily="49" charset="-122"/>
                <a:ea typeface="新宋体" pitchFamily="49" charset="-122"/>
              </a:rPr>
              <a:t>1. </a:t>
            </a:r>
            <a:r>
              <a:rPr lang="zh-CN" altLang="en-US" sz="2800" b="1" dirty="0">
                <a:latin typeface="新宋体" pitchFamily="49" charset="-122"/>
                <a:ea typeface="新宋体" pitchFamily="49" charset="-122"/>
              </a:rPr>
              <a:t>写信目的；</a:t>
            </a:r>
            <a:r>
              <a:rPr lang="en-US" altLang="zh-CN" sz="2800" b="1" dirty="0">
                <a:latin typeface="新宋体" pitchFamily="49" charset="-122"/>
                <a:ea typeface="新宋体" pitchFamily="49" charset="-122"/>
              </a:rPr>
              <a:t>2. </a:t>
            </a:r>
            <a:r>
              <a:rPr lang="zh-CN" altLang="en-US" sz="2800" b="1" dirty="0">
                <a:latin typeface="新宋体" pitchFamily="49" charset="-122"/>
                <a:ea typeface="新宋体" pitchFamily="49" charset="-122"/>
              </a:rPr>
              <a:t>推荐理由。</a:t>
            </a:r>
          </a:p>
          <a:p>
            <a:r>
              <a:rPr lang="zh-CN" altLang="en-US" sz="2800" b="1" dirty="0">
                <a:latin typeface="新宋体" pitchFamily="49" charset="-122"/>
                <a:ea typeface="新宋体" pitchFamily="49" charset="-122"/>
              </a:rPr>
              <a:t>注意：</a:t>
            </a:r>
          </a:p>
          <a:p>
            <a:r>
              <a:rPr lang="en-US" altLang="zh-CN" sz="2800" b="1" dirty="0">
                <a:latin typeface="新宋体" pitchFamily="49" charset="-122"/>
                <a:ea typeface="新宋体" pitchFamily="49" charset="-122"/>
              </a:rPr>
              <a:t>1. </a:t>
            </a:r>
            <a:r>
              <a:rPr lang="zh-CN" altLang="en-US" sz="2800" b="1" dirty="0">
                <a:latin typeface="新宋体" pitchFamily="49" charset="-122"/>
                <a:ea typeface="新宋体" pitchFamily="49" charset="-122"/>
              </a:rPr>
              <a:t>词数</a:t>
            </a:r>
            <a:r>
              <a:rPr lang="en-US" altLang="zh-CN" sz="2800" b="1" dirty="0">
                <a:latin typeface="新宋体" pitchFamily="49" charset="-122"/>
                <a:ea typeface="新宋体" pitchFamily="49" charset="-122"/>
              </a:rPr>
              <a:t>80</a:t>
            </a:r>
            <a:r>
              <a:rPr lang="zh-CN" altLang="en-US" sz="2800" b="1" dirty="0">
                <a:latin typeface="新宋体" pitchFamily="49" charset="-122"/>
                <a:ea typeface="新宋体" pitchFamily="49" charset="-122"/>
              </a:rPr>
              <a:t>左右</a:t>
            </a:r>
          </a:p>
          <a:p>
            <a:r>
              <a:rPr lang="en-US" altLang="zh-CN" sz="2800" b="1" dirty="0">
                <a:latin typeface="新宋体" pitchFamily="49" charset="-122"/>
                <a:ea typeface="新宋体" pitchFamily="49" charset="-122"/>
              </a:rPr>
              <a:t>2. </a:t>
            </a:r>
            <a:r>
              <a:rPr lang="zh-CN" altLang="en-US" sz="2800" b="1" dirty="0">
                <a:latin typeface="新宋体" pitchFamily="49" charset="-122"/>
                <a:ea typeface="新宋体" pitchFamily="49" charset="-122"/>
              </a:rPr>
              <a:t>可适当增加细节，以使行文连贯。</a:t>
            </a:r>
          </a:p>
        </p:txBody>
      </p:sp>
    </p:spTree>
    <p:extLst>
      <p:ext uri="{BB962C8B-B14F-4D97-AF65-F5344CB8AC3E}">
        <p14:creationId xmlns:p14="http://schemas.microsoft.com/office/powerpoint/2010/main" val="386800995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18983" y="184484"/>
            <a:ext cx="8681164" cy="6336632"/>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 name="圆角矩形 1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 name="矩形 1"/>
          <p:cNvSpPr/>
          <p:nvPr/>
        </p:nvSpPr>
        <p:spPr>
          <a:xfrm>
            <a:off x="890337" y="447089"/>
            <a:ext cx="8011396" cy="5863144"/>
          </a:xfrm>
          <a:prstGeom prst="rect">
            <a:avLst/>
          </a:prstGeom>
        </p:spPr>
        <p:txBody>
          <a:bodyPr wrap="square">
            <a:spAutoFit/>
          </a:bodyPr>
          <a:lstStyle/>
          <a:p>
            <a:pPr>
              <a:lnSpc>
                <a:spcPts val="3000"/>
              </a:lnSpc>
            </a:pPr>
            <a:r>
              <a:rPr lang="en-US" altLang="zh-CN" sz="2800" b="1" dirty="0">
                <a:latin typeface="Calibri" pitchFamily="34" charset="0"/>
                <a:cs typeface="Calibri" pitchFamily="34" charset="0"/>
              </a:rPr>
              <a:t>Dear Steven,</a:t>
            </a:r>
          </a:p>
          <a:p>
            <a:pPr>
              <a:lnSpc>
                <a:spcPts val="3000"/>
              </a:lnSpc>
            </a:pPr>
            <a:r>
              <a:rPr lang="en-US" altLang="zh-CN" sz="2800" b="1" dirty="0">
                <a:latin typeface="Calibri" pitchFamily="34" charset="0"/>
                <a:cs typeface="Calibri" pitchFamily="34" charset="0"/>
              </a:rPr>
              <a:t>    I’ve learned from your last e-mail that you are </a:t>
            </a:r>
            <a:r>
              <a:rPr lang="en-US" altLang="zh-CN" sz="2800" b="1" dirty="0">
                <a:solidFill>
                  <a:srgbClr val="FF0066"/>
                </a:solidFill>
                <a:latin typeface="Calibri" pitchFamily="34" charset="0"/>
                <a:cs typeface="Calibri" pitchFamily="34" charset="0"/>
              </a:rPr>
              <a:t>at a loss</a:t>
            </a:r>
            <a:r>
              <a:rPr lang="en-US" altLang="zh-CN" sz="2800" b="1" dirty="0">
                <a:latin typeface="Calibri" pitchFamily="34" charset="0"/>
                <a:cs typeface="Calibri" pitchFamily="34" charset="0"/>
              </a:rPr>
              <a:t> which optional course to choose. </a:t>
            </a:r>
            <a:r>
              <a:rPr lang="en-US" altLang="zh-CN" sz="2800" b="1" dirty="0" err="1">
                <a:latin typeface="Calibri" pitchFamily="34" charset="0"/>
                <a:cs typeface="Calibri" pitchFamily="34" charset="0"/>
              </a:rPr>
              <a:t>Mr</a:t>
            </a:r>
            <a:r>
              <a:rPr lang="en-US" altLang="zh-CN" sz="2800" b="1" dirty="0">
                <a:latin typeface="Calibri" pitchFamily="34" charset="0"/>
                <a:cs typeface="Calibri" pitchFamily="34" charset="0"/>
              </a:rPr>
              <a:t> </a:t>
            </a:r>
            <a:r>
              <a:rPr lang="en-US" altLang="zh-CN" sz="2800" b="1" dirty="0" err="1">
                <a:latin typeface="Calibri" pitchFamily="34" charset="0"/>
                <a:cs typeface="Calibri" pitchFamily="34" charset="0"/>
              </a:rPr>
              <a:t>Bai’s</a:t>
            </a:r>
            <a:r>
              <a:rPr lang="en-US" altLang="zh-CN" sz="2800" b="1" dirty="0">
                <a:latin typeface="Calibri" pitchFamily="34" charset="0"/>
                <a:cs typeface="Calibri" pitchFamily="34" charset="0"/>
              </a:rPr>
              <a:t> Tang Poems comes first on my recommendation list for the reasons below/as follows.</a:t>
            </a:r>
          </a:p>
          <a:p>
            <a:pPr>
              <a:lnSpc>
                <a:spcPts val="3000"/>
              </a:lnSpc>
            </a:pPr>
            <a:r>
              <a:rPr lang="en-US" altLang="zh-CN" sz="2800" b="1" dirty="0">
                <a:latin typeface="Calibri" pitchFamily="34" charset="0"/>
                <a:cs typeface="Calibri" pitchFamily="34" charset="0"/>
              </a:rPr>
              <a:t>    First, Tang poetry, </a:t>
            </a:r>
            <a:r>
              <a:rPr lang="en-US" altLang="zh-CN" sz="2800" b="1" dirty="0">
                <a:solidFill>
                  <a:schemeClr val="accent1"/>
                </a:solidFill>
                <a:latin typeface="Calibri" pitchFamily="34" charset="0"/>
                <a:cs typeface="Calibri" pitchFamily="34" charset="0"/>
              </a:rPr>
              <a:t>a combination of rhyming charm and literary beauty</a:t>
            </a:r>
            <a:r>
              <a:rPr lang="en-US" altLang="zh-CN" sz="2800" b="1" dirty="0">
                <a:latin typeface="Calibri" pitchFamily="34" charset="0"/>
                <a:cs typeface="Calibri" pitchFamily="34" charset="0"/>
              </a:rPr>
              <a:t>, is the cream of Chinese classical literature, </a:t>
            </a:r>
            <a:r>
              <a:rPr lang="en-US" altLang="zh-CN" sz="2800" b="1" dirty="0">
                <a:solidFill>
                  <a:schemeClr val="accent1"/>
                </a:solidFill>
                <a:latin typeface="Calibri" pitchFamily="34" charset="0"/>
                <a:cs typeface="Calibri" pitchFamily="34" charset="0"/>
              </a:rPr>
              <a:t>a taste of which </a:t>
            </a:r>
            <a:r>
              <a:rPr lang="en-US" altLang="zh-CN" sz="2800" b="1" dirty="0">
                <a:latin typeface="Calibri" pitchFamily="34" charset="0"/>
                <a:cs typeface="Calibri" pitchFamily="34" charset="0"/>
              </a:rPr>
              <a:t>will surely </a:t>
            </a:r>
            <a:r>
              <a:rPr lang="en-US" altLang="zh-CN" sz="2800" b="1" dirty="0">
                <a:solidFill>
                  <a:srgbClr val="FF0066"/>
                </a:solidFill>
                <a:latin typeface="Calibri" pitchFamily="34" charset="0"/>
                <a:cs typeface="Calibri" pitchFamily="34" charset="0"/>
              </a:rPr>
              <a:t>spark your interest in </a:t>
            </a:r>
            <a:r>
              <a:rPr lang="en-US" altLang="zh-CN" sz="2800" b="1" dirty="0">
                <a:latin typeface="Calibri" pitchFamily="34" charset="0"/>
                <a:cs typeface="Calibri" pitchFamily="34" charset="0"/>
              </a:rPr>
              <a:t>learning Chinese. Plus, </a:t>
            </a:r>
            <a:r>
              <a:rPr lang="en-US" altLang="zh-CN" sz="2800" b="1" dirty="0" err="1">
                <a:latin typeface="Calibri" pitchFamily="34" charset="0"/>
                <a:cs typeface="Calibri" pitchFamily="34" charset="0"/>
              </a:rPr>
              <a:t>Mr</a:t>
            </a:r>
            <a:r>
              <a:rPr lang="en-US" altLang="zh-CN" sz="2800" b="1" dirty="0">
                <a:latin typeface="Calibri" pitchFamily="34" charset="0"/>
                <a:cs typeface="Calibri" pitchFamily="34" charset="0"/>
              </a:rPr>
              <a:t> </a:t>
            </a:r>
            <a:r>
              <a:rPr lang="en-US" altLang="zh-CN" sz="2800" b="1" dirty="0" err="1">
                <a:latin typeface="Calibri" pitchFamily="34" charset="0"/>
                <a:cs typeface="Calibri" pitchFamily="34" charset="0"/>
              </a:rPr>
              <a:t>Bai</a:t>
            </a:r>
            <a:r>
              <a:rPr lang="en-US" altLang="zh-CN" sz="2800" b="1" dirty="0">
                <a:latin typeface="Calibri" pitchFamily="34" charset="0"/>
                <a:cs typeface="Calibri" pitchFamily="34" charset="0"/>
              </a:rPr>
              <a:t> has a special way to create a </a:t>
            </a:r>
            <a:r>
              <a:rPr lang="en-US" altLang="zh-CN" sz="2800" b="1" dirty="0">
                <a:solidFill>
                  <a:srgbClr val="FF0066"/>
                </a:solidFill>
                <a:latin typeface="Calibri" pitchFamily="34" charset="0"/>
                <a:cs typeface="Calibri" pitchFamily="34" charset="0"/>
              </a:rPr>
              <a:t>relaxing and harmonious </a:t>
            </a:r>
            <a:r>
              <a:rPr lang="en-US" altLang="zh-CN" sz="2800" b="1" dirty="0">
                <a:latin typeface="Calibri" pitchFamily="34" charset="0"/>
                <a:cs typeface="Calibri" pitchFamily="34" charset="0"/>
              </a:rPr>
              <a:t>class atmosphere. I </a:t>
            </a:r>
            <a:r>
              <a:rPr lang="en-US" altLang="zh-CN" sz="2800" b="1" dirty="0">
                <a:solidFill>
                  <a:srgbClr val="FF0066"/>
                </a:solidFill>
                <a:latin typeface="Calibri" pitchFamily="34" charset="0"/>
                <a:cs typeface="Calibri" pitchFamily="34" charset="0"/>
              </a:rPr>
              <a:t>assure</a:t>
            </a:r>
            <a:r>
              <a:rPr lang="en-US" altLang="zh-CN" sz="2800" b="1" dirty="0">
                <a:latin typeface="Calibri" pitchFamily="34" charset="0"/>
                <a:cs typeface="Calibri" pitchFamily="34" charset="0"/>
              </a:rPr>
              <a:t> you Tang Poems is your good choice.</a:t>
            </a:r>
          </a:p>
          <a:p>
            <a:pPr>
              <a:lnSpc>
                <a:spcPts val="3000"/>
              </a:lnSpc>
            </a:pPr>
            <a:r>
              <a:rPr lang="en-US" altLang="zh-CN" sz="2800" b="1" dirty="0">
                <a:latin typeface="Calibri" pitchFamily="34" charset="0"/>
                <a:cs typeface="Calibri" pitchFamily="34" charset="0"/>
              </a:rPr>
              <a:t>    Best wishes!</a:t>
            </a:r>
          </a:p>
          <a:p>
            <a:pPr>
              <a:lnSpc>
                <a:spcPts val="3000"/>
              </a:lnSpc>
            </a:pPr>
            <a:r>
              <a:rPr lang="en-US" altLang="zh-CN" sz="2800" b="1" dirty="0">
                <a:latin typeface="Calibri" pitchFamily="34" charset="0"/>
                <a:cs typeface="Calibri" pitchFamily="34" charset="0"/>
              </a:rPr>
              <a:t>                                                                               Yours,</a:t>
            </a:r>
          </a:p>
          <a:p>
            <a:pPr>
              <a:lnSpc>
                <a:spcPts val="3000"/>
              </a:lnSpc>
            </a:pPr>
            <a:r>
              <a:rPr lang="en-US" altLang="zh-CN" sz="2800" b="1" dirty="0">
                <a:latin typeface="Calibri" pitchFamily="34" charset="0"/>
                <a:cs typeface="Calibri" pitchFamily="34" charset="0"/>
              </a:rPr>
              <a:t>                                                                               Li </a:t>
            </a:r>
            <a:r>
              <a:rPr lang="en-US" altLang="zh-CN" sz="2800" b="1" dirty="0" err="1">
                <a:latin typeface="Calibri" pitchFamily="34" charset="0"/>
                <a:cs typeface="Calibri" pitchFamily="34" charset="0"/>
              </a:rPr>
              <a:t>Hua</a:t>
            </a:r>
            <a:endParaRPr lang="en-US" altLang="zh-CN" sz="2800" b="1" dirty="0">
              <a:latin typeface="Calibri" pitchFamily="34" charset="0"/>
              <a:cs typeface="Calibri" pitchFamily="34" charset="0"/>
            </a:endParaRPr>
          </a:p>
        </p:txBody>
      </p:sp>
      <p:sp>
        <p:nvSpPr>
          <p:cNvPr id="8" name="TextBox 7"/>
          <p:cNvSpPr txBox="1"/>
          <p:nvPr/>
        </p:nvSpPr>
        <p:spPr>
          <a:xfrm>
            <a:off x="8663093" y="3152744"/>
            <a:ext cx="1217000"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定语从句</a:t>
            </a:r>
          </a:p>
        </p:txBody>
      </p:sp>
      <p:sp>
        <p:nvSpPr>
          <p:cNvPr id="13" name="TextBox 12"/>
          <p:cNvSpPr txBox="1"/>
          <p:nvPr/>
        </p:nvSpPr>
        <p:spPr>
          <a:xfrm>
            <a:off x="5608320" y="2025223"/>
            <a:ext cx="95891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同位语</a:t>
            </a:r>
          </a:p>
        </p:txBody>
      </p:sp>
      <p:pic>
        <p:nvPicPr>
          <p:cNvPr id="9" name="图片 8" descr="水印">
            <a:extLst>
              <a:ext uri="{FF2B5EF4-FFF2-40B4-BE49-F238E27FC236}">
                <a16:creationId xmlns:a16="http://schemas.microsoft.com/office/drawing/2014/main" id="{1FA7CCF8-731F-42DF-8EA2-00670AF2DB80}"/>
              </a:ext>
            </a:extLst>
          </p:cNvPr>
          <p:cNvPicPr>
            <a:picLocks noChangeAspect="1"/>
          </p:cNvPicPr>
          <p:nvPr/>
        </p:nvPicPr>
        <p:blipFill>
          <a:blip r:embed="rId2"/>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2322864363"/>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86064" y="2138040"/>
            <a:ext cx="7780420" cy="1754326"/>
          </a:xfrm>
          <a:prstGeom prst="rect">
            <a:avLst/>
          </a:prstGeom>
          <a:noFill/>
        </p:spPr>
        <p:txBody>
          <a:bodyPr wrap="square" rtlCol="0">
            <a:spAutoFit/>
          </a:bodyPr>
          <a:lstStyle/>
          <a:p>
            <a:pPr algn="just">
              <a:lnSpc>
                <a:spcPct val="200000"/>
              </a:lnSpc>
            </a:pPr>
            <a:r>
              <a:rPr lang="en-US" altLang="zh-CN" sz="5400" b="1" dirty="0">
                <a:solidFill>
                  <a:srgbClr val="1C1C1C"/>
                </a:solidFill>
                <a:latin typeface="微软雅黑" pitchFamily="34" charset="-122"/>
                <a:ea typeface="微软雅黑" pitchFamily="34" charset="-122"/>
              </a:rPr>
              <a:t>Recommend a Person</a:t>
            </a:r>
            <a:endParaRPr lang="zh-CN" altLang="en-US" sz="5400" b="1" dirty="0">
              <a:solidFill>
                <a:srgbClr val="1C1C1C"/>
              </a:solidFill>
              <a:latin typeface="微软雅黑"/>
              <a:ea typeface="微软雅黑"/>
            </a:endParaRPr>
          </a:p>
        </p:txBody>
      </p:sp>
    </p:spTree>
    <p:extLst>
      <p:ext uri="{BB962C8B-B14F-4D97-AF65-F5344CB8AC3E}">
        <p14:creationId xmlns:p14="http://schemas.microsoft.com/office/powerpoint/2010/main" val="32030303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713" y="424388"/>
            <a:ext cx="6252033" cy="523220"/>
          </a:xfrm>
          <a:prstGeom prst="rect">
            <a:avLst/>
          </a:prstGeom>
          <a:noFill/>
        </p:spPr>
        <p:txBody>
          <a:bodyPr wrap="none" rtlCol="0">
            <a:spAutoFit/>
          </a:bodyPr>
          <a:lstStyle/>
          <a:p>
            <a:r>
              <a:rPr lang="en-US" altLang="zh-CN" sz="2800" b="1" dirty="0">
                <a:latin typeface="Berlin Sans FB Demi" pitchFamily="34" charset="0"/>
              </a:rPr>
              <a:t>Book 4 Unit 2 A Pioneer for All People</a:t>
            </a:r>
            <a:endParaRPr lang="zh-CN" altLang="en-US" sz="2800" b="1" dirty="0">
              <a:latin typeface="Berlin Sans FB Demi" pitchFamily="34" charset="0"/>
            </a:endParaRPr>
          </a:p>
        </p:txBody>
      </p:sp>
      <p:sp>
        <p:nvSpPr>
          <p:cNvPr id="2" name="矩形 1"/>
          <p:cNvSpPr/>
          <p:nvPr/>
        </p:nvSpPr>
        <p:spPr>
          <a:xfrm>
            <a:off x="2151713" y="1221939"/>
            <a:ext cx="6713502" cy="4924425"/>
          </a:xfrm>
          <a:prstGeom prst="rect">
            <a:avLst/>
          </a:prstGeom>
          <a:solidFill>
            <a:schemeClr val="accent5">
              <a:lumMod val="20000"/>
              <a:lumOff val="80000"/>
              <a:alpha val="53000"/>
            </a:schemeClr>
          </a:solidFill>
        </p:spPr>
        <p:txBody>
          <a:bodyPr wrap="square">
            <a:spAutoFit/>
          </a:bodyPr>
          <a:lstStyle/>
          <a:p>
            <a:r>
              <a:rPr lang="en-US" altLang="zh-CN" sz="2800" b="1" dirty="0">
                <a:latin typeface="Calibri" pitchFamily="34" charset="0"/>
                <a:cs typeface="Calibri" pitchFamily="34" charset="0"/>
              </a:rPr>
              <a:t>    </a:t>
            </a:r>
            <a:r>
              <a:rPr lang="en-US" altLang="zh-CN" sz="2600" b="1" dirty="0" err="1">
                <a:latin typeface="Calibri" pitchFamily="34" charset="0"/>
                <a:cs typeface="Calibri" pitchFamily="34" charset="0"/>
              </a:rPr>
              <a:t>Dr</a:t>
            </a:r>
            <a:r>
              <a:rPr lang="en-US" altLang="zh-CN" sz="2600" b="1" dirty="0">
                <a:latin typeface="Calibri" pitchFamily="34" charset="0"/>
                <a:cs typeface="Calibri" pitchFamily="34" charset="0"/>
              </a:rPr>
              <a:t> Yuan </a:t>
            </a:r>
            <a:r>
              <a:rPr lang="en-US" altLang="zh-CN" sz="2600" b="1" dirty="0" err="1">
                <a:latin typeface="Calibri" pitchFamily="34" charset="0"/>
                <a:cs typeface="Calibri" pitchFamily="34" charset="0"/>
              </a:rPr>
              <a:t>Longping</a:t>
            </a:r>
            <a:r>
              <a:rPr lang="en-US" altLang="zh-CN" sz="2600" b="1" dirty="0">
                <a:latin typeface="Calibri" pitchFamily="34" charset="0"/>
                <a:cs typeface="Calibri" pitchFamily="34" charset="0"/>
              </a:rPr>
              <a:t> grows what is called super hybrid rice. This special strain of rice makes it possible to produce one-third more of the crop in the same fields. …Born into a poor farmer's family in 1930, </a:t>
            </a:r>
            <a:r>
              <a:rPr lang="en-US" altLang="zh-CN" sz="2600" b="1" dirty="0" err="1">
                <a:latin typeface="Calibri" pitchFamily="34" charset="0"/>
                <a:cs typeface="Calibri" pitchFamily="34" charset="0"/>
              </a:rPr>
              <a:t>Dr</a:t>
            </a:r>
            <a:r>
              <a:rPr lang="en-US" altLang="zh-CN" sz="2600" b="1" dirty="0">
                <a:latin typeface="Calibri" pitchFamily="34" charset="0"/>
                <a:cs typeface="Calibri" pitchFamily="34" charset="0"/>
              </a:rPr>
              <a:t> Yuan graduated from Southwest Agricultural College in 1953. Since then, finding ways to grow more rice has been his life goal. …He doesn't care about being famous. He enjoys listening to violin music, playing </a:t>
            </a:r>
            <a:r>
              <a:rPr lang="en-US" altLang="zh-CN" sz="2600" b="1" dirty="0" err="1">
                <a:latin typeface="Calibri" pitchFamily="34" charset="0"/>
                <a:cs typeface="Calibri" pitchFamily="34" charset="0"/>
              </a:rPr>
              <a:t>mah-jong</a:t>
            </a:r>
            <a:r>
              <a:rPr lang="en-US" altLang="zh-CN" sz="2600" b="1" dirty="0">
                <a:latin typeface="Calibri" pitchFamily="34" charset="0"/>
                <a:cs typeface="Calibri" pitchFamily="34" charset="0"/>
              </a:rPr>
              <a:t>, swimming and reading. Spending money on himself or leading a comfortable life also means very little to him. </a:t>
            </a:r>
            <a:endParaRPr lang="zh-CN" altLang="en-US" sz="2600" b="1" dirty="0">
              <a:latin typeface="Calibri" pitchFamily="34" charset="0"/>
              <a:cs typeface="Calibri" pitchFamily="34" charset="0"/>
            </a:endParaRPr>
          </a:p>
        </p:txBody>
      </p:sp>
      <p:sp>
        <p:nvSpPr>
          <p:cNvPr id="4" name="椭圆 3"/>
          <p:cNvSpPr/>
          <p:nvPr/>
        </p:nvSpPr>
        <p:spPr>
          <a:xfrm>
            <a:off x="4991914" y="1273387"/>
            <a:ext cx="3765973"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950465" y="3684151"/>
            <a:ext cx="4290195" cy="45024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63576" y="2038773"/>
            <a:ext cx="4946898"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22020" y="2905759"/>
            <a:ext cx="2279227" cy="4233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06672" y="2489199"/>
            <a:ext cx="1441509" cy="41317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051539" y="4107303"/>
            <a:ext cx="4352208" cy="38134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224336" y="4495800"/>
            <a:ext cx="1026160" cy="3556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7291" y="2410737"/>
            <a:ext cx="1923102"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a:latin typeface="Berlin Sans FB Demi" pitchFamily="34" charset="0"/>
                <a:ea typeface="Segoe UI Black" pitchFamily="34" charset="0"/>
              </a:rPr>
              <a:t>achievement</a:t>
            </a:r>
            <a:endParaRPr lang="zh-CN" altLang="en-US" sz="2400" dirty="0">
              <a:latin typeface="Berlin Sans FB Demi" pitchFamily="34" charset="0"/>
            </a:endParaRPr>
          </a:p>
        </p:txBody>
      </p:sp>
      <p:sp>
        <p:nvSpPr>
          <p:cNvPr id="12" name="TextBox 11"/>
          <p:cNvSpPr txBox="1"/>
          <p:nvPr/>
        </p:nvSpPr>
        <p:spPr>
          <a:xfrm>
            <a:off x="428597" y="3267619"/>
            <a:ext cx="1641796"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itchFamily="34" charset="0"/>
                <a:ea typeface="Segoe UI Black" pitchFamily="34" charset="0"/>
              </a:rPr>
              <a:t>experience</a:t>
            </a:r>
            <a:endParaRPr lang="zh-CN" altLang="en-US" sz="2400" dirty="0">
              <a:latin typeface="Berlin Sans FB Demi" pitchFamily="34" charset="0"/>
            </a:endParaRPr>
          </a:p>
        </p:txBody>
      </p:sp>
      <p:sp>
        <p:nvSpPr>
          <p:cNvPr id="13" name="TextBox 12"/>
          <p:cNvSpPr txBox="1"/>
          <p:nvPr/>
        </p:nvSpPr>
        <p:spPr>
          <a:xfrm>
            <a:off x="351653" y="4067142"/>
            <a:ext cx="1718740"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itchFamily="34" charset="0"/>
                <a:ea typeface="Segoe UI Black" pitchFamily="34" charset="0"/>
              </a:rPr>
              <a:t>personality</a:t>
            </a:r>
            <a:endParaRPr lang="zh-CN" altLang="en-US" sz="2400" dirty="0">
              <a:latin typeface="Berlin Sans FB Demi" pitchFamily="34" charset="0"/>
            </a:endParaRPr>
          </a:p>
        </p:txBody>
      </p:sp>
      <p:cxnSp>
        <p:nvCxnSpPr>
          <p:cNvPr id="15" name="直接连接符 14"/>
          <p:cNvCxnSpPr/>
          <p:nvPr/>
        </p:nvCxnSpPr>
        <p:spPr>
          <a:xfrm>
            <a:off x="2224336" y="2489199"/>
            <a:ext cx="271339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39571" y="4422986"/>
            <a:ext cx="112335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241714" y="5621866"/>
            <a:ext cx="1306314"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991914" y="2824480"/>
            <a:ext cx="73551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44517" y="4007739"/>
            <a:ext cx="100702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943401" y="1645920"/>
            <a:ext cx="2631607" cy="1"/>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64205" y="2038773"/>
            <a:ext cx="1256616"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65213" y="2866995"/>
            <a:ext cx="199125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过去分词作状语</a:t>
            </a:r>
          </a:p>
        </p:txBody>
      </p:sp>
      <p:sp>
        <p:nvSpPr>
          <p:cNvPr id="36" name="TextBox 35"/>
          <p:cNvSpPr txBox="1"/>
          <p:nvPr/>
        </p:nvSpPr>
        <p:spPr>
          <a:xfrm>
            <a:off x="8865213" y="3807684"/>
            <a:ext cx="2507418"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动名词作主语、宾语</a:t>
            </a:r>
          </a:p>
        </p:txBody>
      </p:sp>
      <p:sp>
        <p:nvSpPr>
          <p:cNvPr id="37" name="TextBox 36"/>
          <p:cNvSpPr txBox="1"/>
          <p:nvPr/>
        </p:nvSpPr>
        <p:spPr>
          <a:xfrm>
            <a:off x="8865214" y="1445865"/>
            <a:ext cx="1475084"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名词性从句</a:t>
            </a:r>
          </a:p>
        </p:txBody>
      </p:sp>
      <p:sp>
        <p:nvSpPr>
          <p:cNvPr id="38" name="TextBox 37"/>
          <p:cNvSpPr txBox="1"/>
          <p:nvPr/>
        </p:nvSpPr>
        <p:spPr>
          <a:xfrm>
            <a:off x="8865215" y="2158135"/>
            <a:ext cx="1992853"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a:latin typeface="新宋体" pitchFamily="49" charset="-122"/>
                <a:ea typeface="新宋体" pitchFamily="49" charset="-122"/>
              </a:rPr>
              <a:t>it</a:t>
            </a:r>
            <a:r>
              <a:rPr lang="zh-CN" altLang="en-US" sz="2000" b="1" dirty="0">
                <a:latin typeface="新宋体" pitchFamily="49" charset="-122"/>
                <a:ea typeface="新宋体" pitchFamily="49" charset="-122"/>
              </a:rPr>
              <a:t>形式宾语结构</a:t>
            </a:r>
          </a:p>
        </p:txBody>
      </p:sp>
      <p:sp>
        <p:nvSpPr>
          <p:cNvPr id="31" name="椭圆 30"/>
          <p:cNvSpPr/>
          <p:nvPr/>
        </p:nvSpPr>
        <p:spPr>
          <a:xfrm>
            <a:off x="3792673" y="4497493"/>
            <a:ext cx="1026160" cy="3556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063072" y="5648958"/>
            <a:ext cx="2374015" cy="45381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1020105" y="4859171"/>
            <a:ext cx="1050288"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itchFamily="34" charset="0"/>
                <a:ea typeface="Segoe UI Black" pitchFamily="34" charset="0"/>
              </a:rPr>
              <a:t>hobby</a:t>
            </a:r>
            <a:endParaRPr lang="zh-CN" altLang="en-US" sz="2400" dirty="0">
              <a:latin typeface="Berlin Sans FB Demi" pitchFamily="34" charset="0"/>
            </a:endParaRPr>
          </a:p>
        </p:txBody>
      </p:sp>
      <p:cxnSp>
        <p:nvCxnSpPr>
          <p:cNvPr id="41" name="直接连接符 40"/>
          <p:cNvCxnSpPr/>
          <p:nvPr/>
        </p:nvCxnSpPr>
        <p:spPr>
          <a:xfrm>
            <a:off x="4797994" y="4848013"/>
            <a:ext cx="1582486"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224336" y="5215466"/>
            <a:ext cx="112335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797994" y="5215466"/>
            <a:ext cx="1358966"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875411" y="5215466"/>
            <a:ext cx="112335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pic>
        <p:nvPicPr>
          <p:cNvPr id="32" name="图片 31" descr="水印">
            <a:extLst>
              <a:ext uri="{FF2B5EF4-FFF2-40B4-BE49-F238E27FC236}">
                <a16:creationId xmlns:a16="http://schemas.microsoft.com/office/drawing/2014/main" id="{6ED6C40F-D07B-4926-8968-E2246C103967}"/>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35271869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randombar(horizont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randombar(horizontal)">
                                      <p:cBhvr>
                                        <p:cTn id="72" dur="500"/>
                                        <p:tgtEl>
                                          <p:spTgt spid="27"/>
                                        </p:tgtEl>
                                      </p:cBhvr>
                                    </p:animEffect>
                                  </p:childTnLst>
                                </p:cTn>
                              </p:par>
                              <p:par>
                                <p:cTn id="73" presetID="14" presetClass="entr" presetSubtype="1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randombar(horizontal)">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randombar(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randombar(horizontal)">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randombar(horizontal)">
                                      <p:cBhvr>
                                        <p:cTn id="95" dur="500"/>
                                        <p:tgtEl>
                                          <p:spTgt spid="22"/>
                                        </p:tgtEl>
                                      </p:cBhvr>
                                    </p:animEffect>
                                  </p:childTnLst>
                                </p:cTn>
                              </p:par>
                              <p:par>
                                <p:cTn id="96" presetID="14" presetClass="entr" presetSubtype="1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randombar(horizontal)">
                                      <p:cBhvr>
                                        <p:cTn id="98" dur="500"/>
                                        <p:tgtEl>
                                          <p:spTgt spid="16"/>
                                        </p:tgtEl>
                                      </p:cBhvr>
                                    </p:animEffect>
                                  </p:childTnLst>
                                </p:cTn>
                              </p:par>
                              <p:par>
                                <p:cTn id="99" presetID="14" presetClass="entr" presetSubtype="10"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randombar(horizontal)">
                                      <p:cBhvr>
                                        <p:cTn id="101" dur="500"/>
                                        <p:tgtEl>
                                          <p:spTgt spid="41"/>
                                        </p:tgtEl>
                                      </p:cBhvr>
                                    </p:animEffect>
                                  </p:childTnLst>
                                </p:cTn>
                              </p:par>
                              <p:par>
                                <p:cTn id="102" presetID="14" presetClass="entr" presetSubtype="1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par>
                                <p:cTn id="105" presetID="14" presetClass="entr" presetSubtype="1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randombar(horizontal)">
                                      <p:cBhvr>
                                        <p:cTn id="107" dur="500"/>
                                        <p:tgtEl>
                                          <p:spTgt spid="43"/>
                                        </p:tgtEl>
                                      </p:cBhvr>
                                    </p:animEffect>
                                  </p:childTnLst>
                                </p:cTn>
                              </p:par>
                              <p:par>
                                <p:cTn id="108" presetID="14" presetClass="entr" presetSubtype="1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randombar(horizontal)">
                                      <p:cBhvr>
                                        <p:cTn id="110" dur="500"/>
                                        <p:tgtEl>
                                          <p:spTgt spid="44"/>
                                        </p:tgtEl>
                                      </p:cBhvr>
                                    </p:animEffect>
                                  </p:childTnLst>
                                </p:cTn>
                              </p:par>
                              <p:par>
                                <p:cTn id="111" presetID="14" presetClass="entr" presetSubtype="1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randombar(horizontal)">
                                      <p:cBhvr>
                                        <p:cTn id="113" dur="5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randombar(horizontal)">
                                      <p:cBhvr>
                                        <p:cTn id="1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5" grpId="0" animBg="1"/>
      <p:bldP spid="36" grpId="0" animBg="1"/>
      <p:bldP spid="37" grpId="0" animBg="1"/>
      <p:bldP spid="38" grpId="0" animBg="1"/>
      <p:bldP spid="31" grpId="0" animBg="1"/>
      <p:bldP spid="34" grpId="0" animBg="1"/>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369842" y="4138419"/>
            <a:ext cx="3846473" cy="2527075"/>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5" name="Rectangle 1"/>
          <p:cNvSpPr/>
          <p:nvPr/>
        </p:nvSpPr>
        <p:spPr>
          <a:xfrm>
            <a:off x="692108" y="704456"/>
            <a:ext cx="7513429" cy="328235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新宋体" pitchFamily="49" charset="-122"/>
                <a:ea typeface="新宋体" pitchFamily="49" charset="-122"/>
              </a:rPr>
              <a:t>假定你是某国际学校学生会主席李华，你听说外教</a:t>
            </a:r>
            <a:r>
              <a:rPr lang="en-US" altLang="zh-CN" sz="2800" b="1" dirty="0">
                <a:solidFill>
                  <a:schemeClr val="bg1"/>
                </a:solidFill>
                <a:latin typeface="Berlin Sans FB Demi" pitchFamily="34" charset="0"/>
                <a:ea typeface="新宋体" pitchFamily="49" charset="-122"/>
              </a:rPr>
              <a:t>Peter</a:t>
            </a:r>
            <a:r>
              <a:rPr lang="zh-CN" altLang="en-US" sz="2800" b="1" dirty="0">
                <a:solidFill>
                  <a:schemeClr val="bg1"/>
                </a:solidFill>
                <a:latin typeface="新宋体" pitchFamily="49" charset="-122"/>
                <a:ea typeface="新宋体" pitchFamily="49" charset="-122"/>
              </a:rPr>
              <a:t>下学期要来学校任教，需要一名助理。你写信向他推荐高一学生李民作为他的助理，并陈述你的推荐理由。</a:t>
            </a:r>
          </a:p>
          <a:p>
            <a:r>
              <a:rPr lang="zh-CN" altLang="en-US" sz="2800" b="1" dirty="0">
                <a:solidFill>
                  <a:schemeClr val="bg1"/>
                </a:solidFill>
                <a:latin typeface="新宋体" pitchFamily="49" charset="-122"/>
                <a:ea typeface="新宋体" pitchFamily="49" charset="-122"/>
              </a:rPr>
              <a:t>注意：</a:t>
            </a:r>
            <a:r>
              <a:rPr lang="en-US" altLang="zh-CN" sz="2800" b="1" dirty="0">
                <a:solidFill>
                  <a:schemeClr val="bg1"/>
                </a:solidFill>
                <a:latin typeface="新宋体" pitchFamily="49" charset="-122"/>
                <a:ea typeface="新宋体" pitchFamily="49" charset="-122"/>
              </a:rPr>
              <a:t>1. </a:t>
            </a:r>
            <a:r>
              <a:rPr lang="zh-CN" altLang="en-US" sz="2800" b="1" dirty="0">
                <a:solidFill>
                  <a:schemeClr val="bg1"/>
                </a:solidFill>
                <a:latin typeface="新宋体" pitchFamily="49" charset="-122"/>
                <a:ea typeface="新宋体" pitchFamily="49" charset="-122"/>
              </a:rPr>
              <a:t>词数</a:t>
            </a:r>
            <a:r>
              <a:rPr lang="en-US" altLang="zh-CN" sz="2800" b="1" dirty="0">
                <a:solidFill>
                  <a:schemeClr val="bg1"/>
                </a:solidFill>
                <a:latin typeface="新宋体" pitchFamily="49" charset="-122"/>
                <a:ea typeface="新宋体" pitchFamily="49" charset="-122"/>
              </a:rPr>
              <a:t>80</a:t>
            </a:r>
            <a:r>
              <a:rPr lang="zh-CN" altLang="en-US" sz="2800" b="1" dirty="0">
                <a:solidFill>
                  <a:schemeClr val="bg1"/>
                </a:solidFill>
                <a:latin typeface="新宋体" pitchFamily="49" charset="-122"/>
                <a:ea typeface="新宋体" pitchFamily="49" charset="-122"/>
              </a:rPr>
              <a:t>词左右；</a:t>
            </a:r>
            <a:endParaRPr lang="en-US" altLang="zh-CN" sz="2800" b="1" dirty="0">
              <a:solidFill>
                <a:schemeClr val="bg1"/>
              </a:solidFill>
              <a:latin typeface="新宋体" pitchFamily="49" charset="-122"/>
              <a:ea typeface="新宋体" pitchFamily="49" charset="-122"/>
            </a:endParaRPr>
          </a:p>
          <a:p>
            <a:r>
              <a:rPr lang="en-US" altLang="zh-CN" sz="2800" b="1" dirty="0">
                <a:solidFill>
                  <a:schemeClr val="bg1"/>
                </a:solidFill>
                <a:latin typeface="新宋体" pitchFamily="49" charset="-122"/>
                <a:ea typeface="新宋体" pitchFamily="49" charset="-122"/>
              </a:rPr>
              <a:t>      2. </a:t>
            </a:r>
            <a:r>
              <a:rPr lang="zh-CN" altLang="en-US" sz="2800" b="1" dirty="0">
                <a:solidFill>
                  <a:schemeClr val="bg1"/>
                </a:solidFill>
                <a:latin typeface="新宋体" pitchFamily="49" charset="-122"/>
                <a:ea typeface="新宋体" pitchFamily="49" charset="-122"/>
              </a:rPr>
              <a:t>可适当增加细节，使行文连贯。</a:t>
            </a:r>
          </a:p>
        </p:txBody>
      </p:sp>
      <p:sp>
        <p:nvSpPr>
          <p:cNvPr id="11" name="TextBox 10"/>
          <p:cNvSpPr txBox="1"/>
          <p:nvPr/>
        </p:nvSpPr>
        <p:spPr>
          <a:xfrm>
            <a:off x="2528597" y="4230036"/>
            <a:ext cx="2069797" cy="2308324"/>
          </a:xfrm>
          <a:prstGeom prst="rect">
            <a:avLst/>
          </a:prstGeom>
          <a:noFill/>
        </p:spPr>
        <p:txBody>
          <a:bodyPr wrap="none" rtlCol="0">
            <a:spAutoFit/>
          </a:bodyPr>
          <a:lstStyle/>
          <a:p>
            <a:r>
              <a:rPr lang="zh-CN" altLang="en-US" sz="2400" dirty="0"/>
              <a:t>审题：</a:t>
            </a:r>
            <a:endParaRPr lang="en-US" altLang="zh-CN" sz="2400" dirty="0"/>
          </a:p>
          <a:p>
            <a:pPr marL="342900" indent="-342900">
              <a:buAutoNum type="arabicPeriod"/>
            </a:pPr>
            <a:r>
              <a:rPr lang="zh-CN" altLang="en-US" sz="2400" dirty="0"/>
              <a:t>体裁：</a:t>
            </a:r>
            <a:endParaRPr lang="en-US" altLang="zh-CN" sz="2400" dirty="0"/>
          </a:p>
          <a:p>
            <a:pPr marL="342900" indent="-342900">
              <a:buAutoNum type="arabicPeriod"/>
            </a:pPr>
            <a:r>
              <a:rPr lang="zh-CN" altLang="en-US" sz="2400" dirty="0"/>
              <a:t>写信对象：</a:t>
            </a:r>
            <a:endParaRPr lang="en-US" altLang="zh-CN" sz="2400" dirty="0"/>
          </a:p>
          <a:p>
            <a:pPr marL="342900" indent="-342900">
              <a:buAutoNum type="arabicPeriod"/>
            </a:pPr>
            <a:r>
              <a:rPr lang="zh-CN" altLang="en-US" sz="2400" dirty="0"/>
              <a:t>推荐对象：</a:t>
            </a:r>
            <a:endParaRPr lang="en-US" altLang="zh-CN" sz="2400" dirty="0"/>
          </a:p>
          <a:p>
            <a:pPr marL="342900" indent="-342900">
              <a:buAutoNum type="arabicPeriod"/>
            </a:pPr>
            <a:r>
              <a:rPr lang="zh-CN" altLang="en-US" sz="2400" dirty="0"/>
              <a:t>推荐职位：</a:t>
            </a:r>
            <a:endParaRPr lang="en-US" altLang="zh-CN" sz="2400" dirty="0"/>
          </a:p>
          <a:p>
            <a:pPr marL="342900" indent="-342900">
              <a:buAutoNum type="arabicPeriod"/>
            </a:pPr>
            <a:r>
              <a:rPr lang="zh-CN" altLang="en-US" sz="2400" dirty="0"/>
              <a:t>时态：</a:t>
            </a:r>
          </a:p>
        </p:txBody>
      </p:sp>
      <p:sp>
        <p:nvSpPr>
          <p:cNvPr id="13" name="TextBox 12"/>
          <p:cNvSpPr txBox="1"/>
          <p:nvPr/>
        </p:nvSpPr>
        <p:spPr>
          <a:xfrm>
            <a:off x="3837567" y="4581219"/>
            <a:ext cx="1107996" cy="461665"/>
          </a:xfrm>
          <a:prstGeom prst="rect">
            <a:avLst/>
          </a:prstGeom>
          <a:noFill/>
        </p:spPr>
        <p:txBody>
          <a:bodyPr wrap="none" rtlCol="0">
            <a:spAutoFit/>
          </a:bodyPr>
          <a:lstStyle/>
          <a:p>
            <a:pPr lvl="0"/>
            <a:r>
              <a:rPr lang="zh-CN" altLang="en-US" sz="2400" dirty="0">
                <a:solidFill>
                  <a:srgbClr val="000000"/>
                </a:solidFill>
              </a:rPr>
              <a:t>推荐信</a:t>
            </a:r>
            <a:endParaRPr lang="en-US" altLang="zh-CN" sz="2400" dirty="0">
              <a:solidFill>
                <a:srgbClr val="000000"/>
              </a:solidFill>
            </a:endParaRPr>
          </a:p>
        </p:txBody>
      </p:sp>
      <p:sp>
        <p:nvSpPr>
          <p:cNvPr id="14" name="TextBox 13"/>
          <p:cNvSpPr txBox="1"/>
          <p:nvPr/>
        </p:nvSpPr>
        <p:spPr>
          <a:xfrm>
            <a:off x="4327897" y="4981951"/>
            <a:ext cx="1535998" cy="461665"/>
          </a:xfrm>
          <a:prstGeom prst="rect">
            <a:avLst/>
          </a:prstGeom>
          <a:noFill/>
        </p:spPr>
        <p:txBody>
          <a:bodyPr wrap="none" rtlCol="0">
            <a:spAutoFit/>
          </a:bodyPr>
          <a:lstStyle/>
          <a:p>
            <a:r>
              <a:rPr lang="zh-CN" altLang="en-US" sz="2400" dirty="0">
                <a:solidFill>
                  <a:srgbClr val="000000"/>
                </a:solidFill>
              </a:rPr>
              <a:t>外教</a:t>
            </a:r>
            <a:r>
              <a:rPr lang="en-US" altLang="zh-CN" sz="2400" dirty="0">
                <a:solidFill>
                  <a:srgbClr val="000000"/>
                </a:solidFill>
              </a:rPr>
              <a:t>Peter</a:t>
            </a:r>
            <a:endParaRPr lang="zh-CN" altLang="en-US" dirty="0"/>
          </a:p>
        </p:txBody>
      </p:sp>
      <p:sp>
        <p:nvSpPr>
          <p:cNvPr id="15" name="TextBox 14"/>
          <p:cNvSpPr txBox="1"/>
          <p:nvPr/>
        </p:nvSpPr>
        <p:spPr>
          <a:xfrm>
            <a:off x="4327897" y="5316714"/>
            <a:ext cx="800219" cy="461665"/>
          </a:xfrm>
          <a:prstGeom prst="rect">
            <a:avLst/>
          </a:prstGeom>
          <a:noFill/>
        </p:spPr>
        <p:txBody>
          <a:bodyPr wrap="none" rtlCol="0">
            <a:spAutoFit/>
          </a:bodyPr>
          <a:lstStyle/>
          <a:p>
            <a:pPr lvl="0"/>
            <a:r>
              <a:rPr lang="zh-CN" altLang="en-US" sz="2400" dirty="0">
                <a:solidFill>
                  <a:srgbClr val="000000"/>
                </a:solidFill>
              </a:rPr>
              <a:t>李民</a:t>
            </a:r>
            <a:endParaRPr lang="en-US" altLang="zh-CN" sz="2400" dirty="0">
              <a:solidFill>
                <a:srgbClr val="000000"/>
              </a:solidFill>
            </a:endParaRPr>
          </a:p>
        </p:txBody>
      </p:sp>
      <p:sp>
        <p:nvSpPr>
          <p:cNvPr id="18" name="TextBox 17"/>
          <p:cNvSpPr txBox="1"/>
          <p:nvPr/>
        </p:nvSpPr>
        <p:spPr>
          <a:xfrm>
            <a:off x="3837567" y="6060287"/>
            <a:ext cx="1723549" cy="461665"/>
          </a:xfrm>
          <a:prstGeom prst="rect">
            <a:avLst/>
          </a:prstGeom>
          <a:noFill/>
        </p:spPr>
        <p:txBody>
          <a:bodyPr wrap="none" rtlCol="0">
            <a:spAutoFit/>
          </a:bodyPr>
          <a:lstStyle/>
          <a:p>
            <a:r>
              <a:rPr lang="zh-CN" altLang="en-US" sz="2400" dirty="0">
                <a:solidFill>
                  <a:srgbClr val="000000"/>
                </a:solidFill>
              </a:rPr>
              <a:t>一般现在时</a:t>
            </a:r>
            <a:endParaRPr lang="zh-CN" altLang="en-US" dirty="0"/>
          </a:p>
        </p:txBody>
      </p:sp>
      <p:sp>
        <p:nvSpPr>
          <p:cNvPr id="25" name="椭圆 24"/>
          <p:cNvSpPr/>
          <p:nvPr/>
        </p:nvSpPr>
        <p:spPr>
          <a:xfrm>
            <a:off x="1115501" y="1909011"/>
            <a:ext cx="2237303" cy="52136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353697" y="1909011"/>
            <a:ext cx="2148749" cy="52136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92108" y="1484940"/>
            <a:ext cx="1724734" cy="49625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327897" y="5665228"/>
            <a:ext cx="1415772" cy="461665"/>
          </a:xfrm>
          <a:prstGeom prst="rect">
            <a:avLst/>
          </a:prstGeom>
          <a:noFill/>
        </p:spPr>
        <p:txBody>
          <a:bodyPr wrap="none" rtlCol="0">
            <a:spAutoFit/>
          </a:bodyPr>
          <a:lstStyle/>
          <a:p>
            <a:r>
              <a:rPr lang="zh-CN" altLang="en-US" sz="2400" dirty="0"/>
              <a:t>外教助理</a:t>
            </a:r>
          </a:p>
        </p:txBody>
      </p:sp>
      <p:sp>
        <p:nvSpPr>
          <p:cNvPr id="30" name="椭圆 29"/>
          <p:cNvSpPr/>
          <p:nvPr/>
        </p:nvSpPr>
        <p:spPr>
          <a:xfrm>
            <a:off x="7343169" y="1484940"/>
            <a:ext cx="862367" cy="49625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水印">
            <a:extLst>
              <a:ext uri="{FF2B5EF4-FFF2-40B4-BE49-F238E27FC236}">
                <a16:creationId xmlns:a16="http://schemas.microsoft.com/office/drawing/2014/main" id="{112F0942-991A-4445-A3C6-C91C848FADC7}"/>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17473503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randombar(horizont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77" dur="500"/>
                                        <p:tgtEl>
                                          <p:spTgt spid="11">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animBg="1"/>
      <p:bldP spid="27" grpId="0" animBg="1"/>
      <p:bldP spid="28" grpId="0" animBg="1"/>
      <p:bldP spid="2"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动作按钮: 影片 1">
            <a:hlinkClick r:id="rId2" action="ppaction://hlinkfile" highlightClick="1"/>
          </p:cNvPr>
          <p:cNvSpPr/>
          <p:nvPr/>
        </p:nvSpPr>
        <p:spPr>
          <a:xfrm>
            <a:off x="1490133" y="1551093"/>
            <a:ext cx="6156960" cy="3251200"/>
          </a:xfrm>
          <a:prstGeom prst="actionButtonMovi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9051713"/>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4337"/>
          <p:cNvSpPr txBox="1"/>
          <p:nvPr/>
        </p:nvSpPr>
        <p:spPr>
          <a:xfrm>
            <a:off x="283635" y="76200"/>
            <a:ext cx="11058134" cy="5521512"/>
          </a:xfrm>
          <a:prstGeom prst="rect">
            <a:avLst/>
          </a:prstGeom>
          <a:noFill/>
          <a:ln w="28575">
            <a:noFill/>
          </a:ln>
        </p:spPr>
        <p:txBody>
          <a:bodyPr wrap="square">
            <a:spAutoFit/>
          </a:bodyPr>
          <a:lstStyle/>
          <a:p>
            <a:pPr>
              <a:lnSpc>
                <a:spcPct val="90000"/>
              </a:lnSpc>
            </a:pPr>
            <a:r>
              <a:rPr lang="en-US" altLang="zh-CN" sz="2800" b="1" dirty="0">
                <a:latin typeface="Calibri" panose="020F0502020204030204" pitchFamily="34" charset="0"/>
                <a:cs typeface="Calibri" pitchFamily="34" charset="0"/>
              </a:rPr>
              <a:t>Dear Peter,</a:t>
            </a:r>
          </a:p>
          <a:p>
            <a:pPr>
              <a:lnSpc>
                <a:spcPct val="90000"/>
              </a:lnSpc>
            </a:pPr>
            <a:r>
              <a:rPr lang="en-US" altLang="zh-CN" sz="2800" b="1" dirty="0">
                <a:latin typeface="Calibri" panose="020F0502020204030204" pitchFamily="34" charset="0"/>
                <a:cs typeface="Calibri" pitchFamily="34" charset="0"/>
              </a:rPr>
              <a:t>   I’m Li Hua, Chairman of the Student Union. </a:t>
            </a:r>
            <a:r>
              <a:rPr lang="en-US" altLang="zh-CN" sz="2800" b="1" dirty="0">
                <a:solidFill>
                  <a:schemeClr val="accent1"/>
                </a:solidFill>
                <a:latin typeface="Calibri" panose="020F0502020204030204" pitchFamily="34" charset="0"/>
                <a:cs typeface="Calibri" pitchFamily="34" charset="0"/>
              </a:rPr>
              <a:t>It’s great to hear that you are coming to teach in our school next semester. </a:t>
            </a:r>
            <a:r>
              <a:rPr lang="en-US" altLang="zh-CN" sz="2800" b="1" dirty="0">
                <a:solidFill>
                  <a:srgbClr val="FF0066"/>
                </a:solidFill>
                <a:latin typeface="Calibri" panose="020F0502020204030204" pitchFamily="34" charset="0"/>
                <a:cs typeface="Calibri" pitchFamily="34" charset="0"/>
              </a:rPr>
              <a:t>I’m writing to you to recommend Li Min, a Senior 3 student, to be your assistant.</a:t>
            </a:r>
          </a:p>
          <a:p>
            <a:pPr>
              <a:lnSpc>
                <a:spcPct val="90000"/>
              </a:lnSpc>
            </a:pPr>
            <a:r>
              <a:rPr lang="en-US" altLang="zh-CN" sz="2800" b="1" dirty="0">
                <a:latin typeface="Calibri" panose="020F0502020204030204" pitchFamily="34" charset="0"/>
                <a:cs typeface="Calibri" pitchFamily="34" charset="0"/>
              </a:rPr>
              <a:t>    As a talented and deligent boy, he has outstanding performance in the school. Besides, he is skillful in using the computer and extremely fluent in English, which makes it easy for him to help you with your work. What matters most is that he is a warm-hearted and easygoing boy. And you will find he has a gift for communicating with others. So I’m sure he can be helpful in your work and life in China.</a:t>
            </a:r>
          </a:p>
          <a:p>
            <a:pPr>
              <a:lnSpc>
                <a:spcPct val="90000"/>
              </a:lnSpc>
            </a:pPr>
            <a:r>
              <a:rPr lang="en-US" altLang="zh-CN" sz="2800" b="1" dirty="0">
                <a:latin typeface="Calibri" panose="020F0502020204030204" pitchFamily="34" charset="0"/>
                <a:cs typeface="Calibri" pitchFamily="34" charset="0"/>
              </a:rPr>
              <a:t>    If you have any question about it, please contact me. Looking forward to your coming.</a:t>
            </a:r>
          </a:p>
          <a:p>
            <a:pPr>
              <a:lnSpc>
                <a:spcPct val="90000"/>
              </a:lnSpc>
            </a:pPr>
            <a:r>
              <a:rPr lang="en-US" altLang="zh-CN" sz="2800" b="1" dirty="0">
                <a:latin typeface="Calibri" panose="020F0502020204030204" pitchFamily="34" charset="0"/>
                <a:cs typeface="Calibri" pitchFamily="34" charset="0"/>
              </a:rPr>
              <a:t>                                                                           Yours sincerely</a:t>
            </a:r>
          </a:p>
          <a:p>
            <a:pPr>
              <a:lnSpc>
                <a:spcPct val="90000"/>
              </a:lnSpc>
            </a:pPr>
            <a:r>
              <a:rPr lang="en-US" altLang="zh-CN" sz="2800" b="1" dirty="0">
                <a:latin typeface="Calibri" panose="020F0502020204030204" pitchFamily="34" charset="0"/>
                <a:cs typeface="Calibri" pitchFamily="34" charset="0"/>
              </a:rPr>
              <a:t>                                                                                                                          Li Hua</a:t>
            </a:r>
          </a:p>
        </p:txBody>
      </p:sp>
      <p:sp>
        <p:nvSpPr>
          <p:cNvPr id="11" name="文本框 14338"/>
          <p:cNvSpPr txBox="1"/>
          <p:nvPr/>
        </p:nvSpPr>
        <p:spPr>
          <a:xfrm>
            <a:off x="7923953" y="68369"/>
            <a:ext cx="1620957"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写作背景</a:t>
            </a:r>
          </a:p>
        </p:txBody>
      </p:sp>
      <p:sp>
        <p:nvSpPr>
          <p:cNvPr id="13" name="文本框 14340"/>
          <p:cNvSpPr txBox="1"/>
          <p:nvPr/>
        </p:nvSpPr>
        <p:spPr>
          <a:xfrm>
            <a:off x="9179204" y="1149434"/>
            <a:ext cx="1620957"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写作目的</a:t>
            </a:r>
          </a:p>
        </p:txBody>
      </p:sp>
      <p:sp>
        <p:nvSpPr>
          <p:cNvPr id="14" name="文本框 14341"/>
          <p:cNvSpPr txBox="1"/>
          <p:nvPr/>
        </p:nvSpPr>
        <p:spPr>
          <a:xfrm>
            <a:off x="3839633" y="4668838"/>
            <a:ext cx="1620957"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推荐理由</a:t>
            </a:r>
          </a:p>
        </p:txBody>
      </p:sp>
      <p:sp>
        <p:nvSpPr>
          <p:cNvPr id="15" name="矩形 14"/>
          <p:cNvSpPr/>
          <p:nvPr/>
        </p:nvSpPr>
        <p:spPr>
          <a:xfrm>
            <a:off x="283635" y="1672654"/>
            <a:ext cx="10929798" cy="3432746"/>
          </a:xfrm>
          <a:prstGeom prst="rect">
            <a:avLst/>
          </a:prstGeom>
          <a:solidFill>
            <a:schemeClr val="bg1"/>
          </a:solidFill>
          <a:ln w="28575" cap="flat" cmpd="sng">
            <a:solidFill>
              <a:srgbClr val="FF0066"/>
            </a:solidFill>
            <a:prstDash val="solid"/>
            <a:miter/>
            <a:headEnd type="none" w="med" len="med"/>
            <a:tailEnd type="none" w="med" len="med"/>
          </a:ln>
        </p:spPr>
        <p:txBody>
          <a:bodyPr/>
          <a:lstStyle/>
          <a:p>
            <a:endParaRPr lang="zh-CN" altLang="en-US" sz="2800" b="1">
              <a:latin typeface="Calibri" pitchFamily="34" charset="0"/>
              <a:cs typeface="Calibri" pitchFamily="34" charset="0"/>
            </a:endParaRPr>
          </a:p>
        </p:txBody>
      </p:sp>
      <p:sp>
        <p:nvSpPr>
          <p:cNvPr id="16" name="文本框 14343"/>
          <p:cNvSpPr txBox="1"/>
          <p:nvPr/>
        </p:nvSpPr>
        <p:spPr>
          <a:xfrm>
            <a:off x="406400" y="2466976"/>
            <a:ext cx="1980029"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推荐理由：</a:t>
            </a:r>
          </a:p>
        </p:txBody>
      </p:sp>
      <p:sp>
        <p:nvSpPr>
          <p:cNvPr id="17" name="文本框 14344"/>
          <p:cNvSpPr txBox="1"/>
          <p:nvPr/>
        </p:nvSpPr>
        <p:spPr>
          <a:xfrm>
            <a:off x="347803" y="1875984"/>
            <a:ext cx="10697186" cy="3022366"/>
          </a:xfrm>
          <a:prstGeom prst="rect">
            <a:avLst/>
          </a:prstGeom>
          <a:noFill/>
          <a:ln w="28575">
            <a:noFill/>
          </a:ln>
        </p:spPr>
        <p:txBody>
          <a:bodyPr wrap="square">
            <a:spAutoFit/>
          </a:bodyPr>
          <a:lstStyle/>
          <a:p>
            <a:pPr>
              <a:lnSpc>
                <a:spcPct val="85000"/>
              </a:lnSpc>
            </a:pPr>
            <a:r>
              <a:rPr lang="zh-CN" altLang="en-US" sz="3200" b="1" dirty="0">
                <a:latin typeface="Calibri" panose="020F0502020204030204" pitchFamily="34" charset="0"/>
                <a:cs typeface="Calibri" pitchFamily="34" charset="0"/>
              </a:rPr>
              <a:t>写作背景</a:t>
            </a:r>
            <a:endParaRPr lang="en-US" altLang="zh-CN" sz="3200" b="1" dirty="0">
              <a:latin typeface="Calibri" panose="020F0502020204030204" pitchFamily="34" charset="0"/>
              <a:cs typeface="Calibri" pitchFamily="34" charset="0"/>
            </a:endParaRPr>
          </a:p>
          <a:p>
            <a:pPr>
              <a:lnSpc>
                <a:spcPct val="85000"/>
              </a:lnSpc>
            </a:pPr>
            <a:r>
              <a:rPr lang="en-US" altLang="zh-CN" sz="3200" b="1" dirty="0">
                <a:latin typeface="Calibri" panose="020F0502020204030204" pitchFamily="34" charset="0"/>
                <a:cs typeface="Calibri" pitchFamily="34" charset="0"/>
              </a:rPr>
              <a:t>1. </a:t>
            </a:r>
            <a:r>
              <a:rPr lang="en-US" altLang="zh-CN" sz="3200" b="1" dirty="0">
                <a:solidFill>
                  <a:srgbClr val="FF0066"/>
                </a:solidFill>
                <a:latin typeface="Calibri" panose="020F0502020204030204" pitchFamily="34" charset="0"/>
                <a:cs typeface="Calibri" pitchFamily="34" charset="0"/>
              </a:rPr>
              <a:t>I’m more than glad to hear that</a:t>
            </a:r>
            <a:r>
              <a:rPr lang="en-US" altLang="zh-CN" sz="3200" b="1" dirty="0">
                <a:latin typeface="Calibri" panose="020F0502020204030204" pitchFamily="34" charset="0"/>
                <a:cs typeface="Calibri" pitchFamily="34" charset="0"/>
              </a:rPr>
              <a:t> you will come to our school as an English teacher.</a:t>
            </a:r>
          </a:p>
          <a:p>
            <a:pPr>
              <a:lnSpc>
                <a:spcPct val="85000"/>
              </a:lnSpc>
            </a:pPr>
            <a:r>
              <a:rPr lang="en-US" altLang="zh-CN" sz="3200" b="1" dirty="0">
                <a:latin typeface="Calibri" panose="020F0502020204030204" pitchFamily="34" charset="0"/>
                <a:cs typeface="Calibri" pitchFamily="34" charset="0"/>
              </a:rPr>
              <a:t>2. </a:t>
            </a:r>
            <a:r>
              <a:rPr lang="en-US" altLang="zh-CN" sz="3200" b="1" dirty="0">
                <a:solidFill>
                  <a:srgbClr val="FF0066"/>
                </a:solidFill>
                <a:latin typeface="Calibri" panose="020F0502020204030204" pitchFamily="34" charset="0"/>
                <a:cs typeface="Calibri" pitchFamily="34" charset="0"/>
              </a:rPr>
              <a:t>We are thrilled about the fact that</a:t>
            </a:r>
            <a:r>
              <a:rPr lang="en-US" altLang="zh-CN" sz="3200" b="1" dirty="0">
                <a:latin typeface="Calibri" panose="020F0502020204030204" pitchFamily="34" charset="0"/>
                <a:cs typeface="Calibri" pitchFamily="34" charset="0"/>
              </a:rPr>
              <a:t> you are coming to teach in our school.</a:t>
            </a:r>
          </a:p>
          <a:p>
            <a:pPr>
              <a:lnSpc>
                <a:spcPct val="85000"/>
              </a:lnSpc>
            </a:pPr>
            <a:r>
              <a:rPr lang="en-US" altLang="zh-CN" sz="3200" b="1" dirty="0">
                <a:latin typeface="Calibri" panose="020F0502020204030204" pitchFamily="34" charset="0"/>
                <a:cs typeface="Calibri" pitchFamily="34" charset="0"/>
              </a:rPr>
              <a:t>3. </a:t>
            </a:r>
            <a:r>
              <a:rPr lang="en-US" altLang="zh-CN" sz="3200" b="1" dirty="0">
                <a:solidFill>
                  <a:srgbClr val="FF0066"/>
                </a:solidFill>
                <a:latin typeface="Calibri" panose="020F0502020204030204" pitchFamily="34" charset="0"/>
                <a:cs typeface="Calibri" pitchFamily="34" charset="0"/>
              </a:rPr>
              <a:t>On behalf of</a:t>
            </a:r>
            <a:r>
              <a:rPr lang="en-US" altLang="zh-CN" sz="3200" b="1" dirty="0">
                <a:latin typeface="Calibri" panose="020F0502020204030204" pitchFamily="34" charset="0"/>
                <a:cs typeface="Calibri" pitchFamily="34" charset="0"/>
              </a:rPr>
              <a:t> our school/</a:t>
            </a:r>
            <a:r>
              <a:rPr lang="en-US" altLang="zh-CN" sz="3200" b="1" dirty="0">
                <a:solidFill>
                  <a:srgbClr val="FF0066"/>
                </a:solidFill>
                <a:latin typeface="Calibri" panose="020F0502020204030204" pitchFamily="34" charset="0"/>
                <a:cs typeface="Calibri" pitchFamily="34" charset="0"/>
              </a:rPr>
              <a:t>Representing</a:t>
            </a:r>
            <a:r>
              <a:rPr lang="en-US" altLang="zh-CN" sz="3200" b="1" dirty="0">
                <a:latin typeface="Calibri" panose="020F0502020204030204" pitchFamily="34" charset="0"/>
                <a:cs typeface="Calibri" pitchFamily="34" charset="0"/>
              </a:rPr>
              <a:t> our school, I would like to </a:t>
            </a:r>
            <a:r>
              <a:rPr lang="en-US" altLang="zh-CN" sz="3200" b="1" dirty="0">
                <a:solidFill>
                  <a:srgbClr val="FF0066"/>
                </a:solidFill>
                <a:latin typeface="Calibri" panose="020F0502020204030204" pitchFamily="34" charset="0"/>
                <a:cs typeface="Calibri" pitchFamily="34" charset="0"/>
              </a:rPr>
              <a:t>extend my sincere/heart-felt/warm welcome to your</a:t>
            </a:r>
            <a:r>
              <a:rPr lang="en-US" altLang="zh-CN" sz="3200" b="1" dirty="0">
                <a:latin typeface="Calibri" panose="020F0502020204030204" pitchFamily="34" charset="0"/>
                <a:cs typeface="Calibri" pitchFamily="34" charset="0"/>
              </a:rPr>
              <a:t>.</a:t>
            </a:r>
          </a:p>
        </p:txBody>
      </p:sp>
      <p:pic>
        <p:nvPicPr>
          <p:cNvPr id="9" name="图片 8" descr="水印">
            <a:extLst>
              <a:ext uri="{FF2B5EF4-FFF2-40B4-BE49-F238E27FC236}">
                <a16:creationId xmlns:a16="http://schemas.microsoft.com/office/drawing/2014/main" id="{EC04FEA1-E7B0-4520-980D-20D7414A6292}"/>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23143903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xit" presetSubtype="0" fill="hold" grpId="1" nodeType="clickEffect">
                                  <p:stCondLst>
                                    <p:cond delay="0"/>
                                  </p:stCondLst>
                                  <p:childTnLst>
                                    <p:animEffect transition="out" filter="fade">
                                      <p:cBhvr>
                                        <p:cTn id="16" dur="1000"/>
                                        <p:tgtEl>
                                          <p:spTgt spid="17"/>
                                        </p:tgtEl>
                                      </p:cBhvr>
                                    </p:animEffect>
                                    <p:anim calcmode="lin" valueType="num">
                                      <p:cBhvr>
                                        <p:cTn id="17" dur="1000"/>
                                        <p:tgtEl>
                                          <p:spTgt spid="17"/>
                                        </p:tgtEl>
                                        <p:attrNameLst>
                                          <p:attrName>ppt_x</p:attrName>
                                        </p:attrNameLst>
                                      </p:cBhvr>
                                      <p:tavLst>
                                        <p:tav tm="0">
                                          <p:val>
                                            <p:strVal val="ppt_x"/>
                                          </p:val>
                                        </p:tav>
                                        <p:tav tm="100000">
                                          <p:val>
                                            <p:strVal val="ppt_x"/>
                                          </p:val>
                                        </p:tav>
                                      </p:tavLst>
                                    </p:anim>
                                    <p:anim calcmode="lin" valueType="num">
                                      <p:cBhvr>
                                        <p:cTn id="18" dur="100" decel="100000"/>
                                        <p:tgtEl>
                                          <p:spTgt spid="17"/>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17"/>
                                        </p:tgtEl>
                                        <p:attrNameLst>
                                          <p:attrName>ppt_y</p:attrName>
                                        </p:attrNameLst>
                                      </p:cBhvr>
                                      <p:tavLst>
                                        <p:tav tm="0">
                                          <p:val>
                                            <p:strVal val="ppt_y"/>
                                          </p:val>
                                        </p:tav>
                                        <p:tav tm="100000">
                                          <p:val>
                                            <p:strVal val="ppt_y+1"/>
                                          </p:val>
                                        </p:tav>
                                      </p:tavLst>
                                    </p:anim>
                                    <p:set>
                                      <p:cBhvr>
                                        <p:cTn id="20" dur="1" fill="hold">
                                          <p:stCondLst>
                                            <p:cond delay="9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P spid="1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2289"/>
          <p:cNvSpPr txBox="1"/>
          <p:nvPr/>
        </p:nvSpPr>
        <p:spPr>
          <a:xfrm>
            <a:off x="283635" y="370480"/>
            <a:ext cx="10400408" cy="5521512"/>
          </a:xfrm>
          <a:prstGeom prst="rect">
            <a:avLst/>
          </a:prstGeom>
          <a:noFill/>
          <a:ln w="28575">
            <a:noFill/>
          </a:ln>
        </p:spPr>
        <p:txBody>
          <a:bodyPr wrap="square">
            <a:spAutoFit/>
          </a:bodyPr>
          <a:lstStyle/>
          <a:p>
            <a:pPr>
              <a:lnSpc>
                <a:spcPct val="90000"/>
              </a:lnSpc>
            </a:pPr>
            <a:r>
              <a:rPr lang="en-US" altLang="zh-CN" sz="2800" b="1" dirty="0">
                <a:latin typeface="Calibri" panose="020F0502020204030204" pitchFamily="34" charset="0"/>
                <a:cs typeface="Calibri" pitchFamily="34" charset="0"/>
              </a:rPr>
              <a:t>Dear Peter,</a:t>
            </a:r>
          </a:p>
          <a:p>
            <a:pPr>
              <a:lnSpc>
                <a:spcPct val="90000"/>
              </a:lnSpc>
            </a:pPr>
            <a:r>
              <a:rPr lang="en-US" altLang="zh-CN" sz="2800" b="1" dirty="0">
                <a:latin typeface="Calibri" panose="020F0502020204030204" pitchFamily="34" charset="0"/>
                <a:cs typeface="Calibri" pitchFamily="34" charset="0"/>
              </a:rPr>
              <a:t>    Li Hua, Chairman of the Student Union. </a:t>
            </a:r>
            <a:r>
              <a:rPr lang="en-US" altLang="zh-CN" sz="2800" b="1" dirty="0">
                <a:solidFill>
                  <a:schemeClr val="accent1"/>
                </a:solidFill>
                <a:latin typeface="Calibri" panose="020F0502020204030204" pitchFamily="34" charset="0"/>
                <a:cs typeface="Calibri" pitchFamily="34" charset="0"/>
              </a:rPr>
              <a:t>It’s great to hear that you are coming to teach in our school next semester. </a:t>
            </a:r>
            <a:r>
              <a:rPr lang="en-US" altLang="zh-CN" sz="2800" b="1" dirty="0">
                <a:solidFill>
                  <a:srgbClr val="FF0066"/>
                </a:solidFill>
                <a:latin typeface="Calibri" panose="020F0502020204030204" pitchFamily="34" charset="0"/>
                <a:cs typeface="Calibri" pitchFamily="34" charset="0"/>
              </a:rPr>
              <a:t>I’m writing to you to recommend Li Min, a Senior 3 student, to be your assistant.</a:t>
            </a:r>
          </a:p>
          <a:p>
            <a:pPr>
              <a:lnSpc>
                <a:spcPct val="90000"/>
              </a:lnSpc>
            </a:pPr>
            <a:r>
              <a:rPr lang="en-US" altLang="zh-CN" sz="2800" b="1" dirty="0">
                <a:latin typeface="Calibri" panose="020F0502020204030204" pitchFamily="34" charset="0"/>
                <a:cs typeface="Calibri" pitchFamily="34" charset="0"/>
              </a:rPr>
              <a:t>    As a talented and deligent boy, he has outstanding performance in the school. Besides, he is skillful in using the computer and extremely fluent in English, which makes it easy for him to help you with your work. What matters most is that he is a warm-hearted and easygoing boy. And you will find he has a gift for communicating with others. So I’m sure he can be helpful in your work and life in China.</a:t>
            </a:r>
          </a:p>
          <a:p>
            <a:pPr>
              <a:lnSpc>
                <a:spcPct val="90000"/>
              </a:lnSpc>
            </a:pPr>
            <a:r>
              <a:rPr lang="en-US" altLang="zh-CN" sz="2800" b="1" dirty="0">
                <a:latin typeface="Calibri" panose="020F0502020204030204" pitchFamily="34" charset="0"/>
                <a:cs typeface="Calibri" pitchFamily="34" charset="0"/>
              </a:rPr>
              <a:t>    If you have any question about it, please contact me. Looking forward to your coming.</a:t>
            </a:r>
          </a:p>
          <a:p>
            <a:pPr>
              <a:lnSpc>
                <a:spcPct val="90000"/>
              </a:lnSpc>
            </a:pPr>
            <a:r>
              <a:rPr lang="en-US" altLang="zh-CN" sz="2800" b="1" dirty="0">
                <a:latin typeface="Calibri" panose="020F0502020204030204" pitchFamily="34" charset="0"/>
                <a:cs typeface="Calibri" pitchFamily="34" charset="0"/>
              </a:rPr>
              <a:t>                                                                           Yours sincerely</a:t>
            </a:r>
          </a:p>
          <a:p>
            <a:pPr>
              <a:lnSpc>
                <a:spcPct val="90000"/>
              </a:lnSpc>
            </a:pPr>
            <a:r>
              <a:rPr lang="en-US" altLang="zh-CN" sz="2800" b="1" dirty="0">
                <a:latin typeface="Calibri" panose="020F0502020204030204" pitchFamily="34" charset="0"/>
                <a:cs typeface="Calibri" pitchFamily="34" charset="0"/>
              </a:rPr>
              <a:t>                                                                               Li Hua</a:t>
            </a:r>
          </a:p>
        </p:txBody>
      </p:sp>
      <p:sp>
        <p:nvSpPr>
          <p:cNvPr id="12" name="文本框 12291"/>
          <p:cNvSpPr txBox="1"/>
          <p:nvPr/>
        </p:nvSpPr>
        <p:spPr>
          <a:xfrm>
            <a:off x="8523928" y="358448"/>
            <a:ext cx="1620957"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写作背景</a:t>
            </a:r>
          </a:p>
        </p:txBody>
      </p:sp>
      <p:sp>
        <p:nvSpPr>
          <p:cNvPr id="14" name="文本框 12293"/>
          <p:cNvSpPr txBox="1"/>
          <p:nvPr/>
        </p:nvSpPr>
        <p:spPr>
          <a:xfrm>
            <a:off x="10248454" y="3794543"/>
            <a:ext cx="1620957"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推荐理由</a:t>
            </a:r>
          </a:p>
        </p:txBody>
      </p:sp>
      <p:sp>
        <p:nvSpPr>
          <p:cNvPr id="15" name="矩形 14"/>
          <p:cNvSpPr/>
          <p:nvPr/>
        </p:nvSpPr>
        <p:spPr>
          <a:xfrm>
            <a:off x="341006" y="1997242"/>
            <a:ext cx="11441920" cy="3048000"/>
          </a:xfrm>
          <a:prstGeom prst="rect">
            <a:avLst/>
          </a:prstGeom>
          <a:solidFill>
            <a:schemeClr val="bg1"/>
          </a:solidFill>
          <a:ln w="28575" cap="flat" cmpd="sng">
            <a:solidFill>
              <a:srgbClr val="FF0066"/>
            </a:solidFill>
            <a:prstDash val="solid"/>
            <a:miter/>
            <a:headEnd type="none" w="med" len="med"/>
            <a:tailEnd type="none" w="med" len="med"/>
          </a:ln>
        </p:spPr>
        <p:txBody>
          <a:bodyPr/>
          <a:lstStyle/>
          <a:p>
            <a:endParaRPr lang="zh-CN" altLang="en-US" sz="2800" b="1">
              <a:latin typeface="Calibri" pitchFamily="34" charset="0"/>
              <a:cs typeface="Calibri" pitchFamily="34" charset="0"/>
            </a:endParaRPr>
          </a:p>
        </p:txBody>
      </p:sp>
      <p:sp>
        <p:nvSpPr>
          <p:cNvPr id="16" name="文本框 12296"/>
          <p:cNvSpPr txBox="1"/>
          <p:nvPr/>
        </p:nvSpPr>
        <p:spPr>
          <a:xfrm>
            <a:off x="1128296" y="2466976"/>
            <a:ext cx="8548249" cy="1815882"/>
          </a:xfrm>
          <a:prstGeom prst="rect">
            <a:avLst/>
          </a:prstGeom>
          <a:noFill/>
          <a:ln w="28575">
            <a:noFill/>
          </a:ln>
        </p:spPr>
        <p:txBody>
          <a:bodyPr wrap="square" anchor="t">
            <a:spAutoFit/>
          </a:bodyPr>
          <a:lstStyle/>
          <a:p>
            <a:r>
              <a:rPr lang="zh-CN" altLang="en-US" sz="2800" b="1" dirty="0">
                <a:latin typeface="Calibri" pitchFamily="34" charset="0"/>
                <a:cs typeface="Calibri" pitchFamily="34" charset="0"/>
              </a:rPr>
              <a:t>推荐理由：</a:t>
            </a:r>
          </a:p>
          <a:p>
            <a:r>
              <a:rPr lang="en-US" altLang="zh-CN" sz="2800" b="1" dirty="0">
                <a:latin typeface="Calibri" pitchFamily="34" charset="0"/>
                <a:cs typeface="Calibri" pitchFamily="34" charset="0"/>
              </a:rPr>
              <a:t>1. </a:t>
            </a:r>
            <a:r>
              <a:rPr lang="zh-CN" altLang="en-US" sz="2800" b="1" dirty="0">
                <a:latin typeface="Calibri" pitchFamily="34" charset="0"/>
                <a:cs typeface="Calibri" pitchFamily="34" charset="0"/>
              </a:rPr>
              <a:t>在校表现突出</a:t>
            </a:r>
          </a:p>
          <a:p>
            <a:r>
              <a:rPr lang="en-US" altLang="zh-CN" sz="2800" b="1" dirty="0">
                <a:latin typeface="Calibri" pitchFamily="34" charset="0"/>
                <a:cs typeface="Calibri" pitchFamily="34" charset="0"/>
              </a:rPr>
              <a:t>2. </a:t>
            </a:r>
            <a:r>
              <a:rPr lang="zh-CN" altLang="en-US" sz="2800" b="1" dirty="0">
                <a:latin typeface="Calibri" pitchFamily="34" charset="0"/>
                <a:cs typeface="Calibri" pitchFamily="34" charset="0"/>
              </a:rPr>
              <a:t>才能（英语口语好，能熟练使用电脑等）</a:t>
            </a:r>
          </a:p>
          <a:p>
            <a:r>
              <a:rPr lang="en-US" altLang="zh-CN" sz="2800" b="1" dirty="0">
                <a:latin typeface="Calibri" pitchFamily="34" charset="0"/>
                <a:cs typeface="Calibri" pitchFamily="34" charset="0"/>
              </a:rPr>
              <a:t>3. </a:t>
            </a:r>
            <a:r>
              <a:rPr lang="zh-CN" altLang="en-US" sz="2800" b="1" dirty="0">
                <a:latin typeface="Calibri" pitchFamily="34" charset="0"/>
                <a:cs typeface="Calibri" pitchFamily="34" charset="0"/>
              </a:rPr>
              <a:t>性格特征（勤奋好学，热心随和，善于与人沟通）</a:t>
            </a:r>
          </a:p>
        </p:txBody>
      </p:sp>
      <p:sp>
        <p:nvSpPr>
          <p:cNvPr id="13" name="文本框 12292"/>
          <p:cNvSpPr txBox="1"/>
          <p:nvPr/>
        </p:nvSpPr>
        <p:spPr>
          <a:xfrm>
            <a:off x="9873564" y="1412002"/>
            <a:ext cx="1620957" cy="523220"/>
          </a:xfrm>
          <a:prstGeom prst="rect">
            <a:avLst/>
          </a:prstGeom>
          <a:noFill/>
          <a:ln w="28575">
            <a:noFill/>
          </a:ln>
        </p:spPr>
        <p:txBody>
          <a:bodyPr wrap="none" anchor="t">
            <a:spAutoFit/>
          </a:bodyPr>
          <a:lstStyle/>
          <a:p>
            <a:r>
              <a:rPr lang="zh-CN" altLang="en-US" sz="2800" b="1" dirty="0">
                <a:latin typeface="Calibri" pitchFamily="34" charset="0"/>
                <a:cs typeface="Calibri" pitchFamily="34" charset="0"/>
              </a:rPr>
              <a:t>写作目的</a:t>
            </a:r>
          </a:p>
        </p:txBody>
      </p:sp>
      <p:pic>
        <p:nvPicPr>
          <p:cNvPr id="8" name="图片 7" descr="水印">
            <a:extLst>
              <a:ext uri="{FF2B5EF4-FFF2-40B4-BE49-F238E27FC236}">
                <a16:creationId xmlns:a16="http://schemas.microsoft.com/office/drawing/2014/main" id="{06983ED1-CC9E-452B-AF73-261AF7395D29}"/>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104776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par>
                                <p:cTn id="11" presetID="37" presetClass="exit" presetSubtype="0" fill="hold" nodeType="withEffect">
                                  <p:stCondLst>
                                    <p:cond delay="0"/>
                                  </p:stCondLst>
                                  <p:childTnLst>
                                    <p:animEffect transition="out" filter="fade">
                                      <p:cBhvr>
                                        <p:cTn id="12" dur="1000"/>
                                        <p:tgtEl>
                                          <p:spTgt spid="15"/>
                                        </p:tgtEl>
                                      </p:cBhvr>
                                    </p:animEffect>
                                    <p:anim calcmode="lin" valueType="num">
                                      <p:cBhvr>
                                        <p:cTn id="13" dur="1000"/>
                                        <p:tgtEl>
                                          <p:spTgt spid="15"/>
                                        </p:tgtEl>
                                        <p:attrNameLst>
                                          <p:attrName>ppt_x</p:attrName>
                                        </p:attrNameLst>
                                      </p:cBhvr>
                                      <p:tavLst>
                                        <p:tav tm="0">
                                          <p:val>
                                            <p:strVal val="ppt_x"/>
                                          </p:val>
                                        </p:tav>
                                        <p:tav tm="100000">
                                          <p:val>
                                            <p:strVal val="ppt_x"/>
                                          </p:val>
                                        </p:tav>
                                      </p:tavLst>
                                    </p:anim>
                                    <p:anim calcmode="lin" valueType="num">
                                      <p:cBhvr>
                                        <p:cTn id="14" dur="100" decel="100000"/>
                                        <p:tgtEl>
                                          <p:spTgt spid="15"/>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54"/>
          <p:cNvSpPr/>
          <p:nvPr/>
        </p:nvSpPr>
        <p:spPr>
          <a:xfrm>
            <a:off x="3781396" y="1968949"/>
            <a:ext cx="4636869" cy="2402897"/>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05" y="connsiteY0-106"/>
              </a:cxn>
              <a:cxn ang="0">
                <a:pos x="connsiteX1-107" y="connsiteY1-108"/>
              </a:cxn>
              <a:cxn ang="0">
                <a:pos x="connsiteX2-109" y="connsiteY2-110"/>
              </a:cxn>
              <a:cxn ang="0">
                <a:pos x="connsiteX3-111" y="connsiteY3-112"/>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TextBox 3"/>
          <p:cNvSpPr txBox="1"/>
          <p:nvPr/>
        </p:nvSpPr>
        <p:spPr>
          <a:xfrm>
            <a:off x="556743" y="1889011"/>
            <a:ext cx="2810385" cy="646331"/>
          </a:xfrm>
          <a:prstGeom prst="rect">
            <a:avLst/>
          </a:prstGeom>
          <a:noFill/>
        </p:spPr>
        <p:txBody>
          <a:bodyPr wrap="none" rtlCol="0">
            <a:spAutoFit/>
          </a:bodyPr>
          <a:lstStyle/>
          <a:p>
            <a:pPr algn="ctr"/>
            <a:r>
              <a:rPr lang="en-US" altLang="zh-CN" sz="3600" b="1" dirty="0">
                <a:latin typeface="Berlin Sans FB Demi" pitchFamily="34" charset="0"/>
                <a:ea typeface="+mj-ea"/>
              </a:rPr>
              <a:t>performance</a:t>
            </a:r>
            <a:endParaRPr lang="zh-CN" altLang="en-US" sz="3600" b="1" dirty="0">
              <a:latin typeface="Berlin Sans FB Demi" pitchFamily="34" charset="0"/>
              <a:ea typeface="+mj-ea"/>
            </a:endParaRPr>
          </a:p>
        </p:txBody>
      </p:sp>
      <p:cxnSp>
        <p:nvCxnSpPr>
          <p:cNvPr id="4" name="直接连接符 3"/>
          <p:cNvCxnSpPr/>
          <p:nvPr/>
        </p:nvCxnSpPr>
        <p:spPr>
          <a:xfrm flipV="1">
            <a:off x="3518698" y="1963640"/>
            <a:ext cx="2551903" cy="2830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071736" y="1963640"/>
            <a:ext cx="1998864" cy="1405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235517" y="1963641"/>
            <a:ext cx="835083" cy="237261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6070602" y="1963642"/>
            <a:ext cx="894095" cy="228953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070600" y="1963640"/>
            <a:ext cx="1953653" cy="140578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70600" y="1963639"/>
            <a:ext cx="2481712" cy="1840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805876" y="2839008"/>
            <a:ext cx="880176" cy="88017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 name="椭圆 10"/>
          <p:cNvSpPr/>
          <p:nvPr/>
        </p:nvSpPr>
        <p:spPr>
          <a:xfrm>
            <a:off x="4847861" y="3813088"/>
            <a:ext cx="880176" cy="88017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 name="椭圆 11"/>
          <p:cNvSpPr/>
          <p:nvPr/>
        </p:nvSpPr>
        <p:spPr>
          <a:xfrm>
            <a:off x="6517648" y="3768103"/>
            <a:ext cx="880176" cy="88017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 name="椭圆 12"/>
          <p:cNvSpPr/>
          <p:nvPr/>
        </p:nvSpPr>
        <p:spPr>
          <a:xfrm>
            <a:off x="7522237" y="2709863"/>
            <a:ext cx="880176" cy="88017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 name="椭圆 13"/>
          <p:cNvSpPr/>
          <p:nvPr/>
        </p:nvSpPr>
        <p:spPr>
          <a:xfrm>
            <a:off x="7920203" y="1552909"/>
            <a:ext cx="880176" cy="88017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5" name="椭圆 14"/>
          <p:cNvSpPr/>
          <p:nvPr/>
        </p:nvSpPr>
        <p:spPr>
          <a:xfrm>
            <a:off x="3431587" y="1537705"/>
            <a:ext cx="880176" cy="88017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 name="TextBox 17"/>
          <p:cNvSpPr txBox="1"/>
          <p:nvPr/>
        </p:nvSpPr>
        <p:spPr>
          <a:xfrm>
            <a:off x="1783736" y="3279096"/>
            <a:ext cx="1527982" cy="646331"/>
          </a:xfrm>
          <a:prstGeom prst="rect">
            <a:avLst/>
          </a:prstGeom>
          <a:noFill/>
        </p:spPr>
        <p:txBody>
          <a:bodyPr wrap="none" rtlCol="0">
            <a:spAutoFit/>
          </a:bodyPr>
          <a:lstStyle/>
          <a:p>
            <a:pPr algn="ctr"/>
            <a:r>
              <a:rPr lang="en-US" altLang="zh-CN" sz="3600" b="1" dirty="0">
                <a:latin typeface="Berlin Sans FB Demi" pitchFamily="34" charset="0"/>
                <a:ea typeface="+mj-ea"/>
              </a:rPr>
              <a:t>ability</a:t>
            </a:r>
            <a:endParaRPr lang="zh-CN" altLang="en-US" sz="3600" b="1" dirty="0">
              <a:latin typeface="Berlin Sans FB Demi" pitchFamily="34" charset="0"/>
              <a:ea typeface="+mj-ea"/>
            </a:endParaRPr>
          </a:p>
        </p:txBody>
      </p:sp>
      <p:sp>
        <p:nvSpPr>
          <p:cNvPr id="19" name="TextBox 19"/>
          <p:cNvSpPr txBox="1"/>
          <p:nvPr/>
        </p:nvSpPr>
        <p:spPr>
          <a:xfrm>
            <a:off x="3204743" y="4645326"/>
            <a:ext cx="2483373" cy="646331"/>
          </a:xfrm>
          <a:prstGeom prst="rect">
            <a:avLst/>
          </a:prstGeom>
          <a:noFill/>
        </p:spPr>
        <p:txBody>
          <a:bodyPr wrap="none" rtlCol="0">
            <a:spAutoFit/>
          </a:bodyPr>
          <a:lstStyle/>
          <a:p>
            <a:pPr algn="ctr"/>
            <a:r>
              <a:rPr lang="en-US" altLang="zh-CN" sz="3600" b="1" dirty="0">
                <a:latin typeface="Berlin Sans FB Demi" pitchFamily="34" charset="0"/>
                <a:ea typeface="+mj-ea"/>
              </a:rPr>
              <a:t>personality</a:t>
            </a:r>
            <a:endParaRPr lang="zh-CN" altLang="en-US" sz="3600" b="1" dirty="0">
              <a:latin typeface="Berlin Sans FB Demi" pitchFamily="34" charset="0"/>
              <a:ea typeface="+mj-ea"/>
            </a:endParaRPr>
          </a:p>
        </p:txBody>
      </p:sp>
      <p:sp>
        <p:nvSpPr>
          <p:cNvPr id="21" name="TextBox 21"/>
          <p:cNvSpPr txBox="1"/>
          <p:nvPr/>
        </p:nvSpPr>
        <p:spPr>
          <a:xfrm>
            <a:off x="6603957" y="4636494"/>
            <a:ext cx="2367957" cy="646331"/>
          </a:xfrm>
          <a:prstGeom prst="rect">
            <a:avLst/>
          </a:prstGeom>
          <a:noFill/>
        </p:spPr>
        <p:txBody>
          <a:bodyPr wrap="none" rtlCol="0">
            <a:spAutoFit/>
          </a:bodyPr>
          <a:lstStyle/>
          <a:p>
            <a:pPr algn="ctr"/>
            <a:r>
              <a:rPr lang="en-US" altLang="zh-CN" sz="3600" b="1" dirty="0">
                <a:latin typeface="Berlin Sans FB Demi" pitchFamily="34" charset="0"/>
                <a:ea typeface="+mj-ea"/>
              </a:rPr>
              <a:t>experience</a:t>
            </a:r>
            <a:endParaRPr lang="zh-CN" altLang="en-US" sz="3600" b="1" dirty="0">
              <a:latin typeface="Berlin Sans FB Demi" pitchFamily="34" charset="0"/>
              <a:ea typeface="+mj-ea"/>
            </a:endParaRPr>
          </a:p>
        </p:txBody>
      </p:sp>
      <p:sp>
        <p:nvSpPr>
          <p:cNvPr id="23" name="TextBox 23"/>
          <p:cNvSpPr txBox="1"/>
          <p:nvPr/>
        </p:nvSpPr>
        <p:spPr>
          <a:xfrm>
            <a:off x="8449990" y="3292483"/>
            <a:ext cx="2436886" cy="646331"/>
          </a:xfrm>
          <a:prstGeom prst="rect">
            <a:avLst/>
          </a:prstGeom>
          <a:noFill/>
        </p:spPr>
        <p:txBody>
          <a:bodyPr wrap="none" rtlCol="0">
            <a:spAutoFit/>
          </a:bodyPr>
          <a:lstStyle/>
          <a:p>
            <a:pPr algn="ctr"/>
            <a:r>
              <a:rPr lang="en-US" altLang="zh-CN" sz="3600" b="1" dirty="0">
                <a:latin typeface="Berlin Sans FB Demi" pitchFamily="34" charset="0"/>
                <a:ea typeface="+mj-ea"/>
              </a:rPr>
              <a:t>knowledge</a:t>
            </a:r>
            <a:endParaRPr lang="zh-CN" altLang="en-US" sz="3600" b="1" dirty="0">
              <a:latin typeface="Berlin Sans FB Demi" pitchFamily="34" charset="0"/>
              <a:ea typeface="+mj-ea"/>
            </a:endParaRPr>
          </a:p>
        </p:txBody>
      </p:sp>
      <p:sp>
        <p:nvSpPr>
          <p:cNvPr id="25" name="TextBox 25"/>
          <p:cNvSpPr txBox="1"/>
          <p:nvPr/>
        </p:nvSpPr>
        <p:spPr>
          <a:xfrm>
            <a:off x="8875743" y="1889010"/>
            <a:ext cx="2813591" cy="646331"/>
          </a:xfrm>
          <a:prstGeom prst="rect">
            <a:avLst/>
          </a:prstGeom>
          <a:noFill/>
        </p:spPr>
        <p:txBody>
          <a:bodyPr wrap="none" rtlCol="0">
            <a:spAutoFit/>
          </a:bodyPr>
          <a:lstStyle/>
          <a:p>
            <a:pPr algn="ctr"/>
            <a:r>
              <a:rPr lang="en-US" altLang="zh-CN" sz="3600" b="1" dirty="0">
                <a:latin typeface="Berlin Sans FB Demi" pitchFamily="34" charset="0"/>
                <a:ea typeface="+mj-ea"/>
              </a:rPr>
              <a:t>achievement</a:t>
            </a:r>
            <a:endParaRPr lang="zh-CN" altLang="en-US" sz="3600" b="1" dirty="0">
              <a:latin typeface="Berlin Sans FB Demi" pitchFamily="34" charset="0"/>
              <a:ea typeface="+mj-ea"/>
            </a:endParaRPr>
          </a:p>
        </p:txBody>
      </p:sp>
      <p:grpSp>
        <p:nvGrpSpPr>
          <p:cNvPr id="28" name="组合 27"/>
          <p:cNvGrpSpPr/>
          <p:nvPr/>
        </p:nvGrpSpPr>
        <p:grpSpPr>
          <a:xfrm>
            <a:off x="5135695" y="1028733"/>
            <a:ext cx="1869811" cy="1869811"/>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38" name="组合 37"/>
          <p:cNvGrpSpPr/>
          <p:nvPr/>
        </p:nvGrpSpPr>
        <p:grpSpPr>
          <a:xfrm>
            <a:off x="395576" y="248444"/>
            <a:ext cx="11602460" cy="405620"/>
            <a:chOff x="395576" y="248444"/>
            <a:chExt cx="11602460" cy="405620"/>
          </a:xfrm>
        </p:grpSpPr>
        <p:sp>
          <p:nvSpPr>
            <p:cNvPr id="39" name="标题 1"/>
            <p:cNvSpPr txBox="1"/>
            <p:nvPr/>
          </p:nvSpPr>
          <p:spPr>
            <a:xfrm>
              <a:off x="906975" y="267494"/>
              <a:ext cx="8497487"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Recommend a person from different aspects</a:t>
              </a:r>
              <a:endParaRPr lang="zh-CN" altLang="en-US" sz="2800" b="1" dirty="0"/>
            </a:p>
          </p:txBody>
        </p:sp>
        <p:cxnSp>
          <p:nvCxnSpPr>
            <p:cNvPr id="40" name="直接连接符 39"/>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1" name="组合 40"/>
            <p:cNvGrpSpPr/>
            <p:nvPr/>
          </p:nvGrpSpPr>
          <p:grpSpPr>
            <a:xfrm>
              <a:off x="395576" y="248444"/>
              <a:ext cx="396000" cy="396000"/>
              <a:chOff x="406574" y="236732"/>
              <a:chExt cx="612048" cy="593261"/>
            </a:xfrm>
          </p:grpSpPr>
          <p:sp>
            <p:nvSpPr>
              <p:cNvPr id="42" name="矩形 41"/>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2" name="图片 31" descr="水印">
            <a:extLst>
              <a:ext uri="{FF2B5EF4-FFF2-40B4-BE49-F238E27FC236}">
                <a16:creationId xmlns:a16="http://schemas.microsoft.com/office/drawing/2014/main" id="{2C5229F2-7DB4-4306-8403-E1E416329C8D}"/>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652950422"/>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par>
                                    <p:cTn id="17" presetID="18"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par>
                                    <p:cTn id="20" presetID="18" presetClass="entr" presetSubtype="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par>
                              <p:cTn id="23" fill="hold">
                                <p:stCondLst>
                                  <p:cond delay="500"/>
                                </p:stCondLst>
                                <p:childTnLst>
                                  <p:par>
                                    <p:cTn id="24" presetID="2" presetClass="entr" presetSubtype="4" accel="55000" fill="hold" grpId="0" nodeType="afterEffect" p14:presetBounceEnd="58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8000">
                                          <p:cBhvr additive="base">
                                            <p:cTn id="26"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27" dur="1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accel="55000" fill="hold" grpId="0" nodeType="withEffect" p14:presetBounceEnd="58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58000">
                                          <p:cBhvr additive="base">
                                            <p:cTn id="30" dur="1500" fill="hold"/>
                                            <p:tgtEl>
                                              <p:spTgt spid="10"/>
                                            </p:tgtEl>
                                            <p:attrNameLst>
                                              <p:attrName>ppt_x</p:attrName>
                                            </p:attrNameLst>
                                          </p:cBhvr>
                                          <p:tavLst>
                                            <p:tav tm="0">
                                              <p:val>
                                                <p:strVal val="#ppt_x"/>
                                              </p:val>
                                            </p:tav>
                                            <p:tav tm="100000">
                                              <p:val>
                                                <p:strVal val="#ppt_x"/>
                                              </p:val>
                                            </p:tav>
                                          </p:tavLst>
                                        </p:anim>
                                        <p:anim calcmode="lin" valueType="num" p14:bounceEnd="58000">
                                          <p:cBhvr additive="base">
                                            <p:cTn id="31" dur="1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accel="55000" fill="hold" grpId="0" nodeType="withEffect" p14:presetBounceEnd="58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8000">
                                          <p:cBhvr additive="base">
                                            <p:cTn id="34" dur="15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35" dur="1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accel="55000" fill="hold" grpId="0" nodeType="withEffect" p14:presetBounceEnd="58000">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14:bounceEnd="58000">
                                          <p:cBhvr additive="base">
                                            <p:cTn id="38"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9" dur="1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accel="55000" fill="hold" grpId="0" nodeType="withEffect" p14:presetBounceEnd="58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58000">
                                          <p:cBhvr additive="base">
                                            <p:cTn id="42"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3" dur="1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accel="55000" fill="hold" grpId="0" nodeType="withEffect" p14:presetBounceEnd="58000">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14:bounceEnd="58000">
                                          <p:cBhvr additive="base">
                                            <p:cTn id="46"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7"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p:tgtEl>
                                              <p:spTgt spid="3"/>
                                            </p:tgtEl>
                                            <p:attrNameLst>
                                              <p:attrName>ppt_x</p:attrName>
                                            </p:attrNameLst>
                                          </p:cBhvr>
                                          <p:tavLst>
                                            <p:tav tm="0">
                                              <p:val>
                                                <p:strVal val="#ppt_x+#ppt_w*1.125000"/>
                                              </p:val>
                                            </p:tav>
                                            <p:tav tm="100000">
                                              <p:val>
                                                <p:strVal val="#ppt_x"/>
                                              </p:val>
                                            </p:tav>
                                          </p:tavLst>
                                        </p:anim>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p:tgtEl>
                                              <p:spTgt spid="17"/>
                                            </p:tgtEl>
                                            <p:attrNameLst>
                                              <p:attrName>ppt_x</p:attrName>
                                            </p:attrNameLst>
                                          </p:cBhvr>
                                          <p:tavLst>
                                            <p:tav tm="0">
                                              <p:val>
                                                <p:strVal val="#ppt_x+#ppt_w*1.125000"/>
                                              </p:val>
                                            </p:tav>
                                            <p:tav tm="100000">
                                              <p:val>
                                                <p:strVal val="#ppt_x"/>
                                              </p:val>
                                            </p:tav>
                                          </p:tavLst>
                                        </p:anim>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ppt_x</p:attrName>
                                            </p:attrNameLst>
                                          </p:cBhvr>
                                          <p:tavLst>
                                            <p:tav tm="0">
                                              <p:val>
                                                <p:strVal val="#ppt_x+#ppt_w*1.125000"/>
                                              </p:val>
                                            </p:tav>
                                            <p:tav tm="100000">
                                              <p:val>
                                                <p:strVal val="#ppt_x"/>
                                              </p:val>
                                            </p:tav>
                                          </p:tavLst>
                                        </p:anim>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2"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p:tgtEl>
                                              <p:spTgt spid="23"/>
                                            </p:tgtEl>
                                            <p:attrNameLst>
                                              <p:attrName>ppt_x</p:attrName>
                                            </p:attrNameLst>
                                          </p:cBhvr>
                                          <p:tavLst>
                                            <p:tav tm="0">
                                              <p:val>
                                                <p:strVal val="#ppt_x+#ppt_w*1.125000"/>
                                              </p:val>
                                            </p:tav>
                                            <p:tav tm="100000">
                                              <p:val>
                                                <p:strVal val="#ppt_x"/>
                                              </p:val>
                                            </p:tav>
                                          </p:tavLst>
                                        </p:anim>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2"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p:tgtEl>
                                              <p:spTgt spid="25"/>
                                            </p:tgtEl>
                                            <p:attrNameLst>
                                              <p:attrName>ppt_x</p:attrName>
                                            </p:attrNameLst>
                                          </p:cBhvr>
                                          <p:tavLst>
                                            <p:tav tm="0">
                                              <p:val>
                                                <p:strVal val="#ppt_x+#ppt_w*1.125000"/>
                                              </p:val>
                                            </p:tav>
                                            <p:tav tm="100000">
                                              <p:val>
                                                <p:strVal val="#ppt_x"/>
                                              </p:val>
                                            </p:tav>
                                          </p:tavLst>
                                        </p:anim>
                                        <p:animEffect transition="in" filter="wipe(left)">
                                          <p:cBhvr>
                                            <p:cTn id="83" dur="500"/>
                                            <p:tgtEl>
                                              <p:spTgt spid="25"/>
                                            </p:tgtEl>
                                          </p:cBhvr>
                                        </p:animEffect>
                                      </p:childTnLst>
                                    </p:cTn>
                                  </p:par>
                                </p:childTnLst>
                              </p:cTn>
                            </p:par>
                            <p:par>
                              <p:cTn id="84" fill="hold">
                                <p:stCondLst>
                                  <p:cond delay="500"/>
                                </p:stCondLst>
                                <p:childTnLst>
                                  <p:par>
                                    <p:cTn id="85" presetID="21" presetClass="entr" presetSubtype="1"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heel(1)">
                                          <p:cBhvr>
                                            <p:cTn id="8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P spid="14" grpId="0" animBg="1"/>
          <p:bldP spid="15" grpId="0" animBg="1"/>
          <p:bldP spid="17" grpId="0"/>
          <p:bldP spid="19" grpId="0"/>
          <p:bldP spid="21"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par>
                                    <p:cTn id="17" presetID="18"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par>
                                    <p:cTn id="20" presetID="18" presetClass="entr" presetSubtype="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par>
                              <p:cTn id="23" fill="hold">
                                <p:stCondLst>
                                  <p:cond delay="500"/>
                                </p:stCondLst>
                                <p:childTnLst>
                                  <p:par>
                                    <p:cTn id="24" presetID="2" presetClass="entr" presetSubtype="4" accel="55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500" fill="hold"/>
                                            <p:tgtEl>
                                              <p:spTgt spid="15"/>
                                            </p:tgtEl>
                                            <p:attrNameLst>
                                              <p:attrName>ppt_x</p:attrName>
                                            </p:attrNameLst>
                                          </p:cBhvr>
                                          <p:tavLst>
                                            <p:tav tm="0">
                                              <p:val>
                                                <p:strVal val="#ppt_x"/>
                                              </p:val>
                                            </p:tav>
                                            <p:tav tm="100000">
                                              <p:val>
                                                <p:strVal val="#ppt_x"/>
                                              </p:val>
                                            </p:tav>
                                          </p:tavLst>
                                        </p:anim>
                                        <p:anim calcmode="lin" valueType="num">
                                          <p:cBhvr additive="base">
                                            <p:cTn id="27" dur="1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accel="55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500" fill="hold"/>
                                            <p:tgtEl>
                                              <p:spTgt spid="10"/>
                                            </p:tgtEl>
                                            <p:attrNameLst>
                                              <p:attrName>ppt_x</p:attrName>
                                            </p:attrNameLst>
                                          </p:cBhvr>
                                          <p:tavLst>
                                            <p:tav tm="0">
                                              <p:val>
                                                <p:strVal val="#ppt_x"/>
                                              </p:val>
                                            </p:tav>
                                            <p:tav tm="100000">
                                              <p:val>
                                                <p:strVal val="#ppt_x"/>
                                              </p:val>
                                            </p:tav>
                                          </p:tavLst>
                                        </p:anim>
                                        <p:anim calcmode="lin" valueType="num">
                                          <p:cBhvr additive="base">
                                            <p:cTn id="31" dur="1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accel="5500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500" fill="hold"/>
                                            <p:tgtEl>
                                              <p:spTgt spid="11"/>
                                            </p:tgtEl>
                                            <p:attrNameLst>
                                              <p:attrName>ppt_x</p:attrName>
                                            </p:attrNameLst>
                                          </p:cBhvr>
                                          <p:tavLst>
                                            <p:tav tm="0">
                                              <p:val>
                                                <p:strVal val="#ppt_x"/>
                                              </p:val>
                                            </p:tav>
                                            <p:tav tm="100000">
                                              <p:val>
                                                <p:strVal val="#ppt_x"/>
                                              </p:val>
                                            </p:tav>
                                          </p:tavLst>
                                        </p:anim>
                                        <p:anim calcmode="lin" valueType="num">
                                          <p:cBhvr additive="base">
                                            <p:cTn id="35" dur="1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accel="55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500" fill="hold"/>
                                            <p:tgtEl>
                                              <p:spTgt spid="12"/>
                                            </p:tgtEl>
                                            <p:attrNameLst>
                                              <p:attrName>ppt_x</p:attrName>
                                            </p:attrNameLst>
                                          </p:cBhvr>
                                          <p:tavLst>
                                            <p:tav tm="0">
                                              <p:val>
                                                <p:strVal val="#ppt_x"/>
                                              </p:val>
                                            </p:tav>
                                            <p:tav tm="100000">
                                              <p:val>
                                                <p:strVal val="#ppt_x"/>
                                              </p:val>
                                            </p:tav>
                                          </p:tavLst>
                                        </p:anim>
                                        <p:anim calcmode="lin" valueType="num">
                                          <p:cBhvr additive="base">
                                            <p:cTn id="39" dur="1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accel="5500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500" fill="hold"/>
                                            <p:tgtEl>
                                              <p:spTgt spid="13"/>
                                            </p:tgtEl>
                                            <p:attrNameLst>
                                              <p:attrName>ppt_x</p:attrName>
                                            </p:attrNameLst>
                                          </p:cBhvr>
                                          <p:tavLst>
                                            <p:tav tm="0">
                                              <p:val>
                                                <p:strVal val="#ppt_x"/>
                                              </p:val>
                                            </p:tav>
                                            <p:tav tm="100000">
                                              <p:val>
                                                <p:strVal val="#ppt_x"/>
                                              </p:val>
                                            </p:tav>
                                          </p:tavLst>
                                        </p:anim>
                                        <p:anim calcmode="lin" valueType="num">
                                          <p:cBhvr additive="base">
                                            <p:cTn id="43" dur="1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accel="5500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500" fill="hold"/>
                                            <p:tgtEl>
                                              <p:spTgt spid="14"/>
                                            </p:tgtEl>
                                            <p:attrNameLst>
                                              <p:attrName>ppt_x</p:attrName>
                                            </p:attrNameLst>
                                          </p:cBhvr>
                                          <p:tavLst>
                                            <p:tav tm="0">
                                              <p:val>
                                                <p:strVal val="#ppt_x"/>
                                              </p:val>
                                            </p:tav>
                                            <p:tav tm="100000">
                                              <p:val>
                                                <p:strVal val="#ppt_x"/>
                                              </p:val>
                                            </p:tav>
                                          </p:tavLst>
                                        </p:anim>
                                        <p:anim calcmode="lin" valueType="num">
                                          <p:cBhvr additive="base">
                                            <p:cTn id="47"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p:tgtEl>
                                              <p:spTgt spid="3"/>
                                            </p:tgtEl>
                                            <p:attrNameLst>
                                              <p:attrName>ppt_x</p:attrName>
                                            </p:attrNameLst>
                                          </p:cBhvr>
                                          <p:tavLst>
                                            <p:tav tm="0">
                                              <p:val>
                                                <p:strVal val="#ppt_x+#ppt_w*1.125000"/>
                                              </p:val>
                                            </p:tav>
                                            <p:tav tm="100000">
                                              <p:val>
                                                <p:strVal val="#ppt_x"/>
                                              </p:val>
                                            </p:tav>
                                          </p:tavLst>
                                        </p:anim>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p:tgtEl>
                                              <p:spTgt spid="17"/>
                                            </p:tgtEl>
                                            <p:attrNameLst>
                                              <p:attrName>ppt_x</p:attrName>
                                            </p:attrNameLst>
                                          </p:cBhvr>
                                          <p:tavLst>
                                            <p:tav tm="0">
                                              <p:val>
                                                <p:strVal val="#ppt_x+#ppt_w*1.125000"/>
                                              </p:val>
                                            </p:tav>
                                            <p:tav tm="100000">
                                              <p:val>
                                                <p:strVal val="#ppt_x"/>
                                              </p:val>
                                            </p:tav>
                                          </p:tavLst>
                                        </p:anim>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ppt_x</p:attrName>
                                            </p:attrNameLst>
                                          </p:cBhvr>
                                          <p:tavLst>
                                            <p:tav tm="0">
                                              <p:val>
                                                <p:strVal val="#ppt_x+#ppt_w*1.125000"/>
                                              </p:val>
                                            </p:tav>
                                            <p:tav tm="100000">
                                              <p:val>
                                                <p:strVal val="#ppt_x"/>
                                              </p:val>
                                            </p:tav>
                                          </p:tavLst>
                                        </p:anim>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2"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p:tgtEl>
                                              <p:spTgt spid="23"/>
                                            </p:tgtEl>
                                            <p:attrNameLst>
                                              <p:attrName>ppt_x</p:attrName>
                                            </p:attrNameLst>
                                          </p:cBhvr>
                                          <p:tavLst>
                                            <p:tav tm="0">
                                              <p:val>
                                                <p:strVal val="#ppt_x+#ppt_w*1.125000"/>
                                              </p:val>
                                            </p:tav>
                                            <p:tav tm="100000">
                                              <p:val>
                                                <p:strVal val="#ppt_x"/>
                                              </p:val>
                                            </p:tav>
                                          </p:tavLst>
                                        </p:anim>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2"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p:tgtEl>
                                              <p:spTgt spid="25"/>
                                            </p:tgtEl>
                                            <p:attrNameLst>
                                              <p:attrName>ppt_x</p:attrName>
                                            </p:attrNameLst>
                                          </p:cBhvr>
                                          <p:tavLst>
                                            <p:tav tm="0">
                                              <p:val>
                                                <p:strVal val="#ppt_x+#ppt_w*1.125000"/>
                                              </p:val>
                                            </p:tav>
                                            <p:tav tm="100000">
                                              <p:val>
                                                <p:strVal val="#ppt_x"/>
                                              </p:val>
                                            </p:tav>
                                          </p:tavLst>
                                        </p:anim>
                                        <p:animEffect transition="in" filter="wipe(left)">
                                          <p:cBhvr>
                                            <p:cTn id="83" dur="500"/>
                                            <p:tgtEl>
                                              <p:spTgt spid="25"/>
                                            </p:tgtEl>
                                          </p:cBhvr>
                                        </p:animEffect>
                                      </p:childTnLst>
                                    </p:cTn>
                                  </p:par>
                                </p:childTnLst>
                              </p:cTn>
                            </p:par>
                            <p:par>
                              <p:cTn id="84" fill="hold">
                                <p:stCondLst>
                                  <p:cond delay="500"/>
                                </p:stCondLst>
                                <p:childTnLst>
                                  <p:par>
                                    <p:cTn id="85" presetID="21" presetClass="entr" presetSubtype="1"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heel(1)">
                                          <p:cBhvr>
                                            <p:cTn id="8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P spid="14" grpId="0" animBg="1"/>
          <p:bldP spid="15" grpId="0" animBg="1"/>
          <p:bldP spid="17" grpId="0"/>
          <p:bldP spid="19" grpId="0"/>
          <p:bldP spid="21" grpId="0"/>
          <p:bldP spid="23" grpId="0"/>
          <p:bldP spid="25"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3473" y="1933331"/>
            <a:ext cx="7248074" cy="1938992"/>
          </a:xfrm>
          <a:prstGeom prst="rect">
            <a:avLst/>
          </a:prstGeom>
          <a:noFill/>
        </p:spPr>
        <p:txBody>
          <a:bodyPr wrap="square" rtlCol="0">
            <a:spAutoFit/>
          </a:bodyPr>
          <a:lstStyle/>
          <a:p>
            <a:r>
              <a:rPr lang="en-US" altLang="zh-CN" sz="4000" dirty="0">
                <a:solidFill>
                  <a:schemeClr val="accent1"/>
                </a:solidFill>
                <a:latin typeface="Berlin Sans FB Demi" pitchFamily="34" charset="0"/>
              </a:rPr>
              <a:t>I’ll call for pen and ink, and write my mind</a:t>
            </a:r>
            <a:endParaRPr lang="zh-CN" altLang="zh-CN" sz="4000" dirty="0">
              <a:solidFill>
                <a:schemeClr val="accent1"/>
              </a:solidFill>
              <a:latin typeface="Berlin Sans FB Demi" pitchFamily="34" charset="0"/>
            </a:endParaRPr>
          </a:p>
          <a:p>
            <a:r>
              <a:rPr lang="en-US" altLang="zh-CN" sz="4000" dirty="0">
                <a:solidFill>
                  <a:schemeClr val="accent1"/>
                </a:solidFill>
                <a:latin typeface="Berlin Sans FB Demi" pitchFamily="34" charset="0"/>
              </a:rPr>
              <a:t>        </a:t>
            </a:r>
            <a:r>
              <a:rPr lang="zh-CN" altLang="zh-CN" sz="4000" dirty="0">
                <a:solidFill>
                  <a:schemeClr val="accent1"/>
                </a:solidFill>
                <a:latin typeface="Berlin Sans FB Demi" pitchFamily="34" charset="0"/>
              </a:rPr>
              <a:t>——</a:t>
            </a:r>
            <a:r>
              <a:rPr lang="en-US" altLang="zh-CN" sz="4000" dirty="0">
                <a:solidFill>
                  <a:schemeClr val="accent1"/>
                </a:solidFill>
                <a:latin typeface="Berlin Sans FB Demi" pitchFamily="34" charset="0"/>
              </a:rPr>
              <a:t>William Shakespeare</a:t>
            </a:r>
            <a:endParaRPr lang="zh-CN" altLang="zh-CN" sz="4000" dirty="0">
              <a:solidFill>
                <a:schemeClr val="accent1"/>
              </a:solidFill>
              <a:latin typeface="Berlin Sans FB Demi" pitchFamily="34" charset="0"/>
            </a:endParaRPr>
          </a:p>
        </p:txBody>
      </p:sp>
    </p:spTree>
    <p:extLst>
      <p:ext uri="{BB962C8B-B14F-4D97-AF65-F5344CB8AC3E}">
        <p14:creationId xmlns:p14="http://schemas.microsoft.com/office/powerpoint/2010/main" val="2894076869"/>
      </p:ext>
    </p:extLst>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9726" y="1957138"/>
            <a:ext cx="5860900" cy="1446550"/>
          </a:xfrm>
          <a:prstGeom prst="rect">
            <a:avLst/>
          </a:prstGeom>
          <a:noFill/>
        </p:spPr>
        <p:txBody>
          <a:bodyPr wrap="none" rtlCol="0">
            <a:spAutoFit/>
          </a:bodyPr>
          <a:lstStyle/>
          <a:p>
            <a:r>
              <a:rPr lang="en-US" altLang="zh-CN" sz="8800" dirty="0">
                <a:solidFill>
                  <a:schemeClr val="accent1"/>
                </a:solidFill>
                <a:latin typeface="Berlin Sans FB Demi" pitchFamily="34" charset="0"/>
              </a:rPr>
              <a:t>Thank you!</a:t>
            </a:r>
            <a:endParaRPr lang="zh-CN" altLang="en-US" sz="8800" dirty="0">
              <a:solidFill>
                <a:schemeClr val="accent1"/>
              </a:solidFill>
              <a:latin typeface="Berlin Sans FB Dem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3000">
        <p:circle/>
      </p:transition>
    </mc:Choice>
    <mc:Fallback xmlns="">
      <p:transition spd="slow" advClick="0" advTm="3000">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4732" y="424388"/>
            <a:ext cx="6304931" cy="523220"/>
          </a:xfrm>
          <a:prstGeom prst="rect">
            <a:avLst/>
          </a:prstGeom>
          <a:noFill/>
        </p:spPr>
        <p:txBody>
          <a:bodyPr wrap="none" rtlCol="0">
            <a:spAutoFit/>
          </a:bodyPr>
          <a:lstStyle/>
          <a:p>
            <a:r>
              <a:rPr lang="en-US" altLang="zh-CN" sz="2800" b="1" dirty="0">
                <a:latin typeface="Berlin Sans FB Demi" pitchFamily="34" charset="0"/>
              </a:rPr>
              <a:t>Book 3 Unit 5 A Trip on the True North</a:t>
            </a:r>
            <a:endParaRPr lang="zh-CN" altLang="en-US" sz="2800" b="1" dirty="0">
              <a:latin typeface="Berlin Sans FB Demi" pitchFamily="34" charset="0"/>
            </a:endParaRPr>
          </a:p>
        </p:txBody>
      </p:sp>
      <p:sp>
        <p:nvSpPr>
          <p:cNvPr id="2" name="矩形 1"/>
          <p:cNvSpPr/>
          <p:nvPr/>
        </p:nvSpPr>
        <p:spPr>
          <a:xfrm>
            <a:off x="1494732" y="1221939"/>
            <a:ext cx="6671733" cy="4524315"/>
          </a:xfrm>
          <a:prstGeom prst="rect">
            <a:avLst/>
          </a:prstGeom>
          <a:solidFill>
            <a:schemeClr val="accent5">
              <a:lumMod val="20000"/>
              <a:lumOff val="80000"/>
              <a:alpha val="53000"/>
            </a:schemeClr>
          </a:solidFill>
        </p:spPr>
        <p:txBody>
          <a:bodyPr wrap="square">
            <a:spAutoFit/>
          </a:bodyPr>
          <a:lstStyle/>
          <a:p>
            <a:r>
              <a:rPr lang="en-US" altLang="zh-CN" sz="2800" b="1" dirty="0">
                <a:latin typeface="Calibri" pitchFamily="34" charset="0"/>
                <a:cs typeface="Calibri" pitchFamily="34" charset="0"/>
              </a:rPr>
              <a:t>    </a:t>
            </a:r>
            <a:r>
              <a:rPr lang="en-US" altLang="zh-CN" sz="2600" b="1" dirty="0">
                <a:latin typeface="Calibri" pitchFamily="34" charset="0"/>
                <a:cs typeface="Calibri" pitchFamily="34" charset="0"/>
              </a:rPr>
              <a:t>Here in Vancouver, you're in Canada's warmest part. People say it is Canada's most beautiful city, surrounded by mountains and the Pacific Ocean. Skiing in the Rocky Mountains and sailing in the </a:t>
            </a:r>
            <a:r>
              <a:rPr lang="en-US" altLang="zh-CN" sz="2600" b="1" dirty="0" err="1">
                <a:latin typeface="Calibri" pitchFamily="34" charset="0"/>
                <a:cs typeface="Calibri" pitchFamily="34" charset="0"/>
              </a:rPr>
              <a:t>harbour</a:t>
            </a:r>
            <a:r>
              <a:rPr lang="en-US" altLang="zh-CN" sz="2600" b="1" dirty="0">
                <a:latin typeface="Calibri" pitchFamily="34" charset="0"/>
                <a:cs typeface="Calibri" pitchFamily="34" charset="0"/>
              </a:rPr>
              <a:t> make Vancouver one of Canada's most popular cities to live in. Its population is increasing rapidly. The coast north of Vancouver has some of the oldest and most beautiful forests in the world. It is so wet there that the trees are extremely tall, some measuring over 90 </a:t>
            </a:r>
            <a:r>
              <a:rPr lang="en-US" altLang="zh-CN" sz="2600" b="1" dirty="0" err="1">
                <a:latin typeface="Calibri" pitchFamily="34" charset="0"/>
                <a:cs typeface="Calibri" pitchFamily="34" charset="0"/>
              </a:rPr>
              <a:t>metres</a:t>
            </a:r>
            <a:r>
              <a:rPr lang="en-US" altLang="zh-CN" sz="2600" b="1" dirty="0">
                <a:latin typeface="Calibri" pitchFamily="34" charset="0"/>
                <a:cs typeface="Calibri" pitchFamily="34" charset="0"/>
              </a:rPr>
              <a:t>.</a:t>
            </a:r>
            <a:endParaRPr lang="zh-CN" altLang="en-US" sz="2600" b="1" dirty="0">
              <a:latin typeface="Calibri" pitchFamily="34" charset="0"/>
              <a:cs typeface="Calibri" pitchFamily="34" charset="0"/>
            </a:endParaRPr>
          </a:p>
        </p:txBody>
      </p:sp>
      <p:sp>
        <p:nvSpPr>
          <p:cNvPr id="4" name="椭圆 3"/>
          <p:cNvSpPr/>
          <p:nvPr/>
        </p:nvSpPr>
        <p:spPr>
          <a:xfrm>
            <a:off x="1426808" y="1632373"/>
            <a:ext cx="2052320"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556214" y="2441786"/>
            <a:ext cx="2471554"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626275" y="2038773"/>
            <a:ext cx="2052320"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682519" y="2882050"/>
            <a:ext cx="1026160" cy="4233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27768" y="2479038"/>
            <a:ext cx="961813" cy="41317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26807" y="4419600"/>
            <a:ext cx="4768427"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80435" y="4930989"/>
            <a:ext cx="1026160" cy="3556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8578" y="2231816"/>
            <a:ext cx="1406154" cy="83099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itchFamily="34" charset="0"/>
                <a:ea typeface="Segoe UI Black" pitchFamily="34" charset="0"/>
              </a:rPr>
              <a:t> location</a:t>
            </a:r>
          </a:p>
          <a:p>
            <a:r>
              <a:rPr lang="en-US" altLang="zh-CN" sz="2400" dirty="0">
                <a:latin typeface="Berlin Sans FB Demi" pitchFamily="34" charset="0"/>
                <a:ea typeface="Segoe UI Black" pitchFamily="34" charset="0"/>
              </a:rPr>
              <a:t> climate</a:t>
            </a:r>
            <a:endParaRPr lang="zh-CN" altLang="en-US" sz="2400" dirty="0">
              <a:latin typeface="Berlin Sans FB Demi" pitchFamily="34" charset="0"/>
            </a:endParaRPr>
          </a:p>
        </p:txBody>
      </p:sp>
      <p:sp>
        <p:nvSpPr>
          <p:cNvPr id="12" name="TextBox 11"/>
          <p:cNvSpPr txBox="1"/>
          <p:nvPr/>
        </p:nvSpPr>
        <p:spPr>
          <a:xfrm>
            <a:off x="147291" y="3395563"/>
            <a:ext cx="1186543"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itchFamily="34" charset="0"/>
                <a:ea typeface="Segoe UI Black" pitchFamily="34" charset="0"/>
              </a:rPr>
              <a:t>scenery</a:t>
            </a:r>
            <a:endParaRPr lang="zh-CN" altLang="en-US" sz="2400" dirty="0">
              <a:latin typeface="Berlin Sans FB Demi" pitchFamily="34" charset="0"/>
            </a:endParaRPr>
          </a:p>
        </p:txBody>
      </p:sp>
      <p:sp>
        <p:nvSpPr>
          <p:cNvPr id="13" name="TextBox 12"/>
          <p:cNvSpPr txBox="1"/>
          <p:nvPr/>
        </p:nvSpPr>
        <p:spPr>
          <a:xfrm>
            <a:off x="147291" y="4211935"/>
            <a:ext cx="1279517"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itchFamily="34" charset="0"/>
                <a:ea typeface="Segoe UI Black" pitchFamily="34" charset="0"/>
              </a:rPr>
              <a:t>lifestyle</a:t>
            </a:r>
            <a:endParaRPr lang="zh-CN" altLang="en-US" sz="2400" dirty="0">
              <a:latin typeface="Berlin Sans FB Demi" pitchFamily="34" charset="0"/>
            </a:endParaRPr>
          </a:p>
        </p:txBody>
      </p:sp>
      <p:cxnSp>
        <p:nvCxnSpPr>
          <p:cNvPr id="15" name="直接连接符 14"/>
          <p:cNvCxnSpPr/>
          <p:nvPr/>
        </p:nvCxnSpPr>
        <p:spPr>
          <a:xfrm>
            <a:off x="3479128" y="2441786"/>
            <a:ext cx="2014045"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080435" y="5215466"/>
            <a:ext cx="2628244"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172895" y="5621866"/>
            <a:ext cx="2335779"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027768" y="2824480"/>
            <a:ext cx="917977"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01656" y="3224106"/>
            <a:ext cx="100702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494732" y="2038773"/>
            <a:ext cx="1297259" cy="6773"/>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69181" y="2045546"/>
            <a:ext cx="93048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5" idx="0"/>
          </p:cNvCxnSpPr>
          <p:nvPr/>
        </p:nvCxnSpPr>
        <p:spPr>
          <a:xfrm flipV="1">
            <a:off x="1556214" y="2441786"/>
            <a:ext cx="1235777" cy="10158"/>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88211" y="3626395"/>
            <a:ext cx="2014045"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494732" y="4829386"/>
            <a:ext cx="3578495"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08234" y="2241460"/>
            <a:ext cx="199125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过去分词作状语</a:t>
            </a:r>
          </a:p>
        </p:txBody>
      </p:sp>
      <p:sp>
        <p:nvSpPr>
          <p:cNvPr id="36" name="TextBox 35"/>
          <p:cNvSpPr txBox="1"/>
          <p:nvPr/>
        </p:nvSpPr>
        <p:spPr>
          <a:xfrm>
            <a:off x="8208234" y="2867509"/>
            <a:ext cx="173316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动名词作主语</a:t>
            </a:r>
          </a:p>
        </p:txBody>
      </p:sp>
      <p:sp>
        <p:nvSpPr>
          <p:cNvPr id="37" name="TextBox 36"/>
          <p:cNvSpPr txBox="1"/>
          <p:nvPr/>
        </p:nvSpPr>
        <p:spPr>
          <a:xfrm>
            <a:off x="8208234" y="3434832"/>
            <a:ext cx="2642070"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a:latin typeface="新宋体" pitchFamily="49" charset="-122"/>
                <a:ea typeface="新宋体" pitchFamily="49" charset="-122"/>
              </a:rPr>
              <a:t> so…that…</a:t>
            </a:r>
            <a:r>
              <a:rPr lang="zh-CN" altLang="en-US" sz="2000" b="1" dirty="0">
                <a:latin typeface="新宋体" pitchFamily="49" charset="-122"/>
                <a:ea typeface="新宋体" pitchFamily="49" charset="-122"/>
              </a:rPr>
              <a:t>状语从句</a:t>
            </a:r>
          </a:p>
        </p:txBody>
      </p:sp>
      <p:sp>
        <p:nvSpPr>
          <p:cNvPr id="38" name="TextBox 37"/>
          <p:cNvSpPr txBox="1"/>
          <p:nvPr/>
        </p:nvSpPr>
        <p:spPr>
          <a:xfrm>
            <a:off x="8208234" y="4007739"/>
            <a:ext cx="173316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独立主格结构</a:t>
            </a:r>
          </a:p>
        </p:txBody>
      </p:sp>
      <p:sp>
        <p:nvSpPr>
          <p:cNvPr id="39" name="TextBox 38"/>
          <p:cNvSpPr txBox="1"/>
          <p:nvPr/>
        </p:nvSpPr>
        <p:spPr>
          <a:xfrm>
            <a:off x="8208234" y="4592834"/>
            <a:ext cx="173316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itchFamily="49" charset="-122"/>
                <a:ea typeface="新宋体" pitchFamily="49" charset="-122"/>
              </a:rPr>
              <a:t>形容词最高级</a:t>
            </a:r>
          </a:p>
        </p:txBody>
      </p:sp>
    </p:spTree>
    <p:extLst>
      <p:ext uri="{BB962C8B-B14F-4D97-AF65-F5344CB8AC3E}">
        <p14:creationId xmlns:p14="http://schemas.microsoft.com/office/powerpoint/2010/main" val="21982478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par>
                                <p:cTn id="60" presetID="14" presetClass="entr" presetSubtype="1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randombar(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randombar(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randombar(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randombar(horizontal)">
                                      <p:cBhvr>
                                        <p:cTn id="92" dur="500"/>
                                        <p:tgtEl>
                                          <p:spTgt spid="25"/>
                                        </p:tgtEl>
                                      </p:cBhvr>
                                    </p:animEffect>
                                  </p:childTnLst>
                                </p:cTn>
                              </p:par>
                              <p:par>
                                <p:cTn id="93" presetID="14" presetClass="entr" presetSubtype="1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randombar(horizontal)">
                                      <p:cBhvr>
                                        <p:cTn id="95" dur="500"/>
                                        <p:tgtEl>
                                          <p:spTgt spid="27"/>
                                        </p:tgtEl>
                                      </p:cBhvr>
                                    </p:animEffect>
                                  </p:childTnLst>
                                </p:cTn>
                              </p:par>
                              <p:par>
                                <p:cTn id="96" presetID="14" presetClass="entr" presetSubtype="1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randombar(horizontal)">
                                      <p:cBhvr>
                                        <p:cTn id="98" dur="500"/>
                                        <p:tgtEl>
                                          <p:spTgt spid="29"/>
                                        </p:tgtEl>
                                      </p:cBhvr>
                                    </p:animEffect>
                                  </p:childTnLst>
                                </p:cTn>
                              </p:par>
                              <p:par>
                                <p:cTn id="99" presetID="14" presetClass="entr" presetSubtype="1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randombar(horizontal)">
                                      <p:cBhvr>
                                        <p:cTn id="101" dur="500"/>
                                        <p:tgtEl>
                                          <p:spTgt spid="32"/>
                                        </p:tgtEl>
                                      </p:cBhvr>
                                    </p:animEffect>
                                  </p:childTnLst>
                                </p:cTn>
                              </p:par>
                              <p:par>
                                <p:cTn id="102" presetID="14" presetClass="entr" presetSubtype="1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randombar(horizontal)">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randombar(horizontal)">
                                      <p:cBhvr>
                                        <p:cTn id="10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86064" y="2138040"/>
            <a:ext cx="7555832" cy="1754326"/>
          </a:xfrm>
          <a:prstGeom prst="rect">
            <a:avLst/>
          </a:prstGeom>
          <a:noFill/>
        </p:spPr>
        <p:txBody>
          <a:bodyPr wrap="square" rtlCol="0">
            <a:spAutoFit/>
          </a:bodyPr>
          <a:lstStyle/>
          <a:p>
            <a:pPr algn="just">
              <a:lnSpc>
                <a:spcPct val="200000"/>
              </a:lnSpc>
            </a:pPr>
            <a:r>
              <a:rPr lang="en-US" altLang="zh-CN" sz="5400" b="1" dirty="0">
                <a:solidFill>
                  <a:srgbClr val="1C1C1C"/>
                </a:solidFill>
                <a:latin typeface="微软雅黑" pitchFamily="34" charset="-122"/>
                <a:ea typeface="微软雅黑" pitchFamily="34" charset="-122"/>
              </a:rPr>
              <a:t>Recommend a City</a:t>
            </a:r>
            <a:endParaRPr lang="zh-CN" altLang="en-US" sz="5400" b="1" dirty="0">
              <a:solidFill>
                <a:srgbClr val="1C1C1C"/>
              </a:solidFill>
              <a:latin typeface="微软雅黑"/>
              <a:ea typeface="微软雅黑"/>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33354" y="4400871"/>
            <a:ext cx="3766976" cy="2211964"/>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5" name="Rectangle 1"/>
          <p:cNvSpPr/>
          <p:nvPr/>
        </p:nvSpPr>
        <p:spPr>
          <a:xfrm>
            <a:off x="692109" y="351183"/>
            <a:ext cx="7583874" cy="386963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新宋体" pitchFamily="49" charset="-122"/>
                <a:ea typeface="新宋体" pitchFamily="49" charset="-122"/>
              </a:rPr>
              <a:t>假如你是高中生李华，你的美国笔友</a:t>
            </a:r>
            <a:r>
              <a:rPr lang="en-US" altLang="zh-CN" sz="2800" b="1" dirty="0">
                <a:solidFill>
                  <a:schemeClr val="bg1"/>
                </a:solidFill>
                <a:latin typeface="Berlin Sans FB Demi" pitchFamily="34" charset="0"/>
                <a:ea typeface="新宋体" pitchFamily="49" charset="-122"/>
              </a:rPr>
              <a:t>Jack</a:t>
            </a:r>
            <a:r>
              <a:rPr lang="zh-CN" altLang="en-US" sz="2800" b="1" dirty="0">
                <a:solidFill>
                  <a:schemeClr val="bg1"/>
                </a:solidFill>
                <a:latin typeface="新宋体" pitchFamily="49" charset="-122"/>
                <a:ea typeface="新宋体" pitchFamily="49" charset="-122"/>
              </a:rPr>
              <a:t>热爱中国传统文化，最近打算来中国工作生活一段时间，但是不确定应该去往哪个城市，写信向你咨询。请你给他写一封回信，内容包括：</a:t>
            </a:r>
            <a:endParaRPr lang="en-US" altLang="zh-CN" sz="2800" b="1" dirty="0">
              <a:solidFill>
                <a:schemeClr val="bg1"/>
              </a:solidFill>
              <a:latin typeface="新宋体" pitchFamily="49" charset="-122"/>
              <a:ea typeface="新宋体" pitchFamily="49" charset="-122"/>
            </a:endParaRPr>
          </a:p>
          <a:p>
            <a:pPr marL="514350" indent="-514350">
              <a:buAutoNum type="arabicPeriod"/>
            </a:pPr>
            <a:r>
              <a:rPr lang="zh-CN" altLang="en-US" sz="2800" b="1" dirty="0">
                <a:solidFill>
                  <a:schemeClr val="bg1"/>
                </a:solidFill>
                <a:latin typeface="新宋体" pitchFamily="49" charset="-122"/>
                <a:ea typeface="新宋体" pitchFamily="49" charset="-122"/>
              </a:rPr>
              <a:t>你推荐的城市；</a:t>
            </a:r>
            <a:r>
              <a:rPr lang="en-US" altLang="zh-CN" sz="2800" b="1" dirty="0">
                <a:solidFill>
                  <a:schemeClr val="bg1"/>
                </a:solidFill>
                <a:latin typeface="新宋体" pitchFamily="49" charset="-122"/>
                <a:ea typeface="新宋体" pitchFamily="49" charset="-122"/>
              </a:rPr>
              <a:t>2.</a:t>
            </a:r>
            <a:r>
              <a:rPr lang="zh-CN" altLang="en-US" sz="2800" b="1" dirty="0">
                <a:solidFill>
                  <a:schemeClr val="bg1"/>
                </a:solidFill>
                <a:latin typeface="新宋体" pitchFamily="49" charset="-122"/>
                <a:ea typeface="新宋体" pitchFamily="49" charset="-122"/>
              </a:rPr>
              <a:t>推荐的理由</a:t>
            </a:r>
            <a:endParaRPr lang="en-US" altLang="zh-CN" sz="2800" b="1" dirty="0">
              <a:solidFill>
                <a:schemeClr val="bg1"/>
              </a:solidFill>
              <a:latin typeface="新宋体" pitchFamily="49" charset="-122"/>
              <a:ea typeface="新宋体" pitchFamily="49" charset="-122"/>
            </a:endParaRPr>
          </a:p>
          <a:p>
            <a:r>
              <a:rPr lang="zh-CN" altLang="en-US" sz="2800" b="1" dirty="0">
                <a:solidFill>
                  <a:schemeClr val="bg1"/>
                </a:solidFill>
                <a:latin typeface="新宋体" pitchFamily="49" charset="-122"/>
                <a:ea typeface="新宋体" pitchFamily="49" charset="-122"/>
              </a:rPr>
              <a:t>注意：</a:t>
            </a:r>
            <a:r>
              <a:rPr lang="en-US" altLang="zh-CN" sz="2800" b="1" dirty="0">
                <a:solidFill>
                  <a:schemeClr val="bg1"/>
                </a:solidFill>
                <a:latin typeface="新宋体" pitchFamily="49" charset="-122"/>
                <a:ea typeface="新宋体" pitchFamily="49" charset="-122"/>
              </a:rPr>
              <a:t>1. </a:t>
            </a:r>
            <a:r>
              <a:rPr lang="zh-CN" altLang="en-US" sz="2800" b="1" dirty="0">
                <a:solidFill>
                  <a:schemeClr val="bg1"/>
                </a:solidFill>
                <a:latin typeface="新宋体" pitchFamily="49" charset="-122"/>
                <a:ea typeface="新宋体" pitchFamily="49" charset="-122"/>
              </a:rPr>
              <a:t>词数</a:t>
            </a:r>
            <a:r>
              <a:rPr lang="en-US" altLang="zh-CN" sz="2800" b="1" dirty="0">
                <a:solidFill>
                  <a:schemeClr val="bg1"/>
                </a:solidFill>
                <a:latin typeface="新宋体" pitchFamily="49" charset="-122"/>
                <a:ea typeface="新宋体" pitchFamily="49" charset="-122"/>
              </a:rPr>
              <a:t>80</a:t>
            </a:r>
            <a:r>
              <a:rPr lang="zh-CN" altLang="en-US" sz="2800" b="1" dirty="0">
                <a:solidFill>
                  <a:schemeClr val="bg1"/>
                </a:solidFill>
                <a:latin typeface="新宋体" pitchFamily="49" charset="-122"/>
                <a:ea typeface="新宋体" pitchFamily="49" charset="-122"/>
              </a:rPr>
              <a:t>词左右；</a:t>
            </a:r>
            <a:endParaRPr lang="en-US" altLang="zh-CN" sz="2800" b="1" dirty="0">
              <a:solidFill>
                <a:schemeClr val="bg1"/>
              </a:solidFill>
              <a:latin typeface="新宋体" pitchFamily="49" charset="-122"/>
              <a:ea typeface="新宋体" pitchFamily="49" charset="-122"/>
            </a:endParaRPr>
          </a:p>
          <a:p>
            <a:r>
              <a:rPr lang="en-US" altLang="zh-CN" sz="2800" b="1" dirty="0">
                <a:solidFill>
                  <a:schemeClr val="bg1"/>
                </a:solidFill>
                <a:latin typeface="新宋体" pitchFamily="49" charset="-122"/>
                <a:ea typeface="新宋体" pitchFamily="49" charset="-122"/>
              </a:rPr>
              <a:t>      2. </a:t>
            </a:r>
            <a:r>
              <a:rPr lang="zh-CN" altLang="en-US" sz="2800" b="1" dirty="0">
                <a:solidFill>
                  <a:schemeClr val="bg1"/>
                </a:solidFill>
                <a:latin typeface="新宋体" pitchFamily="49" charset="-122"/>
                <a:ea typeface="新宋体" pitchFamily="49" charset="-122"/>
              </a:rPr>
              <a:t>可适当增加细节，使行文连贯。</a:t>
            </a:r>
          </a:p>
        </p:txBody>
      </p:sp>
      <p:sp>
        <p:nvSpPr>
          <p:cNvPr id="11" name="TextBox 10"/>
          <p:cNvSpPr txBox="1"/>
          <p:nvPr/>
        </p:nvSpPr>
        <p:spPr>
          <a:xfrm>
            <a:off x="692108" y="4492487"/>
            <a:ext cx="2069797" cy="1938992"/>
          </a:xfrm>
          <a:prstGeom prst="rect">
            <a:avLst/>
          </a:prstGeom>
          <a:noFill/>
        </p:spPr>
        <p:txBody>
          <a:bodyPr wrap="none" rtlCol="0">
            <a:spAutoFit/>
          </a:bodyPr>
          <a:lstStyle/>
          <a:p>
            <a:r>
              <a:rPr lang="zh-CN" altLang="en-US" sz="2400" dirty="0"/>
              <a:t>审题：</a:t>
            </a:r>
            <a:endParaRPr lang="en-US" altLang="zh-CN" sz="2400" dirty="0"/>
          </a:p>
          <a:p>
            <a:pPr marL="342900" indent="-342900">
              <a:buAutoNum type="arabicPeriod"/>
            </a:pPr>
            <a:r>
              <a:rPr lang="zh-CN" altLang="en-US" sz="2400" dirty="0"/>
              <a:t>体裁：</a:t>
            </a:r>
            <a:endParaRPr lang="en-US" altLang="zh-CN" sz="2400" dirty="0"/>
          </a:p>
          <a:p>
            <a:pPr marL="342900" indent="-342900">
              <a:buAutoNum type="arabicPeriod"/>
            </a:pPr>
            <a:r>
              <a:rPr lang="zh-CN" altLang="en-US" sz="2400" dirty="0"/>
              <a:t>写信对象：</a:t>
            </a:r>
            <a:endParaRPr lang="en-US" altLang="zh-CN" sz="2400" dirty="0"/>
          </a:p>
          <a:p>
            <a:pPr marL="342900" indent="-342900">
              <a:buAutoNum type="arabicPeriod"/>
            </a:pPr>
            <a:r>
              <a:rPr lang="zh-CN" altLang="en-US" sz="2400" dirty="0"/>
              <a:t>推荐对象：</a:t>
            </a:r>
            <a:endParaRPr lang="en-US" altLang="zh-CN" sz="2400" dirty="0"/>
          </a:p>
          <a:p>
            <a:pPr marL="342900" indent="-342900">
              <a:buAutoNum type="arabicPeriod"/>
            </a:pPr>
            <a:r>
              <a:rPr lang="zh-CN" altLang="en-US" sz="2400" dirty="0"/>
              <a:t>时态：</a:t>
            </a:r>
          </a:p>
        </p:txBody>
      </p:sp>
      <p:sp>
        <p:nvSpPr>
          <p:cNvPr id="13" name="TextBox 12"/>
          <p:cNvSpPr txBox="1"/>
          <p:nvPr/>
        </p:nvSpPr>
        <p:spPr>
          <a:xfrm>
            <a:off x="2001078" y="4843670"/>
            <a:ext cx="1107996" cy="461665"/>
          </a:xfrm>
          <a:prstGeom prst="rect">
            <a:avLst/>
          </a:prstGeom>
          <a:noFill/>
        </p:spPr>
        <p:txBody>
          <a:bodyPr wrap="none" rtlCol="0">
            <a:spAutoFit/>
          </a:bodyPr>
          <a:lstStyle/>
          <a:p>
            <a:pPr lvl="0"/>
            <a:r>
              <a:rPr lang="zh-CN" altLang="en-US" sz="2400" dirty="0">
                <a:solidFill>
                  <a:srgbClr val="000000"/>
                </a:solidFill>
              </a:rPr>
              <a:t>推荐信</a:t>
            </a:r>
            <a:endParaRPr lang="en-US" altLang="zh-CN" sz="2400" dirty="0">
              <a:solidFill>
                <a:srgbClr val="000000"/>
              </a:solidFill>
            </a:endParaRPr>
          </a:p>
        </p:txBody>
      </p:sp>
      <p:sp>
        <p:nvSpPr>
          <p:cNvPr id="14" name="TextBox 13"/>
          <p:cNvSpPr txBox="1"/>
          <p:nvPr/>
        </p:nvSpPr>
        <p:spPr>
          <a:xfrm>
            <a:off x="2491408" y="5244402"/>
            <a:ext cx="1433406" cy="461665"/>
          </a:xfrm>
          <a:prstGeom prst="rect">
            <a:avLst/>
          </a:prstGeom>
          <a:noFill/>
        </p:spPr>
        <p:txBody>
          <a:bodyPr wrap="none" rtlCol="0">
            <a:spAutoFit/>
          </a:bodyPr>
          <a:lstStyle/>
          <a:p>
            <a:r>
              <a:rPr lang="zh-CN" altLang="en-US" sz="2400" dirty="0">
                <a:solidFill>
                  <a:srgbClr val="000000"/>
                </a:solidFill>
              </a:rPr>
              <a:t>笔友</a:t>
            </a:r>
            <a:r>
              <a:rPr lang="en-US" altLang="zh-CN" sz="2400" dirty="0">
                <a:solidFill>
                  <a:srgbClr val="000000"/>
                </a:solidFill>
              </a:rPr>
              <a:t>Jack</a:t>
            </a:r>
            <a:endParaRPr lang="zh-CN" altLang="en-US" dirty="0"/>
          </a:p>
        </p:txBody>
      </p:sp>
      <p:sp>
        <p:nvSpPr>
          <p:cNvPr id="15" name="TextBox 14"/>
          <p:cNvSpPr txBox="1"/>
          <p:nvPr/>
        </p:nvSpPr>
        <p:spPr>
          <a:xfrm>
            <a:off x="2491408" y="5579165"/>
            <a:ext cx="1415772" cy="461665"/>
          </a:xfrm>
          <a:prstGeom prst="rect">
            <a:avLst/>
          </a:prstGeom>
          <a:noFill/>
        </p:spPr>
        <p:txBody>
          <a:bodyPr wrap="none" rtlCol="0">
            <a:spAutoFit/>
          </a:bodyPr>
          <a:lstStyle/>
          <a:p>
            <a:pPr lvl="0"/>
            <a:r>
              <a:rPr lang="zh-CN" altLang="en-US" sz="2400" dirty="0">
                <a:solidFill>
                  <a:srgbClr val="000000"/>
                </a:solidFill>
              </a:rPr>
              <a:t>一个城市</a:t>
            </a:r>
            <a:endParaRPr lang="en-US" altLang="zh-CN" sz="2400" dirty="0">
              <a:solidFill>
                <a:srgbClr val="000000"/>
              </a:solidFill>
            </a:endParaRPr>
          </a:p>
        </p:txBody>
      </p:sp>
      <p:sp>
        <p:nvSpPr>
          <p:cNvPr id="18" name="TextBox 17"/>
          <p:cNvSpPr txBox="1"/>
          <p:nvPr/>
        </p:nvSpPr>
        <p:spPr>
          <a:xfrm>
            <a:off x="2001078" y="5969814"/>
            <a:ext cx="1723549" cy="461665"/>
          </a:xfrm>
          <a:prstGeom prst="rect">
            <a:avLst/>
          </a:prstGeom>
          <a:noFill/>
        </p:spPr>
        <p:txBody>
          <a:bodyPr wrap="none" rtlCol="0">
            <a:spAutoFit/>
          </a:bodyPr>
          <a:lstStyle/>
          <a:p>
            <a:r>
              <a:rPr lang="zh-CN" altLang="en-US" sz="2400" dirty="0">
                <a:solidFill>
                  <a:srgbClr val="000000"/>
                </a:solidFill>
              </a:rPr>
              <a:t>一般现在时</a:t>
            </a:r>
            <a:endParaRPr lang="zh-CN" altLang="en-US" dirty="0"/>
          </a:p>
        </p:txBody>
      </p:sp>
      <p:grpSp>
        <p:nvGrpSpPr>
          <p:cNvPr id="22" name="组合 21"/>
          <p:cNvGrpSpPr/>
          <p:nvPr/>
        </p:nvGrpSpPr>
        <p:grpSpPr>
          <a:xfrm>
            <a:off x="4732800" y="4416286"/>
            <a:ext cx="3371505" cy="2196549"/>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4" name="圆角矩形 2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sp>
        <p:nvSpPr>
          <p:cNvPr id="25" name="椭圆 24"/>
          <p:cNvSpPr/>
          <p:nvPr/>
        </p:nvSpPr>
        <p:spPr>
          <a:xfrm>
            <a:off x="3637722" y="2093843"/>
            <a:ext cx="1961321" cy="503583"/>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574415" y="2498035"/>
            <a:ext cx="830855" cy="42407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693646" y="2511288"/>
            <a:ext cx="830855" cy="42407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29114" y="815009"/>
            <a:ext cx="1632469" cy="42407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850296" y="4578626"/>
            <a:ext cx="3254009" cy="1938992"/>
          </a:xfrm>
          <a:prstGeom prst="rect">
            <a:avLst/>
          </a:prstGeom>
          <a:noFill/>
        </p:spPr>
        <p:txBody>
          <a:bodyPr wrap="square" rtlCol="0">
            <a:spAutoFit/>
          </a:bodyPr>
          <a:lstStyle/>
          <a:p>
            <a:r>
              <a:rPr lang="zh-CN" altLang="en-US" sz="2000" dirty="0"/>
              <a:t>注意：</a:t>
            </a:r>
            <a:endParaRPr lang="en-US" altLang="zh-CN" sz="2000" dirty="0"/>
          </a:p>
          <a:p>
            <a:pPr marL="342900" indent="-342900">
              <a:buAutoNum type="arabicPeriod"/>
            </a:pPr>
            <a:r>
              <a:rPr lang="zh-CN" altLang="en-US" sz="2000" dirty="0"/>
              <a:t>推荐理由要有</a:t>
            </a:r>
            <a:r>
              <a:rPr lang="en-US" altLang="zh-CN" sz="2000" dirty="0"/>
              <a:t>2-3</a:t>
            </a:r>
            <a:r>
              <a:rPr lang="zh-CN" altLang="en-US" sz="2000" dirty="0"/>
              <a:t>条；</a:t>
            </a:r>
            <a:endParaRPr lang="en-US" altLang="zh-CN" sz="2000" dirty="0"/>
          </a:p>
          <a:p>
            <a:pPr marL="342900" indent="-342900">
              <a:buAutoNum type="arabicPeriod"/>
            </a:pPr>
            <a:r>
              <a:rPr lang="zh-CN" altLang="en-US" sz="2000" dirty="0"/>
              <a:t>理由涉及中国传统文化、工作机遇或生活便利条件等；</a:t>
            </a:r>
            <a:endParaRPr lang="en-US" altLang="zh-CN" sz="2000" dirty="0"/>
          </a:p>
          <a:p>
            <a:pPr marL="342900" indent="-342900">
              <a:buAutoNum type="arabicPeriod"/>
            </a:pPr>
            <a:r>
              <a:rPr lang="zh-CN" altLang="en-US" sz="2000" dirty="0"/>
              <a:t>结尾加上美好祝愿。</a:t>
            </a:r>
          </a:p>
        </p:txBody>
      </p:sp>
      <p:cxnSp>
        <p:nvCxnSpPr>
          <p:cNvPr id="31" name="直接连接符 30"/>
          <p:cNvCxnSpPr/>
          <p:nvPr/>
        </p:nvCxnSpPr>
        <p:spPr>
          <a:xfrm flipV="1">
            <a:off x="5188231" y="2928731"/>
            <a:ext cx="795130" cy="662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79285" y="1663150"/>
            <a:ext cx="2195828"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750218" y="1663150"/>
            <a:ext cx="1478843" cy="662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14658" y="2484783"/>
            <a:ext cx="1989647" cy="523220"/>
          </a:xfrm>
          <a:prstGeom prst="rect">
            <a:avLst/>
          </a:prstGeom>
          <a:noFill/>
        </p:spPr>
        <p:txBody>
          <a:bodyPr wrap="none" rtlCol="0">
            <a:spAutoFit/>
          </a:bodyPr>
          <a:lstStyle/>
          <a:p>
            <a:r>
              <a:rPr lang="en-US" altLang="zh-CN" sz="2800" b="1" dirty="0">
                <a:solidFill>
                  <a:srgbClr val="FFFF00"/>
                </a:solidFill>
                <a:latin typeface="新宋体" pitchFamily="49" charset="-122"/>
                <a:ea typeface="新宋体" pitchFamily="49" charset="-122"/>
              </a:rPr>
              <a:t>3.</a:t>
            </a:r>
            <a:r>
              <a:rPr lang="zh-CN" altLang="en-US" sz="2800" b="1" dirty="0">
                <a:solidFill>
                  <a:srgbClr val="FFFF00"/>
                </a:solidFill>
                <a:latin typeface="新宋体" pitchFamily="49" charset="-122"/>
                <a:ea typeface="新宋体" pitchFamily="49" charset="-122"/>
              </a:rPr>
              <a:t>美好祝愿</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5" dur="5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0" dur="500"/>
                                        <p:tgtEl>
                                          <p:spTgt spid="11">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5" dur="500"/>
                                        <p:tgtEl>
                                          <p:spTgt spid="11">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randombar(horizont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randombar(horizont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80" dur="500"/>
                                        <p:tgtEl>
                                          <p:spTgt spid="2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90" dur="500"/>
                                        <p:tgtEl>
                                          <p:spTgt spid="29">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250"/>
                                        <p:tgtEl>
                                          <p:spTgt spid="33"/>
                                        </p:tgtEl>
                                      </p:cBhvr>
                                    </p:animEffect>
                                  </p:childTnLst>
                                </p:cTn>
                              </p:par>
                              <p:par>
                                <p:cTn id="96" presetID="14" presetClass="entr" presetSubtype="10"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randombar(horizontal)">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03" dur="500"/>
                                        <p:tgtEl>
                                          <p:spTgt spid="29">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nodeType="clickEffect">
                                  <p:stCondLst>
                                    <p:cond delay="0"/>
                                  </p:stCondLst>
                                  <p:childTnLst>
                                    <p:set>
                                      <p:cBhvr>
                                        <p:cTn id="107"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108" dur="500"/>
                                        <p:tgtEl>
                                          <p:spTgt spid="29">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randombar(horizontal)">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animBg="1"/>
      <p:bldP spid="26" grpId="0" animBg="1"/>
      <p:bldP spid="27" grpId="0" animBg="1"/>
      <p:bldP spid="28"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96167" y="2062149"/>
            <a:ext cx="2682524" cy="268252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25" name="TextBox 41"/>
          <p:cNvSpPr txBox="1"/>
          <p:nvPr/>
        </p:nvSpPr>
        <p:spPr>
          <a:xfrm>
            <a:off x="1203555" y="2689202"/>
            <a:ext cx="1867745" cy="16404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en-US" altLang="zh-CN" sz="2665" b="1" dirty="0">
                <a:solidFill>
                  <a:srgbClr val="080808"/>
                </a:solidFill>
                <a:latin typeface="+mj-ea"/>
                <a:ea typeface="+mj-ea"/>
              </a:rPr>
              <a:t>The structure of the letter</a:t>
            </a:r>
          </a:p>
        </p:txBody>
      </p:sp>
      <p:grpSp>
        <p:nvGrpSpPr>
          <p:cNvPr id="34" name="组合 33"/>
          <p:cNvGrpSpPr/>
          <p:nvPr/>
        </p:nvGrpSpPr>
        <p:grpSpPr>
          <a:xfrm>
            <a:off x="3815636" y="627080"/>
            <a:ext cx="7788857" cy="5764696"/>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 name="矩形 1"/>
          <p:cNvSpPr/>
          <p:nvPr/>
        </p:nvSpPr>
        <p:spPr>
          <a:xfrm>
            <a:off x="4174434" y="847242"/>
            <a:ext cx="7381461" cy="5509200"/>
          </a:xfrm>
          <a:prstGeom prst="rect">
            <a:avLst/>
          </a:prstGeom>
        </p:spPr>
        <p:txBody>
          <a:bodyPr wrap="square">
            <a:spAutoFit/>
          </a:bodyPr>
          <a:lstStyle/>
          <a:p>
            <a:pPr lvl="0" fontAlgn="base">
              <a:spcBef>
                <a:spcPct val="0"/>
              </a:spcBef>
              <a:spcAft>
                <a:spcPct val="0"/>
              </a:spcAft>
            </a:pPr>
            <a:r>
              <a:rPr lang="en-US" altLang="zh-CN" sz="3200" dirty="0">
                <a:solidFill>
                  <a:prstClr val="black"/>
                </a:solidFill>
                <a:latin typeface="Calibri" pitchFamily="34" charset="0"/>
                <a:ea typeface="宋体" charset="-122"/>
              </a:rPr>
              <a:t>Dear Jack,</a:t>
            </a:r>
          </a:p>
          <a:p>
            <a:pPr lvl="0" fontAlgn="base">
              <a:spcBef>
                <a:spcPct val="0"/>
              </a:spcBef>
              <a:spcAft>
                <a:spcPct val="0"/>
              </a:spcAft>
            </a:pPr>
            <a:r>
              <a:rPr lang="en-US" altLang="zh-CN" sz="3200" b="1" dirty="0">
                <a:solidFill>
                  <a:schemeClr val="accent1"/>
                </a:solidFill>
                <a:effectLst>
                  <a:outerShdw blurRad="38100" dist="38100" dir="2700000" algn="tl">
                    <a:srgbClr val="000000">
                      <a:alpha val="43137"/>
                    </a:srgbClr>
                  </a:outerShdw>
                </a:effectLst>
                <a:latin typeface="Calibri" pitchFamily="34" charset="0"/>
                <a:ea typeface="宋体" charset="-122"/>
              </a:rPr>
              <a:t>Part one</a:t>
            </a:r>
            <a:r>
              <a:rPr lang="en-US" altLang="zh-CN" sz="3200" dirty="0">
                <a:solidFill>
                  <a:schemeClr val="accent1"/>
                </a:solidFill>
                <a:latin typeface="Calibri" pitchFamily="34" charset="0"/>
                <a:ea typeface="宋体" charset="-122"/>
              </a:rPr>
              <a:t>: </a:t>
            </a:r>
            <a:r>
              <a:rPr lang="en-US" altLang="zh-CN" sz="3200" dirty="0">
                <a:latin typeface="Calibri" pitchFamily="34" charset="0"/>
                <a:ea typeface="宋体" charset="-122"/>
              </a:rPr>
              <a:t>express</a:t>
            </a:r>
            <a:r>
              <a:rPr lang="en-US" altLang="zh-CN" sz="3200" dirty="0">
                <a:solidFill>
                  <a:schemeClr val="accent1"/>
                </a:solidFill>
                <a:latin typeface="Calibri" pitchFamily="34" charset="0"/>
                <a:ea typeface="宋体" charset="-122"/>
              </a:rPr>
              <a:t> </a:t>
            </a:r>
            <a:r>
              <a:rPr lang="en-US" altLang="zh-CN" sz="3200" b="1" dirty="0">
                <a:solidFill>
                  <a:prstClr val="black"/>
                </a:solidFill>
                <a:effectLst>
                  <a:outerShdw blurRad="38100" dist="38100" dir="2700000" algn="tl">
                    <a:srgbClr val="000000">
                      <a:alpha val="43137"/>
                    </a:srgbClr>
                  </a:outerShdw>
                </a:effectLst>
                <a:latin typeface="Calibri" pitchFamily="34" charset="0"/>
                <a:ea typeface="宋体" charset="-122"/>
              </a:rPr>
              <a:t>the purpose and the background</a:t>
            </a:r>
            <a:r>
              <a:rPr lang="en-US" altLang="zh-CN" sz="3200" dirty="0">
                <a:solidFill>
                  <a:prstClr val="black"/>
                </a:solidFill>
                <a:latin typeface="Calibri" pitchFamily="34" charset="0"/>
                <a:ea typeface="宋体" charset="-122"/>
              </a:rPr>
              <a:t> of writing this letter</a:t>
            </a:r>
          </a:p>
          <a:p>
            <a:pPr lvl="0" fontAlgn="base">
              <a:spcBef>
                <a:spcPct val="0"/>
              </a:spcBef>
              <a:spcAft>
                <a:spcPct val="0"/>
              </a:spcAft>
            </a:pPr>
            <a:endParaRPr lang="en-US" altLang="zh-CN" sz="3200" dirty="0">
              <a:solidFill>
                <a:prstClr val="black"/>
              </a:solidFill>
              <a:latin typeface="Calibri" pitchFamily="34" charset="0"/>
              <a:ea typeface="宋体" charset="-122"/>
            </a:endParaRPr>
          </a:p>
          <a:p>
            <a:pPr lvl="0" fontAlgn="base">
              <a:spcBef>
                <a:spcPct val="0"/>
              </a:spcBef>
              <a:spcAft>
                <a:spcPct val="0"/>
              </a:spcAft>
            </a:pPr>
            <a:r>
              <a:rPr lang="en-US" altLang="zh-CN" sz="3200" b="1" dirty="0">
                <a:solidFill>
                  <a:schemeClr val="accent1"/>
                </a:solidFill>
                <a:effectLst>
                  <a:outerShdw blurRad="38100" dist="38100" dir="2700000" algn="tl">
                    <a:srgbClr val="000000">
                      <a:alpha val="43137"/>
                    </a:srgbClr>
                  </a:outerShdw>
                </a:effectLst>
                <a:latin typeface="Calibri" pitchFamily="34" charset="0"/>
                <a:ea typeface="宋体" charset="-122"/>
              </a:rPr>
              <a:t>Part two</a:t>
            </a:r>
            <a:r>
              <a:rPr lang="en-US" altLang="zh-CN" sz="3200" dirty="0">
                <a:solidFill>
                  <a:schemeClr val="accent1"/>
                </a:solidFill>
                <a:latin typeface="Calibri" pitchFamily="34" charset="0"/>
                <a:ea typeface="宋体" charset="-122"/>
              </a:rPr>
              <a:t>: </a:t>
            </a:r>
            <a:r>
              <a:rPr lang="en-US" altLang="zh-CN" sz="3200" dirty="0">
                <a:latin typeface="Calibri" pitchFamily="34" charset="0"/>
                <a:ea typeface="宋体" charset="-122"/>
              </a:rPr>
              <a:t>list at least </a:t>
            </a:r>
            <a:r>
              <a:rPr lang="en-US" altLang="zh-CN" sz="3200" dirty="0">
                <a:solidFill>
                  <a:srgbClr val="FF0066"/>
                </a:solidFill>
                <a:latin typeface="Calibri" pitchFamily="34" charset="0"/>
                <a:ea typeface="宋体" charset="-122"/>
              </a:rPr>
              <a:t>2</a:t>
            </a:r>
            <a:r>
              <a:rPr lang="en-US" altLang="zh-CN" sz="3200" b="1" dirty="0">
                <a:solidFill>
                  <a:prstClr val="black"/>
                </a:solidFill>
                <a:effectLst>
                  <a:outerShdw blurRad="38100" dist="38100" dir="2700000" algn="tl">
                    <a:srgbClr val="000000">
                      <a:alpha val="43137"/>
                    </a:srgbClr>
                  </a:outerShdw>
                </a:effectLst>
                <a:latin typeface="Calibri" pitchFamily="34" charset="0"/>
                <a:ea typeface="宋体" charset="-122"/>
              </a:rPr>
              <a:t> reasons </a:t>
            </a:r>
            <a:r>
              <a:rPr lang="en-US" altLang="zh-CN" sz="3200" dirty="0">
                <a:solidFill>
                  <a:prstClr val="black"/>
                </a:solidFill>
                <a:latin typeface="Calibri" pitchFamily="34" charset="0"/>
                <a:ea typeface="宋体" charset="-122"/>
              </a:rPr>
              <a:t>for recommendation</a:t>
            </a:r>
          </a:p>
          <a:p>
            <a:pPr lvl="0" fontAlgn="base">
              <a:spcBef>
                <a:spcPct val="0"/>
              </a:spcBef>
              <a:spcAft>
                <a:spcPct val="0"/>
              </a:spcAft>
            </a:pPr>
            <a:r>
              <a:rPr lang="en-US" altLang="zh-CN" sz="3200" dirty="0">
                <a:solidFill>
                  <a:prstClr val="black"/>
                </a:solidFill>
                <a:latin typeface="Calibri" pitchFamily="34" charset="0"/>
                <a:ea typeface="宋体" charset="-122"/>
              </a:rPr>
              <a:t> </a:t>
            </a:r>
          </a:p>
          <a:p>
            <a:pPr lvl="0" fontAlgn="base">
              <a:spcBef>
                <a:spcPct val="0"/>
              </a:spcBef>
              <a:spcAft>
                <a:spcPct val="0"/>
              </a:spcAft>
            </a:pPr>
            <a:r>
              <a:rPr lang="en-US" altLang="zh-CN" sz="3200" b="1" dirty="0">
                <a:solidFill>
                  <a:schemeClr val="accent1"/>
                </a:solidFill>
                <a:effectLst>
                  <a:outerShdw blurRad="38100" dist="38100" dir="2700000" algn="tl">
                    <a:srgbClr val="000000">
                      <a:alpha val="43137"/>
                    </a:srgbClr>
                  </a:outerShdw>
                </a:effectLst>
                <a:latin typeface="Calibri" pitchFamily="34" charset="0"/>
                <a:ea typeface="宋体" charset="-122"/>
              </a:rPr>
              <a:t>Part three:</a:t>
            </a:r>
            <a:r>
              <a:rPr lang="en-US" altLang="zh-CN" sz="3200" dirty="0">
                <a:solidFill>
                  <a:prstClr val="black"/>
                </a:solidFill>
                <a:latin typeface="Calibri" pitchFamily="34" charset="0"/>
                <a:ea typeface="宋体" charset="-122"/>
              </a:rPr>
              <a:t> show </a:t>
            </a:r>
            <a:r>
              <a:rPr lang="en-US" altLang="zh-CN" sz="3200" b="1" dirty="0">
                <a:effectLst>
                  <a:outerShdw blurRad="38100" dist="38100" dir="2700000" algn="tl">
                    <a:srgbClr val="000000">
                      <a:alpha val="43137"/>
                    </a:srgbClr>
                  </a:outerShdw>
                </a:effectLst>
                <a:latin typeface="Calibri" pitchFamily="34" charset="0"/>
                <a:ea typeface="宋体" charset="-122"/>
              </a:rPr>
              <a:t>best wishes </a:t>
            </a:r>
          </a:p>
          <a:p>
            <a:pPr lvl="0" fontAlgn="base">
              <a:spcBef>
                <a:spcPct val="0"/>
              </a:spcBef>
              <a:spcAft>
                <a:spcPct val="0"/>
              </a:spcAft>
            </a:pPr>
            <a:r>
              <a:rPr lang="en-US" altLang="zh-CN" sz="3200" b="1" dirty="0">
                <a:solidFill>
                  <a:prstClr val="black"/>
                </a:solidFill>
                <a:effectLst>
                  <a:outerShdw blurRad="38100" dist="38100" dir="2700000" algn="tl">
                    <a:srgbClr val="000000">
                      <a:alpha val="43137"/>
                    </a:srgbClr>
                  </a:outerShdw>
                </a:effectLst>
                <a:latin typeface="Calibri" pitchFamily="34" charset="0"/>
                <a:ea typeface="宋体" charset="-122"/>
              </a:rPr>
              <a:t>                   </a:t>
            </a:r>
            <a:r>
              <a:rPr lang="en-US" altLang="zh-CN" sz="3200" dirty="0">
                <a:solidFill>
                  <a:prstClr val="black"/>
                </a:solidFill>
                <a:latin typeface="Calibri" pitchFamily="34" charset="0"/>
                <a:ea typeface="宋体" charset="-122"/>
              </a:rPr>
              <a:t>(a complete sentence) </a:t>
            </a:r>
          </a:p>
          <a:p>
            <a:pPr lvl="0" fontAlgn="base">
              <a:spcBef>
                <a:spcPct val="0"/>
              </a:spcBef>
              <a:spcAft>
                <a:spcPct val="0"/>
              </a:spcAft>
            </a:pPr>
            <a:r>
              <a:rPr lang="en-US" altLang="zh-CN" sz="3200" dirty="0">
                <a:solidFill>
                  <a:prstClr val="black"/>
                </a:solidFill>
                <a:latin typeface="Calibri" pitchFamily="34" charset="0"/>
                <a:ea typeface="宋体" charset="-122"/>
              </a:rPr>
              <a:t>                                             Sincerely yours,</a:t>
            </a:r>
          </a:p>
          <a:p>
            <a:pPr lvl="0" fontAlgn="base">
              <a:spcBef>
                <a:spcPct val="0"/>
              </a:spcBef>
              <a:spcAft>
                <a:spcPct val="0"/>
              </a:spcAft>
            </a:pPr>
            <a:r>
              <a:rPr lang="en-US" altLang="zh-CN" sz="3200" dirty="0">
                <a:solidFill>
                  <a:prstClr val="black"/>
                </a:solidFill>
                <a:latin typeface="Calibri" pitchFamily="34" charset="0"/>
                <a:ea typeface="宋体" charset="-122"/>
              </a:rPr>
              <a:t>                                                      Li </a:t>
            </a:r>
            <a:r>
              <a:rPr lang="en-US" altLang="zh-CN" sz="3200" dirty="0" err="1">
                <a:solidFill>
                  <a:prstClr val="black"/>
                </a:solidFill>
                <a:latin typeface="Calibri" pitchFamily="34" charset="0"/>
                <a:ea typeface="宋体" charset="-122"/>
              </a:rPr>
              <a:t>Hua</a:t>
            </a:r>
            <a:endParaRPr lang="zh-CN" altLang="en-US" dirty="0">
              <a:solidFill>
                <a:prstClr val="black"/>
              </a:solidFill>
              <a:latin typeface="Calibri" pitchFamily="34" charset="0"/>
              <a:ea typeface="宋体" charset="-122"/>
            </a:endParaRPr>
          </a:p>
        </p:txBody>
      </p:sp>
      <p:pic>
        <p:nvPicPr>
          <p:cNvPr id="10" name="图片 9" descr="水印">
            <a:extLst>
              <a:ext uri="{FF2B5EF4-FFF2-40B4-BE49-F238E27FC236}">
                <a16:creationId xmlns:a16="http://schemas.microsoft.com/office/drawing/2014/main" id="{78A89D1C-D8D0-40B8-8AF6-58D2C664C1FB}"/>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randombar(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50" dur="5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55" dur="500"/>
                                        <p:tgtEl>
                                          <p:spTgt spid="2">
                                            <p:txEl>
                                              <p:pRg st="7" end="7"/>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5576" y="248444"/>
            <a:ext cx="11602460" cy="405620"/>
            <a:chOff x="395576" y="248444"/>
            <a:chExt cx="11602460" cy="405620"/>
          </a:xfrm>
        </p:grpSpPr>
        <p:sp>
          <p:nvSpPr>
            <p:cNvPr id="55" name="标题 1"/>
            <p:cNvSpPr txBox="1"/>
            <p:nvPr/>
          </p:nvSpPr>
          <p:spPr>
            <a:xfrm>
              <a:off x="906976" y="267494"/>
              <a:ext cx="8203893"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Part one  The purpose and the background</a:t>
              </a:r>
              <a:endParaRPr lang="zh-CN" altLang="en-US" sz="2800" b="1" dirty="0"/>
            </a:p>
          </p:txBody>
        </p:sp>
        <p:cxnSp>
          <p:nvCxnSpPr>
            <p:cNvPr id="56" name="直接连接符 55"/>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9" name="组合 58"/>
            <p:cNvGrpSpPr/>
            <p:nvPr/>
          </p:nvGrpSpPr>
          <p:grpSpPr>
            <a:xfrm>
              <a:off x="395576" y="248444"/>
              <a:ext cx="396000" cy="396000"/>
              <a:chOff x="406574" y="236732"/>
              <a:chExt cx="612048" cy="593261"/>
            </a:xfrm>
          </p:grpSpPr>
          <p:sp>
            <p:nvSpPr>
              <p:cNvPr id="60" name="矩形 59"/>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5" name="TextBox 64"/>
          <p:cNvSpPr txBox="1">
            <a:spLocks noChangeArrowheads="1"/>
          </p:cNvSpPr>
          <p:nvPr/>
        </p:nvSpPr>
        <p:spPr bwMode="auto">
          <a:xfrm>
            <a:off x="439017" y="1869743"/>
            <a:ext cx="11409551" cy="3539430"/>
          </a:xfrm>
          <a:prstGeom prst="rect">
            <a:avLst/>
          </a:prstGeom>
          <a:noFill/>
          <a:ln w="9525">
            <a:noFill/>
            <a:miter lim="800000"/>
            <a:headEnd/>
            <a:tailEnd/>
          </a:ln>
        </p:spPr>
        <p:txBody>
          <a:bodyPr wrap="square">
            <a:spAutoFit/>
          </a:bodyPr>
          <a:lstStyle/>
          <a:p>
            <a:pPr>
              <a:defRPr/>
            </a:pPr>
            <a:r>
              <a:rPr kumimoji="0" lang="en-US" altLang="zh-CN" sz="2800" b="1" i="0" u="none" strike="noStrike" kern="0" cap="none" spc="0" normalizeH="0" baseline="0" noProof="0" dirty="0">
                <a:ln>
                  <a:noFill/>
                </a:ln>
                <a:effectLst/>
                <a:uLnTx/>
                <a:uFillTx/>
                <a:latin typeface="Calibri" pitchFamily="34" charset="0"/>
                <a:cs typeface="Calibri" pitchFamily="34" charset="0"/>
              </a:rPr>
              <a:t>1. </a:t>
            </a:r>
            <a:r>
              <a:rPr lang="en-US" altLang="zh-CN" sz="2800" b="1" kern="0" dirty="0">
                <a:solidFill>
                  <a:schemeClr val="accent1"/>
                </a:solidFill>
                <a:latin typeface="Calibri" pitchFamily="34" charset="0"/>
                <a:cs typeface="Calibri" pitchFamily="34" charset="0"/>
              </a:rPr>
              <a:t>I’ve learned from your last letter that </a:t>
            </a:r>
            <a:r>
              <a:rPr lang="en-US" altLang="zh-CN" sz="2800" b="1" kern="0" dirty="0">
                <a:latin typeface="Calibri" pitchFamily="34" charset="0"/>
                <a:cs typeface="Calibri" pitchFamily="34" charset="0"/>
              </a:rPr>
              <a:t>you are at a loss to choose which city to work and live in China, … ranks/comes first on my recommendation list for the reasons below. </a:t>
            </a:r>
          </a:p>
          <a:p>
            <a:pPr>
              <a:defRPr/>
            </a:pPr>
            <a:r>
              <a:rPr kumimoji="0" lang="en-US" altLang="zh-CN" sz="2800" b="1" i="0" u="none" strike="noStrike" kern="0" cap="none" spc="0" normalizeH="0" baseline="0" noProof="0" dirty="0">
                <a:ln>
                  <a:noFill/>
                </a:ln>
                <a:solidFill>
                  <a:schemeClr val="accent1"/>
                </a:solidFill>
                <a:effectLst/>
                <a:uLnTx/>
                <a:uFillTx/>
                <a:latin typeface="Calibri" pitchFamily="34" charset="0"/>
                <a:cs typeface="Calibri" pitchFamily="34" charset="0"/>
              </a:rPr>
              <a:t>2. Learning/Hearing that</a:t>
            </a:r>
            <a:r>
              <a:rPr kumimoji="0" lang="en-US" altLang="zh-CN" sz="2800" b="1" i="0" u="none" strike="noStrike" kern="0" cap="none" spc="0" normalizeH="0" baseline="0" noProof="0" dirty="0">
                <a:ln>
                  <a:noFill/>
                </a:ln>
                <a:effectLst/>
                <a:uLnTx/>
                <a:uFillTx/>
                <a:latin typeface="Calibri" pitchFamily="34" charset="0"/>
                <a:cs typeface="Calibri" pitchFamily="34" charset="0"/>
              </a:rPr>
              <a:t> you will </a:t>
            </a:r>
            <a:r>
              <a:rPr lang="en-US" altLang="zh-CN" sz="2800" b="1" kern="0" dirty="0">
                <a:latin typeface="Calibri" pitchFamily="34" charset="0"/>
                <a:cs typeface="Calibri" pitchFamily="34" charset="0"/>
              </a:rPr>
              <a:t>work in China for a period of  time and are eager to choose a city to live in, </a:t>
            </a:r>
            <a:r>
              <a:rPr kumimoji="0" lang="en-US" altLang="zh-CN" sz="2800" b="1" i="0" u="none" strike="noStrike" kern="0" cap="none" spc="0" normalizeH="0" baseline="0" noProof="0" dirty="0">
                <a:ln>
                  <a:noFill/>
                </a:ln>
                <a:effectLst/>
                <a:uLnTx/>
                <a:uFillTx/>
                <a:latin typeface="Calibri" pitchFamily="34" charset="0"/>
                <a:cs typeface="Calibri" pitchFamily="34" charset="0"/>
              </a:rPr>
              <a:t>I’m writing to </a:t>
            </a:r>
            <a:r>
              <a:rPr lang="en-US" altLang="zh-CN" sz="2800" b="1" kern="0" dirty="0">
                <a:latin typeface="Calibri" pitchFamily="34" charset="0"/>
                <a:cs typeface="Calibri" pitchFamily="34" charset="0"/>
              </a:rPr>
              <a:t>recommend … to you.</a:t>
            </a:r>
          </a:p>
          <a:p>
            <a:pPr marL="0" marR="0" lvl="0" indent="0" defTabSz="914400" eaLnBrk="1" fontAlgn="auto" latinLnBrk="0" hangingPunct="1">
              <a:spcBef>
                <a:spcPts val="0"/>
              </a:spcBef>
              <a:spcAft>
                <a:spcPts val="0"/>
              </a:spcAft>
              <a:buClrTx/>
              <a:buSzTx/>
              <a:buFontTx/>
              <a:buNone/>
              <a:tabLst/>
              <a:defRPr/>
            </a:pPr>
            <a:r>
              <a:rPr lang="en-US" altLang="zh-CN" sz="2800" b="1" kern="0" dirty="0">
                <a:latin typeface="Calibri" pitchFamily="34" charset="0"/>
                <a:cs typeface="Calibri" pitchFamily="34" charset="0"/>
              </a:rPr>
              <a:t>3. Last time you dropped me a few lines </a:t>
            </a:r>
            <a:r>
              <a:rPr lang="en-US" altLang="zh-CN" sz="2800" b="1" kern="0" dirty="0">
                <a:solidFill>
                  <a:srgbClr val="7030A0"/>
                </a:solidFill>
                <a:latin typeface="Calibri" pitchFamily="34" charset="0"/>
                <a:cs typeface="Calibri" pitchFamily="34" charset="0"/>
              </a:rPr>
              <a:t>enquiring some information </a:t>
            </a:r>
            <a:r>
              <a:rPr lang="en-US" altLang="zh-CN" sz="2800" b="1" kern="0" dirty="0">
                <a:solidFill>
                  <a:schemeClr val="tx1">
                    <a:lumMod val="85000"/>
                    <a:lumOff val="15000"/>
                  </a:schemeClr>
                </a:solidFill>
                <a:latin typeface="Calibri" pitchFamily="34" charset="0"/>
                <a:cs typeface="Calibri" pitchFamily="34" charset="0"/>
              </a:rPr>
              <a:t>concerning </a:t>
            </a:r>
            <a:r>
              <a:rPr lang="en-US" altLang="zh-CN" sz="2800" b="1" kern="0" dirty="0">
                <a:latin typeface="Calibri" pitchFamily="34" charset="0"/>
                <a:cs typeface="Calibri" pitchFamily="34" charset="0"/>
              </a:rPr>
              <a:t>which city  to work and live in. I’m more than delighted to recommend Hangzhou for the following reasons.</a:t>
            </a:r>
          </a:p>
        </p:txBody>
      </p:sp>
      <p:sp>
        <p:nvSpPr>
          <p:cNvPr id="66" name="圆角矩形 65"/>
          <p:cNvSpPr/>
          <p:nvPr/>
        </p:nvSpPr>
        <p:spPr bwMode="auto">
          <a:xfrm flipH="1">
            <a:off x="999549" y="942276"/>
            <a:ext cx="9127089" cy="557948"/>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endParaRPr>
          </a:p>
        </p:txBody>
      </p:sp>
      <p:sp>
        <p:nvSpPr>
          <p:cNvPr id="68" name="TextBox 67"/>
          <p:cNvSpPr txBox="1"/>
          <p:nvPr/>
        </p:nvSpPr>
        <p:spPr>
          <a:xfrm>
            <a:off x="1174101" y="1117827"/>
            <a:ext cx="9106319" cy="361637"/>
          </a:xfrm>
          <a:prstGeom prst="rect">
            <a:avLst/>
          </a:prstGeom>
          <a:noFill/>
        </p:spPr>
        <p:txBody>
          <a:bodyPr wrap="square" rtlCol="0">
            <a:spAutoFit/>
          </a:bodyPr>
          <a:lstStyle/>
          <a:p>
            <a:pPr>
              <a:lnSpc>
                <a:spcPts val="2100"/>
              </a:lnSpc>
            </a:pPr>
            <a:r>
              <a:rPr lang="en-US" altLang="zh-CN" sz="2800" b="1" dirty="0">
                <a:solidFill>
                  <a:schemeClr val="bg1">
                    <a:lumMod val="50000"/>
                  </a:schemeClr>
                </a:solidFill>
              </a:rPr>
              <a:t>express the purpose and the background — direct  </a:t>
            </a:r>
          </a:p>
        </p:txBody>
      </p:sp>
      <p:grpSp>
        <p:nvGrpSpPr>
          <p:cNvPr id="69" name="组合 68"/>
          <p:cNvGrpSpPr/>
          <p:nvPr/>
        </p:nvGrpSpPr>
        <p:grpSpPr>
          <a:xfrm>
            <a:off x="209152" y="796804"/>
            <a:ext cx="964949" cy="963755"/>
            <a:chOff x="3379310" y="4038363"/>
            <a:chExt cx="900000" cy="900000"/>
          </a:xfrm>
        </p:grpSpPr>
        <p:grpSp>
          <p:nvGrpSpPr>
            <p:cNvPr id="70" name="组合 69"/>
            <p:cNvGrpSpPr/>
            <p:nvPr/>
          </p:nvGrpSpPr>
          <p:grpSpPr>
            <a:xfrm>
              <a:off x="3379310" y="4038363"/>
              <a:ext cx="900000" cy="900000"/>
              <a:chOff x="4229236" y="3968984"/>
              <a:chExt cx="792000" cy="792000"/>
            </a:xfrm>
          </p:grpSpPr>
          <p:sp>
            <p:nvSpPr>
              <p:cNvPr id="72" name="MH_Other_2"/>
              <p:cNvSpPr/>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3" name="MH_Title_1"/>
              <p:cNvSpPr/>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itchFamily="34" charset="0"/>
                </a:endParaRPr>
              </a:p>
            </p:txBody>
          </p:sp>
        </p:grpSp>
        <p:sp>
          <p:nvSpPr>
            <p:cNvPr id="71" name="KSO_Shape"/>
            <p:cNvSpPr>
              <a:spLocks noChangeAspect="1"/>
            </p:cNvSpPr>
            <p:nvPr/>
          </p:nvSpPr>
          <p:spPr>
            <a:xfrm flipH="1">
              <a:off x="3685294" y="4337297"/>
              <a:ext cx="288033" cy="302132"/>
            </a:xfrm>
            <a:custGeom>
              <a:avLst/>
              <a:gdLst>
                <a:gd name="connsiteX0" fmla="*/ 4461768 w 5394523"/>
                <a:gd name="connsiteY0" fmla="*/ 3204655 h 5658773"/>
                <a:gd name="connsiteX1" fmla="*/ 932755 w 5394523"/>
                <a:gd name="connsiteY1" fmla="*/ 3204655 h 5658773"/>
                <a:gd name="connsiteX2" fmla="*/ 932755 w 5394523"/>
                <a:gd name="connsiteY2" fmla="*/ 3680451 h 5658773"/>
                <a:gd name="connsiteX3" fmla="*/ 935888 w 5394523"/>
                <a:gd name="connsiteY3" fmla="*/ 3730118 h 5658773"/>
                <a:gd name="connsiteX4" fmla="*/ 933854 w 5394523"/>
                <a:gd name="connsiteY4" fmla="*/ 3730118 h 5658773"/>
                <a:gd name="connsiteX5" fmla="*/ 919576 w 5394523"/>
                <a:gd name="connsiteY5" fmla="*/ 3878377 h 5658773"/>
                <a:gd name="connsiteX6" fmla="*/ 25312 w 5394523"/>
                <a:gd name="connsiteY6" fmla="*/ 4724735 h 5658773"/>
                <a:gd name="connsiteX7" fmla="*/ 0 w 5394523"/>
                <a:gd name="connsiteY7" fmla="*/ 4726073 h 5658773"/>
                <a:gd name="connsiteX8" fmla="*/ 0 w 5394523"/>
                <a:gd name="connsiteY8" fmla="*/ 4987418 h 5658773"/>
                <a:gd name="connsiteX9" fmla="*/ 1696229 w 5394523"/>
                <a:gd name="connsiteY9" fmla="*/ 4987418 h 5658773"/>
                <a:gd name="connsiteX10" fmla="*/ 1708125 w 5394523"/>
                <a:gd name="connsiteY10" fmla="*/ 5046603 h 5658773"/>
                <a:gd name="connsiteX11" fmla="*/ 2697262 w 5394523"/>
                <a:gd name="connsiteY11" fmla="*/ 5658773 h 5658773"/>
                <a:gd name="connsiteX12" fmla="*/ 3686400 w 5394523"/>
                <a:gd name="connsiteY12" fmla="*/ 5046603 h 5658773"/>
                <a:gd name="connsiteX13" fmla="*/ 3698295 w 5394523"/>
                <a:gd name="connsiteY13" fmla="*/ 4987418 h 5658773"/>
                <a:gd name="connsiteX14" fmla="*/ 5394523 w 5394523"/>
                <a:gd name="connsiteY14" fmla="*/ 4987418 h 5658773"/>
                <a:gd name="connsiteX15" fmla="*/ 5394523 w 5394523"/>
                <a:gd name="connsiteY15" fmla="*/ 4726073 h 5658773"/>
                <a:gd name="connsiteX16" fmla="*/ 5369211 w 5394523"/>
                <a:gd name="connsiteY16" fmla="*/ 4724735 h 5658773"/>
                <a:gd name="connsiteX17" fmla="*/ 4474947 w 5394523"/>
                <a:gd name="connsiteY17" fmla="*/ 3878377 h 5658773"/>
                <a:gd name="connsiteX18" fmla="*/ 4460669 w 5394523"/>
                <a:gd name="connsiteY18" fmla="*/ 3730118 h 5658773"/>
                <a:gd name="connsiteX19" fmla="*/ 4458635 w 5394523"/>
                <a:gd name="connsiteY19" fmla="*/ 3730118 h 5658773"/>
                <a:gd name="connsiteX20" fmla="*/ 4461768 w 5394523"/>
                <a:gd name="connsiteY20" fmla="*/ 3680451 h 5658773"/>
                <a:gd name="connsiteX21" fmla="*/ 4461768 w 5394523"/>
                <a:gd name="connsiteY21" fmla="*/ 2315655 h 5658773"/>
                <a:gd name="connsiteX22" fmla="*/ 932755 w 5394523"/>
                <a:gd name="connsiteY22" fmla="*/ 2315655 h 5658773"/>
                <a:gd name="connsiteX23" fmla="*/ 932755 w 5394523"/>
                <a:gd name="connsiteY23" fmla="*/ 2963355 h 5658773"/>
                <a:gd name="connsiteX24" fmla="*/ 4461768 w 5394523"/>
                <a:gd name="connsiteY24" fmla="*/ 2963355 h 5658773"/>
                <a:gd name="connsiteX25" fmla="*/ 2697262 w 5394523"/>
                <a:gd name="connsiteY25" fmla="*/ 0 h 5658773"/>
                <a:gd name="connsiteX26" fmla="*/ 2006732 w 5394523"/>
                <a:gd name="connsiteY26" fmla="*/ 562798 h 5658773"/>
                <a:gd name="connsiteX27" fmla="*/ 1994361 w 5394523"/>
                <a:gd name="connsiteY27" fmla="*/ 685515 h 5658773"/>
                <a:gd name="connsiteX28" fmla="*/ 1968717 w 5394523"/>
                <a:gd name="connsiteY28" fmla="*/ 689428 h 5658773"/>
                <a:gd name="connsiteX29" fmla="*/ 932755 w 5394523"/>
                <a:gd name="connsiteY29" fmla="*/ 1960511 h 5658773"/>
                <a:gd name="connsiteX30" fmla="*/ 932755 w 5394523"/>
                <a:gd name="connsiteY30" fmla="*/ 2074355 h 5658773"/>
                <a:gd name="connsiteX31" fmla="*/ 4461768 w 5394523"/>
                <a:gd name="connsiteY31" fmla="*/ 2074355 h 5658773"/>
                <a:gd name="connsiteX32" fmla="*/ 4461768 w 5394523"/>
                <a:gd name="connsiteY32" fmla="*/ 1960511 h 5658773"/>
                <a:gd name="connsiteX33" fmla="*/ 3425806 w 5394523"/>
                <a:gd name="connsiteY33" fmla="*/ 689428 h 5658773"/>
                <a:gd name="connsiteX34" fmla="*/ 3400163 w 5394523"/>
                <a:gd name="connsiteY34" fmla="*/ 685515 h 5658773"/>
                <a:gd name="connsiteX35" fmla="*/ 3387792 w 5394523"/>
                <a:gd name="connsiteY35" fmla="*/ 562798 h 5658773"/>
                <a:gd name="connsiteX36" fmla="*/ 2697262 w 5394523"/>
                <a:gd name="connsiteY36" fmla="*/ 0 h 56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4523" h="565877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ndParaRPr>
            </a:p>
          </p:txBody>
        </p:sp>
      </p:grpSp>
      <p:pic>
        <p:nvPicPr>
          <p:cNvPr id="16" name="图片 15" descr="水印">
            <a:extLst>
              <a:ext uri="{FF2B5EF4-FFF2-40B4-BE49-F238E27FC236}">
                <a16:creationId xmlns:a16="http://schemas.microsoft.com/office/drawing/2014/main" id="{4FCCC8D4-1945-4C23-A4CA-2494C327EAA2}"/>
              </a:ext>
            </a:extLst>
          </p:cNvPr>
          <p:cNvPicPr>
            <a:picLocks noChangeAspect="1"/>
          </p:cNvPicPr>
          <p:nvPr/>
        </p:nvPicPr>
        <p:blipFill>
          <a:blip r:embed="rId3"/>
          <a:stretch>
            <a:fillRect/>
          </a:stretch>
        </p:blipFill>
        <p:spPr>
          <a:xfrm>
            <a:off x="6915150" y="63500"/>
            <a:ext cx="5173345" cy="1674495"/>
          </a:xfrm>
          <a:prstGeom prst="rect">
            <a:avLst/>
          </a:prstGeom>
        </p:spPr>
      </p:pic>
    </p:spTree>
    <p:extLst>
      <p:ext uri="{BB962C8B-B14F-4D97-AF65-F5344CB8AC3E}">
        <p14:creationId xmlns:p14="http://schemas.microsoft.com/office/powerpoint/2010/main" val="34333467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1+#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8"/>
                                        </p:tgtEl>
                                        <p:attrNameLst>
                                          <p:attrName>ppt_y</p:attrName>
                                        </p:attrNameLst>
                                      </p:cBhvr>
                                      <p:tavLst>
                                        <p:tav tm="0">
                                          <p:val>
                                            <p:strVal val="#ppt_y"/>
                                          </p:val>
                                        </p:tav>
                                        <p:tav tm="100000">
                                          <p:val>
                                            <p:strVal val="#ppt_y"/>
                                          </p:val>
                                        </p:tav>
                                      </p:tavLst>
                                    </p:anim>
                                    <p:anim calcmode="lin" valueType="num">
                                      <p:cBhvr>
                                        <p:cTn id="18"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5">
                                            <p:txEl>
                                              <p:pRg st="0" end="0"/>
                                            </p:txEl>
                                          </p:spTgt>
                                        </p:tgtEl>
                                        <p:attrNameLst>
                                          <p:attrName>style.visibility</p:attrName>
                                        </p:attrNameLst>
                                      </p:cBhvr>
                                      <p:to>
                                        <p:strVal val="visible"/>
                                      </p:to>
                                    </p:set>
                                    <p:animEffect transition="in" filter="randombar(horizontal)">
                                      <p:cBhvr>
                                        <p:cTn id="25" dur="500"/>
                                        <p:tgtEl>
                                          <p:spTgt spid="6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5">
                                            <p:txEl>
                                              <p:pRg st="1" end="1"/>
                                            </p:txEl>
                                          </p:spTgt>
                                        </p:tgtEl>
                                        <p:attrNameLst>
                                          <p:attrName>style.visibility</p:attrName>
                                        </p:attrNameLst>
                                      </p:cBhvr>
                                      <p:to>
                                        <p:strVal val="visible"/>
                                      </p:to>
                                    </p:set>
                                    <p:animEffect transition="in" filter="randombar(horizontal)">
                                      <p:cBhvr>
                                        <p:cTn id="30" dur="500"/>
                                        <p:tgtEl>
                                          <p:spTgt spid="6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5">
                                            <p:txEl>
                                              <p:pRg st="2" end="2"/>
                                            </p:txEl>
                                          </p:spTgt>
                                        </p:tgtEl>
                                        <p:attrNameLst>
                                          <p:attrName>style.visibility</p:attrName>
                                        </p:attrNameLst>
                                      </p:cBhvr>
                                      <p:to>
                                        <p:strVal val="visible"/>
                                      </p:to>
                                    </p:set>
                                    <p:animEffect transition="in" filter="randombar(horizontal)">
                                      <p:cBhvr>
                                        <p:cTn id="35" dur="5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89143" y="4470540"/>
            <a:ext cx="1029507" cy="1419277"/>
            <a:chOff x="3439461" y="3304273"/>
            <a:chExt cx="772130" cy="1064458"/>
          </a:xfrm>
        </p:grpSpPr>
        <p:sp>
          <p:nvSpPr>
            <p:cNvPr id="876" name="MH_Other_383"/>
            <p:cNvSpPr/>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77" name="MH_Other_384"/>
            <p:cNvSpPr/>
            <p:nvPr/>
          </p:nvSpPr>
          <p:spPr>
            <a:xfrm rot="1800000">
              <a:off x="3667901" y="3364668"/>
              <a:ext cx="543690" cy="158537"/>
            </a:xfrm>
            <a:prstGeom prst="rect">
              <a:avLst/>
            </a:prstGeom>
            <a:solidFill>
              <a:schemeClr val="accent2"/>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sp>
          <p:nvSpPr>
            <p:cNvPr id="31109" name="MH_Other_387"/>
            <p:cNvSpPr txBox="1">
              <a:spLocks noChangeArrowheads="1"/>
            </p:cNvSpPr>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itchFamily="34" charset="0"/>
                </a:defRPr>
              </a:lvl1pPr>
              <a:lvl2pPr marL="742950" indent="-285750">
                <a:defRPr>
                  <a:latin typeface="Times New Roman" pitchFamily="18" charset="0"/>
                  <a:ea typeface="微软雅黑" pitchFamily="34" charset="-122"/>
                </a:defRPr>
              </a:lvl2pPr>
              <a:lvl3pPr marL="1143000" indent="-228600">
                <a:defRPr>
                  <a:latin typeface="Times New Roman" pitchFamily="18" charset="0"/>
                  <a:ea typeface="微软雅黑" pitchFamily="34" charset="-122"/>
                </a:defRPr>
              </a:lvl3pPr>
              <a:lvl4pPr marL="1600200" indent="-228600">
                <a:defRPr>
                  <a:latin typeface="Times New Roman" pitchFamily="18" charset="0"/>
                  <a:ea typeface="微软雅黑" pitchFamily="34" charset="-122"/>
                </a:defRPr>
              </a:lvl4pPr>
              <a:lvl5pPr marL="2057400" indent="-228600">
                <a:defRPr>
                  <a:latin typeface="Times New Roman" pitchFamily="18" charset="0"/>
                  <a:ea typeface="微软雅黑" pitchFamily="34" charset="-122"/>
                </a:defRPr>
              </a:lvl5pPr>
              <a:lvl6pPr marL="2514600" indent="-228600" fontAlgn="base">
                <a:spcBef>
                  <a:spcPct val="0"/>
                </a:spcBef>
                <a:spcAft>
                  <a:spcPct val="0"/>
                </a:spcAft>
                <a:defRPr>
                  <a:latin typeface="Times New Roman" pitchFamily="18" charset="0"/>
                  <a:ea typeface="微软雅黑" pitchFamily="34" charset="-122"/>
                </a:defRPr>
              </a:lvl6pPr>
              <a:lvl7pPr marL="2971800" indent="-228600" fontAlgn="base">
                <a:spcBef>
                  <a:spcPct val="0"/>
                </a:spcBef>
                <a:spcAft>
                  <a:spcPct val="0"/>
                </a:spcAft>
                <a:defRPr>
                  <a:latin typeface="Times New Roman" pitchFamily="18" charset="0"/>
                  <a:ea typeface="微软雅黑" pitchFamily="34" charset="-122"/>
                </a:defRPr>
              </a:lvl7pPr>
              <a:lvl8pPr marL="3429000" indent="-228600" fontAlgn="base">
                <a:spcBef>
                  <a:spcPct val="0"/>
                </a:spcBef>
                <a:spcAft>
                  <a:spcPct val="0"/>
                </a:spcAft>
                <a:defRPr>
                  <a:latin typeface="Times New Roman" pitchFamily="18" charset="0"/>
                  <a:ea typeface="微软雅黑" pitchFamily="34" charset="-122"/>
                </a:defRPr>
              </a:lvl8pPr>
              <a:lvl9pPr marL="3886200" indent="-228600" fontAlgn="base">
                <a:spcBef>
                  <a:spcPct val="0"/>
                </a:spcBef>
                <a:spcAft>
                  <a:spcPct val="0"/>
                </a:spcAft>
                <a:defRPr>
                  <a:latin typeface="Times New Roman" pitchFamily="18" charset="0"/>
                  <a:ea typeface="微软雅黑" pitchFamily="34" charset="-122"/>
                </a:defRPr>
              </a:lvl9pPr>
            </a:lstStyle>
            <a:p>
              <a:r>
                <a:rPr lang="en-US" altLang="zh-CN" sz="3600"/>
                <a:t>04</a:t>
              </a:r>
              <a:endParaRPr lang="zh-CN" altLang="en-US" sz="3600" dirty="0"/>
            </a:p>
          </p:txBody>
        </p:sp>
      </p:grpSp>
      <p:grpSp>
        <p:nvGrpSpPr>
          <p:cNvPr id="10" name="组合 9"/>
          <p:cNvGrpSpPr/>
          <p:nvPr/>
        </p:nvGrpSpPr>
        <p:grpSpPr>
          <a:xfrm>
            <a:off x="7498919" y="3403573"/>
            <a:ext cx="1431563" cy="760975"/>
            <a:chOff x="5021793" y="2504043"/>
            <a:chExt cx="1073672" cy="570730"/>
          </a:xfrm>
        </p:grpSpPr>
        <p:sp>
          <p:nvSpPr>
            <p:cNvPr id="864" name="MH_Other_373"/>
            <p:cNvSpPr/>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65" name="MH_Other_374"/>
            <p:cNvSpPr/>
            <p:nvPr/>
          </p:nvSpPr>
          <p:spPr>
            <a:xfrm rot="16200000">
              <a:off x="4832997" y="2698877"/>
              <a:ext cx="539024" cy="161432"/>
            </a:xfrm>
            <a:prstGeom prst="rect">
              <a:avLst/>
            </a:prstGeom>
            <a:solidFill>
              <a:schemeClr val="accent2"/>
            </a:solidFill>
            <a:ln w="12700" cap="flat" cmpd="sng" algn="ctr">
              <a:noFill/>
              <a:prstDash val="solid"/>
              <a:miter lim="800000"/>
            </a:ln>
            <a:effectLst/>
          </p:spPr>
          <p:txBody>
            <a:bodyPr lIns="91440" tIns="45720" rIns="91440" bIns="45720" anchor="ctr"/>
            <a:lstStyle/>
            <a:p>
              <a:pPr algn="ctr">
                <a:defRPr/>
              </a:pPr>
              <a:endParaRPr lang="zh-CN" altLang="en-US" sz="2400" kern="0">
                <a:solidFill>
                  <a:prstClr val="white"/>
                </a:solidFill>
              </a:endParaRPr>
            </a:p>
          </p:txBody>
        </p:sp>
        <p:sp>
          <p:nvSpPr>
            <p:cNvPr id="31099" name="MH_Other_377"/>
            <p:cNvSpPr txBox="1">
              <a:spLocks noChangeArrowheads="1"/>
            </p:cNvSpPr>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ea typeface="微软雅黑" pitchFamily="34" charset="-122"/>
                </a:defRPr>
              </a:lvl1pPr>
              <a:lvl2pPr marL="742950" indent="-285750">
                <a:defRPr>
                  <a:solidFill>
                    <a:schemeClr val="tx1"/>
                  </a:solidFill>
                  <a:latin typeface="Times New Roman" pitchFamily="18" charset="0"/>
                  <a:ea typeface="微软雅黑" pitchFamily="34" charset="-122"/>
                </a:defRPr>
              </a:lvl2pPr>
              <a:lvl3pPr marL="1143000" indent="-228600">
                <a:defRPr>
                  <a:solidFill>
                    <a:schemeClr val="tx1"/>
                  </a:solidFill>
                  <a:latin typeface="Times New Roman" pitchFamily="18" charset="0"/>
                  <a:ea typeface="微软雅黑" pitchFamily="34" charset="-122"/>
                </a:defRPr>
              </a:lvl3pPr>
              <a:lvl4pPr marL="1600200" indent="-228600">
                <a:defRPr>
                  <a:solidFill>
                    <a:schemeClr val="tx1"/>
                  </a:solidFill>
                  <a:latin typeface="Times New Roman" pitchFamily="18" charset="0"/>
                  <a:ea typeface="微软雅黑" pitchFamily="34" charset="-122"/>
                </a:defRPr>
              </a:lvl4pPr>
              <a:lvl5pPr marL="2057400" indent="-228600">
                <a:defRPr>
                  <a:solidFill>
                    <a:schemeClr val="tx1"/>
                  </a:solidFill>
                  <a:latin typeface="Times New Roman" pitchFamily="18" charset="0"/>
                  <a:ea typeface="微软雅黑" pitchFamily="34" charset="-122"/>
                </a:defRPr>
              </a:lvl5pPr>
              <a:lvl6pPr marL="2514600" indent="-228600" fontAlgn="base">
                <a:spcBef>
                  <a:spcPct val="0"/>
                </a:spcBef>
                <a:spcAft>
                  <a:spcPct val="0"/>
                </a:spcAft>
                <a:defRPr>
                  <a:solidFill>
                    <a:schemeClr val="tx1"/>
                  </a:solidFill>
                  <a:latin typeface="Times New Roman" pitchFamily="18" charset="0"/>
                  <a:ea typeface="微软雅黑" pitchFamily="34" charset="-122"/>
                </a:defRPr>
              </a:lvl6pPr>
              <a:lvl7pPr marL="2971800" indent="-228600" fontAlgn="base">
                <a:spcBef>
                  <a:spcPct val="0"/>
                </a:spcBef>
                <a:spcAft>
                  <a:spcPct val="0"/>
                </a:spcAft>
                <a:defRPr>
                  <a:solidFill>
                    <a:schemeClr val="tx1"/>
                  </a:solidFill>
                  <a:latin typeface="Times New Roman" pitchFamily="18" charset="0"/>
                  <a:ea typeface="微软雅黑" pitchFamily="34" charset="-122"/>
                </a:defRPr>
              </a:lvl7pPr>
              <a:lvl8pPr marL="3429000" indent="-228600" fontAlgn="base">
                <a:spcBef>
                  <a:spcPct val="0"/>
                </a:spcBef>
                <a:spcAft>
                  <a:spcPct val="0"/>
                </a:spcAft>
                <a:defRPr>
                  <a:solidFill>
                    <a:schemeClr val="tx1"/>
                  </a:solidFill>
                  <a:latin typeface="Times New Roman" pitchFamily="18" charset="0"/>
                  <a:ea typeface="微软雅黑" pitchFamily="34" charset="-122"/>
                </a:defRPr>
              </a:lvl8pPr>
              <a:lvl9pPr marL="3886200" indent="-228600" fontAlgn="base">
                <a:spcBef>
                  <a:spcPct val="0"/>
                </a:spcBef>
                <a:spcAft>
                  <a:spcPct val="0"/>
                </a:spcAft>
                <a:defRPr>
                  <a:solidFill>
                    <a:schemeClr val="tx1"/>
                  </a:solidFill>
                  <a:latin typeface="Times New Roman" pitchFamily="18" charset="0"/>
                  <a:ea typeface="微软雅黑" pitchFamily="34" charset="-122"/>
                </a:defRPr>
              </a:lvl9pPr>
            </a:lstStyle>
            <a:p>
              <a:pPr eaLnBrk="1" hangingPunct="1"/>
              <a:r>
                <a:rPr lang="en-US" altLang="zh-CN" sz="3600">
                  <a:solidFill>
                    <a:schemeClr val="accent2"/>
                  </a:solidFill>
                  <a:latin typeface="Impact" pitchFamily="34" charset="0"/>
                  <a:ea typeface="+mn-ea"/>
                </a:rPr>
                <a:t>02</a:t>
              </a:r>
              <a:endParaRPr lang="zh-CN" altLang="en-US" sz="4935" dirty="0">
                <a:solidFill>
                  <a:schemeClr val="accent2"/>
                </a:solidFill>
                <a:latin typeface="Impact" pitchFamily="34" charset="0"/>
                <a:ea typeface="+mn-ea"/>
              </a:endParaRPr>
            </a:p>
          </p:txBody>
        </p:sp>
      </p:grpSp>
      <p:grpSp>
        <p:nvGrpSpPr>
          <p:cNvPr id="11" name="组合 10"/>
          <p:cNvGrpSpPr/>
          <p:nvPr/>
        </p:nvGrpSpPr>
        <p:grpSpPr>
          <a:xfrm>
            <a:off x="6727362" y="4470540"/>
            <a:ext cx="1029503" cy="1419277"/>
            <a:chOff x="4443078" y="3304273"/>
            <a:chExt cx="772127" cy="1064458"/>
          </a:xfrm>
        </p:grpSpPr>
        <p:sp>
          <p:nvSpPr>
            <p:cNvPr id="870" name="MH_Other_378"/>
            <p:cNvSpPr/>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71" name="MH_Other_379"/>
            <p:cNvSpPr/>
            <p:nvPr/>
          </p:nvSpPr>
          <p:spPr>
            <a:xfrm rot="19800000">
              <a:off x="4443078" y="3364668"/>
              <a:ext cx="543688" cy="158537"/>
            </a:xfrm>
            <a:prstGeom prst="rect">
              <a:avLst/>
            </a:prstGeom>
            <a:solidFill>
              <a:schemeClr val="accent1"/>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sp>
          <p:nvSpPr>
            <p:cNvPr id="31104" name="MH_Other_382"/>
            <p:cNvSpPr txBox="1">
              <a:spLocks noChangeArrowheads="1"/>
            </p:cNvSpPr>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itchFamily="34" charset="0"/>
                </a:defRPr>
              </a:lvl1pPr>
              <a:lvl2pPr marL="742950" indent="-285750">
                <a:defRPr>
                  <a:latin typeface="Times New Roman" pitchFamily="18" charset="0"/>
                  <a:ea typeface="微软雅黑" pitchFamily="34" charset="-122"/>
                </a:defRPr>
              </a:lvl2pPr>
              <a:lvl3pPr marL="1143000" indent="-228600">
                <a:defRPr>
                  <a:latin typeface="Times New Roman" pitchFamily="18" charset="0"/>
                  <a:ea typeface="微软雅黑" pitchFamily="34" charset="-122"/>
                </a:defRPr>
              </a:lvl3pPr>
              <a:lvl4pPr marL="1600200" indent="-228600">
                <a:defRPr>
                  <a:latin typeface="Times New Roman" pitchFamily="18" charset="0"/>
                  <a:ea typeface="微软雅黑" pitchFamily="34" charset="-122"/>
                </a:defRPr>
              </a:lvl4pPr>
              <a:lvl5pPr marL="2057400" indent="-228600">
                <a:defRPr>
                  <a:latin typeface="Times New Roman" pitchFamily="18" charset="0"/>
                  <a:ea typeface="微软雅黑" pitchFamily="34" charset="-122"/>
                </a:defRPr>
              </a:lvl5pPr>
              <a:lvl6pPr marL="2514600" indent="-228600" fontAlgn="base">
                <a:spcBef>
                  <a:spcPct val="0"/>
                </a:spcBef>
                <a:spcAft>
                  <a:spcPct val="0"/>
                </a:spcAft>
                <a:defRPr>
                  <a:latin typeface="Times New Roman" pitchFamily="18" charset="0"/>
                  <a:ea typeface="微软雅黑" pitchFamily="34" charset="-122"/>
                </a:defRPr>
              </a:lvl6pPr>
              <a:lvl7pPr marL="2971800" indent="-228600" fontAlgn="base">
                <a:spcBef>
                  <a:spcPct val="0"/>
                </a:spcBef>
                <a:spcAft>
                  <a:spcPct val="0"/>
                </a:spcAft>
                <a:defRPr>
                  <a:latin typeface="Times New Roman" pitchFamily="18" charset="0"/>
                  <a:ea typeface="微软雅黑" pitchFamily="34" charset="-122"/>
                </a:defRPr>
              </a:lvl7pPr>
              <a:lvl8pPr marL="3429000" indent="-228600" fontAlgn="base">
                <a:spcBef>
                  <a:spcPct val="0"/>
                </a:spcBef>
                <a:spcAft>
                  <a:spcPct val="0"/>
                </a:spcAft>
                <a:defRPr>
                  <a:latin typeface="Times New Roman" pitchFamily="18" charset="0"/>
                  <a:ea typeface="微软雅黑" pitchFamily="34" charset="-122"/>
                </a:defRPr>
              </a:lvl8pPr>
              <a:lvl9pPr marL="3886200" indent="-228600" fontAlgn="base">
                <a:spcBef>
                  <a:spcPct val="0"/>
                </a:spcBef>
                <a:spcAft>
                  <a:spcPct val="0"/>
                </a:spcAft>
                <a:defRPr>
                  <a:latin typeface="Times New Roman" pitchFamily="18" charset="0"/>
                  <a:ea typeface="微软雅黑" pitchFamily="34" charset="-122"/>
                </a:defRPr>
              </a:lvl9pPr>
            </a:lstStyle>
            <a:p>
              <a:r>
                <a:rPr lang="en-US" altLang="zh-CN" sz="3600"/>
                <a:t>03</a:t>
              </a:r>
              <a:endParaRPr lang="zh-CN" altLang="en-US" sz="3600" dirty="0"/>
            </a:p>
          </p:txBody>
        </p:sp>
      </p:grpSp>
      <p:grpSp>
        <p:nvGrpSpPr>
          <p:cNvPr id="13" name="组合 12"/>
          <p:cNvGrpSpPr/>
          <p:nvPr/>
        </p:nvGrpSpPr>
        <p:grpSpPr>
          <a:xfrm>
            <a:off x="4215464" y="3411623"/>
            <a:ext cx="1431563" cy="718700"/>
            <a:chOff x="2559202" y="2510082"/>
            <a:chExt cx="1073672" cy="539025"/>
          </a:xfrm>
        </p:grpSpPr>
        <p:sp>
          <p:nvSpPr>
            <p:cNvPr id="846" name="MH_Other_358"/>
            <p:cNvSpPr/>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084" name="MH_Other_362"/>
            <p:cNvSpPr txBox="1">
              <a:spLocks noChangeArrowheads="1"/>
            </p:cNvSpPr>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itchFamily="34" charset="0"/>
                </a:defRPr>
              </a:lvl1pPr>
              <a:lvl2pPr marL="742950" indent="-285750">
                <a:defRPr>
                  <a:latin typeface="Times New Roman" pitchFamily="18" charset="0"/>
                  <a:ea typeface="微软雅黑" pitchFamily="34" charset="-122"/>
                </a:defRPr>
              </a:lvl2pPr>
              <a:lvl3pPr marL="1143000" indent="-228600">
                <a:defRPr>
                  <a:latin typeface="Times New Roman" pitchFamily="18" charset="0"/>
                  <a:ea typeface="微软雅黑" pitchFamily="34" charset="-122"/>
                </a:defRPr>
              </a:lvl3pPr>
              <a:lvl4pPr marL="1600200" indent="-228600">
                <a:defRPr>
                  <a:latin typeface="Times New Roman" pitchFamily="18" charset="0"/>
                  <a:ea typeface="微软雅黑" pitchFamily="34" charset="-122"/>
                </a:defRPr>
              </a:lvl4pPr>
              <a:lvl5pPr marL="2057400" indent="-228600">
                <a:defRPr>
                  <a:latin typeface="Times New Roman" pitchFamily="18" charset="0"/>
                  <a:ea typeface="微软雅黑" pitchFamily="34" charset="-122"/>
                </a:defRPr>
              </a:lvl5pPr>
              <a:lvl6pPr marL="2514600" indent="-228600" fontAlgn="base">
                <a:spcBef>
                  <a:spcPct val="0"/>
                </a:spcBef>
                <a:spcAft>
                  <a:spcPct val="0"/>
                </a:spcAft>
                <a:defRPr>
                  <a:latin typeface="Times New Roman" pitchFamily="18" charset="0"/>
                  <a:ea typeface="微软雅黑" pitchFamily="34" charset="-122"/>
                </a:defRPr>
              </a:lvl6pPr>
              <a:lvl7pPr marL="2971800" indent="-228600" fontAlgn="base">
                <a:spcBef>
                  <a:spcPct val="0"/>
                </a:spcBef>
                <a:spcAft>
                  <a:spcPct val="0"/>
                </a:spcAft>
                <a:defRPr>
                  <a:latin typeface="Times New Roman" pitchFamily="18" charset="0"/>
                  <a:ea typeface="微软雅黑" pitchFamily="34" charset="-122"/>
                </a:defRPr>
              </a:lvl7pPr>
              <a:lvl8pPr marL="3429000" indent="-228600" fontAlgn="base">
                <a:spcBef>
                  <a:spcPct val="0"/>
                </a:spcBef>
                <a:spcAft>
                  <a:spcPct val="0"/>
                </a:spcAft>
                <a:defRPr>
                  <a:latin typeface="Times New Roman" pitchFamily="18" charset="0"/>
                  <a:ea typeface="微软雅黑" pitchFamily="34" charset="-122"/>
                </a:defRPr>
              </a:lvl8pPr>
              <a:lvl9pPr marL="3886200" indent="-228600" fontAlgn="base">
                <a:spcBef>
                  <a:spcPct val="0"/>
                </a:spcBef>
                <a:spcAft>
                  <a:spcPct val="0"/>
                </a:spcAft>
                <a:defRPr>
                  <a:latin typeface="Times New Roman" pitchFamily="18" charset="0"/>
                  <a:ea typeface="微软雅黑" pitchFamily="34" charset="-122"/>
                </a:defRPr>
              </a:lvl9pPr>
            </a:lstStyle>
            <a:p>
              <a:r>
                <a:rPr lang="en-US" altLang="zh-CN" sz="3600"/>
                <a:t>05</a:t>
              </a:r>
              <a:endParaRPr lang="zh-CN" altLang="en-US" sz="3600" dirty="0"/>
            </a:p>
          </p:txBody>
        </p:sp>
        <p:sp>
          <p:nvSpPr>
            <p:cNvPr id="847" name="MH_Other_359"/>
            <p:cNvSpPr/>
            <p:nvPr/>
          </p:nvSpPr>
          <p:spPr>
            <a:xfrm rot="5400000">
              <a:off x="3283407" y="2699639"/>
              <a:ext cx="539024" cy="159909"/>
            </a:xfrm>
            <a:prstGeom prst="rect">
              <a:avLst/>
            </a:prstGeom>
            <a:solidFill>
              <a:schemeClr val="accent1"/>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grpSp>
      <p:grpSp>
        <p:nvGrpSpPr>
          <p:cNvPr id="12" name="组合 11"/>
          <p:cNvGrpSpPr/>
          <p:nvPr/>
        </p:nvGrpSpPr>
        <p:grpSpPr>
          <a:xfrm>
            <a:off x="5389143" y="1652160"/>
            <a:ext cx="1029507" cy="1419277"/>
            <a:chOff x="3439461" y="1190457"/>
            <a:chExt cx="772130" cy="1064458"/>
          </a:xfrm>
        </p:grpSpPr>
        <p:sp>
          <p:nvSpPr>
            <p:cNvPr id="852" name="MH_Other_363"/>
            <p:cNvSpPr/>
            <p:nvPr/>
          </p:nvSpPr>
          <p:spPr>
            <a:xfrm rot="9000000">
              <a:off x="3439461" y="1190457"/>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089" name="MH_Other_367"/>
            <p:cNvSpPr txBox="1">
              <a:spLocks noChangeArrowheads="1"/>
            </p:cNvSpPr>
            <p:nvPr/>
          </p:nvSpPr>
          <p:spPr bwMode="auto">
            <a:xfrm rot="9000000" flipV="1">
              <a:off x="3447630" y="1436567"/>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ea typeface="微软雅黑" pitchFamily="34" charset="-122"/>
                </a:defRPr>
              </a:lvl1pPr>
              <a:lvl2pPr marL="742950" indent="-285750">
                <a:defRPr>
                  <a:solidFill>
                    <a:schemeClr val="tx1"/>
                  </a:solidFill>
                  <a:latin typeface="Times New Roman" pitchFamily="18" charset="0"/>
                  <a:ea typeface="微软雅黑" pitchFamily="34" charset="-122"/>
                </a:defRPr>
              </a:lvl2pPr>
              <a:lvl3pPr marL="1143000" indent="-228600">
                <a:defRPr>
                  <a:solidFill>
                    <a:schemeClr val="tx1"/>
                  </a:solidFill>
                  <a:latin typeface="Times New Roman" pitchFamily="18" charset="0"/>
                  <a:ea typeface="微软雅黑" pitchFamily="34" charset="-122"/>
                </a:defRPr>
              </a:lvl3pPr>
              <a:lvl4pPr marL="1600200" indent="-228600">
                <a:defRPr>
                  <a:solidFill>
                    <a:schemeClr val="tx1"/>
                  </a:solidFill>
                  <a:latin typeface="Times New Roman" pitchFamily="18" charset="0"/>
                  <a:ea typeface="微软雅黑" pitchFamily="34" charset="-122"/>
                </a:defRPr>
              </a:lvl4pPr>
              <a:lvl5pPr marL="2057400" indent="-228600">
                <a:defRPr>
                  <a:solidFill>
                    <a:schemeClr val="tx1"/>
                  </a:solidFill>
                  <a:latin typeface="Times New Roman" pitchFamily="18" charset="0"/>
                  <a:ea typeface="微软雅黑" pitchFamily="34" charset="-122"/>
                </a:defRPr>
              </a:lvl5pPr>
              <a:lvl6pPr marL="2514600" indent="-228600" fontAlgn="base">
                <a:spcBef>
                  <a:spcPct val="0"/>
                </a:spcBef>
                <a:spcAft>
                  <a:spcPct val="0"/>
                </a:spcAft>
                <a:defRPr>
                  <a:solidFill>
                    <a:schemeClr val="tx1"/>
                  </a:solidFill>
                  <a:latin typeface="Times New Roman" pitchFamily="18" charset="0"/>
                  <a:ea typeface="微软雅黑" pitchFamily="34" charset="-122"/>
                </a:defRPr>
              </a:lvl6pPr>
              <a:lvl7pPr marL="2971800" indent="-228600" fontAlgn="base">
                <a:spcBef>
                  <a:spcPct val="0"/>
                </a:spcBef>
                <a:spcAft>
                  <a:spcPct val="0"/>
                </a:spcAft>
                <a:defRPr>
                  <a:solidFill>
                    <a:schemeClr val="tx1"/>
                  </a:solidFill>
                  <a:latin typeface="Times New Roman" pitchFamily="18" charset="0"/>
                  <a:ea typeface="微软雅黑" pitchFamily="34" charset="-122"/>
                </a:defRPr>
              </a:lvl7pPr>
              <a:lvl8pPr marL="3429000" indent="-228600" fontAlgn="base">
                <a:spcBef>
                  <a:spcPct val="0"/>
                </a:spcBef>
                <a:spcAft>
                  <a:spcPct val="0"/>
                </a:spcAft>
                <a:defRPr>
                  <a:solidFill>
                    <a:schemeClr val="tx1"/>
                  </a:solidFill>
                  <a:latin typeface="Times New Roman" pitchFamily="18" charset="0"/>
                  <a:ea typeface="微软雅黑" pitchFamily="34" charset="-122"/>
                </a:defRPr>
              </a:lvl8pPr>
              <a:lvl9pPr marL="3886200" indent="-228600" fontAlgn="base">
                <a:spcBef>
                  <a:spcPct val="0"/>
                </a:spcBef>
                <a:spcAft>
                  <a:spcPct val="0"/>
                </a:spcAft>
                <a:defRPr>
                  <a:solidFill>
                    <a:schemeClr val="tx1"/>
                  </a:solidFill>
                  <a:latin typeface="Times New Roman" pitchFamily="18" charset="0"/>
                  <a:ea typeface="微软雅黑" pitchFamily="34" charset="-122"/>
                </a:defRPr>
              </a:lvl9pPr>
            </a:lstStyle>
            <a:p>
              <a:pPr eaLnBrk="1" hangingPunct="1"/>
              <a:r>
                <a:rPr lang="en-US" altLang="zh-CN" sz="3600">
                  <a:solidFill>
                    <a:schemeClr val="accent2"/>
                  </a:solidFill>
                  <a:latin typeface="Impact" pitchFamily="34" charset="0"/>
                  <a:ea typeface="+mn-ea"/>
                </a:rPr>
                <a:t>06</a:t>
              </a:r>
              <a:endParaRPr lang="zh-CN" altLang="en-US" sz="3600" dirty="0">
                <a:solidFill>
                  <a:schemeClr val="accent2"/>
                </a:solidFill>
                <a:latin typeface="Impact" pitchFamily="34" charset="0"/>
                <a:ea typeface="+mn-ea"/>
              </a:endParaRPr>
            </a:p>
          </p:txBody>
        </p:sp>
        <p:sp>
          <p:nvSpPr>
            <p:cNvPr id="853" name="MH_Other_364"/>
            <p:cNvSpPr/>
            <p:nvPr/>
          </p:nvSpPr>
          <p:spPr>
            <a:xfrm rot="9000000">
              <a:off x="3667901" y="2034474"/>
              <a:ext cx="543690" cy="158535"/>
            </a:xfrm>
            <a:prstGeom prst="rect">
              <a:avLst/>
            </a:prstGeom>
            <a:solidFill>
              <a:schemeClr val="accent2"/>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grpSp>
      <p:grpSp>
        <p:nvGrpSpPr>
          <p:cNvPr id="14" name="组合 13"/>
          <p:cNvGrpSpPr/>
          <p:nvPr/>
        </p:nvGrpSpPr>
        <p:grpSpPr>
          <a:xfrm>
            <a:off x="6727362" y="1652160"/>
            <a:ext cx="1029503" cy="1419277"/>
            <a:chOff x="4443078" y="1190457"/>
            <a:chExt cx="772127" cy="1064458"/>
          </a:xfrm>
        </p:grpSpPr>
        <p:sp>
          <p:nvSpPr>
            <p:cNvPr id="858" name="MH_Other_368"/>
            <p:cNvSpPr/>
            <p:nvPr/>
          </p:nvSpPr>
          <p:spPr>
            <a:xfrm rot="12600000">
              <a:off x="4671517" y="1190457"/>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094" name="MH_Other_372"/>
            <p:cNvSpPr txBox="1">
              <a:spLocks noChangeArrowheads="1"/>
            </p:cNvSpPr>
            <p:nvPr/>
          </p:nvSpPr>
          <p:spPr bwMode="auto">
            <a:xfrm rot="12600000" flipV="1">
              <a:off x="4702335" y="1436567"/>
              <a:ext cx="48205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ea typeface="微软雅黑" pitchFamily="34" charset="-122"/>
                </a:defRPr>
              </a:lvl1pPr>
              <a:lvl2pPr marL="742950" indent="-285750">
                <a:defRPr>
                  <a:solidFill>
                    <a:schemeClr val="tx1"/>
                  </a:solidFill>
                  <a:latin typeface="Times New Roman" pitchFamily="18" charset="0"/>
                  <a:ea typeface="微软雅黑" pitchFamily="34" charset="-122"/>
                </a:defRPr>
              </a:lvl2pPr>
              <a:lvl3pPr marL="1143000" indent="-228600">
                <a:defRPr>
                  <a:solidFill>
                    <a:schemeClr val="tx1"/>
                  </a:solidFill>
                  <a:latin typeface="Times New Roman" pitchFamily="18" charset="0"/>
                  <a:ea typeface="微软雅黑" pitchFamily="34" charset="-122"/>
                </a:defRPr>
              </a:lvl3pPr>
              <a:lvl4pPr marL="1600200" indent="-228600">
                <a:defRPr>
                  <a:solidFill>
                    <a:schemeClr val="tx1"/>
                  </a:solidFill>
                  <a:latin typeface="Times New Roman" pitchFamily="18" charset="0"/>
                  <a:ea typeface="微软雅黑" pitchFamily="34" charset="-122"/>
                </a:defRPr>
              </a:lvl4pPr>
              <a:lvl5pPr marL="2057400" indent="-228600">
                <a:defRPr>
                  <a:solidFill>
                    <a:schemeClr val="tx1"/>
                  </a:solidFill>
                  <a:latin typeface="Times New Roman" pitchFamily="18" charset="0"/>
                  <a:ea typeface="微软雅黑" pitchFamily="34" charset="-122"/>
                </a:defRPr>
              </a:lvl5pPr>
              <a:lvl6pPr marL="2514600" indent="-228600" fontAlgn="base">
                <a:spcBef>
                  <a:spcPct val="0"/>
                </a:spcBef>
                <a:spcAft>
                  <a:spcPct val="0"/>
                </a:spcAft>
                <a:defRPr>
                  <a:solidFill>
                    <a:schemeClr val="tx1"/>
                  </a:solidFill>
                  <a:latin typeface="Times New Roman" pitchFamily="18" charset="0"/>
                  <a:ea typeface="微软雅黑" pitchFamily="34" charset="-122"/>
                </a:defRPr>
              </a:lvl6pPr>
              <a:lvl7pPr marL="2971800" indent="-228600" fontAlgn="base">
                <a:spcBef>
                  <a:spcPct val="0"/>
                </a:spcBef>
                <a:spcAft>
                  <a:spcPct val="0"/>
                </a:spcAft>
                <a:defRPr>
                  <a:solidFill>
                    <a:schemeClr val="tx1"/>
                  </a:solidFill>
                  <a:latin typeface="Times New Roman" pitchFamily="18" charset="0"/>
                  <a:ea typeface="微软雅黑" pitchFamily="34" charset="-122"/>
                </a:defRPr>
              </a:lvl7pPr>
              <a:lvl8pPr marL="3429000" indent="-228600" fontAlgn="base">
                <a:spcBef>
                  <a:spcPct val="0"/>
                </a:spcBef>
                <a:spcAft>
                  <a:spcPct val="0"/>
                </a:spcAft>
                <a:defRPr>
                  <a:solidFill>
                    <a:schemeClr val="tx1"/>
                  </a:solidFill>
                  <a:latin typeface="Times New Roman" pitchFamily="18" charset="0"/>
                  <a:ea typeface="微软雅黑" pitchFamily="34" charset="-122"/>
                </a:defRPr>
              </a:lvl8pPr>
              <a:lvl9pPr marL="3886200" indent="-228600" fontAlgn="base">
                <a:spcBef>
                  <a:spcPct val="0"/>
                </a:spcBef>
                <a:spcAft>
                  <a:spcPct val="0"/>
                </a:spcAft>
                <a:defRPr>
                  <a:solidFill>
                    <a:schemeClr val="tx1"/>
                  </a:solidFill>
                  <a:latin typeface="Times New Roman" pitchFamily="18" charset="0"/>
                  <a:ea typeface="微软雅黑" pitchFamily="34" charset="-122"/>
                </a:defRPr>
              </a:lvl9pPr>
            </a:lstStyle>
            <a:p>
              <a:pPr eaLnBrk="1" hangingPunct="1"/>
              <a:r>
                <a:rPr lang="en-US" altLang="zh-CN" sz="3600">
                  <a:solidFill>
                    <a:schemeClr val="accent1"/>
                  </a:solidFill>
                  <a:latin typeface="Impact" pitchFamily="34" charset="0"/>
                  <a:ea typeface="+mn-ea"/>
                </a:rPr>
                <a:t>01</a:t>
              </a:r>
              <a:endParaRPr lang="zh-CN" altLang="en-US" sz="3600" dirty="0">
                <a:solidFill>
                  <a:schemeClr val="accent1"/>
                </a:solidFill>
                <a:latin typeface="Impact" pitchFamily="34" charset="0"/>
                <a:ea typeface="+mn-ea"/>
              </a:endParaRPr>
            </a:p>
          </p:txBody>
        </p:sp>
        <p:sp>
          <p:nvSpPr>
            <p:cNvPr id="859" name="MH_Other_369"/>
            <p:cNvSpPr/>
            <p:nvPr/>
          </p:nvSpPr>
          <p:spPr>
            <a:xfrm rot="12600000">
              <a:off x="4443078" y="2034474"/>
              <a:ext cx="543688" cy="158535"/>
            </a:xfrm>
            <a:prstGeom prst="rect">
              <a:avLst/>
            </a:prstGeom>
            <a:solidFill>
              <a:schemeClr val="accent1"/>
            </a:solidFill>
            <a:ln w="12700" cap="flat" cmpd="sng" algn="ctr">
              <a:noFill/>
              <a:prstDash val="solid"/>
              <a:miter lim="800000"/>
            </a:ln>
            <a:effectLst/>
          </p:spPr>
          <p:txBody>
            <a:bodyPr lIns="91440" tIns="45720" rIns="91440" bIns="45720" anchor="ctr"/>
            <a:lstStyle/>
            <a:p>
              <a:pPr algn="ctr">
                <a:defRPr/>
              </a:pPr>
              <a:endParaRPr lang="zh-CN" altLang="en-US" sz="2400" kern="0">
                <a:solidFill>
                  <a:prstClr val="white"/>
                </a:solidFill>
              </a:endParaRPr>
            </a:p>
          </p:txBody>
        </p:sp>
      </p:grpSp>
      <p:grpSp>
        <p:nvGrpSpPr>
          <p:cNvPr id="15" name="组合 14"/>
          <p:cNvGrpSpPr/>
          <p:nvPr/>
        </p:nvGrpSpPr>
        <p:grpSpPr>
          <a:xfrm>
            <a:off x="5537376" y="2827807"/>
            <a:ext cx="2073227" cy="1884316"/>
            <a:chOff x="3550636" y="2072220"/>
            <a:chExt cx="1554920" cy="1413237"/>
          </a:xfrm>
        </p:grpSpPr>
        <p:sp>
          <p:nvSpPr>
            <p:cNvPr id="30723" name="MH_Other_1"/>
            <p:cNvSpPr/>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4" name="MH_Other_2"/>
            <p:cNvSpPr/>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5" name="MH_Other_3"/>
            <p:cNvSpPr/>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6" name="MH_Other_4"/>
            <p:cNvSpPr/>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7" name="MH_Other_5"/>
            <p:cNvSpPr/>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8" name="MH_Other_6"/>
            <p:cNvSpPr/>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9" name="MH_Other_7"/>
            <p:cNvSpPr/>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0" name="MH_Other_8"/>
            <p:cNvSpPr/>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1" name="MH_Other_9"/>
            <p:cNvSpPr/>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2" name="MH_Other_10"/>
            <p:cNvSpPr/>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3" name="MH_Other_11"/>
            <p:cNvSpPr/>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4" name="MH_Other_12"/>
            <p:cNvSpPr/>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5" name="MH_Other_13"/>
            <p:cNvSpPr/>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6" name="MH_Other_14"/>
            <p:cNvSpPr/>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7" name="MH_Other_15"/>
            <p:cNvSpPr/>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8" name="MH_Other_16"/>
            <p:cNvSpPr/>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9" name="MH_Other_17"/>
            <p:cNvSpPr/>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0" name="MH_Other_18"/>
            <p:cNvSpPr/>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1" name="MH_Other_19"/>
            <p:cNvSpPr/>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2" name="MH_Other_20"/>
            <p:cNvSpPr/>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3" name="MH_Other_21"/>
            <p:cNvSpPr/>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4" name="MH_Other_22"/>
            <p:cNvSpPr/>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5" name="MH_Other_23"/>
            <p:cNvSpPr/>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6" name="MH_Other_24"/>
            <p:cNvSpPr/>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7" name="MH_Other_25"/>
            <p:cNvSpPr/>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8" name="MH_Other_26"/>
            <p:cNvSpPr/>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9" name="MH_Other_27"/>
            <p:cNvSpPr/>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0" name="MH_Other_28"/>
            <p:cNvSpPr/>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1" name="MH_Other_29"/>
            <p:cNvSpPr/>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2" name="MH_Other_30"/>
            <p:cNvSpPr/>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3" name="MH_Other_31"/>
            <p:cNvSpPr/>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4" name="MH_Other_32"/>
            <p:cNvSpPr/>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5" name="MH_Other_33"/>
            <p:cNvSpPr/>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6" name="MH_Other_34"/>
            <p:cNvSpPr/>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7" name="MH_Other_35"/>
            <p:cNvSpPr/>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8" name="MH_Other_36"/>
            <p:cNvSpPr/>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9" name="MH_Other_37"/>
            <p:cNvSpPr/>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0" name="MH_Other_38"/>
            <p:cNvSpPr/>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1" name="MH_Other_39"/>
            <p:cNvSpPr/>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2" name="MH_Other_40"/>
            <p:cNvSpPr/>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3" name="MH_Other_41"/>
            <p:cNvSpPr/>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4" name="MH_Other_42"/>
            <p:cNvSpPr/>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5" name="MH_Other_43"/>
            <p:cNvSpPr/>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6" name="MH_Other_44"/>
            <p:cNvSpPr/>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7" name="MH_Other_45"/>
            <p:cNvSpPr/>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8" name="MH_Other_46"/>
            <p:cNvSpPr/>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9" name="MH_Other_47"/>
            <p:cNvSpPr/>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0" name="MH_Other_48"/>
            <p:cNvSpPr/>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1" name="MH_Other_49"/>
            <p:cNvSpPr/>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2" name="MH_Other_50"/>
            <p:cNvSpPr/>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3" name="MH_Other_51"/>
            <p:cNvSpPr/>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4" name="MH_Other_52"/>
            <p:cNvSpPr/>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5" name="MH_Other_53"/>
            <p:cNvSpPr/>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6" name="MH_Other_54"/>
            <p:cNvSpPr/>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7" name="MH_Other_55"/>
            <p:cNvSpPr/>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8" name="MH_Other_56"/>
            <p:cNvSpPr/>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9" name="MH_Other_57"/>
            <p:cNvSpPr/>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0" name="MH_Other_58"/>
            <p:cNvSpPr/>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1" name="MH_Other_59"/>
            <p:cNvSpPr/>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2" name="MH_Other_60"/>
            <p:cNvSpPr/>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3" name="MH_Other_61"/>
            <p:cNvSpPr/>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4" name="MH_Other_62"/>
            <p:cNvSpPr/>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5" name="MH_Other_63"/>
            <p:cNvSpPr/>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6" name="MH_Other_64"/>
            <p:cNvSpPr/>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7" name="MH_Other_65"/>
            <p:cNvSpPr/>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8" name="MH_Other_66"/>
            <p:cNvSpPr/>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9" name="MH_Other_67"/>
            <p:cNvSpPr/>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0" name="MH_Other_68"/>
            <p:cNvSpPr/>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1" name="MH_Other_69"/>
            <p:cNvSpPr/>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2" name="MH_Other_70"/>
            <p:cNvSpPr/>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3" name="MH_Other_71"/>
            <p:cNvSpPr/>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4" name="MH_Other_72"/>
            <p:cNvSpPr/>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5" name="MH_Other_73"/>
            <p:cNvSpPr/>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6" name="MH_Other_74"/>
            <p:cNvSpPr/>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7" name="MH_Other_75"/>
            <p:cNvSpPr/>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8" name="MH_Other_76"/>
            <p:cNvSpPr/>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9" name="MH_Other_77"/>
            <p:cNvSpPr/>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0" name="MH_Other_78"/>
            <p:cNvSpPr/>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1" name="MH_Other_79"/>
            <p:cNvSpPr/>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2" name="MH_Other_80"/>
            <p:cNvSpPr/>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3" name="MH_Other_81"/>
            <p:cNvSpPr/>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4" name="MH_Other_82"/>
            <p:cNvSpPr/>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5" name="MH_Other_83"/>
            <p:cNvSpPr/>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6" name="MH_Other_84"/>
            <p:cNvSpPr/>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7" name="MH_Other_85"/>
            <p:cNvSpPr/>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8" name="MH_Other_86"/>
            <p:cNvSpPr/>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9" name="MH_Other_87"/>
            <p:cNvSpPr/>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0" name="MH_Other_88"/>
            <p:cNvSpPr/>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1" name="MH_Other_89"/>
            <p:cNvSpPr/>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2" name="MH_Other_90"/>
            <p:cNvSpPr/>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3" name="MH_Other_91"/>
            <p:cNvSpPr/>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4" name="MH_Other_92"/>
            <p:cNvSpPr/>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5" name="MH_Other_93"/>
            <p:cNvSpPr/>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6" name="MH_Other_94"/>
            <p:cNvSpPr/>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7" name="MH_Other_95"/>
            <p:cNvSpPr/>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8" name="MH_Other_96"/>
            <p:cNvSpPr/>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9" name="MH_Other_97"/>
            <p:cNvSpPr/>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0" name="MH_Other_98"/>
            <p:cNvSpPr/>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1" name="MH_Other_99"/>
            <p:cNvSpPr/>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2" name="MH_Other_100"/>
            <p:cNvSpPr/>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3" name="MH_Other_101"/>
            <p:cNvSpPr/>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4" name="MH_Other_102"/>
            <p:cNvSpPr/>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5" name="MH_Other_103"/>
            <p:cNvSpPr/>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6" name="MH_Other_104"/>
            <p:cNvSpPr/>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7" name="MH_Other_105"/>
            <p:cNvSpPr/>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8" name="MH_Other_106"/>
            <p:cNvSpPr/>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9" name="MH_Other_107"/>
            <p:cNvSpPr/>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0" name="MH_Other_108"/>
            <p:cNvSpPr/>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1" name="MH_Other_109"/>
            <p:cNvSpPr/>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2" name="MH_Other_110"/>
            <p:cNvSpPr/>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3" name="MH_Other_111"/>
            <p:cNvSpPr/>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4" name="MH_Other_112"/>
            <p:cNvSpPr/>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5" name="MH_Other_113"/>
            <p:cNvSpPr/>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6" name="MH_Other_114"/>
            <p:cNvSpPr/>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7" name="MH_Other_115"/>
            <p:cNvSpPr/>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8" name="MH_Other_116"/>
            <p:cNvSpPr/>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9" name="MH_Other_117"/>
            <p:cNvSpPr/>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0" name="MH_Other_118"/>
            <p:cNvSpPr/>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1" name="MH_Other_119"/>
            <p:cNvSpPr/>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2" name="MH_Other_120"/>
            <p:cNvSpPr/>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3" name="MH_Other_121"/>
            <p:cNvSpPr/>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4" name="MH_Other_122"/>
            <p:cNvSpPr/>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5" name="MH_Other_123"/>
            <p:cNvSpPr/>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6" name="MH_Other_124"/>
            <p:cNvSpPr/>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7" name="MH_Other_125"/>
            <p:cNvSpPr/>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8" name="MH_Other_126"/>
            <p:cNvSpPr/>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9" name="MH_Other_127"/>
            <p:cNvSpPr/>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0" name="MH_Other_128"/>
            <p:cNvSpPr/>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1" name="MH_Other_129"/>
            <p:cNvSpPr/>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2" name="MH_Other_130"/>
            <p:cNvSpPr/>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3" name="MH_Other_131"/>
            <p:cNvSpPr/>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4" name="MH_Other_132"/>
            <p:cNvSpPr/>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5" name="MH_Other_133"/>
            <p:cNvSpPr/>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6" name="MH_Other_134"/>
            <p:cNvSpPr/>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7" name="MH_Other_135"/>
            <p:cNvSpPr/>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8" name="MH_Other_136"/>
            <p:cNvSpPr/>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9" name="MH_Other_137"/>
            <p:cNvSpPr/>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0" name="MH_Other_138"/>
            <p:cNvSpPr/>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1" name="MH_Other_139"/>
            <p:cNvSpPr/>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2" name="MH_Other_140"/>
            <p:cNvSpPr/>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3" name="MH_Other_141"/>
            <p:cNvSpPr/>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4" name="MH_Other_142"/>
            <p:cNvSpPr/>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5" name="MH_Other_143"/>
            <p:cNvSpPr/>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6" name="MH_Other_144"/>
            <p:cNvSpPr/>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7" name="MH_Other_145"/>
            <p:cNvSpPr/>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8" name="MH_Other_146"/>
            <p:cNvSpPr/>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9" name="MH_Other_147"/>
            <p:cNvSpPr/>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0" name="MH_Other_148"/>
            <p:cNvSpPr/>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1" name="MH_Other_149"/>
            <p:cNvSpPr/>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2" name="MH_Other_150"/>
            <p:cNvSpPr/>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3" name="MH_Other_151"/>
            <p:cNvSpPr/>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4" name="MH_Other_152"/>
            <p:cNvSpPr/>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5" name="MH_Other_153"/>
            <p:cNvSpPr/>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6" name="MH_Other_154"/>
            <p:cNvSpPr/>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7" name="MH_Other_155"/>
            <p:cNvSpPr/>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8" name="MH_Other_156"/>
            <p:cNvSpPr/>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9" name="MH_Other_157"/>
            <p:cNvSpPr/>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0" name="MH_Other_158"/>
            <p:cNvSpPr/>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1" name="MH_Other_159"/>
            <p:cNvSpPr/>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2" name="MH_Other_160"/>
            <p:cNvSpPr/>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3" name="MH_Other_161"/>
            <p:cNvSpPr/>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4" name="MH_Other_162"/>
            <p:cNvSpPr/>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5" name="MH_Other_163"/>
            <p:cNvSpPr/>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6" name="MH_Other_164"/>
            <p:cNvSpPr/>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7" name="MH_Other_165"/>
            <p:cNvSpPr/>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8" name="MH_Other_166"/>
            <p:cNvSpPr/>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9" name="MH_Other_167"/>
            <p:cNvSpPr/>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0" name="MH_Other_168"/>
            <p:cNvSpPr/>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1" name="MH_Other_169"/>
            <p:cNvSpPr/>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2" name="MH_Other_170"/>
            <p:cNvSpPr/>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3" name="MH_Other_171"/>
            <p:cNvSpPr/>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4" name="MH_Other_172"/>
            <p:cNvSpPr/>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5" name="MH_Other_173"/>
            <p:cNvSpPr/>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6" name="MH_Other_174"/>
            <p:cNvSpPr/>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7" name="MH_Other_175"/>
            <p:cNvSpPr/>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8" name="MH_Other_176"/>
            <p:cNvSpPr/>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9" name="MH_Other_177"/>
            <p:cNvSpPr/>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0" name="MH_Other_178"/>
            <p:cNvSpPr/>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1" name="MH_Other_179"/>
            <p:cNvSpPr/>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2" name="MH_Other_180"/>
            <p:cNvSpPr/>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3" name="MH_Other_181"/>
            <p:cNvSpPr/>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4" name="MH_Other_182"/>
            <p:cNvSpPr/>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5" name="MH_Other_183"/>
            <p:cNvSpPr/>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6" name="MH_Other_184"/>
            <p:cNvSpPr/>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7" name="MH_Other_185"/>
            <p:cNvSpPr/>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8" name="MH_Other_186"/>
            <p:cNvSpPr/>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9" name="MH_Other_187"/>
            <p:cNvSpPr/>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0" name="MH_Other_188"/>
            <p:cNvSpPr/>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1" name="MH_Other_189"/>
            <p:cNvSpPr/>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2" name="MH_Other_190"/>
            <p:cNvSpPr/>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3" name="MH_Other_191"/>
            <p:cNvSpPr/>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4" name="MH_Other_192"/>
            <p:cNvSpPr/>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5" name="MH_Other_193"/>
            <p:cNvSpPr/>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6" name="MH_Other_194"/>
            <p:cNvSpPr/>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7" name="MH_Other_195"/>
            <p:cNvSpPr/>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8" name="MH_Other_196"/>
            <p:cNvSpPr/>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9" name="MH_Other_197"/>
            <p:cNvSpPr/>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0" name="MH_Other_198"/>
            <p:cNvSpPr/>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1" name="MH_Other_199"/>
            <p:cNvSpPr/>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2" name="MH_Other_200"/>
            <p:cNvSpPr/>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3" name="MH_Other_201"/>
            <p:cNvSpPr/>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4" name="MH_Other_202"/>
            <p:cNvSpPr/>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5" name="MH_Other_203"/>
            <p:cNvSpPr/>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6" name="MH_Other_204"/>
            <p:cNvSpPr/>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7" name="MH_Other_205"/>
            <p:cNvSpPr/>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8" name="MH_Other_206"/>
            <p:cNvSpPr/>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9" name="MH_Other_207"/>
            <p:cNvSpPr/>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0" name="MH_Other_208"/>
            <p:cNvSpPr/>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1" name="MH_Other_209"/>
            <p:cNvSpPr/>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2" name="MH_Other_210"/>
            <p:cNvSpPr/>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3" name="MH_Other_211"/>
            <p:cNvSpPr/>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4" name="MH_Other_212"/>
            <p:cNvSpPr/>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5" name="MH_Other_213"/>
            <p:cNvSpPr/>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6" name="MH_Other_214"/>
            <p:cNvSpPr/>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7" name="MH_Other_215"/>
            <p:cNvSpPr/>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8" name="MH_Other_216"/>
            <p:cNvSpPr/>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9" name="MH_Other_217"/>
            <p:cNvSpPr/>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0" name="MH_Other_218"/>
            <p:cNvSpPr/>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1" name="MH_Other_219"/>
            <p:cNvSpPr/>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2" name="MH_Other_220"/>
            <p:cNvSpPr/>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3" name="MH_Other_221"/>
            <p:cNvSpPr/>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4" name="MH_Other_222"/>
            <p:cNvSpPr/>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5" name="MH_Other_223"/>
            <p:cNvSpPr/>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6" name="MH_Other_224"/>
            <p:cNvSpPr/>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7" name="MH_Other_225"/>
            <p:cNvSpPr/>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8" name="MH_Other_226"/>
            <p:cNvSpPr/>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9" name="MH_Other_227"/>
            <p:cNvSpPr/>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0" name="MH_Other_228"/>
            <p:cNvSpPr/>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1" name="MH_Other_229"/>
            <p:cNvSpPr/>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2" name="MH_Other_230"/>
            <p:cNvSpPr/>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3" name="MH_Other_231"/>
            <p:cNvSpPr/>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4" name="MH_Other_232"/>
            <p:cNvSpPr/>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5" name="MH_Other_233"/>
            <p:cNvSpPr/>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6" name="MH_Other_234"/>
            <p:cNvSpPr/>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7" name="MH_Other_235"/>
            <p:cNvSpPr/>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8" name="MH_Other_236"/>
            <p:cNvSpPr/>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9" name="MH_Other_237"/>
            <p:cNvSpPr/>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0" name="MH_Other_238"/>
            <p:cNvSpPr/>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1" name="MH_Other_239"/>
            <p:cNvSpPr/>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2" name="MH_Other_240"/>
            <p:cNvSpPr/>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3" name="MH_Other_241"/>
            <p:cNvSpPr/>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4" name="MH_Other_242"/>
            <p:cNvSpPr/>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5" name="MH_Other_243"/>
            <p:cNvSpPr/>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6" name="MH_Other_244"/>
            <p:cNvSpPr/>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7" name="MH_Other_245"/>
            <p:cNvSpPr/>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8" name="MH_Other_246"/>
            <p:cNvSpPr/>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9" name="MH_Other_247"/>
            <p:cNvSpPr/>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0" name="MH_Other_248"/>
            <p:cNvSpPr/>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1" name="MH_Other_249"/>
            <p:cNvSpPr/>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2" name="MH_Other_250"/>
            <p:cNvSpPr/>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3" name="MH_Other_251"/>
            <p:cNvSpPr/>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4" name="MH_Other_252"/>
            <p:cNvSpPr/>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5" name="MH_Other_253"/>
            <p:cNvSpPr/>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6" name="MH_Other_254"/>
            <p:cNvSpPr/>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7" name="MH_Other_255"/>
            <p:cNvSpPr/>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8" name="MH_Other_256"/>
            <p:cNvSpPr/>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9" name="MH_Other_257"/>
            <p:cNvSpPr/>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0" name="MH_Other_258"/>
            <p:cNvSpPr/>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1" name="MH_Other_259"/>
            <p:cNvSpPr/>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2" name="MH_Other_260"/>
            <p:cNvSpPr/>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3" name="MH_Other_261"/>
            <p:cNvSpPr/>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4" name="MH_Other_262"/>
            <p:cNvSpPr/>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5" name="MH_Other_263"/>
            <p:cNvSpPr/>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6" name="MH_Other_264"/>
            <p:cNvSpPr/>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7" name="MH_Other_265"/>
            <p:cNvSpPr/>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8" name="MH_Other_266"/>
            <p:cNvSpPr/>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9" name="MH_Other_267"/>
            <p:cNvSpPr/>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0" name="MH_Other_268"/>
            <p:cNvSpPr/>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1" name="MH_Other_269"/>
            <p:cNvSpPr/>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2" name="MH_Other_270"/>
            <p:cNvSpPr/>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3" name="MH_Other_271"/>
            <p:cNvSpPr/>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4" name="MH_Other_272"/>
            <p:cNvSpPr/>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5" name="MH_Other_273"/>
            <p:cNvSpPr/>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6" name="MH_Other_274"/>
            <p:cNvSpPr/>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7" name="MH_Other_275"/>
            <p:cNvSpPr/>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8" name="MH_Other_276"/>
            <p:cNvSpPr/>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9" name="MH_Other_277"/>
            <p:cNvSpPr/>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0" name="MH_Other_278"/>
            <p:cNvSpPr/>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1" name="MH_Other_279"/>
            <p:cNvSpPr/>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2" name="MH_Other_280"/>
            <p:cNvSpPr/>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3" name="MH_Other_281"/>
            <p:cNvSpPr/>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4" name="MH_Other_282"/>
            <p:cNvSpPr/>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5" name="MH_Other_283"/>
            <p:cNvSpPr/>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6" name="MH_Other_284"/>
            <p:cNvSpPr/>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7" name="MH_Other_285"/>
            <p:cNvSpPr/>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8" name="MH_Other_286"/>
            <p:cNvSpPr/>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9" name="MH_Other_287"/>
            <p:cNvSpPr/>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0" name="MH_Other_288"/>
            <p:cNvSpPr/>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1" name="MH_Other_289"/>
            <p:cNvSpPr/>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2" name="MH_Other_290"/>
            <p:cNvSpPr/>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3" name="MH_Other_291"/>
            <p:cNvSpPr/>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4" name="MH_Other_292"/>
            <p:cNvSpPr/>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5" name="MH_Other_293"/>
            <p:cNvSpPr/>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6" name="MH_Other_294"/>
            <p:cNvSpPr/>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7" name="MH_Other_295"/>
            <p:cNvSpPr/>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8" name="MH_Other_296"/>
            <p:cNvSpPr/>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9" name="MH_Other_297"/>
            <p:cNvSpPr/>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0" name="MH_Other_298"/>
            <p:cNvSpPr/>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1" name="MH_Other_299"/>
            <p:cNvSpPr/>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2" name="MH_Other_300"/>
            <p:cNvSpPr/>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3" name="MH_Other_301"/>
            <p:cNvSpPr/>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4" name="MH_Other_302"/>
            <p:cNvSpPr/>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5" name="MH_Other_303"/>
            <p:cNvSpPr/>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6" name="MH_Other_304"/>
            <p:cNvSpPr/>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7" name="MH_Other_305"/>
            <p:cNvSpPr/>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8" name="MH_Other_306"/>
            <p:cNvSpPr/>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9" name="MH_Other_307"/>
            <p:cNvSpPr/>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0" name="MH_Other_308"/>
            <p:cNvSpPr/>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1" name="MH_Other_309"/>
            <p:cNvSpPr/>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2" name="MH_Other_310"/>
            <p:cNvSpPr/>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3" name="MH_Other_311"/>
            <p:cNvSpPr/>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4" name="MH_Other_312"/>
            <p:cNvSpPr/>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5" name="MH_Other_313"/>
            <p:cNvSpPr/>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6" name="MH_Other_314"/>
            <p:cNvSpPr/>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7" name="MH_Other_315"/>
            <p:cNvSpPr/>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8" name="MH_Other_316"/>
            <p:cNvSpPr/>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9" name="MH_Other_317"/>
            <p:cNvSpPr/>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0" name="MH_Other_318"/>
            <p:cNvSpPr/>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1" name="MH_Other_319"/>
            <p:cNvSpPr/>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2" name="MH_Other_320"/>
            <p:cNvSpPr/>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3" name="MH_Other_321"/>
            <p:cNvSpPr/>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4" name="MH_Other_322"/>
            <p:cNvSpPr/>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5" name="MH_Other_323"/>
            <p:cNvSpPr/>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6" name="MH_Other_324"/>
            <p:cNvSpPr/>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7" name="MH_Other_325"/>
            <p:cNvSpPr/>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8" name="MH_Other_326"/>
            <p:cNvSpPr/>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9" name="MH_Other_327"/>
            <p:cNvSpPr/>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0" name="MH_Other_328"/>
            <p:cNvSpPr/>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1" name="MH_Other_329"/>
            <p:cNvSpPr/>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2" name="MH_Other_330"/>
            <p:cNvSpPr/>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3" name="MH_Other_331"/>
            <p:cNvSpPr/>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4" name="MH_Other_332"/>
            <p:cNvSpPr/>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5" name="MH_Other_333"/>
            <p:cNvSpPr/>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6" name="MH_Other_334"/>
            <p:cNvSpPr/>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7" name="MH_Other_335"/>
            <p:cNvSpPr/>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8" name="MH_Other_336"/>
            <p:cNvSpPr/>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9" name="MH_Other_337"/>
            <p:cNvSpPr/>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0" name="MH_Other_338"/>
            <p:cNvSpPr/>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1" name="MH_Other_339"/>
            <p:cNvSpPr/>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2" name="MH_Other_340"/>
            <p:cNvSpPr/>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3" name="MH_Other_341"/>
            <p:cNvSpPr/>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4" name="MH_Other_342"/>
            <p:cNvSpPr/>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5" name="MH_Other_343"/>
            <p:cNvSpPr/>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6" name="MH_Other_344"/>
            <p:cNvSpPr/>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7" name="MH_Other_345"/>
            <p:cNvSpPr/>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8" name="MH_Other_346"/>
            <p:cNvSpPr/>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9" name="MH_Other_347"/>
            <p:cNvSpPr/>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0" name="MH_Other_348"/>
            <p:cNvSpPr/>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1" name="MH_Other_349"/>
            <p:cNvSpPr/>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2" name="MH_Other_350"/>
            <p:cNvSpPr/>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3" name="MH_Other_351"/>
            <p:cNvSpPr/>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4" name="MH_Other_352"/>
            <p:cNvSpPr/>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5" name="MH_Other_353"/>
            <p:cNvSpPr/>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6" name="MH_Other_354"/>
            <p:cNvSpPr/>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7" name="MH_Other_355"/>
            <p:cNvSpPr/>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8" name="MH_Other_356"/>
            <p:cNvSpPr/>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9" name="MH_Other_357"/>
            <p:cNvSpPr/>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849" name="MH_Other_360"/>
            <p:cNvSpPr/>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50" name="MH_Other_361"/>
            <p:cNvSpPr/>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55" name="MH_Other_365"/>
            <p:cNvSpPr/>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56" name="MH_Other_366"/>
            <p:cNvSpPr/>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61" name="MH_Other_370"/>
            <p:cNvSpPr/>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62" name="MH_Other_371"/>
            <p:cNvSpPr/>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67" name="MH_Other_375"/>
            <p:cNvSpPr/>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68" name="MH_Other_376"/>
            <p:cNvSpPr/>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73" name="MH_Other_380"/>
            <p:cNvSpPr/>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74" name="MH_Other_381"/>
            <p:cNvSpPr/>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79" name="MH_Other_385"/>
            <p:cNvSpPr/>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80" name="MH_Other_386"/>
            <p:cNvSpPr/>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grpSp>
      <p:sp>
        <p:nvSpPr>
          <p:cNvPr id="490" name="MH_SubTitle_1"/>
          <p:cNvSpPr txBox="1">
            <a:spLocks noChangeArrowheads="1"/>
          </p:cNvSpPr>
          <p:nvPr/>
        </p:nvSpPr>
        <p:spPr bwMode="auto">
          <a:xfrm>
            <a:off x="8143128" y="1834427"/>
            <a:ext cx="4146677"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altLang="zh-CN" sz="2400" dirty="0">
                <a:latin typeface="Calibri" pitchFamily="34" charset="0"/>
                <a:cs typeface="Calibri" pitchFamily="34" charset="0"/>
                <a:sym typeface="+mn-lt"/>
              </a:rPr>
              <a:t>picturesque scenery gorgeous landscape attractive places of interest</a:t>
            </a:r>
          </a:p>
        </p:txBody>
      </p:sp>
      <p:sp>
        <p:nvSpPr>
          <p:cNvPr id="492" name="MH_SubTitle_1"/>
          <p:cNvSpPr txBox="1">
            <a:spLocks noChangeArrowheads="1"/>
          </p:cNvSpPr>
          <p:nvPr/>
        </p:nvSpPr>
        <p:spPr bwMode="auto">
          <a:xfrm>
            <a:off x="9089739" y="3371607"/>
            <a:ext cx="3102262"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buClr>
                <a:schemeClr val="accent2"/>
              </a:buClr>
            </a:pPr>
            <a:r>
              <a:rPr lang="en-US" altLang="zh-CN" sz="2400" dirty="0">
                <a:latin typeface="Calibri" pitchFamily="34" charset="0"/>
                <a:cs typeface="Calibri" pitchFamily="34" charset="0"/>
                <a:sym typeface="+mn-lt"/>
              </a:rPr>
              <a:t>traditional culture </a:t>
            </a:r>
          </a:p>
          <a:p>
            <a:pPr marL="0" indent="0">
              <a:lnSpc>
                <a:spcPct val="100000"/>
              </a:lnSpc>
              <a:buClr>
                <a:schemeClr val="accent2"/>
              </a:buClr>
              <a:buNone/>
            </a:pPr>
            <a:r>
              <a:rPr lang="en-US" altLang="zh-CN" sz="2400" dirty="0">
                <a:latin typeface="Calibri" pitchFamily="34" charset="0"/>
                <a:cs typeface="Calibri" pitchFamily="34" charset="0"/>
                <a:sym typeface="+mn-lt"/>
              </a:rPr>
              <a:t>    interesting custom</a:t>
            </a:r>
          </a:p>
          <a:p>
            <a:pPr marL="0" indent="0">
              <a:lnSpc>
                <a:spcPct val="100000"/>
              </a:lnSpc>
              <a:buClr>
                <a:schemeClr val="accent2"/>
              </a:buClr>
              <a:buNone/>
            </a:pPr>
            <a:r>
              <a:rPr lang="en-US" altLang="zh-CN" sz="2400" dirty="0">
                <a:latin typeface="Calibri" pitchFamily="34" charset="0"/>
                <a:cs typeface="Calibri" pitchFamily="34" charset="0"/>
                <a:sym typeface="+mn-lt"/>
              </a:rPr>
              <a:t>    splendid history</a:t>
            </a:r>
          </a:p>
          <a:p>
            <a:pPr marL="0" indent="0">
              <a:lnSpc>
                <a:spcPct val="100000"/>
              </a:lnSpc>
              <a:buClr>
                <a:schemeClr val="accent2"/>
              </a:buClr>
              <a:buNone/>
            </a:pPr>
            <a:r>
              <a:rPr lang="en-US" altLang="zh-CN" sz="2400" dirty="0">
                <a:latin typeface="Calibri" pitchFamily="34" charset="0"/>
                <a:cs typeface="Calibri" pitchFamily="34" charset="0"/>
                <a:sym typeface="+mn-lt"/>
              </a:rPr>
              <a:t>   </a:t>
            </a:r>
            <a:endParaRPr lang="zh-CN" altLang="en-US" sz="2400" dirty="0">
              <a:latin typeface="Calibri" pitchFamily="34" charset="0"/>
              <a:cs typeface="Calibri" pitchFamily="34" charset="0"/>
              <a:sym typeface="+mn-lt"/>
            </a:endParaRPr>
          </a:p>
        </p:txBody>
      </p:sp>
      <p:sp>
        <p:nvSpPr>
          <p:cNvPr id="494" name="MH_SubTitle_1"/>
          <p:cNvSpPr txBox="1">
            <a:spLocks noChangeArrowheads="1"/>
          </p:cNvSpPr>
          <p:nvPr/>
        </p:nvSpPr>
        <p:spPr bwMode="auto">
          <a:xfrm>
            <a:off x="8214702" y="5198499"/>
            <a:ext cx="3916640"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altLang="zh-CN" sz="2400" dirty="0">
                <a:latin typeface="Calibri" pitchFamily="34" charset="0"/>
                <a:cs typeface="Calibri" pitchFamily="34" charset="0"/>
                <a:sym typeface="+mn-lt"/>
              </a:rPr>
              <a:t>magnificent architecture</a:t>
            </a:r>
            <a:endParaRPr lang="zh-CN" altLang="en-US" sz="2400" dirty="0">
              <a:latin typeface="Calibri" pitchFamily="34" charset="0"/>
              <a:cs typeface="Calibri" pitchFamily="34" charset="0"/>
              <a:sym typeface="+mn-lt"/>
            </a:endParaRPr>
          </a:p>
        </p:txBody>
      </p:sp>
      <p:sp>
        <p:nvSpPr>
          <p:cNvPr id="496" name="MH_SubTitle_1"/>
          <p:cNvSpPr txBox="1">
            <a:spLocks noChangeArrowheads="1"/>
          </p:cNvSpPr>
          <p:nvPr/>
        </p:nvSpPr>
        <p:spPr bwMode="auto">
          <a:xfrm>
            <a:off x="1205669" y="4853283"/>
            <a:ext cx="3877351"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buClr>
                <a:schemeClr val="accent2"/>
              </a:buClr>
            </a:pPr>
            <a:r>
              <a:rPr lang="en-US" altLang="zh-CN" sz="2400" dirty="0">
                <a:latin typeface="Calibri" pitchFamily="34" charset="0"/>
                <a:cs typeface="Calibri" pitchFamily="34" charset="0"/>
                <a:sym typeface="+mn-lt"/>
              </a:rPr>
              <a:t>harmonious atmosphere</a:t>
            </a:r>
          </a:p>
          <a:p>
            <a:pPr marL="0" indent="0">
              <a:lnSpc>
                <a:spcPct val="100000"/>
              </a:lnSpc>
              <a:buClr>
                <a:schemeClr val="accent2"/>
              </a:buClr>
              <a:buNone/>
            </a:pPr>
            <a:r>
              <a:rPr lang="en-US" altLang="zh-CN" sz="2400" dirty="0">
                <a:latin typeface="Calibri" pitchFamily="34" charset="0"/>
                <a:cs typeface="Calibri" pitchFamily="34" charset="0"/>
                <a:sym typeface="+mn-lt"/>
              </a:rPr>
              <a:t>    hospitable people</a:t>
            </a:r>
          </a:p>
          <a:p>
            <a:pPr marL="0" indent="0">
              <a:lnSpc>
                <a:spcPct val="100000"/>
              </a:lnSpc>
              <a:buClr>
                <a:schemeClr val="accent2"/>
              </a:buClr>
              <a:buNone/>
            </a:pPr>
            <a:r>
              <a:rPr lang="en-US" altLang="zh-CN" sz="2400" dirty="0">
                <a:latin typeface="Calibri" pitchFamily="34" charset="0"/>
                <a:cs typeface="Calibri" pitchFamily="34" charset="0"/>
                <a:sym typeface="+mn-lt"/>
              </a:rPr>
              <a:t>    relaxing lifestyle</a:t>
            </a:r>
          </a:p>
          <a:p>
            <a:pPr marL="0" indent="0">
              <a:lnSpc>
                <a:spcPct val="100000"/>
              </a:lnSpc>
              <a:buClr>
                <a:schemeClr val="accent2"/>
              </a:buClr>
              <a:buNone/>
            </a:pPr>
            <a:r>
              <a:rPr lang="en-US" altLang="zh-CN" sz="2400" dirty="0">
                <a:latin typeface="Calibri" pitchFamily="34" charset="0"/>
                <a:cs typeface="Calibri" pitchFamily="34" charset="0"/>
                <a:sym typeface="+mn-lt"/>
              </a:rPr>
              <a:t>    comfortable climate</a:t>
            </a:r>
            <a:endParaRPr lang="zh-CN" altLang="en-US" sz="2400" dirty="0">
              <a:latin typeface="Calibri" pitchFamily="34" charset="0"/>
              <a:cs typeface="Calibri" pitchFamily="34" charset="0"/>
              <a:sym typeface="+mn-lt"/>
            </a:endParaRPr>
          </a:p>
        </p:txBody>
      </p:sp>
      <p:sp>
        <p:nvSpPr>
          <p:cNvPr id="498" name="MH_SubTitle_1"/>
          <p:cNvSpPr txBox="1">
            <a:spLocks noChangeArrowheads="1"/>
          </p:cNvSpPr>
          <p:nvPr/>
        </p:nvSpPr>
        <p:spPr bwMode="auto">
          <a:xfrm>
            <a:off x="886897" y="3371607"/>
            <a:ext cx="3439592"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altLang="zh-CN" sz="2400" dirty="0">
                <a:latin typeface="Calibri" pitchFamily="34" charset="0"/>
                <a:cs typeface="Calibri" pitchFamily="34" charset="0"/>
                <a:sym typeface="+mn-lt"/>
              </a:rPr>
              <a:t>delicious local food</a:t>
            </a:r>
            <a:endParaRPr lang="zh-CN" altLang="en-US" sz="2400" dirty="0">
              <a:latin typeface="Calibri" pitchFamily="34" charset="0"/>
              <a:cs typeface="Calibri" pitchFamily="34" charset="0"/>
              <a:sym typeface="+mn-lt"/>
            </a:endParaRPr>
          </a:p>
        </p:txBody>
      </p:sp>
      <p:sp>
        <p:nvSpPr>
          <p:cNvPr id="500" name="MH_SubTitle_1"/>
          <p:cNvSpPr txBox="1">
            <a:spLocks noChangeArrowheads="1"/>
          </p:cNvSpPr>
          <p:nvPr/>
        </p:nvSpPr>
        <p:spPr bwMode="auto">
          <a:xfrm>
            <a:off x="1131661" y="1877593"/>
            <a:ext cx="5106264"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buClr>
                <a:schemeClr val="accent2"/>
              </a:buClr>
            </a:pPr>
            <a:r>
              <a:rPr lang="en-US" altLang="zh-CN" sz="2400" dirty="0">
                <a:latin typeface="Calibri" pitchFamily="34" charset="0"/>
                <a:cs typeface="Calibri" pitchFamily="34" charset="0"/>
                <a:sym typeface="+mn-lt"/>
              </a:rPr>
              <a:t>numerous job opportunities</a:t>
            </a:r>
          </a:p>
          <a:p>
            <a:pPr marL="0" indent="0">
              <a:lnSpc>
                <a:spcPct val="100000"/>
              </a:lnSpc>
              <a:buClr>
                <a:schemeClr val="accent2"/>
              </a:buClr>
              <a:buNone/>
            </a:pPr>
            <a:r>
              <a:rPr lang="en-US" altLang="zh-CN" sz="2400" dirty="0">
                <a:latin typeface="Calibri" pitchFamily="34" charset="0"/>
                <a:cs typeface="Calibri" pitchFamily="34" charset="0"/>
                <a:sym typeface="+mn-lt"/>
              </a:rPr>
              <a:t>    convenient transportation</a:t>
            </a:r>
          </a:p>
          <a:p>
            <a:pPr marL="0" indent="0">
              <a:lnSpc>
                <a:spcPct val="100000"/>
              </a:lnSpc>
              <a:buClr>
                <a:schemeClr val="accent2"/>
              </a:buClr>
              <a:buNone/>
            </a:pPr>
            <a:r>
              <a:rPr lang="en-US" altLang="zh-CN" sz="2400" dirty="0">
                <a:latin typeface="Calibri" pitchFamily="34" charset="0"/>
                <a:cs typeface="Calibri" pitchFamily="34" charset="0"/>
                <a:sym typeface="+mn-lt"/>
              </a:rPr>
              <a:t>    high living standard</a:t>
            </a:r>
            <a:endParaRPr lang="zh-CN" altLang="en-US" sz="2400" dirty="0">
              <a:latin typeface="Calibri" pitchFamily="34" charset="0"/>
              <a:cs typeface="Calibri" pitchFamily="34" charset="0"/>
              <a:sym typeface="+mn-lt"/>
            </a:endParaRPr>
          </a:p>
        </p:txBody>
      </p:sp>
      <p:grpSp>
        <p:nvGrpSpPr>
          <p:cNvPr id="2" name="组合 1"/>
          <p:cNvGrpSpPr/>
          <p:nvPr/>
        </p:nvGrpSpPr>
        <p:grpSpPr>
          <a:xfrm>
            <a:off x="395576" y="248444"/>
            <a:ext cx="11602460" cy="405620"/>
            <a:chOff x="395576" y="248444"/>
            <a:chExt cx="11602460" cy="405620"/>
          </a:xfrm>
        </p:grpSpPr>
        <p:cxnSp>
          <p:nvCxnSpPr>
            <p:cNvPr id="507" name="直接连接符 506"/>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08" name="组合 507"/>
            <p:cNvGrpSpPr/>
            <p:nvPr/>
          </p:nvGrpSpPr>
          <p:grpSpPr>
            <a:xfrm>
              <a:off x="395576" y="248444"/>
              <a:ext cx="396000" cy="396000"/>
              <a:chOff x="406574" y="236732"/>
              <a:chExt cx="612048" cy="593261"/>
            </a:xfrm>
          </p:grpSpPr>
          <p:sp>
            <p:nvSpPr>
              <p:cNvPr id="509" name="矩形 508"/>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矩形 509"/>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01" name="标题 1"/>
          <p:cNvSpPr txBox="1"/>
          <p:nvPr/>
        </p:nvSpPr>
        <p:spPr>
          <a:xfrm>
            <a:off x="969217" y="256796"/>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itchFamily="34" charset="-122"/>
                <a:ea typeface="微软雅黑" pitchFamily="34" charset="-122"/>
                <a:cs typeface="+mj-cs"/>
              </a:defRPr>
            </a:lvl1pPr>
          </a:lstStyle>
          <a:p>
            <a:pPr defTabSz="514350"/>
            <a:r>
              <a:rPr lang="en-US" altLang="zh-CN" sz="2800" b="1" dirty="0"/>
              <a:t>Part two The reasons</a:t>
            </a:r>
            <a:endParaRPr lang="zh-CN" altLang="en-US" sz="2800" b="1" dirty="0"/>
          </a:p>
        </p:txBody>
      </p:sp>
      <p:sp>
        <p:nvSpPr>
          <p:cNvPr id="4" name="TextBox 3"/>
          <p:cNvSpPr txBox="1"/>
          <p:nvPr/>
        </p:nvSpPr>
        <p:spPr>
          <a:xfrm>
            <a:off x="675326" y="768796"/>
            <a:ext cx="6310382"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2800" b="1" dirty="0">
                <a:latin typeface="Calibri" pitchFamily="34" charset="0"/>
                <a:cs typeface="Calibri" pitchFamily="34" charset="0"/>
              </a:rPr>
              <a:t>Recommend a city from </a:t>
            </a:r>
            <a:r>
              <a:rPr lang="en-US" altLang="zh-CN" sz="2800" b="1">
                <a:latin typeface="Calibri" pitchFamily="34" charset="0"/>
                <a:cs typeface="Calibri" pitchFamily="34" charset="0"/>
              </a:rPr>
              <a:t>different aspects</a:t>
            </a:r>
            <a:endParaRPr lang="zh-CN" altLang="en-US" sz="2800" b="1" dirty="0">
              <a:latin typeface="Calibri" pitchFamily="34" charset="0"/>
              <a:cs typeface="Calibri" pitchFamily="34" charset="0"/>
            </a:endParaRPr>
          </a:p>
        </p:txBody>
      </p:sp>
      <p:pic>
        <p:nvPicPr>
          <p:cNvPr id="409" name="图片 408" descr="水印">
            <a:extLst>
              <a:ext uri="{FF2B5EF4-FFF2-40B4-BE49-F238E27FC236}">
                <a16:creationId xmlns:a16="http://schemas.microsoft.com/office/drawing/2014/main" id="{AAB68B0F-41C0-4B9C-80FF-E95CB304EB38}"/>
              </a:ext>
            </a:extLst>
          </p:cNvPr>
          <p:cNvPicPr>
            <a:picLocks noChangeAspect="1"/>
          </p:cNvPicPr>
          <p:nvPr/>
        </p:nvPicPr>
        <p:blipFill>
          <a:blip r:embed="rId3"/>
          <a:stretch>
            <a:fillRect/>
          </a:stretch>
        </p:blipFill>
        <p:spPr>
          <a:xfrm>
            <a:off x="6915150" y="63500"/>
            <a:ext cx="5173345" cy="1674495"/>
          </a:xfrm>
          <a:prstGeom prst="rect">
            <a:avLst/>
          </a:prstGeom>
        </p:spPr>
      </p:pic>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15"/>
                                            </p:tgtEl>
                                            <p:attrNameLst>
                                              <p:attrName>r</p:attrName>
                                            </p:attrNameLst>
                                          </p:cBhvr>
                                        </p:animRot>
                                      </p:childTnLst>
                                    </p:cTn>
                                  </p:par>
                                  <p:par>
                                    <p:cTn id="18" presetID="10"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42" presetClass="path" presetSubtype="0" accel="50000" decel="50000" autoRev="1" fill="hold" nodeType="withEffect">
                                      <p:stCondLst>
                                        <p:cond delay="0"/>
                                      </p:stCondLst>
                                      <p:childTnLst>
                                        <p:animMotion origin="layout" path="M 5E-6 -3.21814E-6 L 0.12153 -0.42271 " pathEditMode="relative" rAng="0" ptsTypes="AA">
                                          <p:cBhvr>
                                            <p:cTn id="22" dur="1000" fill="hold"/>
                                            <p:tgtEl>
                                              <p:spTgt spid="14"/>
                                            </p:tgtEl>
                                            <p:attrNameLst>
                                              <p:attrName>ppt_x</p:attrName>
                                              <p:attrName>ppt_y</p:attrName>
                                            </p:attrNameLst>
                                          </p:cBhvr>
                                          <p:rCtr x="6076" y="-21135"/>
                                        </p:animMotion>
                                      </p:childTnLst>
                                    </p:cTn>
                                  </p:par>
                                  <p:par>
                                    <p:cTn id="23" presetID="10" presetClass="entr" presetSubtype="0" fill="hold" nodeType="withEffect">
                                      <p:stCondLst>
                                        <p:cond delay="1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42" presetClass="path" presetSubtype="0" accel="50000" decel="50000" autoRev="1" fill="hold" nodeType="withEffect">
                                      <p:stCondLst>
                                        <p:cond delay="250"/>
                                      </p:stCondLst>
                                      <p:childTnLst>
                                        <p:animMotion origin="layout" path="M -4.72222E-6 -1.37388E-6 L 0.39323 -0.00031 " pathEditMode="relative" rAng="0" ptsTypes="AA">
                                          <p:cBhvr>
                                            <p:cTn id="27" dur="1000" fill="hold"/>
                                            <p:tgtEl>
                                              <p:spTgt spid="10"/>
                                            </p:tgtEl>
                                            <p:attrNameLst>
                                              <p:attrName>ppt_x</p:attrName>
                                              <p:attrName>ppt_y</p:attrName>
                                            </p:attrNameLst>
                                          </p:cBhvr>
                                          <p:rCtr x="19653" y="-31"/>
                                        </p:animMotion>
                                      </p:childTnLst>
                                    </p:cTn>
                                  </p:par>
                                  <p:par>
                                    <p:cTn id="28" presetID="10" presetClass="entr" presetSubtype="0" fill="hold"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42" presetClass="path" presetSubtype="0" accel="50000" decel="50000" autoRev="1" fill="hold" nodeType="withEffect">
                                      <p:stCondLst>
                                        <p:cond delay="500"/>
                                      </p:stCondLst>
                                      <p:childTnLst>
                                        <p:animMotion origin="layout" path="M 3.33333E-6 4.07659E-7 L 0.1125 0.3987 " pathEditMode="relative" rAng="0" ptsTypes="AA">
                                          <p:cBhvr>
                                            <p:cTn id="32" dur="1000" fill="hold"/>
                                            <p:tgtEl>
                                              <p:spTgt spid="11"/>
                                            </p:tgtEl>
                                            <p:attrNameLst>
                                              <p:attrName>ppt_x</p:attrName>
                                              <p:attrName>ppt_y</p:attrName>
                                            </p:attrNameLst>
                                          </p:cBhvr>
                                          <p:rCtr x="5625" y="19920"/>
                                        </p:animMotion>
                                      </p:childTnLst>
                                    </p:cTn>
                                  </p:par>
                                  <p:par>
                                    <p:cTn id="33" presetID="10" presetClass="entr" presetSubtype="0" fill="hold" nodeType="withEffect">
                                      <p:stCondLst>
                                        <p:cond delay="17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42" presetClass="path" presetSubtype="0" accel="50000" decel="50000" autoRev="1" fill="hold" nodeType="withEffect">
                                      <p:stCondLst>
                                        <p:cond delay="750"/>
                                      </p:stCondLst>
                                      <p:childTnLst>
                                        <p:animMotion origin="layout" path="M -1.11111E-6 4.07659E-7 L -0.13003 0.3987 " pathEditMode="relative" rAng="0" ptsTypes="AA">
                                          <p:cBhvr>
                                            <p:cTn id="37" dur="1000" fill="hold"/>
                                            <p:tgtEl>
                                              <p:spTgt spid="6"/>
                                            </p:tgtEl>
                                            <p:attrNameLst>
                                              <p:attrName>ppt_x</p:attrName>
                                              <p:attrName>ppt_y</p:attrName>
                                            </p:attrNameLst>
                                          </p:cBhvr>
                                          <p:rCtr x="-6510" y="19920"/>
                                        </p:animMotion>
                                      </p:childTnLst>
                                    </p:cTn>
                                  </p:par>
                                  <p:par>
                                    <p:cTn id="38" presetID="10" presetClass="entr" presetSubtype="0" fill="hold" nodeType="withEffect">
                                      <p:stCondLst>
                                        <p:cond delay="2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42" presetClass="path" presetSubtype="0" accel="50000" decel="50000" autoRev="1" fill="hold" nodeType="withEffect">
                                      <p:stCondLst>
                                        <p:cond delay="1000"/>
                                      </p:stCondLst>
                                      <p:childTnLst>
                                        <p:animMotion origin="layout" path="M -3.88889E-6 1.04971E-6 L -0.4243 0.00154 " pathEditMode="relative" rAng="0" ptsTypes="AA">
                                          <p:cBhvr>
                                            <p:cTn id="42" dur="1000" fill="hold"/>
                                            <p:tgtEl>
                                              <p:spTgt spid="13"/>
                                            </p:tgtEl>
                                            <p:attrNameLst>
                                              <p:attrName>ppt_x</p:attrName>
                                              <p:attrName>ppt_y</p:attrName>
                                            </p:attrNameLst>
                                          </p:cBhvr>
                                          <p:rCtr x="-21215" y="62"/>
                                        </p:animMotion>
                                      </p:childTnLst>
                                    </p:cTn>
                                  </p:par>
                                  <p:par>
                                    <p:cTn id="43" presetID="10" presetClass="entr" presetSubtype="0" fill="hold" nodeType="withEffect">
                                      <p:stCondLst>
                                        <p:cond delay="2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par>
                                    <p:cTn id="46" presetID="42" presetClass="path" presetSubtype="0" accel="50000" decel="50000" autoRev="1" fill="hold" nodeType="withEffect">
                                      <p:stCondLst>
                                        <p:cond delay="1250"/>
                                      </p:stCondLst>
                                      <p:childTnLst>
                                        <p:animMotion origin="layout" path="M -2.77778E-6 -3.21814E-6 L -0.1467 -0.42271 " pathEditMode="relative" rAng="0" ptsTypes="AA">
                                          <p:cBhvr>
                                            <p:cTn id="47" dur="1000" fill="hold"/>
                                            <p:tgtEl>
                                              <p:spTgt spid="12"/>
                                            </p:tgtEl>
                                            <p:attrNameLst>
                                              <p:attrName>ppt_x</p:attrName>
                                              <p:attrName>ppt_y</p:attrName>
                                            </p:attrNameLst>
                                          </p:cBhvr>
                                          <p:rCtr x="-7344" y="-2113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14:presetBounceEnd="60000">
                                      <p:stCondLst>
                                        <p:cond delay="0"/>
                                      </p:stCondLst>
                                      <p:childTnLst>
                                        <p:set>
                                          <p:cBhvr>
                                            <p:cTn id="51" dur="1" fill="hold">
                                              <p:stCondLst>
                                                <p:cond delay="0"/>
                                              </p:stCondLst>
                                            </p:cTn>
                                            <p:tgtEl>
                                              <p:spTgt spid="490"/>
                                            </p:tgtEl>
                                            <p:attrNameLst>
                                              <p:attrName>style.visibility</p:attrName>
                                            </p:attrNameLst>
                                          </p:cBhvr>
                                          <p:to>
                                            <p:strVal val="visible"/>
                                          </p:to>
                                        </p:set>
                                        <p:anim calcmode="lin" valueType="num" p14:bounceEnd="60000">
                                          <p:cBhvr additive="base">
                                            <p:cTn id="52" dur="750" fill="hold"/>
                                            <p:tgtEl>
                                              <p:spTgt spid="490"/>
                                            </p:tgtEl>
                                            <p:attrNameLst>
                                              <p:attrName>ppt_x</p:attrName>
                                            </p:attrNameLst>
                                          </p:cBhvr>
                                          <p:tavLst>
                                            <p:tav tm="0">
                                              <p:val>
                                                <p:strVal val="#ppt_x"/>
                                              </p:val>
                                            </p:tav>
                                            <p:tav tm="100000">
                                              <p:val>
                                                <p:strVal val="#ppt_x"/>
                                              </p:val>
                                            </p:tav>
                                          </p:tavLst>
                                        </p:anim>
                                        <p:anim calcmode="lin" valueType="num" p14:bounceEnd="60000">
                                          <p:cBhvr additive="base">
                                            <p:cTn id="53" dur="750" fill="hold"/>
                                            <p:tgtEl>
                                              <p:spTgt spid="49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14:presetBounceEnd="60000">
                                      <p:stCondLst>
                                        <p:cond delay="0"/>
                                      </p:stCondLst>
                                      <p:childTnLst>
                                        <p:set>
                                          <p:cBhvr>
                                            <p:cTn id="57" dur="1" fill="hold">
                                              <p:stCondLst>
                                                <p:cond delay="0"/>
                                              </p:stCondLst>
                                            </p:cTn>
                                            <p:tgtEl>
                                              <p:spTgt spid="492"/>
                                            </p:tgtEl>
                                            <p:attrNameLst>
                                              <p:attrName>style.visibility</p:attrName>
                                            </p:attrNameLst>
                                          </p:cBhvr>
                                          <p:to>
                                            <p:strVal val="visible"/>
                                          </p:to>
                                        </p:set>
                                        <p:anim calcmode="lin" valueType="num" p14:bounceEnd="60000">
                                          <p:cBhvr additive="base">
                                            <p:cTn id="58" dur="750" fill="hold"/>
                                            <p:tgtEl>
                                              <p:spTgt spid="492"/>
                                            </p:tgtEl>
                                            <p:attrNameLst>
                                              <p:attrName>ppt_x</p:attrName>
                                            </p:attrNameLst>
                                          </p:cBhvr>
                                          <p:tavLst>
                                            <p:tav tm="0">
                                              <p:val>
                                                <p:strVal val="#ppt_x"/>
                                              </p:val>
                                            </p:tav>
                                            <p:tav tm="100000">
                                              <p:val>
                                                <p:strVal val="#ppt_x"/>
                                              </p:val>
                                            </p:tav>
                                          </p:tavLst>
                                        </p:anim>
                                        <p:anim calcmode="lin" valueType="num" p14:bounceEnd="60000">
                                          <p:cBhvr additive="base">
                                            <p:cTn id="59" dur="750" fill="hold"/>
                                            <p:tgtEl>
                                              <p:spTgt spid="49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14:presetBounceEnd="60000">
                                      <p:stCondLst>
                                        <p:cond delay="0"/>
                                      </p:stCondLst>
                                      <p:childTnLst>
                                        <p:set>
                                          <p:cBhvr>
                                            <p:cTn id="63" dur="1" fill="hold">
                                              <p:stCondLst>
                                                <p:cond delay="0"/>
                                              </p:stCondLst>
                                            </p:cTn>
                                            <p:tgtEl>
                                              <p:spTgt spid="494"/>
                                            </p:tgtEl>
                                            <p:attrNameLst>
                                              <p:attrName>style.visibility</p:attrName>
                                            </p:attrNameLst>
                                          </p:cBhvr>
                                          <p:to>
                                            <p:strVal val="visible"/>
                                          </p:to>
                                        </p:set>
                                        <p:anim calcmode="lin" valueType="num" p14:bounceEnd="60000">
                                          <p:cBhvr additive="base">
                                            <p:cTn id="64" dur="750" fill="hold"/>
                                            <p:tgtEl>
                                              <p:spTgt spid="494"/>
                                            </p:tgtEl>
                                            <p:attrNameLst>
                                              <p:attrName>ppt_x</p:attrName>
                                            </p:attrNameLst>
                                          </p:cBhvr>
                                          <p:tavLst>
                                            <p:tav tm="0">
                                              <p:val>
                                                <p:strVal val="#ppt_x"/>
                                              </p:val>
                                            </p:tav>
                                            <p:tav tm="100000">
                                              <p:val>
                                                <p:strVal val="#ppt_x"/>
                                              </p:val>
                                            </p:tav>
                                          </p:tavLst>
                                        </p:anim>
                                        <p:anim calcmode="lin" valueType="num" p14:bounceEnd="60000">
                                          <p:cBhvr additive="base">
                                            <p:cTn id="65" dur="75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14:presetBounceEnd="60000">
                                      <p:stCondLst>
                                        <p:cond delay="0"/>
                                      </p:stCondLst>
                                      <p:childTnLst>
                                        <p:set>
                                          <p:cBhvr>
                                            <p:cTn id="69" dur="1" fill="hold">
                                              <p:stCondLst>
                                                <p:cond delay="0"/>
                                              </p:stCondLst>
                                            </p:cTn>
                                            <p:tgtEl>
                                              <p:spTgt spid="496"/>
                                            </p:tgtEl>
                                            <p:attrNameLst>
                                              <p:attrName>style.visibility</p:attrName>
                                            </p:attrNameLst>
                                          </p:cBhvr>
                                          <p:to>
                                            <p:strVal val="visible"/>
                                          </p:to>
                                        </p:set>
                                        <p:anim calcmode="lin" valueType="num" p14:bounceEnd="60000">
                                          <p:cBhvr additive="base">
                                            <p:cTn id="70" dur="750" fill="hold"/>
                                            <p:tgtEl>
                                              <p:spTgt spid="496"/>
                                            </p:tgtEl>
                                            <p:attrNameLst>
                                              <p:attrName>ppt_x</p:attrName>
                                            </p:attrNameLst>
                                          </p:cBhvr>
                                          <p:tavLst>
                                            <p:tav tm="0">
                                              <p:val>
                                                <p:strVal val="#ppt_x"/>
                                              </p:val>
                                            </p:tav>
                                            <p:tav tm="100000">
                                              <p:val>
                                                <p:strVal val="#ppt_x"/>
                                              </p:val>
                                            </p:tav>
                                          </p:tavLst>
                                        </p:anim>
                                        <p:anim calcmode="lin" valueType="num" p14:bounceEnd="60000">
                                          <p:cBhvr additive="base">
                                            <p:cTn id="71" dur="750" fill="hold"/>
                                            <p:tgtEl>
                                              <p:spTgt spid="49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14:presetBounceEnd="60000">
                                      <p:stCondLst>
                                        <p:cond delay="0"/>
                                      </p:stCondLst>
                                      <p:childTnLst>
                                        <p:set>
                                          <p:cBhvr>
                                            <p:cTn id="75" dur="1" fill="hold">
                                              <p:stCondLst>
                                                <p:cond delay="0"/>
                                              </p:stCondLst>
                                            </p:cTn>
                                            <p:tgtEl>
                                              <p:spTgt spid="498"/>
                                            </p:tgtEl>
                                            <p:attrNameLst>
                                              <p:attrName>style.visibility</p:attrName>
                                            </p:attrNameLst>
                                          </p:cBhvr>
                                          <p:to>
                                            <p:strVal val="visible"/>
                                          </p:to>
                                        </p:set>
                                        <p:anim calcmode="lin" valueType="num" p14:bounceEnd="60000">
                                          <p:cBhvr additive="base">
                                            <p:cTn id="76" dur="750" fill="hold"/>
                                            <p:tgtEl>
                                              <p:spTgt spid="498"/>
                                            </p:tgtEl>
                                            <p:attrNameLst>
                                              <p:attrName>ppt_x</p:attrName>
                                            </p:attrNameLst>
                                          </p:cBhvr>
                                          <p:tavLst>
                                            <p:tav tm="0">
                                              <p:val>
                                                <p:strVal val="#ppt_x"/>
                                              </p:val>
                                            </p:tav>
                                            <p:tav tm="100000">
                                              <p:val>
                                                <p:strVal val="#ppt_x"/>
                                              </p:val>
                                            </p:tav>
                                          </p:tavLst>
                                        </p:anim>
                                        <p:anim calcmode="lin" valueType="num" p14:bounceEnd="60000">
                                          <p:cBhvr additive="base">
                                            <p:cTn id="77" dur="750" fill="hold"/>
                                            <p:tgtEl>
                                              <p:spTgt spid="498"/>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14:presetBounceEnd="60000">
                                      <p:stCondLst>
                                        <p:cond delay="0"/>
                                      </p:stCondLst>
                                      <p:childTnLst>
                                        <p:set>
                                          <p:cBhvr>
                                            <p:cTn id="81" dur="1" fill="hold">
                                              <p:stCondLst>
                                                <p:cond delay="0"/>
                                              </p:stCondLst>
                                            </p:cTn>
                                            <p:tgtEl>
                                              <p:spTgt spid="500"/>
                                            </p:tgtEl>
                                            <p:attrNameLst>
                                              <p:attrName>style.visibility</p:attrName>
                                            </p:attrNameLst>
                                          </p:cBhvr>
                                          <p:to>
                                            <p:strVal val="visible"/>
                                          </p:to>
                                        </p:set>
                                        <p:anim calcmode="lin" valueType="num" p14:bounceEnd="60000">
                                          <p:cBhvr additive="base">
                                            <p:cTn id="82" dur="750" fill="hold"/>
                                            <p:tgtEl>
                                              <p:spTgt spid="500"/>
                                            </p:tgtEl>
                                            <p:attrNameLst>
                                              <p:attrName>ppt_x</p:attrName>
                                            </p:attrNameLst>
                                          </p:cBhvr>
                                          <p:tavLst>
                                            <p:tav tm="0">
                                              <p:val>
                                                <p:strVal val="#ppt_x"/>
                                              </p:val>
                                            </p:tav>
                                            <p:tav tm="100000">
                                              <p:val>
                                                <p:strVal val="#ppt_x"/>
                                              </p:val>
                                            </p:tav>
                                          </p:tavLst>
                                        </p:anim>
                                        <p:anim calcmode="lin" valueType="num" p14:bounceEnd="60000">
                                          <p:cBhvr additive="base">
                                            <p:cTn id="83" dur="750" fill="hold"/>
                                            <p:tgtEl>
                                              <p:spTgt spid="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492" grpId="0"/>
          <p:bldP spid="494" grpId="0"/>
          <p:bldP spid="496" grpId="0"/>
          <p:bldP spid="498" grpId="0"/>
          <p:bldP spid="500"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15"/>
                                            </p:tgtEl>
                                            <p:attrNameLst>
                                              <p:attrName>r</p:attrName>
                                            </p:attrNameLst>
                                          </p:cBhvr>
                                        </p:animRot>
                                      </p:childTnLst>
                                    </p:cTn>
                                  </p:par>
                                  <p:par>
                                    <p:cTn id="18" presetID="10"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42" presetClass="path" presetSubtype="0" accel="50000" decel="50000" autoRev="1" fill="hold" nodeType="withEffect">
                                      <p:stCondLst>
                                        <p:cond delay="0"/>
                                      </p:stCondLst>
                                      <p:childTnLst>
                                        <p:animMotion origin="layout" path="M 5E-6 -3.21814E-6 L 0.12153 -0.42271 " pathEditMode="relative" rAng="0" ptsTypes="AA">
                                          <p:cBhvr>
                                            <p:cTn id="22" dur="1000" fill="hold"/>
                                            <p:tgtEl>
                                              <p:spTgt spid="14"/>
                                            </p:tgtEl>
                                            <p:attrNameLst>
                                              <p:attrName>ppt_x</p:attrName>
                                              <p:attrName>ppt_y</p:attrName>
                                            </p:attrNameLst>
                                          </p:cBhvr>
                                          <p:rCtr x="6076" y="-21135"/>
                                        </p:animMotion>
                                      </p:childTnLst>
                                    </p:cTn>
                                  </p:par>
                                  <p:par>
                                    <p:cTn id="23" presetID="10" presetClass="entr" presetSubtype="0" fill="hold" nodeType="withEffect">
                                      <p:stCondLst>
                                        <p:cond delay="1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42" presetClass="path" presetSubtype="0" accel="50000" decel="50000" autoRev="1" fill="hold" nodeType="withEffect">
                                      <p:stCondLst>
                                        <p:cond delay="250"/>
                                      </p:stCondLst>
                                      <p:childTnLst>
                                        <p:animMotion origin="layout" path="M -4.72222E-6 -1.37388E-6 L 0.39323 -0.00031 " pathEditMode="relative" rAng="0" ptsTypes="AA">
                                          <p:cBhvr>
                                            <p:cTn id="27" dur="1000" fill="hold"/>
                                            <p:tgtEl>
                                              <p:spTgt spid="10"/>
                                            </p:tgtEl>
                                            <p:attrNameLst>
                                              <p:attrName>ppt_x</p:attrName>
                                              <p:attrName>ppt_y</p:attrName>
                                            </p:attrNameLst>
                                          </p:cBhvr>
                                          <p:rCtr x="19653" y="-31"/>
                                        </p:animMotion>
                                      </p:childTnLst>
                                    </p:cTn>
                                  </p:par>
                                  <p:par>
                                    <p:cTn id="28" presetID="10" presetClass="entr" presetSubtype="0" fill="hold"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42" presetClass="path" presetSubtype="0" accel="50000" decel="50000" autoRev="1" fill="hold" nodeType="withEffect">
                                      <p:stCondLst>
                                        <p:cond delay="500"/>
                                      </p:stCondLst>
                                      <p:childTnLst>
                                        <p:animMotion origin="layout" path="M 3.33333E-6 4.07659E-7 L 0.1125 0.3987 " pathEditMode="relative" rAng="0" ptsTypes="AA">
                                          <p:cBhvr>
                                            <p:cTn id="32" dur="1000" fill="hold"/>
                                            <p:tgtEl>
                                              <p:spTgt spid="11"/>
                                            </p:tgtEl>
                                            <p:attrNameLst>
                                              <p:attrName>ppt_x</p:attrName>
                                              <p:attrName>ppt_y</p:attrName>
                                            </p:attrNameLst>
                                          </p:cBhvr>
                                          <p:rCtr x="5625" y="19920"/>
                                        </p:animMotion>
                                      </p:childTnLst>
                                    </p:cTn>
                                  </p:par>
                                  <p:par>
                                    <p:cTn id="33" presetID="10" presetClass="entr" presetSubtype="0" fill="hold" nodeType="withEffect">
                                      <p:stCondLst>
                                        <p:cond delay="17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42" presetClass="path" presetSubtype="0" accel="50000" decel="50000" autoRev="1" fill="hold" nodeType="withEffect">
                                      <p:stCondLst>
                                        <p:cond delay="750"/>
                                      </p:stCondLst>
                                      <p:childTnLst>
                                        <p:animMotion origin="layout" path="M -1.11111E-6 4.07659E-7 L -0.13003 0.3987 " pathEditMode="relative" rAng="0" ptsTypes="AA">
                                          <p:cBhvr>
                                            <p:cTn id="37" dur="1000" fill="hold"/>
                                            <p:tgtEl>
                                              <p:spTgt spid="6"/>
                                            </p:tgtEl>
                                            <p:attrNameLst>
                                              <p:attrName>ppt_x</p:attrName>
                                              <p:attrName>ppt_y</p:attrName>
                                            </p:attrNameLst>
                                          </p:cBhvr>
                                          <p:rCtr x="-6510" y="19920"/>
                                        </p:animMotion>
                                      </p:childTnLst>
                                    </p:cTn>
                                  </p:par>
                                  <p:par>
                                    <p:cTn id="38" presetID="10" presetClass="entr" presetSubtype="0" fill="hold" nodeType="withEffect">
                                      <p:stCondLst>
                                        <p:cond delay="2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42" presetClass="path" presetSubtype="0" accel="50000" decel="50000" autoRev="1" fill="hold" nodeType="withEffect">
                                      <p:stCondLst>
                                        <p:cond delay="1000"/>
                                      </p:stCondLst>
                                      <p:childTnLst>
                                        <p:animMotion origin="layout" path="M -3.88889E-6 1.04971E-6 L -0.4243 0.00154 " pathEditMode="relative" rAng="0" ptsTypes="AA">
                                          <p:cBhvr>
                                            <p:cTn id="42" dur="1000" fill="hold"/>
                                            <p:tgtEl>
                                              <p:spTgt spid="13"/>
                                            </p:tgtEl>
                                            <p:attrNameLst>
                                              <p:attrName>ppt_x</p:attrName>
                                              <p:attrName>ppt_y</p:attrName>
                                            </p:attrNameLst>
                                          </p:cBhvr>
                                          <p:rCtr x="-21215" y="62"/>
                                        </p:animMotion>
                                      </p:childTnLst>
                                    </p:cTn>
                                  </p:par>
                                  <p:par>
                                    <p:cTn id="43" presetID="10" presetClass="entr" presetSubtype="0" fill="hold" nodeType="withEffect">
                                      <p:stCondLst>
                                        <p:cond delay="2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par>
                                    <p:cTn id="46" presetID="42" presetClass="path" presetSubtype="0" accel="50000" decel="50000" autoRev="1" fill="hold" nodeType="withEffect">
                                      <p:stCondLst>
                                        <p:cond delay="1250"/>
                                      </p:stCondLst>
                                      <p:childTnLst>
                                        <p:animMotion origin="layout" path="M -2.77778E-6 -3.21814E-6 L -0.1467 -0.42271 " pathEditMode="relative" rAng="0" ptsTypes="AA">
                                          <p:cBhvr>
                                            <p:cTn id="47" dur="1000" fill="hold"/>
                                            <p:tgtEl>
                                              <p:spTgt spid="12"/>
                                            </p:tgtEl>
                                            <p:attrNameLst>
                                              <p:attrName>ppt_x</p:attrName>
                                              <p:attrName>ppt_y</p:attrName>
                                            </p:attrNameLst>
                                          </p:cBhvr>
                                          <p:rCtr x="-7344" y="-2113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490"/>
                                            </p:tgtEl>
                                            <p:attrNameLst>
                                              <p:attrName>style.visibility</p:attrName>
                                            </p:attrNameLst>
                                          </p:cBhvr>
                                          <p:to>
                                            <p:strVal val="visible"/>
                                          </p:to>
                                        </p:set>
                                        <p:anim calcmode="lin" valueType="num">
                                          <p:cBhvr additive="base">
                                            <p:cTn id="52" dur="750" fill="hold"/>
                                            <p:tgtEl>
                                              <p:spTgt spid="490"/>
                                            </p:tgtEl>
                                            <p:attrNameLst>
                                              <p:attrName>ppt_x</p:attrName>
                                            </p:attrNameLst>
                                          </p:cBhvr>
                                          <p:tavLst>
                                            <p:tav tm="0">
                                              <p:val>
                                                <p:strVal val="#ppt_x"/>
                                              </p:val>
                                            </p:tav>
                                            <p:tav tm="100000">
                                              <p:val>
                                                <p:strVal val="#ppt_x"/>
                                              </p:val>
                                            </p:tav>
                                          </p:tavLst>
                                        </p:anim>
                                        <p:anim calcmode="lin" valueType="num">
                                          <p:cBhvr additive="base">
                                            <p:cTn id="53" dur="750" fill="hold"/>
                                            <p:tgtEl>
                                              <p:spTgt spid="49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492"/>
                                            </p:tgtEl>
                                            <p:attrNameLst>
                                              <p:attrName>style.visibility</p:attrName>
                                            </p:attrNameLst>
                                          </p:cBhvr>
                                          <p:to>
                                            <p:strVal val="visible"/>
                                          </p:to>
                                        </p:set>
                                        <p:anim calcmode="lin" valueType="num">
                                          <p:cBhvr additive="base">
                                            <p:cTn id="58" dur="750" fill="hold"/>
                                            <p:tgtEl>
                                              <p:spTgt spid="492"/>
                                            </p:tgtEl>
                                            <p:attrNameLst>
                                              <p:attrName>ppt_x</p:attrName>
                                            </p:attrNameLst>
                                          </p:cBhvr>
                                          <p:tavLst>
                                            <p:tav tm="0">
                                              <p:val>
                                                <p:strVal val="#ppt_x"/>
                                              </p:val>
                                            </p:tav>
                                            <p:tav tm="100000">
                                              <p:val>
                                                <p:strVal val="#ppt_x"/>
                                              </p:val>
                                            </p:tav>
                                          </p:tavLst>
                                        </p:anim>
                                        <p:anim calcmode="lin" valueType="num">
                                          <p:cBhvr additive="base">
                                            <p:cTn id="59" dur="750" fill="hold"/>
                                            <p:tgtEl>
                                              <p:spTgt spid="49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494"/>
                                            </p:tgtEl>
                                            <p:attrNameLst>
                                              <p:attrName>style.visibility</p:attrName>
                                            </p:attrNameLst>
                                          </p:cBhvr>
                                          <p:to>
                                            <p:strVal val="visible"/>
                                          </p:to>
                                        </p:set>
                                        <p:anim calcmode="lin" valueType="num">
                                          <p:cBhvr additive="base">
                                            <p:cTn id="64" dur="750" fill="hold"/>
                                            <p:tgtEl>
                                              <p:spTgt spid="494"/>
                                            </p:tgtEl>
                                            <p:attrNameLst>
                                              <p:attrName>ppt_x</p:attrName>
                                            </p:attrNameLst>
                                          </p:cBhvr>
                                          <p:tavLst>
                                            <p:tav tm="0">
                                              <p:val>
                                                <p:strVal val="#ppt_x"/>
                                              </p:val>
                                            </p:tav>
                                            <p:tav tm="100000">
                                              <p:val>
                                                <p:strVal val="#ppt_x"/>
                                              </p:val>
                                            </p:tav>
                                          </p:tavLst>
                                        </p:anim>
                                        <p:anim calcmode="lin" valueType="num">
                                          <p:cBhvr additive="base">
                                            <p:cTn id="65" dur="75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496"/>
                                            </p:tgtEl>
                                            <p:attrNameLst>
                                              <p:attrName>style.visibility</p:attrName>
                                            </p:attrNameLst>
                                          </p:cBhvr>
                                          <p:to>
                                            <p:strVal val="visible"/>
                                          </p:to>
                                        </p:set>
                                        <p:anim calcmode="lin" valueType="num">
                                          <p:cBhvr additive="base">
                                            <p:cTn id="70" dur="750" fill="hold"/>
                                            <p:tgtEl>
                                              <p:spTgt spid="496"/>
                                            </p:tgtEl>
                                            <p:attrNameLst>
                                              <p:attrName>ppt_x</p:attrName>
                                            </p:attrNameLst>
                                          </p:cBhvr>
                                          <p:tavLst>
                                            <p:tav tm="0">
                                              <p:val>
                                                <p:strVal val="#ppt_x"/>
                                              </p:val>
                                            </p:tav>
                                            <p:tav tm="100000">
                                              <p:val>
                                                <p:strVal val="#ppt_x"/>
                                              </p:val>
                                            </p:tav>
                                          </p:tavLst>
                                        </p:anim>
                                        <p:anim calcmode="lin" valueType="num">
                                          <p:cBhvr additive="base">
                                            <p:cTn id="71" dur="750" fill="hold"/>
                                            <p:tgtEl>
                                              <p:spTgt spid="49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498"/>
                                            </p:tgtEl>
                                            <p:attrNameLst>
                                              <p:attrName>style.visibility</p:attrName>
                                            </p:attrNameLst>
                                          </p:cBhvr>
                                          <p:to>
                                            <p:strVal val="visible"/>
                                          </p:to>
                                        </p:set>
                                        <p:anim calcmode="lin" valueType="num">
                                          <p:cBhvr additive="base">
                                            <p:cTn id="76" dur="750" fill="hold"/>
                                            <p:tgtEl>
                                              <p:spTgt spid="498"/>
                                            </p:tgtEl>
                                            <p:attrNameLst>
                                              <p:attrName>ppt_x</p:attrName>
                                            </p:attrNameLst>
                                          </p:cBhvr>
                                          <p:tavLst>
                                            <p:tav tm="0">
                                              <p:val>
                                                <p:strVal val="#ppt_x"/>
                                              </p:val>
                                            </p:tav>
                                            <p:tav tm="100000">
                                              <p:val>
                                                <p:strVal val="#ppt_x"/>
                                              </p:val>
                                            </p:tav>
                                          </p:tavLst>
                                        </p:anim>
                                        <p:anim calcmode="lin" valueType="num">
                                          <p:cBhvr additive="base">
                                            <p:cTn id="77" dur="750" fill="hold"/>
                                            <p:tgtEl>
                                              <p:spTgt spid="498"/>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stCondLst>
                                        <p:cond delay="0"/>
                                      </p:stCondLst>
                                      <p:childTnLst>
                                        <p:set>
                                          <p:cBhvr>
                                            <p:cTn id="81" dur="1" fill="hold">
                                              <p:stCondLst>
                                                <p:cond delay="0"/>
                                              </p:stCondLst>
                                            </p:cTn>
                                            <p:tgtEl>
                                              <p:spTgt spid="500"/>
                                            </p:tgtEl>
                                            <p:attrNameLst>
                                              <p:attrName>style.visibility</p:attrName>
                                            </p:attrNameLst>
                                          </p:cBhvr>
                                          <p:to>
                                            <p:strVal val="visible"/>
                                          </p:to>
                                        </p:set>
                                        <p:anim calcmode="lin" valueType="num">
                                          <p:cBhvr additive="base">
                                            <p:cTn id="82" dur="750" fill="hold"/>
                                            <p:tgtEl>
                                              <p:spTgt spid="500"/>
                                            </p:tgtEl>
                                            <p:attrNameLst>
                                              <p:attrName>ppt_x</p:attrName>
                                            </p:attrNameLst>
                                          </p:cBhvr>
                                          <p:tavLst>
                                            <p:tav tm="0">
                                              <p:val>
                                                <p:strVal val="#ppt_x"/>
                                              </p:val>
                                            </p:tav>
                                            <p:tav tm="100000">
                                              <p:val>
                                                <p:strVal val="#ppt_x"/>
                                              </p:val>
                                            </p:tav>
                                          </p:tavLst>
                                        </p:anim>
                                        <p:anim calcmode="lin" valueType="num">
                                          <p:cBhvr additive="base">
                                            <p:cTn id="83" dur="750" fill="hold"/>
                                            <p:tgtEl>
                                              <p:spTgt spid="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492" grpId="0"/>
          <p:bldP spid="494" grpId="0"/>
          <p:bldP spid="496" grpId="0"/>
          <p:bldP spid="498" grpId="0"/>
          <p:bldP spid="500" grpId="0"/>
          <p:bldP spid="4"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F29E772-D383-4587-B8D8-43A1F00D577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RTmE9QF1AfdgQAABERAAAdAAAAdW5pdmVyc2FsL2NvbW1vbl9tZXNzYWdlcy5sbmetWN1u2zYUvi/QdyAEFNiALW0HtCiGxIEsMTYRmXIlOk72A4GRGJuoJGb6cZtd9Xp7iV3tGXqxpxm699ghJSdxfyApCWADJuXzncNzvvND7R++y1K0EUUpVX5gPd97ZiGRxyqR+erAWrCj719ZqKx4nvBU5eLAypWFDkePH+2nPF/VfCXg9+NHCO1noixhWY706maNZHJgzceR48/mNj2LPH/iR2MysUaOyi55foU8tVK/FN/88PLVu+cvXn67/7SV7AMUzmzP24VCBunFsx5AlAW+FwEa9iKKT5k1+vjhz48f3v/3z1/DhP0F8wjF1qj9MUx6HuATrfqPnqoXQYApi0KPuDgiYUR9ZrziYYZda3SmarTmG4EqhTZSvEXVWkBMK1kIVKYyMQ9iBRt5LbqUuf7MJjQKcMgC4jDiU2sUqqK4+s7A8rpaqwLUlSiRJT9PRWJ0AnvM88tClKCaV8AuBJ9qLeGfKuMy3+tUHdhLQicR830vjDB1tzvWCOcJcguu1QxECewQBwBQ8FIUd5CNDN+MOLLTdBjClEymHnyZNmEqV+sUvtVQO+YYYjAXeZcUcAQHQLEwXPqBq50GqhBHl7ws36oi2eHH7UB1ARPq+EBBh90CZxpjCwwxllBDikLEVRfYDIehPcHR2D8FIlsj6g+R8I8h546HSJzhEFIEh10y1D4hE1sTXqfYlv/b/Iq5pnN6hXgcg5x230aquoQd7VLIApNp5d4wNSF+vYCwEdv7Sho3qOBds1rJjQA7ikQUnYqgyDjY1Sx6vSA/RUc28bAbAa1cfxkxU/y0xoxfoVxViCcbnscCnYuY18D1K3iWyMQ803E2+n+r5e+IV21VedIWJOri0ydD7dmpYV8wqy7BpqoS2WXVpVo7rDX/LlZoTn/VhD5Hv5v+0MHUDoj/MJEpZVanTdW9d3yuLRsao04j7ump/tF6aEvCpraOCRSssVT9JTB0U90/oAGm/aUIPQJF86ZEQw0n+cUAndRvAahCd8U4AVftmHACLhwgv8TjkDAYkJbivJRV59hhsrEJ0JdDG8PEl4pK3CTjubhQMOGkgm+a6QO6kIl0Z0BvDTc7rYIR5oHJFABXDXkAMpUZ2J/0wFzM8NYDTYHfOclS1WlikjeVb0yRB9/Wmfh8bLooVGZ2U15uyds0mcP7WNEcLmiUzge0/+v86x2fW+l39yiF2A6caeTY1MF65Ne5mvYUghTQrvBYGHn2WItDLmS8itfQTC9UnSc9gZqB3cVHNoC1Zw4FL+L1v+//7onxiSXNLmp3fxwEAomtqyC+BvuZqkqUv3aBMHu8K2cWfaTaC85Wrud9hxFg4YPcIXjTWjKVwdZet14geRs0mzHbmc4gD0JDe1UXMLoNQZjZwTHUMjOFW6MZL95AIWRKpYNQjKs1Aath2m/umHWVylwMkb1fK9EHZmQe2a5rbt2QfKmM3zQ9M4EbRdxev1O4fvcFc6Y2hTr7CZ5IZDUQ0LSmbRWCRG/WN2m++bxTXa9K8/Ji/+mtdxn/A1BLAwQUAAIACABEU5hPuxPRJTkDAACQDAAAJwAAAHVuaXZlcnNhbC9mbGFzaF9wdWJsaXNoaW5nX3NldHRpbmdzLnhtbNVX3W7aMBS+5yksT70saTu6diihqgpo1VpAhWnrVWViQ6w6dhY7UHrV6+0ldrVn6MWeZureY8cxUFC7Lv1B2oQQ8fn5zv+J8fcuYoFGLNVcyQBvljcwYjJUlMthgD/0muu7GGlDJCVCSRZgqTDaq5X8JOsLrqMuMwZENQIYqauJCXBkTFL1vPF4XOY6SS1XicwAvi6HKvaSlGkmDUu9RJAJ/JhJwjSeIhQAgG+s5FStVioh5DukY0UzwRCn4LnkNigimoLoCHtOrE/C82GqMkkPlFApSof9AL/a3befmYyDqvOYSZsTXQOiJZsqoZRbL4jo8kuGIsaHEbi7U8FozKmJArxVsSgg7d1FybFd6MSiHCjIgTRT+JgZQokh7ujsGXZh9IzgSHQiSczDHnCQjT/A9d7Zu9NO4+TosPX+rNduH/UOO86JXMdbxvG9ZUM+OKSyNGRzOz4xhoQR+A06AyI0871F0kxsoOSSc/aM+kpA7nMtaKO4z2iLxGyhGt1zLpsguYnRAAIRkwDvp5wIjLghgodzZZ31teEmr3pzURIBFrQnQ8ddfGveZSeMSKrZolszjrY5D2sfVSYomqgMCX7OkFEI4s9ieIoYWiwOGqQqzqnQPgZpwcHiiLMxo3t5TqeAfzJ0CibiDDShVxPBjLPwOeOXqM8GKgVcRkbQ2UDn2uGXHwWcEK1vQcnMx7Xu0WG9cXbYqjc+rdkACR0RGT4SHArO4sSsBJ9MkFRmpgfpCEmmWV4UymnOKxJb+ell0DzOhCvzSxdjAXqFJVmNlccU5q8eFDYbkVE+iHa4cmgYQQ4lcZjACGFdcJmxooAhkUhJMUEkhLWm7ViPuMo0UNwAO2j9dA+dPuIyPw1htYHFlLK0EOTG5tbryvabnd231bL38+r7+oNK04XfEcSacxv/4MGVP1/7d7eh79ktff/SNmn2b+7sm+svN9dXv358K5Lcm+uvxYVPG90iYq12Ean2+yJSJ+5101l41RRyAdbT0I0bLCjBY24Yfclme0LDPOst77ptNQ2zwpifMyT/TcjuNL8wLt0Qfe/eK6zlxFzyGBJhl+P83lvbrmzAnfNeVqkEaMv/Imql31BLAwQUAAIACABEU5hPkLXbpbgCAABTCgAAIQAAAHVuaXZlcnNhbC9mbGFzaF9za2luX3NldHRpbmdzLnhtbJVWbW/aMBD+vl+B2HfSvdJJKRKlTKrUrdVa9buTHImFY0e2Q8e/n8+xGxsIZJwq4bvn8Z3vjaZqS/niw2SS5oIJ+QxaU14q1HjdhBY306zVWvBZLrgGrmdcyJqw6eLjT/tJE4u8xBI7kGM5G5JD72ZuP2Mozse3OcoQIRd1Q/j+QZRilpF8W0rR8uJiaNW+Acko3xrk1Y/5aj3ogFGl7zXUUUzra5RxlEaCUoAhfV+jXGQxkgHznq7sZySnd3X+9Qe0HVVUW9ryE8oQrSElxEm+XqIM47m5Pa7KHOU8QcNfbaBfPqMMQhnZg4wvv/uKMsgQTdv8T480UpSY0JhzvojvHCZIYcYPo7pCuUjAB6Gji1Vw6bFvvQtA7ms49ymOqxTsCfN6sBCw6BmDhZYtpIk/dTZVibfHVpv5gMWGMGUAoaoHPZmgn0ir/DWxrsf9gTfKiwDkFD3iVbC2hlUXbwCM9T1+tbq1qyKM710XBChh55RBhL2yR/42aT1CBsoe+cxoAY+c7Y/gh5aO40t8S1wxz2ffWIETc/T58idvRU8POLgqcO0UHlOLAhYKw3mhNWDV0sTqupCSo5hSTna0JJoK/gtx2d4+RqXJgcF12um+SjXVDE61m43RLOmwXvYcd6Ozxu3Y/Sj0j+vOE212+M2UaE3yqjY/Smo6cTwzJCYx0+Q0A7ekgYO85xsRcKzvIVJN5BbkixBsrBsuNKix14tutIbgaRLkIE1OZzl1l5xKP2/rDOTaVI2C8lmOlR2womXFzJ9+pfAGxQFjwNpRdWXu44S+92WgcE0AROaV79ru0FnqlmnKYAd+9gOFffLQ21JlunSo4Zb6ATY6bDmnGdWTblX0vRKvkEB/Av9qwoouPrCMaHtNMmVfFk2+X8J9LNFa9tsMmy9cZPbseim62NiPM2iU+M/kP1BLAwQUAAIACABEU5hPexnb+wwDAAChCwAAJgAAAHVuaXZlcnNhbC9odG1sX3B1Ymxpc2hpbmdfc2V0dGluZ3MueG1szVbfTloxGL/nKZouXspR56YjB4wRjEQnRFg2r0w5LZzGnvas7QHxyuvtJXa1Z/BiT7O499jXU0CIjh2NLAsh0O/P7/v/teHeVSLQkGnDlazizfIGRkxGinI5qOIP3cP1XYyMJZISoSSrYqkw2quVwjTrCW7iDrMWRA0CGGkqqa3i2Nq0EgSj0ajMTaodV4nMAr4pRyoJUs0Mk5bpIBVkDD92nDKDJwgFAOCbKDlRq5VKCIUe6b2imWCIU/BcchcUEUc2ETjwUj0SXQ60yiQ9UEJppAe9Kn61u+8+UxmPVOcJky4lpgZER7YVQil3ThDR4dcMxYwPYvB2ZxujEac2ruKtbYcC0sFDlBzbR04cyoGCFEg7gU+YJZRY4o/enmVX1kwJnkTHkiQ86gIHufCruN69ODpvN85OmqfHF91W66TbbHsncp1gEScMFg2F4JDKdMRmdkJiLYli8Bt0+kQYFgbzpKlYX8kF59wZ9ZSA1OdaGPXBUzGu4n3NicCIWyJ4NONaogfMHnIBMTjdzXJfWnwP6OONYqINmzc05RiXxaj2UWWCorHKkOCXDFmFIKIsgX8xQ/PpRn2tkpwqiLHICE4ZGnI2YnQvz9IE8E+GzsFEkoEmNF8qmPUWPmf8GvVYX2nAZWQIrQp0bjx++UnAKTHmHpRMfVzrnDTrjYvmab3xac0FSOiQyOiJ4FBClqR2JfhkjKSyUz1IR0Qyw/KiUE5zXpHYys8vg+FJJnyZX7oYc9ArLMlqrDylMH/1oLDZmAzzQXTDlUPDCHIoiccERgTjzmXGigJGRCIlxRiRCBaVcWM95CozQPED7KHN8z30+ojL/DSAmwMsasp0IciNza3X22/e7uy+q5SDnzff15cqTVZ4WxBnzu/wg6VLfLbIH27DMHC78/E1bHX2r7bw3e2Xu9ubXz++FUnX3e3X4sLnjU4RsdNWEanWcRGpM3+BtOcuj0IuwMIZ+AGClSN4wi2jL9k+z2iB5Texb5AXaoEVRrG0kf/fIPxp9vBaeGmFwaNPwRLQF5/VtdJvUEsDBBQAAgAIAERTmE+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RFOYT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RFOYTxrnV1R1AAAAdAAAABwAAAB1bml2ZXJzYWwvbG9jYWxfc2V0dGluZ3MueG1ss7GvyM1RKEstKs7Mz7NVMtQzUFJIzUvOT8nMS7dVCg1x07VQUiguScxLSczJz0u1VcrLV1Kwt+OyyclPTswJTi0pASosVijISaxMLQpJzQUySlL9EnOBKp/tmfJ8ya5n09qfr9ivoKvwZP+6Z1N2KunbcQE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RTmE8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ERTmE9ic2utpwwAANohAAAXAAAAdW5pdmVyc2FsL3VuaXZlcnNhbC5wbmftmmlYU9fWxw9KHaoMWpUqCNoWaCsSLcUwCDhQkDJZRBkkQhuVipIQIEaGJK0TvaKmFgWUqX1RFAPkjdwkJDFEHIjeAGkxECEcgoZBTgxciUnIyD0Jt/feD/fD+7yf8yHnPHuf/dtr7bX+++z1nCd/2RsX6fD+uvcBAHCI2hOeAAD2MQCwELdkEdxj3uUTCd/s8hIidwEtPW6TcMM+c2fsTgCgU5YZv30Pbi/N2ZOSBwCOjyw/OwH2zmEA2IiNCt+ZeOqQEowvPTymE7wsiC2wK7AbWJRmj+yoOdt24bTdk7MduBVepzcsetx2w3np0ta1u3a4RCQ6r1oR/vj6pQjn/JP19UvVBvCI+8Tk9BAK1YfKNN9sWegC7pvYrq6GptZBxfpqKI96jI2Td0LP48NQKF4hXnnGKRR2CZit+1Ifyfg56yPVzO4tOgnf3OdoWU6AfV9E5z1Hr3Siej93I9zxYGNjBNxGYodPIC1cQHjf1z19+CDwa7jxw+7E5tGhSA+iuMX+z2f4TZZhjtczFsA3Z/sPLMM2VFr67DssgzYs8bI0dm6xg69LTi+FrzucYyxdp22IDbEhNsSG2BAbYkNsiA2xITbEhtgQG2JDbIgNsSE25P+MPGTT+OZCyyfYB5v/31MF7N/CJpn00N+ubaJO1JFJ6nfP42nuRW/oRXHKJGW6MlOJ1QZYJqoX6MCtGi//BqOaRgYnZ7nM5q3oYoKsSlzpSdERHL3qyGYd9My77gRBc2i/4aABDHG3fDU9LGlBSaXPnPFGlFbS7UfN1vStyZKxruclBS8ui67wZQSfolFNU+6iFNMYgpyi6L+VPqeXUKlJtOGTBlfsfXrhFHui3zwrCBtm1o7dnzMbwoqVc2Yt3yMFSU7P4haATe2ZaC6iffbVUw7OwJRJ5KQIzVZBlBTVlvOtXL6dyk6elofJn9d+dTQMAEbKg9gZHrTITATvXUKwpIk52Vl7IOQ8se5Tet4WtqzHd20WnyvIW4Mf0dV7mL4nOg82xzuFvPs9m7X/RKNUMXLfOOodlkLuUiZHEJWbroolxiuR7rqNNxKvfigrnXmw0MnNlZuVRmyiM8DkpDCX1RuzwNlid+mk1acGJUTvN0lEuc11AqWwN7Ohj4hV1dWb4PAehFyyXRCHTqTvq92PlDW55h1QJ2t0wkc1Z6JY+7SlU2+rD6zP6P/xOLFp4e+YqpT1JwiLW/ERHcU/p2oZ3SbcSTW+Tr67BvXNlZuhojt7cU3tSeqCr1rehrh2HDmRFOYkv1j/vrNqYEOY+S1F+voLN61f7mAgtPWiCJmdRCkwbkesjpl6fP2YtPrPIAWzizazncDiVkxXqBgNjQc7dIxe7by1TLroctBIrVMhRb68LPh2u7eOR/3fvR5+h/sm5G8oF9Z9nJx46kPp1beqvVs/Eq1pJGP1w+7ztlT6wJBj3BVx41JN9rPWz87fqK8qstoqUtd6gIqnxMnxajxa89uhxdMKU4x9md+6xTSQk2JaRDY7kG879gpSlvvQDMOXMn55+2uo6PXeTs2jNhHGUHb6MS7s48watFQZN8hvfV1LiX49XotHl//eHaLo9PmtyhUAoHvXiHxsFDReAxu45ds9OT50LSM3Qj7COIgULuxPWf+JpJA+2gO1Ewh+lfnadPsyJT5PxNk6P9Plg2bjRBhLiq23zKUxnafWYIZTkEfrINFqgmpq15bAetzfB5tdoS9K5czG5ITp9X/wCO8J7wqzxvf480uiwFBf7meqosquLAMuKnrtNCKBdcmwbhuv5FlD3ZXWHrryJCG48r5xRkh1Cp3NUMM7qDpoZf6/7XPGfOg38/MWAjkvhotV3RqGvN3qnUEzxZ1m5mEVLe+VpTFRhDWgPJCafTrqyc9yc9rx9WcpSKnbzI7yI2IJ+2HH7LBY+134lfdXqomNv/r/T/+ST9W4s+cKYkCR20efJ3Shv0jtitOvDex2U+exhe1DzRkzBtkcST2QWWfSDphNMxSysR7UfAIOwXqIuiytSOVIo5HaJtcy4TH+olYMBgAcJb3kZlx/d5ii883BkP5Wo3pPx+hFaCTP7Sd3b0TJh523AiZvGtBk6Diq4v7VFXs6ORdWoVE1fVsxdbJ3+MdX6aCR54qrx9AoVd+FE2VcqfDYxB2D24qjVcSBVdk9d4tCy/VOb6i0dv20H5Fhvh/8aHRmTKjA4w0NcyNcdiZYKRdvZyAY+QoKl2cNH3uoDYdeX8bJZvV1OwAPXqZC8UsIHB080rN6DJbYBxk4UEW/uOEbYYPf51BCTUHBRA1hsBIWjlBJUT1chmg68yR5HC+XydG3q4r6L62NDmHSxaHVY0gAHAIAt4bCeMqUvzyBQ6yE9ZY7qPVbEfPDE7xIEHTwsM/qpZzs8/Lyiz5wyAqkfz32TDlOqcFMpSAbynFHu42MRuG1ONdYDtsOCNjuQZr91lCIiwJJXXDS79J2sjyqlng9eMWZkAccv+nLGFhlD3VnTNzq4dzZm1DhPMaE5xwiMY+tVXDn5/RC7L7r9z1Erx3rrbbmQlQzSw1olFJgmUap/V9r0B902CenaYvdhAoaf7jFYzw6MavRz5ej/NqSRL8TqZ36qflFTiZ+Gig0VFr1doojuRCt0KD7L6WkWl1yLTa+FVDDjC+dFLLDIoiZKrlkh5GEeAhye9PPNKrx5VFEt2gWatIi2/OxwmQZ8Y01E1KopykwDokEgJLbRc1tf8WEHQUrb+EN9L9k9N75MGGxJ984hkgSbVd1QbDiQl4ZdSpqiQfpFO9SzgJvRS0FHTi5vOw3pms0q90636OGI03ToSc5lqxniwe2gZ5BgppzvdYsF+gnb0slpdGQ1e8EogPH9CJ8y9J0km4MSuLr+4IuiLEMiupVKaKF1Zh9PIaQ/kALB3p2WaDa3QvUJ1a8EueyfJ9dZ1WFzRsoE6dPrRW6xUJoUzALYc18reRQUTOR13bTuhDPPsmvUkqsfdnezJ+3m2fl2Z9Mipn+DVzESBGowpmjt3ijyveJGPS09mI22GBdQI1upi71P6Q10Gn0p+5JmGuhMPKlBEvsK2vh41TzL3UlUHjSkrIlXmVaGZlMbIyNuFK2fXbkDJVvUmKp2uEiiqFrE+3+vfZ3F+R9a5eDqiMusLTFA57oQN8b4rwT4T/q2yYRkNW2oNEvaNuTn+QYhHU3M8e//wIBMucVrZDQsMWbeVgw1KLEO4K0P80W+kkKRb8s/wi/QSsim/OaQ0Vqi+mk+BB1YtGOHh6t1N6tLyT95B8hHsK26sM+eHZsiOD829slggQRa4p03qLSo2V6EcN3PdTf1wsesoYWJZZ4VWC4868POOEv2jFpu5BzTa6tZwkyIquG7ErYXDnkAMqvm1658JPnDhRc3ojXk90zJNmqbfhCkYikaZUy5ebf31twGapFcOG3/25ewcwp8i/y8gufq4fedIqsdjznVfi3p1+WY6RWa9Jrm5IGJZcN/ZZT4o30VnTFIJvlWRnjXvj6t4833sxf/MKTZZiMJw9iBDzasn+tLRPvFXnuqW5lTSokU0twTNM+jjWIK+el6OYSnTXJnB5fBPxQ6oJg0jy0jVUEOLu39dSA27xVmc4xXqeffQstsIvEiypQ+SKB53+85+ETywEALFXUq+nM3u5g2K/njOOSwQLCxsoYTnQuxFswA3AxVSxcVI+p+Z8+4byH0+6Ow/yAEwDMHuKxIrVBuemcQNgbYoGqGykNJMCrgkQLCVi9HqLSzDk5qLoJfeFziV71ULUzQEvxdc5J1BYPfIUKfhHirT1WpfhAuRgAhu6NKnox7XDSPDS6oFMTGbneJD/O2WySVN9/ENvs5Oj3U/XoRNicDoon6/cVbenhKZUsWftmxxxxPSV0MDT9JP3dZ2S8zD8Sqe0iwRXqN/gn4dobMz6QaTeHfZQRi9T4QPT8vJr+no7ROOPR/KXSAw3etae+w5uNum0X87Ok656DLjnRqN1tj8md+DpuWt331sLEk3Sd1f1W2y59uJL/5VBgpY+p6g/PNzPnDHDdKpk+MlMlMzY4fPKoFNHeNtwAl6ggES52H/BaSC+ZNLkxm8LXDqyBSOWzt172dNz0UcNw9TirefUOyBQDJZzVV9JHCXwDqE84l+pdDpevOXypAGduEcgI6B5U9eeVbhfgrZ+Nf/nwnLrOtbYvm9HiuhAeNjT3X6rtasN4FXZwtaWn5E7qMzaWb2KiLEV3zk93r1Ub4H30/N9/LGg2k3HllocPtJkV4nuOXoxiLUhQnrfSvw4+TSYt8WIY4UP5EHi/oHW9hfs7/07qHv8rB4VZarLvtpIj+UOpLZbhUV/Fhbfsyjj9D1BLAwQUAAIACABEU5hPle6RfksAAABrAAAAGwAAAHVuaXZlcnNhbC91bml2ZXJzYWwucG5nLnhtbLOxr8jNUShLLSrOzM+zVTLUM1Cyt+PlsikoSi3LTC1XqACKAQUhQEmhEsg1QnDLM1NKMoBCBuZmCMGM1Mz0jBJbJQsDc7igPtBMAFBLAQIAABQAAgAIAERTmE9QF1AfdgQAABERAAAdAAAAAAAAAAEAAAAAAAAAAAB1bml2ZXJzYWwvY29tbW9uX21lc3NhZ2VzLmxuZ1BLAQIAABQAAgAIAERTmE+7E9ElOQMAAJAMAAAnAAAAAAAAAAEAAAAAALEEAAB1bml2ZXJzYWwvZmxhc2hfcHVibGlzaGluZ19zZXR0aW5ncy54bWxQSwECAAAUAAIACABEU5hPkLXbpbgCAABTCgAAIQAAAAAAAAABAAAAAAAvCAAAdW5pdmVyc2FsL2ZsYXNoX3NraW5fc2V0dGluZ3MueG1sUEsBAgAAFAACAAgARFOYT3sZ2/sMAwAAoQsAACYAAAAAAAAAAQAAAAAAJgsAAHVuaXZlcnNhbC9odG1sX3B1Ymxpc2hpbmdfc2V0dGluZ3MueG1sUEsBAgAAFAACAAgARFOYT6FP/7SZAQAAHQYAAB8AAAAAAAAAAQAAAAAAdg4AAHVuaXZlcnNhbC9odG1sX3NraW5fc2V0dGluZ3MuanNQSwECAAAUAAIACABEU5hPPTwv0cEAAADlAQAAGgAAAAAAAAABAAAAAABMEAAAdW5pdmVyc2FsL2kxOG5fcHJlc2V0cy54bWxQSwECAAAUAAIACABEU5hPGudXVHUAAAB0AAAAHAAAAAAAAAABAAAAAABFEQAAdW5pdmVyc2FsL2xvY2FsX3NldHRpbmdzLnhtbFBLAQIAABQAAgAIAESUV0cjtE77+wIAALAIAAAUAAAAAAAAAAEAAAAAAPQRAAB1bml2ZXJzYWwvcGxheWVyLnhtbFBLAQIAABQAAgAIAERTmE8XqeFBbwEAAPsCAAApAAAAAAAAAAEAAAAAACEVAAB1bml2ZXJzYWwvc2tpbl9jdXN0b21pemF0aW9uX3NldHRpbmdzLnhtbFBLAQIAABQAAgAIAERTmE9ic2utpwwAANohAAAXAAAAAAAAAAAAAAAAANcWAAB1bml2ZXJzYWwvdW5pdmVyc2FsLnBuZ1BLAQIAABQAAgAIAERTmE+V7pF+SwAAAGsAAAAbAAAAAAAAAAEAAAAAALMjAAB1bml2ZXJzYWwvdW5pdmVyc2FsLnBuZy54bWxQSwUGAAAAAAsACwBJAwAANyQAAAAA"/>
  <p:tag name="ISPRING_PRESENTATION_TITLE" val="15653335022695"/>
</p:tagLst>
</file>

<file path=ppt/theme/theme1.xml><?xml version="1.0" encoding="utf-8"?>
<a:theme xmlns:a="http://schemas.openxmlformats.org/drawingml/2006/main" name="Office 主题">
  <a:themeElements>
    <a:clrScheme name="04-紫色方案">
      <a:dk1>
        <a:srgbClr val="000000"/>
      </a:dk1>
      <a:lt1>
        <a:srgbClr val="FFFFFF"/>
      </a:lt1>
      <a:dk2>
        <a:srgbClr val="262626"/>
      </a:dk2>
      <a:lt2>
        <a:srgbClr val="F8F8F8"/>
      </a:lt2>
      <a:accent1>
        <a:srgbClr val="692396"/>
      </a:accent1>
      <a:accent2>
        <a:srgbClr val="8E25AB"/>
      </a:accent2>
      <a:accent3>
        <a:srgbClr val="9C2BB2"/>
      </a:accent3>
      <a:accent4>
        <a:srgbClr val="A445B4"/>
      </a:accent4>
      <a:accent5>
        <a:srgbClr val="B868C6"/>
      </a:accent5>
      <a:accent6>
        <a:srgbClr val="D093D9"/>
      </a:accent6>
      <a:hlink>
        <a:srgbClr val="7030A0"/>
      </a:hlink>
      <a:folHlink>
        <a:srgbClr val="9C2BB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3455</Words>
  <Application>Microsoft Office PowerPoint</Application>
  <PresentationFormat>宽屏</PresentationFormat>
  <Paragraphs>323</Paragraphs>
  <Slides>34</Slides>
  <Notes>26</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HelveticaNeue</vt:lpstr>
      <vt:lpstr>华文隶书</vt:lpstr>
      <vt:lpstr>华文新魏</vt:lpstr>
      <vt:lpstr>微软雅黑</vt:lpstr>
      <vt:lpstr>新宋体</vt:lpstr>
      <vt:lpstr>Arial</vt:lpstr>
      <vt:lpstr>Arial Black</vt:lpstr>
      <vt:lpstr>Berlin Sans FB Demi</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15653335022695</dc:title>
  <dc:creator>MICHAEL</dc:creator>
  <cp:lastModifiedBy>Windows 用户</cp:lastModifiedBy>
  <cp:revision>171</cp:revision>
  <dcterms:created xsi:type="dcterms:W3CDTF">2015-05-05T08:02:00Z</dcterms:created>
  <dcterms:modified xsi:type="dcterms:W3CDTF">2020-06-30T07:14:57Z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