
<file path=[Content_Types].xml><?xml version="1.0" encoding="utf-8"?>
<Types xmlns="http://schemas.openxmlformats.org/package/2006/content-types">
  <Default Extension="jpeg" ContentType="image/jpe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handoutMasterIdLst>
    <p:handoutMasterId r:id="rId19"/>
  </p:handoutMasterIdLst>
  <p:sldIdLst>
    <p:sldId id="319" r:id="rId3"/>
    <p:sldId id="256" r:id="rId4"/>
    <p:sldId id="258" r:id="rId5"/>
    <p:sldId id="306" r:id="rId6"/>
    <p:sldId id="305" r:id="rId7"/>
    <p:sldId id="309" r:id="rId8"/>
    <p:sldId id="303" r:id="rId10"/>
    <p:sldId id="310" r:id="rId11"/>
    <p:sldId id="304" r:id="rId12"/>
    <p:sldId id="286" r:id="rId13"/>
    <p:sldId id="307" r:id="rId14"/>
    <p:sldId id="311" r:id="rId15"/>
    <p:sldId id="312" r:id="rId16"/>
    <p:sldId id="313" r:id="rId17"/>
    <p:sldId id="300" r:id="rId18"/>
  </p:sldIdLst>
  <p:sldSz cx="12192000" cy="6858000"/>
  <p:notesSz cx="6858000" cy="9144000"/>
  <p:embeddedFontLst>
    <p:embeddedFont>
      <p:font typeface="微软雅黑" panose="020B0503020204020204" charset="-122"/>
      <p:regular r:id="rId23"/>
    </p:embeddedFont>
    <p:embeddedFont>
      <p:font typeface="Calibri" panose="020F0502020204030204" pitchFamily="34" charset="0"/>
      <p:regular r:id="rId24"/>
      <p:bold r:id="rId25"/>
      <p:italic r:id="rId26"/>
      <p:boldItalic r:id="rId27"/>
    </p:embeddedFont>
    <p:embeddedFont>
      <p:font typeface="Impact" panose="020B0806030902050204" pitchFamily="34" charset="0"/>
      <p:regular r:id="rId28"/>
    </p:embeddedFont>
    <p:embeddedFont>
      <p:font typeface="Calibri" panose="020F0502020204030204"/>
      <p:regular r:id="rId29"/>
      <p:bold r:id="rId30"/>
      <p:italic r:id="rId31"/>
      <p:boldItalic r:id="rId32"/>
    </p:embeddedFont>
    <p:embeddedFont>
      <p:font typeface="Arial Black" panose="020B0A04020102020204" charset="0"/>
      <p:bold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C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2" autoAdjust="0"/>
    <p:restoredTop sz="94660"/>
  </p:normalViewPr>
  <p:slideViewPr>
    <p:cSldViewPr snapToGrid="0">
      <p:cViewPr varScale="1">
        <p:scale>
          <a:sx n="88" d="100"/>
          <a:sy n="88" d="100"/>
        </p:scale>
        <p:origin x="138" y="1629"/>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BE48B1-57FD-4729-8025-F39496407581}"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086E96-A819-419C-88B1-DD8D0061316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C3CEF-EBCE-4BAC-8A37-43306D81B3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78220-33C8-4DC3-BDFE-D91489CE6C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F1D5E53-1996-4A18-8378-BCF5C8046DA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1178220-33C8-4DC3-BDFE-D91489CE6C4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7" name="矩形 6"/>
          <p:cNvSpPr/>
          <p:nvPr userDrawn="1"/>
        </p:nvSpPr>
        <p:spPr>
          <a:xfrm flipH="1">
            <a:off x="25399" y="3"/>
            <a:ext cx="12177423" cy="6858000"/>
          </a:xfrm>
          <a:prstGeom prst="rect">
            <a:avLst/>
          </a:prstGeom>
          <a:gradFill flip="none" rotWithShape="1">
            <a:gsLst>
              <a:gs pos="1000">
                <a:srgbClr val="F9F9F9"/>
              </a:gs>
              <a:gs pos="59000">
                <a:srgbClr val="F9F9F9"/>
              </a:gs>
              <a:gs pos="100000">
                <a:schemeClr val="bg1">
                  <a:lumMod val="85000"/>
                </a:schemeClr>
              </a:gs>
              <a:gs pos="88000">
                <a:srgbClr val="E6E6E6"/>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sp>
        <p:nvSpPr>
          <p:cNvPr id="8" name="矩形 7"/>
          <p:cNvSpPr/>
          <p:nvPr userDrawn="1"/>
        </p:nvSpPr>
        <p:spPr>
          <a:xfrm flipH="1">
            <a:off x="-5" y="1"/>
            <a:ext cx="12192004" cy="6858000"/>
          </a:xfrm>
          <a:prstGeom prst="rect">
            <a:avLst/>
          </a:prstGeom>
          <a:gradFill flip="none" rotWithShape="1">
            <a:gsLst>
              <a:gs pos="1000">
                <a:srgbClr val="F9F9F9">
                  <a:alpha val="60000"/>
                </a:srgbClr>
              </a:gs>
              <a:gs pos="59000">
                <a:srgbClr val="F9F9F9">
                  <a:alpha val="60000"/>
                </a:srgbClr>
              </a:gs>
              <a:gs pos="100000">
                <a:schemeClr val="bg1">
                  <a:lumMod val="85000"/>
                  <a:alpha val="60000"/>
                </a:schemeClr>
              </a:gs>
              <a:gs pos="88000">
                <a:srgbClr val="E6E6E6">
                  <a:alpha val="6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p>
        </p:txBody>
      </p:sp>
      <p:pic>
        <p:nvPicPr>
          <p:cNvPr id="9" name="图片 8"/>
          <p:cNvPicPr>
            <a:picLocks noChangeAspect="1"/>
          </p:cNvPicPr>
          <p:nvPr userDrawn="1"/>
        </p:nvPicPr>
        <p:blipFill>
          <a:blip r:embed="rId2" cstate="print"/>
          <a:stretch>
            <a:fillRect/>
          </a:stretch>
        </p:blipFill>
        <p:spPr>
          <a:xfrm>
            <a:off x="-241329" y="-335544"/>
            <a:ext cx="6531436" cy="1243571"/>
          </a:xfrm>
          <a:prstGeom prst="rect">
            <a:avLst/>
          </a:prstGeom>
        </p:spPr>
      </p:pic>
      <p:pic>
        <p:nvPicPr>
          <p:cNvPr id="10" name="图片 9"/>
          <p:cNvPicPr>
            <a:picLocks noChangeAspect="1"/>
          </p:cNvPicPr>
          <p:nvPr userDrawn="1"/>
        </p:nvPicPr>
        <p:blipFill>
          <a:blip r:embed="rId2" cstate="print"/>
          <a:stretch>
            <a:fillRect/>
          </a:stretch>
        </p:blipFill>
        <p:spPr>
          <a:xfrm flipH="1" flipV="1">
            <a:off x="5966617" y="-265068"/>
            <a:ext cx="6531436" cy="1243571"/>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1094" y="457507"/>
            <a:ext cx="667221" cy="701589"/>
          </a:xfrm>
          <a:prstGeom prst="rect">
            <a:avLst/>
          </a:prstGeom>
        </p:spPr>
      </p:pic>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2952" y="5377"/>
            <a:ext cx="554264" cy="597071"/>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2164">
            <a:off x="10522300" y="382266"/>
            <a:ext cx="450229" cy="815709"/>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2164">
            <a:off x="11179489" y="328206"/>
            <a:ext cx="394559" cy="435735"/>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399060" y="962591"/>
            <a:ext cx="580235" cy="633231"/>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183" y="-15004"/>
            <a:ext cx="461043" cy="498303"/>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838" y="6250155"/>
            <a:ext cx="488132" cy="527581"/>
          </a:xfrm>
          <a:prstGeom prst="rect">
            <a:avLst/>
          </a:prstGeom>
        </p:spPr>
      </p:pic>
      <p:pic>
        <p:nvPicPr>
          <p:cNvPr id="21" name="图片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147059">
            <a:off x="11518505" y="5703039"/>
            <a:ext cx="476683" cy="863636"/>
          </a:xfrm>
          <a:prstGeom prst="rect">
            <a:avLst/>
          </a:prstGeom>
        </p:spPr>
      </p:pic>
      <p:pic>
        <p:nvPicPr>
          <p:cNvPr id="22" name="图片 2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1352164">
            <a:off x="11659879" y="6193187"/>
            <a:ext cx="417741" cy="461336"/>
          </a:xfrm>
          <a:prstGeom prst="rect">
            <a:avLst/>
          </a:prstGeom>
        </p:spPr>
      </p:pic>
      <p:pic>
        <p:nvPicPr>
          <p:cNvPr id="23" name="图片 2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96629" y="6156789"/>
            <a:ext cx="574004" cy="626431"/>
          </a:xfrm>
          <a:prstGeom prst="rect">
            <a:avLst/>
          </a:prstGeom>
        </p:spPr>
      </p:pic>
      <p:pic>
        <p:nvPicPr>
          <p:cNvPr id="24" name="图片 2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906900" flipH="1">
            <a:off x="11295781" y="5416794"/>
            <a:ext cx="215535" cy="310909"/>
          </a:xfrm>
          <a:prstGeom prst="rect">
            <a:avLst/>
          </a:prstGeom>
        </p:spPr>
      </p:pic>
      <p:pic>
        <p:nvPicPr>
          <p:cNvPr id="25" name="图片 2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569727" y="6060864"/>
            <a:ext cx="459248" cy="496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250"/>
                                  </p:stCondLst>
                                  <p:childTnLst>
                                    <p:animMotion origin="layout" path="M 2.77778E-7 3.7037E-7 L 2.77778E-7 0.00023 C 0.00156 0.00556 0.00312 0.01111 0.00451 0.0169 C 0.00503 0.01898 0.00556 0.0213 0.00608 0.02338 C 0.00694 0.02685 0.00799 0.03032 0.00903 0.0338 C 0.00955 0.03727 0.0099 0.04097 0.01059 0.04444 C 0.01094 0.04722 0.01181 0.05 0.01198 0.05301 C 0.01285 0.06065 0.01302 0.06852 0.01354 0.07616 C 0.01302 0.09468 0.01285 0.11319 0.01198 0.13125 C 0.01181 0.13449 0.01094 0.13704 0.01059 0.13981 C 0.0099 0.14352 0.00972 0.14699 0.00903 0.15046 C 0.00868 0.15324 0.00781 0.15625 0.00764 0.15903 C 0.00642 0.16759 0.00573 0.17593 0.00451 0.18449 C 0.00399 0.18796 0.00382 0.19167 0.00312 0.19514 C 0.00226 0.19861 0.00087 0.20208 2.77778E-7 0.20579 C -0.00052 0.20856 -0.00069 0.21157 -0.00156 0.21412 C -0.00625 0.23218 -0.00295 0.21435 -0.0059 0.22917 C -0.00799 0.23935 -0.00712 0.23681 -0.00885 0.24815 C -0.00972 0.25393 -0.01094 0.25949 -0.01181 0.26528 L -0.01337 0.27361 C -0.01181 0.32523 -0.01458 0.34028 -0.00885 0.37546 C -0.00851 0.37847 -0.00833 0.38125 -0.00747 0.3838 C -0.00156 0.40208 -0.0026 0.3875 0.00312 0.41157 C 0.00365 0.41366 0.00365 0.41597 0.00451 0.41782 C 0.00573 0.42106 0.00764 0.42361 0.00903 0.42639 C 0.01111 0.43056 0.01302 0.43495 0.01493 0.43912 C 0.02535 0.46111 0.00365 0.41528 0.02847 0.46458 C 0.03021 0.46782 0.03125 0.47199 0.03316 0.475 C 0.03542 0.47917 0.03837 0.48194 0.04045 0.48565 C 0.04253 0.48935 0.04427 0.49329 0.0467 0.49653 C 0.04826 0.49884 0.05069 0.50046 0.0526 0.50278 C 0.05799 0.50949 0.05556 0.50856 0.06163 0.51343 C 0.06545 0.51643 0.06979 0.51852 0.07344 0.52176 C 0.075 0.52338 0.07639 0.52523 0.07812 0.52593 C 0.09045 0.5331 0.08559 0.52685 0.09462 0.53472 C 0.09774 0.53727 0.10069 0.54005 0.10347 0.54306 C 0.10816 0.54815 0.11024 0.54954 0.11406 0.55579 C 0.11528 0.55787 0.12031 0.56736 0.12153 0.57083 C 0.12326 0.57477 0.12465 0.57917 0.12604 0.58333 C 0.12656 0.58634 0.12691 0.58912 0.1276 0.5919 C 0.12795 0.59398 0.12865 0.59606 0.12899 0.59838 C 0.12986 0.60556 0.1316 0.63032 0.13194 0.63657 C 0.1316 0.64792 0.13142 0.65926 0.13056 0.6706 C 0.13038 0.67315 0.12951 0.67593 0.12899 0.67893 C 0.12674 0.69421 0.12865 0.68449 0.12604 0.69583 C 0.12569 0.7 0.12361 0.72268 0.12309 0.72755 C 0.12274 0.72986 0.12205 0.73194 0.12153 0.73403 C 0.12205 0.7581 0.11979 0.79051 0.12465 0.8169 C 0.12483 0.81898 0.12535 0.8213 0.12604 0.82315 C 0.12674 0.82546 0.1283 0.82731 0.12899 0.8294 C 0.13524 0.84722 0.12483 0.82407 0.13351 0.84236 C 0.13698 0.85741 0.13194 0.83912 0.13958 0.85509 C 0.14045 0.85694 0.1401 0.85949 0.14097 0.86134 C 0.14253 0.86528 0.14618 0.86759 0.14844 0.86991 C 0.14913 0.87037 0.14948 0.8713 0.15017 0.87199 " pathEditMode="relative" rAng="0" ptsTypes="AAAAAAAAAAAAAAAAAAAAAAAAAAAAAAAAAAAAAAAAAAAAAAAAAAAAAAA">
                                      <p:cBhvr>
                                        <p:cTn id="6" dur="2000" fill="hold"/>
                                        <p:tgtEl>
                                          <p:spTgt spid="16"/>
                                        </p:tgtEl>
                                        <p:attrNameLst>
                                          <p:attrName>ppt_x</p:attrName>
                                          <p:attrName>ppt_y</p:attrName>
                                        </p:attrNameLst>
                                      </p:cBhvr>
                                      <p:rCtr x="6840" y="43588"/>
                                    </p:animMotion>
                                  </p:childTnLst>
                                </p:cTn>
                              </p:par>
                              <p:par>
                                <p:cTn id="7" presetID="0" presetClass="path" presetSubtype="0" repeatCount="indefinite" accel="50000" decel="50000" fill="hold" nodeType="withEffect">
                                  <p:stCondLst>
                                    <p:cond delay="500"/>
                                  </p:stCondLst>
                                  <p:childTnLst>
                                    <p:animMotion origin="layout" path="M -3.61111E-6 2.22222E-6 L -3.61111E-6 0.00023 C 0.00348 0.00486 0.00764 0.00903 0.01042 0.01481 C 0.01216 0.01852 0.0125 0.02338 0.01337 0.02754 L 0.0165 0.04004 L 0.01806 0.05301 C 0.01841 0.08842 0.01858 0.12361 0.01945 0.15903 C 0.01962 0.16389 0.02014 0.16898 0.02101 0.17384 C 0.02118 0.17616 0.02205 0.17801 0.0224 0.18009 C 0.02309 0.18426 0.02309 0.18889 0.02396 0.19305 C 0.02466 0.19583 0.02605 0.19861 0.02691 0.20139 C 0.02813 0.20486 0.029 0.20856 0.03004 0.21203 C 0.03438 0.2287 0.03073 0.22037 0.03594 0.23125 C 0.03959 0.24629 0.03438 0.22801 0.04184 0.24398 C 0.04271 0.2456 0.04254 0.24838 0.04358 0.25023 C 0.04462 0.25278 0.04671 0.2544 0.04792 0.25671 C 0.04983 0.25995 0.0507 0.26389 0.05243 0.26736 C 0.05643 0.27477 0.06042 0.27639 0.06598 0.28194 C 0.06806 0.28426 0.06997 0.28634 0.07205 0.28842 C 0.075 0.29143 0.07743 0.29514 0.08091 0.29699 C 0.08438 0.29861 0.09011 0.30116 0.09289 0.30324 C 0.09601 0.30578 0.09896 0.30879 0.10209 0.3118 C 0.1066 0.31574 0.10782 0.31597 0.1125 0.31805 C 0.11337 0.32014 0.11441 0.32245 0.11546 0.32453 C 0.12153 0.33449 0.12136 0.33287 0.12761 0.33866 C 0.13073 0.35301 0.12657 0.33819 0.13351 0.35208 C 0.1349 0.35463 0.13525 0.3581 0.13646 0.36065 C 0.13785 0.36366 0.13941 0.3662 0.14115 0.36921 C 0.14219 0.37453 0.14323 0.37824 0.1441 0.38379 C 0.14462 0.38889 0.14514 0.39398 0.14549 0.39884 C 0.14601 0.43842 0.14618 0.47801 0.14705 0.51759 C 0.14705 0.51991 0.14792 0.52199 0.14844 0.52384 C 0.14931 0.52685 0.15052 0.52963 0.15139 0.53264 C 0.15209 0.53518 0.15226 0.53819 0.15296 0.54097 C 0.15452 0.54699 0.15643 0.55069 0.15903 0.55578 C 0.16164 0.5669 0.15868 0.5581 0.16355 0.56643 C 0.16684 0.57245 0.16667 0.57546 0.17101 0.58125 C 0.17223 0.5831 0.17414 0.58403 0.17552 0.58541 C 0.17657 0.5868 0.17743 0.58842 0.17848 0.58981 C 0.18108 0.60023 0.17848 0.59259 0.18316 0.60046 C 0.18455 0.60301 0.18577 0.60648 0.1875 0.60903 C 0.18872 0.61065 0.19063 0.61157 0.19202 0.61319 C 0.19566 0.61782 0.19775 0.62569 0.20261 0.62778 C 0.20556 0.6294 0.20886 0.62986 0.21164 0.63241 C 0.21563 0.63611 0.21719 0.63796 0.22205 0.64074 C 0.225 0.64236 0.22813 0.64375 0.23108 0.64491 C 0.23247 0.64583 0.23421 0.64606 0.23542 0.64699 L 0.23855 0.6493 " pathEditMode="relative" rAng="0" ptsTypes="AAAAAAAAAAAAAAAAAAAAAAAAAAAAAAAAAAAAAAAAAAAAAAAA">
                                      <p:cBhvr>
                                        <p:cTn id="8" dur="2000" fill="hold"/>
                                        <p:tgtEl>
                                          <p:spTgt spid="15"/>
                                        </p:tgtEl>
                                        <p:attrNameLst>
                                          <p:attrName>ppt_x</p:attrName>
                                          <p:attrName>ppt_y</p:attrName>
                                        </p:attrNameLst>
                                      </p:cBhvr>
                                      <p:rCtr x="11927" y="32454"/>
                                    </p:animMotion>
                                  </p:childTnLst>
                                </p:cTn>
                              </p:par>
                              <p:par>
                                <p:cTn id="9" presetID="8" presetClass="emph" presetSubtype="0" repeatCount="indefinite" autoRev="1" fill="hold" nodeType="withEffect">
                                  <p:stCondLst>
                                    <p:cond delay="500"/>
                                  </p:stCondLst>
                                  <p:childTnLst>
                                    <p:animRot by="5400000">
                                      <p:cBhvr>
                                        <p:cTn id="10" dur="1500" fill="hold"/>
                                        <p:tgtEl>
                                          <p:spTgt spid="15"/>
                                        </p:tgtEl>
                                        <p:attrNameLst>
                                          <p:attrName>r</p:attrName>
                                        </p:attrNameLst>
                                      </p:cBhvr>
                                    </p:animRot>
                                  </p:childTnLst>
                                </p:cTn>
                              </p:par>
                              <p:par>
                                <p:cTn id="11" presetID="0" presetClass="path" presetSubtype="0" repeatCount="indefinite" accel="50000" decel="50000" fill="hold" nodeType="withEffect">
                                  <p:stCondLst>
                                    <p:cond delay="750"/>
                                  </p:stCondLst>
                                  <p:childTnLst>
                                    <p:animMotion origin="layout" path="M 3.88889E-6 -2.59259E-6 L 3.88889E-6 0.00023 C -0.00243 0.00648 -0.00521 0.01297 -0.00712 0.01991 C -0.00868 0.025 -0.01042 0.04167 -0.01077 0.04514 C -0.01007 0.06273 -0.0099 0.08056 -0.00886 0.09815 C -0.00677 0.13797 -0.00209 0.08033 -0.00886 0.16111 C -0.01007 0.17385 -0.01493 0.18125 -0.01962 0.19121 L -0.02309 0.19885 L -0.02674 0.20648 C -0.02796 0.20903 -0.02848 0.21227 -0.03021 0.21389 L -0.03559 0.21898 C -0.03681 0.22153 -0.0375 0.22477 -0.03924 0.22662 C -0.04063 0.22824 -0.04289 0.22801 -0.04462 0.22917 C -0.04653 0.23056 -0.04827 0.23195 -0.04983 0.23403 C -0.06754 0.25486 -0.0448 0.2294 -0.05886 0.24908 C -0.06042 0.25162 -0.0625 0.25232 -0.06407 0.2544 C -0.0783 0.27037 -0.06216 0.2544 -0.07483 0.2669 C -0.0783 0.28148 -0.07431 0.26806 -0.08195 0.28195 C -0.08455 0.28681 -0.08664 0.29213 -0.08907 0.29722 C -0.09028 0.29977 -0.09202 0.30209 -0.09271 0.30463 C -0.09445 0.30972 -0.09445 0.31551 -0.09618 0.31991 C -0.0974 0.32246 -0.09896 0.32454 -0.09983 0.32732 C -0.10313 0.33797 -0.10365 0.34445 -0.10521 0.3551 C -0.10573 0.39213 -0.10591 0.42917 -0.10695 0.46597 C -0.10712 0.46875 -0.10851 0.47107 -0.10868 0.47361 C -0.10973 0.48195 -0.10973 0.49051 -0.11042 0.49838 C -0.11077 0.5007 -0.1132 0.51412 -0.11407 0.51621 C -0.12032 0.53218 -0.12257 0.53334 -0.13177 0.54653 C -0.13368 0.54885 -0.13629 0.5507 -0.13716 0.55417 C -0.13837 0.55648 -0.13924 0.55972 -0.1408 0.56181 C -0.14236 0.56389 -0.14427 0.56505 -0.14618 0.56667 C -0.14723 0.56922 -0.14827 0.57222 -0.14966 0.57408 C -0.15296 0.57824 -0.16042 0.58449 -0.16042 0.58472 C -0.16164 0.58704 -0.1625 0.58935 -0.16389 0.5919 C -0.16823 0.59931 -0.16945 0.59977 -0.17466 0.6044 C -0.17587 0.60718 -0.17674 0.61019 -0.17813 0.61204 C -0.18143 0.61621 -0.18889 0.62222 -0.18889 0.62246 C -0.19011 0.62454 -0.19063 0.62778 -0.19236 0.62963 C -0.20018 0.63658 -0.20677 0.63472 -0.21563 0.63472 " pathEditMode="relative" rAng="0" ptsTypes="AAAAAAAAAAAAAAAAAAAAAAAAAAAAAAAAAAAAAAA">
                                      <p:cBhvr>
                                        <p:cTn id="12" dur="2000" fill="hold"/>
                                        <p:tgtEl>
                                          <p:spTgt spid="17"/>
                                        </p:tgtEl>
                                        <p:attrNameLst>
                                          <p:attrName>ppt_x</p:attrName>
                                          <p:attrName>ppt_y</p:attrName>
                                        </p:attrNameLst>
                                      </p:cBhvr>
                                      <p:rCtr x="-10781" y="31736"/>
                                    </p:animMotion>
                                  </p:childTnLst>
                                </p:cTn>
                              </p:par>
                              <p:par>
                                <p:cTn id="13" presetID="8" presetClass="emph" presetSubtype="0" repeatCount="indefinite" autoRev="1" fill="hold" nodeType="withEffect">
                                  <p:stCondLst>
                                    <p:cond delay="750"/>
                                  </p:stCondLst>
                                  <p:childTnLst>
                                    <p:animRot by="10800000">
                                      <p:cBhvr>
                                        <p:cTn id="14" dur="1250" fill="hold"/>
                                        <p:tgtEl>
                                          <p:spTgt spid="17"/>
                                        </p:tgtEl>
                                        <p:attrNameLst>
                                          <p:attrName>r</p:attrName>
                                        </p:attrNameLst>
                                      </p:cBhvr>
                                    </p:animRot>
                                  </p:childTnLst>
                                </p:cTn>
                              </p:par>
                              <p:par>
                                <p:cTn id="15" presetID="0" presetClass="path" presetSubtype="0" repeatCount="indefinite" accel="50000" decel="50000" fill="hold" nodeType="withEffect">
                                  <p:stCondLst>
                                    <p:cond delay="0"/>
                                  </p:stCondLst>
                                  <p:childTnLst>
                                    <p:animMotion origin="layout" path="M 3.33333E-6 2.22222E-6 L 3.33333E-6 0.00023 C 0.00173 0.00764 0.00277 0.01528 0.00538 0.02268 C 0.00711 0.02824 0.01007 0.03287 0.0125 0.03773 C 0.01371 0.04028 0.01527 0.04236 0.01597 0.04537 L 0.01961 0.06041 L 0.02135 0.06805 C 0.02517 0.10578 0.02222 0.0919 0.02673 0.11088 C 0.02569 0.14143 0.02586 0.16134 0.02309 0.18889 C 0.02152 0.2044 0.02187 0.19745 0.01961 0.20926 C 0.01892 0.21227 0.0184 0.21597 0.01788 0.21921 C 0.0184 0.24282 0.01805 0.2662 0.01961 0.28981 C 0.01996 0.29653 0.02205 0.30324 0.02309 0.30995 C 0.02378 0.31319 0.02343 0.31713 0.025 0.32014 C 0.02621 0.32245 0.0276 0.32453 0.02847 0.32754 C 0.03316 0.34236 0.03021 0.34514 0.03923 0.35787 C 0.05486 0.37986 0.03559 0.35185 0.04809 0.37291 C 0.04965 0.37569 0.05191 0.37754 0.05347 0.38055 C 0.05486 0.38356 0.05538 0.3875 0.05694 0.39051 C 0.05833 0.39328 0.06076 0.39514 0.06232 0.39815 C 0.06979 0.41065 0.06146 0.40162 0.07135 0.41065 C 0.07291 0.41782 0.07326 0.42129 0.07656 0.42847 C 0.07812 0.43171 0.08021 0.43518 0.08194 0.43842 L 0.08732 0.46111 L 0.08906 0.46875 L 0.0908 0.47616 C 0.09027 0.49884 0.09027 0.52153 0.08906 0.54421 C 0.08854 0.55278 0.08628 0.56088 0.08559 0.56944 C 0.08489 0.57546 0.0842 0.58102 0.08368 0.58703 C 0.08298 0.59375 0.08246 0.60069 0.08194 0.60741 C 0.08142 0.61157 0.08055 0.61551 0.08021 0.61991 C 0.07864 0.63356 0.0776 0.66065 0.07482 0.67291 L 0.06771 0.70301 L 0.06597 0.71065 C 0.06527 0.71319 0.06441 0.71551 0.06406 0.71828 C 0.0618 0.73403 0.06302 0.72662 0.06059 0.74097 C 0.06267 0.78796 0.06007 0.76805 0.06597 0.80139 C 0.06632 0.8044 0.06823 0.81528 0.06944 0.81898 C 0.07031 0.82153 0.07205 0.82384 0.07309 0.82662 C 0.07378 0.82893 0.07378 0.83148 0.07482 0.83403 C 0.0809 0.84953 0.07951 0.84676 0.08732 0.85416 C 0.09184 0.87315 0.08507 0.85046 0.09444 0.8669 C 0.09548 0.86875 0.09496 0.87222 0.09618 0.8743 C 0.09757 0.87662 0.1 0.87731 0.10156 0.8794 C 0.11979 0.90231 0.10538 0.88796 0.11753 0.89953 C 0.12343 0.92453 0.11354 0.88634 0.12465 0.91481 C 0.12656 0.91944 0.12708 0.92477 0.1283 0.92986 C 0.12882 0.93241 0.12968 0.93472 0.13003 0.9375 C 0.13264 0.95578 0.13142 0.9456 0.13368 0.96759 C 0.13298 0.98102 0.13298 0.99444 0.13177 1.00787 C 0.13125 1.01319 0.12916 1.01782 0.1283 1.02315 L 0.12656 1.0331 " pathEditMode="relative" rAng="0" ptsTypes="AAAAAAAAAAAAAAAAAAAAAAAAAAAAAAAAAAAAAAAAAAAAAAAAAAAA">
                                      <p:cBhvr>
                                        <p:cTn id="16" dur="2000" fill="hold"/>
                                        <p:tgtEl>
                                          <p:spTgt spid="18"/>
                                        </p:tgtEl>
                                        <p:attrNameLst>
                                          <p:attrName>ppt_x</p:attrName>
                                          <p:attrName>ppt_y</p:attrName>
                                        </p:attrNameLst>
                                      </p:cBhvr>
                                      <p:rCtr x="6684" y="5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2" name="矩形 1"/>
          <p:cNvSpPr/>
          <p:nvPr userDrawn="1"/>
        </p:nvSpPr>
        <p:spPr>
          <a:xfrm>
            <a:off x="0" y="1"/>
            <a:ext cx="12192000" cy="6858000"/>
          </a:xfrm>
          <a:prstGeom prst="rect">
            <a:avLst/>
          </a:prstGeom>
          <a:gradFill>
            <a:gsLst>
              <a:gs pos="0">
                <a:schemeClr val="accent1">
                  <a:lumMod val="5000"/>
                  <a:lumOff val="95000"/>
                  <a:alpha val="0"/>
                </a:schemeClr>
              </a:gs>
              <a:gs pos="56000">
                <a:srgbClr val="FCFDFA">
                  <a:alpha val="8800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6.jpeg"/><Relationship Id="rId18" Type="http://schemas.openxmlformats.org/officeDocument/2006/relationships/image" Target="../media/image15.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9"/>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microsoft.com/office/2007/relationships/media" Target="../media/media4.mp3"/><Relationship Id="rId1" Type="http://schemas.openxmlformats.org/officeDocument/2006/relationships/audio" Target="../media/media4.mp3"/></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microsoft.com/office/2007/relationships/media" Target="../media/media5.mp3"/><Relationship Id="rId1" Type="http://schemas.openxmlformats.org/officeDocument/2006/relationships/audio" Target="../media/media5.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27.png"/><Relationship Id="rId2" Type="http://schemas.microsoft.com/office/2007/relationships/media" Target="../media/media3.mp3"/><Relationship Id="rId1" Type="http://schemas.openxmlformats.org/officeDocument/2006/relationships/audio" Target="../media/media3.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25"/>
          <p:cNvSpPr/>
          <p:nvPr/>
        </p:nvSpPr>
        <p:spPr>
          <a:xfrm>
            <a:off x="4427725" y="1849224"/>
            <a:ext cx="192723" cy="192723"/>
          </a:xfrm>
          <a:prstGeom prst="ellipse">
            <a:avLst/>
          </a:prstGeom>
          <a:solidFill>
            <a:schemeClr val="bg1">
              <a:lumMod val="95000"/>
            </a:schemeClr>
          </a:solidFill>
          <a:ln w="28575">
            <a:solidFill>
              <a:srgbClr val="84B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7" name="Oval 35"/>
          <p:cNvSpPr/>
          <p:nvPr/>
        </p:nvSpPr>
        <p:spPr>
          <a:xfrm>
            <a:off x="4427725" y="3165775"/>
            <a:ext cx="192723" cy="192723"/>
          </a:xfrm>
          <a:prstGeom prst="ellipse">
            <a:avLst/>
          </a:prstGeom>
          <a:solidFill>
            <a:schemeClr val="bg1">
              <a:lumMod val="95000"/>
            </a:schemeClr>
          </a:solidFill>
          <a:ln w="28575">
            <a:solidFill>
              <a:srgbClr val="519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725" y="4482326"/>
            <a:ext cx="192723" cy="192723"/>
          </a:xfrm>
          <a:prstGeom prst="ellipse">
            <a:avLst/>
          </a:prstGeom>
          <a:solidFill>
            <a:schemeClr val="bg1">
              <a:lumMod val="95000"/>
            </a:schemeClr>
          </a:solidFill>
          <a:ln w="28575">
            <a:solidFill>
              <a:srgbClr val="84B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2" name="组合 1"/>
          <p:cNvGrpSpPr/>
          <p:nvPr/>
        </p:nvGrpSpPr>
        <p:grpSpPr>
          <a:xfrm>
            <a:off x="1329316" y="1459908"/>
            <a:ext cx="3098411" cy="971355"/>
            <a:chOff x="1361399" y="1508768"/>
            <a:chExt cx="3098410" cy="971355"/>
          </a:xfrm>
        </p:grpSpPr>
        <p:grpSp>
          <p:nvGrpSpPr>
            <p:cNvPr id="5"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rgbClr val="84B5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 name="Round Same Side Corner Rectangle 23"/>
              <p:cNvSpPr/>
              <p:nvPr/>
            </p:nvSpPr>
            <p:spPr>
              <a:xfrm rot="16200000">
                <a:off x="1080978"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01</a:t>
                </a:r>
                <a:endParaRPr lang="en-US" sz="2800" dirty="0">
                  <a:solidFill>
                    <a:schemeClr val="bg1">
                      <a:lumMod val="50000"/>
                      <a:lumOff val="50000"/>
                    </a:schemeClr>
                  </a:solidFill>
                  <a:latin typeface="Impact" panose="020B0806030902050204" pitchFamily="34" charset="0"/>
                </a:endParaRPr>
              </a:p>
            </p:txBody>
          </p:sp>
          <p:cxnSp>
            <p:nvCxnSpPr>
              <p:cNvPr id="8" name="Straight Connector 24"/>
              <p:cNvCxnSpPr/>
              <p:nvPr/>
            </p:nvCxnSpPr>
            <p:spPr>
              <a:xfrm flipV="1">
                <a:off x="2991445" y="1635330"/>
                <a:ext cx="670723" cy="2"/>
              </a:xfrm>
              <a:prstGeom prst="line">
                <a:avLst/>
              </a:prstGeom>
              <a:ln w="19050">
                <a:solidFill>
                  <a:srgbClr val="84B537"/>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endParaRPr lang="en-US" sz="3200"/>
            </a:p>
          </p:txBody>
        </p:sp>
      </p:grpSp>
      <p:grpSp>
        <p:nvGrpSpPr>
          <p:cNvPr id="4" name="组合 3"/>
          <p:cNvGrpSpPr/>
          <p:nvPr/>
        </p:nvGrpSpPr>
        <p:grpSpPr>
          <a:xfrm>
            <a:off x="1326761" y="4093009"/>
            <a:ext cx="3100964" cy="971356"/>
            <a:chOff x="1358843" y="4069078"/>
            <a:chExt cx="3100964" cy="971356"/>
          </a:xfrm>
        </p:grpSpPr>
        <p:grpSp>
          <p:nvGrpSpPr>
            <p:cNvPr id="18"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rgbClr val="84B5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03</a:t>
                </a:r>
                <a:endParaRPr lang="en-US" sz="2800" dirty="0">
                  <a:solidFill>
                    <a:schemeClr val="bg1">
                      <a:lumMod val="50000"/>
                      <a:lumOff val="50000"/>
                    </a:schemeClr>
                  </a:solidFill>
                  <a:latin typeface="Impact" panose="020B0806030902050204" pitchFamily="34" charset="0"/>
                </a:endParaRPr>
              </a:p>
            </p:txBody>
          </p:sp>
          <p:cxnSp>
            <p:nvCxnSpPr>
              <p:cNvPr id="21" name="Straight Connector 50"/>
              <p:cNvCxnSpPr/>
              <p:nvPr/>
            </p:nvCxnSpPr>
            <p:spPr>
              <a:xfrm>
                <a:off x="2991444" y="1635265"/>
                <a:ext cx="670724" cy="1"/>
              </a:xfrm>
              <a:prstGeom prst="line">
                <a:avLst/>
              </a:prstGeom>
              <a:ln w="19050">
                <a:solidFill>
                  <a:srgbClr val="84B537"/>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Impact" panose="020B0806030902050204" pitchFamily="34" charset="0"/>
              </a:endParaRPr>
            </a:p>
          </p:txBody>
        </p:sp>
      </p:grpSp>
      <p:grpSp>
        <p:nvGrpSpPr>
          <p:cNvPr id="3" name="组合 2"/>
          <p:cNvGrpSpPr/>
          <p:nvPr/>
        </p:nvGrpSpPr>
        <p:grpSpPr>
          <a:xfrm>
            <a:off x="1329315" y="2776458"/>
            <a:ext cx="3098408" cy="971356"/>
            <a:chOff x="1361399" y="2788923"/>
            <a:chExt cx="3098408" cy="971356"/>
          </a:xfrm>
        </p:grpSpPr>
        <p:grpSp>
          <p:nvGrpSpPr>
            <p:cNvPr id="1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anose="020B0806030902050204"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anose="020B0806030902050204" pitchFamily="34" charset="0"/>
                  </a:rPr>
                  <a:t>02</a:t>
                </a:r>
                <a:endParaRPr lang="en-US" sz="2800" dirty="0">
                  <a:solidFill>
                    <a:schemeClr val="bg1">
                      <a:lumMod val="50000"/>
                      <a:lumOff val="50000"/>
                    </a:schemeClr>
                  </a:solidFill>
                  <a:latin typeface="Impact" panose="020B0806030902050204" pitchFamily="34" charset="0"/>
                </a:endParaRPr>
              </a:p>
            </p:txBody>
          </p:sp>
          <p:cxnSp>
            <p:nvCxnSpPr>
              <p:cNvPr id="16" name="Straight Connector 34"/>
              <p:cNvCxnSpPr/>
              <p:nvPr/>
            </p:nvCxnSpPr>
            <p:spPr>
              <a:xfrm>
                <a:off x="2991446" y="1631929"/>
                <a:ext cx="670719" cy="1"/>
              </a:xfrm>
              <a:prstGeom prst="line">
                <a:avLst/>
              </a:prstGeom>
              <a:ln w="19050">
                <a:solidFill>
                  <a:srgbClr val="519315"/>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endParaRPr lang="id-ID">
                <a:latin typeface="Impact" panose="020B0806030902050204" pitchFamily="34" charset="0"/>
              </a:endParaRPr>
            </a:p>
          </p:txBody>
        </p:sp>
      </p:grpSp>
      <p:sp>
        <p:nvSpPr>
          <p:cNvPr id="60" name="矩形 3"/>
          <p:cNvSpPr>
            <a:spLocks noChangeArrowheads="1"/>
          </p:cNvSpPr>
          <p:nvPr/>
        </p:nvSpPr>
        <p:spPr bwMode="auto">
          <a:xfrm>
            <a:off x="4567389" y="313178"/>
            <a:ext cx="2101839" cy="66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3735" b="1" dirty="0">
                <a:solidFill>
                  <a:srgbClr val="519315"/>
                </a:solidFill>
                <a:latin typeface="Arial" panose="020B0604020202020204" pitchFamily="34" charset="0"/>
                <a:cs typeface="Arial" panose="020B0604020202020204" pitchFamily="34" charset="0"/>
                <a:sym typeface="Impact" panose="020B0806030902050204" pitchFamily="34" charset="0"/>
              </a:rPr>
              <a:t>新闻报道</a:t>
            </a:r>
            <a:endParaRPr lang="zh-CN" altLang="en-US" sz="3735" b="1" dirty="0">
              <a:solidFill>
                <a:srgbClr val="519315"/>
              </a:solidFill>
              <a:latin typeface="Arial" panose="020B0604020202020204" pitchFamily="34" charset="0"/>
              <a:cs typeface="Arial" panose="020B0604020202020204" pitchFamily="34" charset="0"/>
            </a:endParaRPr>
          </a:p>
        </p:txBody>
      </p:sp>
      <p:sp>
        <p:nvSpPr>
          <p:cNvPr id="10" name="矩形 47"/>
          <p:cNvSpPr>
            <a:spLocks noChangeArrowheads="1"/>
          </p:cNvSpPr>
          <p:nvPr/>
        </p:nvSpPr>
        <p:spPr bwMode="auto">
          <a:xfrm>
            <a:off x="4832945" y="1719782"/>
            <a:ext cx="6253537"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highlight>
                  <a:srgbClr val="FFFF00"/>
                </a:highlight>
                <a:uLnTx/>
                <a:uFillTx/>
                <a:latin typeface="微软雅黑" panose="020B0503020204020204" charset="-122"/>
                <a:ea typeface="微软雅黑" panose="020B0503020204020204" charset="-122"/>
                <a:cs typeface="+mn-cs"/>
                <a:sym typeface="微软雅黑" panose="020B0503020204020204" charset="-122"/>
              </a:rPr>
              <a:t>导语</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 集中阐释所报道事件的来龙去脉</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1" name="矩形 47"/>
          <p:cNvSpPr>
            <a:spLocks noChangeArrowheads="1"/>
          </p:cNvSpPr>
          <p:nvPr/>
        </p:nvSpPr>
        <p:spPr bwMode="auto">
          <a:xfrm>
            <a:off x="4959069" y="3074319"/>
            <a:ext cx="6707414"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highlight>
                  <a:srgbClr val="FFFF00"/>
                </a:highlight>
                <a:uLnTx/>
                <a:uFillTx/>
                <a:latin typeface="微软雅黑" panose="020B0503020204020204" charset="-122"/>
                <a:ea typeface="微软雅黑" panose="020B0503020204020204" charset="-122"/>
                <a:cs typeface="+mn-cs"/>
                <a:sym typeface="微软雅黑" panose="020B0503020204020204" charset="-122"/>
              </a:rPr>
              <a:t>主体 </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详细叙述所报道事件的起因、经过和结果</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2" name="矩形 47"/>
          <p:cNvSpPr>
            <a:spLocks noChangeArrowheads="1"/>
          </p:cNvSpPr>
          <p:nvPr/>
        </p:nvSpPr>
        <p:spPr bwMode="auto">
          <a:xfrm>
            <a:off x="4885497" y="4341816"/>
            <a:ext cx="6253537"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highlight>
                  <a:srgbClr val="FFFF00"/>
                </a:highlight>
                <a:uLnTx/>
                <a:uFillTx/>
                <a:latin typeface="微软雅黑" panose="020B0503020204020204" charset="-122"/>
                <a:ea typeface="微软雅黑" panose="020B0503020204020204" charset="-122"/>
                <a:cs typeface="+mn-cs"/>
                <a:sym typeface="微软雅黑" panose="020B0503020204020204" charset="-122"/>
              </a:rPr>
              <a:t>结语</a:t>
            </a: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 对该事件进行简要总结或评论</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 presetClass="entr" presetSubtype="8" accel="50000" fill="hold" nodeType="afterEffect" p14:presetBounceEnd="37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7000">
                                          <p:cBhvr additive="base">
                                            <p:cTn id="11" dur="400" fill="hold"/>
                                            <p:tgtEl>
                                              <p:spTgt spid="2"/>
                                            </p:tgtEl>
                                            <p:attrNameLst>
                                              <p:attrName>ppt_x</p:attrName>
                                            </p:attrNameLst>
                                          </p:cBhvr>
                                          <p:tavLst>
                                            <p:tav tm="0">
                                              <p:val>
                                                <p:strVal val="0-#ppt_w/2"/>
                                              </p:val>
                                            </p:tav>
                                            <p:tav tm="100000">
                                              <p:val>
                                                <p:strVal val="#ppt_x"/>
                                              </p:val>
                                            </p:tav>
                                          </p:tavLst>
                                        </p:anim>
                                        <p:anim calcmode="lin" valueType="num" p14:bounceEnd="37000">
                                          <p:cBhvr additive="base">
                                            <p:cTn id="12" dur="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8" accel="50000" fill="hold" nodeType="afterEffect" p14:presetBounceEnd="37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37000">
                                          <p:cBhvr additive="base">
                                            <p:cTn id="21" dur="400" fill="hold"/>
                                            <p:tgtEl>
                                              <p:spTgt spid="3"/>
                                            </p:tgtEl>
                                            <p:attrNameLst>
                                              <p:attrName>ppt_x</p:attrName>
                                            </p:attrNameLst>
                                          </p:cBhvr>
                                          <p:tavLst>
                                            <p:tav tm="0">
                                              <p:val>
                                                <p:strVal val="0-#ppt_w/2"/>
                                              </p:val>
                                            </p:tav>
                                            <p:tav tm="100000">
                                              <p:val>
                                                <p:strVal val="#ppt_x"/>
                                              </p:val>
                                            </p:tav>
                                          </p:tavLst>
                                        </p:anim>
                                        <p:anim calcmode="lin" valueType="num" p14:bounceEnd="37000">
                                          <p:cBhvr additive="base">
                                            <p:cTn id="22" dur="4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fill="hold" nodeType="afterEffect" p14:presetBounceEnd="37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7000">
                                          <p:cBhvr additive="base">
                                            <p:cTn id="31" dur="400" fill="hold"/>
                                            <p:tgtEl>
                                              <p:spTgt spid="4"/>
                                            </p:tgtEl>
                                            <p:attrNameLst>
                                              <p:attrName>ppt_x</p:attrName>
                                            </p:attrNameLst>
                                          </p:cBhvr>
                                          <p:tavLst>
                                            <p:tav tm="0">
                                              <p:val>
                                                <p:strVal val="0-#ppt_w/2"/>
                                              </p:val>
                                            </p:tav>
                                            <p:tav tm="100000">
                                              <p:val>
                                                <p:strVal val="#ppt_x"/>
                                              </p:val>
                                            </p:tav>
                                          </p:tavLst>
                                        </p:anim>
                                        <p:anim calcmode="lin" valueType="num" p14:bounceEnd="37000">
                                          <p:cBhvr additive="base">
                                            <p:cTn id="32" dur="4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60" grpId="0"/>
          <p:bldP spid="10"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 presetClass="entr" presetSubtype="8" accel="5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400" fill="hold"/>
                                            <p:tgtEl>
                                              <p:spTgt spid="2"/>
                                            </p:tgtEl>
                                            <p:attrNameLst>
                                              <p:attrName>ppt_x</p:attrName>
                                            </p:attrNameLst>
                                          </p:cBhvr>
                                          <p:tavLst>
                                            <p:tav tm="0">
                                              <p:val>
                                                <p:strVal val="0-#ppt_w/2"/>
                                              </p:val>
                                            </p:tav>
                                            <p:tav tm="100000">
                                              <p:val>
                                                <p:strVal val="#ppt_x"/>
                                              </p:val>
                                            </p:tav>
                                          </p:tavLst>
                                        </p:anim>
                                        <p:anim calcmode="lin" valueType="num">
                                          <p:cBhvr additive="base">
                                            <p:cTn id="12" dur="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8" accel="5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400" fill="hold"/>
                                            <p:tgtEl>
                                              <p:spTgt spid="3"/>
                                            </p:tgtEl>
                                            <p:attrNameLst>
                                              <p:attrName>ppt_x</p:attrName>
                                            </p:attrNameLst>
                                          </p:cBhvr>
                                          <p:tavLst>
                                            <p:tav tm="0">
                                              <p:val>
                                                <p:strVal val="0-#ppt_w/2"/>
                                              </p:val>
                                            </p:tav>
                                            <p:tav tm="100000">
                                              <p:val>
                                                <p:strVal val="#ppt_x"/>
                                              </p:val>
                                            </p:tav>
                                          </p:tavLst>
                                        </p:anim>
                                        <p:anim calcmode="lin" valueType="num">
                                          <p:cBhvr additive="base">
                                            <p:cTn id="22" dur="4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400" fill="hold"/>
                                            <p:tgtEl>
                                              <p:spTgt spid="4"/>
                                            </p:tgtEl>
                                            <p:attrNameLst>
                                              <p:attrName>ppt_x</p:attrName>
                                            </p:attrNameLst>
                                          </p:cBhvr>
                                          <p:tavLst>
                                            <p:tav tm="0">
                                              <p:val>
                                                <p:strVal val="0-#ppt_w/2"/>
                                              </p:val>
                                            </p:tav>
                                            <p:tav tm="100000">
                                              <p:val>
                                                <p:strVal val="#ppt_x"/>
                                              </p:val>
                                            </p:tav>
                                          </p:tavLst>
                                        </p:anim>
                                        <p:anim calcmode="lin" valueType="num">
                                          <p:cBhvr additive="base">
                                            <p:cTn id="32" dur="4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60" grpId="0"/>
          <p:bldP spid="10" grpId="0"/>
          <p:bldP spid="11" grpId="0"/>
          <p:bldP spid="1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1541" y="185195"/>
            <a:ext cx="8529144" cy="369332"/>
          </a:xfrm>
          <a:prstGeom prst="rect">
            <a:avLst/>
          </a:prstGeom>
          <a:solidFill>
            <a:schemeClr val="bg2"/>
          </a:solidFill>
        </p:spPr>
        <p:txBody>
          <a:bodyPr wrap="square">
            <a:spAutoFit/>
          </a:bodyPr>
          <a:lstStyle/>
          <a:p>
            <a:r>
              <a:rPr lang="zh-CN" altLang="en-US" dirty="0"/>
              <a:t>创作练习：假如你是学校英文报编辑，请根据视频内容写</a:t>
            </a:r>
            <a:r>
              <a:rPr lang="en-US" altLang="zh-CN" dirty="0"/>
              <a:t>100</a:t>
            </a:r>
            <a:r>
              <a:rPr lang="zh-CN" altLang="en-US" dirty="0"/>
              <a:t>字新闻报道。</a:t>
            </a:r>
            <a:endParaRPr lang="zh-CN" altLang="en-US" dirty="0"/>
          </a:p>
        </p:txBody>
      </p:sp>
      <p:sp>
        <p:nvSpPr>
          <p:cNvPr id="5" name="文本框 4"/>
          <p:cNvSpPr txBox="1"/>
          <p:nvPr/>
        </p:nvSpPr>
        <p:spPr>
          <a:xfrm>
            <a:off x="1463004" y="731806"/>
            <a:ext cx="9853447" cy="1477328"/>
          </a:xfrm>
          <a:prstGeom prst="rect">
            <a:avLst/>
          </a:prstGeom>
          <a:solidFill>
            <a:schemeClr val="accent1">
              <a:lumMod val="20000"/>
              <a:lumOff val="80000"/>
            </a:schemeClr>
          </a:solidFill>
        </p:spPr>
        <p:txBody>
          <a:bodyPr wrap="square">
            <a:spAutoFit/>
          </a:bodyPr>
          <a:lstStyle/>
          <a:p>
            <a:r>
              <a:rPr lang="zh-CN" altLang="en-US" dirty="0"/>
              <a:t>提示：美国时间</a:t>
            </a:r>
            <a:r>
              <a:rPr lang="en-US" altLang="zh-CN" dirty="0"/>
              <a:t>7</a:t>
            </a:r>
            <a:r>
              <a:rPr lang="zh-CN" altLang="en-US" dirty="0"/>
              <a:t>月</a:t>
            </a:r>
            <a:r>
              <a:rPr lang="en-US" altLang="zh-CN" dirty="0"/>
              <a:t>13</a:t>
            </a:r>
            <a:r>
              <a:rPr lang="zh-CN" altLang="en-US" dirty="0"/>
              <a:t>日傍晚</a:t>
            </a:r>
            <a:r>
              <a:rPr lang="en-US" altLang="zh-CN" dirty="0"/>
              <a:t>6</a:t>
            </a:r>
            <a:r>
              <a:rPr lang="zh-CN" altLang="en-US" dirty="0"/>
              <a:t>时左右，在美国乡村歌手李</a:t>
            </a:r>
            <a:r>
              <a:rPr lang="en-US" altLang="zh-CN" dirty="0"/>
              <a:t>·</a:t>
            </a:r>
            <a:r>
              <a:rPr lang="zh-CN" altLang="en-US" dirty="0"/>
              <a:t>格林伍德的爱国歌曲</a:t>
            </a:r>
            <a:r>
              <a:rPr lang="en-US" altLang="zh-CN" dirty="0"/>
              <a:t>《</a:t>
            </a:r>
            <a:r>
              <a:rPr lang="zh-CN" altLang="en-US" dirty="0"/>
              <a:t>上帝保佑美国</a:t>
            </a:r>
            <a:r>
              <a:rPr lang="en-US" altLang="zh-CN" dirty="0"/>
              <a:t>》</a:t>
            </a:r>
            <a:r>
              <a:rPr lang="zh-CN" altLang="en-US" dirty="0"/>
              <a:t>的旋律下，特朗普走进位于宾夕法尼亚州巴特勒市的一座农场发表演）。</a:t>
            </a:r>
            <a:r>
              <a:rPr lang="en-US" altLang="zh-CN" dirty="0"/>
              <a:t>6</a:t>
            </a:r>
            <a:r>
              <a:rPr lang="zh-CN" altLang="en-US" dirty="0"/>
              <a:t>时</a:t>
            </a:r>
            <a:r>
              <a:rPr lang="en-US" altLang="zh-CN" dirty="0"/>
              <a:t>12</a:t>
            </a:r>
            <a:r>
              <a:rPr lang="zh-CN" altLang="en-US" dirty="0"/>
              <a:t>分左右，，现场响起“砰、砰、砰”几次枪声。特朗普旋即捂住右耳，蹲下寻求演讲台的掩护。几秒钟后，几名安保人员上前，用身体护住了特朗普并检查他的伤势。特朗普身后的部分观众也已经蹲下，人群中传来持续的尖叫声。集会现场有一名</a:t>
            </a:r>
            <a:r>
              <a:rPr lang="en-US" altLang="zh-CN" dirty="0"/>
              <a:t>1</a:t>
            </a:r>
            <a:r>
              <a:rPr lang="zh-CN" altLang="en-US" dirty="0"/>
              <a:t>名观众死亡，</a:t>
            </a:r>
            <a:r>
              <a:rPr lang="en-US" altLang="zh-CN" dirty="0"/>
              <a:t>2</a:t>
            </a:r>
            <a:r>
              <a:rPr lang="zh-CN" altLang="en-US" dirty="0"/>
              <a:t>名观众受重伤。</a:t>
            </a:r>
            <a:endParaRPr lang="zh-CN" altLang="en-US" dirty="0"/>
          </a:p>
        </p:txBody>
      </p:sp>
      <p:sp>
        <p:nvSpPr>
          <p:cNvPr id="7" name="文本框 6"/>
          <p:cNvSpPr txBox="1"/>
          <p:nvPr/>
        </p:nvSpPr>
        <p:spPr>
          <a:xfrm>
            <a:off x="478222" y="2464282"/>
            <a:ext cx="10752082" cy="4154984"/>
          </a:xfrm>
          <a:prstGeom prst="rect">
            <a:avLst/>
          </a:prstGeom>
          <a:solidFill>
            <a:schemeClr val="accent5">
              <a:lumMod val="20000"/>
              <a:lumOff val="80000"/>
            </a:schemeClr>
          </a:solidFill>
        </p:spPr>
        <p:txBody>
          <a:bodyPr wrap="square">
            <a:spAutoFit/>
          </a:bodyPr>
          <a:lstStyle/>
          <a:p>
            <a:r>
              <a:rPr lang="en-US" altLang="zh-CN" sz="2000" dirty="0"/>
              <a:t>    </a:t>
            </a:r>
            <a:r>
              <a:rPr lang="en-US" altLang="zh-CN" sz="2400" dirty="0"/>
              <a:t>A shocking incident occurred on the evening of July 13th in the US. Trump was giving a speech at a farm in Butler, Pennsylvania, when gunshots were fired, causing chaos and </a:t>
            </a:r>
            <a:r>
              <a:rPr lang="en-US" altLang="zh-CN" sz="2400" dirty="0" err="1"/>
              <a:t>panic.Donald</a:t>
            </a:r>
            <a:r>
              <a:rPr lang="en-US" altLang="zh-CN" sz="2400" dirty="0"/>
              <a:t> Trump was delivering a speech at a farm in Butler, Pennsylvania, when gunshots were discharged, instigating chaos and panic.</a:t>
            </a:r>
            <a:endParaRPr lang="en-US" altLang="zh-CN" sz="2400" dirty="0"/>
          </a:p>
          <a:p>
            <a:r>
              <a:rPr lang="en-US" altLang="zh-CN" sz="2400" dirty="0"/>
              <a:t>    At approximately 6 p.m., Trump made his entrance accompanied by patriotic music. At 6:12 precisely, gunshots resounded. Trump promptly covered his right ear and sought refuge behind the podium. Security personnel rushed forth to shield him and assess his condition. One audience member tragically lost their life, and two others sustained severe injuries.</a:t>
            </a:r>
            <a:endParaRPr lang="en-US" altLang="zh-CN" sz="2400" dirty="0"/>
          </a:p>
          <a:p>
            <a:r>
              <a:rPr lang="en-US" altLang="zh-CN" sz="2400" dirty="0"/>
              <a:t>   The incident has drawn global attention to the US general election.</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3399" y="186621"/>
            <a:ext cx="10809515" cy="1477328"/>
          </a:xfrm>
          <a:prstGeom prst="rect">
            <a:avLst/>
          </a:prstGeom>
          <a:solidFill>
            <a:schemeClr val="bg2"/>
          </a:solidFill>
        </p:spPr>
        <p:txBody>
          <a:bodyPr wrap="square">
            <a:spAutoFit/>
          </a:bodyPr>
          <a:lstStyle/>
          <a:p>
            <a:r>
              <a:rPr lang="en-US" altLang="zh-CN" dirty="0">
                <a:highlight>
                  <a:srgbClr val="FFFF00"/>
                </a:highlight>
              </a:rPr>
              <a:t>(2020</a:t>
            </a:r>
            <a:r>
              <a:rPr lang="zh-CN" altLang="en-US" dirty="0">
                <a:highlight>
                  <a:srgbClr val="FFFF00"/>
                </a:highlight>
              </a:rPr>
              <a:t>山东高考真题</a:t>
            </a:r>
            <a:r>
              <a:rPr lang="en-US" altLang="zh-CN" dirty="0">
                <a:highlight>
                  <a:srgbClr val="FFFF00"/>
                </a:highlight>
              </a:rPr>
              <a:t>) </a:t>
            </a:r>
            <a:r>
              <a:rPr lang="zh-CN" altLang="en-US" dirty="0"/>
              <a:t>假定你是李华</a:t>
            </a:r>
            <a:r>
              <a:rPr lang="en-US" altLang="zh-CN" dirty="0"/>
              <a:t>, </a:t>
            </a:r>
            <a:r>
              <a:rPr lang="zh-CN" altLang="en-US" dirty="0"/>
              <a:t>上周日你校举办了</a:t>
            </a:r>
            <a:r>
              <a:rPr lang="en-US" altLang="zh-CN" dirty="0"/>
              <a:t>5</a:t>
            </a:r>
            <a:r>
              <a:rPr lang="zh-CN" altLang="en-US" dirty="0"/>
              <a:t>公里越野赛跑活动，请你为校英文报写一篇报道。内容包括：</a:t>
            </a:r>
            <a:endParaRPr lang="zh-CN" altLang="en-US" dirty="0"/>
          </a:p>
          <a:p>
            <a:r>
              <a:rPr lang="en-US" altLang="zh-CN" dirty="0"/>
              <a:t>1. </a:t>
            </a:r>
            <a:r>
              <a:rPr lang="zh-CN" altLang="en-US" dirty="0"/>
              <a:t>参加人员；</a:t>
            </a:r>
            <a:endParaRPr lang="zh-CN" altLang="en-US" dirty="0"/>
          </a:p>
          <a:p>
            <a:r>
              <a:rPr lang="en-US" altLang="zh-CN" dirty="0"/>
              <a:t>2. </a:t>
            </a:r>
            <a:r>
              <a:rPr lang="zh-CN" altLang="en-US" dirty="0"/>
              <a:t>跑步路线：从校门口到南山脚下；</a:t>
            </a:r>
            <a:endParaRPr lang="zh-CN" altLang="en-US" dirty="0"/>
          </a:p>
          <a:p>
            <a:r>
              <a:rPr lang="en-US" altLang="zh-CN" dirty="0"/>
              <a:t>3. </a:t>
            </a:r>
            <a:r>
              <a:rPr lang="zh-CN" altLang="en-US" dirty="0"/>
              <a:t>活动反响。 </a:t>
            </a:r>
            <a:endParaRPr lang="zh-CN" altLang="en-US" dirty="0"/>
          </a:p>
        </p:txBody>
      </p:sp>
      <p:sp>
        <p:nvSpPr>
          <p:cNvPr id="5" name="文本框 4"/>
          <p:cNvSpPr txBox="1"/>
          <p:nvPr/>
        </p:nvSpPr>
        <p:spPr>
          <a:xfrm>
            <a:off x="533398" y="2185244"/>
            <a:ext cx="10809515" cy="4154984"/>
          </a:xfrm>
          <a:prstGeom prst="rect">
            <a:avLst/>
          </a:prstGeom>
          <a:solidFill>
            <a:schemeClr val="accent1">
              <a:lumMod val="20000"/>
              <a:lumOff val="80000"/>
            </a:schemeClr>
          </a:solidFill>
        </p:spPr>
        <p:txBody>
          <a:bodyPr wrap="square">
            <a:spAutoFit/>
          </a:bodyPr>
          <a:lstStyle/>
          <a:p>
            <a:pPr algn="ctr"/>
            <a:r>
              <a:rPr lang="en-US" altLang="zh-CN" sz="2400" dirty="0"/>
              <a:t>A Cross-Country Running Race</a:t>
            </a:r>
            <a:endParaRPr lang="en-US" altLang="zh-CN" sz="2400" dirty="0"/>
          </a:p>
          <a:p>
            <a:r>
              <a:rPr lang="en-US" altLang="zh-CN" sz="2400" dirty="0"/>
              <a:t>    Last Sunday witnessed an extraordinary cross-country running race, which nearly drew the attention of every student and teacher of our school.</a:t>
            </a:r>
            <a:endParaRPr lang="en-US" altLang="zh-CN" sz="2400" dirty="0"/>
          </a:p>
          <a:p>
            <a:r>
              <a:rPr lang="en-US" altLang="zh-CN" sz="2400" dirty="0"/>
              <a:t>    The students selected from every class took part in the competition. The route measured five kilometers, from our school gate to the foot of Nanshan Mountain. Every runner tried their best to finish the task, with their classmates along the way giving them necessary help as well as encouragement. At last, all the runners managed to arrive at the finish line, receiving cheers from all the directions.</a:t>
            </a:r>
            <a:endParaRPr lang="en-US" altLang="zh-CN" sz="2400" dirty="0"/>
          </a:p>
          <a:p>
            <a:r>
              <a:rPr lang="en-US" altLang="zh-CN" sz="2400" dirty="0"/>
              <a:t>     The activity was highly spoken of, because not only did it provide chance for us to exercise, but also made us more cohesive.</a:t>
            </a:r>
            <a:endParaRPr lang="zh-CN" altLang="en-US" sz="2400" dirty="0"/>
          </a:p>
        </p:txBody>
      </p:sp>
      <p:pic>
        <p:nvPicPr>
          <p:cNvPr id="6" name="运动">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184618" y="6073301"/>
            <a:ext cx="533854" cy="533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6699" y="190501"/>
            <a:ext cx="10853057" cy="1210938"/>
          </a:xfrm>
          <a:prstGeom prst="rect">
            <a:avLst/>
          </a:prstGeom>
          <a:solidFill>
            <a:schemeClr val="bg2"/>
          </a:solidFill>
          <a:ln>
            <a:solidFill>
              <a:schemeClr val="bg2"/>
            </a:solidFill>
          </a:ln>
        </p:spPr>
        <p:txBody>
          <a:bodyPr wrap="square">
            <a:spAutoFit/>
          </a:bodyPr>
          <a:lstStyle/>
          <a:p>
            <a:r>
              <a:rPr lang="en-US" altLang="zh-CN" dirty="0">
                <a:highlight>
                  <a:srgbClr val="FFFF00"/>
                </a:highlight>
              </a:rPr>
              <a:t>2023</a:t>
            </a:r>
            <a:r>
              <a:rPr lang="zh-CN" altLang="en-US" dirty="0">
                <a:highlight>
                  <a:srgbClr val="FFFF00"/>
                </a:highlight>
              </a:rPr>
              <a:t>年</a:t>
            </a:r>
            <a:r>
              <a:rPr lang="en-US" altLang="zh-CN" dirty="0">
                <a:highlight>
                  <a:srgbClr val="FFFF00"/>
                </a:highlight>
              </a:rPr>
              <a:t>1</a:t>
            </a:r>
            <a:r>
              <a:rPr lang="zh-CN" altLang="en-US" dirty="0">
                <a:highlight>
                  <a:srgbClr val="FFFF00"/>
                </a:highlight>
              </a:rPr>
              <a:t>月 浙江高考</a:t>
            </a:r>
            <a:endParaRPr lang="en-US" altLang="zh-CN" dirty="0">
              <a:highlight>
                <a:srgbClr val="FFFF00"/>
              </a:highlight>
            </a:endParaRPr>
          </a:p>
          <a:p>
            <a:r>
              <a:rPr lang="zh-CN" altLang="en-US" dirty="0"/>
              <a:t>上周末你参加了校学生会组织的“认识我们身边的植物”活动。请为校英文报写篇报道，内容包括：</a:t>
            </a:r>
            <a:endParaRPr lang="zh-CN" altLang="en-US" dirty="0"/>
          </a:p>
          <a:p>
            <a:r>
              <a:rPr lang="en-US" altLang="zh-CN" dirty="0"/>
              <a:t>1. </a:t>
            </a:r>
            <a:r>
              <a:rPr lang="zh-CN" altLang="en-US" dirty="0"/>
              <a:t>活动的过程；             </a:t>
            </a:r>
            <a:endParaRPr lang="zh-CN" altLang="en-US" dirty="0"/>
          </a:p>
          <a:p>
            <a:r>
              <a:rPr lang="en-US" altLang="zh-CN" dirty="0"/>
              <a:t>2. </a:t>
            </a:r>
            <a:r>
              <a:rPr lang="zh-CN" altLang="en-US" dirty="0"/>
              <a:t>收获与感想。</a:t>
            </a:r>
            <a:endParaRPr lang="zh-CN" altLang="en-US" dirty="0"/>
          </a:p>
        </p:txBody>
      </p:sp>
      <p:sp>
        <p:nvSpPr>
          <p:cNvPr id="5" name="文本框 4"/>
          <p:cNvSpPr txBox="1"/>
          <p:nvPr/>
        </p:nvSpPr>
        <p:spPr>
          <a:xfrm>
            <a:off x="454478" y="1888672"/>
            <a:ext cx="11274879" cy="4439498"/>
          </a:xfrm>
          <a:prstGeom prst="rect">
            <a:avLst/>
          </a:prstGeom>
          <a:solidFill>
            <a:schemeClr val="accent1">
              <a:lumMod val="20000"/>
              <a:lumOff val="80000"/>
            </a:schemeClr>
          </a:solidFill>
        </p:spPr>
        <p:txBody>
          <a:bodyPr wrap="square">
            <a:spAutoFit/>
          </a:bodyPr>
          <a:lstStyle/>
          <a:p>
            <a:pPr algn="ctr"/>
            <a:r>
              <a:rPr lang="en-US" altLang="zh-CN" sz="2400" dirty="0"/>
              <a:t>Getting to Know the Plants Around Us</a:t>
            </a:r>
            <a:endParaRPr lang="en-US" altLang="zh-CN" sz="2400" dirty="0"/>
          </a:p>
          <a:p>
            <a:r>
              <a:rPr lang="en-US" altLang="zh-CN" sz="2400" dirty="0"/>
              <a:t>Last weekend witnessed an activity themed “Getting to Know the Plants Around” organized by the Student Union, which is available to all students, in order to enrich our school life and stimulate our interest in nature.</a:t>
            </a:r>
            <a:endParaRPr lang="en-US" altLang="zh-CN" sz="2400" dirty="0"/>
          </a:p>
          <a:p>
            <a:r>
              <a:rPr lang="en-US" altLang="zh-CN" sz="2400" dirty="0"/>
              <a:t>A local botanist’s lecture on the characteristics of several plants around us acted as a curtain-raiser to the activity, which made us realize in amazement that knowledge could be imparted in such an intriguing way.  Then, We were asked to walk around the campus to identify the plants and take photos. A competition was held as well to consolidate what we learned.</a:t>
            </a:r>
            <a:endParaRPr lang="en-US" altLang="zh-CN" sz="2400" dirty="0"/>
          </a:p>
          <a:p>
            <a:r>
              <a:rPr lang="en-US" altLang="zh-CN" sz="2400" dirty="0"/>
              <a:t>The activity greatly won our favor. Apart from providing a chance to relax us physically and mentally, it also helped us deepen our insight into the plant world.</a:t>
            </a:r>
            <a:endParaRPr lang="en-US" altLang="zh-CN" sz="2400" dirty="0"/>
          </a:p>
          <a:p>
            <a:r>
              <a:rPr lang="en-US" altLang="zh-CN" dirty="0"/>
              <a:t> </a:t>
            </a:r>
            <a:endParaRPr lang="zh-CN" altLang="en-US" dirty="0"/>
          </a:p>
        </p:txBody>
      </p:sp>
      <p:pic>
        <p:nvPicPr>
          <p:cNvPr id="6" name="植物新闻">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833554" y="5876186"/>
            <a:ext cx="903968" cy="9039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3628" y="797510"/>
            <a:ext cx="8643257" cy="5262979"/>
          </a:xfrm>
          <a:prstGeom prst="rect">
            <a:avLst/>
          </a:prstGeom>
          <a:solidFill>
            <a:schemeClr val="accent4">
              <a:lumMod val="20000"/>
              <a:lumOff val="80000"/>
            </a:schemeClr>
          </a:solidFill>
        </p:spPr>
        <p:txBody>
          <a:bodyPr wrap="square">
            <a:spAutoFit/>
          </a:bodyPr>
          <a:lstStyle/>
          <a:p>
            <a:r>
              <a:rPr lang="zh-CN" altLang="en-US" sz="2800" b="1" dirty="0">
                <a:solidFill>
                  <a:srgbClr val="0000FF"/>
                </a:solidFill>
                <a:effectLst/>
                <a:latin typeface="宋体" panose="02010600030101010101" pitchFamily="2" charset="-122"/>
                <a:ea typeface="宋体" panose="02010600030101010101" pitchFamily="2" charset="-122"/>
              </a:rPr>
              <a:t>活动类的新闻报道模板</a:t>
            </a:r>
            <a:endParaRPr lang="en-US" altLang="zh-CN" sz="2800" b="1" dirty="0">
              <a:solidFill>
                <a:srgbClr val="0000FF"/>
              </a:solidFill>
              <a:effectLst/>
              <a:latin typeface="宋体" panose="02010600030101010101" pitchFamily="2" charset="-122"/>
              <a:ea typeface="宋体" panose="02010600030101010101" pitchFamily="2" charset="-122"/>
            </a:endParaRPr>
          </a:p>
          <a:p>
            <a:r>
              <a:rPr lang="en-US" altLang="zh-CN" sz="2800" b="1" dirty="0">
                <a:solidFill>
                  <a:srgbClr val="0000FF"/>
                </a:solidFill>
                <a:latin typeface="宋体" panose="02010600030101010101" pitchFamily="2" charset="-122"/>
                <a:ea typeface="宋体" panose="02010600030101010101" pitchFamily="2" charset="-122"/>
              </a:rPr>
              <a:t>  </a:t>
            </a:r>
            <a:r>
              <a:rPr lang="en-US" altLang="zh-CN" sz="2800" dirty="0">
                <a:effectLst/>
                <a:latin typeface="Times New Roman" panose="02020603050405020304" pitchFamily="18" charset="0"/>
              </a:rPr>
              <a:t>__________(</a:t>
            </a:r>
            <a:r>
              <a:rPr lang="zh-CN" altLang="en-US" sz="2800" dirty="0">
                <a:effectLst/>
                <a:latin typeface="Times New Roman" panose="02020603050405020304" pitchFamily="18" charset="0"/>
              </a:rPr>
              <a:t>时间</a:t>
            </a:r>
            <a:r>
              <a:rPr lang="en-US" altLang="zh-CN" sz="2800" dirty="0">
                <a:effectLst/>
                <a:latin typeface="Times New Roman" panose="02020603050405020304" pitchFamily="18" charset="0"/>
              </a:rPr>
              <a:t>) witnessed an activity themed/titled “__________(</a:t>
            </a:r>
            <a:r>
              <a:rPr lang="zh-CN" altLang="en-US" sz="2800" dirty="0">
                <a:effectLst/>
                <a:latin typeface="Times New Roman" panose="02020603050405020304" pitchFamily="18" charset="0"/>
              </a:rPr>
              <a:t>主题</a:t>
            </a:r>
            <a:r>
              <a:rPr lang="en-US" altLang="zh-CN" sz="2800" dirty="0">
                <a:effectLst/>
                <a:latin typeface="Times New Roman" panose="02020603050405020304" pitchFamily="18" charset="0"/>
              </a:rPr>
              <a:t>)” organized by __________(</a:t>
            </a:r>
            <a:r>
              <a:rPr lang="zh-CN" altLang="en-US" sz="2800" dirty="0">
                <a:effectLst/>
                <a:latin typeface="Times New Roman" panose="02020603050405020304" pitchFamily="18" charset="0"/>
              </a:rPr>
              <a:t>主办方</a:t>
            </a:r>
            <a:r>
              <a:rPr lang="en-US" altLang="zh-CN" sz="2800" dirty="0">
                <a:effectLst/>
                <a:latin typeface="Times New Roman" panose="02020603050405020304" pitchFamily="18" charset="0"/>
              </a:rPr>
              <a:t>)</a:t>
            </a:r>
            <a:r>
              <a:rPr lang="zh-CN" altLang="en-US" sz="2800" dirty="0">
                <a:effectLst/>
                <a:latin typeface="Times New Roman" panose="02020603050405020304" pitchFamily="18" charset="0"/>
              </a:rPr>
              <a:t>， </a:t>
            </a:r>
            <a:r>
              <a:rPr lang="en-US" altLang="zh-CN" sz="2800" dirty="0">
                <a:effectLst/>
                <a:latin typeface="Times New Roman" panose="02020603050405020304" pitchFamily="18" charset="0"/>
              </a:rPr>
              <a:t>which is available to __________(</a:t>
            </a:r>
            <a:r>
              <a:rPr lang="zh-CN" altLang="en-US" sz="2800" dirty="0">
                <a:effectLst/>
                <a:latin typeface="Times New Roman" panose="02020603050405020304" pitchFamily="18" charset="0"/>
              </a:rPr>
              <a:t>参与者</a:t>
            </a:r>
            <a:r>
              <a:rPr lang="en-US" altLang="zh-CN" sz="2800" dirty="0">
                <a:effectLst/>
                <a:latin typeface="Times New Roman" panose="02020603050405020304" pitchFamily="18" charset="0"/>
              </a:rPr>
              <a:t>)</a:t>
            </a:r>
            <a:r>
              <a:rPr lang="zh-CN" altLang="en-US" sz="2800" dirty="0">
                <a:effectLst/>
                <a:latin typeface="Times New Roman" panose="02020603050405020304" pitchFamily="18" charset="0"/>
              </a:rPr>
              <a:t>， </a:t>
            </a:r>
            <a:r>
              <a:rPr lang="en-US" altLang="zh-CN" sz="2800" dirty="0">
                <a:effectLst/>
                <a:latin typeface="Times New Roman" panose="02020603050405020304" pitchFamily="18" charset="0"/>
              </a:rPr>
              <a:t>with the intention of/for the purpose of _________(</a:t>
            </a:r>
            <a:r>
              <a:rPr lang="zh-CN" altLang="en-US" sz="2800" dirty="0">
                <a:effectLst/>
                <a:latin typeface="Times New Roman" panose="02020603050405020304" pitchFamily="18" charset="0"/>
              </a:rPr>
              <a:t>目的</a:t>
            </a:r>
            <a:r>
              <a:rPr lang="en-US" altLang="zh-CN" sz="2800" dirty="0">
                <a:effectLst/>
                <a:latin typeface="Times New Roman" panose="02020603050405020304" pitchFamily="18" charset="0"/>
              </a:rPr>
              <a:t>).</a:t>
            </a:r>
            <a:r>
              <a:rPr lang="zh-CN" altLang="en-US" sz="2800" b="1" dirty="0">
                <a:solidFill>
                  <a:srgbClr val="FF0000"/>
                </a:solidFill>
                <a:effectLst/>
                <a:latin typeface="Times New Roman" panose="02020603050405020304" pitchFamily="18" charset="0"/>
              </a:rPr>
              <a:t> </a:t>
            </a:r>
            <a:r>
              <a:rPr lang="en-US" altLang="zh-CN" sz="2800" b="1" dirty="0">
                <a:solidFill>
                  <a:srgbClr val="FF0000"/>
                </a:solidFill>
                <a:effectLst/>
                <a:latin typeface="Times New Roman" panose="02020603050405020304" pitchFamily="18" charset="0"/>
              </a:rPr>
              <a:t>(</a:t>
            </a:r>
            <a:r>
              <a:rPr lang="zh-CN" altLang="en-US" sz="2800" b="1" dirty="0">
                <a:solidFill>
                  <a:srgbClr val="FF0000"/>
                </a:solidFill>
                <a:effectLst/>
                <a:latin typeface="Times New Roman" panose="02020603050405020304" pitchFamily="18" charset="0"/>
              </a:rPr>
              <a:t>活动概述</a:t>
            </a:r>
            <a:r>
              <a:rPr lang="en-US" altLang="zh-CN" sz="2800" b="1" dirty="0">
                <a:solidFill>
                  <a:srgbClr val="FF0000"/>
                </a:solidFill>
                <a:effectLst/>
                <a:latin typeface="Times New Roman" panose="02020603050405020304" pitchFamily="18" charset="0"/>
              </a:rPr>
              <a:t>)</a:t>
            </a:r>
            <a:r>
              <a:rPr lang="en-US" altLang="zh-CN" sz="2800" dirty="0">
                <a:effectLst/>
                <a:latin typeface="Times New Roman" panose="02020603050405020304" pitchFamily="18" charset="0"/>
              </a:rPr>
              <a:t>Initially, the activity kicked off as scheduled at ____________(</a:t>
            </a:r>
            <a:r>
              <a:rPr lang="zh-CN" altLang="en-US" sz="2800" dirty="0">
                <a:effectLst/>
                <a:latin typeface="Times New Roman" panose="02020603050405020304" pitchFamily="18" charset="0"/>
              </a:rPr>
              <a:t>时间</a:t>
            </a:r>
            <a:r>
              <a:rPr lang="en-US" altLang="zh-CN" sz="2800" dirty="0">
                <a:effectLst/>
                <a:latin typeface="Times New Roman" panose="02020603050405020304" pitchFamily="18" charset="0"/>
              </a:rPr>
              <a:t>) in/on the ____________(</a:t>
            </a:r>
            <a:r>
              <a:rPr lang="zh-CN" altLang="en-US" sz="2800" dirty="0">
                <a:effectLst/>
                <a:latin typeface="Times New Roman" panose="02020603050405020304" pitchFamily="18" charset="0"/>
              </a:rPr>
              <a:t>地点</a:t>
            </a:r>
            <a:r>
              <a:rPr lang="en-US" altLang="zh-CN" sz="2800" dirty="0">
                <a:effectLst/>
                <a:latin typeface="Times New Roman" panose="02020603050405020304" pitchFamily="18" charset="0"/>
              </a:rPr>
              <a:t>). Participants who were interested in.............</a:t>
            </a:r>
            <a:r>
              <a:rPr lang="en-US" altLang="zh-CN" sz="2800" b="1" dirty="0">
                <a:solidFill>
                  <a:srgbClr val="FF0000"/>
                </a:solidFill>
                <a:effectLst/>
                <a:latin typeface="Times New Roman" panose="02020603050405020304" pitchFamily="18" charset="0"/>
              </a:rPr>
              <a:t>(</a:t>
            </a:r>
            <a:r>
              <a:rPr lang="zh-CN" altLang="en-US" sz="2800" b="1" dirty="0">
                <a:solidFill>
                  <a:srgbClr val="FF0000"/>
                </a:solidFill>
                <a:effectLst/>
                <a:latin typeface="Times New Roman" panose="02020603050405020304" pitchFamily="18" charset="0"/>
              </a:rPr>
              <a:t>活动过程</a:t>
            </a:r>
            <a:r>
              <a:rPr lang="en-US" altLang="zh-CN" sz="2800" b="1" dirty="0">
                <a:solidFill>
                  <a:srgbClr val="FF0000"/>
                </a:solidFill>
                <a:effectLst/>
                <a:latin typeface="Times New Roman" panose="02020603050405020304" pitchFamily="18" charset="0"/>
              </a:rPr>
              <a:t>)</a:t>
            </a:r>
            <a:r>
              <a:rPr lang="en-US" altLang="zh-CN" sz="2800" dirty="0">
                <a:effectLst/>
                <a:latin typeface="Times New Roman" panose="02020603050405020304" pitchFamily="18" charset="0"/>
              </a:rPr>
              <a:t>It was through this rewarding experience that we gained an in-depth understanding of __________. Having received many positive feedbacks, the activity turned out to be a enormous success! </a:t>
            </a:r>
            <a:r>
              <a:rPr lang="en-US" altLang="zh-CN" sz="2800" b="1" dirty="0">
                <a:solidFill>
                  <a:srgbClr val="FF0000"/>
                </a:solidFill>
                <a:effectLst/>
                <a:latin typeface="Times New Roman" panose="02020603050405020304" pitchFamily="18" charset="0"/>
              </a:rPr>
              <a:t>(</a:t>
            </a:r>
            <a:r>
              <a:rPr lang="zh-CN" altLang="en-US" sz="2800" b="1" dirty="0">
                <a:solidFill>
                  <a:srgbClr val="FF0000"/>
                </a:solidFill>
                <a:effectLst/>
                <a:latin typeface="Times New Roman" panose="02020603050405020304" pitchFamily="18" charset="0"/>
              </a:rPr>
              <a:t>活动评价</a:t>
            </a:r>
            <a:r>
              <a:rPr lang="en-US" altLang="zh-CN" sz="2800" b="1" dirty="0">
                <a:solidFill>
                  <a:srgbClr val="FF0000"/>
                </a:solidFill>
                <a:effectLst/>
                <a:latin typeface="Times New Roman" panose="02020603050405020304" pitchFamily="18" charset="0"/>
              </a:rPr>
              <a:t>)</a:t>
            </a:r>
            <a:endParaRPr lang="zh-CN" alt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01 3"/>
          <p:cNvSpPr txBox="1"/>
          <p:nvPr/>
        </p:nvSpPr>
        <p:spPr>
          <a:xfrm>
            <a:off x="1391941" y="2014695"/>
            <a:ext cx="9408121" cy="1200329"/>
          </a:xfrm>
          <a:prstGeom prst="rect">
            <a:avLst/>
          </a:prstGeom>
          <a:noFill/>
        </p:spPr>
        <p:txBody>
          <a:bodyPr wrap="square" rtlCol="0">
            <a:spAutoFit/>
          </a:bodyPr>
          <a:lstStyle/>
          <a:p>
            <a:pPr algn="ctr"/>
            <a:r>
              <a:rPr lang="en-US" altLang="zh-CN" sz="7200" b="1" spc="300" dirty="0">
                <a:solidFill>
                  <a:schemeClr val="accent3"/>
                </a:solidFill>
                <a:latin typeface="+mj-ea"/>
                <a:ea typeface="+mj-ea"/>
              </a:rPr>
              <a:t>Thanks</a:t>
            </a:r>
            <a:endParaRPr lang="zh-CN" altLang="en-US" sz="7200" b="1" spc="300" dirty="0">
              <a:solidFill>
                <a:schemeClr val="accent3"/>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5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01 3"/>
          <p:cNvSpPr txBox="1"/>
          <p:nvPr>
            <p:custDataLst>
              <p:tags r:id="rId1"/>
            </p:custDataLst>
          </p:nvPr>
        </p:nvSpPr>
        <p:spPr>
          <a:xfrm>
            <a:off x="1437661" y="3203887"/>
            <a:ext cx="9408121" cy="1938020"/>
          </a:xfrm>
          <a:prstGeom prst="rect">
            <a:avLst/>
          </a:prstGeom>
          <a:noFill/>
        </p:spPr>
        <p:txBody>
          <a:bodyPr wrap="square" rtlCol="0">
            <a:spAutoFit/>
          </a:bodyPr>
          <a:lstStyle/>
          <a:p>
            <a:pPr algn="ctr"/>
            <a:r>
              <a:rPr lang="zh-CN" altLang="en-US" sz="6000" b="1" spc="300" dirty="0">
                <a:solidFill>
                  <a:schemeClr val="accent3"/>
                </a:solidFill>
                <a:latin typeface="+mj-ea"/>
                <a:ea typeface="+mj-ea"/>
              </a:rPr>
              <a:t>    从</a:t>
            </a:r>
            <a:r>
              <a:rPr lang="en-US" altLang="zh-CN" sz="6000" b="1" spc="300" dirty="0">
                <a:solidFill>
                  <a:schemeClr val="accent3"/>
                </a:solidFill>
                <a:latin typeface="+mj-ea"/>
                <a:ea typeface="+mj-ea"/>
              </a:rPr>
              <a:t>“</a:t>
            </a:r>
            <a:r>
              <a:rPr lang="zh-CN" altLang="en-US" sz="6000" b="1" spc="300" dirty="0">
                <a:solidFill>
                  <a:schemeClr val="accent3"/>
                </a:solidFill>
                <a:latin typeface="+mj-ea"/>
                <a:ea typeface="+mj-ea"/>
              </a:rPr>
              <a:t>特朗普遇刺</a:t>
            </a:r>
            <a:r>
              <a:rPr lang="en-US" altLang="zh-CN" sz="6000" b="1" spc="300" dirty="0">
                <a:solidFill>
                  <a:schemeClr val="accent3"/>
                </a:solidFill>
                <a:latin typeface="+mj-ea"/>
                <a:ea typeface="+mj-ea"/>
              </a:rPr>
              <a:t>”</a:t>
            </a:r>
            <a:endParaRPr lang="en-US" altLang="zh-CN" sz="6000" b="1" spc="300" dirty="0">
              <a:solidFill>
                <a:schemeClr val="accent3"/>
              </a:solidFill>
              <a:latin typeface="+mj-ea"/>
              <a:ea typeface="+mj-ea"/>
            </a:endParaRPr>
          </a:p>
          <a:p>
            <a:pPr algn="ctr"/>
            <a:r>
              <a:rPr lang="zh-CN" altLang="en-US" sz="6000" b="1" spc="300" dirty="0">
                <a:solidFill>
                  <a:schemeClr val="accent3"/>
                </a:solidFill>
                <a:latin typeface="+mj-ea"/>
                <a:ea typeface="+mj-ea"/>
              </a:rPr>
              <a:t>学习新闻报道和感谢信</a:t>
            </a:r>
            <a:endParaRPr lang="zh-CN" altLang="en-US" sz="6000" b="1" spc="300" dirty="0">
              <a:solidFill>
                <a:schemeClr val="accent3"/>
              </a:solidFill>
              <a:latin typeface="+mj-ea"/>
              <a:ea typeface="+mj-ea"/>
            </a:endParaRPr>
          </a:p>
        </p:txBody>
      </p:sp>
      <p:sp>
        <p:nvSpPr>
          <p:cNvPr id="10" name="PA_01 14"/>
          <p:cNvSpPr txBox="1"/>
          <p:nvPr>
            <p:custDataLst>
              <p:tags r:id="rId2"/>
            </p:custDataLst>
          </p:nvPr>
        </p:nvSpPr>
        <p:spPr>
          <a:xfrm>
            <a:off x="4974403" y="5500064"/>
            <a:ext cx="2674789" cy="521970"/>
          </a:xfrm>
          <a:prstGeom prst="rect">
            <a:avLst/>
          </a:prstGeom>
          <a:noFill/>
        </p:spPr>
        <p:txBody>
          <a:bodyPr wrap="square" rtlCol="0">
            <a:spAutoFit/>
          </a:bodyPr>
          <a:lstStyle/>
          <a:p>
            <a:r>
              <a:rPr lang="en-US" sz="2800" dirty="0">
                <a:solidFill>
                  <a:schemeClr val="accent3"/>
                </a:solidFill>
                <a:latin typeface="+mj-ea"/>
                <a:ea typeface="+mj-ea"/>
              </a:rPr>
              <a:t>——  </a:t>
            </a:r>
            <a:r>
              <a:rPr sz="2800" dirty="0">
                <a:solidFill>
                  <a:schemeClr val="accent3"/>
                </a:solidFill>
                <a:latin typeface="+mj-ea"/>
                <a:ea typeface="+mj-ea"/>
              </a:rPr>
              <a:t>刘艳</a:t>
            </a:r>
            <a:endParaRPr sz="2800" dirty="0">
              <a:solidFill>
                <a:schemeClr val="accent3"/>
              </a:solidFill>
              <a:latin typeface="+mj-ea"/>
              <a:ea typeface="+mj-ea"/>
            </a:endParaRPr>
          </a:p>
        </p:txBody>
      </p:sp>
      <p:pic>
        <p:nvPicPr>
          <p:cNvPr id="2" name="图片 1"/>
          <p:cNvPicPr>
            <a:picLocks noChangeAspect="1"/>
          </p:cNvPicPr>
          <p:nvPr/>
        </p:nvPicPr>
        <p:blipFill>
          <a:blip r:embed="rId3"/>
          <a:stretch>
            <a:fillRect/>
          </a:stretch>
        </p:blipFill>
        <p:spPr>
          <a:xfrm>
            <a:off x="3457575" y="98425"/>
            <a:ext cx="6120765" cy="3329940"/>
          </a:xfrm>
          <a:prstGeom prst="rect">
            <a:avLst/>
          </a:prstGeom>
          <a:effectLst>
            <a:softEdge rad="647700"/>
          </a:effec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5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par>
                                <p:cTn id="11" presetID="2" presetClass="entr" presetSubtype="4" decel="10000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2472443" y="2299758"/>
            <a:ext cx="7280367" cy="389209"/>
          </a:xfrm>
          <a:prstGeom prst="rect">
            <a:avLst/>
          </a:prstGeom>
          <a:noFill/>
        </p:spPr>
        <p:txBody>
          <a:bodyPr wrap="square" rtlCol="0">
            <a:spAutoFit/>
          </a:bodyPr>
          <a:lstStyle/>
          <a:p>
            <a:pPr indent="396240" algn="just" defTabSz="1219200">
              <a:lnSpc>
                <a:spcPct val="150000"/>
              </a:lnSpc>
              <a:defRPr/>
            </a:pPr>
            <a:endParaRPr lang="zh-CN" altLang="en-US" sz="1465" kern="0" dirty="0">
              <a:solidFill>
                <a:prstClr val="black">
                  <a:lumMod val="75000"/>
                  <a:lumOff val="25000"/>
                </a:prstClr>
              </a:solidFill>
            </a:endParaRPr>
          </a:p>
        </p:txBody>
      </p:sp>
      <p:sp>
        <p:nvSpPr>
          <p:cNvPr id="7" name="矩形 6"/>
          <p:cNvSpPr/>
          <p:nvPr/>
        </p:nvSpPr>
        <p:spPr>
          <a:xfrm rot="2700000">
            <a:off x="3858733" y="1483747"/>
            <a:ext cx="555981" cy="555981"/>
          </a:xfrm>
          <a:prstGeom prst="rect">
            <a:avLst/>
          </a:prstGeom>
          <a:noFill/>
          <a:ln w="9525" cap="flat" cmpd="sng" algn="ctr">
            <a:solidFill>
              <a:srgbClr val="F9B347">
                <a:alpha val="36000"/>
              </a:srgbClr>
            </a:solidFill>
            <a:prstDash val="solid"/>
          </a:ln>
          <a:effectLst/>
        </p:spPr>
        <p:txBody>
          <a:bodyPr rtlCol="0" anchor="ctr"/>
          <a:lstStyle/>
          <a:p>
            <a:pPr algn="ctr" defTabSz="1219200">
              <a:defRPr/>
            </a:pPr>
            <a:endParaRPr lang="zh-CN" altLang="en-US" sz="2400" kern="0">
              <a:solidFill>
                <a:srgbClr val="EFEFEF"/>
              </a:solidFill>
              <a:latin typeface="Franklin Gothic Book" panose="020B0503020102020204"/>
              <a:ea typeface="微软雅黑" panose="020B0503020204020204" charset="-122"/>
            </a:endParaRPr>
          </a:p>
        </p:txBody>
      </p:sp>
      <p:pic>
        <p:nvPicPr>
          <p:cNvPr id="16" name="图片 15"/>
          <p:cNvPicPr>
            <a:picLocks noChangeAspect="1"/>
          </p:cNvPicPr>
          <p:nvPr/>
        </p:nvPicPr>
        <p:blipFill>
          <a:blip r:embed="rId1"/>
          <a:stretch>
            <a:fillRect/>
          </a:stretch>
        </p:blipFill>
        <p:spPr>
          <a:xfrm>
            <a:off x="441023" y="1544035"/>
            <a:ext cx="7391400" cy="4686300"/>
          </a:xfrm>
          <a:prstGeom prst="rect">
            <a:avLst/>
          </a:prstGeom>
        </p:spPr>
      </p:pic>
      <p:pic>
        <p:nvPicPr>
          <p:cNvPr id="17" name="图片 16"/>
          <p:cNvPicPr>
            <a:picLocks noChangeAspect="1"/>
          </p:cNvPicPr>
          <p:nvPr/>
        </p:nvPicPr>
        <p:blipFill>
          <a:blip r:embed="rId2"/>
          <a:stretch>
            <a:fillRect/>
          </a:stretch>
        </p:blipFill>
        <p:spPr>
          <a:xfrm>
            <a:off x="2439190" y="1544035"/>
            <a:ext cx="7419975" cy="5619750"/>
          </a:xfrm>
          <a:prstGeom prst="rect">
            <a:avLst/>
          </a:prstGeom>
        </p:spPr>
      </p:pic>
      <p:pic>
        <p:nvPicPr>
          <p:cNvPr id="18" name="图片 17"/>
          <p:cNvPicPr>
            <a:picLocks noChangeAspect="1"/>
          </p:cNvPicPr>
          <p:nvPr/>
        </p:nvPicPr>
        <p:blipFill>
          <a:blip r:embed="rId3"/>
          <a:stretch>
            <a:fillRect/>
          </a:stretch>
        </p:blipFill>
        <p:spPr>
          <a:xfrm>
            <a:off x="5241760" y="1913211"/>
            <a:ext cx="5515980" cy="4881398"/>
          </a:xfrm>
          <a:prstGeom prst="rect">
            <a:avLst/>
          </a:prstGeom>
        </p:spPr>
      </p:pic>
      <p:sp>
        <p:nvSpPr>
          <p:cNvPr id="20" name="文本框 19"/>
          <p:cNvSpPr txBox="1"/>
          <p:nvPr/>
        </p:nvSpPr>
        <p:spPr>
          <a:xfrm>
            <a:off x="1118562" y="135046"/>
            <a:ext cx="9360252" cy="1292662"/>
          </a:xfrm>
          <a:prstGeom prst="rect">
            <a:avLst/>
          </a:prstGeom>
          <a:solidFill>
            <a:schemeClr val="bg2"/>
          </a:solidFill>
        </p:spPr>
        <p:txBody>
          <a:bodyPr wrap="square">
            <a:spAutoFit/>
          </a:bodyPr>
          <a:lstStyle/>
          <a:p>
            <a:r>
              <a:rPr lang="en-US" altLang="zh-CN" sz="2000" dirty="0"/>
              <a:t>The suspected assassination attempt</a:t>
            </a:r>
            <a:r>
              <a:rPr lang="zh-CN" altLang="en-US" sz="2000" dirty="0"/>
              <a:t>（刺杀） </a:t>
            </a:r>
            <a:r>
              <a:rPr lang="en-US" altLang="zh-CN" sz="2000" dirty="0"/>
              <a:t>of Donald Trump during a Republican campaign rally</a:t>
            </a:r>
            <a:r>
              <a:rPr lang="zh-CN" altLang="en-US" sz="2000" dirty="0"/>
              <a:t>（竞选集会）</a:t>
            </a:r>
            <a:r>
              <a:rPr lang="en-US" altLang="zh-CN" sz="2000" dirty="0"/>
              <a:t>on Saturday in Pennsylvania immediately made headlines</a:t>
            </a:r>
            <a:r>
              <a:rPr lang="zh-CN" altLang="en-US" sz="2000" dirty="0"/>
              <a:t>（成为头条新闻）</a:t>
            </a:r>
            <a:r>
              <a:rPr lang="en-US" altLang="zh-CN" sz="2000" dirty="0"/>
              <a:t>across the US and internationally.</a:t>
            </a:r>
            <a:endParaRPr lang="en-US" altLang="zh-CN" sz="2000" dirty="0"/>
          </a:p>
          <a:p>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nodePh="1">
                                  <p:stCondLst>
                                    <p:cond delay="0"/>
                                  </p:stCondLst>
                                  <p:endCondLst>
                                    <p:cond evt="begin" delay="0">
                                      <p:tn val="11"/>
                                    </p:cond>
                                  </p:end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ca85fe0aea48c4e24baa4b9ca9a8cb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48374" y="-4222375"/>
            <a:ext cx="9265828" cy="20601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51577" y="926473"/>
            <a:ext cx="7305675" cy="5124450"/>
          </a:xfrm>
          <a:prstGeom prst="rect">
            <a:avLst/>
          </a:prstGeom>
        </p:spPr>
      </p:pic>
      <p:pic>
        <p:nvPicPr>
          <p:cNvPr id="3" name="图片 2"/>
          <p:cNvPicPr>
            <a:picLocks noChangeAspect="1"/>
          </p:cNvPicPr>
          <p:nvPr/>
        </p:nvPicPr>
        <p:blipFill>
          <a:blip r:embed="rId2"/>
          <a:stretch>
            <a:fillRect/>
          </a:stretch>
        </p:blipFill>
        <p:spPr>
          <a:xfrm>
            <a:off x="8334690" y="4676942"/>
            <a:ext cx="3083238" cy="2052637"/>
          </a:xfrm>
          <a:prstGeom prst="rect">
            <a:avLst/>
          </a:prstGeom>
        </p:spPr>
      </p:pic>
      <p:pic>
        <p:nvPicPr>
          <p:cNvPr id="4" name="图片 3"/>
          <p:cNvPicPr>
            <a:picLocks noChangeAspect="1"/>
          </p:cNvPicPr>
          <p:nvPr/>
        </p:nvPicPr>
        <p:blipFill>
          <a:blip r:embed="rId3"/>
          <a:stretch>
            <a:fillRect/>
          </a:stretch>
        </p:blipFill>
        <p:spPr>
          <a:xfrm>
            <a:off x="8334690" y="873975"/>
            <a:ext cx="3293140" cy="3689053"/>
          </a:xfrm>
          <a:prstGeom prst="rect">
            <a:avLst/>
          </a:prstGeom>
        </p:spPr>
      </p:pic>
      <p:pic>
        <p:nvPicPr>
          <p:cNvPr id="5" name="特朗普">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127613" y="5931527"/>
            <a:ext cx="829639" cy="829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47"/>
          <p:cNvSpPr>
            <a:spLocks noChangeArrowheads="1"/>
          </p:cNvSpPr>
          <p:nvPr/>
        </p:nvSpPr>
        <p:spPr bwMode="auto">
          <a:xfrm>
            <a:off x="4838200" y="1806822"/>
            <a:ext cx="6253537"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写出写信目的（表达谢意）、简述感谢原因</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Oval 25"/>
          <p:cNvSpPr/>
          <p:nvPr/>
        </p:nvSpPr>
        <p:spPr>
          <a:xfrm>
            <a:off x="4427725" y="1849224"/>
            <a:ext cx="192723" cy="192723"/>
          </a:xfrm>
          <a:prstGeom prst="ellipse">
            <a:avLst/>
          </a:prstGeom>
          <a:solidFill>
            <a:schemeClr val="bg1">
              <a:lumMod val="95000"/>
            </a:schemeClr>
          </a:solidFill>
          <a:ln w="28575">
            <a:solidFill>
              <a:srgbClr val="84B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555"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7" name="Oval 35"/>
          <p:cNvSpPr/>
          <p:nvPr/>
        </p:nvSpPr>
        <p:spPr>
          <a:xfrm>
            <a:off x="4427725" y="3165775"/>
            <a:ext cx="192723" cy="192723"/>
          </a:xfrm>
          <a:prstGeom prst="ellipse">
            <a:avLst/>
          </a:prstGeom>
          <a:solidFill>
            <a:schemeClr val="bg1">
              <a:lumMod val="95000"/>
            </a:schemeClr>
          </a:solidFill>
          <a:ln w="28575">
            <a:solidFill>
              <a:srgbClr val="519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555"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2" name="Oval 51"/>
          <p:cNvSpPr/>
          <p:nvPr/>
        </p:nvSpPr>
        <p:spPr>
          <a:xfrm>
            <a:off x="4427725" y="4482326"/>
            <a:ext cx="192723" cy="192723"/>
          </a:xfrm>
          <a:prstGeom prst="ellipse">
            <a:avLst/>
          </a:prstGeom>
          <a:solidFill>
            <a:schemeClr val="bg1">
              <a:lumMod val="95000"/>
            </a:schemeClr>
          </a:solidFill>
          <a:ln w="28575">
            <a:solidFill>
              <a:srgbClr val="84B5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555"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2" name="组合 1"/>
          <p:cNvGrpSpPr/>
          <p:nvPr/>
        </p:nvGrpSpPr>
        <p:grpSpPr>
          <a:xfrm>
            <a:off x="1329316" y="1459908"/>
            <a:ext cx="3098411" cy="971355"/>
            <a:chOff x="1361399" y="1508768"/>
            <a:chExt cx="3098410" cy="971355"/>
          </a:xfrm>
        </p:grpSpPr>
        <p:grpSp>
          <p:nvGrpSpPr>
            <p:cNvPr id="5"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rgbClr val="84B5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5865"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7" name="Round Same Side Corner Rectangle 23"/>
              <p:cNvSpPr/>
              <p:nvPr/>
            </p:nvSpPr>
            <p:spPr>
              <a:xfrm rot="16200000">
                <a:off x="1080978"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rPr>
                  <a:t>01</a:t>
                </a:r>
                <a:endPar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endParaRPr>
              </a:p>
            </p:txBody>
          </p:sp>
          <p:cxnSp>
            <p:nvCxnSpPr>
              <p:cNvPr id="8" name="Straight Connector 24"/>
              <p:cNvCxnSpPr/>
              <p:nvPr/>
            </p:nvCxnSpPr>
            <p:spPr>
              <a:xfrm flipV="1">
                <a:off x="2991445" y="1635330"/>
                <a:ext cx="670723" cy="2"/>
              </a:xfrm>
              <a:prstGeom prst="line">
                <a:avLst/>
              </a:prstGeom>
              <a:ln w="19050">
                <a:solidFill>
                  <a:srgbClr val="84B537"/>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endParaRPr>
            </a:p>
          </p:txBody>
        </p:sp>
      </p:grpSp>
      <p:grpSp>
        <p:nvGrpSpPr>
          <p:cNvPr id="4" name="组合 3"/>
          <p:cNvGrpSpPr/>
          <p:nvPr/>
        </p:nvGrpSpPr>
        <p:grpSpPr>
          <a:xfrm>
            <a:off x="1326761" y="4093009"/>
            <a:ext cx="3100964" cy="971356"/>
            <a:chOff x="1358843" y="4069078"/>
            <a:chExt cx="3100964" cy="971356"/>
          </a:xfrm>
        </p:grpSpPr>
        <p:grpSp>
          <p:nvGrpSpPr>
            <p:cNvPr id="18"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rgbClr val="84B53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charset="-122"/>
                  <a:cs typeface="+mn-cs"/>
                </a:endParaRPr>
              </a:p>
            </p:txBody>
          </p:sp>
          <p:sp>
            <p:nvSpPr>
              <p:cNvPr id="20" name="Round Same Side Corner Rectangle 49"/>
              <p:cNvSpPr/>
              <p:nvPr/>
            </p:nvSpPr>
            <p:spPr>
              <a:xfrm rot="16200000">
                <a:off x="1078974"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rPr>
                  <a:t>03</a:t>
                </a:r>
                <a:endPar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endParaRPr>
              </a:p>
            </p:txBody>
          </p:sp>
          <p:cxnSp>
            <p:nvCxnSpPr>
              <p:cNvPr id="21" name="Straight Connector 50"/>
              <p:cNvCxnSpPr/>
              <p:nvPr/>
            </p:nvCxnSpPr>
            <p:spPr>
              <a:xfrm>
                <a:off x="2991444" y="1635265"/>
                <a:ext cx="670724" cy="1"/>
              </a:xfrm>
              <a:prstGeom prst="line">
                <a:avLst/>
              </a:prstGeom>
              <a:ln w="19050">
                <a:solidFill>
                  <a:srgbClr val="84B537"/>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Impact" panose="020B0806030902050204" pitchFamily="34" charset="0"/>
                <a:ea typeface="微软雅黑" panose="020B0503020204020204" charset="-122"/>
                <a:cs typeface="+mn-cs"/>
              </a:endParaRPr>
            </a:p>
          </p:txBody>
        </p:sp>
      </p:grpSp>
      <p:grpSp>
        <p:nvGrpSpPr>
          <p:cNvPr id="3" name="组合 2"/>
          <p:cNvGrpSpPr/>
          <p:nvPr/>
        </p:nvGrpSpPr>
        <p:grpSpPr>
          <a:xfrm>
            <a:off x="1329315" y="2776458"/>
            <a:ext cx="3098408" cy="971356"/>
            <a:chOff x="1361399" y="2788923"/>
            <a:chExt cx="3098408" cy="971356"/>
          </a:xfrm>
        </p:grpSpPr>
        <p:grpSp>
          <p:nvGrpSpPr>
            <p:cNvPr id="1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rgbClr val="51931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charset="-122"/>
                  <a:cs typeface="+mn-cs"/>
                </a:endParaRPr>
              </a:p>
            </p:txBody>
          </p:sp>
          <p:sp>
            <p:nvSpPr>
              <p:cNvPr id="15" name="Round Same Side Corner Rectangle 33"/>
              <p:cNvSpPr/>
              <p:nvPr/>
            </p:nvSpPr>
            <p:spPr>
              <a:xfrm rot="16200000">
                <a:off x="1080977" y="1406206"/>
                <a:ext cx="762001" cy="460857"/>
              </a:xfrm>
              <a:prstGeom prst="round2Same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rPr>
                  <a:t>02</a:t>
                </a:r>
                <a:endParaRPr kumimoji="0" lang="en-US" sz="2800" b="0" i="0" u="none" strike="noStrike" kern="1200" cap="none" spc="0" normalizeH="0" baseline="0" noProof="0" dirty="0">
                  <a:ln>
                    <a:noFill/>
                  </a:ln>
                  <a:solidFill>
                    <a:prstClr val="white">
                      <a:lumMod val="50000"/>
                      <a:lumOff val="50000"/>
                    </a:prstClr>
                  </a:solidFill>
                  <a:effectLst/>
                  <a:uLnTx/>
                  <a:uFillTx/>
                  <a:latin typeface="Impact" panose="020B0806030902050204" pitchFamily="34" charset="0"/>
                  <a:ea typeface="微软雅黑" panose="020B0503020204020204" charset="-122"/>
                  <a:cs typeface="+mn-cs"/>
                </a:endParaRPr>
              </a:p>
            </p:txBody>
          </p:sp>
          <p:cxnSp>
            <p:nvCxnSpPr>
              <p:cNvPr id="16" name="Straight Connector 34"/>
              <p:cNvCxnSpPr/>
              <p:nvPr/>
            </p:nvCxnSpPr>
            <p:spPr>
              <a:xfrm>
                <a:off x="2991446" y="1631929"/>
                <a:ext cx="670719" cy="1"/>
              </a:xfrm>
              <a:prstGeom prst="line">
                <a:avLst/>
              </a:prstGeom>
              <a:ln w="19050">
                <a:solidFill>
                  <a:srgbClr val="519315"/>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Impact" panose="020B0806030902050204" pitchFamily="34" charset="0"/>
                <a:ea typeface="微软雅黑" panose="020B0503020204020204" charset="-122"/>
                <a:cs typeface="+mn-cs"/>
              </a:endParaRPr>
            </a:p>
          </p:txBody>
        </p:sp>
      </p:grpSp>
      <p:sp>
        <p:nvSpPr>
          <p:cNvPr id="60" name="矩形 3"/>
          <p:cNvSpPr>
            <a:spLocks noChangeArrowheads="1"/>
          </p:cNvSpPr>
          <p:nvPr/>
        </p:nvSpPr>
        <p:spPr bwMode="auto">
          <a:xfrm>
            <a:off x="4567389" y="313178"/>
            <a:ext cx="2581138" cy="66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3735" b="1" i="0" u="none" strike="noStrike" kern="1200" cap="none" spc="0" normalizeH="0" baseline="0" noProof="0" dirty="0">
                <a:ln>
                  <a:noFill/>
                </a:ln>
                <a:solidFill>
                  <a:srgbClr val="519315"/>
                </a:solidFill>
                <a:effectLst/>
                <a:uLnTx/>
                <a:uFillTx/>
                <a:latin typeface="Arial" panose="020B0604020202020204" pitchFamily="34" charset="0"/>
                <a:ea typeface="微软雅黑" panose="020B0503020204020204" charset="-122"/>
                <a:cs typeface="Arial" panose="020B0604020202020204" pitchFamily="34" charset="0"/>
                <a:sym typeface="Impact" panose="020B0806030902050204" pitchFamily="34" charset="0"/>
              </a:rPr>
              <a:t>感谢信结构</a:t>
            </a:r>
            <a:endParaRPr kumimoji="0" lang="zh-CN" altLang="en-US" sz="3735" b="1" i="0" u="none" strike="noStrike" kern="1200" cap="none" spc="0" normalizeH="0" baseline="0" noProof="0" dirty="0">
              <a:ln>
                <a:noFill/>
              </a:ln>
              <a:solidFill>
                <a:srgbClr val="519315"/>
              </a:solidFill>
              <a:effectLst/>
              <a:uLnTx/>
              <a:uFillTx/>
              <a:latin typeface="Arial" panose="020B0604020202020204" pitchFamily="34" charset="0"/>
              <a:ea typeface="微软雅黑" panose="020B0503020204020204" charset="-122"/>
              <a:cs typeface="Arial" panose="020B0604020202020204" pitchFamily="34" charset="0"/>
              <a:sym typeface="Calibri" panose="020F0502020204030204" pitchFamily="34" charset="0"/>
            </a:endParaRPr>
          </a:p>
        </p:txBody>
      </p:sp>
      <p:sp>
        <p:nvSpPr>
          <p:cNvPr id="10" name="矩形 47"/>
          <p:cNvSpPr>
            <a:spLocks noChangeArrowheads="1"/>
          </p:cNvSpPr>
          <p:nvPr/>
        </p:nvSpPr>
        <p:spPr bwMode="auto">
          <a:xfrm>
            <a:off x="4999298" y="3043060"/>
            <a:ext cx="6253537"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细述道谢的具体事情。</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1" name="矩形 47"/>
          <p:cNvSpPr>
            <a:spLocks noChangeArrowheads="1"/>
          </p:cNvSpPr>
          <p:nvPr/>
        </p:nvSpPr>
        <p:spPr bwMode="auto">
          <a:xfrm>
            <a:off x="5001111" y="4341816"/>
            <a:ext cx="6253537" cy="47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再次阐述谢意，并表达回报愿望</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 presetClass="entr" presetSubtype="8" accel="50000" fill="hold" nodeType="afterEffect" p14:presetBounceEnd="37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7000">
                                          <p:cBhvr additive="base">
                                            <p:cTn id="11" dur="400" fill="hold"/>
                                            <p:tgtEl>
                                              <p:spTgt spid="2"/>
                                            </p:tgtEl>
                                            <p:attrNameLst>
                                              <p:attrName>ppt_x</p:attrName>
                                            </p:attrNameLst>
                                          </p:cBhvr>
                                          <p:tavLst>
                                            <p:tav tm="0">
                                              <p:val>
                                                <p:strVal val="0-#ppt_w/2"/>
                                              </p:val>
                                            </p:tav>
                                            <p:tav tm="100000">
                                              <p:val>
                                                <p:strVal val="#ppt_x"/>
                                              </p:val>
                                            </p:tav>
                                          </p:tavLst>
                                        </p:anim>
                                        <p:anim calcmode="lin" valueType="num" p14:bounceEnd="37000">
                                          <p:cBhvr additive="base">
                                            <p:cTn id="12" dur="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8" accel="50000" fill="hold" nodeType="afterEffect" p14:presetBounceEnd="37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37000">
                                          <p:cBhvr additive="base">
                                            <p:cTn id="21" dur="400" fill="hold"/>
                                            <p:tgtEl>
                                              <p:spTgt spid="3"/>
                                            </p:tgtEl>
                                            <p:attrNameLst>
                                              <p:attrName>ppt_x</p:attrName>
                                            </p:attrNameLst>
                                          </p:cBhvr>
                                          <p:tavLst>
                                            <p:tav tm="0">
                                              <p:val>
                                                <p:strVal val="0-#ppt_w/2"/>
                                              </p:val>
                                            </p:tav>
                                            <p:tav tm="100000">
                                              <p:val>
                                                <p:strVal val="#ppt_x"/>
                                              </p:val>
                                            </p:tav>
                                          </p:tavLst>
                                        </p:anim>
                                        <p:anim calcmode="lin" valueType="num" p14:bounceEnd="37000">
                                          <p:cBhvr additive="base">
                                            <p:cTn id="22" dur="4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fill="hold" nodeType="afterEffect" p14:presetBounceEnd="37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7000">
                                          <p:cBhvr additive="base">
                                            <p:cTn id="31" dur="400" fill="hold"/>
                                            <p:tgtEl>
                                              <p:spTgt spid="4"/>
                                            </p:tgtEl>
                                            <p:attrNameLst>
                                              <p:attrName>ppt_x</p:attrName>
                                            </p:attrNameLst>
                                          </p:cBhvr>
                                          <p:tavLst>
                                            <p:tav tm="0">
                                              <p:val>
                                                <p:strVal val="0-#ppt_w/2"/>
                                              </p:val>
                                            </p:tav>
                                            <p:tav tm="100000">
                                              <p:val>
                                                <p:strVal val="#ppt_x"/>
                                              </p:val>
                                            </p:tav>
                                          </p:tavLst>
                                        </p:anim>
                                        <p:anim calcmode="lin" valueType="num" p14:bounceEnd="37000">
                                          <p:cBhvr additive="base">
                                            <p:cTn id="32" dur="4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animBg="1"/>
          <p:bldP spid="17" grpId="0" animBg="1"/>
          <p:bldP spid="22" grpId="0" animBg="1"/>
          <p:bldP spid="60" grpId="0"/>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par>
                              <p:cTn id="8" fill="hold">
                                <p:stCondLst>
                                  <p:cond delay="500"/>
                                </p:stCondLst>
                                <p:childTnLst>
                                  <p:par>
                                    <p:cTn id="9" presetID="2" presetClass="entr" presetSubtype="8" accel="5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400" fill="hold"/>
                                            <p:tgtEl>
                                              <p:spTgt spid="2"/>
                                            </p:tgtEl>
                                            <p:attrNameLst>
                                              <p:attrName>ppt_x</p:attrName>
                                            </p:attrNameLst>
                                          </p:cBhvr>
                                          <p:tavLst>
                                            <p:tav tm="0">
                                              <p:val>
                                                <p:strVal val="0-#ppt_w/2"/>
                                              </p:val>
                                            </p:tav>
                                            <p:tav tm="100000">
                                              <p:val>
                                                <p:strVal val="#ppt_x"/>
                                              </p:val>
                                            </p:tav>
                                          </p:tavLst>
                                        </p:anim>
                                        <p:anim calcmode="lin" valueType="num">
                                          <p:cBhvr additive="base">
                                            <p:cTn id="12" dur="4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 presetClass="entr" presetSubtype="8" accel="5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400" fill="hold"/>
                                            <p:tgtEl>
                                              <p:spTgt spid="3"/>
                                            </p:tgtEl>
                                            <p:attrNameLst>
                                              <p:attrName>ppt_x</p:attrName>
                                            </p:attrNameLst>
                                          </p:cBhvr>
                                          <p:tavLst>
                                            <p:tav tm="0">
                                              <p:val>
                                                <p:strVal val="0-#ppt_w/2"/>
                                              </p:val>
                                            </p:tav>
                                            <p:tav tm="100000">
                                              <p:val>
                                                <p:strVal val="#ppt_x"/>
                                              </p:val>
                                            </p:tav>
                                          </p:tavLst>
                                        </p:anim>
                                        <p:anim calcmode="lin" valueType="num">
                                          <p:cBhvr additive="base">
                                            <p:cTn id="22" dur="4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400" fill="hold"/>
                                            <p:tgtEl>
                                              <p:spTgt spid="4"/>
                                            </p:tgtEl>
                                            <p:attrNameLst>
                                              <p:attrName>ppt_x</p:attrName>
                                            </p:attrNameLst>
                                          </p:cBhvr>
                                          <p:tavLst>
                                            <p:tav tm="0">
                                              <p:val>
                                                <p:strVal val="0-#ppt_w/2"/>
                                              </p:val>
                                            </p:tav>
                                            <p:tav tm="100000">
                                              <p:val>
                                                <p:strVal val="#ppt_x"/>
                                              </p:val>
                                            </p:tav>
                                          </p:tavLst>
                                        </p:anim>
                                        <p:anim calcmode="lin" valueType="num">
                                          <p:cBhvr additive="base">
                                            <p:cTn id="32" dur="4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9" grpId="0" animBg="1"/>
          <p:bldP spid="17" grpId="0" animBg="1"/>
          <p:bldP spid="22" grpId="0" animBg="1"/>
          <p:bldP spid="60" grpId="0"/>
          <p:bldP spid="10" grpId="0"/>
          <p:bldP spid="1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8061" y="480192"/>
            <a:ext cx="6140302" cy="5632311"/>
          </a:xfrm>
          <a:prstGeom prst="rect">
            <a:avLst/>
          </a:prstGeom>
          <a:solidFill>
            <a:schemeClr val="bg2"/>
          </a:solidFill>
        </p:spPr>
        <p:txBody>
          <a:bodyPr wrap="square">
            <a:spAutoFit/>
          </a:bodyPr>
          <a:lstStyle/>
          <a:p>
            <a:r>
              <a:rPr lang="en-US" altLang="zh-CN" sz="2000" dirty="0"/>
              <a:t>I </a:t>
            </a:r>
            <a:r>
              <a:rPr lang="en-US" altLang="zh-CN" sz="2000" dirty="0">
                <a:solidFill>
                  <a:srgbClr val="FF0000"/>
                </a:solidFill>
              </a:rPr>
              <a:t>want to thank </a:t>
            </a:r>
            <a:r>
              <a:rPr lang="en-US" altLang="zh-CN" sz="2000" dirty="0"/>
              <a:t>The United States Secret Service, and all of Law Enforcement, </a:t>
            </a:r>
            <a:r>
              <a:rPr lang="en-US" altLang="zh-CN" sz="2000" dirty="0">
                <a:solidFill>
                  <a:srgbClr val="FF0000"/>
                </a:solidFill>
              </a:rPr>
              <a:t>for their rapid response </a:t>
            </a:r>
            <a:r>
              <a:rPr lang="en-US" altLang="zh-CN" sz="2000" dirty="0"/>
              <a:t>on the shooting that just took place in Butler, Pennsylvania. </a:t>
            </a:r>
            <a:r>
              <a:rPr lang="en-US" altLang="zh-CN" sz="2000" dirty="0">
                <a:solidFill>
                  <a:srgbClr val="FF0000"/>
                </a:solidFill>
              </a:rPr>
              <a:t>Most importantly</a:t>
            </a:r>
            <a:r>
              <a:rPr lang="en-US" altLang="zh-CN" sz="2000" dirty="0"/>
              <a:t>, </a:t>
            </a:r>
            <a:r>
              <a:rPr lang="en-US" altLang="zh-CN" sz="2000" dirty="0">
                <a:solidFill>
                  <a:srgbClr val="FF0000"/>
                </a:solidFill>
              </a:rPr>
              <a:t>I want to extend my condolences </a:t>
            </a:r>
            <a:r>
              <a:rPr lang="en-US" altLang="zh-CN" sz="2000" dirty="0"/>
              <a:t>(</a:t>
            </a:r>
            <a:r>
              <a:rPr lang="zh-CN" altLang="en-US" sz="2000" dirty="0"/>
              <a:t>慰唁</a:t>
            </a:r>
            <a:r>
              <a:rPr lang="en-US" altLang="zh-CN" sz="2000" dirty="0"/>
              <a:t>) to the family of the person at the Rally (</a:t>
            </a:r>
            <a:r>
              <a:rPr lang="zh-CN" altLang="en-US" sz="2000" dirty="0"/>
              <a:t>集会</a:t>
            </a:r>
            <a:r>
              <a:rPr lang="en-US" altLang="zh-CN" sz="2000" dirty="0"/>
              <a:t>) who was killed, and also to the family of another person that was badly injured. </a:t>
            </a:r>
            <a:endParaRPr lang="en-US" altLang="zh-CN" sz="2000" dirty="0"/>
          </a:p>
          <a:p>
            <a:endParaRPr lang="en-US" altLang="zh-CN" sz="2000" dirty="0"/>
          </a:p>
          <a:p>
            <a:r>
              <a:rPr lang="en-US" altLang="zh-CN" sz="2000" dirty="0">
                <a:solidFill>
                  <a:schemeClr val="accent6">
                    <a:lumMod val="75000"/>
                  </a:schemeClr>
                </a:solidFill>
              </a:rPr>
              <a:t>It is incredible that </a:t>
            </a:r>
            <a:r>
              <a:rPr lang="en-US" altLang="zh-CN" sz="2000" dirty="0"/>
              <a:t>such an act can take place in our Country. Nothing is known at this time about the shooter, who is now dead. I was shot with a bullet that pierced (</a:t>
            </a:r>
            <a:r>
              <a:rPr lang="zh-CN" altLang="en-US" sz="2000" dirty="0"/>
              <a:t>穿透</a:t>
            </a:r>
            <a:r>
              <a:rPr lang="en-US" altLang="zh-CN" sz="2000" dirty="0"/>
              <a:t>) the upper part of my right ear. I knew immediately that something was wrong in that I heard a whizzing sound, shots, and immediately felt the bullet ripping through the skin. Much bleeding took place, so I realized then what was happening.</a:t>
            </a:r>
            <a:endParaRPr lang="en-US" altLang="zh-CN" sz="2000" dirty="0"/>
          </a:p>
          <a:p>
            <a:r>
              <a:rPr lang="en-US" altLang="zh-CN" sz="2000" dirty="0"/>
              <a:t> </a:t>
            </a:r>
            <a:endParaRPr lang="en-US" altLang="zh-CN" sz="2000" dirty="0"/>
          </a:p>
          <a:p>
            <a:r>
              <a:rPr lang="en-US" altLang="zh-CN" sz="2000" dirty="0">
                <a:solidFill>
                  <a:srgbClr val="C00000"/>
                </a:solidFill>
              </a:rPr>
              <a:t>GOD BLESS AMERICA!</a:t>
            </a:r>
            <a:endParaRPr lang="zh-CN" altLang="en-US" sz="2000" dirty="0">
              <a:solidFill>
                <a:srgbClr val="C00000"/>
              </a:solidFill>
            </a:endParaRPr>
          </a:p>
        </p:txBody>
      </p:sp>
      <p:sp>
        <p:nvSpPr>
          <p:cNvPr id="5" name="文本框 4"/>
          <p:cNvSpPr txBox="1"/>
          <p:nvPr/>
        </p:nvSpPr>
        <p:spPr>
          <a:xfrm>
            <a:off x="7048920" y="1001489"/>
            <a:ext cx="4028410" cy="3970318"/>
          </a:xfrm>
          <a:prstGeom prst="rect">
            <a:avLst/>
          </a:prstGeom>
          <a:solidFill>
            <a:schemeClr val="accent5">
              <a:lumMod val="20000"/>
              <a:lumOff val="80000"/>
            </a:schemeClr>
          </a:solidFill>
          <a:ln>
            <a:solidFill>
              <a:schemeClr val="accent1">
                <a:lumMod val="20000"/>
                <a:lumOff val="80000"/>
              </a:schemeClr>
            </a:solidFill>
          </a:ln>
        </p:spPr>
        <p:txBody>
          <a:bodyPr wrap="square">
            <a:spAutoFit/>
          </a:bodyPr>
          <a:lstStyle/>
          <a:p>
            <a:r>
              <a:rPr lang="zh-CN" altLang="en-US" dirty="0"/>
              <a:t>   我要感谢美国特勤局和所有执法部门刚刚在宾州巴特勒发生的枪击事件中做出的迅速反应。</a:t>
            </a:r>
            <a:endParaRPr lang="en-US" altLang="zh-CN" dirty="0"/>
          </a:p>
          <a:p>
            <a:r>
              <a:rPr lang="zh-CN" altLang="en-US" dirty="0"/>
              <a:t>最重要的是，我想向集会上遇难者的家属以及另一名重伤者的家属表示哀悼。</a:t>
            </a:r>
            <a:endParaRPr lang="en-US" altLang="zh-CN" dirty="0"/>
          </a:p>
          <a:p>
            <a:r>
              <a:rPr lang="zh-CN" altLang="en-US" dirty="0"/>
              <a:t>    令人难以置信的是，这样的行为竟然会在我们国家发生。目前尚不清楚枪手的信息，他现已死亡。我被一颗子弹射中了右耳上部。我立刻意识到有什么不对劲，因为我听到嗖嗖的声音和枪声，立刻感觉到子弹划破了皮肤。出了很多血，我意识到出状况了。</a:t>
            </a:r>
            <a:endParaRPr lang="en-US" altLang="zh-CN" dirty="0"/>
          </a:p>
          <a:p>
            <a:r>
              <a:rPr lang="zh-CN" altLang="en-US" dirty="0"/>
              <a:t>      上帝保佑美国！</a:t>
            </a:r>
            <a:endParaRPr lang="zh-CN" altLang="en-US" dirty="0"/>
          </a:p>
        </p:txBody>
      </p:sp>
      <p:sp>
        <p:nvSpPr>
          <p:cNvPr id="6" name="矩形: 圆角 5"/>
          <p:cNvSpPr/>
          <p:nvPr/>
        </p:nvSpPr>
        <p:spPr>
          <a:xfrm>
            <a:off x="262759" y="480191"/>
            <a:ext cx="6421820" cy="2284029"/>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247302" y="2902825"/>
            <a:ext cx="6347939" cy="2689092"/>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47"/>
          <p:cNvSpPr>
            <a:spLocks noChangeArrowheads="1"/>
          </p:cNvSpPr>
          <p:nvPr/>
        </p:nvSpPr>
        <p:spPr bwMode="auto">
          <a:xfrm>
            <a:off x="5216573" y="106461"/>
            <a:ext cx="4789276" cy="470249"/>
          </a:xfrm>
          <a:prstGeom prst="rect">
            <a:avLst/>
          </a:prstGeom>
          <a:solidFill>
            <a:srgbClr val="FFFF00"/>
          </a:solid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目的（表达谢意）、简述感谢原因</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9" name="矩形 47"/>
          <p:cNvSpPr>
            <a:spLocks noChangeArrowheads="1"/>
          </p:cNvSpPr>
          <p:nvPr/>
        </p:nvSpPr>
        <p:spPr bwMode="auto">
          <a:xfrm>
            <a:off x="6178270" y="4996975"/>
            <a:ext cx="4789276" cy="470249"/>
          </a:xfrm>
          <a:prstGeom prst="rect">
            <a:avLst/>
          </a:prstGeom>
          <a:solidFill>
            <a:srgbClr val="FFFF00"/>
          </a:solid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rPr>
              <a:t>细述道谢的具体事情</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1" name="文本框 10"/>
          <p:cNvSpPr txBox="1"/>
          <p:nvPr/>
        </p:nvSpPr>
        <p:spPr>
          <a:xfrm>
            <a:off x="3537348" y="6008476"/>
            <a:ext cx="1817673" cy="369332"/>
          </a:xfrm>
          <a:prstGeom prst="rect">
            <a:avLst/>
          </a:prstGeom>
          <a:solidFill>
            <a:srgbClr val="FFFF00"/>
          </a:solidFill>
        </p:spPr>
        <p:txBody>
          <a:bodyPr wrap="square">
            <a:spAutoFit/>
          </a:bodyPr>
          <a:lstStyle/>
          <a:p>
            <a:r>
              <a:rPr lang="zh-CN" altLang="en-US" dirty="0"/>
              <a:t>再次阐述谢意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2000" y="77764"/>
            <a:ext cx="10668000" cy="923330"/>
          </a:xfrm>
          <a:prstGeom prst="rect">
            <a:avLst/>
          </a:prstGeom>
          <a:solidFill>
            <a:schemeClr val="bg2"/>
          </a:solidFill>
        </p:spPr>
        <p:txBody>
          <a:bodyPr wrap="square">
            <a:spAutoFit/>
          </a:bodyPr>
          <a:lstStyle/>
          <a:p>
            <a:r>
              <a:rPr lang="zh-CN" altLang="en-US" dirty="0">
                <a:highlight>
                  <a:srgbClr val="FFFF00"/>
                </a:highlight>
              </a:rPr>
              <a:t>高考真题</a:t>
            </a:r>
            <a:r>
              <a:rPr lang="zh-CN" altLang="en-US" dirty="0"/>
              <a:t>：（</a:t>
            </a:r>
            <a:r>
              <a:rPr lang="en-US" altLang="zh-CN" dirty="0"/>
              <a:t>2019 </a:t>
            </a:r>
            <a:r>
              <a:rPr lang="zh-CN" altLang="en-US" dirty="0"/>
              <a:t>浙江卷</a:t>
            </a:r>
            <a:r>
              <a:rPr lang="en-US" altLang="zh-CN" dirty="0"/>
              <a:t>6</a:t>
            </a:r>
            <a:r>
              <a:rPr lang="zh-CN" altLang="en-US" dirty="0"/>
              <a:t>月）</a:t>
            </a:r>
            <a:endParaRPr lang="zh-CN" altLang="en-US" dirty="0"/>
          </a:p>
          <a:p>
            <a:r>
              <a:rPr lang="zh-CN" altLang="en-US" dirty="0"/>
              <a:t>假定你是李华，经常帮助你学习英语的朋友</a:t>
            </a:r>
            <a:r>
              <a:rPr lang="en-US" altLang="zh-CN" dirty="0"/>
              <a:t>Alex</a:t>
            </a:r>
            <a:r>
              <a:rPr lang="zh-CN" altLang="en-US" dirty="0"/>
              <a:t>即将返回自己的国家。请给他写一封邮件，</a:t>
            </a:r>
            <a:endParaRPr lang="zh-CN" altLang="en-US" dirty="0"/>
          </a:p>
          <a:p>
            <a:r>
              <a:rPr lang="zh-CN" altLang="en-US" dirty="0"/>
              <a:t>内容包括：</a:t>
            </a:r>
            <a:r>
              <a:rPr lang="en-US" altLang="zh-CN" dirty="0"/>
              <a:t>1.</a:t>
            </a:r>
            <a:r>
              <a:rPr lang="zh-CN" altLang="en-US" dirty="0"/>
              <a:t>表示感谢；</a:t>
            </a:r>
            <a:r>
              <a:rPr lang="en-US" altLang="zh-CN" dirty="0"/>
              <a:t>2.</a:t>
            </a:r>
            <a:r>
              <a:rPr lang="zh-CN" altLang="en-US" dirty="0"/>
              <a:t>回顾</a:t>
            </a:r>
            <a:r>
              <a:rPr lang="en-US" altLang="zh-CN" dirty="0"/>
              <a:t>Alex</a:t>
            </a:r>
            <a:r>
              <a:rPr lang="zh-CN" altLang="en-US" dirty="0"/>
              <a:t>对你的帮助；</a:t>
            </a:r>
            <a:r>
              <a:rPr lang="en-US" altLang="zh-CN" dirty="0"/>
              <a:t>3.</a:t>
            </a:r>
            <a:r>
              <a:rPr lang="zh-CN" altLang="en-US" dirty="0"/>
              <a:t>临别祝愿。</a:t>
            </a:r>
            <a:endParaRPr lang="zh-CN" altLang="en-US" dirty="0"/>
          </a:p>
        </p:txBody>
      </p:sp>
      <p:sp>
        <p:nvSpPr>
          <p:cNvPr id="5" name="文本框 4"/>
          <p:cNvSpPr txBox="1"/>
          <p:nvPr/>
        </p:nvSpPr>
        <p:spPr>
          <a:xfrm>
            <a:off x="527958" y="1225689"/>
            <a:ext cx="11038114" cy="5632311"/>
          </a:xfrm>
          <a:prstGeom prst="rect">
            <a:avLst/>
          </a:prstGeom>
          <a:solidFill>
            <a:schemeClr val="accent1">
              <a:lumMod val="40000"/>
              <a:lumOff val="60000"/>
            </a:schemeClr>
          </a:solidFill>
          <a:ln>
            <a:solidFill>
              <a:schemeClr val="accent1">
                <a:lumMod val="40000"/>
                <a:lumOff val="60000"/>
              </a:schemeClr>
            </a:solidFill>
          </a:ln>
        </p:spPr>
        <p:txBody>
          <a:bodyPr wrap="square">
            <a:spAutoFit/>
          </a:bodyPr>
          <a:lstStyle/>
          <a:p>
            <a:r>
              <a:rPr lang="en-US" altLang="zh-CN" sz="2400" dirty="0"/>
              <a:t>Dear Alex,</a:t>
            </a:r>
            <a:endParaRPr lang="en-US" altLang="zh-CN" sz="2400" dirty="0"/>
          </a:p>
          <a:p>
            <a:r>
              <a:rPr lang="en-US" altLang="zh-CN" sz="2400" dirty="0"/>
              <a:t>     Having learnt that you will return to your country, </a:t>
            </a:r>
            <a:r>
              <a:rPr lang="en-US" altLang="zh-CN" sz="2400" dirty="0">
                <a:solidFill>
                  <a:srgbClr val="FF0000"/>
                </a:solidFill>
              </a:rPr>
              <a:t>I am writing to express my gratitude for </a:t>
            </a:r>
            <a:r>
              <a:rPr lang="en-US" altLang="zh-CN" sz="2400" dirty="0"/>
              <a:t>what you have done for my English improvement during your stay here.</a:t>
            </a:r>
            <a:endParaRPr lang="en-US" altLang="zh-CN" sz="2400" dirty="0"/>
          </a:p>
          <a:p>
            <a:r>
              <a:rPr lang="en-US" altLang="zh-CN" sz="2400" dirty="0"/>
              <a:t>    </a:t>
            </a:r>
            <a:r>
              <a:rPr lang="en-US" altLang="zh-CN" sz="2400" dirty="0">
                <a:solidFill>
                  <a:srgbClr val="FF0000"/>
                </a:solidFill>
              </a:rPr>
              <a:t>Had it not been for your assistance, I couldn’t have achieved such tremendous improvement in English. </a:t>
            </a:r>
            <a:r>
              <a:rPr lang="en-US" altLang="zh-CN" sz="2400" dirty="0"/>
              <a:t>It is you that squeezed time from your tight study schedule to help me </a:t>
            </a:r>
            <a:r>
              <a:rPr lang="en-US" altLang="zh-CN" sz="2400" dirty="0" err="1"/>
              <a:t>practise</a:t>
            </a:r>
            <a:r>
              <a:rPr lang="en-US" altLang="zh-CN" sz="2400" dirty="0"/>
              <a:t> oral English and take me to English corner regularly, through which my English communication ability developed to a large extent. What you also did for me is frequent and detailed introduction of western culture, leading to my extended knowledge of foreign cultures and broadened horizon.</a:t>
            </a:r>
            <a:endParaRPr lang="en-US" altLang="zh-CN" sz="2400" dirty="0"/>
          </a:p>
          <a:p>
            <a:r>
              <a:rPr lang="en-US" altLang="zh-CN" sz="2400" dirty="0">
                <a:solidFill>
                  <a:srgbClr val="FF0000"/>
                </a:solidFill>
              </a:rPr>
              <a:t>    Words fail to deliver my appreciation. I sincerely wish you a safe trip back and promising future ahead.</a:t>
            </a:r>
            <a:endParaRPr lang="en-US" altLang="zh-CN" sz="2400" dirty="0">
              <a:solidFill>
                <a:srgbClr val="FF0000"/>
              </a:solidFill>
            </a:endParaRPr>
          </a:p>
          <a:p>
            <a:r>
              <a:rPr lang="en-US" altLang="zh-CN" sz="2400" dirty="0"/>
              <a:t>                                                                                 Yours</a:t>
            </a:r>
            <a:endParaRPr lang="en-US" altLang="zh-CN" sz="2400" dirty="0"/>
          </a:p>
          <a:p>
            <a:r>
              <a:rPr lang="en-US" altLang="zh-CN" sz="2400" dirty="0"/>
              <a:t>                                                                                   Li Hua</a:t>
            </a:r>
            <a:endParaRPr lang="zh-CN" altLang="en-US" sz="2400" dirty="0"/>
          </a:p>
        </p:txBody>
      </p:sp>
      <p:pic>
        <p:nvPicPr>
          <p:cNvPr id="6" name="感谢">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938203" y="5975804"/>
            <a:ext cx="686254" cy="6862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92889" y="293316"/>
            <a:ext cx="8355862" cy="3693319"/>
          </a:xfrm>
          <a:prstGeom prst="rect">
            <a:avLst/>
          </a:prstGeom>
          <a:solidFill>
            <a:schemeClr val="bg2"/>
          </a:solidFill>
        </p:spPr>
        <p:txBody>
          <a:bodyPr wrap="square">
            <a:spAutoFit/>
          </a:bodyPr>
          <a:lstStyle/>
          <a:p>
            <a:r>
              <a:rPr lang="en-US" altLang="zh-CN" dirty="0"/>
              <a:t>【</a:t>
            </a:r>
            <a:r>
              <a:rPr lang="zh-CN" altLang="en-US" dirty="0">
                <a:highlight>
                  <a:srgbClr val="FFFF00"/>
                </a:highlight>
              </a:rPr>
              <a:t>常用词汇</a:t>
            </a:r>
            <a:r>
              <a:rPr lang="en-US" altLang="zh-CN" dirty="0"/>
              <a:t>】</a:t>
            </a:r>
            <a:endParaRPr lang="en-US" altLang="zh-CN" dirty="0"/>
          </a:p>
          <a:p>
            <a:endParaRPr lang="en-US" altLang="zh-CN" dirty="0"/>
          </a:p>
          <a:p>
            <a:r>
              <a:rPr lang="en-US" altLang="zh-CN" dirty="0"/>
              <a:t>“</a:t>
            </a:r>
            <a:r>
              <a:rPr lang="zh-CN" altLang="en-US" dirty="0"/>
              <a:t>真诚的</a:t>
            </a:r>
            <a:r>
              <a:rPr lang="en-US" altLang="zh-CN" dirty="0"/>
              <a:t>;</a:t>
            </a:r>
            <a:r>
              <a:rPr lang="zh-CN" altLang="en-US" dirty="0"/>
              <a:t>由衷的” </a:t>
            </a:r>
            <a:r>
              <a:rPr lang="en-US" altLang="zh-CN" dirty="0"/>
              <a:t>sincere, heartfelt, earnest, deepest</a:t>
            </a:r>
            <a:endParaRPr lang="en-US" altLang="zh-CN" dirty="0"/>
          </a:p>
          <a:p>
            <a:r>
              <a:rPr lang="en-US" altLang="zh-CN" dirty="0"/>
              <a:t>“</a:t>
            </a:r>
            <a:r>
              <a:rPr lang="zh-CN" altLang="en-US" dirty="0"/>
              <a:t>感谢”  </a:t>
            </a:r>
            <a:r>
              <a:rPr lang="en-US" altLang="zh-CN" dirty="0"/>
              <a:t>v. thank, </a:t>
            </a:r>
            <a:r>
              <a:rPr lang="en-US" altLang="zh-CN" dirty="0" err="1"/>
              <a:t>appreciaten</a:t>
            </a:r>
            <a:r>
              <a:rPr lang="zh-CN" altLang="en-US" dirty="0"/>
              <a:t>，</a:t>
            </a:r>
            <a:endParaRPr lang="en-US" altLang="zh-CN" dirty="0"/>
          </a:p>
          <a:p>
            <a:r>
              <a:rPr lang="en-US" altLang="zh-CN" dirty="0"/>
              <a:t>              n. thanks, appreciation, gratitude</a:t>
            </a:r>
            <a:endParaRPr lang="en-US" altLang="zh-CN" dirty="0"/>
          </a:p>
          <a:p>
            <a:r>
              <a:rPr lang="en-US" altLang="zh-CN" dirty="0"/>
              <a:t>“</a:t>
            </a:r>
            <a:r>
              <a:rPr lang="zh-CN" altLang="en-US" dirty="0"/>
              <a:t>感谢” </a:t>
            </a:r>
            <a:r>
              <a:rPr lang="en-US" altLang="zh-CN" dirty="0"/>
              <a:t>adj. thankful; grateful; appreciative; indebted </a:t>
            </a:r>
            <a:endParaRPr lang="en-US" altLang="zh-CN" dirty="0"/>
          </a:p>
          <a:p>
            <a:r>
              <a:rPr lang="en-US" altLang="zh-CN" dirty="0"/>
              <a:t>“</a:t>
            </a:r>
            <a:r>
              <a:rPr lang="zh-CN" altLang="en-US" dirty="0"/>
              <a:t>因</a:t>
            </a:r>
            <a:r>
              <a:rPr lang="en-US" altLang="zh-CN" dirty="0"/>
              <a:t>...</a:t>
            </a:r>
            <a:r>
              <a:rPr lang="zh-CN" altLang="en-US" dirty="0"/>
              <a:t>而感激某人” </a:t>
            </a:r>
            <a:endParaRPr lang="zh-CN" altLang="en-US" dirty="0"/>
          </a:p>
          <a:p>
            <a:r>
              <a:rPr lang="en-US" altLang="zh-CN" dirty="0"/>
              <a:t>1. thank sb for (doing) </a:t>
            </a:r>
            <a:r>
              <a:rPr lang="en-US" altLang="zh-CN" dirty="0" err="1"/>
              <a:t>sth</a:t>
            </a:r>
            <a:endParaRPr lang="en-US" altLang="zh-CN" dirty="0"/>
          </a:p>
          <a:p>
            <a:r>
              <a:rPr lang="en-US" altLang="zh-CN" dirty="0"/>
              <a:t>2.appreciate one’s doing </a:t>
            </a:r>
            <a:r>
              <a:rPr lang="en-US" altLang="zh-CN" dirty="0" err="1"/>
              <a:t>sth</a:t>
            </a:r>
            <a:endParaRPr lang="en-US" altLang="zh-CN" dirty="0"/>
          </a:p>
          <a:p>
            <a:r>
              <a:rPr lang="en-US" altLang="zh-CN" dirty="0"/>
              <a:t>3.be thankful/grateful to sb for (doing) </a:t>
            </a:r>
            <a:r>
              <a:rPr lang="en-US" altLang="zh-CN" dirty="0" err="1"/>
              <a:t>sth</a:t>
            </a:r>
            <a:endParaRPr lang="en-US" altLang="zh-CN" dirty="0"/>
          </a:p>
          <a:p>
            <a:r>
              <a:rPr lang="en-US" altLang="zh-CN" dirty="0"/>
              <a:t>4.express my thanks/gratitude to sb for (doing) </a:t>
            </a:r>
            <a:r>
              <a:rPr lang="en-US" altLang="zh-CN" dirty="0" err="1"/>
              <a:t>sth</a:t>
            </a:r>
            <a:endParaRPr lang="en-US" altLang="zh-CN" dirty="0"/>
          </a:p>
          <a:p>
            <a:r>
              <a:rPr lang="en-US" altLang="zh-CN" dirty="0"/>
              <a:t>5.owe sb a lot for (doing) </a:t>
            </a:r>
            <a:r>
              <a:rPr lang="en-US" altLang="zh-CN" dirty="0" err="1"/>
              <a:t>sth</a:t>
            </a:r>
            <a:endParaRPr lang="en-US" altLang="zh-CN" dirty="0"/>
          </a:p>
          <a:p>
            <a:r>
              <a:rPr lang="en-US" altLang="zh-CN" dirty="0"/>
              <a:t>6.be indebted to sb for(doing) </a:t>
            </a:r>
            <a:r>
              <a:rPr lang="en-US" altLang="zh-CN" dirty="0" err="1"/>
              <a:t>sth</a:t>
            </a:r>
            <a:endParaRPr lang="zh-CN" altLang="en-US" dirty="0"/>
          </a:p>
        </p:txBody>
      </p:sp>
      <p:sp>
        <p:nvSpPr>
          <p:cNvPr id="5" name="文本框 4"/>
          <p:cNvSpPr txBox="1"/>
          <p:nvPr/>
        </p:nvSpPr>
        <p:spPr>
          <a:xfrm>
            <a:off x="115615" y="2413337"/>
            <a:ext cx="8597171" cy="2031325"/>
          </a:xfrm>
          <a:prstGeom prst="rect">
            <a:avLst/>
          </a:prstGeom>
          <a:solidFill>
            <a:schemeClr val="accent4">
              <a:lumMod val="40000"/>
              <a:lumOff val="60000"/>
            </a:schemeClr>
          </a:solidFill>
        </p:spPr>
        <p:txBody>
          <a:bodyPr wrap="square">
            <a:spAutoFit/>
          </a:bodyPr>
          <a:lstStyle/>
          <a:p>
            <a:r>
              <a:rPr lang="zh-CN" altLang="en-US" dirty="0"/>
              <a:t>感谢信开头常用句式</a:t>
            </a:r>
            <a:r>
              <a:rPr lang="en-US" altLang="zh-CN" dirty="0"/>
              <a:t>:</a:t>
            </a:r>
            <a:endParaRPr lang="en-US" altLang="zh-CN" dirty="0"/>
          </a:p>
          <a:p>
            <a:r>
              <a:rPr lang="en-US" altLang="zh-CN" dirty="0"/>
              <a:t>① I am writing to express my sincere/earnest thanks for....</a:t>
            </a:r>
            <a:endParaRPr lang="en-US" altLang="zh-CN" dirty="0"/>
          </a:p>
          <a:p>
            <a:r>
              <a:rPr lang="en-US" altLang="zh-CN" dirty="0"/>
              <a:t>② I would like to convey/extend/express in this letter my heartfelt gratitude to you for...</a:t>
            </a:r>
            <a:endParaRPr lang="en-US" altLang="zh-CN" dirty="0"/>
          </a:p>
          <a:p>
            <a:r>
              <a:rPr lang="en-US" altLang="zh-CN" dirty="0"/>
              <a:t>③ With deepest gratitude, I am writing this letter to you for ....</a:t>
            </a:r>
            <a:endParaRPr lang="en-US" altLang="zh-CN" dirty="0"/>
          </a:p>
          <a:p>
            <a:r>
              <a:rPr lang="en-US" altLang="zh-CN" dirty="0"/>
              <a:t>④ I would like to take this opportunity to express my great appreciation for your timely support.</a:t>
            </a:r>
            <a:endParaRPr lang="zh-CN" altLang="en-US" dirty="0"/>
          </a:p>
        </p:txBody>
      </p:sp>
      <p:sp>
        <p:nvSpPr>
          <p:cNvPr id="7" name="文本框 6"/>
          <p:cNvSpPr txBox="1"/>
          <p:nvPr/>
        </p:nvSpPr>
        <p:spPr>
          <a:xfrm>
            <a:off x="229930" y="245951"/>
            <a:ext cx="790796" cy="1938992"/>
          </a:xfrm>
          <a:prstGeom prst="rect">
            <a:avLst/>
          </a:prstGeom>
          <a:solidFill>
            <a:srgbClr val="92D050"/>
          </a:solidFill>
        </p:spPr>
        <p:txBody>
          <a:bodyPr wrap="square">
            <a:spAutoFit/>
          </a:bodyPr>
          <a:lstStyle/>
          <a:p>
            <a:r>
              <a:rPr lang="zh-CN" altLang="en-US" sz="4000" dirty="0"/>
              <a:t>感谢信</a:t>
            </a:r>
            <a:endParaRPr lang="zh-CN" altLang="en-US" sz="4000" dirty="0"/>
          </a:p>
        </p:txBody>
      </p:sp>
      <p:sp>
        <p:nvSpPr>
          <p:cNvPr id="8" name="文本框 7"/>
          <p:cNvSpPr txBox="1"/>
          <p:nvPr/>
        </p:nvSpPr>
        <p:spPr>
          <a:xfrm>
            <a:off x="1229855" y="3131567"/>
            <a:ext cx="8597171" cy="2862322"/>
          </a:xfrm>
          <a:prstGeom prst="rect">
            <a:avLst/>
          </a:prstGeom>
          <a:solidFill>
            <a:schemeClr val="accent5">
              <a:lumMod val="20000"/>
              <a:lumOff val="80000"/>
            </a:schemeClr>
          </a:solidFill>
        </p:spPr>
        <p:txBody>
          <a:bodyPr wrap="square">
            <a:spAutoFit/>
          </a:bodyPr>
          <a:lstStyle/>
          <a:p>
            <a:r>
              <a:rPr lang="zh-CN" altLang="en-US" dirty="0"/>
              <a:t>中段常用句式：</a:t>
            </a:r>
            <a:endParaRPr lang="zh-CN" altLang="en-US" dirty="0"/>
          </a:p>
          <a:p>
            <a:r>
              <a:rPr lang="zh-CN" altLang="en-US" dirty="0"/>
              <a:t>① </a:t>
            </a:r>
            <a:r>
              <a:rPr lang="en-US" altLang="zh-CN" dirty="0"/>
              <a:t>It was kind/thoughtful (adj.</a:t>
            </a:r>
            <a:r>
              <a:rPr lang="zh-CN" altLang="en-US" dirty="0"/>
              <a:t>考虑周到的</a:t>
            </a:r>
            <a:r>
              <a:rPr lang="en-US" altLang="zh-CN" dirty="0"/>
              <a:t>) of you to do </a:t>
            </a:r>
            <a:r>
              <a:rPr lang="en-US" altLang="zh-CN" dirty="0" err="1"/>
              <a:t>sth</a:t>
            </a:r>
            <a:endParaRPr lang="en-US" altLang="zh-CN" dirty="0"/>
          </a:p>
          <a:p>
            <a:r>
              <a:rPr lang="en-US" altLang="zh-CN" dirty="0"/>
              <a:t>② Thank you very much for your kind hospitality (n.</a:t>
            </a:r>
            <a:r>
              <a:rPr lang="zh-CN" altLang="en-US" dirty="0"/>
              <a:t>好客</a:t>
            </a:r>
            <a:r>
              <a:rPr lang="en-US" altLang="zh-CN" dirty="0"/>
              <a:t>;</a:t>
            </a:r>
            <a:r>
              <a:rPr lang="zh-CN" altLang="en-US" dirty="0"/>
              <a:t>款待</a:t>
            </a:r>
            <a:r>
              <a:rPr lang="en-US" altLang="zh-CN" dirty="0"/>
              <a:t>) and the honor you showed me during my visit to+</a:t>
            </a:r>
            <a:r>
              <a:rPr lang="zh-CN" altLang="en-US" dirty="0"/>
              <a:t>地点</a:t>
            </a:r>
            <a:endParaRPr lang="zh-CN" altLang="en-US" dirty="0"/>
          </a:p>
          <a:p>
            <a:r>
              <a:rPr lang="zh-CN" altLang="en-US" dirty="0"/>
              <a:t>③ </a:t>
            </a:r>
            <a:r>
              <a:rPr lang="en-US" altLang="zh-CN" dirty="0"/>
              <a:t>It was because of your kind help/care/encouragement that I.......(</a:t>
            </a:r>
            <a:r>
              <a:rPr lang="zh-CN" altLang="en-US" dirty="0"/>
              <a:t>强调句型</a:t>
            </a:r>
            <a:r>
              <a:rPr lang="en-US" altLang="zh-CN" dirty="0"/>
              <a:t>)</a:t>
            </a:r>
            <a:endParaRPr lang="en-US" altLang="zh-CN" dirty="0"/>
          </a:p>
          <a:p>
            <a:r>
              <a:rPr lang="en-US" altLang="zh-CN" dirty="0"/>
              <a:t>④ If it had not been for your (help/guidance/assistance), I wouldn’t have done </a:t>
            </a:r>
            <a:r>
              <a:rPr lang="en-US" altLang="zh-CN" dirty="0" err="1"/>
              <a:t>sth</a:t>
            </a:r>
            <a:r>
              <a:rPr lang="en-US" altLang="zh-CN" dirty="0"/>
              <a:t> (if</a:t>
            </a:r>
            <a:r>
              <a:rPr lang="zh-CN" altLang="en-US" dirty="0"/>
              <a:t>虚拟语气的省略倒装</a:t>
            </a:r>
            <a:r>
              <a:rPr lang="en-US" altLang="zh-CN" dirty="0"/>
              <a:t>)</a:t>
            </a:r>
            <a:r>
              <a:rPr lang="zh-CN" altLang="en-US" dirty="0"/>
              <a:t>如果没有你的（帮助</a:t>
            </a:r>
            <a:r>
              <a:rPr lang="en-US" altLang="zh-CN" dirty="0"/>
              <a:t>/</a:t>
            </a:r>
            <a:r>
              <a:rPr lang="zh-CN" altLang="en-US" dirty="0"/>
              <a:t>指导</a:t>
            </a:r>
            <a:r>
              <a:rPr lang="en-US" altLang="zh-CN" dirty="0"/>
              <a:t>/</a:t>
            </a:r>
            <a:r>
              <a:rPr lang="zh-CN" altLang="en-US" dirty="0"/>
              <a:t>帮助），我就不会</a:t>
            </a:r>
            <a:r>
              <a:rPr lang="en-US" altLang="zh-CN" dirty="0"/>
              <a:t>....</a:t>
            </a:r>
            <a:endParaRPr lang="en-US" altLang="zh-CN" dirty="0"/>
          </a:p>
          <a:p>
            <a:r>
              <a:rPr lang="en-US" altLang="zh-CN" dirty="0"/>
              <a:t>= Had it not been for your (help/guidance/assistance), I wouldn’t have done </a:t>
            </a:r>
            <a:r>
              <a:rPr lang="en-US" altLang="zh-CN" dirty="0" err="1"/>
              <a:t>sth</a:t>
            </a:r>
            <a:endParaRPr lang="en-US" altLang="zh-CN" dirty="0"/>
          </a:p>
          <a:p>
            <a:r>
              <a:rPr lang="en-US" altLang="zh-CN" dirty="0"/>
              <a:t>⑤ But for/Without your timely help, I wouldn’t have done </a:t>
            </a:r>
            <a:r>
              <a:rPr lang="en-US" altLang="zh-CN" dirty="0" err="1"/>
              <a:t>sth</a:t>
            </a:r>
            <a:r>
              <a:rPr lang="en-US" altLang="zh-CN" dirty="0"/>
              <a:t>(</a:t>
            </a:r>
            <a:r>
              <a:rPr lang="zh-CN" altLang="en-US" dirty="0"/>
              <a:t>虚拟语气</a:t>
            </a:r>
            <a:r>
              <a:rPr lang="en-US" altLang="zh-CN" dirty="0"/>
              <a:t>) </a:t>
            </a:r>
            <a:endParaRPr lang="en-US" altLang="zh-CN" dirty="0"/>
          </a:p>
          <a:p>
            <a:r>
              <a:rPr lang="en-US" altLang="zh-CN" dirty="0"/>
              <a:t>⑥ In acknowledgement of(</a:t>
            </a:r>
            <a:r>
              <a:rPr lang="zh-CN" altLang="en-US" dirty="0"/>
              <a:t>为了感谢</a:t>
            </a:r>
            <a:r>
              <a:rPr lang="en-US" altLang="zh-CN" dirty="0"/>
              <a:t>) your valuable help, I....</a:t>
            </a:r>
            <a:endParaRPr lang="zh-CN" altLang="en-US" dirty="0"/>
          </a:p>
        </p:txBody>
      </p:sp>
      <p:sp>
        <p:nvSpPr>
          <p:cNvPr id="10" name="文本框 9"/>
          <p:cNvSpPr txBox="1"/>
          <p:nvPr/>
        </p:nvSpPr>
        <p:spPr>
          <a:xfrm>
            <a:off x="4755930" y="3350790"/>
            <a:ext cx="6096000" cy="3416320"/>
          </a:xfrm>
          <a:prstGeom prst="rect">
            <a:avLst/>
          </a:prstGeom>
          <a:solidFill>
            <a:schemeClr val="tx2">
              <a:lumMod val="40000"/>
              <a:lumOff val="60000"/>
            </a:schemeClr>
          </a:solidFill>
        </p:spPr>
        <p:txBody>
          <a:bodyPr wrap="square">
            <a:spAutoFit/>
          </a:bodyPr>
          <a:lstStyle/>
          <a:p>
            <a:r>
              <a:rPr lang="zh-CN" altLang="en-US" dirty="0"/>
              <a:t>结尾常用句式：</a:t>
            </a:r>
            <a:endParaRPr lang="zh-CN" altLang="en-US" dirty="0"/>
          </a:p>
          <a:p>
            <a:r>
              <a:rPr lang="zh-CN" altLang="en-US" dirty="0"/>
              <a:t>① </a:t>
            </a:r>
            <a:r>
              <a:rPr lang="en-US" altLang="zh-CN" dirty="0"/>
              <a:t>My true gratitude is beyond the words’ description.</a:t>
            </a:r>
            <a:endParaRPr lang="en-US" altLang="zh-CN" dirty="0"/>
          </a:p>
          <a:p>
            <a:r>
              <a:rPr lang="zh-CN" altLang="en-US" dirty="0"/>
              <a:t>言语无法表达我真正的感激之情。</a:t>
            </a:r>
            <a:endParaRPr lang="zh-CN" altLang="en-US" dirty="0"/>
          </a:p>
          <a:p>
            <a:r>
              <a:rPr lang="en-US" altLang="zh-CN" dirty="0"/>
              <a:t>Words fail to express my gratitude deep in my heart.</a:t>
            </a:r>
            <a:endParaRPr lang="en-US" altLang="zh-CN" dirty="0"/>
          </a:p>
          <a:p>
            <a:r>
              <a:rPr lang="en-US" altLang="zh-CN" dirty="0"/>
              <a:t>② Please accept my sincere thanks for your help, which I will never forget.</a:t>
            </a:r>
            <a:endParaRPr lang="en-US" altLang="zh-CN" dirty="0"/>
          </a:p>
          <a:p>
            <a:r>
              <a:rPr lang="en-US" altLang="zh-CN" dirty="0"/>
              <a:t>③ Nothing could ever return the favor you gave me.</a:t>
            </a:r>
            <a:endParaRPr lang="en-US" altLang="zh-CN" dirty="0"/>
          </a:p>
          <a:p>
            <a:r>
              <a:rPr lang="zh-CN" altLang="en-US" dirty="0"/>
              <a:t>你给我的恩惠是无法回报的。</a:t>
            </a:r>
            <a:endParaRPr lang="zh-CN" altLang="en-US" dirty="0"/>
          </a:p>
          <a:p>
            <a:r>
              <a:rPr lang="zh-CN" altLang="en-US" dirty="0"/>
              <a:t>④ </a:t>
            </a:r>
            <a:r>
              <a:rPr lang="en-US" altLang="zh-CN" dirty="0"/>
              <a:t>Please don’t hesitate to let me know if there is anything I could do to pay you back(</a:t>
            </a:r>
            <a:r>
              <a:rPr lang="zh-CN" altLang="en-US" dirty="0"/>
              <a:t>回报</a:t>
            </a:r>
            <a:r>
              <a:rPr lang="en-US" altLang="zh-CN" dirty="0"/>
              <a:t>).</a:t>
            </a:r>
            <a:endParaRPr lang="en-US" altLang="zh-CN" dirty="0"/>
          </a:p>
          <a:p>
            <a:r>
              <a:rPr lang="en-US" altLang="zh-CN" dirty="0"/>
              <a:t>⑤ Please have no hesitation in writing to me should you want (</a:t>
            </a:r>
            <a:r>
              <a:rPr lang="zh-CN" altLang="en-US" dirty="0"/>
              <a:t>虚拟语气倒装</a:t>
            </a:r>
            <a:r>
              <a:rPr lang="en-US" altLang="zh-CN" dirty="0"/>
              <a:t>) me to do something for you help.</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7419</Words>
  <Application>WPS 演示</Application>
  <PresentationFormat>宽屏</PresentationFormat>
  <Paragraphs>146</Paragraphs>
  <Slides>15</Slides>
  <Notes>3</Notes>
  <HiddenSlides>0</HiddenSlides>
  <MMClips>5</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15</vt:i4>
      </vt:variant>
    </vt:vector>
  </HeadingPairs>
  <TitlesOfParts>
    <vt:vector size="31" baseType="lpstr">
      <vt:lpstr>Arial</vt:lpstr>
      <vt:lpstr>宋体</vt:lpstr>
      <vt:lpstr>Wingdings</vt:lpstr>
      <vt:lpstr>Franklin Gothic Book</vt:lpstr>
      <vt:lpstr>微软雅黑</vt:lpstr>
      <vt:lpstr>Calibri</vt:lpstr>
      <vt:lpstr>Arial</vt:lpstr>
      <vt:lpstr>Impact</vt:lpstr>
      <vt:lpstr>Calibri</vt:lpstr>
      <vt:lpstr>Times New Roman</vt:lpstr>
      <vt:lpstr>Arial Unicode MS</vt:lpstr>
      <vt:lpstr>Arial Black</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17</cp:revision>
  <dcterms:created xsi:type="dcterms:W3CDTF">2015-05-05T08:02:00Z</dcterms:created>
  <dcterms:modified xsi:type="dcterms:W3CDTF">2024-07-16T01:49:02Z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42EA5A56210445B0A08006A92EB1DA25_12</vt:lpwstr>
  </property>
  <property fmtid="{D5CDD505-2E9C-101B-9397-08002B2CF9AE}" pid="3" name="KSOProductBuildVer">
    <vt:lpwstr>2052-11.8.2.7978</vt:lpwstr>
  </property>
</Properties>
</file>