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54" r:id="rId3"/>
    <p:sldId id="257" r:id="rId4"/>
    <p:sldId id="271" r:id="rId5"/>
    <p:sldId id="325" r:id="rId6"/>
    <p:sldId id="339" r:id="rId7"/>
    <p:sldId id="340" r:id="rId8"/>
    <p:sldId id="341" r:id="rId9"/>
    <p:sldId id="342" r:id="rId10"/>
    <p:sldId id="355" r:id="rId11"/>
    <p:sldId id="343" r:id="rId12"/>
    <p:sldId id="344" r:id="rId13"/>
    <p:sldId id="323" r:id="rId14"/>
    <p:sldId id="321" r:id="rId15"/>
    <p:sldId id="324" r:id="rId16"/>
    <p:sldId id="322" r:id="rId17"/>
    <p:sldId id="334" r:id="rId18"/>
    <p:sldId id="331" r:id="rId19"/>
    <p:sldId id="333" r:id="rId20"/>
    <p:sldId id="332" r:id="rId21"/>
    <p:sldId id="288"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1" name="幸全" initials="幸全" lastIdx="1" clrIdx="0"/>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F9D4DD-23FA-4A1F-B4F3-994118A7BB89}" styleName="{d27b558c-881a-4a59-9799-e04a28f8aa34}">
    <a:wholeTbl>
      <a:tcTxStyle>
        <a:fontRef idx="none">
          <a:prstClr val="black"/>
        </a:fontRef>
      </a:tcTxStyle>
      <a:tcStyle>
        <a:tcBdr>
          <a:top>
            <a:ln w="12700" cmpd="sng">
              <a:solidFill>
                <a:srgbClr val="8EBFD6"/>
              </a:solidFill>
            </a:ln>
          </a:top>
          <a:bottom>
            <a:ln w="12700" cmpd="sng">
              <a:solidFill>
                <a:srgbClr val="8EBFD6"/>
              </a:solidFill>
            </a:ln>
          </a:bottom>
          <a:insideV>
            <a:ln w="12700" cmpd="sng">
              <a:solidFill>
                <a:srgbClr val="8EBFD6"/>
              </a:solidFill>
            </a:ln>
          </a:insideV>
        </a:tcBdr>
        <a:fill>
          <a:solidFill>
            <a:srgbClr val="FFFFFF"/>
          </a:solidFill>
        </a:fill>
      </a:tcStyle>
    </a:wholeTbl>
    <a:band2H>
      <a:tcTxStyle>
        <a:fontRef idx="none">
          <a:prstClr val="black"/>
        </a:fontRef>
      </a:tcTxStyle>
      <a:tcStyle>
        <a:tcBdr/>
        <a:fill>
          <a:solidFill>
            <a:srgbClr val="B9D6E6"/>
          </a:solidFill>
        </a:fill>
      </a:tcStyle>
    </a:band2H>
    <a:firstRow>
      <a:tcTxStyle>
        <a:fontRef idx="none">
          <a:prstClr val="black"/>
        </a:fontRef>
      </a:tcTxStyle>
      <a:tcStyle>
        <a:tcBdr>
          <a:bottom>
            <a:ln w="12700" cmpd="sng">
              <a:solidFill>
                <a:srgbClr val="8EBFD6"/>
              </a:solidFill>
            </a:ln>
          </a:bottom>
        </a:tcBdr>
        <a:fill>
          <a:solidFill>
            <a:srgbClr val="B9D6E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5125" name="图片 1" descr="logo横版 png"/>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xml"/><Relationship Id="rId2" Type="http://schemas.openxmlformats.org/officeDocument/2006/relationships/image" Target="../media/image1.jpeg"/><Relationship Id="rId1" Type="http://schemas.openxmlformats.org/officeDocument/2006/relationships/image" Target="../media/image5.jpe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4.xml"/><Relationship Id="rId2" Type="http://schemas.openxmlformats.org/officeDocument/2006/relationships/image" Target="../media/image1.jpeg"/><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tags" Target="../tags/tag2.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1"/>
          <p:cNvSpPr>
            <a:spLocks noChangeArrowheads="1"/>
          </p:cNvSpPr>
          <p:nvPr/>
        </p:nvSpPr>
        <p:spPr bwMode="auto">
          <a:xfrm>
            <a:off x="432594" y="1512094"/>
            <a:ext cx="6538913"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5pPr>
            <a:lvl6pPr marL="22860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6pPr>
            <a:lvl7pPr marL="27432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7pPr>
            <a:lvl8pPr marL="32004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8pPr>
            <a:lvl9pPr marL="36576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9pPr>
          </a:lstStyle>
          <a:p>
            <a:pPr eaLnBrk="1" hangingPunct="1">
              <a:lnSpc>
                <a:spcPct val="100000"/>
              </a:lnSpc>
              <a:spcBef>
                <a:spcPct val="0"/>
              </a:spcBef>
              <a:buFontTx/>
              <a:buNone/>
            </a:pPr>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pPr eaLnBrk="1" hangingPunct="1">
              <a:lnSpc>
                <a:spcPct val="100000"/>
              </a:lnSpc>
              <a:spcBef>
                <a:spcPct val="0"/>
              </a:spcBef>
              <a:buFontTx/>
              <a:buNone/>
            </a:pPr>
            <a:endParaRPr lang="en-US" altLang="zh-CN" sz="4000" b="1">
              <a:solidFill>
                <a:srgbClr val="FF0000"/>
              </a:solidFill>
              <a:latin typeface="HelveticaNeue" pitchFamily="2" charset="0"/>
              <a:ea typeface="宋体" panose="02010600030101010101" pitchFamily="2" charset="-122"/>
            </a:endParaRPr>
          </a:p>
          <a:p>
            <a:pPr eaLnBrk="1" hangingPunct="1">
              <a:lnSpc>
                <a:spcPct val="100000"/>
              </a:lnSpc>
              <a:spcBef>
                <a:spcPct val="0"/>
              </a:spcBef>
              <a:buFontTx/>
              <a:buNone/>
            </a:pPr>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pPr eaLnBrk="1" hangingPunct="1">
              <a:lnSpc>
                <a:spcPct val="100000"/>
              </a:lnSpc>
              <a:spcBef>
                <a:spcPct val="0"/>
              </a:spcBef>
              <a:buFontTx/>
              <a:buNone/>
            </a:pPr>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3" name="矩形 3"/>
          <p:cNvSpPr>
            <a:spLocks noChangeArrowheads="1"/>
          </p:cNvSpPr>
          <p:nvPr/>
        </p:nvSpPr>
        <p:spPr bwMode="auto">
          <a:xfrm>
            <a:off x="7250907" y="2407444"/>
            <a:ext cx="36036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黑体" panose="02010609060101010101" pitchFamily="49" charset="-122"/>
                <a:cs typeface="+mn-cs"/>
              </a:defRPr>
            </a:lvl5pPr>
            <a:lvl6pPr marL="22860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6pPr>
            <a:lvl7pPr marL="27432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7pPr>
            <a:lvl8pPr marL="32004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8pPr>
            <a:lvl9pPr marL="3657600" algn="l" defTabSz="914400" rtl="0" eaLnBrk="1" latinLnBrk="0" hangingPunct="1">
              <a:defRPr kern="1200">
                <a:solidFill>
                  <a:schemeClr val="tx1"/>
                </a:solidFill>
                <a:latin typeface="Arial" panose="020B0604020202020204" pitchFamily="34" charset="0"/>
                <a:ea typeface="黑体" panose="02010609060101010101" pitchFamily="49" charset="-122"/>
                <a:cs typeface="+mn-cs"/>
              </a:defRPr>
            </a:lvl9pPr>
          </a:lstStyle>
          <a:p>
            <a:pPr eaLnBrk="1" hangingPunct="1">
              <a:lnSpc>
                <a:spcPct val="100000"/>
              </a:lnSpc>
              <a:spcBef>
                <a:spcPct val="0"/>
              </a:spcBef>
              <a:buFontTx/>
              <a:buNone/>
            </a:pPr>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pic>
        <p:nvPicPr>
          <p:cNvPr id="5124" name="图片 11" descr="水印"/>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857207" y="329406"/>
            <a:ext cx="49022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图片 1"/>
          <p:cNvPicPr>
            <a:picLocks noChangeAspect="1" noChangeArrowheads="1"/>
          </p:cNvPicPr>
          <p:nvPr/>
        </p:nvPicPr>
        <p:blipFill>
          <a:blip r:embed="rId2">
            <a:extLst>
              <a:ext uri="{28A0092B-C50C-407E-A947-70E740481C1C}">
                <a14:useLocalDpi xmlns:a14="http://schemas.microsoft.com/office/drawing/2010/main" val="0"/>
              </a:ext>
            </a:extLst>
          </a:blip>
          <a:srcRect l="3201" t="3189"/>
          <a:stretch>
            <a:fillRect/>
          </a:stretch>
        </p:blipFill>
        <p:spPr bwMode="auto">
          <a:xfrm>
            <a:off x="7331869" y="3072606"/>
            <a:ext cx="3441700"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chemeClr val="tx1"/>
                </a:solidFill>
              </a:rPr>
              <a:t>Reference For Language Polish</a:t>
            </a:r>
            <a:endParaRPr lang="en-US" altLang="zh-CN" sz="3200" b="1">
              <a:solidFill>
                <a:schemeClr val="tx1"/>
              </a:solidFill>
            </a:endParaRPr>
          </a:p>
        </p:txBody>
      </p:sp>
      <p:sp>
        <p:nvSpPr>
          <p:cNvPr id="12" name="文本框 11"/>
          <p:cNvSpPr txBox="1"/>
          <p:nvPr/>
        </p:nvSpPr>
        <p:spPr>
          <a:xfrm>
            <a:off x="237490" y="734695"/>
            <a:ext cx="11772900" cy="6123305"/>
          </a:xfrm>
          <a:prstGeom prst="rect">
            <a:avLst/>
          </a:prstGeom>
          <a:noFill/>
        </p:spPr>
        <p:txBody>
          <a:bodyPr wrap="square" rtlCol="0" anchor="t">
            <a:noAutofit/>
          </a:bodyPr>
          <a:p>
            <a:pPr>
              <a:lnSpc>
                <a:spcPct val="130000"/>
              </a:lnSpc>
              <a:spcBef>
                <a:spcPts val="0"/>
              </a:spcBef>
              <a:spcAft>
                <a:spcPts val="0"/>
              </a:spcAft>
            </a:pPr>
            <a:r>
              <a:rPr lang="en-US" sz="2800" b="1">
                <a:solidFill>
                  <a:srgbClr val="FF0000"/>
                </a:solidFill>
                <a:highlight>
                  <a:srgbClr val="FFFF00"/>
                </a:highlight>
              </a:rPr>
              <a:t>the feelings:</a:t>
            </a:r>
            <a:endParaRPr lang="en-US" sz="2800" b="1">
              <a:solidFill>
                <a:srgbClr val="FF0000"/>
              </a:solidFill>
              <a:highlight>
                <a:srgbClr val="FFFF00"/>
              </a:highlight>
            </a:endParaRPr>
          </a:p>
          <a:p>
            <a:pPr>
              <a:lnSpc>
                <a:spcPct val="130000"/>
              </a:lnSpc>
              <a:spcBef>
                <a:spcPts val="0"/>
              </a:spcBef>
              <a:spcAft>
                <a:spcPts val="0"/>
              </a:spcAft>
            </a:pPr>
            <a:r>
              <a:rPr lang="en-US" sz="2800">
                <a:solidFill>
                  <a:schemeClr val="accent1">
                    <a:lumMod val="75000"/>
                  </a:schemeClr>
                </a:solidFill>
              </a:rPr>
              <a:t>1.  This experience not only honed my artistic skills but also deepened my connection with nature, making me appreciate its splendor even more.</a:t>
            </a:r>
            <a:endParaRPr lang="en-US" sz="2800">
              <a:solidFill>
                <a:schemeClr val="accent1">
                  <a:lumMod val="75000"/>
                </a:schemeClr>
              </a:solidFill>
            </a:endParaRPr>
          </a:p>
          <a:p>
            <a:pPr>
              <a:lnSpc>
                <a:spcPct val="130000"/>
              </a:lnSpc>
              <a:spcBef>
                <a:spcPts val="0"/>
              </a:spcBef>
              <a:spcAft>
                <a:spcPts val="0"/>
              </a:spcAft>
            </a:pPr>
            <a:r>
              <a:rPr lang="en-US" sz="2800">
                <a:solidFill>
                  <a:schemeClr val="tx1"/>
                </a:solidFill>
              </a:rPr>
              <a:t>2. I really enjoyed this special art class. It gave me a chance to be close to nature and inspired my creativity. I also had a great time with my classmates, sharing ideas and enjoying the beautiful scenery together. It was a wonderful experience that I will always remember.</a:t>
            </a:r>
            <a:endParaRPr lang="en-US" sz="2800">
              <a:solidFill>
                <a:schemeClr val="tx1"/>
              </a:solidFill>
            </a:endParaRPr>
          </a:p>
          <a:p>
            <a:pPr>
              <a:lnSpc>
                <a:spcPct val="130000"/>
              </a:lnSpc>
              <a:spcBef>
                <a:spcPts val="0"/>
              </a:spcBef>
              <a:spcAft>
                <a:spcPts val="0"/>
              </a:spcAft>
            </a:pPr>
            <a:r>
              <a:rPr lang="en-US" sz="2800">
                <a:solidFill>
                  <a:schemeClr val="accent1">
                    <a:lumMod val="75000"/>
                  </a:schemeClr>
                </a:solidFill>
              </a:rPr>
              <a:t>3. This unique experience not only enhanced my painting skills but also deepened my appreciation for the beauty of the natural world.</a:t>
            </a:r>
            <a:endParaRPr lang="en-US" sz="2800">
              <a:solidFill>
                <a:schemeClr val="accent1">
                  <a:lumMod val="75000"/>
                </a:schemeClr>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chemeClr val="tx1"/>
                </a:solidFill>
              </a:rPr>
              <a:t>Reference For Language Polish</a:t>
            </a:r>
            <a:endParaRPr lang="en-US" altLang="zh-CN" sz="3200" b="1">
              <a:solidFill>
                <a:schemeClr val="tx1"/>
              </a:solidFill>
            </a:endParaRPr>
          </a:p>
        </p:txBody>
      </p:sp>
      <p:sp>
        <p:nvSpPr>
          <p:cNvPr id="12" name="文本框 11"/>
          <p:cNvSpPr txBox="1"/>
          <p:nvPr/>
        </p:nvSpPr>
        <p:spPr>
          <a:xfrm>
            <a:off x="237490" y="734695"/>
            <a:ext cx="11772900" cy="4639310"/>
          </a:xfrm>
          <a:prstGeom prst="rect">
            <a:avLst/>
          </a:prstGeom>
          <a:noFill/>
        </p:spPr>
        <p:txBody>
          <a:bodyPr wrap="square" rtlCol="0" anchor="t">
            <a:noAutofit/>
          </a:bodyPr>
          <a:p>
            <a:pPr>
              <a:lnSpc>
                <a:spcPct val="130000"/>
              </a:lnSpc>
              <a:spcBef>
                <a:spcPts val="0"/>
              </a:spcBef>
              <a:spcAft>
                <a:spcPts val="0"/>
              </a:spcAft>
            </a:pPr>
            <a:r>
              <a:rPr lang="en-US" sz="2800" b="1">
                <a:solidFill>
                  <a:schemeClr val="tx1"/>
                </a:solidFill>
              </a:rPr>
              <a:t> </a:t>
            </a:r>
            <a:r>
              <a:rPr lang="en-US" sz="2800">
                <a:solidFill>
                  <a:schemeClr val="tx1"/>
                </a:solidFill>
                <a:sym typeface="+mn-ea"/>
              </a:rPr>
              <a:t>4. </a:t>
            </a:r>
            <a:r>
              <a:rPr lang="zh-CN" altLang="en-US" sz="2800">
                <a:sym typeface="+mn-ea"/>
              </a:rPr>
              <a:t>This unique experience not only enhanced my painting skills but also deepened my appreciation for the beauty of the natural world.</a:t>
            </a:r>
            <a:endParaRPr lang="zh-CN" altLang="en-US" sz="2800"/>
          </a:p>
          <a:p>
            <a:pPr>
              <a:lnSpc>
                <a:spcPct val="130000"/>
              </a:lnSpc>
              <a:spcBef>
                <a:spcPts val="0"/>
              </a:spcBef>
              <a:spcAft>
                <a:spcPts val="0"/>
              </a:spcAft>
            </a:pPr>
            <a:r>
              <a:rPr lang="en-US" sz="2800">
                <a:solidFill>
                  <a:schemeClr val="accent1">
                    <a:lumMod val="75000"/>
                  </a:schemeClr>
                </a:solidFill>
              </a:rPr>
              <a:t>5.This class allowed me to connect with nature and express my creativity freely. It was truly a remarkable and unforgettable moment.</a:t>
            </a:r>
            <a:endParaRPr lang="en-US" sz="2800">
              <a:solidFill>
                <a:schemeClr val="accent1">
                  <a:lumMod val="75000"/>
                </a:schemeClr>
              </a:solidFill>
            </a:endParaRPr>
          </a:p>
          <a:p>
            <a:pPr>
              <a:lnSpc>
                <a:spcPct val="130000"/>
              </a:lnSpc>
              <a:spcBef>
                <a:spcPts val="0"/>
              </a:spcBef>
              <a:spcAft>
                <a:spcPts val="0"/>
              </a:spcAft>
            </a:pPr>
            <a:r>
              <a:rPr lang="en-US" sz="2800">
                <a:solidFill>
                  <a:schemeClr val="tx1"/>
                </a:solidFill>
              </a:rPr>
              <a:t>6.The tranquil setting of the park provided the perfect backdrop for my work, which made me feel a deep connection with nature.</a:t>
            </a:r>
            <a:endParaRPr lang="en-US" sz="2800">
              <a:solidFill>
                <a:schemeClr val="tx1"/>
              </a:solidFill>
            </a:endParaRPr>
          </a:p>
          <a:p>
            <a:pPr>
              <a:lnSpc>
                <a:spcPct val="130000"/>
              </a:lnSpc>
              <a:spcBef>
                <a:spcPts val="0"/>
              </a:spcBef>
              <a:spcAft>
                <a:spcPts val="0"/>
              </a:spcAft>
            </a:pPr>
            <a:r>
              <a:rPr lang="en-US" sz="2800">
                <a:solidFill>
                  <a:schemeClr val="accent1">
                    <a:lumMod val="75000"/>
                  </a:schemeClr>
                </a:solidFill>
              </a:rPr>
              <a:t>7.  This class not only improved my artistic skills but also reminded me of the simplicity and pureness of childhood.</a:t>
            </a:r>
            <a:endParaRPr lang="en-US" sz="2800">
              <a:solidFill>
                <a:schemeClr val="accent1">
                  <a:lumMod val="75000"/>
                </a:schemeClr>
              </a:solidFill>
            </a:endParaRPr>
          </a:p>
          <a:p>
            <a:pPr>
              <a:lnSpc>
                <a:spcPct val="130000"/>
              </a:lnSpc>
              <a:spcBef>
                <a:spcPts val="0"/>
              </a:spcBef>
              <a:spcAft>
                <a:spcPts val="0"/>
              </a:spcAft>
            </a:pPr>
            <a:r>
              <a:rPr lang="en-US" sz="2800">
                <a:solidFill>
                  <a:schemeClr val="tx1"/>
                </a:solidFill>
              </a:rPr>
              <a:t>8. It was a wonderful experience that I will always remember.</a:t>
            </a:r>
            <a:endParaRPr lang="en-US" sz="2800">
              <a:solidFill>
                <a:schemeClr val="tx1"/>
              </a:solidFill>
            </a:endParaRPr>
          </a:p>
        </p:txBody>
      </p:sp>
      <p:sp>
        <p:nvSpPr>
          <p:cNvPr id="2" name="文本框 1"/>
          <p:cNvSpPr txBox="1"/>
          <p:nvPr/>
        </p:nvSpPr>
        <p:spPr>
          <a:xfrm>
            <a:off x="3048000" y="2967990"/>
            <a:ext cx="6096000" cy="368300"/>
          </a:xfrm>
          <a:prstGeom prst="rect">
            <a:avLst/>
          </a:prstGeom>
          <a:noFill/>
        </p:spPr>
        <p:txBody>
          <a:bodyPr wrap="square" rtlCol="0" anchor="t">
            <a:spAutoFit/>
          </a:bodyPr>
          <a:p>
            <a:endParaRPr lang="zh-CN" altLang="en-US"/>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2" name="文本框 1"/>
          <p:cNvSpPr txBox="1"/>
          <p:nvPr/>
        </p:nvSpPr>
        <p:spPr>
          <a:xfrm>
            <a:off x="92710" y="0"/>
            <a:ext cx="12098655" cy="6858000"/>
          </a:xfrm>
          <a:prstGeom prst="rect">
            <a:avLst/>
          </a:prstGeom>
          <a:noFill/>
        </p:spPr>
        <p:txBody>
          <a:bodyPr wrap="square" rtlCol="0">
            <a:noAutofit/>
          </a:bodyPr>
          <a:p>
            <a:pPr>
              <a:lnSpc>
                <a:spcPct val="135000"/>
              </a:lnSpc>
              <a:spcBef>
                <a:spcPts val="0"/>
              </a:spcBef>
              <a:spcAft>
                <a:spcPts val="0"/>
              </a:spcAft>
            </a:pPr>
            <a:r>
              <a:rPr sz="2800">
                <a:solidFill>
                  <a:srgbClr val="FF0000"/>
                </a:solidFill>
              </a:rPr>
              <a:t>Dear Chris</a:t>
            </a:r>
            <a:r>
              <a:rPr lang="zh-CN" sz="2800">
                <a:solidFill>
                  <a:srgbClr val="FF0000"/>
                </a:solidFill>
              </a:rPr>
              <a:t>，</a:t>
            </a:r>
            <a:endParaRPr lang="zh-CN" sz="2800">
              <a:solidFill>
                <a:srgbClr val="FF0000"/>
              </a:solidFill>
            </a:endParaRPr>
          </a:p>
          <a:p>
            <a:pPr>
              <a:lnSpc>
                <a:spcPct val="135000"/>
              </a:lnSpc>
              <a:spcBef>
                <a:spcPts val="0"/>
              </a:spcBef>
              <a:spcAft>
                <a:spcPts val="0"/>
              </a:spcAft>
            </a:pPr>
            <a:r>
              <a:rPr lang="zh-CN" sz="2800"/>
              <a:t> </a:t>
            </a:r>
            <a:r>
              <a:rPr lang="en-US" altLang="zh-CN" sz="2800"/>
              <a:t>     </a:t>
            </a:r>
            <a:r>
              <a:rPr sz="2800"/>
              <a:t>I'm writing to share with you an art class in a park last Friday.</a:t>
            </a:r>
            <a:endParaRPr sz="2800"/>
          </a:p>
          <a:p>
            <a:pPr>
              <a:lnSpc>
                <a:spcPct val="135000"/>
              </a:lnSpc>
              <a:spcBef>
                <a:spcPts val="0"/>
              </a:spcBef>
              <a:spcAft>
                <a:spcPts val="0"/>
              </a:spcAft>
            </a:pPr>
            <a:r>
              <a:rPr sz="2800"/>
              <a:t> </a:t>
            </a:r>
            <a:r>
              <a:rPr lang="en-US" sz="2800"/>
              <a:t>     I painted </a:t>
            </a:r>
            <a:r>
              <a:rPr sz="2800">
                <a:sym typeface="+mn-ea"/>
              </a:rPr>
              <a:t>a </a:t>
            </a:r>
            <a:r>
              <a:rPr lang="en-US" sz="2800">
                <a:sym typeface="+mn-ea"/>
              </a:rPr>
              <a:t>calm and peaceful</a:t>
            </a:r>
            <a:r>
              <a:rPr sz="2800">
                <a:sym typeface="+mn-ea"/>
              </a:rPr>
              <a:t> landscape of the park</a:t>
            </a:r>
            <a:r>
              <a:rPr lang="en-US" sz="2800"/>
              <a:t>, filled with colorful flowers and lively butterflies.  I also sketched a little bird standing on a branch, looking up at the blue sky. T</a:t>
            </a:r>
            <a:r>
              <a:rPr sz="2800">
                <a:sym typeface="+mn-ea"/>
              </a:rPr>
              <a:t>he vibrant colors  and the tranquil atmosphere</a:t>
            </a:r>
            <a:r>
              <a:rPr lang="en-US" sz="2800">
                <a:sym typeface="+mn-ea"/>
              </a:rPr>
              <a:t> </a:t>
            </a:r>
            <a:r>
              <a:rPr lang="en-US" sz="2800"/>
              <a:t>were so beautiful that they made me feel as if I were in a fairy tale. </a:t>
            </a:r>
            <a:endParaRPr lang="en-US" sz="2800"/>
          </a:p>
          <a:p>
            <a:pPr>
              <a:lnSpc>
                <a:spcPct val="135000"/>
              </a:lnSpc>
              <a:spcBef>
                <a:spcPts val="0"/>
              </a:spcBef>
              <a:spcAft>
                <a:spcPts val="0"/>
              </a:spcAft>
            </a:pPr>
            <a:r>
              <a:rPr lang="en-US" sz="2800"/>
              <a:t>       </a:t>
            </a:r>
            <a:r>
              <a:rPr lang="en-US" sz="2800">
                <a:sym typeface="+mn-ea"/>
              </a:rPr>
              <a:t> </a:t>
            </a:r>
            <a:r>
              <a:rPr sz="2800">
                <a:sym typeface="+mn-ea"/>
              </a:rPr>
              <a:t>Overall, it was a memorable and enjoyable art session</a:t>
            </a:r>
            <a:r>
              <a:rPr lang="en-US" sz="2800">
                <a:sym typeface="+mn-ea"/>
              </a:rPr>
              <a:t>.</a:t>
            </a:r>
            <a:r>
              <a:rPr sz="2800">
                <a:sym typeface="+mn-ea"/>
              </a:rPr>
              <a:t> </a:t>
            </a:r>
            <a:r>
              <a:rPr lang="en-US" sz="2800">
                <a:sym typeface="+mn-ea"/>
              </a:rPr>
              <a:t>Not only did </a:t>
            </a:r>
            <a:r>
              <a:rPr lang="en-US" sz="2800"/>
              <a:t>this class allow me to enjoy the beauty of nature , but also it inspired my creativity and imagination. It was truly a wonderful and fulfilling experience. Have you been working on any artwork lately? Please let me know.</a:t>
            </a:r>
            <a:endParaRPr lang="en-US" sz="2800"/>
          </a:p>
          <a:p>
            <a:pPr>
              <a:lnSpc>
                <a:spcPct val="135000"/>
              </a:lnSpc>
              <a:spcBef>
                <a:spcPts val="0"/>
              </a:spcBef>
              <a:spcAft>
                <a:spcPts val="0"/>
              </a:spcAft>
            </a:pPr>
            <a:r>
              <a:rPr sz="2800"/>
              <a:t> </a:t>
            </a:r>
            <a:r>
              <a:rPr lang="en-US" sz="2800"/>
              <a:t>   </a:t>
            </a:r>
            <a:r>
              <a:rPr sz="2800"/>
              <a:t> </a:t>
            </a:r>
            <a:r>
              <a:rPr lang="en-US" sz="2800"/>
              <a:t>  </a:t>
            </a:r>
            <a:r>
              <a:rPr sz="2800"/>
              <a:t> </a:t>
            </a:r>
            <a:r>
              <a:rPr lang="en-US" sz="2800"/>
              <a:t>                                                                                                           </a:t>
            </a:r>
            <a:r>
              <a:rPr sz="2800"/>
              <a:t>Best, </a:t>
            </a:r>
            <a:endParaRPr sz="2800"/>
          </a:p>
          <a:p>
            <a:pPr>
              <a:lnSpc>
                <a:spcPct val="135000"/>
              </a:lnSpc>
              <a:spcBef>
                <a:spcPts val="0"/>
              </a:spcBef>
              <a:spcAft>
                <a:spcPts val="0"/>
              </a:spcAft>
            </a:pPr>
            <a:r>
              <a:rPr sz="2800"/>
              <a:t> </a:t>
            </a:r>
            <a:r>
              <a:rPr lang="en-US" sz="2800"/>
              <a:t>                                                                                                                </a:t>
            </a:r>
            <a:r>
              <a:rPr sz="2800"/>
              <a:t>Li Hua</a:t>
            </a:r>
            <a:endParaRPr sz="2800"/>
          </a:p>
        </p:txBody>
      </p:sp>
      <p:sp>
        <p:nvSpPr>
          <p:cNvPr id="3" name="文本框 2"/>
          <p:cNvSpPr txBox="1"/>
          <p:nvPr/>
        </p:nvSpPr>
        <p:spPr>
          <a:xfrm>
            <a:off x="2755265" y="124460"/>
            <a:ext cx="2320290" cy="460375"/>
          </a:xfrm>
          <a:prstGeom prst="rect">
            <a:avLst/>
          </a:prstGeom>
          <a:noFill/>
        </p:spPr>
        <p:txBody>
          <a:bodyPr wrap="square" rtlCol="0">
            <a:spAutoFit/>
          </a:bodyPr>
          <a:p>
            <a:r>
              <a:rPr lang="zh-CN" altLang="en-US" sz="2400">
                <a:solidFill>
                  <a:srgbClr val="FF0000"/>
                </a:solidFill>
              </a:rPr>
              <a:t>下水作文一：</a:t>
            </a:r>
            <a:endParaRPr lang="zh-CN" altLang="en-US" sz="2400">
              <a:solidFill>
                <a:srgbClr val="FF0000"/>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2" name="文本框 1"/>
          <p:cNvSpPr txBox="1"/>
          <p:nvPr/>
        </p:nvSpPr>
        <p:spPr>
          <a:xfrm>
            <a:off x="92710" y="149225"/>
            <a:ext cx="11829415" cy="7070090"/>
          </a:xfrm>
          <a:prstGeom prst="rect">
            <a:avLst/>
          </a:prstGeom>
          <a:noFill/>
        </p:spPr>
        <p:txBody>
          <a:bodyPr wrap="square" rtlCol="0">
            <a:spAutoFit/>
          </a:bodyPr>
          <a:p>
            <a:pPr>
              <a:lnSpc>
                <a:spcPct val="135000"/>
              </a:lnSpc>
              <a:spcBef>
                <a:spcPts val="0"/>
              </a:spcBef>
              <a:spcAft>
                <a:spcPts val="0"/>
              </a:spcAft>
            </a:pPr>
            <a:r>
              <a:rPr sz="2800">
                <a:solidFill>
                  <a:srgbClr val="FF0000"/>
                </a:solidFill>
              </a:rPr>
              <a:t>Dear Chris</a:t>
            </a:r>
            <a:r>
              <a:rPr lang="zh-CN" sz="2800">
                <a:solidFill>
                  <a:srgbClr val="FF0000"/>
                </a:solidFill>
              </a:rPr>
              <a:t>，</a:t>
            </a:r>
            <a:endParaRPr lang="zh-CN" sz="2800">
              <a:solidFill>
                <a:srgbClr val="FF0000"/>
              </a:solidFill>
            </a:endParaRPr>
          </a:p>
          <a:p>
            <a:pPr>
              <a:lnSpc>
                <a:spcPct val="135000"/>
              </a:lnSpc>
              <a:spcBef>
                <a:spcPts val="0"/>
              </a:spcBef>
              <a:spcAft>
                <a:spcPts val="0"/>
              </a:spcAft>
            </a:pPr>
            <a:r>
              <a:rPr lang="zh-CN" sz="2800"/>
              <a:t> </a:t>
            </a:r>
            <a:r>
              <a:rPr lang="en-US" altLang="zh-CN" sz="2800"/>
              <a:t>     </a:t>
            </a:r>
            <a:r>
              <a:rPr sz="2800"/>
              <a:t>I'm writing to share with you an art class in a park last Friday.</a:t>
            </a:r>
            <a:endParaRPr sz="2800"/>
          </a:p>
          <a:p>
            <a:pPr>
              <a:lnSpc>
                <a:spcPct val="135000"/>
              </a:lnSpc>
              <a:spcBef>
                <a:spcPts val="0"/>
              </a:spcBef>
              <a:spcAft>
                <a:spcPts val="0"/>
              </a:spcAft>
            </a:pPr>
            <a:r>
              <a:rPr lang="en-US" sz="2800"/>
              <a:t>     </a:t>
            </a:r>
            <a:r>
              <a:rPr sz="2800"/>
              <a:t>During the class, I attempted to capture the essence of a serene forest using watercolors. The towering trees, </a:t>
            </a:r>
            <a:r>
              <a:rPr lang="en-US" sz="2800"/>
              <a:t>decorat</a:t>
            </a:r>
            <a:r>
              <a:rPr sz="2800"/>
              <a:t>ed with a </a:t>
            </a:r>
            <a:r>
              <a:rPr lang="en-US" sz="2800"/>
              <a:t>wealth</a:t>
            </a:r>
            <a:r>
              <a:rPr sz="2800"/>
              <a:t> of </a:t>
            </a:r>
            <a:r>
              <a:rPr lang="en-US" sz="2800"/>
              <a:t>colors</a:t>
            </a:r>
            <a:r>
              <a:rPr sz="2800"/>
              <a:t>, stood tall and </a:t>
            </a:r>
            <a:r>
              <a:rPr lang="en-US" sz="2800"/>
              <a:t>magnificent</a:t>
            </a:r>
            <a:r>
              <a:rPr sz="2800"/>
              <a:t>, evoking a sense of tranquility within me. As I painted, I felt as though I had entered a realm of pure beauty and peace. </a:t>
            </a:r>
            <a:endParaRPr sz="2800"/>
          </a:p>
          <a:p>
            <a:pPr>
              <a:lnSpc>
                <a:spcPct val="135000"/>
              </a:lnSpc>
              <a:spcBef>
                <a:spcPts val="0"/>
              </a:spcBef>
              <a:spcAft>
                <a:spcPts val="0"/>
              </a:spcAft>
            </a:pPr>
            <a:r>
              <a:rPr sz="2800"/>
              <a:t> </a:t>
            </a:r>
            <a:r>
              <a:rPr lang="en-US" sz="2800"/>
              <a:t>    </a:t>
            </a:r>
            <a:r>
              <a:rPr sz="2800">
                <a:sym typeface="+mn-ea"/>
              </a:rPr>
              <a:t> </a:t>
            </a:r>
            <a:r>
              <a:rPr lang="en-US" sz="2800">
                <a:sym typeface="+mn-ea"/>
              </a:rPr>
              <a:t>N</a:t>
            </a:r>
            <a:r>
              <a:rPr sz="2800">
                <a:sym typeface="+mn-ea"/>
              </a:rPr>
              <a:t>ot only </a:t>
            </a:r>
            <a:r>
              <a:rPr lang="en-US" sz="2800"/>
              <a:t> did t</a:t>
            </a:r>
            <a:r>
              <a:rPr sz="2800"/>
              <a:t>his unique experience</a:t>
            </a:r>
            <a:r>
              <a:rPr lang="en-US" sz="2800"/>
              <a:t> improve</a:t>
            </a:r>
            <a:r>
              <a:rPr sz="2800"/>
              <a:t> my artistic skills </a:t>
            </a:r>
            <a:r>
              <a:rPr lang="en-US" sz="2800"/>
              <a:t>,</a:t>
            </a:r>
            <a:r>
              <a:rPr sz="2800"/>
              <a:t>but</a:t>
            </a:r>
            <a:r>
              <a:rPr lang="en-US" sz="2800"/>
              <a:t> I</a:t>
            </a:r>
            <a:r>
              <a:rPr sz="2800"/>
              <a:t> also deepened my connection with nature, making me appreciate its </a:t>
            </a:r>
            <a:r>
              <a:rPr lang="en-US" sz="2800"/>
              <a:t>beauty</a:t>
            </a:r>
            <a:r>
              <a:rPr sz="2800"/>
              <a:t> even more.</a:t>
            </a:r>
            <a:r>
              <a:rPr lang="en-US" sz="2800"/>
              <a:t> </a:t>
            </a:r>
            <a:r>
              <a:rPr lang="en-US" sz="2800">
                <a:sym typeface="+mn-ea"/>
              </a:rPr>
              <a:t>Have you been working on any artwork lately? Please let me know.</a:t>
            </a:r>
            <a:endParaRPr lang="en-US" sz="2800"/>
          </a:p>
          <a:p>
            <a:pPr>
              <a:lnSpc>
                <a:spcPct val="135000"/>
              </a:lnSpc>
              <a:spcBef>
                <a:spcPts val="0"/>
              </a:spcBef>
              <a:spcAft>
                <a:spcPts val="0"/>
              </a:spcAft>
            </a:pPr>
            <a:endParaRPr sz="2800"/>
          </a:p>
          <a:p>
            <a:pPr>
              <a:lnSpc>
                <a:spcPct val="135000"/>
              </a:lnSpc>
              <a:spcBef>
                <a:spcPts val="0"/>
              </a:spcBef>
              <a:spcAft>
                <a:spcPts val="0"/>
              </a:spcAft>
            </a:pPr>
            <a:r>
              <a:rPr lang="en-US" sz="2800"/>
              <a:t>                                                                                                           </a:t>
            </a:r>
            <a:r>
              <a:rPr sz="2800"/>
              <a:t>Best, </a:t>
            </a:r>
            <a:endParaRPr sz="2800"/>
          </a:p>
          <a:p>
            <a:pPr>
              <a:lnSpc>
                <a:spcPct val="135000"/>
              </a:lnSpc>
              <a:spcBef>
                <a:spcPts val="0"/>
              </a:spcBef>
              <a:spcAft>
                <a:spcPts val="0"/>
              </a:spcAft>
            </a:pPr>
            <a:r>
              <a:rPr sz="2800"/>
              <a:t> </a:t>
            </a:r>
            <a:r>
              <a:rPr lang="en-US" sz="2800"/>
              <a:t>                                                                                                          </a:t>
            </a:r>
            <a:r>
              <a:rPr sz="2800"/>
              <a:t>Li Hua</a:t>
            </a:r>
            <a:endParaRPr sz="2800"/>
          </a:p>
        </p:txBody>
      </p:sp>
      <p:sp>
        <p:nvSpPr>
          <p:cNvPr id="3" name="文本框 2"/>
          <p:cNvSpPr txBox="1"/>
          <p:nvPr/>
        </p:nvSpPr>
        <p:spPr>
          <a:xfrm>
            <a:off x="2755265" y="124460"/>
            <a:ext cx="2320290" cy="460375"/>
          </a:xfrm>
          <a:prstGeom prst="rect">
            <a:avLst/>
          </a:prstGeom>
          <a:noFill/>
        </p:spPr>
        <p:txBody>
          <a:bodyPr wrap="square" rtlCol="0">
            <a:spAutoFit/>
          </a:bodyPr>
          <a:p>
            <a:r>
              <a:rPr lang="zh-CN" altLang="en-US" sz="2400">
                <a:solidFill>
                  <a:srgbClr val="FF0000"/>
                </a:solidFill>
              </a:rPr>
              <a:t>下水作文二：</a:t>
            </a:r>
            <a:endParaRPr lang="zh-CN" altLang="en-US" sz="2400">
              <a:solidFill>
                <a:srgbClr val="FF0000"/>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2" name="文本框 1"/>
          <p:cNvSpPr txBox="1"/>
          <p:nvPr/>
        </p:nvSpPr>
        <p:spPr>
          <a:xfrm>
            <a:off x="92710" y="0"/>
            <a:ext cx="12098655" cy="7843520"/>
          </a:xfrm>
          <a:prstGeom prst="rect">
            <a:avLst/>
          </a:prstGeom>
          <a:noFill/>
        </p:spPr>
        <p:txBody>
          <a:bodyPr wrap="square" rtlCol="0">
            <a:spAutoFit/>
          </a:bodyPr>
          <a:p>
            <a:pPr>
              <a:lnSpc>
                <a:spcPct val="120000"/>
              </a:lnSpc>
              <a:spcBef>
                <a:spcPts val="0"/>
              </a:spcBef>
              <a:spcAft>
                <a:spcPts val="0"/>
              </a:spcAft>
            </a:pPr>
            <a:r>
              <a:rPr sz="2800">
                <a:solidFill>
                  <a:srgbClr val="FF0000"/>
                </a:solidFill>
                <a:latin typeface="Times New Roman" panose="02020603050405020304" charset="0"/>
                <a:cs typeface="Times New Roman" panose="02020603050405020304" charset="0"/>
              </a:rPr>
              <a:t>Dear Chris</a:t>
            </a:r>
            <a:r>
              <a:rPr lang="zh-CN" sz="2800">
                <a:solidFill>
                  <a:srgbClr val="FF0000"/>
                </a:solidFill>
                <a:latin typeface="Times New Roman" panose="02020603050405020304" charset="0"/>
                <a:cs typeface="Times New Roman" panose="02020603050405020304" charset="0"/>
              </a:rPr>
              <a:t>，</a:t>
            </a:r>
            <a:endParaRPr lang="zh-CN" sz="2800">
              <a:solidFill>
                <a:srgbClr val="FF0000"/>
              </a:solidFill>
              <a:latin typeface="Times New Roman" panose="02020603050405020304" charset="0"/>
              <a:cs typeface="Times New Roman" panose="02020603050405020304" charset="0"/>
            </a:endParaRPr>
          </a:p>
          <a:p>
            <a:pPr>
              <a:lnSpc>
                <a:spcPct val="120000"/>
              </a:lnSpc>
              <a:spcBef>
                <a:spcPts val="0"/>
              </a:spcBef>
              <a:spcAft>
                <a:spcPts val="0"/>
              </a:spcAft>
            </a:pPr>
            <a:r>
              <a:rPr lang="zh-CN" sz="2800">
                <a:latin typeface="Times New Roman" panose="02020603050405020304" charset="0"/>
                <a:cs typeface="Times New Roman" panose="02020603050405020304" charset="0"/>
              </a:rPr>
              <a:t> </a:t>
            </a:r>
            <a:r>
              <a:rPr lang="en-US" altLang="zh-CN"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I'm writing to share with you an art class in a park last Friday.</a:t>
            </a:r>
            <a:endParaRPr sz="2800">
              <a:latin typeface="Times New Roman" panose="02020603050405020304" charset="0"/>
              <a:cs typeface="Times New Roman" panose="02020603050405020304" charset="0"/>
            </a:endParaRPr>
          </a:p>
          <a:p>
            <a:pPr>
              <a:lnSpc>
                <a:spcPct val="120000"/>
              </a:lnSpc>
              <a:spcBef>
                <a:spcPts val="0"/>
              </a:spcBef>
              <a:spcAft>
                <a:spcPts val="0"/>
              </a:spcAft>
            </a:pPr>
            <a:r>
              <a:rPr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 I depicted a group of children playing happily on the grass, their laughter filling the air.</a:t>
            </a:r>
            <a:r>
              <a:rPr lang="en-US" sz="2800">
                <a:latin typeface="Times New Roman" panose="02020603050405020304" charset="0"/>
                <a:cs typeface="Times New Roman" panose="02020603050405020304" charset="0"/>
              </a:rPr>
              <a:t> The children were running, chasing each other, and playing various games. Some were flying kites, and the colorful kites fluttered gently in the breeze. Others were rolling on the grass, laughing heartily, and enjoying the carefree moment. </a:t>
            </a:r>
            <a:r>
              <a:rPr sz="2800">
                <a:latin typeface="Times New Roman" panose="02020603050405020304" charset="0"/>
                <a:cs typeface="Times New Roman" panose="02020603050405020304" charset="0"/>
              </a:rPr>
              <a:t> This lively scene brought back my childhood memories and made me feel the joy and innocence of those times. </a:t>
            </a:r>
            <a:r>
              <a:rPr lang="en-US" sz="2800">
                <a:latin typeface="Times New Roman" panose="02020603050405020304" charset="0"/>
                <a:cs typeface="Times New Roman" panose="02020603050405020304" charset="0"/>
              </a:rPr>
              <a:t>            </a:t>
            </a:r>
            <a:endParaRPr lang="en-US" sz="2800">
              <a:latin typeface="Times New Roman" panose="02020603050405020304" charset="0"/>
              <a:cs typeface="Times New Roman" panose="02020603050405020304" charset="0"/>
            </a:endParaRPr>
          </a:p>
          <a:p>
            <a:pPr>
              <a:lnSpc>
                <a:spcPct val="120000"/>
              </a:lnSpc>
              <a:spcBef>
                <a:spcPts val="0"/>
              </a:spcBef>
              <a:spcAft>
                <a:spcPts val="0"/>
              </a:spcAft>
            </a:pP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I really enjoyed this special art class</a:t>
            </a:r>
            <a:r>
              <a:rPr lang="en-US" sz="2800">
                <a:latin typeface="Times New Roman" panose="02020603050405020304" charset="0"/>
                <a:cs typeface="Times New Roman" panose="02020603050405020304" charset="0"/>
              </a:rPr>
              <a:t>, because </a:t>
            </a:r>
            <a:r>
              <a:rPr lang="en-US" sz="2800">
                <a:latin typeface="Times New Roman" panose="02020603050405020304" charset="0"/>
                <a:cs typeface="Times New Roman" panose="02020603050405020304" charset="0"/>
                <a:sym typeface="+mn-ea"/>
              </a:rPr>
              <a:t>it</a:t>
            </a:r>
            <a:r>
              <a:rPr sz="2800">
                <a:latin typeface="Times New Roman" panose="02020603050405020304" charset="0"/>
                <a:cs typeface="Times New Roman" panose="02020603050405020304" charset="0"/>
                <a:sym typeface="+mn-ea"/>
              </a:rPr>
              <a:t> was not only a great opportunity to improve my painting skills but also a wonderful moment to enjoy the beauty of life.</a:t>
            </a:r>
            <a:r>
              <a:rPr lang="en-US" sz="2800">
                <a:latin typeface="Times New Roman" panose="02020603050405020304" charset="0"/>
                <a:cs typeface="Times New Roman" panose="02020603050405020304" charset="0"/>
                <a:sym typeface="+mn-ea"/>
              </a:rPr>
              <a:t> </a:t>
            </a:r>
            <a:r>
              <a:rPr sz="2800">
                <a:latin typeface="Times New Roman" panose="02020603050405020304" charset="0"/>
                <a:cs typeface="Times New Roman" panose="02020603050405020304" charset="0"/>
              </a:rPr>
              <a:t>It was a wonderful experience that I will always remember.</a:t>
            </a:r>
            <a:r>
              <a:rPr lang="en-US" sz="2800">
                <a:sym typeface="+mn-ea"/>
              </a:rPr>
              <a:t>Have you been working on any artwork lately? Please let me know.</a:t>
            </a:r>
            <a:endParaRPr lang="en-US" sz="2800"/>
          </a:p>
          <a:p>
            <a:pPr>
              <a:lnSpc>
                <a:spcPct val="120000"/>
              </a:lnSpc>
              <a:spcBef>
                <a:spcPts val="0"/>
              </a:spcBef>
              <a:spcAft>
                <a:spcPts val="0"/>
              </a:spcAft>
            </a:pPr>
            <a:endParaRPr sz="2800">
              <a:latin typeface="Times New Roman" panose="02020603050405020304" charset="0"/>
              <a:cs typeface="Times New Roman" panose="02020603050405020304" charset="0"/>
            </a:endParaRPr>
          </a:p>
          <a:p>
            <a:pPr>
              <a:lnSpc>
                <a:spcPct val="120000"/>
              </a:lnSpc>
              <a:spcBef>
                <a:spcPts val="0"/>
              </a:spcBef>
              <a:spcAft>
                <a:spcPts val="0"/>
              </a:spcAft>
            </a:pP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Best, </a:t>
            </a:r>
            <a:endParaRPr sz="2800">
              <a:latin typeface="Times New Roman" panose="02020603050405020304" charset="0"/>
              <a:cs typeface="Times New Roman" panose="02020603050405020304" charset="0"/>
            </a:endParaRPr>
          </a:p>
          <a:p>
            <a:pPr>
              <a:lnSpc>
                <a:spcPct val="120000"/>
              </a:lnSpc>
              <a:spcBef>
                <a:spcPts val="0"/>
              </a:spcBef>
              <a:spcAft>
                <a:spcPts val="0"/>
              </a:spcAft>
            </a:pPr>
            <a:r>
              <a:rPr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Li Hua</a:t>
            </a:r>
            <a:endParaRPr sz="2800">
              <a:latin typeface="Times New Roman" panose="02020603050405020304" charset="0"/>
              <a:cs typeface="Times New Roman" panose="02020603050405020304" charset="0"/>
            </a:endParaRPr>
          </a:p>
        </p:txBody>
      </p:sp>
      <p:sp>
        <p:nvSpPr>
          <p:cNvPr id="3" name="文本框 2"/>
          <p:cNvSpPr txBox="1"/>
          <p:nvPr/>
        </p:nvSpPr>
        <p:spPr>
          <a:xfrm>
            <a:off x="2755265" y="124460"/>
            <a:ext cx="2320290" cy="460375"/>
          </a:xfrm>
          <a:prstGeom prst="rect">
            <a:avLst/>
          </a:prstGeom>
          <a:noFill/>
        </p:spPr>
        <p:txBody>
          <a:bodyPr wrap="square" rtlCol="0">
            <a:spAutoFit/>
          </a:bodyPr>
          <a:p>
            <a:r>
              <a:rPr lang="en-US" altLang="zh-CN" sz="2400">
                <a:solidFill>
                  <a:srgbClr val="FF0000"/>
                </a:solidFill>
              </a:rPr>
              <a:t> </a:t>
            </a:r>
            <a:r>
              <a:rPr lang="zh-CN" altLang="en-US" sz="2400">
                <a:solidFill>
                  <a:srgbClr val="FF0000"/>
                </a:solidFill>
              </a:rPr>
              <a:t>下水作文三：</a:t>
            </a:r>
            <a:endParaRPr lang="zh-CN" altLang="en-US" sz="2400">
              <a:solidFill>
                <a:srgbClr val="FF0000"/>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2" name="文本框 1"/>
          <p:cNvSpPr txBox="1"/>
          <p:nvPr/>
        </p:nvSpPr>
        <p:spPr>
          <a:xfrm>
            <a:off x="92710" y="0"/>
            <a:ext cx="12098655" cy="6808470"/>
          </a:xfrm>
          <a:prstGeom prst="rect">
            <a:avLst/>
          </a:prstGeom>
          <a:noFill/>
        </p:spPr>
        <p:txBody>
          <a:bodyPr wrap="square" rtlCol="0">
            <a:spAutoFit/>
          </a:bodyPr>
          <a:p>
            <a:pPr>
              <a:lnSpc>
                <a:spcPct val="130000"/>
              </a:lnSpc>
              <a:spcBef>
                <a:spcPts val="0"/>
              </a:spcBef>
              <a:spcAft>
                <a:spcPts val="0"/>
              </a:spcAft>
            </a:pPr>
            <a:r>
              <a:rPr sz="2800">
                <a:solidFill>
                  <a:srgbClr val="FF0000"/>
                </a:solidFill>
                <a:latin typeface="Times New Roman" panose="02020603050405020304" charset="0"/>
                <a:cs typeface="Times New Roman" panose="02020603050405020304" charset="0"/>
              </a:rPr>
              <a:t>Dear Chris</a:t>
            </a:r>
            <a:r>
              <a:rPr lang="zh-CN" sz="2800">
                <a:solidFill>
                  <a:srgbClr val="FF0000"/>
                </a:solidFill>
                <a:latin typeface="Times New Roman" panose="02020603050405020304" charset="0"/>
                <a:cs typeface="Times New Roman" panose="02020603050405020304" charset="0"/>
              </a:rPr>
              <a:t>，</a:t>
            </a:r>
            <a:endParaRPr lang="zh-CN" sz="2800">
              <a:solidFill>
                <a:srgbClr val="FF0000"/>
              </a:solidFill>
              <a:latin typeface="Times New Roman" panose="02020603050405020304" charset="0"/>
              <a:cs typeface="Times New Roman" panose="02020603050405020304" charset="0"/>
            </a:endParaRPr>
          </a:p>
          <a:p>
            <a:pPr>
              <a:lnSpc>
                <a:spcPct val="130000"/>
              </a:lnSpc>
              <a:spcBef>
                <a:spcPts val="0"/>
              </a:spcBef>
              <a:spcAft>
                <a:spcPts val="0"/>
              </a:spcAft>
            </a:pPr>
            <a:r>
              <a:rPr lang="zh-CN" sz="2800">
                <a:latin typeface="Times New Roman" panose="02020603050405020304" charset="0"/>
                <a:cs typeface="Times New Roman" panose="02020603050405020304" charset="0"/>
              </a:rPr>
              <a:t> </a:t>
            </a:r>
            <a:r>
              <a:rPr lang="en-US" altLang="zh-CN"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I'm writing to share with you an art class in a park last Friday.</a:t>
            </a:r>
            <a:endParaRPr sz="2800">
              <a:latin typeface="Times New Roman" panose="02020603050405020304" charset="0"/>
              <a:cs typeface="Times New Roman" panose="02020603050405020304" charset="0"/>
            </a:endParaRPr>
          </a:p>
          <a:p>
            <a:pPr>
              <a:lnSpc>
                <a:spcPct val="130000"/>
              </a:lnSpc>
              <a:spcBef>
                <a:spcPts val="0"/>
              </a:spcBef>
              <a:spcAft>
                <a:spcPts val="0"/>
              </a:spcAft>
            </a:pPr>
            <a:r>
              <a:rPr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I drew a beautiful lake with lotus flowers. </a:t>
            </a:r>
            <a:r>
              <a:rPr lang="en-US" sz="2800">
                <a:latin typeface="Times New Roman" panose="02020603050405020304" charset="0"/>
                <a:cs typeface="Times New Roman" panose="02020603050405020304" charset="0"/>
                <a:sym typeface="+mn-ea"/>
              </a:rPr>
              <a:t>S</a:t>
            </a:r>
            <a:r>
              <a:rPr sz="2800">
                <a:latin typeface="Times New Roman" panose="02020603050405020304" charset="0"/>
                <a:cs typeface="Times New Roman" panose="02020603050405020304" charset="0"/>
                <a:sym typeface="+mn-ea"/>
              </a:rPr>
              <a:t>o clear was</a:t>
            </a:r>
            <a:r>
              <a:rPr lang="en-US" sz="2800">
                <a:latin typeface="Times New Roman" panose="02020603050405020304" charset="0"/>
                <a:cs typeface="Times New Roman" panose="02020603050405020304" charset="0"/>
                <a:sym typeface="+mn-ea"/>
              </a:rPr>
              <a:t> </a:t>
            </a:r>
            <a:r>
              <a:rPr lang="en-US" sz="2800">
                <a:latin typeface="Times New Roman" panose="02020603050405020304" charset="0"/>
                <a:cs typeface="Times New Roman" panose="02020603050405020304" charset="0"/>
              </a:rPr>
              <a:t>t</a:t>
            </a:r>
            <a:r>
              <a:rPr sz="2800">
                <a:latin typeface="Times New Roman" panose="02020603050405020304" charset="0"/>
                <a:cs typeface="Times New Roman" panose="02020603050405020304" charset="0"/>
              </a:rPr>
              <a:t>he lake  that I could see the fish swimming underneath</a:t>
            </a: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their scales glistening in the sunlight. The lotus flowers, in a myriad of colors, were like a blooming garden, adding a touch of beauty and liveliness to the picture. It was as if they were dancing gently in the breeze, inviting me into a world of serenity and beauty.</a:t>
            </a:r>
            <a:endParaRPr sz="2800">
              <a:latin typeface="Times New Roman" panose="02020603050405020304" charset="0"/>
              <a:cs typeface="Times New Roman" panose="02020603050405020304" charset="0"/>
            </a:endParaRPr>
          </a:p>
          <a:p>
            <a:pPr>
              <a:lnSpc>
                <a:spcPct val="130000"/>
              </a:lnSpc>
              <a:spcBef>
                <a:spcPts val="0"/>
              </a:spcBef>
              <a:spcAft>
                <a:spcPts val="0"/>
              </a:spcAft>
            </a:pP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I really enjoyed this special art class</a:t>
            </a:r>
            <a:r>
              <a:rPr lang="en-US" sz="2800">
                <a:latin typeface="Times New Roman" panose="02020603050405020304" charset="0"/>
                <a:cs typeface="Times New Roman" panose="02020603050405020304" charset="0"/>
              </a:rPr>
              <a:t>, because creating this work made me feel a sense of peace and tranquility, and it also deepened my love and appreciation for nature. </a:t>
            </a:r>
            <a:r>
              <a:rPr lang="en-US" sz="2800">
                <a:sym typeface="+mn-ea"/>
              </a:rPr>
              <a:t>Have you been working on any artwork lately? Please let me know.</a:t>
            </a:r>
            <a:endParaRPr lang="en-US" sz="2800"/>
          </a:p>
          <a:p>
            <a:pPr>
              <a:lnSpc>
                <a:spcPct val="130000"/>
              </a:lnSpc>
              <a:spcBef>
                <a:spcPts val="0"/>
              </a:spcBef>
              <a:spcAft>
                <a:spcPts val="0"/>
              </a:spcAft>
            </a:pP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Best, </a:t>
            </a:r>
            <a:endParaRPr sz="2800">
              <a:latin typeface="Times New Roman" panose="02020603050405020304" charset="0"/>
              <a:cs typeface="Times New Roman" panose="02020603050405020304" charset="0"/>
            </a:endParaRPr>
          </a:p>
          <a:p>
            <a:pPr>
              <a:lnSpc>
                <a:spcPct val="130000"/>
              </a:lnSpc>
              <a:spcBef>
                <a:spcPts val="0"/>
              </a:spcBef>
              <a:spcAft>
                <a:spcPts val="0"/>
              </a:spcAft>
            </a:pPr>
            <a:r>
              <a:rPr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                                                                                                      </a:t>
            </a:r>
            <a:r>
              <a:rPr sz="2800">
                <a:latin typeface="Times New Roman" panose="02020603050405020304" charset="0"/>
                <a:cs typeface="Times New Roman" panose="02020603050405020304" charset="0"/>
              </a:rPr>
              <a:t>Li Hua</a:t>
            </a:r>
            <a:endParaRPr sz="2800">
              <a:latin typeface="Times New Roman" panose="02020603050405020304" charset="0"/>
              <a:cs typeface="Times New Roman" panose="02020603050405020304" charset="0"/>
            </a:endParaRPr>
          </a:p>
        </p:txBody>
      </p:sp>
      <p:sp>
        <p:nvSpPr>
          <p:cNvPr id="3" name="文本框 2"/>
          <p:cNvSpPr txBox="1"/>
          <p:nvPr/>
        </p:nvSpPr>
        <p:spPr>
          <a:xfrm>
            <a:off x="2755265" y="124460"/>
            <a:ext cx="2320290" cy="460375"/>
          </a:xfrm>
          <a:prstGeom prst="rect">
            <a:avLst/>
          </a:prstGeom>
          <a:noFill/>
        </p:spPr>
        <p:txBody>
          <a:bodyPr wrap="square" rtlCol="0">
            <a:spAutoFit/>
          </a:bodyPr>
          <a:p>
            <a:r>
              <a:rPr lang="en-US" altLang="zh-CN" sz="2400">
                <a:solidFill>
                  <a:srgbClr val="FF0000"/>
                </a:solidFill>
              </a:rPr>
              <a:t> </a:t>
            </a:r>
            <a:r>
              <a:rPr lang="zh-CN" altLang="en-US" sz="2400">
                <a:solidFill>
                  <a:srgbClr val="FF0000"/>
                </a:solidFill>
              </a:rPr>
              <a:t>下水作文四：</a:t>
            </a:r>
            <a:endParaRPr lang="zh-CN" altLang="en-US" sz="2400">
              <a:solidFill>
                <a:srgbClr val="FF0000"/>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6" name="文本框 5"/>
          <p:cNvSpPr txBox="1"/>
          <p:nvPr/>
        </p:nvSpPr>
        <p:spPr>
          <a:xfrm>
            <a:off x="2971165" y="1484630"/>
            <a:ext cx="8261350" cy="1322070"/>
          </a:xfrm>
          <a:prstGeom prst="rect">
            <a:avLst/>
          </a:prstGeom>
          <a:noFill/>
        </p:spPr>
        <p:txBody>
          <a:bodyPr wrap="square" rtlCol="0">
            <a:spAutoFit/>
          </a:bodyPr>
          <a:p>
            <a:r>
              <a:rPr lang="zh-CN" sz="8000" b="1">
                <a:solidFill>
                  <a:srgbClr val="C00000"/>
                </a:solidFill>
                <a:latin typeface="华文琥珀" panose="02010800040101010101" charset="-122"/>
                <a:ea typeface="华文琥珀" panose="02010800040101010101" charset="-122"/>
                <a:cs typeface="华文琥珀" panose="02010800040101010101" charset="-122"/>
              </a:rPr>
              <a:t>同类型</a:t>
            </a:r>
            <a:r>
              <a:rPr lang="zh-CN" altLang="en-US" sz="8000" b="1">
                <a:solidFill>
                  <a:srgbClr val="C00000"/>
                </a:solidFill>
                <a:latin typeface="华文琥珀" panose="02010800040101010101" charset="-122"/>
                <a:ea typeface="华文琥珀" panose="02010800040101010101" charset="-122"/>
                <a:cs typeface="华文琥珀" panose="02010800040101010101" charset="-122"/>
              </a:rPr>
              <a:t>应用文</a:t>
            </a:r>
            <a:r>
              <a:rPr lang="en-US" altLang="zh-CN" sz="8000" b="1">
                <a:solidFill>
                  <a:srgbClr val="C00000"/>
                </a:solidFill>
                <a:latin typeface="华文琥珀" panose="02010800040101010101" charset="-122"/>
                <a:ea typeface="华文琥珀" panose="02010800040101010101" charset="-122"/>
                <a:cs typeface="华文琥珀" panose="02010800040101010101" charset="-122"/>
              </a:rPr>
              <a:t> </a:t>
            </a:r>
            <a:endParaRPr lang="en-US" altLang="zh-CN" sz="8000" b="1">
              <a:solidFill>
                <a:srgbClr val="C00000"/>
              </a:solidFill>
              <a:latin typeface="华文琥珀" panose="02010800040101010101" charset="-122"/>
              <a:ea typeface="华文琥珀" panose="02010800040101010101" charset="-122"/>
              <a:cs typeface="华文琥珀" panose="02010800040101010101"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4" name="文本框 3"/>
          <p:cNvSpPr txBox="1"/>
          <p:nvPr/>
        </p:nvSpPr>
        <p:spPr>
          <a:xfrm>
            <a:off x="125730" y="0"/>
            <a:ext cx="11878945" cy="6800850"/>
          </a:xfrm>
          <a:prstGeom prst="rect">
            <a:avLst/>
          </a:prstGeom>
          <a:noFill/>
        </p:spPr>
        <p:txBody>
          <a:bodyPr wrap="square" rtlCol="0" anchor="t">
            <a:spAutoFit/>
          </a:bodyPr>
          <a:p>
            <a:r>
              <a:rPr lang="en-US" altLang="zh-CN" sz="2400"/>
              <a:t>    </a:t>
            </a:r>
            <a:r>
              <a:rPr lang="en-US" altLang="zh-CN" sz="2400" b="1">
                <a:solidFill>
                  <a:srgbClr val="FF0000"/>
                </a:solidFill>
                <a:effectLst>
                  <a:outerShdw blurRad="38100" dist="38100" dir="2700000" algn="tl">
                    <a:srgbClr val="000000">
                      <a:alpha val="43137"/>
                    </a:srgbClr>
                  </a:outerShdw>
                </a:effectLst>
                <a:highlight>
                  <a:srgbClr val="FFFF00"/>
                </a:highlight>
                <a:sym typeface="+mn-ea"/>
              </a:rPr>
              <a:t>  (</a:t>
            </a:r>
            <a:r>
              <a:rPr lang="zh-CN" altLang="en-US" sz="2400" b="1">
                <a:solidFill>
                  <a:srgbClr val="FF0000"/>
                </a:solidFill>
                <a:effectLst>
                  <a:outerShdw blurRad="38100" dist="38100" dir="2700000" algn="tl">
                    <a:srgbClr val="000000">
                      <a:alpha val="43137"/>
                    </a:srgbClr>
                  </a:outerShdw>
                </a:effectLst>
                <a:highlight>
                  <a:srgbClr val="FFFF00"/>
                </a:highlight>
                <a:sym typeface="+mn-ea"/>
              </a:rPr>
              <a:t>一）</a:t>
            </a:r>
            <a:r>
              <a:rPr lang="en-US" altLang="zh-CN" sz="2400"/>
              <a:t>   </a:t>
            </a:r>
            <a:r>
              <a:rPr lang="zh-CN" altLang="en-US" sz="2400"/>
              <a:t>假定你是李华，你负责的小组项目</a:t>
            </a:r>
            <a:r>
              <a:rPr lang="en-US" altLang="zh-CN" sz="2400"/>
              <a:t>“Surveying Students’ English Novel Reading” </a:t>
            </a:r>
            <a:r>
              <a:rPr lang="zh-CN" altLang="en-US" sz="2400"/>
              <a:t>在学校项目评比中获奖，现受校英语俱乐部邀请作该项目的介绍。请用英语写一篇发言稿，内容包括：</a:t>
            </a:r>
            <a:r>
              <a:rPr lang="en-US" altLang="zh-CN" sz="2400"/>
              <a:t>1. </a:t>
            </a:r>
            <a:r>
              <a:rPr lang="zh-CN" altLang="en-US" sz="2400"/>
              <a:t>实施过程</a:t>
            </a:r>
            <a:r>
              <a:rPr lang="en-US" altLang="zh-CN" sz="2400"/>
              <a:t>   2. </a:t>
            </a:r>
            <a:r>
              <a:rPr lang="zh-CN" altLang="en-US" sz="2400"/>
              <a:t>组员感受</a:t>
            </a:r>
            <a:endParaRPr lang="en-US" altLang="zh-CN" sz="2400"/>
          </a:p>
          <a:p>
            <a:r>
              <a:rPr lang="en-US" altLang="zh-CN" sz="2800"/>
              <a:t>Dear English Club members,   </a:t>
            </a:r>
            <a:endParaRPr lang="en-US" altLang="zh-CN" sz="2800"/>
          </a:p>
          <a:p>
            <a:r>
              <a:rPr lang="en-US" altLang="zh-CN" sz="2800"/>
              <a:t>       </a:t>
            </a:r>
            <a:r>
              <a:rPr lang="en-US" altLang="zh-CN" sz="2800">
                <a:solidFill>
                  <a:srgbClr val="FF0000"/>
                </a:solidFill>
              </a:rPr>
              <a:t> </a:t>
            </a:r>
            <a:r>
              <a:rPr lang="zh-CN" altLang="en-US" sz="2800">
                <a:solidFill>
                  <a:srgbClr val="FF0000"/>
                </a:solidFill>
              </a:rPr>
              <a:t>It's my great honor to share with you</a:t>
            </a:r>
            <a:r>
              <a:rPr lang="zh-CN" altLang="en-US" sz="2800"/>
              <a:t> our group project</a:t>
            </a:r>
            <a:r>
              <a:rPr lang="en-US" altLang="zh-CN" sz="2800"/>
              <a:t> </a:t>
            </a:r>
            <a:r>
              <a:rPr lang="zh-CN" altLang="en-US" sz="2800"/>
              <a:t>"Surveying Students'</a:t>
            </a:r>
            <a:r>
              <a:rPr lang="en-US" altLang="zh-CN" sz="2800"/>
              <a:t> </a:t>
            </a:r>
            <a:r>
              <a:rPr lang="zh-CN" altLang="en-US" sz="2800"/>
              <a:t>English Novel Reading." Our project </a:t>
            </a:r>
            <a:r>
              <a:rPr lang="zh-CN" altLang="en-US" sz="2800">
                <a:solidFill>
                  <a:srgbClr val="0070C0"/>
                </a:solidFill>
                <a:highlight>
                  <a:srgbClr val="FFFF00"/>
                </a:highlight>
              </a:rPr>
              <a:t>began with</a:t>
            </a:r>
            <a:r>
              <a:rPr lang="zh-CN" altLang="en-US" sz="2800"/>
              <a:t> the creation of </a:t>
            </a:r>
            <a:r>
              <a:rPr lang="zh-CN" altLang="en-US" sz="2800">
                <a:solidFill>
                  <a:srgbClr val="FF0000"/>
                </a:solidFill>
              </a:rPr>
              <a:t>a well-rounded</a:t>
            </a:r>
            <a:r>
              <a:rPr lang="en-US" altLang="zh-CN" sz="2800">
                <a:solidFill>
                  <a:srgbClr val="FF0000"/>
                </a:solidFill>
              </a:rPr>
              <a:t> </a:t>
            </a:r>
            <a:r>
              <a:rPr lang="zh-CN" altLang="en-US" sz="2800">
                <a:solidFill>
                  <a:srgbClr val="FF0000"/>
                </a:solidFill>
              </a:rPr>
              <a:t>questionnaire</a:t>
            </a:r>
            <a:r>
              <a:rPr lang="zh-CN" altLang="en-US" sz="2800"/>
              <a:t> cover</a:t>
            </a:r>
            <a:r>
              <a:rPr lang="zh-CN" altLang="en-US" sz="2800">
                <a:solidFill>
                  <a:srgbClr val="FF0000"/>
                </a:solidFill>
              </a:rPr>
              <a:t>ing</a:t>
            </a:r>
            <a:r>
              <a:rPr lang="zh-CN" altLang="en-US" sz="2800"/>
              <a:t> students favorite genres体裁, reading frequency, prefe</a:t>
            </a:r>
            <a:r>
              <a:rPr lang="zh-CN" altLang="en-US" sz="2800">
                <a:solidFill>
                  <a:srgbClr val="FF0000"/>
                </a:solidFill>
              </a:rPr>
              <a:t>rr</a:t>
            </a:r>
            <a:r>
              <a:rPr lang="zh-CN" altLang="en-US" sz="2800"/>
              <a:t>ed</a:t>
            </a:r>
            <a:r>
              <a:rPr lang="en-US" altLang="zh-CN" sz="2800"/>
              <a:t> </a:t>
            </a:r>
            <a:r>
              <a:rPr lang="zh-CN" altLang="en-US" sz="2800"/>
              <a:t>formats版式, etc. </a:t>
            </a:r>
            <a:r>
              <a:rPr lang="zh-CN" altLang="en-US" sz="2800">
                <a:solidFill>
                  <a:srgbClr val="0070C0"/>
                </a:solidFill>
                <a:highlight>
                  <a:srgbClr val="FFFF00"/>
                </a:highlight>
              </a:rPr>
              <a:t>After</a:t>
            </a:r>
            <a:r>
              <a:rPr lang="zh-CN" altLang="en-US" sz="2800">
                <a:solidFill>
                  <a:srgbClr val="0070C0"/>
                </a:solidFill>
              </a:rPr>
              <a:t> </a:t>
            </a:r>
            <a:r>
              <a:rPr lang="zh-CN" altLang="en-US" sz="2800">
                <a:solidFill>
                  <a:srgbClr val="FF0000"/>
                </a:solidFill>
              </a:rPr>
              <a:t>distributing questionnaires</a:t>
            </a:r>
            <a:r>
              <a:rPr lang="zh-CN" altLang="en-US" sz="2800"/>
              <a:t> </a:t>
            </a:r>
            <a:r>
              <a:rPr lang="zh-CN" altLang="en-US" sz="2800">
                <a:solidFill>
                  <a:srgbClr val="0070C0"/>
                </a:solidFill>
                <a:highlight>
                  <a:srgbClr val="FFFF00"/>
                </a:highlight>
              </a:rPr>
              <a:t>and</a:t>
            </a:r>
            <a:r>
              <a:rPr lang="zh-CN" altLang="en-US" sz="2800">
                <a:solidFill>
                  <a:srgbClr val="FF0000"/>
                </a:solidFill>
              </a:rPr>
              <a:t> conducting interviews</a:t>
            </a:r>
            <a:r>
              <a:rPr lang="zh-CN" altLang="en-US" sz="2800"/>
              <a:t> among</a:t>
            </a:r>
            <a:r>
              <a:rPr lang="en-US" altLang="zh-CN" sz="2800"/>
              <a:t> </a:t>
            </a:r>
            <a:r>
              <a:rPr lang="zh-CN" altLang="en-US" sz="2800"/>
              <a:t>500 schoolmates, we collected</a:t>
            </a:r>
            <a:r>
              <a:rPr lang="en-US" altLang="zh-CN" sz="2800"/>
              <a:t> </a:t>
            </a:r>
            <a:r>
              <a:rPr lang="zh-CN" altLang="en-US" sz="2800">
                <a:solidFill>
                  <a:srgbClr val="FF0000"/>
                </a:solidFill>
              </a:rPr>
              <a:t>a wealth of</a:t>
            </a:r>
            <a:r>
              <a:rPr lang="zh-CN" altLang="en-US" sz="2400">
                <a:solidFill>
                  <a:schemeClr val="tx1"/>
                </a:solidFill>
              </a:rPr>
              <a:t>大量的</a:t>
            </a:r>
            <a:r>
              <a:rPr lang="zh-CN" altLang="en-US" sz="2800">
                <a:solidFill>
                  <a:srgbClr val="FF0000"/>
                </a:solidFill>
              </a:rPr>
              <a:t> </a:t>
            </a:r>
            <a:r>
              <a:rPr lang="zh-CN" altLang="en-US" sz="2800"/>
              <a:t>valuable data. </a:t>
            </a:r>
            <a:r>
              <a:rPr lang="zh-CN" altLang="en-US" sz="2800">
                <a:solidFill>
                  <a:srgbClr val="0070C0"/>
                </a:solidFill>
                <a:highlight>
                  <a:srgbClr val="FFFF00"/>
                </a:highlight>
              </a:rPr>
              <a:t>Following</a:t>
            </a:r>
            <a:r>
              <a:rPr lang="zh-CN" altLang="en-US" sz="2800">
                <a:highlight>
                  <a:srgbClr val="FFFF00"/>
                </a:highlight>
              </a:rPr>
              <a:t> </a:t>
            </a:r>
            <a:r>
              <a:rPr lang="zh-CN" altLang="en-US" sz="2800"/>
              <a:t>a careful</a:t>
            </a:r>
            <a:r>
              <a:rPr lang="en-US" altLang="zh-CN" sz="2800"/>
              <a:t> </a:t>
            </a:r>
            <a:r>
              <a:rPr lang="zh-CN" altLang="en-US" sz="2800"/>
              <a:t>analysis, we</a:t>
            </a:r>
            <a:r>
              <a:rPr lang="zh-CN" altLang="en-US" sz="2800">
                <a:solidFill>
                  <a:srgbClr val="0070C0"/>
                </a:solidFill>
              </a:rPr>
              <a:t> </a:t>
            </a:r>
            <a:r>
              <a:rPr lang="zh-CN" altLang="en-US" sz="2800">
                <a:solidFill>
                  <a:srgbClr val="0070C0"/>
                </a:solidFill>
                <a:highlight>
                  <a:srgbClr val="FFFF00"/>
                </a:highlight>
              </a:rPr>
              <a:t>finally</a:t>
            </a:r>
            <a:r>
              <a:rPr lang="zh-CN" altLang="en-US" sz="2800"/>
              <a:t> </a:t>
            </a:r>
            <a:r>
              <a:rPr lang="zh-CN" altLang="en-US" sz="2800">
                <a:solidFill>
                  <a:srgbClr val="FF0000"/>
                </a:solidFill>
              </a:rPr>
              <a:t>drew important conclusions </a:t>
            </a:r>
            <a:r>
              <a:rPr lang="zh-CN" altLang="en-US" sz="2800"/>
              <a:t>regard</a:t>
            </a:r>
            <a:r>
              <a:rPr lang="zh-CN" altLang="en-US" sz="2800">
                <a:solidFill>
                  <a:srgbClr val="FF0000"/>
                </a:solidFill>
              </a:rPr>
              <a:t>ing</a:t>
            </a:r>
            <a:r>
              <a:rPr lang="zh-CN" altLang="en-US" sz="2800"/>
              <a:t> students" English novel</a:t>
            </a:r>
            <a:r>
              <a:rPr lang="en-US" altLang="zh-CN" sz="2800"/>
              <a:t> </a:t>
            </a:r>
            <a:r>
              <a:rPr lang="zh-CN" altLang="en-US" sz="2800"/>
              <a:t>reading.</a:t>
            </a:r>
            <a:endParaRPr lang="zh-CN" altLang="en-US" sz="2800"/>
          </a:p>
          <a:p>
            <a:r>
              <a:rPr lang="en-US" altLang="zh-CN" sz="2800"/>
              <a:t>      </a:t>
            </a:r>
            <a:r>
              <a:rPr lang="zh-CN" altLang="en-US" sz="2800"/>
              <a:t>This project has been </a:t>
            </a:r>
            <a:r>
              <a:rPr lang="zh-CN" altLang="en-US" sz="2800">
                <a:solidFill>
                  <a:srgbClr val="FF0000"/>
                </a:solidFill>
              </a:rPr>
              <a:t>incredibly rewarding</a:t>
            </a:r>
            <a:r>
              <a:rPr lang="zh-CN" altLang="en-US" sz="2800"/>
              <a:t>, </a:t>
            </a:r>
            <a:r>
              <a:rPr lang="zh-CN" altLang="en-US" sz="2800">
                <a:solidFill>
                  <a:srgbClr val="FF0000"/>
                </a:solidFill>
              </a:rPr>
              <a:t>raising our awareness of</a:t>
            </a:r>
            <a:r>
              <a:rPr lang="zh-CN" altLang="en-US" sz="2800"/>
              <a:t> teamwork and </a:t>
            </a:r>
            <a:r>
              <a:rPr lang="zh-CN" altLang="en-US" sz="2800">
                <a:solidFill>
                  <a:srgbClr val="FF0000"/>
                </a:solidFill>
              </a:rPr>
              <a:t>fostering our research abilities</a:t>
            </a:r>
            <a:r>
              <a:rPr lang="zh-CN" altLang="en-US" sz="2800"/>
              <a:t>.</a:t>
            </a:r>
            <a:r>
              <a:rPr lang="zh-CN" altLang="en-US" sz="2800">
                <a:solidFill>
                  <a:srgbClr val="0070C0"/>
                </a:solidFill>
              </a:rPr>
              <a:t> More importantly</a:t>
            </a:r>
            <a:r>
              <a:rPr lang="zh-CN" altLang="en-US" sz="2800"/>
              <a:t>, learning about our peers</a:t>
            </a:r>
            <a:r>
              <a:rPr lang="en-US" altLang="zh-CN" sz="2800"/>
              <a:t>’ </a:t>
            </a:r>
            <a:r>
              <a:rPr lang="zh-CN" altLang="en-US" sz="2800"/>
              <a:t>reading habits has </a:t>
            </a:r>
            <a:r>
              <a:rPr lang="zh-CN" altLang="en-US" sz="2800">
                <a:solidFill>
                  <a:srgbClr val="FF0000"/>
                </a:solidFill>
              </a:rPr>
              <a:t>sparked our self-reflection</a:t>
            </a:r>
            <a:r>
              <a:rPr lang="zh-CN" altLang="en-US" sz="2800"/>
              <a:t> and encouraged us to </a:t>
            </a:r>
            <a:r>
              <a:rPr lang="zh-CN" altLang="en-US" sz="2800">
                <a:solidFill>
                  <a:srgbClr val="FF0000"/>
                </a:solidFill>
              </a:rPr>
              <a:t>dive into</a:t>
            </a:r>
            <a:r>
              <a:rPr lang="zh-CN" altLang="en-US" sz="2800"/>
              <a:t> English literature. That's all about our project.</a:t>
            </a:r>
            <a:endParaRPr lang="zh-CN" altLang="en-US" sz="2800"/>
          </a:p>
          <a:p>
            <a:r>
              <a:rPr lang="en-US" altLang="zh-CN" sz="2800"/>
              <a:t>      </a:t>
            </a:r>
            <a:r>
              <a:rPr lang="zh-CN" altLang="en-US" sz="2800"/>
              <a:t>Thank you.</a:t>
            </a:r>
            <a:endParaRPr lang="zh-CN" altLang="en-US" sz="2800"/>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100" name="文本框 99"/>
          <p:cNvSpPr txBox="1"/>
          <p:nvPr/>
        </p:nvSpPr>
        <p:spPr>
          <a:xfrm>
            <a:off x="187325" y="137795"/>
            <a:ext cx="11870055" cy="3398520"/>
          </a:xfrm>
          <a:prstGeom prst="rect">
            <a:avLst/>
          </a:prstGeom>
          <a:noFill/>
          <a:ln w="9525">
            <a:noFill/>
          </a:ln>
        </p:spPr>
        <p:txBody>
          <a:bodyPr>
            <a:noAutofit/>
          </a:bodyPr>
          <a:p>
            <a:pPr indent="266700"/>
            <a:r>
              <a:rPr lang="en-US" altLang="zh-CN" sz="2400" b="1">
                <a:solidFill>
                  <a:srgbClr val="FF0000"/>
                </a:solidFill>
                <a:effectLst>
                  <a:outerShdw blurRad="38100" dist="38100" dir="2700000" algn="tl">
                    <a:srgbClr val="000000">
                      <a:alpha val="43137"/>
                    </a:srgbClr>
                  </a:outerShdw>
                </a:effectLst>
                <a:highlight>
                  <a:srgbClr val="FFFF00"/>
                </a:highlight>
                <a:sym typeface="+mn-ea"/>
              </a:rPr>
              <a:t>  (</a:t>
            </a:r>
            <a:r>
              <a:rPr lang="zh-CN" altLang="en-US" sz="2400" b="1">
                <a:solidFill>
                  <a:srgbClr val="FF0000"/>
                </a:solidFill>
                <a:effectLst>
                  <a:outerShdw blurRad="38100" dist="38100" dir="2700000" algn="tl">
                    <a:srgbClr val="000000">
                      <a:alpha val="43137"/>
                    </a:srgbClr>
                  </a:outerShdw>
                </a:effectLst>
                <a:highlight>
                  <a:srgbClr val="FFFF00"/>
                </a:highlight>
                <a:sym typeface="+mn-ea"/>
              </a:rPr>
              <a:t>二）</a:t>
            </a:r>
            <a:r>
              <a:rPr sz="2400" b="0">
                <a:latin typeface="Times New Roman" panose="02020603050405020304" charset="0"/>
              </a:rPr>
              <a:t>假定你是李华，上周五你参加了学校组织的开心农场活动，请你用英语向校刊投稿，报道活动的内容和感受，要点包括：1.活动的内容；2.你的感受。</a:t>
            </a:r>
            <a:endParaRPr sz="2800" b="0">
              <a:latin typeface="Times New Roman" panose="02020603050405020304" charset="0"/>
            </a:endParaRPr>
          </a:p>
          <a:p>
            <a:pPr indent="266700"/>
            <a:r>
              <a:rPr lang="en-US" sz="2800" b="0">
                <a:latin typeface="Times New Roman" panose="02020603050405020304" charset="0"/>
              </a:rPr>
              <a:t>  </a:t>
            </a:r>
            <a:r>
              <a:rPr sz="2800" b="0">
                <a:latin typeface="Times New Roman" panose="02020603050405020304" charset="0"/>
              </a:rPr>
              <a:t>Last Friday our school organized the social activity in the happy farm, </a:t>
            </a:r>
            <a:r>
              <a:rPr sz="2800" b="0">
                <a:solidFill>
                  <a:srgbClr val="FF0000"/>
                </a:solidFill>
                <a:latin typeface="Times New Roman" panose="02020603050405020304" charset="0"/>
              </a:rPr>
              <a:t>deeply impressing us</a:t>
            </a:r>
            <a:r>
              <a:rPr sz="2800" b="0">
                <a:latin typeface="Times New Roman" panose="02020603050405020304" charset="0"/>
              </a:rPr>
              <a:t>.</a:t>
            </a:r>
            <a:endParaRPr sz="2800" b="0">
              <a:latin typeface="Times New Roman" panose="02020603050405020304" charset="0"/>
            </a:endParaRPr>
          </a:p>
          <a:p>
            <a:pPr indent="266700"/>
            <a:r>
              <a:rPr lang="en-US" sz="2800" b="0">
                <a:latin typeface="Times New Roman" panose="02020603050405020304" charset="0"/>
              </a:rPr>
              <a:t> </a:t>
            </a:r>
            <a:r>
              <a:rPr lang="en-US" sz="2800" b="0">
                <a:solidFill>
                  <a:srgbClr val="FF0000"/>
                </a:solidFill>
                <a:latin typeface="Times New Roman" panose="02020603050405020304" charset="0"/>
              </a:rPr>
              <a:t> </a:t>
            </a:r>
            <a:r>
              <a:rPr sz="2800" b="0">
                <a:solidFill>
                  <a:srgbClr val="FF0000"/>
                </a:solidFill>
                <a:latin typeface="Times New Roman" panose="02020603050405020304" charset="0"/>
              </a:rPr>
              <a:t>On our arrival at</a:t>
            </a:r>
            <a:r>
              <a:rPr sz="2800" b="0">
                <a:latin typeface="Times New Roman" panose="02020603050405020304" charset="0"/>
              </a:rPr>
              <a:t> the destination </a:t>
            </a:r>
            <a:r>
              <a:rPr sz="2800" b="0">
                <a:solidFill>
                  <a:srgbClr val="FF0000"/>
                </a:solidFill>
                <a:latin typeface="Times New Roman" panose="02020603050405020304" charset="0"/>
              </a:rPr>
              <a:t>after a one-hour</a:t>
            </a:r>
            <a:r>
              <a:rPr lang="en-US" sz="2800" b="0">
                <a:solidFill>
                  <a:srgbClr val="FF0000"/>
                </a:solidFill>
                <a:latin typeface="Times New Roman" panose="02020603050405020304" charset="0"/>
              </a:rPr>
              <a:t> </a:t>
            </a:r>
            <a:r>
              <a:rPr sz="2800" b="0">
                <a:solidFill>
                  <a:srgbClr val="FF0000"/>
                </a:solidFill>
                <a:latin typeface="Times New Roman" panose="02020603050405020304" charset="0"/>
              </a:rPr>
              <a:t>trip</a:t>
            </a:r>
            <a:r>
              <a:rPr sz="2800" b="0">
                <a:latin typeface="Times New Roman" panose="02020603050405020304" charset="0"/>
              </a:rPr>
              <a:t>, we </a:t>
            </a:r>
            <a:r>
              <a:rPr sz="2800" b="0">
                <a:solidFill>
                  <a:srgbClr val="FF0000"/>
                </a:solidFill>
                <a:latin typeface="Times New Roman" panose="02020603050405020304" charset="0"/>
              </a:rPr>
              <a:t>were warmly welcomed by </a:t>
            </a:r>
            <a:r>
              <a:rPr sz="2800" b="0">
                <a:latin typeface="Times New Roman" panose="02020603050405020304" charset="0"/>
              </a:rPr>
              <a:t>the local farmers.</a:t>
            </a:r>
            <a:r>
              <a:rPr lang="en-US" sz="2800" b="0">
                <a:latin typeface="Times New Roman" panose="02020603050405020304" charset="0"/>
              </a:rPr>
              <a:t> </a:t>
            </a:r>
            <a:r>
              <a:rPr sz="2800" b="0">
                <a:solidFill>
                  <a:srgbClr val="FF0000"/>
                </a:solidFill>
                <a:latin typeface="Times New Roman" panose="02020603050405020304" charset="0"/>
              </a:rPr>
              <a:t>Enthusiastic and hospitable,</a:t>
            </a:r>
            <a:r>
              <a:rPr sz="2800" b="0">
                <a:latin typeface="Times New Roman" panose="02020603050405020304" charset="0"/>
              </a:rPr>
              <a:t> they</a:t>
            </a:r>
            <a:r>
              <a:rPr sz="2800" b="0">
                <a:solidFill>
                  <a:srgbClr val="FF0000"/>
                </a:solidFill>
                <a:latin typeface="Times New Roman" panose="02020603050405020304" charset="0"/>
              </a:rPr>
              <a:t> firstly </a:t>
            </a:r>
            <a:r>
              <a:rPr sz="2800" b="0">
                <a:latin typeface="Times New Roman" panose="02020603050405020304" charset="0"/>
              </a:rPr>
              <a:t>shared with us great changes and the development in the past two years</a:t>
            </a:r>
            <a:r>
              <a:rPr sz="2800" b="0">
                <a:solidFill>
                  <a:srgbClr val="FF0000"/>
                </a:solidFill>
                <a:latin typeface="Times New Roman" panose="02020603050405020304" charset="0"/>
              </a:rPr>
              <a:t> and then</a:t>
            </a:r>
            <a:r>
              <a:rPr sz="2800" b="0">
                <a:latin typeface="Times New Roman" panose="02020603050405020304" charset="0"/>
              </a:rPr>
              <a:t> showed us around their farmhouses. </a:t>
            </a:r>
            <a:r>
              <a:rPr sz="2800" b="0">
                <a:solidFill>
                  <a:srgbClr val="FF0000"/>
                </a:solidFill>
                <a:latin typeface="Times New Roman" panose="02020603050405020304" charset="0"/>
              </a:rPr>
              <a:t>What impressed us most was that</a:t>
            </a:r>
            <a:r>
              <a:rPr sz="2800" b="0">
                <a:latin typeface="Times New Roman" panose="02020603050405020304" charset="0"/>
              </a:rPr>
              <a:t> in the afternoon we were arranged to help the farmers pick vegetables and fruits, </a:t>
            </a:r>
            <a:r>
              <a:rPr sz="2800" b="0">
                <a:solidFill>
                  <a:srgbClr val="FF0000"/>
                </a:solidFill>
                <a:latin typeface="Times New Roman" panose="02020603050405020304" charset="0"/>
              </a:rPr>
              <a:t>experiencing and enjoying the pleasure of the harvest</a:t>
            </a:r>
            <a:r>
              <a:rPr sz="2800" b="0">
                <a:latin typeface="Times New Roman" panose="02020603050405020304" charset="0"/>
              </a:rPr>
              <a:t>.</a:t>
            </a:r>
            <a:endParaRPr sz="2800" b="0">
              <a:latin typeface="Times New Roman" panose="02020603050405020304" charset="0"/>
            </a:endParaRPr>
          </a:p>
          <a:p>
            <a:pPr indent="266700"/>
            <a:r>
              <a:rPr lang="en-US" sz="2800" b="0">
                <a:latin typeface="Times New Roman" panose="02020603050405020304" charset="0"/>
              </a:rPr>
              <a:t> </a:t>
            </a:r>
            <a:r>
              <a:rPr sz="2800" b="0">
                <a:latin typeface="Times New Roman" panose="02020603050405020304" charset="0"/>
              </a:rPr>
              <a:t>We </a:t>
            </a:r>
            <a:r>
              <a:rPr sz="2800" b="0">
                <a:solidFill>
                  <a:srgbClr val="FF0000"/>
                </a:solidFill>
                <a:latin typeface="Times New Roman" panose="02020603050405020304" charset="0"/>
              </a:rPr>
              <a:t>are very appreciative to </a:t>
            </a:r>
            <a:r>
              <a:rPr sz="2800" b="0">
                <a:latin typeface="Times New Roman" panose="02020603050405020304" charset="0"/>
              </a:rPr>
              <a:t>be provided with such a valuable opportunity to </a:t>
            </a:r>
            <a:r>
              <a:rPr sz="2800" b="0">
                <a:solidFill>
                  <a:srgbClr val="FF0000"/>
                </a:solidFill>
                <a:latin typeface="Times New Roman" panose="02020603050405020304" charset="0"/>
              </a:rPr>
              <a:t>help us value</a:t>
            </a:r>
            <a:r>
              <a:rPr sz="2800" b="0">
                <a:latin typeface="Times New Roman" panose="02020603050405020304" charset="0"/>
              </a:rPr>
              <a:t> what the farmers have made and it also </a:t>
            </a:r>
            <a:r>
              <a:rPr sz="2800" b="0">
                <a:solidFill>
                  <a:srgbClr val="FF0000"/>
                </a:solidFill>
                <a:latin typeface="Times New Roman" panose="02020603050405020304" charset="0"/>
              </a:rPr>
              <a:t>strengthens our sense of social</a:t>
            </a:r>
            <a:r>
              <a:rPr lang="en-US" sz="2800" b="0">
                <a:solidFill>
                  <a:srgbClr val="FF0000"/>
                </a:solidFill>
                <a:latin typeface="Times New Roman" panose="02020603050405020304" charset="0"/>
              </a:rPr>
              <a:t> </a:t>
            </a:r>
            <a:r>
              <a:rPr sz="2800" b="0">
                <a:solidFill>
                  <a:srgbClr val="FF0000"/>
                </a:solidFill>
                <a:latin typeface="Times New Roman" panose="02020603050405020304" charset="0"/>
              </a:rPr>
              <a:t>responsibility</a:t>
            </a:r>
            <a:r>
              <a:rPr sz="2800" b="0">
                <a:latin typeface="Times New Roman" panose="02020603050405020304" charset="0"/>
              </a:rPr>
              <a:t>.</a:t>
            </a:r>
            <a:endParaRPr sz="2800" b="0">
              <a:latin typeface="Times New Roman" panose="02020603050405020304" charset="0"/>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3"/>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100" name="文本框 99"/>
          <p:cNvSpPr txBox="1"/>
          <p:nvPr/>
        </p:nvSpPr>
        <p:spPr>
          <a:xfrm>
            <a:off x="187325" y="1552575"/>
            <a:ext cx="11870055" cy="3398520"/>
          </a:xfrm>
          <a:prstGeom prst="rect">
            <a:avLst/>
          </a:prstGeom>
          <a:noFill/>
          <a:ln w="9525">
            <a:noFill/>
          </a:ln>
        </p:spPr>
        <p:txBody>
          <a:bodyPr>
            <a:noAutofit/>
          </a:bodyPr>
          <a:p>
            <a:pPr indent="266700"/>
            <a:r>
              <a:rPr lang="en-US" sz="2800" b="0">
                <a:latin typeface="Times New Roman" panose="02020603050405020304" charset="0"/>
              </a:rPr>
              <a:t> </a:t>
            </a:r>
            <a:r>
              <a:rPr lang="en-US" sz="2800">
                <a:latin typeface="Times New Roman" panose="02020603050405020304" charset="0"/>
              </a:rPr>
              <a:t> Last week, our school organized an event to celebrate Chinese Youth Day</a:t>
            </a:r>
            <a:r>
              <a:rPr lang="zh-CN" altLang="en-US" sz="2800">
                <a:latin typeface="Times New Roman" panose="02020603050405020304" charset="0"/>
              </a:rPr>
              <a:t>，</a:t>
            </a:r>
            <a:r>
              <a:rPr lang="en-US" altLang="zh-CN" sz="2800">
                <a:solidFill>
                  <a:srgbClr val="FF0000"/>
                </a:solidFill>
                <a:latin typeface="Times New Roman" panose="02020603050405020304" charset="0"/>
              </a:rPr>
              <a:t>deeply impressing me</a:t>
            </a:r>
            <a:r>
              <a:rPr lang="en-US" sz="2800">
                <a:latin typeface="Times New Roman" panose="02020603050405020304" charset="0"/>
              </a:rPr>
              <a:t>.     </a:t>
            </a:r>
            <a:endParaRPr lang="en-US" sz="2800">
              <a:latin typeface="Times New Roman" panose="02020603050405020304" charset="0"/>
            </a:endParaRPr>
          </a:p>
          <a:p>
            <a:pPr indent="266700"/>
            <a:r>
              <a:rPr lang="en-US" sz="2800">
                <a:latin typeface="Times New Roman" panose="02020603050405020304" charset="0"/>
              </a:rPr>
              <a:t>  </a:t>
            </a:r>
            <a:r>
              <a:rPr lang="en-US" sz="2800">
                <a:solidFill>
                  <a:srgbClr val="FF0000"/>
                </a:solidFill>
                <a:latin typeface="Times New Roman" panose="02020603050405020304" charset="0"/>
              </a:rPr>
              <a:t>Themed on </a:t>
            </a:r>
            <a:r>
              <a:rPr lang="en-US" sz="2800">
                <a:latin typeface="Times New Roman" panose="02020603050405020304" charset="0"/>
              </a:rPr>
              <a:t>“</a:t>
            </a:r>
            <a:r>
              <a:rPr lang="en-US" sz="2800">
                <a:gradFill>
                  <a:gsLst>
                    <a:gs pos="0">
                      <a:srgbClr val="007BD3"/>
                    </a:gs>
                    <a:gs pos="100000">
                      <a:srgbClr val="034373"/>
                    </a:gs>
                  </a:gsLst>
                  <a:lin scaled="0"/>
                </a:gradFill>
                <a:latin typeface="Times New Roman" panose="02020603050405020304" charset="0"/>
              </a:rPr>
              <a:t>Spreading Positive Energy Among Youth</a:t>
            </a:r>
            <a:r>
              <a:rPr lang="en-US" sz="2800">
                <a:latin typeface="Times New Roman" panose="02020603050405020304" charset="0"/>
              </a:rPr>
              <a:t>”,</a:t>
            </a:r>
            <a:r>
              <a:rPr lang="en-US" sz="2800">
                <a:solidFill>
                  <a:srgbClr val="FF0000"/>
                </a:solidFill>
                <a:latin typeface="Times New Roman" panose="02020603050405020304" charset="0"/>
              </a:rPr>
              <a:t> the event</a:t>
            </a:r>
            <a:r>
              <a:rPr lang="en-US" sz="2800">
                <a:gradFill>
                  <a:gsLst>
                    <a:gs pos="0">
                      <a:srgbClr val="007BD3"/>
                    </a:gs>
                    <a:gs pos="100000">
                      <a:srgbClr val="034373"/>
                    </a:gs>
                  </a:gsLst>
                  <a:lin scaled="0"/>
                </a:gradFill>
                <a:latin typeface="Times New Roman" panose="02020603050405020304" charset="0"/>
              </a:rPr>
              <a:t> consisted of </a:t>
            </a:r>
            <a:r>
              <a:rPr lang="en-US" sz="2800">
                <a:latin typeface="Times New Roman" panose="02020603050405020304" charset="0"/>
              </a:rPr>
              <a:t>a series of activities</a:t>
            </a:r>
            <a:r>
              <a:rPr lang="en-US" sz="2800">
                <a:solidFill>
                  <a:srgbClr val="FF0000"/>
                </a:solidFill>
                <a:latin typeface="Times New Roman" panose="02020603050405020304" charset="0"/>
              </a:rPr>
              <a:t> including</a:t>
            </a:r>
            <a:r>
              <a:rPr lang="en-US" sz="2800">
                <a:latin typeface="Times New Roman" panose="02020603050405020304" charset="0"/>
              </a:rPr>
              <a:t> an award-winning film</a:t>
            </a:r>
            <a:r>
              <a:rPr lang="en-US" sz="2800">
                <a:solidFill>
                  <a:srgbClr val="FF0000"/>
                </a:solidFill>
                <a:latin typeface="Times New Roman" panose="02020603050405020304" charset="0"/>
              </a:rPr>
              <a:t> highlighting</a:t>
            </a:r>
            <a:r>
              <a:rPr lang="en-US" sz="2800">
                <a:latin typeface="Times New Roman" panose="02020603050405020304" charset="0"/>
              </a:rPr>
              <a:t> </a:t>
            </a:r>
            <a:r>
              <a:rPr lang="en-US" sz="2800">
                <a:gradFill>
                  <a:gsLst>
                    <a:gs pos="0">
                      <a:srgbClr val="007BD3"/>
                    </a:gs>
                    <a:gs pos="100000">
                      <a:srgbClr val="034373"/>
                    </a:gs>
                  </a:gsLst>
                  <a:lin scaled="0"/>
                </a:gradFill>
                <a:latin typeface="Times New Roman" panose="02020603050405020304" charset="0"/>
              </a:rPr>
              <a:t>the spirit of Chinese youth</a:t>
            </a:r>
            <a:r>
              <a:rPr lang="en-US" sz="2800">
                <a:latin typeface="Times New Roman" panose="02020603050405020304" charset="0"/>
              </a:rPr>
              <a:t>, and</a:t>
            </a:r>
            <a:r>
              <a:rPr lang="en-US" sz="2800">
                <a:solidFill>
                  <a:srgbClr val="FF0000"/>
                </a:solidFill>
                <a:latin typeface="Times New Roman" panose="02020603050405020304" charset="0"/>
              </a:rPr>
              <a:t> a volunteer program </a:t>
            </a:r>
            <a:r>
              <a:rPr lang="en-US" sz="2800">
                <a:latin typeface="Times New Roman" panose="02020603050405020304" charset="0"/>
              </a:rPr>
              <a:t>for </a:t>
            </a:r>
            <a:r>
              <a:rPr lang="en-US" sz="2800">
                <a:gradFill>
                  <a:gsLst>
                    <a:gs pos="0">
                      <a:srgbClr val="007BD3"/>
                    </a:gs>
                    <a:gs pos="100000">
                      <a:srgbClr val="034373"/>
                    </a:gs>
                  </a:gsLst>
                  <a:lin scaled="0"/>
                </a:gradFill>
                <a:latin typeface="Times New Roman" panose="02020603050405020304" charset="0"/>
              </a:rPr>
              <a:t>cleaning up the local community</a:t>
            </a:r>
            <a:r>
              <a:rPr lang="en-US" sz="2800">
                <a:gradFill>
                  <a:gsLst>
                    <a:gs pos="0">
                      <a:srgbClr val="14CD68"/>
                    </a:gs>
                    <a:gs pos="100000">
                      <a:srgbClr val="0B6E38"/>
                    </a:gs>
                  </a:gsLst>
                  <a:lin scaled="0"/>
                </a:gradFill>
                <a:effectLst>
                  <a:outerShdw blurRad="38100" dist="38100" dir="2700000" algn="tl">
                    <a:srgbClr val="000000">
                      <a:alpha val="43137"/>
                    </a:srgbClr>
                  </a:outerShdw>
                </a:effectLst>
                <a:latin typeface="Times New Roman" panose="02020603050405020304" charset="0"/>
              </a:rPr>
              <a:t>. </a:t>
            </a:r>
            <a:r>
              <a:rPr lang="en-US" sz="2800" b="0">
                <a:latin typeface="Times New Roman" panose="02020603050405020304" charset="0"/>
              </a:rPr>
              <a:t>I </a:t>
            </a:r>
            <a:r>
              <a:rPr lang="en-US" sz="2800" b="0">
                <a:solidFill>
                  <a:srgbClr val="FF0000"/>
                </a:solidFill>
                <a:latin typeface="Times New Roman" panose="02020603050405020304" charset="0"/>
              </a:rPr>
              <a:t>felt inspired and energized </a:t>
            </a:r>
            <a:r>
              <a:rPr lang="en-US" sz="2800" b="0">
                <a:latin typeface="Times New Roman" panose="02020603050405020304" charset="0"/>
              </a:rPr>
              <a:t>by the activities, </a:t>
            </a:r>
            <a:r>
              <a:rPr lang="en-US" sz="2800" b="0">
                <a:solidFill>
                  <a:srgbClr val="FF0000"/>
                </a:solidFill>
                <a:latin typeface="Times New Roman" panose="02020603050405020304" charset="0"/>
              </a:rPr>
              <a:t>for</a:t>
            </a:r>
            <a:r>
              <a:rPr lang="en-US" sz="2800" b="0">
                <a:latin typeface="Times New Roman" panose="02020603050405020304" charset="0"/>
              </a:rPr>
              <a:t> they helped me better understand </a:t>
            </a:r>
            <a:r>
              <a:rPr lang="en-US" sz="2800">
                <a:gradFill>
                  <a:gsLst>
                    <a:gs pos="0">
                      <a:srgbClr val="007BD3"/>
                    </a:gs>
                    <a:gs pos="100000">
                      <a:srgbClr val="034373"/>
                    </a:gs>
                  </a:gsLst>
                  <a:lin scaled="0"/>
                </a:gradFill>
                <a:latin typeface="Times New Roman" panose="02020603050405020304" charset="0"/>
              </a:rPr>
              <a:t>the significance of Chinese Youth Day</a:t>
            </a:r>
            <a:r>
              <a:rPr lang="en-US" sz="2800" b="0">
                <a:latin typeface="Times New Roman" panose="02020603050405020304" charset="0"/>
              </a:rPr>
              <a:t> and offered a chance to connect with other </a:t>
            </a:r>
            <a:r>
              <a:rPr lang="en-US" sz="2800" b="0">
                <a:solidFill>
                  <a:srgbClr val="FF0000"/>
                </a:solidFill>
                <a:latin typeface="Times New Roman" panose="02020603050405020304" charset="0"/>
              </a:rPr>
              <a:t>like-minded individuals</a:t>
            </a:r>
            <a:r>
              <a:rPr lang="zh-CN" altLang="en-US" sz="2400" b="0">
                <a:solidFill>
                  <a:srgbClr val="FF0000"/>
                </a:solidFill>
                <a:latin typeface="Times New Roman" panose="02020603050405020304" charset="0"/>
              </a:rPr>
              <a:t>志同道合的人</a:t>
            </a:r>
            <a:r>
              <a:rPr lang="en-US" sz="2800" b="0">
                <a:latin typeface="Times New Roman" panose="02020603050405020304" charset="0"/>
              </a:rPr>
              <a:t> and work together towards</a:t>
            </a:r>
            <a:r>
              <a:rPr lang="en-US" sz="2800" b="0">
                <a:gradFill>
                  <a:gsLst>
                    <a:gs pos="0">
                      <a:srgbClr val="007BD3"/>
                    </a:gs>
                    <a:gs pos="100000">
                      <a:srgbClr val="034373"/>
                    </a:gs>
                  </a:gsLst>
                  <a:lin scaled="0"/>
                </a:gradFill>
                <a:latin typeface="Times New Roman" panose="02020603050405020304" charset="0"/>
              </a:rPr>
              <a:t> creating a better future for our country</a:t>
            </a:r>
            <a:r>
              <a:rPr lang="en-US" sz="2800" b="0">
                <a:latin typeface="Times New Roman" panose="02020603050405020304" charset="0"/>
              </a:rPr>
              <a:t>. </a:t>
            </a:r>
            <a:r>
              <a:rPr lang="en-US" altLang="en-US" sz="2800" b="0">
                <a:latin typeface="Times New Roman" panose="02020603050405020304" charset="0"/>
              </a:rPr>
              <a:t>  </a:t>
            </a:r>
            <a:endParaRPr lang="en-US" altLang="en-US" sz="2800" b="0">
              <a:latin typeface="Times New Roman" panose="02020603050405020304" charset="0"/>
            </a:endParaRPr>
          </a:p>
          <a:p>
            <a:pPr indent="266700"/>
            <a:r>
              <a:rPr lang="en-US" altLang="en-US" sz="2800" b="0">
                <a:latin typeface="Times New Roman" panose="02020603050405020304" charset="0"/>
              </a:rPr>
              <a:t>  We</a:t>
            </a:r>
            <a:r>
              <a:rPr lang="en-US" altLang="en-US" sz="2800" b="0">
                <a:solidFill>
                  <a:srgbClr val="FF0000"/>
                </a:solidFill>
                <a:latin typeface="Times New Roman" panose="02020603050405020304" charset="0"/>
              </a:rPr>
              <a:t> are very appreciative to</a:t>
            </a:r>
            <a:r>
              <a:rPr lang="en-US" altLang="en-US" sz="2800" b="0">
                <a:latin typeface="Times New Roman" panose="02020603050405020304" charset="0"/>
              </a:rPr>
              <a:t> be provided with such a valuable opportunity to </a:t>
            </a:r>
            <a:r>
              <a:rPr lang="en-US" altLang="en-US" sz="2800" b="0">
                <a:solidFill>
                  <a:srgbClr val="FF0000"/>
                </a:solidFill>
                <a:latin typeface="Times New Roman" panose="02020603050405020304" charset="0"/>
              </a:rPr>
              <a:t>strenghthen our sense of social responsibility</a:t>
            </a:r>
            <a:r>
              <a:rPr lang="en-US" altLang="en-US" sz="2800" b="0">
                <a:latin typeface="Times New Roman" panose="02020603050405020304" charset="0"/>
              </a:rPr>
              <a:t> and </a:t>
            </a:r>
            <a:r>
              <a:rPr lang="en-US" sz="2800">
                <a:latin typeface="Times New Roman" panose="02020603050405020304" charset="0"/>
                <a:sym typeface="+mn-ea"/>
              </a:rPr>
              <a:t>I </a:t>
            </a:r>
            <a:r>
              <a:rPr lang="en-US" sz="2800">
                <a:solidFill>
                  <a:srgbClr val="FF0000"/>
                </a:solidFill>
                <a:latin typeface="Times New Roman" panose="02020603050405020304" charset="0"/>
                <a:sym typeface="+mn-ea"/>
              </a:rPr>
              <a:t>feel honored to</a:t>
            </a:r>
            <a:r>
              <a:rPr lang="en-US" sz="2800">
                <a:latin typeface="Times New Roman" panose="02020603050405020304" charset="0"/>
                <a:sym typeface="+mn-ea"/>
              </a:rPr>
              <a:t> have been a part of it.</a:t>
            </a:r>
            <a:endParaRPr lang="en-US" sz="2800" b="0">
              <a:latin typeface="Times New Roman" panose="02020603050405020304" charset="0"/>
            </a:endParaRPr>
          </a:p>
          <a:p>
            <a:pPr indent="266700"/>
            <a:endParaRPr lang="en-US" altLang="en-US" sz="2800" b="0">
              <a:latin typeface="Times New Roman" panose="02020603050405020304" charset="0"/>
            </a:endParaRPr>
          </a:p>
        </p:txBody>
      </p:sp>
      <p:sp>
        <p:nvSpPr>
          <p:cNvPr id="4" name="文本框 3"/>
          <p:cNvSpPr txBox="1"/>
          <p:nvPr/>
        </p:nvSpPr>
        <p:spPr>
          <a:xfrm>
            <a:off x="187325" y="128270"/>
            <a:ext cx="11937365" cy="1858645"/>
          </a:xfrm>
          <a:prstGeom prst="rect">
            <a:avLst/>
          </a:prstGeom>
          <a:noFill/>
          <a:ln w="9525">
            <a:noFill/>
          </a:ln>
        </p:spPr>
        <p:txBody>
          <a:bodyPr>
            <a:noAutofit/>
          </a:bodyPr>
          <a:p>
            <a:pPr indent="0"/>
            <a:r>
              <a:rPr lang="en-US" altLang="zh-CN" sz="2800" b="1">
                <a:solidFill>
                  <a:srgbClr val="FF0000"/>
                </a:solidFill>
                <a:effectLst>
                  <a:outerShdw blurRad="38100" dist="38100" dir="2700000" algn="tl">
                    <a:srgbClr val="000000">
                      <a:alpha val="43137"/>
                    </a:srgbClr>
                  </a:outerShdw>
                </a:effectLst>
                <a:highlight>
                  <a:srgbClr val="FFFF00"/>
                </a:highlight>
                <a:sym typeface="+mn-ea"/>
              </a:rPr>
              <a:t>  (</a:t>
            </a:r>
            <a:r>
              <a:rPr lang="zh-CN" altLang="en-US" sz="2800" b="1">
                <a:solidFill>
                  <a:srgbClr val="FF0000"/>
                </a:solidFill>
                <a:effectLst>
                  <a:outerShdw blurRad="38100" dist="38100" dir="2700000" algn="tl">
                    <a:srgbClr val="000000">
                      <a:alpha val="43137"/>
                    </a:srgbClr>
                  </a:outerShdw>
                </a:effectLst>
                <a:highlight>
                  <a:srgbClr val="FFFF00"/>
                </a:highlight>
                <a:sym typeface="+mn-ea"/>
              </a:rPr>
              <a:t>三）</a:t>
            </a:r>
            <a:r>
              <a:rPr lang="zh-CN" sz="2800" b="0">
                <a:ea typeface="宋体" panose="02010600030101010101" pitchFamily="2" charset="-122"/>
              </a:rPr>
              <a:t>上周你参加了学校组织的五四青年节活动。请你为自己的英文博客写一篇文章</a:t>
            </a:r>
            <a:r>
              <a:rPr lang="en-US" sz="2800" b="0">
                <a:latin typeface="Times New Roman" panose="02020603050405020304" charset="0"/>
              </a:rPr>
              <a:t>,</a:t>
            </a:r>
            <a:r>
              <a:rPr lang="zh-CN" sz="2800" b="0">
                <a:ea typeface="宋体" panose="02010600030101010101" pitchFamily="2" charset="-122"/>
              </a:rPr>
              <a:t>内容包括：</a:t>
            </a:r>
            <a:r>
              <a:rPr lang="en-US" sz="2800" b="0">
                <a:latin typeface="Times New Roman" panose="02020603050405020304" charset="0"/>
              </a:rPr>
              <a:t>1. </a:t>
            </a:r>
            <a:r>
              <a:rPr lang="zh-CN" sz="2800" b="0">
                <a:ea typeface="宋体" panose="02010600030101010101" pitchFamily="2" charset="-122"/>
              </a:rPr>
              <a:t>活动的主题和内容；</a:t>
            </a:r>
            <a:r>
              <a:rPr lang="en-US" sz="2800" b="0">
                <a:latin typeface="Times New Roman" panose="02020603050405020304" charset="0"/>
              </a:rPr>
              <a:t>2</a:t>
            </a:r>
            <a:r>
              <a:rPr lang="zh-CN" sz="2800" b="0">
                <a:ea typeface="宋体" panose="02010600030101010101" pitchFamily="2" charset="-122"/>
              </a:rPr>
              <a:t>．你的想法和感受。注意：</a:t>
            </a:r>
            <a:r>
              <a:rPr lang="en-US" sz="2800" b="0">
                <a:latin typeface="Times New Roman" panose="02020603050405020304" charset="0"/>
              </a:rPr>
              <a:t>1</a:t>
            </a:r>
            <a:r>
              <a:rPr lang="zh-CN" sz="2800" b="0">
                <a:ea typeface="宋体" panose="02010600030101010101" pitchFamily="2" charset="-122"/>
              </a:rPr>
              <a:t>．写作词数为</a:t>
            </a:r>
            <a:r>
              <a:rPr lang="en-US" sz="2800" b="0">
                <a:latin typeface="宋体" panose="02010600030101010101" pitchFamily="2" charset="-122"/>
                <a:cs typeface="Times New Roman" panose="02020603050405020304" charset="0"/>
              </a:rPr>
              <a:t> </a:t>
            </a:r>
            <a:r>
              <a:rPr lang="en-US" sz="2800" b="0">
                <a:latin typeface="Times New Roman" panose="02020603050405020304" charset="0"/>
              </a:rPr>
              <a:t>80 </a:t>
            </a:r>
            <a:r>
              <a:rPr lang="zh-CN" sz="2800" b="0">
                <a:ea typeface="宋体" panose="02010600030101010101" pitchFamily="2" charset="-122"/>
              </a:rPr>
              <a:t>左右；</a:t>
            </a:r>
            <a:r>
              <a:rPr lang="en-US" sz="2800" b="0">
                <a:latin typeface="Times New Roman" panose="02020603050405020304" charset="0"/>
              </a:rPr>
              <a:t>2</a:t>
            </a:r>
            <a:r>
              <a:rPr lang="zh-CN" sz="2800" b="0">
                <a:ea typeface="宋体" panose="02010600030101010101" pitchFamily="2" charset="-122"/>
              </a:rPr>
              <a:t>．请按如下格式在答题纸的相应位置作答。</a:t>
            </a:r>
            <a:endParaRPr lang="zh-CN" altLang="en-US" sz="2800" b="0">
              <a:ea typeface="宋体" panose="02010600030101010101" pitchFamily="2" charset="-122"/>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17"/>
          <p:cNvPicPr>
            <a:picLocks noChangeAspect="1"/>
          </p:cNvPicPr>
          <p:nvPr/>
        </p:nvPicPr>
        <p:blipFill>
          <a:blip r:embed="rId1"/>
          <a:stretch>
            <a:fillRect/>
          </a:stretch>
        </p:blipFill>
        <p:spPr>
          <a:xfrm>
            <a:off x="0" y="0"/>
            <a:ext cx="12191365" cy="6857365"/>
          </a:xfrm>
          <a:prstGeom prst="rect">
            <a:avLst/>
          </a:prstGeom>
        </p:spPr>
      </p:pic>
      <p:sp>
        <p:nvSpPr>
          <p:cNvPr id="5" name="文本框 4"/>
          <p:cNvSpPr txBox="1"/>
          <p:nvPr/>
        </p:nvSpPr>
        <p:spPr>
          <a:xfrm>
            <a:off x="1947545" y="2091055"/>
            <a:ext cx="9119870" cy="2553335"/>
          </a:xfrm>
          <a:prstGeom prst="rect">
            <a:avLst/>
          </a:prstGeom>
          <a:noFill/>
        </p:spPr>
        <p:txBody>
          <a:bodyPr wrap="square" rtlCol="0">
            <a:spAutoFit/>
          </a:bodyPr>
          <a:p>
            <a:r>
              <a:rPr lang="en-US" altLang="zh-CN" sz="8000" b="1">
                <a:solidFill>
                  <a:srgbClr val="C00000"/>
                </a:solidFill>
                <a:latin typeface="华文琥珀" panose="02010800040101010101" charset="-122"/>
                <a:ea typeface="华文琥珀" panose="02010800040101010101" charset="-122"/>
                <a:cs typeface="华文琥珀" panose="02010800040101010101" charset="-122"/>
              </a:rPr>
              <a:t>2024</a:t>
            </a:r>
            <a:r>
              <a:rPr lang="zh-CN" altLang="en-US" sz="8000" b="1">
                <a:solidFill>
                  <a:srgbClr val="C00000"/>
                </a:solidFill>
                <a:latin typeface="华文琥珀" panose="02010800040101010101" charset="-122"/>
                <a:ea typeface="华文琥珀" panose="02010800040101010101" charset="-122"/>
                <a:cs typeface="华文琥珀" panose="02010800040101010101" charset="-122"/>
              </a:rPr>
              <a:t>年新课标</a:t>
            </a:r>
            <a:r>
              <a:rPr lang="en-US" altLang="zh-CN" sz="8000" b="1">
                <a:solidFill>
                  <a:srgbClr val="C00000"/>
                </a:solidFill>
                <a:latin typeface="华文琥珀" panose="02010800040101010101" charset="-122"/>
                <a:ea typeface="华文琥珀" panose="02010800040101010101" charset="-122"/>
                <a:cs typeface="华文琥珀" panose="02010800040101010101" charset="-122"/>
              </a:rPr>
              <a:t>I</a:t>
            </a:r>
            <a:r>
              <a:rPr lang="zh-CN" altLang="en-US" sz="8000" b="1">
                <a:solidFill>
                  <a:srgbClr val="C00000"/>
                </a:solidFill>
                <a:latin typeface="华文琥珀" panose="02010800040101010101" charset="-122"/>
                <a:ea typeface="华文琥珀" panose="02010800040101010101" charset="-122"/>
                <a:cs typeface="华文琥珀" panose="02010800040101010101" charset="-122"/>
              </a:rPr>
              <a:t>卷</a:t>
            </a:r>
            <a:endParaRPr lang="zh-CN" altLang="en-US" sz="8000" b="1">
              <a:solidFill>
                <a:srgbClr val="C00000"/>
              </a:solidFill>
              <a:latin typeface="华文琥珀" panose="02010800040101010101" charset="-122"/>
              <a:ea typeface="华文琥珀" panose="02010800040101010101" charset="-122"/>
              <a:cs typeface="华文琥珀" panose="02010800040101010101" charset="-122"/>
            </a:endParaRPr>
          </a:p>
          <a:p>
            <a:r>
              <a:rPr lang="en-US" altLang="zh-CN" sz="8000" b="1">
                <a:solidFill>
                  <a:srgbClr val="C00000"/>
                </a:solidFill>
                <a:latin typeface="华文琥珀" panose="02010800040101010101" charset="-122"/>
                <a:ea typeface="华文琥珀" panose="02010800040101010101" charset="-122"/>
                <a:cs typeface="华文琥珀" panose="02010800040101010101" charset="-122"/>
              </a:rPr>
              <a:t>    </a:t>
            </a:r>
            <a:r>
              <a:rPr lang="zh-CN" altLang="en-US" sz="8000" b="1">
                <a:solidFill>
                  <a:srgbClr val="C00000"/>
                </a:solidFill>
                <a:latin typeface="华文琥珀" panose="02010800040101010101" charset="-122"/>
                <a:ea typeface="华文琥珀" panose="02010800040101010101" charset="-122"/>
                <a:cs typeface="华文琥珀" panose="02010800040101010101" charset="-122"/>
              </a:rPr>
              <a:t>应用文</a:t>
            </a:r>
            <a:r>
              <a:rPr lang="en-US" altLang="zh-CN" sz="8000" b="1">
                <a:solidFill>
                  <a:srgbClr val="C00000"/>
                </a:solidFill>
                <a:latin typeface="华文琥珀" panose="02010800040101010101" charset="-122"/>
                <a:ea typeface="华文琥珀" panose="02010800040101010101" charset="-122"/>
                <a:cs typeface="华文琥珀" panose="02010800040101010101" charset="-122"/>
              </a:rPr>
              <a:t> </a:t>
            </a:r>
            <a:endParaRPr lang="en-US" altLang="zh-CN" sz="8000" b="1">
              <a:solidFill>
                <a:srgbClr val="C00000"/>
              </a:solidFill>
              <a:latin typeface="华文琥珀" panose="02010800040101010101" charset="-122"/>
              <a:ea typeface="华文琥珀" panose="02010800040101010101" charset="-122"/>
              <a:cs typeface="华文琥珀" panose="02010800040101010101"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17"/>
          <p:cNvPicPr>
            <a:picLocks noChangeAspect="1"/>
          </p:cNvPicPr>
          <p:nvPr/>
        </p:nvPicPr>
        <p:blipFill>
          <a:blip r:embed="rId1"/>
          <a:stretch>
            <a:fillRect/>
          </a:stretch>
        </p:blipFill>
        <p:spPr>
          <a:xfrm>
            <a:off x="635" y="635"/>
            <a:ext cx="12191365" cy="6857365"/>
          </a:xfrm>
          <a:prstGeom prst="rect">
            <a:avLst/>
          </a:prstGeom>
        </p:spPr>
      </p:pic>
      <p:sp>
        <p:nvSpPr>
          <p:cNvPr id="2" name="文本框 1"/>
          <p:cNvSpPr txBox="1"/>
          <p:nvPr/>
        </p:nvSpPr>
        <p:spPr>
          <a:xfrm>
            <a:off x="3539490" y="2531110"/>
            <a:ext cx="7760335" cy="1445260"/>
          </a:xfrm>
          <a:prstGeom prst="rect">
            <a:avLst/>
          </a:prstGeom>
          <a:noFill/>
        </p:spPr>
        <p:txBody>
          <a:bodyPr wrap="square" rtlCol="0">
            <a:spAutoFit/>
          </a:bodyPr>
          <a:p>
            <a:r>
              <a:rPr lang="en-US" altLang="zh-CN" sz="8800" b="1">
                <a:solidFill>
                  <a:srgbClr val="C00000"/>
                </a:solidFill>
                <a:latin typeface="Times New Roman" panose="02020603050405020304" charset="0"/>
                <a:ea typeface="华文琥珀" panose="02010800040101010101" charset="-122"/>
                <a:cs typeface="Times New Roman" panose="02020603050405020304" charset="0"/>
              </a:rPr>
              <a:t>Thank You</a:t>
            </a:r>
            <a:endParaRPr lang="en-US" altLang="zh-CN" sz="8800" b="1">
              <a:solidFill>
                <a:srgbClr val="C00000"/>
              </a:solidFill>
              <a:latin typeface="Times New Roman" panose="02020603050405020304" charset="0"/>
              <a:ea typeface="华文琥珀" panose="02010800040101010101" charset="-122"/>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0" y="0"/>
            <a:ext cx="12192000" cy="6858000"/>
          </a:xfrm>
          <a:prstGeom prst="rect">
            <a:avLst/>
          </a:prstGeom>
        </p:spPr>
      </p:pic>
      <p:sp>
        <p:nvSpPr>
          <p:cNvPr id="2" name="文本框 1"/>
          <p:cNvSpPr txBox="1"/>
          <p:nvPr/>
        </p:nvSpPr>
        <p:spPr>
          <a:xfrm>
            <a:off x="612140" y="749300"/>
            <a:ext cx="9982835" cy="5077460"/>
          </a:xfrm>
          <a:prstGeom prst="rect">
            <a:avLst/>
          </a:prstGeom>
          <a:noFill/>
        </p:spPr>
        <p:txBody>
          <a:bodyPr wrap="square" rtlCol="0">
            <a:spAutoFit/>
          </a:bodyPr>
          <a:p>
            <a:pPr>
              <a:lnSpc>
                <a:spcPct val="150000"/>
              </a:lnSpc>
            </a:pPr>
            <a:r>
              <a:rPr sz="3600"/>
              <a:t>假定你是李华，你们班上周五在公园上了一节美术课，请给英国好友Chris写一封邮件分享你的经历，内容包括：1</a:t>
            </a:r>
            <a:r>
              <a:rPr lang="en-US" sz="3600"/>
              <a:t>. </a:t>
            </a:r>
            <a:r>
              <a:rPr sz="3600"/>
              <a:t>你的作品内容</a:t>
            </a:r>
            <a:r>
              <a:rPr lang="en-US" sz="3600"/>
              <a:t>     </a:t>
            </a:r>
            <a:r>
              <a:rPr sz="3600"/>
              <a:t>2</a:t>
            </a:r>
            <a:r>
              <a:rPr lang="en-US" sz="3600"/>
              <a:t>. </a:t>
            </a:r>
            <a:r>
              <a:rPr sz="3600"/>
              <a:t>你的感想</a:t>
            </a:r>
            <a:endParaRPr sz="3600"/>
          </a:p>
          <a:p>
            <a:pPr>
              <a:lnSpc>
                <a:spcPct val="150000"/>
              </a:lnSpc>
            </a:pPr>
            <a:r>
              <a:rPr sz="3600"/>
              <a:t>Dear Chris</a:t>
            </a:r>
            <a:r>
              <a:rPr lang="zh-CN" sz="3600"/>
              <a:t>，</a:t>
            </a:r>
            <a:endParaRPr lang="zh-CN" sz="3600"/>
          </a:p>
          <a:p>
            <a:pPr>
              <a:lnSpc>
                <a:spcPct val="150000"/>
              </a:lnSpc>
            </a:pPr>
            <a:r>
              <a:rPr lang="zh-CN" sz="3600"/>
              <a:t> </a:t>
            </a:r>
            <a:r>
              <a:rPr lang="en-US" altLang="zh-CN" sz="3600"/>
              <a:t>     </a:t>
            </a:r>
            <a:r>
              <a:rPr sz="3600"/>
              <a:t>I'm writing to share with you an art class in a park last Friday.</a:t>
            </a:r>
            <a:endParaRPr sz="3600"/>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2" name="文本框 1"/>
          <p:cNvSpPr txBox="1"/>
          <p:nvPr/>
        </p:nvSpPr>
        <p:spPr>
          <a:xfrm>
            <a:off x="635" y="151765"/>
            <a:ext cx="4961890" cy="6403975"/>
          </a:xfrm>
          <a:prstGeom prst="rect">
            <a:avLst/>
          </a:prstGeom>
          <a:noFill/>
          <a:ln>
            <a:solidFill>
              <a:schemeClr val="accent1"/>
            </a:solidFill>
          </a:ln>
        </p:spPr>
        <p:txBody>
          <a:bodyPr wrap="square" rtlCol="0">
            <a:noAutofit/>
          </a:bodyPr>
          <a:p>
            <a:pPr>
              <a:lnSpc>
                <a:spcPct val="150000"/>
              </a:lnSpc>
            </a:pPr>
            <a:r>
              <a:rPr sz="2800"/>
              <a:t>假定你是李华，你们班上周五在公园上了一节美术课，请给英国好友Chris写一封邮件分享你的经历，内容包括：1</a:t>
            </a:r>
            <a:r>
              <a:rPr lang="en-US" sz="2800"/>
              <a:t>. </a:t>
            </a:r>
            <a:r>
              <a:rPr sz="2800"/>
              <a:t>你的作品内容</a:t>
            </a:r>
            <a:r>
              <a:rPr lang="en-US" sz="2800"/>
              <a:t>    </a:t>
            </a:r>
            <a:r>
              <a:rPr sz="2800"/>
              <a:t>2</a:t>
            </a:r>
            <a:r>
              <a:rPr lang="en-US" sz="2800"/>
              <a:t>. </a:t>
            </a:r>
            <a:r>
              <a:rPr sz="2800"/>
              <a:t>你的感想</a:t>
            </a:r>
            <a:endParaRPr sz="2800"/>
          </a:p>
          <a:p>
            <a:pPr>
              <a:lnSpc>
                <a:spcPct val="150000"/>
              </a:lnSpc>
            </a:pPr>
            <a:r>
              <a:rPr sz="2800"/>
              <a:t>Dear Chris</a:t>
            </a:r>
            <a:r>
              <a:rPr lang="zh-CN" sz="2800"/>
              <a:t>，</a:t>
            </a:r>
            <a:endParaRPr lang="zh-CN" sz="2800"/>
          </a:p>
          <a:p>
            <a:pPr>
              <a:lnSpc>
                <a:spcPct val="150000"/>
              </a:lnSpc>
            </a:pPr>
            <a:r>
              <a:rPr lang="zh-CN" sz="2800"/>
              <a:t> </a:t>
            </a:r>
            <a:r>
              <a:rPr lang="en-US" altLang="zh-CN" sz="2800"/>
              <a:t>     </a:t>
            </a:r>
            <a:r>
              <a:rPr sz="2800"/>
              <a:t>I'm writing to share with you an art class in a park last Friday.</a:t>
            </a:r>
            <a:endParaRPr sz="2800"/>
          </a:p>
        </p:txBody>
      </p:sp>
      <p:sp>
        <p:nvSpPr>
          <p:cNvPr id="3" name="矩形 2"/>
          <p:cNvSpPr/>
          <p:nvPr/>
        </p:nvSpPr>
        <p:spPr>
          <a:xfrm>
            <a:off x="800100" y="1635760"/>
            <a:ext cx="789940" cy="577215"/>
          </a:xfrm>
          <a:prstGeom prst="rect">
            <a:avLst/>
          </a:prstGeom>
          <a:noFill/>
          <a:ln w="57150" cmpd="sng">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矩形 4"/>
          <p:cNvSpPr/>
          <p:nvPr/>
        </p:nvSpPr>
        <p:spPr>
          <a:xfrm>
            <a:off x="3707130" y="339090"/>
            <a:ext cx="988695" cy="577215"/>
          </a:xfrm>
          <a:prstGeom prst="rect">
            <a:avLst/>
          </a:prstGeom>
          <a:noFill/>
          <a:ln w="57150" cmpd="sng">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矩形 5"/>
          <p:cNvSpPr/>
          <p:nvPr/>
        </p:nvSpPr>
        <p:spPr>
          <a:xfrm>
            <a:off x="90170" y="2204085"/>
            <a:ext cx="1731645" cy="577215"/>
          </a:xfrm>
          <a:prstGeom prst="rect">
            <a:avLst/>
          </a:prstGeom>
          <a:noFill/>
          <a:ln w="57150" cmpd="sng">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矩形 6"/>
          <p:cNvSpPr/>
          <p:nvPr/>
        </p:nvSpPr>
        <p:spPr>
          <a:xfrm>
            <a:off x="90170" y="2781300"/>
            <a:ext cx="1731645" cy="647700"/>
          </a:xfrm>
          <a:prstGeom prst="rect">
            <a:avLst/>
          </a:prstGeom>
          <a:noFill/>
          <a:ln w="57150" cmpd="sng">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矩形 7"/>
          <p:cNvSpPr/>
          <p:nvPr/>
        </p:nvSpPr>
        <p:spPr>
          <a:xfrm>
            <a:off x="2847340" y="2860675"/>
            <a:ext cx="859790" cy="577215"/>
          </a:xfrm>
          <a:prstGeom prst="rect">
            <a:avLst/>
          </a:prstGeom>
          <a:noFill/>
          <a:ln w="57150" cmpd="sng">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nvSpPr>
        <p:spPr>
          <a:xfrm>
            <a:off x="5511800" y="189230"/>
            <a:ext cx="6586220" cy="4172585"/>
          </a:xfrm>
          <a:prstGeom prst="rect">
            <a:avLst/>
          </a:prstGeom>
          <a:noFill/>
        </p:spPr>
        <p:txBody>
          <a:bodyPr wrap="square" rtlCol="0">
            <a:noAutofit/>
          </a:bodyPr>
          <a:p>
            <a:r>
              <a:rPr lang="en-US" altLang="zh-CN" sz="2800"/>
              <a:t>I. Genre: An email</a:t>
            </a:r>
            <a:endParaRPr lang="en-US" altLang="zh-CN" sz="2800"/>
          </a:p>
          <a:p>
            <a:r>
              <a:rPr lang="en-US" altLang="zh-CN" sz="2800"/>
              <a:t>Compare with the News Report:</a:t>
            </a:r>
            <a:endParaRPr lang="en-US" altLang="zh-CN" sz="2800"/>
          </a:p>
          <a:p>
            <a:endParaRPr lang="en-US" altLang="zh-CN" sz="2800"/>
          </a:p>
        </p:txBody>
      </p:sp>
      <p:graphicFrame>
        <p:nvGraphicFramePr>
          <p:cNvPr id="10" name="表格 9"/>
          <p:cNvGraphicFramePr/>
          <p:nvPr>
            <p:custDataLst>
              <p:tags r:id="rId2"/>
            </p:custDataLst>
          </p:nvPr>
        </p:nvGraphicFramePr>
        <p:xfrm>
          <a:off x="5511800" y="1236345"/>
          <a:ext cx="6515735" cy="3017520"/>
        </p:xfrm>
        <a:graphic>
          <a:graphicData uri="http://schemas.openxmlformats.org/drawingml/2006/table">
            <a:tbl>
              <a:tblPr firstRow="1" bandRow="1">
                <a:tableStyleId>{30F9D4DD-23FA-4A1F-B4F3-994118A7BB89}</a:tableStyleId>
              </a:tblPr>
              <a:tblGrid>
                <a:gridCol w="1781810"/>
                <a:gridCol w="1818005"/>
                <a:gridCol w="2915920"/>
              </a:tblGrid>
              <a:tr h="434340">
                <a:tc>
                  <a:txBody>
                    <a:bodyPr/>
                    <a:p>
                      <a:pPr>
                        <a:buNone/>
                      </a:pPr>
                      <a:endParaRPr lang="zh-CN" altLang="en-US" sz="2400"/>
                    </a:p>
                  </a:txBody>
                  <a:tcPr/>
                </a:tc>
                <a:tc>
                  <a:txBody>
                    <a:bodyPr/>
                    <a:p>
                      <a:pPr>
                        <a:buNone/>
                      </a:pPr>
                      <a:r>
                        <a:rPr lang="en-US" altLang="zh-CN" sz="2400"/>
                        <a:t>the email</a:t>
                      </a:r>
                      <a:endParaRPr lang="en-US" altLang="zh-CN" sz="2400"/>
                    </a:p>
                  </a:txBody>
                  <a:tcPr/>
                </a:tc>
                <a:tc>
                  <a:txBody>
                    <a:bodyPr/>
                    <a:p>
                      <a:pPr>
                        <a:buNone/>
                      </a:pPr>
                      <a:r>
                        <a:rPr lang="en-US" altLang="zh-CN" sz="2400"/>
                        <a:t>News Report/</a:t>
                      </a:r>
                      <a:endParaRPr lang="en-US" altLang="zh-CN" sz="2400"/>
                    </a:p>
                    <a:p>
                      <a:pPr>
                        <a:buNone/>
                      </a:pPr>
                      <a:r>
                        <a:rPr lang="en-US" altLang="zh-CN" sz="2400"/>
                        <a:t>contribution</a:t>
                      </a:r>
                      <a:endParaRPr lang="en-US" altLang="zh-CN" sz="2400"/>
                    </a:p>
                  </a:txBody>
                  <a:tcPr/>
                </a:tc>
              </a:tr>
              <a:tr h="434340">
                <a:tc>
                  <a:txBody>
                    <a:bodyPr/>
                    <a:p>
                      <a:pPr>
                        <a:buNone/>
                      </a:pPr>
                      <a:r>
                        <a:rPr lang="en-US" altLang="zh-CN" sz="2400"/>
                        <a:t>Tense</a:t>
                      </a:r>
                      <a:endParaRPr lang="en-US" altLang="zh-CN" sz="2400"/>
                    </a:p>
                  </a:txBody>
                  <a:tcPr/>
                </a:tc>
                <a:tc>
                  <a:txBody>
                    <a:bodyPr/>
                    <a:p>
                      <a:pPr>
                        <a:buNone/>
                      </a:pPr>
                      <a:r>
                        <a:rPr lang="en-US" altLang="zh-CN" sz="2400"/>
                        <a:t>past</a:t>
                      </a:r>
                      <a:endParaRPr lang="en-US" altLang="zh-CN" sz="2400"/>
                    </a:p>
                  </a:txBody>
                  <a:tcPr/>
                </a:tc>
                <a:tc>
                  <a:txBody>
                    <a:bodyPr/>
                    <a:p>
                      <a:pPr>
                        <a:buNone/>
                      </a:pPr>
                      <a:r>
                        <a:rPr lang="en-US" altLang="zh-CN" sz="2400"/>
                        <a:t>past</a:t>
                      </a:r>
                      <a:endParaRPr lang="en-US" altLang="zh-CN" sz="2400"/>
                    </a:p>
                  </a:txBody>
                  <a:tcPr/>
                </a:tc>
              </a:tr>
              <a:tr h="434340">
                <a:tc>
                  <a:txBody>
                    <a:bodyPr/>
                    <a:p>
                      <a:pPr>
                        <a:buNone/>
                      </a:pPr>
                      <a:r>
                        <a:rPr lang="en-US" altLang="zh-CN" sz="2400"/>
                        <a:t>Person</a:t>
                      </a:r>
                      <a:endParaRPr lang="en-US" altLang="zh-CN" sz="2400"/>
                    </a:p>
                  </a:txBody>
                  <a:tcPr/>
                </a:tc>
                <a:tc>
                  <a:txBody>
                    <a:bodyPr/>
                    <a:p>
                      <a:pPr>
                        <a:buNone/>
                      </a:pPr>
                      <a:r>
                        <a:rPr lang="en-US" altLang="zh-CN" sz="2400"/>
                        <a:t>1st</a:t>
                      </a:r>
                      <a:endParaRPr lang="en-US" altLang="zh-CN" sz="2400"/>
                    </a:p>
                  </a:txBody>
                  <a:tcPr/>
                </a:tc>
                <a:tc>
                  <a:txBody>
                    <a:bodyPr/>
                    <a:p>
                      <a:pPr>
                        <a:buNone/>
                      </a:pPr>
                      <a:r>
                        <a:rPr lang="en-US" altLang="zh-CN" sz="2400"/>
                        <a:t>1st/3rd</a:t>
                      </a:r>
                      <a:endParaRPr lang="en-US" altLang="zh-CN" sz="2400"/>
                    </a:p>
                  </a:txBody>
                  <a:tcPr/>
                </a:tc>
              </a:tr>
              <a:tr h="434340">
                <a:tc>
                  <a:txBody>
                    <a:bodyPr/>
                    <a:p>
                      <a:pPr>
                        <a:buNone/>
                      </a:pPr>
                      <a:r>
                        <a:rPr lang="en-US" altLang="zh-CN" sz="2400"/>
                        <a:t>Position</a:t>
                      </a:r>
                      <a:endParaRPr lang="en-US" altLang="zh-CN" sz="2400"/>
                    </a:p>
                  </a:txBody>
                  <a:tcPr/>
                </a:tc>
                <a:tc>
                  <a:txBody>
                    <a:bodyPr/>
                    <a:p>
                      <a:pPr>
                        <a:buNone/>
                      </a:pPr>
                      <a:r>
                        <a:rPr lang="en-US" altLang="zh-CN" sz="2400"/>
                        <a:t>subjective</a:t>
                      </a:r>
                      <a:endParaRPr lang="en-US" altLang="zh-CN" sz="2400"/>
                    </a:p>
                  </a:txBody>
                  <a:tcPr/>
                </a:tc>
                <a:tc>
                  <a:txBody>
                    <a:bodyPr/>
                    <a:p>
                      <a:pPr>
                        <a:buNone/>
                      </a:pPr>
                      <a:r>
                        <a:rPr lang="en-US" altLang="zh-CN" sz="2400"/>
                        <a:t>objective/subjective</a:t>
                      </a:r>
                      <a:endParaRPr lang="en-US" altLang="zh-CN" sz="2400"/>
                    </a:p>
                  </a:txBody>
                  <a:tcPr/>
                </a:tc>
              </a:tr>
              <a:tr h="434340">
                <a:tc>
                  <a:txBody>
                    <a:bodyPr/>
                    <a:p>
                      <a:pPr>
                        <a:buNone/>
                      </a:pPr>
                      <a:r>
                        <a:rPr lang="en-US" altLang="zh-CN" sz="2400"/>
                        <a:t>Language/</a:t>
                      </a:r>
                      <a:endParaRPr lang="en-US" altLang="zh-CN" sz="2400"/>
                    </a:p>
                    <a:p>
                      <a:pPr>
                        <a:buNone/>
                      </a:pPr>
                      <a:r>
                        <a:rPr lang="en-US" altLang="zh-CN" sz="2400"/>
                        <a:t>Voice</a:t>
                      </a:r>
                      <a:endParaRPr lang="en-US" altLang="zh-CN" sz="2400"/>
                    </a:p>
                  </a:txBody>
                  <a:tcPr/>
                </a:tc>
                <a:tc>
                  <a:txBody>
                    <a:bodyPr/>
                    <a:p>
                      <a:pPr>
                        <a:buNone/>
                      </a:pPr>
                      <a:r>
                        <a:rPr lang="en-US" altLang="zh-CN" sz="2400"/>
                        <a:t>casual</a:t>
                      </a:r>
                      <a:endParaRPr lang="en-US" altLang="zh-CN" sz="2400"/>
                    </a:p>
                    <a:p>
                      <a:pPr>
                        <a:buNone/>
                      </a:pPr>
                      <a:r>
                        <a:rPr lang="en-US" altLang="zh-CN" sz="2400"/>
                        <a:t>emotional</a:t>
                      </a:r>
                      <a:endParaRPr lang="en-US" altLang="zh-CN" sz="2400"/>
                    </a:p>
                  </a:txBody>
                  <a:tcPr/>
                </a:tc>
                <a:tc>
                  <a:txBody>
                    <a:bodyPr/>
                    <a:p>
                      <a:pPr>
                        <a:buNone/>
                      </a:pPr>
                      <a:r>
                        <a:rPr lang="en-US" altLang="zh-CN" sz="2400"/>
                        <a:t>formal</a:t>
                      </a:r>
                      <a:endParaRPr lang="en-US" altLang="zh-CN" sz="2400"/>
                    </a:p>
                  </a:txBody>
                  <a:tcPr/>
                </a:tc>
              </a:tr>
            </a:tbl>
          </a:graphicData>
        </a:graphic>
      </p:graphicFrame>
      <p:sp>
        <p:nvSpPr>
          <p:cNvPr id="11" name="文本框 10"/>
          <p:cNvSpPr txBox="1"/>
          <p:nvPr/>
        </p:nvSpPr>
        <p:spPr>
          <a:xfrm>
            <a:off x="5499735" y="4417695"/>
            <a:ext cx="6525895" cy="2676525"/>
          </a:xfrm>
          <a:prstGeom prst="rect">
            <a:avLst/>
          </a:prstGeom>
          <a:noFill/>
        </p:spPr>
        <p:txBody>
          <a:bodyPr wrap="square" rtlCol="0">
            <a:spAutoFit/>
          </a:bodyPr>
          <a:p>
            <a:r>
              <a:rPr lang="en-US" altLang="zh-CN" sz="2800"/>
              <a:t>II Structure:</a:t>
            </a:r>
            <a:endParaRPr lang="en-US" altLang="zh-CN" sz="2800"/>
          </a:p>
          <a:p>
            <a:r>
              <a:rPr lang="en-US" altLang="zh-CN" sz="2800"/>
              <a:t>Part I   Writing purpose + Background</a:t>
            </a:r>
            <a:endParaRPr lang="en-US" altLang="zh-CN" sz="2800"/>
          </a:p>
          <a:p>
            <a:r>
              <a:rPr lang="en-US" altLang="zh-CN" sz="2800"/>
              <a:t>Part II   About the description of the work</a:t>
            </a:r>
            <a:endParaRPr lang="en-US" altLang="zh-CN" sz="2800"/>
          </a:p>
          <a:p>
            <a:r>
              <a:rPr lang="en-US" altLang="zh-CN" sz="2800"/>
              <a:t>Part III Thoughts/feelings </a:t>
            </a:r>
            <a:endParaRPr lang="en-US" altLang="zh-CN" sz="2800"/>
          </a:p>
          <a:p>
            <a:r>
              <a:rPr lang="en-US" altLang="zh-CN" sz="2800"/>
              <a:t>(</a:t>
            </a:r>
            <a:r>
              <a:rPr lang="zh-CN" altLang="en-US" sz="2800"/>
              <a:t>提醒：勿忘结尾体现交际功能）</a:t>
            </a:r>
            <a:endParaRPr lang="en-US" altLang="zh-CN" sz="2800"/>
          </a:p>
          <a:p>
            <a:endParaRPr lang="en-US" altLang="zh-CN" sz="2800"/>
          </a:p>
        </p:txBody>
      </p:sp>
      <p:pic>
        <p:nvPicPr>
          <p:cNvPr id="5125" name="图片 1" descr="logo横版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rgbClr val="FF0000"/>
                </a:solidFill>
              </a:rPr>
              <a:t>Brainstorm: What is the content of this work about?</a:t>
            </a:r>
            <a:endParaRPr lang="en-US" altLang="zh-CN" sz="3200" b="1">
              <a:solidFill>
                <a:srgbClr val="FF0000"/>
              </a:solidFill>
            </a:endParaRPr>
          </a:p>
        </p:txBody>
      </p:sp>
      <p:sp>
        <p:nvSpPr>
          <p:cNvPr id="12" name="文本框 11"/>
          <p:cNvSpPr txBox="1"/>
          <p:nvPr/>
        </p:nvSpPr>
        <p:spPr>
          <a:xfrm>
            <a:off x="237490" y="734695"/>
            <a:ext cx="11772900" cy="6123305"/>
          </a:xfrm>
          <a:prstGeom prst="rect">
            <a:avLst/>
          </a:prstGeom>
          <a:noFill/>
        </p:spPr>
        <p:txBody>
          <a:bodyPr wrap="square" rtlCol="0" anchor="t">
            <a:noAutofit/>
          </a:bodyPr>
          <a:p>
            <a:pPr>
              <a:lnSpc>
                <a:spcPct val="130000"/>
              </a:lnSpc>
              <a:spcBef>
                <a:spcPts val="0"/>
              </a:spcBef>
              <a:spcAft>
                <a:spcPts val="0"/>
              </a:spcAft>
            </a:pPr>
            <a:r>
              <a:rPr lang="zh-CN" altLang="en-US" sz="2800"/>
              <a:t>1. I painted </a:t>
            </a:r>
            <a:r>
              <a:rPr lang="zh-CN" altLang="en-US" sz="2800">
                <a:solidFill>
                  <a:srgbClr val="FF0000"/>
                </a:solidFill>
              </a:rPr>
              <a:t>a serene lake </a:t>
            </a:r>
            <a:r>
              <a:rPr lang="zh-CN" altLang="en-US" sz="2800">
                <a:solidFill>
                  <a:schemeClr val="tx1"/>
                </a:solidFill>
              </a:rPr>
              <a:t>with clear water and swimming fish.</a:t>
            </a:r>
            <a:endParaRPr lang="zh-CN" altLang="en-US" sz="2800">
              <a:solidFill>
                <a:schemeClr val="tx1"/>
              </a:solidFill>
            </a:endParaRPr>
          </a:p>
          <a:p>
            <a:pPr>
              <a:lnSpc>
                <a:spcPct val="130000"/>
              </a:lnSpc>
              <a:spcBef>
                <a:spcPts val="0"/>
              </a:spcBef>
              <a:spcAft>
                <a:spcPts val="0"/>
              </a:spcAft>
            </a:pPr>
            <a:r>
              <a:rPr lang="zh-CN" altLang="en-US" sz="2800"/>
              <a:t>2. I depicted </a:t>
            </a:r>
            <a:r>
              <a:rPr lang="zh-CN" altLang="en-US" sz="2800">
                <a:solidFill>
                  <a:srgbClr val="FF0000"/>
                </a:solidFill>
              </a:rPr>
              <a:t>a beautiful mountain</a:t>
            </a:r>
            <a:r>
              <a:rPr lang="zh-CN" altLang="en-US" sz="2800"/>
              <a:t> range with lush greenery.</a:t>
            </a:r>
            <a:endParaRPr lang="zh-CN" altLang="en-US" sz="2800"/>
          </a:p>
          <a:p>
            <a:pPr>
              <a:lnSpc>
                <a:spcPct val="130000"/>
              </a:lnSpc>
              <a:spcBef>
                <a:spcPts val="0"/>
              </a:spcBef>
              <a:spcAft>
                <a:spcPts val="0"/>
              </a:spcAft>
            </a:pPr>
            <a:r>
              <a:rPr lang="zh-CN" altLang="en-US" sz="2800"/>
              <a:t>3. I sketched </a:t>
            </a:r>
            <a:r>
              <a:rPr lang="zh-CN" altLang="en-US" sz="2800">
                <a:solidFill>
                  <a:srgbClr val="FF0000"/>
                </a:solidFill>
              </a:rPr>
              <a:t>a group of children</a:t>
            </a:r>
            <a:r>
              <a:rPr lang="zh-CN" altLang="en-US" sz="2800"/>
              <a:t> playing on the grass happily.</a:t>
            </a:r>
            <a:endParaRPr lang="zh-CN" altLang="en-US" sz="2800"/>
          </a:p>
          <a:p>
            <a:pPr>
              <a:lnSpc>
                <a:spcPct val="130000"/>
              </a:lnSpc>
              <a:spcBef>
                <a:spcPts val="0"/>
              </a:spcBef>
              <a:spcAft>
                <a:spcPts val="0"/>
              </a:spcAft>
            </a:pPr>
            <a:r>
              <a:rPr lang="zh-CN" altLang="en-US" sz="2800"/>
              <a:t>4.</a:t>
            </a:r>
            <a:r>
              <a:rPr lang="en-US" altLang="zh-CN" sz="2800"/>
              <a:t> </a:t>
            </a:r>
            <a:r>
              <a:rPr lang="zh-CN" altLang="en-US" sz="2800">
                <a:sym typeface="+mn-ea"/>
              </a:rPr>
              <a:t>I illustrated </a:t>
            </a:r>
            <a:r>
              <a:rPr lang="zh-CN" altLang="en-US" sz="2800">
                <a:solidFill>
                  <a:srgbClr val="FF0000"/>
                </a:solidFill>
                <a:sym typeface="+mn-ea"/>
              </a:rPr>
              <a:t>a beautiful garden</a:t>
            </a:r>
            <a:r>
              <a:rPr lang="zh-CN" altLang="en-US" sz="2800">
                <a:sym typeface="+mn-ea"/>
              </a:rPr>
              <a:t> with a fountain and blooming flowers</a:t>
            </a:r>
            <a:r>
              <a:rPr lang="en-US" altLang="zh-CN" sz="2800">
                <a:sym typeface="+mn-ea"/>
              </a:rPr>
              <a:t>.</a:t>
            </a:r>
            <a:endParaRPr lang="zh-CN" altLang="en-US" sz="2800"/>
          </a:p>
          <a:p>
            <a:pPr>
              <a:lnSpc>
                <a:spcPct val="130000"/>
              </a:lnSpc>
              <a:spcBef>
                <a:spcPts val="0"/>
              </a:spcBef>
              <a:spcAft>
                <a:spcPts val="0"/>
              </a:spcAft>
            </a:pPr>
            <a:r>
              <a:rPr lang="zh-CN" altLang="en-US" sz="2800"/>
              <a:t>5. I drew</a:t>
            </a:r>
            <a:r>
              <a:rPr lang="zh-CN" altLang="en-US" sz="2800">
                <a:solidFill>
                  <a:srgbClr val="FF0000"/>
                </a:solidFill>
              </a:rPr>
              <a:t> a peaceful forest </a:t>
            </a:r>
            <a:r>
              <a:rPr lang="zh-CN" altLang="en-US" sz="2800"/>
              <a:t>with tall trees and little animals.</a:t>
            </a:r>
            <a:endParaRPr lang="zh-CN" altLang="en-US" sz="2800"/>
          </a:p>
          <a:p>
            <a:pPr>
              <a:lnSpc>
                <a:spcPct val="130000"/>
              </a:lnSpc>
              <a:spcBef>
                <a:spcPts val="0"/>
              </a:spcBef>
              <a:spcAft>
                <a:spcPts val="0"/>
              </a:spcAft>
            </a:pPr>
            <a:r>
              <a:rPr lang="zh-CN" altLang="en-US" sz="2800"/>
              <a:t>6. I pictured </a:t>
            </a:r>
            <a:r>
              <a:rPr lang="zh-CN" altLang="en-US" sz="2800">
                <a:solidFill>
                  <a:srgbClr val="FF0000"/>
                </a:solidFill>
              </a:rPr>
              <a:t>a sunny beach</a:t>
            </a:r>
            <a:r>
              <a:rPr lang="zh-CN" altLang="en-US" sz="2800"/>
              <a:t> with blue waves and white sand.</a:t>
            </a:r>
            <a:endParaRPr lang="zh-CN" altLang="en-US" sz="2800"/>
          </a:p>
          <a:p>
            <a:pPr>
              <a:lnSpc>
                <a:spcPct val="130000"/>
              </a:lnSpc>
              <a:spcBef>
                <a:spcPts val="0"/>
              </a:spcBef>
              <a:spcAft>
                <a:spcPts val="0"/>
              </a:spcAft>
            </a:pPr>
            <a:r>
              <a:rPr lang="zh-CN" altLang="en-US" sz="2800"/>
              <a:t>7. I presented </a:t>
            </a:r>
            <a:r>
              <a:rPr lang="zh-CN" altLang="en-US" sz="2800">
                <a:solidFill>
                  <a:srgbClr val="FF0000"/>
                </a:solidFill>
              </a:rPr>
              <a:t>a busy city street</a:t>
            </a:r>
            <a:r>
              <a:rPr lang="zh-CN" altLang="en-US" sz="2800"/>
              <a:t> with people and vehicles.</a:t>
            </a:r>
            <a:endParaRPr lang="zh-CN" altLang="en-US" sz="2800"/>
          </a:p>
          <a:p>
            <a:pPr>
              <a:lnSpc>
                <a:spcPct val="130000"/>
              </a:lnSpc>
              <a:spcBef>
                <a:spcPts val="0"/>
              </a:spcBef>
              <a:spcAft>
                <a:spcPts val="0"/>
              </a:spcAft>
            </a:pPr>
            <a:r>
              <a:rPr lang="zh-CN" altLang="en-US" sz="2800"/>
              <a:t>8. I showed</a:t>
            </a:r>
            <a:r>
              <a:rPr lang="zh-CN" altLang="en-US" sz="2800">
                <a:solidFill>
                  <a:srgbClr val="FF0000"/>
                </a:solidFill>
              </a:rPr>
              <a:t> a lovely pet </a:t>
            </a:r>
            <a:r>
              <a:rPr lang="zh-CN" altLang="en-US" sz="2800"/>
              <a:t>like a dog or a cat.</a:t>
            </a:r>
            <a:endParaRPr lang="zh-CN" altLang="en-US" sz="2800"/>
          </a:p>
          <a:p>
            <a:pPr>
              <a:lnSpc>
                <a:spcPct val="130000"/>
              </a:lnSpc>
              <a:spcBef>
                <a:spcPts val="0"/>
              </a:spcBef>
              <a:spcAft>
                <a:spcPts val="0"/>
              </a:spcAft>
            </a:pPr>
            <a:r>
              <a:rPr lang="zh-CN" altLang="en-US" sz="2800"/>
              <a:t>9. I made</a:t>
            </a:r>
            <a:r>
              <a:rPr lang="zh-CN" altLang="en-US" sz="2800">
                <a:solidFill>
                  <a:srgbClr val="FF0000"/>
                </a:solidFill>
              </a:rPr>
              <a:t> a starry night sky</a:t>
            </a:r>
            <a:r>
              <a:rPr lang="zh-CN" altLang="en-US" sz="2800"/>
              <a:t> with shining stars and a crescent moon.</a:t>
            </a:r>
            <a:endParaRPr lang="zh-CN" altLang="en-US" sz="2800"/>
          </a:p>
          <a:p>
            <a:pPr>
              <a:lnSpc>
                <a:spcPct val="130000"/>
              </a:lnSpc>
              <a:spcBef>
                <a:spcPts val="0"/>
              </a:spcBef>
              <a:spcAft>
                <a:spcPts val="0"/>
              </a:spcAft>
            </a:pPr>
            <a:r>
              <a:rPr lang="zh-CN" altLang="en-US" sz="2800"/>
              <a:t>10. </a:t>
            </a:r>
            <a:r>
              <a:rPr lang="en-US" altLang="zh-CN" sz="2800"/>
              <a:t>.....</a:t>
            </a:r>
            <a:r>
              <a:rPr lang="zh-CN" altLang="en-US" sz="2800"/>
              <a:t>.</a:t>
            </a:r>
            <a:endParaRPr lang="zh-CN" altLang="en-US" sz="2800"/>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chemeClr val="tx1"/>
                </a:solidFill>
              </a:rPr>
              <a:t>Brainstorm: What is the content of this work about?</a:t>
            </a:r>
            <a:endParaRPr lang="en-US" altLang="zh-CN" sz="3200" b="1">
              <a:solidFill>
                <a:schemeClr val="tx1"/>
              </a:solidFill>
            </a:endParaRPr>
          </a:p>
        </p:txBody>
      </p:sp>
      <p:sp>
        <p:nvSpPr>
          <p:cNvPr id="12" name="文本框 11"/>
          <p:cNvSpPr txBox="1"/>
          <p:nvPr/>
        </p:nvSpPr>
        <p:spPr>
          <a:xfrm>
            <a:off x="237490" y="734695"/>
            <a:ext cx="11772900" cy="6123305"/>
          </a:xfrm>
          <a:prstGeom prst="rect">
            <a:avLst/>
          </a:prstGeom>
          <a:noFill/>
        </p:spPr>
        <p:txBody>
          <a:bodyPr wrap="square" rtlCol="0" anchor="t">
            <a:noAutofit/>
          </a:bodyPr>
          <a:p>
            <a:pPr>
              <a:lnSpc>
                <a:spcPct val="130000"/>
              </a:lnSpc>
              <a:spcBef>
                <a:spcPts val="0"/>
              </a:spcBef>
              <a:spcAft>
                <a:spcPts val="0"/>
              </a:spcAft>
            </a:pPr>
            <a:r>
              <a:rPr lang="en-US" sz="2800" b="1">
                <a:solidFill>
                  <a:srgbClr val="FF0000"/>
                </a:solidFill>
              </a:rPr>
              <a:t>Is it enlightening to you?</a:t>
            </a:r>
            <a:endParaRPr lang="en-US" sz="2800" b="1">
              <a:solidFill>
                <a:srgbClr val="FF0000"/>
              </a:solidFill>
            </a:endParaRPr>
          </a:p>
          <a:p>
            <a:pPr>
              <a:lnSpc>
                <a:spcPct val="130000"/>
              </a:lnSpc>
              <a:spcBef>
                <a:spcPts val="0"/>
              </a:spcBef>
              <a:spcAft>
                <a:spcPts val="0"/>
              </a:spcAft>
            </a:pPr>
            <a:r>
              <a:rPr lang="en-US" sz="2800" b="1">
                <a:solidFill>
                  <a:srgbClr val="FF0000"/>
                </a:solidFill>
              </a:rPr>
              <a:t>Could you find some useful expressions for the second and third paragraph?</a:t>
            </a:r>
            <a:endParaRPr lang="en-US" sz="2800" b="1">
              <a:solidFill>
                <a:srgbClr val="FF0000"/>
              </a:solidFill>
            </a:endParaRPr>
          </a:p>
          <a:p>
            <a:pPr>
              <a:lnSpc>
                <a:spcPct val="130000"/>
              </a:lnSpc>
              <a:spcBef>
                <a:spcPts val="0"/>
              </a:spcBef>
              <a:spcAft>
                <a:spcPts val="0"/>
              </a:spcAft>
            </a:pPr>
            <a:endParaRPr lang="en-US" sz="2800" b="1"/>
          </a:p>
          <a:p>
            <a:pPr>
              <a:lnSpc>
                <a:spcPct val="130000"/>
              </a:lnSpc>
              <a:spcBef>
                <a:spcPts val="0"/>
              </a:spcBef>
              <a:spcAft>
                <a:spcPts val="0"/>
              </a:spcAft>
            </a:pPr>
            <a:r>
              <a:rPr lang="en-US" sz="2800" b="1">
                <a:solidFill>
                  <a:srgbClr val="FF0000"/>
                </a:solidFill>
              </a:rPr>
              <a:t>Draft your version exchange the work with your partner’s and check it by the following criteria:</a:t>
            </a:r>
            <a:endParaRPr lang="en-US" sz="2800" b="1">
              <a:solidFill>
                <a:srgbClr val="FF0000"/>
              </a:solidFill>
            </a:endParaRPr>
          </a:p>
          <a:p>
            <a:pPr>
              <a:lnSpc>
                <a:spcPct val="130000"/>
              </a:lnSpc>
              <a:spcBef>
                <a:spcPts val="0"/>
              </a:spcBef>
              <a:spcAft>
                <a:spcPts val="0"/>
              </a:spcAft>
            </a:pPr>
            <a:endParaRPr lang="en-US" sz="2800" b="1">
              <a:solidFill>
                <a:srgbClr val="FF0000"/>
              </a:solidFill>
            </a:endParaRPr>
          </a:p>
        </p:txBody>
      </p:sp>
      <p:graphicFrame>
        <p:nvGraphicFramePr>
          <p:cNvPr id="2" name="表格 1"/>
          <p:cNvGraphicFramePr/>
          <p:nvPr>
            <p:custDataLst>
              <p:tags r:id="rId2"/>
            </p:custDataLst>
          </p:nvPr>
        </p:nvGraphicFramePr>
        <p:xfrm>
          <a:off x="237490" y="3787775"/>
          <a:ext cx="11324590" cy="2202180"/>
        </p:xfrm>
        <a:graphic>
          <a:graphicData uri="http://schemas.openxmlformats.org/drawingml/2006/table">
            <a:tbl>
              <a:tblPr firstRow="1" bandRow="1">
                <a:tableStyleId>{5C22544A-7EE6-4342-B048-85BDC9FD1C3A}</a:tableStyleId>
              </a:tblPr>
              <a:tblGrid>
                <a:gridCol w="11324590"/>
              </a:tblGrid>
              <a:tr h="734060">
                <a:tc>
                  <a:txBody>
                    <a:bodyPr/>
                    <a:p>
                      <a:pPr>
                        <a:buNone/>
                      </a:pPr>
                      <a:r>
                        <a:rPr lang="en-US" altLang="zh-CN" sz="2800"/>
                        <a:t>Does Para 1 convey the purpose and tell the background?</a:t>
                      </a:r>
                      <a:endParaRPr lang="en-US" altLang="zh-CN" sz="2800"/>
                    </a:p>
                  </a:txBody>
                  <a:tcPr/>
                </a:tc>
              </a:tr>
              <a:tr h="734060">
                <a:tc>
                  <a:txBody>
                    <a:bodyPr/>
                    <a:p>
                      <a:pPr>
                        <a:buNone/>
                      </a:pPr>
                      <a:r>
                        <a:rPr lang="en-US" altLang="zh-CN" sz="2800"/>
                        <a:t>Does Para 2 tell the details of the work?</a:t>
                      </a:r>
                      <a:endParaRPr lang="en-US" altLang="zh-CN" sz="2800"/>
                    </a:p>
                  </a:txBody>
                  <a:tcPr/>
                </a:tc>
              </a:tr>
              <a:tr h="734060">
                <a:tc>
                  <a:txBody>
                    <a:bodyPr/>
                    <a:p>
                      <a:pPr>
                        <a:buNone/>
                      </a:pPr>
                      <a:r>
                        <a:rPr lang="en-US" altLang="zh-CN" sz="2800"/>
                        <a:t>Does the writing express the deep feeling?</a:t>
                      </a:r>
                      <a:endParaRPr lang="en-US" altLang="zh-CN" sz="2800"/>
                    </a:p>
                  </a:txBody>
                  <a:tcPr/>
                </a:tc>
              </a:tr>
            </a:tbl>
          </a:graphicData>
        </a:graphic>
      </p:graphicFrame>
      <p:pic>
        <p:nvPicPr>
          <p:cNvPr id="5125" name="图片 1" descr="logo横版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chemeClr val="tx1"/>
                </a:solidFill>
              </a:rPr>
              <a:t>Reference For Language Polish</a:t>
            </a:r>
            <a:endParaRPr lang="en-US" altLang="zh-CN" sz="3200" b="1">
              <a:solidFill>
                <a:schemeClr val="tx1"/>
              </a:solidFill>
            </a:endParaRPr>
          </a:p>
        </p:txBody>
      </p:sp>
      <p:sp>
        <p:nvSpPr>
          <p:cNvPr id="12" name="文本框 11"/>
          <p:cNvSpPr txBox="1"/>
          <p:nvPr/>
        </p:nvSpPr>
        <p:spPr>
          <a:xfrm>
            <a:off x="237490" y="734695"/>
            <a:ext cx="11772900" cy="6123305"/>
          </a:xfrm>
          <a:prstGeom prst="rect">
            <a:avLst/>
          </a:prstGeom>
          <a:noFill/>
        </p:spPr>
        <p:txBody>
          <a:bodyPr wrap="square" rtlCol="0" anchor="t">
            <a:noAutofit/>
          </a:bodyPr>
          <a:p>
            <a:pPr>
              <a:lnSpc>
                <a:spcPct val="130000"/>
              </a:lnSpc>
              <a:spcBef>
                <a:spcPts val="0"/>
              </a:spcBef>
              <a:spcAft>
                <a:spcPts val="0"/>
              </a:spcAft>
            </a:pPr>
            <a:r>
              <a:rPr lang="en-US" sz="2800" b="1">
                <a:solidFill>
                  <a:srgbClr val="FF0000"/>
                </a:solidFill>
                <a:highlight>
                  <a:srgbClr val="FFFF00"/>
                </a:highlight>
              </a:rPr>
              <a:t> </a:t>
            </a:r>
            <a:r>
              <a:rPr lang="en-US" altLang="zh-CN" sz="2800" b="1">
                <a:solidFill>
                  <a:srgbClr val="FF0000"/>
                </a:solidFill>
                <a:highlight>
                  <a:srgbClr val="FFFF00"/>
                </a:highlight>
                <a:sym typeface="+mn-ea"/>
              </a:rPr>
              <a:t>the content of this work</a:t>
            </a:r>
            <a:endParaRPr lang="en-US" sz="2800" b="1">
              <a:solidFill>
                <a:srgbClr val="FF0000"/>
              </a:solidFill>
              <a:highlight>
                <a:srgbClr val="FFFF00"/>
              </a:highlight>
            </a:endParaRPr>
          </a:p>
          <a:p>
            <a:pPr>
              <a:lnSpc>
                <a:spcPct val="130000"/>
              </a:lnSpc>
              <a:spcBef>
                <a:spcPts val="0"/>
              </a:spcBef>
              <a:spcAft>
                <a:spcPts val="0"/>
              </a:spcAft>
            </a:pPr>
            <a:r>
              <a:rPr lang="en-US" sz="2800">
                <a:solidFill>
                  <a:schemeClr val="accent1">
                    <a:lumMod val="75000"/>
                  </a:schemeClr>
                </a:solidFill>
              </a:rPr>
              <a:t>1. I attempted to capture the essence of a serene forest using watercolors. The towering trees, adorned with a myriad of hues, stood tall and majestic, evoking a sense of tranquility within me. </a:t>
            </a:r>
            <a:endParaRPr lang="en-US" sz="2800">
              <a:solidFill>
                <a:schemeClr val="accent1">
                  <a:lumMod val="75000"/>
                </a:schemeClr>
              </a:solidFill>
            </a:endParaRPr>
          </a:p>
          <a:p>
            <a:pPr>
              <a:lnSpc>
                <a:spcPct val="130000"/>
              </a:lnSpc>
              <a:spcBef>
                <a:spcPts val="0"/>
              </a:spcBef>
              <a:spcAft>
                <a:spcPts val="0"/>
              </a:spcAft>
            </a:pPr>
            <a:r>
              <a:rPr lang="en-US" sz="2800">
                <a:solidFill>
                  <a:schemeClr val="tx1"/>
                </a:solidFill>
              </a:rPr>
              <a:t>2. I drew a beautiful lake with lotus flowers. The lake was so clear that I could see the fish swimming underneath. The lotus flowers were in different colors, which made the picture very lively.</a:t>
            </a:r>
            <a:endParaRPr lang="en-US" sz="2800">
              <a:solidFill>
                <a:schemeClr val="tx1"/>
              </a:solidFill>
            </a:endParaRPr>
          </a:p>
          <a:p>
            <a:pPr>
              <a:lnSpc>
                <a:spcPct val="130000"/>
              </a:lnSpc>
              <a:spcBef>
                <a:spcPts val="0"/>
              </a:spcBef>
              <a:spcAft>
                <a:spcPts val="0"/>
              </a:spcAft>
            </a:pPr>
            <a:r>
              <a:rPr lang="en-US" sz="2800">
                <a:solidFill>
                  <a:schemeClr val="accent1">
                    <a:lumMod val="75000"/>
                  </a:schemeClr>
                </a:solidFill>
              </a:rPr>
              <a:t>3.  I painted a garden filled with various flowers, each blooming with vivid colors. It made me feel the wonder and magic of nature. </a:t>
            </a:r>
            <a:endParaRPr lang="en-US" sz="2800">
              <a:solidFill>
                <a:schemeClr val="accent1">
                  <a:lumMod val="75000"/>
                </a:schemeClr>
              </a:solidFill>
            </a:endParaRPr>
          </a:p>
          <a:p>
            <a:pPr>
              <a:lnSpc>
                <a:spcPct val="130000"/>
              </a:lnSpc>
              <a:spcBef>
                <a:spcPts val="0"/>
              </a:spcBef>
              <a:spcAft>
                <a:spcPts val="0"/>
              </a:spcAft>
            </a:pPr>
            <a:endParaRPr lang="en-US" sz="2800">
              <a:solidFill>
                <a:schemeClr val="accent1">
                  <a:lumMod val="75000"/>
                </a:schemeClr>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chemeClr val="tx1"/>
                </a:solidFill>
              </a:rPr>
              <a:t>Reference For Language Polish</a:t>
            </a:r>
            <a:endParaRPr lang="en-US" altLang="zh-CN" sz="3200" b="1">
              <a:solidFill>
                <a:schemeClr val="tx1"/>
              </a:solidFill>
            </a:endParaRPr>
          </a:p>
        </p:txBody>
      </p:sp>
      <p:sp>
        <p:nvSpPr>
          <p:cNvPr id="12" name="文本框 11"/>
          <p:cNvSpPr txBox="1"/>
          <p:nvPr/>
        </p:nvSpPr>
        <p:spPr>
          <a:xfrm>
            <a:off x="237490" y="734695"/>
            <a:ext cx="11772900" cy="4639310"/>
          </a:xfrm>
          <a:prstGeom prst="rect">
            <a:avLst/>
          </a:prstGeom>
          <a:noFill/>
        </p:spPr>
        <p:txBody>
          <a:bodyPr wrap="square" rtlCol="0" anchor="t">
            <a:noAutofit/>
          </a:bodyPr>
          <a:p>
            <a:pPr>
              <a:lnSpc>
                <a:spcPct val="130000"/>
              </a:lnSpc>
              <a:spcBef>
                <a:spcPts val="0"/>
              </a:spcBef>
              <a:spcAft>
                <a:spcPts val="0"/>
              </a:spcAft>
            </a:pPr>
            <a:r>
              <a:rPr lang="en-US" sz="2800" b="1">
                <a:solidFill>
                  <a:schemeClr val="accent1">
                    <a:lumMod val="75000"/>
                  </a:schemeClr>
                </a:solidFill>
              </a:rPr>
              <a:t> </a:t>
            </a:r>
            <a:r>
              <a:rPr lang="en-US" sz="2800">
                <a:solidFill>
                  <a:schemeClr val="accent1">
                    <a:lumMod val="75000"/>
                  </a:schemeClr>
                </a:solidFill>
                <a:sym typeface="+mn-ea"/>
              </a:rPr>
              <a:t>4. I created a portrait of an old man sitting by the lake, capturing his serene expression.</a:t>
            </a:r>
            <a:endParaRPr lang="en-US" sz="2800" b="1">
              <a:solidFill>
                <a:schemeClr val="accent1">
                  <a:lumMod val="75000"/>
                </a:schemeClr>
              </a:solidFill>
            </a:endParaRPr>
          </a:p>
          <a:p>
            <a:pPr>
              <a:lnSpc>
                <a:spcPct val="130000"/>
              </a:lnSpc>
              <a:spcBef>
                <a:spcPts val="0"/>
              </a:spcBef>
              <a:spcAft>
                <a:spcPts val="0"/>
              </a:spcAft>
            </a:pPr>
            <a:r>
              <a:rPr lang="en-US" sz="2800">
                <a:solidFill>
                  <a:schemeClr val="tx1"/>
                </a:solidFill>
              </a:rPr>
              <a:t>5. I sketched a bird flying freely in the blue sky, symbolizing freedom and hope. </a:t>
            </a:r>
            <a:endParaRPr lang="en-US" sz="2800">
              <a:solidFill>
                <a:schemeClr val="tx1"/>
              </a:solidFill>
            </a:endParaRPr>
          </a:p>
          <a:p>
            <a:pPr>
              <a:lnSpc>
                <a:spcPct val="130000"/>
              </a:lnSpc>
              <a:spcBef>
                <a:spcPts val="0"/>
              </a:spcBef>
              <a:spcAft>
                <a:spcPts val="0"/>
              </a:spcAft>
            </a:pPr>
            <a:r>
              <a:rPr lang="en-US" sz="2800">
                <a:solidFill>
                  <a:schemeClr val="accent1">
                    <a:lumMod val="75000"/>
                  </a:schemeClr>
                </a:solidFill>
              </a:rPr>
              <a:t>6.  I drew a sunset over the mountains, using warm colors to convey a sense of peace. </a:t>
            </a:r>
            <a:endParaRPr lang="en-US" sz="2800">
              <a:solidFill>
                <a:schemeClr val="accent1">
                  <a:lumMod val="75000"/>
                </a:schemeClr>
              </a:solidFill>
            </a:endParaRPr>
          </a:p>
          <a:p>
            <a:pPr>
              <a:lnSpc>
                <a:spcPct val="130000"/>
              </a:lnSpc>
              <a:spcBef>
                <a:spcPts val="0"/>
              </a:spcBef>
              <a:spcAft>
                <a:spcPts val="0"/>
              </a:spcAft>
            </a:pPr>
            <a:r>
              <a:rPr lang="en-US" sz="2800">
                <a:solidFill>
                  <a:schemeClr val="tx1"/>
                </a:solidFill>
              </a:rPr>
              <a:t>7.   I depicted a group of children playing on the grass, filled with joy and laughter. </a:t>
            </a:r>
            <a:endParaRPr lang="en-US" sz="2800">
              <a:solidFill>
                <a:schemeClr val="tx1"/>
              </a:solidFill>
            </a:endParaRPr>
          </a:p>
          <a:p>
            <a:pPr>
              <a:lnSpc>
                <a:spcPct val="130000"/>
              </a:lnSpc>
              <a:spcBef>
                <a:spcPts val="0"/>
              </a:spcBef>
              <a:spcAft>
                <a:spcPts val="0"/>
              </a:spcAft>
            </a:pPr>
            <a:r>
              <a:rPr lang="en-US" sz="2800">
                <a:solidFill>
                  <a:schemeClr val="accent1">
                    <a:lumMod val="75000"/>
                  </a:schemeClr>
                </a:solidFill>
              </a:rPr>
              <a:t>8.  I painted a calm and beautiful landscape of the park, capturing the vibrant colors of the flowers and the tranquil atmosphere. </a:t>
            </a:r>
            <a:endParaRPr lang="en-US" sz="2800">
              <a:solidFill>
                <a:schemeClr val="accent1">
                  <a:lumMod val="75000"/>
                </a:schemeClr>
              </a:solidFill>
            </a:endParaRPr>
          </a:p>
          <a:p>
            <a:pPr>
              <a:lnSpc>
                <a:spcPct val="130000"/>
              </a:lnSpc>
              <a:spcBef>
                <a:spcPts val="0"/>
              </a:spcBef>
              <a:spcAft>
                <a:spcPts val="0"/>
              </a:spcAft>
            </a:pPr>
            <a:endParaRPr lang="en-US" sz="2800">
              <a:solidFill>
                <a:schemeClr val="accent1">
                  <a:lumMod val="75000"/>
                </a:schemeClr>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40518202529"/>
          <p:cNvPicPr>
            <a:picLocks noChangeAspect="1"/>
          </p:cNvPicPr>
          <p:nvPr/>
        </p:nvPicPr>
        <p:blipFill>
          <a:blip r:embed="rId1"/>
          <a:stretch>
            <a:fillRect/>
          </a:stretch>
        </p:blipFill>
        <p:spPr>
          <a:xfrm>
            <a:off x="-71120" y="0"/>
            <a:ext cx="12263120" cy="6858000"/>
          </a:xfrm>
          <a:prstGeom prst="rect">
            <a:avLst/>
          </a:prstGeom>
        </p:spPr>
      </p:pic>
      <p:sp>
        <p:nvSpPr>
          <p:cNvPr id="9" name="文本框 8"/>
          <p:cNvSpPr txBox="1"/>
          <p:nvPr/>
        </p:nvSpPr>
        <p:spPr>
          <a:xfrm>
            <a:off x="-71120" y="71755"/>
            <a:ext cx="8952865" cy="662940"/>
          </a:xfrm>
          <a:prstGeom prst="rect">
            <a:avLst/>
          </a:prstGeom>
          <a:solidFill>
            <a:schemeClr val="accent1">
              <a:lumMod val="20000"/>
              <a:lumOff val="80000"/>
            </a:schemeClr>
          </a:solidFill>
        </p:spPr>
        <p:txBody>
          <a:bodyPr wrap="square" rtlCol="0">
            <a:noAutofit/>
          </a:bodyPr>
          <a:p>
            <a:r>
              <a:rPr lang="en-US" altLang="zh-CN" sz="3200" b="1">
                <a:solidFill>
                  <a:schemeClr val="tx1"/>
                </a:solidFill>
              </a:rPr>
              <a:t>Reference For Language Polish</a:t>
            </a:r>
            <a:endParaRPr lang="en-US" altLang="zh-CN" sz="3200" b="1">
              <a:solidFill>
                <a:schemeClr val="tx1"/>
              </a:solidFill>
            </a:endParaRPr>
          </a:p>
        </p:txBody>
      </p:sp>
      <p:sp>
        <p:nvSpPr>
          <p:cNvPr id="12" name="文本框 11"/>
          <p:cNvSpPr txBox="1"/>
          <p:nvPr/>
        </p:nvSpPr>
        <p:spPr>
          <a:xfrm>
            <a:off x="237490" y="734695"/>
            <a:ext cx="11772900" cy="6123305"/>
          </a:xfrm>
          <a:prstGeom prst="rect">
            <a:avLst/>
          </a:prstGeom>
          <a:noFill/>
        </p:spPr>
        <p:txBody>
          <a:bodyPr wrap="square" rtlCol="0" anchor="t">
            <a:noAutofit/>
          </a:bodyPr>
          <a:p>
            <a:pPr>
              <a:lnSpc>
                <a:spcPct val="130000"/>
              </a:lnSpc>
              <a:spcBef>
                <a:spcPts val="0"/>
              </a:spcBef>
              <a:spcAft>
                <a:spcPts val="0"/>
              </a:spcAft>
            </a:pPr>
            <a:r>
              <a:rPr lang="en-US" sz="2800" b="1">
                <a:solidFill>
                  <a:srgbClr val="FF0000"/>
                </a:solidFill>
                <a:highlight>
                  <a:srgbClr val="FFFF00"/>
                </a:highlight>
              </a:rPr>
              <a:t>the feelings:</a:t>
            </a:r>
            <a:endParaRPr lang="en-US" sz="2800" b="1">
              <a:solidFill>
                <a:srgbClr val="FF0000"/>
              </a:solidFill>
              <a:highlight>
                <a:srgbClr val="FFFF00"/>
              </a:highlight>
            </a:endParaRPr>
          </a:p>
          <a:p>
            <a:pPr>
              <a:lnSpc>
                <a:spcPct val="130000"/>
              </a:lnSpc>
              <a:spcBef>
                <a:spcPts val="0"/>
              </a:spcBef>
              <a:spcAft>
                <a:spcPts val="0"/>
              </a:spcAft>
            </a:pPr>
            <a:r>
              <a:rPr lang="en-US" sz="2800">
                <a:solidFill>
                  <a:schemeClr val="accent1">
                    <a:lumMod val="75000"/>
                  </a:schemeClr>
                </a:solidFill>
              </a:rPr>
              <a:t>1.  This experience not only honed my artistic skills but also deepened my connection with nature, making me appreciate its splendor even more.</a:t>
            </a:r>
            <a:endParaRPr lang="en-US" sz="2800">
              <a:solidFill>
                <a:schemeClr val="accent1">
                  <a:lumMod val="75000"/>
                </a:schemeClr>
              </a:solidFill>
            </a:endParaRPr>
          </a:p>
          <a:p>
            <a:pPr>
              <a:lnSpc>
                <a:spcPct val="130000"/>
              </a:lnSpc>
              <a:spcBef>
                <a:spcPts val="0"/>
              </a:spcBef>
              <a:spcAft>
                <a:spcPts val="0"/>
              </a:spcAft>
            </a:pPr>
            <a:r>
              <a:rPr lang="en-US" sz="2800">
                <a:solidFill>
                  <a:schemeClr val="tx1"/>
                </a:solidFill>
              </a:rPr>
              <a:t>2. I really enjoyed this special art class. It gave me a chance to be close to nature and inspired my creativity. I also had a great time with my classmates, sharing ideas and enjoying the beautiful scenery together. It was a wonderful experience that I will always remember.</a:t>
            </a:r>
            <a:endParaRPr lang="en-US" sz="2800">
              <a:solidFill>
                <a:schemeClr val="tx1"/>
              </a:solidFill>
            </a:endParaRPr>
          </a:p>
          <a:p>
            <a:pPr>
              <a:lnSpc>
                <a:spcPct val="130000"/>
              </a:lnSpc>
              <a:spcBef>
                <a:spcPts val="0"/>
              </a:spcBef>
              <a:spcAft>
                <a:spcPts val="0"/>
              </a:spcAft>
            </a:pPr>
            <a:r>
              <a:rPr lang="en-US" sz="2800">
                <a:solidFill>
                  <a:schemeClr val="accent1">
                    <a:lumMod val="75000"/>
                  </a:schemeClr>
                </a:solidFill>
              </a:rPr>
              <a:t>3. This unique experience not only enhanced my painting skills but also deepened my appreciation for the beauty of the natural world.</a:t>
            </a:r>
            <a:endParaRPr lang="en-US" sz="2800">
              <a:solidFill>
                <a:schemeClr val="accent1">
                  <a:lumMod val="75000"/>
                </a:schemeClr>
              </a:solidFill>
            </a:endParaRPr>
          </a:p>
        </p:txBody>
      </p:sp>
      <p:pic>
        <p:nvPicPr>
          <p:cNvPr id="5125" name="图片 1" descr="logo横版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8219" y="348456"/>
            <a:ext cx="6080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p="http://schemas.openxmlformats.org/presentationml/2006/main">
  <p:tag name="TABLE_ENDDRAG_ORIGIN_RECT" val="513*205"/>
  <p:tag name="TABLE_ENDDRAG_RECT" val="434*97*513*205"/>
</p:tagLst>
</file>

<file path=ppt/tags/tag2.xml><?xml version="1.0" encoding="utf-8"?>
<p:tagLst xmlns:p="http://schemas.openxmlformats.org/presentationml/2006/main">
  <p:tag name="TABLE_ENDDRAG_ORIGIN_RECT" val="891*173"/>
  <p:tag name="TABLE_ENDDRAG_RECT" val="46*340*891*173"/>
</p:tagLst>
</file>

<file path=ppt/tags/tag3.xml><?xml version="1.0" encoding="utf-8"?>
<p:tagLst xmlns:p="http://schemas.openxmlformats.org/presentationml/2006/main">
  <p:tag name="KSO_WM_BEAUTIFY_FLAG" val="#wm#"/>
  <p:tag name="KSO_WM_TEMPLATE_CATEGORY" val="custom"/>
  <p:tag name="KSO_WM_TEMPLATE_INDEX" val="20184636"/>
</p:tagLst>
</file>

<file path=ppt/tags/tag4.xml><?xml version="1.0" encoding="utf-8"?>
<p:tagLst xmlns:p="http://schemas.openxmlformats.org/presentationml/2006/main">
  <p:tag name="KSO_WM_BEAUTIFY_FLAG" val="#wm#"/>
  <p:tag name="KSO_WM_TEMPLATE_CATEGORY" val="custom"/>
  <p:tag name="KSO_WM_TEMPLATE_INDEX" val="20184636"/>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10990</Words>
  <Application>WPS 演示</Application>
  <PresentationFormat>宽屏</PresentationFormat>
  <Paragraphs>187</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华文琥珀</vt:lpstr>
      <vt:lpstr>Times New Roman</vt:lpstr>
      <vt:lpstr>微软雅黑</vt:lpstr>
      <vt:lpstr>Arial Unicode MS</vt:lpstr>
      <vt:lpstr>Calibri</vt:lpstr>
      <vt:lpstr>黑体</vt:lpstr>
      <vt:lpstr>HelveticaNeue</vt:lpstr>
      <vt:lpstr>华文新魏</vt:lpstr>
      <vt:lpstr>Segoe Print</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Wiesen</cp:lastModifiedBy>
  <cp:revision>99</cp:revision>
  <dcterms:created xsi:type="dcterms:W3CDTF">2023-08-09T12:44:00Z</dcterms:created>
  <dcterms:modified xsi:type="dcterms:W3CDTF">2024-06-09T14:04:15Z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2052-10.8.2.6613</vt:lpwstr>
  </property>
</Properties>
</file>