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9" r:id="rId3"/>
    <p:sldId id="273" r:id="rId4"/>
    <p:sldId id="272" r:id="rId5"/>
    <p:sldId id="275" r:id="rId6"/>
    <p:sldId id="274" r:id="rId7"/>
    <p:sldId id="276" r:id="rId8"/>
    <p:sldId id="257" r:id="rId9"/>
    <p:sldId id="258" r:id="rId10"/>
    <p:sldId id="259" r:id="rId11"/>
    <p:sldId id="263" r:id="rId12"/>
    <p:sldId id="260" r:id="rId13"/>
    <p:sldId id="261" r:id="rId14"/>
    <p:sldId id="264" r:id="rId15"/>
    <p:sldId id="268" r:id="rId16"/>
    <p:sldId id="267" r:id="rId17"/>
    <p:sldId id="266" r:id="rId18"/>
    <p:sldId id="270"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84" y="-4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8210550" y="31305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328295" y="243840"/>
            <a:ext cx="574484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6073140" y="180975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974590" y="311150"/>
            <a:ext cx="3933190" cy="127381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6073140" y="2269490"/>
            <a:ext cx="2624455" cy="262318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1" cstate="print"/>
          <a:srcRect/>
          <a:stretch>
            <a:fillRect/>
          </a:stretch>
        </p:blipFill>
        <p:spPr bwMode="auto">
          <a:xfrm>
            <a:off x="357158" y="1071552"/>
            <a:ext cx="8285341" cy="2214578"/>
          </a:xfrm>
          <a:prstGeom prst="rect">
            <a:avLst/>
          </a:prstGeom>
          <a:noFill/>
          <a:ln w="9525">
            <a:noFill/>
            <a:miter lim="800000"/>
            <a:headEnd/>
            <a:tailEnd/>
          </a:ln>
          <a:effectLst/>
        </p:spPr>
      </p:pic>
      <p:sp>
        <p:nvSpPr>
          <p:cNvPr id="5" name="矩形 4"/>
          <p:cNvSpPr/>
          <p:nvPr/>
        </p:nvSpPr>
        <p:spPr>
          <a:xfrm flipH="1">
            <a:off x="2143108" y="1571618"/>
            <a:ext cx="492903" cy="646331"/>
          </a:xfrm>
          <a:prstGeom prst="rect">
            <a:avLst/>
          </a:prstGeom>
        </p:spPr>
        <p:txBody>
          <a:bodyPr wrap="square">
            <a:spAutoFit/>
          </a:bodyPr>
          <a:lstStyle/>
          <a:p>
            <a:r>
              <a:rPr lang="zh-CN" altLang="en-US" sz="3600" dirty="0" smtClean="0">
                <a:solidFill>
                  <a:srgbClr val="FF0000"/>
                </a:solidFill>
              </a:rPr>
              <a:t>√</a:t>
            </a:r>
            <a:endParaRPr lang="zh-CN" altLang="en-US" sz="3600" dirty="0">
              <a:solidFill>
                <a:srgbClr val="FF0000"/>
              </a:solidFill>
            </a:endParaRPr>
          </a:p>
        </p:txBody>
      </p:sp>
      <p:sp>
        <p:nvSpPr>
          <p:cNvPr id="6" name="矩形 5"/>
          <p:cNvSpPr/>
          <p:nvPr/>
        </p:nvSpPr>
        <p:spPr>
          <a:xfrm flipH="1">
            <a:off x="1000100" y="1928808"/>
            <a:ext cx="492903" cy="646331"/>
          </a:xfrm>
          <a:prstGeom prst="rect">
            <a:avLst/>
          </a:prstGeom>
        </p:spPr>
        <p:txBody>
          <a:bodyPr wrap="square">
            <a:spAutoFit/>
          </a:bodyPr>
          <a:lstStyle/>
          <a:p>
            <a:r>
              <a:rPr lang="zh-CN" altLang="en-US" sz="3600" dirty="0" smtClean="0">
                <a:solidFill>
                  <a:srgbClr val="FF0000"/>
                </a:solidFill>
              </a:rPr>
              <a:t>√</a:t>
            </a:r>
            <a:endParaRPr lang="zh-CN" altLang="en-US" sz="3600" dirty="0">
              <a:solidFill>
                <a:srgbClr val="FF0000"/>
              </a:solidFill>
            </a:endParaRPr>
          </a:p>
        </p:txBody>
      </p:sp>
      <p:sp>
        <p:nvSpPr>
          <p:cNvPr id="7" name="TextBox 6"/>
          <p:cNvSpPr txBox="1"/>
          <p:nvPr/>
        </p:nvSpPr>
        <p:spPr>
          <a:xfrm>
            <a:off x="785786" y="3357568"/>
            <a:ext cx="7929618"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dirty="0" smtClean="0"/>
              <a:t>The idea of a computer that is all powerful and can think and make decisions for itself terrifies many people. Many people are also concerned that AI will be used to replace humans. On the other hand, some people hope that in the future robots can be made to replace loved ones who have died.</a:t>
            </a:r>
            <a:endParaRPr lang="zh-CN" altLang="en-US" sz="1600" dirty="0"/>
          </a:p>
        </p:txBody>
      </p:sp>
      <p:sp>
        <p:nvSpPr>
          <p:cNvPr id="8" name="矩形 7"/>
          <p:cNvSpPr/>
          <p:nvPr/>
        </p:nvSpPr>
        <p:spPr>
          <a:xfrm>
            <a:off x="214282" y="285734"/>
            <a:ext cx="1449436" cy="461665"/>
          </a:xfrm>
          <a:prstGeom prst="rect">
            <a:avLst/>
          </a:prstGeom>
        </p:spPr>
        <p:txBody>
          <a:bodyPr wrap="none">
            <a:spAutoFit/>
          </a:bodyPr>
          <a:lstStyle/>
          <a:p>
            <a:r>
              <a:rPr lang="en-US" altLang="zh-CN" sz="2400" b="1" dirty="0" smtClean="0">
                <a:solidFill>
                  <a:srgbClr val="0070C0"/>
                </a:solidFill>
              </a:rPr>
              <a:t>Activity 3 </a:t>
            </a:r>
            <a:endParaRPr lang="zh-CN" altLang="en-US" b="1" dirty="0">
              <a:solidFill>
                <a:srgbClr val="0070C0"/>
              </a:solidFill>
            </a:endParaRPr>
          </a:p>
        </p:txBody>
      </p:sp>
      <p:pic>
        <p:nvPicPr>
          <p:cNvPr id="10241" name="Picture 1"/>
          <p:cNvPicPr>
            <a:picLocks noChangeAspect="1" noChangeArrowheads="1"/>
          </p:cNvPicPr>
          <p:nvPr/>
        </p:nvPicPr>
        <p:blipFill>
          <a:blip r:embed="rId2" cstate="print"/>
          <a:srcRect/>
          <a:stretch>
            <a:fillRect/>
          </a:stretch>
        </p:blipFill>
        <p:spPr bwMode="auto">
          <a:xfrm>
            <a:off x="285720" y="1071552"/>
            <a:ext cx="457200" cy="323850"/>
          </a:xfrm>
          <a:prstGeom prst="rect">
            <a:avLst/>
          </a:prstGeom>
          <a:noFill/>
          <a:ln w="9525">
            <a:noFill/>
            <a:miter lim="800000"/>
            <a:headEnd/>
            <a:tailEnd/>
          </a:ln>
          <a:effectLst/>
        </p:spPr>
      </p:pic>
      <p:sp>
        <p:nvSpPr>
          <p:cNvPr id="10" name="TextBox 9"/>
          <p:cNvSpPr txBox="1"/>
          <p:nvPr/>
        </p:nvSpPr>
        <p:spPr>
          <a:xfrm>
            <a:off x="1571604" y="357172"/>
            <a:ext cx="6286512" cy="400110"/>
          </a:xfrm>
          <a:prstGeom prst="rect">
            <a:avLst/>
          </a:prstGeom>
          <a:noFill/>
        </p:spPr>
        <p:txBody>
          <a:bodyPr wrap="square" rtlCol="0">
            <a:spAutoFit/>
          </a:bodyPr>
          <a:lstStyle/>
          <a:p>
            <a:r>
              <a:rPr lang="en-US" altLang="zh-CN" sz="2000" b="1" dirty="0" smtClean="0"/>
              <a:t>Finish the exercise on page 65. </a:t>
            </a:r>
            <a:endParaRPr lang="zh-CN" altLang="en-US" sz="2000"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cstate="print"/>
          <a:srcRect/>
          <a:stretch>
            <a:fillRect/>
          </a:stretch>
        </p:blipFill>
        <p:spPr bwMode="auto">
          <a:xfrm>
            <a:off x="428596" y="642924"/>
            <a:ext cx="7786742" cy="2819822"/>
          </a:xfrm>
          <a:prstGeom prst="rect">
            <a:avLst/>
          </a:prstGeom>
          <a:noFill/>
          <a:ln w="9525">
            <a:noFill/>
            <a:miter lim="800000"/>
            <a:headEnd/>
            <a:tailEnd/>
          </a:ln>
          <a:effectLst/>
        </p:spPr>
      </p:pic>
      <p:sp>
        <p:nvSpPr>
          <p:cNvPr id="3" name="TextBox 2"/>
          <p:cNvSpPr txBox="1"/>
          <p:nvPr/>
        </p:nvSpPr>
        <p:spPr>
          <a:xfrm>
            <a:off x="142844" y="285734"/>
            <a:ext cx="1143008" cy="400110"/>
          </a:xfrm>
          <a:prstGeom prst="rect">
            <a:avLst/>
          </a:prstGeom>
          <a:noFill/>
        </p:spPr>
        <p:txBody>
          <a:bodyPr wrap="square" rtlCol="0">
            <a:spAutoFit/>
          </a:bodyPr>
          <a:lstStyle/>
          <a:p>
            <a:r>
              <a:rPr lang="en-US" altLang="zh-CN" sz="2000" b="1" dirty="0" smtClean="0">
                <a:solidFill>
                  <a:srgbClr val="0070C0"/>
                </a:solidFill>
              </a:rPr>
              <a:t>Para. 4</a:t>
            </a:r>
            <a:endParaRPr lang="zh-CN" altLang="en-US" sz="2000" b="1" dirty="0">
              <a:solidFill>
                <a:srgbClr val="0070C0"/>
              </a:solidFill>
            </a:endParaRPr>
          </a:p>
        </p:txBody>
      </p:sp>
      <p:sp>
        <p:nvSpPr>
          <p:cNvPr id="4" name="TextBox 3"/>
          <p:cNvSpPr txBox="1"/>
          <p:nvPr/>
        </p:nvSpPr>
        <p:spPr>
          <a:xfrm>
            <a:off x="357158" y="3500444"/>
            <a:ext cx="8215370" cy="1323439"/>
          </a:xfrm>
          <a:prstGeom prst="rect">
            <a:avLst/>
          </a:prstGeom>
          <a:noFill/>
        </p:spPr>
        <p:txBody>
          <a:bodyPr wrap="square" rtlCol="0">
            <a:spAutoFit/>
          </a:bodyPr>
          <a:lstStyle/>
          <a:p>
            <a:pPr marL="457200" indent="-457200">
              <a:buAutoNum type="arabicPeriod"/>
            </a:pPr>
            <a:r>
              <a:rPr lang="en-US" altLang="zh-CN" sz="2000" dirty="0" smtClean="0">
                <a:latin typeface="Times New Roman" panose="02020603050405020304" pitchFamily="18" charset="0"/>
                <a:cs typeface="Times New Roman" panose="02020603050405020304" pitchFamily="18" charset="0"/>
              </a:rPr>
              <a:t>How does the author develop this paragraph?</a:t>
            </a:r>
            <a:endParaRPr lang="en-US" altLang="zh-CN" sz="2000" dirty="0" smtClean="0">
              <a:latin typeface="Times New Roman" panose="02020603050405020304" pitchFamily="18" charset="0"/>
              <a:cs typeface="Times New Roman" panose="02020603050405020304" pitchFamily="18" charset="0"/>
            </a:endParaRPr>
          </a:p>
          <a:p>
            <a:pPr marL="457200" indent="-457200"/>
            <a:endParaRPr lang="en-US" altLang="zh-CN"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altLang="zh-CN" sz="2000" dirty="0" smtClean="0">
                <a:latin typeface="Times New Roman" panose="02020603050405020304" pitchFamily="18" charset="0"/>
                <a:cs typeface="Times New Roman" panose="02020603050405020304" pitchFamily="18" charset="0"/>
              </a:rPr>
              <a:t>What are exactly the applications of AI according to the text? </a:t>
            </a:r>
            <a:endParaRPr lang="en-US" altLang="zh-CN" sz="2000" dirty="0" smtClean="0">
              <a:latin typeface="Times New Roman" panose="02020603050405020304" pitchFamily="18" charset="0"/>
              <a:cs typeface="Times New Roman" panose="02020603050405020304" pitchFamily="18" charset="0"/>
            </a:endParaRPr>
          </a:p>
          <a:p>
            <a:pPr marL="457200" indent="-457200">
              <a:buAutoNum type="arabicPeriod" startAt="2"/>
            </a:pPr>
            <a:r>
              <a:rPr lang="en-US" altLang="zh-CN" sz="2000" dirty="0" smtClean="0">
                <a:latin typeface="Times New Roman" panose="02020603050405020304" pitchFamily="18" charset="0"/>
                <a:cs typeface="Times New Roman" panose="02020603050405020304" pitchFamily="18" charset="0"/>
              </a:rPr>
              <a:t>Among them, which one do you think is the most worthwhile and why?</a:t>
            </a:r>
            <a:endParaRPr lang="zh-CN" altLang="en-US" sz="2000" dirty="0" smtClean="0">
              <a:latin typeface="Times New Roman" panose="02020603050405020304" pitchFamily="18" charset="0"/>
              <a:cs typeface="Times New Roman" panose="02020603050405020304" pitchFamily="18" charset="0"/>
            </a:endParaRPr>
          </a:p>
        </p:txBody>
      </p:sp>
      <p:sp>
        <p:nvSpPr>
          <p:cNvPr id="5" name="圆角矩形 4"/>
          <p:cNvSpPr/>
          <p:nvPr/>
        </p:nvSpPr>
        <p:spPr>
          <a:xfrm>
            <a:off x="571472" y="642924"/>
            <a:ext cx="1143008"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圆角矩形 5"/>
          <p:cNvSpPr/>
          <p:nvPr/>
        </p:nvSpPr>
        <p:spPr>
          <a:xfrm>
            <a:off x="1714480" y="1357304"/>
            <a:ext cx="1357322"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 name="圆角矩形 6"/>
          <p:cNvSpPr/>
          <p:nvPr/>
        </p:nvSpPr>
        <p:spPr>
          <a:xfrm>
            <a:off x="2786050" y="1643056"/>
            <a:ext cx="500066"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圆角矩形 7"/>
          <p:cNvSpPr/>
          <p:nvPr/>
        </p:nvSpPr>
        <p:spPr>
          <a:xfrm>
            <a:off x="1785918" y="642924"/>
            <a:ext cx="2214578"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9" name="圆角矩形 8"/>
          <p:cNvSpPr/>
          <p:nvPr/>
        </p:nvSpPr>
        <p:spPr>
          <a:xfrm>
            <a:off x="7286644" y="1928808"/>
            <a:ext cx="785818"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圆角矩形 9"/>
          <p:cNvSpPr/>
          <p:nvPr/>
        </p:nvSpPr>
        <p:spPr>
          <a:xfrm>
            <a:off x="5286380" y="2143122"/>
            <a:ext cx="1143008"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圆角矩形 10"/>
          <p:cNvSpPr/>
          <p:nvPr/>
        </p:nvSpPr>
        <p:spPr>
          <a:xfrm>
            <a:off x="500034" y="2571750"/>
            <a:ext cx="1000132"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2" name="TextBox 11"/>
          <p:cNvSpPr txBox="1"/>
          <p:nvPr/>
        </p:nvSpPr>
        <p:spPr>
          <a:xfrm>
            <a:off x="857224" y="3786196"/>
            <a:ext cx="228601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000" i="1" dirty="0" smtClean="0">
                <a:solidFill>
                  <a:schemeClr val="dk1"/>
                </a:solidFill>
              </a:rPr>
              <a:t>By giving examples.</a:t>
            </a:r>
            <a:endParaRPr lang="zh-CN" altLang="en-US" sz="2000" i="1" dirty="0" smtClean="0">
              <a:solidFill>
                <a:schemeClr val="dk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blinds(horizontal)">
                                      <p:cBhvr>
                                        <p:cTn id="5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cstate="print"/>
          <a:srcRect/>
          <a:stretch>
            <a:fillRect/>
          </a:stretch>
        </p:blipFill>
        <p:spPr bwMode="auto">
          <a:xfrm>
            <a:off x="0" y="642924"/>
            <a:ext cx="8803819" cy="1021825"/>
          </a:xfrm>
          <a:prstGeom prst="rect">
            <a:avLst/>
          </a:prstGeom>
          <a:noFill/>
          <a:ln w="9525">
            <a:noFill/>
            <a:miter lim="800000"/>
            <a:headEnd/>
            <a:tailEnd/>
          </a:ln>
          <a:effectLst/>
        </p:spPr>
      </p:pic>
      <p:sp>
        <p:nvSpPr>
          <p:cNvPr id="3" name="TextBox 2"/>
          <p:cNvSpPr txBox="1"/>
          <p:nvPr/>
        </p:nvSpPr>
        <p:spPr>
          <a:xfrm>
            <a:off x="0" y="214296"/>
            <a:ext cx="1143008" cy="400110"/>
          </a:xfrm>
          <a:prstGeom prst="rect">
            <a:avLst/>
          </a:prstGeom>
          <a:noFill/>
        </p:spPr>
        <p:txBody>
          <a:bodyPr wrap="square" rtlCol="0">
            <a:spAutoFit/>
          </a:bodyPr>
          <a:lstStyle/>
          <a:p>
            <a:r>
              <a:rPr lang="en-US" altLang="zh-CN" sz="2000" b="1" dirty="0" smtClean="0">
                <a:solidFill>
                  <a:srgbClr val="0070C0"/>
                </a:solidFill>
              </a:rPr>
              <a:t>Para. 5</a:t>
            </a:r>
            <a:endParaRPr lang="zh-CN" altLang="en-US" sz="2000" b="1" dirty="0">
              <a:solidFill>
                <a:srgbClr val="0070C0"/>
              </a:solidFill>
            </a:endParaRPr>
          </a:p>
        </p:txBody>
      </p:sp>
      <p:sp>
        <p:nvSpPr>
          <p:cNvPr id="4" name="TextBox 3"/>
          <p:cNvSpPr txBox="1"/>
          <p:nvPr/>
        </p:nvSpPr>
        <p:spPr>
          <a:xfrm>
            <a:off x="214282" y="1714494"/>
            <a:ext cx="8786842" cy="400110"/>
          </a:xfrm>
          <a:prstGeom prst="rect">
            <a:avLst/>
          </a:prstGeom>
          <a:noFill/>
        </p:spPr>
        <p:txBody>
          <a:bodyPr wrap="square" rtlCol="0">
            <a:spAutoFit/>
          </a:bodyPr>
          <a:lstStyle/>
          <a:p>
            <a:r>
              <a:rPr lang="en-US" altLang="zh-CN" sz="2000" b="1" dirty="0" smtClean="0"/>
              <a:t>As far as you know, which aspects are the AI superior to humans?</a:t>
            </a:r>
            <a:endParaRPr lang="zh-CN" altLang="en-US" sz="2000" b="1" dirty="0"/>
          </a:p>
        </p:txBody>
      </p:sp>
      <p:sp>
        <p:nvSpPr>
          <p:cNvPr id="5" name="TextBox 4"/>
          <p:cNvSpPr txBox="1"/>
          <p:nvPr/>
        </p:nvSpPr>
        <p:spPr>
          <a:xfrm>
            <a:off x="142844" y="2143122"/>
            <a:ext cx="8215370" cy="1631216"/>
          </a:xfrm>
          <a:prstGeom prst="rect">
            <a:avLst/>
          </a:prstGeom>
          <a:noFill/>
        </p:spPr>
        <p:txBody>
          <a:bodyPr wrap="square" rtlCol="0">
            <a:spAutoFit/>
          </a:bodyPr>
          <a:lstStyle/>
          <a:p>
            <a:pPr marL="342900" indent="-342900">
              <a:buFont typeface="+mj-ea"/>
              <a:buAutoNum type="circleNumDbPlain"/>
            </a:pPr>
            <a:r>
              <a:rPr lang="en-US" altLang="zh-CN" sz="2000" dirty="0" smtClean="0"/>
              <a:t>In </a:t>
            </a:r>
            <a:r>
              <a:rPr lang="en-US" altLang="zh-CN" sz="2000" dirty="0" smtClean="0">
                <a:solidFill>
                  <a:srgbClr val="FF0000"/>
                </a:solidFill>
              </a:rPr>
              <a:t>processing information</a:t>
            </a:r>
            <a:r>
              <a:rPr lang="en-US" altLang="zh-CN" sz="2000" dirty="0" smtClean="0"/>
              <a:t>, it can analyze data much faster.</a:t>
            </a:r>
            <a:endParaRPr lang="en-US" altLang="zh-CN" sz="2000" dirty="0" smtClean="0"/>
          </a:p>
          <a:p>
            <a:pPr marL="342900" indent="-342900">
              <a:buFont typeface="+mj-ea"/>
              <a:buAutoNum type="circleNumDbPlain"/>
            </a:pPr>
            <a:r>
              <a:rPr lang="en-US" altLang="zh-CN" sz="2000" dirty="0" smtClean="0"/>
              <a:t>In  </a:t>
            </a:r>
            <a:r>
              <a:rPr lang="en-US" altLang="zh-CN" sz="2000" dirty="0" smtClean="0">
                <a:solidFill>
                  <a:srgbClr val="FF0000"/>
                </a:solidFill>
              </a:rPr>
              <a:t>manufacture</a:t>
            </a:r>
            <a:r>
              <a:rPr lang="en-US" altLang="zh-CN" sz="2000" dirty="0" smtClean="0"/>
              <a:t> (</a:t>
            </a:r>
            <a:r>
              <a:rPr lang="zh-CN" altLang="en-US" sz="2000" dirty="0" smtClean="0"/>
              <a:t>批量生产工业</a:t>
            </a:r>
            <a:r>
              <a:rPr lang="en-US" altLang="zh-CN" sz="2000" dirty="0" smtClean="0"/>
              <a:t>), it has higher efficiency.</a:t>
            </a:r>
            <a:endParaRPr lang="en-US" altLang="zh-CN" sz="2000" dirty="0" smtClean="0"/>
          </a:p>
          <a:p>
            <a:pPr marL="342900" indent="-342900">
              <a:buFont typeface="+mj-ea"/>
              <a:buAutoNum type="circleNumDbPlain"/>
            </a:pPr>
            <a:r>
              <a:rPr lang="en-US" altLang="zh-CN" sz="2000" dirty="0" smtClean="0"/>
              <a:t>In </a:t>
            </a:r>
            <a:r>
              <a:rPr lang="en-US" altLang="zh-CN" sz="2000" dirty="0" smtClean="0">
                <a:solidFill>
                  <a:srgbClr val="FF0000"/>
                </a:solidFill>
              </a:rPr>
              <a:t>medical  industry</a:t>
            </a:r>
            <a:r>
              <a:rPr lang="en-US" altLang="zh-CN" sz="2000" dirty="0" smtClean="0"/>
              <a:t>, it can detect disease early and develop personalized treatment plans for patients</a:t>
            </a:r>
            <a:endParaRPr lang="en-US" altLang="zh-CN" sz="2000" dirty="0" smtClean="0"/>
          </a:p>
          <a:p>
            <a:pPr marL="342900" indent="-342900"/>
            <a:r>
              <a:rPr lang="en-US" altLang="zh-CN" sz="2000" dirty="0" smtClean="0"/>
              <a:t>	</a:t>
            </a:r>
            <a:r>
              <a:rPr lang="en-US" altLang="zh-CN" sz="2000" dirty="0" smtClean="0">
                <a:solidFill>
                  <a:srgbClr val="FF0000"/>
                </a:solidFill>
              </a:rPr>
              <a:t>…</a:t>
            </a:r>
            <a:endParaRPr lang="zh-CN" altLang="en-US" sz="2000" dirty="0">
              <a:solidFill>
                <a:srgbClr val="FF0000"/>
              </a:solidFill>
            </a:endParaRPr>
          </a:p>
        </p:txBody>
      </p:sp>
      <p:sp>
        <p:nvSpPr>
          <p:cNvPr id="11266" name="AutoShape 2" descr="data:image/jpeg;base64,/9j/4AAQSkZJRgABAQEBLAEsAAD/2wBDAAgGBgcGBQgHBwcJCQgKDBQNDAsLDBkSEw8UHRofHh0aHBwgJC4nICIsIxwcKDcpLDAxNDQ0Hyc5PTgyPC4zNDL/2wBDAQkJCQwLDBgNDRgyIRwhMjIyMjIyMjIyMjIyMjIyMjIyMjIyMjIyMjIyMjIyMjIyMjIyMjIyMjIyMjIyMjIyMjL/wAARCAH0BCcDASIAAhEBAxEB/8QAHAAAAgMBAQEBAAAAAAAAAAAAAAECAwQFBgcI/8QASBAAAQQBAwIEAwUFBQYFAwUBAQACAxEEBRIhMUEGE1FhInGBFDJCkaEHI1KxwRUzYnLRFiRDguHwNFOSovElc7IXNVTC4oP/xAAZAQEBAQEBAQAAAAAAAAAAAAAAAQIDBAX/xAAoEQEBAQEAAgMAAgICAgMBAAAAARECEiEDMUETUSJhMnEEQoGRwfD/2gAMAwEAAhEDEQA/APlKE0L0vESE0KAQhCAQhCBoQEKhITQgSE0IEik0IBCEIBCE0QkJoQKkUmmgjSdJoRSpFJoQKk6QhAIQgIhoQhEJOkIQCEUmgSE+EIEgJoQCEUmgSE0IAIQhUCaSAgaEIQCEIQCY6oQEQ0IQgEUhNUCEIQCEIViBNJNUCEUmgAE0IRAhCEwCKT4QqBCEUmAQmAikDB4Ir5H0SQnSqEE0AJgKhJgBCKTENJFJ0rigITA5QqjTp7XSTljRZKs1GB8MjS4cEcEdFDALo5vNZzXCu1KZ0witoa0XQT9X8c9MKflfut6gqgTSTVQITQriBFJoQCE6RVqhpoSKqGi0k0AhCKVTQmG2QB1KFv02SCMvMhaHdi5Ks9qzE2OKz1Cynklac2dksx8qtnt3KypEoQhCoEIQgEJ7TV0kqBCE0QIQikCTQhAJpIRDSKEdkAkik0CQmhAkIQqEhCEHFQnSKXzXtJCEIBCEKAQhCBhCAhUCEIQCEIQCEIQCEIQCEcopENCE6QJCaEAhCdIEhOkkAhCEAmEUmgVIpNCiFSaEIBCEKgQhCAQhCBoQhAIQmgSEIVUIQhAwmjshGQhCEAgIQEDQhCuATSpNXAIQhVAmBaKTCAQhCYgQEJhUCE0UgSE6TVEU6TTQKk6QhVBVJ0hCYBPsgC0+gRCr1Uh8TSO46KNKTHmN4c2rHPIVVBNM25xPqbRSIKRSYCD7Kmjp7o5J5U44i88LW3E+A8c0ipaWxsrpGuNAC6HUq3U3QiFkbNoIfdD+q5zJHxbg0ltjaaUOvVM96b6a2sj/ALOc90rQ7o1ncrIn79/VC1IzQmR8I90Kbi0hoAIIHJvqqiuk06SpECYQApUqF0KE0KgQn2RSIEX7JgXwgirvqqEnfskhECE6SpUCKTQgVJoQhpLVFiuDPOkaQwdCVVDJ5MrX0DXY91ZNmTZDS17gG/whPayoSy7jTQA1VJoVTSRSdIpAIRSEAkpBI9VQk6RSEQJdEJpgSEIQCCKTpA9FAkqUjwUlQkJ2hBxEIQvmvaEIQgEITpQJCaECQmhVCQmlSAQmAikUkJ0ikCTRSYRCpNCEAhCEAhCKRAmlSY6IoQnQSpAJoQgEJIQNCAhECEJ0ikhOkUiEhOkUikhOkIh1aEBCAQhCAQhCoEIQgY6ISCaqBCE0CQmhUCaEIBNCFUCEJgIEmhOlUA4KsADx7qtMdQgk6JzWtcW013APqoAcK18rnxxscfhYOAFADhUJNCFQIpOuE+iGkhNCBJoTpVCTQmgSfohSVREBSARSaBUgMLjwpc+lq7GPx7K5caHzRFAFXZ5SW3LxvIeC5wt3NALKQqNWmNEmT5RNbh1PZd9rIcccAF3qV5rHkME7JavaeityM2aY1exvo1S8+2pcU5A/3qUf4yoGMhoJCsxxc7B1s1S6GXiGPDc8kAiiAOVWXJATpSoUULSFSaVJqgQntu/bqjaiF3UqQBSd+39FRGkUmpNbbgCQB6noqgr4bUVY+t1A2B3UUFrYiyHzjXPDRfJVSnGze42OB1KTjbyQKCCNJVSkhVCQmhUJCaECpFJqTC0XuBJ7c8IJRQl/J4aiYNBDW9loycwTsa1ke2u6yKQKkJ8IVQJJ8I4VCQnSECpCaKQRTKKTpBGkUmhAkcIQgEIQgEIQiEhNCK4aEUmvmvYXVFJoQAT4SQgZSQhAIQhAJpJoBCEIBCEKgQhCgEIQqBCEUgYQhCAQikUoBCKRSoEIpOkCpOkIUQxSEIVUIQikAhFIpAIpFJoFSKTQgAnSQ6pohUik0IFSKTQgVI4TTpUIUmmE1URTpNCBUik0KgpFITRBwikUmqhJhMBFIFSFKkUqEmmgIhAWnSaKVUqTpOkUiCkbeLTANWmfufVVEUJ0mhpUik6TAVNICzSNp9FL5LZC2KWIteTvrih1RIxBPsrp8eTH2727d3RU0rDR169Ey2vkilMObsIcLd2PoriBhDQSbsdFZJHJFsmAprjbT7qsNLhQBv5IJJqyTQpMNBc6R257i4nuSkQpNFmgEUriaiAmmlSKbTte1w6tNq2bJlnNPf8AD6DgKlOlcTRSKQpC6TER2p7OLT49FIbfLcSaPAr1QOMfupbP4R/NV9yrYx+6m5/CP5qsjlU0kdUUmOFQEEdRSSmeWt+SQsEEHkKodCqSpOySSepRSGptmkbC6EOpjjyB3ValSe1BFClSYHPHKqI0ik+UIFSE0kNCKQnSoSVKVJoI0gUnSOiBVZ6KxsPw240ropoGY7muiuQ9CqHPc88lPtUCKKE0lcQITSpMQJUpKTInP6Dj1UVXSFa9gZ+Kz7KpEJCd0hVSRSdIUQqRSaEEaQnSEVw0IpNfNewqKdIRSoEJ0hQJCaECQmhUJCEIBCE6QJCaEAhCKRAhNCA5SpNCApCKTQCEIQFJUU0UgVJoo+qKQCE0IFynSEIBCEIBCdIpAkJ0ikNJCdJ1SIjSkhCAQhCApACadKhITQkCCaEAWqgQnSaojSE0UqGEIAUgERZFA6Z4YzklQcxzHbXCiCujpbbygPZV5YqaX/MVcTfbFSKpNCBUilP4dvBN30rskgSE0KhJ0mApUqmo0mnSKQ0uV0sLGgymbXv2uBXPUmktFg0bVS118jRGRs3MnB49Fx3s2PLbuu6tOTMRtLyR81X94q4iKdKTGOeaY0uKn5TW/fkHyb8R/wBFcFXTstOOx7JGStBLAQSaUN7G/cjF/wAT+T/orMeQnIZ5h3tvlpKYPc43hOHW9L+1uyfLcG21oC8LmYpxMqSEm9jiL9V9f8P6ds8Pvew7WOG4C7pfKdYbWq5AP8ZTkv2wiNxBIHAUaK1YrgZGxuNNcav0RmRwslDYXWK5N91UZgXNILSQR3CKKkBwkqhtsHgkI5BQAVqbjedjl8QJLeqDJ1TU/LcGB5BDSaukqVw1fHCZcR7mgfu+qz/PqpDc0EBxAPUA9UtqYpJhpcaA5RRWjCEf2gec8saQeQLRGak6UiPiIF9U2tLjQVQ2D91L/lH80mRmR1BaWYzxDKav4Rx9U8R0UXmmXh+34SgxVyUUp0eqe1URIoN+X9UKzbYbx2/qlseejD+SqIgI7qwRnuWj5lG1g6ucfkKQV8p/eoAc125U9zR0jH/NymHv6XXsOEESwgdOU3DZ8Ic1x9W9FbuGxw2Cz3PZVhjnFUV9U1a+IsoOHKiGWeExEKJRtKmW7TyCmeTYoeyYK6RSnXuo0qEhOkUgiilKkUgjRRSn5bq6FGwDq4D6oIUnSmGD1P5JnYPwlx+aoqpABPQfop7yOw/JG5x4sqC6AxRNuSDe++rjQpRllMjiQ5rGn8LeVVRKKTDaPg/xFIlvZg+pRSEBvcOlD5BWlgyG72ACUD4mj8XuPdVUT2U47DwRwQeqYJx4T3i7r6JS4roxZXoMaDzGbj1pZdTiEcX1WdHBI5S5VjhRUFcCQpIQcGkUmhfNe0IQhAIQnSApFIpCIVIpNCBITRSqlSKTpFIg4Qik0CRSdIpAIT4QgSE0IEnSLRaAoIpCKQFIpFJgIFSKTQgVJpopAkIpFIBCE0AhCKQCEUikQITQqCkIRSAQAikwrgKRSYCaqFSE0IBCAmgSdIpNVCpOkJ9UAAmByhA6q4jfpkcrsyPynUepv0UMzcMiUO67jytmh0c9o/wlUagP95n/AM5WsTfbnJp0pAcIaiEUpAKQFlERpFLo4Wn/AGtxaDtoWtEmhkRufHIHbeSFcTXHATAu1IsLDTgmG8H5KyGnHHvIFcrb9gO20sBrDkNDvVekbhNfHTOTXRXB5R+KRe0gkKsRPIADXE32C35ce3LcASDdUo5OTkTQsje0NYHcbRQKprH5O0fG8N9hyf0VodE4U2O3er/9OirAvsAUy3a4jjjuExNSyY5YnBkjr4uh0CopWutzrcST7rv6LoUWqMcXybK4VNecAU4+HtJHddHVdLOm5Zi3b2kWCssEgicbja8OFUeysjNvr0+y+Gshh8LCnDhndfItaDXanM5pu3m1swNcy8LGdjRPOw9OVz5WTTSF721fJJ4U55zVt2sZH5IrhaXwtjaD5rHE9m3x9V6XwP4cxvEWpyxZMj2RQx+Y7ZwXc0AD26pbJNpJvp5LbypNBa4WF9gl8BeE2ktdnvY5vBByW2Cqnfs40LOglGDqMr3tYae2Rrw1x6XXyKz/ACcrlfJ5GNjeBua4EXx29lKOaWJrhG4gH73H6qyPFL8h0JLQ9pPXpwqXAhxBPtwuuemPL2Qe8xbCSWA2AUg3lSA6qTG24A9CgqpOqV8sLon7XNPqLVYbZRdRaLB9U2Ocxwc3qOnCltIBP0QGW1xsCh1KDXj4D8nHL/hHxdSo4eM8zgOYRwvtGXqmB4T8M6dK7C3ROZHGGxgA2W3ZtceH9o2l5ORFC3Snh0jgwF2zizXouc7tnqLmX7eGGLUUlj8I7e64crCZn2KFnqvqP7RYYcR2I+JjWPex7XFordRFL5cWGSau7nd/mtcXympfVxANYOr/AMgncY6McfmVqzMJmHnvxnSse1o5ew2OlrHVALaL2SMAJoNIbbabfN+qpLi7q4n5qdfu79v6qFIAVfLgPonuBNpAJ17q4aOOtn8lJjQ5wA5J4HNIAJ45sKTXFrw4ECueVUdwadjsxGONh7W28H4ufZc7MDGMjdETTx3pXPyvN09rPiMoNlwRhaZ9ocHySbW2pmfZvl9OXtLjxZXoNG0rz4C9zQTfRWZONh4sLnB1kd11PD/7zHOwEg/RZvXpcx5zWsEY0zWtby70WKDCmleWiNxd0IXpNewnOn8xw2gC7JXp/COlQOxWyFoJPJPqnnJNMfPf7Cz64x3Uou0bNYLdEW/NfZZ3YOO8MeWAnsVMYmHlY5c1rD8gsfy/6a8Xwt8Plkh55HoFD4B2J+Zpej8VYbYNRLYwF50gB1E38l2l2awQNmmtF+wtbYtPypG73McxlXZ4ShyoMV26KJ7n11caUpdWyJWub8LQRXqpd/F9fqqaGOIEE2fdZdjiCQ07bq64TJs82iyW7dx23ddlU03OJAD3F1CgPRV0pUaT+iqaj2S4UjSigVEIHVSH3h819B8Ex4mHDquX5LHyQYu9rpQHUbPqs9XxmrJrwjMLIe0OETtp6FX4mA52SGStr2K+lM1o6xoutNyIMVogxPMY5kYBBvra8AMtkU7H3x6rPPVu7FsbsvSI4cYO2gWLBXniNr13M7W45ccMDtxAql58ybja1NR3cfKIiFHsseoT72VayB00YAc0gEWLVT37j8Tr9grgpcbKSZHPCECQikIOFSKUkL5j2o0mmhUL6ITQgEJhCIEIQgEqTQgVIpNCApCEUiBFJoQCEIQCEIQCEIRQhCaBICaEQIQhFCEIoogQnSECQmhAgmhMKhUhNCBUmAmhEKkJp0VcEU00UqEE0UpUginSdKVKoiR0+SAFI9vkirQRpOlKqQqhUnSYCdKhIrlNSAtVNOKWSGVskbi146FSMj3klxsnqVKBrfMG4GvZeh0zT8SfEfNkNsNdXJquFUrzQapUvU/YdGcOHt+jys2fo+MzC+0Y5cPi4s2CDx/NXGdefpNreQpuYWuI60gNNrUhrs4pe2js58ho/Q8qWA94bMNtgtVOnZsbHkTnjaGj5BbmzYcMchiksvCuJa4Uo+IEhAYx7TRo13U5qJ4UWtNH5K4atEEmLslfW09KXQi1F0bbY+j3XKO4gAkkDoD2TY2yBdWmGpzSGXI3nkk2oPLnBrS4kNcaHorHQmOYNsOF9UeWSTVn4jxSuJus4YT2tS2ltWFqZivHxEtb7ONH8lph8gvDZtxHehtH6oOcyMOJ5AXpPD2oY+G18WW0gE3uHRceT7P5pdEHhvYH0VsRD4pGNyGsBF05vVLBq1zJgzMkGHlo4Dly5oo4JCwO82uCbofkvVaVozMzDD9jbrqFxNWwjhai4Nsc30SRNc9k0jXXHtbt54CeXkvzJfNkaA+q46KJad3IonlG3haxNVhpB6BfQf2TitWzr6/Zhz/zheC2r2v7P8bOly9UZp+QyDIOGWsc9tjcSK+XPdc/ln+Fa4vt5vxNf+02pkcf71J2/wARXvv2U/8A7dqhvnzGX2o05eAaW4utPbqkbpAyQtnaCC6+5vvyvY+BMTLfqWoZOlZDYMENLXskG7cSDsFeo6326J8nP+B8d9vn+T/4mUj+N381WWkUSDz091pfGTklpIJLjZHcrdK139mDGcxpDHFzX1yB6WuljHP05FKzHDfOYHnaCac70BTAB5KvjihfHI0FxmseWAPveqYaoyZHySne8u2naD7KnarthukbCOoTF1AV5bmltkm7volttj/db8KKKdzYHOIfI8MZQ7laNe0Y6Jq2Tp5kEpj204CrsJ+4Pc/tElZN4U06Jjg5zPKkcG9m7K/mV83wXtiz8aWR1MjmY9x9ACCV9D/aJpmPj6Np2TCzy3ksie1p+FwDODXqPVeD07EGZqOJjvBDZZmMdXBouA4WPik8Gur/AJXXv/2kZuNM/T5GPZLFJBI9rmm+C4UV86xI4Zp6yJNjCDTqXu/2j6diYL9Phw4GRMZA9gDetBwq/wAz+a8FtAN2fXgJ8U/wmJ1fdWYuIczO8gPHO47vYBZiAuzoHlt1QbmONxPA5711XM2/AXhrQLrpdromoBtx8Wfoo+W4/hV24+X1KhT3dASqkqIi/icB+quxTjw5cUk7fNja4Esqg72Sxo2SZMbJnlkZcNzgLoK3PZjszZGYjy+EGmuPdUUyyRSTukbDta5xIZu4Hso7ndmgetBWB0bfhDLsUSeeV6LH0PT8yE5H2l8NiwxoFBS2RJtcCR7efKc51jpzQ/1VuFHlzscyB2xjOXFasnFxsUOfjuc9rTtcT1J9lZDo+e/TJMyMuZG4cgdx6Js/RxXukeSXPcQD1cV3tI1U4eNsBr5hciaGOOGLZJvc7qK6KwQ5GTjvyGxkRRANklPQeivXMzKk636Xanqc2blbRI527gjra+keFJBDpTQ/h23kd18rxJ34mSyeE1Kw21x5or6f4fjmn08zPO57/icfcrl8kni3zfby3i7OcdTaIpHAcr2XheUO0lrnPs16rwuvYJdrIY8n4r6L23hnCbBp4rmx3NrPeeGNc/evHeNHul1AhrQGgdQvJHqeKXrvF8gbnFgH5ryZHPPC68fSdfaHRNTIYCdpLh2JFI221pruVplBCltpKgOvKIBG8tLq+EGiUbRYDnd1cyOExW6cNNXsAsqG5tfAwk+pCapPbG1zg128DoQqy6xQFBTLXG/h590thvqAETUWg7hx3XuvC2njOwdbjfGZ5DiNMbe+4OsVXvS8NVH736Lp4muZ2A4uxpHRuIoubwSFnuWzIsr3GDoEkWl6tkZsD2P+xlsbpARVnnj8l8/1ExskDGkGvQrVm+JtYzoHwZOo5D4XinRmTghcmxXQflanHNltq2z8QvlT+JzGhrB8PcDkqzdv2sjiG726lVue93Bcfla2hFshI3kmuOSgMaGG3U4dB6qPVFJij4PVIkdjf0RSKQRQmhQcJCdBFBfNewkJoQJCaEAhFJ0iEik0IBCKRSAQnwiggSE0IEhNCoSE0UgVJ0ik0CQnSVIBOkk1AITQgSE0UgSE6RSBUnSdIpAkJ0nQVEUKVBFJgVJ0gBOlUJCaEAAik0UqFSKTQiFSkAgJhUCE0UiD0+SFI9vkgKhVadJjhACuIVJgKVKQba0mkGqVKbYnHlBZt6qyIcI/eL02mgf2Jlf838gvNxC30u5i4sk2jT+XM5oa/cW9iAOi1iVzQAHVa7sovw5Eb/h//IrhBjnP+P0XVbjSx6E6QTu2ueCGdhyriOLKz952CXlHtz8lbICXEkDr2UQK57rWCGw+nHqntpXAyujEfxFgNge6PLA6uA+XJVxFQapBvUey0R47n3sifJtFntQQHOAO34eOwVxLVYhcRZBA9TwFJjI2u+N1+zQptb8VuBI9+Ve2GOVwrjmkxdOFkUsjWxxtLiQAXG/0XRx9EmypnRseQwGyRx/JZI4G42axrSTVdV73QoYzZ4Brop16mpu3Hz/O0rJ0/JMZafYgdVJmJlSRiN+O4i7Bo9fmve5WOyXU2h1OFgUV18/Mw9KbGx0ANjs21nz/ANGPkWTiSYz9r2ED1pVNZfTqvqfiTFw8zQDkMiAdVggL5mI6kr0K3z15RL6+3svDc7WYNEXXVcPxMG/2kXRuPSz7Fd/QMcuwBzwvP+IGbdSdXNeqnM9pa47pHyVuo17WmPK8sHb8d8jsntJPRNkW/gVfVdGdxF0bHguYC2hZFhe7/ZiANXz6P/AHUf4gvGfZD9nMocKHbuup4b1jI0TV/Ox2teyUCORj7pwJHfsVj5eLeLGuO5ulrmh6lNrObMzByHRvnkc1wjPILjRXs/2cYk2JpeotnjdG4vbTXNIP3StZ8Z5DcnVITp5/3IEtJd96nBvxenXtawZPjXOlxnvjxIYnOjLA/wAwu+tey429d85jfOc+4+cBu3N5PR/f5ro5T2OxXCgPdYnOJe54dd89kOl3MpzGH5r0Y5T6UgMfjbAz94DYd7KkNN2AVsjG4kMYQQPwckKBjF/fcPn0/RUUeU6rIA+fCm8B9dAQKO3m1MsALg08d6U3sMjgWR9ua5v3TE0ac1w1LGMbd0nmt2gmgTa9B4pc/wD25mfLitlcHRl8LSTuoCx/NcLDl+y5sGQW8RStdXyNr2Wi6hDrH7UW50LXeVJu2hw54ZXK59+vf+m5fx6zXNCj8UaThsiyhDG3bK1zRu421X6rgYn7N3YWbj5Q1EOEMrZC0xkE0bpeOzc7IxdTy44siZkDJ5GtjZIQANx6Jw6vk+bA45WQGs5ePNd8Sxz8XcmSr18nO7Y9N+02VkmdiRscHPbC4kDki3Cl4J1tfslYRtBbtHBB7Wunq+YNR1XMzgS0Su3AX90cVS3Y3huXNi+0Syne/wCI97XTieHMlZt265GlOxYnTy5EskcjYz5ZZ61ysb5HPiZG4ja3mgFrzsJ+DkuifzXI4WXYS7aBZPYLX+017Lwz4W03O0ebO1DIkZHGQDsHSxa7DvCWg5WDk/2fnPMkURf930Frl6bl5WL4C1Vggc6pGNLm/gFdSFV4Jz8k5uoRmKWdsmI/cQeGUCbP8lw6nV279OsvPqY8XsLnU0En2WvT9POVlthPU9l1czw3LhYc05zYXSQMjdLEwODmh9Vz07qjQYXnVWURdHuu+yz05f8AaGsaT9hDKZXY0udjyBsgbK5wj70SvcZ+ojT5GifFbPE4H4SL+JeIlAfK91VZsAdApzbftbkdKBkObL5cI2xj17r6BLjtxvCT2MaPhYvC6fC7Bihnke396bYA4Xx6jsva5hmd4YfI53BaVjv7iy+q+dZMsu3BDWMvyvhr03HqsUj5pCQ9x68gdLVw5BBJLhQY0Nu/r2R5u2y1jW3xt7BdmPr6UxsLniyWgd6X1nwsAdMYwHqB1XgIMaJ2mbzQdV2Vu0jxN9hYGONgenRc+55T03zc9vQ634XfqGcJRIRyV6LSdP8AsGAI3HgBeexfFrMgAsF2nqHi6DHiLHSDdXQLjZ3ZjpLPt5bxm+N2qODQSK+S8x8PTaPzXRzs2DPmmnl8zdX7oN6E3+L2XO7mm0PRejmZMc+rtB+FwJA4PSrU6L2cmjZNAVarN9b5IVj5ZHsaHPNA8BVJUTHsH3ee3KI4zLII27bKjTiOhIHAWnAikdlMIY6r60g9W/wdHj+GINUdM58rz8baFAHovGzjZM4BzjRX1jVJo4P2f4zJHta5waA0nk0V8nmIdM9wIolc/jtu61ZJIhdj7o+qjfoApVx1/JFN7krqyccUkziGUTV9VHyj1JCnGWtJNWa4sqyYYrWxiAvcdnx7hQDvZQVxxwEnzJC30odUSDGa793veK/Fwky3ODQWtvoSeFJzXMJ/etNd2FRUC554bHXyCnZl4nFO/wDM7/UfiH5FaHyYrrc8TySEdSaFq/AwmT8+WK9Tyg5L2FjiNzXe7TYUF6vJ0dojB2gcei8/kY/lSOaeyS6jGUKRAHdJVUUJlCDh0ik6RS+Y9hUik0ICkIpNAqRSaECpFJopAfRFeyaEQqR9E0IpUik0IhUik0IFSKTQqDhHCKRSuAKSZQikmhNKEmEIAUQIRSaBIpNCBUmikUkAhNKlQITpOkCpFJoRBSKpNJUCaAhAJ0ikKgpNJSHRECZFGkzQNf0TIG4q4iPp8kwpHbx8kwGjutJqIClSkAPVPaPX9FZDSr2Vkbb7JNHPNH5rradA2fMgY4AguWsQoYBsHCoyoQ0LvZkLWZTgxoAIBoLlZjeKIr5rSMeNGHSAHhep0+ADTpmNv4rHT1C81jt/ehdvGyJseIljhR7O5CuIodo+RuBbGTwt80Ji8PBry1rm0Nt8/eWWTW8tjq2xm/8ACsU+pTZDSHirN0OArIlZ5Wny38fjH8iqgzjofyUzbr+akywKpaxFYHayrGNbur6q+FzBI10jSR3CtbjB2M6YSxgh1CM9VcTUIxJFuMUhbuFGu4TkxnRPDHEE1fCk2KSvhjLvkFbMZjIBNE5rgOAQW8K4lr0nhbQoNQkPm06h0XP8SaPHp+oOEXDSvS+B3sbI4XRIWPxiwOznEHt2XOW+eNdfUrzOHixuiOQZm2xw+E9SvXaZkxRxE7qPYFePbBdGn8/4TytkbpoA3bK2yOhK6dc6x5Y9REPPzmGN4JJ4UvEmFLLtfJO2Pa34R13H0XM0Vs32puQ9wexlFxbzS9hkRafqTmCR4cQfVcuv8eo3PccPObkR+F2tfz8C8AW293dfYsyDEOC3Fpu1woAr59r2nDClAi+FhJNABX4ut9J3MT0fUPs+HsII+YXL1eQZOe59ir9Vl2uvgn81ORpMjh1+I9V1nOVztUiFpBO66/DVEofjlrgCxzSegcOy9N4f0/GytN1aTJiD3wY+6Mnq031XHyJZcstkleZBGAL2dB9El22F+tYnReWXNdwfQpta6OVsjKDmkOH05V0lSElpaL/DypNx5XWWURXIulrE11pfEH2uPLY/T8WCXMG2WePdbrdu7n1AXMe9+K/yXSB0dc7Qox4Mz2OcALaLonk/L1VYjl37WsdfSqKxOJPpfOq5ooWyHyXEtI7pR4/nHazbdX8RpboceaPILJICKFlrwoZkb/PeZY22fQUFpLWGMOEnwg7h1HsnI5jg793Tr4o8BXRtDX7waINiypzBuRO5zWuG88N68+lon+2eCASyFpa6yCRS9V4R0yHKZM6Vouyud/s3q74mluJJQ+7xRXpfDePkaWx8eVjuic66vuufydTx9NcS77eO12BuPqcsLAA08kLf4JxfN8UYgkY7y3NeCQa/Ce6r1xrJNVnJdRr4fcqOlaxlaVkRTRRtL4jdP6K9S3nInNkvtz9Qx4oMrJx2tdujne0OPcA9/dUwYORkteYmFwaLNdlpmx8ifKndJQeSZHk9r5UcXLyMMnyHlocOR6q+5MNm6ytbtbIHO5A54917fDhmlxYPKeQKF89V5o4cQfL5uSwboi8e5vorY9VnxwI2ZLabwNzCp1NJcQ8RxmPUdrxZ288+65YZLCQ/bsd1Brlbst8mZlCcvY54A/F/qnkPyM7KY+aJwAAaNjb/AJLU9ek2/b03hdrNS8LazppyYoZ53Mp0r6+p/JdXw74cd4fOfkTaliTNlxnMAjf0K8Nn4OThtY3IjEbni9oP/YtQ0tjnahE229em5cuuN3L6rpz3mbPb02fiY+XiZskDpjLltiaGOZQYG0Tzfel5eFr9J1Br3813XtCZGRFoa0tbw51dFwNbxo3StNPcdpLaHBCvx38Tto8RablPZp5dKCMlnmDb29lwczS24EkQnlsSWeOy9P4l1HZhaHtgkHl497ncA9Oi8zqWWMt0ErxZ8s9D05PC1xuHWape/Dj2eSC918uK99kZEf8AshQcL2XS+eRmNrwXM3D0IW2bMzZ8byWgMh7Dp/NOudsWdenJLHinEEA9FDYT+En6LRUrSCWl1djyFB7nOJ6Aeg4C2yYnlEXlggN6KocCtwoG6vqpFl9AeB2Cs2uoGmNB49ygH5DwxoZUQo8MFWs+5tG273H8RPKueHSbedzqPTqosjqZhIFbh1HumGqS6+o49AUEgn7gHyWkQxGOR75AHA8AHqqXNjHR5d8hSorILgAAF18jA+yYEE8kMbBLyPjBI+i5bgxpGx3TuFaTG58f7yx0IDTwpY1K2Q5jWxB32VrrJAIFD+ShFnOmzAABHZ7dQu7MWHwxgs8p7Y/tM7g/jk03hefx44oslj2/ECfXosczdq9XHvdU0rFd4NwMotJmY0C763dr5rM0CZ4FVa+g6v4h08+DsPEjma6fdtcwHlu2+q+ePO+QkDr6KfHL70tnrEOxRRIHp80y0gcgpGq7LoyQAvkge6OEHrwhAXQ4RYoiieOEEJgsDXBzNxI4JNV/qiotI3dF6XRTcQ6dV5m+V0cHUBjcOPCzYse1z68htEdF4fUQX5bmtFknhdLI11r46BJVWmOZkanC54sF3KkmFcV+PLGacwj5qoijS9l4obBHLEI2gcLx8n9475qy6IITpCp7cRCKRS+a9gQhCAQhCAQhCBhFFHdNEFIpCEBSSaECQmhAIQhAIQhAIQmqEhNCBITQpQkwhMIFRRRTQgEIQgEITpUJCaECCaaEQkITCACaEKgTSClSoSdIQiBS2Et4I/MKKf4SqVJ0btx6fmFMxO8ytvKh+Iq1n950v/4WkTMBAHwnp6KssLTRBW0tNjg9FZFhTTOsb69jSrLn1Sk1pcaaLPsuodNygPhaB9LP6rPLgzxC3D9FqDLtLXURRC6mmTMjzMdzzTQ7klc5zT5hsei6emxMky8djhYc6iPVVHZzLdkHYQQWjouVmROAB2X8wuzJsZmhoAA2igo/aWvnEbgC2vRWMvMtcWv6K9uW7bVfqp5IaciTawfePe1nLSKJFfRbhanvL3Xz+aQHTqnHGXHorWxOHZaxEQPdTDT6qxjAOS2/qt+zDbgta6ORuUXXuu27VUc9rCQKAVrYie/PzVu1oJqzx6LS+OH4DE/q34gW9CtYzaWJtglY94NNcCaPuulqWZBmubsmmkDQ6zK2jy8uofmsLYOARTrPRXRY5uy2qTx96z5PQ+E8AyZG5ri2h0VfiSGWLOJBuh6Lr+ES1krga6eqp8RtDs48E/Klxlv8mN3/AIa8a6KR1l24gHn0CkyD6LpFri57d7gHHlqbcYObxV+y7643phgdNAHCN7mtcKNHhdXTY3DI810h3XTR1s+ioOI5jLLXbQR34UoHfZ5g8N6O6bkuWHv072bFKcrGe2w3d0HK43iCN52br7ruR67AGND2mx7LjanmszJgdp2jsOFy4l33HTqzPVedEJJ4BVsuLK0+Y5lMc4gH1rr/ADCvdGD3vnuteQ6N2FDEHneySRxHYXt5/QrrWNatCgfJo2s7ZnxEQNPwnrz0XDZBM1ji3cxruCa4Pst2Jm5GFj5UEe3ZkM2PvqAD2UGT5UeK+BrwInu3Ftd1mSy2rssZJopcfbvI+IXTD0VdOkfXU9ACr5Yz5jt5F90RRsMzA4/CSAfktsMxjc1xBaARwV0sTFdNGHMmewgiueLVmsQQYup5EOOD5QI2gGx0C6egwyOjALbj6tBWOuvWxeZ7ypRRZDMi8qYTPI6gXXsVztXFv/uQ43Q+FesOG1nxuaNzuvCqm05sgDi0Xd9Fxnc3XS8vCyY/k8TQBl8cOIP5K7E8p+fj1E5nxtHBsGj15XW8TQPZnsI6bK4XKw4nHNx7sDzB1PuusuzXOzK9j4q1nK03JiZiZRjJYCW7bC7OM7+0NHw5ZpN7i2yfVeO8Y4jIdWY5rnfHECbNr0OA+HS/DOHIXGn31PcrzdczwmO/PV8rK8p4i0+NmQ+WM8h1HlcJ8BHcuJF2At+rTtyc+V4cS0m/ZYQ1vBJcATRPoF6OZc9uFu303HJMDsyN2K2R+RE1lu6s9x7rlloBIIN+67enyRSzudKD6DlZsxjX5bmxsZwPxcqz7LfXtzCLaSGihx0TaHG6ArqeFpY9zWk1GAKJpqbX242TxyQDXCqa2SYLmaeJWvddA18/ZaPC+FHm+JcXHyovNhJdu3NIsgcK2SeKXTdnmH7g69yl4UBl8SYcbHeUTvG5reR8J7lc+rfG1uZ5Rzs6TJfkSCVxdscWNuSuASpacIRM+SaRrXsFsa1ofuPpwFnyo3R5M0e/c5r3AuJ5J3Va9J4Kg8ubUMmVrbhgtpeL5V6uc6c3esahqELcQEhoHfg3+q8xqmTDlSksL7ArgcfmvaaFqc2ssy/tcWOI2sO0NbyvLz6NTC63bbJAKzxZKvXua2eLJYpfD+htZI1zhFyBzXC8gY+CHLVPG9swjfJTboE/hV8uB5mVKYJWuhY6hJtIDuOtLpzPGYlvl7c6Nj9wMYcSOeGq502S4OEjiQ4bTbe39F3saGcsaxr43WKG1tBcfUoZsad0T38g0WtPF/RWXaX1HOcwsJHQ/NSbbmOJe0UOA7qU28Hhou+6k6CRkwjkic1/oRVLaK2eWJWmRo296HVKYxukJhaQwHjhaM7DlwnsZI5m4t3DYb4WSiT1NpuwzLqcD3RPY8NtPKkdkzOezHbE0mwxvNJNjc+gLK9Pj+Ed+gHP8x3mVdBZ66k+1nu+nmhgtLNz52N4uiqJGQsHD9xTmtriOlcf92o0HHkD8lcq7FV8DkqygxsbrO67pNzWFrdrHGupHRaMB2FFO12W2R8fNtH6JUTn1jInwIcIiNsUT3vFfeJdVg/kudtYej6+a0ZL45Zn+RERFZ22OaWckUOAK90kxdbcFjnbiDE4XXxi1dPCGPBdI0bhfwtpcvvx+ikI5W18LhXspZ7a300n7IB+8L3uv+KlRL5Eby2JwlHBDgCP5/koujkdbnA2fZaGwRGEuMUpcG9b4tTMN1jcdx5aB8ldBg5GSyV8Ue5sTdzjdUFc6BrWtdsaNwsUQoeVNuIa5zQ7g0TRH0TUZnt21X6KBBpan4hY9zLc7aeu08qt0TWDkuv5Jqs5CirCG33P0CR2+h/NVEF3dBiL8+H0BsritLGusx7h6birGZMkTrjO0+xUq16rxU+DzYtjgfhN8rx0lbyQrZcmWU291n3VW4+o/JSTC1H5IUi94/F+SFRw0IQvmvaEIQgEIRSAQikUgEwhMcIEhO0WiFSKTQgSE+EUgEIQgEIQgEIQqBCEIBCE0xAmEkwooQhCASKaRQMIQEKgQhCBoQhVAmkhA0IA4TVQBNAQgEITVCVjGsDPicRz0AUCOVKvh+qsSpAiydrTfr2T5LybFqAUwL5VRqjdyOnReg007Yd1LzzYntaHFvFLsYUjm49ALURqOoVJt291dknzcUuAPThcVxkMhdsd1XT3O+yFri1vHdy0lciZpD76fX2WvT54osrHe55+F9mgss0bC83KOKHwgmlBgaC0guPX2Wkemmkik1YBtvG0Am1RHA454HkBrb6kLnadjZWXl48OG5vnyu2xNfKAXFdFr8/gOyW+h2sLu/ZTZFnHV+oxzQTOdkPaBsjPxcgVayNjc41scSuqMBz3kmSZ9k8hobY/VWxaW2uWPPH4nnr9KWvOLPi6ZsbHogOGw3+IgK2XHaBwQfkSulj4LWO/uoxfo3/VbBjkigSB7cJ5n8V/a89FBMbIgkewVuIaQKv17LS9uFPmkbH40RIFbt+xd77JekarHyS7FLh82ODv6LybXiIAOaeTxQWuOvKs9/Hk2Ohj4hnkcyFzPhBNnjiwL/VbMvTJtPz5sOYNLon7C5nQrPpuTG2V3BJewtF+9cr3Ou4jX61kyULcQSPoFb1nWMeG87+vHRQ2/wCIOruutjaU2Vm4E89OV1MTTo3zMa8U0nkjhdD7LjiCN0RcLJbRdaz18ifxvPNbNp81xOKmDLmTW9zS7qbcBwunLiseeWk8UKRBhxDd5kG6xx7Kzr9c7z7xx/IaXizXN9VIQs5BJrnoF1P7PqnbCAU24JvjhPOOd5scswAnaJLb15S+ytdJtrqLtdB2K5hpwIPYqGw+YSBXHRWdp/2hn6MMWGGRjy7e2yCuc6AAjkN+YXpNW8ww47Xspoj4IPVcpmA6aN8ge2mjoVOOrZ7dOpnWRxzFLvN+WW+rSUGAulILgLPU9FsdFtNBVSM+I8911jGsjoNpIvcb7Dsk6GSNzm05rm9QeCFf5YPdVPbZNklE1CQsc0l28yE9UY7I25DHc0HAn5Jlrbrm0vLPuPqg06xkx5epTZEDaY93wkt56LsaNL+5LqAHFCgF5wx8A9f+Zd7SGuEA44+a59yTnG+era1anqMsUfwcLRiZrpccFxJPUrm6nHv238I9aXbwMfEZpotwc/byeVy6ycx0522vLa9KZMkEvBr1XOiZJFKyVjb2ncC7i6K9pkTxjU4sR2PCYHQ/FuhBN7Tza8xC6OPzYc0Bwa24wCD1XTi+nLqe/t6Z3iDHlx2y5GEyRwb3orha74hi1PChx8eEwtY66ros79Px/wCzjksyaNWGONFctsLntLmkUO19Vnj4+d9N9/Jc9ljbPtLDLRZfxWFvyo4JcUsxY2l9itrSskeJJLkRweWd7j0ohfRdL0aPFgjMjG7vknfU5ur8fN62PmpxsmF33HNIVTmvElyEgk9SvqeVDiPzfLc1m8jouJrmjw7QWNb+YCc/Lp18djyUcmJBiuaI/Nm3/ePQhZHRuMZlApl1x6r1GBoeNNbp9u2vVU6vpGAzSxl4R5Dqd6LXnNZ8LjzvnPLrLjz7LVo+dJpuqQZcQYXxEup5oHilR5LA4COYvJFmmnhRaIqHxPPrx/1Wr7mMy5dWuimyZpJWxvkc5xcXN6WT/wBV6vQNIdE3Pin/AHpmxQ9oY++fdedxNRbiYz2M3bncdARS26DqEkeuwOjL2+Y4CQA/eHyXPudWVvi8yu34W0/Ixocr7RjyRARnbuFWsk2Q5woNO33Xb0zWJc3Kz2TyEQxl4aK5FdFx8rNgkjoNA96WJb5XW7Jkx5fUheTfC92/Kh0jRsExYTJXytHw11K8TmZDTKdm2h6MFr0+qvyYdM0mWOckOLQGkcWt9zcjHF+67WaPM0UZJxmQzDiutLwGtxMdKwQxyFwFvJb39l7LXpMmLQ55nS/8QDaAvn7pZ8t5tz3n2Knwy/bXy9RSWSOa391QbwKFf/KRxpnPFggnm3SD+q0O06ZrWPkbta80C53AWNzAHUGg/Jd/ty+vtZ5ZdA8PmZe9tbng8crrxyeXpBwYYsTaXW+a9zz8lwzZ52AfVIMkDAWsO32JpS863z1iz7N5Tmkyto+gK+nYpYzwcC5xDTHyQPZfNYckxhrDCCTxZte6mwZpfBzXtn2jbZaufy/mt8fbxHl6a3LcZpZbHHLRR/JDnaaZ/gILR2Jq1ilYQ6mVu73XVEU78ax5bHHr8Q6LpZ/TM6X/AG2KGOVkeO0h/Ql/IWTzWh4cIIuDw02QVZJmSO5DGi+waqHSONHcQfktJ6nsGVxJIiYLPNNsK2Az5EjGMhL9ova1oHCjFEZHANlqxzfZasuAYLg2DPdM/aLMfA57JhunLLjiCYCCbzSQWUa2/MLmvfK9xLi7n1JU9j3GgwuIFmjzSr2Di2OH/MEX/QbBLILG00elqbPhie0tNdueAk2IE3ZodeOgV3niOExx0DZ5sdEGY7tobTet8df/AIWluoTsaAAyx0PKgwTPiABpt2OKVT2HiySVM1dTlzp5XlxLbcewWdz3PHPJKntAIscEpP8AL3fAPh90yQ8lRHUcfmon6Kd+w5U2RSS2I43OIBcQ1t8DqUFJ6dlfjYkmSaaWiz1cqiHelLbhvcGCgSbUpHqx+zyGKOM5WtRQvewODSz1XG1/wuzQ8lsJzRLvZvaQ2rC9B4qyMh2bjNdj0Bjs2/FdrD4wmnlyMB0kPlu+zN4v3XLm9era3ceLkGx5F3XdCJgfNNoXVlwkIQvmvaKQhCIEIQhoQhCGhCEIBCEK4gTSTCihCEIBCEIBCEK4gQhCAQhNAk0IQCYSQoGhCEUJFNIpAwhAR3WkCE0IBCAE0BSKQhVDQhCBoQmgKTSQFoPurGhm34nkc9A21WpdvqqlS+C6BcR7ilazaB0Br1Ri4eTmy+VjQPlfV0wXQ9T6fVd7E8LZDqOVPHEP4WfG7/RL1J9k4vX0zl7ThNpoHHYLoaZC+eLbExzz/hFruY2i6fjwNb5RlcO8pv8AQcLsYro4mBgAa30Aofks/wAn9Nz4b+vIM8N5k01y7Imk/iO4/kvQwaBhwY43tMzgPxcD8guvui68KEszAygnl1VnHMcDUtOhOr6VE2NjIM3GlxSxopvmiyDQ78t56rwxkjhkDZXhrwaIqza954li+0+HJngkPw545wR1DXfA7+bVyP2e+DNO8QTZv9o5Ox8D3N8ttbj788d1qdeM9nXE6rkablNxMzS9QY4FsOSH2K6Agm+/qvdajgsx9SyYq4ZK4D5XYXidS0zBwtW1TTsDI86KFofE/wDxCg4fLkr3k8wyoMLM/wD5GJFIf823af1aU+7rWZMZGRNaOAtUMQaCdjTYrlVClNsm26rnhdIxVoI8trPLYCPxDqhrBXUKWNCZpA0d1qyMF+O0O5V9frNv9FixCR7obsTRSR182Ef6LwUcEcpxjM4ti8xrZHegP/wV7vCeY82B5BAEjST7WvLO0xxysrEO7y2SlpodCHEBa49dJ1fT2Oq+HtBwtJZNhSbshzf3e1wN9yV2dXxnvypsoACJoja53pY6/Lovn+nYUuO7zHuk2bXBhNen6L6hqX/7Pkn1Y3/+q49y8WbdJZ1zbmOLADFJvpoLOQD1Kv3tkDGVsAJN3aqeAHus91NojDXHfyrf7SxERAnra0SY/khvewq2Ft8E38lrmeWFu70WbfbOItJlABI47UrmYxu6PRUsmaDwr2Zbb6dvVZu/izxv/JE4IkBB6dVyZcUskcBzS70eQx19AaXGyp3ee8Mrr6K83rWPk54k2KtTnjmihax33GUfmuWyONzwHSbQeppaZPNHPAHssr5pBxvPC9HE9ZHl6627VU8TWvc1h3AdDRVDgWlw2A33IVr5HOPLiSVRIXFx6ldYwRillPDWjt6KTdLnka53wANH8QVD/wDLXqV0dPJ+zT/EAT+qdbJ6a5kv257sdtk+bE0jtalJGwMH75p9gFnuy5pY1xPQnspSP244b5b2vs/FfBVupMZy0NPDyfk1ei0eWH7M1mx3mX94rgMZJKOHDhaMPOOHI5row/igCeh9VjubF4uV6bKggmjG4E+wNIa2OGABvp3K5LNUIYXvadgPIVOTrQkLhGCGdgeoXPxrpeo3ZusQY2UyZ+GXZDGbGvEnHSui8sJXA9Gj5BaMnJne23OBa5UvmJYGlrQWnsOT9V0nOfTnevJESTA/CQL9GhTE+SGmroGy5sfRUukPQNo/NdSDT55NOlk+0Bg6iL+JLkWapgysmTLxpZHNvdVtoH6r3gzfMhjYHcmha8DDp2SII8stHlF9L1+x0GGyXrs5XH5JLjt8fXWVydRjfB4rjG97g9ooLpa5NWIwHgg82vPvyzq/iCOQDbXA/Neg1PGpsLZHAguAKWZZp9y4x6ZlxGo5nhttsLNrjMWDRzFHJvcXXVrL4ixmQzxthoE0Bz6lczVcOXTdUlwZpWvMdfEB1sAjhakmxi25WbHeInHcytwNO+iji4smXL5cLS5wCiOwLjV9l7DwfDiNZHI+Evmllewvs0GgDoPXldO+vGazzztx5CSF8MrmPBDmmiFs0nJZg6rj5ModsifZrqtGtRSt1LJdscIfM4+i5zdpmG+xHu+IgcgJLsZssr1DdY0fFOdkYz8kz5LXU1zeASvOQNnyZGxCQ8p5P2VmS4QF0kNcX6qzT3huWxxNNruVJM+l8tvtPN0h+NF5hfu4sr2GDlYuRoOMcvDc8QiwfSlw9Tli+yPYyXcXNHUrt4Jazwweg+DuVjv3Jrpx669OV4g8S4WdpTsPFieHOdZ3LzOFjEu82TfHADRlDbAQMZ8rZ5WmMNj6guon5KyKbKyI24MAO1xHwNNkn15XTnmczIxer1drNO/z5Nome9t9mdBfWlmnZGyUiJznsvhxbVrVE5sEzhKw7gdpoqqXKc87Wkhg6NPRbzGd2+1UDI5JGiWTy47+J+26Sc8tOyOUlgPB6Dr6LbkPyRDDDIIX234A0WRf9Vz5GljixzNrgaIVXUwSJwPMDxfX1X0xz2N8EgWDcfAv2Xy0EBwIHda/7TzRhthEzhE09LCx3x5Y3x141Q+N5fI7Y4bRfQ+tJYxgZlNOQ07N3IPdM52QR/ek/NQDvNcTKXcnlwI4+i1/2R3NfGhHFx34BBleLdt7fNeaNDrS1yRQmtsnFfw0s+xgFGRob61anM8ZjXXXldQaelODeQOfVbYcJ25hb5U1AuLQ4dB1KzuLDHG1sjLBN9RfPVVvNG/hHyJ6LWs4se0+aNpZGHccHoF09P0nElEhly2b2i2NbXJ/quM1pe8BobyQBa9H4ex2sy3smDbA5pTq3NXnPpz58XKwS4OMcbZRySO3que6EMnc0TRv2Gg9p4d8l6LxM6MTRgWdo4teb8wb7IFX0ropLsPp0ooA6OyG8diq52jGcJAAC264B57cFRiywAKPHuO6WTlyPD5NrSJPhJLUGFzy7g1V3Xv3WoZkf3XQRlu3bYHPzWUgtAtrifYKU0rHBjWxNjLG7TQNuPqVQ5HiORzTBG2j3VZyntvyyY9wIO01YUR5W0kuduvgAdVUa7X8iinZcOoW/DfDCInTOG13xAA2ue0sDhuBrvyk4tLjtBq+ER9MytW8MaqYZJ9QMTo4g2ug4XB8V61pmoZMDsWd8jYYhGDVdF4/j0Qfuj6rnPjkb8jkIfISHFCh9aQto4aEIXzY9gQhCATpCSIaEIVAhCSlDQhCaBCEJqlSaEIBCaEAhCEAhCFQIQhECEIQCEJoEhNKkAmhCoE0k0AmkmigAHqf0Toev6JIUQ6Hr+ikwMP3n19FDuB3Joe67GL4X1nKYJfsTseE9Jcpwhb/AO6r+gKu4uW/TmbY/wDzP0T2R/8AmH/0r0kXhbDho5urh5/8vDhL/wD3PofkCtbMTQ8NpMWlmcgXuzJi/wD9raCzfkjU+LqvItZG77r7+i0jTMgsL/Le1gFlz27f50qczxTqE7j5L48WME7WY0TY9o+YF/quLPPLkv3zSPld6yOLv5qfyV0nwT9rvTYEuPE2WVr2xP8AuSBtsd8iOCjG0+bLJ+zskk9S1hofVPw/qc2FCcCZkU2HM8OdDIwFtuoX69PSl9QDWnGDG0GgdB0V/kZ/h9/b5u3RJXPEYmj8w/hIIr9Fol8NZ0EQfK0NaT3cP53X9V6WbHEWcx1cOBH16j+S9DprYJA4TAPbLH5bmOFhwB7/AJp59Rf4uVOiaO3T/BeM18Zjmmc+SYlvLjuIbfsABXzVTWM/jP5L05xIoNIEEbnuYLMe7kgH8JK4GNgT5WQWQtNNPxPPAb9VOfe2tfUkiGyMfj/RFM/8yv8AlXRm0tmPE4Bxe+vvVVfILyeoTZ+FMSyffH/C9or9Fvizq5DqWTXbOwf8U/8ApKVxkcykf8pXLxc8ZEV1tcOotWHIC7eFnquU7l9x1oIoMt78N8hLMuN2O74SPvCh+oC+cx4AmyzJHlSYz+GSEmg5w4PA57d160Zm14LXU4cj59lTlaZu8TzZX2d7sDM25jSAdtvHxNsejr4TMqW+vTNB4fxsDBeRK7IlnY5peGkuBPPY912NGyIZvCmCQ8n7PLLjmwelh4//ACK6+lZGNp2Y3IDWsiha57trewaVh0zRTLpupN0x7shk+Q3Jhia020W5pH/uH5JfV2pPpLHmxfPG55De5DbpJ00Alfsk4aTXw9rWY6ZnwB8hY5r4iWkAjdY6gAdSs2kwS6tO/wAqKRmPE6psmb4WN9u5c4+i6bz/AGxZ1+PS6RKx+SynE/8AKu/qmJkS448qN5P+Ecrx8RlwtVbBBGHwk3HK7guHy7FexzcjJj1LG2scQXsBZfVc+/uYzLsePmdJC5znea3aebBWXWMWCLPy8hubE92RJvaxhJcA7n5Ln6zPK7Lyw4uFSuAt3TlcuN9Otejnnfbl13cx2YGNlbt+0vBuhbD6fNfSdRZMdNllbkbYzBGCwt6njlfLsWQdbFA9CvdYGT53hHUgX25l9T0FCly+bn3Kvx9Zz1CfMxsjgZ3df4Sp+fDfEp/9K8pPI45IbvIB6m1Fk79wG4rf8X+0vy5+PXsyYQTcjie3wrRNqEEzmtdJsHQ23ovHsmdGQ7zOnIsqf2kvNk2T14T+L37Y/m/p6R+XC1zgMgEA8U20MzWkjaXOHf4CuAHvaA4ggetLpYOZC1hD3hp9COql4knpjytrt6YBPucXn8lmkDBkvt3f0S0zUcWNj/3nxE9K4pZJM2N+W8h3BPC5zm+VdLZ4xtl8stbTv0VOTpsAwhO3Jtx6ilCfKjLANwC4cmQC9w8xwF9AVvnm/lTq8/sbsDY7Na0ncOeNq6zWY0OI/IkYDz6Lh4bjG9s0INtBu+VuzTMdFL74Jsq9zazx6jY8YmbpskkbKoei8qHhoc1r3gngCrXc0qOeTSZi3kcrzz9zJyHgNN91riZbE79yVNgi3OdJO6M7bBDL5UJZTIwMfO4taeBs6KuYgbaJcQOVGJvmzNbt4JXRhayODynPOSWuHQeWeVKBmOX7n5D6aL4iJ59F3Y9NxmQtMjQVHU4IsfGDoomiuSfVc/P8a8P1ysvKhy3l8jnbg2htYsjnMLa3ihfIjVY3Eutp6WeFFrHOFgcUtZjO6kfLv+/cK/wFL924Oc6U3/8AbVbmm6pPe/yjGPun2RPRujiaQBNuJ77DwvR48kTsHiaq55auVh6ZuMU0tOjskhdKLSmU57DtYTw1c+rP7dOeb/TQzKjj8MsAJozfeLOOq7cDoMvADC4E7aJrqvOZmRjw+F34okHmiXgfVcfG1TKiYGseSd1bVnw8vpud56r1uLoeLj5YlbV/JPV3xOlhhDgLeF5R+u5zXEGwfQ9lmk1HJlnbI95BBsWr4XdqXuZkjreImRsy8e3Wdw5A69OFm8WHzPEmWZmuhktoLa3cAAA2PULm5WZLlZDZJTeyv5rb4iz8fU9eysnH+KOUNDS4UbDQFqSyz/8Av6ZtmX/4/wD1zWiDbTnnjpTV6bwhniKf7KfLfG1zpWucz4mkgA/yC8o0fFdfRWQyyY7w+J9Hpwr1zOpic9WXXX13MEmoZEVgMDieGlcimD/ic+7U/LmyXveAXuPLkGF0UzfOaWjryFeZJMTq2+zZ5LX287h6bSp1AXinPa2+fhulEGJ2S3e0tjvml05sLAyJo2YU4aSaduKW+8SS2axPihmcBFM95PYxcr2EeDL/ALMlgc5vw/wm/wAlzvDGNDHquRHI3eY+juxC9liZ2PODD8I5I22uPydWeo7fHxOvdfJpIjJI4Aue5vX930Sx4WzZUUTHva5zqul7nNwMbF1iZ0Ba58kRLmV0Xi8Etbq8RdTaf1tdue/KbGOuPG5XU1zw8zTMeKXeTu+q824ggDfwOnwr3XjGcO0+DY7mqXha8xtjaCOvPJT47bztTuSdekaa4g73fRpWh+HJGxs1ucD/AIbWcl7BVcH2UPMkb0ea9ja6JFgMQjLTYdu4+D2VTo2GgHmzXG1LcXu+I2Rz0VrZGiCjGxw6X0cVNaxKGDGc5zZ5HsdfQtI4Wg4OmW6857CGEgBm6z2CwPe29zQ5pPup4ghErH5DQ+MO5YHU4hGog9kQBa2Zztv3QW0kGgREDaRd2W8q3P8Asrspxw4XxQkimnt+q9RoOmY0+kySSNBdz1U66yezPfp48BruOOe4aVGSMNIAf7fcK+maf4dxHRh7omdPRbBoWnONeWy1i/NI1PjtfKYANxZZdwXNZRFml6zRMdrJQ6Rm1paOevNdF0fEPhzHgxnSxsAodl5nT8vLmngxIxFQPAJ2362nn5T0eOX20eJY4/NBDjdei4ONDhSOeMjKMTdpIIjJs9gt2oMlmzZI5JY2uDiG26wFx5GlhI3A0SLBW5MjO7V0f2cSM3zOIsbg1vbutOS/CdO/yppxj/hFc3Xdc4PIddn2UmNMji0XZIVKYcA2xKWkeyg9wc4lzySe5B5WgY0X2N8rsgCQGtqyDaJBuJLe4CKCW9nV8gpHyg1pBduvmxwiIRF4MpeIyfqr5W4LmgxveH30o/1UtXFT5GSMY0cbRV7eqH4ph8t0zXhsjdzQW9Ql5cd/DMQQVXK5zjZkc6vU2mp44iWt6NcSfTak6g0c+qA9zXBzeqTiSbPUlAqHqhJCK4iEIXzY9gQhCoEUhNTECEIVAhAHKmG2oqNJ0rQyz0T8ooYpISpXmM+igWUi4rQmQkmoEIQqgKSaEAhCEAhCEAmkmgEIQgEIRSaBCKQmgTCSYRQmkrIIZcmdkEEUkszzTY42lzj9ByggvW+HfBozsRuparM/Hwn35McVebPXcXw1v+I9eaV2heANVn1nEGp4jYsRrw/IjdOwSeWOSNoN9l7TWJgHhrA1jAKAbwAPQLn33+R1+P4999OMwYWlHbpWFDiEf8UfHKfm93P5UsGRkPlk3yPc9/8AE51n8yjMyIoAXzSNjYO7zS83m+KMWMluMx07v4j8Lf8AVYz+3f6+nae4ni1z9Qz8XFgkbLOxry0gNuzdegXlsrW8/LsOl8tp/BF8I/Nc+jd9Vr/pMA6Um0WU2t5VrGWQtTktdFrCJIeP72Oh8+n8wF9R03IbkafDID95gK+ffZH5WiYkkDS6aKbZTepvp+q9DoGe7HbJhTDY4PtoPb1b+drXgxeo7mYwVv7tIcPopwZAjAc13wtN37f/AAtUWm5WZW1mxp/FJx+nVd3S9AxcMNe/99IOheOG/If6q28ye0k6t9N2msOVpw84Frbtp6bgtflxxMDI2BrB0a0Ky6HVVPNhcN11558WDLbbTwvKavjB7XcL2MkZfxyuTmYO8HkdVvj1We68DDcM5ZyAeFvGPE1xEhe4+zqWrM0vbK6QBpoqnMj8nyiW8uj5p3px3X09nXEr5m3n5LzP0444WfgBNd1sGU8xNiMrvLbYazsLN/zXJMjgL2v6dwm+Yh1AUKB5WfTp7dDNn8vRtReHcjGeL+ZDf6peGc9sWlYsIlkbKGuJc0kbbJ7j1Cz/AGSfVNGzoYnRMe/y2AyOofe3H+S3wYUfh8gZYbJO1oEeKOnT70noPRvU/Jc7ltlb2+Pp6LRMt2HC/JycYQsNthZY3SDvXt791XNM+YtAjayJt7I4201t+g/r3XI+1vypTLM9z5HdSePp8h6LZjzAOFtBHoVJzJdLbZjoY8UckrWvb0NjnoV0NV1jHxI2zyYvmSR0QA+uR0XHZI5j2lvQrna+2fLxXPjcQ5gJLavcPRavHldcbfF5bUtQGZkyyCMN8x5cadfUrKx3Fc9b6KGRKCWObJG62jgNqlBspJ5YD8uF2jNjoRNutrrIN8Le2PLZC9jXS+W+i5tmnV0taPDMEc+S3ez36r3Rixms2iqpY6+TKk4184HmCy+rA6OPJVrHvLm2HXQ5vsur4jxooZA6Pv6LzokLXA26h3tdeetmsXnHQ8xzSQRXNhb8A+dkRtN0T3XCbMSf52V1NKyqyYySKBTr6Sc+/b3WbiRs0o0GjcQeQvLyu+yZLrEUu3ra9PqmSx2kfCedq8A+R/nGuR8lx+Hbut/LPfp2sLEn1AvdGYY2sG5znOIABKjm4MunOY6SSJ7XtLmmN92tWjwZUuLmNbe/ymU1rQbF9FdqeBO7Gw4pJgwshc4te0Aj4ui153yzU/jmbjjMyZJA5jGbrHqqS4scRICDXYqj7d9nf8FE9LJVLsoSyOe+gT6LrI5WV18fU2QMczYQSDzdrs42s6fLhHHyT37heNE9l1GrHNKZDvikDXFoJFkBYvErc6seym1nT8TTnw4rhbuwXk3SPyZqouLugWnT9GytRhdLBGC1ruSeLW3/AGYzoYpMh7wzZyNptSeHG+/ZfLrPTm5mHPhMj8+Isc8WA7rSjivrLi2jr7qnKyMnIkL8iWR7xxbj6LXhZcUbGgwHzdwPmF3b0WveM2S3062qyyDHiF8bgp5z3jTbs/d6lb3PxcvHaHBp5Bu1j1rJibhGKMA8dPZcZfqOljzxjAxBOZw4usbL5H/dKLQ3yyTIb9ALWnEfFHoucx4Y+Rzow0E89T0XMa72auv242Y1Fria3OcBwCQpfZ5DuLWlzWiyQBwrozFJE575NsgA2Na3h3z9FDIc0QhkbiePi54JUtWc5NrbFqEbMba7ow9+pXSwJxlYh8tp6915hsTciSOOCMb3GuO67kWLlaXhvL221vJpY65jfPVrDnPxq2sY5uYyWzJu4I+S5z/MbOTKdz91us3asnkGXlOyGxkB7rpg4Cql8tuTbWODetEdVqM32rkducXHqew7JOkdQAvp6Lo6Hiw5+rwY8rXbHE31UdZxWYGrzQMYCxhsBxKuzcTLmskUU07niMElrNxU8nH+yv2SSgvLQ4bTfXsqI5yzeWtFlpF+iniSY/nk5I3N7c91fpPtS1x3dwrIGGeQNB5+SrG3zSGngni1owiWZzYg6iXBt0ixbIZdPe17TZcCDuHuomebUZ4oabve4Mb9V6LxbpMOHgY2Q295oOPqvOaZI0apiiiLlb8X8PKxLLPKNWWXxdHK8P5ODiZExnxJmw/3rGOtzeVzpMLJxH758dzOjw1wo0RwV7B2kZDBrTpdwZObBI+9yud43yBHq2O2OUWMZgcAQaPPX6LPPdtxrriZqHhhzsrKkZuazYygAOyq05s/+07oPMdtDyfmudoer/2VnGd4LmkUV6KPxfpDJjMMWpT32q9eW3InE5ybXH12fIw9bmMLjuLdppcvTIhkahEx98uslbc3OGoZsmS0Bu/oHBZdOeIdYjstADuV0m+Ppm/e36et8RabG/FiZuIqlx2+GGNgdLvJIHcLd4k1cPjiGO8DkAg+lqtuqMGJbpBurouXPnJHWzi3K8nNEIJafRAdy0dFJsWKx9zt3CgRsJIHzpRlc/NytkMYc57iAGvW9/hjW8eN7jgygBtkNk/outs/WJLvpiP2MNcIvLIcRW+7b8lWzFgJLTIHFzfhcx33T72s7y+O2PicOb+IUVW3a51FxY0nqVYrTNgyRiw5rrPS1llDWn4oy35FWP8AMbxG5rw3o5vdUPe4/fJ+RT2eiG0kVf5r6B4egYdFc5shJ54K8RjYMuVMI4Tbr5C9Jg/bMLHEIcdrjSz39YvP29qx4i02y7o3ml5DD1KU6uQZ31voNI4pd+SCY6SSHG9i8XgCaXU/K4JDuoC5cSe3S3091rUofpTubO1fNoooHZHmSMdKG2TG2Taa9bXv9WgmZpT3D+H+i+cGcxmWmwk7apx5Py91v4k72e1EkAYbN8/EOb/VVHyq6OJvtSnJu+H4a47uUfgvl4Hyda6sKyW8bWn35CvhZI57jGS09j6IaIxJRc41/CF6fRMCKVocA733AKbntK83/ZuW/nyzz3U4tIc4vE73RDaS07N1nsF9JGFFHEDx8qTl0+OSH7oorn/I3j5cNMndiy5ALNkJG+3AGz6Dusha5p5pen8R6UMScbXRu3Dcdvb5rzDvvUty6WInqkQfVMnkpKiQIFW0EDrz1UpnxPme6OLy2E/C0OuvqoB20cUok2bKhgooSseyEMcVCEL571hCEKQCYSQqGhCERNo5VzGWqm9Vpi6rLUWsiVohUo6pXClnW5GR0SpkZS3vqlllpWJWJwVZVsiqK0ySEIVZCEIQCEIQCE0UikmlSaIEIQoGhCEUJFNFE0AOqBKUbHySNjja5z3Ha1rQSSewA7ld7w14P1PxK7zIGtgwWmpMyYHyx7D+I+wX1jQvD2k+GWf/AE6EyZZFPzpgDKfZvZg+XPus9dyN8fHeniNC/ZjlThmTr8rsCA8/ZmUZ3j37M+vPsvoGHgYOj4xx9Kw4sKIj4iwXI/8AzPPJ/ktXUknknklV5U0WNjvmnkbHEwW57jwFyvVr088Tn6Q0rZFqb2FoAcx3QdeF8n8TeNpJsh8enQ+WAS3zpR8R+Te31XWzfHksfiPDdgRbMZko3SPHxP8Ap2C8v420z+zvEWZG1tRSO86Ohxtf8Q/mpGnmsnInypTLkSvkee7zaqrhWbDXTj1WzD0fUM6vs2JNKD+JrSB+Z4XSRm1gDFMR2vUY3gjVJOZRFCD2c6z+QXQm8Gw6bpObqGZkSSNxotwZGA3e8kNaLPQWefkty8z7rNteMbFZ6LVFjGiTwALJPYLr6djY50fIy5cc5M4NNYyXY2MdASOSQTf5LFku83Ad5bWbGl7DIAQ5zhV36D0HWu67bOefLHGW9deOveeHvDZi0rGmnleHZDGZHlgAbAeWi/WqJ9LpemxNJw8aXzmQM803+8It3JvqpYMjZtL06dtVJhQOFf5A3+YK0grzdd9X7rtzxzPeNUdBbY3cLnMcPVbcZj55AyMWf5LLo2wxPneGsF/0Wt7cXD/vDvl/hHX/AKLPJmMxY/IxnWfxSf6LC6XueVBqkz3uJa1jGN7ULXAz5iC/kWtzpetBec1bMEe/4hfuV05jl19s3nOfu+LkFbsXAx87T/Oy9xMYdVAEkXx+q4el+flzvO2md3V0C169qs+m6Xjx4btk02Q2Ntfwt5P8wvZ3fHicvHzz5fJenRd4Pfk4c+ZpxaWxMDvLkOxxNWRx045XmdVEWmMjfKZy2RxaKAI4He124vEsOSJcbIZl/EA1xiJcJvYbeT8lj8S6Rq2paVDlYujSOx2P2RtDgZb6WWNuh25XOXL/AJVv3Z6YcbxDozMAYxjlMrnl5klhGxjjwCeT0CqmdlR5b/Pc50u47nE2SfW1iHgzxBj6dl5WdDjwmMCSKES3M5v4gWiwOOVTpmY7JibiSOcZWD9y4/iFfd/0/JdObPuMfuV6HHyHe/5Lowzn0XnYpXM639V0IMgd2halW8yu9DK1xLSOvoVIOaDVc9QSeq5kcwJFWPqtUcge2t43DotT7c+ufWPN+INMbjyjJh2iF3wkURtd6fXsuK0i+BHfzXvJWMyYXwyjcx42kd/+wvDZ2FNg5rsd5JF2x5NBwPQ/6rd9OPN/K9F4cklGW1reLb0AXq3NmGZETG5ze47FeA0vUf7NygZHctNEXf8AJevHjPB8tpLjuA9Fz6l306T/AGz+J3uAaRHsJteTD37qLgBfQ0t+ua63UJB5d7QuKJCD/wBV049Rnr23tfH5TyZT5m4U0Aba72Vu0q58ljA4UTXVcRri59HqSvceFdNxpMWfJkHxxkUU66yJJtek1DCazSAC6vhXz/IkdHkvY17i0f4V9A1nMh/sUjeL28hfMJH3MTyR7LHxbntrvNex0dkf2cPdLIHO9LC5Oskx5jgJHuocbn2Qp6fr8OJA2EwuLvcLBl5AzssySny2H0K1JZ0z9xn8wf8AZUhKyrLAfmVkNuftYLBPBKCXRvc00SDXBXTWMa2Ssa8mh0KsnyXtvlu1xILQFiifbi1xAbzauypgyR0cbgWhxo10tP0enxp5IPCOS1sb2v8AOHxN4pdDRs53+yWYX73va88u+Sy6D5Of4bycM5kUM5lBHmFdSCLH0jw1kYsmXDK8uJtjru1w6s+v3W5L9/6eGbvl8xwlDQOaKp3fFTnX3sdl0GDHbji3AH3XJmcBLIQRVmqXadSuV5saPOka47JJA3tZTErnuIe5xBFeqyONBpDurbQ2Z7XDY4hw5VHUllhjj8oQ09o5ceCFka6/utJ47Kl0sji9znFxPUnkqTJ3taWtABI5I6qYfbWyb4QKHHU+iU+QHEtjJr1KxukDYmDizdgLVpmMMvMDdt8E0iY0aVI/+0MenUS/qey9JlRS+RmGaUshcRbib47kBecymswC6Nv7qRr93w9XKvI1ebIbI1xcI39GDo1Ys1ebI04uVi4rXxB4kaHna6qsetLPqE0Us7HRAkAUa7FZ8DGZkTU4/COxXop3Q4OmuxvKiADt2+uvelPq+ll2ZWTw7Jeu4XlM/eNDgbFWbP8ASlT4kkmk1ids7ac13ZR8PyfZdZhzJGkQB5t4PAtQ8QSOzNVycqEOdEXbQQmf5H/q5zTRIBcOPRG03Z/UJQj96z7QXtiLqc4dQO6uc2B0Lmw73SBxokfh9T9FtjEIIJJshsUQDpHmmtHUnsro4ZMXU2R5A2vjlAeCehvusUcmxwc19PabaQKIPzXp/BePBqWp5r8qMTujg80eZzZvus9XJbfprmbZI9J4mgbqOnYkbJODXIK8Jn4L8KZrfMPJ457r6q77KMvCxn4cNTcBtcN4vhfMPEk2ONTkhiFiORwFHpyuXw9X6dPl5/Xd0nKyH6dT53uA4NuJVHjyCHH1TFkiAY6XHDnho+8bq1VpGbHHpwB4HNrka9qUuo53mTSkhjBGw10AW5zfPWd/xxhDKZvc1+wmgaHJ60oySMvhhFDmz3/77KcWLPkY0uQxzSIiA5t0eeAshe4ON9V1Zytjcwloa8M29A7nhdvTRp8mh6g6RpfOxl7z9274pcTEfbCHYxcACd4HRdDB1iHE0jPwnDeZ2gMO3ofdZ6/01GKTU5pWtD2tc1gAAKljM+0vfuhbzx97oh2ntbpLM5xcbcLaDR6qembC97ow8M3cB3JpXf6ZzXa0nSyNTxHtbZa8ULHK6kE87PEudbZS7bKXNL7DRXHCp0mdztSxmbRt8xdt+pabFr7sQYQGTISwyX1BXHrr39OvM9PmWflTahlOfK8veB2YBwFk2gNBa4H2B5C7HirBiwddyY4oSxgfwCDS4TpXDj4V2l2bGbMvtIk0eOfe1C5CTykZXnguUNzrPN0qjqabJIzJaXvJHzXtojFLixEMPwkbndV86ZPMxoYACOo4Wtup5DRQdsI7hyzZq7j69DHHk6f5bTxVei4+J4dEOb5w236heT07xlJhMqUPkII4HQ+trY/9oDySW4zhfqVxvHU+nSdTPb13iKWKLSnMceapfJciP7RI6Rroh6NuiurqnivIz2hoAaOvIXn5JRLIXyUXE8Hounx8XmHXXki9jgBbSoBxAIrg9bVpkpoDZT8lUTZ5ctsJRuG8cL2/h2QCAkDnheIjYd4N8HuvceG4Cca+VO/o/WrVs98UYANLVgZz5MUbueFh1/GDmt2B1cdVp0yBzcRvHZc/WNOD4keHPP0Xm3ZHmNc0wM5/EOKXovEkThIRQs13Xno9Ny54siWKAvZA3fIR2BPVb5+jWY+ST0cPqouDfwk/VDmub95pCifktBdlMQudC6UFtNNVfJUOAClx6lTQFrvRCYcAOrif0CFRxEIQvn16ghCFIBNJNUCEIQTaeVcx9LOFY0phG1klKwS+6xB1J+YVPFrWp0qofJaqMhUC61MNNxVZQSkqgTCSE0NKk0IhJoQkQIQhUCEICAQmhTAIQuv4e8Nan4n1AYmmw7ttGWZ3EcQ9XH+nUqfSya5cUUk8zIYY3SSvO1jGAlzj6ADqvpnh39m0GG1mb4mAfKRuZprHVX/3XD/8R9V6bR9D0fwVAW4W3J1ItqXOkby31DB+EKnJ1QFzvi3H5rn13v09PHxSe+nVlywWsiY1kcUY2sjjG1jB6ABREt8grz/28udQPJWLUfGGHpjDBERkZdcMabaz3cf6Lm6vT52qY2l4pnyZAP4Wj7zj6ALweq6lm69KXS/BA3+7haeB8/U+6wNnydVyzkZchkkdwL6NHoPQL1WlaI+Zu7ZTB1ceio8Fq2nyjHD23uB4r17UvZZugT+LtK0fKy2uwciLHEUwkYd7gOnHr8+xXq8fTMTEIe2MPkHR7hdfL0VzjaaY8zp3gzR9MpzMYTyj/iz/ABH5gdB+S7HkNAAAoDsFqKjSaM3kj0C5ninGMngvWWs+82Fkor/DI0n9F26UvIZlxy4klbMmN8Dr/wAQI/mQql+nxjTdOyczyZIpY4oWMe17i6nWHXQrrYI9le/AdJmyY7OI8hoIb1AfW2/qa+VhbdExZcEZONksLTG/uOhB2kfyWvMhBdFO1vlgPMb3Dtu4B+jg0r1cy9fE8vVnPzPReCs77Z4PxmE/vMKV+K8d6J3s/QkfRd4PXg/DeoMwfGc+C54ixtVAG0j4WzH4m/Iby4fVeyMha4tdYINEHqCvNj0ytzX+62jNIh8qMCNhHxbTy75lcT7QB3UXZwaOqYuu15/uqpMpoHJC4M+rtY29wXHn17zHiNhtzjQAWuebWeusenl1JrXEArzWbFk6hllwBbC08uW7E0+UMGVqbzDFwTGBbyCaHHYL0mLpUGoYTsmCfyoQKj3t++elAf1XeWcPP1vVx5/Tx9mgLA3awA8evuVz9Tx9SydYgix9Odktx4uOab5juSSe1ccn0XpTp2TjvL/LbMGciNr9pefrwF5p8zsaKXGikmGPJK6RzZCNzif4q6pbtJMdHB0vFx2Y5yslzpIwScXFfcYdfUv7/T816WLPkkb5bXNjj/gj+Ef6k/NeNxcqqF9LXYx57A5S+yTHbINV0C+Y+LdEfpWoDKx2luLM6xt/4b+tf1C+kwzlzBR5VOpYcGqYMuLkMBY8VY4LT2I9wVvi/jHyc77j53i5H2/GMv8Ax2f3oHf/ABfXv7q5kha6i4D6rjTxTaHqro3Oc2aE1Tm2HtPy6gj/AL4XW2syIWZGOSYn8UBZae7T8v5LozzdjpQTtNUadf0WxpkYRbXA0Hcjse6y6NC2eSOJsbnvc4AAC7XsfGma3SXYkmPjxnIMJbG8iwyu9dz6eiXvLhedcXIki03T5M3Na97mNDhixuAkeD0c7+Fl96v0C8MNb1PxBqGQNRjjiwo2nyHxtDIsX0aO7t3Qjk3RVTMrNdm5WRGJMqd9mTcb3X1Lz6f98KTIMvKx2tmJuLgMAprfkP691ebt2s98yc5GcPHoPzUmyNr7gPyKrkY+I04EfMJNJNLeuWLy9pPQjhNjueCB9EeQwwRPE7XSOJBiaLcPdUAgEcd1Rqa8l4+LuvdaEyU+Hs9zJttDml4nDxHZDgb49l6Fup5GmaZkYsbAWzD7x7Kde/RHLzdRyHEwvlcWrFG0yPDQKvuVWZ3GQucASgzbuwb8ldTFz3OglLAeW+hU2SuMv7x21vXkWsZkN3ZJ9yrordMBX5rWpj0kOBk6phQfYNOLC1tPkLvvH2U4fDOrxyhxg6A0Q7/ovfaD/ufhxkojoBo7LgTftBYzJMIx3GjVkLhPk6t/xjd45n24UXhTUc3URE6NsW+7e/oOOenVb/8AYLzHkDWcLeT90E3fyXu8bMjmwYsx42CtxNdBS+SNzIMXxP8AaXPDoo8jzC9rbtu6+Fee+uvr0l5kdHG0KLB8SuwNRc2RkbX7qPBphIPr7rgOc9vDXENNHoaXptc1qDB8cZOcGOkjotAHw3ujodfmuZpukfa9MfmFxDhfI7LfPVzaz1z+Ryy9x+F0n0pKmjru/JVuy5w4gyuNGqKGzue4NMTHX/g/0W2LKsaNzS4RvcB1N9F6jRNK0ebw/Pq+qNnMUUwjqJ3NECvmeV5t2bE2PyWRbWn7xBpehhnkb+z/ACoooXvxn5YD57B20Aenez3We7cXmTfbp4ul+FtXxs0aWcwTQwOkJk6Chx1914mOd7S7YaNGj6L0/hDzI5c84kXnRy4kjZHH4NlDr+a8/MzH2wRwxtbIwfvHGX7x+SnOy2aXLJVc0sJhi8sv30fMJNj6Lf4edIdRtgJoLPj6Vk6hmOx8Vgc63uFURQK06ZlDRs1zMljmu6EEEUtW/iZ61Xrr3nUX7xRvhc2wOtlb9Re7Usx80LNzN1XuWB07mxGJsdR7rsiykvosacHLZjT7nXRW/UtVZlM2sd19lwfMsG6P0Sa74lP9o2fbJW4rsUSDyS7cQr2ZzWaa7H2N3OP3vRcyySUAucaaLPstGa0+dJ5QZuO27CvwdQnwskStp3YhwsLLBG6WeKI23zHht/M0vTv8PaacLUHQZc7sjBAMjXDj6KWz9JP6eflzXZWU6ZwY0uJ4A4C9J4HdkHO1HyJY43twy6y27AcL+XFrzAjc4Meyqf0t3al2PCmsYei6nmjPc4QzY74C9jbIN+n5qfJP8bF4svWvcZuYczV9EjwcljJnSAhx5AABJ478cL5zq8jBrGe1zSXjIf8AEDQ+8ey9ZpuZ4L07UMbNi1HPM0HLBKwkdK9F4jVMmLK1XLyItwZLM57d3WibC5/H6rffue1mNOxkjWhxAPUOHCrkeHAtdKTR9FnAdsDyDtJq/dRv4XLu5Z71riJEUnlu4BBLv4fzUseMTZTQ8CTdxtDqJWfGZO+S4o91ckO6EK/T6gz4pMgtjjDubcLAWdakqyRuRjboWPeGdXMLv1XSbp+O7RzJsAkrg0sGqxY8uW+eDIL4iOabZCytzC1nlsdK5vo51BPv6XMdKTKi/wBnGwWRKHdL91VpGR5dtN9eq57siSE7djGn1d8X81XP58cjTK6i5oILSKr6Jn4PoWk5LZs7GjaaJd1Cw5Uck3jeOATuDhN/eVyF5/QJc2POhyYXl3luund17TJ8STYx+0/2ZA945Luhtc+pZfTUz9ee8YZmUzVcvCfMySFsm7nr+a8k53A9Vt1XUnanqMmTJG1rnmyK6LAXi78tpW+fUxOvd1oxmtllDXn4QLFlWTac6Nu9rmuBNUFi3N/g5+fRWMyXM4BdXpdq3VkiB3A0SbHYrpY2ThF7W5WO5jOjnNHI91z3zB55sH5LSzUPhqRrXA8XtUpIuz2YbnF2HIfKaNrTXJ9ysHA4ElfRWSDHcP3Uu0ehKzVyeQa7gqypi8FokaJDxxdei7ONojNSyXfYnO8oDjcObXAbHI48NJrle+8Cg73bh09VOrk0k9vI6npU+mz7HgHjgkLmm+pYF7bx0G/aunZeGJ5PKc3Yt59r43ua5oLTQNj2K9x4Yy2llOu/ReFx8p2PMyQAO2807oVsxtbyMXJdKwC3GyB0V69xJPb6vNFj5EY3AWpEQQwANoABfO4/GU7RTmFE/i2SWOgKXLwrprR4kmZJkU13cKvRvN/sjXTG5h/3Zt36bgvP5Oa/K3Pd6jv7qmDNyMeKWOKZ7Y5mhsjQfvC7pbz1jNqWSXfD2+RWcl57n803yF4G510o0PULQLcO5tG53c/olXuEuf8AsqCW43zX5BCj8Xr+qEHGQhC8D1BOkgmgKQhCAQhCUA6qwKsdVMKiSRKkOiiUVAkpWmVFQSQkmgEIQgaEh1TRkIQhAIQhUCEIQNCByvq3gb9lpyGM1fxJGY8f78eE7gvH8UnoP8P5qddTme2ueb1cjzvgr9nmd4pkbl5LnYelNJ3TkU6T1DAf/wAug7WvquTkafoWlt0rRoG4+JHwSzq89zfU+5W/VdUa3H+z4wbDjNbtG0bbA6V6BfN9d1cyudDE8NA6+q4W3qvXzxOIr1jWzbo2O68dVxo86WhbnfJbfD2iSa350phaMZlgzvLrJ9qWyfRMfDeMeFzpZa3Okk6MHsPX0W/Hnn7+2PLrr6np47xHrGdDjxxwSOjEhIcWda+fZecw8qpQL5JHA5JK+kx6E/LyGxwMc57jQs8/U/zXstJ8M4GkvZkSRRT5zTYmLBcZ/wAPp81i2Oklcbwz4XlZjx5WpMdFuG5uP0d83eny6r1znNawMaA1rRQaBwEPeqXOWVNzlUSkXKBcqJEpWoFyReEgssJbqVRkUDKB3VFHjPWdHw9IiifhbcvK/fee0Dkh1P8A+/cLjHFgy9HycbjfLEQwjs7q0/mAtXiLTB4g0OTBiAOZEfPxPd4HxM/5h+oC4fgnU8fMw5MXJkezOx62AtJMjfceo6Fd/hs982vJ/wCTMk6zceR15knm4mXRaZ4gSQap3W77d/yXuNK8Qf7Q6Wci71LHZ/vcQ6ytHHnNHf8AxDseehXC1nLixA2KKNrP3xcJ5mh3kCyaAI9+ABfuFw9Szo2anFm6Tn5M2WwguyRCIBuvqKc53TuTZ9Fnrmzp047nXOvYzauxoNPB+R6rnTay97tkducegbyVj/tbTsoF+oMEk56yY8RiDvctBq/kB8ltxdf0jFbUMUkfYlsfP5rUkn4eX+1uPpWpag4OncMaL/Hy6vkvV6Tpen6YQ+KIyTjnzZKJ+novOM8V6d3Mw/8A+avj8WaVfxPnA6n92l6qbP7ej8Q6h5jsXSIYD9sn2v37rGyrJPo0d11sNzceCOFj3EN7nqT/AE+XZea0vTsvynatlMLczPAkcD/wo+rIx8hRPv8AJdSKVzOCsy7Maz3rulzZmWAfMHJHqF5PxJp5YRmRD4Tw/jofVd6GfkUVc+Nk8TmOALXCiD6LXNxK+cxyFrq9l1cPI6AlaNX0VmEAYwaN0fZcdknlyAe66Ob1ONNVLpNduAcF53En3AWuxjTCqPdBxfF+hjUsH7VjN/3uBpoAcvb1Lf6j8l4/wrHk5uq/Y4Q18Urd0251BrR0dfqO3r0X1M9Kv5FeXnxm6DmZeRgSuhfl7XODONlXYHsTyum+vTjmdCfUsLCiODhyzNeXbJZjRdK7u0dwwV0HVX+OtTzcrH0aZul5ELnRuL2yAccgdvlaqwNUnloz+VkbTx50TSR8jV/qvUeNcaDKdgiXIlx3CNxY+Nu4Dp1Fg18lnMsar554K8ZjwjNnY2RgefHkPDmvHBB9Ce49l2GCLIEmSIwxjxYbVcKjTvBcuc7Lly9Qhkxo27mTYztzr/xA8j6rSHRMxi1kzZGtHJHUD1r0Wsm6x18kt8Z+PJahMIsh7Wnc3de09CuY529xdQbZ6DstWoStORJwHDd3WPcx3chb1hYSeOT0CbHfEFDbZFG+nRXNYG8vse5V0x6PRHxtDfMb+i16xLEYzsbQpedfqQYI2QPJDB34WbIz5phTuB81IWIucbUd191UHphy1qLt3C0RSkTt59Fi3j0P5q6J/wC/HAV1MfXMTVo8fwhcjyQGhfMnZJly3PsAE38S+p6TiQz+DwHsb9z0XynKb/v5ZyG7vVc/js9r1Pft9j8NZ0OXpUDW9W8Hj2Xi8Pwxqv8AtJDkSaZKMZuSHlzqqt3X8l6zBhjwvCTZIRtfsux60vnOZ4q1yPKlbDqmSxgPFP6LHO+7y1f9tPjrZ/tdml7q+MD/ANoW7RGynQJNrvho9DwF4qWefIyHzTSvkmebc9xskrrYmuvxMB2IwbrHWl1k/wAZGL9uc5pdIQGuJsq5uPMxu8Mo+yt0xvmSOtpc77xIvgL0ogYMUOdtIHW1ryTHkRIWuLTHudR+nuvdeHsdmqeBMnTvtePBPJlBwMz6FCj/AEXk9XlAyBKyFkTXig2MkUscroDixuE79w4LODtv0TqeUYlyvp2kaXH4b07UJsjUsKRjsZzf3b+h/qvmEpbI98pJ+L0H+qoDGmwJQePxWOVZKN77ZG0ACqa4HlZ55zba31d9RfjZMuO4OxTKH82WOrj6J5GoZeQ85EsjiSdu4m+i9L4CxGTz5jp4twEdAuHsvK6gwRZmQAW7RK4Bo7crUu2s56eowtUx4fDRt0BlAPDmjcXLzDskOJMkLbPWiWqzChxpMSefIyhE+LmNlcvKyTTumkc9xu0npbNW+ZBXLZGj2df811szw9LgaThalLLthyhwC3lp7A0uLjx/aJhEDW4Hp8l9I8Zxub4O0kCj5ewmxwaYpessh4+teU07ToskxsORE0OPJPH81p1vAczTdJgxo/7ts4fKAGh37zrfdcfEycjLyGYsWxr3na3owDr1SzdUflYeDivYAMKN8e7de63l39Vf2Jno8HLkx8hgkBETns3lzboA3wvXZsunYuNrWTDqOPMcsARRAfE35rwQneGhu91A8C1ohyyxkjXsa/eOC4chXNqe5PpDzboeU3+VLRjYkmc2Z8URIgYZH1J0b3NFZPOF2WNKvllFiVoLfMFHY6vol38Jk+1bPKJ4c8WK6Art5WkYmFoGlaq6SWUZbntezgAV0pefGwu4cRweoXp9Y+0HwLoIPlDGD5Nr7O4us8V6Us9X6WMDW432iDyI/geQ14c6+CuzqeLgR6bOcSPypogLIaAvJ48j4J2PFO2m63dV6DM8QQZWDJC3ELHyU1zi3ollNjzjpZHHl7j8ynktkY9u8Nsi7CjPE2GZzGyB7R0d6hWYcBychke4Fu4A88/RaFTXuFi+qW4+q9f4l8Nx6fpcU7OHUCvIsDSS2tz3cNHQX80l33CzAH7nDc8i+55pWTQ+WAWPD2dyB0V+JpMuY2cCWKN8TPMp7vvD2WaN0kJMjXMJB5Yef0S1cj0/h1wjwbq3Xdrs5WQZ8R9tAoei4Wh6nBt2u2Mff3egXoNYM+Npz55Meow0W5pBq+ljtdrn19tR89yowyY04OvnhZzYF0aTmdcjneptIyuLAw9F1YyrtsJxd28GQurb6BZyQSo2pOjc1gcRwVNWC+yva6H7PT2nzOxCzKRPwN+qS4Wam2OR97Be3nr0UmyMdCWSACuRTeSfmqLo+6e/inAEeqCbHljvhNX6L2/g1s255bdkWvCWLFcfNfRPAkjCXWefdTq+jPbj+LXZAznCRx29l5QuN9V7XxuWuzaC8QnN9NX7MvPcA/RBIs/CFElB6lVk7H8J/NLj0KSRRVrAC143AdDblWaB4Nj1QKopIC0cIUSglfoUrKApNFlBFC2wYDpgSOgQoPNITQvC9QQhCAQhCaBCEKgUgopgoqy+FElFlIlBEpJlJQNNJNAIQhWMhNJMJQIQhQCEBNWKSYaXEBoJJ4AAuyir4oknih3X2z9nX7Pm6RFHr+uRj7a4bseB4/uB/Ef8f8vmVnrqcxrji9XIf7P/ANnEWkRxa3r0YOZ96HHeLEA9XDu/+S9pnZj8p1ctjH4f9VPJyHZDuRTB91v+q8V4m1KedrsXCkeyNpt0jDRcfYjsuFtvuvZzzOZkT8R5whw5DuAFdT3K+e4OBJrOow4jXFhyJA17wLNdaHyHJPv8lk1DVdVnnGFk5LpozVB9WDuA6/Ir6J4S0byteOWYDGyPEDYwTducbc758D9F0+Pn1ev6cfl6/wAueP7egOJBpunRYeKwNhibTR/33XnGxeZ58neSUj6N4H9V6nOHwnsuDjtqHkdJHj/3Fcnb6dTRcNkEcktU6qCb38n5rXpZYYnNeaaTyf5LBlsdjzFjvofVBFz1U56rdJ7ql0vurgtL1AyLO6Wu6pfOB3VxNazKqnTe6wvywO6yS54HdVNdN+SB3WaXNAvlcTI1QNv4lycnVyeGGytzm1LXoJ9U8s7g+iOQQaIIXB1KFmp6gNU0iaPH1cG5YNwYJz3ewnjcfxMJF9R6Lg5GsB8ha1xe/wBG9B9VlkyHvttgDuB3WpxP7c+usd2XUoJSP7ViymZUJLnQPYHNlPFAnqOfW+OPdcDqT78pCvQBNdLbft58k+h1U2tsqI6q6MWoqTY1Y2I+iujjC1MhCmrj0PhTxScBrdO1FxdhdI5DyYf/APP8l7XJxgKezlrhYI5sfPuvlfkr0nhvxIdN24OcS7BJpr+ph/8A8+yxZ+x146/K9RG8sdRK6EEvT0Vc2KHgSROD2OG5rm8hw9Vhycw6eYo2/FkzX5bf4W95D8uAPU/Ipz7a69Orq0b5DjweRbHtL3yE1saOnHck9vqvG6lgOikJAXt8RrMiKAR5Q2uad00p3WQO/Sza5ea6CeeDAlLG5ssBla1p4cBwavn3/wDha3KzzNjy2JMQQF3MSQuc0NDnE8Bo5JXIzsfE0uVr8/KbjtfyyIU6WT/K3sPc0PmuHN4szMnfi4MLsHFd+7LmEulff8Ug5v2bQW5dZs9PprYg2KQSvBmZG6QQMcPMeGjkDsD8147W5zLkbtmzcAdm69vtfddXw3hPxfDkL3TNkEZ3MeW0QD1C4Gc8y5TzXNq832zYox8gwtLaNrr6p4iytWbih7Gs8iPZ1suPcrihhJtaIGDcXO+60WV6eOZbrh8tyNcWRLiOjdE9zJR8Rc00QsXibUoHYsOQG+VqTn08ximzMrlxHYg1yOt+yuaQ5xe413XkdRyzqGe97Nzmj4Yx7Dounzzmc/7eb4euvL19MpeXEknqla2x6TmPbuGOa91VNizQcSM2/RebXoVbi0tI60EzK49SSqnE3ygFXRbvPqmXc/RU2plxsfJXRYBfQElIO9l09O8O6jqWFPmY8G6CAjee/wBFgyoXY87mONm+qaiG5WxO/wB4b9Fnu09x3WFdH3PwvPjZHh1kDpQDVELJJ4H0mSYy+YN1395fJYNSzcdg8qaRjT0IPC1M13Uuv2yX/wBSx438q7H2PU3YuD4ekx/OaA1tA37L4zkAOypdvTceVZJqOXlsLZ8h7m0eCUnN/eu+avM8VzfajZxSiGfFTuB6rVsCXlmR4aTQ9a6K6t5X6PqEuH5rInBglG1xrqF3vtjfsYZY6LyMzTFK4NddHhwUDmT7du8qudjZqmRu+CyR1q1XHlwjUvPkZviaeGgVfCwOJc6ybJ9U2bAHFxPT4QO5WpWcX5E/nZD5WsDA42A3oPZTaS2B7hR3cE8cLPCRu33Qaei05sDoS17q/ejcK4V+0tz09N4RzsbAgynZeV9nMjaab9l51sE+o5OS+E+YImmR7zx8Pr7rCZHObRJoJBxDS0EgHqAeqzPtpOzsHPcpc1u2mvWlHcKArutTZ9mEYwQbvildF2mvgimEks3lkAr3fiuGbC8HaeJcp0wk6bhwLbYr5L5nfHPovpXjrJhm8IaJ5cjTv2kUewbSx1/yi/j53up5okclX4bIJZC2eQsbRo13WUucCRfF91qilxBp2QJYnnKJHlEcADva2yrY1z5BFGLJNCu6QJbJR6g0fZV7gD3BHoUt3P3z9Qmpie/kdOF0c2WPUsiL7Fi+UAwNIHc+q5fJ6EH6r13gnAGVO5z2cA90tyLJrjM0PPIsQk8Luai6afwbpelNx5BPiyvdIa4o9K/Ne7zJMTBY3c0Dj0UMN+Fm2GlhHsud7321j49JBJA4tlbtPunG9gY7cXA18Nevv7L13jLCxsVwfsJJ7A0vHfaSGkRsYwfKyuku+3OyrGiZ33Wkj1P/AFWzTrZqGOZHxtp46df0XLdNI8/E8n6rVpQDtUx2kfjHCuni+geNs6B2iRRAkuIAavEaVp0uY4yseQY/ior2fjTFxotOx5ZGlwrt6rxWl6w/S3SbG7g5Y5/4+mr9+2bLcY5ywAM8sbaCpc8793Fq7MkbkyvyG8FxstVceTsBY5rXMPqOQtaYsPltLHglwq3bexXs9UfjnC1GeDUoJm5LYGxtY8OcaqwRXFUvDOuOix1hVl5JscX2Us1VxheWGXaTGDy4Doqq7givmptyZWQuiDz5buS1RjjfM7awW4rTKJB9EWaonjsk4OY4tcKINFG811P0KKR46q7yXhjNxDBz981+iTJnbg1lMvi2jn819F8OeDNN1PSnZ2Y520OI4NcDqSVnrqczasm3HzomFvS5D7/CP9VVdr6+zwN4Vk4ZkbvlOFyPEv7PcDE0iTP03IkDoyLZI4Oa4X2KzPk5Xwrwkek5s0Es0ULpI4meZI5v4W9FbpesZGlyFzCaI7r1fh3JjwtF1tuRbP8AdgwcWCSaXi84N+0EjpXZal1MaNR1WTUJTJIeSuchAFdVpCRaZSQF8K2PHmlFsjLh7Kpe08GQsn1fAjkY1zDKCWnoaBKluTR5X+y87/8AiTf+gqqXDyYf7yCVvuWFfadZ8VN0DPfinDMrNoksP21u5Iqvb9Vdo/ivH1rKZjRYz2OcxzyXEUAOvb3XL+TrNxvxn1r4SEyvX+MMDDi1rOEEDIw2Y8MFDsei8gV1l2axZlAU4/vBQVkf3lVd/S3ta11oWfBvaaQspjxiEIXj16ghCEAhCVoGhRJRaCVoHKiCptRTHokVOlFwVELStBQoJBNRCfdA00gmrGQkmhAIQhTABP8ARIV1JoL7D+zn9noxWReIdfg2vFPxMWQct9HuHr6Dt1PtL14+63zxerkWfs5/Z63T2Ra/rsVT8OxcV4/u/Rzh/F6Dt16r6DkTunfuPA7D0RkZDpnFzjTR0HosL3OnOxl7fX1XC227Xs55nMyKcqV0wMURIaeHO9Vido/m0dq7+LgcD4V048NrW1tCivg/iXSTg+IYCW0HWfyc0/yXuPBuq/btZzGH+7hijawe3O4/nS2+OdOhx5cDU5WDyYJ2+cf8Dra7/wBrifovH+G8j+x/Ec8LnXfwEg8OANf9V05t8LzHD5OZPk57v4+lZ0cTgaIC8u97Y5JIDe4OMjfcGgf1XenfvZYPBC81qjXtc2aMXJGbA/iHcfULm7Ojg5giftLhThSsz/3rd7TZXnPtjSBIwktdyP8AvsVSNZlwpHXulxnm3AcujPt6j9fmqa3vmrqVmkyg3usWVqeLOwywzNr1u1wsrVmsJBkb/wCoLcZuu9LnBvdYJtSA/EvMz601xpsjSfTcoBuVkUXHY093LpzxrF7k+3WyNWAv4lzn582Q7bE1zj7LL5I+0lgJcG8En1XVx4w0AAUPZanMZtZ4tPmnO6eXaPRvVc/xBlY+DH9gxGjznf3j+pHta6usaoNKwqjN5UoqJo5r/EfZeKiY4vMspLnnuSnfX/rCf3VkMYjZ/iPUq9qgCphTmY5dW27UgmkE1phJq0RdVmCtY6iix0oqpbGELlxS0tDZh6rNdJW7coOIWYzj1UDNfZTC17Lwdr8+PnQaTI18+NkSBjGt5dG4mrb7eo+q9jqWj4bcqaRz5JMiUbXSNdQaBwAwdgO31PdeP/Zrg+dq+Vqsjf3eDFTDXWV9gfk2yvXySGbJJvus/vpvmbz7boGQQsiEOPExoobR0PufUrNkaNgajq8WoTQEZMLQInseW7NpuxXdaYmU0eqve8Qabk5BPxPPlM/mSt7k1nxnX+LzurZOO/PMrsSKSUt2lzyeRd81XoPyCqxTi+X5bMIRtJLiYpnNJJ6mza58snm5BPYFbca6C1zErrPwoYdNeI5ZgywNshBo0T2XnX6TA4mpuSV3tfd5Oh4jQafK9zj8qpeWhJ+0sJ/iCvKWXCzMBmLLsuwW2CsjztaIx8yunq7qyG312Lks5eST87Xt+GeteH5+vTFreZ9lwPKa6pJvhFdh3Ky+G8WKXMG8Ch2XK1LM+25z5AfgHws+X/fK63hwn7YKPZcfl78umvj48eX0WODEbCAXNHHReX8TY0Dcdz2VY9F2/sc8pY8DgLj+JIXMwjfC5tvBSD4yoqcn3yoKgV0dOnYD7KqlNjtkrHO6CiUV9s8KMY3wTlbQBe+6+S+Qav8A+OdS+k+E9UzJvDeo48WG6SBsTnCUGgHV091811ON/wBqkL3C2i1OfWl+2IKYAq+/oq+iYK1qLhIW1z06N7BNh57BUq6IBzgCaCso34mPJMXbG3Q5JV4svJIo30UYZ/KBbESLHJVsQv3WbXTmHt4Se4htDhXtYXENAsnhGTiugouqj6KeTVjlSBZXd10JWMPRxHzCxyRkcgA/IrcrjVNrVj48cocx/wADuoceo9lmqrJ4roFd9puEtIJeepKqFL5bdsbG/E37zuu4+qtnhcMeKZ0zXF/Abu5b9FVgwfas/Hx7IbLK1hIPNEgL6DqmJ4Q07Xjoz9HynSteyPzGZHHxVR6+6XpJz6fOT6JXa7HirToNJ8S52DjBwhhfTA42aoFcVWXQ7RfukhESv3Vpnkk2Ne9zmsFNBPAHsqApN+8imTyfmmD7qTTC3l25x9ApeeG/3cbW/NVNJsb3jhhKs+zgffkDPXlUmaRx5cVC0TK2RfZGSjzN72/Jex8D5TGPkDWBjd31Xg17TwNCZXP+anV/xJPetXjnO3BrWP8Apap8D5QbI4PPNqjxziGLJY++FHwTiOlyHSAqf+rWe3R8bSQzFgc8taaFheJmg8k0Hb2EWHVQXrPG8D4Wssg8+q8/iebm4xheTt6Kz1DNc74vwgc+iuwZhi58M0gIDXglV5WM/Hk2u/NQknfJtsgForji1pn29n4t16DVNPghhcNwHZeKJrlHmO9j9EWCOW/kVJMWlu4+iHfeKdNIPJHzTc23cOB+fCqI9hyiipFhocX8lHnuirBtZTh8Xq0qO8h25pIPaio3whNTDc4uNkpJ0hFOP+9Z8wvs3h34fAmUfRs38l8ZjFytHuvp2Hh6kfAEjsHKAjbI974XCi5lcgO/Vc/k9yLz9vCOmdHqwqQtb819Vyef2dsLncmJhv33L5Dtdk5+2Vpa6+QV9EGJqOF+z+Z7snfBJIx0ULhe1hNde1nlPk/F5+2HQc/FGla9HJKxrjjtAa48k+y8RnNa3JO3gUqskn7U8kEG1WXucbcbK3JlZtF10SQmqhJKVJIEvZeCsqKPxBpzHu2XJ1dwOhXjq4XtvBUMc2s6e2RjXN8y6cLF7Sp19VWnxpn4+brE78aZsjGMZGXNNi2g3R7qnwTq+Jia1Acp/kiRjo2ueONzqrlQ8Z6LiYGsTMw2mGJzWSeWD8IJFmh2C0+DtMxdQ1eGPKjEjGMdLtPRxFVfqPZc/Xgt3yZPGDmv1rUi1wcPOPIN+i8UV67xbiRwa/qZjGxpmd8LeB0Hb6leRK3z9J19kpMdRUbStaR1sKYAGyhcxkhaeChRpxUIQvG9AQhCBFIplRKiokpWkeqLRU2lWtKoBUw5WUxeolRDk91pqIkIpSpIjhQJNJCImEKKktRAhCEAhMAlwABsmgAL5+S+w+Av2eM01sOta/CDlcPxsJ3Pl+j3j19B2+anXU5+2+OL1ciH7O/2eNxmxa/4ghp338TDkHPs949e4b26lfRp8h0ry55oDoPT/v1UZ8h0jjJIa/p8lTHDJkvFtpnYeq89tt2vXzzOZkQDX5LwGghg/VdTEwaqwtGLhtYBYW5rQ0UFnW8QjjawVQUyQBZSc4NFlc/LzQxp5QczxbHHnaFlYzqO9hoL4fiySPeGBxbPHZafcfeH9fkT6L6jr2r1E8B3al8iyslsGtuBk8pkzgWyDrG8fdd6dSQfYldPj+3L5ZvL6fomrfacJjZuCON3a/RTzgC0rxOHrj8acjyRFkOsTwOBMclfiA6/6LqM8RwSNcHyRtZ2DpbcPbot9/Hl9OXx/L6zpRmF0EjnMFtcbczpfuPdcqTOYT1o+h4K6khi1CQNZkwxNd+OR1AKrK0LShG4s8QNlkHVkcG/+v8ANdPi42+4nyfJzJ9uU5+NK7dJFG4+pAtRyYcaWMNOPD7/AABDsePG5Bs9vgA4V0UDK3TuLRXDR1P+i90554nuPH5Xu+q5M0mJgD4YmNeejWMAJUYsXVciM6nLjmPCj5aXcBx7V3K9AyXDxWmT7LE5sf7z94N3Tnm1zvG/jWHVnYuLosLm4jWB8hmHJkNWPYDovJ8/d3/T1fFzJP8AbBit4L3HrZJP9VDK12LHbsxQJJP4z90fL1XAknnmH76QkfwjgD6d1ArlOm+rPxZLNJPM6WVxc93Un/vhQUVJGEgphQarArKzTUkgEwFpkJg0ikEIasa/3VgkWcKY6Ji6t80juomU82Sqz0VuJiuzc2DEZ9+eRsQHu4gf1QfZfC+F/Y/gPCa4bZs28uT1+Lho/wDSP1WjGG4grd4i2QZLMSLiOFjY2j0DQAFlwxQs9lx5/t6b69N97GXfKz+JJvsuHBi92R27/M7krXiM+0ZsMR6E272aOSvOeJsz7RnSG+HOND2XSz3IxL91yYiXuJP4ja6mP0uui5sA4B9l04/hjA9V1k1ztavFQc1uBGT8DYGj6nleW+MvDWdb4K9Xrr5JTjPEYeYw3gjggDhec8mUThzm1brPHHW1nhq30q1NsgljEjw52zsuFrGUcXAMbT+8m+Eew7leg1TnIYSQAGnk9l4PU8v7ZmvkB/dj4WD2C9l68fj/AO3gs8+/+mQcH2XT0zO+yTteuaB/8pvGyRzQ7cAeCF5Xd9Eg8WY7IQHSUaXn9d19uc0xx8grzVpjoqiQBeeASevC6uZ4fzdOEf2xojMsDZ2AG7aRY+qzae5jd5cQOF7DxjPJlf2a8wvg/wDp0dtlAvi00eD7qcYBljB5BpQPVSa4NlY48gAJo+2eEwB4IywAAP3nFf4V8g1j/wAc75r1WneOm6ToWZp7IjM+dv7sg01pIo2vFzyvmmc97rJKk/S/aoJ0mApALaIqxpUaUgqNsB6/IrZG6lzoXcn/AClaGSrFb5rrwPYxu9x5VOTkOmdbiTXQFYfO90jNa5t+RyG1jkBBvoV1YoNzNx7rLlwbGlwXTly6rDveaaDd9iLWg4Enl+Y5hA/wlVYwH2ll+q9Y8wf2aBxuW4xXm9KZWsYgEgFTs68EfEF6DxLiZP8A+ocsX2iR8jsplTEC23VcdOP6LzLJzjZ7Z4z8Ub9zfmDa9e79pGTJKJZdK06SW78x0R3E+tqXd9EcnxxG9njHUt7/ADD5lF1AEkNHbsvO0utk6pPqusT6jlRxmSU24AUOlUPyWHJMDpj5bXRiuQORa1PrDf1mTU/Lv7rmu+R5SLS3qCqzqNI6FNIordpsbJp3tcG/c/Es+XCYMl8ZrjkV6JY8vkyE+1IyJBJLuHcLP6v4qTSUgtIF7nwA5oleC6rK8Mt+l6rLpk++M8KX6J9vpvibw7/apbtd05R4a8PnSmu3Ov6rzLfHsgaA5qHePHFpAaRazlzGtmrPH8wc9rAQacOi5Ph4NfjuBHdcrVdVk1Kbe/pdhdXw9JGzHdbqNrX1EZfEIa2Zgb6LiLs+IXtdkMLTxS4tqo2xwQSYZcHHzR29/kshBBquQpRyGNwN2O6JXh77ApBHp1UnHkqCbvvFEHRPe71KigIJ7r6taUwWn8JHyKgpKie1p6OP1CNnoWn6qKET20YsDnzsFHqvsei45d4GnhYDue2UD3JXyHThc4B6L3Wl+KcrSsT7O0Ryxh24bxyPZY7mzI3zcuuC7wvrA1EzNwpnMvswr3+psfj/ALPo4pGFr2tja5rhRBu1wT+0+ZjyH4cRo9iQsGsePzq+D9ldAImWCdtkuros2ddZrUye3h8o/wC8yfNVBXSkSSucD1N8hQ2HtR+q6ueoqSC1w7H8k1U0klIqJUIivaeBc7GZr2AySRrHbyPiNc0aC8eyIObve7awd+59glJLZaGN2Nb92jyD62pfcw19v1vwo3W8185m8u2tZ0v7vCNB8JHRM4ZIyvNHluZs8uutd79l8bh1nUYL2Zk/Pq8/6rSPEurAV9tlr/OVz8OszW/Obtju+MHB2s6i4EEGYkEdD2Xiytc2fPkD944G+6y9wusmTGLdqJafRLkdl0MSFssrWlW6jhNhotCK5SFJzaQi641IpTpFLyY76ghSIRSmLqBUSplRclWKikpEFRAs1zfostC6TtIUTQIJ9kGgaJA9jwqqYcpAqvkKQKiVcCg9FAOTtVASo2mSkBaCYUkNHCmAtRnUKV2Liz5mTHjY0L5p5HBrI2NtziewC9JongTVtXLJJWNwcR3/ABckEOcP8LPvH9B7r6v4f0DS/DkBZp8JMzm1JlS0ZX+1/hH+Efqs9dyfTpx8d6czwZ4BxvDvl5+qtZkatVsYfijxj7dnO9+g7eq9jJLZLnmyfdUGSjQ5PoFuxMJ0hDni1wt33Xr55kmRXBivyHhzxx6LtQYrYx0CsihbG0cKwkAWVlodAq5JmsHVUz5QYDyuNl6iACNyYa2ZeeGg8rzGp6qAHfF+qzahqoAPxLx2q6uAHfEqzqGtamXbrd+q+fapkCZxFrdqeomVx+JcIsnypHMhidI70aLr5+io6umaszKYzBzn09pAgndzXo13evQ9QvRnCnkZxK0/5qk/I8H87Xj8TTJoMqOacNG03suza9BDkZBNMbz6r6HxXy5/zjw/LznX+Dox6aYxc07WjuGMo/mVaZYoWbMdvHd3osDpHEfvH7j6dlAy8c8Ac+i6eXPM/wAY5T4uurvdajNTru3ep/oqpctsUZfLIGtHcn+S5GRqzW23HAkcPxH7o/1XLlkkmk3yvL3die3yHZcOvk13nM5btQ1eTLaYogY4T1B6u+a5ikkQuVtv2mop0hOlMCTATAUg1anKXoBqsaEgFa1q1OWL0AFLYphqnQWvFz8lO1ItV5aokJ4nmqATAUqQpjU6Kl1PC5azxXpDnVQzIyb+f+tLm0pRvfDKyWM09jg5p9wbCljcvt9r8RZLJ9XdIxpaHVYJ790oZQIwAevVeezddx9TxoNQieBvA81pPLH9wQqcrxDBhYpdu3SV8DAeSVz+Pn8ervqSa9xo2Q0jU8kG/s0IYD6Od2/L+a8VmymbNcfQrveHDJD+zV2ZKbm1DLfK93qLofSmheavdK5x7qy71WfrmNuOLcB2WwTbGbvXgLDE8NB57KEs983wF6vj5eb5e8jo5WqOGLG8EHaNjr7V0XFydee0EbWleSztYyJNSkmx5i1lbGjqC33CxSZuRK63Po+y5Z49+vpqdy8e/t2da1iSaPyQQHvFO2/hC4IAUbNkk2T1TBW+uvKuEmGSopopYaJAKEUjTfp5bchd6L0Pi3xFiak/A+xu3+XgsilscNcOoXkLNEdikSoJF3KTj0+QUCUE9PkFRMHnqpk/GfmqR1Uyfjd80hVrVMKoFTBWozU0kIHKqLYjyfkVYCQFCLi79KU6UrROkIUPMNoeFV0cFnDXqMHacdpd1pZ9U2iA7Vkx80CMC6oJZsj3QAgEtdyCFpmuc07SCOq0Oz5zHsDuFmtFLUZIi+SeVoqJuG7cy5SeDaoU3v3gCuArYEyQxkqtziXEplKkACptkczo4quk00sT8wH7zQflwkdh6OLfmFAqKamLAx5raAb6UrJGPZAA+MNINWRyqB1Vz5X1RO4e/KjSuxSmSONooKG9p6tI+RTO13R4+RQMlR3JOa4dioX+aCVlFqIKkOVQ6JWnHyn49hvQqyHAfNjtlY7r2IVUkL4n7XijVppRPK6d255VXyUtqKVRBClSKQKuE3DkpgcJuHJRNVoU2sL3hg6k0rH4c8d7oyQO45UWKgpDqkAphqphUphqYarAEWRLHd5Ul9l0HZHwdViaz81ZsrgrNrXizyN3ElQMfstRbwoOACsZsZi1Klc4Kshbkc7UbI6Ep7j7H5oRSMkSO7R9EmmO7c1x9kFKlGsEj3SOt30A6BQpSTAUNkRpCnSKVTUEKdJhquEbdP8A79q3aoQ6qKxYW3zgCaWnPjHBa4H5KVqOQ8fEhWObyhGscQNQWqyvyWvA0rP1STy8DCyMp11+5jLgPqOP1XmrU2ueWpUvdYn7MdZe0SalPhaXGRZGRLueP+Vv+q7GP4N8J6fRysjO1WQfhb+4iP8A/YrF75jvz8Xd/Hyst+ID8R7d/wAl3dN8D+JNXYJMXSMgQkX50w8pletur9LX0uDUsTSxWj6RgYFdHsjD5P8A1FZsvVcvMN5GTLJ7OeSPyXO/J/Ud+fg/uvN4/wCzGKGjrHiDEhPeHDYZ3/KzQtdeDQPB2mAGLSJ9RkH48+c7b/yNoJOlJ6KtzyeqxtrrOOZ+NuT4jzcSIt0yDAwWDoyDDYB+oK5bPGmpzSeXqUGnZ0XQsyMNhv6gAqMosELi5MWyS1eYt+nfk8K+GfFTCNOYND1V33Iw8vxpnenPLSfb8l841TSs3RdRmwNQgdDkwmnMPPyIPcHqCvY4c5aRyV6HxDgjxl4SfMBv1rSWGRj/AMWRB+Jp9SO3/Vb9xy65l+nyIKajx1Ca04GpBIdEwrGV8TPMkYzcG7nAbj0FmrX1o6Pg+GckQYOOwSs+F2VI0OlefUE/d9fhrr3XyLcGt3EgV6r6Vn5rh4Hws7SshmU/GgjZO+W3EDpf0ND5LPyfTr8E9309Pi5T3/E5znE8uJNk/Mn+q3Q54mkEcHxu7uHQf6r5NpWsZuqZLGZWUdt/cFNb+QX2fw3psTMdj+KpcHrdTTcBxp8nJPPK78bGxjsqGvZEwAKibNawHlQbJJ2t7rn5OeGgi1zMrUwL5XCzdVoH4lTXUzdSAB+Jeaz9V60f1XMztVJv4l5fUdXPIBVRv1LWKDhu5+a8lnai6RxFn291EOydRyRBjRukkd2Hb3J7BdyDBxNCZ50zmz5lXvP3WH/CP6pJp9OTjaC5zRk6m4xR9RDdOd8/QfqrZJmkDHw4WxxD8LBQ+qlPPNnyF7yWx337ptIjbtYKC9Xx/FnuuHfyb6iLMdjOZTucewUzKapo2j2WHJ1KGE7b8yT+Fv8AX0XNlyJ8r+8dsZ/Aw/zPddL3+RyzPddKfUoo3FkY82QdmngfMrnzSzZB/fvtvaNvDf8AqotaGgAAAegU6Wct+2b3+RWeOygVaWqBCzYkVpFSpIhZUlIBKk1qQMKQUR0UgtM1NvVXNVDTyrmqsWLgUyVWE1WMS3KJKiSlaqYkmEgptWa3IKRtUwE6RpEW26JF9a7p+6dIq+FR9jH7j9mmgxtPHkkn50T/AFXlA7k/NdjHy3T+CdMAf8AiAI7Bzbb/ANFwZZy57nmrdzwKXH4/t6+v+MXmQBcnXM7yMPymOqSXj5N7lXuyWgOc5wDWiyfReXzsp2ZlOldYB4aPQL29Xw4/3Xz+v8umekqTPRFrztooTKSBjlMBACsa1FRDUbVcGJliYazFqrIWlzVQ8Iagm7qPkkpEcj5KmgBTIO4/NDR0+at2/EUEAFIBT2J7VuRm1Gkx1UtqVUtYmptKsDuFRdJ71itJPcqXHlNzlWSkgnGC9wautFkMihDJB8IHUf6LjMk2GwrXz72gWpYQyRuPzTUG9VYAtRjCClSA1WBq2YrLSUBhWhrFMR+yWKy+WU/LWwR+yfleyyuMJjUCylvdF7Kl0aQsxjLUiFpLFWWLXixqg2okq1zaVRUxqUg5w6GlMSF33gHfMKtIcpirhsPq0/mrGxk/dIKpCuZyPkrIy34Mj4i5tuaOoVuaDLUnFgUaWSNzm9HFaBLbacAQfRLyb6xn2I2LQGsPQkfNPyj2F/JMRm2I2LRspLYriqNnCTm8q8t4UXj4irGbGfkEEcELoY2a97dkhDiRXIWIhIWDaz1zqzrFssJjdYHwlIBMSuIo8psaXEBos+imLsHRWxxlzd1hre7ikfLh+9T3/wAIPA+Z7qmSd0h+I8DsOgVxZdbBOyPiLr/Gev0UDJ3J5WPzE/MWLG41GQeqgXWqPMTabV5Zq3qFHaSrWNsK0RcLes+LLtKNq1+SomJNXwrIWqJC0OYqnDlZrNiqkwnSkGprNhUilJC1KxiNKTWoUwtNSJBqsANdSk0qy1jp05iotQrCULntdce5x8HwtpVHC0NuRKDxNnvMp/8AT91ap/EWe9nlMmEEQFCOBojaB6UFxi8+pXKz9dxsDOZhTRzmRzQ/4GWAD0Puvn+7fb6Mkn07L53OO4m3HuTaqLyeaKyY2Y3JiD2se0Hs4UVj1DR4srURmxZ+XGSwNMN/C01XFdu9K57XXU3ElcrL1LOxdTlxDpOQWMbbZSaD76Edq/VaoIG48TWNe51cWTyVcZHEAFxIHQX0VxNVRSyPjaXx7HEci7pTtIlIlXE1F6wZce4Era48KiUWwrfM9s1y43FpXotA1V+majDlN52O+Jv8TT1H1C87IPLeSaA9Twudq+sZODi+ZgvgdX3wTZA9QOlLp1Jntjm3VnjXRY9F8TZEeNzg5AGTiu7eW/kD6GwvMPyYWGt9uJqm82smo63qWrCEZ2ZJO2FpZEx3DWNJsgAdr5WeL4IXzd7DGE9ibs/l/MLh5+mv4Zutc+oFvwxNAd3J7LGcidxsyv8AzpQjY6WRsba3ONC16LSfBur67G92kabl5zYzT5WANZu9ASQP6rNtrc555eeM0jzbnlxHqV67wbrXkvnwJTuiyYnRFhPUOH+tLz+o6JqGlZE0GbiTQTQi5I5GEOaPX5e/RYYZnwTNlYaewgg+4Un2tmz07jN0GVbHEUbaR6hfYfAnjAzY4w8p1TRjrf3gvkMxH2kSjiLIaJoz6Xw4fQ/zW7CznYc8c8bqc09l0vLl51+i36w0ssOXJy9W6/EvEYPiDz4Wkv6j1TyNU4PxLGOkuu3lat1+JcDN1XgkuXKy9T6/EuHlZ7nmgSSegCNNmdqjnXRWfA03K1h5c0+VjNNOmcOPkPUrfpvh0vAytVBYzq3HunO93eg9uq25mpOmcMLBawUKFENaxo5+gCTm1LcKTJw9FxjjYTKc7q7q959SVyDvyH+bObN2Grlu1LHEpccjzPdvJcqp8/IyBUYMEZ9D8RH9F6ePHlw7t/fTpZeoQY3wk7n9o2cn/ouRPm5GVYJ8qM/haeT8yqQxrOg5PUpq3q1z8s+iY0NHAr+qtaqwrGrLN9rmBXCO1CIWtbG2r5JjOYlU9i3lgpUSNCfasTmKG1aHgKpyYIIQlaIYTqkk7TQ29VezqqG9VojCsSrQE9qk0KVLpHO1VtUSOVcQoELTKAUgUjwo2sVqLg5PcqNyYcs60vabVjW2qo+q0sCmkdzRdbGJgS6fk35Dnb43ddhPUH2PX5/NY8nUW7i1h3e45Cx7VU8KSZddfP1gyst8zPLBIZ391iKtfwqHlbvVt2uOC0rUCUtyhiy0x1VW5SDklXF7Va1UtKtaVuMVc0KVKLeimOiM6peFmcFseFmeFmrFCl3+iZamW8j5Ka0beoV34iqgOnzU/wARVlFrQrQxVs6q9pXWVlEtVTgtDqWd5S9EiolVlybiqiVztakSLlAlIuUS5NMTtTaeio3KbXJa1I1NVzVla9Wh6SteLSArGhZmye6sbL7q+SeLU3hSCziT3T8z3V8mbGoOCe4LL5nul51d1nyGkkKt1FUGbnqmJLWpUsSLQqi1WWCk4Lfk5WMzws7lokKyvcs3peYiSgFVl3KYKnk6YuCtYVnDlYHKzpLy2McrmuWFsivY9W9JjVadn5Ktrk7SdLi9r3V1B+albT1aR8iqA5WBy15M4mWAjhw+RUJI3AniwpWgkgmjSea+LOWqsjlaySfvAH5qO5rB8DAH+p5pTziXiqhCGjdK7a3sO5Q7IppawbG+3Uqp5LiS4kn3VZKeTPjf03OUCUiVEm1L03IkHILlBIlZvTfisDlfEVjDuVdE/lTyPF1YRa2sZYXOgk6LoxvBAUvTrzEzGqnMV5cKVEjwO6nktjNI1ZnjlXyP91me8Wr5OdiPdFqsuSL08mPFbfCVqvcpNK1OmbwmFNRan0WvMnKQNKXmKlzlU56l61caTKhYnSIWW9ewxYp4YgJ8gyv7mqWqSZ8jGte7c1opoIBoeg9lUSokrxvoakVG0iUlcQ7SJ5WLK1bAwyRNksDv4W/EfyC42R4sYX+Xh4r5Hngb+L/5RymyGWvSkrPk5mPit3ZE8cY/xHn8uq8/lY/iebDGXlsfgYbntjD5B5QtxoCvvFb8HwLBlaEdWn1F8r7p0TWhtEGiC4kkn5J5W/ULk+6z5PirDi4x43zH1+6D/VYTqet6if8AdoPKYe7W1/7iu1j6ZhYn91jMDv4nCz+q1OPTutTjq/dL1J9R5V+iZch35eVZ7gEuP68Lv+H5ItDEpix4JZJG7S+aIPNVyBfRSn5CzxuABbXfqu/HxcZ9OHfydf28BrmB/Z2rzwNFRE+ZEP8AA7kfl0+iyu/8BFQP968H06N/ovU+M8YOxcTLA+JjnROPseR+t/mvMYwM0UmMOXuIfH7vH4fqP1peX5efHqx3+Pry4ldDwzJix6wBmMLonxPYa62RxX8vqV+oPDDMHG8LaYcJlYvktEZ44cetj1vr3X5Ije6J7XsdTmmwe4K9bpn7Qta0s7sfMfGeoYWh7AfUNNgH3Sdf4+LPfx3y8o+3ePfEWk6FiwSZ+nwZeVkRyws8wW5sW3m/azS/MQ4rjp0v+S6+r+ItR1rOky8zJkmnkbtdJIbNeg7AewXLY0yPDR1P8lm/6dOZZPbuaa77ZpMmIb8/GueGupbXxt/Kj9FmGQR3WXFyn4efFPFZLCKH8Q7/AKK7NjEWU8MFRk7mfI8ha30xOf8AL/t1tN1J0dsLuOy6r9TLmfeXj43kPFX6L0ulaPNlFr8p5hi67fxu+Xos7reYnCzK1LI8nGYXv7noG+5PZemwdNw9FZ9ole2XKAvzHdGf5R/VH2rF03FEWOxsbezW8lx/qfmvP5+peZJchLj+GIHgf5j/AEW+fjt91nruR0M/Vn5IcfM8vHHDnnq72HqVw5Z/NtrW7Yx0aep9z7qiSd8z98jgSOAB0aPZLda7zJMjyd93pHyo2G2Ma35BIpkqJKjH2iVElMlQJU1qHasYVUrGHlZ1rGyIrZG4UsDD0V7ZK4RK1lwpZpXqBlVL5LWozA9yqJQXWkOVdaIopTDCVLyys2ipAVnl+yiWkKauBvVaGKgCla0rUrHTU0qY5VDXK1rl08nPEqUCFO0inks5UuVZVr1SVm9NzkWpN6qCmFNLFzOFoY6llBpSL6TWPbX5iqfJ7rOZeOqpdLymr7XPeqXOtVmRRLrTyakSJUbUSUWpq4lak0qq1Np5VlK0sNlXNKojHK0tC6RysWNVgKqHCN4CrOLTRVZYCjzAmHArl1XTnlWWeyZjsj5K4UVKgseTr4s4j5CZb8RV5r1UDS3zWOogBSuaVSXcqTXLrrni0lUvCvbyFB7LWOq1OWF6pJWqRnVZXClnVxAlQJUnKsjlGpErUg5V0pBFWh5UxIfVUdE7QXiQqYlPqstpgore2T3VrX2sDX0Vcx6WpjUXKpzz6qBkVL3rMqeKwyG+qsZJz1WIv5U2P5WpUx0mOtSLuFkZIrDJwr5MWIylY5Hcq6V6yvPKacxElSBVaYKjouBUrVQKYKumLg5XRvWUFWsPKaljcxysBWaMq4dFZXOxPdSYfz1VR4UC6u61pI2iQDpz7qbXArAHq5kilrUa+KVb1EScKD3rF109KnqkuUpHrM56srN5TLk7VG8Jh6tpIuKrJS3qBco0d0VYx6ou0wmo6MMtVyt8eRwuIx5C0xzV3RY65yOFRJP7rH5/HVVPmvuotrQ+a+6odL7rO6S1AvVYaC/3S3rPuUmlUaWlXNWdhV4K0li0Gki9VucAFU56zasi171Q5yg6RVl9pCxJzie6FC0LTD3pIa3c4gNHcmly8rxBpuLYOQJH/wAMQ3fr0VDPAuu52BJqWrZ7IsaOJ01b/OeWgWaa34f1W/8AsDwfpnh45js1uVqM2Pvx4ciUcyEcAxt9/X0Xk21771zP1wn+KMrLk8rTcFz3e4L3fkOiuyPDniifTpdQ1aQ4WHG0Od5rqNEgCmN56leql1eTK8ITYmn6AcXGkxy2acubC2h95zGtG53frXzWLNy5snw4ftviB07vID24WMwAEA2N4aCT07kBM/us/wAl/Ix6h4N0Pw/pP2jI1EZ2c4sMePvEYcC4bvhB3GhfddPUsjEi0DboWhyYEQkjkOU5giJog1R+Ig9D06qh2MweFJXYGkQYwMDXuyJXje4iuaFk9PxH6J5k7c7w+6B2Xl5cghaHMgiIZGRX3iBXbuVZJPpm9W/afix2VPoLn6rqkUo3Nf8AZImBrXDvwSXHr1teXnYzGl2MjPlwn906Tc0hpALTXyr8l7dmgatnaCG4uDhxNlhaQwAvlkFAgmq239SusfCH9jZGl6nlZsbXRuaMs5krR8G2vhFVx2CrO/08aHlzQ4tLSRZBFFIlXeMfEehf2w6XS8p2Y1zBvc0UN44PPTp6Lyjtb1DMdtw8faD3A3EfU8Lf8nLpObXflcAwkkADueFbgYEOTjjLmz8PHxiSA+WUc11odSvMf2TnZbt+Zk13oncf9Fph0zGxyPh3uHd/K7fF11v04/NzLPXTd4xOgv8ADGU3DzZsnIa6Mtf5e2Mu3dr68WvmXcEfRet8VZI+y4+Gzl7379rR2HA/UrjYnh3UsuiIPLbXBkO3/quXz83rvJNb/wDHz4/j/wAr/wDbK6SLL5mcIpz1kq2v93AdD7j6hAwJ3moxHIPVkrT/AFWyXRn42L50+5pBotqqWRr2RG43AE+hXn65vPqvRLL7iLMGUk7y1gHBJcOFdUcUZjjBJP3nnqfp2CujgdKDJO5wFfDfJd9PRWxxsZyBZ9SrObWeu5FOPiyPd8I2bhQJ4o9iu1Pp+NmBhYyVoYA2yaJFd/e7+ixscuhj5jImEOY4k9xyu3PGTHL+TbtWYumwY53tYAf4jyVqmzm47KDh8yudLlvf922j3WJ7iTZ5PqVrxS/J/S+fPkkcS0lt/iP3v+iyApEqNrNrH39rdykCqQVIFJWcWWokpWoEpaYZKjaRKVqNYkrGqsKYNIq5rkzJSp3UolyJi4yKsv5VRcgO5U0nK4G1cwWs7TytLCs614r2stWiNQjd7q8OCeSYpMarcylpcQVS8qa1jOUt1IeVSXLUrN5aGyK9j1ga7laI3K3pJy2tdaZVbDYVh6LF7bnCp6oceVbIVnc7lWdavimCpgqjcpB6us+K7dSrc9RL1W56usXk3SKsvUC5QJQxYXJblXuQCmmLgU7VYKLTVTJU2HlZy5Sa+irKmOjEVpa4UubHKrxMuk6ZvLU6SlQ6VVOmVDpeUvSeLT53PVSbPyueZECWlytdJMdUT+6kJ/dcoTp+estup5/uomdc3z1EzWrLjFjomZWRyrlCblXRzLfkni7UbwR1VriCFzIp1f5/usXpqcnKsj1a+W1me9Xms1FygeqZKS2yKTStIuVEk1DcnaapotR3JEqaLAVYH0qAU9yUXF6rc/lQLlAlZVPdak13KptSDldK1serPMWRrlPeq52JvcqHHlSLlUeqLILTBUbRaa0sBUgVVuT3Ii0FXR9VnabV8fVIlrZEtACzRFaWuFKsai4KlwWhzlmkKz5NyI7qUmyKgupRD1qUxtEqi6RZw9PcqB7rWdx4VjuVS5FR3Jh6rcluUVcHItU7lNpU1cWBTASaOVaGqeR4odFIOTLUqV1Mpl6g5/CCoFNMBclaiQnRTTxO1YzqFABXNar5L4rWHlXAqpjaVieR4k9yzverX8LLIVNMRc9IPVbikCtRMaW8oUWHhC0xY9nhStn0H7NP4gzJmNa9sOn4Y6Nbw3cGAuI/zEBXaRDL/s29+JpmDiiSKTzcqZ1ueeboNHv3P0XpvC3hHVZNI8h0zMGBj3xkGPdI4jg0TxXoaP0Xa0/wnoPh7SxLr8uNva95bJkSAMDbNANPF1V0Oq81sj0T39PB6bhS6joDYC7U82TyXNEMVtijJBouIoHrfJPyXY0fQNSyPD0McZx8THlYRQjJlkFkc9Ggmvdbpf2oeEvDWAMHRYp9QEe4t8tu2OyST8TvcnoF47Uf2p+KtZPl6ZDFp8PRv2dm5wH+d3T6AKeX9Nfx9X7e3xvBuDi6NFJrkjGObHT5cqfbHGf8DXGgsGV4+8H6Fp8eBiun1fyYxG1sTdsfA7ud1+YXzObT9Q1Sfz9Vz5JpOtySGRw/Pp9Fqh0rCgo+X5jh3k5/RanHfX+lzifft28/9qniXUmmDR8SHTYOg8hm59f5jx+QXmp8DU9Um87Vc+SV5NnzHmQ/6BdbcGihQHoOAo7l0nwz9T+TPqMkOk4cFEx+Y4d3m/06LYKaNrRTfQcD8lAvUC9dZzJ9MW2/a0uVLzygv91U5y6csdfS1jGeZ5m1u8it1c/mtcQ56fmskR6LbDRK9EeXp5PVs3Oi1CbGE7Y8eN9tjazgjtdrn+aeoa0HrYC6niiMR6sH/wDmRNP5cLiWvm/J66sr2cXeYtLyTZPJTDlTaYKxrWNLHK4OWRrqKtD+F0nTFi8uVbyo71AuS9JgKSVprLRhTA4UQFIdFYlIqtxVhHCqcpSI2i0kLLSwOUw5Ui07KupiwlQJStIqLIRcmHKBKVqNxoa5XNkWIPUg/wB1B0Gze6ubNfdcxr/dWtkPqpiOh5h9VBzlQ1xIU1P1Vb3cKguKtf0VDlqJiQdytMT1iBVrHe6UdSN3RWE8LHHJwrDJwuVlTyEhWZzlN71SSt8RfJLcluUSo2ugmXlRLiVC0WiUEqBKZPKieqMi1NqgrGIlWAJOCm1DhwmMeXtQ5R3Kb1UUdItbJSsEpWUFO/dFxoMhUC4qoFSCauGSoklSKiRwilae5RISpQS3I3KBSQWBym15VFpgoY3MmIVomKwNcrWuVxK1mQlFqlpU7VkcqdoKRKiSqh2okpEqBKKsBTtQaVMKs2glIlBUCVGoluT3Kq0Wi4ttRUbRaLIkgFQQirA5WB6oCkDSus2LrUSobk7VQkWgpKKLUgo9kwUgtYr2GlnBVgdytOXUbGPpWCSliD/dPzFWZGwzKh8tqgyKsvXOx1i1z1EOVO5SaVYrU02rAOFVGtLRwtpistVL2rYW8Kl7eEGJ4VR4WiQLO7qopWrGHlVKTSs1qNsZ5WgVSwsfSvEixW15VZUTIo7kRIhLagFTaqiGy1MRq1oCuawKOkihsStbErgwKygouKhH7ILVb0UXEBVMjNI1ZJAtjyFlkSMVlcEgrHBRAXWMLGdEJtQtM49hqH7T/GGuWzB2afCen2WPn/1uv9KXnH6Vm5+QcnU82SaZ3JdI8yuP1cuxu4US9c58M/Xqvf8ATNDpeHBREQe4fik5K17qFDp6KoyKBkXWcyfTnet+1peoF6rL1AvWkWl6gXqsvUC9XEWl6iXqovUS9UWl6gXqovS3Wqy2QuW+F1LlRO5Ws5DceEyv5AF1fWl1nUk2uPXO3HG8Vytk1GGMdWQ8/U2uBS2ZDpMqd88vL3mz6BVeUvnd9eXVr1c8+MkUUmAVd5SYi9ljWsVBTBUvKT8tNTxRtCnsS2qpYgpBG1HRajNTCkOigCpBy1KzTPRVuUy5VuKUiBCkGIHKtaFiukV7CkQVp28KpwUVSUlMqFqoiVAqxQIUXUUwUqQOqKsBVrFS3qr2KyM2tEfQK3sqWnhSL6CXlJ0UnRZnlWOeqXFZa1G1IOpV2gFUamye6n5vusgcp7lMYsXOfaQcqdykHLUIutQJUd6gXWqsSJTtVWnairFEnlK0EqsnasaVTakHJCxpDgguVAenuVY8TcqipOKgsukmBBQhFK1MFQQCirbT6qsOUg5EoIUFIlRJQiJQmkVFRPVCaSGpAq5pVA6KxpViVoBU7VIKlfC0xiZcolygXKJKmnikXJWoXaY6ouLWlWAqlqmCrGLykSqnFSJVbilXmC07VZKQco0utCgCpBBIISTBpBKkjwlaCVVw7QCopWiWLLRagCmqziQ6KQUApg8KwStLdyokqBKWpi3envWe09ymniuLktyr3I3JrWLB1VjCqA5Ta5WI3RmlpY4UsDZKVzZeFSNhcFS88KsyqBksIVGRZ3hXk2ouYmkjMQkOFcY1Hy1nWsIOVodwqwxWBquJakHJ2UwxS2cK+LOk0qxrlCkxwmLGlrwrmvCw7qUxKVjG5W8SD1QZQsfmlIzKYt6bDKqXTD1WYzKp0qviz5NLpFS59qrzLS3LU5ZvSRKAVWXcpblploBCFQJEIr0pkVZkVZeoF66Oi0vUS/3VJeol6C0vUS9VFygXqouL1AuVZco7k1cWF6iXKF8+vyU8aDIzpvJw4JciT+GFhcR866fVS9SLOS3JF1AkkADqSapbJMDHwj/9U1LHx3jrjwf7xN9Q07G/UrM7XMPGcP7L0xgeOmTnETyfMM4Y38iud+X+jI0YuNPJB9pDfKxQecmb4Ix8j1cfZoJWXMmbMfKhLzGPvPcKc8/LsPQfmT2zz52XqE/nZmTLPJVAyOuh7dh9ArY2ily7766mVZIo8j2CiYFt2hRI9lwtbZPJ9kCH2WqgmAFNVk8n2SMPstlD0SICumMZjUCylqdSzuK6c1z6Z3BV9Fa5VHlaZG5IuRtUSCmr4kXqO9Jyjzaaviua5XMcsrbVgJRGneq3OVe5Im1MUEqKYBtTDbREKRtWgRo8tDGQhRAWhzFXXKKArWqsKYWox0sDqSc9QtRJVrMgJtQQSgLONFSdKQCkGq+JqFJ0rQ0KXlqVqXVCV0rnNpUvU1cLcolyiTSW5NVK1IFQRaIstK0rQgkE0AKVIeitFpFATTEhypbUNCnXCsSqyOFEqx3RVFCBJIlK0XErRuVZKNyi4nuRuVdp2hiy7TCrBUgUTDSTtJUCm1VqbTyoL2qRCgwqw8q6Ypco2rHC0g3lRSAUtqsaxT2cKimlJMilFWOdBKrcpEqDiqSIFK0E8JWstRMFWtPCoBVrXKqsUSU74UUQ7TUUxwoppKQFqQYqYrRat2KLmprNhApgqHRFqs2JkqBKLSRIRStBUSVG5ErRuUCUrRcWhykHqm0wUTGkPUxIswKmCtRlf5hTDyqLTDlRrYbV7RYWONy1RuCy1EjHwoGJXgikzRUVm8tSaxWEC0wF0jFDWJlqkOiTnKpitwCg5D30qXSKVpIuUd6qc9R3rLUX+YgvKzh6luViVMvKgXJXajarCYcnuVVotVMWFyjuUC5RsppItDkKu0IY9AXqBeqy5RJXTXTFheolygSoueGgFxAHTnv8lNWRYXKJcFuh0TUJccZMsbMLFPTIzniFh+V/E76Aql+V4fwT8U2Tq0v8MI+zQX/mNvd9KXO/JIvjIzNt8jY2Bz5HcBjRucfkByumdDyYGh+pTY+ls61lOuUj2ibbvzpc+TxZnNjdFgCDTIXcFmEzY4j3fy931K45nLnFxcXOPJceSfmVi/Jaa9G7M0PD4hxZtSkH48w+XF9I2mz/AMzlmzdf1HNh8h+R5WN2x8doiiH/ACt6/VcUS+5SMqxp7puI/wDhRB5UHSBQ3hTVxvictbJAO65TJa7q9s3uqSOiZq7qJl91hM/uo+dfdY8V1u80I8xYfN91IS+6viz5Nvm+6i6b3WMy+6gZfdTxWXWl0o9VQ6TlUOk91HdZWp6LNXXZUmstVs5K2Qt5S1ZERFYUHQrotjFKEjAsXprHJfHRVW3lbpW8qgt5W+fbHSoNUw1TAUwF2nLjaq2pbFdQTpXxJVbWK9kfsk0K1pAWbzi6kI1FzQpmQAKp8gWGtUSUs56q2R4WcuRYkFMHhUhymHKxmxNIhMFSWsRXtRSspKlMCAUggBBWkWNpXCiswdRVrXrnW4HjhZZAtL3BZnrLalyipkJUrhoCYCAFNrUQg0qYaVa2O1a2H2RVLWeylt9leI67IcygjLI4KPRXPaqiFFiTSpblUOEEq6Yk5yqJT5SpNWREpFTLUth9FNXEElZsKewqipOirPLKkIygrAUgFPYUFtIiFIITKSqEphRpTATBNpVlqmyE7QXdVNjLVLCtMZ4TF1Y1nCHN4VrRwhzbCuM2sj1Q5a3sVLmIyoNqBV5YVW5qlaxSeiV8qRCgUVIFTBVQKkCguaVYFS0q5pWmbTpOlLhHCYabWrQ2MFUtPK0scFmtwjEqnspa7BCqeAVIlYHtpVkUtUjVQ4LpjFqu0imVElRASoFFqJKjcO0rSKSKkpBQCkCgsBVjSqgVIFWVirLQOFC0WqLWuV7HrKCptfSK3sf7qe/3WFsnurBJ7oNJeEB4WUye6Xme61GWzzAq3ye6z+b7qDpPdS0TfIqXPUHPtQJUVIvS3KBKjajUW7lIOVG5SBSJV4KYVTSrAVuMVKlEqQSKqKykplQKjUotCSEV2C6gSTQHcrZh6VqGoRmXFxZHwN+9O4iOIfN7qassvijBxONH0eJsg6ZWokZEvzDf7tv5FcbUNX1LV5N+o50+UR0Ejra35N6D6BYvyX8dPUekkboeD/43VnZkg6waW3cPrM4bfyBWZ/iuTGsaNp+NpvFedXnZBH/3H9P+UBecB6KRWfti9VLLysnNyDkZeRLkTHrJK8ud+ZVG5NyrWWuVm9PzFTZRajWLvMS8xVWi0WJ7kblXakEFofSl5iqRSqLPNPumJFTaVoY0+Yn5izBykHq6mNG+1ElQDk7VASgHlRJSvlRWqJ1FbYn0uY1/KvZMpVjqiXhQklCxeeq3zWudirZJOVSX8qp0ijvtb5Z6jQ0qdrO16lvXedON5W7kw5Zy/lG8q+R4tIfSPNWbekXrFuni0Gb3VTpfdVFyrJWG5E3PtVlyiSoqNYmDyphyqTBV0xoDlYHrKHKQfS1Ok8Wnejcs/mKTXp5J4tAQQkxys7Jq+KohAKk4KslZXEyVApbki5XEwikglRtGUwrWBUhytY9FbImLS1nCyRSAd1pbKKWLXSGW0qn8KTpAqHvtJWUHhQ2WnuUm8rRKr8tRMa1Uolqy0zeWmIleGcqYatIpEKn5C0NaFYGhYt9qx+T7JiD2W0MHorGxgrUow/Z/ZIw0uiYgFU9lIlc9zKVLhS1yLM9WM6oKSlSYbZQDWqYapsjV4joKmMpbSgVqezhZ3tUUmlaY3LIrWGgtRmujG7hXAWsUb1sY5S1Ii5ioc1ai7hZ39VNWRQQqnhWuKpeUaVOVSsco0ggQhOkiFRNpVrXcqgFTBVjHUaNyNyqBTtaYWh9K5kqx3Sk16y3rotk4QXLG2RWeYtTli1J5VLlIvVTnLVZiDlWVN3KgQsNxElRtSIKiQo3CSKdIpRQmkhBMFSvhVhTCqWJA2hACKViHaYco0hDVgcpb1TakCkqrdyRco2kStamGXKJeoEqJKyYnuStRtCLhkpIQikmEISJUwVYCqFMFXWcXhyRKq3JblfJnFlqJKjuUSeU1ZE7Qo2hRWakwE6TAXPG6YUkAKYC1jCshVlq0Fqg5qliyqKSqlYRyorLogUjyrKS2oIKbeUbUxwUNWAcIIQCglBU7qo2pOKrJUaStFqNpILg5TBVIU2q6zUilzakAgtQRBKmHFRpKqQWbykXFQJRaYGXJgqKEFgcguVdpEq6YnuTBVdqbSmridotCRKaWAqJSJSJRlE9UkykooQhCAtFpJFBK1JrqVSYNIuNjHq8P4WBrlcH8LURe5ypc5RLlAlSmpbki5QR1URIuKW5G0o2lFAcpNeVDaUuQg1MlIVonNdVhBITDypVbTMSomRZdx9U9yRLGgPU2vpZdye9aZkbBKn5ixeYUxIVltuDwpB6wiVS8z3WtZbRJXdTbMud5vumJueqxYrrMkBWljwuPHN7rUyf3SGug54pZZX+6rdPwsss191UpyP8AdUE2oPfahuWoxYspWMAVAdyrWPCtI2RtCt7LKyQKRl46rGukSkWV9WpPlVJfZSFSpTAUWcq4UujBsNK5shAWcmlEvpZqyNhl91U6S1mMhUfMUXGhx4VTiob0t1qqaW1SClSuIqIUCrnBVO6oiFKYUVY1WJUgilIJrWOVVkcpdFMqslZqxYHKe9ZrUg5alLFxJUeqQ5UmtS0kLansVrWqzYkaZSwKJatZYoOZSUjKWqJC0FqrcFlpVSiplQUVIBWNCrBVrVUqTW2p7E2BWUtSsVSWqBFK91BVPVqKu6bUj1Raw6RYouStRJTVIlRtCEDCkAohWNCArhKlZSKVFe1ParAFLbaiKC1I8K8tVZYmmKyUrUyxRLU1cRtFo2phqaYYQntpCuiBQEIRlY1WAIQiHQUHgUhCVYod1UChC5tkmEIRQUkIRDtIk0hCNRBxUEIWVCEIQMKxiELUSrmqVcIQqyiQolCEVEpIQoElaEIGOUkIRSU2lCEVO1EkoQotQJQhCrNMJ1whCqBRKEKISChCNEQhCFFMKxvRCFqM00ihCtZIKbQhCirAApbQhCCJAVZAQhFRICVIQsqE0ISFCXdCFWQE0IUUJ2UIVCsoB5QhQWNJVwcb6oQiJF7vVVOcbQhBWSVG0IVBuKk0lCEImHEDqpFx9UIWWlZJSBNoQrEWsJtXAlCFtCJVZKELKonookoQgVlMEoQqLGclWjohC1Gai5Uu6oQpRG+VY1CFYz0miyhC050iVWTyhCzWoj3U2oQja5oVzQEIRFjQrEIRQVBwCEKUVOAVTghCjUUPCgUIQAVzUIWmVzFZ2QhEQcqnFCEZVnqolCEbgtRJQhRQhCFRNqtaEIQT7KJQhBJqsHRCFKIlRQhZUiAoOAQhIqsphCFpFlIQhE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1268" name="Picture 4" descr="https://img0.baidu.com/it/u=3849475973,891863066&amp;fm=253&amp;fmt=auto&amp;app=138&amp;f=JPEG?w=1000&amp;h=500"/>
          <p:cNvPicPr>
            <a:picLocks noChangeAspect="1" noChangeArrowheads="1"/>
          </p:cNvPicPr>
          <p:nvPr/>
        </p:nvPicPr>
        <p:blipFill>
          <a:blip r:embed="rId2" cstate="print"/>
          <a:srcRect/>
          <a:stretch>
            <a:fillRect/>
          </a:stretch>
        </p:blipFill>
        <p:spPr bwMode="auto">
          <a:xfrm>
            <a:off x="0" y="3452834"/>
            <a:ext cx="3381332" cy="1690666"/>
          </a:xfrm>
          <a:prstGeom prst="rect">
            <a:avLst/>
          </a:prstGeom>
          <a:ln>
            <a:noFill/>
          </a:ln>
          <a:effectLst>
            <a:softEdge rad="112500"/>
          </a:effectLst>
        </p:spPr>
      </p:pic>
      <p:pic>
        <p:nvPicPr>
          <p:cNvPr id="11270" name="Picture 6" descr="https://img1.baidu.com/it/u=2901647248,3185489760&amp;fm=253&amp;fmt=auto&amp;app=138&amp;f=JPEG?w=889&amp;h=500"/>
          <p:cNvPicPr>
            <a:picLocks noChangeAspect="1" noChangeArrowheads="1"/>
          </p:cNvPicPr>
          <p:nvPr/>
        </p:nvPicPr>
        <p:blipFill>
          <a:blip r:embed="rId3" cstate="print"/>
          <a:srcRect/>
          <a:stretch>
            <a:fillRect/>
          </a:stretch>
        </p:blipFill>
        <p:spPr bwMode="auto">
          <a:xfrm>
            <a:off x="3286116" y="3500444"/>
            <a:ext cx="2921355" cy="1643056"/>
          </a:xfrm>
          <a:prstGeom prst="rect">
            <a:avLst/>
          </a:prstGeom>
          <a:ln>
            <a:noFill/>
          </a:ln>
          <a:effectLst>
            <a:softEdge rad="112500"/>
          </a:effectLst>
        </p:spPr>
      </p:pic>
      <p:pic>
        <p:nvPicPr>
          <p:cNvPr id="11272" name="Picture 8" descr="https://pic.rmb.bdstatic.com/bjh/down/4e876d5dfb9c455f6e865ba919d4e114.png"/>
          <p:cNvPicPr>
            <a:picLocks noChangeAspect="1" noChangeArrowheads="1"/>
          </p:cNvPicPr>
          <p:nvPr/>
        </p:nvPicPr>
        <p:blipFill>
          <a:blip r:embed="rId4" cstate="print"/>
          <a:srcRect/>
          <a:stretch>
            <a:fillRect/>
          </a:stretch>
        </p:blipFill>
        <p:spPr bwMode="auto">
          <a:xfrm>
            <a:off x="6286512" y="3320502"/>
            <a:ext cx="2643174" cy="1822998"/>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linds(horizontal)">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blinds(horizontal)">
                                      <p:cBhvr>
                                        <p:cTn id="17" dur="500"/>
                                        <p:tgtEl>
                                          <p:spTgt spid="1127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4"/>
          <p:cNvSpPr/>
          <p:nvPr>
            <p:custDataLst>
              <p:tags r:id="rId1"/>
            </p:custDataLst>
          </p:nvPr>
        </p:nvSpPr>
        <p:spPr>
          <a:xfrm>
            <a:off x="0" y="0"/>
            <a:ext cx="3071803"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714348" y="3286130"/>
            <a:ext cx="778674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r>
              <a:rPr lang="en-US" altLang="zh-CN" b="1" i="1" dirty="0" smtClean="0">
                <a:solidFill>
                  <a:prstClr val="black"/>
                </a:solidFill>
              </a:rPr>
              <a:t>Suggested answer</a:t>
            </a:r>
            <a:r>
              <a:rPr lang="en-US" altLang="zh-CN" b="1" dirty="0" smtClean="0">
                <a:solidFill>
                  <a:prstClr val="black"/>
                </a:solidFill>
              </a:rPr>
              <a:t>:</a:t>
            </a:r>
            <a:endParaRPr lang="en-US" altLang="zh-CN" b="1" dirty="0" smtClean="0">
              <a:solidFill>
                <a:prstClr val="black"/>
              </a:solidFill>
            </a:endParaRPr>
          </a:p>
          <a:p>
            <a:pPr marL="342900" indent="-342900"/>
            <a:r>
              <a:rPr lang="en-US" altLang="zh-CN" dirty="0" smtClean="0"/>
              <a:t>      A possible benefit will be that we will have more time for leisure. A possible problem might be a loss of control over many things in life, where an AI machine will be dictating to use what we want.</a:t>
            </a:r>
            <a:endParaRPr lang="zh-CN" altLang="en-US" dirty="0"/>
          </a:p>
        </p:txBody>
      </p:sp>
      <p:sp>
        <p:nvSpPr>
          <p:cNvPr id="4" name="文本框 3"/>
          <p:cNvSpPr txBox="1"/>
          <p:nvPr>
            <p:custDataLst>
              <p:tags r:id="rId2"/>
            </p:custDataLst>
          </p:nvPr>
        </p:nvSpPr>
        <p:spPr>
          <a:xfrm>
            <a:off x="142844" y="0"/>
            <a:ext cx="2857488" cy="523220"/>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Discussion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6" name="TextBox 5"/>
          <p:cNvSpPr txBox="1"/>
          <p:nvPr/>
        </p:nvSpPr>
        <p:spPr>
          <a:xfrm>
            <a:off x="642910" y="714362"/>
            <a:ext cx="6357982" cy="2246769"/>
          </a:xfrm>
          <a:prstGeom prst="rect">
            <a:avLst/>
          </a:prstGeom>
          <a:noFill/>
        </p:spPr>
        <p:txBody>
          <a:bodyPr wrap="square" rtlCol="0">
            <a:spAutoFit/>
          </a:bodyPr>
          <a:lstStyle/>
          <a:p>
            <a:pPr marL="342900" indent="-342900">
              <a:buAutoNum type="arabicPeriod"/>
            </a:pPr>
            <a:r>
              <a:rPr lang="en-US" altLang="zh-CN" sz="2000" b="1" dirty="0" smtClean="0"/>
              <a:t>What do you think AI will do in the future? </a:t>
            </a:r>
            <a:endParaRPr lang="en-US" altLang="zh-CN" sz="2000" b="1" dirty="0" smtClean="0"/>
          </a:p>
          <a:p>
            <a:pPr marL="342900" indent="-342900"/>
            <a:endParaRPr lang="en-US" altLang="zh-CN" sz="2000" b="1" dirty="0" smtClean="0"/>
          </a:p>
          <a:p>
            <a:pPr marL="342900" indent="-342900">
              <a:buAutoNum type="arabicPeriod"/>
            </a:pPr>
            <a:endParaRPr lang="en-US" altLang="zh-CN" sz="2000" b="1" dirty="0" smtClean="0"/>
          </a:p>
          <a:p>
            <a:pPr marL="342900" indent="-342900">
              <a:buAutoNum type="arabicPeriod"/>
            </a:pPr>
            <a:endParaRPr lang="en-US" altLang="zh-CN" sz="2000" b="1" dirty="0" smtClean="0"/>
          </a:p>
          <a:p>
            <a:pPr marL="342900" indent="-342900"/>
            <a:endParaRPr lang="en-US" altLang="zh-CN" sz="2000" b="1" dirty="0" smtClean="0"/>
          </a:p>
          <a:p>
            <a:pPr marL="342900" indent="-342900"/>
            <a:endParaRPr lang="en-US" altLang="zh-CN" sz="2000" b="1" dirty="0" smtClean="0"/>
          </a:p>
          <a:p>
            <a:pPr marL="457200" indent="-457200">
              <a:buFont typeface="+mj-lt"/>
              <a:buAutoNum type="arabicPeriod" startAt="2"/>
            </a:pPr>
            <a:r>
              <a:rPr lang="en-US" altLang="zh-CN" sz="2000" b="1" dirty="0" smtClean="0"/>
              <a:t>What possible benefits or problems will AI bring us?</a:t>
            </a:r>
            <a:endParaRPr lang="zh-CN" altLang="en-US" sz="2000" b="1" dirty="0"/>
          </a:p>
        </p:txBody>
      </p:sp>
      <p:sp>
        <p:nvSpPr>
          <p:cNvPr id="7" name="矩形 6"/>
          <p:cNvSpPr/>
          <p:nvPr/>
        </p:nvSpPr>
        <p:spPr>
          <a:xfrm>
            <a:off x="714348" y="1357304"/>
            <a:ext cx="7343796"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r>
              <a:rPr lang="en-US" altLang="zh-CN" b="1" i="1" dirty="0" smtClean="0">
                <a:solidFill>
                  <a:prstClr val="black"/>
                </a:solidFill>
              </a:rPr>
              <a:t>Suggested answer</a:t>
            </a:r>
            <a:r>
              <a:rPr lang="en-US" altLang="zh-CN" b="1" dirty="0" smtClean="0">
                <a:solidFill>
                  <a:prstClr val="black"/>
                </a:solidFill>
              </a:rPr>
              <a:t>:</a:t>
            </a:r>
            <a:endParaRPr lang="en-US" altLang="zh-CN" b="1" dirty="0" smtClean="0">
              <a:solidFill>
                <a:prstClr val="black"/>
              </a:solidFill>
            </a:endParaRPr>
          </a:p>
          <a:p>
            <a:pPr marL="342900" lvl="0" indent="-342900"/>
            <a:r>
              <a:rPr lang="en-US" altLang="zh-CN" dirty="0" smtClean="0">
                <a:solidFill>
                  <a:prstClr val="black"/>
                </a:solidFill>
              </a:rPr>
              <a:t>      AI will be able to run most of the high-tech systems we have in the world, and even many household machines will use AI.</a:t>
            </a:r>
            <a:endParaRPr lang="en-US" altLang="zh-CN" dirty="0" smtClean="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custDataLst>
              <p:tags r:id="rId1"/>
            </p:custDataLst>
          </p:nvPr>
        </p:nvSpPr>
        <p:spPr>
          <a:xfrm>
            <a:off x="0" y="0"/>
            <a:ext cx="3071803"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
          <p:cNvSpPr txBox="1"/>
          <p:nvPr>
            <p:custDataLst>
              <p:tags r:id="rId2"/>
            </p:custDataLst>
          </p:nvPr>
        </p:nvSpPr>
        <p:spPr>
          <a:xfrm>
            <a:off x="142844" y="0"/>
            <a:ext cx="2857488" cy="523220"/>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Writing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4" name="TextBox 3"/>
          <p:cNvSpPr txBox="1"/>
          <p:nvPr/>
        </p:nvSpPr>
        <p:spPr>
          <a:xfrm>
            <a:off x="214282" y="571486"/>
            <a:ext cx="7929618" cy="707886"/>
          </a:xfrm>
          <a:prstGeom prst="rect">
            <a:avLst/>
          </a:prstGeom>
          <a:noFill/>
        </p:spPr>
        <p:txBody>
          <a:bodyPr wrap="square" rtlCol="0">
            <a:spAutoFit/>
          </a:bodyPr>
          <a:lstStyle/>
          <a:p>
            <a:r>
              <a:rPr lang="en-US" altLang="zh-CN" sz="2000" dirty="0" smtClean="0"/>
              <a:t>1. In groups, talk about your average day form morning until night. Fill in the table below with your notes.</a:t>
            </a:r>
            <a:endParaRPr lang="zh-CN" altLang="en-US" sz="2000" dirty="0"/>
          </a:p>
        </p:txBody>
      </p:sp>
      <p:graphicFrame>
        <p:nvGraphicFramePr>
          <p:cNvPr id="6" name="表格 5"/>
          <p:cNvGraphicFramePr>
            <a:graphicFrameLocks noGrp="1"/>
          </p:cNvGraphicFramePr>
          <p:nvPr/>
        </p:nvGraphicFramePr>
        <p:xfrm>
          <a:off x="214282" y="1357304"/>
          <a:ext cx="8715436" cy="3643320"/>
        </p:xfrm>
        <a:graphic>
          <a:graphicData uri="http://schemas.openxmlformats.org/drawingml/2006/table">
            <a:tbl>
              <a:tblPr firstRow="1" bandRow="1">
                <a:tableStyleId>{22838BEF-8BB2-4498-84A7-C5851F593DF1}</a:tableStyleId>
              </a:tblPr>
              <a:tblGrid>
                <a:gridCol w="4357718"/>
                <a:gridCol w="4357718"/>
              </a:tblGrid>
              <a:tr h="910830">
                <a:tc>
                  <a:txBody>
                    <a:bodyPr/>
                    <a:lstStyle/>
                    <a:p>
                      <a:endParaRPr lang="zh-CN" altLang="en-US" dirty="0"/>
                    </a:p>
                  </a:txBody>
                  <a:tcPr/>
                </a:tc>
                <a:tc>
                  <a:txBody>
                    <a:bodyPr/>
                    <a:lstStyle/>
                    <a:p>
                      <a:endParaRPr lang="zh-CN" altLang="en-US"/>
                    </a:p>
                  </a:txBody>
                  <a:tcPr/>
                </a:tc>
              </a:tr>
              <a:tr h="910830">
                <a:tc>
                  <a:txBody>
                    <a:bodyPr/>
                    <a:lstStyle/>
                    <a:p>
                      <a:endParaRPr lang="zh-CN" altLang="en-US" dirty="0"/>
                    </a:p>
                  </a:txBody>
                  <a:tcPr/>
                </a:tc>
                <a:tc>
                  <a:txBody>
                    <a:bodyPr/>
                    <a:lstStyle/>
                    <a:p>
                      <a:endParaRPr lang="zh-CN" altLang="en-US"/>
                    </a:p>
                  </a:txBody>
                  <a:tcPr/>
                </a:tc>
              </a:tr>
              <a:tr h="910830">
                <a:tc>
                  <a:txBody>
                    <a:bodyPr/>
                    <a:lstStyle/>
                    <a:p>
                      <a:endParaRPr lang="zh-CN" altLang="en-US"/>
                    </a:p>
                  </a:txBody>
                  <a:tcPr/>
                </a:tc>
                <a:tc>
                  <a:txBody>
                    <a:bodyPr/>
                    <a:lstStyle/>
                    <a:p>
                      <a:endParaRPr lang="zh-CN" altLang="en-US" dirty="0"/>
                    </a:p>
                  </a:txBody>
                  <a:tcPr/>
                </a:tc>
              </a:tr>
              <a:tr h="910830">
                <a:tc>
                  <a:txBody>
                    <a:bodyPr/>
                    <a:lstStyle/>
                    <a:p>
                      <a:endParaRPr lang="zh-CN" altLang="en-US"/>
                    </a:p>
                  </a:txBody>
                  <a:tcPr/>
                </a:tc>
                <a:tc>
                  <a:txBody>
                    <a:bodyPr/>
                    <a:lstStyle/>
                    <a:p>
                      <a:endParaRPr lang="zh-CN" altLang="en-US" dirty="0"/>
                    </a:p>
                  </a:txBody>
                  <a:tcPr/>
                </a:tc>
              </a:tr>
            </a:tbl>
          </a:graphicData>
        </a:graphic>
      </p:graphicFrame>
      <p:sp>
        <p:nvSpPr>
          <p:cNvPr id="7" name="矩形 6"/>
          <p:cNvSpPr/>
          <p:nvPr/>
        </p:nvSpPr>
        <p:spPr>
          <a:xfrm>
            <a:off x="285720" y="1643056"/>
            <a:ext cx="3928255" cy="369332"/>
          </a:xfrm>
          <a:prstGeom prst="rect">
            <a:avLst/>
          </a:prstGeom>
        </p:spPr>
        <p:txBody>
          <a:bodyPr wrap="none">
            <a:spAutoFit/>
          </a:bodyPr>
          <a:lstStyle/>
          <a:p>
            <a:r>
              <a:rPr lang="en-US" altLang="zh-CN" dirty="0" smtClean="0"/>
              <a:t>What technology do you use every day?</a:t>
            </a:r>
            <a:endParaRPr lang="en-US" altLang="zh-CN" dirty="0" smtClean="0"/>
          </a:p>
        </p:txBody>
      </p:sp>
      <p:sp>
        <p:nvSpPr>
          <p:cNvPr id="8" name="矩形 7"/>
          <p:cNvSpPr/>
          <p:nvPr/>
        </p:nvSpPr>
        <p:spPr>
          <a:xfrm>
            <a:off x="214282" y="2357436"/>
            <a:ext cx="4572000" cy="646331"/>
          </a:xfrm>
          <a:prstGeom prst="rect">
            <a:avLst/>
          </a:prstGeom>
        </p:spPr>
        <p:txBody>
          <a:bodyPr>
            <a:spAutoFit/>
          </a:bodyPr>
          <a:lstStyle/>
          <a:p>
            <a:r>
              <a:rPr lang="en-US" altLang="zh-CN" dirty="0" smtClean="0"/>
              <a:t>What technology affects you in your daily life, either in a good way or bad way?</a:t>
            </a:r>
            <a:endParaRPr lang="en-US" altLang="zh-CN" dirty="0" smtClean="0"/>
          </a:p>
        </p:txBody>
      </p:sp>
      <p:sp>
        <p:nvSpPr>
          <p:cNvPr id="9" name="矩形 8"/>
          <p:cNvSpPr/>
          <p:nvPr/>
        </p:nvSpPr>
        <p:spPr>
          <a:xfrm>
            <a:off x="285720" y="3143254"/>
            <a:ext cx="4286280" cy="923330"/>
          </a:xfrm>
          <a:prstGeom prst="rect">
            <a:avLst/>
          </a:prstGeom>
        </p:spPr>
        <p:txBody>
          <a:bodyPr wrap="square">
            <a:spAutoFit/>
          </a:bodyPr>
          <a:lstStyle/>
          <a:p>
            <a:r>
              <a:rPr lang="en-US" altLang="zh-CN" dirty="0" smtClean="0"/>
              <a:t>Which of this technology is old(</a:t>
            </a:r>
            <a:r>
              <a:rPr lang="en-US" altLang="zh-CN" dirty="0" err="1" smtClean="0"/>
              <a:t>e.g.,the</a:t>
            </a:r>
            <a:r>
              <a:rPr lang="en-US" altLang="zh-CN" dirty="0" smtClean="0"/>
              <a:t> microwave oven) and which is new old(</a:t>
            </a:r>
            <a:r>
              <a:rPr lang="en-US" altLang="zh-CN" dirty="0" err="1" smtClean="0"/>
              <a:t>e.g.,the</a:t>
            </a:r>
            <a:r>
              <a:rPr lang="en-US" altLang="zh-CN" dirty="0" smtClean="0"/>
              <a:t> </a:t>
            </a:r>
            <a:r>
              <a:rPr lang="en-US" altLang="zh-CN" dirty="0" err="1" smtClean="0"/>
              <a:t>smartphone</a:t>
            </a:r>
            <a:r>
              <a:rPr lang="en-US" altLang="zh-CN" dirty="0" smtClean="0"/>
              <a:t>)?</a:t>
            </a:r>
            <a:endParaRPr lang="en-US" altLang="zh-CN" dirty="0" smtClean="0"/>
          </a:p>
        </p:txBody>
      </p:sp>
      <p:sp>
        <p:nvSpPr>
          <p:cNvPr id="5" name="TextBox 4"/>
          <p:cNvSpPr txBox="1"/>
          <p:nvPr/>
        </p:nvSpPr>
        <p:spPr>
          <a:xfrm>
            <a:off x="285720" y="4214824"/>
            <a:ext cx="4143404" cy="646331"/>
          </a:xfrm>
          <a:prstGeom prst="rect">
            <a:avLst/>
          </a:prstGeom>
          <a:noFill/>
        </p:spPr>
        <p:txBody>
          <a:bodyPr wrap="square" rtlCol="0">
            <a:spAutoFit/>
          </a:bodyPr>
          <a:lstStyle/>
          <a:p>
            <a:r>
              <a:rPr lang="en-US" altLang="zh-CN" dirty="0" smtClean="0"/>
              <a:t>What would your daily life be like without this technology?</a:t>
            </a:r>
            <a:endParaRPr lang="zh-CN" altLang="en-US" dirty="0"/>
          </a:p>
        </p:txBody>
      </p:sp>
      <p:sp>
        <p:nvSpPr>
          <p:cNvPr id="10" name="TextBox 9"/>
          <p:cNvSpPr txBox="1"/>
          <p:nvPr/>
        </p:nvSpPr>
        <p:spPr>
          <a:xfrm>
            <a:off x="4857752" y="1500180"/>
            <a:ext cx="3500462" cy="646331"/>
          </a:xfrm>
          <a:prstGeom prst="rect">
            <a:avLst/>
          </a:prstGeom>
          <a:noFill/>
        </p:spPr>
        <p:txBody>
          <a:bodyPr wrap="square" rtlCol="0">
            <a:spAutoFit/>
          </a:bodyPr>
          <a:lstStyle/>
          <a:p>
            <a:r>
              <a:rPr lang="en-US" altLang="zh-CN" dirty="0" smtClean="0"/>
              <a:t>I use my computer, smart phone, and tablet.</a:t>
            </a:r>
            <a:endParaRPr lang="zh-CN" altLang="en-US" dirty="0"/>
          </a:p>
        </p:txBody>
      </p:sp>
      <p:sp>
        <p:nvSpPr>
          <p:cNvPr id="11" name="TextBox 10"/>
          <p:cNvSpPr txBox="1"/>
          <p:nvPr/>
        </p:nvSpPr>
        <p:spPr>
          <a:xfrm>
            <a:off x="4572000" y="2285998"/>
            <a:ext cx="4357718" cy="954107"/>
          </a:xfrm>
          <a:prstGeom prst="rect">
            <a:avLst/>
          </a:prstGeom>
          <a:noFill/>
        </p:spPr>
        <p:txBody>
          <a:bodyPr wrap="square" rtlCol="0">
            <a:spAutoFit/>
          </a:bodyPr>
          <a:lstStyle/>
          <a:p>
            <a:r>
              <a:rPr lang="en-US" altLang="zh-CN" sz="1400" dirty="0" smtClean="0"/>
              <a:t>My computer is completely necessary for my life and studies. My smart phone can be a problem at times, as I keep getting interrupted with unnecessary text messages, and I end up spending too much time on social media.</a:t>
            </a:r>
            <a:endParaRPr lang="zh-CN" altLang="en-US" sz="1400" dirty="0"/>
          </a:p>
        </p:txBody>
      </p:sp>
      <p:sp>
        <p:nvSpPr>
          <p:cNvPr id="12" name="TextBox 11"/>
          <p:cNvSpPr txBox="1"/>
          <p:nvPr/>
        </p:nvSpPr>
        <p:spPr>
          <a:xfrm>
            <a:off x="4857752" y="3143254"/>
            <a:ext cx="3571900" cy="923330"/>
          </a:xfrm>
          <a:prstGeom prst="rect">
            <a:avLst/>
          </a:prstGeom>
          <a:noFill/>
        </p:spPr>
        <p:txBody>
          <a:bodyPr wrap="square" rtlCol="0">
            <a:spAutoFit/>
          </a:bodyPr>
          <a:lstStyle/>
          <a:p>
            <a:r>
              <a:rPr lang="en-US" altLang="zh-CN" dirty="0" smtClean="0"/>
              <a:t>The only old technology that I really use is a coffee maker . Everything else is fairly new.</a:t>
            </a:r>
            <a:endParaRPr lang="zh-CN" altLang="en-US" dirty="0"/>
          </a:p>
        </p:txBody>
      </p:sp>
      <p:sp>
        <p:nvSpPr>
          <p:cNvPr id="13" name="TextBox 12"/>
          <p:cNvSpPr txBox="1"/>
          <p:nvPr/>
        </p:nvSpPr>
        <p:spPr>
          <a:xfrm>
            <a:off x="4929190" y="4214824"/>
            <a:ext cx="3643338" cy="646331"/>
          </a:xfrm>
          <a:prstGeom prst="rect">
            <a:avLst/>
          </a:prstGeom>
          <a:noFill/>
        </p:spPr>
        <p:txBody>
          <a:bodyPr wrap="square" rtlCol="0">
            <a:spAutoFit/>
          </a:bodyPr>
          <a:lstStyle/>
          <a:p>
            <a:r>
              <a:rPr lang="en-US" altLang="zh-CN" dirty="0" smtClean="0"/>
              <a:t>I could not survive without my computer.</a:t>
            </a:r>
            <a:endParaRPr lang="zh-CN"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1" cstate="print"/>
          <a:srcRect/>
          <a:stretch>
            <a:fillRect/>
          </a:stretch>
        </p:blipFill>
        <p:spPr bwMode="auto">
          <a:xfrm rot="21367981">
            <a:off x="5237421" y="3803107"/>
            <a:ext cx="3868036" cy="1273622"/>
          </a:xfrm>
          <a:prstGeom prst="rect">
            <a:avLst/>
          </a:prstGeom>
          <a:ln>
            <a:noFill/>
          </a:ln>
          <a:effectLst>
            <a:softEdge rad="112500"/>
          </a:effectLst>
        </p:spPr>
      </p:pic>
      <p:sp>
        <p:nvSpPr>
          <p:cNvPr id="2" name="TextBox 1"/>
          <p:cNvSpPr txBox="1"/>
          <p:nvPr/>
        </p:nvSpPr>
        <p:spPr>
          <a:xfrm>
            <a:off x="142844" y="1142990"/>
            <a:ext cx="8786874"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smtClean="0"/>
              <a:t>Sample writing</a:t>
            </a:r>
            <a:endParaRPr lang="en-US" altLang="zh-CN" b="1" dirty="0" smtClean="0"/>
          </a:p>
          <a:p>
            <a:r>
              <a:rPr lang="en-US" altLang="zh-CN" dirty="0" smtClean="0"/>
              <a:t>        </a:t>
            </a:r>
            <a:r>
              <a:rPr lang="en-US" altLang="zh-CN" i="1" u="sng" dirty="0" smtClean="0"/>
              <a:t>Every day, I use all kinds of technology. I begin my day by</a:t>
            </a:r>
            <a:r>
              <a:rPr lang="en-US" altLang="zh-CN" u="sng" dirty="0" smtClean="0"/>
              <a:t> </a:t>
            </a:r>
            <a:r>
              <a:rPr lang="en-US" altLang="zh-CN" dirty="0" smtClean="0"/>
              <a:t>heating my breakfast in the microwave oven. It’s easy and convenient. Then I turn on the radio to listen to the news while eating breakfast. I go to school by bus. My school day is mostly low tech. However, when I get home I am back on the computer again doing my homework. My friends always contact me after school by </a:t>
            </a:r>
            <a:r>
              <a:rPr lang="en-US" altLang="zh-CN" dirty="0" err="1" smtClean="0"/>
              <a:t>smartphone</a:t>
            </a:r>
            <a:r>
              <a:rPr lang="en-US" altLang="zh-CN" dirty="0" smtClean="0"/>
              <a:t>—they either call or text. After I finish my homework, I watch TV, tablet in hand. I use the tablet for social media during TV commercials. Some of the new and old technology I use is nice, while some is essential. It seems impossible to live nowadays without some technology in our lives.</a:t>
            </a:r>
            <a:endParaRPr lang="zh-CN" altLang="en-US" dirty="0"/>
          </a:p>
        </p:txBody>
      </p:sp>
      <p:sp>
        <p:nvSpPr>
          <p:cNvPr id="4" name="TextBox 3"/>
          <p:cNvSpPr txBox="1"/>
          <p:nvPr/>
        </p:nvSpPr>
        <p:spPr>
          <a:xfrm>
            <a:off x="214282" y="214296"/>
            <a:ext cx="8286808" cy="646331"/>
          </a:xfrm>
          <a:prstGeom prst="rect">
            <a:avLst/>
          </a:prstGeom>
          <a:noFill/>
        </p:spPr>
        <p:txBody>
          <a:bodyPr wrap="square" rtlCol="0">
            <a:spAutoFit/>
          </a:bodyPr>
          <a:lstStyle/>
          <a:p>
            <a:r>
              <a:rPr lang="en-US" altLang="zh-CN" b="1" dirty="0" smtClean="0"/>
              <a:t>2.  Choose one kind of technology from your discussion and use your notes to write an essay about its impact on your daily life. You can start your essay like this: </a:t>
            </a:r>
            <a:endParaRPr lang="zh-CN" altLang="en-US"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cstate="print"/>
          <a:srcRect/>
          <a:stretch>
            <a:fillRect/>
          </a:stretch>
        </p:blipFill>
        <p:spPr bwMode="auto">
          <a:xfrm>
            <a:off x="71406" y="1500180"/>
            <a:ext cx="1906897" cy="3071834"/>
          </a:xfrm>
          <a:prstGeom prst="rect">
            <a:avLst/>
          </a:prstGeom>
          <a:ln>
            <a:noFill/>
          </a:ln>
          <a:effectLst>
            <a:softEdge rad="112500"/>
          </a:effectLst>
        </p:spPr>
      </p:pic>
      <p:sp>
        <p:nvSpPr>
          <p:cNvPr id="3" name="对角圆角矩形 2"/>
          <p:cNvSpPr/>
          <p:nvPr>
            <p:custDataLst>
              <p:tags r:id="rId2"/>
            </p:custDataLst>
          </p:nvPr>
        </p:nvSpPr>
        <p:spPr>
          <a:xfrm>
            <a:off x="0" y="0"/>
            <a:ext cx="3071803"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3"/>
            </p:custDataLst>
          </p:nvPr>
        </p:nvSpPr>
        <p:spPr>
          <a:xfrm>
            <a:off x="142844" y="0"/>
            <a:ext cx="2857488" cy="523220"/>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Deep Thinking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5" name="TextBox 4"/>
          <p:cNvSpPr txBox="1"/>
          <p:nvPr/>
        </p:nvSpPr>
        <p:spPr>
          <a:xfrm>
            <a:off x="357158" y="571486"/>
            <a:ext cx="8501122" cy="830997"/>
          </a:xfrm>
          <a:prstGeom prst="rect">
            <a:avLst/>
          </a:prstGeom>
          <a:noFill/>
        </p:spPr>
        <p:txBody>
          <a:bodyPr wrap="square" rtlCol="0">
            <a:spAutoFit/>
          </a:bodyPr>
          <a:lstStyle/>
          <a:p>
            <a:r>
              <a:rPr lang="en-US" altLang="zh-CN" sz="2400" b="1" i="1" dirty="0" smtClean="0"/>
              <a:t>In the future, what jobs are not likely to be replaced by AI and why?</a:t>
            </a:r>
            <a:endParaRPr lang="en-US" altLang="zh-CN" sz="2400" b="1" i="1" dirty="0" smtClean="0"/>
          </a:p>
        </p:txBody>
      </p:sp>
      <p:sp>
        <p:nvSpPr>
          <p:cNvPr id="8" name="TextBox 7"/>
          <p:cNvSpPr txBox="1"/>
          <p:nvPr/>
        </p:nvSpPr>
        <p:spPr>
          <a:xfrm>
            <a:off x="2071670" y="1357304"/>
            <a:ext cx="4500594"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7200" algn="just"/>
            <a:r>
              <a:rPr lang="en-US" altLang="zh-CN" dirty="0" smtClean="0"/>
              <a:t>On the one hand , AI is expert in the jobs whose work is highly repetitive with a fixed working environment or condition.  </a:t>
            </a:r>
            <a:endParaRPr lang="en-US" altLang="zh-CN" dirty="0" smtClean="0"/>
          </a:p>
          <a:p>
            <a:pPr indent="457200" algn="just"/>
            <a:r>
              <a:rPr lang="en-US" altLang="zh-CN" dirty="0" smtClean="0"/>
              <a:t>On the other hand, they are not adept at  the jobs which need </a:t>
            </a:r>
            <a:r>
              <a:rPr lang="en-US" altLang="zh-CN" dirty="0" smtClean="0">
                <a:solidFill>
                  <a:srgbClr val="FF0000"/>
                </a:solidFill>
              </a:rPr>
              <a:t>creative thinking, interpersonal skills, empathy, teamwork spirit, emotional experience, critical thinking, and complex problem solving ability </a:t>
            </a:r>
            <a:r>
              <a:rPr lang="en-US" altLang="zh-CN" dirty="0" smtClean="0"/>
              <a:t>etc.  </a:t>
            </a:r>
            <a:endParaRPr lang="en-US" altLang="zh-CN" dirty="0" smtClean="0"/>
          </a:p>
          <a:p>
            <a:pPr indent="457200" algn="just"/>
            <a:r>
              <a:rPr lang="en-US" altLang="zh-CN" dirty="0" smtClean="0"/>
              <a:t>Therefore, </a:t>
            </a:r>
            <a:r>
              <a:rPr lang="en-US" altLang="zh-CN" dirty="0" smtClean="0">
                <a:solidFill>
                  <a:srgbClr val="FF0000"/>
                </a:solidFill>
              </a:rPr>
              <a:t>AI researchers, engineers, novelists, lawyers, artists, leaders and teachers</a:t>
            </a:r>
            <a:r>
              <a:rPr lang="en-US" altLang="zh-CN" dirty="0" smtClean="0"/>
              <a:t> are the jobs which are impossible to be completely replaced by AI.</a:t>
            </a:r>
            <a:endParaRPr lang="zh-CN" altLang="en-US" dirty="0"/>
          </a:p>
        </p:txBody>
      </p:sp>
      <p:pic>
        <p:nvPicPr>
          <p:cNvPr id="10" name="Picture 5"/>
          <p:cNvPicPr>
            <a:picLocks noChangeAspect="1" noChangeArrowheads="1"/>
          </p:cNvPicPr>
          <p:nvPr/>
        </p:nvPicPr>
        <p:blipFill>
          <a:blip r:embed="rId4" cstate="print"/>
          <a:srcRect/>
          <a:stretch>
            <a:fillRect/>
          </a:stretch>
        </p:blipFill>
        <p:spPr bwMode="auto">
          <a:xfrm>
            <a:off x="6643702" y="1214428"/>
            <a:ext cx="2357422" cy="3777233"/>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2.baidu.com/it/u=1697784816,2685559093&amp;fm=253&amp;fmt=auto&amp;app=138&amp;f=JPEG?w=750&amp;h=500"/>
          <p:cNvPicPr>
            <a:picLocks noChangeAspect="1" noChangeArrowheads="1"/>
          </p:cNvPicPr>
          <p:nvPr/>
        </p:nvPicPr>
        <p:blipFill>
          <a:blip r:embed="rId1" cstate="print">
            <a:lum/>
          </a:blip>
          <a:srcRect/>
          <a:stretch>
            <a:fillRect/>
          </a:stretch>
        </p:blipFill>
        <p:spPr bwMode="auto">
          <a:xfrm>
            <a:off x="0" y="-1"/>
            <a:ext cx="9144000" cy="5143515"/>
          </a:xfrm>
          <a:prstGeom prst="rect">
            <a:avLst/>
          </a:prstGeom>
          <a:ln>
            <a:noFill/>
          </a:ln>
          <a:effectLst>
            <a:softEdge rad="112500"/>
          </a:effectLst>
        </p:spPr>
      </p:pic>
      <p:sp>
        <p:nvSpPr>
          <p:cNvPr id="2" name="TextBox 1"/>
          <p:cNvSpPr txBox="1"/>
          <p:nvPr/>
        </p:nvSpPr>
        <p:spPr>
          <a:xfrm>
            <a:off x="1357290" y="3500444"/>
            <a:ext cx="7500990" cy="1200329"/>
          </a:xfrm>
          <a:prstGeom prst="rect">
            <a:avLst/>
          </a:prstGeom>
          <a:noFill/>
        </p:spPr>
        <p:txBody>
          <a:bodyPr wrap="square" rtlCol="0">
            <a:spAutoFit/>
          </a:bodyPr>
          <a:lstStyle/>
          <a:p>
            <a:r>
              <a:rPr lang="en-US" altLang="zh-CN" sz="3600" b="1" i="1" dirty="0" smtClean="0">
                <a:solidFill>
                  <a:schemeClr val="bg1"/>
                </a:solidFill>
                <a:latin typeface="HGBX_CNKI" pitchFamily="2" charset="-122"/>
                <a:ea typeface="HGBX_CNKI" pitchFamily="2" charset="-122"/>
              </a:rPr>
              <a:t>Whether technology is a curse or a blessing depends on how we use it.</a:t>
            </a:r>
            <a:endParaRPr lang="zh-CN" altLang="en-US" sz="3600" b="1" i="1" dirty="0">
              <a:solidFill>
                <a:schemeClr val="bg1"/>
              </a:solidFill>
              <a:latin typeface="HGBX_CNKI" pitchFamily="2" charset="-122"/>
              <a:ea typeface="HGBX_CNKI"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 cstate="print"/>
          <a:srcRect/>
          <a:stretch>
            <a:fillRect/>
          </a:stretch>
        </p:blipFill>
        <p:spPr bwMode="auto">
          <a:xfrm>
            <a:off x="6429387" y="214296"/>
            <a:ext cx="2737527" cy="4386265"/>
          </a:xfrm>
          <a:prstGeom prst="rect">
            <a:avLst/>
          </a:prstGeom>
          <a:noFill/>
          <a:ln w="9525">
            <a:noFill/>
            <a:miter lim="800000"/>
            <a:headEnd/>
            <a:tailEnd/>
          </a:ln>
          <a:effectLst/>
        </p:spPr>
      </p:pic>
      <p:sp>
        <p:nvSpPr>
          <p:cNvPr id="2" name="TextBox 1"/>
          <p:cNvSpPr txBox="1"/>
          <p:nvPr/>
        </p:nvSpPr>
        <p:spPr>
          <a:xfrm>
            <a:off x="2428860" y="1571618"/>
            <a:ext cx="4286280" cy="1938992"/>
          </a:xfrm>
          <a:prstGeom prst="rect">
            <a:avLst/>
          </a:prstGeom>
          <a:noFill/>
        </p:spPr>
        <p:txBody>
          <a:bodyPr wrap="square" rtlCol="0">
            <a:spAutoFit/>
          </a:bodyPr>
          <a:lstStyle/>
          <a:p>
            <a:pPr algn="ctr"/>
            <a:r>
              <a:rPr lang="en-US" altLang="zh-CN" sz="2800" b="1" dirty="0" smtClean="0">
                <a:latin typeface="HGFX_CNKI" pitchFamily="2" charset="-122"/>
                <a:ea typeface="HGFX_CNKI" pitchFamily="2" charset="-122"/>
              </a:rPr>
              <a:t>AI AND HUMAN BEINGS</a:t>
            </a:r>
            <a:endParaRPr lang="en-US" altLang="zh-CN" sz="2800" b="1" dirty="0" smtClean="0">
              <a:latin typeface="HGFX_CNKI" pitchFamily="2" charset="-122"/>
              <a:ea typeface="HGFX_CNKI" pitchFamily="2" charset="-122"/>
            </a:endParaRPr>
          </a:p>
          <a:p>
            <a:pPr algn="ctr"/>
            <a:endParaRPr lang="en-US" altLang="zh-CN" sz="2000" dirty="0" smtClean="0"/>
          </a:p>
          <a:p>
            <a:pPr algn="ctr"/>
            <a:r>
              <a:rPr lang="zh-CN" altLang="en-US" sz="2000" i="1" dirty="0" smtClean="0"/>
              <a:t>人教版选择性必二</a:t>
            </a:r>
            <a:endParaRPr lang="en-US" altLang="zh-CN" sz="2000" i="1" dirty="0" smtClean="0"/>
          </a:p>
          <a:p>
            <a:pPr algn="ctr"/>
            <a:r>
              <a:rPr lang="en-US" altLang="zh-CN" sz="2000" i="1" dirty="0" smtClean="0"/>
              <a:t>Unit1 Workbook Reading and Writing </a:t>
            </a:r>
            <a:endParaRPr lang="en-US" altLang="zh-CN" sz="2000" i="1" dirty="0" smtClean="0">
              <a:latin typeface="HGFX_CNKI" pitchFamily="2" charset="-122"/>
              <a:ea typeface="HGFX_CNKI" pitchFamily="2" charset="-122"/>
            </a:endParaRPr>
          </a:p>
          <a:p>
            <a:pPr algn="ctr"/>
            <a:endParaRPr lang="zh-CN" altLang="en-US" sz="2800" b="1" dirty="0">
              <a:latin typeface="HGFX_CNKI" pitchFamily="2" charset="-122"/>
              <a:ea typeface="HGFX_CNKI" pitchFamily="2" charset="-122"/>
            </a:endParaRPr>
          </a:p>
        </p:txBody>
      </p:sp>
      <p:pic>
        <p:nvPicPr>
          <p:cNvPr id="3" name="Picture 2"/>
          <p:cNvPicPr>
            <a:picLocks noChangeAspect="1" noChangeArrowheads="1"/>
          </p:cNvPicPr>
          <p:nvPr/>
        </p:nvPicPr>
        <p:blipFill>
          <a:blip r:embed="rId2" cstate="print"/>
          <a:srcRect/>
          <a:stretch>
            <a:fillRect/>
          </a:stretch>
        </p:blipFill>
        <p:spPr bwMode="auto">
          <a:xfrm>
            <a:off x="54151" y="428610"/>
            <a:ext cx="2616441" cy="4214842"/>
          </a:xfrm>
          <a:prstGeom prst="rect">
            <a:avLst/>
          </a:prstGeom>
          <a:ln>
            <a:noFill/>
          </a:ln>
          <a:effectLst>
            <a:softEdge rad="112500"/>
          </a:effectLst>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95.699pic.com/xsj/1j/26/a8.jpg%21/fh/300"/>
          <p:cNvPicPr>
            <a:picLocks noChangeAspect="1" noChangeArrowheads="1"/>
          </p:cNvPicPr>
          <p:nvPr/>
        </p:nvPicPr>
        <p:blipFill>
          <a:blip r:embed="rId1" cstate="print"/>
          <a:srcRect/>
          <a:stretch>
            <a:fillRect/>
          </a:stretch>
        </p:blipFill>
        <p:spPr bwMode="auto">
          <a:xfrm>
            <a:off x="6429388" y="0"/>
            <a:ext cx="2314570" cy="1928808"/>
          </a:xfrm>
          <a:prstGeom prst="rect">
            <a:avLst/>
          </a:prstGeom>
          <a:noFill/>
        </p:spPr>
      </p:pic>
      <p:sp>
        <p:nvSpPr>
          <p:cNvPr id="5" name="圆角矩形 4"/>
          <p:cNvSpPr/>
          <p:nvPr/>
        </p:nvSpPr>
        <p:spPr>
          <a:xfrm>
            <a:off x="214282" y="1214428"/>
            <a:ext cx="8715436" cy="3071834"/>
          </a:xfrm>
          <a:prstGeom prst="roundRect">
            <a:avLst/>
          </a:prstGeom>
          <a:solidFill>
            <a:srgbClr val="4BACC6">
              <a:alpha val="50196"/>
            </a:srgb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4" name="TextBox 3"/>
          <p:cNvSpPr txBox="1"/>
          <p:nvPr/>
        </p:nvSpPr>
        <p:spPr>
          <a:xfrm>
            <a:off x="357158" y="1142990"/>
            <a:ext cx="8358246" cy="3046988"/>
          </a:xfrm>
          <a:prstGeom prst="rect">
            <a:avLst/>
          </a:prstGeom>
          <a:noFill/>
        </p:spPr>
        <p:txBody>
          <a:bodyPr wrap="square" rtlCol="0">
            <a:spAutoFit/>
          </a:bodyPr>
          <a:lstStyle/>
          <a:p>
            <a:endParaRPr lang="en-US" altLang="zh-CN" sz="2400" b="1" dirty="0" smtClean="0">
              <a:solidFill>
                <a:schemeClr val="bg1"/>
              </a:solidFill>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Practice reading skills.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Broaden student’s horizons by allowing them to reflect upon the relationship between humans and intelligent machines.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Discuss the benefits and problems of AI bring us.</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CN" sz="2400" b="1" dirty="0" smtClean="0">
                <a:solidFill>
                  <a:schemeClr val="bg1"/>
                </a:solidFill>
                <a:latin typeface="Times New Roman" panose="02020603050405020304" pitchFamily="18" charset="0"/>
                <a:cs typeface="Times New Roman" panose="02020603050405020304" pitchFamily="18" charset="0"/>
              </a:rPr>
              <a:t>Be capable to write an essay about the impact of the technology on people’s lives.</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a:off x="357158" y="571486"/>
            <a:ext cx="3429024" cy="523220"/>
          </a:xfrm>
          <a:prstGeom prst="rect">
            <a:avLst/>
          </a:prstGeom>
        </p:spPr>
        <p:txBody>
          <a:bodyPr wrap="square">
            <a:spAutoFit/>
          </a:bodyPr>
          <a:lstStyle/>
          <a:p>
            <a:pPr lvl="0"/>
            <a:r>
              <a:rPr lang="en-US" altLang="zh-CN" sz="2800" b="1" dirty="0" smtClean="0">
                <a:solidFill>
                  <a:prstClr val="black"/>
                </a:solidFill>
              </a:rPr>
              <a:t>Teaching Objectives</a:t>
            </a:r>
            <a:endParaRPr lang="en-US" altLang="zh-CN" sz="2800" b="1" dirty="0" smtClean="0">
              <a:solidFill>
                <a:prstClr val="black"/>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cstate="print"/>
          <a:srcRect/>
          <a:stretch>
            <a:fillRect/>
          </a:stretch>
        </p:blipFill>
        <p:spPr bwMode="auto">
          <a:xfrm>
            <a:off x="142844" y="785800"/>
            <a:ext cx="2315526" cy="3730096"/>
          </a:xfrm>
          <a:prstGeom prst="rect">
            <a:avLst/>
          </a:prstGeom>
          <a:ln>
            <a:noFill/>
          </a:ln>
          <a:effectLst>
            <a:softEdge rad="112500"/>
          </a:effectLst>
        </p:spPr>
      </p:pic>
      <p:pic>
        <p:nvPicPr>
          <p:cNvPr id="1029" name="Picture 5"/>
          <p:cNvPicPr>
            <a:picLocks noChangeAspect="1" noChangeArrowheads="1"/>
          </p:cNvPicPr>
          <p:nvPr/>
        </p:nvPicPr>
        <p:blipFill>
          <a:blip r:embed="rId2" cstate="print"/>
          <a:srcRect/>
          <a:stretch>
            <a:fillRect/>
          </a:stretch>
        </p:blipFill>
        <p:spPr bwMode="auto">
          <a:xfrm>
            <a:off x="6629400" y="642924"/>
            <a:ext cx="2514600" cy="4029075"/>
          </a:xfrm>
          <a:prstGeom prst="rect">
            <a:avLst/>
          </a:prstGeom>
          <a:noFill/>
          <a:ln w="9525">
            <a:noFill/>
            <a:miter lim="800000"/>
            <a:headEnd/>
            <a:tailEnd/>
          </a:ln>
          <a:effectLst/>
        </p:spPr>
      </p:pic>
      <p:sp>
        <p:nvSpPr>
          <p:cNvPr id="5" name="TextBox 4"/>
          <p:cNvSpPr txBox="1"/>
          <p:nvPr/>
        </p:nvSpPr>
        <p:spPr>
          <a:xfrm>
            <a:off x="2643174" y="1714494"/>
            <a:ext cx="4214842" cy="1384995"/>
          </a:xfrm>
          <a:prstGeom prst="rect">
            <a:avLst/>
          </a:prstGeom>
          <a:noFill/>
        </p:spPr>
        <p:txBody>
          <a:bodyPr wrap="square" rtlCol="0">
            <a:spAutoFit/>
          </a:bodyPr>
          <a:lstStyle/>
          <a:p>
            <a:r>
              <a:rPr lang="en-US" altLang="zh-CN" sz="2800" b="1" i="1" dirty="0" smtClean="0"/>
              <a:t>Do you think it is possible to make the robot or AI </a:t>
            </a:r>
            <a:r>
              <a:rPr lang="en-US" altLang="zh-CN" sz="2800" b="1" i="1" dirty="0" smtClean="0">
                <a:solidFill>
                  <a:srgbClr val="FF0000"/>
                </a:solidFill>
              </a:rPr>
              <a:t>think like humans</a:t>
            </a:r>
            <a:r>
              <a:rPr lang="en-US" altLang="zh-CN" sz="2800" b="1" i="1" dirty="0" smtClean="0"/>
              <a:t>?</a:t>
            </a:r>
            <a:endParaRPr lang="zh-CN" altLang="en-US" sz="2800" b="1" i="1" dirty="0"/>
          </a:p>
        </p:txBody>
      </p:sp>
      <p:sp>
        <p:nvSpPr>
          <p:cNvPr id="6" name="对角圆角矩形 5"/>
          <p:cNvSpPr/>
          <p:nvPr>
            <p:custDataLst>
              <p:tags r:id="rId3"/>
            </p:custDataLst>
          </p:nvPr>
        </p:nvSpPr>
        <p:spPr>
          <a:xfrm>
            <a:off x="1"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
          <p:cNvSpPr txBox="1"/>
          <p:nvPr>
            <p:custDataLst>
              <p:tags r:id="rId4"/>
            </p:custDataLst>
          </p:nvPr>
        </p:nvSpPr>
        <p:spPr>
          <a:xfrm>
            <a:off x="142844" y="0"/>
            <a:ext cx="1500198" cy="523220"/>
          </a:xfrm>
          <a:prstGeom prst="rect">
            <a:avLst/>
          </a:prstGeom>
          <a:no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Lead-in</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8" name="椭圆 7"/>
          <p:cNvSpPr/>
          <p:nvPr/>
        </p:nvSpPr>
        <p:spPr>
          <a:xfrm>
            <a:off x="2357422" y="1357304"/>
            <a:ext cx="4429156" cy="2000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a:stretch>
            <a:fillRect/>
          </a:stretch>
        </p:blipFill>
        <p:spPr bwMode="auto">
          <a:xfrm>
            <a:off x="571472" y="785800"/>
            <a:ext cx="2692551" cy="1785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2" cstate="print"/>
          <a:srcRect/>
          <a:stretch>
            <a:fillRect/>
          </a:stretch>
        </p:blipFill>
        <p:spPr bwMode="auto">
          <a:xfrm>
            <a:off x="642910" y="2714626"/>
            <a:ext cx="2643206" cy="1787759"/>
          </a:xfrm>
          <a:prstGeom prst="rect">
            <a:avLst/>
          </a:prstGeom>
          <a:noFill/>
          <a:ln w="9525">
            <a:noFill/>
            <a:miter lim="800000"/>
            <a:headEnd/>
            <a:tailEnd/>
          </a:ln>
          <a:effectLst/>
        </p:spPr>
      </p:pic>
      <p:sp>
        <p:nvSpPr>
          <p:cNvPr id="5" name="TextBox 4"/>
          <p:cNvSpPr txBox="1"/>
          <p:nvPr/>
        </p:nvSpPr>
        <p:spPr>
          <a:xfrm>
            <a:off x="3571868" y="1285866"/>
            <a:ext cx="4786346" cy="523220"/>
          </a:xfrm>
          <a:prstGeom prst="rect">
            <a:avLst/>
          </a:prstGeom>
          <a:noFill/>
        </p:spPr>
        <p:txBody>
          <a:bodyPr wrap="square" rtlCol="0">
            <a:spAutoFit/>
          </a:bodyPr>
          <a:lstStyle/>
          <a:p>
            <a:r>
              <a:rPr lang="en-US" altLang="zh-CN" sz="2800" dirty="0" smtClean="0"/>
              <a:t>a self-driving car</a:t>
            </a:r>
            <a:endParaRPr lang="zh-CN" altLang="en-US" sz="2800" dirty="0"/>
          </a:p>
        </p:txBody>
      </p:sp>
      <p:sp>
        <p:nvSpPr>
          <p:cNvPr id="6" name="TextBox 5"/>
          <p:cNvSpPr txBox="1"/>
          <p:nvPr/>
        </p:nvSpPr>
        <p:spPr>
          <a:xfrm>
            <a:off x="3571868" y="2928940"/>
            <a:ext cx="4786346" cy="523220"/>
          </a:xfrm>
          <a:prstGeom prst="rect">
            <a:avLst/>
          </a:prstGeom>
          <a:noFill/>
        </p:spPr>
        <p:txBody>
          <a:bodyPr wrap="square" rtlCol="0">
            <a:spAutoFit/>
          </a:bodyPr>
          <a:lstStyle/>
          <a:p>
            <a:r>
              <a:rPr lang="en-US" altLang="zh-CN" sz="2800" dirty="0" smtClean="0"/>
              <a:t>a robot arm making biscuits</a:t>
            </a:r>
            <a:endParaRPr lang="zh-CN" altLang="en-US" sz="2800" dirty="0"/>
          </a:p>
        </p:txBody>
      </p:sp>
      <p:sp>
        <p:nvSpPr>
          <p:cNvPr id="7" name="对角圆角矩形 6"/>
          <p:cNvSpPr/>
          <p:nvPr>
            <p:custDataLst>
              <p:tags r:id="rId3"/>
            </p:custDataLst>
          </p:nvPr>
        </p:nvSpPr>
        <p:spPr>
          <a:xfrm>
            <a:off x="1" y="0"/>
            <a:ext cx="2143108"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3"/>
          <p:cNvSpPr txBox="1"/>
          <p:nvPr>
            <p:custDataLst>
              <p:tags r:id="rId4"/>
            </p:custDataLst>
          </p:nvPr>
        </p:nvSpPr>
        <p:spPr>
          <a:xfrm>
            <a:off x="142844" y="0"/>
            <a:ext cx="1500198" cy="523220"/>
          </a:xfrm>
          <a:prstGeom prst="rect">
            <a:avLst/>
          </a:prstGeom>
          <a:no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Free Talk</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
        <p:nvSpPr>
          <p:cNvPr id="9" name="TextBox 8"/>
          <p:cNvSpPr txBox="1"/>
          <p:nvPr/>
        </p:nvSpPr>
        <p:spPr>
          <a:xfrm>
            <a:off x="2285984" y="0"/>
            <a:ext cx="6858016" cy="830997"/>
          </a:xfrm>
          <a:prstGeom prst="rect">
            <a:avLst/>
          </a:prstGeom>
          <a:noFill/>
        </p:spPr>
        <p:txBody>
          <a:bodyPr wrap="square" rtlCol="0">
            <a:spAutoFit/>
          </a:bodyPr>
          <a:lstStyle/>
          <a:p>
            <a:r>
              <a:rPr lang="en-US" altLang="zh-CN" sz="2400" b="1" dirty="0" smtClean="0"/>
              <a:t>Describe the pictures beside the passages  and state the value of using them.</a:t>
            </a:r>
            <a:endParaRPr lang="zh-CN" altLang="en-US" sz="24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166" y="500048"/>
            <a:ext cx="8786842" cy="400110"/>
          </a:xfrm>
          <a:prstGeom prst="rect">
            <a:avLst/>
          </a:prstGeom>
          <a:noFill/>
        </p:spPr>
        <p:txBody>
          <a:bodyPr wrap="square" rtlCol="0">
            <a:spAutoFit/>
          </a:bodyPr>
          <a:lstStyle/>
          <a:p>
            <a:r>
              <a:rPr lang="en-US" altLang="zh-CN" sz="2000" dirty="0" smtClean="0"/>
              <a:t>Skim the passage and  complete the following sentence. </a:t>
            </a:r>
            <a:endParaRPr lang="zh-CN" altLang="en-US" sz="2000" dirty="0"/>
          </a:p>
        </p:txBody>
      </p:sp>
      <p:sp>
        <p:nvSpPr>
          <p:cNvPr id="5" name="矩形 4"/>
          <p:cNvSpPr/>
          <p:nvPr/>
        </p:nvSpPr>
        <p:spPr>
          <a:xfrm>
            <a:off x="142844" y="500048"/>
            <a:ext cx="1449436" cy="461665"/>
          </a:xfrm>
          <a:prstGeom prst="rect">
            <a:avLst/>
          </a:prstGeom>
        </p:spPr>
        <p:txBody>
          <a:bodyPr wrap="none">
            <a:spAutoFit/>
          </a:bodyPr>
          <a:lstStyle/>
          <a:p>
            <a:r>
              <a:rPr lang="en-US" altLang="zh-CN" sz="2400" b="1" dirty="0" smtClean="0">
                <a:solidFill>
                  <a:srgbClr val="0070C0"/>
                </a:solidFill>
              </a:rPr>
              <a:t>Activity 1 </a:t>
            </a:r>
            <a:endParaRPr lang="zh-CN" altLang="en-US" b="1" dirty="0">
              <a:solidFill>
                <a:srgbClr val="0070C0"/>
              </a:solidFill>
            </a:endParaRPr>
          </a:p>
        </p:txBody>
      </p:sp>
      <p:pic>
        <p:nvPicPr>
          <p:cNvPr id="6" name="Picture 2"/>
          <p:cNvPicPr>
            <a:picLocks noChangeAspect="1" noChangeArrowheads="1"/>
          </p:cNvPicPr>
          <p:nvPr/>
        </p:nvPicPr>
        <p:blipFill>
          <a:blip r:embed="rId1" cstate="print"/>
          <a:srcRect/>
          <a:stretch>
            <a:fillRect/>
          </a:stretch>
        </p:blipFill>
        <p:spPr bwMode="auto">
          <a:xfrm>
            <a:off x="0" y="1142990"/>
            <a:ext cx="8584403" cy="1110310"/>
          </a:xfrm>
          <a:prstGeom prst="rect">
            <a:avLst/>
          </a:prstGeom>
          <a:noFill/>
          <a:ln w="9525">
            <a:noFill/>
            <a:miter lim="800000"/>
            <a:headEnd/>
            <a:tailEnd/>
          </a:ln>
          <a:effectLst/>
        </p:spPr>
      </p:pic>
      <p:sp>
        <p:nvSpPr>
          <p:cNvPr id="7" name="矩形 6"/>
          <p:cNvSpPr/>
          <p:nvPr/>
        </p:nvSpPr>
        <p:spPr>
          <a:xfrm flipH="1">
            <a:off x="5286380" y="1357304"/>
            <a:ext cx="492903" cy="646331"/>
          </a:xfrm>
          <a:prstGeom prst="rect">
            <a:avLst/>
          </a:prstGeom>
        </p:spPr>
        <p:txBody>
          <a:bodyPr wrap="square">
            <a:spAutoFit/>
          </a:bodyPr>
          <a:lstStyle/>
          <a:p>
            <a:r>
              <a:rPr lang="zh-CN" altLang="en-US" sz="3600" dirty="0" smtClean="0">
                <a:solidFill>
                  <a:srgbClr val="FF0000"/>
                </a:solidFill>
              </a:rPr>
              <a:t>√</a:t>
            </a:r>
            <a:endParaRPr lang="zh-CN" altLang="en-US" sz="3600" dirty="0">
              <a:solidFill>
                <a:srgbClr val="FF0000"/>
              </a:solidFill>
            </a:endParaRPr>
          </a:p>
        </p:txBody>
      </p:sp>
      <p:sp>
        <p:nvSpPr>
          <p:cNvPr id="8" name="矩形 7"/>
          <p:cNvSpPr/>
          <p:nvPr/>
        </p:nvSpPr>
        <p:spPr>
          <a:xfrm>
            <a:off x="1785918" y="2214560"/>
            <a:ext cx="4354077" cy="400110"/>
          </a:xfrm>
          <a:prstGeom prst="rect">
            <a:avLst/>
          </a:prstGeom>
        </p:spPr>
        <p:txBody>
          <a:bodyPr wrap="none">
            <a:spAutoFit/>
          </a:bodyPr>
          <a:lstStyle/>
          <a:p>
            <a:r>
              <a:rPr lang="en-US" altLang="zh-CN" sz="2000" dirty="0" smtClean="0"/>
              <a:t>Match the paragraph with its main idea.</a:t>
            </a:r>
            <a:endParaRPr lang="zh-CN" altLang="en-US" sz="2000" dirty="0"/>
          </a:p>
        </p:txBody>
      </p:sp>
      <p:sp>
        <p:nvSpPr>
          <p:cNvPr id="9" name="矩形 8"/>
          <p:cNvSpPr/>
          <p:nvPr/>
        </p:nvSpPr>
        <p:spPr>
          <a:xfrm>
            <a:off x="214282" y="2214560"/>
            <a:ext cx="1449436" cy="461665"/>
          </a:xfrm>
          <a:prstGeom prst="rect">
            <a:avLst/>
          </a:prstGeom>
        </p:spPr>
        <p:txBody>
          <a:bodyPr wrap="none">
            <a:spAutoFit/>
          </a:bodyPr>
          <a:lstStyle/>
          <a:p>
            <a:r>
              <a:rPr lang="en-US" altLang="zh-CN" sz="2400" b="1" dirty="0" smtClean="0">
                <a:solidFill>
                  <a:srgbClr val="0070C0"/>
                </a:solidFill>
              </a:rPr>
              <a:t>Activity 2 </a:t>
            </a:r>
            <a:endParaRPr lang="zh-CN" altLang="en-US" b="1" dirty="0">
              <a:solidFill>
                <a:srgbClr val="0070C0"/>
              </a:solidFill>
            </a:endParaRPr>
          </a:p>
        </p:txBody>
      </p:sp>
      <p:sp>
        <p:nvSpPr>
          <p:cNvPr id="10" name="矩形 9"/>
          <p:cNvSpPr/>
          <p:nvPr/>
        </p:nvSpPr>
        <p:spPr>
          <a:xfrm>
            <a:off x="3428992" y="2714626"/>
            <a:ext cx="450059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Introduce the topic:</a:t>
            </a:r>
            <a:endParaRPr lang="en-US" altLang="zh-CN" dirty="0" smtClean="0"/>
          </a:p>
          <a:p>
            <a:r>
              <a:rPr lang="en-US" altLang="zh-CN" dirty="0" smtClean="0"/>
              <a:t>whether machines can think like humans?</a:t>
            </a:r>
            <a:endParaRPr lang="zh-CN" altLang="en-US" dirty="0"/>
          </a:p>
        </p:txBody>
      </p:sp>
      <p:sp>
        <p:nvSpPr>
          <p:cNvPr id="11" name="矩形 10"/>
          <p:cNvSpPr/>
          <p:nvPr/>
        </p:nvSpPr>
        <p:spPr>
          <a:xfrm>
            <a:off x="3428992" y="4643452"/>
            <a:ext cx="4500594"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People’s concerns about AI</a:t>
            </a:r>
            <a:endParaRPr lang="zh-CN" altLang="en-US" dirty="0"/>
          </a:p>
        </p:txBody>
      </p:sp>
      <p:sp>
        <p:nvSpPr>
          <p:cNvPr id="12" name="矩形 11"/>
          <p:cNvSpPr/>
          <p:nvPr/>
        </p:nvSpPr>
        <p:spPr>
          <a:xfrm>
            <a:off x="3428992" y="4286262"/>
            <a:ext cx="4510530"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altLang="zh-CN" dirty="0" smtClean="0"/>
              <a:t>What people hope the AI can do in the future</a:t>
            </a:r>
            <a:endParaRPr lang="zh-CN" altLang="en-US" dirty="0"/>
          </a:p>
        </p:txBody>
      </p:sp>
      <p:sp>
        <p:nvSpPr>
          <p:cNvPr id="13" name="矩形 12"/>
          <p:cNvSpPr/>
          <p:nvPr/>
        </p:nvSpPr>
        <p:spPr>
          <a:xfrm>
            <a:off x="3428992" y="3929072"/>
            <a:ext cx="4500594"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The application of AI currently</a:t>
            </a:r>
            <a:endParaRPr lang="zh-CN" altLang="en-US" dirty="0"/>
          </a:p>
        </p:txBody>
      </p:sp>
      <p:sp>
        <p:nvSpPr>
          <p:cNvPr id="14" name="矩形 13"/>
          <p:cNvSpPr/>
          <p:nvPr/>
        </p:nvSpPr>
        <p:spPr>
          <a:xfrm>
            <a:off x="3428992" y="3357568"/>
            <a:ext cx="4500562"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Summary and interactions with readers for their perspectives</a:t>
            </a:r>
            <a:endParaRPr lang="zh-CN" altLang="en-US" dirty="0"/>
          </a:p>
        </p:txBody>
      </p:sp>
      <p:sp>
        <p:nvSpPr>
          <p:cNvPr id="16" name="TextBox 15"/>
          <p:cNvSpPr txBox="1"/>
          <p:nvPr/>
        </p:nvSpPr>
        <p:spPr>
          <a:xfrm>
            <a:off x="571472" y="2786064"/>
            <a:ext cx="1143008" cy="400110"/>
          </a:xfrm>
          <a:prstGeom prst="rect">
            <a:avLst/>
          </a:prstGeom>
          <a:noFill/>
        </p:spPr>
        <p:txBody>
          <a:bodyPr wrap="square" rtlCol="0">
            <a:spAutoFit/>
          </a:bodyPr>
          <a:lstStyle/>
          <a:p>
            <a:r>
              <a:rPr lang="en-US" altLang="zh-CN" sz="2000" b="1" dirty="0" smtClean="0">
                <a:solidFill>
                  <a:srgbClr val="0070C0"/>
                </a:solidFill>
              </a:rPr>
              <a:t>Para. 1</a:t>
            </a:r>
            <a:endParaRPr lang="zh-CN" altLang="en-US" sz="2000" b="1" dirty="0">
              <a:solidFill>
                <a:srgbClr val="0070C0"/>
              </a:solidFill>
            </a:endParaRPr>
          </a:p>
        </p:txBody>
      </p:sp>
      <p:sp>
        <p:nvSpPr>
          <p:cNvPr id="17" name="TextBox 16"/>
          <p:cNvSpPr txBox="1"/>
          <p:nvPr/>
        </p:nvSpPr>
        <p:spPr>
          <a:xfrm>
            <a:off x="571472" y="3214692"/>
            <a:ext cx="1143008" cy="400110"/>
          </a:xfrm>
          <a:prstGeom prst="rect">
            <a:avLst/>
          </a:prstGeom>
          <a:noFill/>
        </p:spPr>
        <p:txBody>
          <a:bodyPr wrap="square" rtlCol="0">
            <a:spAutoFit/>
          </a:bodyPr>
          <a:lstStyle/>
          <a:p>
            <a:r>
              <a:rPr lang="en-US" altLang="zh-CN" sz="2000" b="1" dirty="0" smtClean="0">
                <a:solidFill>
                  <a:srgbClr val="0070C0"/>
                </a:solidFill>
              </a:rPr>
              <a:t>Para. 2</a:t>
            </a:r>
            <a:endParaRPr lang="zh-CN" altLang="en-US" sz="2000" b="1" dirty="0">
              <a:solidFill>
                <a:srgbClr val="0070C0"/>
              </a:solidFill>
            </a:endParaRPr>
          </a:p>
        </p:txBody>
      </p:sp>
      <p:sp>
        <p:nvSpPr>
          <p:cNvPr id="18" name="TextBox 17"/>
          <p:cNvSpPr txBox="1"/>
          <p:nvPr/>
        </p:nvSpPr>
        <p:spPr>
          <a:xfrm>
            <a:off x="571472" y="3643320"/>
            <a:ext cx="1143008" cy="400110"/>
          </a:xfrm>
          <a:prstGeom prst="rect">
            <a:avLst/>
          </a:prstGeom>
          <a:noFill/>
        </p:spPr>
        <p:txBody>
          <a:bodyPr wrap="square" rtlCol="0">
            <a:spAutoFit/>
          </a:bodyPr>
          <a:lstStyle/>
          <a:p>
            <a:r>
              <a:rPr lang="en-US" altLang="zh-CN" sz="2000" b="1" dirty="0" smtClean="0">
                <a:solidFill>
                  <a:srgbClr val="0070C0"/>
                </a:solidFill>
              </a:rPr>
              <a:t>Para. 3</a:t>
            </a:r>
            <a:endParaRPr lang="zh-CN" altLang="en-US" sz="2000" b="1" dirty="0">
              <a:solidFill>
                <a:srgbClr val="0070C0"/>
              </a:solidFill>
            </a:endParaRPr>
          </a:p>
        </p:txBody>
      </p:sp>
      <p:sp>
        <p:nvSpPr>
          <p:cNvPr id="19" name="TextBox 18"/>
          <p:cNvSpPr txBox="1"/>
          <p:nvPr/>
        </p:nvSpPr>
        <p:spPr>
          <a:xfrm>
            <a:off x="571472" y="4071948"/>
            <a:ext cx="1143008" cy="400110"/>
          </a:xfrm>
          <a:prstGeom prst="rect">
            <a:avLst/>
          </a:prstGeom>
          <a:noFill/>
        </p:spPr>
        <p:txBody>
          <a:bodyPr wrap="square" rtlCol="0">
            <a:spAutoFit/>
          </a:bodyPr>
          <a:lstStyle/>
          <a:p>
            <a:r>
              <a:rPr lang="en-US" altLang="zh-CN" sz="2000" b="1" dirty="0" smtClean="0">
                <a:solidFill>
                  <a:srgbClr val="0070C0"/>
                </a:solidFill>
              </a:rPr>
              <a:t>Para. 4</a:t>
            </a:r>
            <a:endParaRPr lang="zh-CN" altLang="en-US" sz="2000" b="1" dirty="0">
              <a:solidFill>
                <a:srgbClr val="0070C0"/>
              </a:solidFill>
            </a:endParaRPr>
          </a:p>
        </p:txBody>
      </p:sp>
      <p:sp>
        <p:nvSpPr>
          <p:cNvPr id="20" name="TextBox 19"/>
          <p:cNvSpPr txBox="1"/>
          <p:nvPr/>
        </p:nvSpPr>
        <p:spPr>
          <a:xfrm>
            <a:off x="571472" y="4572014"/>
            <a:ext cx="1143008" cy="400110"/>
          </a:xfrm>
          <a:prstGeom prst="rect">
            <a:avLst/>
          </a:prstGeom>
          <a:noFill/>
        </p:spPr>
        <p:txBody>
          <a:bodyPr wrap="square" rtlCol="0">
            <a:spAutoFit/>
          </a:bodyPr>
          <a:lstStyle/>
          <a:p>
            <a:r>
              <a:rPr lang="en-US" altLang="zh-CN" sz="2000" b="1" dirty="0" smtClean="0">
                <a:solidFill>
                  <a:srgbClr val="0070C0"/>
                </a:solidFill>
              </a:rPr>
              <a:t>Para. 5</a:t>
            </a:r>
            <a:endParaRPr lang="zh-CN" altLang="en-US" sz="2000" b="1" dirty="0">
              <a:solidFill>
                <a:srgbClr val="0070C0"/>
              </a:solidFill>
            </a:endParaRPr>
          </a:p>
        </p:txBody>
      </p:sp>
      <p:cxnSp>
        <p:nvCxnSpPr>
          <p:cNvPr id="22" name="直接连接符 21"/>
          <p:cNvCxnSpPr/>
          <p:nvPr/>
        </p:nvCxnSpPr>
        <p:spPr>
          <a:xfrm>
            <a:off x="1500166" y="3000378"/>
            <a:ext cx="178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428728" y="4143386"/>
            <a:ext cx="1857388"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28728" y="3857634"/>
            <a:ext cx="1857388"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11" idx="1"/>
          </p:cNvCxnSpPr>
          <p:nvPr/>
        </p:nvCxnSpPr>
        <p:spPr>
          <a:xfrm>
            <a:off x="1500166" y="3429006"/>
            <a:ext cx="1928826" cy="1399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428728" y="3786196"/>
            <a:ext cx="1928826" cy="1000132"/>
          </a:xfrm>
          <a:prstGeom prst="line">
            <a:avLst/>
          </a:prstGeom>
        </p:spPr>
        <p:style>
          <a:lnRef idx="1">
            <a:schemeClr val="accent1"/>
          </a:lnRef>
          <a:fillRef idx="0">
            <a:schemeClr val="accent1"/>
          </a:fillRef>
          <a:effectRef idx="0">
            <a:schemeClr val="accent1"/>
          </a:effectRef>
          <a:fontRef idx="minor">
            <a:schemeClr val="tx1"/>
          </a:fontRef>
        </p:style>
      </p:cxnSp>
      <p:sp>
        <p:nvSpPr>
          <p:cNvPr id="31" name="对角圆角矩形 30"/>
          <p:cNvSpPr/>
          <p:nvPr>
            <p:custDataLst>
              <p:tags r:id="rId2"/>
            </p:custDataLst>
          </p:nvPr>
        </p:nvSpPr>
        <p:spPr>
          <a:xfrm>
            <a:off x="0" y="0"/>
            <a:ext cx="3071803"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
          <p:cNvSpPr txBox="1"/>
          <p:nvPr>
            <p:custDataLst>
              <p:tags r:id="rId3"/>
            </p:custDataLst>
          </p:nvPr>
        </p:nvSpPr>
        <p:spPr>
          <a:xfrm>
            <a:off x="142844" y="0"/>
            <a:ext cx="2857488" cy="523220"/>
          </a:xfrm>
          <a:prstGeom prst="rect">
            <a:avLst/>
          </a:prstGeom>
          <a:no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Comprehending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1000100" y="428610"/>
            <a:ext cx="6786610" cy="2328296"/>
          </a:xfrm>
          <a:prstGeom prst="rect">
            <a:avLst/>
          </a:prstGeom>
          <a:noFill/>
          <a:ln w="9525">
            <a:noFill/>
            <a:miter lim="800000"/>
            <a:headEnd/>
            <a:tailEnd/>
          </a:ln>
          <a:effectLst/>
        </p:spPr>
      </p:pic>
      <p:sp>
        <p:nvSpPr>
          <p:cNvPr id="3" name="TextBox 2"/>
          <p:cNvSpPr txBox="1"/>
          <p:nvPr/>
        </p:nvSpPr>
        <p:spPr>
          <a:xfrm>
            <a:off x="0" y="428610"/>
            <a:ext cx="1143008" cy="400110"/>
          </a:xfrm>
          <a:prstGeom prst="rect">
            <a:avLst/>
          </a:prstGeom>
          <a:noFill/>
        </p:spPr>
        <p:txBody>
          <a:bodyPr wrap="square" rtlCol="0">
            <a:spAutoFit/>
          </a:bodyPr>
          <a:lstStyle/>
          <a:p>
            <a:r>
              <a:rPr lang="en-US" altLang="zh-CN" sz="2000" b="1" dirty="0" smtClean="0">
                <a:solidFill>
                  <a:srgbClr val="0070C0"/>
                </a:solidFill>
              </a:rPr>
              <a:t>Para. 1</a:t>
            </a:r>
            <a:endParaRPr lang="zh-CN" altLang="en-US" sz="2000" b="1" dirty="0">
              <a:solidFill>
                <a:srgbClr val="0070C0"/>
              </a:solidFill>
            </a:endParaRPr>
          </a:p>
        </p:txBody>
      </p:sp>
      <p:sp>
        <p:nvSpPr>
          <p:cNvPr id="4" name="TextBox 3"/>
          <p:cNvSpPr txBox="1"/>
          <p:nvPr/>
        </p:nvSpPr>
        <p:spPr>
          <a:xfrm>
            <a:off x="357158" y="2857502"/>
            <a:ext cx="8429684" cy="1323439"/>
          </a:xfrm>
          <a:prstGeom prst="rect">
            <a:avLst/>
          </a:prstGeom>
          <a:noFill/>
        </p:spPr>
        <p:txBody>
          <a:bodyPr wrap="square" rtlCol="0">
            <a:spAutoFit/>
          </a:bodyPr>
          <a:lstStyle/>
          <a:p>
            <a:pPr marL="342900" indent="-342900"/>
            <a:r>
              <a:rPr lang="en-US" altLang="zh-CN" sz="2000" dirty="0" smtClean="0">
                <a:latin typeface="Times New Roman" panose="02020603050405020304" pitchFamily="18" charset="0"/>
                <a:cs typeface="Times New Roman" panose="02020603050405020304" pitchFamily="18" charset="0"/>
              </a:rPr>
              <a:t>1.   According to paragraph one, what are the things that humans </a:t>
            </a:r>
            <a:r>
              <a:rPr lang="en-US" altLang="zh-CN" sz="2000" dirty="0" smtClean="0">
                <a:solidFill>
                  <a:srgbClr val="FF0000"/>
                </a:solidFill>
                <a:latin typeface="Times New Roman" panose="02020603050405020304" pitchFamily="18" charset="0"/>
                <a:cs typeface="Times New Roman" panose="02020603050405020304" pitchFamily="18" charset="0"/>
              </a:rPr>
              <a:t>have the capability to do </a:t>
            </a:r>
            <a:r>
              <a:rPr lang="en-US" altLang="zh-CN" sz="2000" dirty="0" smtClean="0">
                <a:latin typeface="Times New Roman" panose="02020603050405020304" pitchFamily="18" charset="0"/>
                <a:cs typeface="Times New Roman" panose="02020603050405020304" pitchFamily="18" charset="0"/>
              </a:rPr>
              <a:t>but the machines or AI don’t?</a:t>
            </a:r>
            <a:endParaRPr lang="en-US" altLang="zh-CN" sz="2000" dirty="0" smtClean="0">
              <a:latin typeface="Times New Roman" panose="02020603050405020304" pitchFamily="18" charset="0"/>
              <a:cs typeface="Times New Roman" panose="02020603050405020304" pitchFamily="18" charset="0"/>
            </a:endParaRPr>
          </a:p>
          <a:p>
            <a:pPr marL="342900" indent="-342900"/>
            <a:endParaRPr lang="en-US" altLang="zh-CN" sz="2000" dirty="0" smtClean="0">
              <a:latin typeface="Times New Roman" panose="02020603050405020304" pitchFamily="18" charset="0"/>
              <a:cs typeface="Times New Roman" panose="02020603050405020304" pitchFamily="18" charset="0"/>
            </a:endParaRPr>
          </a:p>
          <a:p>
            <a:pPr marL="342900" indent="-342900"/>
            <a:r>
              <a:rPr lang="en-US" altLang="zh-CN" sz="2000" dirty="0" smtClean="0">
                <a:latin typeface="Times New Roman" panose="02020603050405020304" pitchFamily="18" charset="0"/>
                <a:cs typeface="Times New Roman" panose="02020603050405020304" pitchFamily="18" charset="0"/>
              </a:rPr>
              <a:t>2.  Why does the author put forward a question at the beginning of this passage?</a:t>
            </a:r>
            <a:endParaRPr lang="zh-CN" altLang="en-US" sz="2000"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1643042" y="1285866"/>
            <a:ext cx="592935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直接连接符 7"/>
          <p:cNvCxnSpPr/>
          <p:nvPr/>
        </p:nvCxnSpPr>
        <p:spPr>
          <a:xfrm>
            <a:off x="2000232" y="1571618"/>
            <a:ext cx="564360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直接连接符 8"/>
          <p:cNvCxnSpPr/>
          <p:nvPr/>
        </p:nvCxnSpPr>
        <p:spPr>
          <a:xfrm>
            <a:off x="1142976" y="1857370"/>
            <a:ext cx="650085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接连接符 9"/>
          <p:cNvCxnSpPr/>
          <p:nvPr/>
        </p:nvCxnSpPr>
        <p:spPr>
          <a:xfrm>
            <a:off x="2357422" y="2143122"/>
            <a:ext cx="52864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a:off x="1142976" y="2428874"/>
            <a:ext cx="3786214" cy="0"/>
          </a:xfrm>
          <a:prstGeom prst="line">
            <a:avLst/>
          </a:prstGeom>
        </p:spPr>
        <p:style>
          <a:lnRef idx="2">
            <a:schemeClr val="accent2"/>
          </a:lnRef>
          <a:fillRef idx="0">
            <a:schemeClr val="accent2"/>
          </a:fillRef>
          <a:effectRef idx="1">
            <a:schemeClr val="accent2"/>
          </a:effectRef>
          <a:fontRef idx="minor">
            <a:schemeClr val="tx1"/>
          </a:fontRef>
        </p:style>
      </p:cxnSp>
      <p:sp>
        <p:nvSpPr>
          <p:cNvPr id="17" name="圆角矩形 16"/>
          <p:cNvSpPr/>
          <p:nvPr/>
        </p:nvSpPr>
        <p:spPr>
          <a:xfrm>
            <a:off x="2643174" y="1000114"/>
            <a:ext cx="1857388"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圆角矩形 17"/>
          <p:cNvSpPr/>
          <p:nvPr/>
        </p:nvSpPr>
        <p:spPr>
          <a:xfrm>
            <a:off x="2071670" y="1285866"/>
            <a:ext cx="2357454"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圆角矩形 18"/>
          <p:cNvSpPr/>
          <p:nvPr/>
        </p:nvSpPr>
        <p:spPr>
          <a:xfrm>
            <a:off x="1142976" y="1857370"/>
            <a:ext cx="3429024"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TextBox 19"/>
          <p:cNvSpPr txBox="1"/>
          <p:nvPr/>
        </p:nvSpPr>
        <p:spPr>
          <a:xfrm>
            <a:off x="714348" y="4286262"/>
            <a:ext cx="7643866"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i="1" dirty="0" smtClean="0">
                <a:solidFill>
                  <a:srgbClr val="FF0000"/>
                </a:solidFill>
              </a:rPr>
              <a:t>Arouse </a:t>
            </a:r>
            <a:r>
              <a:rPr lang="en-US" altLang="zh-CN" sz="2000" i="1" dirty="0" smtClean="0"/>
              <a:t>reader’s interest and</a:t>
            </a:r>
            <a:r>
              <a:rPr lang="en-US" altLang="zh-CN" sz="2000" i="1" dirty="0" smtClean="0">
                <a:solidFill>
                  <a:srgbClr val="FF0000"/>
                </a:solidFill>
              </a:rPr>
              <a:t> introduce </a:t>
            </a:r>
            <a:r>
              <a:rPr lang="en-US" altLang="zh-CN" sz="2000" i="1" dirty="0" smtClean="0"/>
              <a:t>the topic</a:t>
            </a:r>
            <a:r>
              <a:rPr lang="en-US" altLang="zh-CN" sz="2000" i="1" dirty="0" smtClean="0">
                <a:solidFill>
                  <a:srgbClr val="FF0000"/>
                </a:solidFill>
              </a:rPr>
              <a:t>.</a:t>
            </a:r>
            <a:endParaRPr lang="zh-CN" altLang="en-US" sz="2000" i="1" dirty="0">
              <a:solidFill>
                <a:srgbClr val="FF0000"/>
              </a:solidFill>
            </a:endParaRPr>
          </a:p>
        </p:txBody>
      </p:sp>
      <p:sp>
        <p:nvSpPr>
          <p:cNvPr id="15" name="对角圆角矩形 14"/>
          <p:cNvSpPr/>
          <p:nvPr>
            <p:custDataLst>
              <p:tags r:id="rId2"/>
            </p:custDataLst>
          </p:nvPr>
        </p:nvSpPr>
        <p:spPr>
          <a:xfrm>
            <a:off x="0" y="0"/>
            <a:ext cx="3071803" cy="500048"/>
          </a:xfrm>
          <a:prstGeom prst="round2DiagRect">
            <a:avLst/>
          </a:prstGeom>
          <a:solidFill>
            <a:srgbClr val="7E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3"/>
          <p:cNvSpPr txBox="1"/>
          <p:nvPr>
            <p:custDataLst>
              <p:tags r:id="rId3"/>
            </p:custDataLst>
          </p:nvPr>
        </p:nvSpPr>
        <p:spPr>
          <a:xfrm>
            <a:off x="142844" y="0"/>
            <a:ext cx="2857488" cy="523220"/>
          </a:xfrm>
          <a:prstGeom prst="rect">
            <a:avLst/>
          </a:prstGeom>
          <a:no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rPr>
              <a:t>Intensive reading</a:t>
            </a:r>
            <a:endParaRPr kumimoji="0" lang="en-US" altLang="zh-CN" sz="28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charset="-122"/>
              <a:cs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srcRect/>
          <a:stretch>
            <a:fillRect/>
          </a:stretch>
        </p:blipFill>
        <p:spPr bwMode="auto">
          <a:xfrm>
            <a:off x="928662" y="428610"/>
            <a:ext cx="7429551" cy="1428760"/>
          </a:xfrm>
          <a:prstGeom prst="rect">
            <a:avLst/>
          </a:prstGeom>
          <a:noFill/>
          <a:ln w="9525">
            <a:noFill/>
            <a:miter lim="800000"/>
            <a:headEnd/>
            <a:tailEnd/>
          </a:ln>
          <a:effectLst/>
        </p:spPr>
      </p:pic>
      <p:sp>
        <p:nvSpPr>
          <p:cNvPr id="3" name="TextBox 2"/>
          <p:cNvSpPr txBox="1"/>
          <p:nvPr/>
        </p:nvSpPr>
        <p:spPr>
          <a:xfrm>
            <a:off x="0" y="428610"/>
            <a:ext cx="1143008" cy="400110"/>
          </a:xfrm>
          <a:prstGeom prst="rect">
            <a:avLst/>
          </a:prstGeom>
          <a:noFill/>
        </p:spPr>
        <p:txBody>
          <a:bodyPr wrap="square" rtlCol="0">
            <a:spAutoFit/>
          </a:bodyPr>
          <a:lstStyle/>
          <a:p>
            <a:r>
              <a:rPr lang="en-US" altLang="zh-CN" sz="2000" b="1" dirty="0" smtClean="0">
                <a:solidFill>
                  <a:srgbClr val="0070C0"/>
                </a:solidFill>
              </a:rPr>
              <a:t>Para. 2</a:t>
            </a:r>
            <a:endParaRPr lang="zh-CN" altLang="en-US" sz="2000" b="1" dirty="0">
              <a:solidFill>
                <a:srgbClr val="0070C0"/>
              </a:solidFill>
            </a:endParaRPr>
          </a:p>
        </p:txBody>
      </p:sp>
      <p:sp>
        <p:nvSpPr>
          <p:cNvPr id="4" name="TextBox 3"/>
          <p:cNvSpPr txBox="1"/>
          <p:nvPr/>
        </p:nvSpPr>
        <p:spPr>
          <a:xfrm>
            <a:off x="214282" y="2428874"/>
            <a:ext cx="8429684" cy="1938992"/>
          </a:xfrm>
          <a:prstGeom prst="rect">
            <a:avLst/>
          </a:prstGeom>
          <a:noFill/>
        </p:spPr>
        <p:txBody>
          <a:bodyPr wrap="square" rtlCol="0">
            <a:spAutoFit/>
          </a:bodyPr>
          <a:lstStyle/>
          <a:p>
            <a:pPr marL="342900" indent="-342900"/>
            <a:r>
              <a:rPr lang="en-US" altLang="zh-CN" sz="2000" dirty="0" smtClean="0">
                <a:latin typeface="Times New Roman" panose="02020603050405020304" pitchFamily="18" charset="0"/>
                <a:cs typeface="Times New Roman" panose="02020603050405020304" pitchFamily="18" charset="0"/>
              </a:rPr>
              <a:t>1.When it comes to a mighty computer, why do some people get frightened?</a:t>
            </a:r>
            <a:endParaRPr lang="en-US" altLang="zh-CN" sz="2000" dirty="0" smtClean="0">
              <a:latin typeface="Times New Roman" panose="02020603050405020304" pitchFamily="18" charset="0"/>
              <a:cs typeface="Times New Roman" panose="02020603050405020304" pitchFamily="18" charset="0"/>
            </a:endParaRPr>
          </a:p>
          <a:p>
            <a:pPr marL="342900" indent="-342900"/>
            <a:endParaRPr lang="en-US" altLang="zh-CN" sz="2000" dirty="0" smtClean="0">
              <a:latin typeface="Times New Roman" panose="02020603050405020304" pitchFamily="18" charset="0"/>
              <a:cs typeface="Times New Roman" panose="02020603050405020304" pitchFamily="18" charset="0"/>
            </a:endParaRPr>
          </a:p>
          <a:p>
            <a:pPr marL="342900" indent="-342900"/>
            <a:endParaRPr lang="en-US" altLang="zh-CN" sz="2000" dirty="0" smtClean="0">
              <a:latin typeface="Times New Roman" panose="02020603050405020304" pitchFamily="18" charset="0"/>
              <a:cs typeface="Times New Roman" panose="02020603050405020304" pitchFamily="18" charset="0"/>
            </a:endParaRPr>
          </a:p>
          <a:p>
            <a:pPr marL="342900" indent="-342900"/>
            <a:endParaRPr lang="en-US" altLang="zh-CN" sz="2000" dirty="0" smtClean="0">
              <a:latin typeface="Times New Roman" panose="02020603050405020304" pitchFamily="18" charset="0"/>
              <a:cs typeface="Times New Roman" panose="02020603050405020304" pitchFamily="18" charset="0"/>
            </a:endParaRPr>
          </a:p>
          <a:p>
            <a:pPr marL="342900" indent="-342900"/>
            <a:endParaRPr lang="en-US" altLang="zh-CN" sz="2000" dirty="0" smtClean="0">
              <a:latin typeface="Times New Roman" panose="02020603050405020304" pitchFamily="18" charset="0"/>
              <a:cs typeface="Times New Roman" panose="02020603050405020304" pitchFamily="18" charset="0"/>
            </a:endParaRPr>
          </a:p>
          <a:p>
            <a:pPr marL="342900" indent="-342900"/>
            <a:r>
              <a:rPr lang="en-US" altLang="zh-CN" sz="2000" dirty="0" smtClean="0">
                <a:latin typeface="Times New Roman" panose="02020603050405020304" pitchFamily="18" charset="0"/>
                <a:cs typeface="Times New Roman" panose="02020603050405020304" pitchFamily="18" charset="0"/>
              </a:rPr>
              <a:t>2.Do you think AI will be applied to take the place of humans?</a:t>
            </a:r>
            <a:endParaRPr lang="en-US" altLang="zh-CN" sz="2000" dirty="0" smtClean="0">
              <a:latin typeface="Times New Roman" panose="02020603050405020304" pitchFamily="18" charset="0"/>
              <a:cs typeface="Times New Roman" panose="02020603050405020304" pitchFamily="18" charset="0"/>
            </a:endParaRPr>
          </a:p>
        </p:txBody>
      </p:sp>
      <p:sp>
        <p:nvSpPr>
          <p:cNvPr id="5" name="圆角矩形 4"/>
          <p:cNvSpPr/>
          <p:nvPr/>
        </p:nvSpPr>
        <p:spPr>
          <a:xfrm>
            <a:off x="3857620" y="857238"/>
            <a:ext cx="857256"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6" name="直接连接符 5"/>
          <p:cNvCxnSpPr/>
          <p:nvPr/>
        </p:nvCxnSpPr>
        <p:spPr>
          <a:xfrm>
            <a:off x="1071538" y="1142990"/>
            <a:ext cx="521497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直接连接符 8"/>
          <p:cNvCxnSpPr/>
          <p:nvPr/>
        </p:nvCxnSpPr>
        <p:spPr>
          <a:xfrm>
            <a:off x="1071538" y="1500180"/>
            <a:ext cx="478634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p:cNvCxnSpPr/>
          <p:nvPr/>
        </p:nvCxnSpPr>
        <p:spPr>
          <a:xfrm>
            <a:off x="1142976" y="1857370"/>
            <a:ext cx="5214974"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357158" y="2857502"/>
            <a:ext cx="8072494"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000" i="1" dirty="0" smtClean="0"/>
              <a:t>Because they think the computer </a:t>
            </a:r>
            <a:r>
              <a:rPr lang="en-US" altLang="zh-CN" sz="2000" i="1" dirty="0" smtClean="0">
                <a:solidFill>
                  <a:srgbClr val="FF0000"/>
                </a:solidFill>
              </a:rPr>
              <a:t>might have the power to make decisions for their own sake</a:t>
            </a:r>
            <a:r>
              <a:rPr lang="en-US" altLang="zh-CN" sz="2000" i="1" dirty="0" smtClean="0"/>
              <a:t>, for example, to </a:t>
            </a:r>
            <a:r>
              <a:rPr lang="en-US" altLang="zh-CN" sz="2000" i="1" dirty="0" smtClean="0">
                <a:solidFill>
                  <a:srgbClr val="FF0000"/>
                </a:solidFill>
              </a:rPr>
              <a:t>wipe out the humans </a:t>
            </a:r>
            <a:r>
              <a:rPr lang="en-US" altLang="zh-CN" sz="2000" i="1" dirty="0" smtClean="0"/>
              <a:t>and </a:t>
            </a:r>
            <a:r>
              <a:rPr lang="en-US" altLang="zh-CN" sz="2000" i="1" dirty="0" smtClean="0">
                <a:solidFill>
                  <a:srgbClr val="FF0000"/>
                </a:solidFill>
              </a:rPr>
              <a:t>dominate the Earth </a:t>
            </a:r>
            <a:r>
              <a:rPr lang="en-US" altLang="zh-CN" sz="2000" i="1" dirty="0" smtClean="0"/>
              <a:t>by themselves </a:t>
            </a:r>
            <a:r>
              <a:rPr lang="en-US" altLang="zh-CN" sz="2000" i="1" dirty="0" smtClean="0">
                <a:solidFill>
                  <a:srgbClr val="FF0000"/>
                </a:solidFill>
              </a:rPr>
              <a:t>instead</a:t>
            </a:r>
            <a:r>
              <a:rPr lang="en-US" altLang="zh-CN" sz="2000" i="1" dirty="0" smtClean="0"/>
              <a:t>.</a:t>
            </a:r>
            <a:endParaRPr lang="zh-CN" altLang="en-US" sz="2000" i="1" dirty="0"/>
          </a:p>
        </p:txBody>
      </p:sp>
      <p:pic>
        <p:nvPicPr>
          <p:cNvPr id="14338" name="Picture 2" descr="https://pics5.baidu.com/feed/cdbf6c81800a19d87a09bd1f4470e18ea61e4635.jpeg?token=f466fa7c177e4fb2d179c5d360af00a6&amp;s=AF97CF04D8B1A08EFFACE0800300A0B2"/>
          <p:cNvPicPr>
            <a:picLocks noChangeAspect="1" noChangeArrowheads="1"/>
          </p:cNvPicPr>
          <p:nvPr/>
        </p:nvPicPr>
        <p:blipFill>
          <a:blip r:embed="rId2" cstate="print"/>
          <a:srcRect/>
          <a:stretch>
            <a:fillRect/>
          </a:stretch>
        </p:blipFill>
        <p:spPr bwMode="auto">
          <a:xfrm>
            <a:off x="5000628" y="2143122"/>
            <a:ext cx="3900484" cy="2591881"/>
          </a:xfrm>
          <a:prstGeom prst="rect">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338"/>
                                        </p:tgtEl>
                                        <p:attrNameLst>
                                          <p:attrName>style.visibility</p:attrName>
                                        </p:attrNameLst>
                                      </p:cBhvr>
                                      <p:to>
                                        <p:strVal val="visible"/>
                                      </p:to>
                                    </p:set>
                                    <p:animEffect transition="in" filter="blinds(horizontal)">
                                      <p:cBhvr>
                                        <p:cTn id="37" dur="500"/>
                                        <p:tgtEl>
                                          <p:spTgt spid="143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4338"/>
                                        </p:tgtEl>
                                      </p:cBhvr>
                                    </p:animEffect>
                                    <p:set>
                                      <p:cBhvr>
                                        <p:cTn id="42" dur="1" fill="hold">
                                          <p:stCondLst>
                                            <p:cond delay="499"/>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285720" y="1000114"/>
            <a:ext cx="5000660" cy="3053975"/>
          </a:xfrm>
          <a:prstGeom prst="rect">
            <a:avLst/>
          </a:prstGeom>
          <a:noFill/>
          <a:ln w="9525">
            <a:noFill/>
            <a:miter lim="800000"/>
            <a:headEnd/>
            <a:tailEnd/>
          </a:ln>
          <a:effectLst/>
        </p:spPr>
      </p:pic>
      <p:sp>
        <p:nvSpPr>
          <p:cNvPr id="3" name="TextBox 2"/>
          <p:cNvSpPr txBox="1"/>
          <p:nvPr/>
        </p:nvSpPr>
        <p:spPr>
          <a:xfrm>
            <a:off x="0" y="500048"/>
            <a:ext cx="1143008" cy="400110"/>
          </a:xfrm>
          <a:prstGeom prst="rect">
            <a:avLst/>
          </a:prstGeom>
          <a:noFill/>
        </p:spPr>
        <p:txBody>
          <a:bodyPr wrap="square" rtlCol="0">
            <a:spAutoFit/>
          </a:bodyPr>
          <a:lstStyle/>
          <a:p>
            <a:r>
              <a:rPr lang="en-US" altLang="zh-CN" sz="2000" b="1" dirty="0" smtClean="0">
                <a:solidFill>
                  <a:srgbClr val="0070C0"/>
                </a:solidFill>
              </a:rPr>
              <a:t>Para. 3</a:t>
            </a:r>
            <a:endParaRPr lang="zh-CN" altLang="en-US" sz="2000" b="1" dirty="0">
              <a:solidFill>
                <a:srgbClr val="0070C0"/>
              </a:solidFill>
            </a:endParaRPr>
          </a:p>
        </p:txBody>
      </p:sp>
      <p:sp>
        <p:nvSpPr>
          <p:cNvPr id="4" name="圆角矩形 3"/>
          <p:cNvSpPr/>
          <p:nvPr/>
        </p:nvSpPr>
        <p:spPr>
          <a:xfrm>
            <a:off x="3857620" y="2857502"/>
            <a:ext cx="714380" cy="2857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5" name="直接连接符 4"/>
          <p:cNvCxnSpPr/>
          <p:nvPr/>
        </p:nvCxnSpPr>
        <p:spPr>
          <a:xfrm>
            <a:off x="4071934" y="1714494"/>
            <a:ext cx="114300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直接连接符 6"/>
          <p:cNvCxnSpPr/>
          <p:nvPr/>
        </p:nvCxnSpPr>
        <p:spPr>
          <a:xfrm>
            <a:off x="3929058" y="2571750"/>
            <a:ext cx="1285884"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2000232" y="2071684"/>
            <a:ext cx="3429024" cy="369332"/>
          </a:xfrm>
          <a:prstGeom prst="rect">
            <a:avLst/>
          </a:prstGeom>
          <a:solidFill>
            <a:srgbClr val="FFFF00">
              <a:alpha val="69804"/>
            </a:srgbClr>
          </a:solidFill>
        </p:spPr>
        <p:txBody>
          <a:bodyPr wrap="square" rtlCol="0">
            <a:spAutoFit/>
          </a:bodyPr>
          <a:lstStyle/>
          <a:p>
            <a:r>
              <a:rPr lang="en-US" altLang="zh-CN" i="1" dirty="0" smtClean="0">
                <a:solidFill>
                  <a:srgbClr val="00B0F0"/>
                </a:solidFill>
              </a:rPr>
              <a:t>It has started and is still continuing.</a:t>
            </a:r>
            <a:endParaRPr lang="zh-CN" altLang="en-US" i="1" dirty="0">
              <a:solidFill>
                <a:srgbClr val="00B0F0"/>
              </a:solidFill>
            </a:endParaRPr>
          </a:p>
        </p:txBody>
      </p:sp>
      <p:sp>
        <p:nvSpPr>
          <p:cNvPr id="11" name="TextBox 10"/>
          <p:cNvSpPr txBox="1"/>
          <p:nvPr/>
        </p:nvSpPr>
        <p:spPr>
          <a:xfrm>
            <a:off x="5357818" y="357172"/>
            <a:ext cx="3786182" cy="4154984"/>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1.What benefits of AI or intelligent machines are mentioned in this paragraph?</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2.Do you think companion robots are essential for people’s daily life according to this paragraph? </a:t>
            </a:r>
            <a:endParaRPr lang="zh-CN" altLang="en-US" sz="2400" dirty="0">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2285984" y="1928808"/>
            <a:ext cx="214314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直接连接符 16"/>
          <p:cNvCxnSpPr/>
          <p:nvPr/>
        </p:nvCxnSpPr>
        <p:spPr>
          <a:xfrm>
            <a:off x="1285852" y="2786064"/>
            <a:ext cx="13573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直接连接符 18"/>
          <p:cNvCxnSpPr/>
          <p:nvPr/>
        </p:nvCxnSpPr>
        <p:spPr>
          <a:xfrm>
            <a:off x="500034" y="3143254"/>
            <a:ext cx="114300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直接连接符 19"/>
          <p:cNvCxnSpPr/>
          <p:nvPr/>
        </p:nvCxnSpPr>
        <p:spPr>
          <a:xfrm>
            <a:off x="1643042" y="3429006"/>
            <a:ext cx="271464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直接连接符 21"/>
          <p:cNvCxnSpPr/>
          <p:nvPr/>
        </p:nvCxnSpPr>
        <p:spPr>
          <a:xfrm>
            <a:off x="2571736" y="3714758"/>
            <a:ext cx="2000264" cy="0"/>
          </a:xfrm>
          <a:prstGeom prst="line">
            <a:avLst/>
          </a:prstGeom>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5357818" y="1714494"/>
            <a:ext cx="3500462" cy="101566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dirty="0" smtClean="0"/>
              <a:t>Companion robots can offer comforts, which are likely to become increasingly important.</a:t>
            </a:r>
            <a:endParaRPr lang="en-US" altLang="zh-CN" sz="2000"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blinds(horizontal)">
                                      <p:cBhvr>
                                        <p:cTn id="52" dur="500"/>
                                        <p:tgtEl>
                                          <p:spTgt spid="11">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1" animBg="1"/>
      <p:bldP spid="24" grpId="0" animBg="1"/>
    </p:bldLst>
  </p:timing>
</p:sld>
</file>

<file path=ppt/tags/tag1.xml><?xml version="1.0" encoding="utf-8"?>
<p:tagLst xmlns:p="http://schemas.openxmlformats.org/presentationml/2006/main">
  <p:tag name="AS_UNIQUEID" val="628"/>
</p:tagLst>
</file>

<file path=ppt/tags/tag10.xml><?xml version="1.0" encoding="utf-8"?>
<p:tagLst xmlns:p="http://schemas.openxmlformats.org/presentationml/2006/main">
  <p:tag name="AS_UNIQUEID" val="629"/>
</p:tagLst>
</file>

<file path=ppt/tags/tag11.xml><?xml version="1.0" encoding="utf-8"?>
<p:tagLst xmlns:p="http://schemas.openxmlformats.org/presentationml/2006/main">
  <p:tag name="AS_UNIQUEID" val="628"/>
</p:tagLst>
</file>

<file path=ppt/tags/tag12.xml><?xml version="1.0" encoding="utf-8"?>
<p:tagLst xmlns:p="http://schemas.openxmlformats.org/presentationml/2006/main">
  <p:tag name="AS_UNIQUEID" val="629"/>
</p:tagLst>
</file>

<file path=ppt/tags/tag13.xml><?xml version="1.0" encoding="utf-8"?>
<p:tagLst xmlns:p="http://schemas.openxmlformats.org/presentationml/2006/main">
  <p:tag name="AS_UNIQUEID" val="628"/>
</p:tagLst>
</file>

<file path=ppt/tags/tag14.xml><?xml version="1.0" encoding="utf-8"?>
<p:tagLst xmlns:p="http://schemas.openxmlformats.org/presentationml/2006/main">
  <p:tag name="AS_UNIQUEID" val="629"/>
</p:tagLst>
</file>

<file path=ppt/tags/tag2.xml><?xml version="1.0" encoding="utf-8"?>
<p:tagLst xmlns:p="http://schemas.openxmlformats.org/presentationml/2006/main">
  <p:tag name="AS_UNIQUEID" val="629"/>
</p:tagLst>
</file>

<file path=ppt/tags/tag3.xml><?xml version="1.0" encoding="utf-8"?>
<p:tagLst xmlns:p="http://schemas.openxmlformats.org/presentationml/2006/main">
  <p:tag name="AS_UNIQUEID" val="628"/>
</p:tagLst>
</file>

<file path=ppt/tags/tag4.xml><?xml version="1.0" encoding="utf-8"?>
<p:tagLst xmlns:p="http://schemas.openxmlformats.org/presentationml/2006/main">
  <p:tag name="AS_UNIQUEID" val="629"/>
</p:tagLst>
</file>

<file path=ppt/tags/tag5.xml><?xml version="1.0" encoding="utf-8"?>
<p:tagLst xmlns:p="http://schemas.openxmlformats.org/presentationml/2006/main">
  <p:tag name="AS_UNIQUEID" val="628"/>
</p:tagLst>
</file>

<file path=ppt/tags/tag6.xml><?xml version="1.0" encoding="utf-8"?>
<p:tagLst xmlns:p="http://schemas.openxmlformats.org/presentationml/2006/main">
  <p:tag name="AS_UNIQUEID" val="629"/>
</p:tagLst>
</file>

<file path=ppt/tags/tag7.xml><?xml version="1.0" encoding="utf-8"?>
<p:tagLst xmlns:p="http://schemas.openxmlformats.org/presentationml/2006/main">
  <p:tag name="AS_UNIQUEID" val="628"/>
</p:tagLst>
</file>

<file path=ppt/tags/tag8.xml><?xml version="1.0" encoding="utf-8"?>
<p:tagLst xmlns:p="http://schemas.openxmlformats.org/presentationml/2006/main">
  <p:tag name="AS_UNIQUEID" val="629"/>
</p:tagLst>
</file>

<file path=ppt/tags/tag9.xml><?xml version="1.0" encoding="utf-8"?>
<p:tagLst xmlns:p="http://schemas.openxmlformats.org/presentationml/2006/main">
  <p:tag name="AS_UNIQUEID" val="6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5497</Words>
  <Application>WPS 演示</Application>
  <PresentationFormat>全屏显示(16:9)</PresentationFormat>
  <Paragraphs>178</Paragraphs>
  <Slides>17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HGFX_CNKI</vt:lpstr>
      <vt:lpstr>Times New Roman</vt:lpstr>
      <vt:lpstr>Impact</vt:lpstr>
      <vt:lpstr>微软雅黑</vt:lpstr>
      <vt:lpstr>Arial</vt:lpstr>
      <vt:lpstr>HGBX_CNKI</vt:lpstr>
      <vt:lpstr>Calibri</vt:lpstr>
      <vt:lpstr>Arial Unicode MS</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48</cp:revision>
  <dcterms:created xsi:type="dcterms:W3CDTF">2024-01-30T07:01:00Z</dcterms:created>
  <dcterms:modified xsi:type="dcterms:W3CDTF">2024-03-11T08:45:20Z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