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1146" r:id="rId3"/>
    <p:sldId id="256" r:id="rId4"/>
    <p:sldId id="1079" r:id="rId5"/>
    <p:sldId id="1116" r:id="rId7"/>
    <p:sldId id="1080" r:id="rId8"/>
    <p:sldId id="283" r:id="rId9"/>
    <p:sldId id="1083" r:id="rId10"/>
    <p:sldId id="1117" r:id="rId11"/>
    <p:sldId id="1134" r:id="rId12"/>
    <p:sldId id="519" r:id="rId13"/>
    <p:sldId id="1093" r:id="rId14"/>
    <p:sldId id="1137" r:id="rId15"/>
    <p:sldId id="1125" r:id="rId16"/>
    <p:sldId id="1121" r:id="rId17"/>
    <p:sldId id="1122" r:id="rId18"/>
    <p:sldId id="1133" r:id="rId19"/>
    <p:sldId id="1141" r:id="rId20"/>
    <p:sldId id="1129" r:id="rId21"/>
    <p:sldId id="1130" r:id="rId22"/>
    <p:sldId id="1142"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FF"/>
    <a:srgbClr val="CC0000"/>
    <a:srgbClr val="005E00"/>
    <a:srgbClr val="CC00CC"/>
    <a:srgbClr val="EF0000"/>
    <a:srgbClr val="003400"/>
    <a:srgbClr val="FF3300"/>
    <a:srgbClr val="00AA48"/>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9"/>
  </p:normalViewPr>
  <p:slideViewPr>
    <p:cSldViewPr snapToGrid="0">
      <p:cViewPr varScale="1">
        <p:scale>
          <a:sx n="84" d="100"/>
          <a:sy n="84" d="100"/>
        </p:scale>
        <p:origin x="7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08301-970A-45F6-9A29-2C26D57B5D1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6B9F8-08C7-432C-9389-A081CBEA589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B6B9F8-08C7-432C-9389-A081CBEA589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B6B9F8-08C7-432C-9389-A081CBEA589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A6B57-8BDF-41B8-9739-E5FC80FD29B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9BB11-2144-4FC6-98B5-DAE7759FA4D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5" Type="http://schemas.openxmlformats.org/officeDocument/2006/relationships/slideLayout" Target="../slideLayouts/slideLayout2.xml"/><Relationship Id="rId54" Type="http://schemas.openxmlformats.org/officeDocument/2006/relationships/image" Target="../media/image3.jpeg"/><Relationship Id="rId53" Type="http://schemas.openxmlformats.org/officeDocument/2006/relationships/tags" Target="../tags/tag61.xml"/><Relationship Id="rId52" Type="http://schemas.openxmlformats.org/officeDocument/2006/relationships/tags" Target="../tags/tag60.xml"/><Relationship Id="rId51" Type="http://schemas.openxmlformats.org/officeDocument/2006/relationships/tags" Target="../tags/tag59.xml"/><Relationship Id="rId50" Type="http://schemas.openxmlformats.org/officeDocument/2006/relationships/tags" Target="../tags/tag58.xml"/><Relationship Id="rId5" Type="http://schemas.openxmlformats.org/officeDocument/2006/relationships/tags" Target="../tags/tag13.xml"/><Relationship Id="rId49" Type="http://schemas.openxmlformats.org/officeDocument/2006/relationships/tags" Target="../tags/tag57.xml"/><Relationship Id="rId48" Type="http://schemas.openxmlformats.org/officeDocument/2006/relationships/tags" Target="../tags/tag56.xml"/><Relationship Id="rId47" Type="http://schemas.openxmlformats.org/officeDocument/2006/relationships/tags" Target="../tags/tag55.xml"/><Relationship Id="rId46" Type="http://schemas.openxmlformats.org/officeDocument/2006/relationships/tags" Target="../tags/tag54.xml"/><Relationship Id="rId45" Type="http://schemas.openxmlformats.org/officeDocument/2006/relationships/tags" Target="../tags/tag53.xml"/><Relationship Id="rId44" Type="http://schemas.openxmlformats.org/officeDocument/2006/relationships/tags" Target="../tags/tag52.xml"/><Relationship Id="rId43" Type="http://schemas.openxmlformats.org/officeDocument/2006/relationships/tags" Target="../tags/tag51.xml"/><Relationship Id="rId42" Type="http://schemas.openxmlformats.org/officeDocument/2006/relationships/tags" Target="../tags/tag50.xml"/><Relationship Id="rId41" Type="http://schemas.openxmlformats.org/officeDocument/2006/relationships/tags" Target="../tags/tag49.xml"/><Relationship Id="rId40" Type="http://schemas.openxmlformats.org/officeDocument/2006/relationships/tags" Target="../tags/tag48.xml"/><Relationship Id="rId4" Type="http://schemas.openxmlformats.org/officeDocument/2006/relationships/tags" Target="../tags/tag12.xml"/><Relationship Id="rId39" Type="http://schemas.openxmlformats.org/officeDocument/2006/relationships/tags" Target="../tags/tag47.xml"/><Relationship Id="rId38" Type="http://schemas.openxmlformats.org/officeDocument/2006/relationships/tags" Target="../tags/tag46.xml"/><Relationship Id="rId37" Type="http://schemas.openxmlformats.org/officeDocument/2006/relationships/tags" Target="../tags/tag45.xml"/><Relationship Id="rId36" Type="http://schemas.openxmlformats.org/officeDocument/2006/relationships/tags" Target="../tags/tag44.xml"/><Relationship Id="rId35" Type="http://schemas.openxmlformats.org/officeDocument/2006/relationships/tags" Target="../tags/tag43.xml"/><Relationship Id="rId34" Type="http://schemas.openxmlformats.org/officeDocument/2006/relationships/tags" Target="../tags/tag42.xml"/><Relationship Id="rId33" Type="http://schemas.openxmlformats.org/officeDocument/2006/relationships/tags" Target="../tags/tag41.xml"/><Relationship Id="rId32" Type="http://schemas.openxmlformats.org/officeDocument/2006/relationships/tags" Target="../tags/tag40.xml"/><Relationship Id="rId31" Type="http://schemas.openxmlformats.org/officeDocument/2006/relationships/tags" Target="../tags/tag39.xml"/><Relationship Id="rId30" Type="http://schemas.openxmlformats.org/officeDocument/2006/relationships/tags" Target="../tags/tag38.xml"/><Relationship Id="rId3" Type="http://schemas.openxmlformats.org/officeDocument/2006/relationships/tags" Target="../tags/tag11.xml"/><Relationship Id="rId29" Type="http://schemas.openxmlformats.org/officeDocument/2006/relationships/tags" Target="../tags/tag37.xml"/><Relationship Id="rId28" Type="http://schemas.openxmlformats.org/officeDocument/2006/relationships/tags" Target="../tags/tag36.xml"/><Relationship Id="rId27" Type="http://schemas.openxmlformats.org/officeDocument/2006/relationships/tags" Target="../tags/tag35.xml"/><Relationship Id="rId26" Type="http://schemas.openxmlformats.org/officeDocument/2006/relationships/tags" Target="../tags/tag34.xml"/><Relationship Id="rId25" Type="http://schemas.openxmlformats.org/officeDocument/2006/relationships/tags" Target="../tags/tag33.xml"/><Relationship Id="rId24" Type="http://schemas.openxmlformats.org/officeDocument/2006/relationships/tags" Target="../tags/tag32.xml"/><Relationship Id="rId23" Type="http://schemas.openxmlformats.org/officeDocument/2006/relationships/tags" Target="../tags/tag31.xml"/><Relationship Id="rId22" Type="http://schemas.openxmlformats.org/officeDocument/2006/relationships/tags" Target="../tags/tag30.xml"/><Relationship Id="rId21" Type="http://schemas.openxmlformats.org/officeDocument/2006/relationships/tags" Target="../tags/tag29.xml"/><Relationship Id="rId20" Type="http://schemas.openxmlformats.org/officeDocument/2006/relationships/tags" Target="../tags/tag28.xml"/><Relationship Id="rId2" Type="http://schemas.openxmlformats.org/officeDocument/2006/relationships/tags" Target="../tags/tag10.xml"/><Relationship Id="rId19" Type="http://schemas.openxmlformats.org/officeDocument/2006/relationships/tags" Target="../tags/tag27.xml"/><Relationship Id="rId18" Type="http://schemas.openxmlformats.org/officeDocument/2006/relationships/tags" Target="../tags/tag26.xml"/><Relationship Id="rId17" Type="http://schemas.openxmlformats.org/officeDocument/2006/relationships/tags" Target="../tags/tag25.xml"/><Relationship Id="rId16" Type="http://schemas.openxmlformats.org/officeDocument/2006/relationships/tags" Target="../tags/tag24.xml"/><Relationship Id="rId15" Type="http://schemas.openxmlformats.org/officeDocument/2006/relationships/tags" Target="../tags/tag23.xml"/><Relationship Id="rId14" Type="http://schemas.openxmlformats.org/officeDocument/2006/relationships/tags" Target="../tags/tag22.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3.jpeg"/><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image" Target="../media/image12.png"/><Relationship Id="rId4" Type="http://schemas.openxmlformats.org/officeDocument/2006/relationships/tags" Target="../tags/tag63.xml"/><Relationship Id="rId3" Type="http://schemas.openxmlformats.org/officeDocument/2006/relationships/image" Target="../media/image11.png"/><Relationship Id="rId2" Type="http://schemas.openxmlformats.org/officeDocument/2006/relationships/tags" Target="../tags/tag62.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image" Target="../media/image9.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slideLayout" Target="../slideLayouts/slideLayout2.xml"/><Relationship Id="rId11" Type="http://schemas.openxmlformats.org/officeDocument/2006/relationships/tags" Target="../tags/tag8.xml"/><Relationship Id="rId10" Type="http://schemas.openxmlformats.org/officeDocument/2006/relationships/image" Target="../media/image3.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矩形: 圆角 32"/>
          <p:cNvSpPr/>
          <p:nvPr>
            <p:custDataLst>
              <p:tags r:id="rId1"/>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2"/>
            </p:custDataLst>
          </p:nvPr>
        </p:nvGrpSpPr>
        <p:grpSpPr>
          <a:xfrm>
            <a:off x="25254" y="2639395"/>
            <a:ext cx="12182921" cy="2450197"/>
            <a:chOff x="25254" y="2523283"/>
            <a:chExt cx="12182921" cy="2450197"/>
          </a:xfrm>
        </p:grpSpPr>
        <p:sp>
          <p:nvSpPr>
            <p:cNvPr id="19" name="任意多边形: 形状 18"/>
            <p:cNvSpPr/>
            <p:nvPr>
              <p:custDataLst>
                <p:tags r:id="rId3"/>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4"/>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5"/>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6"/>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7"/>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8"/>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9"/>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0"/>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1"/>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2"/>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3"/>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4"/>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无灵主语</a:t>
              </a:r>
              <a:endParaRPr lang="zh-CN" altLang="en-US" sz="2400" b="1" kern="1200" dirty="0">
                <a:latin typeface="微软雅黑" panose="020B0503020204020204" pitchFamily="34" charset="-122"/>
                <a:ea typeface="微软雅黑" panose="020B0503020204020204" pitchFamily="34" charset="-122"/>
              </a:endParaRPr>
            </a:p>
          </p:txBody>
        </p:sp>
        <p:sp>
          <p:nvSpPr>
            <p:cNvPr id="37" name="矩形: 圆角 36"/>
            <p:cNvSpPr/>
            <p:nvPr>
              <p:custDataLst>
                <p:tags r:id="rId15"/>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6"/>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动作链</a:t>
              </a:r>
              <a:endParaRPr lang="zh-CN" altLang="en-US" sz="2400" b="1" kern="1200">
                <a:latin typeface="微软雅黑" panose="020B0503020204020204" pitchFamily="34" charset="-122"/>
                <a:ea typeface="微软雅黑" panose="020B0503020204020204" pitchFamily="34" charset="-122"/>
              </a:endParaRPr>
            </a:p>
          </p:txBody>
        </p:sp>
        <p:sp>
          <p:nvSpPr>
            <p:cNvPr id="39" name="矩形: 圆角 38"/>
            <p:cNvSpPr/>
            <p:nvPr>
              <p:custDataLst>
                <p:tags r:id="rId17"/>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8"/>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0000"/>
                  </a:solidFill>
                  <a:latin typeface="微软雅黑" panose="020B0503020204020204" pitchFamily="34" charset="-122"/>
                  <a:ea typeface="微软雅黑" panose="020B0503020204020204" pitchFamily="34" charset="-122"/>
                </a:rPr>
                <a:t>分词作状语</a:t>
              </a:r>
              <a:endParaRPr lang="zh-CN" altLang="en-US" sz="2400" b="1" kern="1200" dirty="0">
                <a:solidFill>
                  <a:srgbClr val="FF0000"/>
                </a:solidFill>
                <a:latin typeface="微软雅黑" panose="020B0503020204020204" pitchFamily="34" charset="-122"/>
                <a:ea typeface="微软雅黑" panose="020B0503020204020204" pitchFamily="34" charset="-122"/>
              </a:endParaRPr>
            </a:p>
          </p:txBody>
        </p:sp>
        <p:sp>
          <p:nvSpPr>
            <p:cNvPr id="41" name="矩形: 圆角 40"/>
            <p:cNvSpPr/>
            <p:nvPr>
              <p:custDataLst>
                <p:tags r:id="rId19"/>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0"/>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With </a:t>
              </a:r>
              <a:r>
                <a:rPr lang="zh-CN" altLang="en-US" sz="2400" b="1" kern="1200" dirty="0">
                  <a:latin typeface="微软雅黑" panose="020B0503020204020204" pitchFamily="34" charset="-122"/>
                  <a:ea typeface="微软雅黑" panose="020B0503020204020204" pitchFamily="34" charset="-122"/>
                </a:rPr>
                <a:t>复合结构</a:t>
              </a:r>
              <a:endParaRPr lang="zh-CN" altLang="en-US" sz="2400" b="1" kern="1200" dirty="0">
                <a:latin typeface="微软雅黑" panose="020B0503020204020204" pitchFamily="34" charset="-122"/>
                <a:ea typeface="微软雅黑" panose="020B0503020204020204" pitchFamily="34" charset="-122"/>
              </a:endParaRPr>
            </a:p>
          </p:txBody>
        </p:sp>
        <p:sp>
          <p:nvSpPr>
            <p:cNvPr id="43" name="矩形: 圆角 42"/>
            <p:cNvSpPr/>
            <p:nvPr>
              <p:custDataLst>
                <p:tags r:id="rId21"/>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2"/>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0000"/>
                  </a:solidFill>
                  <a:latin typeface="微软雅黑" panose="020B0503020204020204" pitchFamily="34" charset="-122"/>
                  <a:ea typeface="微软雅黑" panose="020B0503020204020204" pitchFamily="34" charset="-122"/>
                </a:rPr>
                <a:t>独立主格</a:t>
              </a:r>
              <a:endParaRPr lang="zh-CN" altLang="en-US" sz="2400" b="1" kern="1200" dirty="0">
                <a:solidFill>
                  <a:srgbClr val="FF0000"/>
                </a:solidFill>
                <a:latin typeface="微软雅黑" panose="020B0503020204020204" pitchFamily="34" charset="-122"/>
                <a:ea typeface="微软雅黑" panose="020B0503020204020204" pitchFamily="34" charset="-122"/>
              </a:endParaRPr>
            </a:p>
          </p:txBody>
        </p:sp>
        <p:sp>
          <p:nvSpPr>
            <p:cNvPr id="45" name="矩形: 圆角 44"/>
            <p:cNvSpPr/>
            <p:nvPr>
              <p:custDataLst>
                <p:tags r:id="rId23"/>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4"/>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从句</a:t>
              </a:r>
              <a:endParaRPr lang="zh-CN" altLang="en-US" sz="2400" b="1" kern="1200">
                <a:latin typeface="微软雅黑" panose="020B0503020204020204" pitchFamily="34" charset="-122"/>
                <a:ea typeface="微软雅黑" panose="020B0503020204020204" pitchFamily="34" charset="-122"/>
              </a:endParaRPr>
            </a:p>
          </p:txBody>
        </p:sp>
        <p:sp>
          <p:nvSpPr>
            <p:cNvPr id="47" name="矩形: 圆角 46"/>
            <p:cNvSpPr/>
            <p:nvPr>
              <p:custDataLst>
                <p:tags r:id="rId25"/>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6"/>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倒装句</a:t>
              </a:r>
              <a:endParaRPr lang="zh-CN" altLang="en-US" sz="2400" b="1" kern="1200">
                <a:latin typeface="微软雅黑" panose="020B0503020204020204" pitchFamily="34" charset="-122"/>
                <a:ea typeface="微软雅黑" panose="020B0503020204020204" pitchFamily="34" charset="-122"/>
              </a:endParaRPr>
            </a:p>
          </p:txBody>
        </p:sp>
        <p:sp>
          <p:nvSpPr>
            <p:cNvPr id="49" name="矩形: 圆角 48"/>
            <p:cNvSpPr/>
            <p:nvPr>
              <p:custDataLst>
                <p:tags r:id="rId27"/>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8"/>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虚拟语气</a:t>
              </a:r>
              <a:endParaRPr lang="zh-CN" altLang="en-US" sz="2400" b="1" kern="1200">
                <a:latin typeface="微软雅黑" panose="020B0503020204020204" pitchFamily="34" charset="-122"/>
                <a:ea typeface="微软雅黑" panose="020B0503020204020204" pitchFamily="34" charset="-122"/>
              </a:endParaRPr>
            </a:p>
          </p:txBody>
        </p:sp>
        <p:sp>
          <p:nvSpPr>
            <p:cNvPr id="51" name="矩形: 圆角 50"/>
            <p:cNvSpPr/>
            <p:nvPr>
              <p:custDataLst>
                <p:tags r:id="rId29"/>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0"/>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强调句</a:t>
              </a:r>
              <a:endParaRPr lang="zh-CN" altLang="en-US" sz="2400" b="1" kern="1200">
                <a:latin typeface="微软雅黑" panose="020B0503020204020204" pitchFamily="34" charset="-122"/>
                <a:ea typeface="微软雅黑" panose="020B0503020204020204" pitchFamily="34" charset="-122"/>
              </a:endParaRPr>
            </a:p>
          </p:txBody>
        </p:sp>
        <p:sp>
          <p:nvSpPr>
            <p:cNvPr id="53" name="矩形: 圆角 52"/>
            <p:cNvSpPr/>
            <p:nvPr>
              <p:custDataLst>
                <p:tags r:id="rId31"/>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2"/>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长短句结合</a:t>
              </a:r>
              <a:endParaRPr lang="zh-CN" altLang="en-US" sz="2400" b="1" kern="1200">
                <a:latin typeface="微软雅黑" panose="020B0503020204020204" pitchFamily="34" charset="-122"/>
                <a:ea typeface="微软雅黑" panose="020B0503020204020204" pitchFamily="34" charset="-122"/>
              </a:endParaRPr>
            </a:p>
          </p:txBody>
        </p:sp>
      </p:grpSp>
      <p:sp>
        <p:nvSpPr>
          <p:cNvPr id="34" name="任意多边形: 形状 33"/>
          <p:cNvSpPr/>
          <p:nvPr>
            <p:custDataLst>
              <p:tags r:id="rId33"/>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pitchFamily="34" charset="-122"/>
                <a:ea typeface="微软雅黑" panose="020B0503020204020204" pitchFamily="34" charset="-122"/>
              </a:rPr>
              <a:t>语言</a:t>
            </a:r>
            <a:endParaRPr lang="zh-CN" altLang="en-US" sz="3200" b="1" kern="1200" dirty="0">
              <a:latin typeface="微软雅黑" panose="020B0503020204020204" pitchFamily="34" charset="-122"/>
              <a:ea typeface="微软雅黑" panose="020B0503020204020204" pitchFamily="34" charset="-122"/>
            </a:endParaRPr>
          </a:p>
        </p:txBody>
      </p:sp>
      <p:grpSp>
        <p:nvGrpSpPr>
          <p:cNvPr id="56" name="组合 55"/>
          <p:cNvGrpSpPr/>
          <p:nvPr>
            <p:custDataLst>
              <p:tags r:id="rId34"/>
            </p:custDataLst>
          </p:nvPr>
        </p:nvGrpSpPr>
        <p:grpSpPr>
          <a:xfrm>
            <a:off x="618679" y="598374"/>
            <a:ext cx="10963520" cy="1200136"/>
            <a:chOff x="618679" y="598374"/>
            <a:chExt cx="10963520" cy="1200136"/>
          </a:xfrm>
        </p:grpSpPr>
        <p:grpSp>
          <p:nvGrpSpPr>
            <p:cNvPr id="2" name="组合 1"/>
            <p:cNvGrpSpPr/>
            <p:nvPr>
              <p:custDataLst>
                <p:tags r:id="rId35"/>
              </p:custDataLst>
            </p:nvPr>
          </p:nvGrpSpPr>
          <p:grpSpPr>
            <a:xfrm>
              <a:off x="618679" y="611651"/>
              <a:ext cx="1788629" cy="793993"/>
              <a:chOff x="50467" y="2004605"/>
              <a:chExt cx="2050481" cy="793993"/>
            </a:xfrm>
          </p:grpSpPr>
          <p:sp>
            <p:nvSpPr>
              <p:cNvPr id="16" name="矩形: 圆角 15"/>
              <p:cNvSpPr/>
              <p:nvPr>
                <p:custDataLst>
                  <p:tags r:id="rId36"/>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7"/>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心理描写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38"/>
              </p:custDataLst>
            </p:nvPr>
          </p:nvGrpSpPr>
          <p:grpSpPr>
            <a:xfrm>
              <a:off x="2454229" y="611651"/>
              <a:ext cx="1788629" cy="793993"/>
              <a:chOff x="2189651" y="2004605"/>
              <a:chExt cx="2050481" cy="793993"/>
            </a:xfrm>
          </p:grpSpPr>
          <p:sp>
            <p:nvSpPr>
              <p:cNvPr id="14" name="矩形: 圆角 13"/>
              <p:cNvSpPr/>
              <p:nvPr>
                <p:custDataLst>
                  <p:tags r:id="rId39"/>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0"/>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神态描写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4" name="组合 3"/>
            <p:cNvGrpSpPr/>
            <p:nvPr>
              <p:custDataLst>
                <p:tags r:id="rId41"/>
              </p:custDataLst>
            </p:nvPr>
          </p:nvGrpSpPr>
          <p:grpSpPr>
            <a:xfrm>
              <a:off x="4289779" y="630508"/>
              <a:ext cx="1788629" cy="793993"/>
              <a:chOff x="4328834" y="2004605"/>
              <a:chExt cx="2050481" cy="793993"/>
            </a:xfrm>
          </p:grpSpPr>
          <p:sp>
            <p:nvSpPr>
              <p:cNvPr id="12" name="矩形: 圆角 11"/>
              <p:cNvSpPr/>
              <p:nvPr>
                <p:custDataLst>
                  <p:tags r:id="rId42"/>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3"/>
                </p:custDataLst>
              </p:nvPr>
            </p:nvSpPr>
            <p:spPr>
              <a:xfrm>
                <a:off x="4352089"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9900FF"/>
                    </a:solidFill>
                    <a:latin typeface="微软雅黑" panose="020B0503020204020204" pitchFamily="34" charset="-122"/>
                    <a:ea typeface="微软雅黑" panose="020B0503020204020204" pitchFamily="34" charset="-122"/>
                  </a:rPr>
                  <a:t>动作描写</a:t>
                </a:r>
                <a:endParaRPr lang="zh-CN" altLang="en-US" sz="2400" b="1" kern="1200" dirty="0">
                  <a:solidFill>
                    <a:srgbClr val="9900FF"/>
                  </a:solidFill>
                  <a:latin typeface="微软雅黑" panose="020B0503020204020204" pitchFamily="34" charset="-122"/>
                  <a:ea typeface="微软雅黑" panose="020B0503020204020204" pitchFamily="34" charset="-122"/>
                </a:endParaRPr>
              </a:p>
            </p:txBody>
          </p:sp>
        </p:grpSp>
        <p:grpSp>
          <p:nvGrpSpPr>
            <p:cNvPr id="5" name="组合 4"/>
            <p:cNvGrpSpPr/>
            <p:nvPr>
              <p:custDataLst>
                <p:tags r:id="rId44"/>
              </p:custDataLst>
            </p:nvPr>
          </p:nvGrpSpPr>
          <p:grpSpPr>
            <a:xfrm>
              <a:off x="6125329" y="611651"/>
              <a:ext cx="1788629" cy="793993"/>
              <a:chOff x="6468017" y="2004605"/>
              <a:chExt cx="2050481" cy="793993"/>
            </a:xfrm>
          </p:grpSpPr>
          <p:sp>
            <p:nvSpPr>
              <p:cNvPr id="10" name="矩形: 圆角 9"/>
              <p:cNvSpPr/>
              <p:nvPr>
                <p:custDataLst>
                  <p:tags r:id="rId45"/>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6"/>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外貌描写</a:t>
                </a:r>
                <a:endParaRPr lang="zh-CN" altLang="en-US" sz="2400" b="1" kern="1200" dirty="0">
                  <a:latin typeface="微软雅黑" panose="020B0503020204020204" pitchFamily="34" charset="-122"/>
                  <a:ea typeface="微软雅黑" panose="020B0503020204020204" pitchFamily="34" charset="-122"/>
                </a:endParaRPr>
              </a:p>
            </p:txBody>
          </p:sp>
        </p:grpSp>
        <p:grpSp>
          <p:nvGrpSpPr>
            <p:cNvPr id="7" name="组合 6"/>
            <p:cNvGrpSpPr/>
            <p:nvPr>
              <p:custDataLst>
                <p:tags r:id="rId47"/>
              </p:custDataLst>
            </p:nvPr>
          </p:nvGrpSpPr>
          <p:grpSpPr>
            <a:xfrm>
              <a:off x="7960879" y="607253"/>
              <a:ext cx="1788629" cy="793993"/>
              <a:chOff x="8607200" y="2004605"/>
              <a:chExt cx="2050481" cy="793993"/>
            </a:xfrm>
          </p:grpSpPr>
          <p:sp>
            <p:nvSpPr>
              <p:cNvPr id="8" name="矩形: 圆角 7"/>
              <p:cNvSpPr/>
              <p:nvPr>
                <p:custDataLst>
                  <p:tags r:id="rId48"/>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49"/>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环境描写</a:t>
                </a:r>
                <a:endParaRPr lang="zh-CN" altLang="en-US" sz="2400" b="1" kern="1200">
                  <a:latin typeface="微软雅黑" panose="020B0503020204020204" pitchFamily="34" charset="-122"/>
                  <a:ea typeface="微软雅黑" panose="020B0503020204020204" pitchFamily="34" charset="-122"/>
                </a:endParaRPr>
              </a:p>
            </p:txBody>
          </p:sp>
        </p:grpSp>
        <p:sp>
          <p:nvSpPr>
            <p:cNvPr id="22" name="右大括号 21"/>
            <p:cNvSpPr/>
            <p:nvPr>
              <p:custDataLst>
                <p:tags r:id="rId50"/>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1"/>
              </p:custDataLst>
            </p:nvPr>
          </p:nvGrpSpPr>
          <p:grpSpPr>
            <a:xfrm>
              <a:off x="9793570" y="598374"/>
              <a:ext cx="1788629" cy="793993"/>
              <a:chOff x="8607200" y="2004605"/>
              <a:chExt cx="2050481" cy="793993"/>
            </a:xfrm>
          </p:grpSpPr>
          <p:sp>
            <p:nvSpPr>
              <p:cNvPr id="24" name="矩形: 圆角 23"/>
              <p:cNvSpPr/>
              <p:nvPr>
                <p:custDataLst>
                  <p:tags r:id="rId52"/>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3"/>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对话描写</a:t>
                </a:r>
                <a:endParaRPr lang="zh-CN" altLang="en-US" sz="2400" b="1" kern="1200">
                  <a:latin typeface="微软雅黑" panose="020B0503020204020204" pitchFamily="34" charset="-122"/>
                  <a:ea typeface="微软雅黑" panose="020B0503020204020204" pitchFamily="34" charset="-122"/>
                </a:endParaRPr>
              </a:p>
            </p:txBody>
          </p:sp>
        </p:grpSp>
      </p:grpSp>
      <p:sp>
        <p:nvSpPr>
          <p:cNvPr id="6" name="文本框 5"/>
          <p:cNvSpPr txBox="1"/>
          <p:nvPr/>
        </p:nvSpPr>
        <p:spPr>
          <a:xfrm>
            <a:off x="121151" y="5904326"/>
            <a:ext cx="11264622" cy="646331"/>
          </a:xfrm>
          <a:prstGeom prst="rect">
            <a:avLst/>
          </a:prstGeom>
          <a:solidFill>
            <a:schemeClr val="bg1"/>
          </a:solidFill>
        </p:spPr>
        <p:txBody>
          <a:bodyPr wrap="none" rtlCol="0">
            <a:spAutoFit/>
          </a:bodyPr>
          <a:lstStyle/>
          <a:p>
            <a:r>
              <a:rPr lang="zh-CN" altLang="en-US" sz="3600" b="1" dirty="0">
                <a:solidFill>
                  <a:srgbClr val="EA0000"/>
                </a:solidFill>
              </a:rPr>
              <a:t>考生构思情节的同时，要考虑合适的语言句式以及修辞</a:t>
            </a:r>
            <a:endParaRPr lang="zh-CN" altLang="en-US" sz="3600" b="1" dirty="0">
              <a:solidFill>
                <a:srgbClr val="EA0000"/>
              </a:solidFill>
            </a:endParaRPr>
          </a:p>
        </p:txBody>
      </p:sp>
      <p:pic>
        <p:nvPicPr>
          <p:cNvPr id="5124" name="图片 6" descr="logo横版 png"/>
          <p:cNvPicPr>
            <a:picLocks noChangeAspect="1"/>
          </p:cNvPicPr>
          <p:nvPr/>
        </p:nvPicPr>
        <p:blipFill>
          <a:blip r:embed="rId54"/>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文本框 23"/>
          <p:cNvSpPr txBox="1"/>
          <p:nvPr/>
        </p:nvSpPr>
        <p:spPr>
          <a:xfrm>
            <a:off x="-1" y="640485"/>
            <a:ext cx="12115971" cy="501675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a:t>
            </a:r>
            <a:r>
              <a:rPr lang="en-US" altLang="zh-CN" sz="2400" b="1" kern="0" dirty="0">
                <a:solidFill>
                  <a:srgbClr val="0000FF"/>
                </a:solidFill>
                <a:latin typeface="Times New Roman" panose="02020603050405020304" pitchFamily="18" charset="0"/>
                <a:cs typeface="Times New Roman" panose="02020603050405020304" pitchFamily="18" charset="0"/>
              </a:rPr>
              <a:t>Para1: With a </a:t>
            </a:r>
            <a:r>
              <a:rPr lang="en-US" altLang="zh-CN" sz="2400" b="1" kern="0" dirty="0" smtClean="0">
                <a:solidFill>
                  <a:srgbClr val="0000FF"/>
                </a:solidFill>
                <a:latin typeface="Times New Roman" panose="02020603050405020304" pitchFamily="18" charset="0"/>
                <a:cs typeface="Times New Roman" panose="02020603050405020304" pitchFamily="18" charset="0"/>
              </a:rPr>
              <a:t>new-found </a:t>
            </a:r>
            <a:r>
              <a:rPr lang="en-US" altLang="zh-CN" sz="2400" b="1" kern="0" dirty="0">
                <a:solidFill>
                  <a:srgbClr val="0000FF"/>
                </a:solidFill>
                <a:latin typeface="Times New Roman" panose="02020603050405020304" pitchFamily="18" charset="0"/>
                <a:cs typeface="Times New Roman" panose="02020603050405020304" pitchFamily="18" charset="0"/>
              </a:rPr>
              <a:t>determination</a:t>
            </a:r>
            <a:r>
              <a:rPr lang="en-US" altLang="zh-CN" sz="2400" b="1" kern="0" dirty="0" smtClean="0">
                <a:solidFill>
                  <a:srgbClr val="0000FF"/>
                </a:solidFill>
                <a:latin typeface="Times New Roman" panose="02020603050405020304" pitchFamily="18" charset="0"/>
                <a:cs typeface="Times New Roman" panose="02020603050405020304" pitchFamily="18" charset="0"/>
              </a:rPr>
              <a:t>, Jackson </a:t>
            </a:r>
            <a:r>
              <a:rPr lang="en-US" altLang="zh-CN" sz="2400" b="1" kern="0" dirty="0">
                <a:solidFill>
                  <a:srgbClr val="0000FF"/>
                </a:solidFill>
                <a:latin typeface="Times New Roman" panose="02020603050405020304" pitchFamily="18" charset="0"/>
                <a:cs typeface="Times New Roman" panose="02020603050405020304" pitchFamily="18" charset="0"/>
              </a:rPr>
              <a:t>told himself that </a:t>
            </a:r>
            <a:r>
              <a:rPr lang="en-US" altLang="zh-CN" sz="2800" b="1" kern="0" dirty="0">
                <a:solidFill>
                  <a:srgbClr val="0000FF"/>
                </a:solidFill>
                <a:latin typeface="Times New Roman" panose="02020603050405020304" pitchFamily="18" charset="0"/>
                <a:cs typeface="Times New Roman" panose="02020603050405020304" pitchFamily="18" charset="0"/>
              </a:rPr>
              <a:t>winners never </a:t>
            </a:r>
            <a:r>
              <a:rPr lang="en-US" altLang="zh-CN" sz="2800" b="1" kern="0" dirty="0" smtClean="0">
                <a:solidFill>
                  <a:srgbClr val="0000FF"/>
                </a:solidFill>
                <a:latin typeface="Times New Roman" panose="02020603050405020304" pitchFamily="18" charset="0"/>
                <a:cs typeface="Times New Roman" panose="02020603050405020304" pitchFamily="18" charset="0"/>
              </a:rPr>
              <a:t>quit.</a:t>
            </a:r>
            <a:endParaRPr lang="en-US" altLang="zh-CN" sz="28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smtClean="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In the final moments of the game, the pressure was intense.</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Plot the continuation story</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64768" y="1245258"/>
            <a:ext cx="12011710" cy="2003882"/>
          </a:xfrm>
          <a:prstGeom prst="rect">
            <a:avLst/>
          </a:prstGeom>
          <a:solidFill>
            <a:schemeClr val="bg1"/>
          </a:solidFill>
        </p:spPr>
        <p:txBody>
          <a:bodyPr wrap="square" rtlCol="0">
            <a:spAutoFit/>
          </a:bodyPr>
          <a:lstStyle/>
          <a:p>
            <a:pPr>
              <a:lnSpc>
                <a:spcPts val="3840"/>
              </a:lnSpc>
            </a:pPr>
            <a:r>
              <a:rPr lang="en-US" altLang="zh-CN" sz="2800" b="1" dirty="0">
                <a:solidFill>
                  <a:srgbClr val="00AA48"/>
                </a:solidFill>
                <a:latin typeface="Times New Roman" panose="02020603050405020304" pitchFamily="18" charset="0"/>
                <a:cs typeface="Times New Roman" panose="02020603050405020304" pitchFamily="18" charset="0"/>
              </a:rPr>
              <a:t>Link1:  How did Jackson feel now?  </a:t>
            </a:r>
            <a:endParaRPr lang="en-US" altLang="zh-CN" sz="2800" b="1" dirty="0">
              <a:solidFill>
                <a:srgbClr val="00AA48"/>
              </a:solidFill>
              <a:latin typeface="Times New Roman" panose="02020603050405020304" pitchFamily="18" charset="0"/>
              <a:cs typeface="Times New Roman" panose="02020603050405020304" pitchFamily="18" charset="0"/>
            </a:endParaRPr>
          </a:p>
          <a:p>
            <a:pPr>
              <a:lnSpc>
                <a:spcPts val="3840"/>
              </a:lnSpc>
            </a:pPr>
            <a:r>
              <a:rPr lang="en-US" altLang="zh-CN" sz="2800" b="1" dirty="0">
                <a:solidFill>
                  <a:srgbClr val="00AA48"/>
                </a:solidFill>
                <a:latin typeface="Times New Roman" panose="02020603050405020304" pitchFamily="18" charset="0"/>
                <a:cs typeface="Times New Roman" panose="02020603050405020304" pitchFamily="18" charset="0"/>
              </a:rPr>
              <a:t>Body:  </a:t>
            </a:r>
            <a:r>
              <a:rPr lang="en-US" altLang="zh-CN" sz="2800" b="1" dirty="0" smtClean="0">
                <a:solidFill>
                  <a:srgbClr val="00AA48"/>
                </a:solidFill>
                <a:latin typeface="Times New Roman" panose="02020603050405020304" pitchFamily="18" charset="0"/>
                <a:cs typeface="Times New Roman" panose="02020603050405020304" pitchFamily="18" charset="0"/>
              </a:rPr>
              <a:t> What </a:t>
            </a:r>
            <a:r>
              <a:rPr lang="en-US" altLang="zh-CN" sz="2800" b="1" dirty="0">
                <a:solidFill>
                  <a:srgbClr val="00AA48"/>
                </a:solidFill>
                <a:latin typeface="Times New Roman" panose="02020603050405020304" pitchFamily="18" charset="0"/>
                <a:cs typeface="Times New Roman" panose="02020603050405020304" pitchFamily="18" charset="0"/>
              </a:rPr>
              <a:t>did Jackson do in the game?   </a:t>
            </a:r>
            <a:endParaRPr lang="en-US" altLang="zh-CN" sz="2800" b="1" dirty="0">
              <a:solidFill>
                <a:srgbClr val="00AA48"/>
              </a:solidFill>
              <a:latin typeface="Times New Roman" panose="02020603050405020304" pitchFamily="18" charset="0"/>
              <a:cs typeface="Times New Roman" panose="02020603050405020304" pitchFamily="18" charset="0"/>
            </a:endParaRPr>
          </a:p>
          <a:p>
            <a:pPr>
              <a:lnSpc>
                <a:spcPts val="3840"/>
              </a:lnSpc>
            </a:pPr>
            <a:r>
              <a:rPr lang="en-US" altLang="zh-CN" sz="2800" b="1" dirty="0">
                <a:solidFill>
                  <a:srgbClr val="00AA48"/>
                </a:solidFill>
                <a:latin typeface="Times New Roman" panose="02020603050405020304" pitchFamily="18" charset="0"/>
                <a:cs typeface="Times New Roman" panose="02020603050405020304" pitchFamily="18" charset="0"/>
              </a:rPr>
              <a:t>Link2:  How did his opponent feel?  What did he do then and what was the situation ? </a:t>
            </a:r>
            <a:endParaRPr lang="en-US" altLang="zh-CN" sz="2800" b="1" dirty="0">
              <a:solidFill>
                <a:srgbClr val="00AA48"/>
              </a:solidFill>
              <a:latin typeface="Times New Roman" panose="02020603050405020304" pitchFamily="18" charset="0"/>
              <a:cs typeface="Times New Roman" panose="02020603050405020304" pitchFamily="18" charset="0"/>
            </a:endParaRPr>
          </a:p>
        </p:txBody>
      </p:sp>
      <p:sp>
        <p:nvSpPr>
          <p:cNvPr id="1048746" name="文本框 10"/>
          <p:cNvSpPr txBox="1"/>
          <p:nvPr/>
        </p:nvSpPr>
        <p:spPr>
          <a:xfrm>
            <a:off x="0" y="4284802"/>
            <a:ext cx="12298166" cy="2062103"/>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pitchFamily="18" charset="0"/>
                <a:cs typeface="Times New Roman" panose="02020603050405020304" pitchFamily="18" charset="0"/>
                <a:sym typeface="+mn-ea"/>
              </a:rPr>
              <a:t>Link1:  How did the rival feel? What did he do </a:t>
            </a:r>
            <a:endParaRPr lang="en-US" altLang="zh-CN" sz="3200" b="1" dirty="0">
              <a:solidFill>
                <a:srgbClr val="00AA48"/>
              </a:solidFill>
              <a:latin typeface="Times New Roman" panose="02020603050405020304" pitchFamily="18" charset="0"/>
              <a:cs typeface="Times New Roman" panose="02020603050405020304" pitchFamily="18" charset="0"/>
              <a:sym typeface="+mn-ea"/>
            </a:endParaRPr>
          </a:p>
          <a:p>
            <a:pPr lvl="0"/>
            <a:r>
              <a:rPr lang="en-US" altLang="zh-CN" sz="3200" b="1" dirty="0">
                <a:solidFill>
                  <a:srgbClr val="00AA48"/>
                </a:solidFill>
                <a:latin typeface="Times New Roman" panose="02020603050405020304" pitchFamily="18" charset="0"/>
                <a:cs typeface="Times New Roman" panose="02020603050405020304" pitchFamily="18" charset="0"/>
                <a:sym typeface="+mn-ea"/>
              </a:rPr>
              <a:t>Body:  How did Jackson feel and what did he do?  What was the result of the tournament? </a:t>
            </a:r>
            <a:endParaRPr lang="en-US" altLang="zh-CN" sz="3200" b="1" dirty="0">
              <a:solidFill>
                <a:srgbClr val="00AA48"/>
              </a:solidFill>
              <a:latin typeface="Times New Roman" panose="02020603050405020304" pitchFamily="18" charset="0"/>
              <a:cs typeface="Times New Roman" panose="02020603050405020304" pitchFamily="18" charset="0"/>
              <a:sym typeface="+mn-ea"/>
            </a:endParaRPr>
          </a:p>
          <a:p>
            <a:pPr lvl="0"/>
            <a:r>
              <a:rPr lang="en-US" altLang="zh-CN" sz="3200" b="1" dirty="0">
                <a:solidFill>
                  <a:srgbClr val="00AA48"/>
                </a:solidFill>
                <a:latin typeface="Times New Roman" panose="02020603050405020304" pitchFamily="18" charset="0"/>
                <a:cs typeface="Times New Roman" panose="02020603050405020304" pitchFamily="18" charset="0"/>
                <a:sym typeface="+mn-ea"/>
              </a:rPr>
              <a:t>Ending:  </a:t>
            </a:r>
            <a:r>
              <a:rPr lang="en-US" altLang="zh-CN" sz="3200" b="1" dirty="0" smtClean="0">
                <a:solidFill>
                  <a:srgbClr val="00AA48"/>
                </a:solidFill>
                <a:latin typeface="Times New Roman" panose="02020603050405020304" pitchFamily="18" charset="0"/>
                <a:cs typeface="Times New Roman" panose="02020603050405020304" pitchFamily="18" charset="0"/>
                <a:sym typeface="+mn-ea"/>
              </a:rPr>
              <a:t> </a:t>
            </a:r>
            <a:r>
              <a:rPr lang="en-US" altLang="zh-CN" sz="3200" b="1" dirty="0">
                <a:solidFill>
                  <a:srgbClr val="00AA48"/>
                </a:solidFill>
                <a:latin typeface="Times New Roman" panose="02020603050405020304" pitchFamily="18" charset="0"/>
                <a:cs typeface="Times New Roman" panose="02020603050405020304" pitchFamily="18" charset="0"/>
                <a:sym typeface="+mn-ea"/>
              </a:rPr>
              <a:t>What lesson did Jackson </a:t>
            </a:r>
            <a:r>
              <a:rPr lang="en-US" altLang="zh-CN" sz="3200" b="1" dirty="0" smtClean="0">
                <a:solidFill>
                  <a:srgbClr val="00AA48"/>
                </a:solidFill>
                <a:latin typeface="Times New Roman" panose="02020603050405020304" pitchFamily="18" charset="0"/>
                <a:cs typeface="Times New Roman" panose="02020603050405020304" pitchFamily="18" charset="0"/>
                <a:sym typeface="+mn-ea"/>
              </a:rPr>
              <a:t>learn from the experience? </a:t>
            </a:r>
            <a:endParaRPr lang="en-US" altLang="zh-CN" sz="3200" b="1" dirty="0">
              <a:latin typeface="Times New Roman" panose="02020603050405020304" pitchFamily="18" charset="0"/>
              <a:cs typeface="Times New Roman" panose="02020603050405020304" pitchFamily="18" charset="0"/>
              <a:sym typeface="+mn-ea"/>
            </a:endParaRPr>
          </a:p>
        </p:txBody>
      </p:sp>
      <p:sp>
        <p:nvSpPr>
          <p:cNvPr id="6" name="圆角矩形 13"/>
          <p:cNvSpPr/>
          <p:nvPr/>
        </p:nvSpPr>
        <p:spPr>
          <a:xfrm>
            <a:off x="7235190" y="3141807"/>
            <a:ext cx="4629150" cy="4533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13"/>
          <p:cNvSpPr/>
          <p:nvPr/>
        </p:nvSpPr>
        <p:spPr>
          <a:xfrm>
            <a:off x="5534447" y="745919"/>
            <a:ext cx="1163533" cy="4164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874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4874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48746">
                                            <p:txEl>
                                              <p:pRg st="0" end="0"/>
                                            </p:txEl>
                                          </p:spTgt>
                                        </p:tgtEl>
                                        <p:attrNameLst>
                                          <p:attrName>style.visibility</p:attrName>
                                        </p:attrNameLst>
                                      </p:cBhvr>
                                      <p:to>
                                        <p:strVal val="visible"/>
                                      </p:to>
                                    </p:set>
                                    <p:animEffect transition="in" filter="fade">
                                      <p:cBhvr>
                                        <p:cTn id="31" dur="500"/>
                                        <p:tgtEl>
                                          <p:spTgt spid="104874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48746">
                                            <p:txEl>
                                              <p:pRg st="1" end="1"/>
                                            </p:txEl>
                                          </p:spTgt>
                                        </p:tgtEl>
                                        <p:attrNameLst>
                                          <p:attrName>style.visibility</p:attrName>
                                        </p:attrNameLst>
                                      </p:cBhvr>
                                      <p:to>
                                        <p:strVal val="visible"/>
                                      </p:to>
                                    </p:set>
                                    <p:animEffect transition="in" filter="fade">
                                      <p:cBhvr>
                                        <p:cTn id="36" dur="500"/>
                                        <p:tgtEl>
                                          <p:spTgt spid="104874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48746">
                                            <p:txEl>
                                              <p:pRg st="2" end="2"/>
                                            </p:txEl>
                                          </p:spTgt>
                                        </p:tgtEl>
                                        <p:attrNameLst>
                                          <p:attrName>style.visibility</p:attrName>
                                        </p:attrNameLst>
                                      </p:cBhvr>
                                      <p:to>
                                        <p:strVal val="visible"/>
                                      </p:to>
                                    </p:set>
                                    <p:animEffect transition="in" filter="fade">
                                      <p:cBhvr>
                                        <p:cTn id="41" dur="500"/>
                                        <p:tgtEl>
                                          <p:spTgt spid="10487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2437"/>
            <a:ext cx="12192000" cy="6942873"/>
          </a:xfrm>
          <a:prstGeom prst="rect">
            <a:avLst/>
          </a:prstGeom>
        </p:spPr>
      </p:pic>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24708" y="1843384"/>
            <a:ext cx="5923202" cy="4861296"/>
          </a:xfrm>
          <a:prstGeom prst="rect">
            <a:avLst/>
          </a:prstGeom>
          <a:ln>
            <a:noFill/>
          </a:ln>
          <a:effectLst>
            <a:outerShdw blurRad="292100" dist="139700" dir="2700000" algn="tl" rotWithShape="0">
              <a:srgbClr val="333333">
                <a:alpha val="65000"/>
              </a:srgbClr>
            </a:outerShdw>
          </a:effectLst>
        </p:spPr>
      </p:pic>
      <p:pic>
        <p:nvPicPr>
          <p:cNvPr id="30" name="PA-图片 1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rot="5400000" flipH="1">
            <a:off x="3166015" y="-1318322"/>
            <a:ext cx="371475" cy="3899535"/>
          </a:xfrm>
          <a:prstGeom prst="rect">
            <a:avLst/>
          </a:prstGeom>
        </p:spPr>
      </p:pic>
      <p:sp>
        <p:nvSpPr>
          <p:cNvPr id="5" name="文本框 4"/>
          <p:cNvSpPr txBox="1"/>
          <p:nvPr>
            <p:custDataLst>
              <p:tags r:id="rId6"/>
            </p:custDataLst>
          </p:nvPr>
        </p:nvSpPr>
        <p:spPr>
          <a:xfrm>
            <a:off x="375056" y="153320"/>
            <a:ext cx="3899534" cy="584775"/>
          </a:xfrm>
          <a:prstGeom prst="rect">
            <a:avLst/>
          </a:prstGeom>
          <a:solidFill>
            <a:srgbClr val="D2E8ED"/>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Plot Continuation </a:t>
            </a:r>
            <a:endParaRPr lang="zh-CN" altLang="en-US" sz="3200" b="1" dirty="0">
              <a:latin typeface="Times New Roman" panose="02020603050405020304" pitchFamily="18" charset="0"/>
              <a:cs typeface="Times New Roman" panose="02020603050405020304" pitchFamily="18" charset="0"/>
            </a:endParaRPr>
          </a:p>
        </p:txBody>
      </p:sp>
      <p:sp>
        <p:nvSpPr>
          <p:cNvPr id="6" name="文本框 5"/>
          <p:cNvSpPr txBox="1"/>
          <p:nvPr>
            <p:custDataLst>
              <p:tags r:id="rId7"/>
            </p:custDataLst>
          </p:nvPr>
        </p:nvSpPr>
        <p:spPr>
          <a:xfrm>
            <a:off x="6247973" y="1843384"/>
            <a:ext cx="5771229" cy="4906736"/>
          </a:xfrm>
          <a:prstGeom prst="rect">
            <a:avLst/>
          </a:prstGeom>
          <a:solidFill>
            <a:schemeClr val="accent4">
              <a:lumMod val="20000"/>
              <a:lumOff val="80000"/>
            </a:schemeClr>
          </a:solidFill>
          <a:ln>
            <a:solidFill>
              <a:schemeClr val="tx1"/>
            </a:solidFill>
          </a:ln>
        </p:spPr>
        <p:txBody>
          <a:bodyPr wrap="square">
            <a:noAutofit/>
          </a:bodyPr>
          <a:lstStyle/>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续写第一段段首</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，流畅衔接前面的故事（常与原文最后一段呼应）和第一段段首语；</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续写第一段段尾</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，流畅衔接第二段段首句；</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续写第二段段首</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，续写衔接第二段段首语；</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文章结尾升华</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，给予读者正能量，揭示和强调主题。</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124" name="图片 6" descr="logo横版 png"/>
          <p:cNvPicPr>
            <a:picLocks noChangeAspect="1"/>
          </p:cNvPicPr>
          <p:nvPr/>
        </p:nvPicPr>
        <p:blipFill>
          <a:blip r:embed="rId8"/>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0" y="-84873"/>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0661" y="-29274"/>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39675" y="469630"/>
            <a:ext cx="11925297" cy="1569660"/>
          </a:xfrm>
          <a:prstGeom prst="rect">
            <a:avLst/>
          </a:prstGeom>
          <a:solidFill>
            <a:schemeClr val="bg1"/>
          </a:solidFill>
        </p:spPr>
        <p:txBody>
          <a:bodyPr wrap="square">
            <a:spAutoFit/>
          </a:bodyPr>
          <a:lstStyle/>
          <a:p>
            <a:pPr indent="304800" algn="just"/>
            <a:r>
              <a:rPr lang="en-US" altLang="zh-CN" sz="3200" b="1" kern="0" dirty="0">
                <a:solidFill>
                  <a:srgbClr val="0000FF"/>
                </a:solidFill>
                <a:latin typeface="Times New Roman" panose="02020603050405020304" pitchFamily="18" charset="0"/>
                <a:cs typeface="Times New Roman" panose="02020603050405020304" pitchFamily="18" charset="0"/>
              </a:rPr>
              <a:t>Para1: With a new-found determination, </a:t>
            </a:r>
            <a:r>
              <a:rPr lang="en-US" altLang="zh-CN" sz="3200" b="1" u="sng" kern="0" dirty="0">
                <a:solidFill>
                  <a:srgbClr val="C00000"/>
                </a:solidFill>
                <a:latin typeface="Times New Roman" panose="02020603050405020304" pitchFamily="18" charset="0"/>
                <a:cs typeface="Times New Roman" panose="02020603050405020304" pitchFamily="18" charset="0"/>
              </a:rPr>
              <a:t>Jackson</a:t>
            </a:r>
            <a:r>
              <a:rPr lang="en-US" altLang="zh-CN" sz="3200" b="1" kern="0" dirty="0">
                <a:solidFill>
                  <a:srgbClr val="0000FF"/>
                </a:solidFill>
                <a:latin typeface="Times New Roman" panose="02020603050405020304" pitchFamily="18" charset="0"/>
                <a:cs typeface="Times New Roman" panose="02020603050405020304" pitchFamily="18" charset="0"/>
              </a:rPr>
              <a:t> told himself that winners never quit.</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indent="304800" algn="just"/>
            <a:endParaRPr lang="en-US" altLang="zh-CN" sz="3200" b="1" kern="0" dirty="0">
              <a:solidFill>
                <a:srgbClr val="FF0000"/>
              </a:solidFill>
              <a:latin typeface="Times New Roman" panose="02020603050405020304" pitchFamily="18" charset="0"/>
              <a:cs typeface="Times New Roman" panose="02020603050405020304" pitchFamily="18" charset="0"/>
            </a:endParaRPr>
          </a:p>
        </p:txBody>
      </p:sp>
      <p:sp>
        <p:nvSpPr>
          <p:cNvPr id="1048745" name="文本框 9"/>
          <p:cNvSpPr txBox="1"/>
          <p:nvPr/>
        </p:nvSpPr>
        <p:spPr>
          <a:xfrm>
            <a:off x="42904" y="1580678"/>
            <a:ext cx="12173648" cy="2041585"/>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3200" b="1" kern="100" dirty="0" smtClean="0">
                <a:latin typeface="等线" panose="02010600030101010101" pitchFamily="2" charset="-122"/>
                <a:ea typeface="等线" panose="02010600030101010101" pitchFamily="2" charset="-122"/>
                <a:cs typeface="Times New Roman" panose="02020603050405020304" pitchFamily="18" charset="0"/>
              </a:rPr>
              <a:t>Link1 A :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回扣原文 </a:t>
            </a:r>
            <a:r>
              <a:rPr lang="zh-CN" altLang="en-US" sz="3200" kern="100" dirty="0" smtClean="0">
                <a:latin typeface="等线" panose="02010600030101010101" pitchFamily="2" charset="-122"/>
                <a:ea typeface="等线" panose="02010600030101010101" pitchFamily="2" charset="-122"/>
                <a:cs typeface="Times New Roman" panose="02020603050405020304" pitchFamily="18" charset="0"/>
              </a:rPr>
              <a:t>最后一段</a:t>
            </a:r>
            <a:r>
              <a:rPr lang="en-US" altLang="zh-CN" sz="3200" kern="100" dirty="0" smtClean="0">
                <a:latin typeface="等线" panose="02010600030101010101" pitchFamily="2" charset="-122"/>
                <a:ea typeface="等线" panose="02010600030101010101" pitchFamily="2" charset="-122"/>
                <a:cs typeface="Times New Roman" panose="02020603050405020304" pitchFamily="18" charset="0"/>
              </a:rPr>
              <a:t>Jackson </a:t>
            </a:r>
            <a:r>
              <a:rPr lang="zh-CN" altLang="en-US" sz="3200" kern="100" dirty="0" smtClean="0">
                <a:latin typeface="等线" panose="02010600030101010101" pitchFamily="2" charset="-122"/>
                <a:ea typeface="等线" panose="02010600030101010101" pitchFamily="2" charset="-122"/>
                <a:cs typeface="Times New Roman" panose="02020603050405020304" pitchFamily="18" charset="0"/>
              </a:rPr>
              <a:t>自己错误的反思以及</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所给首</a:t>
            </a:r>
            <a:r>
              <a:rPr lang="zh-CN" altLang="en-US" sz="3200" kern="100" dirty="0" smtClean="0">
                <a:latin typeface="等线" panose="02010600030101010101" pitchFamily="2" charset="-122"/>
                <a:ea typeface="等线" panose="02010600030101010101" pitchFamily="2" charset="-122"/>
                <a:cs typeface="Times New Roman" panose="02020603050405020304" pitchFamily="18" charset="0"/>
              </a:rPr>
              <a:t>句，以自信昂扬的姿态出场继续比赛的下半场</a:t>
            </a:r>
            <a:r>
              <a:rPr lang="en-US" altLang="zh-CN" sz="3200" kern="100" dirty="0" smtClean="0">
                <a:latin typeface="等线" panose="02010600030101010101" pitchFamily="2" charset="-122"/>
                <a:ea typeface="等线" panose="02010600030101010101" pitchFamily="2" charset="-122"/>
                <a:cs typeface="Times New Roman" panose="02020603050405020304" pitchFamily="18" charset="0"/>
              </a:rPr>
              <a:t>)</a:t>
            </a:r>
            <a:r>
              <a:rPr lang="en-US" altLang="zh-CN" sz="3200" kern="100" dirty="0" smtClean="0">
                <a:latin typeface="Calibri" panose="020F0502020204030204" pitchFamily="34" charset="0"/>
                <a:ea typeface="宋体" panose="02010600030101010101" pitchFamily="2" charset="-122"/>
                <a:cs typeface="Times New Roman" panose="02020603050405020304" pitchFamily="18" charset="0"/>
              </a:rPr>
              <a:t> </a:t>
            </a:r>
            <a:r>
              <a:rPr lang="en-US" altLang="zh-CN" sz="3200" b="1" kern="100" dirty="0">
                <a:solidFill>
                  <a:srgbClr val="7030A0"/>
                </a:solidFill>
                <a:latin typeface="等线" panose="02010600030101010101" pitchFamily="2" charset="-122"/>
                <a:cs typeface="Times New Roman" panose="02020603050405020304" pitchFamily="18" charset="0"/>
              </a:rPr>
              <a:t>Overwhelmed by an enormous sense of confidence, </a:t>
            </a:r>
            <a:r>
              <a:rPr lang="en-US" altLang="zh-CN" sz="3200" b="1" u="sng" kern="100" dirty="0">
                <a:solidFill>
                  <a:srgbClr val="C00000"/>
                </a:solidFill>
                <a:latin typeface="等线" panose="02010600030101010101" pitchFamily="2" charset="-122"/>
                <a:cs typeface="Times New Roman" panose="02020603050405020304" pitchFamily="18" charset="0"/>
              </a:rPr>
              <a:t>Jackson</a:t>
            </a:r>
            <a:r>
              <a:rPr lang="en-US" altLang="zh-CN" sz="3200" b="1" kern="100" dirty="0">
                <a:latin typeface="等线" panose="02010600030101010101" pitchFamily="2" charset="-122"/>
                <a:cs typeface="Times New Roman" panose="02020603050405020304" pitchFamily="18" charset="0"/>
              </a:rPr>
              <a:t> strode up to the chess table, </a:t>
            </a:r>
            <a:r>
              <a:rPr lang="en-US" altLang="zh-CN" sz="3200" b="1" kern="100" dirty="0">
                <a:solidFill>
                  <a:srgbClr val="7030A0"/>
                </a:solidFill>
                <a:latin typeface="等线" panose="02010600030101010101" pitchFamily="2" charset="-122"/>
                <a:cs typeface="Times New Roman" panose="02020603050405020304" pitchFamily="18" charset="0"/>
              </a:rPr>
              <a:t>holding his head high. </a:t>
            </a:r>
            <a:endParaRPr lang="en-US" altLang="zh-CN" sz="3200" b="1" dirty="0">
              <a:solidFill>
                <a:srgbClr val="9900CC"/>
              </a:solidFill>
              <a:latin typeface="Times New Roman" panose="02020603050405020304" pitchFamily="18" charset="0"/>
              <a:cs typeface="Times New Roman" panose="02020603050405020304" pitchFamily="18" charset="0"/>
            </a:endParaRPr>
          </a:p>
        </p:txBody>
      </p:sp>
      <p:sp>
        <p:nvSpPr>
          <p:cNvPr id="7" name="文本框 9"/>
          <p:cNvSpPr txBox="1"/>
          <p:nvPr/>
        </p:nvSpPr>
        <p:spPr>
          <a:xfrm>
            <a:off x="42904" y="3916208"/>
            <a:ext cx="12173648" cy="1066959"/>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3200" b="1" kern="100" dirty="0" smtClean="0">
                <a:latin typeface="等线" panose="02010600030101010101" pitchFamily="2" charset="-122"/>
                <a:ea typeface="等线" panose="02010600030101010101" pitchFamily="2" charset="-122"/>
                <a:cs typeface="Times New Roman" panose="02020603050405020304" pitchFamily="18" charset="0"/>
              </a:rPr>
              <a:t>Link1 B:  ( </a:t>
            </a:r>
            <a:r>
              <a:rPr lang="zh-CN" altLang="en-US" sz="3200" b="1" kern="100" dirty="0" smtClean="0">
                <a:latin typeface="等线" panose="02010600030101010101" pitchFamily="2" charset="-122"/>
                <a:ea typeface="等线" panose="02010600030101010101" pitchFamily="2" charset="-122"/>
                <a:cs typeface="Times New Roman" panose="02020603050405020304" pitchFamily="18" charset="0"/>
              </a:rPr>
              <a:t>回扣</a:t>
            </a:r>
            <a:r>
              <a:rPr lang="en-US" altLang="zh-CN" sz="3200" b="1" kern="100" dirty="0" smtClean="0">
                <a:latin typeface="等线" panose="02010600030101010101" pitchFamily="2" charset="-122"/>
                <a:ea typeface="等线" panose="02010600030101010101" pitchFamily="2" charset="-122"/>
                <a:cs typeface="Times New Roman" panose="02020603050405020304" pitchFamily="18" charset="0"/>
              </a:rPr>
              <a:t>determination)  </a:t>
            </a:r>
            <a:r>
              <a:rPr lang="en-US" altLang="zh-CN" sz="3200" b="1" kern="100" dirty="0" smtClean="0">
                <a:solidFill>
                  <a:srgbClr val="7030A0"/>
                </a:solidFill>
                <a:latin typeface="等线" panose="02010600030101010101" pitchFamily="2" charset="-122"/>
                <a:ea typeface="等线" panose="02010600030101010101" pitchFamily="2" charset="-122"/>
                <a:cs typeface="Times New Roman" panose="02020603050405020304" pitchFamily="18" charset="0"/>
              </a:rPr>
              <a:t>Wearing a determined look on his face,</a:t>
            </a:r>
            <a:r>
              <a:rPr lang="en-US" altLang="zh-CN" sz="3200" b="1" kern="100" dirty="0" smtClean="0">
                <a:latin typeface="等线" panose="02010600030101010101" pitchFamily="2" charset="-122"/>
                <a:ea typeface="等线" panose="02010600030101010101" pitchFamily="2" charset="-122"/>
                <a:cs typeface="Times New Roman" panose="02020603050405020304" pitchFamily="18" charset="0"/>
              </a:rPr>
              <a:t> </a:t>
            </a:r>
            <a:r>
              <a:rPr lang="en-US" altLang="zh-CN" sz="3200" b="1" kern="100" dirty="0" smtClean="0">
                <a:solidFill>
                  <a:srgbClr val="C00000"/>
                </a:solidFill>
                <a:latin typeface="等线" panose="02010600030101010101" pitchFamily="2" charset="-122"/>
                <a:ea typeface="等线" panose="02010600030101010101" pitchFamily="2" charset="-122"/>
                <a:cs typeface="Times New Roman" panose="02020603050405020304" pitchFamily="18" charset="0"/>
              </a:rPr>
              <a:t>Jackson went back to the tournament area. </a:t>
            </a:r>
            <a:endParaRPr lang="en-US" altLang="zh-CN" sz="3200" b="1"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文本框 23"/>
          <p:cNvSpPr txBox="1"/>
          <p:nvPr/>
        </p:nvSpPr>
        <p:spPr>
          <a:xfrm>
            <a:off x="3763" y="272341"/>
            <a:ext cx="12216554" cy="6494085"/>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Para1: With a new-found determination, Jackson told himself that winners never quit.</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In the final moments of the game, the pressure was intense. </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18043" y="-267813"/>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0032" y="-128528"/>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link2</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10032" y="2609427"/>
            <a:ext cx="12251138" cy="1554272"/>
          </a:xfrm>
          <a:prstGeom prst="rect">
            <a:avLst/>
          </a:prstGeom>
          <a:solidFill>
            <a:schemeClr val="bg1"/>
          </a:solidFill>
        </p:spPr>
        <p:txBody>
          <a:bodyPr wrap="square" rtlCol="0">
            <a:spAutoFit/>
          </a:bodyPr>
          <a:lstStyle/>
          <a:p>
            <a:pPr>
              <a:lnSpc>
                <a:spcPts val="3840"/>
              </a:lnSpc>
            </a:pPr>
            <a:r>
              <a:rPr lang="en-US" altLang="zh-CN" sz="2800" b="1" dirty="0">
                <a:latin typeface="Times New Roman" panose="02020603050405020304" pitchFamily="18" charset="0"/>
                <a:cs typeface="Times New Roman" panose="02020603050405020304" pitchFamily="18" charset="0"/>
              </a:rPr>
              <a:t>Link2 A:  </a:t>
            </a:r>
            <a:r>
              <a:rPr lang="en-US" altLang="zh-CN" sz="2800" b="1" dirty="0" smtClean="0">
                <a:latin typeface="Times New Roman" panose="02020603050405020304" pitchFamily="18" charset="0"/>
                <a:cs typeface="Times New Roman" panose="02020603050405020304" pitchFamily="18" charset="0"/>
              </a:rPr>
              <a:t>(</a:t>
            </a:r>
            <a:r>
              <a:rPr lang="zh-CN" altLang="en-US" sz="2800" b="1" dirty="0" smtClean="0">
                <a:latin typeface="Times New Roman" panose="02020603050405020304" pitchFamily="18" charset="0"/>
                <a:cs typeface="Times New Roman" panose="02020603050405020304" pitchFamily="18" charset="0"/>
              </a:rPr>
              <a:t>呼应第二段所给首句；比赛进行到快结尾了）</a:t>
            </a:r>
            <a:r>
              <a:rPr lang="en-US" altLang="zh-CN" sz="2800" b="1" dirty="0" smtClean="0">
                <a:solidFill>
                  <a:srgbClr val="00AA48"/>
                </a:solidFill>
                <a:latin typeface="Times New Roman" panose="02020603050405020304" pitchFamily="18" charset="0"/>
                <a:cs typeface="Times New Roman" panose="02020603050405020304" pitchFamily="18" charset="0"/>
              </a:rPr>
              <a:t> </a:t>
            </a:r>
            <a:r>
              <a:rPr lang="en-US" altLang="zh-CN" sz="3200" b="1" dirty="0">
                <a:solidFill>
                  <a:srgbClr val="9900FF"/>
                </a:solidFill>
              </a:rPr>
              <a:t>Time ticking by, </a:t>
            </a:r>
            <a:r>
              <a:rPr lang="en-US" altLang="zh-CN" sz="3200" b="1" dirty="0">
                <a:solidFill>
                  <a:srgbClr val="C00000"/>
                </a:solidFill>
              </a:rPr>
              <a:t>Jackson got the upper hand with a tiny advantage</a:t>
            </a:r>
            <a:r>
              <a:rPr lang="en-US" altLang="zh-CN" sz="3200" b="1" dirty="0">
                <a:solidFill>
                  <a:srgbClr val="9900FF"/>
                </a:solidFill>
              </a:rPr>
              <a:t>, turning </a:t>
            </a:r>
            <a:r>
              <a:rPr lang="en-US" altLang="zh-CN" sz="3200" b="1">
                <a:solidFill>
                  <a:srgbClr val="9900FF"/>
                </a:solidFill>
              </a:rPr>
              <a:t>the </a:t>
            </a:r>
            <a:r>
              <a:rPr lang="en-US" altLang="zh-CN" sz="3200" b="1" smtClean="0">
                <a:solidFill>
                  <a:srgbClr val="9900FF"/>
                </a:solidFill>
              </a:rPr>
              <a:t>tables </a:t>
            </a:r>
            <a:r>
              <a:rPr lang="en-US" altLang="zh-CN" sz="3200" b="1" dirty="0">
                <a:solidFill>
                  <a:srgbClr val="9900FF"/>
                </a:solidFill>
              </a:rPr>
              <a:t>on his arrogant opponent. </a:t>
            </a:r>
            <a:endParaRPr lang="en-US" altLang="zh-CN" sz="3200" b="1" i="1" dirty="0">
              <a:solidFill>
                <a:srgbClr val="FF0000"/>
              </a:solidFill>
            </a:endParaRPr>
          </a:p>
        </p:txBody>
      </p:sp>
      <p:sp>
        <p:nvSpPr>
          <p:cNvPr id="4" name="文本框 9"/>
          <p:cNvSpPr txBox="1"/>
          <p:nvPr/>
        </p:nvSpPr>
        <p:spPr>
          <a:xfrm>
            <a:off x="10032" y="4465676"/>
            <a:ext cx="11976873" cy="1508105"/>
          </a:xfrm>
          <a:prstGeom prst="rect">
            <a:avLst/>
          </a:prstGeom>
          <a:solidFill>
            <a:schemeClr val="bg1"/>
          </a:solidFill>
        </p:spPr>
        <p:txBody>
          <a:bodyPr wrap="square" rtlCol="0">
            <a:spAutoFit/>
          </a:bodyPr>
          <a:lstStyle/>
          <a:p>
            <a:pPr lvl="0"/>
            <a:r>
              <a:rPr lang="en-US" altLang="zh-CN" sz="2800" b="1" dirty="0">
                <a:latin typeface="Times New Roman" panose="02020603050405020304" pitchFamily="18" charset="0"/>
                <a:cs typeface="Times New Roman" panose="02020603050405020304" pitchFamily="18" charset="0"/>
              </a:rPr>
              <a:t>Link2B:   ( </a:t>
            </a:r>
            <a:r>
              <a:rPr lang="zh-CN" altLang="en-US" sz="2800" b="1" dirty="0" smtClean="0">
                <a:latin typeface="Times New Roman" panose="02020603050405020304" pitchFamily="18" charset="0"/>
                <a:cs typeface="Times New Roman" panose="02020603050405020304" pitchFamily="18" charset="0"/>
              </a:rPr>
              <a:t>比赛要到尾声了，如果设置第二段才绝地反击，可以加上围观者的窃窃私语以及嘲弄声）</a:t>
            </a:r>
            <a:r>
              <a:rPr lang="en-US" altLang="zh-CN" sz="3200" b="1" dirty="0">
                <a:solidFill>
                  <a:srgbClr val="7030A0"/>
                </a:solidFill>
                <a:latin typeface="Times New Roman" panose="02020603050405020304" pitchFamily="18" charset="0"/>
                <a:cs typeface="Times New Roman" panose="02020603050405020304" pitchFamily="18" charset="0"/>
              </a:rPr>
              <a:t>As the game </a:t>
            </a:r>
            <a:r>
              <a:rPr lang="en-US" altLang="zh-CN" sz="3200" b="1" dirty="0" smtClean="0">
                <a:solidFill>
                  <a:srgbClr val="7030A0"/>
                </a:solidFill>
                <a:latin typeface="Times New Roman" panose="02020603050405020304" pitchFamily="18" charset="0"/>
                <a:cs typeface="Times New Roman" panose="02020603050405020304" pitchFamily="18" charset="0"/>
              </a:rPr>
              <a:t> progressed</a:t>
            </a:r>
            <a:r>
              <a:rPr lang="en-US" altLang="zh-CN" sz="3200" b="1" dirty="0">
                <a:solidFill>
                  <a:srgbClr val="7030A0"/>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he stayed focused, </a:t>
            </a:r>
            <a:r>
              <a:rPr lang="en-US" altLang="zh-CN" sz="3200" b="1" dirty="0">
                <a:solidFill>
                  <a:srgbClr val="7030A0"/>
                </a:solidFill>
                <a:latin typeface="Times New Roman" panose="02020603050405020304" pitchFamily="18" charset="0"/>
                <a:cs typeface="Times New Roman" panose="02020603050405020304" pitchFamily="18" charset="0"/>
              </a:rPr>
              <a:t>ignoring the whispers </a:t>
            </a:r>
            <a:r>
              <a:rPr lang="en-US" altLang="zh-CN" sz="3200" b="1" dirty="0" smtClean="0">
                <a:solidFill>
                  <a:srgbClr val="7030A0"/>
                </a:solidFill>
                <a:latin typeface="Times New Roman" panose="02020603050405020304" pitchFamily="18" charset="0"/>
                <a:cs typeface="Times New Roman" panose="02020603050405020304" pitchFamily="18" charset="0"/>
              </a:rPr>
              <a:t>and taunts around </a:t>
            </a:r>
            <a:r>
              <a:rPr lang="en-US" altLang="zh-CN" sz="3200" b="1" dirty="0">
                <a:solidFill>
                  <a:srgbClr val="7030A0"/>
                </a:solidFill>
                <a:latin typeface="Times New Roman" panose="02020603050405020304" pitchFamily="18" charset="0"/>
                <a:cs typeface="Times New Roman" panose="02020603050405020304" pitchFamily="18" charset="0"/>
              </a:rPr>
              <a:t>him.</a:t>
            </a:r>
            <a:endParaRPr lang="en-US" altLang="zh-CN" sz="3200" b="1" dirty="0">
              <a:solidFill>
                <a:srgbClr val="7030A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7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5"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24553" y="756661"/>
            <a:ext cx="12295072" cy="584775"/>
          </a:xfrm>
          <a:prstGeom prst="rect">
            <a:avLst/>
          </a:prstGeom>
          <a:solidFill>
            <a:schemeClr val="bg1"/>
          </a:solidFill>
        </p:spPr>
        <p:txBody>
          <a:bodyPr wrap="square" rtlCol="0">
            <a:spAutoFit/>
          </a:bodyPr>
          <a:lstStyle/>
          <a:p>
            <a:pPr algn="just"/>
            <a:r>
              <a:rPr lang="en-US" altLang="zh-CN" sz="3200" b="1" i="1" kern="0" dirty="0">
                <a:solidFill>
                  <a:srgbClr val="0000FF"/>
                </a:solidFill>
                <a:latin typeface="Times New Roman" panose="02020603050405020304" pitchFamily="18" charset="0"/>
                <a:cs typeface="Times New Roman" panose="02020603050405020304" pitchFamily="18" charset="0"/>
              </a:rPr>
              <a:t>Para2: In the final moments of the game, the pressure was intense.</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link3</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9"/>
          <p:cNvSpPr txBox="1"/>
          <p:nvPr/>
        </p:nvSpPr>
        <p:spPr>
          <a:xfrm>
            <a:off x="-2715" y="1901767"/>
            <a:ext cx="12165301" cy="156966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Link3A:   ( </a:t>
            </a:r>
            <a:r>
              <a:rPr lang="zh-CN" altLang="en-US" sz="3200" b="1" dirty="0" smtClean="0">
                <a:latin typeface="Times New Roman" panose="02020603050405020304" pitchFamily="18" charset="0"/>
                <a:cs typeface="Times New Roman" panose="02020603050405020304" pitchFamily="18" charset="0"/>
              </a:rPr>
              <a:t>体现一下比赛对手的紧张表现</a:t>
            </a:r>
            <a:r>
              <a:rPr lang="zh-CN" altLang="en-US" sz="3200" b="1" dirty="0" smtClean="0">
                <a:solidFill>
                  <a:srgbClr val="0000FF"/>
                </a:solidFill>
                <a:latin typeface="Times New Roman" panose="02020603050405020304" pitchFamily="18" charset="0"/>
                <a:cs typeface="Times New Roman" panose="02020603050405020304" pitchFamily="18" charset="0"/>
              </a:rPr>
              <a:t>）</a:t>
            </a:r>
            <a:r>
              <a:rPr lang="en-US" altLang="zh-CN" sz="3200" b="1" dirty="0" smtClean="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9900FF"/>
                </a:solidFill>
                <a:latin typeface="Times New Roman" panose="02020603050405020304" pitchFamily="18" charset="0"/>
                <a:cs typeface="Times New Roman" panose="02020603050405020304" pitchFamily="18" charset="0"/>
              </a:rPr>
              <a:t>Beads of sweat popping up on the forehead, </a:t>
            </a:r>
            <a:r>
              <a:rPr lang="en-US" altLang="zh-CN" sz="3200" b="1" dirty="0">
                <a:solidFill>
                  <a:srgbClr val="C00000"/>
                </a:solidFill>
                <a:latin typeface="Times New Roman" panose="02020603050405020304" pitchFamily="18" charset="0"/>
                <a:cs typeface="Times New Roman" panose="02020603050405020304" pitchFamily="18" charset="0"/>
              </a:rPr>
              <a:t>the opponent refused to be disheartened, attempting to counter Jackson.</a:t>
            </a:r>
            <a:endParaRPr lang="en-US" altLang="zh-CN" sz="3200" b="1" dirty="0">
              <a:solidFill>
                <a:srgbClr val="C00000"/>
              </a:solidFill>
              <a:latin typeface="Times New Roman" panose="02020603050405020304" pitchFamily="18" charset="0"/>
              <a:cs typeface="Times New Roman" panose="02020603050405020304" pitchFamily="18" charset="0"/>
            </a:endParaRPr>
          </a:p>
        </p:txBody>
      </p:sp>
      <p:sp>
        <p:nvSpPr>
          <p:cNvPr id="4" name="文本框 9"/>
          <p:cNvSpPr txBox="1"/>
          <p:nvPr/>
        </p:nvSpPr>
        <p:spPr>
          <a:xfrm>
            <a:off x="-2715" y="3823837"/>
            <a:ext cx="12162586" cy="156966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Link3B: </a:t>
            </a:r>
            <a:r>
              <a:rPr lang="en-US" altLang="zh-CN" sz="3200" b="1" dirty="0" smtClean="0">
                <a:latin typeface="Times New Roman" panose="02020603050405020304" pitchFamily="18" charset="0"/>
                <a:cs typeface="Times New Roman" panose="02020603050405020304" pitchFamily="18" charset="0"/>
              </a:rPr>
              <a:t>(</a:t>
            </a:r>
            <a:r>
              <a:rPr lang="zh-CN" altLang="en-US" sz="3200" b="1" dirty="0">
                <a:latin typeface="Times New Roman" panose="02020603050405020304" pitchFamily="18" charset="0"/>
                <a:cs typeface="Times New Roman" panose="02020603050405020304" pitchFamily="18" charset="0"/>
              </a:rPr>
              <a:t>回扣下棋的步骤</a:t>
            </a:r>
            <a:r>
              <a:rPr lang="en-US" altLang="zh-CN" sz="3200" b="1" dirty="0">
                <a:latin typeface="Times New Roman" panose="02020603050405020304" pitchFamily="18" charset="0"/>
                <a:cs typeface="Times New Roman" panose="02020603050405020304" pitchFamily="18" charset="0"/>
              </a:rPr>
              <a:t>) </a:t>
            </a:r>
            <a:r>
              <a:rPr lang="en-US" altLang="zh-CN" sz="3200" b="1" dirty="0" smtClean="0">
                <a:solidFill>
                  <a:srgbClr val="9900FF"/>
                </a:solidFill>
                <a:latin typeface="Times New Roman" panose="02020603050405020304" pitchFamily="18" charset="0"/>
                <a:cs typeface="Times New Roman" panose="02020603050405020304" pitchFamily="18" charset="0"/>
              </a:rPr>
              <a:t>Each of Jackson’s </a:t>
            </a:r>
            <a:r>
              <a:rPr lang="en-US" altLang="zh-CN" sz="3200" b="1" dirty="0" smtClean="0">
                <a:solidFill>
                  <a:srgbClr val="FF0000"/>
                </a:solidFill>
                <a:latin typeface="Times New Roman" panose="02020603050405020304" pitchFamily="18" charset="0"/>
                <a:cs typeface="Times New Roman" panose="02020603050405020304" pitchFamily="18" charset="0"/>
              </a:rPr>
              <a:t>well-planned and carefully-analyzed </a:t>
            </a:r>
            <a:r>
              <a:rPr lang="en-US" altLang="zh-CN" sz="3200" b="1" dirty="0" smtClean="0">
                <a:solidFill>
                  <a:srgbClr val="9900FF"/>
                </a:solidFill>
                <a:latin typeface="Times New Roman" panose="02020603050405020304" pitchFamily="18" charset="0"/>
                <a:cs typeface="Times New Roman" panose="02020603050405020304" pitchFamily="18" charset="0"/>
              </a:rPr>
              <a:t>moves over the chessboard </a:t>
            </a:r>
            <a:r>
              <a:rPr lang="en-US" altLang="zh-CN" sz="3200" b="1" dirty="0">
                <a:solidFill>
                  <a:srgbClr val="9900FF"/>
                </a:solidFill>
                <a:latin typeface="Times New Roman" panose="02020603050405020304" pitchFamily="18" charset="0"/>
                <a:cs typeface="Times New Roman" panose="02020603050405020304" pitchFamily="18" charset="0"/>
              </a:rPr>
              <a:t>carried hope for success. </a:t>
            </a:r>
            <a:endParaRPr lang="en-US" altLang="zh-CN" sz="3200" b="1" dirty="0">
              <a:solidFill>
                <a:srgbClr val="99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696628"/>
            <a:ext cx="12216554" cy="584775"/>
          </a:xfrm>
          <a:prstGeom prst="rect">
            <a:avLst/>
          </a:prstGeom>
          <a:noFill/>
        </p:spPr>
        <p:txBody>
          <a:bodyPr wrap="square" rtlCol="0">
            <a:spAutoFit/>
          </a:bodyPr>
          <a:lstStyle/>
          <a:p>
            <a:pPr algn="just"/>
            <a:r>
              <a:rPr lang="en-US" altLang="zh-CN" sz="3200" b="1" i="1" kern="0" dirty="0">
                <a:solidFill>
                  <a:srgbClr val="0000FF"/>
                </a:solidFill>
                <a:latin typeface="Times New Roman" panose="02020603050405020304" pitchFamily="18" charset="0"/>
                <a:cs typeface="Times New Roman" panose="02020603050405020304" pitchFamily="18" charset="0"/>
              </a:rPr>
              <a:t>Para2: In the final moments of the game, the pressure was intense.</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0"/>
            <a:ext cx="12258517" cy="756661"/>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10"/>
          <p:cNvSpPr txBox="1"/>
          <p:nvPr/>
        </p:nvSpPr>
        <p:spPr>
          <a:xfrm>
            <a:off x="19493" y="1724028"/>
            <a:ext cx="12153014" cy="156966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sym typeface="+mn-ea"/>
              </a:rPr>
              <a:t>Ending A: (</a:t>
            </a:r>
            <a:r>
              <a:rPr lang="zh-CN" altLang="en-US" sz="3200" b="1" dirty="0">
                <a:latin typeface="Times New Roman" panose="02020603050405020304" pitchFamily="18" charset="0"/>
                <a:cs typeface="Times New Roman" panose="02020603050405020304" pitchFamily="18" charset="0"/>
                <a:sym typeface="+mn-ea"/>
              </a:rPr>
              <a:t>主题式结尾</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dirty="0">
                <a:solidFill>
                  <a:srgbClr val="0000FF"/>
                </a:solidFill>
                <a:latin typeface="Times New Roman" panose="02020603050405020304" pitchFamily="18" charset="0"/>
                <a:cs typeface="Times New Roman" panose="02020603050405020304" pitchFamily="18" charset="0"/>
                <a:sym typeface="+mn-ea"/>
              </a:rPr>
              <a:t>When delivering his acceptance speech, Jackson shared with them his favorite motto </a:t>
            </a:r>
            <a:r>
              <a:rPr lang="en-US" altLang="zh-CN" sz="3200" b="1" dirty="0">
                <a:solidFill>
                  <a:srgbClr val="C00000"/>
                </a:solidFill>
                <a:latin typeface="Times New Roman" panose="02020603050405020304" pitchFamily="18" charset="0"/>
                <a:cs typeface="Times New Roman" panose="02020603050405020304" pitchFamily="18" charset="0"/>
                <a:sym typeface="+mn-ea"/>
              </a:rPr>
              <a:t>---Winners never quit, quitters never win.</a:t>
            </a:r>
            <a:endParaRPr lang="en-US" altLang="zh-CN" sz="3200" b="1" i="1" dirty="0">
              <a:solidFill>
                <a:srgbClr val="CC00CC"/>
              </a:solidFill>
              <a:latin typeface="Times New Roman" panose="02020603050405020304" pitchFamily="18" charset="0"/>
              <a:cs typeface="Times New Roman" panose="02020603050405020304" pitchFamily="18" charset="0"/>
              <a:sym typeface="+mn-ea"/>
            </a:endParaRPr>
          </a:p>
        </p:txBody>
      </p:sp>
      <p:sp>
        <p:nvSpPr>
          <p:cNvPr id="5" name="文本框 10"/>
          <p:cNvSpPr txBox="1"/>
          <p:nvPr/>
        </p:nvSpPr>
        <p:spPr>
          <a:xfrm>
            <a:off x="-3867" y="3293688"/>
            <a:ext cx="12089473" cy="1569660"/>
          </a:xfrm>
          <a:prstGeom prst="rect">
            <a:avLst/>
          </a:prstGeom>
          <a:solidFill>
            <a:schemeClr val="bg1"/>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sym typeface="+mn-ea"/>
              </a:rPr>
              <a:t>Ending B: </a:t>
            </a:r>
            <a:r>
              <a:rPr lang="en-US" altLang="zh-CN" sz="3200" b="1" dirty="0" smtClean="0">
                <a:latin typeface="Times New Roman" panose="02020603050405020304" pitchFamily="18" charset="0"/>
                <a:cs typeface="Times New Roman" panose="02020603050405020304" pitchFamily="18" charset="0"/>
                <a:sym typeface="+mn-ea"/>
              </a:rPr>
              <a:t>( </a:t>
            </a:r>
            <a:r>
              <a:rPr lang="zh-CN" altLang="en-US" sz="3200" b="1" dirty="0" smtClean="0">
                <a:latin typeface="Times New Roman" panose="02020603050405020304" pitchFamily="18" charset="0"/>
                <a:cs typeface="Times New Roman" panose="02020603050405020304" pitchFamily="18" charset="0"/>
                <a:sym typeface="+mn-ea"/>
              </a:rPr>
              <a:t>感悟</a:t>
            </a:r>
            <a:r>
              <a:rPr lang="zh-CN" altLang="en-US" sz="3200" b="1" dirty="0">
                <a:latin typeface="Times New Roman" panose="02020603050405020304" pitchFamily="18" charset="0"/>
                <a:cs typeface="Times New Roman" panose="02020603050405020304" pitchFamily="18" charset="0"/>
                <a:sym typeface="+mn-ea"/>
              </a:rPr>
              <a:t>式结尾</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dirty="0">
                <a:solidFill>
                  <a:srgbClr val="0000FF"/>
                </a:solidFill>
                <a:latin typeface="Times New Roman" panose="02020603050405020304" pitchFamily="18" charset="0"/>
                <a:cs typeface="Times New Roman" panose="02020603050405020304" pitchFamily="18" charset="0"/>
                <a:sym typeface="+mn-ea"/>
              </a:rPr>
              <a:t>It dawned on Jackson that </a:t>
            </a:r>
            <a:r>
              <a:rPr lang="en-US" altLang="zh-CN" sz="3200" b="1" dirty="0">
                <a:latin typeface="Times New Roman" panose="02020603050405020304" pitchFamily="18" charset="0"/>
                <a:cs typeface="Times New Roman" panose="02020603050405020304" pitchFamily="18" charset="0"/>
                <a:sym typeface="+mn-ea"/>
              </a:rPr>
              <a:t>no matter how tough a situation is, </a:t>
            </a:r>
            <a:r>
              <a:rPr lang="en-US" altLang="zh-CN" sz="3200" b="1" dirty="0">
                <a:solidFill>
                  <a:srgbClr val="C00000"/>
                </a:solidFill>
                <a:latin typeface="Times New Roman" panose="02020603050405020304" pitchFamily="18" charset="0"/>
                <a:cs typeface="Times New Roman" panose="02020603050405020304" pitchFamily="18" charset="0"/>
                <a:sym typeface="+mn-ea"/>
              </a:rPr>
              <a:t>he can overcome any obstacle with </a:t>
            </a:r>
            <a:r>
              <a:rPr lang="en-US" altLang="zh-CN" sz="3200" b="1" dirty="0" smtClean="0">
                <a:solidFill>
                  <a:srgbClr val="C00000"/>
                </a:solidFill>
                <a:latin typeface="Times New Roman" panose="02020603050405020304" pitchFamily="18" charset="0"/>
                <a:cs typeface="Times New Roman" panose="02020603050405020304" pitchFamily="18" charset="0"/>
                <a:sym typeface="+mn-ea"/>
              </a:rPr>
              <a:t>burning determination </a:t>
            </a:r>
            <a:r>
              <a:rPr lang="en-US" altLang="zh-CN" sz="3200" b="1" dirty="0">
                <a:solidFill>
                  <a:srgbClr val="C00000"/>
                </a:solidFill>
                <a:latin typeface="Times New Roman" panose="02020603050405020304" pitchFamily="18" charset="0"/>
                <a:cs typeface="Times New Roman" panose="02020603050405020304" pitchFamily="18" charset="0"/>
                <a:sym typeface="+mn-ea"/>
              </a:rPr>
              <a:t>and proper strategies. </a:t>
            </a:r>
            <a:endParaRPr lang="en-US" altLang="zh-CN" sz="3200" b="1" dirty="0">
              <a:solidFill>
                <a:srgbClr val="C00000"/>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6437660"/>
          </a:xfrm>
          <a:prstGeom prst="rect">
            <a:avLst/>
          </a:prstGeom>
          <a:solidFill>
            <a:schemeClr val="bg1"/>
          </a:solidFill>
        </p:spPr>
        <p:txBody>
          <a:bodyPr wrap="square">
            <a:spAutoFit/>
          </a:bodyPr>
          <a:lstStyle/>
          <a:p>
            <a:pPr algn="just"/>
            <a:r>
              <a:rPr lang="en-US" altLang="zh-CN" sz="3200" b="1" i="1" dirty="0">
                <a:solidFill>
                  <a:srgbClr val="0000FF"/>
                </a:solidFill>
              </a:rPr>
              <a:t>Para1: With a new-found determination, Jackson told himself that winners never quit</a:t>
            </a:r>
            <a:r>
              <a:rPr lang="en-US" altLang="zh-CN" sz="3200" b="1" i="1" dirty="0" smtClean="0">
                <a:solidFill>
                  <a:srgbClr val="0000FF"/>
                </a:solidFill>
              </a:rPr>
              <a:t>.  </a:t>
            </a:r>
            <a:r>
              <a:rPr lang="en-US" altLang="zh-CN" sz="3200" b="1" kern="100" dirty="0" smtClean="0">
                <a:solidFill>
                  <a:srgbClr val="0000FF"/>
                </a:solidFill>
                <a:latin typeface="Times New Roman" panose="02020603050405020304" pitchFamily="18" charset="0"/>
                <a:cs typeface="Times New Roman" panose="02020603050405020304" pitchFamily="18" charset="0"/>
              </a:rPr>
              <a:t>  </a:t>
            </a:r>
            <a:r>
              <a:rPr lang="en-US" altLang="zh-CN" sz="3200" b="1" kern="100" dirty="0">
                <a:solidFill>
                  <a:srgbClr val="0000FF"/>
                </a:solidFill>
                <a:latin typeface="Times New Roman" panose="02020603050405020304" pitchFamily="18" charset="0"/>
                <a:cs typeface="Times New Roman" panose="02020603050405020304" pitchFamily="18" charset="0"/>
              </a:rPr>
              <a:t>Overwhelmed by an enormous sense of confidence, Jackson strode up to the chess table, holding his head high. No sooner had </a:t>
            </a:r>
            <a:r>
              <a:rPr lang="en-US" altLang="zh-CN" sz="3200" b="1" kern="100">
                <a:solidFill>
                  <a:srgbClr val="0000FF"/>
                </a:solidFill>
                <a:latin typeface="Times New Roman" panose="02020603050405020304" pitchFamily="18" charset="0"/>
                <a:cs typeface="Times New Roman" panose="02020603050405020304" pitchFamily="18" charset="0"/>
              </a:rPr>
              <a:t>Jackson </a:t>
            </a:r>
            <a:r>
              <a:rPr lang="en-US" altLang="zh-CN" sz="3200" b="1" kern="100" smtClean="0">
                <a:solidFill>
                  <a:srgbClr val="0000FF"/>
                </a:solidFill>
                <a:latin typeface="Times New Roman" panose="02020603050405020304" pitchFamily="18" charset="0"/>
                <a:cs typeface="Times New Roman" panose="02020603050405020304" pitchFamily="18" charset="0"/>
              </a:rPr>
              <a:t>sat </a:t>
            </a:r>
            <a:r>
              <a:rPr lang="en-US" altLang="zh-CN" sz="3200" b="1" kern="100" dirty="0">
                <a:solidFill>
                  <a:srgbClr val="0000FF"/>
                </a:solidFill>
                <a:latin typeface="Times New Roman" panose="02020603050405020304" pitchFamily="18" charset="0"/>
                <a:cs typeface="Times New Roman" panose="02020603050405020304" pitchFamily="18" charset="0"/>
              </a:rPr>
              <a:t>down than the fierce </a:t>
            </a:r>
            <a:r>
              <a:rPr lang="en-US" altLang="zh-CN" sz="3200" b="1" kern="100" dirty="0" smtClean="0">
                <a:solidFill>
                  <a:srgbClr val="0000FF"/>
                </a:solidFill>
                <a:latin typeface="Times New Roman" panose="02020603050405020304" pitchFamily="18" charset="0"/>
                <a:cs typeface="Times New Roman" panose="02020603050405020304" pitchFamily="18" charset="0"/>
              </a:rPr>
              <a:t>/ intense game </a:t>
            </a:r>
            <a:r>
              <a:rPr lang="en-US" altLang="zh-CN" sz="3200" b="1" kern="100" dirty="0">
                <a:solidFill>
                  <a:srgbClr val="0000FF"/>
                </a:solidFill>
                <a:latin typeface="Times New Roman" panose="02020603050405020304" pitchFamily="18" charset="0"/>
                <a:cs typeface="Times New Roman" panose="02020603050405020304" pitchFamily="18" charset="0"/>
              </a:rPr>
              <a:t>continued. With the strategies of the chess masters crossing his mind, Jackson’s pieces advanced aggressively. Focusing on the chessboard and analyzing every possible move, he moved his fingers over the pieces swiftly and boldly, which literally gave his opponent a hard blow. In panic, his rival made a few deadly mistakes, putting himself in a tough situation. His initial depression replaced with excitement, a slight smile appeared on Jackson’s lips. Time ticking by, Jackson got the upper hand with a tiny advantage, turning the table on his arrogant opponent.  (117)</a:t>
            </a:r>
            <a:endParaRPr lang="en-US" altLang="zh-CN" sz="3200" i="1" dirty="0">
              <a:solidFill>
                <a:srgbClr val="0000FF"/>
              </a:solidFill>
            </a:endParaRPr>
          </a:p>
        </p:txBody>
      </p:sp>
      <p:pic>
        <p:nvPicPr>
          <p:cNvPr id="5124" name="图片 6" descr="logo横版 png"/>
          <p:cNvPicPr>
            <a:picLocks noChangeAspect="1"/>
          </p:cNvPicPr>
          <p:nvPr/>
        </p:nvPicPr>
        <p:blipFill>
          <a:blip r:embed="rId1"/>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43440"/>
            <a:ext cx="12192000" cy="5760551"/>
          </a:xfrm>
          <a:prstGeom prst="rect">
            <a:avLst/>
          </a:prstGeom>
          <a:solidFill>
            <a:schemeClr val="bg1"/>
          </a:solidFill>
        </p:spPr>
        <p:txBody>
          <a:bodyPr wrap="square">
            <a:spAutoFit/>
          </a:bodyPr>
          <a:lstStyle/>
          <a:p>
            <a:pPr algn="just">
              <a:lnSpc>
                <a:spcPts val="3400"/>
              </a:lnSpc>
            </a:pPr>
            <a:r>
              <a:rPr lang="en-US" altLang="zh-CN" sz="3200" b="1" i="1" kern="0" dirty="0">
                <a:solidFill>
                  <a:srgbClr val="0000FF"/>
                </a:solidFill>
                <a:latin typeface="Times New Roman" panose="02020603050405020304" pitchFamily="18" charset="0"/>
                <a:cs typeface="Times New Roman" panose="02020603050405020304" pitchFamily="18" charset="0"/>
              </a:rPr>
              <a:t>Para2: In the final moments of the game, the pressure was intense. </a:t>
            </a:r>
            <a:r>
              <a:rPr lang="en-US" altLang="zh-CN" sz="3200" b="1" kern="0" dirty="0">
                <a:solidFill>
                  <a:srgbClr val="0000FF"/>
                </a:solidFill>
                <a:latin typeface="Times New Roman" panose="02020603050405020304" pitchFamily="18" charset="0"/>
                <a:cs typeface="Times New Roman" panose="02020603050405020304" pitchFamily="18" charset="0"/>
              </a:rPr>
              <a:t>Beads of sweat popping up on the forehead, the opponent refused to be disheartened, attempting to counter Jackson. Mind racing fast, Jackson stayed sharp, calm and focused. With the last decisive and bold move, the game came to an end. Never had the audience expected that Jackson would become the winner. With his creative chess strategies, Jackson turned champion of the tournament after numerous rounds of games, a dark horse without good resources and professional training. Thrilled cheers and deafening applause exploded in the air. Jackson held the trophy tightly in his hands, tears of joy mingled with pride welling up in his eyes. When delivering his acceptance speech, Jackson shared with them his favorite motto ---Winners never quit, quitters never win.</a:t>
            </a:r>
            <a:r>
              <a:rPr lang="en-US" altLang="zh-CN" sz="3200" b="1" i="1" kern="0" dirty="0">
                <a:solidFill>
                  <a:srgbClr val="0000FF"/>
                </a:solidFill>
                <a:latin typeface="Times New Roman" panose="02020603050405020304" pitchFamily="18" charset="0"/>
                <a:cs typeface="Times New Roman" panose="02020603050405020304" pitchFamily="18" charset="0"/>
              </a:rPr>
              <a:t> (123) </a:t>
            </a:r>
            <a:endParaRPr lang="en-US" altLang="zh-CN" sz="3200" b="1" dirty="0">
              <a:solidFill>
                <a:srgbClr val="CC00CC"/>
              </a:solidFill>
              <a:highlight>
                <a:srgbClr val="FFFF00"/>
              </a:highlight>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66860" y="102870"/>
            <a:ext cx="2146052" cy="6247864"/>
          </a:xfrm>
          <a:prstGeom prst="rect">
            <a:avLst/>
          </a:prstGeom>
          <a:solidFill>
            <a:schemeClr val="bg1"/>
          </a:solidFill>
        </p:spPr>
        <p:txBody>
          <a:bodyPr wrap="square" rtlCol="0">
            <a:spAutoFit/>
          </a:bodyPr>
          <a:lstStyle/>
          <a:p>
            <a:r>
              <a:rPr lang="zh-CN" altLang="en-US" sz="2000" dirty="0"/>
              <a:t>考生习作点评：</a:t>
            </a:r>
            <a:endParaRPr lang="en-US" altLang="zh-CN" sz="2000" dirty="0"/>
          </a:p>
          <a:p>
            <a:pPr marL="342900" indent="-342900">
              <a:buAutoNum type="arabicPeriod"/>
            </a:pPr>
            <a:r>
              <a:rPr lang="zh-CN" altLang="en-US" sz="2000" dirty="0"/>
              <a:t>考生对于</a:t>
            </a:r>
            <a:r>
              <a:rPr lang="zh-CN" altLang="en-US" sz="2000" dirty="0" smtClean="0"/>
              <a:t>故事的构思贴合原文，能紧扣原文进行创作。</a:t>
            </a:r>
            <a:endParaRPr lang="en-US" altLang="zh-CN" sz="2000" dirty="0"/>
          </a:p>
          <a:p>
            <a:pPr marL="342900" indent="-342900">
              <a:buAutoNum type="arabicPeriod"/>
            </a:pPr>
            <a:r>
              <a:rPr lang="zh-CN" altLang="en-US" sz="2000" dirty="0" smtClean="0"/>
              <a:t>心理活动，表情，动作描写都比较生动形象。</a:t>
            </a:r>
            <a:endParaRPr lang="en-US" altLang="zh-CN" sz="2000" dirty="0" smtClean="0"/>
          </a:p>
          <a:p>
            <a:pPr marL="342900" indent="-342900">
              <a:buAutoNum type="arabicPeriod"/>
            </a:pPr>
            <a:r>
              <a:rPr lang="zh-CN" altLang="en-US" sz="2000" dirty="0" smtClean="0"/>
              <a:t>书写有少许涂改</a:t>
            </a:r>
            <a:r>
              <a:rPr lang="en-US" altLang="zh-CN" sz="2000" dirty="0" smtClean="0"/>
              <a:t>,</a:t>
            </a:r>
            <a:r>
              <a:rPr lang="zh-CN" altLang="en-US" sz="2000" dirty="0" smtClean="0"/>
              <a:t>拼写也有几处错误</a:t>
            </a:r>
            <a:r>
              <a:rPr lang="zh-CN" altLang="en-US" sz="2000" smtClean="0"/>
              <a:t>，但是鉴于原文</a:t>
            </a:r>
            <a:r>
              <a:rPr lang="zh-CN" altLang="en-US" sz="2000" dirty="0" smtClean="0"/>
              <a:t>本下棋比赛</a:t>
            </a:r>
            <a:r>
              <a:rPr lang="zh-CN" altLang="en-US" sz="2000" smtClean="0"/>
              <a:t>内容创作虽然难度大，但考生</a:t>
            </a:r>
            <a:r>
              <a:rPr lang="zh-CN" altLang="en-US" sz="2000" dirty="0" smtClean="0"/>
              <a:t>思路清晰并完成紧扣主题的</a:t>
            </a:r>
            <a:r>
              <a:rPr lang="zh-CN" altLang="en-US" sz="2000" smtClean="0"/>
              <a:t>创作，故本文</a:t>
            </a:r>
            <a:r>
              <a:rPr lang="zh-CN" altLang="en-US" sz="2000" dirty="0" smtClean="0"/>
              <a:t>不失为佳作一篇）</a:t>
            </a:r>
            <a:endParaRPr lang="en-US" altLang="zh-CN" sz="2000" dirty="0"/>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56558"/>
          <a:stretch>
            <a:fillRect/>
          </a:stretch>
        </p:blipFill>
        <p:spPr>
          <a:xfrm>
            <a:off x="70187" y="0"/>
            <a:ext cx="8674982" cy="2979279"/>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87" y="2979279"/>
            <a:ext cx="8674982" cy="4105275"/>
          </a:xfrm>
          <a:prstGeom prst="rect">
            <a:avLst/>
          </a:prstGeom>
        </p:spPr>
      </p:pic>
      <p:pic>
        <p:nvPicPr>
          <p:cNvPr id="5124" name="图片 6" descr="logo横版 png"/>
          <p:cNvPicPr>
            <a:picLocks noChangeAspect="1"/>
          </p:cNvPicPr>
          <p:nvPr/>
        </p:nvPicPr>
        <p:blipFill>
          <a:blip r:embed="rId3"/>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文本框 3"/>
          <p:cNvSpPr txBox="1"/>
          <p:nvPr/>
        </p:nvSpPr>
        <p:spPr>
          <a:xfrm>
            <a:off x="354021" y="5151323"/>
            <a:ext cx="4234069" cy="646331"/>
          </a:xfrm>
          <a:prstGeom prst="rect">
            <a:avLst/>
          </a:prstGeom>
          <a:solidFill>
            <a:srgbClr val="92D050"/>
          </a:solidFill>
        </p:spPr>
        <p:txBody>
          <a:bodyPr wrap="square" rtlCol="0">
            <a:spAutoFit/>
          </a:bodyPr>
          <a:lstStyle/>
          <a:p>
            <a:r>
              <a:rPr lang="en-US" altLang="zh-CN" sz="3600" dirty="0">
                <a:solidFill>
                  <a:srgbClr val="CC00CC"/>
                </a:solidFill>
              </a:rPr>
              <a:t> </a:t>
            </a:r>
            <a:r>
              <a:rPr lang="zh-CN" altLang="en-US" sz="3600" dirty="0">
                <a:solidFill>
                  <a:srgbClr val="CC00CC"/>
                </a:solidFill>
              </a:rPr>
              <a:t>人</a:t>
            </a:r>
            <a:r>
              <a:rPr lang="zh-CN" altLang="en-US" sz="3600" dirty="0" smtClean="0">
                <a:solidFill>
                  <a:srgbClr val="CC00CC"/>
                </a:solidFill>
              </a:rPr>
              <a:t>与</a:t>
            </a:r>
            <a:r>
              <a:rPr lang="zh-CN" altLang="en-US" sz="3600" smtClean="0">
                <a:solidFill>
                  <a:srgbClr val="CC00CC"/>
                </a:solidFill>
              </a:rPr>
              <a:t>自我之成长篇 </a:t>
            </a:r>
            <a:endParaRPr lang="zh-CN" altLang="en-US" sz="3600" dirty="0">
              <a:solidFill>
                <a:srgbClr val="CC00CC"/>
              </a:solidFill>
            </a:endParaRPr>
          </a:p>
        </p:txBody>
      </p:sp>
      <p:sp>
        <p:nvSpPr>
          <p:cNvPr id="5" name="文本框 4"/>
          <p:cNvSpPr txBox="1"/>
          <p:nvPr/>
        </p:nvSpPr>
        <p:spPr>
          <a:xfrm>
            <a:off x="10125791" y="6007889"/>
            <a:ext cx="1627845" cy="646331"/>
          </a:xfrm>
          <a:prstGeom prst="rect">
            <a:avLst/>
          </a:prstGeom>
          <a:solidFill>
            <a:schemeClr val="bg1"/>
          </a:solidFill>
        </p:spPr>
        <p:txBody>
          <a:bodyPr wrap="square" rtlCol="0">
            <a:spAutoFit/>
          </a:bodyPr>
          <a:lstStyle/>
          <a:p>
            <a:r>
              <a:rPr lang="zh-CN" altLang="en-US" sz="3600" dirty="0">
                <a:solidFill>
                  <a:srgbClr val="0000FF"/>
                </a:solidFill>
              </a:rPr>
              <a:t>郑素红</a:t>
            </a:r>
            <a:endParaRPr lang="zh-CN" altLang="en-US" sz="3600" dirty="0">
              <a:solidFill>
                <a:srgbClr val="0000FF"/>
              </a:solidFill>
            </a:endParaRPr>
          </a:p>
        </p:txBody>
      </p:sp>
      <p:sp>
        <p:nvSpPr>
          <p:cNvPr id="2" name="矩形 1"/>
          <p:cNvSpPr/>
          <p:nvPr/>
        </p:nvSpPr>
        <p:spPr>
          <a:xfrm>
            <a:off x="2062976" y="450947"/>
            <a:ext cx="8329946" cy="1107996"/>
          </a:xfrm>
          <a:prstGeom prst="rect">
            <a:avLst/>
          </a:prstGeom>
          <a:solidFill>
            <a:schemeClr val="bg1">
              <a:lumMod val="95000"/>
            </a:schemeClr>
          </a:solidFill>
        </p:spPr>
        <p:txBody>
          <a:bodyPr wrap="square" lIns="91440" tIns="45720" rIns="91440" bIns="45720">
            <a:spAutoFit/>
          </a:bodyPr>
          <a:lstStyle/>
          <a:p>
            <a:pPr algn="ctr"/>
            <a:r>
              <a:rPr lang="en-US" altLang="zh-CN" sz="6600" b="1" dirty="0" smtClean="0">
                <a:solidFill>
                  <a:srgbClr val="FF0000"/>
                </a:solidFill>
                <a:latin typeface="等线" panose="02010600030101010101" pitchFamily="2" charset="-122"/>
                <a:cs typeface="Times New Roman" panose="02020603050405020304" pitchFamily="18" charset="0"/>
              </a:rPr>
              <a:t>Winners Never Quit</a:t>
            </a:r>
            <a:r>
              <a:rPr lang="zh-CN" altLang="en-US" sz="6600" b="1" dirty="0" smtClean="0">
                <a:solidFill>
                  <a:srgbClr val="FF0000"/>
                </a:solidFill>
                <a:latin typeface="等线" panose="02010600030101010101" pitchFamily="2" charset="-122"/>
                <a:cs typeface="Times New Roman" panose="02020603050405020304" pitchFamily="18" charset="0"/>
              </a:rPr>
              <a:t>！</a:t>
            </a:r>
            <a:endParaRPr lang="zh-CN" altLang="en-US" sz="6600" b="1" dirty="0">
              <a:ln w="22225">
                <a:solidFill>
                  <a:schemeClr val="accent2"/>
                </a:solidFill>
                <a:prstDash val="solid"/>
              </a:ln>
              <a:solidFill>
                <a:srgbClr val="FF0000"/>
              </a:solidFill>
            </a:endParaRPr>
          </a:p>
        </p:txBody>
      </p:sp>
      <p:sp>
        <p:nvSpPr>
          <p:cNvPr id="3" name="文本框 2"/>
          <p:cNvSpPr txBox="1"/>
          <p:nvPr/>
        </p:nvSpPr>
        <p:spPr>
          <a:xfrm>
            <a:off x="6547235" y="3848825"/>
            <a:ext cx="4392478" cy="523220"/>
          </a:xfrm>
          <a:prstGeom prst="rect">
            <a:avLst/>
          </a:prstGeom>
          <a:solidFill>
            <a:srgbClr val="92D050"/>
          </a:solidFill>
        </p:spPr>
        <p:txBody>
          <a:bodyPr wrap="square" rtlCol="0">
            <a:spAutoFit/>
          </a:bodyPr>
          <a:lstStyle/>
          <a:p>
            <a:r>
              <a:rPr lang="en-US" altLang="zh-CN" sz="2800" b="1" dirty="0">
                <a:solidFill>
                  <a:srgbClr val="C00000"/>
                </a:solidFill>
              </a:rPr>
              <a:t>---2025</a:t>
            </a:r>
            <a:r>
              <a:rPr lang="zh-CN" altLang="en-US" sz="2800" b="1" dirty="0">
                <a:solidFill>
                  <a:srgbClr val="C00000"/>
                </a:solidFill>
              </a:rPr>
              <a:t>届</a:t>
            </a:r>
            <a:r>
              <a:rPr lang="en-US" altLang="zh-CN" sz="2800" b="1" dirty="0" smtClean="0">
                <a:solidFill>
                  <a:srgbClr val="C00000"/>
                </a:solidFill>
              </a:rPr>
              <a:t>-2-25 </a:t>
            </a:r>
            <a:r>
              <a:rPr lang="zh-CN" altLang="en-US" sz="2800" b="1" dirty="0" smtClean="0">
                <a:solidFill>
                  <a:srgbClr val="C00000"/>
                </a:solidFill>
              </a:rPr>
              <a:t>七彩联盟</a:t>
            </a:r>
            <a:endParaRPr lang="zh-CN" altLang="en-US" sz="2800" b="1" dirty="0">
              <a:solidFill>
                <a:srgbClr val="C00000"/>
              </a:solidFill>
            </a:endParaRPr>
          </a:p>
        </p:txBody>
      </p:sp>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64366" y="468630"/>
            <a:ext cx="12127634" cy="5262979"/>
          </a:xfrm>
          <a:prstGeom prst="rect">
            <a:avLst/>
          </a:prstGeom>
          <a:solidFill>
            <a:schemeClr val="bg1"/>
          </a:solidFill>
        </p:spPr>
        <p:txBody>
          <a:bodyPr wrap="square">
            <a:spAutoFit/>
          </a:bodyPr>
          <a:lstStyle/>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There was a young boy named Jackson who had a burning desire to become a great chess player. He lived in a small town where chess was unpopular. The lack of proper coaches or training facilities nearby didn't dampen his spirits at all, for his fascination with the game knew no bounds.</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Every day after school, he would dash home eagerly and set up his old chessboard. For hours on end, he would study books borrowed from the library, his eyes scanning the pages attentively in an attempt to absorb new strategies. He practiced against himself religiously, moving the pieces back and forth, his mind deeply engaged in analyzing each move with care.</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When he took part in local chess matches, he was frequently underestimated. The tournament hall was filled with noisy people. The other players, armed with better resources and professional training, laughed at his simple techniques.</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0" y="8920"/>
            <a:ext cx="12148457" cy="7116051"/>
          </a:xfrm>
          <a:prstGeom prst="rect">
            <a:avLst/>
          </a:prstGeom>
          <a:solidFill>
            <a:schemeClr val="bg1"/>
          </a:solidFill>
        </p:spPr>
        <p:txBody>
          <a:bodyPr wrap="square">
            <a:spAutoFit/>
          </a:bodyPr>
          <a:lstStyle/>
          <a:p>
            <a:pPr indent="304800" algn="just">
              <a:lnSpc>
                <a:spcPts val="2900"/>
              </a:lnSpc>
            </a:pP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In one particular tournament, as he sat at the table for his first game, he could feel the eyes on him. His opponent made quick and decisive opening moves. Jackson, though nervous, focused hard. But soon, he found himself in a difficult position as his opponent's pieces advanced aggressively. He lost the game and was very disappointed.</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900"/>
              </a:lnSpc>
            </a:pP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In the next game, the situation was no better. His opponent's fingers moved swiftly over the pieces, while Jackson's hands were a bit sweaty as he tried to keep up, with his strategies easily countered (</a:t>
            </a:r>
            <a:r>
              <a:rPr lang="zh-CN" altLang="en-US" sz="3200" kern="100" dirty="0">
                <a:latin typeface="Calibri" panose="020F0502020204030204" pitchFamily="34" charset="0"/>
                <a:ea typeface="宋体" panose="02010600030101010101" pitchFamily="2" charset="-122"/>
                <a:cs typeface="Times New Roman" panose="02020603050405020304" pitchFamily="18" charset="0"/>
              </a:rPr>
              <a:t>对抗</a:t>
            </a: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a:t>
            </a:r>
            <a:r>
              <a:rPr lang="zh-CN" altLang="en-US" sz="3200" kern="100" dirty="0">
                <a:latin typeface="Calibri" panose="020F0502020204030204" pitchFamily="34" charset="0"/>
                <a:ea typeface="宋体" panose="02010600030101010101" pitchFamily="2" charset="-122"/>
                <a:cs typeface="Times New Roman" panose="02020603050405020304" pitchFamily="18" charset="0"/>
              </a:rPr>
              <a:t>：</a:t>
            </a: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The taunts (</a:t>
            </a:r>
            <a:r>
              <a:rPr lang="zh-CN" altLang="en-US" sz="3200" kern="100" dirty="0">
                <a:latin typeface="Calibri" panose="020F0502020204030204" pitchFamily="34" charset="0"/>
                <a:ea typeface="宋体" panose="02010600030101010101" pitchFamily="2" charset="-122"/>
                <a:cs typeface="Times New Roman" panose="02020603050405020304" pitchFamily="18" charset="0"/>
              </a:rPr>
              <a:t>嘲弄）</a:t>
            </a: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of his opponents rang in his ears, but he refused to be disheartened.</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900"/>
              </a:lnSpc>
            </a:pP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During the break, he sat alone in the corner, replaying the games in his mind to identify his mistakes. Realizing the need to be more creative and bold in his move, he immersed himself deeper into analyzing the games of the chess masters for inspiration. With every page he read and every move he analyzed, his determination grew like a burning fire.</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900"/>
              </a:lnSpc>
            </a:pPr>
            <a:r>
              <a:rPr lang="en-US" altLang="zh-CN" sz="3200" kern="100" dirty="0" smtClean="0">
                <a:latin typeface="Calibri" panose="020F0502020204030204" pitchFamily="34" charset="0"/>
                <a:ea typeface="宋体" panose="02010600030101010101" pitchFamily="2" charset="-122"/>
                <a:cs typeface="Times New Roman" panose="02020603050405020304" pitchFamily="18" charset="0"/>
              </a:rPr>
              <a:t>Para1</a:t>
            </a: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 With a new - found determination, Jackson told himself that winners never quit.</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900"/>
              </a:lnSpc>
            </a:pP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Para 2: In the final moments of the game, the pressure was intense.</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300"/>
              </a:lnSpc>
            </a:pP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e 7 Best Pumpkin Patches to Visit in Denver and the Front Range - 528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067344"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45484" y="108323"/>
            <a:ext cx="4534728"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pitchFamily="18" charset="0"/>
                <a:cs typeface="Times New Roman" panose="02020603050405020304" pitchFamily="18" charset="0"/>
                <a:sym typeface="+mn-ea"/>
              </a:rPr>
              <a:t>Read for elements</a:t>
            </a:r>
            <a:endParaRPr lang="zh-CN" altLang="en-US" sz="2800" dirty="0">
              <a:solidFill>
                <a:srgbClr val="CC00CC"/>
              </a:solidFill>
            </a:endParaRPr>
          </a:p>
        </p:txBody>
      </p:sp>
      <p:sp>
        <p:nvSpPr>
          <p:cNvPr id="5" name="文本框 4"/>
          <p:cNvSpPr txBox="1"/>
          <p:nvPr/>
        </p:nvSpPr>
        <p:spPr>
          <a:xfrm>
            <a:off x="0" y="1272895"/>
            <a:ext cx="12067344" cy="5204105"/>
          </a:xfrm>
          <a:prstGeom prst="rect">
            <a:avLst/>
          </a:prstGeom>
          <a:solidFill>
            <a:schemeClr val="bg1"/>
          </a:solidFill>
        </p:spPr>
        <p:txBody>
          <a:bodyPr wrap="square" rtlCol="0">
            <a:noAutofit/>
          </a:bodyPr>
          <a:lstStyle/>
          <a:p>
            <a:pPr marL="514350" indent="-514350">
              <a:buFontTx/>
              <a:buAutoNum type="arabicPeriod"/>
            </a:pPr>
            <a:r>
              <a:rPr lang="en-US" altLang="zh-CN" sz="3600" b="1" dirty="0">
                <a:latin typeface="Times New Roman" panose="02020603050405020304" pitchFamily="18" charset="0"/>
                <a:cs typeface="Times New Roman" panose="02020603050405020304" pitchFamily="18" charset="0"/>
              </a:rPr>
              <a:t>characters</a:t>
            </a:r>
            <a:r>
              <a:rPr lang="zh-CN" altLang="en-US" sz="3600" b="1" dirty="0">
                <a:latin typeface="Times New Roman" panose="02020603050405020304" pitchFamily="18" charset="0"/>
                <a:cs typeface="Times New Roman" panose="02020603050405020304" pitchFamily="18" charset="0"/>
              </a:rPr>
              <a:t>：</a:t>
            </a:r>
            <a:r>
              <a:rPr lang="en-US" altLang="zh-CN" sz="3600" b="1" dirty="0">
                <a:latin typeface="Times New Roman" panose="02020603050405020304" pitchFamily="18" charset="0"/>
                <a:cs typeface="Times New Roman" panose="02020603050405020304" pitchFamily="18" charset="0"/>
              </a:rPr>
              <a:t> </a:t>
            </a:r>
            <a:r>
              <a:rPr lang="en-US" altLang="zh-CN" sz="3600" b="1" dirty="0">
                <a:solidFill>
                  <a:srgbClr val="FF0000"/>
                </a:solidFill>
                <a:latin typeface="Times New Roman" panose="02020603050405020304" pitchFamily="18" charset="0"/>
                <a:cs typeface="Times New Roman" panose="02020603050405020304" pitchFamily="18" charset="0"/>
              </a:rPr>
              <a:t>Main roles:  </a:t>
            </a:r>
            <a:r>
              <a:rPr lang="en-US" altLang="zh-CN" sz="3600" b="1" dirty="0" smtClean="0">
                <a:solidFill>
                  <a:srgbClr val="FF0000"/>
                </a:solidFill>
                <a:latin typeface="Times New Roman" panose="02020603050405020304" pitchFamily="18" charset="0"/>
                <a:cs typeface="Times New Roman" panose="02020603050405020304" pitchFamily="18" charset="0"/>
              </a:rPr>
              <a:t>Jackson</a:t>
            </a:r>
            <a:endParaRPr lang="en-US" altLang="zh-CN" sz="3600" b="1" dirty="0">
              <a:solidFill>
                <a:srgbClr val="FF0000"/>
              </a:solidFill>
              <a:latin typeface="Times New Roman" panose="02020603050405020304" pitchFamily="18" charset="0"/>
              <a:cs typeface="Times New Roman" panose="02020603050405020304" pitchFamily="18" charset="0"/>
            </a:endParaRPr>
          </a:p>
          <a:p>
            <a:r>
              <a:rPr lang="en-US" altLang="zh-CN" sz="3600" b="1" dirty="0" smtClean="0">
                <a:solidFill>
                  <a:srgbClr val="FF0000"/>
                </a:solidFill>
                <a:latin typeface="Times New Roman" panose="02020603050405020304" pitchFamily="18" charset="0"/>
                <a:cs typeface="Times New Roman" panose="02020603050405020304" pitchFamily="18" charset="0"/>
              </a:rPr>
              <a:t>                Minor </a:t>
            </a:r>
            <a:r>
              <a:rPr lang="en-US" altLang="zh-CN" sz="3600" b="1" dirty="0">
                <a:solidFill>
                  <a:srgbClr val="FF0000"/>
                </a:solidFill>
                <a:latin typeface="Times New Roman" panose="02020603050405020304" pitchFamily="18" charset="0"/>
                <a:cs typeface="Times New Roman" panose="02020603050405020304" pitchFamily="18" charset="0"/>
              </a:rPr>
              <a:t>role:  </a:t>
            </a:r>
            <a:r>
              <a:rPr lang="en-US" altLang="zh-CN" sz="3600" b="1" dirty="0" smtClean="0">
                <a:solidFill>
                  <a:srgbClr val="FF0000"/>
                </a:solidFill>
                <a:latin typeface="Times New Roman" panose="02020603050405020304" pitchFamily="18" charset="0"/>
                <a:cs typeface="Times New Roman" panose="02020603050405020304" pitchFamily="18" charset="0"/>
              </a:rPr>
              <a:t>opponents   audience   </a:t>
            </a:r>
            <a:endParaRPr lang="en-US" altLang="zh-CN" sz="3600" b="1" dirty="0">
              <a:solidFill>
                <a:srgbClr val="FF0000"/>
              </a:solidFill>
              <a:latin typeface="Times New Roman" panose="02020603050405020304" pitchFamily="18" charset="0"/>
              <a:cs typeface="Times New Roman" panose="02020603050405020304" pitchFamily="18" charset="0"/>
            </a:endParaRPr>
          </a:p>
          <a:p>
            <a:r>
              <a:rPr lang="en-US" altLang="zh-CN" sz="3600" b="1" dirty="0" smtClean="0">
                <a:latin typeface="Times New Roman" panose="02020603050405020304" pitchFamily="18" charset="0"/>
                <a:cs typeface="Times New Roman" panose="02020603050405020304" pitchFamily="18" charset="0"/>
              </a:rPr>
              <a:t>2</a:t>
            </a:r>
            <a:r>
              <a:rPr lang="en-US" altLang="zh-CN" sz="3600" b="1" dirty="0">
                <a:latin typeface="Times New Roman" panose="02020603050405020304" pitchFamily="18" charset="0"/>
                <a:cs typeface="Times New Roman" panose="02020603050405020304" pitchFamily="18" charset="0"/>
              </a:rPr>
              <a:t>.   narrative perspective: </a:t>
            </a:r>
            <a:r>
              <a:rPr lang="zh-CN" altLang="en-US" sz="3600" dirty="0">
                <a:latin typeface="Times New Roman" panose="02020603050405020304" pitchFamily="18" charset="0"/>
                <a:cs typeface="Times New Roman" panose="02020603050405020304" pitchFamily="18" charset="0"/>
              </a:rPr>
              <a:t>   </a:t>
            </a:r>
            <a:r>
              <a:rPr lang="en-US" altLang="zh-CN" sz="3600" b="1" dirty="0" smtClean="0">
                <a:solidFill>
                  <a:srgbClr val="C00000"/>
                </a:solidFill>
                <a:latin typeface="Times New Roman" panose="02020603050405020304" pitchFamily="18" charset="0"/>
                <a:cs typeface="Times New Roman" panose="02020603050405020304" pitchFamily="18" charset="0"/>
              </a:rPr>
              <a:t>third </a:t>
            </a:r>
            <a:r>
              <a:rPr lang="en-US" altLang="zh-CN" sz="3600" b="1" dirty="0">
                <a:solidFill>
                  <a:srgbClr val="C00000"/>
                </a:solidFill>
                <a:latin typeface="Times New Roman" panose="02020603050405020304" pitchFamily="18" charset="0"/>
                <a:cs typeface="Times New Roman" panose="02020603050405020304" pitchFamily="18" charset="0"/>
              </a:rPr>
              <a:t>-person     </a:t>
            </a:r>
            <a:endParaRPr lang="en-US" altLang="zh-CN" sz="3600" b="1" dirty="0">
              <a:solidFill>
                <a:srgbClr val="C00000"/>
              </a:solidFill>
              <a:latin typeface="Times New Roman" panose="02020603050405020304" pitchFamily="18" charset="0"/>
              <a:cs typeface="Times New Roman" panose="02020603050405020304" pitchFamily="18" charset="0"/>
            </a:endParaRPr>
          </a:p>
          <a:p>
            <a:r>
              <a:rPr lang="en-US" altLang="zh-CN" sz="3600" b="1" dirty="0">
                <a:latin typeface="Times New Roman" panose="02020603050405020304" pitchFamily="18" charset="0"/>
                <a:cs typeface="Times New Roman" panose="02020603050405020304" pitchFamily="18" charset="0"/>
              </a:rPr>
              <a:t>3.   time</a:t>
            </a:r>
            <a:r>
              <a:rPr lang="zh-CN" altLang="en-US" sz="3600" b="1" dirty="0" smtClean="0">
                <a:latin typeface="Times New Roman" panose="02020603050405020304" pitchFamily="18" charset="0"/>
                <a:cs typeface="Times New Roman" panose="02020603050405020304" pitchFamily="18" charset="0"/>
              </a:rPr>
              <a:t>：</a:t>
            </a:r>
            <a:r>
              <a:rPr lang="en-US" altLang="zh-CN" sz="3600" b="1" dirty="0" smtClean="0">
                <a:solidFill>
                  <a:srgbClr val="FF0000"/>
                </a:solidFill>
                <a:latin typeface="Times New Roman" panose="02020603050405020304" pitchFamily="18" charset="0"/>
                <a:cs typeface="Times New Roman" panose="02020603050405020304" pitchFamily="18" charset="0"/>
              </a:rPr>
              <a:t> </a:t>
            </a:r>
            <a:r>
              <a:rPr lang="en-US" altLang="zh-CN" sz="3600" b="1" dirty="0" smtClean="0">
                <a:latin typeface="Times New Roman" panose="02020603050405020304" pitchFamily="18" charset="0"/>
                <a:cs typeface="Times New Roman" panose="02020603050405020304" pitchFamily="18" charset="0"/>
              </a:rPr>
              <a:t>unknown</a:t>
            </a:r>
            <a:endParaRPr lang="en-US" altLang="zh-CN" sz="3600" dirty="0">
              <a:latin typeface="Times New Roman" panose="02020603050405020304" pitchFamily="18" charset="0"/>
              <a:cs typeface="Times New Roman" panose="02020603050405020304" pitchFamily="18" charset="0"/>
            </a:endParaRPr>
          </a:p>
          <a:p>
            <a:pPr marL="742950" indent="-742950">
              <a:buAutoNum type="arabicPeriod" startAt="4"/>
            </a:pPr>
            <a:r>
              <a:rPr lang="en-US" altLang="zh-CN" sz="3600" b="1" dirty="0">
                <a:latin typeface="Times New Roman" panose="02020603050405020304" pitchFamily="18" charset="0"/>
                <a:cs typeface="Times New Roman" panose="02020603050405020304" pitchFamily="18" charset="0"/>
              </a:rPr>
              <a:t>place</a:t>
            </a:r>
            <a:r>
              <a:rPr lang="zh-CN" altLang="en-US" sz="3600" b="1" dirty="0">
                <a:latin typeface="Times New Roman" panose="02020603050405020304" pitchFamily="18" charset="0"/>
                <a:cs typeface="Times New Roman" panose="02020603050405020304" pitchFamily="18" charset="0"/>
              </a:rPr>
              <a:t>：</a:t>
            </a:r>
            <a:r>
              <a:rPr lang="en-US" altLang="zh-CN" sz="3600" dirty="0"/>
              <a:t>  </a:t>
            </a:r>
            <a:r>
              <a:rPr lang="en-US" altLang="zh-CN" sz="3600" dirty="0" smtClean="0">
                <a:solidFill>
                  <a:srgbClr val="FF3300"/>
                </a:solidFill>
              </a:rPr>
              <a:t>a chess tournament hall  </a:t>
            </a:r>
            <a:endParaRPr lang="en-US" altLang="zh-CN" sz="3600" dirty="0">
              <a:solidFill>
                <a:srgbClr val="FF3300"/>
              </a:solidFill>
            </a:endParaRPr>
          </a:p>
          <a:p>
            <a:pPr marL="742950" indent="-742950">
              <a:buAutoNum type="arabicPeriod" startAt="4"/>
            </a:pPr>
            <a:r>
              <a:rPr lang="en-US" altLang="zh-CN" sz="3600" b="1" dirty="0"/>
              <a:t> Event :  </a:t>
            </a:r>
            <a:r>
              <a:rPr lang="en-US" altLang="zh-CN" sz="3600" b="1" dirty="0" smtClean="0">
                <a:solidFill>
                  <a:srgbClr val="C00000"/>
                </a:solidFill>
              </a:rPr>
              <a:t> Jackson participated in a tournament and lost his first game but he never gave up and continued the following section of the game after reflection on his failure.</a:t>
            </a:r>
            <a:endParaRPr lang="zh-CN" altLang="en-US" sz="3600" b="1" dirty="0">
              <a:solidFill>
                <a:srgbClr val="C00000"/>
              </a:solidFill>
            </a:endParaRPr>
          </a:p>
        </p:txBody>
      </p:sp>
      <p:sp>
        <p:nvSpPr>
          <p:cNvPr id="3" name="AutoShape 2" descr="Pumpkin Patch Wallpapers - Wallpaper Cave"/>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9" name="文本框 8"/>
          <p:cNvSpPr txBox="1"/>
          <p:nvPr/>
        </p:nvSpPr>
        <p:spPr>
          <a:xfrm>
            <a:off x="-22530" y="6558"/>
            <a:ext cx="1060351" cy="1417747"/>
          </a:xfrm>
          <a:prstGeom prst="rect">
            <a:avLst/>
          </a:prstGeom>
          <a:solidFill>
            <a:schemeClr val="bg1"/>
          </a:solidFill>
        </p:spPr>
        <p:txBody>
          <a:bodyPr wrap="square" rtlCol="0">
            <a:noAutofit/>
          </a:bodyPr>
          <a:lstStyle/>
          <a:p>
            <a:r>
              <a:rPr lang="en-US" altLang="zh-CN" sz="2800" dirty="0"/>
              <a:t>  </a:t>
            </a:r>
            <a:r>
              <a:rPr lang="en-US" altLang="zh-CN" sz="2800" b="1" dirty="0">
                <a:solidFill>
                  <a:srgbClr val="FF0000"/>
                </a:solidFill>
              </a:rPr>
              <a:t>5.</a:t>
            </a:r>
            <a:endParaRPr lang="en-US" altLang="zh-CN" sz="2800" b="1" dirty="0">
              <a:solidFill>
                <a:srgbClr val="FF0000"/>
              </a:solidFill>
            </a:endParaRPr>
          </a:p>
          <a:p>
            <a:r>
              <a:rPr lang="en-US" altLang="zh-CN" sz="2800" b="1" dirty="0">
                <a:solidFill>
                  <a:srgbClr val="FF0000"/>
                </a:solidFill>
              </a:rPr>
              <a:t>story </a:t>
            </a:r>
            <a:endParaRPr lang="en-US" altLang="zh-CN" sz="2800" b="1" dirty="0">
              <a:solidFill>
                <a:srgbClr val="FF0000"/>
              </a:solidFill>
            </a:endParaRPr>
          </a:p>
          <a:p>
            <a:r>
              <a:rPr lang="en-US" altLang="zh-CN" sz="2800" b="1" dirty="0">
                <a:solidFill>
                  <a:srgbClr val="FF0000"/>
                </a:solidFill>
              </a:rPr>
              <a:t>line</a:t>
            </a:r>
            <a:endParaRPr lang="zh-CN" altLang="en-US" sz="2800" b="1" dirty="0">
              <a:solidFill>
                <a:srgbClr val="FF0000"/>
              </a:solidFill>
            </a:endParaRPr>
          </a:p>
        </p:txBody>
      </p:sp>
      <p:grpSp>
        <p:nvGrpSpPr>
          <p:cNvPr id="22" name="组合 8"/>
          <p:cNvGrpSpPr/>
          <p:nvPr/>
        </p:nvGrpSpPr>
        <p:grpSpPr bwMode="auto">
          <a:xfrm>
            <a:off x="1124585" y="300355"/>
            <a:ext cx="10233025" cy="5133340"/>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8" name="文本框 10"/>
          <p:cNvSpPr txBox="1">
            <a:spLocks noChangeArrowheads="1"/>
          </p:cNvSpPr>
          <p:nvPr>
            <p:custDataLst>
              <p:tags r:id="rId6"/>
            </p:custDataLst>
          </p:nvPr>
        </p:nvSpPr>
        <p:spPr bwMode="auto">
          <a:xfrm>
            <a:off x="6992041" y="0"/>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Climax</a:t>
            </a:r>
            <a:endParaRPr lang="en-US" altLang="zh-CN" sz="3600" b="1" dirty="0">
              <a:solidFill>
                <a:srgbClr val="C00000"/>
              </a:solidFill>
              <a:latin typeface="Times New Roman" panose="02020603050405020304" pitchFamily="18" charset="0"/>
            </a:endParaRPr>
          </a:p>
        </p:txBody>
      </p:sp>
      <p:sp>
        <p:nvSpPr>
          <p:cNvPr id="29" name="文本框 11"/>
          <p:cNvSpPr txBox="1">
            <a:spLocks noChangeArrowheads="1"/>
          </p:cNvSpPr>
          <p:nvPr>
            <p:custDataLst>
              <p:tags r:id="rId7"/>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Ending</a:t>
            </a:r>
            <a:endParaRPr lang="en-US" altLang="zh-CN" sz="3600" b="1" dirty="0">
              <a:solidFill>
                <a:srgbClr val="C00000"/>
              </a:solidFill>
              <a:latin typeface="Times New Roman" panose="02020603050405020304" pitchFamily="18" charset="0"/>
            </a:endParaRPr>
          </a:p>
        </p:txBody>
      </p:sp>
      <p:sp>
        <p:nvSpPr>
          <p:cNvPr id="3" name="文本框 2"/>
          <p:cNvSpPr txBox="1"/>
          <p:nvPr/>
        </p:nvSpPr>
        <p:spPr>
          <a:xfrm>
            <a:off x="141205" y="3190101"/>
            <a:ext cx="6386586" cy="1200329"/>
          </a:xfrm>
          <a:prstGeom prst="rect">
            <a:avLst/>
          </a:prstGeom>
          <a:solidFill>
            <a:schemeClr val="bg1"/>
          </a:solidFill>
        </p:spPr>
        <p:txBody>
          <a:bodyPr wrap="square" rtlCol="0">
            <a:spAutoFit/>
          </a:bodyPr>
          <a:lstStyle/>
          <a:p>
            <a:r>
              <a:rPr lang="en-US" altLang="zh-CN" sz="2400" dirty="0">
                <a:solidFill>
                  <a:srgbClr val="0000FF"/>
                </a:solidFill>
              </a:rPr>
              <a:t>In one particular tournament, </a:t>
            </a:r>
            <a:r>
              <a:rPr lang="en-US" altLang="zh-CN" sz="2400" dirty="0" smtClean="0">
                <a:solidFill>
                  <a:srgbClr val="0000FF"/>
                </a:solidFill>
              </a:rPr>
              <a:t>he </a:t>
            </a:r>
            <a:r>
              <a:rPr lang="en-US" altLang="zh-CN" sz="2400" dirty="0">
                <a:solidFill>
                  <a:srgbClr val="0000FF"/>
                </a:solidFill>
              </a:rPr>
              <a:t>lost the game and was very </a:t>
            </a:r>
            <a:r>
              <a:rPr lang="en-US" altLang="zh-CN" sz="2400" dirty="0" smtClean="0">
                <a:solidFill>
                  <a:srgbClr val="0000FF"/>
                </a:solidFill>
              </a:rPr>
              <a:t>disappointed, </a:t>
            </a:r>
            <a:r>
              <a:rPr lang="en-US" altLang="zh-CN" sz="2400" dirty="0">
                <a:solidFill>
                  <a:srgbClr val="0000FF"/>
                </a:solidFill>
              </a:rPr>
              <a:t>but he refused to be disheartened.</a:t>
            </a:r>
            <a:endParaRPr lang="en-US" altLang="zh-CN" sz="2400" dirty="0">
              <a:solidFill>
                <a:srgbClr val="0000FF"/>
              </a:solidFill>
            </a:endParaRPr>
          </a:p>
        </p:txBody>
      </p:sp>
      <p:sp>
        <p:nvSpPr>
          <p:cNvPr id="7" name="文本框 6"/>
          <p:cNvSpPr txBox="1"/>
          <p:nvPr/>
        </p:nvSpPr>
        <p:spPr>
          <a:xfrm>
            <a:off x="7328535" y="1063625"/>
            <a:ext cx="4886960" cy="1815882"/>
          </a:xfrm>
          <a:prstGeom prst="rect">
            <a:avLst/>
          </a:prstGeom>
          <a:solidFill>
            <a:schemeClr val="bg1"/>
          </a:solidFill>
        </p:spPr>
        <p:txBody>
          <a:bodyPr wrap="square" rtlCol="0" anchor="t">
            <a:spAutoFit/>
          </a:bodyPr>
          <a:lstStyle/>
          <a:p>
            <a:pPr algn="just"/>
            <a:r>
              <a:rPr lang="en-US" altLang="zh-CN" sz="2800" kern="100" dirty="0">
                <a:solidFill>
                  <a:srgbClr val="0000FF"/>
                </a:solidFill>
                <a:latin typeface="Times New Roman Regular"/>
                <a:ea typeface="宋体" panose="02010600030101010101" pitchFamily="2" charset="-122"/>
                <a:cs typeface="Times New Roman" panose="02020603050405020304" pitchFamily="18" charset="0"/>
              </a:rPr>
              <a:t>Para1: </a:t>
            </a:r>
            <a:r>
              <a:rPr lang="en-US" altLang="zh-CN" sz="2800" kern="100" dirty="0" smtClean="0">
                <a:solidFill>
                  <a:srgbClr val="CC00CC"/>
                </a:solidFill>
                <a:latin typeface="Times New Roman Regular"/>
                <a:ea typeface="宋体" panose="02010600030101010101" pitchFamily="2" charset="-122"/>
                <a:cs typeface="Times New Roman" panose="02020603050405020304" pitchFamily="18" charset="0"/>
              </a:rPr>
              <a:t>With </a:t>
            </a:r>
            <a:r>
              <a:rPr lang="en-US" altLang="zh-CN" sz="2800" kern="100" dirty="0">
                <a:solidFill>
                  <a:srgbClr val="CC00CC"/>
                </a:solidFill>
                <a:latin typeface="Times New Roman Regular"/>
                <a:ea typeface="宋体" panose="02010600030101010101" pitchFamily="2" charset="-122"/>
                <a:cs typeface="Times New Roman" panose="02020603050405020304" pitchFamily="18" charset="0"/>
              </a:rPr>
              <a:t>a new - found </a:t>
            </a:r>
            <a:r>
              <a:rPr lang="en-US" altLang="zh-CN" sz="2800" kern="100" dirty="0" err="1" smtClean="0">
                <a:solidFill>
                  <a:srgbClr val="CC00CC"/>
                </a:solidFill>
                <a:latin typeface="Times New Roman Regular"/>
                <a:ea typeface="宋体" panose="02010600030101010101" pitchFamily="2" charset="-122"/>
                <a:cs typeface="Times New Roman" panose="02020603050405020304" pitchFamily="18" charset="0"/>
              </a:rPr>
              <a:t>determination,Jackson</a:t>
            </a:r>
            <a:r>
              <a:rPr lang="en-US" altLang="zh-CN" sz="2800" kern="100" dirty="0" smtClean="0">
                <a:solidFill>
                  <a:srgbClr val="CC00CC"/>
                </a:solidFill>
                <a:latin typeface="Times New Roman Regular"/>
                <a:ea typeface="宋体" panose="02010600030101010101" pitchFamily="2" charset="-122"/>
                <a:cs typeface="Times New Roman" panose="02020603050405020304" pitchFamily="18" charset="0"/>
              </a:rPr>
              <a:t> </a:t>
            </a:r>
            <a:r>
              <a:rPr lang="en-US" altLang="zh-CN" sz="2800" kern="100" dirty="0">
                <a:solidFill>
                  <a:srgbClr val="CC00CC"/>
                </a:solidFill>
                <a:latin typeface="Times New Roman Regular"/>
                <a:ea typeface="宋体" panose="02010600030101010101" pitchFamily="2" charset="-122"/>
                <a:cs typeface="Times New Roman" panose="02020603050405020304" pitchFamily="18" charset="0"/>
              </a:rPr>
              <a:t>told himself that winners never quit.</a:t>
            </a:r>
            <a:endParaRPr lang="en-US" altLang="zh-CN" sz="2800" b="1" kern="100" dirty="0">
              <a:solidFill>
                <a:srgbClr val="0000FF"/>
              </a:solidFill>
              <a:latin typeface="Times New Roman Regular"/>
              <a:ea typeface="宋体" panose="02010600030101010101" pitchFamily="2" charset="-122"/>
              <a:cs typeface="Times New Roman" panose="02020603050405020304" pitchFamily="18" charset="0"/>
            </a:endParaRPr>
          </a:p>
        </p:txBody>
      </p:sp>
      <p:sp>
        <p:nvSpPr>
          <p:cNvPr id="10" name="文本框 9"/>
          <p:cNvSpPr txBox="1"/>
          <p:nvPr/>
        </p:nvSpPr>
        <p:spPr>
          <a:xfrm>
            <a:off x="7201204" y="3654141"/>
            <a:ext cx="5013325" cy="1384995"/>
          </a:xfrm>
          <a:prstGeom prst="rect">
            <a:avLst/>
          </a:prstGeom>
          <a:solidFill>
            <a:schemeClr val="bg1"/>
          </a:solidFill>
        </p:spPr>
        <p:txBody>
          <a:bodyPr wrap="square" rtlCol="0" anchor="t">
            <a:spAutoFit/>
          </a:bodyPr>
          <a:lstStyle/>
          <a:p>
            <a:r>
              <a:rPr lang="en-US" altLang="zh-CN" sz="2800" dirty="0" smtClean="0">
                <a:solidFill>
                  <a:srgbClr val="0000FF"/>
                </a:solidFill>
                <a:latin typeface="Times New Roman" panose="02020603050405020304" pitchFamily="18" charset="0"/>
                <a:cs typeface="Times New Roman" panose="02020603050405020304" pitchFamily="18" charset="0"/>
                <a:sym typeface="+mn-ea"/>
              </a:rPr>
              <a:t>Para2: </a:t>
            </a:r>
            <a:r>
              <a:rPr lang="en-US" altLang="zh-CN" sz="2800" dirty="0" smtClean="0">
                <a:solidFill>
                  <a:srgbClr val="CC00CC"/>
                </a:solidFill>
                <a:latin typeface="Times New Roman" panose="02020603050405020304" pitchFamily="18" charset="0"/>
                <a:cs typeface="Times New Roman" panose="02020603050405020304" pitchFamily="18" charset="0"/>
                <a:sym typeface="+mn-ea"/>
              </a:rPr>
              <a:t>In </a:t>
            </a:r>
            <a:r>
              <a:rPr lang="en-US" altLang="zh-CN" sz="2800" dirty="0">
                <a:solidFill>
                  <a:srgbClr val="CC00CC"/>
                </a:solidFill>
                <a:latin typeface="Times New Roman" panose="02020603050405020304" pitchFamily="18" charset="0"/>
                <a:cs typeface="Times New Roman" panose="02020603050405020304" pitchFamily="18" charset="0"/>
                <a:sym typeface="+mn-ea"/>
              </a:rPr>
              <a:t>the final moments of the game, the pressure was intense</a:t>
            </a:r>
            <a:r>
              <a:rPr lang="en-US" altLang="zh-CN" sz="2800" dirty="0" smtClean="0">
                <a:solidFill>
                  <a:srgbClr val="CC00CC"/>
                </a:solidFill>
                <a:latin typeface="Times New Roman" panose="02020603050405020304" pitchFamily="18" charset="0"/>
                <a:cs typeface="Times New Roman" panose="02020603050405020304" pitchFamily="18" charset="0"/>
                <a:sym typeface="+mn-ea"/>
              </a:rPr>
              <a:t>.</a:t>
            </a:r>
            <a:endParaRPr lang="en-US" altLang="zh-CN" sz="2800" dirty="0">
              <a:solidFill>
                <a:srgbClr val="CC00CC"/>
              </a:solidFill>
              <a:latin typeface="Times New Roman" panose="02020603050405020304" pitchFamily="18" charset="0"/>
              <a:cs typeface="Times New Roman" panose="02020603050405020304" pitchFamily="18" charset="0"/>
              <a:sym typeface="+mn-ea"/>
            </a:endParaRPr>
          </a:p>
        </p:txBody>
      </p:sp>
      <p:pic>
        <p:nvPicPr>
          <p:cNvPr id="12" name="图片 11"/>
          <p:cNvPicPr>
            <a:picLocks noChangeAspect="1"/>
          </p:cNvPicPr>
          <p:nvPr/>
        </p:nvPicPr>
        <p:blipFill>
          <a:blip r:embed="rId8"/>
          <a:stretch>
            <a:fillRect/>
          </a:stretch>
        </p:blipFill>
        <p:spPr>
          <a:xfrm>
            <a:off x="11373208" y="2092725"/>
            <a:ext cx="666115" cy="767715"/>
          </a:xfrm>
          <a:prstGeom prst="rect">
            <a:avLst/>
          </a:prstGeom>
        </p:spPr>
      </p:pic>
      <p:pic>
        <p:nvPicPr>
          <p:cNvPr id="13" name="图片 12"/>
          <p:cNvPicPr>
            <a:picLocks noChangeAspect="1"/>
          </p:cNvPicPr>
          <p:nvPr/>
        </p:nvPicPr>
        <p:blipFill>
          <a:blip r:embed="rId8"/>
          <a:stretch>
            <a:fillRect/>
          </a:stretch>
        </p:blipFill>
        <p:spPr>
          <a:xfrm>
            <a:off x="11372836" y="4526076"/>
            <a:ext cx="666115" cy="767715"/>
          </a:xfrm>
          <a:prstGeom prst="rect">
            <a:avLst/>
          </a:prstGeom>
        </p:spPr>
      </p:pic>
      <p:sp>
        <p:nvSpPr>
          <p:cNvPr id="8" name="文本框 7"/>
          <p:cNvSpPr txBox="1"/>
          <p:nvPr/>
        </p:nvSpPr>
        <p:spPr>
          <a:xfrm>
            <a:off x="1037820" y="294265"/>
            <a:ext cx="5931691" cy="2455040"/>
          </a:xfrm>
          <a:prstGeom prst="rect">
            <a:avLst/>
          </a:prstGeom>
          <a:solidFill>
            <a:schemeClr val="bg1"/>
          </a:solidFill>
        </p:spPr>
        <p:txBody>
          <a:bodyPr wrap="square" rtlCol="0" anchor="t">
            <a:noAutofit/>
          </a:bodyPr>
          <a:lstStyle/>
          <a:p>
            <a:r>
              <a:rPr lang="en-US" altLang="zh-CN" sz="2400" dirty="0" smtClean="0">
                <a:solidFill>
                  <a:srgbClr val="0000FF"/>
                </a:solidFill>
              </a:rPr>
              <a:t>    Realizing </a:t>
            </a:r>
            <a:r>
              <a:rPr lang="en-US" altLang="zh-CN" sz="2400" dirty="0">
                <a:solidFill>
                  <a:srgbClr val="0000FF"/>
                </a:solidFill>
              </a:rPr>
              <a:t>the need to be more creative and bold in his move, he immersed himself deeper into analyzing the games of the chess masters for inspiration. With every page he read and every move he analyzed, his determination grew like a burning fire.</a:t>
            </a:r>
            <a:endParaRPr lang="zh-CN" altLang="zh-CN" sz="2400" dirty="0">
              <a:solidFill>
                <a:srgbClr val="0000FF"/>
              </a:solidFill>
            </a:endParaRPr>
          </a:p>
        </p:txBody>
      </p:sp>
      <p:sp>
        <p:nvSpPr>
          <p:cNvPr id="16" name="文本框 15"/>
          <p:cNvSpPr txBox="1"/>
          <p:nvPr/>
        </p:nvSpPr>
        <p:spPr>
          <a:xfrm>
            <a:off x="6713832" y="5534907"/>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pitchFamily="18" charset="0"/>
                <a:cs typeface="Times New Roman" panose="02020603050405020304" pitchFamily="18" charset="0"/>
              </a:rPr>
              <a:t>background</a:t>
            </a:r>
            <a:endParaRPr lang="zh-CN" altLang="en-US" sz="2800" dirty="0"/>
          </a:p>
        </p:txBody>
      </p:sp>
      <p:sp>
        <p:nvSpPr>
          <p:cNvPr id="17" name="箭头: 左 16"/>
          <p:cNvSpPr/>
          <p:nvPr/>
        </p:nvSpPr>
        <p:spPr>
          <a:xfrm>
            <a:off x="6223695" y="5689436"/>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0" y="4600298"/>
            <a:ext cx="6255656" cy="1938992"/>
          </a:xfrm>
          <a:prstGeom prst="rect">
            <a:avLst/>
          </a:prstGeom>
          <a:solidFill>
            <a:schemeClr val="bg1"/>
          </a:solidFill>
        </p:spPr>
        <p:txBody>
          <a:bodyPr wrap="square" rtlCol="0">
            <a:spAutoFit/>
          </a:bodyPr>
          <a:lstStyle/>
          <a:p>
            <a:r>
              <a:rPr lang="en-US" altLang="zh-CN" sz="2400" dirty="0" smtClean="0">
                <a:solidFill>
                  <a:srgbClr val="0000FF"/>
                </a:solidFill>
              </a:rPr>
              <a:t>Jackson had </a:t>
            </a:r>
            <a:r>
              <a:rPr lang="en-US" altLang="zh-CN" sz="2400" dirty="0">
                <a:solidFill>
                  <a:srgbClr val="0000FF"/>
                </a:solidFill>
              </a:rPr>
              <a:t>a burning desire to become a great chess player. </a:t>
            </a:r>
            <a:r>
              <a:rPr lang="en-US" altLang="zh-CN" sz="2400" dirty="0" smtClean="0">
                <a:solidFill>
                  <a:srgbClr val="0000FF"/>
                </a:solidFill>
              </a:rPr>
              <a:t>…The </a:t>
            </a:r>
            <a:r>
              <a:rPr lang="en-US" altLang="zh-CN" sz="2400" dirty="0">
                <a:solidFill>
                  <a:srgbClr val="0000FF"/>
                </a:solidFill>
              </a:rPr>
              <a:t>lack of proper coaches or training facilities nearby didn't dampen his spirits at all, for his fascination with the game knew no bounds.</a:t>
            </a:r>
            <a:endParaRPr lang="en-US" altLang="zh-CN" sz="2400" dirty="0">
              <a:solidFill>
                <a:srgbClr val="0000FF"/>
              </a:solidFill>
              <a:latin typeface="Times New Roman" panose="02020603050405020304" pitchFamily="18" charset="0"/>
              <a:cs typeface="Times New Roman" panose="02020603050405020304" pitchFamily="18" charset="0"/>
            </a:endParaRPr>
          </a:p>
        </p:txBody>
      </p:sp>
      <p:sp>
        <p:nvSpPr>
          <p:cNvPr id="27" name="文本框 9"/>
          <p:cNvSpPr txBox="1">
            <a:spLocks noChangeArrowheads="1"/>
          </p:cNvSpPr>
          <p:nvPr>
            <p:custDataLst>
              <p:tags r:id="rId9"/>
            </p:custDataLst>
          </p:nvPr>
        </p:nvSpPr>
        <p:spPr bwMode="auto">
          <a:xfrm>
            <a:off x="4437654" y="6173932"/>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pitchFamily="18" charset="0"/>
              </a:rPr>
              <a:t>Beginning</a:t>
            </a:r>
            <a:endParaRPr lang="en-US" altLang="zh-CN" sz="3600" b="1" dirty="0">
              <a:solidFill>
                <a:srgbClr val="C00000"/>
              </a:solidFill>
              <a:latin typeface="Times New Roman" panose="02020603050405020304" pitchFamily="18" charset="0"/>
            </a:endParaRPr>
          </a:p>
        </p:txBody>
      </p:sp>
      <p:pic>
        <p:nvPicPr>
          <p:cNvPr id="5124" name="图片 6" descr="logo横版 png"/>
          <p:cNvPicPr>
            <a:picLocks noChangeAspect="1"/>
          </p:cNvPicPr>
          <p:nvPr/>
        </p:nvPicPr>
        <p:blipFill>
          <a:blip r:embed="rId10"/>
          <a:stretch>
            <a:fillRect/>
          </a:stretch>
        </p:blipFill>
        <p:spPr>
          <a:xfrm>
            <a:off x="11480800" y="63500"/>
            <a:ext cx="608013" cy="642938"/>
          </a:xfrm>
          <a:prstGeom prst="rect">
            <a:avLst/>
          </a:prstGeom>
          <a:noFill/>
          <a:ln w="9525">
            <a:noFill/>
          </a:ln>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par>
                                <p:cTn id="31" presetID="3" presetClass="entr" presetSubtype="1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P spid="8" grpId="0" animBg="1"/>
      <p:bldP spid="16" grpId="0" animBg="1"/>
      <p:bldP spid="17"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se Are The 10 Biggest (And Best) Pumpkin Patches In The Countr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909309"/>
                <a:gridCol w="6282691"/>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r>
                        <a:rPr lang="en-US" altLang="zh-CN" sz="2800" b="1" kern="1200" dirty="0" smtClean="0">
                          <a:solidFill>
                            <a:schemeClr val="dk1"/>
                          </a:solidFill>
                          <a:effectLst/>
                          <a:latin typeface="+mn-lt"/>
                          <a:ea typeface="+mn-ea"/>
                          <a:cs typeface="+mn-cs"/>
                        </a:rPr>
                        <a:t>   During the break, he sat alone in the corner, </a:t>
                      </a:r>
                      <a:r>
                        <a:rPr lang="en-US" altLang="zh-CN" sz="2800" b="1" kern="1200" dirty="0" smtClean="0">
                          <a:solidFill>
                            <a:srgbClr val="9900FF"/>
                          </a:solidFill>
                          <a:effectLst/>
                          <a:latin typeface="+mn-lt"/>
                          <a:ea typeface="+mn-ea"/>
                          <a:cs typeface="+mn-cs"/>
                        </a:rPr>
                        <a:t>replaying the games in his mind to identify his mistakes. </a:t>
                      </a:r>
                      <a:r>
                        <a:rPr lang="en-US" altLang="zh-CN" sz="2800" b="1" kern="1200" dirty="0" smtClean="0">
                          <a:solidFill>
                            <a:schemeClr val="dk1"/>
                          </a:solidFill>
                          <a:effectLst/>
                          <a:latin typeface="+mn-lt"/>
                          <a:ea typeface="+mn-ea"/>
                          <a:cs typeface="+mn-cs"/>
                        </a:rPr>
                        <a:t>Realizing the need to be </a:t>
                      </a:r>
                      <a:r>
                        <a:rPr lang="en-US" altLang="zh-CN" sz="2800" b="1" kern="1200" dirty="0" smtClean="0">
                          <a:solidFill>
                            <a:srgbClr val="C00000"/>
                          </a:solidFill>
                          <a:effectLst/>
                          <a:latin typeface="+mn-lt"/>
                          <a:ea typeface="+mn-ea"/>
                          <a:cs typeface="+mn-cs"/>
                        </a:rPr>
                        <a:t>more creative and bold </a:t>
                      </a:r>
                      <a:r>
                        <a:rPr lang="en-US" altLang="zh-CN" sz="2800" b="1" kern="1200" dirty="0" smtClean="0">
                          <a:solidFill>
                            <a:schemeClr val="dk1"/>
                          </a:solidFill>
                          <a:effectLst/>
                          <a:latin typeface="+mn-lt"/>
                          <a:ea typeface="+mn-ea"/>
                          <a:cs typeface="+mn-cs"/>
                        </a:rPr>
                        <a:t>in his move, he immersed himself deeper into</a:t>
                      </a:r>
                      <a:r>
                        <a:rPr lang="en-US" altLang="zh-CN" sz="2800" b="1" kern="1200" dirty="0" smtClean="0">
                          <a:solidFill>
                            <a:srgbClr val="005E00"/>
                          </a:solidFill>
                          <a:effectLst/>
                          <a:latin typeface="+mn-lt"/>
                          <a:ea typeface="+mn-ea"/>
                          <a:cs typeface="+mn-cs"/>
                        </a:rPr>
                        <a:t> analyzing the games of the chess masters for inspiration. </a:t>
                      </a:r>
                      <a:r>
                        <a:rPr lang="en-US" altLang="zh-CN" sz="2800" b="1" kern="1200" dirty="0" smtClean="0">
                          <a:solidFill>
                            <a:schemeClr val="dk1"/>
                          </a:solidFill>
                          <a:effectLst/>
                          <a:latin typeface="+mn-lt"/>
                          <a:ea typeface="+mn-ea"/>
                          <a:cs typeface="+mn-cs"/>
                        </a:rPr>
                        <a:t>With every page he read and every move he analyzed, his determination grew like a burning fire.</a:t>
                      </a:r>
                      <a:endParaRPr lang="en-US" altLang="zh-CN" sz="2800" b="1" kern="1200" dirty="0">
                        <a:solidFill>
                          <a:schemeClr val="dk1"/>
                        </a:solidFill>
                        <a:effectLst/>
                        <a:latin typeface="+mn-lt"/>
                        <a:ea typeface="+mn-ea"/>
                        <a:cs typeface="+mn-cs"/>
                      </a:endParaRPr>
                    </a:p>
                  </a:txBody>
                  <a:tcPr/>
                </a:tc>
                <a:tc>
                  <a:txBody>
                    <a:bodyPr/>
                    <a:lstStyle/>
                    <a:p>
                      <a:pPr marL="514350" marR="0" indent="-514350" algn="l" defTabSz="914400" rtl="0" eaLnBrk="1" fontAlgn="auto" latinLnBrk="0" hangingPunct="1">
                        <a:lnSpc>
                          <a:spcPct val="100000"/>
                        </a:lnSpc>
                        <a:spcBef>
                          <a:spcPts val="0"/>
                        </a:spcBef>
                        <a:spcAft>
                          <a:spcPts val="0"/>
                        </a:spcAft>
                        <a:buClrTx/>
                        <a:buSzTx/>
                        <a:buFontTx/>
                        <a:buAutoNum type="arabicPeriod"/>
                        <a:defRPr/>
                      </a:pPr>
                      <a:r>
                        <a:rPr lang="en-US" altLang="zh-CN" sz="2800" b="0" dirty="0">
                          <a:solidFill>
                            <a:srgbClr val="CC00CC"/>
                          </a:solidFill>
                        </a:rPr>
                        <a:t> </a:t>
                      </a:r>
                      <a:r>
                        <a:rPr lang="en-US" altLang="zh-CN" sz="2800" b="0" dirty="0" smtClean="0">
                          <a:solidFill>
                            <a:srgbClr val="005E00"/>
                          </a:solidFill>
                        </a:rPr>
                        <a:t>With the strategies of the chess masters crossing his mind, Jackson’s pieces advanced aggressively. </a:t>
                      </a:r>
                      <a:endParaRPr lang="en-US" altLang="zh-CN" sz="2800" b="0" dirty="0" smtClean="0">
                        <a:solidFill>
                          <a:srgbClr val="005E00"/>
                        </a:solidFill>
                      </a:endParaRPr>
                    </a:p>
                    <a:p>
                      <a:pPr marL="514350" marR="0" indent="-514350" algn="l" defTabSz="914400" rtl="0" eaLnBrk="1" fontAlgn="auto" latinLnBrk="0" hangingPunct="1">
                        <a:lnSpc>
                          <a:spcPct val="100000"/>
                        </a:lnSpc>
                        <a:spcBef>
                          <a:spcPts val="0"/>
                        </a:spcBef>
                        <a:spcAft>
                          <a:spcPts val="0"/>
                        </a:spcAft>
                        <a:buClrTx/>
                        <a:buSzTx/>
                        <a:buFontTx/>
                        <a:buAutoNum type="arabicPeriod"/>
                        <a:defRPr/>
                      </a:pPr>
                      <a:r>
                        <a:rPr lang="en-US" altLang="zh-CN" sz="2800" b="0" dirty="0" smtClean="0">
                          <a:solidFill>
                            <a:srgbClr val="CC0000"/>
                          </a:solidFill>
                        </a:rPr>
                        <a:t>Focusing on the chessboard and analyzing every possible move, he moved his fingers   over the pieces swiftly and boldly, which literally gave his opponent a hard blow.</a:t>
                      </a:r>
                      <a:endParaRPr lang="en-US" altLang="zh-CN" sz="2800" b="0" dirty="0" smtClean="0">
                        <a:solidFill>
                          <a:srgbClr val="CC0000"/>
                        </a:solidFill>
                      </a:endParaRPr>
                    </a:p>
                    <a:p>
                      <a:pPr marL="514350" marR="0" indent="-514350" algn="l" defTabSz="914400" rtl="0" eaLnBrk="1" fontAlgn="auto" latinLnBrk="0" hangingPunct="1">
                        <a:lnSpc>
                          <a:spcPct val="100000"/>
                        </a:lnSpc>
                        <a:spcBef>
                          <a:spcPts val="0"/>
                        </a:spcBef>
                        <a:spcAft>
                          <a:spcPts val="0"/>
                        </a:spcAft>
                        <a:buClrTx/>
                        <a:buSzTx/>
                        <a:buFontTx/>
                        <a:buAutoNum type="arabicPeriod"/>
                        <a:defRPr/>
                      </a:pPr>
                      <a:r>
                        <a:rPr lang="en-US" altLang="zh-CN" sz="2800" b="0" dirty="0" smtClean="0">
                          <a:solidFill>
                            <a:srgbClr val="9900FF"/>
                          </a:solidFill>
                        </a:rPr>
                        <a:t>In panic, his rival made a few deadly mistakes, putting himself in a tough situation.</a:t>
                      </a:r>
                      <a:endParaRPr lang="en-US" altLang="zh-CN" sz="2800" b="0" dirty="0">
                        <a:solidFill>
                          <a:srgbClr val="9900FF"/>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smtClean="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In the next game, the situation was no better. His opponent's fingers moved swiftly over the pieces, while Jackson's hands were a bit sweaty as he tried to keep up, </a:t>
                      </a:r>
                      <a:r>
                        <a:rPr kumimoji="0" lang="en-US" altLang="zh-CN" sz="2800" b="0" i="0" u="none" strike="noStrike" kern="100" cap="none" spc="0" normalizeH="0" baseline="0" noProof="0" dirty="0" smtClean="0">
                          <a:ln>
                            <a:noFill/>
                          </a:ln>
                          <a:solidFill>
                            <a:srgbClr val="9900FF"/>
                          </a:solidFill>
                          <a:effectLst/>
                          <a:uLnTx/>
                          <a:uFillTx/>
                          <a:latin typeface="Tahoma" panose="020B0604030504040204" pitchFamily="34" charset="0"/>
                          <a:ea typeface="Tahoma" panose="020B0604030504040204" pitchFamily="34" charset="0"/>
                          <a:cs typeface="Tahoma" panose="020B0604030504040204" pitchFamily="34" charset="0"/>
                        </a:rPr>
                        <a:t>with his strategies easily countered (</a:t>
                      </a:r>
                      <a:r>
                        <a:rPr kumimoji="0" lang="zh-CN" altLang="en-US" sz="2800" b="0" i="0" u="none" strike="noStrike" kern="100" cap="none" spc="0" normalizeH="0" baseline="0" noProof="0" dirty="0" smtClean="0">
                          <a:ln>
                            <a:noFill/>
                          </a:ln>
                          <a:solidFill>
                            <a:srgbClr val="9900FF"/>
                          </a:solidFill>
                          <a:effectLst/>
                          <a:uLnTx/>
                          <a:uFillTx/>
                          <a:latin typeface="Tahoma" panose="020B0604030504040204" pitchFamily="34" charset="0"/>
                          <a:ea typeface="Tahoma" panose="020B0604030504040204" pitchFamily="34" charset="0"/>
                          <a:cs typeface="Tahoma" panose="020B0604030504040204" pitchFamily="34" charset="0"/>
                        </a:rPr>
                        <a:t>对抗</a:t>
                      </a:r>
                      <a:r>
                        <a:rPr kumimoji="0" lang="en-US" altLang="zh-CN" sz="2800" b="0" i="0" u="none" strike="noStrike" kern="100" cap="none" spc="0" normalizeH="0" baseline="0" noProof="0" dirty="0" smtClean="0">
                          <a:ln>
                            <a:noFill/>
                          </a:ln>
                          <a:solidFill>
                            <a:srgbClr val="9900FF"/>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zh-CN" altLang="en-US" sz="2800" b="0" i="0" u="none" strike="noStrike" kern="100" cap="none" spc="0" normalizeH="0" baseline="0" noProof="0" dirty="0" smtClean="0">
                          <a:ln>
                            <a:noFill/>
                          </a:ln>
                          <a:solidFill>
                            <a:srgbClr val="9900FF"/>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altLang="zh-CN" sz="2800" b="0" i="0" u="none" strike="noStrike" kern="100" cap="none" spc="0" normalizeH="0" baseline="0" noProof="0" dirty="0" smtClean="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The taunts (</a:t>
                      </a:r>
                      <a:r>
                        <a:rPr kumimoji="0" lang="zh-CN" altLang="en-US" sz="2800" b="0" i="0" u="none" strike="noStrike" kern="100" cap="none" spc="0" normalizeH="0" baseline="0" noProof="0" dirty="0" smtClean="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嘲弄）</a:t>
                      </a:r>
                      <a:r>
                        <a:rPr kumimoji="0" lang="en-US" altLang="zh-CN" sz="2800" b="0" i="0" u="none" strike="noStrike" kern="100" cap="none" spc="0" normalizeH="0" baseline="0" noProof="0" dirty="0" smtClean="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of his opponents rang in his ears, but he </a:t>
                      </a:r>
                      <a:r>
                        <a:rPr kumimoji="0" lang="en-US" altLang="zh-CN" sz="2800" b="0" i="0" u="none" strike="noStrike" kern="100" cap="none" spc="0" normalizeH="0" baseline="0" noProof="0" dirty="0" smtClean="0">
                          <a:ln>
                            <a:noFill/>
                          </a:ln>
                          <a:solidFill>
                            <a:srgbClr val="9900FF"/>
                          </a:solidFill>
                          <a:effectLst/>
                          <a:uLnTx/>
                          <a:uFillTx/>
                          <a:latin typeface="Tahoma" panose="020B0604030504040204" pitchFamily="34" charset="0"/>
                          <a:ea typeface="Tahoma" panose="020B0604030504040204" pitchFamily="34" charset="0"/>
                          <a:cs typeface="Tahoma" panose="020B0604030504040204" pitchFamily="34" charset="0"/>
                        </a:rPr>
                        <a:t>refused to be disheartened.</a:t>
                      </a:r>
                      <a:endParaRPr kumimoji="0" lang="en-US" altLang="zh-CN" sz="2800" b="0" i="0" u="none" strike="noStrike" kern="100" cap="none" spc="0" normalizeH="0" baseline="0" noProof="0" dirty="0">
                        <a:ln>
                          <a:noFill/>
                        </a:ln>
                        <a:solidFill>
                          <a:srgbClr val="9900FF"/>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tLang="zh-CN" b="1" dirty="0">
                          <a:solidFill>
                            <a:srgbClr val="CC00CC"/>
                          </a:solidFill>
                        </a:rPr>
                        <a:t> </a:t>
                      </a:r>
                      <a:r>
                        <a:rPr lang="en-US" altLang="zh-CN" sz="2800" b="1" dirty="0" smtClean="0">
                          <a:solidFill>
                            <a:srgbClr val="CC00CC"/>
                          </a:solidFill>
                        </a:rPr>
                        <a:t>4. Beads of sweat popping up on the forehead, the opponent refused to be disheartened, attempting to counter Jackson. </a:t>
                      </a:r>
                      <a:endParaRPr lang="en-US" altLang="zh-CN" sz="2800" b="0" dirty="0">
                        <a:solidFill>
                          <a:srgbClr val="0000FF"/>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smtClean="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When he took part in local chess matches, he was frequently underestimated. The tournament hall was filled with noisy people. The other players, </a:t>
                      </a:r>
                      <a:r>
                        <a:rPr kumimoji="0" lang="en-US" altLang="zh-CN" sz="2800" b="0" i="0" u="none" strike="noStrike" kern="100" cap="none" spc="0" normalizeH="0" baseline="0" noProof="0" dirty="0" smtClean="0">
                          <a:ln>
                            <a:noFill/>
                          </a:ln>
                          <a:solidFill>
                            <a:srgbClr val="9900FF"/>
                          </a:solidFill>
                          <a:effectLst/>
                          <a:uLnTx/>
                          <a:uFillTx/>
                          <a:latin typeface="Tahoma" panose="020B0604030504040204" pitchFamily="34" charset="0"/>
                          <a:ea typeface="Tahoma" panose="020B0604030504040204" pitchFamily="34" charset="0"/>
                          <a:cs typeface="Tahoma" panose="020B0604030504040204" pitchFamily="34" charset="0"/>
                        </a:rPr>
                        <a:t>armed with better resources and professional training,</a:t>
                      </a:r>
                      <a:r>
                        <a:rPr kumimoji="0" lang="en-US" altLang="zh-CN" sz="2800" b="0" i="0" u="none" strike="noStrike" kern="100" cap="none" spc="0" normalizeH="0" baseline="0" noProof="0" dirty="0" smtClean="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2800" b="0" i="0" u="none" strike="noStrike" kern="100" cap="none" spc="0" normalizeH="0" baseline="0" noProof="0" dirty="0" smtClean="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laughed at his simple techniques.</a:t>
                      </a:r>
                      <a:endPar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tLang="zh-CN" sz="3200" b="1" dirty="0" smtClean="0">
                          <a:solidFill>
                            <a:srgbClr val="CC00CC"/>
                          </a:solidFill>
                        </a:rPr>
                        <a:t>5. </a:t>
                      </a:r>
                      <a:r>
                        <a:rPr lang="en-US" altLang="zh-CN" sz="2800" b="1" dirty="0" smtClean="0">
                          <a:solidFill>
                            <a:srgbClr val="FF0000"/>
                          </a:solidFill>
                        </a:rPr>
                        <a:t>With his creative chess strategies, </a:t>
                      </a:r>
                      <a:r>
                        <a:rPr lang="en-US" altLang="zh-CN" sz="2800" b="1" dirty="0" smtClean="0">
                          <a:solidFill>
                            <a:schemeClr val="tx1"/>
                          </a:solidFill>
                        </a:rPr>
                        <a:t>Jackson turned champion of the tournament after numerous rounds of games, a dark horse </a:t>
                      </a:r>
                      <a:r>
                        <a:rPr lang="en-US" altLang="zh-CN" sz="2800" b="1" dirty="0" smtClean="0">
                          <a:solidFill>
                            <a:srgbClr val="CC00CC"/>
                          </a:solidFill>
                        </a:rPr>
                        <a:t>without good resources and professional training. </a:t>
                      </a:r>
                      <a:endParaRPr lang="en-US" altLang="zh-CN" sz="2800" b="0" dirty="0">
                        <a:solidFill>
                          <a:srgbClr val="0000FF"/>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AS_UNIQUEID" val="1257"/>
</p:tagLst>
</file>

<file path=ppt/tags/tag11.xml><?xml version="1.0" encoding="utf-8"?>
<p:tagLst xmlns:p="http://schemas.openxmlformats.org/presentationml/2006/main">
  <p:tag name="AS_UNIQUEID" val="1258"/>
</p:tagLst>
</file>

<file path=ppt/tags/tag12.xml><?xml version="1.0" encoding="utf-8"?>
<p:tagLst xmlns:p="http://schemas.openxmlformats.org/presentationml/2006/main">
  <p:tag name="AS_UNIQUEID" val="1259"/>
</p:tagLst>
</file>

<file path=ppt/tags/tag13.xml><?xml version="1.0" encoding="utf-8"?>
<p:tagLst xmlns:p="http://schemas.openxmlformats.org/presentationml/2006/main">
  <p:tag name="AS_UNIQUEID" val="1260"/>
</p:tagLst>
</file>

<file path=ppt/tags/tag14.xml><?xml version="1.0" encoding="utf-8"?>
<p:tagLst xmlns:p="http://schemas.openxmlformats.org/presentationml/2006/main">
  <p:tag name="AS_UNIQUEID" val="1261"/>
</p:tagLst>
</file>

<file path=ppt/tags/tag15.xml><?xml version="1.0" encoding="utf-8"?>
<p:tagLst xmlns:p="http://schemas.openxmlformats.org/presentationml/2006/main">
  <p:tag name="AS_UNIQUEID" val="1262"/>
</p:tagLst>
</file>

<file path=ppt/tags/tag16.xml><?xml version="1.0" encoding="utf-8"?>
<p:tagLst xmlns:p="http://schemas.openxmlformats.org/presentationml/2006/main">
  <p:tag name="AS_UNIQUEID" val="1263"/>
</p:tagLst>
</file>

<file path=ppt/tags/tag17.xml><?xml version="1.0" encoding="utf-8"?>
<p:tagLst xmlns:p="http://schemas.openxmlformats.org/presentationml/2006/main">
  <p:tag name="AS_UNIQUEID" val="1264"/>
</p:tagLst>
</file>

<file path=ppt/tags/tag18.xml><?xml version="1.0" encoding="utf-8"?>
<p:tagLst xmlns:p="http://schemas.openxmlformats.org/presentationml/2006/main">
  <p:tag name="AS_UNIQUEID" val="1265"/>
</p:tagLst>
</file>

<file path=ppt/tags/tag19.xml><?xml version="1.0" encoding="utf-8"?>
<p:tagLst xmlns:p="http://schemas.openxmlformats.org/presentationml/2006/main">
  <p:tag name="AS_UNIQUEID" val="1266"/>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UNIQUEID" val="1267"/>
</p:tagLst>
</file>

<file path=ppt/tags/tag21.xml><?xml version="1.0" encoding="utf-8"?>
<p:tagLst xmlns:p="http://schemas.openxmlformats.org/presentationml/2006/main">
  <p:tag name="AS_UNIQUEID" val="1268"/>
</p:tagLst>
</file>

<file path=ppt/tags/tag22.xml><?xml version="1.0" encoding="utf-8"?>
<p:tagLst xmlns:p="http://schemas.openxmlformats.org/presentationml/2006/main">
  <p:tag name="AS_UNIQUEID" val="1269"/>
</p:tagLst>
</file>

<file path=ppt/tags/tag23.xml><?xml version="1.0" encoding="utf-8"?>
<p:tagLst xmlns:p="http://schemas.openxmlformats.org/presentationml/2006/main">
  <p:tag name="AS_UNIQUEID" val="1270"/>
</p:tagLst>
</file>

<file path=ppt/tags/tag24.xml><?xml version="1.0" encoding="utf-8"?>
<p:tagLst xmlns:p="http://schemas.openxmlformats.org/presentationml/2006/main">
  <p:tag name="AS_UNIQUEID" val="1271"/>
</p:tagLst>
</file>

<file path=ppt/tags/tag25.xml><?xml version="1.0" encoding="utf-8"?>
<p:tagLst xmlns:p="http://schemas.openxmlformats.org/presentationml/2006/main">
  <p:tag name="AS_UNIQUEID" val="1272"/>
</p:tagLst>
</file>

<file path=ppt/tags/tag26.xml><?xml version="1.0" encoding="utf-8"?>
<p:tagLst xmlns:p="http://schemas.openxmlformats.org/presentationml/2006/main">
  <p:tag name="AS_UNIQUEID" val="1273"/>
</p:tagLst>
</file>

<file path=ppt/tags/tag27.xml><?xml version="1.0" encoding="utf-8"?>
<p:tagLst xmlns:p="http://schemas.openxmlformats.org/presentationml/2006/main">
  <p:tag name="AS_UNIQUEID" val="1274"/>
</p:tagLst>
</file>

<file path=ppt/tags/tag28.xml><?xml version="1.0" encoding="utf-8"?>
<p:tagLst xmlns:p="http://schemas.openxmlformats.org/presentationml/2006/main">
  <p:tag name="AS_UNIQUEID" val="1275"/>
</p:tagLst>
</file>

<file path=ppt/tags/tag29.xml><?xml version="1.0" encoding="utf-8"?>
<p:tagLst xmlns:p="http://schemas.openxmlformats.org/presentationml/2006/main">
  <p:tag name="AS_UNIQUEID" val="1276"/>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AS_UNIQUEID" val="1277"/>
</p:tagLst>
</file>

<file path=ppt/tags/tag31.xml><?xml version="1.0" encoding="utf-8"?>
<p:tagLst xmlns:p="http://schemas.openxmlformats.org/presentationml/2006/main">
  <p:tag name="AS_UNIQUEID" val="1278"/>
</p:tagLst>
</file>

<file path=ppt/tags/tag32.xml><?xml version="1.0" encoding="utf-8"?>
<p:tagLst xmlns:p="http://schemas.openxmlformats.org/presentationml/2006/main">
  <p:tag name="AS_UNIQUEID" val="1279"/>
</p:tagLst>
</file>

<file path=ppt/tags/tag33.xml><?xml version="1.0" encoding="utf-8"?>
<p:tagLst xmlns:p="http://schemas.openxmlformats.org/presentationml/2006/main">
  <p:tag name="AS_UNIQUEID" val="1280"/>
</p:tagLst>
</file>

<file path=ppt/tags/tag34.xml><?xml version="1.0" encoding="utf-8"?>
<p:tagLst xmlns:p="http://schemas.openxmlformats.org/presentationml/2006/main">
  <p:tag name="AS_UNIQUEID" val="1281"/>
</p:tagLst>
</file>

<file path=ppt/tags/tag35.xml><?xml version="1.0" encoding="utf-8"?>
<p:tagLst xmlns:p="http://schemas.openxmlformats.org/presentationml/2006/main">
  <p:tag name="AS_UNIQUEID" val="1282"/>
</p:tagLst>
</file>

<file path=ppt/tags/tag36.xml><?xml version="1.0" encoding="utf-8"?>
<p:tagLst xmlns:p="http://schemas.openxmlformats.org/presentationml/2006/main">
  <p:tag name="AS_UNIQUEID" val="1283"/>
</p:tagLst>
</file>

<file path=ppt/tags/tag37.xml><?xml version="1.0" encoding="utf-8"?>
<p:tagLst xmlns:p="http://schemas.openxmlformats.org/presentationml/2006/main">
  <p:tag name="AS_UNIQUEID" val="1284"/>
</p:tagLst>
</file>

<file path=ppt/tags/tag38.xml><?xml version="1.0" encoding="utf-8"?>
<p:tagLst xmlns:p="http://schemas.openxmlformats.org/presentationml/2006/main">
  <p:tag name="AS_UNIQUEID" val="1285"/>
</p:tagLst>
</file>

<file path=ppt/tags/tag39.xml><?xml version="1.0" encoding="utf-8"?>
<p:tagLst xmlns:p="http://schemas.openxmlformats.org/presentationml/2006/main">
  <p:tag name="AS_UNIQUEID" val="1286"/>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AS_UNIQUEID" val="1287"/>
</p:tagLst>
</file>

<file path=ppt/tags/tag41.xml><?xml version="1.0" encoding="utf-8"?>
<p:tagLst xmlns:p="http://schemas.openxmlformats.org/presentationml/2006/main">
  <p:tag name="AS_UNIQUEID" val="1288"/>
</p:tagLst>
</file>

<file path=ppt/tags/tag42.xml><?xml version="1.0" encoding="utf-8"?>
<p:tagLst xmlns:p="http://schemas.openxmlformats.org/presentationml/2006/main">
  <p:tag name="AS_UNIQUEID" val="1289"/>
</p:tagLst>
</file>

<file path=ppt/tags/tag43.xml><?xml version="1.0" encoding="utf-8"?>
<p:tagLst xmlns:p="http://schemas.openxmlformats.org/presentationml/2006/main">
  <p:tag name="AS_UNIQUEID" val="1290"/>
</p:tagLst>
</file>

<file path=ppt/tags/tag44.xml><?xml version="1.0" encoding="utf-8"?>
<p:tagLst xmlns:p="http://schemas.openxmlformats.org/presentationml/2006/main">
  <p:tag name="AS_UNIQUEID" val="1291"/>
</p:tagLst>
</file>

<file path=ppt/tags/tag45.xml><?xml version="1.0" encoding="utf-8"?>
<p:tagLst xmlns:p="http://schemas.openxmlformats.org/presentationml/2006/main">
  <p:tag name="AS_UNIQUEID" val="1292"/>
</p:tagLst>
</file>

<file path=ppt/tags/tag46.xml><?xml version="1.0" encoding="utf-8"?>
<p:tagLst xmlns:p="http://schemas.openxmlformats.org/presentationml/2006/main">
  <p:tag name="AS_UNIQUEID" val="1293"/>
</p:tagLst>
</file>

<file path=ppt/tags/tag47.xml><?xml version="1.0" encoding="utf-8"?>
<p:tagLst xmlns:p="http://schemas.openxmlformats.org/presentationml/2006/main">
  <p:tag name="AS_UNIQUEID" val="1294"/>
</p:tagLst>
</file>

<file path=ppt/tags/tag48.xml><?xml version="1.0" encoding="utf-8"?>
<p:tagLst xmlns:p="http://schemas.openxmlformats.org/presentationml/2006/main">
  <p:tag name="AS_UNIQUEID" val="1295"/>
</p:tagLst>
</file>

<file path=ppt/tags/tag49.xml><?xml version="1.0" encoding="utf-8"?>
<p:tagLst xmlns:p="http://schemas.openxmlformats.org/presentationml/2006/main">
  <p:tag name="AS_UNIQUEID" val="1296"/>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AS_UNIQUEID" val="1297"/>
</p:tagLst>
</file>

<file path=ppt/tags/tag51.xml><?xml version="1.0" encoding="utf-8"?>
<p:tagLst xmlns:p="http://schemas.openxmlformats.org/presentationml/2006/main">
  <p:tag name="AS_UNIQUEID" val="1298"/>
</p:tagLst>
</file>

<file path=ppt/tags/tag52.xml><?xml version="1.0" encoding="utf-8"?>
<p:tagLst xmlns:p="http://schemas.openxmlformats.org/presentationml/2006/main">
  <p:tag name="AS_UNIQUEID" val="1299"/>
</p:tagLst>
</file>

<file path=ppt/tags/tag53.xml><?xml version="1.0" encoding="utf-8"?>
<p:tagLst xmlns:p="http://schemas.openxmlformats.org/presentationml/2006/main">
  <p:tag name="AS_UNIQUEID" val="1300"/>
</p:tagLst>
</file>

<file path=ppt/tags/tag54.xml><?xml version="1.0" encoding="utf-8"?>
<p:tagLst xmlns:p="http://schemas.openxmlformats.org/presentationml/2006/main">
  <p:tag name="AS_UNIQUEID" val="1301"/>
</p:tagLst>
</file>

<file path=ppt/tags/tag55.xml><?xml version="1.0" encoding="utf-8"?>
<p:tagLst xmlns:p="http://schemas.openxmlformats.org/presentationml/2006/main">
  <p:tag name="AS_UNIQUEID" val="1302"/>
</p:tagLst>
</file>

<file path=ppt/tags/tag56.xml><?xml version="1.0" encoding="utf-8"?>
<p:tagLst xmlns:p="http://schemas.openxmlformats.org/presentationml/2006/main">
  <p:tag name="AS_UNIQUEID" val="1303"/>
</p:tagLst>
</file>

<file path=ppt/tags/tag57.xml><?xml version="1.0" encoding="utf-8"?>
<p:tagLst xmlns:p="http://schemas.openxmlformats.org/presentationml/2006/main">
  <p:tag name="AS_UNIQUEID" val="1304"/>
</p:tagLst>
</file>

<file path=ppt/tags/tag58.xml><?xml version="1.0" encoding="utf-8"?>
<p:tagLst xmlns:p="http://schemas.openxmlformats.org/presentationml/2006/main">
  <p:tag name="AS_UNIQUEID" val="1305"/>
</p:tagLst>
</file>

<file path=ppt/tags/tag59.xml><?xml version="1.0" encoding="utf-8"?>
<p:tagLst xmlns:p="http://schemas.openxmlformats.org/presentationml/2006/main">
  <p:tag name="AS_UNIQUEID" val="1306"/>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AS_UNIQUEID" val="1307"/>
</p:tagLst>
</file>

<file path=ppt/tags/tag61.xml><?xml version="1.0" encoding="utf-8"?>
<p:tagLst xmlns:p="http://schemas.openxmlformats.org/presentationml/2006/main">
  <p:tag name="AS_UNIQUEID" val="1308"/>
</p:tagLst>
</file>

<file path=ppt/tags/tag62.xml><?xml version="1.0" encoding="utf-8"?>
<p:tagLst xmlns:p="http://schemas.openxmlformats.org/presentationml/2006/main">
  <p:tag name="AS_UNIQUEID" val="487"/>
</p:tagLst>
</file>

<file path=ppt/tags/tag63.xml><?xml version="1.0" encoding="utf-8"?>
<p:tagLst xmlns:p="http://schemas.openxmlformats.org/presentationml/2006/main">
  <p:tag name="AS_UNIQUEID" val="412"/>
  <p:tag name="PA" val="v5.2.2"/>
</p:tagLst>
</file>

<file path=ppt/tags/tag64.xml><?xml version="1.0" encoding="utf-8"?>
<p:tagLst xmlns:p="http://schemas.openxmlformats.org/presentationml/2006/main">
  <p:tag name="AS_UNIQUEID" val="411"/>
</p:tagLst>
</file>

<file path=ppt/tags/tag65.xml><?xml version="1.0" encoding="utf-8"?>
<p:tagLst xmlns:p="http://schemas.openxmlformats.org/presentationml/2006/main">
  <p:tag name="AS_UNIQUEID" val="486"/>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AS_UNIQUEID" val="125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9122</Words>
  <Application>WPS 演示</Application>
  <PresentationFormat>宽屏</PresentationFormat>
  <Paragraphs>206</Paragraphs>
  <Slides>20</Slides>
  <Notes>7</Notes>
  <HiddenSlides>1</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20</vt:i4>
      </vt:variant>
    </vt:vector>
  </HeadingPairs>
  <TitlesOfParts>
    <vt:vector size="37" baseType="lpstr">
      <vt:lpstr>Arial</vt:lpstr>
      <vt:lpstr>宋体</vt:lpstr>
      <vt:lpstr>Wingdings</vt:lpstr>
      <vt:lpstr>思源黑体</vt:lpstr>
      <vt:lpstr>等线</vt:lpstr>
      <vt:lpstr>Times New Roman</vt:lpstr>
      <vt:lpstr>Calibri</vt:lpstr>
      <vt:lpstr>Times New Roman Regular</vt:lpstr>
      <vt:lpstr>Tahoma</vt:lpstr>
      <vt:lpstr>微软雅黑</vt:lpstr>
      <vt:lpstr>Arial Unicode MS</vt:lpstr>
      <vt:lpstr>等线 Light</vt:lpstr>
      <vt:lpstr>黑体</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ＦＵ　ＪＩＡＨＵＩ</dc:creator>
  <cp:lastModifiedBy>Administrator</cp:lastModifiedBy>
  <cp:revision>612</cp:revision>
  <dcterms:created xsi:type="dcterms:W3CDTF">2024-05-24T10:01:00Z</dcterms:created>
  <dcterms:modified xsi:type="dcterms:W3CDTF">2025-02-18T06:54:07Z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