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16"/>
  </p:handoutMasterIdLst>
  <p:sldIdLst>
    <p:sldId id="282" r:id="rId3"/>
    <p:sldId id="262" r:id="rId4"/>
    <p:sldId id="256" r:id="rId6"/>
    <p:sldId id="273" r:id="rId7"/>
    <p:sldId id="261" r:id="rId8"/>
    <p:sldId id="272" r:id="rId9"/>
    <p:sldId id="275" r:id="rId10"/>
    <p:sldId id="263" r:id="rId11"/>
    <p:sldId id="276" r:id="rId12"/>
    <p:sldId id="274" r:id="rId13"/>
    <p:sldId id="258" r:id="rId14"/>
    <p:sldId id="265" r:id="rId15"/>
  </p:sldIdLst>
  <p:sldSz cx="12192000" cy="6858000"/>
  <p:notesSz cx="6858000" cy="9144000"/>
  <p:embeddedFontLst>
    <p:embeddedFont>
      <p:font typeface="方正公文小标宋" panose="02000500000000000000" charset="-122"/>
      <p:regular r:id="rId21"/>
    </p:embeddedFont>
    <p:embeddedFont>
      <p:font typeface="华文楷体" panose="02010600040101010101" charset="-122"/>
      <p:regular r:id="rId22"/>
    </p:embeddedFont>
    <p:embeddedFont>
      <p:font typeface="方正粗黑宋简体" panose="02000000000000000000" charset="-122"/>
      <p:regular r:id="rId23"/>
    </p:embeddedFont>
    <p:embeddedFont>
      <p:font typeface="Calibri" panose="020F0502020204030204" charset="0"/>
      <p:regular r:id="rId24"/>
      <p:bold r:id="rId25"/>
      <p:italic r:id="rId26"/>
      <p:boldItalic r:id="rId27"/>
    </p:embeddedFont>
    <p:embeddedFont>
      <p:font typeface="微软雅黑" panose="020B0503020204020204" charset="-122"/>
      <p:regular r:id="rId2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0" d="100"/>
          <a:sy n="60" d="100"/>
        </p:scale>
        <p:origin x="150" y="3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97281" y="875220"/>
            <a:ext cx="8476090" cy="4401205"/>
          </a:xfrm>
          <a:prstGeom prst="rect">
            <a:avLst/>
          </a:prstGeom>
          <a:noFill/>
        </p:spPr>
        <p:txBody>
          <a:bodyPr wrap="square" rtlCol="0">
            <a:spAutoFit/>
          </a:bodyPr>
          <a:lstStyle/>
          <a:p>
            <a:r>
              <a:rPr lang="en-US" altLang="zh-CN" sz="2800" b="1" i="1" dirty="0">
                <a:latin typeface="Times New Roman" panose="02020603050405020304" charset="0"/>
                <a:cs typeface="Times New Roman" panose="02020603050405020304" charset="0"/>
              </a:rPr>
              <a:t>Para. 1: Current Situation— print media is losing favor</a:t>
            </a:r>
            <a:endParaRPr lang="en-US" altLang="zh-CN" sz="2800" b="1" i="1" dirty="0">
              <a:latin typeface="Times New Roman" panose="02020603050405020304" charset="0"/>
              <a:cs typeface="Times New Roman" panose="02020603050405020304" charset="0"/>
            </a:endParaRPr>
          </a:p>
          <a:p>
            <a:endParaRPr lang="en-US" altLang="zh-CN" sz="2800" b="1" i="1" dirty="0">
              <a:latin typeface="Times New Roman" panose="02020603050405020304" charset="0"/>
              <a:cs typeface="Times New Roman" panose="02020603050405020304" charset="0"/>
            </a:endParaRPr>
          </a:p>
          <a:p>
            <a:endParaRPr lang="en-US" altLang="zh-CN" sz="2800" b="1" i="1" dirty="0">
              <a:latin typeface="Times New Roman" panose="02020603050405020304" charset="0"/>
              <a:cs typeface="Times New Roman" panose="02020603050405020304" charset="0"/>
            </a:endParaRPr>
          </a:p>
          <a:p>
            <a:endParaRPr lang="en-US" altLang="zh-CN" sz="2800" b="1" i="1" dirty="0">
              <a:latin typeface="Times New Roman" panose="02020603050405020304" charset="0"/>
              <a:cs typeface="Times New Roman" panose="02020603050405020304" charset="0"/>
            </a:endParaRPr>
          </a:p>
          <a:p>
            <a:r>
              <a:rPr lang="en-US" altLang="zh-CN" sz="2800" b="1" i="1" dirty="0">
                <a:latin typeface="Times New Roman" panose="02020603050405020304" charset="0"/>
                <a:cs typeface="Times New Roman" panose="02020603050405020304" charset="0"/>
              </a:rPr>
              <a:t>Para. 2: The Importance of  Print Media </a:t>
            </a:r>
            <a:endParaRPr lang="en-US" altLang="zh-CN" sz="2800" b="1" i="1" dirty="0">
              <a:latin typeface="Times New Roman" panose="02020603050405020304" charset="0"/>
              <a:cs typeface="Times New Roman" panose="02020603050405020304" charset="0"/>
            </a:endParaRPr>
          </a:p>
          <a:p>
            <a:endParaRPr lang="en-US" altLang="zh-CN" sz="2800" b="1" i="1" dirty="0">
              <a:latin typeface="Times New Roman" panose="02020603050405020304" charset="0"/>
              <a:cs typeface="Times New Roman" panose="02020603050405020304" charset="0"/>
            </a:endParaRPr>
          </a:p>
          <a:p>
            <a:endParaRPr lang="en-US" altLang="zh-CN" sz="2800" b="1" i="1" dirty="0">
              <a:latin typeface="Times New Roman" panose="02020603050405020304" charset="0"/>
              <a:cs typeface="Times New Roman" panose="02020603050405020304" charset="0"/>
            </a:endParaRPr>
          </a:p>
          <a:p>
            <a:endParaRPr lang="en-US" altLang="zh-CN" sz="2800" b="1" i="1" dirty="0">
              <a:latin typeface="Times New Roman" panose="02020603050405020304" charset="0"/>
              <a:cs typeface="Times New Roman" panose="02020603050405020304" charset="0"/>
            </a:endParaRPr>
          </a:p>
          <a:p>
            <a:endParaRPr lang="en-US" altLang="zh-CN" sz="2800" b="1" i="1" dirty="0">
              <a:latin typeface="Times New Roman" panose="02020603050405020304" charset="0"/>
              <a:cs typeface="Times New Roman" panose="02020603050405020304" charset="0"/>
            </a:endParaRPr>
          </a:p>
          <a:p>
            <a:r>
              <a:rPr lang="en-US" altLang="zh-CN" sz="2800" b="1" i="1" dirty="0">
                <a:latin typeface="Times New Roman" panose="02020603050405020304" charset="0"/>
                <a:cs typeface="Times New Roman" panose="02020603050405020304" charset="0"/>
              </a:rPr>
              <a:t>Para. 3: The Appeal </a:t>
            </a:r>
            <a:endParaRPr lang="en-US" altLang="zh-CN" sz="2800" b="1" i="1" dirty="0">
              <a:latin typeface="Times New Roman" panose="02020603050405020304" charset="0"/>
              <a:cs typeface="Times New Roman" panose="02020603050405020304" charset="0"/>
            </a:endParaRPr>
          </a:p>
        </p:txBody>
      </p:sp>
      <p:sp>
        <p:nvSpPr>
          <p:cNvPr id="5" name="文本框 4"/>
          <p:cNvSpPr txBox="1"/>
          <p:nvPr/>
        </p:nvSpPr>
        <p:spPr>
          <a:xfrm>
            <a:off x="9573371" y="1000826"/>
            <a:ext cx="2242267" cy="4401205"/>
          </a:xfrm>
          <a:prstGeom prst="rect">
            <a:avLst/>
          </a:prstGeom>
          <a:noFill/>
          <a:ln w="28575" cmpd="dbl">
            <a:solidFill>
              <a:schemeClr val="accent1">
                <a:shade val="50000"/>
              </a:schemeClr>
            </a:solidFill>
            <a:prstDash val="lgDashDot"/>
          </a:ln>
        </p:spPr>
        <p:txBody>
          <a:bodyPr wrap="square" rtlCol="0">
            <a:spAutoFit/>
          </a:bodyPr>
          <a:lstStyle/>
          <a:p>
            <a:r>
              <a:rPr lang="en-US" altLang="zh-CN" sz="2800" b="1" i="1" dirty="0">
                <a:solidFill>
                  <a:schemeClr val="tx1"/>
                </a:solidFill>
                <a:latin typeface="Times New Roman" panose="02020603050405020304" charset="0"/>
                <a:cs typeface="Times New Roman" panose="02020603050405020304" charset="0"/>
              </a:rPr>
              <a:t>Phenomenon</a:t>
            </a:r>
            <a:endParaRPr lang="en-US" altLang="zh-CN" sz="2800" b="1" i="1" dirty="0">
              <a:solidFill>
                <a:schemeClr val="tx1"/>
              </a:solidFill>
              <a:latin typeface="Times New Roman" panose="02020603050405020304" charset="0"/>
              <a:cs typeface="Times New Roman" panose="02020603050405020304" charset="0"/>
            </a:endParaRPr>
          </a:p>
          <a:p>
            <a:endParaRPr lang="en-US" altLang="zh-CN" sz="2800" b="1" i="1" dirty="0">
              <a:solidFill>
                <a:schemeClr val="tx1"/>
              </a:solidFill>
              <a:latin typeface="Times New Roman" panose="02020603050405020304" charset="0"/>
              <a:cs typeface="Times New Roman" panose="02020603050405020304" charset="0"/>
            </a:endParaRPr>
          </a:p>
          <a:p>
            <a:endParaRPr lang="en-US" altLang="zh-CN" sz="2800" b="1" i="1" dirty="0">
              <a:solidFill>
                <a:schemeClr val="tx1"/>
              </a:solidFill>
              <a:latin typeface="Times New Roman" panose="02020603050405020304" charset="0"/>
              <a:cs typeface="Times New Roman" panose="02020603050405020304" charset="0"/>
            </a:endParaRPr>
          </a:p>
          <a:p>
            <a:endParaRPr lang="en-US" altLang="zh-CN" sz="2800" b="1" i="1" dirty="0">
              <a:solidFill>
                <a:schemeClr val="tx1"/>
              </a:solidFill>
              <a:latin typeface="Times New Roman" panose="02020603050405020304" charset="0"/>
              <a:cs typeface="Times New Roman" panose="02020603050405020304" charset="0"/>
            </a:endParaRPr>
          </a:p>
          <a:p>
            <a:r>
              <a:rPr lang="en-US" altLang="zh-CN" sz="2800" b="1" i="1" dirty="0">
                <a:solidFill>
                  <a:schemeClr val="tx1"/>
                </a:solidFill>
                <a:latin typeface="Times New Roman" panose="02020603050405020304" charset="0"/>
                <a:cs typeface="Times New Roman" panose="02020603050405020304" charset="0"/>
              </a:rPr>
              <a:t>Reasons</a:t>
            </a:r>
            <a:endParaRPr lang="en-US" altLang="zh-CN" sz="2800" b="1" i="1" dirty="0">
              <a:solidFill>
                <a:schemeClr val="tx1"/>
              </a:solidFill>
              <a:latin typeface="Times New Roman" panose="02020603050405020304" charset="0"/>
              <a:cs typeface="Times New Roman" panose="02020603050405020304" charset="0"/>
            </a:endParaRPr>
          </a:p>
          <a:p>
            <a:endParaRPr lang="en-US" altLang="zh-CN" sz="2800" b="1" i="1" dirty="0">
              <a:solidFill>
                <a:schemeClr val="tx1"/>
              </a:solidFill>
              <a:latin typeface="Times New Roman" panose="02020603050405020304" charset="0"/>
              <a:cs typeface="Times New Roman" panose="02020603050405020304" charset="0"/>
            </a:endParaRPr>
          </a:p>
          <a:p>
            <a:endParaRPr lang="en-US" altLang="zh-CN" sz="2800" b="1" i="1" dirty="0">
              <a:solidFill>
                <a:schemeClr val="tx1"/>
              </a:solidFill>
              <a:latin typeface="Times New Roman" panose="02020603050405020304" charset="0"/>
              <a:cs typeface="Times New Roman" panose="02020603050405020304" charset="0"/>
            </a:endParaRPr>
          </a:p>
          <a:p>
            <a:endParaRPr lang="en-US" altLang="zh-CN" sz="2800" b="1" i="1" dirty="0">
              <a:solidFill>
                <a:schemeClr val="tx1"/>
              </a:solidFill>
              <a:latin typeface="Times New Roman" panose="02020603050405020304" charset="0"/>
              <a:cs typeface="Times New Roman" panose="02020603050405020304" charset="0"/>
            </a:endParaRPr>
          </a:p>
          <a:p>
            <a:endParaRPr lang="en-US" altLang="zh-CN" sz="2800" b="1" i="1" dirty="0">
              <a:solidFill>
                <a:schemeClr val="tx1"/>
              </a:solidFill>
              <a:latin typeface="Times New Roman" panose="02020603050405020304" charset="0"/>
              <a:cs typeface="Times New Roman" panose="02020603050405020304" charset="0"/>
            </a:endParaRPr>
          </a:p>
          <a:p>
            <a:r>
              <a:rPr lang="en-US" altLang="zh-CN" sz="2800" b="1" i="1" dirty="0">
                <a:solidFill>
                  <a:schemeClr val="tx1"/>
                </a:solidFill>
                <a:latin typeface="Times New Roman" panose="02020603050405020304" charset="0"/>
                <a:cs typeface="Times New Roman" panose="02020603050405020304" charset="0"/>
              </a:rPr>
              <a:t>Measures</a:t>
            </a:r>
            <a:endParaRPr lang="en-US" altLang="zh-CN" sz="2800" b="1" i="1" dirty="0">
              <a:solidFill>
                <a:schemeClr val="tx1"/>
              </a:solidFill>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782781">
            <a:off x="-329265" y="902012"/>
            <a:ext cx="2207712" cy="2207712"/>
          </a:xfrm>
          <a:prstGeom prst="rect">
            <a:avLst/>
          </a:prstGeom>
        </p:spPr>
      </p:pic>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782781">
            <a:off x="-288886" y="2996525"/>
            <a:ext cx="2223702" cy="2223702"/>
          </a:xfrm>
          <a:prstGeom prst="rect">
            <a:avLst/>
          </a:prstGeom>
        </p:spPr>
      </p:pic>
      <p:sp>
        <p:nvSpPr>
          <p:cNvPr id="10" name="文本框 9"/>
          <p:cNvSpPr txBox="1"/>
          <p:nvPr/>
        </p:nvSpPr>
        <p:spPr>
          <a:xfrm>
            <a:off x="1041341" y="1492330"/>
            <a:ext cx="10484458" cy="953135"/>
          </a:xfrm>
          <a:prstGeom prst="rect">
            <a:avLst/>
          </a:prstGeom>
          <a:solidFill>
            <a:schemeClr val="accent4">
              <a:lumMod val="20000"/>
              <a:lumOff val="80000"/>
            </a:schemeClr>
          </a:solidFill>
        </p:spPr>
        <p:txBody>
          <a:bodyPr wrap="square">
            <a:spAutoFit/>
          </a:bodyPr>
          <a:lstStyle/>
          <a:p>
            <a:r>
              <a:rPr lang="en-US" altLang="zh-CN" sz="2800" b="1" i="1" dirty="0">
                <a:solidFill>
                  <a:srgbClr val="FF0000"/>
                </a:solidFill>
                <a:latin typeface="Times New Roman" panose="02020603050405020304" charset="0"/>
                <a:cs typeface="Times New Roman" panose="02020603050405020304" charset="0"/>
              </a:rPr>
              <a:t>But</a:t>
            </a:r>
            <a:r>
              <a:rPr lang="en-US" altLang="zh-CN" sz="2800" dirty="0">
                <a:latin typeface="Times New Roman" panose="02020603050405020304" charset="0"/>
                <a:cs typeface="Times New Roman" panose="02020603050405020304" charset="0"/>
              </a:rPr>
              <a:t> </a:t>
            </a:r>
            <a:r>
              <a:rPr lang="en-US" altLang="zh-CN" sz="2800" dirty="0" err="1">
                <a:latin typeface="Times New Roman" panose="02020603050405020304" charset="0"/>
                <a:cs typeface="Times New Roman" panose="02020603050405020304" charset="0"/>
              </a:rPr>
              <a:t>th</a:t>
            </a:r>
            <a:r>
              <a:rPr lang="zh-CN" altLang="en-US" sz="2800" dirty="0">
                <a:latin typeface="Times New Roman" panose="02020603050405020304" charset="0"/>
                <a:cs typeface="Times New Roman" panose="02020603050405020304" charset="0"/>
              </a:rPr>
              <a:t>is shift is alarming, given the </a:t>
            </a:r>
            <a:r>
              <a:rPr lang="zh-CN" altLang="en-US" sz="2800" u="sng" dirty="0">
                <a:latin typeface="Times New Roman" panose="02020603050405020304" charset="0"/>
                <a:cs typeface="Times New Roman" panose="02020603050405020304" charset="0"/>
              </a:rPr>
              <a:t>irreplaceable </a:t>
            </a:r>
            <a:r>
              <a:rPr lang="en-US" altLang="zh-CN" sz="2800" b="1" i="1" dirty="0">
                <a:solidFill>
                  <a:srgbClr val="FF0000"/>
                </a:solidFill>
                <a:latin typeface="Times New Roman" panose="02020603050405020304" charset="0"/>
                <a:cs typeface="Times New Roman" panose="02020603050405020304" charset="0"/>
              </a:rPr>
              <a:t>value of print media</a:t>
            </a:r>
            <a:r>
              <a:rPr lang="zh-CN" altLang="en-US" sz="2800" dirty="0">
                <a:latin typeface="Times New Roman" panose="02020603050405020304" charset="0"/>
                <a:cs typeface="Times New Roman" panose="02020603050405020304" charset="0"/>
              </a:rPr>
              <a:t>.</a:t>
            </a:r>
            <a:endParaRPr lang="en-US" altLang="zh-CN" sz="2800" dirty="0">
              <a:latin typeface="Times New Roman" panose="02020603050405020304" charset="0"/>
              <a:cs typeface="Times New Roman" panose="02020603050405020304" charset="0"/>
            </a:endParaRPr>
          </a:p>
          <a:p>
            <a:r>
              <a:rPr lang="en-US" altLang="zh-CN" sz="2800" b="1" i="1" dirty="0">
                <a:solidFill>
                  <a:srgbClr val="FF0000"/>
                </a:solidFill>
                <a:latin typeface="Times New Roman" panose="02020603050405020304" charset="0"/>
                <a:cs typeface="Times New Roman" panose="02020603050405020304" charset="0"/>
              </a:rPr>
              <a:t>However</a:t>
            </a:r>
            <a:r>
              <a:rPr lang="en-US" altLang="zh-CN" sz="2800" dirty="0">
                <a:latin typeface="Times New Roman" panose="02020603050405020304" charset="0"/>
                <a:cs typeface="Times New Roman" panose="02020603050405020304" charset="0"/>
              </a:rPr>
              <a:t>, </a:t>
            </a:r>
            <a:r>
              <a:rPr lang="en-US" altLang="zh-CN" sz="2800" b="1" i="1" dirty="0">
                <a:solidFill>
                  <a:srgbClr val="FF0000"/>
                </a:solidFill>
                <a:latin typeface="Times New Roman" panose="02020603050405020304" charset="0"/>
                <a:cs typeface="Times New Roman" panose="02020603050405020304" charset="0"/>
              </a:rPr>
              <a:t>the importance of print media</a:t>
            </a:r>
            <a:r>
              <a:rPr lang="en-US" altLang="zh-CN" sz="2800" dirty="0">
                <a:latin typeface="Times New Roman" panose="02020603050405020304" charset="0"/>
                <a:cs typeface="Times New Roman" panose="02020603050405020304" charset="0"/>
              </a:rPr>
              <a:t>, </a:t>
            </a:r>
            <a:r>
              <a:rPr lang="zh-CN" altLang="en-US" sz="2800" u="sng" dirty="0">
                <a:latin typeface="Times New Roman" panose="02020603050405020304" charset="0"/>
                <a:cs typeface="Times New Roman" panose="02020603050405020304" charset="0"/>
              </a:rPr>
              <a:t>cannot be overstated</a:t>
            </a:r>
            <a:r>
              <a:rPr lang="en-US" altLang="zh-CN" sz="2800" dirty="0">
                <a:latin typeface="Times New Roman" panose="02020603050405020304" charset="0"/>
                <a:cs typeface="Times New Roman" panose="02020603050405020304" charset="0"/>
              </a:rPr>
              <a:t>. </a:t>
            </a:r>
            <a:endParaRPr lang="zh-CN" altLang="en-US" sz="2800" dirty="0">
              <a:latin typeface="Times New Roman" panose="02020603050405020304" charset="0"/>
              <a:cs typeface="Times New Roman" panose="02020603050405020304" charset="0"/>
            </a:endParaRPr>
          </a:p>
        </p:txBody>
      </p:sp>
      <p:sp>
        <p:nvSpPr>
          <p:cNvPr id="11" name="文本框 10"/>
          <p:cNvSpPr txBox="1"/>
          <p:nvPr/>
        </p:nvSpPr>
        <p:spPr>
          <a:xfrm>
            <a:off x="7851743" y="3258632"/>
            <a:ext cx="4185981" cy="830997"/>
          </a:xfrm>
          <a:prstGeom prst="rect">
            <a:avLst/>
          </a:prstGeom>
          <a:gradFill>
            <a:gsLst>
              <a:gs pos="96000">
                <a:srgbClr val="FDBE29"/>
              </a:gs>
              <a:gs pos="0">
                <a:srgbClr val="FFDC90"/>
              </a:gs>
            </a:gsLst>
            <a:path path="circle">
              <a:fillToRect t="100000" r="100000"/>
            </a:path>
            <a:tileRect l="-100000" b="-100000"/>
          </a:gradFill>
        </p:spPr>
        <p:txBody>
          <a:bodyPr wrap="square" rtlCol="0">
            <a:spAutoFit/>
          </a:bodyPr>
          <a:lstStyle/>
          <a:p>
            <a:r>
              <a:rPr lang="en-US" altLang="zh-CN" sz="2400" b="1" dirty="0">
                <a:sym typeface="+mn-ea"/>
              </a:rPr>
              <a:t>to be logical– cohesive devices:</a:t>
            </a:r>
            <a:endParaRPr lang="en-US" altLang="zh-CN" sz="2400" b="1" dirty="0">
              <a:sym typeface="+mn-ea"/>
            </a:endParaRPr>
          </a:p>
          <a:p>
            <a:r>
              <a:rPr lang="en-US" altLang="zh-CN" sz="2400" b="1" dirty="0">
                <a:sym typeface="+mn-ea"/>
              </a:rPr>
              <a:t>transitional words; pronouns…</a:t>
            </a:r>
            <a:endParaRPr lang="en-US" altLang="zh-CN" sz="2400" b="1" dirty="0"/>
          </a:p>
        </p:txBody>
      </p:sp>
      <p:sp>
        <p:nvSpPr>
          <p:cNvPr id="12" name="文本框 11"/>
          <p:cNvSpPr txBox="1"/>
          <p:nvPr/>
        </p:nvSpPr>
        <p:spPr>
          <a:xfrm>
            <a:off x="1097281" y="379995"/>
            <a:ext cx="5949591" cy="400110"/>
          </a:xfrm>
          <a:prstGeom prst="rect">
            <a:avLst/>
          </a:prstGeom>
          <a:gradFill>
            <a:gsLst>
              <a:gs pos="0">
                <a:srgbClr val="D1F6FD"/>
              </a:gs>
              <a:gs pos="100000">
                <a:srgbClr val="91B1E4"/>
              </a:gs>
            </a:gsLst>
            <a:lin scaled="1"/>
          </a:gradFill>
        </p:spPr>
        <p:txBody>
          <a:bodyPr wrap="square" rtlCol="0">
            <a:spAutoFit/>
          </a:bodyPr>
          <a:lstStyle/>
          <a:p>
            <a:r>
              <a:rPr lang="zh-CN" altLang="en-US" sz="2000" b="1" dirty="0"/>
              <a:t>表示转折：</a:t>
            </a:r>
            <a:r>
              <a:rPr lang="en-US" altLang="zh-CN" sz="2000" b="1" dirty="0"/>
              <a:t>However,/ Yet,/ But; Instead; Otherwise…</a:t>
            </a:r>
            <a:endParaRPr lang="en-US" altLang="zh-CN" sz="2000" b="1" dirty="0"/>
          </a:p>
        </p:txBody>
      </p:sp>
      <p:sp>
        <p:nvSpPr>
          <p:cNvPr id="13" name="文本框 12"/>
          <p:cNvSpPr txBox="1"/>
          <p:nvPr/>
        </p:nvSpPr>
        <p:spPr>
          <a:xfrm>
            <a:off x="1097281" y="4276680"/>
            <a:ext cx="5949591" cy="400110"/>
          </a:xfrm>
          <a:prstGeom prst="rect">
            <a:avLst/>
          </a:prstGeom>
          <a:gradFill>
            <a:gsLst>
              <a:gs pos="0">
                <a:srgbClr val="D1F6FD"/>
              </a:gs>
              <a:gs pos="100000">
                <a:srgbClr val="91B1E4"/>
              </a:gs>
            </a:gsLst>
            <a:lin scaled="1"/>
          </a:gradFill>
        </p:spPr>
        <p:txBody>
          <a:bodyPr wrap="square" rtlCol="0">
            <a:spAutoFit/>
          </a:bodyPr>
          <a:lstStyle/>
          <a:p>
            <a:r>
              <a:rPr lang="zh-CN" altLang="en-US" sz="2000" b="1" dirty="0"/>
              <a:t>表示结果：</a:t>
            </a:r>
            <a:r>
              <a:rPr lang="en-US" altLang="zh-CN" sz="2000" b="1" dirty="0"/>
              <a:t>Therefore,/ Hence,/ As a result,/ So</a:t>
            </a:r>
            <a:endParaRPr lang="en-US" altLang="zh-CN" sz="2000" b="1" dirty="0"/>
          </a:p>
        </p:txBody>
      </p:sp>
      <p:sp>
        <p:nvSpPr>
          <p:cNvPr id="14" name="文本框 13"/>
          <p:cNvSpPr txBox="1"/>
          <p:nvPr/>
        </p:nvSpPr>
        <p:spPr>
          <a:xfrm>
            <a:off x="1052886" y="5366424"/>
            <a:ext cx="10484458" cy="953135"/>
          </a:xfrm>
          <a:prstGeom prst="rect">
            <a:avLst/>
          </a:prstGeom>
          <a:solidFill>
            <a:schemeClr val="accent4">
              <a:lumMod val="20000"/>
              <a:lumOff val="80000"/>
            </a:schemeClr>
          </a:solidFill>
        </p:spPr>
        <p:txBody>
          <a:bodyPr wrap="square">
            <a:spAutoFit/>
          </a:bodyPr>
          <a:lstStyle/>
          <a:p>
            <a:r>
              <a:rPr lang="en-US" altLang="zh-CN" sz="2800" b="1" i="1" dirty="0">
                <a:solidFill>
                  <a:srgbClr val="FF0000"/>
                </a:solidFill>
                <a:latin typeface="Times New Roman" panose="02020603050405020304" charset="0"/>
                <a:cs typeface="Times New Roman" panose="02020603050405020304" charset="0"/>
              </a:rPr>
              <a:t>Therefore</a:t>
            </a:r>
            <a:r>
              <a:rPr lang="zh-CN" altLang="en-US" sz="2800" dirty="0">
                <a:latin typeface="Times New Roman" panose="02020603050405020304" charset="0"/>
                <a:cs typeface="Times New Roman" panose="02020603050405020304" charset="0"/>
              </a:rPr>
              <a:t>, I urge my peers to </a:t>
            </a:r>
            <a:r>
              <a:rPr lang="zh-CN" altLang="en-US" sz="2800" b="1" u="sng" dirty="0">
                <a:solidFill>
                  <a:srgbClr val="FF0000"/>
                </a:solidFill>
                <a:latin typeface="Times New Roman" panose="02020603050405020304" charset="0"/>
                <a:cs typeface="Times New Roman" panose="02020603050405020304" charset="0"/>
              </a:rPr>
              <a:t>re</a:t>
            </a:r>
            <a:r>
              <a:rPr lang="zh-CN" altLang="en-US" sz="2800" dirty="0">
                <a:latin typeface="Times New Roman" panose="02020603050405020304" charset="0"/>
                <a:cs typeface="Times New Roman" panose="02020603050405020304" charset="0"/>
              </a:rPr>
              <a:t>discover </a:t>
            </a:r>
            <a:r>
              <a:rPr lang="zh-CN" altLang="en-US" sz="2800" b="1" i="1" dirty="0">
                <a:solidFill>
                  <a:srgbClr val="FF0000"/>
                </a:solidFill>
                <a:latin typeface="Times New Roman" panose="02020603050405020304" charset="0"/>
                <a:cs typeface="Times New Roman" panose="02020603050405020304" charset="0"/>
              </a:rPr>
              <a:t>the joy of print media</a:t>
            </a:r>
            <a:r>
              <a:rPr lang="zh-CN" altLang="en-US" sz="2800" dirty="0">
                <a:latin typeface="Times New Roman" panose="02020603050405020304" charset="0"/>
                <a:cs typeface="Times New Roman" panose="02020603050405020304" charset="0"/>
              </a:rPr>
              <a:t>.</a:t>
            </a:r>
            <a:endParaRPr lang="en-US" altLang="zh-CN" sz="2800" dirty="0">
              <a:latin typeface="Times New Roman" panose="02020603050405020304" charset="0"/>
              <a:cs typeface="Times New Roman" panose="02020603050405020304" charset="0"/>
            </a:endParaRPr>
          </a:p>
          <a:p>
            <a:r>
              <a:rPr lang="en-US" altLang="zh-CN" sz="2800" b="1" i="1" dirty="0">
                <a:solidFill>
                  <a:srgbClr val="FF0000"/>
                </a:solidFill>
                <a:latin typeface="Times New Roman" panose="02020603050405020304" charset="0"/>
                <a:cs typeface="Times New Roman" panose="02020603050405020304" charset="0"/>
              </a:rPr>
              <a:t>So</a:t>
            </a:r>
            <a:r>
              <a:rPr lang="en-US" altLang="zh-CN" sz="2800" dirty="0">
                <a:latin typeface="Times New Roman" panose="02020603050405020304" charset="0"/>
                <a:cs typeface="Times New Roman" panose="02020603050405020304" charset="0"/>
              </a:rPr>
              <a:t>, come on, guys and gals, let’s </a:t>
            </a:r>
            <a:r>
              <a:rPr lang="zh-CN" altLang="en-US" sz="2800" b="1" u="sng" dirty="0">
                <a:solidFill>
                  <a:srgbClr val="FF0000"/>
                </a:solidFill>
                <a:latin typeface="Times New Roman" panose="02020603050405020304" charset="0"/>
                <a:cs typeface="Times New Roman" panose="02020603050405020304" charset="0"/>
              </a:rPr>
              <a:t>bring back</a:t>
            </a:r>
            <a:r>
              <a:rPr lang="en-US" altLang="zh-CN" sz="2800" dirty="0">
                <a:latin typeface="Times New Roman" panose="02020603050405020304" charset="0"/>
                <a:cs typeface="Times New Roman" panose="02020603050405020304" charset="0"/>
              </a:rPr>
              <a:t> </a:t>
            </a:r>
            <a:r>
              <a:rPr lang="zh-CN" altLang="en-US" sz="2800" b="1" i="1" dirty="0">
                <a:solidFill>
                  <a:srgbClr val="FF0000"/>
                </a:solidFill>
                <a:latin typeface="Times New Roman" panose="02020603050405020304" charset="0"/>
                <a:cs typeface="Times New Roman" panose="02020603050405020304" charset="0"/>
              </a:rPr>
              <a:t>our love for print</a:t>
            </a:r>
            <a:r>
              <a:rPr lang="en-US" altLang="zh-CN" sz="2800" dirty="0">
                <a:latin typeface="Times New Roman" panose="02020603050405020304" charset="0"/>
                <a:cs typeface="Times New Roman" panose="02020603050405020304" charset="0"/>
              </a:rPr>
              <a:t>! </a:t>
            </a:r>
            <a:endParaRPr lang="zh-CN" altLang="en-US" sz="2800" dirty="0">
              <a:latin typeface="Times New Roman" panose="02020603050405020304" charset="0"/>
              <a:cs typeface="Times New Roman" panose="02020603050405020304" charset="0"/>
            </a:endParaRPr>
          </a:p>
        </p:txBody>
      </p:sp>
      <p:sp>
        <p:nvSpPr>
          <p:cNvPr id="2" name="文本框 1"/>
          <p:cNvSpPr txBox="1"/>
          <p:nvPr/>
        </p:nvSpPr>
        <p:spPr>
          <a:xfrm>
            <a:off x="7188200" y="84455"/>
            <a:ext cx="6238240" cy="460375"/>
          </a:xfrm>
          <a:prstGeom prst="rect">
            <a:avLst/>
          </a:prstGeom>
          <a:noFill/>
        </p:spPr>
        <p:txBody>
          <a:bodyPr wrap="square" rtlCol="0">
            <a:spAutoFit/>
          </a:bodyPr>
          <a:p>
            <a:r>
              <a:rPr lang="en-US" altLang="zh-CN" sz="2400" b="1"/>
              <a:t>Embracing the Magic of Print Media</a:t>
            </a:r>
            <a:endParaRPr lang="en-US" altLang="zh-CN" sz="2400" b="1"/>
          </a:p>
        </p:txBody>
      </p:sp>
      <p:sp>
        <p:nvSpPr>
          <p:cNvPr id="3" name="文本框 2"/>
          <p:cNvSpPr txBox="1"/>
          <p:nvPr>
            <p:custDataLst>
              <p:tags r:id="rId2"/>
            </p:custDataLst>
          </p:nvPr>
        </p:nvSpPr>
        <p:spPr>
          <a:xfrm>
            <a:off x="7851743" y="4216212"/>
            <a:ext cx="4185981" cy="460375"/>
          </a:xfrm>
          <a:prstGeom prst="rect">
            <a:avLst/>
          </a:prstGeom>
          <a:gradFill>
            <a:gsLst>
              <a:gs pos="96000">
                <a:srgbClr val="FDBE29"/>
              </a:gs>
              <a:gs pos="0">
                <a:srgbClr val="FFDC90"/>
              </a:gs>
            </a:gsLst>
            <a:path path="circle">
              <a:fillToRect t="100000" r="100000"/>
            </a:path>
            <a:tileRect l="-100000" b="-100000"/>
          </a:gradFill>
        </p:spPr>
        <p:txBody>
          <a:bodyPr wrap="square" rtlCol="0">
            <a:spAutoFit/>
          </a:bodyPr>
          <a:p>
            <a:r>
              <a:rPr lang="en-US" altLang="zh-CN" sz="2400" b="1" dirty="0">
                <a:sym typeface="+mn-ea"/>
              </a:rPr>
              <a:t>to be theme-related</a:t>
            </a:r>
            <a:endParaRPr lang="en-US" altLang="zh-CN"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ppt_w</p:attrName>
                                        </p:attrNameLst>
                                      </p:cBhvr>
                                      <p:tavLst>
                                        <p:tav tm="0" fmla="#ppt_w*sin(2.5*pi*$)">
                                          <p:val>
                                            <p:fltVal val="0"/>
                                          </p:val>
                                        </p:tav>
                                        <p:tav tm="100000">
                                          <p:val>
                                            <p:fltVal val="1"/>
                                          </p:val>
                                        </p:tav>
                                      </p:tavLst>
                                    </p:anim>
                                    <p:anim calcmode="lin" valueType="num">
                                      <p:cBhvr>
                                        <p:cTn id="2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ox(in)">
                                      <p:cBhvr>
                                        <p:cTn id="51" dur="20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10" grpId="0" bldLvl="0" animBg="1"/>
      <p:bldP spid="11" grpId="0" bldLvl="0" animBg="1"/>
      <p:bldP spid="12" grpId="0" animBg="1"/>
      <p:bldP spid="12" grpId="1" animBg="1"/>
      <p:bldP spid="13" grpId="0" animBg="1"/>
      <p:bldP spid="13" grpId="1" animBg="1"/>
      <p:bldP spid="14" grpId="0" bldLvl="0" animBg="1"/>
      <p:bldP spid="2" grpId="0"/>
      <p:bldP spid="2" grpId="1"/>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00100" y="1167130"/>
            <a:ext cx="10337800" cy="4523105"/>
          </a:xfrm>
          <a:prstGeom prst="rect">
            <a:avLst/>
          </a:prstGeom>
          <a:noFill/>
        </p:spPr>
        <p:txBody>
          <a:bodyPr wrap="square" rtlCol="0" anchor="t">
            <a:spAutoFit/>
          </a:bodyPr>
          <a:lstStyle/>
          <a:p>
            <a:pPr algn="ctr"/>
            <a:r>
              <a:rPr lang="zh-CN" altLang="en-US" sz="2400">
                <a:latin typeface="Times New Roman" panose="02020603050405020304" charset="0"/>
                <a:cs typeface="Times New Roman" panose="02020603050405020304" charset="0"/>
              </a:rPr>
              <a:t>Embracing the Magic of Print Media</a:t>
            </a:r>
            <a:endParaRPr lang="zh-CN" altLang="en-US" sz="2400">
              <a:latin typeface="Times New Roman" panose="02020603050405020304" charset="0"/>
              <a:cs typeface="Times New Roman" panose="02020603050405020304" charset="0"/>
            </a:endParaRPr>
          </a:p>
          <a:p>
            <a:pPr indent="457200" algn="just" fontAlgn="auto"/>
            <a:r>
              <a:rPr lang="zh-CN" altLang="en-US" sz="2400">
                <a:latin typeface="Times New Roman" panose="02020603050405020304" charset="0"/>
                <a:cs typeface="Times New Roman" panose="02020603050405020304" charset="0"/>
              </a:rPr>
              <a:t>As the digital revolution sweeps through our lives, the appeal of screens and the convenience of online content have quietly caused print media to lose its charm. Peeking into our library, we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ll see newspapers gathering dust, like long-forgotten friends. </a:t>
            </a:r>
            <a:endParaRPr lang="zh-CN" altLang="en-US" sz="2400">
              <a:latin typeface="Times New Roman" panose="02020603050405020304" charset="0"/>
              <a:cs typeface="Times New Roman" panose="02020603050405020304" charset="0"/>
            </a:endParaRPr>
          </a:p>
          <a:p>
            <a:pPr indent="457200" algn="just" fontAlgn="auto"/>
            <a:r>
              <a:rPr lang="zh-CN" altLang="en-US" sz="2400">
                <a:latin typeface="Times New Roman" panose="02020603050405020304" charset="0"/>
                <a:cs typeface="Times New Roman" panose="02020603050405020304" charset="0"/>
              </a:rPr>
              <a:t>However, print media offers a unique reading experience. It encourages a slower and more reflective reading process, allowing readers to digest information more thoroughly. Besides, it endows readers with the feel of the pages, the ink smell, and the freedom to flip through pages at our own pace, which offers us an escape into another world and a deeper dive into knowledge.</a:t>
            </a:r>
            <a:endParaRPr lang="zh-CN" altLang="en-US" sz="2400">
              <a:latin typeface="Times New Roman" panose="02020603050405020304" charset="0"/>
              <a:cs typeface="Times New Roman" panose="02020603050405020304" charset="0"/>
            </a:endParaRPr>
          </a:p>
          <a:p>
            <a:pPr indent="457200" algn="just" fontAlgn="auto"/>
            <a:r>
              <a:rPr lang="zh-CN" altLang="en-US" sz="2400">
                <a:latin typeface="Times New Roman" panose="02020603050405020304" charset="0"/>
                <a:cs typeface="Times New Roman" panose="02020603050405020304" charset="0"/>
              </a:rPr>
              <a:t>So, let</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s bring back the joy of turning pages! Together, we can foster a culture of curiosity and lifelong learning that surpasses digital screens. </a:t>
            </a:r>
            <a:endParaRPr lang="zh-CN" altLang="en-US" sz="2400">
              <a:latin typeface="Times New Roman" panose="02020603050405020304" charset="0"/>
              <a:cs typeface="Times New Roman" panose="02020603050405020304" charset="0"/>
            </a:endParaRPr>
          </a:p>
        </p:txBody>
      </p:sp>
      <p:sp>
        <p:nvSpPr>
          <p:cNvPr id="2" name="文本框 1"/>
          <p:cNvSpPr txBox="1"/>
          <p:nvPr/>
        </p:nvSpPr>
        <p:spPr>
          <a:xfrm>
            <a:off x="800100" y="1157605"/>
            <a:ext cx="10337800" cy="4892675"/>
          </a:xfrm>
          <a:prstGeom prst="rect">
            <a:avLst/>
          </a:prstGeom>
          <a:solidFill>
            <a:schemeClr val="bg1"/>
          </a:solidFill>
        </p:spPr>
        <p:txBody>
          <a:bodyPr wrap="square" rtlCol="0" anchor="t">
            <a:spAutoFit/>
          </a:bodyPr>
          <a:p>
            <a:pPr algn="ctr"/>
            <a:r>
              <a:rPr lang="zh-CN" altLang="en-US" sz="2400">
                <a:latin typeface="Times New Roman" panose="02020603050405020304" charset="0"/>
                <a:cs typeface="Times New Roman" panose="02020603050405020304" charset="0"/>
              </a:rPr>
              <a:t>Embracing the Magic of Print Media</a:t>
            </a:r>
            <a:endParaRPr lang="zh-CN" altLang="en-US" sz="2400">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As </a:t>
            </a:r>
            <a:r>
              <a:rPr lang="zh-CN" altLang="en-US" sz="2400">
                <a:latin typeface="Times New Roman" panose="02020603050405020304" charset="0"/>
                <a:cs typeface="Times New Roman" panose="02020603050405020304" charset="0"/>
              </a:rPr>
              <a:t>the digital revolution sweeps through</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横扫</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our lives, the appeal of screens and the convenience of online content have quietly caused print media to lose its charm</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失去魅力</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Peeking into our library, we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ll see newspapers gathering dust</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积灰</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like long-forgotten friends.</a:t>
            </a:r>
            <a:r>
              <a:rPr lang="zh-CN" altLang="en-US" sz="2400" b="1">
                <a:noFill/>
                <a:latin typeface="Times New Roman" panose="02020603050405020304" charset="0"/>
                <a:cs typeface="Times New Roman" panose="02020603050405020304" charset="0"/>
              </a:rPr>
              <a:t> </a:t>
            </a:r>
            <a:r>
              <a:rPr lang="en-US" altLang="zh-CN" sz="2400" b="1">
                <a:solidFill>
                  <a:schemeClr val="bg1"/>
                </a:solidFill>
                <a:highlight>
                  <a:srgbClr val="FF0000"/>
                </a:highlight>
                <a:latin typeface="Times New Roman" panose="02020603050405020304" charset="0"/>
                <a:cs typeface="Times New Roman" panose="02020603050405020304" charset="0"/>
              </a:rPr>
              <a:t>(Phenomenon)</a:t>
            </a:r>
            <a:r>
              <a:rPr lang="en-US" altLang="zh-CN" sz="2400">
                <a:solidFill>
                  <a:schemeClr val="bg1"/>
                </a:solidFill>
                <a:highlight>
                  <a:srgbClr val="FF0000"/>
                </a:highlight>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However</a:t>
            </a:r>
            <a:r>
              <a:rPr lang="zh-CN" altLang="en-US" sz="2400">
                <a:latin typeface="Times New Roman" panose="02020603050405020304" charset="0"/>
                <a:cs typeface="Times New Roman" panose="02020603050405020304" charset="0"/>
              </a:rPr>
              <a:t>, print media offers a unique reading experience. It encourages a slower and more reflective reading process, allowing readers to digest information more thoroughly. Besides, it endows readers with the feel of the pages, the ink smell, and the freedom to flip through pages at our own pace, which offers us an escape into another world and a deeper dive into knowledge.</a:t>
            </a:r>
            <a:r>
              <a:rPr lang="zh-CN" altLang="en-US" sz="2400" b="1">
                <a:noFill/>
                <a:latin typeface="Times New Roman" panose="02020603050405020304" charset="0"/>
                <a:cs typeface="Times New Roman" panose="02020603050405020304" charset="0"/>
                <a:sym typeface="+mn-ea"/>
              </a:rPr>
              <a:t> </a:t>
            </a:r>
            <a:r>
              <a:rPr lang="en-US" altLang="zh-CN" sz="2400" b="1">
                <a:solidFill>
                  <a:schemeClr val="bg1"/>
                </a:solidFill>
                <a:highlight>
                  <a:srgbClr val="FF0000"/>
                </a:highlight>
                <a:latin typeface="Times New Roman" panose="02020603050405020304" charset="0"/>
                <a:cs typeface="Times New Roman" panose="02020603050405020304" charset="0"/>
                <a:sym typeface="+mn-ea"/>
              </a:rPr>
              <a:t>(Reasons)</a:t>
            </a:r>
            <a:endParaRPr lang="zh-CN" altLang="en-US" sz="2400">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So</a:t>
            </a:r>
            <a:r>
              <a:rPr lang="zh-CN" altLang="en-US" sz="2400">
                <a:latin typeface="Times New Roman" panose="02020603050405020304" charset="0"/>
                <a:cs typeface="Times New Roman" panose="02020603050405020304" charset="0"/>
              </a:rPr>
              <a:t>, let</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s bring back the joy of turning pages! Together, we can foster a culture of curiosity and lifelong learning that surpasses</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胜过</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digital screens. </a:t>
            </a:r>
            <a:r>
              <a:rPr lang="en-US" altLang="zh-CN" sz="2400" b="1">
                <a:solidFill>
                  <a:schemeClr val="bg1"/>
                </a:solidFill>
                <a:highlight>
                  <a:srgbClr val="FF0000"/>
                </a:highlight>
                <a:latin typeface="Times New Roman" panose="02020603050405020304" charset="0"/>
                <a:cs typeface="Times New Roman" panose="02020603050405020304" charset="0"/>
                <a:sym typeface="+mn-ea"/>
              </a:rPr>
              <a:t>(Appeal/ Conclusion)</a:t>
            </a:r>
            <a:endParaRPr lang="zh-CN" altLang="en-US" sz="2400">
              <a:latin typeface="Times New Roman" panose="02020603050405020304" charset="0"/>
              <a:cs typeface="Times New Roman" panose="02020603050405020304" charset="0"/>
            </a:endParaRPr>
          </a:p>
        </p:txBody>
      </p:sp>
      <p:sp>
        <p:nvSpPr>
          <p:cNvPr id="4" name="文本框 3"/>
          <p:cNvSpPr txBox="1"/>
          <p:nvPr>
            <p:custDataLst>
              <p:tags r:id="rId1"/>
            </p:custDataLst>
          </p:nvPr>
        </p:nvSpPr>
        <p:spPr>
          <a:xfrm>
            <a:off x="410845" y="104140"/>
            <a:ext cx="5845810" cy="521970"/>
          </a:xfrm>
          <a:prstGeom prst="rect">
            <a:avLst/>
          </a:prstGeom>
          <a:noFill/>
        </p:spPr>
        <p:txBody>
          <a:bodyPr wrap="square" rtlCol="0">
            <a:spAutoFit/>
          </a:bodyPr>
          <a:p>
            <a:r>
              <a:rPr lang="en-US" altLang="zh-CN" sz="2800" b="1" dirty="0">
                <a:latin typeface="方正粗黑宋简体" panose="02000000000000000000" charset="-122"/>
                <a:ea typeface="方正粗黑宋简体" panose="02000000000000000000" charset="-122"/>
              </a:rPr>
              <a:t>A possible version</a:t>
            </a:r>
            <a:endParaRPr lang="en-US" altLang="zh-CN" sz="2800" b="1" dirty="0">
              <a:latin typeface="方正粗黑宋简体" panose="02000000000000000000" charset="-122"/>
              <a:ea typeface="方正粗黑宋简体" panose="02000000000000000000" charset="-122"/>
            </a:endParaRPr>
          </a:p>
        </p:txBody>
      </p:sp>
      <p:sp>
        <p:nvSpPr>
          <p:cNvPr id="6" name="文本框 5"/>
          <p:cNvSpPr txBox="1"/>
          <p:nvPr>
            <p:custDataLst>
              <p:tags r:id="rId2"/>
            </p:custDataLst>
          </p:nvPr>
        </p:nvSpPr>
        <p:spPr>
          <a:xfrm>
            <a:off x="858520" y="972820"/>
            <a:ext cx="10337800" cy="5262245"/>
          </a:xfrm>
          <a:prstGeom prst="rect">
            <a:avLst/>
          </a:prstGeom>
          <a:solidFill>
            <a:schemeClr val="bg1"/>
          </a:solidFill>
        </p:spPr>
        <p:txBody>
          <a:bodyPr wrap="square" rtlCol="0" anchor="t">
            <a:spAutoFit/>
          </a:bodyPr>
          <a:p>
            <a:pPr algn="ctr"/>
            <a:r>
              <a:rPr lang="zh-CN" altLang="en-US" sz="2400">
                <a:latin typeface="Times New Roman" panose="02020603050405020304" charset="0"/>
                <a:cs typeface="Times New Roman" panose="02020603050405020304" charset="0"/>
              </a:rPr>
              <a:t>Embracing the Magic of Print Media</a:t>
            </a:r>
            <a:endParaRPr lang="zh-CN" altLang="en-US" sz="2400">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As </a:t>
            </a:r>
            <a:r>
              <a:rPr lang="zh-CN" altLang="en-US" sz="2400">
                <a:latin typeface="Times New Roman" panose="02020603050405020304" charset="0"/>
                <a:cs typeface="Times New Roman" panose="02020603050405020304" charset="0"/>
              </a:rPr>
              <a:t>the digital revolution sweeps through</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横扫</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our lives, the appeal of screens and the convenience of online content have quietly caused print media to</a:t>
            </a:r>
            <a:r>
              <a:rPr lang="zh-CN" altLang="en-US" sz="2400" b="1" i="1">
                <a:solidFill>
                  <a:srgbClr val="0070C0"/>
                </a:solidFill>
                <a:latin typeface="Times New Roman" panose="02020603050405020304" charset="0"/>
                <a:cs typeface="Times New Roman" panose="02020603050405020304" charset="0"/>
              </a:rPr>
              <a:t> lose its charm</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失去魅力</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Peeking into our library, we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ll see newspapers </a:t>
            </a:r>
            <a:r>
              <a:rPr lang="zh-CN" altLang="en-US" sz="2400" b="1" i="1">
                <a:solidFill>
                  <a:srgbClr val="0070C0"/>
                </a:solidFill>
                <a:latin typeface="Times New Roman" panose="02020603050405020304" charset="0"/>
                <a:cs typeface="Times New Roman" panose="02020603050405020304" charset="0"/>
              </a:rPr>
              <a:t>gathering dust (积灰), like long-forgotten friends</a:t>
            </a:r>
            <a:r>
              <a:rPr lang="zh-CN" altLang="en-US" sz="2400">
                <a:latin typeface="Times New Roman" panose="02020603050405020304" charset="0"/>
                <a:cs typeface="Times New Roman" panose="02020603050405020304" charset="0"/>
              </a:rPr>
              <a:t>.</a:t>
            </a:r>
            <a:r>
              <a:rPr lang="zh-CN" altLang="en-US" sz="2400" b="1">
                <a:noFill/>
                <a:latin typeface="Times New Roman" panose="02020603050405020304" charset="0"/>
                <a:cs typeface="Times New Roman" panose="02020603050405020304" charset="0"/>
              </a:rPr>
              <a:t> </a:t>
            </a:r>
            <a:r>
              <a:rPr lang="en-US" altLang="zh-CN" sz="2400" b="1">
                <a:solidFill>
                  <a:schemeClr val="bg1"/>
                </a:solidFill>
                <a:highlight>
                  <a:srgbClr val="FF0000"/>
                </a:highlight>
                <a:latin typeface="Times New Roman" panose="02020603050405020304" charset="0"/>
                <a:cs typeface="Times New Roman" panose="02020603050405020304" charset="0"/>
              </a:rPr>
              <a:t>(Phenomenon)</a:t>
            </a:r>
            <a:r>
              <a:rPr lang="en-US" altLang="zh-CN" sz="2400">
                <a:solidFill>
                  <a:schemeClr val="bg1"/>
                </a:solidFill>
                <a:highlight>
                  <a:srgbClr val="FF0000"/>
                </a:highlight>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However</a:t>
            </a:r>
            <a:r>
              <a:rPr lang="zh-CN" altLang="en-US" sz="2400">
                <a:latin typeface="Times New Roman" panose="02020603050405020304" charset="0"/>
                <a:cs typeface="Times New Roman" panose="02020603050405020304" charset="0"/>
              </a:rPr>
              <a:t>, print media </a:t>
            </a:r>
            <a:r>
              <a:rPr lang="zh-CN" altLang="en-US" sz="2400" b="1" i="1">
                <a:solidFill>
                  <a:srgbClr val="0070C0"/>
                </a:solidFill>
                <a:latin typeface="Times New Roman" panose="02020603050405020304" charset="0"/>
                <a:cs typeface="Times New Roman" panose="02020603050405020304" charset="0"/>
              </a:rPr>
              <a:t>offers a unique reading experience</a:t>
            </a:r>
            <a:r>
              <a:rPr lang="en-US" altLang="zh-CN" sz="2400" b="1" i="1">
                <a:solidFill>
                  <a:srgbClr val="0070C0"/>
                </a:solidFill>
                <a:latin typeface="Times New Roman" panose="02020603050405020304" charset="0"/>
                <a:cs typeface="Times New Roman" panose="02020603050405020304" charset="0"/>
              </a:rPr>
              <a:t> </a:t>
            </a:r>
            <a:r>
              <a:rPr lang="en-US" altLang="zh-CN" sz="2400" b="1">
                <a:solidFill>
                  <a:srgbClr val="FFFF00"/>
                </a:solidFill>
                <a:highlight>
                  <a:srgbClr val="C0C0C0"/>
                </a:highlight>
                <a:latin typeface="Times New Roman" panose="02020603050405020304" charset="0"/>
                <a:cs typeface="Times New Roman" panose="02020603050405020304" charset="0"/>
              </a:rPr>
              <a:t>(general statement)</a:t>
            </a:r>
            <a:r>
              <a:rPr lang="zh-CN" altLang="en-US" sz="2400">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It </a:t>
            </a:r>
            <a:r>
              <a:rPr lang="zh-CN" altLang="en-US" sz="2400" b="1" i="1">
                <a:solidFill>
                  <a:srgbClr val="0070C0"/>
                </a:solidFill>
                <a:latin typeface="Times New Roman" panose="02020603050405020304" charset="0"/>
                <a:cs typeface="Times New Roman" panose="02020603050405020304" charset="0"/>
              </a:rPr>
              <a:t>encourages</a:t>
            </a:r>
            <a:r>
              <a:rPr lang="zh-CN" altLang="en-US" sz="2400">
                <a:latin typeface="Times New Roman" panose="02020603050405020304" charset="0"/>
                <a:cs typeface="Times New Roman" panose="02020603050405020304" charset="0"/>
              </a:rPr>
              <a:t> a slower and more reflective reading process, </a:t>
            </a:r>
            <a:r>
              <a:rPr lang="zh-CN" altLang="en-US" sz="2400" b="1" i="1">
                <a:solidFill>
                  <a:srgbClr val="0070C0"/>
                </a:solidFill>
                <a:latin typeface="Times New Roman" panose="02020603050405020304" charset="0"/>
                <a:cs typeface="Times New Roman" panose="02020603050405020304" charset="0"/>
              </a:rPr>
              <a:t>allowing </a:t>
            </a:r>
            <a:r>
              <a:rPr lang="zh-CN" altLang="en-US" sz="2400">
                <a:latin typeface="Times New Roman" panose="02020603050405020304" charset="0"/>
                <a:cs typeface="Times New Roman" panose="02020603050405020304" charset="0"/>
              </a:rPr>
              <a:t>readers to digest information more thoroughly</a:t>
            </a:r>
            <a:r>
              <a:rPr lang="en-US" altLang="zh-CN" sz="2400">
                <a:latin typeface="Times New Roman" panose="02020603050405020304" charset="0"/>
                <a:cs typeface="Times New Roman" panose="02020603050405020304" charset="0"/>
              </a:rPr>
              <a:t> </a:t>
            </a:r>
            <a:r>
              <a:rPr lang="en-US" altLang="zh-CN" sz="2400" b="1">
                <a:solidFill>
                  <a:srgbClr val="FFFF00"/>
                </a:solidFill>
                <a:highlight>
                  <a:srgbClr val="C0C0C0"/>
                </a:highlight>
                <a:latin typeface="Times New Roman" panose="02020603050405020304" charset="0"/>
                <a:cs typeface="Times New Roman" panose="02020603050405020304" charset="0"/>
                <a:sym typeface="+mn-ea"/>
              </a:rPr>
              <a:t>(supporting detail 1)</a:t>
            </a:r>
            <a:r>
              <a:rPr lang="zh-CN" altLang="en-US" sz="2400">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Besides</a:t>
            </a:r>
            <a:r>
              <a:rPr lang="zh-CN" altLang="en-US" sz="2400">
                <a:latin typeface="Times New Roman" panose="02020603050405020304" charset="0"/>
                <a:cs typeface="Times New Roman" panose="02020603050405020304" charset="0"/>
              </a:rPr>
              <a:t>, it </a:t>
            </a:r>
            <a:r>
              <a:rPr lang="zh-CN" altLang="en-US" sz="2400" b="1" i="1">
                <a:solidFill>
                  <a:srgbClr val="0070C0"/>
                </a:solidFill>
                <a:latin typeface="Times New Roman" panose="02020603050405020304" charset="0"/>
                <a:cs typeface="Times New Roman" panose="02020603050405020304" charset="0"/>
              </a:rPr>
              <a:t>endows readers with </a:t>
            </a:r>
            <a:r>
              <a:rPr lang="zh-CN" altLang="en-US" sz="2400">
                <a:latin typeface="Times New Roman" panose="02020603050405020304" charset="0"/>
                <a:cs typeface="Times New Roman" panose="02020603050405020304" charset="0"/>
              </a:rPr>
              <a:t>the feel of the pages, the ink smell, and the freedom to flip through pages at our own pace, </a:t>
            </a:r>
            <a:r>
              <a:rPr lang="zh-CN" altLang="en-US" sz="2400" b="1" i="1">
                <a:solidFill>
                  <a:srgbClr val="0070C0"/>
                </a:solidFill>
                <a:latin typeface="Times New Roman" panose="02020603050405020304" charset="0"/>
                <a:cs typeface="Times New Roman" panose="02020603050405020304" charset="0"/>
              </a:rPr>
              <a:t>which offers us </a:t>
            </a:r>
            <a:r>
              <a:rPr lang="zh-CN" altLang="en-US" sz="2400">
                <a:latin typeface="Times New Roman" panose="02020603050405020304" charset="0"/>
                <a:cs typeface="Times New Roman" panose="02020603050405020304" charset="0"/>
              </a:rPr>
              <a:t>an escape into another world and a deeper dive into knowledge</a:t>
            </a:r>
            <a:r>
              <a:rPr lang="en-US" altLang="zh-CN" sz="2400">
                <a:latin typeface="Times New Roman" panose="02020603050405020304" charset="0"/>
                <a:cs typeface="Times New Roman" panose="02020603050405020304" charset="0"/>
              </a:rPr>
              <a:t> </a:t>
            </a:r>
            <a:r>
              <a:rPr lang="en-US" altLang="zh-CN" sz="2400" b="1">
                <a:solidFill>
                  <a:srgbClr val="FFFF00"/>
                </a:solidFill>
                <a:highlight>
                  <a:srgbClr val="C0C0C0"/>
                </a:highlight>
                <a:latin typeface="Times New Roman" panose="02020603050405020304" charset="0"/>
                <a:cs typeface="Times New Roman" panose="02020603050405020304" charset="0"/>
                <a:sym typeface="+mn-ea"/>
              </a:rPr>
              <a:t>(supporting detail 2)</a:t>
            </a:r>
            <a:r>
              <a:rPr lang="zh-CN" altLang="en-US" sz="2400">
                <a:latin typeface="Times New Roman" panose="02020603050405020304" charset="0"/>
                <a:cs typeface="Times New Roman" panose="02020603050405020304" charset="0"/>
              </a:rPr>
              <a:t>.</a:t>
            </a:r>
            <a:r>
              <a:rPr lang="zh-CN" altLang="en-US" sz="2400" b="1">
                <a:noFill/>
                <a:latin typeface="Times New Roman" panose="02020603050405020304" charset="0"/>
                <a:cs typeface="Times New Roman" panose="02020603050405020304" charset="0"/>
                <a:sym typeface="+mn-ea"/>
              </a:rPr>
              <a:t> </a:t>
            </a:r>
            <a:r>
              <a:rPr lang="en-US" altLang="zh-CN" sz="2400" b="1">
                <a:solidFill>
                  <a:schemeClr val="bg1"/>
                </a:solidFill>
                <a:highlight>
                  <a:srgbClr val="FF0000"/>
                </a:highlight>
                <a:latin typeface="Times New Roman" panose="02020603050405020304" charset="0"/>
                <a:cs typeface="Times New Roman" panose="02020603050405020304" charset="0"/>
                <a:sym typeface="+mn-ea"/>
              </a:rPr>
              <a:t>(Reasons)</a:t>
            </a:r>
            <a:endParaRPr lang="zh-CN" altLang="en-US" sz="2400">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So</a:t>
            </a:r>
            <a:r>
              <a:rPr lang="zh-CN" altLang="en-US" sz="2400">
                <a:latin typeface="Times New Roman" panose="02020603050405020304" charset="0"/>
                <a:cs typeface="Times New Roman" panose="02020603050405020304" charset="0"/>
              </a:rPr>
              <a:t>, let</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s bring back the joy of turning pages! Together, we can foster a culture of curiosity and lifelong learning that surpasses</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胜过</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digital screens. </a:t>
            </a:r>
            <a:r>
              <a:rPr lang="en-US" altLang="zh-CN" sz="2400" b="1">
                <a:solidFill>
                  <a:schemeClr val="bg1"/>
                </a:solidFill>
                <a:highlight>
                  <a:srgbClr val="FF0000"/>
                </a:highlight>
                <a:latin typeface="Times New Roman" panose="02020603050405020304" charset="0"/>
                <a:cs typeface="Times New Roman" panose="02020603050405020304" charset="0"/>
                <a:sym typeface="+mn-ea"/>
              </a:rPr>
              <a:t>(Appeal/ Conclusion)</a:t>
            </a:r>
            <a:endParaRPr lang="zh-CN" altLang="en-US" sz="2400">
              <a:latin typeface="Times New Roman" panose="02020603050405020304" charset="0"/>
              <a:cs typeface="Times New Roman" panose="02020603050405020304" charset="0"/>
            </a:endParaRPr>
          </a:p>
        </p:txBody>
      </p:sp>
      <p:sp>
        <p:nvSpPr>
          <p:cNvPr id="7" name="文本框 6"/>
          <p:cNvSpPr txBox="1"/>
          <p:nvPr>
            <p:custDataLst>
              <p:tags r:id="rId3"/>
            </p:custDataLst>
          </p:nvPr>
        </p:nvSpPr>
        <p:spPr>
          <a:xfrm>
            <a:off x="858520" y="972820"/>
            <a:ext cx="10337800" cy="5262245"/>
          </a:xfrm>
          <a:prstGeom prst="rect">
            <a:avLst/>
          </a:prstGeom>
          <a:solidFill>
            <a:schemeClr val="bg1"/>
          </a:solidFill>
        </p:spPr>
        <p:txBody>
          <a:bodyPr wrap="square" rtlCol="0" anchor="t">
            <a:spAutoFit/>
          </a:bodyPr>
          <a:p>
            <a:pPr algn="ctr"/>
            <a:r>
              <a:rPr lang="zh-CN" altLang="en-US" sz="2400">
                <a:highlight>
                  <a:srgbClr val="00FFFF"/>
                </a:highlight>
                <a:latin typeface="Times New Roman" panose="02020603050405020304" charset="0"/>
                <a:cs typeface="Times New Roman" panose="02020603050405020304" charset="0"/>
              </a:rPr>
              <a:t>Embracing the Magic of Print Media</a:t>
            </a:r>
            <a:endParaRPr lang="zh-CN" altLang="en-US" sz="2400">
              <a:highlight>
                <a:srgbClr val="00FFFF"/>
              </a:highlight>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As </a:t>
            </a:r>
            <a:r>
              <a:rPr lang="zh-CN" altLang="en-US" sz="2400">
                <a:latin typeface="Times New Roman" panose="02020603050405020304" charset="0"/>
                <a:cs typeface="Times New Roman" panose="02020603050405020304" charset="0"/>
              </a:rPr>
              <a:t>the digital revolution sweeps through</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横扫</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our lives, the appeal of screens and the convenience of online content have quietly caused print media to</a:t>
            </a:r>
            <a:r>
              <a:rPr lang="zh-CN" altLang="en-US" sz="2400" b="1" i="1">
                <a:solidFill>
                  <a:srgbClr val="0070C0"/>
                </a:solidFill>
                <a:latin typeface="Times New Roman" panose="02020603050405020304" charset="0"/>
                <a:cs typeface="Times New Roman" panose="02020603050405020304" charset="0"/>
              </a:rPr>
              <a:t> lose its </a:t>
            </a:r>
            <a:r>
              <a:rPr lang="zh-CN" altLang="en-US" sz="2400">
                <a:highlight>
                  <a:srgbClr val="00FFFF"/>
                </a:highlight>
                <a:latin typeface="Times New Roman" panose="02020603050405020304" charset="0"/>
                <a:cs typeface="Times New Roman" panose="02020603050405020304" charset="0"/>
              </a:rPr>
              <a:t>charm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失去魅力</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Peeking into our library, we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ll see newspapers </a:t>
            </a:r>
            <a:r>
              <a:rPr lang="zh-CN" altLang="en-US" sz="2400" b="1" i="1">
                <a:solidFill>
                  <a:srgbClr val="0070C0"/>
                </a:solidFill>
                <a:latin typeface="Times New Roman" panose="02020603050405020304" charset="0"/>
                <a:cs typeface="Times New Roman" panose="02020603050405020304" charset="0"/>
              </a:rPr>
              <a:t>gathering dust (积灰), like long-forgotten friends</a:t>
            </a:r>
            <a:r>
              <a:rPr lang="zh-CN" altLang="en-US" sz="2400">
                <a:latin typeface="Times New Roman" panose="02020603050405020304" charset="0"/>
                <a:cs typeface="Times New Roman" panose="02020603050405020304" charset="0"/>
              </a:rPr>
              <a:t>.</a:t>
            </a:r>
            <a:r>
              <a:rPr lang="zh-CN" altLang="en-US" sz="2400" b="1">
                <a:noFill/>
                <a:latin typeface="Times New Roman" panose="02020603050405020304" charset="0"/>
                <a:cs typeface="Times New Roman" panose="02020603050405020304" charset="0"/>
              </a:rPr>
              <a:t> </a:t>
            </a:r>
            <a:r>
              <a:rPr lang="en-US" altLang="zh-CN" sz="2400" b="1">
                <a:solidFill>
                  <a:schemeClr val="bg1"/>
                </a:solidFill>
                <a:highlight>
                  <a:srgbClr val="FF0000"/>
                </a:highlight>
                <a:latin typeface="Times New Roman" panose="02020603050405020304" charset="0"/>
                <a:cs typeface="Times New Roman" panose="02020603050405020304" charset="0"/>
              </a:rPr>
              <a:t>(Phenomenon)</a:t>
            </a:r>
            <a:r>
              <a:rPr lang="en-US" altLang="zh-CN" sz="2400">
                <a:solidFill>
                  <a:schemeClr val="bg1"/>
                </a:solidFill>
                <a:highlight>
                  <a:srgbClr val="FF0000"/>
                </a:highlight>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However</a:t>
            </a:r>
            <a:r>
              <a:rPr lang="zh-CN" altLang="en-US" sz="2400">
                <a:latin typeface="Times New Roman" panose="02020603050405020304" charset="0"/>
                <a:cs typeface="Times New Roman" panose="02020603050405020304" charset="0"/>
              </a:rPr>
              <a:t>, print media </a:t>
            </a:r>
            <a:r>
              <a:rPr lang="zh-CN" altLang="en-US" sz="2400" b="1" i="1">
                <a:solidFill>
                  <a:srgbClr val="0070C0"/>
                </a:solidFill>
                <a:latin typeface="Times New Roman" panose="02020603050405020304" charset="0"/>
                <a:cs typeface="Times New Roman" panose="02020603050405020304" charset="0"/>
              </a:rPr>
              <a:t>offers a </a:t>
            </a:r>
            <a:r>
              <a:rPr lang="zh-CN" altLang="en-US" sz="2400">
                <a:highlight>
                  <a:srgbClr val="00FFFF"/>
                </a:highlight>
                <a:latin typeface="Times New Roman" panose="02020603050405020304" charset="0"/>
                <a:cs typeface="Times New Roman" panose="02020603050405020304" charset="0"/>
              </a:rPr>
              <a:t>unique </a:t>
            </a:r>
            <a:r>
              <a:rPr lang="zh-CN" altLang="en-US" sz="2400" b="1" i="1">
                <a:solidFill>
                  <a:srgbClr val="0070C0"/>
                </a:solidFill>
                <a:latin typeface="Times New Roman" panose="02020603050405020304" charset="0"/>
                <a:cs typeface="Times New Roman" panose="02020603050405020304" charset="0"/>
              </a:rPr>
              <a:t>reading experience</a:t>
            </a:r>
            <a:r>
              <a:rPr lang="en-US" altLang="zh-CN" sz="2400" b="1" i="1">
                <a:solidFill>
                  <a:srgbClr val="0070C0"/>
                </a:solidFill>
                <a:latin typeface="Times New Roman" panose="02020603050405020304" charset="0"/>
                <a:cs typeface="Times New Roman" panose="02020603050405020304" charset="0"/>
              </a:rPr>
              <a:t> </a:t>
            </a:r>
            <a:r>
              <a:rPr lang="en-US" altLang="zh-CN" sz="2400" b="1">
                <a:solidFill>
                  <a:srgbClr val="FFFF00"/>
                </a:solidFill>
                <a:highlight>
                  <a:srgbClr val="C0C0C0"/>
                </a:highlight>
                <a:latin typeface="Times New Roman" panose="02020603050405020304" charset="0"/>
                <a:cs typeface="Times New Roman" panose="02020603050405020304" charset="0"/>
              </a:rPr>
              <a:t>(general statement)</a:t>
            </a:r>
            <a:r>
              <a:rPr lang="zh-CN" altLang="en-US" sz="2400">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It </a:t>
            </a:r>
            <a:r>
              <a:rPr lang="zh-CN" altLang="en-US" sz="2400" b="1" i="1">
                <a:solidFill>
                  <a:srgbClr val="0070C0"/>
                </a:solidFill>
                <a:latin typeface="Times New Roman" panose="02020603050405020304" charset="0"/>
                <a:cs typeface="Times New Roman" panose="02020603050405020304" charset="0"/>
              </a:rPr>
              <a:t>encourages</a:t>
            </a:r>
            <a:r>
              <a:rPr lang="zh-CN" altLang="en-US" sz="2400">
                <a:latin typeface="Times New Roman" panose="02020603050405020304" charset="0"/>
                <a:cs typeface="Times New Roman" panose="02020603050405020304" charset="0"/>
              </a:rPr>
              <a:t> a slow</a:t>
            </a:r>
            <a:r>
              <a:rPr lang="zh-CN" altLang="en-US" sz="2400">
                <a:highlight>
                  <a:srgbClr val="00FFFF"/>
                </a:highlight>
                <a:latin typeface="Times New Roman" panose="02020603050405020304" charset="0"/>
                <a:cs typeface="Times New Roman" panose="02020603050405020304" charset="0"/>
              </a:rPr>
              <a:t>er</a:t>
            </a:r>
            <a:r>
              <a:rPr lang="zh-CN" altLang="en-US" sz="2400">
                <a:latin typeface="Times New Roman" panose="02020603050405020304" charset="0"/>
                <a:cs typeface="Times New Roman" panose="02020603050405020304" charset="0"/>
              </a:rPr>
              <a:t> and </a:t>
            </a:r>
            <a:r>
              <a:rPr lang="zh-CN" altLang="en-US" sz="2400">
                <a:highlight>
                  <a:srgbClr val="00FFFF"/>
                </a:highlight>
                <a:latin typeface="Times New Roman" panose="02020603050405020304" charset="0"/>
                <a:cs typeface="Times New Roman" panose="02020603050405020304" charset="0"/>
              </a:rPr>
              <a:t>more </a:t>
            </a:r>
            <a:r>
              <a:rPr lang="zh-CN" altLang="en-US" sz="2400">
                <a:latin typeface="Times New Roman" panose="02020603050405020304" charset="0"/>
                <a:cs typeface="Times New Roman" panose="02020603050405020304" charset="0"/>
              </a:rPr>
              <a:t>reflective reading process, </a:t>
            </a:r>
            <a:r>
              <a:rPr lang="zh-CN" altLang="en-US" sz="2400" b="1" i="1">
                <a:solidFill>
                  <a:srgbClr val="0070C0"/>
                </a:solidFill>
                <a:latin typeface="Times New Roman" panose="02020603050405020304" charset="0"/>
                <a:cs typeface="Times New Roman" panose="02020603050405020304" charset="0"/>
              </a:rPr>
              <a:t>allowing </a:t>
            </a:r>
            <a:r>
              <a:rPr lang="zh-CN" altLang="en-US" sz="2400">
                <a:latin typeface="Times New Roman" panose="02020603050405020304" charset="0"/>
                <a:cs typeface="Times New Roman" panose="02020603050405020304" charset="0"/>
              </a:rPr>
              <a:t>readers to digest information more </a:t>
            </a:r>
            <a:r>
              <a:rPr lang="zh-CN" altLang="en-US" sz="2400">
                <a:highlight>
                  <a:srgbClr val="00FFFF"/>
                </a:highlight>
                <a:latin typeface="Times New Roman" panose="02020603050405020304" charset="0"/>
                <a:cs typeface="Times New Roman" panose="02020603050405020304" charset="0"/>
              </a:rPr>
              <a:t>thoroughly </a:t>
            </a:r>
            <a:r>
              <a:rPr lang="en-US" altLang="zh-CN" sz="2400" b="1">
                <a:solidFill>
                  <a:srgbClr val="FFFF00"/>
                </a:solidFill>
                <a:highlight>
                  <a:srgbClr val="C0C0C0"/>
                </a:highlight>
                <a:latin typeface="Times New Roman" panose="02020603050405020304" charset="0"/>
                <a:cs typeface="Times New Roman" panose="02020603050405020304" charset="0"/>
                <a:sym typeface="+mn-ea"/>
              </a:rPr>
              <a:t>(supporting detail 1)</a:t>
            </a:r>
            <a:r>
              <a:rPr lang="zh-CN" altLang="en-US" sz="2400">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Besides</a:t>
            </a:r>
            <a:r>
              <a:rPr lang="zh-CN" altLang="en-US" sz="2400">
                <a:latin typeface="Times New Roman" panose="02020603050405020304" charset="0"/>
                <a:cs typeface="Times New Roman" panose="02020603050405020304" charset="0"/>
              </a:rPr>
              <a:t>, it </a:t>
            </a:r>
            <a:r>
              <a:rPr lang="zh-CN" altLang="en-US" sz="2400" b="1" i="1">
                <a:solidFill>
                  <a:srgbClr val="0070C0"/>
                </a:solidFill>
                <a:latin typeface="Times New Roman" panose="02020603050405020304" charset="0"/>
                <a:cs typeface="Times New Roman" panose="02020603050405020304" charset="0"/>
              </a:rPr>
              <a:t>endows readers with </a:t>
            </a:r>
            <a:r>
              <a:rPr lang="zh-CN" altLang="en-US" sz="2400">
                <a:latin typeface="Times New Roman" panose="02020603050405020304" charset="0"/>
                <a:cs typeface="Times New Roman" panose="02020603050405020304" charset="0"/>
              </a:rPr>
              <a:t>the feel of the pages, the ink smell, and the freedom to flip through pages at our own pace, </a:t>
            </a:r>
            <a:r>
              <a:rPr lang="zh-CN" altLang="en-US" sz="2400" b="1" i="1">
                <a:solidFill>
                  <a:srgbClr val="0070C0"/>
                </a:solidFill>
                <a:latin typeface="Times New Roman" panose="02020603050405020304" charset="0"/>
                <a:cs typeface="Times New Roman" panose="02020603050405020304" charset="0"/>
              </a:rPr>
              <a:t>which offers us </a:t>
            </a:r>
            <a:r>
              <a:rPr lang="zh-CN" altLang="en-US" sz="2400">
                <a:highlight>
                  <a:srgbClr val="00FFFF"/>
                </a:highlight>
                <a:latin typeface="Times New Roman" panose="02020603050405020304" charset="0"/>
                <a:cs typeface="Times New Roman" panose="02020603050405020304" charset="0"/>
              </a:rPr>
              <a:t>an escape </a:t>
            </a:r>
            <a:r>
              <a:rPr lang="zh-CN" altLang="en-US" sz="2400">
                <a:latin typeface="Times New Roman" panose="02020603050405020304" charset="0"/>
                <a:cs typeface="Times New Roman" panose="02020603050405020304" charset="0"/>
              </a:rPr>
              <a:t>into another world and a deep</a:t>
            </a:r>
            <a:r>
              <a:rPr lang="zh-CN" altLang="en-US" sz="2400">
                <a:highlight>
                  <a:srgbClr val="00FFFF"/>
                </a:highlight>
                <a:latin typeface="Times New Roman" panose="02020603050405020304" charset="0"/>
                <a:cs typeface="Times New Roman" panose="02020603050405020304" charset="0"/>
              </a:rPr>
              <a:t>er</a:t>
            </a:r>
            <a:r>
              <a:rPr lang="zh-CN" altLang="en-US" sz="2400">
                <a:latin typeface="Times New Roman" panose="02020603050405020304" charset="0"/>
                <a:cs typeface="Times New Roman" panose="02020603050405020304" charset="0"/>
              </a:rPr>
              <a:t> dive into knowledge</a:t>
            </a:r>
            <a:r>
              <a:rPr lang="en-US" altLang="zh-CN" sz="2400">
                <a:latin typeface="Times New Roman" panose="02020603050405020304" charset="0"/>
                <a:cs typeface="Times New Roman" panose="02020603050405020304" charset="0"/>
              </a:rPr>
              <a:t> </a:t>
            </a:r>
            <a:r>
              <a:rPr lang="en-US" altLang="zh-CN" sz="2400" b="1">
                <a:solidFill>
                  <a:srgbClr val="FFFF00"/>
                </a:solidFill>
                <a:highlight>
                  <a:srgbClr val="C0C0C0"/>
                </a:highlight>
                <a:latin typeface="Times New Roman" panose="02020603050405020304" charset="0"/>
                <a:cs typeface="Times New Roman" panose="02020603050405020304" charset="0"/>
                <a:sym typeface="+mn-ea"/>
              </a:rPr>
              <a:t>(supporting detail 2)</a:t>
            </a:r>
            <a:r>
              <a:rPr lang="zh-CN" altLang="en-US" sz="2400">
                <a:latin typeface="Times New Roman" panose="02020603050405020304" charset="0"/>
                <a:cs typeface="Times New Roman" panose="02020603050405020304" charset="0"/>
              </a:rPr>
              <a:t>.</a:t>
            </a:r>
            <a:r>
              <a:rPr lang="zh-CN" altLang="en-US" sz="2400" b="1">
                <a:noFill/>
                <a:latin typeface="Times New Roman" panose="02020603050405020304" charset="0"/>
                <a:cs typeface="Times New Roman" panose="02020603050405020304" charset="0"/>
                <a:sym typeface="+mn-ea"/>
              </a:rPr>
              <a:t> </a:t>
            </a:r>
            <a:r>
              <a:rPr lang="en-US" altLang="zh-CN" sz="2400" b="1">
                <a:solidFill>
                  <a:schemeClr val="bg1"/>
                </a:solidFill>
                <a:highlight>
                  <a:srgbClr val="FF0000"/>
                </a:highlight>
                <a:latin typeface="Times New Roman" panose="02020603050405020304" charset="0"/>
                <a:cs typeface="Times New Roman" panose="02020603050405020304" charset="0"/>
                <a:sym typeface="+mn-ea"/>
              </a:rPr>
              <a:t>(Reasons)</a:t>
            </a:r>
            <a:endParaRPr lang="zh-CN" altLang="en-US" sz="2400">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So</a:t>
            </a:r>
            <a:r>
              <a:rPr lang="zh-CN" altLang="en-US" sz="2400">
                <a:latin typeface="Times New Roman" panose="02020603050405020304" charset="0"/>
                <a:cs typeface="Times New Roman" panose="02020603050405020304" charset="0"/>
              </a:rPr>
              <a:t>, let</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s </a:t>
            </a:r>
            <a:r>
              <a:rPr lang="zh-CN" altLang="en-US" sz="2400">
                <a:highlight>
                  <a:srgbClr val="00FFFF"/>
                </a:highlight>
                <a:latin typeface="Times New Roman" panose="02020603050405020304" charset="0"/>
                <a:cs typeface="Times New Roman" panose="02020603050405020304" charset="0"/>
              </a:rPr>
              <a:t>bring back the joy </a:t>
            </a:r>
            <a:r>
              <a:rPr lang="zh-CN" altLang="en-US" sz="2400">
                <a:latin typeface="Times New Roman" panose="02020603050405020304" charset="0"/>
                <a:cs typeface="Times New Roman" panose="02020603050405020304" charset="0"/>
              </a:rPr>
              <a:t>of turning pages! Together, we can foster a culture of curiosity and lifelong learning that </a:t>
            </a:r>
            <a:r>
              <a:rPr lang="zh-CN" altLang="en-US" sz="2400">
                <a:highlight>
                  <a:srgbClr val="00FFFF"/>
                </a:highlight>
                <a:latin typeface="Times New Roman" panose="02020603050405020304" charset="0"/>
                <a:cs typeface="Times New Roman" panose="02020603050405020304" charset="0"/>
              </a:rPr>
              <a:t>surpasses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胜过</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digital screens. </a:t>
            </a:r>
            <a:r>
              <a:rPr lang="en-US" altLang="zh-CN" sz="2400" b="1">
                <a:solidFill>
                  <a:schemeClr val="bg1"/>
                </a:solidFill>
                <a:highlight>
                  <a:srgbClr val="FF0000"/>
                </a:highlight>
                <a:latin typeface="Times New Roman" panose="02020603050405020304" charset="0"/>
                <a:cs typeface="Times New Roman" panose="02020603050405020304" charset="0"/>
                <a:sym typeface="+mn-ea"/>
              </a:rPr>
              <a:t>(Appeal/ Conclusion)</a:t>
            </a:r>
            <a:endParaRPr lang="zh-CN" altLang="en-US" sz="2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p:bldP spid="6" grpId="0" bldLvl="0" animBg="1"/>
      <p:bldP spid="6" grpId="1" animBg="1"/>
      <p:bldP spid="7" grpId="0" bldLvl="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478790" y="536575"/>
            <a:ext cx="8665210" cy="5908040"/>
          </a:xfrm>
          <a:prstGeom prst="rect">
            <a:avLst/>
          </a:prstGeom>
          <a:noFill/>
        </p:spPr>
        <p:txBody>
          <a:bodyPr wrap="square" rtlCol="0" anchor="t">
            <a:spAutoFit/>
          </a:bodyPr>
          <a:lstStyle/>
          <a:p>
            <a:r>
              <a:rPr lang="zh-CN" altLang="en-US" dirty="0"/>
              <a:t>What are the advantages of print media?</a:t>
            </a:r>
            <a:endParaRPr lang="zh-CN" altLang="en-US" dirty="0"/>
          </a:p>
          <a:p>
            <a:r>
              <a:rPr lang="zh-CN" altLang="en-US" dirty="0"/>
              <a:t>While print media is important for consumers that hold legitimacy to a high degree, print media also offers several advantages to advertisers, namely:</a:t>
            </a:r>
            <a:endParaRPr lang="zh-CN" altLang="en-US" dirty="0"/>
          </a:p>
          <a:p>
            <a:endParaRPr lang="zh-CN" altLang="en-US" dirty="0"/>
          </a:p>
          <a:p>
            <a:r>
              <a:rPr lang="zh-CN" altLang="en-US" dirty="0"/>
              <a:t>It can be targeted</a:t>
            </a:r>
            <a:endParaRPr lang="zh-CN" altLang="en-US" dirty="0"/>
          </a:p>
          <a:p>
            <a:r>
              <a:rPr lang="zh-CN" altLang="en-US" dirty="0"/>
              <a:t>Print media can be tailored to a target audience, both in terms of content, design, and distribution. This means that advertisers can focuse their marketing budget on reaching their prospects and making the material relevant and appealing to them.</a:t>
            </a:r>
            <a:endParaRPr lang="zh-CN" altLang="en-US" dirty="0"/>
          </a:p>
          <a:p>
            <a:endParaRPr lang="zh-CN" altLang="en-US" dirty="0"/>
          </a:p>
          <a:p>
            <a:r>
              <a:rPr lang="zh-CN" altLang="en-US" dirty="0"/>
              <a:t>It creates engagement</a:t>
            </a:r>
            <a:endParaRPr lang="zh-CN" altLang="en-US" dirty="0"/>
          </a:p>
          <a:p>
            <a:r>
              <a:rPr lang="zh-CN" altLang="en-US" dirty="0"/>
              <a:t>Print media creates engagement between the brand and the consumer. By providing amusing copy, interesting articles, and special offers through brochures and newsletters, companies create a connection with their readers that lead to brand awareness and sales.</a:t>
            </a:r>
            <a:endParaRPr lang="zh-CN" altLang="en-US" dirty="0"/>
          </a:p>
          <a:p>
            <a:endParaRPr lang="zh-CN" altLang="en-US" dirty="0"/>
          </a:p>
          <a:p>
            <a:r>
              <a:rPr lang="zh-CN" altLang="en-US" dirty="0"/>
              <a:t>It can be kept</a:t>
            </a:r>
            <a:endParaRPr lang="zh-CN" altLang="en-US" dirty="0"/>
          </a:p>
          <a:p>
            <a:r>
              <a:rPr lang="zh-CN" altLang="en-US" dirty="0"/>
              <a:t>Ever bookmarked an interesting article, only to forget about it and never read it again? Yep, been there, done that. Unlike webpages, different forms of print media have longer lifespans. Rather than users spending a few seconds on a webpage and then moving to the next shiny thing, magazines and brochures are picked up again and referred back to. They can also be read by family members, friends, and colleagues, maximizing the reach of the marketing campaign.</a:t>
            </a:r>
            <a:endParaRPr lang="zh-CN"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1" name="图片 100"/>
          <p:cNvPicPr/>
          <p:nvPr/>
        </p:nvPicPr>
        <p:blipFill>
          <a:blip r:embed="rId1"/>
          <a:stretch>
            <a:fillRect/>
          </a:stretch>
        </p:blipFill>
        <p:spPr>
          <a:xfrm>
            <a:off x="95250" y="0"/>
            <a:ext cx="12116435" cy="6790055"/>
          </a:xfrm>
          <a:prstGeom prst="flowChartOnlineStorage">
            <a:avLst/>
          </a:prstGeom>
          <a:noFill/>
          <a:ln w="9525">
            <a:noFill/>
          </a:ln>
        </p:spPr>
      </p:pic>
      <p:sp>
        <p:nvSpPr>
          <p:cNvPr id="33" name="文本框 32"/>
          <p:cNvSpPr txBox="1"/>
          <p:nvPr/>
        </p:nvSpPr>
        <p:spPr>
          <a:xfrm>
            <a:off x="-9843" y="3053908"/>
            <a:ext cx="12211685" cy="2584450"/>
          </a:xfrm>
          <a:prstGeom prst="rect">
            <a:avLst/>
          </a:prstGeom>
          <a:solidFill>
            <a:schemeClr val="accent3">
              <a:lumMod val="20000"/>
              <a:lumOff val="80000"/>
              <a:alpha val="92000"/>
            </a:schemeClr>
          </a:solidFill>
        </p:spPr>
        <p:txBody>
          <a:bodyPr wrap="square" rtlCol="0">
            <a:spAutoFit/>
          </a:bodyPr>
          <a:lstStyle/>
          <a:p>
            <a:pPr algn="ctr"/>
            <a:r>
              <a:rPr lang="en-US" altLang="zh-CN"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2024. 3    </a:t>
            </a:r>
            <a:r>
              <a:rPr lang="zh-CN" altLang="en-US"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宁波十校应用文</a:t>
            </a:r>
            <a:r>
              <a:rPr lang="en-US" altLang="zh-CN"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   </a:t>
            </a:r>
            <a:r>
              <a:rPr lang="zh-CN" altLang="en-US"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报纸短文</a:t>
            </a:r>
            <a:endParaRPr lang="zh-CN" altLang="en-US"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endParaRPr>
          </a:p>
          <a:p>
            <a:pPr algn="ctr"/>
            <a:r>
              <a:rPr lang="zh-CN" altLang="en-US"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基于</a:t>
            </a:r>
            <a:r>
              <a:rPr lang="zh-CN" altLang="en-US" sz="5400" dirty="0">
                <a:solidFill>
                  <a:schemeClr val="tx1"/>
                </a:soli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议论文文本特征</a:t>
            </a:r>
            <a:r>
              <a:rPr lang="zh-CN" altLang="en-US"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的应用文教学</a:t>
            </a:r>
            <a:endParaRPr lang="zh-CN" altLang="en-US"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endParaRPr>
          </a:p>
          <a:p>
            <a:pPr algn="ctr"/>
            <a:r>
              <a:rPr lang="zh-CN" altLang="en-US"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社会性话题</a:t>
            </a:r>
            <a:r>
              <a:rPr lang="en-US" altLang="zh-CN"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a:t>
            </a:r>
            <a:r>
              <a:rPr lang="zh-CN" altLang="en-US"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纸媒</a:t>
            </a:r>
            <a:r>
              <a:rPr lang="en-US" altLang="zh-CN"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 Print Media</a:t>
            </a:r>
            <a:endParaRPr lang="en-US" altLang="zh-CN"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c75e8d6546c6"/>
          <p:cNvPicPr>
            <a:picLocks noChangeAspect="1"/>
          </p:cNvPicPr>
          <p:nvPr/>
        </p:nvPicPr>
        <p:blipFill>
          <a:blip r:embed="rId1"/>
          <a:srcRect r="33284"/>
          <a:stretch>
            <a:fillRect/>
          </a:stretch>
        </p:blipFill>
        <p:spPr>
          <a:xfrm>
            <a:off x="1539240" y="2440940"/>
            <a:ext cx="2513965" cy="593725"/>
          </a:xfrm>
          <a:prstGeom prst="rect">
            <a:avLst/>
          </a:prstGeom>
        </p:spPr>
      </p:pic>
      <p:pic>
        <p:nvPicPr>
          <p:cNvPr id="5" name="图片 4" descr="5c75d99787eee"/>
          <p:cNvPicPr>
            <a:picLocks noChangeAspect="1"/>
          </p:cNvPicPr>
          <p:nvPr/>
        </p:nvPicPr>
        <p:blipFill>
          <a:blip r:embed="rId2"/>
          <a:srcRect l="42467" t="19466" r="11967" b="33246"/>
          <a:stretch>
            <a:fillRect/>
          </a:stretch>
        </p:blipFill>
        <p:spPr>
          <a:xfrm>
            <a:off x="1539240" y="2914650"/>
            <a:ext cx="1897380" cy="514350"/>
          </a:xfrm>
          <a:prstGeom prst="rect">
            <a:avLst/>
          </a:prstGeom>
        </p:spPr>
      </p:pic>
      <p:pic>
        <p:nvPicPr>
          <p:cNvPr id="3" name="图片 2" descr="5c75d99787eee"/>
          <p:cNvPicPr>
            <a:picLocks noChangeAspect="1"/>
          </p:cNvPicPr>
          <p:nvPr/>
        </p:nvPicPr>
        <p:blipFill>
          <a:blip r:embed="rId2"/>
          <a:srcRect l="42467" t="19466" r="11967" b="33246"/>
          <a:stretch>
            <a:fillRect/>
          </a:stretch>
        </p:blipFill>
        <p:spPr>
          <a:xfrm>
            <a:off x="1539240" y="2054860"/>
            <a:ext cx="1897380" cy="514350"/>
          </a:xfrm>
          <a:prstGeom prst="rect">
            <a:avLst/>
          </a:prstGeom>
        </p:spPr>
      </p:pic>
      <p:sp>
        <p:nvSpPr>
          <p:cNvPr id="4" name="文本框 3" descr="7b0a20202020227461726765744d6f64756c65223a202270726f636573734f6e6c696e65466f6e7473220a7d0a"/>
          <p:cNvSpPr txBox="1"/>
          <p:nvPr/>
        </p:nvSpPr>
        <p:spPr>
          <a:xfrm>
            <a:off x="747395" y="779145"/>
            <a:ext cx="10697845" cy="3664585"/>
          </a:xfrm>
          <a:prstGeom prst="rect">
            <a:avLst/>
          </a:prstGeom>
          <a:noFill/>
        </p:spPr>
        <p:txBody>
          <a:bodyPr wrap="square" rtlCol="0" anchor="t">
            <a:noAutofit/>
          </a:bodyPr>
          <a:lstStyle/>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假定你是校英语报主编李华，你发现随着信息技术的发展，高中生阅读纸质媒体的热情在逐步减少，请你写一篇英语短文，呼吁学生重拾对纸质阅读的热情。具体内容如下：</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endPar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1.介绍现状；</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2.纸媒的重要性；</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3.提出呼吁.</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注意：1.词数80左右；2.可适当增加细节，使内容充实，行文连贯。</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pPr algn="ctr"/>
            <a:r>
              <a:rPr lang="zh-CN" altLang="en-US" sz="2800" b="1">
                <a:latin typeface="Times New Roman" panose="02020603050405020304" charset="0"/>
                <a:ea typeface="华文楷体" panose="02010600040101010101" charset="-122"/>
                <a:cs typeface="Times New Roman" panose="02020603050405020304" charset="0"/>
                <a:sym typeface="华文楷体" panose="02010600040101010101" charset="-122"/>
              </a:rPr>
              <a:t>Embracing the Magic of Print Media</a:t>
            </a:r>
            <a:endParaRPr lang="zh-CN" altLang="en-US" sz="2800" b="1">
              <a:latin typeface="Times New Roman" panose="02020603050405020304" charset="0"/>
              <a:ea typeface="华文楷体" panose="02010600040101010101" charset="-122"/>
              <a:cs typeface="Times New Roman" panose="02020603050405020304" charset="0"/>
              <a:sym typeface="华文楷体" panose="02010600040101010101" charset="-122"/>
            </a:endParaRPr>
          </a:p>
        </p:txBody>
      </p:sp>
      <p:sp>
        <p:nvSpPr>
          <p:cNvPr id="2" name="文本框 1" descr="7b0a20202020227461726765744d6f64756c65223a202270726f636573734f6e6c696e65466f6e7473220a7d0a"/>
          <p:cNvSpPr txBox="1"/>
          <p:nvPr/>
        </p:nvSpPr>
        <p:spPr>
          <a:xfrm>
            <a:off x="747395" y="779145"/>
            <a:ext cx="10697845" cy="3664585"/>
          </a:xfrm>
          <a:prstGeom prst="rect">
            <a:avLst/>
          </a:prstGeom>
          <a:noFill/>
        </p:spPr>
        <p:txBody>
          <a:bodyPr wrap="square" rtlCol="0" anchor="t">
            <a:noAutofit/>
          </a:bodyPr>
          <a:lstStyle/>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假定你是校英语报主编李华，你发现</a:t>
            </a: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华文楷体" panose="02010600040101010101" charset="-122"/>
              </a:rPr>
              <a:t>随着信息技术的发展，高中生阅读纸质媒体的热情在逐步减少</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，请你写一篇英语短文，呼吁学生重拾对纸质阅读的热情。具体内容如下：</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endPar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1.介绍现状；</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2.纸媒的重要性；</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3.提出呼吁.</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注意：1.词数80左右；2.可适当增加细节，使内容充实，行文连贯。</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pPr algn="ctr"/>
            <a:r>
              <a:rPr lang="zh-CN" altLang="en-US" sz="2800" b="1">
                <a:latin typeface="Times New Roman" panose="02020603050405020304" charset="0"/>
                <a:ea typeface="华文楷体" panose="02010600040101010101" charset="-122"/>
                <a:cs typeface="Times New Roman" panose="02020603050405020304" charset="0"/>
                <a:sym typeface="华文楷体" panose="02010600040101010101" charset="-122"/>
              </a:rPr>
              <a:t>Embracing the Magic of Print Media</a:t>
            </a:r>
            <a:endParaRPr lang="zh-CN" altLang="en-US" sz="2800" b="1">
              <a:latin typeface="Times New Roman" panose="02020603050405020304" charset="0"/>
              <a:ea typeface="华文楷体" panose="02010600040101010101" charset="-122"/>
              <a:cs typeface="Times New Roman" panose="02020603050405020304" charset="0"/>
              <a:sym typeface="华文楷体" panose="02010600040101010101" charset="-122"/>
            </a:endParaRPr>
          </a:p>
        </p:txBody>
      </p:sp>
      <p:sp>
        <p:nvSpPr>
          <p:cNvPr id="6" name="文本框 5" descr="7b0a20202020227461726765744d6f64756c65223a202270726f636573734f6e6c696e65466f6e7473220a7d0a"/>
          <p:cNvSpPr txBox="1"/>
          <p:nvPr>
            <p:custDataLst>
              <p:tags r:id="rId3"/>
            </p:custDataLst>
          </p:nvPr>
        </p:nvSpPr>
        <p:spPr>
          <a:xfrm>
            <a:off x="748665" y="779145"/>
            <a:ext cx="10697845" cy="3664585"/>
          </a:xfrm>
          <a:prstGeom prst="rect">
            <a:avLst/>
          </a:prstGeom>
          <a:noFill/>
        </p:spPr>
        <p:txBody>
          <a:bodyPr wrap="square" rtlCol="0" anchor="t">
            <a:noAutofit/>
          </a:bodyPr>
          <a:lstStyle/>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假定你是校英语报主编李华，你发现</a:t>
            </a: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华文楷体" panose="02010600040101010101" charset="-122"/>
              </a:rPr>
              <a:t>随着信息技术的发展，高中生阅读纸质媒体的热情在逐步减少</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，请你写一篇英语短文，</a:t>
            </a: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华文楷体" panose="02010600040101010101" charset="-122"/>
              </a:rPr>
              <a:t>呼吁学生重拾对纸质阅读的热情</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。具体内容如下：</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endPar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1.介绍现状；</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2.纸媒的重要性；</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3.提出呼吁.</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注意：1.词数80左右；2.可适当增加细节，使内容充实，行文连贯。</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pPr algn="ctr"/>
            <a:r>
              <a:rPr lang="zh-CN" altLang="en-US" sz="2800" b="1">
                <a:latin typeface="Times New Roman" panose="02020603050405020304" charset="0"/>
                <a:ea typeface="华文楷体" panose="02010600040101010101" charset="-122"/>
                <a:cs typeface="Times New Roman" panose="02020603050405020304" charset="0"/>
                <a:sym typeface="华文楷体" panose="02010600040101010101" charset="-122"/>
              </a:rPr>
              <a:t>Embracing the Magic of Print Media</a:t>
            </a:r>
            <a:endParaRPr lang="zh-CN" altLang="en-US" sz="2800" b="1">
              <a:latin typeface="Times New Roman" panose="02020603050405020304" charset="0"/>
              <a:ea typeface="华文楷体" panose="02010600040101010101" charset="-122"/>
              <a:cs typeface="Times New Roman" panose="02020603050405020304" charset="0"/>
              <a:sym typeface="华文楷体" panose="02010600040101010101" charset="-122"/>
            </a:endParaRPr>
          </a:p>
        </p:txBody>
      </p:sp>
      <p:sp>
        <p:nvSpPr>
          <p:cNvPr id="8" name="文本框 7" descr="7b0a20202020227461726765744d6f64756c65223a202270726f636573734f6e6c696e65466f6e7473220a7d0a"/>
          <p:cNvSpPr txBox="1"/>
          <p:nvPr>
            <p:custDataLst>
              <p:tags r:id="rId4"/>
            </p:custDataLst>
          </p:nvPr>
        </p:nvSpPr>
        <p:spPr>
          <a:xfrm>
            <a:off x="748665" y="779145"/>
            <a:ext cx="10697845" cy="3664585"/>
          </a:xfrm>
          <a:prstGeom prst="rect">
            <a:avLst/>
          </a:prstGeom>
          <a:noFill/>
        </p:spPr>
        <p:txBody>
          <a:bodyPr wrap="square" rtlCol="0" anchor="t">
            <a:noAutofit/>
          </a:bodyPr>
          <a:lstStyle/>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假定你是校英语报主编李华，你发现</a:t>
            </a: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华文楷体" panose="02010600040101010101" charset="-122"/>
              </a:rPr>
              <a:t>随着信息技术的发展，高中生阅读纸质媒体的热情在逐步减少</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，请你写一篇英语短文，</a:t>
            </a: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华文楷体" panose="02010600040101010101" charset="-122"/>
              </a:rPr>
              <a:t>呼吁学生重拾对纸质阅读的热情</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。具体内容如下：</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endPar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1.介绍现状；</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2.纸媒的重要性；</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3.提出呼吁.</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注意：1.词数80左右；2.可适当增加细节，使内容充实，行文连贯。</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pPr algn="ctr"/>
            <a:r>
              <a:rPr lang="zh-CN" altLang="en-US" sz="2800" b="1">
                <a:latin typeface="Times New Roman" panose="02020603050405020304" charset="0"/>
                <a:ea typeface="华文楷体" panose="02010600040101010101" charset="-122"/>
                <a:cs typeface="Times New Roman" panose="02020603050405020304" charset="0"/>
                <a:sym typeface="华文楷体" panose="02010600040101010101" charset="-122"/>
              </a:rPr>
              <a:t>Embracing </a:t>
            </a:r>
            <a:r>
              <a:rPr lang="zh-CN" altLang="en-US" sz="2800" b="1">
                <a:solidFill>
                  <a:srgbClr val="00B0F0"/>
                </a:solidFill>
                <a:latin typeface="Times New Roman" panose="02020603050405020304" charset="0"/>
                <a:ea typeface="华文楷体" panose="02010600040101010101" charset="-122"/>
                <a:cs typeface="Times New Roman" panose="02020603050405020304" charset="0"/>
                <a:sym typeface="华文楷体" panose="02010600040101010101" charset="-122"/>
              </a:rPr>
              <a:t>the Magic of Print Media</a:t>
            </a:r>
            <a:endParaRPr lang="zh-CN" altLang="en-US" sz="2800" b="1">
              <a:solidFill>
                <a:srgbClr val="00B0F0"/>
              </a:solidFill>
              <a:latin typeface="Times New Roman" panose="02020603050405020304" charset="0"/>
              <a:ea typeface="华文楷体" panose="02010600040101010101" charset="-122"/>
              <a:cs typeface="Times New Roman" panose="02020603050405020304" charset="0"/>
              <a:sym typeface="华文楷体" panose="02010600040101010101" charset="-122"/>
            </a:endParaRPr>
          </a:p>
        </p:txBody>
      </p:sp>
      <p:sp>
        <p:nvSpPr>
          <p:cNvPr id="9" name="文本框 8" descr="7b0a20202020227461726765744d6f64756c65223a202270726f636573734f6e6c696e65466f6e7473220a7d0a"/>
          <p:cNvSpPr txBox="1"/>
          <p:nvPr>
            <p:custDataLst>
              <p:tags r:id="rId5"/>
            </p:custDataLst>
          </p:nvPr>
        </p:nvSpPr>
        <p:spPr>
          <a:xfrm>
            <a:off x="747395" y="776605"/>
            <a:ext cx="10697845" cy="3664585"/>
          </a:xfrm>
          <a:prstGeom prst="rect">
            <a:avLst/>
          </a:prstGeom>
          <a:noFill/>
        </p:spPr>
        <p:txBody>
          <a:bodyPr wrap="square" rtlCol="0" anchor="t">
            <a:noAutofit/>
          </a:bodyPr>
          <a:lstStyle/>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假定你是校英语报主编李华，你发现</a:t>
            </a: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华文楷体" panose="02010600040101010101" charset="-122"/>
              </a:rPr>
              <a:t>随着信息技术的发展，高中生阅读纸质媒体的热情在逐步减少</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，请你写一篇英语短文，</a:t>
            </a: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华文楷体" panose="02010600040101010101" charset="-122"/>
              </a:rPr>
              <a:t>呼吁学生重拾对纸质阅读的热情</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。具体内容如下：</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endPar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1.介绍现状；</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2.纸媒的重要性；</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3.提出呼吁.</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注意：1.词数80左右；2.可适当增加细节，使内容充实，行文连贯。</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pPr algn="ctr"/>
            <a:r>
              <a:rPr lang="zh-CN" altLang="en-US" sz="2800" b="1">
                <a:solidFill>
                  <a:srgbClr val="FF0000"/>
                </a:solidFill>
                <a:latin typeface="Times New Roman" panose="02020603050405020304" charset="0"/>
                <a:ea typeface="华文楷体" panose="02010600040101010101" charset="-122"/>
                <a:cs typeface="Times New Roman" panose="02020603050405020304" charset="0"/>
                <a:sym typeface="华文楷体" panose="02010600040101010101" charset="-122"/>
              </a:rPr>
              <a:t>Embracing</a:t>
            </a:r>
            <a:r>
              <a:rPr lang="zh-CN" altLang="en-US" sz="2800" b="1">
                <a:latin typeface="Times New Roman" panose="02020603050405020304" charset="0"/>
                <a:ea typeface="华文楷体" panose="02010600040101010101" charset="-122"/>
                <a:cs typeface="Times New Roman" panose="02020603050405020304" charset="0"/>
                <a:sym typeface="华文楷体" panose="02010600040101010101" charset="-122"/>
              </a:rPr>
              <a:t> </a:t>
            </a:r>
            <a:r>
              <a:rPr lang="zh-CN" altLang="en-US" sz="2800" b="1">
                <a:solidFill>
                  <a:srgbClr val="00B0F0"/>
                </a:solidFill>
                <a:latin typeface="Times New Roman" panose="02020603050405020304" charset="0"/>
                <a:ea typeface="华文楷体" panose="02010600040101010101" charset="-122"/>
                <a:cs typeface="Times New Roman" panose="02020603050405020304" charset="0"/>
                <a:sym typeface="华文楷体" panose="02010600040101010101" charset="-122"/>
              </a:rPr>
              <a:t>the Magic of Print Media</a:t>
            </a:r>
            <a:endParaRPr lang="zh-CN" altLang="en-US" sz="2800" b="1">
              <a:solidFill>
                <a:srgbClr val="00B0F0"/>
              </a:solidFill>
              <a:latin typeface="Times New Roman" panose="02020603050405020304" charset="0"/>
              <a:ea typeface="华文楷体" panose="02010600040101010101" charset="-122"/>
              <a:cs typeface="Times New Roman" panose="02020603050405020304" charset="0"/>
              <a:sym typeface="华文楷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19935" y="700405"/>
            <a:ext cx="8152765" cy="2061210"/>
          </a:xfrm>
          <a:prstGeom prst="rect">
            <a:avLst/>
          </a:prstGeom>
          <a:noFill/>
          <a:ln w="53975" cmpd="sng">
            <a:solidFill>
              <a:schemeClr val="tx1"/>
            </a:solidFill>
            <a:prstDash val="solid"/>
          </a:ln>
        </p:spPr>
        <p:txBody>
          <a:bodyPr wrap="square" rtlCol="0">
            <a:spAutoFit/>
          </a:bodyPr>
          <a:lstStyle/>
          <a:p>
            <a:pPr algn="ctr"/>
            <a:r>
              <a:rPr lang="zh-CN" altLang="en-US" sz="3200" b="1">
                <a:solidFill>
                  <a:srgbClr val="FF0000"/>
                </a:solidFill>
              </a:rPr>
              <a:t>引</a:t>
            </a:r>
            <a:r>
              <a:rPr lang="zh-CN" altLang="en-US" sz="3200" b="1"/>
              <a:t>简洁（简引材料、提出观点、褒贬分明）</a:t>
            </a:r>
            <a:endParaRPr lang="zh-CN" altLang="en-US" sz="3200" b="1"/>
          </a:p>
          <a:p>
            <a:pPr algn="ctr"/>
            <a:r>
              <a:rPr lang="zh-CN" altLang="en-US" sz="3200" b="1">
                <a:solidFill>
                  <a:srgbClr val="FF0000"/>
                </a:solidFill>
              </a:rPr>
              <a:t>议</a:t>
            </a:r>
            <a:r>
              <a:rPr lang="zh-CN" altLang="en-US" sz="3200" b="1"/>
              <a:t>充分（正反对比、假设因果、点面层进）</a:t>
            </a:r>
            <a:endParaRPr lang="zh-CN" altLang="en-US" sz="3200" b="1"/>
          </a:p>
          <a:p>
            <a:pPr algn="ctr"/>
            <a:r>
              <a:rPr lang="zh-CN" altLang="en-US" sz="3200" b="1">
                <a:solidFill>
                  <a:srgbClr val="FF0000"/>
                </a:solidFill>
              </a:rPr>
              <a:t>联</a:t>
            </a:r>
            <a:r>
              <a:rPr lang="zh-CN" altLang="en-US" sz="3200" b="1"/>
              <a:t>紧扣（明晰原因、直指危害、阐明意义）</a:t>
            </a:r>
            <a:endParaRPr lang="zh-CN" altLang="en-US" sz="3200" b="1"/>
          </a:p>
          <a:p>
            <a:pPr algn="ctr"/>
            <a:r>
              <a:rPr lang="zh-CN" altLang="en-US" sz="3200" b="1">
                <a:solidFill>
                  <a:srgbClr val="FF0000"/>
                </a:solidFill>
              </a:rPr>
              <a:t>结</a:t>
            </a:r>
            <a:r>
              <a:rPr lang="zh-CN" altLang="en-US" sz="3200" b="1"/>
              <a:t>点题（寻找对策、倡议勉励、呼吁号召）</a:t>
            </a:r>
            <a:endParaRPr lang="zh-CN" altLang="en-US" sz="3200" b="1"/>
          </a:p>
        </p:txBody>
      </p:sp>
      <p:sp>
        <p:nvSpPr>
          <p:cNvPr id="5" name="文本框 4"/>
          <p:cNvSpPr txBox="1"/>
          <p:nvPr/>
        </p:nvSpPr>
        <p:spPr>
          <a:xfrm>
            <a:off x="315595" y="101600"/>
            <a:ext cx="9939655" cy="521970"/>
          </a:xfrm>
          <a:prstGeom prst="rect">
            <a:avLst/>
          </a:prstGeom>
          <a:noFill/>
        </p:spPr>
        <p:txBody>
          <a:bodyPr wrap="square" rtlCol="0">
            <a:spAutoFit/>
          </a:bodyPr>
          <a:lstStyle/>
          <a:p>
            <a:r>
              <a:rPr lang="en-US" altLang="zh-CN" sz="2800" b="1" i="1">
                <a:latin typeface="Times New Roman" panose="02020603050405020304" charset="0"/>
                <a:cs typeface="Times New Roman" panose="02020603050405020304" charset="0"/>
              </a:rPr>
              <a:t>Content and linguistic features of an argumentation </a:t>
            </a:r>
            <a:endParaRPr lang="en-US" altLang="zh-CN" sz="2800" b="1" i="1">
              <a:latin typeface="Times New Roman" panose="02020603050405020304" charset="0"/>
              <a:cs typeface="Times New Roman" panose="02020603050405020304" charset="0"/>
            </a:endParaRPr>
          </a:p>
        </p:txBody>
      </p:sp>
      <p:sp>
        <p:nvSpPr>
          <p:cNvPr id="6" name="文本框 5"/>
          <p:cNvSpPr txBox="1"/>
          <p:nvPr/>
        </p:nvSpPr>
        <p:spPr>
          <a:xfrm>
            <a:off x="2019935" y="700405"/>
            <a:ext cx="8152765" cy="2061210"/>
          </a:xfrm>
          <a:prstGeom prst="rect">
            <a:avLst/>
          </a:prstGeom>
          <a:noFill/>
          <a:ln w="53975" cmpd="sng">
            <a:solidFill>
              <a:schemeClr val="tx1"/>
            </a:solidFill>
            <a:prstDash val="solid"/>
          </a:ln>
        </p:spPr>
        <p:txBody>
          <a:bodyPr wrap="square" rtlCol="0">
            <a:spAutoFit/>
          </a:bodyPr>
          <a:lstStyle/>
          <a:p>
            <a:pPr algn="ctr"/>
            <a:r>
              <a:rPr lang="zh-CN" altLang="en-US" sz="3200" b="1">
                <a:solidFill>
                  <a:srgbClr val="FF0000"/>
                </a:solidFill>
              </a:rPr>
              <a:t>引</a:t>
            </a:r>
            <a:r>
              <a:rPr lang="zh-CN" altLang="en-US" sz="3200" b="1"/>
              <a:t>简洁（</a:t>
            </a:r>
            <a:r>
              <a:rPr lang="zh-CN" altLang="en-US" sz="3200" b="1">
                <a:solidFill>
                  <a:srgbClr val="00B050"/>
                </a:solidFill>
              </a:rPr>
              <a:t>简引材料</a:t>
            </a:r>
            <a:r>
              <a:rPr lang="zh-CN" altLang="en-US" sz="3200" b="1"/>
              <a:t>、提出观点、褒贬分明）</a:t>
            </a:r>
            <a:endParaRPr lang="zh-CN" altLang="en-US" sz="3200" b="1"/>
          </a:p>
          <a:p>
            <a:pPr algn="ctr"/>
            <a:r>
              <a:rPr lang="zh-CN" altLang="en-US" sz="3200" b="1">
                <a:solidFill>
                  <a:srgbClr val="FF0000"/>
                </a:solidFill>
              </a:rPr>
              <a:t>议</a:t>
            </a:r>
            <a:r>
              <a:rPr lang="zh-CN" altLang="en-US" sz="3200" b="1"/>
              <a:t>充分（正反对比、假设因果、</a:t>
            </a:r>
            <a:r>
              <a:rPr lang="zh-CN" altLang="en-US" sz="3200" b="1">
                <a:solidFill>
                  <a:srgbClr val="00B050"/>
                </a:solidFill>
              </a:rPr>
              <a:t>点面层进</a:t>
            </a:r>
            <a:r>
              <a:rPr lang="zh-CN" altLang="en-US" sz="3200" b="1"/>
              <a:t>）</a:t>
            </a:r>
            <a:endParaRPr lang="zh-CN" altLang="en-US" sz="3200" b="1"/>
          </a:p>
          <a:p>
            <a:pPr algn="ctr"/>
            <a:r>
              <a:rPr lang="zh-CN" altLang="en-US" sz="3200" b="1">
                <a:solidFill>
                  <a:srgbClr val="FF0000"/>
                </a:solidFill>
              </a:rPr>
              <a:t>联</a:t>
            </a:r>
            <a:r>
              <a:rPr lang="zh-CN" altLang="en-US" sz="3200" b="1"/>
              <a:t>紧扣（明晰原因、直指危害、</a:t>
            </a:r>
            <a:r>
              <a:rPr lang="zh-CN" altLang="en-US" sz="3200" b="1">
                <a:solidFill>
                  <a:srgbClr val="00B050"/>
                </a:solidFill>
              </a:rPr>
              <a:t>阐明意义</a:t>
            </a:r>
            <a:r>
              <a:rPr lang="zh-CN" altLang="en-US" sz="3200" b="1"/>
              <a:t>）</a:t>
            </a:r>
            <a:endParaRPr lang="zh-CN" altLang="en-US" sz="3200" b="1"/>
          </a:p>
          <a:p>
            <a:pPr algn="ctr"/>
            <a:r>
              <a:rPr lang="zh-CN" altLang="en-US" sz="3200" b="1">
                <a:solidFill>
                  <a:srgbClr val="FF0000"/>
                </a:solidFill>
              </a:rPr>
              <a:t>结</a:t>
            </a:r>
            <a:r>
              <a:rPr lang="zh-CN" altLang="en-US" sz="3200" b="1"/>
              <a:t>点题（寻找对策、倡议勉励、</a:t>
            </a:r>
            <a:r>
              <a:rPr lang="zh-CN" altLang="en-US" sz="3200" b="1">
                <a:solidFill>
                  <a:srgbClr val="00B050"/>
                </a:solidFill>
              </a:rPr>
              <a:t>呼吁号召</a:t>
            </a:r>
            <a:r>
              <a:rPr lang="zh-CN" altLang="en-US" sz="3200" b="1"/>
              <a:t>）</a:t>
            </a:r>
            <a:endParaRPr lang="zh-CN" altLang="en-US" sz="3200" b="1"/>
          </a:p>
        </p:txBody>
      </p:sp>
      <p:sp>
        <p:nvSpPr>
          <p:cNvPr id="10" name="文本框 9"/>
          <p:cNvSpPr txBox="1"/>
          <p:nvPr/>
        </p:nvSpPr>
        <p:spPr>
          <a:xfrm>
            <a:off x="840740" y="4055745"/>
            <a:ext cx="7110095" cy="1383665"/>
          </a:xfrm>
          <a:prstGeom prst="rect">
            <a:avLst/>
          </a:prstGeom>
          <a:noFill/>
        </p:spPr>
        <p:txBody>
          <a:bodyPr wrap="square" rtlCol="0">
            <a:spAutoFit/>
          </a:bodyPr>
          <a:lstStyle/>
          <a:p>
            <a:r>
              <a:rPr lang="en-US" altLang="zh-CN" sz="2800" b="1" i="1" dirty="0">
                <a:latin typeface="Times New Roman" panose="02020603050405020304" charset="0"/>
                <a:cs typeface="Times New Roman" panose="02020603050405020304" charset="0"/>
              </a:rPr>
              <a:t>Para. 1: Current Situation </a:t>
            </a:r>
            <a:endParaRPr lang="en-US" altLang="zh-CN" sz="2800" b="1" i="1" dirty="0">
              <a:latin typeface="Times New Roman" panose="02020603050405020304" charset="0"/>
              <a:cs typeface="Times New Roman" panose="02020603050405020304" charset="0"/>
            </a:endParaRPr>
          </a:p>
          <a:p>
            <a:r>
              <a:rPr lang="en-US" altLang="zh-CN" sz="2800" b="1" i="1" dirty="0">
                <a:latin typeface="Times New Roman" panose="02020603050405020304" charset="0"/>
                <a:cs typeface="Times New Roman" panose="02020603050405020304" charset="0"/>
              </a:rPr>
              <a:t>Para. 2: The Importance of  Print Media </a:t>
            </a:r>
            <a:endParaRPr lang="en-US" altLang="zh-CN" sz="2800" b="1" i="1" dirty="0">
              <a:latin typeface="Times New Roman" panose="02020603050405020304" charset="0"/>
              <a:cs typeface="Times New Roman" panose="02020603050405020304" charset="0"/>
            </a:endParaRPr>
          </a:p>
          <a:p>
            <a:r>
              <a:rPr lang="en-US" altLang="zh-CN" sz="2800" b="1" i="1" dirty="0">
                <a:latin typeface="Times New Roman" panose="02020603050405020304" charset="0"/>
                <a:cs typeface="Times New Roman" panose="02020603050405020304" charset="0"/>
              </a:rPr>
              <a:t>Para. 3: The Appeal </a:t>
            </a:r>
            <a:endParaRPr lang="en-US" altLang="zh-CN" sz="2800" b="1" i="1" dirty="0">
              <a:latin typeface="Times New Roman" panose="02020603050405020304" charset="0"/>
              <a:cs typeface="Times New Roman" panose="02020603050405020304" charset="0"/>
            </a:endParaRPr>
          </a:p>
        </p:txBody>
      </p:sp>
      <p:sp>
        <p:nvSpPr>
          <p:cNvPr id="11" name="文本框 10"/>
          <p:cNvSpPr txBox="1"/>
          <p:nvPr/>
        </p:nvSpPr>
        <p:spPr>
          <a:xfrm>
            <a:off x="7275195" y="4055745"/>
            <a:ext cx="2503170" cy="1383665"/>
          </a:xfrm>
          <a:prstGeom prst="rect">
            <a:avLst/>
          </a:prstGeom>
          <a:noFill/>
          <a:ln w="28575" cmpd="dbl">
            <a:solidFill>
              <a:schemeClr val="accent1">
                <a:shade val="50000"/>
              </a:schemeClr>
            </a:solidFill>
            <a:prstDash val="lgDashDot"/>
          </a:ln>
        </p:spPr>
        <p:txBody>
          <a:bodyPr wrap="square" rtlCol="0">
            <a:spAutoFit/>
          </a:bodyPr>
          <a:lstStyle/>
          <a:p>
            <a:r>
              <a:rPr lang="en-US" altLang="zh-CN" sz="2800" b="1" i="1">
                <a:latin typeface="Times New Roman" panose="02020603050405020304" charset="0"/>
                <a:cs typeface="Times New Roman" panose="02020603050405020304" charset="0"/>
              </a:rPr>
              <a:t>Phenomenon</a:t>
            </a:r>
            <a:endParaRPr lang="en-US" altLang="zh-CN" sz="2800" b="1" i="1">
              <a:latin typeface="Times New Roman" panose="02020603050405020304" charset="0"/>
              <a:cs typeface="Times New Roman" panose="02020603050405020304" charset="0"/>
            </a:endParaRPr>
          </a:p>
          <a:p>
            <a:r>
              <a:rPr lang="en-US" altLang="zh-CN" sz="2800" b="1" i="1">
                <a:latin typeface="Times New Roman" panose="02020603050405020304" charset="0"/>
                <a:cs typeface="Times New Roman" panose="02020603050405020304" charset="0"/>
              </a:rPr>
              <a:t>Reasons</a:t>
            </a:r>
            <a:endParaRPr lang="en-US" altLang="zh-CN" sz="2800" b="1" i="1">
              <a:latin typeface="Times New Roman" panose="02020603050405020304" charset="0"/>
              <a:cs typeface="Times New Roman" panose="02020603050405020304" charset="0"/>
            </a:endParaRPr>
          </a:p>
          <a:p>
            <a:r>
              <a:rPr lang="en-US" altLang="zh-CN" sz="2800" b="1" i="1">
                <a:latin typeface="Times New Roman" panose="02020603050405020304" charset="0"/>
                <a:cs typeface="Times New Roman" panose="02020603050405020304" charset="0"/>
              </a:rPr>
              <a:t>Measures</a:t>
            </a:r>
            <a:endParaRPr lang="en-US" altLang="zh-CN" sz="2800" b="1" i="1">
              <a:latin typeface="Times New Roman" panose="02020603050405020304" charset="0"/>
              <a:cs typeface="Times New Roman" panose="02020603050405020304" charset="0"/>
            </a:endParaRPr>
          </a:p>
        </p:txBody>
      </p:sp>
      <p:sp>
        <p:nvSpPr>
          <p:cNvPr id="12" name="文本框 11"/>
          <p:cNvSpPr txBox="1"/>
          <p:nvPr/>
        </p:nvSpPr>
        <p:spPr>
          <a:xfrm>
            <a:off x="9905365" y="4055745"/>
            <a:ext cx="1253490" cy="1383665"/>
          </a:xfrm>
          <a:prstGeom prst="rect">
            <a:avLst/>
          </a:prstGeom>
          <a:noFill/>
          <a:ln w="28575" cmpd="dbl">
            <a:solidFill>
              <a:schemeClr val="accent1">
                <a:shade val="50000"/>
              </a:schemeClr>
            </a:solidFill>
            <a:prstDash val="lgDashDot"/>
          </a:ln>
        </p:spPr>
        <p:txBody>
          <a:bodyPr wrap="square" rtlCol="0">
            <a:spAutoFit/>
          </a:bodyPr>
          <a:lstStyle/>
          <a:p>
            <a:pPr algn="ctr"/>
            <a:r>
              <a:rPr lang="en-US" altLang="zh-CN" sz="2800" b="1" i="1">
                <a:latin typeface="Times New Roman" panose="02020603050405020304" charset="0"/>
                <a:cs typeface="Times New Roman" panose="02020603050405020304" charset="0"/>
              </a:rPr>
              <a:t>What</a:t>
            </a:r>
            <a:endParaRPr lang="en-US" altLang="zh-CN" sz="2800" b="1" i="1">
              <a:latin typeface="Times New Roman" panose="02020603050405020304" charset="0"/>
              <a:cs typeface="Times New Roman" panose="02020603050405020304" charset="0"/>
            </a:endParaRPr>
          </a:p>
          <a:p>
            <a:pPr algn="ctr"/>
            <a:r>
              <a:rPr lang="en-US" altLang="zh-CN" sz="2800" b="1" i="1">
                <a:latin typeface="Times New Roman" panose="02020603050405020304" charset="0"/>
                <a:cs typeface="Times New Roman" panose="02020603050405020304" charset="0"/>
              </a:rPr>
              <a:t>Why</a:t>
            </a:r>
            <a:endParaRPr lang="en-US" altLang="zh-CN" sz="2800" b="1" i="1">
              <a:latin typeface="Times New Roman" panose="02020603050405020304" charset="0"/>
              <a:cs typeface="Times New Roman" panose="02020603050405020304" charset="0"/>
            </a:endParaRPr>
          </a:p>
          <a:p>
            <a:pPr algn="ctr"/>
            <a:r>
              <a:rPr lang="en-US" altLang="zh-CN" sz="2800" b="1" i="1">
                <a:latin typeface="Times New Roman" panose="02020603050405020304" charset="0"/>
                <a:cs typeface="Times New Roman" panose="02020603050405020304" charset="0"/>
              </a:rPr>
              <a:t>How</a:t>
            </a:r>
            <a:endParaRPr lang="en-US" altLang="zh-CN" sz="2800" b="1" i="1">
              <a:latin typeface="Times New Roman" panose="02020603050405020304" charset="0"/>
              <a:cs typeface="Times New Roman" panose="02020603050405020304" charset="0"/>
            </a:endParaRPr>
          </a:p>
        </p:txBody>
      </p:sp>
      <p:sp>
        <p:nvSpPr>
          <p:cNvPr id="7" name="文本框 6"/>
          <p:cNvSpPr txBox="1"/>
          <p:nvPr/>
        </p:nvSpPr>
        <p:spPr>
          <a:xfrm>
            <a:off x="3048000" y="3168015"/>
            <a:ext cx="6096000" cy="521970"/>
          </a:xfrm>
          <a:prstGeom prst="rect">
            <a:avLst/>
          </a:prstGeom>
          <a:noFill/>
        </p:spPr>
        <p:txBody>
          <a:bodyPr wrap="square" rtlCol="0" anchor="t">
            <a:spAutoFit/>
          </a:bodyPr>
          <a:lstStyle/>
          <a:p>
            <a:pPr algn="ctr"/>
            <a:r>
              <a:rPr lang="zh-CN" altLang="en-US" sz="2800" b="1">
                <a:solidFill>
                  <a:schemeClr val="tx1"/>
                </a:solidFill>
                <a:latin typeface="Times New Roman" panose="02020603050405020304" charset="0"/>
                <a:ea typeface="华文楷体" panose="02010600040101010101" charset="-122"/>
                <a:cs typeface="Times New Roman" panose="02020603050405020304" charset="0"/>
                <a:sym typeface="华文楷体" panose="02010600040101010101" charset="-122"/>
              </a:rPr>
              <a:t>Embracing the Magic of Print Media</a:t>
            </a:r>
            <a:endParaRPr lang="zh-CN" altLang="en-US" sz="2800" b="1">
              <a:solidFill>
                <a:schemeClr val="tx1"/>
              </a:solidFill>
              <a:latin typeface="Times New Roman" panose="02020603050405020304" charset="0"/>
              <a:ea typeface="华文楷体" panose="02010600040101010101" charset="-122"/>
              <a:cs typeface="Times New Roman" panose="02020603050405020304" charset="0"/>
              <a:sym typeface="华文楷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p:bldP spid="11" grpId="0" animBg="1"/>
      <p:bldP spid="12"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41325" y="276860"/>
            <a:ext cx="7239000" cy="3086100"/>
          </a:xfrm>
          <a:prstGeom prst="rect">
            <a:avLst/>
          </a:prstGeom>
        </p:spPr>
      </p:pic>
      <p:pic>
        <p:nvPicPr>
          <p:cNvPr id="5" name="图片 4"/>
          <p:cNvPicPr>
            <a:picLocks noChangeAspect="1"/>
          </p:cNvPicPr>
          <p:nvPr/>
        </p:nvPicPr>
        <p:blipFill>
          <a:blip r:embed="rId2"/>
          <a:stretch>
            <a:fillRect/>
          </a:stretch>
        </p:blipFill>
        <p:spPr>
          <a:xfrm>
            <a:off x="1910715" y="3889375"/>
            <a:ext cx="9410700" cy="2314575"/>
          </a:xfrm>
          <a:prstGeom prst="rect">
            <a:avLst/>
          </a:prstGeom>
        </p:spPr>
      </p:pic>
      <p:pic>
        <p:nvPicPr>
          <p:cNvPr id="102" name="图片 101"/>
          <p:cNvPicPr/>
          <p:nvPr/>
        </p:nvPicPr>
        <p:blipFill>
          <a:blip r:embed="rId3"/>
          <a:stretch>
            <a:fillRect/>
          </a:stretch>
        </p:blipFill>
        <p:spPr>
          <a:xfrm>
            <a:off x="7680325" y="786130"/>
            <a:ext cx="3912235" cy="2400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93280" y="1064895"/>
            <a:ext cx="4762500" cy="4399915"/>
          </a:xfrm>
          <a:prstGeom prst="rect">
            <a:avLst/>
          </a:prstGeom>
          <a:noFill/>
        </p:spPr>
        <p:txBody>
          <a:bodyPr wrap="square" rtlCol="0" anchor="t">
            <a:spAutoFit/>
          </a:bodyPr>
          <a:lstStyle/>
          <a:p>
            <a:r>
              <a:rPr lang="zh-CN" altLang="en-US" sz="28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rPr>
              <a:t>假定你是校英语报主编李华，你发现随着信息技术的发展，高中生阅读纸质媒体的热情在逐步减少，请你写一篇英语短文，呼吁学生重拾对纸质阅读的热情。具体内容如下：</a:t>
            </a:r>
            <a:r>
              <a:rPr lang="en-US" altLang="zh-CN" sz="28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rPr>
              <a:t> </a:t>
            </a:r>
            <a:endParaRPr lang="en-US" altLang="zh-CN" sz="28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1.介绍现状；</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2.纸媒的重要性；</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3.提出呼吁。</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p:txBody>
      </p:sp>
      <p:sp>
        <p:nvSpPr>
          <p:cNvPr id="10" name="文本框 9"/>
          <p:cNvSpPr txBox="1"/>
          <p:nvPr/>
        </p:nvSpPr>
        <p:spPr>
          <a:xfrm>
            <a:off x="7193280" y="1066800"/>
            <a:ext cx="4762500" cy="4399915"/>
          </a:xfrm>
          <a:prstGeom prst="rect">
            <a:avLst/>
          </a:prstGeom>
          <a:noFill/>
        </p:spPr>
        <p:txBody>
          <a:bodyPr wrap="square" rtlCol="0" anchor="t">
            <a:spAutoFit/>
          </a:bodyPr>
          <a:lstStyle/>
          <a:p>
            <a:r>
              <a:rPr lang="zh-CN" altLang="en-US" sz="28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rPr>
              <a:t>假定你是校英语报主编李华，你发现随着</a:t>
            </a:r>
            <a:r>
              <a:rPr lang="zh-CN" altLang="en-US" sz="2800" b="1">
                <a:solidFill>
                  <a:srgbClr val="00B050"/>
                </a:solidFill>
                <a:latin typeface="华文楷体" panose="02010600040101010101" charset="-122"/>
                <a:ea typeface="华文楷体" panose="02010600040101010101" charset="-122"/>
                <a:cs typeface="华文楷体" panose="02010600040101010101" charset="-122"/>
                <a:sym typeface="华文楷体" panose="02010600040101010101" charset="-122"/>
              </a:rPr>
              <a:t>信息技术的发展</a:t>
            </a:r>
            <a:r>
              <a:rPr lang="zh-CN" altLang="en-US" sz="28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rPr>
              <a:t>，</a:t>
            </a:r>
            <a:r>
              <a:rPr lang="zh-CN" altLang="en-US" sz="2800">
                <a:solidFill>
                  <a:srgbClr val="7030A0"/>
                </a:solidFill>
                <a:latin typeface="华文楷体" panose="02010600040101010101" charset="-122"/>
                <a:ea typeface="华文楷体" panose="02010600040101010101" charset="-122"/>
                <a:cs typeface="华文楷体" panose="02010600040101010101" charset="-122"/>
                <a:sym typeface="华文楷体" panose="02010600040101010101" charset="-122"/>
              </a:rPr>
              <a:t>高中生</a:t>
            </a:r>
            <a:r>
              <a:rPr lang="zh-CN" altLang="en-US" sz="2800" b="1">
                <a:solidFill>
                  <a:srgbClr val="7030A0"/>
                </a:solidFill>
                <a:latin typeface="华文楷体" panose="02010600040101010101" charset="-122"/>
                <a:ea typeface="华文楷体" panose="02010600040101010101" charset="-122"/>
                <a:cs typeface="华文楷体" panose="02010600040101010101" charset="-122"/>
                <a:sym typeface="华文楷体" panose="02010600040101010101" charset="-122"/>
              </a:rPr>
              <a:t>阅读纸质媒体的热情</a:t>
            </a:r>
            <a:r>
              <a:rPr lang="zh-CN" altLang="en-US" sz="2800">
                <a:solidFill>
                  <a:srgbClr val="7030A0"/>
                </a:solidFill>
                <a:latin typeface="华文楷体" panose="02010600040101010101" charset="-122"/>
                <a:ea typeface="华文楷体" panose="02010600040101010101" charset="-122"/>
                <a:cs typeface="华文楷体" panose="02010600040101010101" charset="-122"/>
                <a:sym typeface="华文楷体" panose="02010600040101010101" charset="-122"/>
              </a:rPr>
              <a:t>在</a:t>
            </a:r>
            <a:r>
              <a:rPr lang="zh-CN" altLang="en-US" sz="2800" b="1">
                <a:solidFill>
                  <a:srgbClr val="7030A0"/>
                </a:solidFill>
                <a:latin typeface="华文楷体" panose="02010600040101010101" charset="-122"/>
                <a:ea typeface="华文楷体" panose="02010600040101010101" charset="-122"/>
                <a:cs typeface="华文楷体" panose="02010600040101010101" charset="-122"/>
                <a:sym typeface="华文楷体" panose="02010600040101010101" charset="-122"/>
              </a:rPr>
              <a:t>逐步减少</a:t>
            </a:r>
            <a:r>
              <a:rPr lang="zh-CN" altLang="en-US" sz="28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rPr>
              <a:t>，请你写一篇英语短文，呼吁学生重拾对纸质阅读的热情。具体内容如下：</a:t>
            </a:r>
            <a:r>
              <a:rPr lang="en-US" altLang="zh-CN" sz="28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rPr>
              <a:t> </a:t>
            </a:r>
            <a:endParaRPr lang="en-US" altLang="zh-CN" sz="28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1.介绍现状；</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2.纸媒的重要性；</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3.提出呼吁。</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p:txBody>
      </p:sp>
      <p:pic>
        <p:nvPicPr>
          <p:cNvPr id="4" name="图片 3" descr="5c755df740eed"/>
          <p:cNvPicPr>
            <a:picLocks noChangeAspect="1"/>
          </p:cNvPicPr>
          <p:nvPr/>
        </p:nvPicPr>
        <p:blipFill>
          <a:blip r:embed="rId1"/>
          <a:stretch>
            <a:fillRect/>
          </a:stretch>
        </p:blipFill>
        <p:spPr>
          <a:xfrm>
            <a:off x="114935" y="400685"/>
            <a:ext cx="6800850" cy="6457315"/>
          </a:xfrm>
          <a:prstGeom prst="rect">
            <a:avLst/>
          </a:prstGeom>
        </p:spPr>
      </p:pic>
      <p:sp>
        <p:nvSpPr>
          <p:cNvPr id="6" name="文本框 5"/>
          <p:cNvSpPr txBox="1"/>
          <p:nvPr/>
        </p:nvSpPr>
        <p:spPr>
          <a:xfrm>
            <a:off x="410845" y="104140"/>
            <a:ext cx="5845810" cy="521970"/>
          </a:xfrm>
          <a:prstGeom prst="rect">
            <a:avLst/>
          </a:prstGeom>
          <a:noFill/>
        </p:spPr>
        <p:txBody>
          <a:bodyPr wrap="square" rtlCol="0">
            <a:spAutoFit/>
          </a:bodyPr>
          <a:lstStyle/>
          <a:p>
            <a:r>
              <a:rPr lang="en-US" altLang="zh-CN" sz="2800" b="1" dirty="0">
                <a:latin typeface="方正粗黑宋简体" panose="02000000000000000000" charset="-122"/>
                <a:ea typeface="方正粗黑宋简体" panose="02000000000000000000" charset="-122"/>
              </a:rPr>
              <a:t>Para. 1 Phenomenon — What</a:t>
            </a:r>
            <a:endParaRPr lang="en-US" altLang="zh-CN" sz="2800" b="1" dirty="0">
              <a:latin typeface="方正粗黑宋简体" panose="02000000000000000000" charset="-122"/>
              <a:ea typeface="方正粗黑宋简体" panose="02000000000000000000" charset="-122"/>
            </a:endParaRPr>
          </a:p>
        </p:txBody>
      </p:sp>
      <p:sp>
        <p:nvSpPr>
          <p:cNvPr id="8" name="文本框 7"/>
          <p:cNvSpPr txBox="1"/>
          <p:nvPr/>
        </p:nvSpPr>
        <p:spPr>
          <a:xfrm>
            <a:off x="685800" y="1070610"/>
            <a:ext cx="5845810" cy="521970"/>
          </a:xfrm>
          <a:prstGeom prst="rect">
            <a:avLst/>
          </a:prstGeom>
          <a:noFill/>
        </p:spPr>
        <p:txBody>
          <a:bodyPr wrap="square" rtlCol="0">
            <a:spAutoFit/>
          </a:bodyPr>
          <a:lstStyle/>
          <a:p>
            <a:r>
              <a:rPr lang="en-US" altLang="zh-CN" sz="2800" b="1" i="1">
                <a:solidFill>
                  <a:srgbClr val="00B050"/>
                </a:solidFill>
                <a:latin typeface="Times New Roman" panose="02020603050405020304" charset="0"/>
                <a:ea typeface="方正粗黑宋简体" panose="02000000000000000000" charset="-122"/>
                <a:cs typeface="Times New Roman" panose="02020603050405020304" charset="0"/>
              </a:rPr>
              <a:t>reasons behind</a:t>
            </a:r>
            <a:r>
              <a:rPr lang="en-US" altLang="zh-CN" sz="2800" b="1" i="1">
                <a:solidFill>
                  <a:schemeClr val="tx1"/>
                </a:solidFill>
                <a:latin typeface="Times New Roman" panose="02020603050405020304" charset="0"/>
                <a:ea typeface="方正粗黑宋简体" panose="02000000000000000000" charset="-122"/>
                <a:cs typeface="Times New Roman" panose="02020603050405020304" charset="0"/>
              </a:rPr>
              <a:t>+ </a:t>
            </a:r>
            <a:r>
              <a:rPr lang="en-US" altLang="zh-CN" sz="2800" b="1" i="1">
                <a:solidFill>
                  <a:srgbClr val="7030A0"/>
                </a:solidFill>
                <a:latin typeface="Times New Roman" panose="02020603050405020304" charset="0"/>
                <a:ea typeface="方正粗黑宋简体" panose="02000000000000000000" charset="-122"/>
                <a:cs typeface="Times New Roman" panose="02020603050405020304" charset="0"/>
              </a:rPr>
              <a:t>current situation </a:t>
            </a:r>
            <a:endParaRPr lang="en-US" altLang="zh-CN" sz="2800" b="1" i="1">
              <a:solidFill>
                <a:srgbClr val="7030A0"/>
              </a:solidFill>
              <a:latin typeface="Times New Roman" panose="02020603050405020304" charset="0"/>
              <a:ea typeface="方正粗黑宋简体" panose="02000000000000000000" charset="-122"/>
              <a:cs typeface="Times New Roman" panose="02020603050405020304" charset="0"/>
            </a:endParaRPr>
          </a:p>
        </p:txBody>
      </p:sp>
      <p:sp>
        <p:nvSpPr>
          <p:cNvPr id="9" name="文本框 8"/>
          <p:cNvSpPr txBox="1"/>
          <p:nvPr/>
        </p:nvSpPr>
        <p:spPr>
          <a:xfrm>
            <a:off x="558165" y="1758950"/>
            <a:ext cx="5865495" cy="3785652"/>
          </a:xfrm>
          <a:prstGeom prst="rect">
            <a:avLst/>
          </a:prstGeom>
          <a:noFill/>
        </p:spPr>
        <p:txBody>
          <a:bodyPr wrap="square" rtlCol="0">
            <a:spAutoFit/>
          </a:bodyPr>
          <a:lstStyle/>
          <a:p>
            <a:pPr marL="285750" indent="-285750" algn="just">
              <a:buFont typeface="Arial" panose="020B0604020202020204" pitchFamily="34" charset="0"/>
              <a:buChar char="•"/>
            </a:pPr>
            <a:r>
              <a:rPr lang="en-US" sz="2000" b="1" u="sng" dirty="0">
                <a:solidFill>
                  <a:srgbClr val="FF0000"/>
                </a:solidFill>
                <a:latin typeface="Times New Roman" panose="02020603050405020304" charset="0"/>
                <a:cs typeface="Times New Roman" panose="02020603050405020304" charset="0"/>
                <a:sym typeface="+mn-ea"/>
              </a:rPr>
              <a:t>W</a:t>
            </a:r>
            <a:r>
              <a:rPr lang="zh-CN" altLang="en-US" sz="2000" b="1" u="sng" dirty="0">
                <a:solidFill>
                  <a:srgbClr val="FF0000"/>
                </a:solidFill>
                <a:latin typeface="Times New Roman" panose="02020603050405020304" charset="0"/>
                <a:cs typeface="Times New Roman" panose="02020603050405020304" charset="0"/>
                <a:sym typeface="+mn-ea"/>
              </a:rPr>
              <a:t>ith the </a:t>
            </a:r>
            <a:r>
              <a:rPr lang="zh-CN" altLang="en-US" sz="2000" b="1" i="1" dirty="0">
                <a:solidFill>
                  <a:schemeClr val="tx1"/>
                </a:solidFill>
                <a:latin typeface="Times New Roman" panose="02020603050405020304" charset="0"/>
                <a:cs typeface="Times New Roman" panose="02020603050405020304" charset="0"/>
                <a:sym typeface="+mn-ea"/>
              </a:rPr>
              <a:t>advance of</a:t>
            </a:r>
            <a:r>
              <a:rPr lang="zh-CN" altLang="en-US" sz="2000" b="1" i="1" dirty="0">
                <a:solidFill>
                  <a:srgbClr val="00B050"/>
                </a:solidFill>
                <a:latin typeface="Times New Roman" panose="02020603050405020304" charset="0"/>
                <a:cs typeface="Times New Roman" panose="02020603050405020304" charset="0"/>
                <a:sym typeface="+mn-ea"/>
              </a:rPr>
              <a:t> </a:t>
            </a:r>
            <a:r>
              <a:rPr lang="zh-CN" altLang="en-US" sz="2000" b="1" i="1" dirty="0">
                <a:latin typeface="Times New Roman" panose="02020603050405020304" charset="0"/>
                <a:cs typeface="Times New Roman" panose="02020603050405020304" charset="0"/>
                <a:sym typeface="+mn-ea"/>
              </a:rPr>
              <a:t>information technology, </a:t>
            </a:r>
            <a:r>
              <a:rPr lang="zh-CN" altLang="en-US" sz="2000" b="1" u="sng" dirty="0">
                <a:solidFill>
                  <a:srgbClr val="FF0000"/>
                </a:solidFill>
                <a:latin typeface="Times New Roman" panose="02020603050405020304" charset="0"/>
                <a:cs typeface="Times New Roman" panose="02020603050405020304" charset="0"/>
                <a:sym typeface="+mn-ea"/>
              </a:rPr>
              <a:t>high school students</a:t>
            </a:r>
            <a:r>
              <a:rPr lang="zh-CN" altLang="en-US" sz="2000" b="1" i="1" dirty="0">
                <a:latin typeface="Times New Roman" panose="02020603050405020304" charset="0"/>
                <a:cs typeface="Times New Roman" panose="02020603050405020304" charset="0"/>
                <a:sym typeface="+mn-ea"/>
              </a:rPr>
              <a:t> </a:t>
            </a:r>
            <a:r>
              <a:rPr lang="zh-CN" altLang="en-US" sz="2000" b="1" dirty="0">
                <a:solidFill>
                  <a:srgbClr val="FF0000"/>
                </a:solidFill>
                <a:latin typeface="Times New Roman" panose="02020603050405020304" charset="0"/>
                <a:cs typeface="Times New Roman" panose="02020603050405020304" charset="0"/>
                <a:sym typeface="+mn-ea"/>
              </a:rPr>
              <a:t>are losing their enthusiasm for</a:t>
            </a:r>
            <a:r>
              <a:rPr lang="zh-CN" altLang="en-US" sz="2000" b="1" i="1" dirty="0">
                <a:latin typeface="Times New Roman" panose="02020603050405020304" charset="0"/>
                <a:cs typeface="Times New Roman" panose="02020603050405020304" charset="0"/>
                <a:sym typeface="+mn-ea"/>
              </a:rPr>
              <a:t> reading print media. </a:t>
            </a:r>
            <a:r>
              <a:rPr lang="en-US" altLang="zh-CN" sz="2000" b="1" i="1" dirty="0"/>
              <a:t> </a:t>
            </a:r>
            <a:endParaRPr lang="en-US" altLang="zh-CN" sz="2000" b="1" i="1" dirty="0"/>
          </a:p>
          <a:p>
            <a:pPr marL="285750" indent="-285750" algn="just">
              <a:buFont typeface="Arial" panose="020B0604020202020204" pitchFamily="34" charset="0"/>
              <a:buChar char="•"/>
            </a:pPr>
            <a:endParaRPr lang="en-US" altLang="zh-CN" sz="2000" b="1" i="1" dirty="0"/>
          </a:p>
          <a:p>
            <a:pPr marL="285750" indent="-285750" algn="just">
              <a:buClrTx/>
              <a:buSzTx/>
              <a:buFont typeface="Arial" panose="020B0604020202020204" pitchFamily="34" charset="0"/>
              <a:buChar char="•"/>
            </a:pPr>
            <a:r>
              <a:rPr lang="en-US" sz="2000" b="1" u="sng" dirty="0">
                <a:solidFill>
                  <a:srgbClr val="FF0000"/>
                </a:solidFill>
                <a:latin typeface="Times New Roman" panose="02020603050405020304" charset="0"/>
                <a:cs typeface="Times New Roman" panose="02020603050405020304" charset="0"/>
                <a:sym typeface="+mn-ea"/>
              </a:rPr>
              <a:t>With </a:t>
            </a:r>
            <a:r>
              <a:rPr lang="en-US" sz="2000" b="1" i="1" dirty="0">
                <a:latin typeface="Times New Roman" panose="02020603050405020304" charset="0"/>
                <a:cs typeface="Times New Roman" panose="02020603050405020304" charset="0"/>
                <a:sym typeface="+mn-ea"/>
              </a:rPr>
              <a:t>smartphones and tablets </a:t>
            </a:r>
            <a:r>
              <a:rPr lang="en-US" sz="2000" b="1" u="sng" dirty="0">
                <a:solidFill>
                  <a:srgbClr val="FF0000"/>
                </a:solidFill>
                <a:latin typeface="Times New Roman" panose="02020603050405020304" charset="0"/>
                <a:cs typeface="Times New Roman" panose="02020603050405020304" charset="0"/>
                <a:sym typeface="+mn-ea"/>
              </a:rPr>
              <a:t>at their fingertips</a:t>
            </a:r>
            <a:r>
              <a:rPr lang="en-US" sz="2000" b="1" i="1" dirty="0">
                <a:latin typeface="Times New Roman" panose="02020603050405020304" charset="0"/>
                <a:cs typeface="Times New Roman" panose="02020603050405020304" charset="0"/>
                <a:sym typeface="+mn-ea"/>
              </a:rPr>
              <a:t>, </a:t>
            </a:r>
            <a:r>
              <a:rPr lang="zh-CN" altLang="en-US" sz="2000" b="1" u="sng" dirty="0">
                <a:solidFill>
                  <a:srgbClr val="FF0000"/>
                </a:solidFill>
                <a:latin typeface="Times New Roman" panose="02020603050405020304" charset="0"/>
                <a:cs typeface="Times New Roman" panose="02020603050405020304" charset="0"/>
                <a:sym typeface="+mn-ea"/>
              </a:rPr>
              <a:t>for high school students</a:t>
            </a:r>
            <a:r>
              <a:rPr lang="en-US" sz="2000" b="1" i="1" dirty="0">
                <a:latin typeface="Times New Roman" panose="02020603050405020304" charset="0"/>
                <a:cs typeface="Times New Roman" panose="02020603050405020304" charset="0"/>
                <a:sym typeface="+mn-ea"/>
              </a:rPr>
              <a:t>, </a:t>
            </a:r>
            <a:r>
              <a:rPr lang="zh-CN" altLang="en-US" sz="2000" b="1" dirty="0">
                <a:solidFill>
                  <a:srgbClr val="FF0000"/>
                </a:solidFill>
                <a:latin typeface="Times New Roman" panose="02020603050405020304" charset="0"/>
                <a:cs typeface="Times New Roman" panose="02020603050405020304" charset="0"/>
                <a:sym typeface="+mn-ea"/>
              </a:rPr>
              <a:t>the allure </a:t>
            </a:r>
            <a:r>
              <a:rPr lang="en-US" sz="2000" b="1" i="1" dirty="0">
                <a:latin typeface="Times New Roman" panose="02020603050405020304" charset="0"/>
                <a:cs typeface="Times New Roman" panose="02020603050405020304" charset="0"/>
                <a:sym typeface="+mn-ea"/>
              </a:rPr>
              <a:t>of electronic devices </a:t>
            </a:r>
            <a:r>
              <a:rPr lang="zh-CN" altLang="en-US" sz="2000" b="1" dirty="0">
                <a:solidFill>
                  <a:srgbClr val="FF0000"/>
                </a:solidFill>
                <a:latin typeface="Times New Roman" panose="02020603050405020304" charset="0"/>
                <a:cs typeface="Times New Roman" panose="02020603050405020304" charset="0"/>
                <a:sym typeface="+mn-ea"/>
              </a:rPr>
              <a:t>has overshadowed/  eclipsed/ outshone</a:t>
            </a:r>
            <a:r>
              <a:rPr lang="en-US" altLang="zh-CN" sz="2000" b="1" dirty="0">
                <a:solidFill>
                  <a:schemeClr val="tx1"/>
                </a:solidFill>
                <a:latin typeface="Times New Roman" panose="02020603050405020304" charset="0"/>
                <a:cs typeface="Times New Roman" panose="02020603050405020304" charset="0"/>
                <a:sym typeface="+mn-ea"/>
              </a:rPr>
              <a:t> (</a:t>
            </a:r>
            <a:r>
              <a:rPr lang="zh-CN" altLang="en-US" sz="2000" b="1" dirty="0">
                <a:solidFill>
                  <a:schemeClr val="tx1"/>
                </a:solidFill>
                <a:latin typeface="Times New Roman" panose="02020603050405020304" charset="0"/>
                <a:cs typeface="Times New Roman" panose="02020603050405020304" charset="0"/>
                <a:sym typeface="+mn-ea"/>
              </a:rPr>
              <a:t>使黯然失色</a:t>
            </a:r>
            <a:r>
              <a:rPr lang="en-US" altLang="zh-CN" sz="2000" b="1" dirty="0">
                <a:solidFill>
                  <a:schemeClr val="tx1"/>
                </a:solidFill>
                <a:latin typeface="Times New Roman" panose="02020603050405020304" charset="0"/>
                <a:cs typeface="Times New Roman" panose="02020603050405020304" charset="0"/>
                <a:sym typeface="+mn-ea"/>
              </a:rPr>
              <a:t>)</a:t>
            </a:r>
            <a:r>
              <a:rPr lang="zh-CN" altLang="en-US" sz="2000" b="1" dirty="0">
                <a:solidFill>
                  <a:schemeClr val="tx1"/>
                </a:solidFill>
                <a:latin typeface="Times New Roman" panose="02020603050405020304" charset="0"/>
                <a:cs typeface="Times New Roman" panose="02020603050405020304" charset="0"/>
                <a:sym typeface="+mn-ea"/>
              </a:rPr>
              <a:t> </a:t>
            </a:r>
            <a:r>
              <a:rPr lang="zh-CN" altLang="en-US" sz="2000" b="1" dirty="0">
                <a:solidFill>
                  <a:srgbClr val="FF0000"/>
                </a:solidFill>
                <a:latin typeface="Times New Roman" panose="02020603050405020304" charset="0"/>
                <a:cs typeface="Times New Roman" panose="02020603050405020304" charset="0"/>
                <a:sym typeface="+mn-ea"/>
              </a:rPr>
              <a:t>the charm of</a:t>
            </a:r>
            <a:r>
              <a:rPr lang="en-US" sz="2000" b="1" i="1" dirty="0">
                <a:latin typeface="Times New Roman" panose="02020603050405020304" charset="0"/>
                <a:cs typeface="Times New Roman" panose="02020603050405020304" charset="0"/>
                <a:sym typeface="+mn-ea"/>
              </a:rPr>
              <a:t> printed pages.</a:t>
            </a:r>
            <a:endParaRPr lang="en-US" sz="2000" b="1" i="1" dirty="0">
              <a:latin typeface="Times New Roman" panose="02020603050405020304" charset="0"/>
              <a:cs typeface="Times New Roman" panose="02020603050405020304" charset="0"/>
              <a:sym typeface="+mn-ea"/>
            </a:endParaRPr>
          </a:p>
          <a:p>
            <a:pPr marL="285750" indent="-285750" algn="just">
              <a:buClrTx/>
              <a:buSzTx/>
              <a:buFont typeface="Arial" panose="020B0604020202020204" pitchFamily="34" charset="0"/>
              <a:buChar char="•"/>
            </a:pPr>
            <a:endParaRPr lang="en-US" sz="2000" b="1" i="1" dirty="0">
              <a:latin typeface="Times New Roman" panose="02020603050405020304" charset="0"/>
              <a:cs typeface="Times New Roman" panose="02020603050405020304" charset="0"/>
              <a:sym typeface="+mn-ea"/>
            </a:endParaRPr>
          </a:p>
          <a:p>
            <a:pPr marL="285750" indent="-285750" algn="just">
              <a:buClrTx/>
              <a:buSzTx/>
              <a:buFont typeface="Arial" panose="020B0604020202020204" pitchFamily="34" charset="0"/>
              <a:buChar char="•"/>
            </a:pPr>
            <a:r>
              <a:rPr lang="en-US" sz="2000" b="1" u="sng" dirty="0">
                <a:solidFill>
                  <a:srgbClr val="FF0000"/>
                </a:solidFill>
                <a:latin typeface="Times New Roman" panose="02020603050405020304" charset="0"/>
                <a:cs typeface="Times New Roman" panose="02020603050405020304" charset="0"/>
                <a:sym typeface="+mn-ea"/>
              </a:rPr>
              <a:t>There’s</a:t>
            </a:r>
            <a:r>
              <a:rPr lang="en-US" sz="2000" b="1" i="1" dirty="0">
                <a:latin typeface="Times New Roman" panose="02020603050405020304" charset="0"/>
                <a:cs typeface="Times New Roman" panose="02020603050405020304" charset="0"/>
                <a:sym typeface="+mn-ea"/>
              </a:rPr>
              <a:t> </a:t>
            </a:r>
            <a:r>
              <a:rPr lang="zh-CN" altLang="en-US" sz="2000" b="1" dirty="0">
                <a:solidFill>
                  <a:srgbClr val="FF0000"/>
                </a:solidFill>
                <a:latin typeface="Times New Roman" panose="02020603050405020304" charset="0"/>
                <a:cs typeface="Times New Roman" panose="02020603050405020304" charset="0"/>
                <a:sym typeface="+mn-ea"/>
              </a:rPr>
              <a:t>a declining enthusiasm for</a:t>
            </a:r>
            <a:r>
              <a:rPr lang="en-US" sz="2000" b="1" i="1" dirty="0">
                <a:latin typeface="Times New Roman" panose="02020603050405020304" charset="0"/>
                <a:cs typeface="Times New Roman" panose="02020603050405020304" charset="0"/>
                <a:sym typeface="+mn-ea"/>
              </a:rPr>
              <a:t> print media </a:t>
            </a:r>
            <a:r>
              <a:rPr lang="en-US" sz="2000" b="1" u="sng" dirty="0">
                <a:solidFill>
                  <a:srgbClr val="FF0000"/>
                </a:solidFill>
                <a:latin typeface="Times New Roman" panose="02020603050405020304" charset="0"/>
                <a:cs typeface="Times New Roman" panose="02020603050405020304" charset="0"/>
                <a:sym typeface="+mn-ea"/>
              </a:rPr>
              <a:t>among high school students with </a:t>
            </a:r>
            <a:r>
              <a:rPr lang="zh-CN" altLang="en-US" sz="2000" b="1" i="1" dirty="0">
                <a:latin typeface="Times New Roman" panose="02020603050405020304" charset="0"/>
                <a:cs typeface="Times New Roman" panose="02020603050405020304" charset="0"/>
                <a:sym typeface="+mn-ea"/>
              </a:rPr>
              <a:t>the development of </a:t>
            </a:r>
            <a:r>
              <a:rPr lang="en-US" sz="2000" b="1" i="1" dirty="0">
                <a:latin typeface="Times New Roman" panose="02020603050405020304" charset="0"/>
                <a:cs typeface="Times New Roman" panose="02020603050405020304" charset="0"/>
                <a:sym typeface="+mn-ea"/>
              </a:rPr>
              <a:t>information technology.</a:t>
            </a:r>
            <a:endParaRPr lang="en-US" altLang="zh-CN" sz="2000" b="1" i="1" dirty="0"/>
          </a:p>
        </p:txBody>
      </p:sp>
      <p:sp>
        <p:nvSpPr>
          <p:cNvPr id="2" name="文本框 1"/>
          <p:cNvSpPr txBox="1"/>
          <p:nvPr/>
        </p:nvSpPr>
        <p:spPr>
          <a:xfrm>
            <a:off x="7193915" y="5525135"/>
            <a:ext cx="4566920" cy="706755"/>
          </a:xfrm>
          <a:prstGeom prst="rect">
            <a:avLst/>
          </a:prstGeom>
          <a:gradFill>
            <a:gsLst>
              <a:gs pos="0">
                <a:srgbClr val="D1F6FD"/>
              </a:gs>
              <a:gs pos="100000">
                <a:srgbClr val="91B1E4"/>
              </a:gs>
            </a:gsLst>
            <a:lin scaled="1"/>
          </a:gradFill>
        </p:spPr>
        <p:txBody>
          <a:bodyPr wrap="square" rtlCol="0">
            <a:spAutoFit/>
          </a:bodyPr>
          <a:lstStyle/>
          <a:p>
            <a:r>
              <a:rPr lang="zh-CN" altLang="en-US" sz="2000" b="1"/>
              <a:t>表示原因：</a:t>
            </a:r>
            <a:r>
              <a:rPr lang="en-US" altLang="zh-CN" sz="2000" b="1"/>
              <a:t>There’s a tendency of ... </a:t>
            </a:r>
            <a:r>
              <a:rPr lang="en-US" altLang="zh-CN" sz="2000" b="1">
                <a:solidFill>
                  <a:srgbClr val="FF0000"/>
                </a:solidFill>
              </a:rPr>
              <a:t>due to</a:t>
            </a:r>
            <a:r>
              <a:rPr lang="en-US" altLang="zh-CN" sz="2000" b="1"/>
              <a:t>.../ </a:t>
            </a:r>
            <a:r>
              <a:rPr lang="en-US" altLang="zh-CN" sz="2000" b="1">
                <a:solidFill>
                  <a:srgbClr val="FF0000"/>
                </a:solidFill>
              </a:rPr>
              <a:t>as</a:t>
            </a:r>
            <a:r>
              <a:rPr lang="en-US" altLang="zh-CN" sz="2000" b="1"/>
              <a:t>.../ </a:t>
            </a:r>
            <a:r>
              <a:rPr lang="en-US" altLang="zh-CN" sz="2000" b="1">
                <a:solidFill>
                  <a:srgbClr val="FF0000"/>
                </a:solidFill>
              </a:rPr>
              <a:t>because</a:t>
            </a:r>
            <a:r>
              <a:rPr lang="en-US" altLang="zh-CN" sz="2000" b="1"/>
              <a:t>.../ </a:t>
            </a:r>
            <a:r>
              <a:rPr lang="en-US" altLang="zh-CN" sz="2000" b="1">
                <a:solidFill>
                  <a:srgbClr val="FF0000"/>
                </a:solidFill>
              </a:rPr>
              <a:t>with</a:t>
            </a:r>
            <a:r>
              <a:rPr lang="en-US" altLang="zh-CN" sz="2000" b="1"/>
              <a:t>...</a:t>
            </a:r>
            <a:endParaRPr lang="en-US" altLang="zh-CN" sz="2000" b="1"/>
          </a:p>
        </p:txBody>
      </p:sp>
      <p:sp>
        <p:nvSpPr>
          <p:cNvPr id="3" name="文本框 2"/>
          <p:cNvSpPr txBox="1"/>
          <p:nvPr/>
        </p:nvSpPr>
        <p:spPr>
          <a:xfrm>
            <a:off x="8437245" y="178435"/>
            <a:ext cx="2275205" cy="829945"/>
          </a:xfrm>
          <a:prstGeom prst="rect">
            <a:avLst/>
          </a:prstGeom>
          <a:gradFill>
            <a:gsLst>
              <a:gs pos="96000">
                <a:srgbClr val="FDBE29"/>
              </a:gs>
              <a:gs pos="0">
                <a:srgbClr val="FFDC90"/>
              </a:gs>
            </a:gsLst>
            <a:path path="circle">
              <a:fillToRect t="100000" r="100000"/>
            </a:path>
            <a:tileRect l="-100000" b="-100000"/>
          </a:gradFill>
        </p:spPr>
        <p:txBody>
          <a:bodyPr wrap="square" rtlCol="0">
            <a:spAutoFit/>
          </a:bodyPr>
          <a:lstStyle/>
          <a:p>
            <a:r>
              <a:rPr lang="en-US" altLang="zh-CN" sz="2400" b="1">
                <a:sym typeface="+mn-ea"/>
              </a:rPr>
              <a:t>to be complete</a:t>
            </a:r>
            <a:endParaRPr lang="en-US" altLang="zh-CN" sz="2400" b="1"/>
          </a:p>
          <a:p>
            <a:r>
              <a:rPr lang="en-US" altLang="zh-CN" sz="2400" b="1"/>
              <a:t>to be concise</a:t>
            </a:r>
            <a:endParaRPr lang="en-US" altLang="zh-CN"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6" grpId="0"/>
      <p:bldP spid="8" grpId="0"/>
      <p:bldP spid="2" grpId="0" animBg="1"/>
      <p:bldP spid="2" grpId="1"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1"/>
          <a:stretch>
            <a:fillRect/>
          </a:stretch>
        </p:blipFill>
        <p:spPr>
          <a:xfrm>
            <a:off x="119269" y="715618"/>
            <a:ext cx="5542059" cy="5895892"/>
          </a:xfrm>
          <a:prstGeom prst="rect">
            <a:avLst/>
          </a:prstGeom>
          <a:noFill/>
          <a:ln w="9525">
            <a:noFill/>
          </a:ln>
        </p:spPr>
      </p:pic>
      <p:sp>
        <p:nvSpPr>
          <p:cNvPr id="5" name="文本框 4"/>
          <p:cNvSpPr txBox="1"/>
          <p:nvPr/>
        </p:nvSpPr>
        <p:spPr>
          <a:xfrm>
            <a:off x="410845" y="104140"/>
            <a:ext cx="5845810" cy="521970"/>
          </a:xfrm>
          <a:prstGeom prst="rect">
            <a:avLst/>
          </a:prstGeom>
          <a:noFill/>
        </p:spPr>
        <p:txBody>
          <a:bodyPr wrap="square" rtlCol="0">
            <a:spAutoFit/>
          </a:bodyPr>
          <a:lstStyle/>
          <a:p>
            <a:r>
              <a:rPr lang="en-US" altLang="zh-CN" sz="2800" b="1" dirty="0">
                <a:latin typeface="方正粗黑宋简体" panose="02000000000000000000" charset="-122"/>
                <a:ea typeface="方正粗黑宋简体" panose="02000000000000000000" charset="-122"/>
              </a:rPr>
              <a:t>Para. 2 Reasons—Why </a:t>
            </a:r>
            <a:endParaRPr lang="en-US" altLang="zh-CN" sz="2800" b="1" dirty="0">
              <a:latin typeface="方正粗黑宋简体" panose="02000000000000000000" charset="-122"/>
              <a:ea typeface="方正粗黑宋简体" panose="02000000000000000000" charset="-122"/>
            </a:endParaRPr>
          </a:p>
        </p:txBody>
      </p:sp>
      <p:pic>
        <p:nvPicPr>
          <p:cNvPr id="103" name="图片 102"/>
          <p:cNvPicPr/>
          <p:nvPr/>
        </p:nvPicPr>
        <p:blipFill>
          <a:blip r:embed="rId2"/>
          <a:stretch>
            <a:fillRect/>
          </a:stretch>
        </p:blipFill>
        <p:spPr>
          <a:xfrm>
            <a:off x="6408668" y="309466"/>
            <a:ext cx="4996180" cy="2693035"/>
          </a:xfrm>
          <a:prstGeom prst="rect">
            <a:avLst/>
          </a:prstGeom>
          <a:noFill/>
          <a:ln w="9525">
            <a:noFill/>
          </a:ln>
        </p:spPr>
      </p:pic>
      <p:sp>
        <p:nvSpPr>
          <p:cNvPr id="7" name="文本框 6"/>
          <p:cNvSpPr txBox="1"/>
          <p:nvPr/>
        </p:nvSpPr>
        <p:spPr>
          <a:xfrm>
            <a:off x="6032362" y="3664319"/>
            <a:ext cx="5966156" cy="3046988"/>
          </a:xfrm>
          <a:prstGeom prst="rect">
            <a:avLst/>
          </a:prstGeom>
          <a:noFill/>
        </p:spPr>
        <p:txBody>
          <a:bodyPr wrap="square">
            <a:spAutoFit/>
          </a:bodyPr>
          <a:lstStyle/>
          <a:p>
            <a:r>
              <a:rPr lang="zh-CN" altLang="en-US" sz="2400" dirty="0">
                <a:latin typeface="Times New Roman" panose="02020603050405020304" charset="0"/>
                <a:cs typeface="Times New Roman" panose="02020603050405020304" charset="0"/>
              </a:rPr>
              <a:t>From newspapers and magazines delivering current affairs and specialized content to books preserving knowledge and narratives, </a:t>
            </a:r>
            <a:r>
              <a:rPr lang="zh-CN" altLang="en-US" sz="2400" b="1" i="1" dirty="0">
                <a:latin typeface="Times New Roman" panose="02020603050405020304" charset="0"/>
                <a:cs typeface="Times New Roman" panose="02020603050405020304" charset="0"/>
              </a:rPr>
              <a:t>it offers unique advantages </a:t>
            </a:r>
            <a:r>
              <a:rPr lang="zh-CN" altLang="en-US" sz="2400" dirty="0">
                <a:latin typeface="Times New Roman" panose="02020603050405020304" charset="0"/>
                <a:cs typeface="Times New Roman" panose="02020603050405020304" charset="0"/>
              </a:rPr>
              <a:t>in an increasingly digital world. </a:t>
            </a:r>
            <a:r>
              <a:rPr lang="zh-CN" altLang="en-US" sz="2400" b="1" i="1" dirty="0">
                <a:latin typeface="Times New Roman" panose="02020603050405020304" charset="0"/>
                <a:cs typeface="Times New Roman" panose="02020603050405020304" charset="0"/>
              </a:rPr>
              <a:t>Its credibility, selective engagement, niche audience targeting, and archival value certainly</a:t>
            </a:r>
            <a:r>
              <a:rPr lang="zh-CN" altLang="en-US" sz="2400" dirty="0">
                <a:latin typeface="Times New Roman" panose="02020603050405020304" charset="0"/>
                <a:cs typeface="Times New Roman" panose="02020603050405020304" charset="0"/>
              </a:rPr>
              <a:t> make for an invaluable medium of communication. </a:t>
            </a:r>
            <a:endParaRPr lang="zh-CN" altLang="en-US" sz="2400" dirty="0">
              <a:latin typeface="Times New Roman" panose="02020603050405020304" charset="0"/>
              <a:cs typeface="Times New Roman" panose="02020603050405020304" charset="0"/>
            </a:endParaRPr>
          </a:p>
        </p:txBody>
      </p:sp>
      <p:sp>
        <p:nvSpPr>
          <p:cNvPr id="8" name="文本框 7"/>
          <p:cNvSpPr txBox="1"/>
          <p:nvPr/>
        </p:nvSpPr>
        <p:spPr>
          <a:xfrm>
            <a:off x="3386123" y="1455695"/>
            <a:ext cx="2275205" cy="460375"/>
          </a:xfrm>
          <a:prstGeom prst="rect">
            <a:avLst/>
          </a:prstGeom>
          <a:gradFill>
            <a:gsLst>
              <a:gs pos="96000">
                <a:srgbClr val="FDBE29"/>
              </a:gs>
              <a:gs pos="0">
                <a:srgbClr val="FFDC90"/>
              </a:gs>
            </a:gsLst>
            <a:path path="circle">
              <a:fillToRect t="100000" r="100000"/>
            </a:path>
            <a:tileRect l="-100000" b="-100000"/>
          </a:gradFill>
        </p:spPr>
        <p:txBody>
          <a:bodyPr wrap="square" rtlCol="0">
            <a:spAutoFit/>
          </a:bodyPr>
          <a:lstStyle/>
          <a:p>
            <a:r>
              <a:rPr lang="en-US" altLang="zh-CN" sz="2400" b="1" dirty="0"/>
              <a:t>to be organized</a:t>
            </a:r>
            <a:endParaRPr lang="en-US" altLang="zh-CN" sz="2400" b="1" dirty="0"/>
          </a:p>
        </p:txBody>
      </p:sp>
      <p:sp>
        <p:nvSpPr>
          <p:cNvPr id="9" name="文本框 8"/>
          <p:cNvSpPr txBox="1"/>
          <p:nvPr/>
        </p:nvSpPr>
        <p:spPr>
          <a:xfrm>
            <a:off x="6334359" y="3290608"/>
            <a:ext cx="5144797" cy="400110"/>
          </a:xfrm>
          <a:prstGeom prst="rect">
            <a:avLst/>
          </a:prstGeom>
          <a:gradFill>
            <a:gsLst>
              <a:gs pos="0">
                <a:srgbClr val="D1F6FD"/>
              </a:gs>
              <a:gs pos="100000">
                <a:srgbClr val="91B1E4"/>
              </a:gs>
            </a:gsLst>
            <a:lin scaled="1"/>
          </a:gradFill>
        </p:spPr>
        <p:txBody>
          <a:bodyPr wrap="square" rtlCol="0">
            <a:spAutoFit/>
          </a:bodyPr>
          <a:lstStyle/>
          <a:p>
            <a:r>
              <a:rPr lang="zh-CN" altLang="en-US" sz="2000" b="1" dirty="0"/>
              <a:t>结构化：总</a:t>
            </a:r>
            <a:r>
              <a:rPr lang="en-US" altLang="zh-CN" sz="2000" b="1" dirty="0"/>
              <a:t>——</a:t>
            </a:r>
            <a:r>
              <a:rPr lang="zh-CN" altLang="en-US" sz="2000" b="1" dirty="0"/>
              <a:t>分（</a:t>
            </a:r>
            <a:r>
              <a:rPr lang="en-US" altLang="zh-CN" sz="2000" b="1" dirty="0"/>
              <a:t>from general to specific</a:t>
            </a:r>
            <a:r>
              <a:rPr lang="zh-CN" altLang="en-US" sz="2000" b="1" dirty="0"/>
              <a:t>）</a:t>
            </a:r>
            <a:endParaRPr lang="en-US" altLang="zh-CN" sz="2000" b="1" dirty="0"/>
          </a:p>
        </p:txBody>
      </p:sp>
      <p:sp>
        <p:nvSpPr>
          <p:cNvPr id="12" name="文本框 11"/>
          <p:cNvSpPr txBox="1"/>
          <p:nvPr/>
        </p:nvSpPr>
        <p:spPr>
          <a:xfrm>
            <a:off x="272843" y="2854465"/>
            <a:ext cx="5266746" cy="3785652"/>
          </a:xfrm>
          <a:prstGeom prst="rect">
            <a:avLst/>
          </a:prstGeom>
          <a:solidFill>
            <a:schemeClr val="bg1"/>
          </a:solidFill>
        </p:spPr>
        <p:txBody>
          <a:bodyPr wrap="square">
            <a:spAutoFit/>
          </a:bodyPr>
          <a:lstStyle>
            <a:defPPr>
              <a:defRPr lang="zh-CN"/>
            </a:defPPr>
            <a:lvl1pPr>
              <a:defRPr sz="2400">
                <a:latin typeface="Times New Roman" panose="02020603050405020304" charset="0"/>
                <a:cs typeface="Times New Roman" panose="02020603050405020304" charset="0"/>
              </a:defRPr>
            </a:lvl1pPr>
          </a:lstStyle>
          <a:p>
            <a:pPr algn="l"/>
            <a:r>
              <a:rPr lang="zh-CN" altLang="en-US" dirty="0"/>
              <a:t>Whether it</a:t>
            </a:r>
            <a:r>
              <a:rPr lang="en-US" altLang="zh-CN" dirty="0"/>
              <a:t>’</a:t>
            </a:r>
            <a:r>
              <a:rPr lang="zh-CN" altLang="en-US" dirty="0"/>
              <a:t>s newspapers providing comprehensive news coverage, magazines catering to specialized interests, books fostering knowledge and storytelling, or brochures, flyers, and posters for marketing and communication needs, print media continues to </a:t>
            </a:r>
            <a:r>
              <a:rPr lang="zh-CN" altLang="en-US" b="1" i="1" dirty="0"/>
              <a:t>play a vital role in </a:t>
            </a:r>
            <a:r>
              <a:rPr lang="zh-CN" altLang="en-US" dirty="0"/>
              <a:t>our society </a:t>
            </a:r>
            <a:r>
              <a:rPr lang="zh-CN" altLang="en-US" b="1" i="1" dirty="0"/>
              <a:t>by providing tangible, targeted, and engaging content</a:t>
            </a:r>
            <a:r>
              <a:rPr lang="zh-CN" altLang="en-US" dirty="0"/>
              <a:t>.</a:t>
            </a:r>
            <a:endParaRPr lang="zh-CN" altLang="en-US" dirty="0"/>
          </a:p>
        </p:txBody>
      </p:sp>
      <p:sp>
        <p:nvSpPr>
          <p:cNvPr id="2" name="文本框 1"/>
          <p:cNvSpPr txBox="1"/>
          <p:nvPr/>
        </p:nvSpPr>
        <p:spPr>
          <a:xfrm>
            <a:off x="5858510" y="1053465"/>
            <a:ext cx="6096000" cy="1087755"/>
          </a:xfrm>
          <a:prstGeom prst="rect">
            <a:avLst/>
          </a:prstGeom>
          <a:solidFill>
            <a:schemeClr val="accent1">
              <a:lumMod val="20000"/>
              <a:lumOff val="80000"/>
            </a:schemeClr>
          </a:solidFill>
        </p:spPr>
        <p:txBody>
          <a:bodyPr wrap="square" rtlCol="0" anchor="t">
            <a:spAutoFit/>
          </a:bodyPr>
          <a:p>
            <a:pPr indent="0" algn="just" fontAlgn="auto">
              <a:lnSpc>
                <a:spcPct val="90000"/>
              </a:lnSpc>
              <a:spcBef>
                <a:spcPts val="1000"/>
              </a:spcBef>
              <a:buClrTx/>
              <a:buSzTx/>
              <a:buFont typeface="Arial" panose="020B0604020202020204" pitchFamily="34" charset="0"/>
              <a:buNone/>
            </a:pPr>
            <a:r>
              <a:rPr lang="en-US" altLang="zh-CN" sz="2400" dirty="0">
                <a:latin typeface="Times New Roman" panose="02020603050405020304" charset="0"/>
                <a:cs typeface="Times New Roman" panose="02020603050405020304" charset="0"/>
                <a:sym typeface="+mn-ea"/>
              </a:rPr>
              <a:t>(</a:t>
            </a:r>
            <a:r>
              <a:rPr lang="zh-CN" altLang="en-US" sz="2400" dirty="0">
                <a:latin typeface="Times New Roman" panose="02020603050405020304" charset="0"/>
                <a:cs typeface="Times New Roman" panose="02020603050405020304" charset="0"/>
                <a:sym typeface="+mn-ea"/>
              </a:rPr>
              <a:t>来自</a:t>
            </a:r>
            <a:r>
              <a:rPr lang="en-US" altLang="zh-CN" sz="2400" dirty="0">
                <a:latin typeface="Times New Roman" panose="02020603050405020304" charset="0"/>
                <a:cs typeface="Times New Roman" panose="02020603050405020304" charset="0"/>
                <a:sym typeface="+mn-ea"/>
              </a:rPr>
              <a:t>T8</a:t>
            </a:r>
            <a:r>
              <a:rPr lang="zh-CN" altLang="en-US" sz="2400" dirty="0">
                <a:latin typeface="Times New Roman" panose="02020603050405020304" charset="0"/>
                <a:cs typeface="Times New Roman" panose="02020603050405020304" charset="0"/>
                <a:sym typeface="+mn-ea"/>
              </a:rPr>
              <a:t>阅读</a:t>
            </a:r>
            <a:r>
              <a:rPr lang="en-US" altLang="zh-CN" sz="2400" dirty="0">
                <a:latin typeface="Times New Roman" panose="02020603050405020304" charset="0"/>
                <a:cs typeface="Times New Roman" panose="02020603050405020304" charset="0"/>
                <a:sym typeface="+mn-ea"/>
              </a:rPr>
              <a:t>D</a:t>
            </a:r>
            <a:r>
              <a:rPr lang="zh-CN" altLang="en-US" sz="2400" dirty="0">
                <a:latin typeface="Times New Roman" panose="02020603050405020304" charset="0"/>
                <a:cs typeface="Times New Roman" panose="02020603050405020304" charset="0"/>
                <a:sym typeface="+mn-ea"/>
              </a:rPr>
              <a:t>篇</a:t>
            </a:r>
            <a:r>
              <a:rPr lang="en-US" altLang="zh-CN" sz="2400" dirty="0">
                <a:latin typeface="Times New Roman" panose="02020603050405020304" charset="0"/>
                <a:cs typeface="Times New Roman" panose="02020603050405020304" charset="0"/>
                <a:sym typeface="+mn-ea"/>
              </a:rPr>
              <a:t>)</a:t>
            </a:r>
            <a:r>
              <a:rPr lang="en-US" altLang="zh-CN" sz="2400" b="1" i="1" dirty="0">
                <a:solidFill>
                  <a:srgbClr val="FF0000"/>
                </a:solidFill>
                <a:latin typeface="Times New Roman" panose="02020603050405020304" charset="0"/>
                <a:cs typeface="Times New Roman" panose="02020603050405020304" charset="0"/>
                <a:sym typeface="+mn-ea"/>
              </a:rPr>
              <a:t> choose what we like</a:t>
            </a:r>
            <a:r>
              <a:rPr lang="en-US" altLang="zh-CN" sz="2400" dirty="0">
                <a:latin typeface="Times New Roman" panose="02020603050405020304" charset="0"/>
                <a:cs typeface="Times New Roman" panose="02020603050405020304" charset="0"/>
                <a:sym typeface="+mn-ea"/>
              </a:rPr>
              <a:t> to read </a:t>
            </a:r>
            <a:r>
              <a:rPr lang="en-US" altLang="zh-CN" sz="2400" u="sng" dirty="0">
                <a:latin typeface="Times New Roman" panose="02020603050405020304" charset="0"/>
                <a:cs typeface="Times New Roman" panose="02020603050405020304" charset="0"/>
                <a:sym typeface="+mn-ea"/>
              </a:rPr>
              <a:t>instead of</a:t>
            </a:r>
            <a:r>
              <a:rPr lang="en-US" altLang="zh-CN" sz="2400" dirty="0">
                <a:latin typeface="Times New Roman" panose="02020603050405020304" charset="0"/>
                <a:cs typeface="Times New Roman" panose="02020603050405020304" charset="0"/>
                <a:sym typeface="+mn-ea"/>
              </a:rPr>
              <a:t> the flattened information provided by smartphone notifications </a:t>
            </a:r>
            <a:endParaRPr lang="en-US" altLang="zh-CN" sz="2400" dirty="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down)">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ldLvl="0" animBg="1"/>
      <p:bldP spid="9" grpId="0" animBg="1"/>
      <p:bldP spid="9" grpId="1" animBg="1"/>
      <p:bldP spid="12" grpId="0"/>
      <p:bldP spid="7" grpId="0"/>
      <p:bldP spid="7" grpId="1"/>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68020" y="1234440"/>
            <a:ext cx="10637520" cy="4370705"/>
          </a:xfrm>
          <a:prstGeom prst="rect">
            <a:avLst/>
          </a:prstGeom>
          <a:noFill/>
        </p:spPr>
        <p:txBody>
          <a:bodyPr wrap="square">
            <a:spAutoFit/>
          </a:bodyPr>
          <a:lstStyle/>
          <a:p>
            <a:pPr algn="just" fontAlgn="auto">
              <a:lnSpc>
                <a:spcPct val="90000"/>
              </a:lnSpc>
              <a:spcBef>
                <a:spcPts val="1000"/>
              </a:spcBef>
              <a:buClrTx/>
              <a:buSzTx/>
              <a:buFont typeface="Arial" panose="020B0604020202020204" pitchFamily="34" charset="0"/>
            </a:pPr>
            <a:r>
              <a:rPr lang="en-US" altLang="zh-CN" sz="2400" b="1" dirty="0">
                <a:solidFill>
                  <a:schemeClr val="tx1"/>
                </a:solidFill>
                <a:latin typeface="Times New Roman" panose="02020603050405020304" charset="0"/>
                <a:cs typeface="Times New Roman" panose="02020603050405020304" charset="0"/>
              </a:rPr>
              <a:t>  Reading physical newspapers, magazines, or books offers a tactile (</a:t>
            </a:r>
            <a:r>
              <a:rPr lang="zh-CN" altLang="en-US" sz="2400" b="1" dirty="0">
                <a:solidFill>
                  <a:schemeClr val="tx1"/>
                </a:solidFill>
                <a:latin typeface="Times New Roman" panose="02020603050405020304" charset="0"/>
                <a:cs typeface="Times New Roman" panose="02020603050405020304" charset="0"/>
              </a:rPr>
              <a:t>触感的</a:t>
            </a:r>
            <a:r>
              <a:rPr lang="en-US" altLang="zh-CN" sz="2400" b="1" dirty="0">
                <a:solidFill>
                  <a:schemeClr val="tx1"/>
                </a:solidFill>
                <a:latin typeface="Times New Roman" panose="02020603050405020304" charset="0"/>
                <a:cs typeface="Times New Roman" panose="02020603050405020304" charset="0"/>
              </a:rPr>
              <a:t>) experience that digital media can’t replicate (</a:t>
            </a:r>
            <a:r>
              <a:rPr lang="zh-CN" altLang="en-US" sz="2400" b="1" dirty="0">
                <a:solidFill>
                  <a:schemeClr val="tx1"/>
                </a:solidFill>
                <a:latin typeface="Times New Roman" panose="02020603050405020304" charset="0"/>
                <a:cs typeface="Times New Roman" panose="02020603050405020304" charset="0"/>
              </a:rPr>
              <a:t>复制</a:t>
            </a:r>
            <a:r>
              <a:rPr lang="en-US" altLang="zh-CN" sz="2400" b="1" dirty="0">
                <a:solidFill>
                  <a:schemeClr val="tx1"/>
                </a:solidFill>
                <a:latin typeface="Times New Roman" panose="02020603050405020304" charset="0"/>
                <a:cs typeface="Times New Roman" panose="02020603050405020304" charset="0"/>
              </a:rPr>
              <a:t>). The rustle of turning pages, the smell of fresh ink—these sensory experiences enhance reading comprehension and retention </a:t>
            </a:r>
            <a:r>
              <a:rPr lang="en-US" altLang="zh-CN" sz="2400" b="1" dirty="0">
                <a:solidFill>
                  <a:schemeClr val="tx1"/>
                </a:solidFill>
                <a:latin typeface="Times New Roman" panose="02020603050405020304" charset="0"/>
                <a:cs typeface="Times New Roman" panose="02020603050405020304" charset="0"/>
                <a:sym typeface="+mn-ea"/>
              </a:rPr>
              <a:t>(</a:t>
            </a:r>
            <a:r>
              <a:rPr lang="zh-CN" altLang="en-US" sz="2400" b="1" dirty="0">
                <a:solidFill>
                  <a:schemeClr val="tx1"/>
                </a:solidFill>
                <a:latin typeface="Times New Roman" panose="02020603050405020304" charset="0"/>
                <a:cs typeface="Times New Roman" panose="02020603050405020304" charset="0"/>
                <a:sym typeface="+mn-ea"/>
              </a:rPr>
              <a:t>存放</a:t>
            </a:r>
            <a:r>
              <a:rPr lang="en-US" altLang="zh-CN" sz="2400" b="1" dirty="0">
                <a:solidFill>
                  <a:schemeClr val="tx1"/>
                </a:solidFill>
                <a:latin typeface="Times New Roman" panose="02020603050405020304" charset="0"/>
                <a:cs typeface="Times New Roman" panose="02020603050405020304" charset="0"/>
                <a:sym typeface="+mn-ea"/>
              </a:rPr>
              <a:t>)</a:t>
            </a:r>
            <a:r>
              <a:rPr lang="en-US" altLang="zh-CN" sz="2400" b="1" dirty="0">
                <a:solidFill>
                  <a:schemeClr val="tx1"/>
                </a:solidFill>
                <a:latin typeface="Times New Roman" panose="02020603050405020304" charset="0"/>
                <a:cs typeface="Times New Roman" panose="02020603050405020304" charset="0"/>
              </a:rPr>
              <a:t>. Moreover, print media encourages a more focused and immersive reading experience, crucial for deep learning and critical thinking.</a:t>
            </a:r>
            <a:endParaRPr lang="en-US" altLang="zh-CN" sz="2400" b="1" dirty="0">
              <a:solidFill>
                <a:schemeClr val="tx1"/>
              </a:solidFill>
              <a:latin typeface="Times New Roman" panose="02020603050405020304" charset="0"/>
              <a:cs typeface="Times New Roman" panose="02020603050405020304" charset="0"/>
            </a:endParaRPr>
          </a:p>
          <a:p>
            <a:pPr marL="285750" indent="-285750" algn="just" fontAlgn="auto">
              <a:buClrTx/>
              <a:buSzTx/>
              <a:buFont typeface="Arial" panose="020B0604020202020204" pitchFamily="34" charset="0"/>
              <a:buChar char="•"/>
            </a:pPr>
            <a:endParaRPr lang="zh-CN" altLang="en-US" sz="2400" b="1" dirty="0">
              <a:solidFill>
                <a:schemeClr val="tx1"/>
              </a:solidFill>
              <a:latin typeface="Times New Roman" panose="02020603050405020304" charset="0"/>
              <a:cs typeface="Times New Roman" panose="02020603050405020304" charset="0"/>
            </a:endParaRPr>
          </a:p>
          <a:p>
            <a:pPr algn="just">
              <a:lnSpc>
                <a:spcPct val="90000"/>
              </a:lnSpc>
              <a:spcBef>
                <a:spcPts val="1000"/>
              </a:spcBef>
              <a:buClrTx/>
              <a:buSzTx/>
              <a:buFont typeface="Arial" panose="020B0604020202020204" pitchFamily="34" charset="0"/>
            </a:pPr>
            <a:r>
              <a:rPr lang="en-US" altLang="zh-CN" sz="2400" b="1" dirty="0">
                <a:solidFill>
                  <a:schemeClr val="tx1"/>
                </a:solidFill>
                <a:latin typeface="Times New Roman" panose="02020603050405020304" charset="0"/>
                <a:cs typeface="Times New Roman" panose="02020603050405020304" charset="0"/>
              </a:rPr>
              <a:t>  Reading physical books and newspapers fosters a deeper connection with the material, enhancing comprehension and retention. Furthermore, the tactile experience of turning pages and the serenity it brings are irreplaceable. Print media also encourages mindful reading, free from the distractions of notifications and hyperlinks common in digital media.</a:t>
            </a:r>
            <a:endParaRPr lang="en-US" altLang="zh-CN" sz="2400" b="1" dirty="0">
              <a:solidFill>
                <a:schemeClr val="tx1"/>
              </a:solidFill>
              <a:latin typeface="Times New Roman" panose="02020603050405020304" charset="0"/>
              <a:cs typeface="Times New Roman" panose="02020603050405020304" charset="0"/>
            </a:endParaRPr>
          </a:p>
          <a:p>
            <a:pPr algn="just" fontAlgn="auto">
              <a:lnSpc>
                <a:spcPct val="90000"/>
              </a:lnSpc>
              <a:spcBef>
                <a:spcPts val="1000"/>
              </a:spcBef>
              <a:buClrTx/>
              <a:buSzTx/>
              <a:buFont typeface="Arial" panose="020B0604020202020204" pitchFamily="34" charset="0"/>
            </a:pPr>
            <a:endParaRPr lang="en-US" altLang="zh-CN" sz="2400" b="1" dirty="0">
              <a:solidFill>
                <a:schemeClr val="tx1"/>
              </a:solidFill>
              <a:latin typeface="Times New Roman" panose="02020603050405020304" charset="0"/>
              <a:cs typeface="Times New Roman" panose="02020603050405020304" charset="0"/>
            </a:endParaRPr>
          </a:p>
        </p:txBody>
      </p:sp>
      <p:sp>
        <p:nvSpPr>
          <p:cNvPr id="8" name="文本框 7"/>
          <p:cNvSpPr txBox="1"/>
          <p:nvPr>
            <p:custDataLst>
              <p:tags r:id="rId1"/>
            </p:custDataLst>
          </p:nvPr>
        </p:nvSpPr>
        <p:spPr>
          <a:xfrm>
            <a:off x="364793" y="346985"/>
            <a:ext cx="2275205" cy="460375"/>
          </a:xfrm>
          <a:prstGeom prst="rect">
            <a:avLst/>
          </a:prstGeom>
          <a:gradFill>
            <a:gsLst>
              <a:gs pos="96000">
                <a:srgbClr val="FDBE29"/>
              </a:gs>
              <a:gs pos="0">
                <a:srgbClr val="FFDC90"/>
              </a:gs>
            </a:gsLst>
            <a:path path="circle">
              <a:fillToRect t="100000" r="100000"/>
            </a:path>
            <a:tileRect l="-100000" b="-100000"/>
          </a:gradFill>
        </p:spPr>
        <p:txBody>
          <a:bodyPr wrap="square" rtlCol="0">
            <a:spAutoFit/>
          </a:bodyPr>
          <a:p>
            <a:pPr algn="l">
              <a:buClrTx/>
              <a:buSzTx/>
              <a:buFontTx/>
            </a:pPr>
            <a:r>
              <a:rPr lang="en-US" altLang="zh-CN" sz="2400" b="1" dirty="0"/>
              <a:t>to be clear</a:t>
            </a:r>
            <a:endParaRPr lang="en-US" altLang="zh-CN" sz="2400" b="1" dirty="0"/>
          </a:p>
        </p:txBody>
      </p:sp>
      <p:sp>
        <p:nvSpPr>
          <p:cNvPr id="5" name="文本框 4"/>
          <p:cNvSpPr txBox="1"/>
          <p:nvPr/>
        </p:nvSpPr>
        <p:spPr>
          <a:xfrm>
            <a:off x="668020" y="1234440"/>
            <a:ext cx="10637520" cy="4370705"/>
          </a:xfrm>
          <a:prstGeom prst="rect">
            <a:avLst/>
          </a:prstGeom>
          <a:solidFill>
            <a:schemeClr val="bg1"/>
          </a:solidFill>
        </p:spPr>
        <p:txBody>
          <a:bodyPr wrap="square">
            <a:spAutoFit/>
          </a:bodyPr>
          <a:p>
            <a:pPr algn="just" fontAlgn="auto">
              <a:lnSpc>
                <a:spcPct val="90000"/>
              </a:lnSpc>
              <a:spcBef>
                <a:spcPts val="1000"/>
              </a:spcBef>
              <a:buClrTx/>
              <a:buSzTx/>
              <a:buFont typeface="Arial" panose="020B0604020202020204" pitchFamily="34" charset="0"/>
            </a:pPr>
            <a:r>
              <a:rPr lang="en-US" altLang="zh-CN" sz="2400" dirty="0">
                <a:latin typeface="Times New Roman" panose="02020603050405020304" charset="0"/>
                <a:cs typeface="Times New Roman" panose="02020603050405020304" charset="0"/>
              </a:rPr>
              <a:t>  Reading physical newspapers, magazines, or books </a:t>
            </a:r>
            <a:r>
              <a:rPr lang="en-US" altLang="zh-CN" sz="2400" b="1" i="1" dirty="0">
                <a:solidFill>
                  <a:srgbClr val="FF0000"/>
                </a:solidFill>
                <a:latin typeface="Times New Roman" panose="02020603050405020304" charset="0"/>
                <a:cs typeface="Times New Roman" panose="02020603050405020304" charset="0"/>
              </a:rPr>
              <a:t>offers a tactile (</a:t>
            </a:r>
            <a:r>
              <a:rPr lang="zh-CN" altLang="en-US" sz="2400" b="1" i="1" dirty="0">
                <a:solidFill>
                  <a:srgbClr val="FF0000"/>
                </a:solidFill>
                <a:latin typeface="Times New Roman" panose="02020603050405020304" charset="0"/>
                <a:cs typeface="Times New Roman" panose="02020603050405020304" charset="0"/>
              </a:rPr>
              <a:t>触感的</a:t>
            </a:r>
            <a:r>
              <a:rPr lang="en-US" altLang="zh-CN" sz="2400" b="1" i="1" dirty="0">
                <a:solidFill>
                  <a:srgbClr val="FF0000"/>
                </a:solidFill>
                <a:latin typeface="Times New Roman" panose="02020603050405020304" charset="0"/>
                <a:cs typeface="Times New Roman" panose="02020603050405020304" charset="0"/>
              </a:rPr>
              <a:t>) experience </a:t>
            </a:r>
            <a:r>
              <a:rPr lang="en-US" altLang="zh-CN" sz="2400" b="1" dirty="0">
                <a:solidFill>
                  <a:srgbClr val="0070C0"/>
                </a:solidFill>
                <a:latin typeface="Times New Roman" panose="02020603050405020304" charset="0"/>
                <a:cs typeface="Times New Roman" panose="02020603050405020304" charset="0"/>
              </a:rPr>
              <a:t>that </a:t>
            </a:r>
            <a:r>
              <a:rPr lang="en-US" altLang="zh-CN" sz="2400" b="1" dirty="0">
                <a:solidFill>
                  <a:schemeClr val="tx1"/>
                </a:solidFill>
                <a:latin typeface="Times New Roman" panose="02020603050405020304" charset="0"/>
                <a:cs typeface="Times New Roman" panose="02020603050405020304" charset="0"/>
              </a:rPr>
              <a:t>digital media </a:t>
            </a:r>
            <a:r>
              <a:rPr lang="en-US" altLang="zh-CN" sz="2400" b="1" dirty="0">
                <a:solidFill>
                  <a:srgbClr val="0070C0"/>
                </a:solidFill>
                <a:latin typeface="Times New Roman" panose="02020603050405020304" charset="0"/>
                <a:cs typeface="Times New Roman" panose="02020603050405020304" charset="0"/>
              </a:rPr>
              <a:t>can’t </a:t>
            </a:r>
            <a:r>
              <a:rPr lang="en-US" altLang="zh-CN" sz="2400" b="1" dirty="0">
                <a:solidFill>
                  <a:schemeClr val="tx1"/>
                </a:solidFill>
                <a:latin typeface="Times New Roman" panose="02020603050405020304" charset="0"/>
                <a:cs typeface="Times New Roman" panose="02020603050405020304" charset="0"/>
              </a:rPr>
              <a:t>replicate</a:t>
            </a:r>
            <a:r>
              <a:rPr lang="en-US" altLang="zh-CN" sz="2400" dirty="0">
                <a:latin typeface="Times New Roman" panose="02020603050405020304" charset="0"/>
                <a:cs typeface="Times New Roman" panose="02020603050405020304" charset="0"/>
              </a:rPr>
              <a:t> (</a:t>
            </a:r>
            <a:r>
              <a:rPr lang="zh-CN" altLang="en-US" sz="2400" dirty="0">
                <a:latin typeface="Times New Roman" panose="02020603050405020304" charset="0"/>
                <a:cs typeface="Times New Roman" panose="02020603050405020304" charset="0"/>
              </a:rPr>
              <a:t>复制</a:t>
            </a:r>
            <a:r>
              <a:rPr lang="en-US" altLang="zh-CN" sz="2400" dirty="0">
                <a:latin typeface="Times New Roman" panose="02020603050405020304" charset="0"/>
                <a:cs typeface="Times New Roman" panose="02020603050405020304" charset="0"/>
              </a:rPr>
              <a:t>). </a:t>
            </a:r>
            <a:r>
              <a:rPr lang="en-US" altLang="zh-CN" sz="2400" b="1" i="1" dirty="0">
                <a:solidFill>
                  <a:srgbClr val="FF0000"/>
                </a:solidFill>
                <a:latin typeface="Times New Roman" panose="02020603050405020304" charset="0"/>
                <a:cs typeface="Times New Roman" panose="02020603050405020304" charset="0"/>
              </a:rPr>
              <a:t>The rustle of turning pages, the smell of fresh ink</a:t>
            </a:r>
            <a:r>
              <a:rPr lang="en-US" altLang="zh-CN" sz="2400" dirty="0">
                <a:latin typeface="Times New Roman" panose="02020603050405020304" charset="0"/>
                <a:cs typeface="Times New Roman" panose="02020603050405020304" charset="0"/>
              </a:rPr>
              <a:t>—</a:t>
            </a:r>
            <a:r>
              <a:rPr lang="en-US" altLang="zh-CN" sz="2400" b="1" dirty="0">
                <a:solidFill>
                  <a:srgbClr val="0070C0"/>
                </a:solidFill>
                <a:latin typeface="Times New Roman" panose="02020603050405020304" charset="0"/>
                <a:cs typeface="Times New Roman" panose="02020603050405020304" charset="0"/>
              </a:rPr>
              <a:t>these </a:t>
            </a:r>
            <a:r>
              <a:rPr lang="en-US" altLang="zh-CN" sz="2400" b="1" i="1" dirty="0">
                <a:solidFill>
                  <a:srgbClr val="FF0000"/>
                </a:solidFill>
                <a:latin typeface="Times New Roman" panose="02020603050405020304" charset="0"/>
                <a:cs typeface="Times New Roman" panose="02020603050405020304" charset="0"/>
              </a:rPr>
              <a:t>sensory experiences</a:t>
            </a:r>
            <a:r>
              <a:rPr lang="en-US" altLang="zh-CN" sz="2400" dirty="0">
                <a:latin typeface="Times New Roman" panose="02020603050405020304" charset="0"/>
                <a:cs typeface="Times New Roman" panose="02020603050405020304" charset="0"/>
              </a:rPr>
              <a:t> </a:t>
            </a:r>
            <a:r>
              <a:rPr lang="en-US" altLang="zh-CN" sz="2400" b="1" i="1" dirty="0">
                <a:solidFill>
                  <a:srgbClr val="FF0000"/>
                </a:solidFill>
                <a:latin typeface="Times New Roman" panose="02020603050405020304" charset="0"/>
                <a:cs typeface="Times New Roman" panose="02020603050405020304" charset="0"/>
              </a:rPr>
              <a:t>enhance reading comprehension and retention </a:t>
            </a:r>
            <a:r>
              <a:rPr lang="en-US" altLang="zh-CN" sz="2400" dirty="0">
                <a:latin typeface="Times New Roman" panose="02020603050405020304" charset="0"/>
                <a:cs typeface="Times New Roman" panose="02020603050405020304" charset="0"/>
                <a:sym typeface="+mn-ea"/>
              </a:rPr>
              <a:t>(</a:t>
            </a:r>
            <a:r>
              <a:rPr lang="zh-CN" altLang="en-US" sz="2400" dirty="0">
                <a:latin typeface="Times New Roman" panose="02020603050405020304" charset="0"/>
                <a:cs typeface="Times New Roman" panose="02020603050405020304" charset="0"/>
                <a:sym typeface="+mn-ea"/>
              </a:rPr>
              <a:t>存放</a:t>
            </a:r>
            <a:r>
              <a:rPr lang="en-US" altLang="zh-CN" sz="2400" dirty="0">
                <a:latin typeface="Times New Roman" panose="02020603050405020304" charset="0"/>
                <a:cs typeface="Times New Roman" panose="02020603050405020304" charset="0"/>
                <a:sym typeface="+mn-ea"/>
              </a:rPr>
              <a:t>)</a:t>
            </a:r>
            <a:r>
              <a:rPr lang="en-US" altLang="zh-CN" sz="2400" dirty="0">
                <a:latin typeface="Times New Roman" panose="02020603050405020304" charset="0"/>
                <a:cs typeface="Times New Roman" panose="02020603050405020304" charset="0"/>
              </a:rPr>
              <a:t>. </a:t>
            </a:r>
            <a:r>
              <a:rPr lang="en-US" altLang="zh-CN" sz="2400" b="1" dirty="0">
                <a:solidFill>
                  <a:srgbClr val="0070C0"/>
                </a:solidFill>
                <a:latin typeface="Times New Roman" panose="02020603050405020304" charset="0"/>
                <a:cs typeface="Times New Roman" panose="02020603050405020304" charset="0"/>
              </a:rPr>
              <a:t>Moreover</a:t>
            </a:r>
            <a:r>
              <a:rPr lang="en-US" altLang="zh-CN" sz="2400" dirty="0">
                <a:latin typeface="Times New Roman" panose="02020603050405020304" charset="0"/>
                <a:cs typeface="Times New Roman" panose="02020603050405020304" charset="0"/>
              </a:rPr>
              <a:t>, print media </a:t>
            </a:r>
            <a:r>
              <a:rPr lang="en-US" altLang="zh-CN" sz="2400" b="1" i="1" dirty="0">
                <a:solidFill>
                  <a:srgbClr val="FF0000"/>
                </a:solidFill>
                <a:latin typeface="Times New Roman" panose="02020603050405020304" charset="0"/>
                <a:cs typeface="Times New Roman" panose="02020603050405020304" charset="0"/>
              </a:rPr>
              <a:t>encourages </a:t>
            </a:r>
            <a:r>
              <a:rPr lang="en-US" altLang="zh-CN" sz="2400" dirty="0">
                <a:latin typeface="Times New Roman" panose="02020603050405020304" charset="0"/>
                <a:cs typeface="Times New Roman" panose="02020603050405020304" charset="0"/>
              </a:rPr>
              <a:t>a </a:t>
            </a:r>
            <a:r>
              <a:rPr lang="en-US" altLang="zh-CN" sz="2400" b="1" dirty="0">
                <a:solidFill>
                  <a:srgbClr val="0070C0"/>
                </a:solidFill>
                <a:latin typeface="Times New Roman" panose="02020603050405020304" charset="0"/>
                <a:cs typeface="Times New Roman" panose="02020603050405020304" charset="0"/>
              </a:rPr>
              <a:t>more </a:t>
            </a:r>
            <a:r>
              <a:rPr lang="en-US" altLang="zh-CN" sz="2400" b="1" i="1" dirty="0">
                <a:solidFill>
                  <a:srgbClr val="FF0000"/>
                </a:solidFill>
                <a:latin typeface="Times New Roman" panose="02020603050405020304" charset="0"/>
                <a:cs typeface="Times New Roman" panose="02020603050405020304" charset="0"/>
              </a:rPr>
              <a:t>focused and immersive reading experience</a:t>
            </a:r>
            <a:r>
              <a:rPr lang="en-US" altLang="zh-CN" sz="2400" dirty="0">
                <a:latin typeface="Times New Roman" panose="02020603050405020304" charset="0"/>
                <a:cs typeface="Times New Roman" panose="02020603050405020304" charset="0"/>
              </a:rPr>
              <a:t>, </a:t>
            </a:r>
            <a:r>
              <a:rPr lang="en-US" altLang="zh-CN" sz="2400" b="1" i="1" dirty="0">
                <a:solidFill>
                  <a:srgbClr val="FF0000"/>
                </a:solidFill>
                <a:latin typeface="Times New Roman" panose="02020603050405020304" charset="0"/>
                <a:cs typeface="Times New Roman" panose="02020603050405020304" charset="0"/>
              </a:rPr>
              <a:t>crucial for deep learning and critical thinking</a:t>
            </a:r>
            <a:r>
              <a:rPr lang="en-US" altLang="zh-CN" sz="2400" dirty="0">
                <a:latin typeface="Times New Roman" panose="02020603050405020304" charset="0"/>
                <a:cs typeface="Times New Roman" panose="02020603050405020304" charset="0"/>
              </a:rPr>
              <a:t>.</a:t>
            </a:r>
            <a:endParaRPr lang="en-US" altLang="zh-CN" sz="2400" dirty="0">
              <a:latin typeface="Times New Roman" panose="02020603050405020304" charset="0"/>
              <a:cs typeface="Times New Roman" panose="02020603050405020304" charset="0"/>
            </a:endParaRPr>
          </a:p>
          <a:p>
            <a:pPr marL="285750" indent="-285750" algn="just" fontAlgn="auto">
              <a:buClrTx/>
              <a:buSzTx/>
              <a:buFont typeface="Arial" panose="020B0604020202020204" pitchFamily="34" charset="0"/>
              <a:buChar char="•"/>
            </a:pPr>
            <a:endParaRPr lang="zh-CN" altLang="en-US" sz="2400" b="1" dirty="0">
              <a:latin typeface="Times New Roman" panose="02020603050405020304" charset="0"/>
              <a:cs typeface="Times New Roman" panose="02020603050405020304" charset="0"/>
            </a:endParaRPr>
          </a:p>
          <a:p>
            <a:pPr algn="just">
              <a:lnSpc>
                <a:spcPct val="90000"/>
              </a:lnSpc>
              <a:spcBef>
                <a:spcPts val="1000"/>
              </a:spcBef>
              <a:buClrTx/>
              <a:buSzTx/>
              <a:buFont typeface="Arial" panose="020B0604020202020204" pitchFamily="34" charset="0"/>
            </a:pPr>
            <a:r>
              <a:rPr lang="en-US" altLang="zh-CN" sz="2400" dirty="0">
                <a:latin typeface="Times New Roman" panose="02020603050405020304" charset="0"/>
                <a:cs typeface="Times New Roman" panose="02020603050405020304" charset="0"/>
              </a:rPr>
              <a:t>  Reading physical books and newspapers </a:t>
            </a:r>
            <a:r>
              <a:rPr lang="en-US" altLang="zh-CN" sz="2400" b="1" i="1" dirty="0">
                <a:solidFill>
                  <a:srgbClr val="FF0000"/>
                </a:solidFill>
                <a:latin typeface="Times New Roman" panose="02020603050405020304" charset="0"/>
                <a:cs typeface="Times New Roman" panose="02020603050405020304" charset="0"/>
              </a:rPr>
              <a:t>fosters a deeper connection with the material</a:t>
            </a:r>
            <a:r>
              <a:rPr lang="en-US" altLang="zh-CN" sz="2400" dirty="0">
                <a:latin typeface="Times New Roman" panose="02020603050405020304" charset="0"/>
                <a:cs typeface="Times New Roman" panose="02020603050405020304" charset="0"/>
              </a:rPr>
              <a:t>, </a:t>
            </a:r>
            <a:r>
              <a:rPr lang="en-US" altLang="zh-CN" sz="2400" b="1" i="1" dirty="0">
                <a:solidFill>
                  <a:srgbClr val="FF0000"/>
                </a:solidFill>
                <a:latin typeface="Times New Roman" panose="02020603050405020304" charset="0"/>
                <a:cs typeface="Times New Roman" panose="02020603050405020304" charset="0"/>
              </a:rPr>
              <a:t>enhancing comprehension and retention</a:t>
            </a:r>
            <a:r>
              <a:rPr lang="en-US" altLang="zh-CN" sz="2400" dirty="0">
                <a:latin typeface="Times New Roman" panose="02020603050405020304" charset="0"/>
                <a:cs typeface="Times New Roman" panose="02020603050405020304" charset="0"/>
              </a:rPr>
              <a:t>. </a:t>
            </a:r>
            <a:r>
              <a:rPr lang="en-US" altLang="zh-CN" sz="2400" b="1" dirty="0">
                <a:solidFill>
                  <a:srgbClr val="0070C0"/>
                </a:solidFill>
                <a:latin typeface="Times New Roman" panose="02020603050405020304" charset="0"/>
                <a:cs typeface="Times New Roman" panose="02020603050405020304" charset="0"/>
              </a:rPr>
              <a:t>Furthermore</a:t>
            </a:r>
            <a:r>
              <a:rPr lang="en-US" altLang="zh-CN" sz="2400" dirty="0">
                <a:latin typeface="Times New Roman" panose="02020603050405020304" charset="0"/>
                <a:cs typeface="Times New Roman" panose="02020603050405020304" charset="0"/>
              </a:rPr>
              <a:t>, the tactile experience of turning pages and the serenity it brings are </a:t>
            </a:r>
            <a:r>
              <a:rPr lang="en-US" altLang="zh-CN" sz="2400" b="1" dirty="0">
                <a:solidFill>
                  <a:srgbClr val="0070C0"/>
                </a:solidFill>
                <a:latin typeface="Times New Roman" panose="02020603050405020304" charset="0"/>
                <a:cs typeface="Times New Roman" panose="02020603050405020304" charset="0"/>
              </a:rPr>
              <a:t>irreplaceable</a:t>
            </a:r>
            <a:r>
              <a:rPr lang="en-US" altLang="zh-CN" sz="2400" dirty="0">
                <a:latin typeface="Times New Roman" panose="02020603050405020304" charset="0"/>
                <a:cs typeface="Times New Roman" panose="02020603050405020304" charset="0"/>
              </a:rPr>
              <a:t>. Print media </a:t>
            </a:r>
            <a:r>
              <a:rPr lang="en-US" altLang="zh-CN" sz="2400" b="1" dirty="0">
                <a:solidFill>
                  <a:srgbClr val="0070C0"/>
                </a:solidFill>
                <a:latin typeface="Times New Roman" panose="02020603050405020304" charset="0"/>
                <a:cs typeface="Times New Roman" panose="02020603050405020304" charset="0"/>
              </a:rPr>
              <a:t>also </a:t>
            </a:r>
            <a:r>
              <a:rPr lang="en-US" altLang="zh-CN" sz="2400" dirty="0">
                <a:latin typeface="Times New Roman" panose="02020603050405020304" charset="0"/>
                <a:cs typeface="Times New Roman" panose="02020603050405020304" charset="0"/>
              </a:rPr>
              <a:t>encourages mindful reading, </a:t>
            </a:r>
            <a:r>
              <a:rPr lang="en-US" altLang="zh-CN" sz="2400" b="1" dirty="0">
                <a:solidFill>
                  <a:srgbClr val="0070C0"/>
                </a:solidFill>
                <a:latin typeface="Times New Roman" panose="02020603050405020304" charset="0"/>
                <a:cs typeface="Times New Roman" panose="02020603050405020304" charset="0"/>
              </a:rPr>
              <a:t>free from the distractions of notifications and hyperlinks common in digital media</a:t>
            </a:r>
            <a:r>
              <a:rPr lang="en-US" altLang="zh-CN" sz="2400" dirty="0">
                <a:latin typeface="Times New Roman" panose="02020603050405020304" charset="0"/>
                <a:cs typeface="Times New Roman" panose="02020603050405020304" charset="0"/>
              </a:rPr>
              <a:t>.</a:t>
            </a:r>
            <a:endParaRPr lang="en-US" altLang="zh-CN" sz="2400" dirty="0">
              <a:latin typeface="Times New Roman" panose="02020603050405020304" charset="0"/>
              <a:cs typeface="Times New Roman" panose="02020603050405020304" charset="0"/>
            </a:endParaRPr>
          </a:p>
          <a:p>
            <a:pPr algn="just" fontAlgn="auto">
              <a:lnSpc>
                <a:spcPct val="90000"/>
              </a:lnSpc>
              <a:spcBef>
                <a:spcPts val="1000"/>
              </a:spcBef>
              <a:buClrTx/>
              <a:buSzTx/>
              <a:buFont typeface="Arial" panose="020B0604020202020204" pitchFamily="34" charset="0"/>
            </a:pPr>
            <a:endParaRPr lang="en-US" altLang="zh-CN" sz="2400" dirty="0">
              <a:latin typeface="Times New Roman" panose="02020603050405020304" charset="0"/>
              <a:cs typeface="Times New Roman" panose="02020603050405020304" charset="0"/>
            </a:endParaRPr>
          </a:p>
        </p:txBody>
      </p:sp>
      <p:sp>
        <p:nvSpPr>
          <p:cNvPr id="11" name="文本框 10"/>
          <p:cNvSpPr txBox="1"/>
          <p:nvPr/>
        </p:nvSpPr>
        <p:spPr>
          <a:xfrm>
            <a:off x="7119588" y="5183952"/>
            <a:ext cx="4185981" cy="1198880"/>
          </a:xfrm>
          <a:prstGeom prst="rect">
            <a:avLst/>
          </a:prstGeom>
          <a:gradFill>
            <a:gsLst>
              <a:gs pos="96000">
                <a:srgbClr val="FDBE29"/>
              </a:gs>
              <a:gs pos="0">
                <a:srgbClr val="FFDC90"/>
              </a:gs>
            </a:gsLst>
            <a:path path="circle">
              <a:fillToRect t="100000" r="100000"/>
            </a:path>
            <a:tileRect l="-100000" b="-100000"/>
          </a:gradFill>
        </p:spPr>
        <p:txBody>
          <a:bodyPr wrap="square" rtlCol="0">
            <a:spAutoFit/>
          </a:bodyPr>
          <a:p>
            <a:r>
              <a:rPr lang="en-US" altLang="zh-CN" sz="2400" b="1" dirty="0">
                <a:sym typeface="+mn-ea"/>
              </a:rPr>
              <a:t>to be logical– cohesive devices:</a:t>
            </a:r>
            <a:endParaRPr lang="en-US" altLang="zh-CN" sz="2400" b="1" dirty="0">
              <a:sym typeface="+mn-ea"/>
            </a:endParaRPr>
          </a:p>
          <a:p>
            <a:r>
              <a:rPr lang="en-US" altLang="zh-CN" sz="2400" b="1" dirty="0">
                <a:sym typeface="+mn-ea"/>
              </a:rPr>
              <a:t>transitional words; pronouns, comparatives, contrasts…</a:t>
            </a:r>
            <a:endParaRPr lang="en-US" altLang="zh-CN" sz="2400" b="1" dirty="0"/>
          </a:p>
        </p:txBody>
      </p:sp>
      <p:sp>
        <p:nvSpPr>
          <p:cNvPr id="12" name="文本框 11"/>
          <p:cNvSpPr txBox="1"/>
          <p:nvPr/>
        </p:nvSpPr>
        <p:spPr>
          <a:xfrm>
            <a:off x="763906" y="5430150"/>
            <a:ext cx="5949591" cy="706755"/>
          </a:xfrm>
          <a:prstGeom prst="rect">
            <a:avLst/>
          </a:prstGeom>
          <a:gradFill>
            <a:gsLst>
              <a:gs pos="0">
                <a:srgbClr val="D1F6FD"/>
              </a:gs>
              <a:gs pos="100000">
                <a:srgbClr val="91B1E4"/>
              </a:gs>
            </a:gsLst>
            <a:lin scaled="1"/>
          </a:gradFill>
        </p:spPr>
        <p:txBody>
          <a:bodyPr wrap="square" rtlCol="0">
            <a:spAutoFit/>
          </a:bodyPr>
          <a:p>
            <a:r>
              <a:rPr lang="zh-CN" altLang="en-US" sz="2000" b="1" dirty="0"/>
              <a:t>表示并列：</a:t>
            </a:r>
            <a:r>
              <a:rPr lang="en-US" altLang="zh-CN" sz="2000" b="1" dirty="0"/>
              <a:t>and, also, moreover, besides, furthermore, apart from that, in addition... </a:t>
            </a:r>
            <a:endParaRPr lang="en-US" altLang="zh-CN"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5" grpId="0" bldLvl="0" animBg="1"/>
      <p:bldP spid="5" grpId="1"/>
      <p:bldP spid="11" grpId="0" animBg="1"/>
      <p:bldP spid="11"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p:nvPr>
            <p:custDataLst>
              <p:tags r:id="rId1"/>
            </p:custDataLst>
          </p:nvPr>
        </p:nvPicPr>
        <p:blipFill>
          <a:blip r:embed="rId2">
            <a:alphaModFix amt="49000"/>
          </a:blip>
          <a:stretch>
            <a:fillRect/>
          </a:stretch>
        </p:blipFill>
        <p:spPr>
          <a:xfrm>
            <a:off x="0" y="0"/>
            <a:ext cx="12192635" cy="6858000"/>
          </a:xfrm>
          <a:prstGeom prst="rect">
            <a:avLst/>
          </a:prstGeom>
          <a:noFill/>
          <a:ln w="9525">
            <a:noFill/>
          </a:ln>
        </p:spPr>
      </p:pic>
      <p:sp>
        <p:nvSpPr>
          <p:cNvPr id="4" name="文本框 3"/>
          <p:cNvSpPr txBox="1"/>
          <p:nvPr/>
        </p:nvSpPr>
        <p:spPr>
          <a:xfrm>
            <a:off x="410845" y="104140"/>
            <a:ext cx="5845810" cy="521970"/>
          </a:xfrm>
          <a:prstGeom prst="rect">
            <a:avLst/>
          </a:prstGeom>
          <a:noFill/>
        </p:spPr>
        <p:txBody>
          <a:bodyPr wrap="square" rtlCol="0">
            <a:spAutoFit/>
          </a:bodyPr>
          <a:lstStyle/>
          <a:p>
            <a:r>
              <a:rPr lang="en-US" altLang="zh-CN" sz="2800" b="1" dirty="0">
                <a:latin typeface="方正粗黑宋简体" panose="02000000000000000000" charset="-122"/>
                <a:ea typeface="方正粗黑宋简体" panose="02000000000000000000" charset="-122"/>
              </a:rPr>
              <a:t>Para. 3 Appeal — How</a:t>
            </a:r>
            <a:endParaRPr lang="en-US" altLang="zh-CN" sz="2800" b="1" dirty="0">
              <a:latin typeface="方正粗黑宋简体" panose="02000000000000000000" charset="-122"/>
              <a:ea typeface="方正粗黑宋简体" panose="02000000000000000000" charset="-122"/>
            </a:endParaRPr>
          </a:p>
        </p:txBody>
      </p:sp>
      <p:sp>
        <p:nvSpPr>
          <p:cNvPr id="5" name="文本框 4"/>
          <p:cNvSpPr txBox="1"/>
          <p:nvPr/>
        </p:nvSpPr>
        <p:spPr>
          <a:xfrm>
            <a:off x="8437245" y="178435"/>
            <a:ext cx="2275205" cy="830997"/>
          </a:xfrm>
          <a:prstGeom prst="rect">
            <a:avLst/>
          </a:prstGeom>
          <a:gradFill>
            <a:gsLst>
              <a:gs pos="96000">
                <a:srgbClr val="FDBE29"/>
              </a:gs>
              <a:gs pos="0">
                <a:srgbClr val="FFDC90"/>
              </a:gs>
            </a:gsLst>
            <a:path path="circle">
              <a:fillToRect t="100000" r="100000"/>
            </a:path>
            <a:tileRect l="-100000" b="-100000"/>
          </a:gradFill>
        </p:spPr>
        <p:txBody>
          <a:bodyPr wrap="square" rtlCol="0">
            <a:spAutoFit/>
          </a:bodyPr>
          <a:lstStyle/>
          <a:p>
            <a:r>
              <a:rPr lang="en-US" altLang="zh-CN" sz="2400" b="1" dirty="0">
                <a:sym typeface="+mn-ea"/>
              </a:rPr>
              <a:t>to be motivating</a:t>
            </a:r>
            <a:endParaRPr lang="en-US" altLang="zh-CN" sz="2400" b="1" dirty="0">
              <a:sym typeface="+mn-ea"/>
            </a:endParaRPr>
          </a:p>
          <a:p>
            <a:r>
              <a:rPr lang="en-US" altLang="zh-CN" sz="2400" b="1" dirty="0">
                <a:sym typeface="+mn-ea"/>
              </a:rPr>
              <a:t>to be engaging</a:t>
            </a:r>
            <a:endParaRPr lang="en-US" altLang="zh-CN" sz="2400" b="1" dirty="0"/>
          </a:p>
        </p:txBody>
      </p:sp>
      <p:sp>
        <p:nvSpPr>
          <p:cNvPr id="7" name="文本框 6"/>
          <p:cNvSpPr txBox="1"/>
          <p:nvPr/>
        </p:nvSpPr>
        <p:spPr>
          <a:xfrm>
            <a:off x="477078" y="1009780"/>
            <a:ext cx="10859494" cy="4893647"/>
          </a:xfrm>
          <a:prstGeom prst="rect">
            <a:avLst/>
          </a:prstGeom>
          <a:solidFill>
            <a:schemeClr val="bg1">
              <a:alpha val="70000"/>
            </a:schemeClr>
          </a:solidFill>
        </p:spPr>
        <p:txBody>
          <a:bodyPr wrap="square" rtlCol="0">
            <a:spAutoFit/>
          </a:bodyPr>
          <a:lstStyle>
            <a:defPPr>
              <a:defRPr lang="zh-CN"/>
            </a:defPPr>
            <a:lvl1pPr marL="285750" indent="-285750" algn="just">
              <a:buFont typeface="Arial" panose="020B0604020202020204" pitchFamily="34" charset="0"/>
              <a:buChar char="•"/>
              <a:defRPr sz="2000" b="1" u="sng">
                <a:solidFill>
                  <a:srgbClr val="FF0000"/>
                </a:solidFill>
                <a:latin typeface="Times New Roman" panose="02020603050405020304" charset="0"/>
                <a:cs typeface="Times New Roman" panose="02020603050405020304" charset="0"/>
              </a:defRPr>
            </a:lvl1pPr>
          </a:lstStyle>
          <a:p>
            <a:pPr marL="0" indent="0">
              <a:buNone/>
            </a:pPr>
            <a:r>
              <a:rPr lang="en-US" altLang="zh-CN" sz="2400" u="none" dirty="0">
                <a:solidFill>
                  <a:schemeClr val="tx1"/>
                </a:solidFill>
              </a:rPr>
              <a:t>Call to action—engage the readers</a:t>
            </a:r>
            <a:endParaRPr lang="en-US" altLang="zh-CN" sz="2400" u="none" dirty="0">
              <a:solidFill>
                <a:schemeClr val="tx1"/>
              </a:solidFill>
            </a:endParaRPr>
          </a:p>
          <a:p>
            <a:pPr marL="0" indent="0">
              <a:buNone/>
            </a:pPr>
            <a:endParaRPr lang="en-US" altLang="zh-CN" sz="2400" u="none" dirty="0">
              <a:solidFill>
                <a:schemeClr val="tx1"/>
              </a:solidFill>
            </a:endParaRPr>
          </a:p>
          <a:p>
            <a:r>
              <a:rPr lang="zh-CN" altLang="en-US" sz="2400" u="none" dirty="0">
                <a:solidFill>
                  <a:schemeClr val="tx1"/>
                </a:solidFill>
              </a:rPr>
              <a:t>Therefore, I urge my peers to rediscover the joy of print media. Let</a:t>
            </a:r>
            <a:r>
              <a:rPr lang="en-US" altLang="zh-CN" sz="2400" u="none" dirty="0">
                <a:solidFill>
                  <a:schemeClr val="tx1"/>
                </a:solidFill>
              </a:rPr>
              <a:t>’</a:t>
            </a:r>
            <a:r>
              <a:rPr lang="zh-CN" altLang="en-US" sz="2400" u="none" dirty="0">
                <a:solidFill>
                  <a:schemeClr val="tx1"/>
                </a:solidFill>
              </a:rPr>
              <a:t>s immerse ourselves in the world of ink and paper, where stories come alive and imaginations take flight. Embrace the magic of print media and let it enrich our lives once again.</a:t>
            </a:r>
            <a:endParaRPr lang="en-US" altLang="zh-CN" sz="2400" u="none" dirty="0">
              <a:solidFill>
                <a:schemeClr val="tx1"/>
              </a:solidFill>
            </a:endParaRPr>
          </a:p>
          <a:p>
            <a:r>
              <a:rPr lang="zh-CN" altLang="en-US" sz="2400" u="none" dirty="0">
                <a:solidFill>
                  <a:schemeClr val="tx1"/>
                </a:solidFill>
              </a:rPr>
              <a:t>Therefore, I urge my peers to rediscover the joy of print media. Let</a:t>
            </a:r>
            <a:r>
              <a:rPr lang="en-US" altLang="zh-CN" sz="2400" u="none" dirty="0">
                <a:solidFill>
                  <a:schemeClr val="tx1"/>
                </a:solidFill>
              </a:rPr>
              <a:t>’</a:t>
            </a:r>
            <a:r>
              <a:rPr lang="zh-CN" altLang="en-US" sz="2400" u="none" dirty="0">
                <a:solidFill>
                  <a:schemeClr val="tx1"/>
                </a:solidFill>
              </a:rPr>
              <a:t>s embrace the magic of holding a book or newspaper in our hands, feeling the paper beneath our fingertips, and losing ourselves in the written word.</a:t>
            </a:r>
            <a:endParaRPr lang="zh-CN" altLang="en-US" sz="2400" u="none" dirty="0">
              <a:solidFill>
                <a:schemeClr val="tx1"/>
              </a:solidFill>
            </a:endParaRPr>
          </a:p>
          <a:p>
            <a:endParaRPr lang="en-US" altLang="zh-CN" sz="2400" u="none" dirty="0">
              <a:solidFill>
                <a:schemeClr val="tx1"/>
              </a:solidFill>
            </a:endParaRPr>
          </a:p>
          <a:p>
            <a:r>
              <a:rPr lang="en-US" altLang="zh-CN" sz="2400" u="none" dirty="0">
                <a:solidFill>
                  <a:schemeClr val="tx1"/>
                </a:solidFill>
              </a:rPr>
              <a:t>So, come on, guys and gals, let’s bring back our love for print! Dive into a good book, feel the paper, smell the ink, and let your imagination run wild. Embrace the real magic of print media and let it transform your reading experience.</a:t>
            </a:r>
            <a:endParaRPr lang="en-US" altLang="zh-CN" sz="2400" u="none"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UNIT_PLACING_PICTURE_USER_VIEWPORT" val="{&quot;height&quot;:10800,&quot;width&quot;:19201}"/>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11007</Words>
  <Application>WPS 演示</Application>
  <PresentationFormat>宽屏</PresentationFormat>
  <Paragraphs>211</Paragraphs>
  <Slides>12</Slides>
  <Notes>1</Notes>
  <HiddenSlides>1</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宋体</vt:lpstr>
      <vt:lpstr>Wingdings</vt:lpstr>
      <vt:lpstr>方正公文小标宋</vt:lpstr>
      <vt:lpstr>华文楷体</vt:lpstr>
      <vt:lpstr>Times New Roman</vt:lpstr>
      <vt:lpstr>方正粗黑宋简体</vt:lpstr>
      <vt:lpstr>Calibri</vt:lpstr>
      <vt:lpstr>微软雅黑</vt:lpstr>
      <vt:lpstr>Arial Unicode MS</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38</cp:revision>
  <dcterms:created xsi:type="dcterms:W3CDTF">2024-04-17T10:21:00Z</dcterms:created>
  <dcterms:modified xsi:type="dcterms:W3CDTF">2024-04-23T06:09:34Z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05424C16D2E14A22A52A0F415AE2FC53_12</vt:lpwstr>
  </property>
  <property fmtid="{D5CDD505-2E9C-101B-9397-08002B2CF9AE}" pid="3" name="KSOProductBuildVer">
    <vt:lpwstr>2052-11.8.2.7978</vt:lpwstr>
  </property>
</Properties>
</file>