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5"/>
  </p:notesMasterIdLst>
  <p:handoutMasterIdLst>
    <p:handoutMasterId r:id="rId25"/>
  </p:handoutMasterIdLst>
  <p:sldIdLst>
    <p:sldId id="459" r:id="rId3"/>
    <p:sldId id="439" r:id="rId4"/>
    <p:sldId id="318" r:id="rId6"/>
    <p:sldId id="320" r:id="rId7"/>
    <p:sldId id="321" r:id="rId8"/>
    <p:sldId id="323" r:id="rId9"/>
    <p:sldId id="322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401" r:id="rId18"/>
    <p:sldId id="331" r:id="rId19"/>
    <p:sldId id="333" r:id="rId20"/>
    <p:sldId id="335" r:id="rId21"/>
    <p:sldId id="336" r:id="rId22"/>
    <p:sldId id="338" r:id="rId23"/>
    <p:sldId id="337" r:id="rId24"/>
  </p:sldIdLst>
  <p:sldSz cx="12192000" cy="6858000"/>
  <p:notesSz cx="6858000" cy="9144000"/>
  <p:defaultTextStyle>
    <a:defPPr rtl="0"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2" autoAdjust="0"/>
    <p:restoredTop sz="94605" autoAdjust="0"/>
  </p:normalViewPr>
  <p:slideViewPr>
    <p:cSldViewPr snapToGrid="0">
      <p:cViewPr varScale="1">
        <p:scale>
          <a:sx n="86" d="100"/>
          <a:sy n="86" d="100"/>
        </p:scale>
        <p:origin x="6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D2096-651A-44EB-B335-0CD3A7FF11CE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24AC9-7495-4E3F-ADDF-5256D7C54D8E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2A8867F-CAF7-4926-B47A-8DDC82ADFD2F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8DE52DB-2063-4BF0-9899-4431302C06D1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E52DB-2063-4BF0-9899-4431302C06D1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矩形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矩形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矩形​​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组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直接连接符​​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​​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sp>
        <p:nvSpPr>
          <p:cNvPr id="20" name="日期占位符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075EC1E-C64D-4101-8267-0B6FD8847CC8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22" name="幻灯片编号占位符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CEF045-27B8-4DAF-B6BC-E52B05B9C207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332E303-0D2A-4D78-B246-00723A3F99C8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F75CE96-05BA-4606-81C6-087C587193E9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矩形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矩形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矩形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组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直接连接符​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​​(S)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​​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345" algn="l"/>
              </a:tabLst>
              <a:defRPr sz="1600">
                <a:solidFill>
                  <a:schemeClr val="tx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fld id="{D31950EB-3303-4FE6-8AD1-5227D9F3C618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7327386-70E9-46DE-AADA-F771DCDAE73F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3C45F11-B51D-4F16-9E44-20F02718521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F8DC16A-F715-4C36-9292-DEF1F990B7BE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43AF9B7-E53B-423C-89F6-59EAF6D004F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矩形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矩形​​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872393E-9C8B-42B8-91E5-4A1FF04109F8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  <p:sp>
        <p:nvSpPr>
          <p:cNvPr id="11" name="矩形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带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矩形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单击图标以添加图片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727DDDF-338F-40F2-BD88-7C5A919ED619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矩形 7"/>
          <p:cNvSpPr/>
          <p:nvPr userDrawn="1"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ACB2E32-1F1E-45DE-9625-F2BA3EBC1D3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09157" y="410204"/>
            <a:ext cx="1127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16. Try to find the sentence describing the following feelings.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82389" y="1055033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felt very low. (para. 25)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2630" y="1054735"/>
            <a:ext cx="1520190" cy="5219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unhappy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60858" y="4312909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 was now in a pit of total despair. (para. 34)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82389" y="2829831"/>
            <a:ext cx="8624374" cy="1384995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“Give me my things, you thief!” I yelled, running after the cart and choking back sobs of fury and desperation. (para. 33)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60858" y="5457915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 was horrified. (para. 5)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0747" y="5232079"/>
            <a:ext cx="164020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frightened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2065" y="2958482"/>
            <a:ext cx="164021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desperate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82389" y="2120053"/>
            <a:ext cx="8881028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It felt as if my whole world had just been shattered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 (para. 1)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内容占位符 2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120" y="117475"/>
            <a:ext cx="4022725" cy="130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556152"/>
            <a:ext cx="10487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0123" y="1077981"/>
            <a:ext cx="10487025" cy="498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4500" b="1" dirty="0">
              <a:solidFill>
                <a:schemeClr val="bg1"/>
              </a:solidFill>
            </a:endParaRPr>
          </a:p>
          <a:p>
            <a:pPr algn="ctr"/>
            <a:r>
              <a:rPr lang="en-US" altLang="zh-CN" sz="4500" b="1" dirty="0">
                <a:solidFill>
                  <a:schemeClr val="bg1"/>
                </a:solidFill>
              </a:rPr>
              <a:t>Chapter 5</a:t>
            </a:r>
            <a:endParaRPr lang="en-US" altLang="zh-CN" sz="45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It’s me, Aunt Betsey</a:t>
            </a:r>
            <a:endParaRPr lang="en-US" altLang="zh-CN" sz="6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3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476250"/>
            <a:ext cx="10487025" cy="520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V. Chapter 5: It’s me, Aunt Betsey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1.What can you infer about my trip to Dover?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6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does Aunt Betsey look like?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8" name="流程图: 过程 7"/>
          <p:cNvSpPr/>
          <p:nvPr/>
        </p:nvSpPr>
        <p:spPr>
          <a:xfrm>
            <a:off x="586108" y="1186283"/>
            <a:ext cx="10944224" cy="2158568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took me ages to get back to my feet and start walking out of London on the Dover road. I was tired and penniless.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 next few days and nights were a blur. I slept on haystacks, lived on scraps, and sold my jacket to earn a little money. I was constantly freezing and hungry and my feet were covered in blisters.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1406" y="3913734"/>
            <a:ext cx="4233356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It was a long, </a:t>
            </a:r>
            <a:r>
              <a:rPr lang="en-US" altLang="zh-CN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arduous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trip.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对话气泡: 矩形 9"/>
          <p:cNvSpPr/>
          <p:nvPr/>
        </p:nvSpPr>
        <p:spPr>
          <a:xfrm>
            <a:off x="5368493" y="3845995"/>
            <a:ext cx="6234622" cy="741949"/>
          </a:xfrm>
          <a:prstGeom prst="wedgeRectCallout">
            <a:avLst>
              <a:gd name="adj1" fmla="val -56779"/>
              <a:gd name="adj2" fmla="val 35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20"/>
              </a:lnSpc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difficult and tiring, involving a lot of effort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20"/>
              </a:lnSpc>
            </a:pPr>
            <a:r>
              <a:rPr lang="zh-CN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The work was arduous.</a:t>
            </a:r>
            <a:endParaRPr lang="zh-CN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2629" y="5089088"/>
            <a:ext cx="6514916" cy="129266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She had grey hair and quick, bright eyes, and had a handkerchief tied over her head. She was wearing gardening gloves and held a knife.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对话气泡: 矩形 10"/>
          <p:cNvSpPr/>
          <p:nvPr/>
        </p:nvSpPr>
        <p:spPr>
          <a:xfrm>
            <a:off x="7472499" y="5278569"/>
            <a:ext cx="4057833" cy="846764"/>
          </a:xfrm>
          <a:prstGeom prst="wedgeRectCallout">
            <a:avLst>
              <a:gd name="adj1" fmla="val -63040"/>
              <a:gd name="adj2" fmla="val 1392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20"/>
              </a:lnSpc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What can you infer Aunty 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20"/>
              </a:lnSpc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Betsey’s character?</a:t>
            </a:r>
            <a:endParaRPr lang="zh-CN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内容占位符 2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120" y="117475"/>
            <a:ext cx="4022725" cy="130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8613" y="319087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556152"/>
            <a:ext cx="10487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7675" y="481752"/>
            <a:ext cx="10487025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What was Aunt Betsey’s initial (first) reaction on seeing me?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Why did Aunty Betsey reacted that way?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What was Aunt Betsey’s reaction after recognizing me?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500" y="1013083"/>
            <a:ext cx="5729976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She demanded I go away immediately.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流程图: 过程 12"/>
          <p:cNvSpPr/>
          <p:nvPr/>
        </p:nvSpPr>
        <p:spPr>
          <a:xfrm>
            <a:off x="6805262" y="906577"/>
            <a:ext cx="4547238" cy="1697359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knew I looked terrible—my shoes were full of holes, and my shirt and trousers were filthy and ragged…</a:t>
            </a:r>
            <a:endParaRPr lang="en-US" altLang="zh-CN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9500" y="2158301"/>
            <a:ext cx="3377393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  <a:latin typeface="+mj-lt"/>
                <a:ea typeface="宋体" panose="02010600030101010101" pitchFamily="2" charset="-122"/>
              </a:rPr>
              <a:t>①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She didn’t like boys.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9500" y="2823344"/>
            <a:ext cx="3883420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② She didn’t recognize me.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箭头: 右 17"/>
          <p:cNvSpPr/>
          <p:nvPr/>
        </p:nvSpPr>
        <p:spPr>
          <a:xfrm>
            <a:off x="3005365" y="5193942"/>
            <a:ext cx="1542405" cy="281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907969" y="4701499"/>
            <a:ext cx="1593037" cy="49244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  <a:latin typeface="+mj-lt"/>
                <a:ea typeface="宋体" panose="02010600030101010101" pitchFamily="2" charset="-122"/>
              </a:rPr>
              <a:t>Change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4703" y="4073984"/>
            <a:ext cx="2096437" cy="2308324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“Go away!” she </a:t>
            </a:r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shouted </a:t>
            </a:r>
            <a:r>
              <a:rPr lang="en-US" altLang="zh-CN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firmly at me…</a:t>
            </a:r>
            <a:endParaRPr lang="en-US" altLang="zh-CN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“We don’t want any boys round here”</a:t>
            </a:r>
            <a:endParaRPr lang="zh-CN" altLang="en-U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81995" y="4271155"/>
            <a:ext cx="6388837" cy="830997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+mj-lt"/>
                <a:ea typeface="宋体" panose="02010600030101010101" pitchFamily="2" charset="-122"/>
              </a:rPr>
              <a:t>① </a:t>
            </a:r>
            <a:r>
              <a:rPr lang="en-US" altLang="zh-CN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She </a:t>
            </a:r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cried,</a:t>
            </a:r>
            <a:r>
              <a:rPr lang="en-US" altLang="zh-CN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“Oh my goodness!” and sat flat </a:t>
            </a:r>
            <a:endParaRPr lang="en-US" altLang="zh-CN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  down on the garden path.</a:t>
            </a:r>
            <a:endParaRPr lang="zh-CN" altLang="en-U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781995" y="5193942"/>
            <a:ext cx="6443905" cy="1200329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② She </a:t>
            </a:r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led </a:t>
            </a:r>
            <a:r>
              <a:rPr lang="en-US" altLang="zh-CN" sz="24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me straight into…She </a:t>
            </a:r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poured</a:t>
            </a:r>
            <a:r>
              <a:rPr lang="en-US" altLang="zh-CN" sz="24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all kinds    </a:t>
            </a:r>
            <a:endParaRPr lang="en-US" altLang="zh-CN" sz="2400" b="1" dirty="0">
              <a:solidFill>
                <a:schemeClr val="bg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     of </a:t>
            </a:r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medicines</a:t>
            </a:r>
            <a:r>
              <a:rPr lang="en-US" altLang="zh-CN" sz="24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down me…Then she made me have </a:t>
            </a:r>
            <a:endParaRPr lang="en-US" altLang="zh-CN" sz="2400" b="1" dirty="0">
              <a:solidFill>
                <a:schemeClr val="bg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     a long hot bath </a:t>
            </a:r>
            <a:r>
              <a:rPr lang="en-US" altLang="zh-CN" sz="24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and gave me </a:t>
            </a:r>
            <a:r>
              <a:rPr lang="en-US" altLang="zh-CN" sz="2400" b="1" dirty="0">
                <a:solidFill>
                  <a:srgbClr val="C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a hot meal</a:t>
            </a:r>
            <a:r>
              <a:rPr lang="en-US" altLang="zh-CN" sz="24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对话气泡: 矩形 29"/>
          <p:cNvSpPr/>
          <p:nvPr/>
        </p:nvSpPr>
        <p:spPr>
          <a:xfrm>
            <a:off x="6805262" y="2726614"/>
            <a:ext cx="4521263" cy="846764"/>
          </a:xfrm>
          <a:prstGeom prst="wedgeRectCallout">
            <a:avLst>
              <a:gd name="adj1" fmla="val -33505"/>
              <a:gd name="adj2" fmla="val 1187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20"/>
              </a:lnSpc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What can you infer Aunty 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20"/>
              </a:lnSpc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Betsey’s character?</a:t>
            </a:r>
            <a:endParaRPr lang="zh-CN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内容占位符 2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120" y="117475"/>
            <a:ext cx="4022725" cy="130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7" grpId="0" animBg="1"/>
      <p:bldP spid="18" grpId="0" animBg="1"/>
      <p:bldP spid="20" grpId="0"/>
      <p:bldP spid="25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09157" y="410204"/>
            <a:ext cx="11277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8. How did my feelings change from Para. 14~22?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9. Who played a key role in Aunt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Betsey allowing me to stay?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72037" y="2101225"/>
            <a:ext cx="139869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hopeful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9500" y="1013083"/>
            <a:ext cx="4078729" cy="89255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…that gave me the hope that she might do the same for me.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7042" y="2471630"/>
            <a:ext cx="4111187" cy="89255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I felt like my entire future rested on his reply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箭头: 右 19"/>
          <p:cNvSpPr/>
          <p:nvPr/>
        </p:nvSpPr>
        <p:spPr>
          <a:xfrm rot="5400000">
            <a:off x="2493456" y="3489553"/>
            <a:ext cx="547076" cy="303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/>
          <p:cNvSpPr/>
          <p:nvPr/>
        </p:nvSpPr>
        <p:spPr>
          <a:xfrm rot="5400000">
            <a:off x="2494061" y="2016464"/>
            <a:ext cx="545866" cy="303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07042" y="3921473"/>
            <a:ext cx="4111187" cy="89255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A wave of relief flooded over me.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箭头: 右 21"/>
          <p:cNvSpPr/>
          <p:nvPr/>
        </p:nvSpPr>
        <p:spPr>
          <a:xfrm rot="5400000">
            <a:off x="2492086" y="4939451"/>
            <a:ext cx="559805" cy="303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807042" y="5371316"/>
            <a:ext cx="4111187" cy="89255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I fell into the bed and instantly sank into the world of dreams 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176640" y="2977375"/>
            <a:ext cx="139869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anxious</a:t>
            </a:r>
            <a:endParaRPr lang="zh-CN" altLang="en-US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72037" y="3834559"/>
            <a:ext cx="139869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relieved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59640" y="4710709"/>
            <a:ext cx="165489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contented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直接箭头连接符 2"/>
          <p:cNvCxnSpPr>
            <a:endCxn id="25" idx="0"/>
          </p:cNvCxnSpPr>
          <p:nvPr/>
        </p:nvCxnSpPr>
        <p:spPr>
          <a:xfrm>
            <a:off x="5871386" y="2624445"/>
            <a:ext cx="4603" cy="35293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5866783" y="3491112"/>
            <a:ext cx="4603" cy="35293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5862180" y="4367749"/>
            <a:ext cx="4603" cy="35293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对话气泡: 矩形 30"/>
          <p:cNvSpPr/>
          <p:nvPr/>
        </p:nvSpPr>
        <p:spPr>
          <a:xfrm>
            <a:off x="6973959" y="4631916"/>
            <a:ext cx="4856090" cy="1715618"/>
          </a:xfrm>
          <a:prstGeom prst="wedgeRectCallout">
            <a:avLst>
              <a:gd name="adj1" fmla="val -25826"/>
              <a:gd name="adj2" fmla="val -6295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.Why do you think Aunt Betsey 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trusted Mr. Dick on all matters even if she was strong-willed and shrewd?</a:t>
            </a:r>
            <a:endParaRPr lang="zh-CN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124102" y="2284878"/>
            <a:ext cx="1495130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Mr. Dick. </a:t>
            </a:r>
            <a:endParaRPr lang="en-US" altLang="zh-CN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134724" y="2977375"/>
            <a:ext cx="4424002" cy="1384995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A man with cherry face </a:t>
            </a:r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bounded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into the room, laughing…</a:t>
            </a:r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childlike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…</a:t>
            </a:r>
            <a:endParaRPr lang="en-US" altLang="zh-CN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内容占位符 1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120" y="117475"/>
            <a:ext cx="4022725" cy="130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20" grpId="0" animBg="1"/>
      <p:bldP spid="16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9157" y="319087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9157" y="410204"/>
            <a:ext cx="11277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9. How was the talk between the Murdstones and Aunt Betsey?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7662" y="1035837"/>
            <a:ext cx="4888637" cy="733534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80"/>
              </a:lnSpc>
            </a:pPr>
            <a:r>
              <a:rPr lang="en-US" altLang="zh-CN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</a:t>
            </a: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sister and I did our best to correct him…He is the worst behaved boy…”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53356" y="1010368"/>
            <a:ext cx="5242182" cy="40011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“That’s a bit strong!” declared my aunt...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3056261" y="1772393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66865" y="2015065"/>
            <a:ext cx="4888633" cy="40011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“Absolutely nothing,” he replied. 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364152" y="1610912"/>
            <a:ext cx="5160983" cy="707886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“Well ,what do you want to </a:t>
            </a:r>
            <a:r>
              <a:rPr lang="en-US" altLang="zh-CN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David?” demanded Aunt Betsey. 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77660" y="2625229"/>
            <a:ext cx="4877836" cy="707886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Murdstone’s expression hardened. “I’m here to take the boy back… 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353354" y="2517077"/>
            <a:ext cx="5160983" cy="707886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“Dispose of him!” Aunt Betsey cried with a horrible expression. “Do you mean …?” 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77660" y="3595409"/>
            <a:ext cx="4888633" cy="40011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Mr. Murdstone eyed her coldly but…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3066043" y="2415175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3056261" y="3318511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666864" y="4245022"/>
            <a:ext cx="4888631" cy="401328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“B…but,” uttered Mr. Murdstone.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3056261" y="3995519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3020422" y="4646350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677662" y="4884745"/>
            <a:ext cx="4888631" cy="40011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…stood in shock, unsure what to do…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3031314" y="5273378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666863" y="6137287"/>
            <a:ext cx="4888631" cy="40011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“I…I,” Mr. Murdstone tried to protest.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364152" y="3410484"/>
            <a:ext cx="5160983" cy="707886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…looking sternly at the Murdstones, “I don’t believe a word of what you’ve said…”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364152" y="4305651"/>
            <a:ext cx="4888631" cy="40011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“But, nothing.” snapped Aunt Betsey.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364152" y="4914450"/>
            <a:ext cx="4888631" cy="707886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“No, you look here!” Aunt Betsey cried, her eyes shining like balls of fire.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53354" y="5821583"/>
            <a:ext cx="4888631" cy="707886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“GET OUT.” commanded Aunt Betsey, bustling towards the door.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>
            <a:off x="8624040" y="1402604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8602709" y="2296308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8624040" y="3214870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8624040" y="4118370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8633781" y="4705761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8645002" y="5622336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677660" y="5535576"/>
            <a:ext cx="4888631" cy="40011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“Now, look here,” said Mr. Murdstone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直接箭头连接符 60"/>
          <p:cNvCxnSpPr/>
          <p:nvPr/>
        </p:nvCxnSpPr>
        <p:spPr>
          <a:xfrm>
            <a:off x="3020422" y="5929824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内容占位符 2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120" y="117475"/>
            <a:ext cx="4022725" cy="130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34" grpId="0" bldLvl="0" animBg="1"/>
      <p:bldP spid="30" grpId="0" bldLvl="0" animBg="1"/>
      <p:bldP spid="32" grpId="0" bldLvl="0" animBg="1"/>
      <p:bldP spid="35" grpId="0" bldLvl="0" animBg="1"/>
      <p:bldP spid="36" grpId="0" bldLvl="0" animBg="1"/>
      <p:bldP spid="37" grpId="0" bldLvl="0" animBg="1"/>
      <p:bldP spid="40" grpId="0" bldLvl="0" animBg="1"/>
      <p:bldP spid="43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6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9157" y="319087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9157" y="410204"/>
            <a:ext cx="11277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9. How was the talk between the Murdstones and Aunt Betsey?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7662" y="1035837"/>
            <a:ext cx="4888637" cy="733534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80"/>
              </a:lnSpc>
            </a:pPr>
            <a:r>
              <a:rPr lang="en-US" altLang="zh-CN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</a:t>
            </a: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sister and I did our best to correct him…He is the worst behaved boy…”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53356" y="1010368"/>
            <a:ext cx="5242182" cy="40011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“That’s a bit strong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declared</a:t>
            </a: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aunt...</a:t>
            </a:r>
            <a:endParaRPr lang="en-US" altLang="zh-CN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3056261" y="1772393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66865" y="2015065"/>
            <a:ext cx="4888633" cy="40011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“Absolutely nothing,” he 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replied</a:t>
            </a: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364152" y="1610912"/>
            <a:ext cx="5160983" cy="707886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“Well ,what do you want to </a:t>
            </a:r>
            <a:r>
              <a:rPr lang="en-US" altLang="zh-CN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David?” 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demanded</a:t>
            </a: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Aunt Betsey. 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77660" y="2625229"/>
            <a:ext cx="4877836" cy="707886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Murdstone’s 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 hardened</a:t>
            </a: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“I’m here to take the boy back… 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353354" y="2517077"/>
            <a:ext cx="5160983" cy="707886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“Dispose of him!” Aunt Betsey 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cried with a horrible expression</a:t>
            </a: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“Do you mean …?” 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77660" y="3595409"/>
            <a:ext cx="4888633" cy="40011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Mr. Murdstone 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eyed her coldly </a:t>
            </a: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but…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3066043" y="2415175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3056261" y="3318511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666864" y="4245022"/>
            <a:ext cx="4888631" cy="401328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“B…but,” 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uttered</a:t>
            </a: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Mr. Murdstone.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3056261" y="3995519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3020422" y="4646350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677662" y="4884745"/>
            <a:ext cx="4888631" cy="40011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stood in shock</a:t>
            </a: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unsure what to do…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3031314" y="5273378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666863" y="6137287"/>
            <a:ext cx="4888631" cy="40011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“I…I,” Mr. Murdstone 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tried to protest</a:t>
            </a: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364152" y="3410484"/>
            <a:ext cx="5160983" cy="707886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sternly </a:t>
            </a: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Murdstones, “I don’t believe a word of what you’ve said…”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364152" y="4305651"/>
            <a:ext cx="4888631" cy="40011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“But, nothing.” 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snapped</a:t>
            </a: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Aunt Betsey.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364152" y="4914450"/>
            <a:ext cx="4888631" cy="707886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“No, you look here!” Aunt Betsey cried, 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eyes shining like balls of fire</a:t>
            </a: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53354" y="5821583"/>
            <a:ext cx="4888631" cy="707886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“GET OUT.” </a:t>
            </a:r>
            <a:r>
              <a:rPr lang="en-US" altLang="zh-C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commanded</a:t>
            </a: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Aunt Betsey, bustling towards the door.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>
            <a:off x="8624040" y="1402604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8602709" y="2296308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8624040" y="3214870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8624040" y="4118370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8633781" y="4705761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8645002" y="5622336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677660" y="5535576"/>
            <a:ext cx="4888631" cy="40011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20"/>
              </a:lnSpc>
            </a:pPr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“Now, look here,” said Mr. Murdstone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直接箭头连接符 60"/>
          <p:cNvCxnSpPr/>
          <p:nvPr/>
        </p:nvCxnSpPr>
        <p:spPr>
          <a:xfrm>
            <a:off x="3020422" y="5929824"/>
            <a:ext cx="0" cy="24570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内容占位符 2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120" y="117475"/>
            <a:ext cx="4022725" cy="130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30" grpId="0" animBg="1"/>
      <p:bldP spid="32" grpId="0" animBg="1"/>
      <p:bldP spid="35" grpId="0" animBg="1"/>
      <p:bldP spid="36" grpId="0" animBg="1"/>
      <p:bldP spid="37" grpId="0" animBg="1"/>
      <p:bldP spid="40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5039" y="377883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 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09157" y="410204"/>
            <a:ext cx="11277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11. How did my feelings change during the talk?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4254" y="1225220"/>
            <a:ext cx="217691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downhearted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16549" y="1013083"/>
            <a:ext cx="5256500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My spirits sank.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84089" y="1850942"/>
            <a:ext cx="5283759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My whole body shook with anxiety.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箭头: 右 15"/>
          <p:cNvSpPr/>
          <p:nvPr/>
        </p:nvSpPr>
        <p:spPr>
          <a:xfrm rot="5400000">
            <a:off x="3599203" y="1565084"/>
            <a:ext cx="351487" cy="187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420463" y="2690705"/>
            <a:ext cx="5263615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…I felt all of the fear and fury returning.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00319" y="3517453"/>
            <a:ext cx="5279156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I stared at the Murdstones with hatred.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51775" y="2098471"/>
            <a:ext cx="139869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anxious</a:t>
            </a:r>
            <a:endParaRPr lang="zh-CN" altLang="en-US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88148" y="2988979"/>
            <a:ext cx="139869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terrified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70187" y="3840914"/>
            <a:ext cx="136187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furious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8991460" y="1784952"/>
            <a:ext cx="4603" cy="35293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9037686" y="2628870"/>
            <a:ext cx="4603" cy="35293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9066908" y="4378492"/>
            <a:ext cx="4603" cy="35293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384091" y="4370493"/>
            <a:ext cx="529538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My fists clenched with rage.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95417" y="5206879"/>
            <a:ext cx="5288959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I held my breath anxiously…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378889" y="6029415"/>
            <a:ext cx="5288959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My heart leaped with joy…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箭头: 右 34"/>
          <p:cNvSpPr/>
          <p:nvPr/>
        </p:nvSpPr>
        <p:spPr>
          <a:xfrm rot="5400000">
            <a:off x="3599203" y="2418711"/>
            <a:ext cx="351487" cy="187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箭头: 右 35"/>
          <p:cNvSpPr/>
          <p:nvPr/>
        </p:nvSpPr>
        <p:spPr>
          <a:xfrm rot="5400000">
            <a:off x="3599202" y="3265384"/>
            <a:ext cx="351487" cy="187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箭头: 右 36"/>
          <p:cNvSpPr/>
          <p:nvPr/>
        </p:nvSpPr>
        <p:spPr>
          <a:xfrm rot="5400000">
            <a:off x="3614454" y="4097865"/>
            <a:ext cx="351487" cy="187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箭头: 右 37"/>
          <p:cNvSpPr/>
          <p:nvPr/>
        </p:nvSpPr>
        <p:spPr>
          <a:xfrm rot="5400000">
            <a:off x="3614454" y="4943169"/>
            <a:ext cx="351487" cy="187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箭头: 右 38"/>
          <p:cNvSpPr/>
          <p:nvPr/>
        </p:nvSpPr>
        <p:spPr>
          <a:xfrm rot="5400000">
            <a:off x="3614454" y="5780981"/>
            <a:ext cx="351487" cy="187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箭头连接符 39"/>
          <p:cNvCxnSpPr/>
          <p:nvPr/>
        </p:nvCxnSpPr>
        <p:spPr>
          <a:xfrm>
            <a:off x="9038504" y="3519378"/>
            <a:ext cx="4603" cy="35293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9050642" y="5246172"/>
            <a:ext cx="4603" cy="35293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8351775" y="4729628"/>
            <a:ext cx="136187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anxious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311814" y="5592426"/>
            <a:ext cx="151018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delighted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内容占位符 1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120" y="117475"/>
            <a:ext cx="4022725" cy="130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16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3" grpId="0" animBg="1"/>
      <p:bldP spid="30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09157" y="410204"/>
            <a:ext cx="1127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12. What kind of people is Aunt Betsey?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24171" y="1082620"/>
            <a:ext cx="8624374" cy="954107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didn’t start another marriage after being abandoned by her ex-husband.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2821" y="1317781"/>
            <a:ext cx="194048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independent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22903" y="2705291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She adopted David when he was hopeless, and she also 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22903" y="3944363"/>
            <a:ext cx="8624374" cy="954107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She argued with the Murdstones over how to deal with David.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14043" y="3933029"/>
            <a:ext cx="96535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bald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8106" y="2499031"/>
            <a:ext cx="153723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kind</a:t>
            </a:r>
            <a:endParaRPr lang="en-US" altLang="zh-CN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merciful</a:t>
            </a:r>
            <a:endParaRPr lang="en-US" altLang="zh-CN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12963" y="4674530"/>
            <a:ext cx="116751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manly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0535" y="5550089"/>
            <a:ext cx="135237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shrewd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22903" y="5298326"/>
            <a:ext cx="8624374" cy="954107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She is planned her property well and grasped many commercial activities.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内容占位符 2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120" y="117475"/>
            <a:ext cx="4022725" cy="130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5" grpId="0" animBg="1"/>
      <p:bldP spid="18" grpId="0" animBg="1"/>
      <p:bldP spid="13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8613" y="319087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09157" y="410204"/>
            <a:ext cx="1127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13. Try to find the sentence describing the following feelings.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82389" y="1055033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I’d finished, she looked at me with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disbelief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2821" y="1055033"/>
            <a:ext cx="153996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surprised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82389" y="1785198"/>
            <a:ext cx="8624374" cy="954107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And this gave me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glimmer of hope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that she might do the same to me.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5300" y="2049298"/>
            <a:ext cx="129501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hopeful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2200" y="2935502"/>
            <a:ext cx="139869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relieved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82389" y="2949735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wave of relief flooded over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1444" y="3700603"/>
            <a:ext cx="164021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frightened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82389" y="3696295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“Will I have to go back?” I asked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dread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4228" y="4704465"/>
            <a:ext cx="135715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anxious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82389" y="4442855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whole body shook with anxiety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4228" y="5838112"/>
            <a:ext cx="135715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serious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82389" y="5838112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Murdstone’s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 hardened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82389" y="5091325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held my breath anxiously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she thought everything…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内容占位符 2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120" y="117475"/>
            <a:ext cx="4022725" cy="130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1" grpId="0" animBg="1"/>
      <p:bldP spid="11" grpId="0" animBg="1"/>
      <p:bldP spid="14" grpId="0" animBg="1"/>
      <p:bldP spid="19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长方形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矩形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矩形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矩形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矩形 3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直接连接符​​ 3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​​ 3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​​ 3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3244" y="838022"/>
            <a:ext cx="6345936" cy="3252231"/>
          </a:xfrm>
        </p:spPr>
        <p:txBody>
          <a:bodyPr rtlCol="0">
            <a:norm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Copperfield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6876" y="0"/>
            <a:ext cx="4025124" cy="29468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173" y="3911124"/>
            <a:ext cx="4092883" cy="29468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4265" b="34426"/>
          <a:stretch>
            <a:fillRect/>
          </a:stretch>
        </p:blipFill>
        <p:spPr>
          <a:xfrm>
            <a:off x="1174925" y="4092803"/>
            <a:ext cx="6096000" cy="18978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5758" b="67489"/>
          <a:stretch>
            <a:fillRect/>
          </a:stretch>
        </p:blipFill>
        <p:spPr>
          <a:xfrm>
            <a:off x="8198678" y="2946876"/>
            <a:ext cx="4003296" cy="9642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06980" y="3314700"/>
            <a:ext cx="3407410" cy="8350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10000"/>
              </a:lnSpc>
            </a:pPr>
            <a:r>
              <a:rPr lang="zh-CN" altLang="en-US" sz="2200" b="1">
                <a:solidFill>
                  <a:schemeClr val="bg1"/>
                </a:solidFill>
              </a:rPr>
              <a:t>鲁周焕</a:t>
            </a:r>
            <a:endParaRPr lang="zh-CN" altLang="en-US" sz="2200" b="1">
              <a:solidFill>
                <a:schemeClr val="bg1"/>
              </a:solidFill>
            </a:endParaRPr>
          </a:p>
          <a:p>
            <a:pPr algn="ctr" fontAlgn="auto">
              <a:lnSpc>
                <a:spcPct val="110000"/>
              </a:lnSpc>
            </a:pPr>
            <a:r>
              <a:rPr lang="zh-CN" altLang="en-US" sz="2200" b="1">
                <a:solidFill>
                  <a:schemeClr val="bg1"/>
                </a:solidFill>
              </a:rPr>
              <a:t>杭州市余杭高级中学 </a:t>
            </a:r>
            <a:r>
              <a:rPr lang="zh-CN" altLang="en-US" sz="2000" b="1">
                <a:solidFill>
                  <a:schemeClr val="bg1"/>
                </a:solidFill>
              </a:rPr>
              <a:t> </a:t>
            </a:r>
            <a:endParaRPr lang="zh-CN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816812" y="3209623"/>
            <a:ext cx="110856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angry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87566" y="1526768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…I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felt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the fear and fury returning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87566" y="2228395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stared at Mr. Murdstone with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hatred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87566" y="2994180"/>
            <a:ext cx="8624374" cy="954107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flush of anger and embarrassment spread across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Murdstone’s cheeks.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80240" y="4150949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“No,” I blurted out,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fists clenched with rage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80240" y="4876831"/>
            <a:ext cx="8624374" cy="954107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“No, you look here!” Aunt Betsey cried, 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eyes shining like balls of fire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16812" y="590045"/>
            <a:ext cx="110856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happy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380240" y="582577"/>
            <a:ext cx="8624374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heart leaped with joy 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she shoved the confused…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内容占位符 2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120" y="117475"/>
            <a:ext cx="4022725" cy="130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09157" y="410204"/>
            <a:ext cx="1127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17. Try to find the words indicating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“say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93762" y="4141733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“B…but,”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uttered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Mr. Murdstone.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712" y="1037216"/>
            <a:ext cx="70463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say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05150" y="1051293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“You’re my…my …aunt”, I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said in a quivering voice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11712" y="1693359"/>
            <a:ext cx="70463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cry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05150" y="1656197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At this ,she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cried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“Oh, my goodness!” and sat…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3132" y="2905780"/>
            <a:ext cx="144206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blurt out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93762" y="2260695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“He is the worst behaved boy…”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cut in 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Miss Murdstone.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67751" y="4811505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“But, nothing!”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snapped 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Aunt Betsey.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93763" y="2890496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“No,” I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blurted out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my fists clenched with rage.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93762" y="3525456"/>
            <a:ext cx="8624374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“This is what I think,” she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announced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looking sternly...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4727" y="2302345"/>
            <a:ext cx="99860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cut in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7598" y="3520567"/>
            <a:ext cx="161430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announce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5520" y="4160486"/>
            <a:ext cx="85701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utter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35520" y="4792437"/>
            <a:ext cx="99265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snap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58440" y="5665943"/>
            <a:ext cx="131271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demand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67751" y="5481277"/>
            <a:ext cx="8624374" cy="89255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“Well, what do you want to with David?” 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demanded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Aunt Betsey.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内容占位符 2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120" y="117475"/>
            <a:ext cx="4022725" cy="130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556152"/>
            <a:ext cx="10487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0123" y="1077981"/>
            <a:ext cx="10487025" cy="498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4500" b="1" dirty="0">
              <a:solidFill>
                <a:schemeClr val="bg1"/>
              </a:solidFill>
            </a:endParaRPr>
          </a:p>
          <a:p>
            <a:pPr algn="ctr"/>
            <a:r>
              <a:rPr lang="en-US" altLang="zh-CN" sz="4500" b="1" dirty="0">
                <a:solidFill>
                  <a:schemeClr val="bg1"/>
                </a:solidFill>
              </a:rPr>
              <a:t>Chapter 4</a:t>
            </a:r>
            <a:endParaRPr lang="en-US" altLang="zh-CN" sz="45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Working in the Warehouse</a:t>
            </a:r>
            <a:endParaRPr lang="en-US" altLang="zh-CN" sz="6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3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476250"/>
            <a:ext cx="10487025" cy="431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IV. Chapter 4: Working in the warehouse</a:t>
            </a:r>
            <a:endParaRPr lang="en-US" altLang="zh-CN" sz="3200" b="1" dirty="0">
              <a:solidFill>
                <a:schemeClr val="bg1"/>
              </a:solidFill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How did I react to my mom’s death?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2.Why did I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grieve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 my mom’s death?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4672" y="3391382"/>
            <a:ext cx="2768540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I </a:t>
            </a:r>
            <a:r>
              <a:rPr lang="en-US" altLang="zh-CN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wailed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miserably. 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流程图: 过程 7"/>
          <p:cNvSpPr/>
          <p:nvPr/>
        </p:nvSpPr>
        <p:spPr>
          <a:xfrm>
            <a:off x="558924" y="1165678"/>
            <a:ext cx="10944224" cy="1555442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 howled the cry of an orphan. It felt as if my whole world had just been shattered. But </a:t>
            </a:r>
            <a:r>
              <a:rPr lang="en-US" altLang="zh-CN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Creakle was very kind to me that day. She let mt stay in the </a:t>
            </a:r>
            <a:r>
              <a:rPr lang="en-US" altLang="zh-CN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parlour</a:t>
            </a: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 cried and slept and cried and slept…</a:t>
            </a:r>
            <a:endParaRPr lang="en-US" altLang="zh-CN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对话气泡: 矩形 5"/>
          <p:cNvSpPr/>
          <p:nvPr/>
        </p:nvSpPr>
        <p:spPr>
          <a:xfrm>
            <a:off x="4057196" y="3308945"/>
            <a:ext cx="7274501" cy="765907"/>
          </a:xfrm>
          <a:prstGeom prst="wedgeRectCallout">
            <a:avLst>
              <a:gd name="adj1" fmla="val -55191"/>
              <a:gd name="adj2" fmla="val -1129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to make long, loud noise to express sorrow or pain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The women began to wail in mourning.</a:t>
            </a:r>
            <a:endParaRPr lang="zh-CN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4672" y="4573070"/>
            <a:ext cx="4304276" cy="181588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Maybe my mom was the only one in this world for me to depend on, and now I was left a </a:t>
            </a:r>
            <a:r>
              <a:rPr lang="en-US" altLang="zh-CN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orphan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对话气泡: 矩形 9"/>
          <p:cNvSpPr/>
          <p:nvPr/>
        </p:nvSpPr>
        <p:spPr>
          <a:xfrm>
            <a:off x="6031036" y="4616655"/>
            <a:ext cx="4048118" cy="1640012"/>
          </a:xfrm>
          <a:prstGeom prst="wedgeRectCallout">
            <a:avLst>
              <a:gd name="adj1" fmla="val -61112"/>
              <a:gd name="adj2" fmla="val -4810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to feel very sad for/over sb.’s death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They are still grieving for/over their dead child.</a:t>
            </a:r>
            <a:endParaRPr lang="zh-CN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内容占位符 2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120" y="117475"/>
            <a:ext cx="4022725" cy="130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8613" y="319087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556152"/>
            <a:ext cx="10487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7675" y="481752"/>
            <a:ext cx="10487025" cy="376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How did Mr. and Miss. Stone treat Peggotty and me?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Why was I sent to work in London?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Up to now, what kind of changes have taken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place in my family?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500" y="1013083"/>
            <a:ext cx="6475700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  <a:latin typeface="+mj-lt"/>
                <a:ea typeface="宋体" panose="02010600030101010101" pitchFamily="2" charset="-122"/>
              </a:rPr>
              <a:t>①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Peggotty was sacked (fired) from our house.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9500" y="1678126"/>
            <a:ext cx="6475700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② I was sent to work in a warehouse in London.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55271" y="3215473"/>
            <a:ext cx="787278" cy="13740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过程 12"/>
          <p:cNvSpPr/>
          <p:nvPr/>
        </p:nvSpPr>
        <p:spPr>
          <a:xfrm>
            <a:off x="7838982" y="996356"/>
            <a:ext cx="3737613" cy="4267797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one day, some weeks later, Mr. Murdstone called for me. “You are a difficult boy,” he said coldly, “and you need a good deal of correcting.”</a:t>
            </a:r>
            <a:endParaRPr lang="en-US" altLang="zh-CN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“He needs to be </a:t>
            </a:r>
            <a:r>
              <a:rPr lang="en-US" altLang="zh-CN" sz="2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crushed</a:t>
            </a:r>
            <a:r>
              <a:rPr lang="en-US" altLang="zh-CN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 chipped in Miss Murdstone.</a:t>
            </a:r>
            <a:endParaRPr lang="en-US" altLang="zh-CN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“I am sending you to London…”</a:t>
            </a:r>
            <a:endParaRPr lang="en-US" altLang="zh-CN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对话气泡: 矩形 18"/>
          <p:cNvSpPr/>
          <p:nvPr/>
        </p:nvSpPr>
        <p:spPr>
          <a:xfrm>
            <a:off x="1497989" y="5636760"/>
            <a:ext cx="7344560" cy="595364"/>
          </a:xfrm>
          <a:prstGeom prst="wedgeRectCallout">
            <a:avLst>
              <a:gd name="adj1" fmla="val -5356"/>
              <a:gd name="adj2" fmla="val -9132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What led to such tragic change of our family?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箭头: 右 20"/>
          <p:cNvSpPr/>
          <p:nvPr/>
        </p:nvSpPr>
        <p:spPr>
          <a:xfrm>
            <a:off x="3073983" y="4601177"/>
            <a:ext cx="1542405" cy="281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004138" y="4133088"/>
            <a:ext cx="1593037" cy="49244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  <a:latin typeface="+mj-lt"/>
                <a:ea typeface="宋体" panose="02010600030101010101" pitchFamily="2" charset="-122"/>
              </a:rPr>
              <a:t>Change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35938" y="4061424"/>
            <a:ext cx="1951253" cy="1384995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a </a:t>
            </a:r>
            <a:r>
              <a:rPr lang="en-US" altLang="zh-CN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happy, harmonious 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family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83967" y="4010211"/>
            <a:ext cx="1951253" cy="1384995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an </a:t>
            </a:r>
            <a:r>
              <a:rPr lang="en-US" altLang="zh-CN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unhappy, broken 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family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内容占位符 2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120" y="117475"/>
            <a:ext cx="4022725" cy="130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3" grpId="0" animBg="1"/>
      <p:bldP spid="19" grpId="0" animBg="1"/>
      <p:bldP spid="21" grpId="0" animBg="1"/>
      <p:bldP spid="22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8613" y="319087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556152"/>
            <a:ext cx="10487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7675" y="481752"/>
            <a:ext cx="10487025" cy="2292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What led to such tragic change of my family?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箭头: 右 20"/>
          <p:cNvSpPr/>
          <p:nvPr/>
        </p:nvSpPr>
        <p:spPr>
          <a:xfrm rot="5400000" flipV="1">
            <a:off x="676087" y="3498921"/>
            <a:ext cx="1972613" cy="208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78950" y="1188140"/>
            <a:ext cx="1951253" cy="1384995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a </a:t>
            </a:r>
            <a:r>
              <a:rPr lang="en-US" altLang="zh-CN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happy, harmonious 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family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78949" y="4661218"/>
            <a:ext cx="1951253" cy="1384995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an </a:t>
            </a:r>
            <a:r>
              <a:rPr lang="en-US" altLang="zh-CN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unhappy, broken 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family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59665" y="1910369"/>
            <a:ext cx="2343479" cy="89255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 father’s death</a:t>
            </a:r>
            <a:endParaRPr lang="zh-CN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41907" y="2982723"/>
            <a:ext cx="2307969" cy="89255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 mother’s character</a:t>
            </a:r>
            <a:endParaRPr lang="zh-CN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41907" y="4061053"/>
            <a:ext cx="2307970" cy="129266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Mr. and Miss Murdstone’s cruelty</a:t>
            </a:r>
            <a:endParaRPr lang="zh-CN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8826" y="3239626"/>
            <a:ext cx="1593037" cy="49244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  <a:latin typeface="+mj-lt"/>
                <a:ea typeface="宋体" panose="02010600030101010101" pitchFamily="2" charset="-122"/>
              </a:rPr>
              <a:t>Change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直接箭头连接符 5"/>
          <p:cNvCxnSpPr>
            <a:endCxn id="14" idx="1"/>
          </p:cNvCxnSpPr>
          <p:nvPr/>
        </p:nvCxnSpPr>
        <p:spPr>
          <a:xfrm flipV="1">
            <a:off x="2556769" y="2356645"/>
            <a:ext cx="1402896" cy="11292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2556769" y="3485847"/>
            <a:ext cx="1324127" cy="95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endCxn id="15" idx="1"/>
          </p:cNvCxnSpPr>
          <p:nvPr/>
        </p:nvCxnSpPr>
        <p:spPr>
          <a:xfrm>
            <a:off x="2593438" y="3495418"/>
            <a:ext cx="1348469" cy="12119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6540603" y="2115090"/>
            <a:ext cx="4725372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family 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vulnerable to 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risks</a:t>
            </a:r>
            <a:endParaRPr lang="zh-CN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对话气泡: 矩形 27"/>
          <p:cNvSpPr/>
          <p:nvPr/>
        </p:nvSpPr>
        <p:spPr>
          <a:xfrm>
            <a:off x="6710710" y="919055"/>
            <a:ext cx="4555265" cy="1069822"/>
          </a:xfrm>
          <a:prstGeom prst="wedgeRectCallout">
            <a:avLst>
              <a:gd name="adj1" fmla="val 6972"/>
              <a:gd name="adj2" fmla="val 600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20"/>
              </a:lnSpc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weak and easily hurt physically or emotionally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20"/>
              </a:lnSpc>
            </a:pPr>
            <a:r>
              <a:rPr lang="zh-CN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to be vulnerable to attack</a:t>
            </a:r>
            <a:endParaRPr lang="zh-CN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527802" y="2787335"/>
            <a:ext cx="4725372" cy="129266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kind, loving but innocent and weak, typical image of woman at that time</a:t>
            </a:r>
            <a:endParaRPr lang="zh-CN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27802" y="4327001"/>
            <a:ext cx="4725372" cy="89255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crushing my mother and me physically and mentally</a:t>
            </a:r>
            <a:endParaRPr lang="zh-CN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内容占位符 2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120" y="117475"/>
            <a:ext cx="4022725" cy="130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8613" y="319087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7675" y="481752"/>
            <a:ext cx="104870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How was the workplace and my work? 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500" y="1048595"/>
            <a:ext cx="9974620" cy="129266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j-lt"/>
              </a:rPr>
              <a:t>   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warehouse was by the River Thames in </a:t>
            </a:r>
            <a:r>
              <a:rPr lang="en-US" altLang="zh-CN" sz="26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Blackfriars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. The whole house stank of dirt and smoke. Its floors and staircases were in ruins and there were </a:t>
            </a:r>
            <a:r>
              <a:rPr lang="en-US" altLang="zh-CN" sz="2600" b="1" dirty="0">
                <a:solidFill>
                  <a:srgbClr val="FF0000"/>
                </a:solidFill>
                <a:latin typeface="Arial Narrow" panose="020B0606020202030204" pitchFamily="34" charset="0"/>
              </a:rPr>
              <a:t>swarms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 of rats in the cellar.  (para. 10)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9500" y="3957121"/>
            <a:ext cx="3634846" cy="129266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The days were very long and the work was </a:t>
            </a:r>
            <a:r>
              <a:rPr lang="en-US" altLang="zh-CN" sz="2600" b="1" dirty="0">
                <a:solidFill>
                  <a:srgbClr val="FF0000"/>
                </a:solidFill>
                <a:latin typeface="Arial Narrow" panose="020B0606020202030204" pitchFamily="34" charset="0"/>
              </a:rPr>
              <a:t>mind-numbing.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 (para. 11)</a:t>
            </a:r>
            <a:endParaRPr lang="en-US" altLang="zh-CN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50765" y="5439351"/>
            <a:ext cx="355278" cy="10063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过程 13"/>
          <p:cNvSpPr/>
          <p:nvPr/>
        </p:nvSpPr>
        <p:spPr>
          <a:xfrm>
            <a:off x="4985233" y="2539757"/>
            <a:ext cx="6605102" cy="2710026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jobs were to wash empty wine bottles, paste labels on full ones, put corks in bottles, place seals on the corks and pack the finished bottles into boxes. 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 was paid seven shillings a week. I had a penny loaf and a pennyworth of milk for breakfast, and another loaf and a tiny bit of cheese for supper. We were only allowed half an hour for a break… </a:t>
            </a:r>
            <a:endParaRPr lang="en-US" altLang="zh-CN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对话气泡: 矩形 16"/>
          <p:cNvSpPr/>
          <p:nvPr/>
        </p:nvSpPr>
        <p:spPr>
          <a:xfrm>
            <a:off x="601665" y="2488916"/>
            <a:ext cx="4000731" cy="1292662"/>
          </a:xfrm>
          <a:prstGeom prst="wedgeRectCallout">
            <a:avLst>
              <a:gd name="adj1" fmla="val -14351"/>
              <a:gd name="adj2" fmla="val -6157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20"/>
              </a:lnSpc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move somewhere in large numbers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20"/>
              </a:lnSpc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e.g. Students swarm into the canteen everyday.</a:t>
            </a:r>
            <a:endParaRPr lang="zh-CN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对话气泡: 矩形 17"/>
          <p:cNvSpPr/>
          <p:nvPr/>
        </p:nvSpPr>
        <p:spPr>
          <a:xfrm>
            <a:off x="638685" y="5456382"/>
            <a:ext cx="6401307" cy="846764"/>
          </a:xfrm>
          <a:prstGeom prst="wedgeRectCallout">
            <a:avLst>
              <a:gd name="adj1" fmla="val -32630"/>
              <a:gd name="adj2" fmla="val -867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20"/>
              </a:lnSpc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extremely boring or dull</a:t>
            </a:r>
            <a:endParaRPr lang="en-US" altLang="zh-C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20"/>
              </a:lnSpc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e.g. This was a mind-numbing conversation.</a:t>
            </a:r>
            <a:endParaRPr lang="zh-CN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8613" y="319087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675" y="556152"/>
            <a:ext cx="10487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7675" y="481752"/>
            <a:ext cx="10487025" cy="5754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What kind of trouble were the Micawber couple in?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Why were the couple in heavy debt?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6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What kind of people are the couple?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What happened to the family eventually?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1700" y="966626"/>
            <a:ext cx="3430659" cy="492443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They were </a:t>
            </a:r>
            <a:r>
              <a:rPr lang="en-US" altLang="zh-CN" sz="2600" b="1" dirty="0">
                <a:solidFill>
                  <a:srgbClr val="FF0000"/>
                </a:solidFill>
                <a:latin typeface="Arial Narrow" panose="020B0606020202030204" pitchFamily="34" charset="0"/>
              </a:rPr>
              <a:t>in heavy debt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55271" y="3215473"/>
            <a:ext cx="787278" cy="13740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过程 12"/>
          <p:cNvSpPr/>
          <p:nvPr/>
        </p:nvSpPr>
        <p:spPr>
          <a:xfrm>
            <a:off x="7289742" y="914853"/>
            <a:ext cx="4454583" cy="4611657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“Yearly income twenty pounds, yearly spend one penny less than twenty pounds—result happiness; yearly income twenty pounds, yearly spend one penny more than twenty pounds—result misery.” But he didn’t live by this saying at all.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But Mr. Micawber was as hopeless as ever. I’d pawn some plates and give him the money, and then a few hours later, I’d find the family tucking into a fine feast of lamb cutlets!</a:t>
            </a:r>
            <a:endParaRPr lang="en-US" altLang="zh-CN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1700" y="1989600"/>
            <a:ext cx="6352782" cy="89255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Mainly because Mr. Micawber wasn’t  </a:t>
            </a:r>
            <a:r>
              <a:rPr lang="en-US" altLang="zh-CN" sz="2600" b="1" dirty="0">
                <a:solidFill>
                  <a:srgbClr val="FF0000"/>
                </a:solidFill>
                <a:latin typeface="Arial Narrow" panose="020B0606020202030204" pitchFamily="34" charset="0"/>
              </a:rPr>
              <a:t>shrewd in money matters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1801" y="3660047"/>
            <a:ext cx="6352782" cy="129266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They are </a:t>
            </a:r>
            <a:r>
              <a:rPr lang="en-US" altLang="zh-CN" sz="2600" b="1" dirty="0">
                <a:solidFill>
                  <a:srgbClr val="FF0000"/>
                </a:solidFill>
                <a:latin typeface="Arial Narrow" panose="020B0606020202030204" pitchFamily="34" charset="0"/>
              </a:rPr>
              <a:t>good-hearted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r>
              <a:rPr lang="en-US" altLang="zh-CN" sz="2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kind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</a:t>
            </a:r>
            <a:r>
              <a:rPr lang="en-US" altLang="zh-CN" sz="2600" b="1" dirty="0">
                <a:solidFill>
                  <a:srgbClr val="FF0000"/>
                </a:solidFill>
                <a:latin typeface="Arial Narrow" panose="020B0606020202030204" pitchFamily="34" charset="0"/>
              </a:rPr>
              <a:t> generous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, but also very  short-sighted, </a:t>
            </a:r>
            <a:r>
              <a:rPr lang="en-US" altLang="zh-CN" sz="2600" b="1" dirty="0">
                <a:solidFill>
                  <a:srgbClr val="FF0000"/>
                </a:solidFill>
                <a:latin typeface="Arial Narrow" panose="020B0606020202030204" pitchFamily="34" charset="0"/>
              </a:rPr>
              <a:t>indulging themselves in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the present.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对话气泡: 矩形 17"/>
          <p:cNvSpPr/>
          <p:nvPr/>
        </p:nvSpPr>
        <p:spPr>
          <a:xfrm>
            <a:off x="7267439" y="912514"/>
            <a:ext cx="4636085" cy="1848607"/>
          </a:xfrm>
          <a:prstGeom prst="wedgeRectCallout">
            <a:avLst>
              <a:gd name="adj1" fmla="val -57321"/>
              <a:gd name="adj2" fmla="val 2293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20"/>
              </a:lnSpc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clever at understanding and making judgements about a situation</a:t>
            </a:r>
            <a:endParaRPr lang="en-US" altLang="zh-CN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20"/>
              </a:lnSpc>
            </a:pPr>
            <a:r>
              <a:rPr lang="en-US" altLang="zh-CN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e.g. He’s a shrewd businessman and hard as nails.</a:t>
            </a:r>
            <a:endParaRPr lang="zh-CN" alt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对话气泡: 矩形 19"/>
          <p:cNvSpPr/>
          <p:nvPr/>
        </p:nvSpPr>
        <p:spPr>
          <a:xfrm>
            <a:off x="7267439" y="2842830"/>
            <a:ext cx="4636085" cy="3533418"/>
          </a:xfrm>
          <a:prstGeom prst="wedgeRectCallout">
            <a:avLst>
              <a:gd name="adj1" fmla="val -57130"/>
              <a:gd name="adj2" fmla="val -1105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20"/>
              </a:lnSpc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allow yourself to have or do something that you like, especially something that is considered bad for you  </a:t>
            </a:r>
            <a:endParaRPr lang="en-US" altLang="zh-CN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20"/>
              </a:lnSpc>
            </a:pPr>
            <a:r>
              <a:rPr lang="en-US" altLang="zh-C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indulge (oneself) in </a:t>
            </a:r>
            <a:r>
              <a:rPr lang="en-US" altLang="zh-C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altLang="zh-CN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20"/>
              </a:lnSpc>
            </a:pPr>
            <a:r>
              <a:rPr lang="en-US" altLang="zh-CN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Only rarely will she indulge in </a:t>
            </a:r>
            <a:endParaRPr lang="en-US" altLang="zh-CN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20"/>
              </a:lnSpc>
            </a:pPr>
            <a:r>
              <a:rPr lang="en-US" altLang="zh-CN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 glass of wine.</a:t>
            </a:r>
            <a:endParaRPr lang="en-US" altLang="zh-CN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20"/>
              </a:lnSpc>
            </a:pPr>
            <a:r>
              <a:rPr lang="en-US" altLang="zh-CN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I indulge myself in a long hot </a:t>
            </a:r>
            <a:endParaRPr lang="en-US" altLang="zh-CN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20"/>
              </a:lnSpc>
            </a:pPr>
            <a:r>
              <a:rPr lang="en-US" altLang="zh-CN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bath.        </a:t>
            </a:r>
            <a:endParaRPr lang="zh-CN" alt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1635" y="5546747"/>
            <a:ext cx="6352782" cy="89255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    They were </a:t>
            </a:r>
            <a:r>
              <a:rPr lang="en-US" altLang="zh-CN" sz="2600" b="1" dirty="0">
                <a:solidFill>
                  <a:srgbClr val="FF0000"/>
                </a:solidFill>
                <a:latin typeface="Arial Narrow" panose="020B0606020202030204" pitchFamily="34" charset="0"/>
              </a:rPr>
              <a:t>put into prison </a:t>
            </a:r>
            <a:r>
              <a:rPr lang="en-US" altLang="zh-CN" sz="2600" b="1" dirty="0">
                <a:solidFill>
                  <a:schemeClr val="bg1"/>
                </a:solidFill>
                <a:latin typeface="Arial Narrow" panose="020B0606020202030204" pitchFamily="34" charset="0"/>
              </a:rPr>
              <a:t>and later moved to Plymouth.</a:t>
            </a:r>
            <a:endParaRPr lang="zh-CN" altLang="en-US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内容占位符 2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120" y="117475"/>
            <a:ext cx="4022725" cy="130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14" grpId="0" animBg="1"/>
      <p:bldP spid="17" grpId="0" animBg="1"/>
      <p:bldP spid="18" grpId="0" animBg="1"/>
      <p:bldP spid="20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951" y="333375"/>
            <a:ext cx="11534774" cy="6219825"/>
          </a:xfrm>
          <a:prstGeom prst="rect">
            <a:avLst/>
          </a:prstGeom>
          <a:solidFill>
            <a:schemeClr val="tx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29920" y="444849"/>
            <a:ext cx="10487025" cy="571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6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What decision did I make in face of the crossroads?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14.What happened to me on my way to aunt Betsey’s?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6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Can you come up with some proverbs to describe my situation?</a:t>
            </a:r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8518" y="3026948"/>
            <a:ext cx="6896655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I </a:t>
            </a:r>
            <a:r>
              <a:rPr lang="en-US" altLang="zh-CN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ventured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to turn to Great-Aunt Betsey for help.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流程图: 过程 7"/>
          <p:cNvSpPr/>
          <p:nvPr/>
        </p:nvSpPr>
        <p:spPr>
          <a:xfrm>
            <a:off x="623888" y="476251"/>
            <a:ext cx="10944224" cy="1894088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When the Micawbers had gone, I realized I’d reached a major crossroads in my life. I could either stay in London, working at the filthy warehouse and spending my days alone, or I could run away in search of a better life.</a:t>
            </a:r>
            <a:endParaRPr lang="en-US" altLang="zh-CN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8518" y="4045288"/>
            <a:ext cx="8390892" cy="523220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I was </a:t>
            </a:r>
            <a:r>
              <a:rPr lang="en-US" altLang="zh-CN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robbed of </a:t>
            </a:r>
            <a:r>
              <a:rPr lang="en-US" altLang="zh-CN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my money and belongings by a stranger.</a:t>
            </a:r>
            <a:endParaRPr lang="zh-CN" alt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5589" y="5133532"/>
            <a:ext cx="4214615" cy="5232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 never rains but pours.</a:t>
            </a:r>
            <a:endParaRPr lang="zh-CN" altLang="en-US" sz="2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5589" y="5790141"/>
            <a:ext cx="5535491" cy="5232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Misfortune never comes singly.</a:t>
            </a:r>
            <a:endParaRPr lang="zh-CN" altLang="en-US" sz="2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 rot="21346741">
            <a:off x="7096086" y="5044598"/>
            <a:ext cx="3574137" cy="1138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total despair</a:t>
            </a:r>
            <a:endParaRPr lang="en-US" altLang="zh-CN" sz="34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zh-CN" sz="3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(desperate)</a:t>
            </a:r>
            <a:endParaRPr lang="zh-CN" altLang="en-US" sz="3400" b="1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内容占位符 2" descr="水印"/>
          <p:cNvPicPr>
            <a:picLocks noChangeAspect="1"/>
          </p:cNvPicPr>
          <p:nvPr userDrawn="1">
            <p:ph idx="1"/>
          </p:nvPr>
        </p:nvPicPr>
        <p:blipFill>
          <a:blip r:embed="rId1"/>
          <a:stretch>
            <a:fillRect/>
          </a:stretch>
        </p:blipFill>
        <p:spPr>
          <a:xfrm>
            <a:off x="71120" y="117475"/>
            <a:ext cx="4022725" cy="130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肥皂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花园 Savon 设计</Template>
  <TotalTime>0</TotalTime>
  <Words>10868</Words>
  <Application>WPS 演示</Application>
  <PresentationFormat>宽屏</PresentationFormat>
  <Paragraphs>584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Microsoft YaHei UI</vt:lpstr>
      <vt:lpstr>Times New Roman</vt:lpstr>
      <vt:lpstr>Cambria Math</vt:lpstr>
      <vt:lpstr>Arial Narrow</vt:lpstr>
      <vt:lpstr>Century Gothic</vt:lpstr>
      <vt:lpstr>微软雅黑</vt:lpstr>
      <vt:lpstr>Arial Unicode MS</vt:lpstr>
      <vt:lpstr>HelveticaNeue</vt:lpstr>
      <vt:lpstr>NumberOnly</vt:lpstr>
      <vt:lpstr>华文新魏</vt:lpstr>
      <vt:lpstr>肥皂</vt:lpstr>
      <vt:lpstr>PowerPoint 演示文稿</vt:lpstr>
      <vt:lpstr>David Copperfield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曹小等</cp:lastModifiedBy>
  <cp:revision>12</cp:revision>
  <dcterms:created xsi:type="dcterms:W3CDTF">2020-02-06T10:57:00Z</dcterms:created>
  <dcterms:modified xsi:type="dcterms:W3CDTF">2020-06-10T02:49:46Z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KSOProductBuildVer">
    <vt:lpwstr>2052-11.1.0.9584</vt:lpwstr>
  </property>
</Properties>
</file>