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8" r:id="rId3"/>
    <p:sldId id="279" r:id="rId4"/>
    <p:sldId id="270" r:id="rId5"/>
    <p:sldId id="269" r:id="rId6"/>
    <p:sldId id="258" r:id="rId7"/>
    <p:sldId id="260" r:id="rId8"/>
    <p:sldId id="264" r:id="rId9"/>
    <p:sldId id="259" r:id="rId10"/>
    <p:sldId id="281" r:id="rId11"/>
    <p:sldId id="284"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1CDB0"/>
    <a:srgbClr val="EFDFAE"/>
    <a:srgbClr val="EFDE8E"/>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4"/>
        <p:guide pos="383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jpe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5124" name="图片 6" descr="logo横版 png"/>
          <p:cNvPicPr>
            <a:picLocks noChangeAspect="1"/>
          </p:cNvPicPr>
          <p:nvPr userDrawn="1"/>
        </p:nvPicPr>
        <p:blipFill>
          <a:blip r:embed="rId17"/>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tags" Target="../tags/tag6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tags" Target="../tags/tag63.xml"/><Relationship Id="rId2" Type="http://schemas.openxmlformats.org/officeDocument/2006/relationships/image" Target="../media/image7.pn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a:off x="417830" y="1771015"/>
            <a:ext cx="11022965" cy="2150745"/>
          </a:xfrm>
          <a:prstGeom prst="roundRect">
            <a:avLst/>
          </a:prstGeom>
          <a:solidFill>
            <a:schemeClr val="accent2">
              <a:lumMod val="40000"/>
              <a:lumOff val="60000"/>
              <a:alpha val="80000"/>
            </a:schemeClr>
          </a:solidFill>
          <a:ln>
            <a:noFill/>
          </a:ln>
          <a:effectLst>
            <a:outerShdw blurRad="50800" dist="38100" dir="18900000" algn="b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nvSpPr>
        <p:spPr>
          <a:xfrm>
            <a:off x="-295910" y="57150"/>
            <a:ext cx="4918710" cy="483235"/>
          </a:xfrm>
          <a:prstGeom prst="roundRect">
            <a:avLst>
              <a:gd name="adj" fmla="val 36025"/>
            </a:avLst>
          </a:prstGeom>
          <a:solidFill>
            <a:schemeClr val="accent1">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nvPr>
        </p:nvSpPr>
        <p:spPr>
          <a:xfrm>
            <a:off x="-16510" y="-57150"/>
            <a:ext cx="4638675" cy="705485"/>
          </a:xfrm>
        </p:spPr>
        <p:txBody>
          <a:bodyPr/>
          <a:p>
            <a:pPr marL="241300" indent="-241300">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sym typeface="+mn-ea"/>
              </a:rPr>
              <a:t>Peer Review Workshop‌</a:t>
            </a:r>
            <a:endParaRPr lang="en-US" altLang="zh-CN" sz="2800">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445135" y="1086485"/>
            <a:ext cx="11066145" cy="2781935"/>
          </a:xfrm>
          <a:prstGeom prst="rect">
            <a:avLst/>
          </a:prstGeom>
        </p:spPr>
        <p:txBody>
          <a:bodyPr>
            <a:noAutofit/>
          </a:bodyPr>
          <a:p>
            <a:pPr marL="0" indent="0" algn="just" defTabSz="266700">
              <a:spcBef>
                <a:spcPct val="0"/>
              </a:spcBef>
              <a:spcAft>
                <a:spcPct val="0"/>
              </a:spcAft>
            </a:pPr>
            <a:r>
              <a:rPr lang="en-US" altLang="zh-CN" sz="2400">
                <a:latin typeface="Times New Roman" panose="02020603050405020304"/>
                <a:ea typeface="宋体" panose="02010600030101010101" pitchFamily="2" charset="-122"/>
              </a:rPr>
              <a:t>‌Exchange the writing with your deskmates and use a checklist to review:</a:t>
            </a:r>
            <a:endParaRPr lang="en-US" altLang="zh-CN" sz="2400">
              <a:latin typeface="Times New Roman" panose="02020603050405020304"/>
              <a:ea typeface="宋体" panose="02010600030101010101" pitchFamily="2" charset="-122"/>
            </a:endParaRPr>
          </a:p>
          <a:p>
            <a:pPr marL="0" indent="0" algn="just" defTabSz="266700">
              <a:spcBef>
                <a:spcPct val="0"/>
              </a:spcBef>
              <a:spcAft>
                <a:spcPct val="0"/>
              </a:spcAft>
            </a:pPr>
            <a:endParaRPr lang="en-US" altLang="zh-CN" sz="2400">
              <a:latin typeface="Times New Roman" panose="02020603050405020304"/>
              <a:ea typeface="宋体" panose="02010600030101010101" pitchFamily="2" charset="-122"/>
            </a:endParaRPr>
          </a:p>
          <a:p>
            <a:pPr marL="342900" indent="-342900" algn="just" defTabSz="266700">
              <a:spcBef>
                <a:spcPct val="0"/>
              </a:spcBef>
              <a:spcAft>
                <a:spcPct val="0"/>
              </a:spcAft>
              <a:buFont typeface="Wingdings" panose="05000000000000000000" charset="0"/>
              <a:buChar char="ü"/>
            </a:pPr>
            <a:r>
              <a:rPr lang="en-US" altLang="zh-CN" sz="2400">
                <a:latin typeface="Times New Roman" panose="02020603050405020304"/>
                <a:ea typeface="宋体" panose="02010600030101010101" pitchFamily="2" charset="-122"/>
              </a:rPr>
              <a:t> Does the writing stick to the theme, </a:t>
            </a:r>
            <a:r>
              <a:rPr lang="en-US" altLang="zh-CN" sz="2400">
                <a:latin typeface="Times New Roman" panose="02020603050405020304"/>
                <a:ea typeface="Times New Roman" panose="02020603050405020304"/>
                <a:sym typeface="+mn-ea"/>
              </a:rPr>
              <a:t>mutual</a:t>
            </a:r>
            <a:r>
              <a:rPr lang="en-US" altLang="zh-CN" sz="2400">
                <a:latin typeface="Times New Roman" panose="02020603050405020304"/>
                <a:ea typeface="宋体" panose="02010600030101010101" pitchFamily="2" charset="-122"/>
                <a:sym typeface="+mn-ea"/>
              </a:rPr>
              <a:t> growth (adults</a:t>
            </a:r>
            <a:r>
              <a:rPr lang="en-US" altLang="zh-CN" sz="2400">
                <a:latin typeface="Times New Roman" panose="02020603050405020304"/>
                <a:ea typeface="Times New Roman" panose="02020603050405020304"/>
                <a:sym typeface="+mn-ea"/>
              </a:rPr>
              <a:t>&amp;</a:t>
            </a:r>
            <a:r>
              <a:rPr lang="en-US" altLang="zh-CN" sz="2400">
                <a:latin typeface="Times New Roman" panose="02020603050405020304"/>
                <a:ea typeface="宋体" panose="02010600030101010101" pitchFamily="2" charset="-122"/>
                <a:sym typeface="+mn-ea"/>
              </a:rPr>
              <a:t> kids),</a:t>
            </a:r>
            <a:r>
              <a:rPr lang="en-US" altLang="zh-CN" sz="2400">
                <a:latin typeface="Times New Roman" panose="02020603050405020304"/>
                <a:ea typeface="宋体" panose="02010600030101010101" pitchFamily="2" charset="-122"/>
              </a:rPr>
              <a:t> of the given text?</a:t>
            </a:r>
            <a:endParaRPr lang="en-US" altLang="zh-CN" sz="2400">
              <a:latin typeface="Times New Roman" panose="02020603050405020304"/>
              <a:ea typeface="宋体" panose="02010600030101010101" pitchFamily="2" charset="-122"/>
            </a:endParaRPr>
          </a:p>
          <a:p>
            <a:pPr marL="342900" indent="-342900" algn="just" defTabSz="266700">
              <a:spcBef>
                <a:spcPct val="0"/>
              </a:spcBef>
              <a:spcAft>
                <a:spcPct val="0"/>
              </a:spcAft>
              <a:buFont typeface="Wingdings" panose="05000000000000000000" charset="0"/>
              <a:buChar char="ü"/>
            </a:pPr>
            <a:r>
              <a:rPr lang="en-US" altLang="zh-CN" sz="2400">
                <a:latin typeface="Times New Roman" panose="02020603050405020304"/>
                <a:ea typeface="宋体" panose="02010600030101010101" pitchFamily="2" charset="-122"/>
              </a:rPr>
              <a:t> Does the writing reflect the symbolic meaning of the popsicles?</a:t>
            </a:r>
            <a:endParaRPr lang="en-US" altLang="zh-CN" sz="2400">
              <a:latin typeface="Times New Roman" panose="02020603050405020304"/>
              <a:ea typeface="宋体" panose="02010600030101010101" pitchFamily="2" charset="-122"/>
            </a:endParaRPr>
          </a:p>
          <a:p>
            <a:pPr marL="342900" indent="-342900" algn="just" defTabSz="266700">
              <a:spcBef>
                <a:spcPct val="0"/>
              </a:spcBef>
              <a:spcAft>
                <a:spcPct val="0"/>
              </a:spcAft>
              <a:buFont typeface="Wingdings" panose="05000000000000000000" charset="0"/>
              <a:buChar char="ü"/>
            </a:pPr>
            <a:r>
              <a:rPr lang="en-US" altLang="zh-CN" sz="2400">
                <a:latin typeface="Times New Roman" panose="02020603050405020304"/>
                <a:ea typeface="宋体" panose="02010600030101010101" pitchFamily="2" charset="-122"/>
              </a:rPr>
              <a:t> Are sensory details used to replace </a:t>
            </a:r>
            <a:r>
              <a:rPr lang="en-US" altLang="zh-CN" sz="2400">
                <a:latin typeface="Times New Roman" panose="02020603050405020304"/>
                <a:ea typeface="Times New Roman" panose="02020603050405020304"/>
              </a:rPr>
              <a:t>simple or abstract expressions like adjectives?</a:t>
            </a:r>
            <a:endParaRPr lang="en-US" altLang="zh-CN" sz="2400">
              <a:latin typeface="Times New Roman" panose="02020603050405020304"/>
              <a:ea typeface="Times New Roman" panose="02020603050405020304"/>
            </a:endParaRPr>
          </a:p>
          <a:p>
            <a:pPr marL="342900" indent="-342900" algn="just" defTabSz="266700">
              <a:spcBef>
                <a:spcPct val="0"/>
              </a:spcBef>
              <a:spcAft>
                <a:spcPct val="0"/>
              </a:spcAft>
              <a:buFont typeface="Wingdings" panose="05000000000000000000" charset="0"/>
              <a:buChar char="ü"/>
            </a:pPr>
            <a:r>
              <a:rPr lang="en-US" altLang="zh-CN" sz="2400">
                <a:latin typeface="Times New Roman" panose="02020603050405020304"/>
                <a:ea typeface="宋体" panose="02010600030101010101" pitchFamily="2" charset="-122"/>
              </a:rPr>
              <a:t> Does the writing echo the clues in the given texts?</a:t>
            </a:r>
            <a:endParaRPr lang="en-US" altLang="zh-CN" sz="2400">
              <a:latin typeface="Times New Roman" panose="02020603050405020304"/>
              <a:ea typeface="宋体" panose="02010600030101010101" pitchFamily="2" charset="-122"/>
            </a:endParaRPr>
          </a:p>
          <a:p>
            <a:pPr marL="342900" indent="-342900" algn="just" defTabSz="266700">
              <a:spcBef>
                <a:spcPct val="0"/>
              </a:spcBef>
              <a:spcAft>
                <a:spcPct val="0"/>
              </a:spcAft>
              <a:buFont typeface="Wingdings" panose="05000000000000000000" charset="0"/>
              <a:buChar char="ü"/>
            </a:pPr>
            <a:r>
              <a:rPr lang="en-US" altLang="zh-CN" sz="2400">
                <a:latin typeface="Times New Roman" panose="02020603050405020304"/>
                <a:ea typeface="宋体" panose="02010600030101010101" pitchFamily="2" charset="-122"/>
              </a:rPr>
              <a:t> Does the second paragraph shift focus to community (not just one boy)?‌</a:t>
            </a:r>
            <a:endParaRPr lang="en-US" altLang="zh-CN" sz="2400">
              <a:latin typeface="Times New Roman" panose="02020603050405020304"/>
              <a:ea typeface="宋体" panose="02010600030101010101" pitchFamily="2" charset="-122"/>
            </a:endParaRPr>
          </a:p>
        </p:txBody>
      </p:sp>
      <p:pic>
        <p:nvPicPr>
          <p:cNvPr id="6" name="图片 5" descr="istockphoto-125741693-612x612"/>
          <p:cNvPicPr>
            <a:picLocks noChangeAspect="1"/>
          </p:cNvPicPr>
          <p:nvPr/>
        </p:nvPicPr>
        <p:blipFill>
          <a:blip r:embed="rId1"/>
          <a:stretch>
            <a:fillRect/>
          </a:stretch>
        </p:blipFill>
        <p:spPr>
          <a:xfrm>
            <a:off x="4379595" y="4414520"/>
            <a:ext cx="2526030" cy="2387600"/>
          </a:xfrm>
          <a:prstGeom prst="ellipse">
            <a:avLst/>
          </a:prstGeom>
          <a:effectLst>
            <a:outerShdw blurRad="50800" dist="38100" algn="l" rotWithShape="0">
              <a:prstClr val="black">
                <a:alpha val="40000"/>
              </a:prstClr>
            </a:outerShdw>
            <a:softEdge rad="3175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6" name="圆角矩形 5"/>
          <p:cNvSpPr/>
          <p:nvPr/>
        </p:nvSpPr>
        <p:spPr>
          <a:xfrm>
            <a:off x="1541145" y="666115"/>
            <a:ext cx="8926195" cy="4067175"/>
          </a:xfrm>
          <a:prstGeom prst="roundRect">
            <a:avLst/>
          </a:prstGeom>
          <a:solidFill>
            <a:schemeClr val="accent2">
              <a:lumMod val="40000"/>
              <a:lumOff val="60000"/>
              <a:alpha val="53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标题 4"/>
          <p:cNvSpPr/>
          <p:nvPr>
            <p:ph type="ctrTitle"/>
          </p:nvPr>
        </p:nvSpPr>
        <p:spPr>
          <a:xfrm>
            <a:off x="2390140" y="3837940"/>
            <a:ext cx="7418705" cy="705485"/>
          </a:xfrm>
        </p:spPr>
        <p:txBody>
          <a:bodyPr>
            <a:normAutofit fontScale="90000"/>
          </a:bodyPr>
          <a:p>
            <a:pPr algn="ctr"/>
            <a:r>
              <a:rPr lang="en-US" altLang="zh-CN" sz="2800" b="1" i="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2025</a:t>
            </a:r>
            <a:r>
              <a:rPr lang="zh-CN" altLang="en-US" sz="2800" b="1" i="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年</a:t>
            </a:r>
            <a:r>
              <a:rPr lang="en-US" altLang="zh-CN" sz="2800" b="1" i="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3</a:t>
            </a:r>
            <a:r>
              <a:rPr lang="zh-CN" altLang="en-US" sz="2800" b="1" i="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月高三天域联盟联考</a:t>
            </a:r>
            <a:br>
              <a:rPr lang="zh-CN" altLang="en-US" sz="2800" b="1" i="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br>
            <a:r>
              <a:rPr lang="zh-CN" altLang="en-US" sz="2800" b="1" i="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读后续写讲评</a:t>
            </a:r>
            <a:endParaRPr lang="zh-CN" altLang="en-US" sz="2800" b="1" i="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920240" y="816610"/>
            <a:ext cx="6096000" cy="521970"/>
          </a:xfrm>
          <a:prstGeom prst="rect">
            <a:avLst/>
          </a:prstGeom>
          <a:noFill/>
        </p:spPr>
        <p:txBody>
          <a:bodyPr wrap="square" rtlCol="0" anchor="t">
            <a:spAutoFit/>
          </a:bodyPr>
          <a:p>
            <a:r>
              <a:rPr lang="en-US" altLang="zh-CN" sz="2800" b="1" i="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基于主题语境的“以读促写”: </a:t>
            </a:r>
            <a:endParaRPr lang="en-US" altLang="zh-CN" sz="2800" b="1" i="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4" name="标题 1"/>
          <p:cNvSpPr>
            <a:spLocks noGrp="1"/>
          </p:cNvSpPr>
          <p:nvPr>
            <p:custDataLst>
              <p:tags r:id="rId2"/>
            </p:custDataLst>
          </p:nvPr>
        </p:nvSpPr>
        <p:spPr>
          <a:xfrm>
            <a:off x="1969135" y="1854200"/>
            <a:ext cx="8432800" cy="1109980"/>
          </a:xfrm>
          <a:prstGeom prst="rect">
            <a:avLst/>
          </a:prstGeom>
        </p:spPr>
        <p:txBody>
          <a:bodyPr vert="horz" lIns="90000" tIns="46800" rIns="90000" bIns="46800" rtlCol="0" anchor="b" anchorCtr="0">
            <a:noAutofit/>
          </a:bodyPr>
          <a:lstStyle>
            <a:lvl1pPr algn="ctr" defTabSz="914400" rtl="0" eaLnBrk="1" fontAlgn="auto" latinLnBrk="0" hangingPunct="1">
              <a:lnSpc>
                <a:spcPct val="100000"/>
              </a:lnSpc>
              <a:spcBef>
                <a:spcPct val="0"/>
              </a:spcBef>
              <a:buNone/>
              <a:defRPr sz="6000" b="0" u="none" strike="noStrike" kern="1200" cap="none" spc="300" normalizeH="0" baseline="0">
                <a:solidFill>
                  <a:schemeClr val="tx1">
                    <a:lumMod val="85000"/>
                    <a:lumOff val="15000"/>
                  </a:schemeClr>
                </a:solidFill>
                <a:uFillTx/>
                <a:latin typeface="+mj-lt"/>
                <a:ea typeface="+mj-ea"/>
                <a:cs typeface="+mj-cs"/>
              </a:defRPr>
            </a:lvl1pPr>
          </a:lstStyle>
          <a:p>
            <a:r>
              <a:rPr lang="en-US" altLang="zh-CN" sz="7200">
                <a:blipFill>
                  <a:blip r:embed="rId3"/>
                  <a:stretch>
                    <a:fillRect/>
                  </a:stretch>
                </a:blipFill>
                <a:effectLst>
                  <a:outerShdw blurRad="50800" dist="38100" dir="13500000" algn="br" rotWithShape="0">
                    <a:prstClr val="black">
                      <a:alpha val="40000"/>
                    </a:prstClr>
                  </a:outerShdw>
                </a:effectLst>
              </a:rPr>
              <a:t>The Popsicle Kids</a:t>
            </a:r>
            <a:endParaRPr lang="en-US" altLang="zh-CN" sz="7200">
              <a:blipFill>
                <a:blip r:embed="rId3"/>
                <a:stretch>
                  <a:fillRect/>
                </a:stretch>
              </a:blipFill>
              <a:effectLst>
                <a:outerShdw blurRad="50800" dist="38100" dir="13500000" algn="br" rotWithShape="0">
                  <a:prstClr val="black">
                    <a:alpha val="40000"/>
                  </a:prst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CDB0"/>
        </a:solidFill>
        <a:effectLst/>
      </p:bgPr>
    </p:bg>
    <p:spTree>
      <p:nvGrpSpPr>
        <p:cNvPr id="1" name=""/>
        <p:cNvGrpSpPr/>
        <p:nvPr/>
      </p:nvGrpSpPr>
      <p:grpSpPr/>
      <p:sp>
        <p:nvSpPr>
          <p:cNvPr id="16" name="圆角矩形 15"/>
          <p:cNvSpPr/>
          <p:nvPr/>
        </p:nvSpPr>
        <p:spPr>
          <a:xfrm>
            <a:off x="426720" y="4650105"/>
            <a:ext cx="1043305" cy="193675"/>
          </a:xfrm>
          <a:prstGeom prst="roundRect">
            <a:avLst>
              <a:gd name="adj" fmla="val 36025"/>
            </a:avLst>
          </a:prstGeom>
          <a:solidFill>
            <a:schemeClr val="accent1">
              <a:lumMod val="60000"/>
              <a:lumOff val="40000"/>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圆角矩形 16"/>
          <p:cNvSpPr/>
          <p:nvPr/>
        </p:nvSpPr>
        <p:spPr>
          <a:xfrm>
            <a:off x="1003300" y="4853305"/>
            <a:ext cx="1102360" cy="193040"/>
          </a:xfrm>
          <a:prstGeom prst="roundRect">
            <a:avLst>
              <a:gd name="adj" fmla="val 36025"/>
            </a:avLst>
          </a:prstGeom>
          <a:solidFill>
            <a:schemeClr val="accent1">
              <a:lumMod val="60000"/>
              <a:lumOff val="40000"/>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1304290" y="808990"/>
            <a:ext cx="598170" cy="196215"/>
          </a:xfrm>
          <a:prstGeom prst="roundRect">
            <a:avLst/>
          </a:prstGeom>
          <a:solidFill>
            <a:schemeClr val="accent1">
              <a:lumMod val="60000"/>
              <a:lumOff val="4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813435" y="1588135"/>
            <a:ext cx="1548765" cy="178435"/>
          </a:xfrm>
          <a:prstGeom prst="roundRect">
            <a:avLst/>
          </a:prstGeom>
          <a:solidFill>
            <a:schemeClr val="accent1">
              <a:lumMod val="60000"/>
              <a:lumOff val="4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2176780" y="2359025"/>
            <a:ext cx="774700" cy="159385"/>
          </a:xfrm>
          <a:prstGeom prst="roundRect">
            <a:avLst/>
          </a:prstGeom>
          <a:solidFill>
            <a:schemeClr val="accent1">
              <a:lumMod val="60000"/>
              <a:lumOff val="4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3848735" y="5433060"/>
            <a:ext cx="911225" cy="187960"/>
          </a:xfrm>
          <a:prstGeom prst="roundRect">
            <a:avLst/>
          </a:prstGeom>
          <a:solidFill>
            <a:schemeClr val="accent1">
              <a:lumMod val="60000"/>
              <a:lumOff val="4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a:off x="1395730" y="5621020"/>
            <a:ext cx="525145" cy="187960"/>
          </a:xfrm>
          <a:prstGeom prst="roundRect">
            <a:avLst/>
          </a:prstGeom>
          <a:solidFill>
            <a:schemeClr val="accent1">
              <a:lumMod val="60000"/>
              <a:lumOff val="4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5368290" y="5433060"/>
            <a:ext cx="665480" cy="187960"/>
          </a:xfrm>
          <a:prstGeom prst="roundRect">
            <a:avLst/>
          </a:prstGeom>
          <a:solidFill>
            <a:schemeClr val="accent1">
              <a:lumMod val="60000"/>
              <a:lumOff val="4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3608705" y="3908425"/>
            <a:ext cx="1607820" cy="159385"/>
          </a:xfrm>
          <a:prstGeom prst="roundRect">
            <a:avLst/>
          </a:prstGeom>
          <a:solidFill>
            <a:schemeClr val="accent1">
              <a:lumMod val="60000"/>
              <a:lumOff val="4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88265" y="0"/>
            <a:ext cx="6015355" cy="5900420"/>
          </a:xfrm>
          <a:prstGeom prst="rect">
            <a:avLst/>
          </a:prstGeom>
        </p:spPr>
        <p:txBody>
          <a:bodyPr wrap="square">
            <a:spAutoFit/>
          </a:bodyPr>
          <a:p>
            <a:pPr indent="0" algn="ctr" defTabSz="266700" fontAlgn="auto">
              <a:lnSpc>
                <a:spcPct val="90000"/>
              </a:lnSpc>
              <a:spcBef>
                <a:spcPct val="0"/>
              </a:spcBef>
              <a:spcAft>
                <a:spcPct val="0"/>
              </a:spcAft>
            </a:pPr>
            <a:r>
              <a:rPr lang="en-US" altLang="zh-CN" sz="1400" b="1">
                <a:latin typeface="Times New Roman" panose="02020603050405020304"/>
                <a:ea typeface="宋体" panose="02010600030101010101" pitchFamily="2" charset="-122"/>
              </a:rPr>
              <a:t>The Popsicle Kids</a:t>
            </a:r>
            <a:endParaRPr lang="en-US" altLang="zh-CN" sz="1400" b="1">
              <a:latin typeface="Times New Roman" panose="02020603050405020304"/>
              <a:ea typeface="宋体" panose="02010600030101010101" pitchFamily="2" charset="-122"/>
            </a:endParaRPr>
          </a:p>
          <a:p>
            <a:pPr indent="266700" algn="just" defTabSz="266700" fontAlgn="auto">
              <a:lnSpc>
                <a:spcPct val="90000"/>
              </a:lnSpc>
              <a:spcBef>
                <a:spcPct val="0"/>
              </a:spcBef>
              <a:spcAft>
                <a:spcPct val="0"/>
              </a:spcAft>
            </a:pPr>
            <a:r>
              <a:rPr lang="en-US" altLang="zh-CN" sz="1400">
                <a:latin typeface="Times New Roman" panose="02020603050405020304"/>
                <a:ea typeface="宋体" panose="02010600030101010101" pitchFamily="2" charset="-122"/>
              </a:rPr>
              <a:t>A nearly empty box of Popsicles (</a:t>
            </a:r>
            <a:r>
              <a:rPr lang="zh-CN" altLang="en-US" sz="1400">
                <a:latin typeface="宋体" panose="02010600030101010101" pitchFamily="2" charset="-122"/>
                <a:ea typeface="宋体" panose="02010600030101010101" pitchFamily="2" charset="-122"/>
              </a:rPr>
              <a:t>棒冰</a:t>
            </a:r>
            <a:r>
              <a:rPr lang="en-US" altLang="zh-CN" sz="1400">
                <a:latin typeface="Times New Roman" panose="02020603050405020304"/>
                <a:ea typeface="宋体" panose="02010600030101010101" pitchFamily="2" charset="-122"/>
              </a:rPr>
              <a:t>) in the freezer, left from a grandchild’s visit, caught my attention. Initially, I wanted to throw it away, but my wife suggested we give the remaining Popsicles to the neighborhood children. Her suggestion changed our li</a:t>
            </a:r>
            <a:r>
              <a:rPr lang="en-US" altLang="zh-CN" sz="1400">
                <a:latin typeface="Times New Roman" panose="02020603050405020304"/>
                <a:ea typeface="Times New Roman" panose="02020603050405020304"/>
              </a:rPr>
              <a:t>fe</a:t>
            </a:r>
            <a:r>
              <a:rPr lang="en-US" altLang="zh-CN" sz="1400">
                <a:latin typeface="Times New Roman" panose="02020603050405020304"/>
                <a:ea typeface="宋体" panose="02010600030101010101" pitchFamily="2" charset="-122"/>
              </a:rPr>
              <a:t> and led us to a future full of “Popsicle Kids.” </a:t>
            </a:r>
            <a:endParaRPr lang="en-US" altLang="zh-CN" sz="1400">
              <a:latin typeface="Times New Roman" panose="02020603050405020304"/>
              <a:ea typeface="宋体" panose="02010600030101010101" pitchFamily="2" charset="-122"/>
            </a:endParaRPr>
          </a:p>
          <a:p>
            <a:pPr indent="266700" algn="just" defTabSz="266700" fontAlgn="auto">
              <a:lnSpc>
                <a:spcPct val="90000"/>
              </a:lnSpc>
              <a:spcBef>
                <a:spcPct val="0"/>
              </a:spcBef>
              <a:spcAft>
                <a:spcPct val="0"/>
              </a:spcAft>
            </a:pPr>
            <a:r>
              <a:rPr lang="en-US" altLang="zh-CN" sz="1400">
                <a:latin typeface="Times New Roman" panose="02020603050405020304"/>
                <a:ea typeface="宋体" panose="02010600030101010101" pitchFamily="2" charset="-122"/>
              </a:rPr>
              <a:t>My wife and I, retired on Social Security, live in an apartment complex. After careers in sales and nursing, our daily concerns revolved around aches, pains, and dinner. We often wondered what good we were to the world. </a:t>
            </a:r>
            <a:endParaRPr lang="en-US" altLang="zh-CN" sz="1400">
              <a:latin typeface="Times New Roman" panose="02020603050405020304"/>
              <a:ea typeface="宋体" panose="02010600030101010101" pitchFamily="2" charset="-122"/>
            </a:endParaRPr>
          </a:p>
          <a:p>
            <a:pPr indent="266700" algn="just" defTabSz="266700" fontAlgn="auto">
              <a:lnSpc>
                <a:spcPct val="90000"/>
              </a:lnSpc>
              <a:spcBef>
                <a:spcPct val="0"/>
              </a:spcBef>
              <a:spcAft>
                <a:spcPct val="0"/>
              </a:spcAft>
            </a:pPr>
            <a:r>
              <a:rPr lang="en-US" altLang="zh-CN" sz="1400">
                <a:latin typeface="Times New Roman" panose="02020603050405020304"/>
                <a:ea typeface="宋体" panose="02010600030101010101" pitchFamily="2" charset="-122"/>
              </a:rPr>
              <a:t>That changed dramatically after we gave away the first Popsicle. </a:t>
            </a:r>
            <a:endParaRPr lang="en-US" altLang="zh-CN" sz="1400">
              <a:latin typeface="Times New Roman" panose="02020603050405020304"/>
              <a:ea typeface="宋体" panose="02010600030101010101" pitchFamily="2" charset="-122"/>
            </a:endParaRPr>
          </a:p>
          <a:p>
            <a:pPr indent="266700" algn="just" defTabSz="266700" fontAlgn="auto">
              <a:lnSpc>
                <a:spcPct val="90000"/>
              </a:lnSpc>
              <a:spcBef>
                <a:spcPct val="0"/>
              </a:spcBef>
              <a:spcAft>
                <a:spcPct val="0"/>
              </a:spcAft>
            </a:pPr>
            <a:r>
              <a:rPr lang="en-US" altLang="zh-CN" sz="1400">
                <a:latin typeface="Times New Roman" panose="02020603050405020304"/>
                <a:ea typeface="宋体" panose="02010600030101010101" pitchFamily="2" charset="-122"/>
              </a:rPr>
              <a:t>Minutes after watching a neighbor boy, a second grader, walk away with an icy treat, our doorbell rang. An adorable blond girl, about six, smiled sweetly</a:t>
            </a:r>
            <a:r>
              <a:rPr lang="en-US" altLang="zh-CN" sz="1400">
                <a:latin typeface="Times New Roman" panose="02020603050405020304"/>
                <a:ea typeface="Times New Roman" panose="02020603050405020304"/>
              </a:rPr>
              <a:t>, </a:t>
            </a:r>
            <a:r>
              <a:rPr lang="en-US" altLang="zh-CN" sz="1400">
                <a:latin typeface="Times New Roman" panose="02020603050405020304"/>
                <a:ea typeface="宋体" panose="02010600030101010101" pitchFamily="2" charset="-122"/>
              </a:rPr>
              <a:t>“Is it true you’re giving away Popsicles?” </a:t>
            </a:r>
            <a:endParaRPr lang="en-US" altLang="zh-CN" sz="1400">
              <a:latin typeface="Times New Roman" panose="02020603050405020304"/>
              <a:ea typeface="宋体" panose="02010600030101010101" pitchFamily="2" charset="-122"/>
            </a:endParaRPr>
          </a:p>
          <a:p>
            <a:pPr indent="266700" algn="just" defTabSz="266700" fontAlgn="auto">
              <a:lnSpc>
                <a:spcPct val="90000"/>
              </a:lnSpc>
              <a:spcBef>
                <a:spcPct val="0"/>
              </a:spcBef>
              <a:spcAft>
                <a:spcPct val="0"/>
              </a:spcAft>
            </a:pPr>
            <a:r>
              <a:rPr lang="en-US" altLang="zh-CN" sz="1400">
                <a:latin typeface="Times New Roman" panose="02020603050405020304"/>
                <a:ea typeface="宋体" panose="02010600030101010101" pitchFamily="2" charset="-122"/>
              </a:rPr>
              <a:t>With the box empty, we returned to our concerns. </a:t>
            </a:r>
            <a:endParaRPr lang="en-US" altLang="zh-CN" sz="1400">
              <a:latin typeface="Times New Roman" panose="02020603050405020304"/>
              <a:ea typeface="宋体" panose="02010600030101010101" pitchFamily="2" charset="-122"/>
            </a:endParaRPr>
          </a:p>
          <a:p>
            <a:pPr indent="266700" algn="just" defTabSz="266700" fontAlgn="auto">
              <a:lnSpc>
                <a:spcPct val="90000"/>
              </a:lnSpc>
              <a:spcBef>
                <a:spcPct val="0"/>
              </a:spcBef>
              <a:spcAft>
                <a:spcPct val="0"/>
              </a:spcAft>
            </a:pPr>
            <a:r>
              <a:rPr lang="en-US" altLang="zh-CN" sz="1400">
                <a:latin typeface="Times New Roman" panose="02020603050405020304"/>
                <a:ea typeface="宋体" panose="02010600030101010101" pitchFamily="2" charset="-122"/>
              </a:rPr>
              <a:t>Early the next morning, the doorbell rang repeatedly. Standing on our porch were the four children from the previous day. They vocalized their wants, chanting (</a:t>
            </a:r>
            <a:r>
              <a:rPr lang="zh-CN" altLang="en-US" sz="1400">
                <a:latin typeface="宋体" panose="02010600030101010101" pitchFamily="2" charset="-122"/>
                <a:ea typeface="宋体" panose="02010600030101010101" pitchFamily="2" charset="-122"/>
              </a:rPr>
              <a:t>有节奏地喊</a:t>
            </a:r>
            <a:r>
              <a:rPr lang="en-US" altLang="zh-CN" sz="1400">
                <a:latin typeface="Times New Roman" panose="02020603050405020304"/>
                <a:ea typeface="宋体" panose="02010600030101010101" pitchFamily="2" charset="-122"/>
              </a:rPr>
              <a:t>), “We want Popsicles! We want Popsicles!” </a:t>
            </a:r>
            <a:endParaRPr lang="en-US" altLang="zh-CN" sz="1400">
              <a:latin typeface="Times New Roman" panose="02020603050405020304"/>
              <a:ea typeface="宋体" panose="02010600030101010101" pitchFamily="2" charset="-122"/>
            </a:endParaRPr>
          </a:p>
          <a:p>
            <a:pPr indent="266700" algn="just" defTabSz="266700" fontAlgn="auto">
              <a:lnSpc>
                <a:spcPct val="90000"/>
              </a:lnSpc>
              <a:spcBef>
                <a:spcPct val="0"/>
              </a:spcBef>
              <a:spcAft>
                <a:spcPct val="0"/>
              </a:spcAft>
            </a:pPr>
            <a:r>
              <a:rPr lang="en-US" altLang="zh-CN" sz="1400">
                <a:latin typeface="Times New Roman" panose="02020603050405020304"/>
                <a:ea typeface="宋体" panose="02010600030101010101" pitchFamily="2" charset="-122"/>
              </a:rPr>
              <a:t>Looking into their eager young faces, I wondered, “What have I started?” Sensing a victory, they nodded eagerly when I explained the rules: ring the bell once, one Popsicle per day, and share something good about their day. But their thin shoulders ben</a:t>
            </a:r>
            <a:r>
              <a:rPr lang="en-US" altLang="zh-CN" sz="1400">
                <a:latin typeface="Times New Roman" panose="02020603050405020304"/>
                <a:ea typeface="Times New Roman" panose="02020603050405020304"/>
              </a:rPr>
              <a:t>t </a:t>
            </a:r>
            <a:r>
              <a:rPr lang="en-US" altLang="zh-CN" sz="1400">
                <a:latin typeface="Times New Roman" panose="02020603050405020304"/>
                <a:ea typeface="宋体" panose="02010600030101010101" pitchFamily="2" charset="-122"/>
              </a:rPr>
              <a:t>downwards in disappointment when I mentioned they had to give something in return. I came to the rescue, suggesting they share something positive about their day, like what they learned at school or helping another student. Over time, new rules were added: “Ladies first,” “Don’t interrupt,” and “</a:t>
            </a:r>
            <a:r>
              <a:rPr lang="en-US" altLang="zh-CN" sz="1400">
                <a:latin typeface="Times New Roman" panose="02020603050405020304"/>
                <a:ea typeface="Times New Roman" panose="02020603050405020304"/>
              </a:rPr>
              <a:t>Properly get rid of </a:t>
            </a:r>
            <a:r>
              <a:rPr lang="en-US" altLang="zh-CN" sz="1400">
                <a:latin typeface="Times New Roman" panose="02020603050405020304"/>
                <a:ea typeface="宋体" panose="02010600030101010101" pitchFamily="2" charset="-122"/>
              </a:rPr>
              <a:t>the sticks.” </a:t>
            </a:r>
            <a:endParaRPr lang="en-US" altLang="zh-CN" sz="1400">
              <a:latin typeface="Times New Roman" panose="02020603050405020304"/>
              <a:ea typeface="宋体" panose="02010600030101010101" pitchFamily="2" charset="-122"/>
            </a:endParaRPr>
          </a:p>
          <a:p>
            <a:pPr indent="266700" algn="just" defTabSz="266700" fontAlgn="auto">
              <a:lnSpc>
                <a:spcPct val="90000"/>
              </a:lnSpc>
              <a:spcBef>
                <a:spcPct val="0"/>
              </a:spcBef>
              <a:spcAft>
                <a:spcPct val="0"/>
              </a:spcAft>
            </a:pPr>
            <a:r>
              <a:rPr lang="en-US" altLang="zh-CN" sz="1400">
                <a:latin typeface="Times New Roman" panose="02020603050405020304"/>
                <a:ea typeface="宋体" panose="02010600030101010101" pitchFamily="2" charset="-122"/>
              </a:rPr>
              <a:t>On holidays, they expressed their understanding of why the day was celebrated. Over the years, about fifty youngsters visited. Some became part of my life, like the four kids who joined me on the steps one spring to read “Where the Red Fern Grows.” We discussed catching crawfish, loving pets, and family relationships. This simple act of sharing Popsicles transformed our li</a:t>
            </a:r>
            <a:r>
              <a:rPr lang="en-US" altLang="zh-CN" sz="1400">
                <a:latin typeface="Times New Roman" panose="02020603050405020304"/>
                <a:ea typeface="Times New Roman" panose="02020603050405020304"/>
              </a:rPr>
              <a:t>fe</a:t>
            </a:r>
            <a:r>
              <a:rPr lang="en-US" altLang="zh-CN" sz="1400">
                <a:latin typeface="Times New Roman" panose="02020603050405020304"/>
                <a:ea typeface="宋体" panose="02010600030101010101" pitchFamily="2" charset="-122"/>
              </a:rPr>
              <a:t>, bringing joy and meaning to both the children and ourselves.</a:t>
            </a:r>
            <a:endParaRPr lang="en-US" altLang="zh-CN" sz="1400">
              <a:latin typeface="Times New Roman" panose="02020603050405020304"/>
              <a:ea typeface="宋体" panose="02010600030101010101" pitchFamily="2" charset="-122"/>
            </a:endParaRPr>
          </a:p>
        </p:txBody>
      </p:sp>
      <p:sp>
        <p:nvSpPr>
          <p:cNvPr id="5" name="文本框 4"/>
          <p:cNvSpPr txBox="1"/>
          <p:nvPr/>
        </p:nvSpPr>
        <p:spPr>
          <a:xfrm>
            <a:off x="88265" y="5900420"/>
            <a:ext cx="6015355" cy="671830"/>
          </a:xfrm>
          <a:prstGeom prst="rect">
            <a:avLst/>
          </a:prstGeom>
          <a:noFill/>
        </p:spPr>
        <p:txBody>
          <a:bodyPr wrap="square" rtlCol="0" anchor="t">
            <a:spAutoFit/>
          </a:bodyPr>
          <a:p>
            <a:pPr indent="0" algn="just" defTabSz="266700" fontAlgn="auto">
              <a:lnSpc>
                <a:spcPct val="90000"/>
              </a:lnSpc>
              <a:spcBef>
                <a:spcPct val="0"/>
              </a:spcBef>
              <a:spcAft>
                <a:spcPct val="0"/>
              </a:spcAft>
            </a:pPr>
            <a:r>
              <a:rPr lang="en-US" altLang="zh-CN" sz="1400" b="1" i="1">
                <a:solidFill>
                  <a:schemeClr val="accent1">
                    <a:lumMod val="75000"/>
                  </a:schemeClr>
                </a:solidFill>
                <a:latin typeface="Times New Roman" panose="02020603050405020304"/>
                <a:ea typeface="宋体" panose="02010600030101010101" pitchFamily="2" charset="-122"/>
                <a:sym typeface="+mn-ea"/>
              </a:rPr>
              <a:t>Para.1 One night, another boy appeared at the door, saying “I don’t want a Popsicle; I just need to talk.”</a:t>
            </a:r>
            <a:endParaRPr lang="en-US" altLang="zh-CN" sz="1400" b="1" i="1">
              <a:solidFill>
                <a:schemeClr val="accent1">
                  <a:lumMod val="75000"/>
                </a:schemeClr>
              </a:solidFill>
              <a:latin typeface="Times New Roman" panose="02020603050405020304"/>
              <a:ea typeface="宋体" panose="02010600030101010101" pitchFamily="2" charset="-122"/>
            </a:endParaRPr>
          </a:p>
          <a:p>
            <a:pPr indent="0" algn="just" defTabSz="266700" fontAlgn="auto">
              <a:lnSpc>
                <a:spcPct val="90000"/>
              </a:lnSpc>
              <a:spcBef>
                <a:spcPct val="0"/>
              </a:spcBef>
              <a:spcAft>
                <a:spcPct val="0"/>
              </a:spcAft>
            </a:pPr>
            <a:r>
              <a:rPr lang="en-US" altLang="zh-CN" sz="1400" b="1" i="1">
                <a:solidFill>
                  <a:schemeClr val="accent1">
                    <a:lumMod val="75000"/>
                  </a:schemeClr>
                </a:solidFill>
                <a:latin typeface="Times New Roman" panose="02020603050405020304"/>
                <a:ea typeface="宋体" panose="02010600030101010101" pitchFamily="2" charset="-122"/>
                <a:sym typeface="+mn-ea"/>
              </a:rPr>
              <a:t>Para.2 I’ve sensed it’s more than Popsicles that bring these kids to our door.</a:t>
            </a:r>
            <a:endParaRPr lang="en-US" altLang="zh-CN" sz="1400" b="1" i="1">
              <a:solidFill>
                <a:schemeClr val="accent1">
                  <a:lumMod val="75000"/>
                </a:schemeClr>
              </a:solidFill>
              <a:latin typeface="Times New Roman" panose="02020603050405020304"/>
              <a:ea typeface="宋体" panose="02010600030101010101" pitchFamily="2" charset="-122"/>
              <a:sym typeface="+mn-ea"/>
            </a:endParaRPr>
          </a:p>
        </p:txBody>
      </p:sp>
      <p:sp>
        <p:nvSpPr>
          <p:cNvPr id="25" name="文本框 24"/>
          <p:cNvSpPr txBox="1"/>
          <p:nvPr/>
        </p:nvSpPr>
        <p:spPr>
          <a:xfrm>
            <a:off x="6102985" y="569595"/>
            <a:ext cx="6089015" cy="2731135"/>
          </a:xfrm>
          <a:prstGeom prst="rect">
            <a:avLst/>
          </a:prstGeom>
          <a:noFill/>
        </p:spPr>
        <p:txBody>
          <a:bodyPr wrap="square" rtlCol="0" anchor="t">
            <a:noAutofit/>
          </a:bodyPr>
          <a:p>
            <a:pPr marL="205105" indent="-205105" algn="l" fontAlgn="auto">
              <a:buFont typeface="Arial" panose="020B0604020202020204" pitchFamily="34" charset="0"/>
              <a:buChar char="•"/>
            </a:pPr>
            <a:r>
              <a:rPr lang="en-US" altLang="zh-CN" sz="2400">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charset="0"/>
                <a:cs typeface="Times New Roman" panose="02020603050405020304" charset="0"/>
                <a:sym typeface="+mn-ea"/>
              </a:rPr>
              <a:t>Who</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are “the Popsicle Kids”?</a:t>
            </a:r>
            <a:endPar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marL="205105" indent="-205105" algn="l" fontAlgn="auto">
              <a:buFont typeface="Arial" panose="020B0604020202020204" pitchFamily="34" charset="0"/>
              <a:buChar char="•"/>
            </a:pPr>
            <a:r>
              <a:rPr lang="en-US" altLang="zh-CN" sz="2400">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charset="0"/>
                <a:cs typeface="Times New Roman" panose="02020603050405020304" charset="0"/>
                <a:sym typeface="+mn-ea"/>
              </a:rPr>
              <a:t>What</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did they do?</a:t>
            </a:r>
            <a:endPar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indent="0" algn="l" fontAlgn="auto">
              <a:buFont typeface="Arial" panose="020B0604020202020204" pitchFamily="34" charset="0"/>
              <a:buNone/>
            </a:pPr>
            <a:endPar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marL="205105" indent="-205105" algn="l" fontAlgn="auto">
              <a:buFont typeface="Arial" panose="020B0604020202020204" pitchFamily="34" charset="0"/>
              <a:buChar char="•"/>
            </a:pPr>
            <a:r>
              <a:rPr lang="en-US" altLang="zh-CN" sz="2400">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charset="0"/>
                <a:cs typeface="Times New Roman" panose="02020603050405020304" charset="0"/>
                <a:sym typeface="+mn-ea"/>
              </a:rPr>
              <a:t>Why</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did my wife and I give away popsicles? </a:t>
            </a:r>
            <a:endPar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marL="205105" indent="-205105" algn="l" fontAlgn="auto">
              <a:buFont typeface="Arial" panose="020B0604020202020204" pitchFamily="34" charset="0"/>
              <a:buChar char="•"/>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Why did my wife and I </a:t>
            </a:r>
            <a:r>
              <a:rPr lang="en-US" altLang="zh-CN" sz="2400">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charset="0"/>
                <a:cs typeface="Times New Roman" panose="02020603050405020304" charset="0"/>
                <a:sym typeface="+mn-ea"/>
              </a:rPr>
              <a:t>keep giving</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them </a:t>
            </a:r>
            <a:r>
              <a:rPr lang="en-US" altLang="zh-CN" sz="2400">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charset="0"/>
                <a:cs typeface="Times New Roman" panose="02020603050405020304" charset="0"/>
                <a:sym typeface="+mn-ea"/>
              </a:rPr>
              <a:t>away</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a:t>
            </a:r>
            <a:endPar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indent="0" algn="l" fontAlgn="auto">
              <a:buFont typeface="Arial" panose="020B0604020202020204" pitchFamily="34" charset="0"/>
              <a:buNone/>
            </a:pPr>
            <a:endPar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marL="205105" indent="-205105" algn="l" fontAlgn="auto">
              <a:buFont typeface="Arial" panose="020B0604020202020204" pitchFamily="34" charset="0"/>
              <a:buChar char="•"/>
            </a:pPr>
            <a:r>
              <a:rPr lang="en-US" altLang="zh-CN" sz="2400">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charset="0"/>
                <a:cs typeface="Times New Roman" panose="02020603050405020304" charset="0"/>
                <a:sym typeface="+mn-ea"/>
              </a:rPr>
              <a:t>How</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did the writer describe the influence?</a:t>
            </a:r>
            <a:endPar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marL="205105" indent="-205105" algn="l" fontAlgn="auto">
              <a:buFont typeface="Arial" panose="020B0604020202020204" pitchFamily="34" charset="0"/>
              <a:buChar char="•"/>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How about </a:t>
            </a:r>
            <a:r>
              <a:rPr lang="en-US" altLang="zh-CN" sz="2400">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charset="0"/>
                <a:cs typeface="Times New Roman" panose="02020603050405020304" charset="0"/>
                <a:sym typeface="+mn-ea"/>
              </a:rPr>
              <a:t>the thread(s)</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of the passage?</a:t>
            </a:r>
            <a:endPar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indent="0" algn="l" fontAlgn="auto">
              <a:buFont typeface="Arial" panose="020B0604020202020204" pitchFamily="34" charset="0"/>
              <a:buNone/>
            </a:pPr>
            <a:endPar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43" name="圆角矩形 42"/>
          <p:cNvSpPr/>
          <p:nvPr/>
        </p:nvSpPr>
        <p:spPr>
          <a:xfrm>
            <a:off x="8716010" y="86360"/>
            <a:ext cx="3836035" cy="483235"/>
          </a:xfrm>
          <a:prstGeom prst="roundRect">
            <a:avLst>
              <a:gd name="adj" fmla="val 36025"/>
            </a:avLst>
          </a:prstGeom>
          <a:solidFill>
            <a:schemeClr val="accent1">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文本框 43"/>
          <p:cNvSpPr txBox="1"/>
          <p:nvPr/>
        </p:nvSpPr>
        <p:spPr>
          <a:xfrm>
            <a:off x="8738235" y="113030"/>
            <a:ext cx="3368040" cy="429895"/>
          </a:xfrm>
          <a:prstGeom prst="rect">
            <a:avLst/>
          </a:prstGeom>
          <a:noFill/>
        </p:spPr>
        <p:txBody>
          <a:bodyPr wrap="square" rtlCol="0">
            <a:spAutoFit/>
          </a:bodyPr>
          <a:p>
            <a:pPr marL="212090" indent="-212090" fontAlgn="auto">
              <a:buFont typeface="Wingdings" panose="05000000000000000000" charset="0"/>
              <a:buChar char="Ø"/>
            </a:pPr>
            <a:r>
              <a:rPr lang="en-US" altLang="zh-CN" sz="2200" b="1" i="1">
                <a:latin typeface="Times New Roman" panose="02020603050405020304" charset="0"/>
                <a:cs typeface="Times New Roman" panose="02020603050405020304" charset="0"/>
              </a:rPr>
              <a:t>Read for the plot&amp; theme</a:t>
            </a:r>
            <a:endParaRPr lang="en-US" altLang="zh-CN" sz="2200" b="1" i="1">
              <a:latin typeface="Times New Roman" panose="02020603050405020304" charset="0"/>
              <a:cs typeface="Times New Roman" panose="02020603050405020304" charset="0"/>
            </a:endParaRPr>
          </a:p>
        </p:txBody>
      </p:sp>
      <p:sp>
        <p:nvSpPr>
          <p:cNvPr id="47" name="椭圆 46"/>
          <p:cNvSpPr/>
          <p:nvPr/>
        </p:nvSpPr>
        <p:spPr>
          <a:xfrm>
            <a:off x="2176780" y="1755775"/>
            <a:ext cx="1132205" cy="240030"/>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椭圆 2"/>
          <p:cNvSpPr/>
          <p:nvPr/>
        </p:nvSpPr>
        <p:spPr>
          <a:xfrm>
            <a:off x="2176780" y="1922145"/>
            <a:ext cx="1671955" cy="240030"/>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577850" y="2707640"/>
            <a:ext cx="1387475" cy="240030"/>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2617470" y="4815840"/>
            <a:ext cx="1132205" cy="240030"/>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6323330" y="3867785"/>
            <a:ext cx="5370195" cy="2199005"/>
          </a:xfrm>
          <a:prstGeom prst="rect">
            <a:avLst/>
          </a:prstGeom>
          <a:noFill/>
        </p:spPr>
        <p:txBody>
          <a:bodyPr wrap="square" rtlCol="0" anchor="t">
            <a:noAutofit/>
          </a:bodyPr>
          <a:p>
            <a:r>
              <a:rPr lang="en-US" altLang="zh-CN" sz="2400" b="1" i="1">
                <a:latin typeface="Times New Roman" panose="02020603050405020304"/>
                <a:ea typeface="宋体" panose="02010600030101010101" pitchFamily="2" charset="-122"/>
                <a:sym typeface="+mn-ea"/>
              </a:rPr>
              <a:t>- the popsicles</a:t>
            </a:r>
            <a:endParaRPr lang="en-US" altLang="zh-CN" sz="2400" b="1" i="1">
              <a:latin typeface="Times New Roman" panose="02020603050405020304"/>
              <a:ea typeface="宋体" panose="02010600030101010101" pitchFamily="2" charset="-122"/>
              <a:sym typeface="+mn-ea"/>
            </a:endParaRPr>
          </a:p>
          <a:p>
            <a:r>
              <a:rPr lang="en-US" altLang="zh-CN" sz="2400" b="1" i="1">
                <a:latin typeface="Times New Roman" panose="02020603050405020304"/>
                <a:ea typeface="宋体" panose="02010600030101010101" pitchFamily="2" charset="-122"/>
                <a:sym typeface="+mn-ea"/>
              </a:rPr>
              <a:t>- the development of the story</a:t>
            </a:r>
            <a:endParaRPr lang="en-US" altLang="zh-CN" sz="2400" b="1" i="1">
              <a:latin typeface="Times New Roman" panose="02020603050405020304"/>
              <a:ea typeface="宋体" panose="02010600030101010101" pitchFamily="2" charset="-122"/>
              <a:sym typeface="+mn-ea"/>
            </a:endParaRPr>
          </a:p>
          <a:p>
            <a:r>
              <a:rPr lang="en-US" altLang="zh-CN" sz="2400" b="1" i="1">
                <a:latin typeface="Times New Roman" panose="02020603050405020304"/>
                <a:ea typeface="宋体" panose="02010600030101010101" pitchFamily="2" charset="-122"/>
                <a:sym typeface="+mn-ea"/>
              </a:rPr>
              <a:t>- the changes</a:t>
            </a:r>
            <a:endParaRPr lang="en-US" altLang="zh-CN" sz="2400" b="1" i="1">
              <a:latin typeface="Times New Roman" panose="02020603050405020304"/>
              <a:ea typeface="宋体" panose="02010600030101010101" pitchFamily="2" charset="-122"/>
              <a:sym typeface="+mn-ea"/>
            </a:endParaRPr>
          </a:p>
          <a:p>
            <a:endParaRPr lang="en-US" altLang="zh-CN" sz="2400" b="1" i="1">
              <a:latin typeface="Times New Roman" panose="02020603050405020304"/>
              <a:ea typeface="宋体" panose="02010600030101010101" pitchFamily="2" charset="-122"/>
              <a:sym typeface="+mn-ea"/>
            </a:endParaRPr>
          </a:p>
          <a:p>
            <a:r>
              <a:rPr lang="en-US" altLang="zh-CN" sz="2400" b="1" i="1">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a:ea typeface="宋体" panose="02010600030101010101" pitchFamily="2" charset="-122"/>
                <a:sym typeface="+mn-ea"/>
              </a:rPr>
              <a:t>Anything more?  What do the changes indicate?</a:t>
            </a:r>
            <a:endParaRPr lang="en-US" altLang="zh-CN" sz="2400" b="1" i="1">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a:ea typeface="宋体" panose="02010600030101010101" pitchFamily="2" charset="-122"/>
              <a:sym typeface="+mn-ea"/>
            </a:endParaRPr>
          </a:p>
        </p:txBody>
      </p:sp>
      <p:sp>
        <p:nvSpPr>
          <p:cNvPr id="18" name="文本框 17"/>
          <p:cNvSpPr txBox="1"/>
          <p:nvPr/>
        </p:nvSpPr>
        <p:spPr>
          <a:xfrm>
            <a:off x="3608705" y="3616325"/>
            <a:ext cx="1684020" cy="251460"/>
          </a:xfrm>
          <a:prstGeom prst="rect">
            <a:avLst/>
          </a:prstGeom>
          <a:solidFill>
            <a:schemeClr val="bg1">
              <a:lumMod val="95000"/>
              <a:alpha val="83000"/>
            </a:schemeClr>
          </a:solidFill>
        </p:spPr>
        <p:txBody>
          <a:bodyPr wrap="square" rtlCol="0" anchor="ctr" anchorCtr="0">
            <a:noAutofit/>
          </a:bodyPr>
          <a:p>
            <a:r>
              <a:rPr lang="en-US" altLang="zh-CN" sz="2000" b="1" i="1">
                <a:solidFill>
                  <a:schemeClr val="accent6">
                    <a:lumMod val="75000"/>
                  </a:schemeClr>
                </a:solidFill>
                <a:latin typeface="Times New Roman" panose="02020603050405020304"/>
                <a:ea typeface="宋体" panose="02010600030101010101" pitchFamily="2" charset="-122"/>
                <a:sym typeface="+mn-ea"/>
              </a:rPr>
              <a:t>different rules</a:t>
            </a:r>
            <a:endParaRPr lang="en-US" altLang="zh-CN" sz="2000" b="1" i="1">
              <a:solidFill>
                <a:schemeClr val="accent6">
                  <a:lumMod val="75000"/>
                </a:schemeClr>
              </a:solidFill>
              <a:latin typeface="Times New Roman" panose="02020603050405020304"/>
              <a:ea typeface="宋体" panose="02010600030101010101" pitchFamily="2" charset="-122"/>
              <a:sym typeface="+mn-ea"/>
            </a:endParaRPr>
          </a:p>
        </p:txBody>
      </p:sp>
      <p:sp>
        <p:nvSpPr>
          <p:cNvPr id="19" name="文本框 18"/>
          <p:cNvSpPr txBox="1"/>
          <p:nvPr/>
        </p:nvSpPr>
        <p:spPr>
          <a:xfrm>
            <a:off x="3308985" y="5681345"/>
            <a:ext cx="2908300" cy="264160"/>
          </a:xfrm>
          <a:prstGeom prst="rect">
            <a:avLst/>
          </a:prstGeom>
          <a:solidFill>
            <a:schemeClr val="bg1">
              <a:lumMod val="95000"/>
              <a:alpha val="83000"/>
            </a:schemeClr>
          </a:solidFill>
        </p:spPr>
        <p:txBody>
          <a:bodyPr wrap="square" rtlCol="0" anchor="ctr" anchorCtr="0">
            <a:noAutofit/>
          </a:bodyPr>
          <a:p>
            <a:r>
              <a:rPr lang="en-US" altLang="zh-CN" sz="2000" b="1" i="1">
                <a:solidFill>
                  <a:schemeClr val="accent6">
                    <a:lumMod val="75000"/>
                  </a:schemeClr>
                </a:solidFill>
                <a:latin typeface="Times New Roman" panose="02020603050405020304"/>
                <a:ea typeface="宋体" panose="02010600030101010101" pitchFamily="2" charset="-122"/>
                <a:sym typeface="+mn-ea"/>
              </a:rPr>
              <a:t>different living conditions</a:t>
            </a:r>
            <a:endParaRPr lang="en-US" altLang="zh-CN" sz="2000" b="1" i="1">
              <a:solidFill>
                <a:schemeClr val="accent6">
                  <a:lumMod val="75000"/>
                </a:schemeClr>
              </a:solidFill>
              <a:latin typeface="Times New Roman" panose="02020603050405020304"/>
              <a:ea typeface="宋体" panose="02010600030101010101" pitchFamily="2" charset="-122"/>
              <a:sym typeface="+mn-ea"/>
            </a:endParaRPr>
          </a:p>
        </p:txBody>
      </p:sp>
      <p:sp>
        <p:nvSpPr>
          <p:cNvPr id="20" name="文本框 19"/>
          <p:cNvSpPr txBox="1"/>
          <p:nvPr/>
        </p:nvSpPr>
        <p:spPr>
          <a:xfrm>
            <a:off x="2528570" y="4404995"/>
            <a:ext cx="1929130" cy="264160"/>
          </a:xfrm>
          <a:prstGeom prst="rect">
            <a:avLst/>
          </a:prstGeom>
          <a:solidFill>
            <a:schemeClr val="bg1">
              <a:lumMod val="95000"/>
              <a:alpha val="83000"/>
            </a:schemeClr>
          </a:solidFill>
        </p:spPr>
        <p:txBody>
          <a:bodyPr wrap="square" rtlCol="0" anchor="ctr" anchorCtr="0">
            <a:noAutofit/>
          </a:bodyPr>
          <a:p>
            <a:r>
              <a:rPr lang="en-US" altLang="zh-CN" sz="2000" b="1" i="1">
                <a:solidFill>
                  <a:schemeClr val="accent6">
                    <a:lumMod val="75000"/>
                  </a:schemeClr>
                </a:solidFill>
                <a:latin typeface="Times New Roman" panose="02020603050405020304"/>
                <a:ea typeface="宋体" panose="02010600030101010101" pitchFamily="2" charset="-122"/>
                <a:sym typeface="+mn-ea"/>
              </a:rPr>
              <a:t>different routine</a:t>
            </a:r>
            <a:endParaRPr lang="en-US" altLang="zh-CN" sz="2000" b="1" i="1">
              <a:solidFill>
                <a:schemeClr val="accent6">
                  <a:lumMod val="75000"/>
                </a:schemeClr>
              </a:solidFill>
              <a:latin typeface="Times New Roman" panose="02020603050405020304"/>
              <a:ea typeface="宋体" panose="02010600030101010101" pitchFamily="2" charset="-122"/>
              <a:sym typeface="+mn-ea"/>
            </a:endParaRPr>
          </a:p>
        </p:txBody>
      </p:sp>
      <p:sp>
        <p:nvSpPr>
          <p:cNvPr id="21" name="文本框 20"/>
          <p:cNvSpPr txBox="1"/>
          <p:nvPr/>
        </p:nvSpPr>
        <p:spPr>
          <a:xfrm>
            <a:off x="9207500" y="5836920"/>
            <a:ext cx="2182495" cy="768350"/>
          </a:xfrm>
          <a:prstGeom prst="rect">
            <a:avLst/>
          </a:prstGeom>
          <a:noFill/>
        </p:spPr>
        <p:txBody>
          <a:bodyPr wrap="square" rtlCol="0" anchor="t">
            <a:spAutoFit/>
          </a:bodyPr>
          <a:p>
            <a:r>
              <a:rPr lang="en-US" altLang="zh-CN" sz="2200" b="1" i="1">
                <a:solidFill>
                  <a:srgbClr val="C00000"/>
                </a:solidFill>
                <a:effectLst>
                  <a:outerShdw blurRad="38100" dist="38100" dir="2700000" algn="tl">
                    <a:srgbClr val="000000">
                      <a:alpha val="43137"/>
                    </a:srgbClr>
                  </a:outerShdw>
                </a:effectLst>
                <a:latin typeface="Times New Roman" panose="02020603050405020304"/>
                <a:ea typeface="宋体" panose="02010600030101010101" pitchFamily="2" charset="-122"/>
                <a:sym typeface="+mn-ea"/>
              </a:rPr>
              <a:t>People&amp; Society</a:t>
            </a:r>
            <a:endParaRPr lang="en-US" altLang="zh-CN" sz="2200" b="1" i="1">
              <a:solidFill>
                <a:srgbClr val="C00000"/>
              </a:solidFill>
              <a:effectLst>
                <a:outerShdw blurRad="38100" dist="38100" dir="2700000" algn="tl">
                  <a:srgbClr val="000000">
                    <a:alpha val="43137"/>
                  </a:srgbClr>
                </a:outerShdw>
              </a:effectLst>
              <a:latin typeface="Times New Roman" panose="02020603050405020304"/>
              <a:ea typeface="宋体" panose="02010600030101010101" pitchFamily="2" charset="-122"/>
              <a:sym typeface="+mn-ea"/>
            </a:endParaRPr>
          </a:p>
          <a:p>
            <a:r>
              <a:rPr lang="en-US" altLang="zh-CN" sz="2200" b="1" i="1">
                <a:solidFill>
                  <a:srgbClr val="C00000"/>
                </a:solidFill>
                <a:effectLst>
                  <a:outerShdw blurRad="38100" dist="38100" dir="2700000" algn="tl">
                    <a:srgbClr val="000000">
                      <a:alpha val="43137"/>
                    </a:srgbClr>
                  </a:outerShdw>
                </a:effectLst>
                <a:latin typeface="Times New Roman" panose="02020603050405020304"/>
                <a:ea typeface="宋体" panose="02010600030101010101" pitchFamily="2" charset="-122"/>
                <a:sym typeface="+mn-ea"/>
              </a:rPr>
              <a:t>People&amp; Growth</a:t>
            </a:r>
            <a:endParaRPr lang="en-US" altLang="zh-CN" sz="2200" b="1" i="1">
              <a:solidFill>
                <a:srgbClr val="C00000"/>
              </a:solidFill>
              <a:effectLst>
                <a:outerShdw blurRad="38100" dist="38100" dir="2700000" algn="tl">
                  <a:srgbClr val="000000">
                    <a:alpha val="43137"/>
                  </a:srgbClr>
                </a:outerShdw>
              </a:effectLst>
              <a:latin typeface="Times New Roman" panose="02020603050405020304"/>
              <a:ea typeface="宋体" panose="02010600030101010101" pitchFamily="2" charset="-122"/>
              <a:sym typeface="+mn-ea"/>
            </a:endParaRPr>
          </a:p>
        </p:txBody>
      </p:sp>
      <p:sp>
        <p:nvSpPr>
          <p:cNvPr id="2" name="文本框 1"/>
          <p:cNvSpPr txBox="1"/>
          <p:nvPr/>
        </p:nvSpPr>
        <p:spPr>
          <a:xfrm>
            <a:off x="7169785" y="6006465"/>
            <a:ext cx="2135505" cy="429895"/>
          </a:xfrm>
          <a:prstGeom prst="rect">
            <a:avLst/>
          </a:prstGeom>
          <a:noFill/>
        </p:spPr>
        <p:txBody>
          <a:bodyPr wrap="square" rtlCol="0" anchor="t">
            <a:spAutoFit/>
          </a:bodyPr>
          <a:p>
            <a:r>
              <a:rPr lang="en-US" altLang="zh-CN" sz="2200" b="1" i="1">
                <a:solidFill>
                  <a:srgbClr val="C00000"/>
                </a:solidFill>
                <a:effectLst>
                  <a:outerShdw blurRad="38100" dist="38100" dir="2700000" algn="tl">
                    <a:srgbClr val="000000">
                      <a:alpha val="43137"/>
                    </a:srgbClr>
                  </a:outerShdw>
                </a:effectLst>
                <a:latin typeface="Times New Roman" panose="02020603050405020304"/>
                <a:ea typeface="宋体" panose="02010600030101010101" pitchFamily="2" charset="-122"/>
                <a:sym typeface="+mn-ea"/>
              </a:rPr>
              <a:t>Theme-oriented:</a:t>
            </a:r>
            <a:endParaRPr lang="en-US" altLang="zh-CN" sz="2200" b="1" i="1">
              <a:solidFill>
                <a:srgbClr val="C00000"/>
              </a:solidFill>
              <a:effectLst>
                <a:outerShdw blurRad="38100" dist="38100" dir="2700000" algn="tl">
                  <a:srgbClr val="000000">
                    <a:alpha val="43137"/>
                  </a:srgbClr>
                </a:outerShdw>
              </a:effectLst>
              <a:latin typeface="Times New Roman" panose="02020603050405020304"/>
              <a:ea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7" dur="500"/>
                                        <p:tgtEl>
                                          <p:spTgt spid="25">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11" dur="500"/>
                                        <p:tgtEl>
                                          <p:spTgt spid="2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randombar(horizontal)">
                                      <p:cBhvr>
                                        <p:cTn id="16" dur="500"/>
                                        <p:tgtEl>
                                          <p:spTgt spid="47"/>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5">
                                            <p:txEl>
                                              <p:pRg st="3" end="3"/>
                                            </p:txEl>
                                          </p:spTgt>
                                        </p:tgtEl>
                                        <p:attrNameLst>
                                          <p:attrName>style.visibility</p:attrName>
                                        </p:attrNameLst>
                                      </p:cBhvr>
                                      <p:to>
                                        <p:strVal val="visible"/>
                                      </p:to>
                                    </p:set>
                                    <p:animEffect transition="in" filter="randombar(horizontal)">
                                      <p:cBhvr>
                                        <p:cTn id="33" dur="500"/>
                                        <p:tgtEl>
                                          <p:spTgt spid="2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5">
                                            <p:txEl>
                                              <p:pRg st="4" end="4"/>
                                            </p:txEl>
                                          </p:spTgt>
                                        </p:tgtEl>
                                        <p:attrNameLst>
                                          <p:attrName>style.visibility</p:attrName>
                                        </p:attrNameLst>
                                      </p:cBhvr>
                                      <p:to>
                                        <p:strVal val="visible"/>
                                      </p:to>
                                    </p:set>
                                    <p:animEffect transition="in" filter="randombar(horizontal)">
                                      <p:cBhvr>
                                        <p:cTn id="38" dur="500"/>
                                        <p:tgtEl>
                                          <p:spTgt spid="2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5">
                                            <p:txEl>
                                              <p:pRg st="6" end="6"/>
                                            </p:txEl>
                                          </p:spTgt>
                                        </p:tgtEl>
                                        <p:attrNameLst>
                                          <p:attrName>style.visibility</p:attrName>
                                        </p:attrNameLst>
                                      </p:cBhvr>
                                      <p:to>
                                        <p:strVal val="visible"/>
                                      </p:to>
                                    </p:set>
                                    <p:animEffect transition="in" filter="randombar(horizontal)">
                                      <p:cBhvr>
                                        <p:cTn id="43" dur="500"/>
                                        <p:tgtEl>
                                          <p:spTgt spid="2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randombar(horizontal)">
                                      <p:cBhvr>
                                        <p:cTn id="53" dur="500"/>
                                        <p:tgtEl>
                                          <p:spTgt spid="9"/>
                                        </p:tgtEl>
                                      </p:cBhvr>
                                    </p:animEffect>
                                  </p:childTnLst>
                                </p:cTn>
                              </p:par>
                            </p:childTnLst>
                          </p:cTn>
                        </p:par>
                        <p:par>
                          <p:cTn id="54" fill="hold">
                            <p:stCondLst>
                              <p:cond delay="500"/>
                            </p:stCondLst>
                            <p:childTnLst>
                              <p:par>
                                <p:cTn id="55" presetID="14" presetClass="entr" presetSubtype="1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randombar(horizontal)">
                                      <p:cBhvr>
                                        <p:cTn id="57" dur="500"/>
                                        <p:tgtEl>
                                          <p:spTgt spid="11"/>
                                        </p:tgtEl>
                                      </p:cBhvr>
                                    </p:animEffect>
                                  </p:childTnLst>
                                </p:cTn>
                              </p:par>
                            </p:childTnLst>
                          </p:cTn>
                        </p:par>
                        <p:par>
                          <p:cTn id="58" fill="hold">
                            <p:stCondLst>
                              <p:cond delay="1000"/>
                            </p:stCondLst>
                            <p:childTnLst>
                              <p:par>
                                <p:cTn id="59" presetID="14" presetClass="entr" presetSubtype="1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randombar(horizontal)">
                                      <p:cBhvr>
                                        <p:cTn id="61" dur="500"/>
                                        <p:tgtEl>
                                          <p:spTgt spid="13"/>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randombar(horizontal)">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randombar(horizontal)">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randombar(horizontal)">
                                      <p:cBhvr>
                                        <p:cTn id="74" dur="50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randombar(horizontal)">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randombar(horizontal)">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randombar(horizontal)">
                                      <p:cBhvr>
                                        <p:cTn id="92" dur="5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randombar(horizontal)">
                                      <p:cBhvr>
                                        <p:cTn id="97" dur="500"/>
                                        <p:tgtEl>
                                          <p:spTgt spid="18"/>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25">
                                            <p:txEl>
                                              <p:pRg st="7" end="7"/>
                                            </p:txEl>
                                          </p:spTgt>
                                        </p:tgtEl>
                                        <p:attrNameLst>
                                          <p:attrName>style.visibility</p:attrName>
                                        </p:attrNameLst>
                                      </p:cBhvr>
                                      <p:to>
                                        <p:strVal val="visible"/>
                                      </p:to>
                                    </p:set>
                                    <p:animEffect transition="in" filter="randombar(horizontal)">
                                      <p:cBhvr>
                                        <p:cTn id="102" dur="500"/>
                                        <p:tgtEl>
                                          <p:spTgt spid="25">
                                            <p:txEl>
                                              <p:pRg st="7" end="7"/>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07" dur="500"/>
                                        <p:tgtEl>
                                          <p:spTgt spid="15">
                                            <p:txEl>
                                              <p:pRg st="0" end="0"/>
                                            </p:txEl>
                                          </p:spTgt>
                                        </p:tgtEl>
                                      </p:cBhvr>
                                    </p:animEffect>
                                  </p:childTnLst>
                                </p:cTn>
                              </p:par>
                            </p:childTnLst>
                          </p:cTn>
                        </p:par>
                        <p:par>
                          <p:cTn id="108" fill="hold">
                            <p:stCondLst>
                              <p:cond delay="500"/>
                            </p:stCondLst>
                            <p:childTnLst>
                              <p:par>
                                <p:cTn id="109" presetID="14" presetClass="entr" presetSubtype="10" fill="hold" grpId="0" nodeType="afterEffect">
                                  <p:stCondLst>
                                    <p:cond delay="0"/>
                                  </p:stCondLst>
                                  <p:childTnLst>
                                    <p:set>
                                      <p:cBhvr>
                                        <p:cTn id="110"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11" dur="500"/>
                                        <p:tgtEl>
                                          <p:spTgt spid="15">
                                            <p:txEl>
                                              <p:pRg st="1" end="1"/>
                                            </p:txEl>
                                          </p:spTgt>
                                        </p:tgtEl>
                                      </p:cBhvr>
                                    </p:animEffect>
                                  </p:childTnLst>
                                </p:cTn>
                              </p:par>
                            </p:childTnLst>
                          </p:cTn>
                        </p:par>
                        <p:par>
                          <p:cTn id="112" fill="hold">
                            <p:stCondLst>
                              <p:cond delay="1000"/>
                            </p:stCondLst>
                            <p:childTnLst>
                              <p:par>
                                <p:cTn id="113" presetID="14" presetClass="entr" presetSubtype="10" fill="hold" grpId="0" nodeType="afterEffect">
                                  <p:stCondLst>
                                    <p:cond delay="0"/>
                                  </p:stCondLst>
                                  <p:childTnLst>
                                    <p:set>
                                      <p:cBhvr>
                                        <p:cTn id="114"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115" dur="500"/>
                                        <p:tgtEl>
                                          <p:spTgt spid="15">
                                            <p:txEl>
                                              <p:pRg st="2" end="2"/>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4" presetClass="entr" presetSubtype="10" fill="hold" grpId="0" nodeType="clickEffect">
                                  <p:stCondLst>
                                    <p:cond delay="0"/>
                                  </p:stCondLst>
                                  <p:childTnLst>
                                    <p:set>
                                      <p:cBhvr>
                                        <p:cTn id="119"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120" dur="500"/>
                                        <p:tgtEl>
                                          <p:spTgt spid="15">
                                            <p:txEl>
                                              <p:pRg st="4" end="4"/>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4" presetClass="entr" presetSubtype="10" fill="hold" grpId="0" nodeType="clickEffect">
                                  <p:stCondLst>
                                    <p:cond delay="0"/>
                                  </p:stCondLst>
                                  <p:childTnLst>
                                    <p:set>
                                      <p:cBhvr>
                                        <p:cTn id="124" dur="1" fill="hold">
                                          <p:stCondLst>
                                            <p:cond delay="0"/>
                                          </p:stCondLst>
                                        </p:cTn>
                                        <p:tgtEl>
                                          <p:spTgt spid="2"/>
                                        </p:tgtEl>
                                        <p:attrNameLst>
                                          <p:attrName>style.visibility</p:attrName>
                                        </p:attrNameLst>
                                      </p:cBhvr>
                                      <p:to>
                                        <p:strVal val="visible"/>
                                      </p:to>
                                    </p:set>
                                    <p:animEffect transition="in" filter="randombar(horizontal)">
                                      <p:cBhvr>
                                        <p:cTn id="125" dur="500"/>
                                        <p:tgtEl>
                                          <p:spTgt spid="2"/>
                                        </p:tgtEl>
                                      </p:cBhvr>
                                    </p:animEffect>
                                  </p:childTnLst>
                                </p:cTn>
                              </p:par>
                              <p:par>
                                <p:cTn id="126" presetID="14" presetClass="entr" presetSubtype="10" fill="hold" grpId="0"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randombar(horizontal)">
                                      <p:cBhvr>
                                        <p:cTn id="1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3" grpId="0" bldLvl="0" animBg="1"/>
      <p:bldP spid="6" grpId="0" bldLvl="0" animBg="1"/>
      <p:bldP spid="7" grpId="0" bldLvl="0" animBg="1"/>
      <p:bldP spid="25" grpId="0" uiExpand="1" build="p"/>
      <p:bldP spid="8" grpId="0" animBg="1"/>
      <p:bldP spid="9" grpId="0" animBg="1"/>
      <p:bldP spid="10" grpId="0" animBg="1"/>
      <p:bldP spid="14" grpId="0" animBg="1"/>
      <p:bldP spid="11" grpId="0" animBg="1"/>
      <p:bldP spid="13" grpId="0" animBg="1"/>
      <p:bldP spid="12" grpId="0" animBg="1"/>
      <p:bldP spid="15" grpId="0" uiExpand="1" build="p"/>
      <p:bldP spid="17" grpId="0" bldLvl="0" animBg="1"/>
      <p:bldP spid="16" grpId="0" animBg="1"/>
      <p:bldP spid="20" grpId="0" animBg="1"/>
      <p:bldP spid="19" grpId="0" bldLvl="0" animBg="1"/>
      <p:bldP spid="18" grpId="0" animBg="1"/>
      <p:bldP spid="2"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 name="圆角矩形 38"/>
          <p:cNvSpPr/>
          <p:nvPr/>
        </p:nvSpPr>
        <p:spPr>
          <a:xfrm>
            <a:off x="10490835" y="5116830"/>
            <a:ext cx="2849880" cy="768350"/>
          </a:xfrm>
          <a:prstGeom prst="roundRect">
            <a:avLst>
              <a:gd name="adj" fmla="val 36025"/>
            </a:avLst>
          </a:prstGeom>
          <a:solidFill>
            <a:schemeClr val="accent2">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732280" y="1995170"/>
            <a:ext cx="2275205" cy="399415"/>
          </a:xfrm>
          <a:prstGeom prst="rect">
            <a:avLst/>
          </a:prstGeom>
          <a:noFill/>
        </p:spPr>
        <p:txBody>
          <a:bodyPr wrap="square" rtlCol="0">
            <a:noAutofit/>
          </a:bodyPr>
          <a:p>
            <a:r>
              <a:rPr lang="en-US" altLang="zh-CN" sz="2200" b="1" i="1">
                <a:solidFill>
                  <a:schemeClr val="accent2">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 elderly couple</a:t>
            </a:r>
            <a:endParaRPr lang="en-US" altLang="zh-CN" sz="2200" b="1" i="1">
              <a:solidFill>
                <a:schemeClr val="accent2">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endParaRPr lang="en-US" altLang="zh-CN" sz="2200" b="1" i="1">
              <a:solidFill>
                <a:schemeClr val="accent2">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5" name="文本框 4"/>
          <p:cNvSpPr txBox="1"/>
          <p:nvPr/>
        </p:nvSpPr>
        <p:spPr>
          <a:xfrm>
            <a:off x="7527925" y="1993265"/>
            <a:ext cx="3048000" cy="429895"/>
          </a:xfrm>
          <a:prstGeom prst="rect">
            <a:avLst/>
          </a:prstGeom>
          <a:noFill/>
        </p:spPr>
        <p:txBody>
          <a:bodyPr wrap="square" rtlCol="0" anchor="t">
            <a:spAutoFit/>
          </a:bodyPr>
          <a:p>
            <a:r>
              <a:rPr lang="en-US" altLang="zh-CN" sz="2200" b="1" i="1">
                <a:solidFill>
                  <a:schemeClr val="accent2">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neighbourhood children</a:t>
            </a:r>
            <a:endParaRPr lang="en-US" altLang="zh-CN" sz="2200" b="1" i="1">
              <a:solidFill>
                <a:schemeClr val="accent2">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7" name="文本框 6"/>
          <p:cNvSpPr txBox="1"/>
          <p:nvPr/>
        </p:nvSpPr>
        <p:spPr>
          <a:xfrm>
            <a:off x="7527925" y="2470150"/>
            <a:ext cx="4123055" cy="1325880"/>
          </a:xfrm>
          <a:prstGeom prst="rect">
            <a:avLst/>
          </a:prstGeom>
          <a:noFill/>
          <a:ln w="12700" cmpd="sng">
            <a:solidFill>
              <a:schemeClr val="accent1">
                <a:shade val="50000"/>
              </a:schemeClr>
            </a:solidFill>
            <a:prstDash val="lgDash"/>
          </a:ln>
        </p:spPr>
        <p:txBody>
          <a:bodyPr wrap="square" rtlCol="0" anchor="t">
            <a:noAutofit/>
          </a:bodyPr>
          <a:p>
            <a:pPr marL="198120" indent="-198120" fontAlgn="auto">
              <a:buFont typeface="Arial" panose="020B0604020202020204" pitchFamily="34" charset="0"/>
              <a:buChar char="•"/>
            </a:pPr>
            <a:r>
              <a:rPr lang="en-US" altLang="zh-CN" sz="2000" b="1" i="1">
                <a:latin typeface="Times New Roman" panose="02020603050405020304"/>
                <a:ea typeface="宋体" panose="02010600030101010101" pitchFamily="2" charset="-122"/>
                <a:sym typeface="+mn-ea"/>
              </a:rPr>
              <a:t>expressed understandings</a:t>
            </a:r>
            <a:endParaRPr lang="en-US" altLang="zh-CN" sz="2000" b="1" i="1">
              <a:latin typeface="Times New Roman" panose="02020603050405020304"/>
              <a:ea typeface="宋体" panose="02010600030101010101" pitchFamily="2" charset="-122"/>
              <a:sym typeface="+mn-ea"/>
            </a:endParaRPr>
          </a:p>
          <a:p>
            <a:pPr marL="198120" indent="-198120" fontAlgn="auto">
              <a:buFont typeface="Arial" panose="020B0604020202020204" pitchFamily="34" charset="0"/>
              <a:buChar char="•"/>
            </a:pPr>
            <a:r>
              <a:rPr lang="en-US" altLang="zh-CN" sz="2000" b="1" i="1">
                <a:latin typeface="Times New Roman" panose="02020603050405020304"/>
                <a:ea typeface="宋体" panose="02010600030101010101" pitchFamily="2" charset="-122"/>
                <a:sym typeface="+mn-ea"/>
              </a:rPr>
              <a:t>read “Where the Red Fern Grows”</a:t>
            </a:r>
            <a:endParaRPr lang="en-US" altLang="zh-CN" sz="2000" b="1" i="1">
              <a:latin typeface="Times New Roman" panose="02020603050405020304"/>
              <a:ea typeface="宋体" panose="02010600030101010101" pitchFamily="2" charset="-122"/>
              <a:sym typeface="+mn-ea"/>
            </a:endParaRPr>
          </a:p>
          <a:p>
            <a:pPr marL="198120" indent="-198120" fontAlgn="auto">
              <a:buFont typeface="Arial" panose="020B0604020202020204" pitchFamily="34" charset="0"/>
              <a:buChar char="•"/>
            </a:pPr>
            <a:r>
              <a:rPr lang="en-US" altLang="zh-CN" sz="2000" b="1" i="1">
                <a:latin typeface="Times New Roman" panose="02020603050405020304"/>
                <a:ea typeface="宋体" panose="02010600030101010101" pitchFamily="2" charset="-122"/>
                <a:sym typeface="+mn-ea"/>
              </a:rPr>
              <a:t>discussed catching crawfish, loving pets, and family relationships. </a:t>
            </a:r>
            <a:endParaRPr lang="en-US" altLang="zh-CN" sz="2000" b="1" i="1">
              <a:latin typeface="Times New Roman" panose="02020603050405020304"/>
              <a:ea typeface="宋体" panose="02010600030101010101" pitchFamily="2" charset="-122"/>
              <a:sym typeface="+mn-ea"/>
            </a:endParaRPr>
          </a:p>
          <a:p>
            <a:endParaRPr lang="en-US" altLang="zh-CN" sz="2000" b="1" i="1">
              <a:latin typeface="Times New Roman" panose="02020603050405020304"/>
              <a:ea typeface="宋体" panose="02010600030101010101" pitchFamily="2" charset="-122"/>
              <a:sym typeface="+mn-ea"/>
            </a:endParaRPr>
          </a:p>
        </p:txBody>
      </p:sp>
      <p:sp>
        <p:nvSpPr>
          <p:cNvPr id="13" name="文本框 12"/>
          <p:cNvSpPr txBox="1"/>
          <p:nvPr/>
        </p:nvSpPr>
        <p:spPr>
          <a:xfrm>
            <a:off x="7537450" y="5121275"/>
            <a:ext cx="1711960" cy="429895"/>
          </a:xfrm>
          <a:prstGeom prst="rect">
            <a:avLst/>
          </a:prstGeom>
          <a:noFill/>
        </p:spPr>
        <p:txBody>
          <a:bodyPr wrap="square" rtlCol="0" anchor="t">
            <a:spAutoFit/>
          </a:bodyPr>
          <a:p>
            <a:r>
              <a:rPr lang="en-US" altLang="zh-CN" sz="2200" b="1" i="1">
                <a:solidFill>
                  <a:schemeClr val="accent2">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another boy</a:t>
            </a:r>
            <a:endParaRPr lang="en-US" altLang="zh-CN" sz="2200" b="1" i="1">
              <a:solidFill>
                <a:schemeClr val="accent2">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15" name="文本框 14"/>
          <p:cNvSpPr txBox="1"/>
          <p:nvPr/>
        </p:nvSpPr>
        <p:spPr>
          <a:xfrm>
            <a:off x="4669155" y="3397250"/>
            <a:ext cx="2506980" cy="1739900"/>
          </a:xfrm>
          <a:prstGeom prst="rect">
            <a:avLst/>
          </a:prstGeom>
          <a:noFill/>
        </p:spPr>
        <p:txBody>
          <a:bodyPr wrap="square" rtlCol="0" anchor="t">
            <a:noAutofit/>
          </a:bodyPr>
          <a:p>
            <a:pPr marL="285750" indent="-285750">
              <a:buFont typeface="Wingdings" panose="05000000000000000000" charset="0"/>
              <a:buChar char="ü"/>
            </a:pPr>
            <a:r>
              <a:rPr lang="en-US" altLang="zh-CN" sz="2200">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charset="0"/>
                <a:cs typeface="Times New Roman" panose="02020603050405020304" charset="0"/>
                <a:sym typeface="+mn-ea"/>
              </a:rPr>
              <a:t>small kindness</a:t>
            </a:r>
            <a:endParaRPr lang="en-US" altLang="zh-CN" sz="2200">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marL="285750" indent="-285750">
              <a:buFont typeface="Wingdings" panose="05000000000000000000" charset="0"/>
              <a:buChar char="ü"/>
            </a:pPr>
            <a:r>
              <a:rPr lang="en-US" altLang="zh-CN" sz="2200">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charset="0"/>
                <a:cs typeface="Times New Roman" panose="02020603050405020304" charset="0"/>
                <a:sym typeface="+mn-ea"/>
              </a:rPr>
              <a:t>an icebreaker</a:t>
            </a:r>
            <a:endParaRPr lang="en-US" altLang="zh-CN" sz="2200">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marL="285750" indent="-285750">
              <a:buFont typeface="Wingdings" panose="05000000000000000000" charset="0"/>
              <a:buChar char="ü"/>
            </a:pPr>
            <a:r>
              <a:rPr lang="en-US" altLang="zh-CN" sz="2200">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charset="0"/>
                <a:cs typeface="Times New Roman" panose="02020603050405020304" charset="0"/>
                <a:sym typeface="+mn-ea"/>
              </a:rPr>
              <a:t>an open door</a:t>
            </a:r>
            <a:endParaRPr lang="en-US" altLang="zh-CN" sz="2200">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marL="285750" indent="-285750">
              <a:buFont typeface="Wingdings" panose="05000000000000000000" charset="0"/>
              <a:buChar char="ü"/>
            </a:pPr>
            <a:r>
              <a:rPr lang="en-US" altLang="zh-CN" sz="2200">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charset="0"/>
                <a:cs typeface="Times New Roman" panose="02020603050405020304" charset="0"/>
                <a:sym typeface="+mn-ea"/>
              </a:rPr>
              <a:t>a bond</a:t>
            </a:r>
            <a:endParaRPr lang="en-US" altLang="zh-CN" sz="2200">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marL="285750" indent="-285750">
              <a:buFont typeface="Wingdings" panose="05000000000000000000" charset="0"/>
              <a:buChar char="ü"/>
            </a:pPr>
            <a:r>
              <a:rPr lang="en-US" altLang="zh-CN" sz="2200">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charset="0"/>
                <a:cs typeface="Times New Roman" panose="02020603050405020304" charset="0"/>
                <a:sym typeface="+mn-ea"/>
              </a:rPr>
              <a:t>trust...</a:t>
            </a:r>
            <a:endParaRPr lang="en-US" altLang="zh-CN" sz="2200">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6" name="文本框 5"/>
          <p:cNvSpPr txBox="1"/>
          <p:nvPr/>
        </p:nvSpPr>
        <p:spPr>
          <a:xfrm>
            <a:off x="404495" y="2479675"/>
            <a:ext cx="3602990" cy="1938020"/>
          </a:xfrm>
          <a:prstGeom prst="rect">
            <a:avLst/>
          </a:prstGeom>
          <a:noFill/>
          <a:ln w="12700" cmpd="sng">
            <a:solidFill>
              <a:schemeClr val="accent1">
                <a:shade val="50000"/>
              </a:schemeClr>
            </a:solidFill>
            <a:prstDash val="lgDash"/>
          </a:ln>
        </p:spPr>
        <p:txBody>
          <a:bodyPr wrap="square" rtlCol="0" anchor="t">
            <a:noAutofit/>
          </a:bodyPr>
          <a:p>
            <a:pPr marL="198120" indent="-198120" fontAlgn="auto">
              <a:buFont typeface="Arial" panose="020B0604020202020204" pitchFamily="34" charset="0"/>
              <a:buChar char="•"/>
            </a:pPr>
            <a:r>
              <a:rPr lang="en-US" altLang="zh-CN" sz="2000" b="1" i="1">
                <a:latin typeface="Times New Roman" panose="02020603050405020304"/>
                <a:ea typeface="宋体" panose="02010600030101010101" pitchFamily="2" charset="-122"/>
                <a:sym typeface="+mn-ea"/>
              </a:rPr>
              <a:t>ring the bell once</a:t>
            </a:r>
            <a:endParaRPr lang="en-US" altLang="zh-CN" sz="2000" b="1" i="1">
              <a:latin typeface="Times New Roman" panose="02020603050405020304"/>
              <a:ea typeface="宋体" panose="02010600030101010101" pitchFamily="2" charset="-122"/>
              <a:sym typeface="+mn-ea"/>
            </a:endParaRPr>
          </a:p>
          <a:p>
            <a:pPr marL="198120" indent="-198120" fontAlgn="auto">
              <a:buFont typeface="Arial" panose="020B0604020202020204" pitchFamily="34" charset="0"/>
              <a:buChar char="•"/>
            </a:pPr>
            <a:r>
              <a:rPr lang="en-US" altLang="zh-CN" sz="2000" b="1" i="1">
                <a:latin typeface="Times New Roman" panose="02020603050405020304"/>
                <a:ea typeface="宋体" panose="02010600030101010101" pitchFamily="2" charset="-122"/>
                <a:sym typeface="+mn-ea"/>
              </a:rPr>
              <a:t>one Popsicle per day</a:t>
            </a:r>
            <a:endParaRPr lang="en-US" altLang="zh-CN" sz="2000" b="1" i="1">
              <a:latin typeface="Times New Roman" panose="02020603050405020304"/>
              <a:ea typeface="宋体" panose="02010600030101010101" pitchFamily="2" charset="-122"/>
              <a:sym typeface="+mn-ea"/>
            </a:endParaRPr>
          </a:p>
          <a:p>
            <a:pPr marL="198120" indent="-198120" fontAlgn="auto">
              <a:buFont typeface="Arial" panose="020B0604020202020204" pitchFamily="34" charset="0"/>
              <a:buChar char="•"/>
            </a:pPr>
            <a:r>
              <a:rPr lang="en-US" altLang="zh-CN" sz="2000" b="1" i="1">
                <a:latin typeface="Times New Roman" panose="02020603050405020304"/>
                <a:ea typeface="宋体" panose="02010600030101010101" pitchFamily="2" charset="-122"/>
                <a:sym typeface="+mn-ea"/>
              </a:rPr>
              <a:t>share something good</a:t>
            </a:r>
            <a:endParaRPr lang="en-US" altLang="zh-CN" sz="2000" b="1" i="1">
              <a:latin typeface="Times New Roman" panose="02020603050405020304"/>
              <a:ea typeface="宋体" panose="02010600030101010101" pitchFamily="2" charset="-122"/>
              <a:sym typeface="+mn-ea"/>
            </a:endParaRPr>
          </a:p>
          <a:p>
            <a:pPr marL="198120" indent="-198120" fontAlgn="auto">
              <a:buFont typeface="Arial" panose="020B0604020202020204" pitchFamily="34" charset="0"/>
              <a:buChar char="•"/>
            </a:pPr>
            <a:r>
              <a:rPr lang="en-US" altLang="zh-CN" sz="2000" b="1" i="1">
                <a:latin typeface="Times New Roman" panose="02020603050405020304"/>
                <a:ea typeface="宋体" panose="02010600030101010101" pitchFamily="2" charset="-122"/>
                <a:sym typeface="+mn-ea"/>
              </a:rPr>
              <a:t>“Ladies first” </a:t>
            </a:r>
            <a:endParaRPr lang="en-US" altLang="zh-CN" sz="2000" b="1" i="1">
              <a:latin typeface="Times New Roman" panose="02020603050405020304"/>
              <a:ea typeface="宋体" panose="02010600030101010101" pitchFamily="2" charset="-122"/>
              <a:sym typeface="+mn-ea"/>
            </a:endParaRPr>
          </a:p>
          <a:p>
            <a:pPr marL="198120" indent="-198120" fontAlgn="auto">
              <a:buFont typeface="Arial" panose="020B0604020202020204" pitchFamily="34" charset="0"/>
              <a:buChar char="•"/>
            </a:pPr>
            <a:r>
              <a:rPr lang="en-US" altLang="zh-CN" sz="2000" b="1" i="1">
                <a:latin typeface="Times New Roman" panose="02020603050405020304"/>
                <a:ea typeface="宋体" panose="02010600030101010101" pitchFamily="2" charset="-122"/>
                <a:sym typeface="+mn-ea"/>
              </a:rPr>
              <a:t>“Don’t interrupt”</a:t>
            </a:r>
            <a:endParaRPr lang="en-US" altLang="zh-CN" sz="2000" b="1" i="1">
              <a:latin typeface="Times New Roman" panose="02020603050405020304"/>
              <a:ea typeface="宋体" panose="02010600030101010101" pitchFamily="2" charset="-122"/>
              <a:sym typeface="+mn-ea"/>
            </a:endParaRPr>
          </a:p>
          <a:p>
            <a:pPr marL="198120" indent="-198120" fontAlgn="auto">
              <a:buFont typeface="Arial" panose="020B0604020202020204" pitchFamily="34" charset="0"/>
              <a:buChar char="•"/>
            </a:pPr>
            <a:r>
              <a:rPr lang="en-US" altLang="zh-CN" sz="2000" b="1" i="1">
                <a:latin typeface="Times New Roman" panose="02020603050405020304"/>
                <a:ea typeface="宋体" panose="02010600030101010101" pitchFamily="2" charset="-122"/>
                <a:sym typeface="+mn-ea"/>
              </a:rPr>
              <a:t>“</a:t>
            </a:r>
            <a:r>
              <a:rPr lang="en-US" altLang="zh-CN" sz="2000" b="1" i="1">
                <a:latin typeface="Times New Roman" panose="02020603050405020304"/>
                <a:ea typeface="Times New Roman" panose="02020603050405020304"/>
                <a:sym typeface="+mn-ea"/>
              </a:rPr>
              <a:t>Properly get rid of </a:t>
            </a:r>
            <a:r>
              <a:rPr lang="en-US" altLang="zh-CN" sz="2000" b="1" i="1">
                <a:latin typeface="Times New Roman" panose="02020603050405020304"/>
                <a:ea typeface="宋体" panose="02010600030101010101" pitchFamily="2" charset="-122"/>
                <a:sym typeface="+mn-ea"/>
              </a:rPr>
              <a:t>the sticks”</a:t>
            </a:r>
            <a:endParaRPr lang="en-US" altLang="zh-CN" sz="2000" b="1" i="1">
              <a:latin typeface="Times New Roman" panose="02020603050405020304"/>
              <a:ea typeface="宋体" panose="02010600030101010101" pitchFamily="2" charset="-122"/>
              <a:sym typeface="+mn-ea"/>
            </a:endParaRPr>
          </a:p>
        </p:txBody>
      </p:sp>
      <p:sp>
        <p:nvSpPr>
          <p:cNvPr id="8" name="文本框 7"/>
          <p:cNvSpPr txBox="1"/>
          <p:nvPr/>
        </p:nvSpPr>
        <p:spPr>
          <a:xfrm>
            <a:off x="4863465" y="767715"/>
            <a:ext cx="1479550" cy="429895"/>
          </a:xfrm>
          <a:prstGeom prst="rect">
            <a:avLst/>
          </a:prstGeom>
          <a:noFill/>
        </p:spPr>
        <p:txBody>
          <a:bodyPr wrap="square" rtlCol="0" anchor="t">
            <a:spAutoFit/>
          </a:bodyPr>
          <a:p>
            <a:r>
              <a:rPr lang="en-US" altLang="zh-CN" sz="2200" b="1" i="1">
                <a:solidFill>
                  <a:schemeClr val="accent2">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Popsicles   </a:t>
            </a:r>
            <a:endParaRPr lang="en-US" altLang="zh-CN" sz="2200" b="1" i="1">
              <a:solidFill>
                <a:schemeClr val="accent2">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9" name="文本框 8"/>
          <p:cNvSpPr txBox="1"/>
          <p:nvPr/>
        </p:nvSpPr>
        <p:spPr>
          <a:xfrm rot="19080000">
            <a:off x="3683000" y="1375410"/>
            <a:ext cx="977265" cy="398780"/>
          </a:xfrm>
          <a:prstGeom prst="rect">
            <a:avLst/>
          </a:prstGeom>
          <a:noFill/>
        </p:spPr>
        <p:txBody>
          <a:bodyPr wrap="square" rtlCol="0" anchor="t">
            <a:spAutoFit/>
          </a:bodyPr>
          <a:p>
            <a:r>
              <a:rPr lang="en-US" altLang="zh-CN" sz="2000" b="1" i="1">
                <a:solidFill>
                  <a:schemeClr val="accent1">
                    <a:lumMod val="75000"/>
                  </a:schemeClr>
                </a:solidFill>
                <a:latin typeface="Times New Roman" panose="02020603050405020304" charset="0"/>
                <a:cs typeface="Times New Roman" panose="02020603050405020304" charset="0"/>
                <a:sym typeface="+mn-ea"/>
              </a:rPr>
              <a:t>Giving</a:t>
            </a:r>
            <a:endParaRPr lang="en-US" altLang="zh-CN" sz="2000" b="1" i="1">
              <a:solidFill>
                <a:schemeClr val="accent1">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rot="2160000">
            <a:off x="6659880" y="1318260"/>
            <a:ext cx="985520" cy="706755"/>
          </a:xfrm>
          <a:prstGeom prst="rect">
            <a:avLst/>
          </a:prstGeom>
          <a:noFill/>
        </p:spPr>
        <p:txBody>
          <a:bodyPr wrap="square" rtlCol="0" anchor="t">
            <a:spAutoFit/>
          </a:bodyPr>
          <a:p>
            <a:r>
              <a:rPr lang="en-US" altLang="zh-CN" sz="2000" b="1" i="1">
                <a:solidFill>
                  <a:schemeClr val="accent1">
                    <a:lumMod val="75000"/>
                  </a:schemeClr>
                </a:solidFill>
                <a:latin typeface="Times New Roman" panose="02020603050405020304" charset="0"/>
                <a:cs typeface="Times New Roman" panose="02020603050405020304" charset="0"/>
                <a:sym typeface="+mn-ea"/>
              </a:rPr>
              <a:t>Getting</a:t>
            </a:r>
            <a:endParaRPr lang="en-US" altLang="zh-CN" sz="2000" b="1" i="1">
              <a:solidFill>
                <a:schemeClr val="accent1">
                  <a:lumMod val="75000"/>
                </a:schemeClr>
              </a:solidFill>
              <a:latin typeface="Times New Roman" panose="02020603050405020304" charset="0"/>
              <a:cs typeface="Times New Roman" panose="02020603050405020304" charset="0"/>
              <a:sym typeface="+mn-ea"/>
            </a:endParaRPr>
          </a:p>
        </p:txBody>
      </p:sp>
      <p:cxnSp>
        <p:nvCxnSpPr>
          <p:cNvPr id="11" name="直接箭头连接符 10"/>
          <p:cNvCxnSpPr/>
          <p:nvPr/>
        </p:nvCxnSpPr>
        <p:spPr>
          <a:xfrm flipV="1">
            <a:off x="3834765" y="1193800"/>
            <a:ext cx="1051560" cy="90995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flipV="1">
            <a:off x="6358255" y="1193800"/>
            <a:ext cx="1292225" cy="88074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333375" y="556895"/>
            <a:ext cx="3820160" cy="922020"/>
          </a:xfrm>
          <a:prstGeom prst="rect">
            <a:avLst/>
          </a:prstGeom>
          <a:noFill/>
        </p:spPr>
        <p:txBody>
          <a:bodyPr wrap="square" rtlCol="0" anchor="t">
            <a:spAutoFit/>
          </a:bodyPr>
          <a:p>
            <a:pPr fontAlgn="auto">
              <a:lnSpc>
                <a:spcPct val="90000"/>
              </a:lnSpc>
            </a:pPr>
            <a:r>
              <a:rPr lang="en-US" altLang="zh-CN" sz="2000" b="1" i="1">
                <a:latin typeface="Times New Roman" panose="02020603050405020304" charset="0"/>
                <a:cs typeface="Times New Roman" panose="02020603050405020304" charset="0"/>
                <a:sym typeface="+mn-ea"/>
              </a:rPr>
              <a:t>- retired</a:t>
            </a:r>
            <a:endParaRPr lang="en-US" altLang="zh-CN" sz="2000" b="1" i="1">
              <a:latin typeface="Times New Roman" panose="02020603050405020304" charset="0"/>
              <a:cs typeface="Times New Roman" panose="02020603050405020304" charset="0"/>
              <a:sym typeface="+mn-ea"/>
            </a:endParaRPr>
          </a:p>
          <a:p>
            <a:pPr fontAlgn="auto">
              <a:lnSpc>
                <a:spcPct val="90000"/>
              </a:lnSpc>
            </a:pPr>
            <a:r>
              <a:rPr lang="en-US" altLang="zh-CN" sz="2000" b="1" i="1">
                <a:latin typeface="Times New Roman" panose="02020603050405020304"/>
                <a:ea typeface="宋体" panose="02010600030101010101" pitchFamily="2" charset="-122"/>
                <a:sym typeface="+mn-ea"/>
              </a:rPr>
              <a:t>- sales and nursing</a:t>
            </a:r>
            <a:endParaRPr lang="en-US" altLang="zh-CN" sz="2000" b="1" i="1">
              <a:latin typeface="Times New Roman" panose="02020603050405020304" charset="0"/>
              <a:cs typeface="Times New Roman" panose="02020603050405020304" charset="0"/>
              <a:sym typeface="+mn-ea"/>
            </a:endParaRPr>
          </a:p>
          <a:p>
            <a:pPr fontAlgn="auto">
              <a:lnSpc>
                <a:spcPct val="90000"/>
              </a:lnSpc>
            </a:pPr>
            <a:r>
              <a:rPr lang="en-US" altLang="zh-CN" sz="2000" b="1" i="1">
                <a:latin typeface="Times New Roman" panose="02020603050405020304"/>
                <a:ea typeface="宋体" panose="02010600030101010101" pitchFamily="2" charset="-122"/>
                <a:sym typeface="+mn-ea"/>
              </a:rPr>
              <a:t>- concerns: aches, pains, dinners</a:t>
            </a:r>
            <a:endParaRPr lang="en-US" altLang="zh-CN" sz="2000" b="1" i="1">
              <a:latin typeface="Times New Roman" panose="02020603050405020304" charset="0"/>
              <a:cs typeface="Times New Roman" panose="02020603050405020304" charset="0"/>
              <a:sym typeface="+mn-ea"/>
            </a:endParaRPr>
          </a:p>
        </p:txBody>
      </p:sp>
      <p:sp>
        <p:nvSpPr>
          <p:cNvPr id="16" name="文本框 15"/>
          <p:cNvSpPr txBox="1"/>
          <p:nvPr/>
        </p:nvSpPr>
        <p:spPr>
          <a:xfrm>
            <a:off x="7981315" y="1327785"/>
            <a:ext cx="2352040" cy="398780"/>
          </a:xfrm>
          <a:prstGeom prst="rect">
            <a:avLst/>
          </a:prstGeom>
          <a:noFill/>
        </p:spPr>
        <p:txBody>
          <a:bodyPr wrap="square" rtlCol="0" anchor="t">
            <a:spAutoFit/>
          </a:bodyPr>
          <a:p>
            <a:r>
              <a:rPr lang="en-US" altLang="zh-CN" sz="2000" b="1" i="1">
                <a:latin typeface="Times New Roman" panose="02020603050405020304"/>
                <a:ea typeface="宋体" panose="02010600030101010101" pitchFamily="2" charset="-122"/>
                <a:sym typeface="+mn-ea"/>
              </a:rPr>
              <a:t>- want an icy treat</a:t>
            </a:r>
            <a:endParaRPr lang="en-US" altLang="zh-CN" sz="2000" b="1" i="1">
              <a:latin typeface="Times New Roman" panose="02020603050405020304"/>
              <a:ea typeface="宋体" panose="02010600030101010101" pitchFamily="2" charset="-122"/>
              <a:sym typeface="+mn-ea"/>
            </a:endParaRPr>
          </a:p>
        </p:txBody>
      </p:sp>
      <p:pic>
        <p:nvPicPr>
          <p:cNvPr id="17" name="图片 16" descr="istockphoto-1152861596-612x612"/>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4848225" y="1078230"/>
            <a:ext cx="1568450" cy="1271270"/>
          </a:xfrm>
          <a:prstGeom prst="rect">
            <a:avLst/>
          </a:prstGeom>
        </p:spPr>
      </p:pic>
      <p:pic>
        <p:nvPicPr>
          <p:cNvPr id="19" name="图片 18"/>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9187815" y="5017135"/>
            <a:ext cx="693420" cy="1722120"/>
          </a:xfrm>
          <a:prstGeom prst="rect">
            <a:avLst/>
          </a:prstGeom>
        </p:spPr>
      </p:pic>
      <p:pic>
        <p:nvPicPr>
          <p:cNvPr id="20" name="图片 19" descr="istockphoto-1425792456-612x612"/>
          <p:cNvPicPr>
            <a:picLocks noChangeAspect="1"/>
          </p:cNvPicPr>
          <p:nvPr>
            <p:custDataLst>
              <p:tags r:id="rId3"/>
            </p:custDataLst>
          </p:nvPr>
        </p:nvPicPr>
        <p:blipFill>
          <a:blip r:embed="rId4">
            <a:clrChange>
              <a:clrFrom>
                <a:srgbClr val="FFFFFF">
                  <a:alpha val="100000"/>
                </a:srgbClr>
              </a:clrFrom>
              <a:clrTo>
                <a:srgbClr val="FFFFFF">
                  <a:alpha val="100000"/>
                  <a:alpha val="0"/>
                </a:srgbClr>
              </a:clrTo>
            </a:clrChange>
          </a:blip>
          <a:srcRect l="23145" t="13252" r="23758" b="12516"/>
          <a:stretch>
            <a:fillRect/>
          </a:stretch>
        </p:blipFill>
        <p:spPr>
          <a:xfrm>
            <a:off x="1031875" y="1388110"/>
            <a:ext cx="990600" cy="1088390"/>
          </a:xfrm>
          <a:prstGeom prst="rect">
            <a:avLst/>
          </a:prstGeom>
        </p:spPr>
      </p:pic>
      <p:pic>
        <p:nvPicPr>
          <p:cNvPr id="21" name="图片 20" descr="Happy-Kids-Illustration"/>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10421620" y="1261110"/>
            <a:ext cx="1614805" cy="1331595"/>
          </a:xfrm>
          <a:prstGeom prst="rect">
            <a:avLst/>
          </a:prstGeom>
        </p:spPr>
      </p:pic>
      <p:sp>
        <p:nvSpPr>
          <p:cNvPr id="22" name="文本框 21"/>
          <p:cNvSpPr txBox="1"/>
          <p:nvPr/>
        </p:nvSpPr>
        <p:spPr>
          <a:xfrm>
            <a:off x="4468495" y="2678430"/>
            <a:ext cx="2707640" cy="429895"/>
          </a:xfrm>
          <a:prstGeom prst="rect">
            <a:avLst/>
          </a:prstGeom>
          <a:noFill/>
        </p:spPr>
        <p:txBody>
          <a:bodyPr wrap="square" rtlCol="0" anchor="t">
            <a:spAutoFit/>
          </a:bodyPr>
          <a:p>
            <a:pPr algn="l"/>
            <a:r>
              <a:rPr lang="en-US" altLang="zh-CN" sz="2200" b="1" i="1">
                <a:solidFill>
                  <a:schemeClr val="accent2">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“Popsicle Traditions”   </a:t>
            </a:r>
            <a:endParaRPr lang="en-US" altLang="zh-CN" sz="2200" b="1" i="1">
              <a:solidFill>
                <a:schemeClr val="accent2">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cxnSp>
        <p:nvCxnSpPr>
          <p:cNvPr id="23" name="直接连接符 22"/>
          <p:cNvCxnSpPr/>
          <p:nvPr/>
        </p:nvCxnSpPr>
        <p:spPr>
          <a:xfrm>
            <a:off x="4072255" y="2890520"/>
            <a:ext cx="459105" cy="7620"/>
          </a:xfrm>
          <a:prstGeom prst="line">
            <a:avLst/>
          </a:prstGeom>
          <a:ln w="28575" cmpd="sng">
            <a:solidFill>
              <a:schemeClr val="accent1">
                <a:shade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7139940" y="2905760"/>
            <a:ext cx="387985" cy="12065"/>
          </a:xfrm>
          <a:prstGeom prst="line">
            <a:avLst/>
          </a:prstGeom>
          <a:ln w="28575" cmpd="sng">
            <a:solidFill>
              <a:schemeClr val="accent1">
                <a:shade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4466590" y="481330"/>
            <a:ext cx="2471420" cy="429895"/>
          </a:xfrm>
          <a:prstGeom prst="rect">
            <a:avLst/>
          </a:prstGeom>
          <a:noFill/>
        </p:spPr>
        <p:txBody>
          <a:bodyPr wrap="square" rtlCol="0" anchor="t">
            <a:spAutoFit/>
          </a:bodyPr>
          <a:p>
            <a:pPr algn="ctr"/>
            <a:r>
              <a:rPr lang="en-US" altLang="zh-CN" sz="2200" b="1" i="1">
                <a:solidFill>
                  <a:schemeClr val="tx1"/>
                </a:solidFill>
                <a:effectLst>
                  <a:glow rad="228600">
                    <a:schemeClr val="accent2">
                      <a:satMod val="175000"/>
                      <a:alpha val="40000"/>
                    </a:schemeClr>
                  </a:glow>
                </a:effectLst>
                <a:latin typeface="Times New Roman" panose="02020603050405020304" charset="0"/>
                <a:cs typeface="Times New Roman" panose="02020603050405020304" charset="0"/>
                <a:sym typeface="+mn-ea"/>
              </a:rPr>
              <a:t>  Any Significance?   </a:t>
            </a:r>
            <a:endParaRPr lang="en-US" altLang="zh-CN" sz="2200" b="1" i="1">
              <a:solidFill>
                <a:schemeClr val="tx1"/>
              </a:solidFill>
              <a:effectLst>
                <a:glow rad="228600">
                  <a:schemeClr val="accent2">
                    <a:satMod val="175000"/>
                    <a:alpha val="40000"/>
                  </a:schemeClr>
                </a:glow>
              </a:effectLst>
              <a:latin typeface="Times New Roman" panose="02020603050405020304" charset="0"/>
              <a:cs typeface="Times New Roman" panose="02020603050405020304" charset="0"/>
              <a:sym typeface="+mn-ea"/>
            </a:endParaRPr>
          </a:p>
        </p:txBody>
      </p:sp>
      <p:sp>
        <p:nvSpPr>
          <p:cNvPr id="26" name="文本框 25"/>
          <p:cNvSpPr txBox="1"/>
          <p:nvPr/>
        </p:nvSpPr>
        <p:spPr>
          <a:xfrm>
            <a:off x="347980" y="259080"/>
            <a:ext cx="3486785" cy="388620"/>
          </a:xfrm>
          <a:prstGeom prst="rect">
            <a:avLst/>
          </a:prstGeom>
          <a:noFill/>
        </p:spPr>
        <p:txBody>
          <a:bodyPr wrap="square" rtlCol="0" anchor="t">
            <a:noAutofit/>
          </a:bodyPr>
          <a:p>
            <a:pPr fontAlgn="auto">
              <a:lnSpc>
                <a:spcPct val="90000"/>
              </a:lnSpc>
            </a:pPr>
            <a:r>
              <a:rPr lang="en-US" altLang="zh-CN" sz="2000" b="1" i="1">
                <a:solidFill>
                  <a:schemeClr val="accent1">
                    <a:lumMod val="75000"/>
                  </a:schemeClr>
                </a:solidFill>
                <a:effectLst>
                  <a:glow rad="228600">
                    <a:schemeClr val="accent1">
                      <a:satMod val="175000"/>
                      <a:alpha val="40000"/>
                    </a:schemeClr>
                  </a:glow>
                </a:effectLst>
                <a:latin typeface="Times New Roman" panose="02020603050405020304" charset="0"/>
                <a:cs typeface="Times New Roman" panose="02020603050405020304" charset="0"/>
                <a:sym typeface="+mn-ea"/>
              </a:rPr>
              <a:t>sociable, loving yet purposeless</a:t>
            </a:r>
            <a:endParaRPr lang="en-US" altLang="zh-CN" sz="2000" b="1" i="1">
              <a:solidFill>
                <a:schemeClr val="accent1">
                  <a:lumMod val="75000"/>
                </a:schemeClr>
              </a:solidFill>
              <a:effectLst>
                <a:glow rad="228600">
                  <a:schemeClr val="accent1">
                    <a:satMod val="175000"/>
                    <a:alpha val="40000"/>
                  </a:schemeClr>
                </a:glow>
              </a:effectLst>
              <a:latin typeface="Times New Roman" panose="02020603050405020304" charset="0"/>
              <a:cs typeface="Times New Roman" panose="02020603050405020304" charset="0"/>
              <a:sym typeface="+mn-ea"/>
            </a:endParaRPr>
          </a:p>
        </p:txBody>
      </p:sp>
      <p:sp>
        <p:nvSpPr>
          <p:cNvPr id="27" name="文本框 26"/>
          <p:cNvSpPr txBox="1"/>
          <p:nvPr/>
        </p:nvSpPr>
        <p:spPr>
          <a:xfrm>
            <a:off x="2084070" y="4410075"/>
            <a:ext cx="2068830" cy="706755"/>
          </a:xfrm>
          <a:prstGeom prst="rect">
            <a:avLst/>
          </a:prstGeom>
          <a:noFill/>
        </p:spPr>
        <p:txBody>
          <a:bodyPr wrap="square" rtlCol="0" anchor="t">
            <a:spAutoFit/>
          </a:bodyPr>
          <a:p>
            <a:r>
              <a:rPr lang="en-US" altLang="zh-CN" sz="2000" b="1" i="1">
                <a:solidFill>
                  <a:schemeClr val="tx1"/>
                </a:solidFill>
                <a:effectLst/>
                <a:latin typeface="Times New Roman" panose="02020603050405020304"/>
                <a:ea typeface="宋体" panose="02010600030101010101" pitchFamily="2" charset="-122"/>
                <a:sym typeface="+mn-ea"/>
              </a:rPr>
              <a:t>bringing joy and meaning</a:t>
            </a:r>
            <a:endParaRPr lang="en-US" altLang="zh-CN" sz="2000" b="1" i="1">
              <a:solidFill>
                <a:schemeClr val="tx1"/>
              </a:solidFill>
              <a:effectLst/>
              <a:latin typeface="Times New Roman" panose="02020603050405020304"/>
              <a:ea typeface="宋体" panose="02010600030101010101" pitchFamily="2" charset="-122"/>
              <a:sym typeface="+mn-ea"/>
            </a:endParaRPr>
          </a:p>
        </p:txBody>
      </p:sp>
      <p:cxnSp>
        <p:nvCxnSpPr>
          <p:cNvPr id="29" name="直接连接符 28"/>
          <p:cNvCxnSpPr/>
          <p:nvPr/>
        </p:nvCxnSpPr>
        <p:spPr>
          <a:xfrm>
            <a:off x="5706110" y="2286635"/>
            <a:ext cx="9525" cy="391795"/>
          </a:xfrm>
          <a:prstGeom prst="line">
            <a:avLst/>
          </a:prstGeom>
          <a:ln w="28575" cmpd="sng">
            <a:solidFill>
              <a:schemeClr val="accent1">
                <a:shade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715635" y="3044825"/>
            <a:ext cx="9525" cy="391795"/>
          </a:xfrm>
          <a:prstGeom prst="line">
            <a:avLst/>
          </a:prstGeom>
          <a:ln w="28575" cmpd="sng">
            <a:solidFill>
              <a:schemeClr val="accent1">
                <a:shade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7861300" y="5513705"/>
            <a:ext cx="1499870" cy="398780"/>
          </a:xfrm>
          <a:prstGeom prst="rect">
            <a:avLst/>
          </a:prstGeom>
          <a:noFill/>
        </p:spPr>
        <p:txBody>
          <a:bodyPr wrap="square" rtlCol="0" anchor="t">
            <a:spAutoFit/>
          </a:bodyPr>
          <a:p>
            <a:r>
              <a:rPr lang="en-US" altLang="zh-CN" sz="2000" b="1" i="1">
                <a:effectLst>
                  <a:glow rad="228600">
                    <a:schemeClr val="accent6">
                      <a:satMod val="175000"/>
                      <a:alpha val="40000"/>
                    </a:schemeClr>
                  </a:glow>
                </a:effectLst>
                <a:latin typeface="Times New Roman" panose="02020603050405020304"/>
                <a:ea typeface="宋体" panose="02010600030101010101" pitchFamily="2" charset="-122"/>
                <a:sym typeface="+mn-ea"/>
              </a:rPr>
              <a:t>want a talk</a:t>
            </a:r>
            <a:endParaRPr lang="en-US" altLang="zh-CN" sz="2000" b="1" i="1">
              <a:effectLst>
                <a:glow rad="228600">
                  <a:schemeClr val="accent6">
                    <a:satMod val="175000"/>
                    <a:alpha val="40000"/>
                  </a:schemeClr>
                </a:glow>
              </a:effectLst>
              <a:latin typeface="Times New Roman" panose="02020603050405020304"/>
              <a:ea typeface="宋体" panose="02010600030101010101" pitchFamily="2" charset="-122"/>
              <a:sym typeface="+mn-ea"/>
            </a:endParaRPr>
          </a:p>
        </p:txBody>
      </p:sp>
      <p:sp>
        <p:nvSpPr>
          <p:cNvPr id="33" name="文本框 32"/>
          <p:cNvSpPr txBox="1"/>
          <p:nvPr/>
        </p:nvSpPr>
        <p:spPr>
          <a:xfrm>
            <a:off x="4603115" y="5233670"/>
            <a:ext cx="2714625" cy="1106805"/>
          </a:xfrm>
          <a:prstGeom prst="rect">
            <a:avLst/>
          </a:prstGeom>
          <a:noFill/>
        </p:spPr>
        <p:txBody>
          <a:bodyPr wrap="square" rtlCol="0" anchor="t">
            <a:spAutoFit/>
          </a:bodyPr>
          <a:p>
            <a:r>
              <a:rPr lang="en-US" altLang="zh-CN" sz="2200" b="1" i="1">
                <a:solidFill>
                  <a:srgbClr val="C00000"/>
                </a:solidFill>
                <a:effectLst>
                  <a:glow rad="228600">
                    <a:schemeClr val="accent6">
                      <a:satMod val="175000"/>
                      <a:alpha val="40000"/>
                    </a:schemeClr>
                  </a:glow>
                </a:effectLst>
                <a:latin typeface="Times New Roman" panose="02020603050405020304"/>
                <a:ea typeface="宋体" panose="02010600030101010101" pitchFamily="2" charset="-122"/>
                <a:sym typeface="+mn-ea"/>
              </a:rPr>
              <a:t>- What did “I” sense?</a:t>
            </a:r>
            <a:endParaRPr lang="en-US" altLang="zh-CN" sz="2200" b="1" i="1">
              <a:solidFill>
                <a:srgbClr val="C00000"/>
              </a:solidFill>
              <a:effectLst>
                <a:glow rad="228600">
                  <a:schemeClr val="accent6">
                    <a:satMod val="175000"/>
                    <a:alpha val="40000"/>
                  </a:schemeClr>
                </a:glow>
              </a:effectLst>
              <a:latin typeface="Times New Roman" panose="02020603050405020304"/>
              <a:ea typeface="宋体" panose="02010600030101010101" pitchFamily="2" charset="-122"/>
              <a:sym typeface="+mn-ea"/>
            </a:endParaRPr>
          </a:p>
          <a:p>
            <a:r>
              <a:rPr lang="en-US" altLang="zh-CN" sz="2200" b="1" i="1">
                <a:solidFill>
                  <a:srgbClr val="C00000"/>
                </a:solidFill>
                <a:effectLst>
                  <a:glow rad="228600">
                    <a:schemeClr val="accent6">
                      <a:satMod val="175000"/>
                      <a:alpha val="40000"/>
                    </a:schemeClr>
                  </a:glow>
                </a:effectLst>
                <a:latin typeface="Times New Roman" panose="02020603050405020304"/>
                <a:ea typeface="宋体" panose="02010600030101010101" pitchFamily="2" charset="-122"/>
                <a:sym typeface="+mn-ea"/>
              </a:rPr>
              <a:t>- Would anything be the change this time?</a:t>
            </a:r>
            <a:endParaRPr lang="en-US" altLang="zh-CN" sz="2200" b="1" i="1">
              <a:solidFill>
                <a:srgbClr val="C00000"/>
              </a:solidFill>
              <a:effectLst>
                <a:glow rad="228600">
                  <a:schemeClr val="accent6">
                    <a:satMod val="175000"/>
                    <a:alpha val="40000"/>
                  </a:schemeClr>
                </a:glow>
              </a:effectLst>
              <a:latin typeface="Times New Roman" panose="02020603050405020304"/>
              <a:ea typeface="宋体" panose="02010600030101010101" pitchFamily="2" charset="-122"/>
              <a:sym typeface="+mn-ea"/>
            </a:endParaRPr>
          </a:p>
        </p:txBody>
      </p:sp>
      <p:sp>
        <p:nvSpPr>
          <p:cNvPr id="34" name="文本框 33"/>
          <p:cNvSpPr txBox="1"/>
          <p:nvPr/>
        </p:nvSpPr>
        <p:spPr>
          <a:xfrm>
            <a:off x="404495" y="5514340"/>
            <a:ext cx="3612515" cy="398780"/>
          </a:xfrm>
          <a:prstGeom prst="rect">
            <a:avLst/>
          </a:prstGeom>
          <a:noFill/>
        </p:spPr>
        <p:txBody>
          <a:bodyPr wrap="square" rtlCol="0" anchor="t">
            <a:spAutoFit/>
          </a:bodyPr>
          <a:p>
            <a:r>
              <a:rPr lang="en-US" altLang="zh-CN" sz="2000" b="1" i="1">
                <a:solidFill>
                  <a:schemeClr val="tx1"/>
                </a:solidFill>
                <a:effectLst>
                  <a:glow rad="228600">
                    <a:schemeClr val="accent6">
                      <a:satMod val="175000"/>
                      <a:alpha val="40000"/>
                    </a:schemeClr>
                  </a:glow>
                </a:effectLst>
                <a:latin typeface="Times New Roman" panose="02020603050405020304"/>
                <a:ea typeface="宋体" panose="02010600030101010101" pitchFamily="2" charset="-122"/>
                <a:sym typeface="+mn-ea"/>
              </a:rPr>
              <a:t>sensed it’s more than Popsicles</a:t>
            </a:r>
            <a:endParaRPr lang="en-US" altLang="zh-CN" sz="2000" b="1" i="1">
              <a:solidFill>
                <a:schemeClr val="tx1"/>
              </a:solidFill>
              <a:effectLst>
                <a:glow rad="228600">
                  <a:schemeClr val="accent6">
                    <a:satMod val="175000"/>
                    <a:alpha val="40000"/>
                  </a:schemeClr>
                </a:glow>
              </a:effectLst>
              <a:latin typeface="Times New Roman" panose="02020603050405020304"/>
              <a:ea typeface="宋体" panose="02010600030101010101" pitchFamily="2" charset="-122"/>
              <a:sym typeface="+mn-ea"/>
            </a:endParaRPr>
          </a:p>
        </p:txBody>
      </p:sp>
      <p:cxnSp>
        <p:nvCxnSpPr>
          <p:cNvPr id="35" name="直接连接符 34"/>
          <p:cNvCxnSpPr/>
          <p:nvPr/>
        </p:nvCxnSpPr>
        <p:spPr>
          <a:xfrm>
            <a:off x="4007485" y="5692775"/>
            <a:ext cx="459105" cy="7620"/>
          </a:xfrm>
          <a:prstGeom prst="line">
            <a:avLst/>
          </a:prstGeom>
          <a:ln w="28575" cmpd="sng">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7324725" y="5708015"/>
            <a:ext cx="462280" cy="5715"/>
          </a:xfrm>
          <a:prstGeom prst="line">
            <a:avLst/>
          </a:prstGeom>
          <a:ln w="28575" cmpd="sng">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7527925" y="3843020"/>
            <a:ext cx="4115435" cy="922020"/>
          </a:xfrm>
          <a:prstGeom prst="rect">
            <a:avLst/>
          </a:prstGeom>
          <a:noFill/>
        </p:spPr>
        <p:txBody>
          <a:bodyPr wrap="square" rtlCol="0">
            <a:spAutoFit/>
          </a:bodyPr>
          <a:p>
            <a:pPr fontAlgn="auto">
              <a:lnSpc>
                <a:spcPct val="90000"/>
              </a:lnSpc>
            </a:pPr>
            <a:r>
              <a:rPr lang="en-US" altLang="zh-CN" sz="2000" b="1" i="1">
                <a:solidFill>
                  <a:schemeClr val="accent1">
                    <a:lumMod val="75000"/>
                  </a:schemeClr>
                </a:solidFill>
                <a:effectLst>
                  <a:glow rad="228600">
                    <a:schemeClr val="accent1">
                      <a:satMod val="175000"/>
                      <a:alpha val="40000"/>
                    </a:schemeClr>
                  </a:glow>
                </a:effectLst>
                <a:latin typeface="Times New Roman" panose="02020603050405020304" charset="0"/>
                <a:cs typeface="Times New Roman" panose="02020603050405020304" charset="0"/>
              </a:rPr>
              <a:t>manners,  health/caring,  sharing, interaction,  learning, company,  growth ...</a:t>
            </a:r>
            <a:endParaRPr lang="en-US" altLang="zh-CN" sz="2000" b="1" i="1">
              <a:solidFill>
                <a:schemeClr val="accent1">
                  <a:lumMod val="75000"/>
                </a:schemeClr>
              </a:solidFill>
              <a:effectLst>
                <a:glow rad="228600">
                  <a:schemeClr val="accent1">
                    <a:satMod val="175000"/>
                    <a:alpha val="40000"/>
                  </a:schemeClr>
                </a:glow>
              </a:effectLst>
              <a:latin typeface="Times New Roman" panose="02020603050405020304" charset="0"/>
              <a:cs typeface="Times New Roman" panose="02020603050405020304" charset="0"/>
            </a:endParaRPr>
          </a:p>
        </p:txBody>
      </p:sp>
      <p:sp>
        <p:nvSpPr>
          <p:cNvPr id="40" name="圆角矩形 39"/>
          <p:cNvSpPr/>
          <p:nvPr/>
        </p:nvSpPr>
        <p:spPr>
          <a:xfrm rot="16200000">
            <a:off x="5172710" y="-586740"/>
            <a:ext cx="913130" cy="1213485"/>
          </a:xfrm>
          <a:prstGeom prst="roundRect">
            <a:avLst>
              <a:gd name="adj" fmla="val 36025"/>
            </a:avLst>
          </a:prstGeom>
          <a:solidFill>
            <a:schemeClr val="accent1">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文本框 40"/>
          <p:cNvSpPr txBox="1"/>
          <p:nvPr/>
        </p:nvSpPr>
        <p:spPr>
          <a:xfrm>
            <a:off x="5022850" y="0"/>
            <a:ext cx="1213485" cy="429895"/>
          </a:xfrm>
          <a:prstGeom prst="rect">
            <a:avLst/>
          </a:prstGeom>
          <a:noFill/>
        </p:spPr>
        <p:txBody>
          <a:bodyPr wrap="square" rtlCol="0">
            <a:spAutoFit/>
          </a:bodyPr>
          <a:p>
            <a:pPr marL="212090" indent="-212090" fontAlgn="auto">
              <a:buFont typeface="Wingdings" panose="05000000000000000000" charset="0"/>
              <a:buChar char="Ø"/>
            </a:pPr>
            <a:r>
              <a:rPr lang="en-US" altLang="zh-CN" sz="2200" b="1" i="1">
                <a:latin typeface="Times New Roman" panose="02020603050405020304" charset="0"/>
                <a:cs typeface="Times New Roman" panose="02020603050405020304" charset="0"/>
              </a:rPr>
              <a:t>Cause</a:t>
            </a:r>
            <a:endParaRPr lang="en-US" altLang="zh-CN" sz="2200" b="1" i="1">
              <a:latin typeface="Times New Roman" panose="02020603050405020304" charset="0"/>
              <a:cs typeface="Times New Roman" panose="02020603050405020304" charset="0"/>
            </a:endParaRPr>
          </a:p>
        </p:txBody>
      </p:sp>
      <p:sp>
        <p:nvSpPr>
          <p:cNvPr id="43" name="圆角矩形 42"/>
          <p:cNvSpPr/>
          <p:nvPr/>
        </p:nvSpPr>
        <p:spPr>
          <a:xfrm>
            <a:off x="-1380490" y="4477385"/>
            <a:ext cx="3464560" cy="483235"/>
          </a:xfrm>
          <a:prstGeom prst="roundRect">
            <a:avLst>
              <a:gd name="adj" fmla="val 36025"/>
            </a:avLst>
          </a:prstGeom>
          <a:solidFill>
            <a:schemeClr val="accent1">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文本框 43"/>
          <p:cNvSpPr txBox="1"/>
          <p:nvPr/>
        </p:nvSpPr>
        <p:spPr>
          <a:xfrm>
            <a:off x="111760" y="4493260"/>
            <a:ext cx="1971675" cy="429895"/>
          </a:xfrm>
          <a:prstGeom prst="rect">
            <a:avLst/>
          </a:prstGeom>
          <a:noFill/>
        </p:spPr>
        <p:txBody>
          <a:bodyPr wrap="square" rtlCol="0">
            <a:spAutoFit/>
          </a:bodyPr>
          <a:p>
            <a:pPr marL="212090" indent="-212090" fontAlgn="auto">
              <a:buFont typeface="Wingdings" panose="05000000000000000000" charset="0"/>
              <a:buChar char="Ø"/>
            </a:pPr>
            <a:r>
              <a:rPr lang="en-US" altLang="zh-CN" sz="2200" b="1" i="1">
                <a:latin typeface="Times New Roman" panose="02020603050405020304" charset="0"/>
                <a:cs typeface="Times New Roman" panose="02020603050405020304" charset="0"/>
              </a:rPr>
              <a:t>Development</a:t>
            </a:r>
            <a:endParaRPr lang="en-US" altLang="zh-CN" sz="2200" b="1" i="1">
              <a:latin typeface="Times New Roman" panose="02020603050405020304" charset="0"/>
              <a:cs typeface="Times New Roman" panose="02020603050405020304" charset="0"/>
            </a:endParaRPr>
          </a:p>
        </p:txBody>
      </p:sp>
      <p:sp>
        <p:nvSpPr>
          <p:cNvPr id="45" name="文本框 44"/>
          <p:cNvSpPr txBox="1"/>
          <p:nvPr/>
        </p:nvSpPr>
        <p:spPr>
          <a:xfrm>
            <a:off x="10575925" y="5116830"/>
            <a:ext cx="1623060" cy="768350"/>
          </a:xfrm>
          <a:prstGeom prst="rect">
            <a:avLst/>
          </a:prstGeom>
          <a:noFill/>
        </p:spPr>
        <p:txBody>
          <a:bodyPr wrap="square" rtlCol="0">
            <a:spAutoFit/>
          </a:bodyPr>
          <a:p>
            <a:pPr marL="212090" indent="-212090" fontAlgn="auto">
              <a:buFont typeface="Wingdings" panose="05000000000000000000" charset="0"/>
              <a:buChar char="Ø"/>
            </a:pPr>
            <a:r>
              <a:rPr lang="en-US" altLang="zh-CN" sz="2200" b="1" i="1">
                <a:latin typeface="Times New Roman" panose="02020603050405020304" charset="0"/>
                <a:cs typeface="Times New Roman" panose="02020603050405020304" charset="0"/>
              </a:rPr>
              <a:t>Another encounter</a:t>
            </a:r>
            <a:endParaRPr lang="en-US" altLang="zh-CN" sz="2200" b="1" i="1">
              <a:latin typeface="Times New Roman" panose="02020603050405020304" charset="0"/>
              <a:cs typeface="Times New Roman" panose="02020603050405020304" charset="0"/>
            </a:endParaRPr>
          </a:p>
        </p:txBody>
      </p:sp>
      <p:sp>
        <p:nvSpPr>
          <p:cNvPr id="47" name="椭圆 46"/>
          <p:cNvSpPr/>
          <p:nvPr/>
        </p:nvSpPr>
        <p:spPr>
          <a:xfrm>
            <a:off x="1545590" y="5551805"/>
            <a:ext cx="680085" cy="3517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椭圆 47"/>
          <p:cNvSpPr/>
          <p:nvPr/>
        </p:nvSpPr>
        <p:spPr>
          <a:xfrm>
            <a:off x="8475345" y="5561330"/>
            <a:ext cx="680085" cy="3517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394970" y="4968240"/>
            <a:ext cx="1757680" cy="398780"/>
          </a:xfrm>
          <a:prstGeom prst="rect">
            <a:avLst/>
          </a:prstGeom>
          <a:noFill/>
        </p:spPr>
        <p:txBody>
          <a:bodyPr wrap="square" rtlCol="0" anchor="t">
            <a:spAutoFit/>
          </a:bodyPr>
          <a:p>
            <a:r>
              <a:rPr lang="en-US" altLang="zh-CN" sz="2000" b="1" i="1">
                <a:solidFill>
                  <a:schemeClr val="accent1">
                    <a:lumMod val="75000"/>
                  </a:schemeClr>
                </a:solidFill>
                <a:effectLst>
                  <a:glow rad="228600">
                    <a:schemeClr val="accent1">
                      <a:satMod val="175000"/>
                      <a:alpha val="40000"/>
                    </a:schemeClr>
                  </a:glow>
                </a:effectLst>
                <a:latin typeface="Times New Roman" panose="02020603050405020304" charset="0"/>
                <a:cs typeface="Times New Roman" panose="02020603050405020304" charset="0"/>
                <a:sym typeface="+mn-ea"/>
              </a:rPr>
              <a:t>life-changing</a:t>
            </a:r>
            <a:endParaRPr lang="en-US" altLang="zh-CN" sz="2000" b="1" i="1">
              <a:solidFill>
                <a:schemeClr val="accent1">
                  <a:lumMod val="75000"/>
                </a:schemeClr>
              </a:solidFill>
              <a:effectLst>
                <a:glow rad="228600">
                  <a:schemeClr val="accent1">
                    <a:satMod val="175000"/>
                    <a:alpha val="40000"/>
                  </a:schemeClr>
                </a:glow>
              </a:effectLst>
              <a:latin typeface="Times New Roman" panose="02020603050405020304" charset="0"/>
              <a:cs typeface="Times New Roman" panose="02020603050405020304" charset="0"/>
              <a:sym typeface="+mn-ea"/>
            </a:endParaRPr>
          </a:p>
        </p:txBody>
      </p:sp>
      <p:sp>
        <p:nvSpPr>
          <p:cNvPr id="3" name="椭圆 2"/>
          <p:cNvSpPr/>
          <p:nvPr/>
        </p:nvSpPr>
        <p:spPr>
          <a:xfrm>
            <a:off x="492125" y="5561330"/>
            <a:ext cx="777875" cy="3517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8" name="图片 37"/>
          <p:cNvPicPr>
            <a:picLocks noChangeAspect="1"/>
          </p:cNvPicPr>
          <p:nvPr/>
        </p:nvPicPr>
        <p:blipFill>
          <a:blip r:embed="rId6"/>
          <a:stretch>
            <a:fillRect/>
          </a:stretch>
        </p:blipFill>
        <p:spPr>
          <a:xfrm>
            <a:off x="8102600" y="160655"/>
            <a:ext cx="3933825" cy="847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par>
                                <p:cTn id="18" presetID="14" presetClass="entr" presetSubtype="1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randombar(horizontal)">
                                      <p:cBhvr>
                                        <p:cTn id="32" dur="500"/>
                                        <p:tgtEl>
                                          <p:spTgt spid="4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randombar(horizontal)">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randombar(horizontal)">
                                      <p:cBhvr>
                                        <p:cTn id="43" dur="500"/>
                                        <p:tgtEl>
                                          <p:spTgt spid="4"/>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par>
                                <p:cTn id="48" presetID="14" presetClass="entr" presetSubtype="1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randombar(horizont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randombar(horizont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randombar(horizontal)">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randombar(horizontal)">
                                      <p:cBhvr>
                                        <p:cTn id="65" dur="500"/>
                                        <p:tgtEl>
                                          <p:spTgt spid="43"/>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randombar(horizontal)">
                                      <p:cBhvr>
                                        <p:cTn id="68" dur="500"/>
                                        <p:tgtEl>
                                          <p:spTgt spid="44"/>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randombar(horizontal)">
                                      <p:cBhvr>
                                        <p:cTn id="73" dur="5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randombar(horizontal)">
                                      <p:cBhvr>
                                        <p:cTn id="78" dur="500"/>
                                        <p:tgtEl>
                                          <p:spTgt spid="7"/>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randombar(horizontal)">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randombar(horizontal)">
                                      <p:cBhvr>
                                        <p:cTn id="88" dur="500"/>
                                        <p:tgtEl>
                                          <p:spTgt spid="37"/>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randombar(horizontal)">
                                      <p:cBhvr>
                                        <p:cTn id="93" dur="500"/>
                                        <p:tgtEl>
                                          <p:spTgt spid="2"/>
                                        </p:tgtEl>
                                      </p:cBhvr>
                                    </p:animEffect>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randombar(horizontal)">
                                      <p:cBhvr>
                                        <p:cTn id="98" dur="500"/>
                                        <p:tgtEl>
                                          <p:spTgt spid="23"/>
                                        </p:tgtEl>
                                      </p:cBhvr>
                                    </p:animEffect>
                                  </p:childTnLst>
                                </p:cTn>
                              </p:par>
                              <p:par>
                                <p:cTn id="99" presetID="14" presetClass="entr" presetSubtype="10" fill="hold" nodeType="with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randombar(horizontal)">
                                      <p:cBhvr>
                                        <p:cTn id="101" dur="500"/>
                                        <p:tgtEl>
                                          <p:spTgt spid="24"/>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randombar(horizontal)">
                                      <p:cBhvr>
                                        <p:cTn id="104" dur="500"/>
                                        <p:tgtEl>
                                          <p:spTgt spid="22"/>
                                        </p:tgtEl>
                                      </p:cBhvr>
                                    </p:animEffec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randombar(horizontal)">
                                      <p:cBhvr>
                                        <p:cTn id="109" dur="500"/>
                                        <p:tgtEl>
                                          <p:spTgt spid="25"/>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nodeType="click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randombar(horizontal)">
                                      <p:cBhvr>
                                        <p:cTn id="114" dur="500"/>
                                        <p:tgtEl>
                                          <p:spTgt spid="29"/>
                                        </p:tgtEl>
                                      </p:cBhvr>
                                    </p:animEffect>
                                  </p:childTnLst>
                                </p:cTn>
                              </p:par>
                              <p:par>
                                <p:cTn id="115" presetID="14" presetClass="entr" presetSubtype="10" fill="hold" nodeType="with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randombar(horizontal)">
                                      <p:cBhvr>
                                        <p:cTn id="117" dur="500"/>
                                        <p:tgtEl>
                                          <p:spTgt spid="30"/>
                                        </p:tgtEl>
                                      </p:cBhvr>
                                    </p:animEffect>
                                  </p:childTnLst>
                                </p:cTn>
                              </p:par>
                              <p:par>
                                <p:cTn id="118" presetID="14" presetClass="entr" presetSubtype="10" fill="hold" grpId="0" nodeType="withEffect">
                                  <p:stCondLst>
                                    <p:cond delay="0"/>
                                  </p:stCondLst>
                                  <p:childTnLst>
                                    <p:set>
                                      <p:cBhvr>
                                        <p:cTn id="119"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0" dur="500"/>
                                        <p:tgtEl>
                                          <p:spTgt spid="15">
                                            <p:txEl>
                                              <p:pRg st="0" end="0"/>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4" presetClass="entr" presetSubtype="10" fill="hold" grpId="0" nodeType="clickEffect">
                                  <p:stCondLst>
                                    <p:cond delay="0"/>
                                  </p:stCondLst>
                                  <p:childTnLst>
                                    <p:set>
                                      <p:cBhvr>
                                        <p:cTn id="124"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25" dur="500"/>
                                        <p:tgtEl>
                                          <p:spTgt spid="15">
                                            <p:txEl>
                                              <p:pRg st="1" end="1"/>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4" presetClass="entr" presetSubtype="10" fill="hold" grpId="0" nodeType="clickEffect">
                                  <p:stCondLst>
                                    <p:cond delay="0"/>
                                  </p:stCondLst>
                                  <p:childTnLst>
                                    <p:set>
                                      <p:cBhvr>
                                        <p:cTn id="129"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130" dur="500"/>
                                        <p:tgtEl>
                                          <p:spTgt spid="15">
                                            <p:txEl>
                                              <p:pRg st="2" end="2"/>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14" presetClass="entr" presetSubtype="10" fill="hold" grpId="0" nodeType="clickEffect">
                                  <p:stCondLst>
                                    <p:cond delay="0"/>
                                  </p:stCondLst>
                                  <p:childTnLst>
                                    <p:set>
                                      <p:cBhvr>
                                        <p:cTn id="134"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135" dur="500"/>
                                        <p:tgtEl>
                                          <p:spTgt spid="15">
                                            <p:txEl>
                                              <p:pRg st="3" end="3"/>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14" presetClass="entr" presetSubtype="10" fill="hold" grpId="0" nodeType="clickEffect">
                                  <p:stCondLst>
                                    <p:cond delay="0"/>
                                  </p:stCondLst>
                                  <p:childTnLst>
                                    <p:set>
                                      <p:cBhvr>
                                        <p:cTn id="139"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140" dur="500"/>
                                        <p:tgtEl>
                                          <p:spTgt spid="15">
                                            <p:txEl>
                                              <p:pRg st="4" end="4"/>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14" presetClass="entr" presetSubtype="10" fill="hold" nodeType="click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randombar(horizontal)">
                                      <p:cBhvr>
                                        <p:cTn id="145" dur="500"/>
                                        <p:tgtEl>
                                          <p:spTgt spid="38"/>
                                        </p:tgtEl>
                                      </p:cBhvr>
                                    </p:animEffect>
                                  </p:childTnLst>
                                </p:cTn>
                              </p:par>
                            </p:childTnLst>
                          </p:cTn>
                        </p:par>
                      </p:childTnLst>
                    </p:cTn>
                  </p:par>
                  <p:par>
                    <p:cTn id="146" fill="hold">
                      <p:stCondLst>
                        <p:cond delay="indefinite"/>
                      </p:stCondLst>
                      <p:childTnLst>
                        <p:par>
                          <p:cTn id="147" fill="hold">
                            <p:stCondLst>
                              <p:cond delay="0"/>
                            </p:stCondLst>
                            <p:childTnLst>
                              <p:par>
                                <p:cTn id="148" presetID="14" presetClass="entr" presetSubtype="10" fill="hold" grpId="0" nodeType="clickEffect">
                                  <p:stCondLst>
                                    <p:cond delay="0"/>
                                  </p:stCondLst>
                                  <p:childTnLst>
                                    <p:set>
                                      <p:cBhvr>
                                        <p:cTn id="149" dur="1" fill="hold">
                                          <p:stCondLst>
                                            <p:cond delay="0"/>
                                          </p:stCondLst>
                                        </p:cTn>
                                        <p:tgtEl>
                                          <p:spTgt spid="13"/>
                                        </p:tgtEl>
                                        <p:attrNameLst>
                                          <p:attrName>style.visibility</p:attrName>
                                        </p:attrNameLst>
                                      </p:cBhvr>
                                      <p:to>
                                        <p:strVal val="visible"/>
                                      </p:to>
                                    </p:set>
                                    <p:animEffect transition="in" filter="randombar(horizontal)">
                                      <p:cBhvr>
                                        <p:cTn id="150" dur="500"/>
                                        <p:tgtEl>
                                          <p:spTgt spid="13"/>
                                        </p:tgtEl>
                                      </p:cBhvr>
                                    </p:animEffect>
                                  </p:childTnLst>
                                </p:cTn>
                              </p:par>
                              <p:par>
                                <p:cTn id="151" presetID="14" presetClass="entr" presetSubtype="10" fill="hold" grpId="0" nodeType="withEffect">
                                  <p:stCondLst>
                                    <p:cond delay="0"/>
                                  </p:stCondLst>
                                  <p:childTnLst>
                                    <p:set>
                                      <p:cBhvr>
                                        <p:cTn id="152" dur="1" fill="hold">
                                          <p:stCondLst>
                                            <p:cond delay="0"/>
                                          </p:stCondLst>
                                        </p:cTn>
                                        <p:tgtEl>
                                          <p:spTgt spid="31"/>
                                        </p:tgtEl>
                                        <p:attrNameLst>
                                          <p:attrName>style.visibility</p:attrName>
                                        </p:attrNameLst>
                                      </p:cBhvr>
                                      <p:to>
                                        <p:strVal val="visible"/>
                                      </p:to>
                                    </p:set>
                                    <p:animEffect transition="in" filter="randombar(horizontal)">
                                      <p:cBhvr>
                                        <p:cTn id="153" dur="500"/>
                                        <p:tgtEl>
                                          <p:spTgt spid="31"/>
                                        </p:tgtEl>
                                      </p:cBhvr>
                                    </p:animEffect>
                                  </p:childTnLst>
                                </p:cTn>
                              </p:par>
                              <p:par>
                                <p:cTn id="154" presetID="14" presetClass="entr" presetSubtype="10" fill="hold" nodeType="withEffect">
                                  <p:stCondLst>
                                    <p:cond delay="0"/>
                                  </p:stCondLst>
                                  <p:childTnLst>
                                    <p:set>
                                      <p:cBhvr>
                                        <p:cTn id="155" dur="1" fill="hold">
                                          <p:stCondLst>
                                            <p:cond delay="0"/>
                                          </p:stCondLst>
                                        </p:cTn>
                                        <p:tgtEl>
                                          <p:spTgt spid="19"/>
                                        </p:tgtEl>
                                        <p:attrNameLst>
                                          <p:attrName>style.visibility</p:attrName>
                                        </p:attrNameLst>
                                      </p:cBhvr>
                                      <p:to>
                                        <p:strVal val="visible"/>
                                      </p:to>
                                    </p:set>
                                    <p:animEffect transition="in" filter="randombar(horizontal)">
                                      <p:cBhvr>
                                        <p:cTn id="156" dur="500"/>
                                        <p:tgtEl>
                                          <p:spTgt spid="19"/>
                                        </p:tgtEl>
                                      </p:cBhvr>
                                    </p:animEffect>
                                  </p:childTnLst>
                                </p:cTn>
                              </p:par>
                            </p:childTnLst>
                          </p:cTn>
                        </p:par>
                      </p:childTnLst>
                    </p:cTn>
                  </p:par>
                  <p:par>
                    <p:cTn id="157" fill="hold">
                      <p:stCondLst>
                        <p:cond delay="indefinite"/>
                      </p:stCondLst>
                      <p:childTnLst>
                        <p:par>
                          <p:cTn id="158" fill="hold">
                            <p:stCondLst>
                              <p:cond delay="0"/>
                            </p:stCondLst>
                            <p:childTnLst>
                              <p:par>
                                <p:cTn id="159" presetID="14" presetClass="entr" presetSubtype="10" fill="hold" grpId="0" nodeType="clickEffect">
                                  <p:stCondLst>
                                    <p:cond delay="0"/>
                                  </p:stCondLst>
                                  <p:childTnLst>
                                    <p:set>
                                      <p:cBhvr>
                                        <p:cTn id="160" dur="1" fill="hold">
                                          <p:stCondLst>
                                            <p:cond delay="0"/>
                                          </p:stCondLst>
                                        </p:cTn>
                                        <p:tgtEl>
                                          <p:spTgt spid="39"/>
                                        </p:tgtEl>
                                        <p:attrNameLst>
                                          <p:attrName>style.visibility</p:attrName>
                                        </p:attrNameLst>
                                      </p:cBhvr>
                                      <p:to>
                                        <p:strVal val="visible"/>
                                      </p:to>
                                    </p:set>
                                    <p:animEffect transition="in" filter="randombar(horizontal)">
                                      <p:cBhvr>
                                        <p:cTn id="161" dur="500"/>
                                        <p:tgtEl>
                                          <p:spTgt spid="39"/>
                                        </p:tgtEl>
                                      </p:cBhvr>
                                    </p:animEffect>
                                  </p:childTnLst>
                                </p:cTn>
                              </p:par>
                              <p:par>
                                <p:cTn id="162" presetID="14" presetClass="entr" presetSubtype="10" fill="hold" grpId="0" nodeType="with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randombar(horizontal)">
                                      <p:cBhvr>
                                        <p:cTn id="164" dur="500"/>
                                        <p:tgtEl>
                                          <p:spTgt spid="45"/>
                                        </p:tgtEl>
                                      </p:cBhvr>
                                    </p:animEffect>
                                  </p:childTnLst>
                                </p:cTn>
                              </p:par>
                            </p:childTnLst>
                          </p:cTn>
                        </p:par>
                      </p:childTnLst>
                    </p:cTn>
                  </p:par>
                  <p:par>
                    <p:cTn id="165" fill="hold">
                      <p:stCondLst>
                        <p:cond delay="indefinite"/>
                      </p:stCondLst>
                      <p:childTnLst>
                        <p:par>
                          <p:cTn id="166" fill="hold">
                            <p:stCondLst>
                              <p:cond delay="0"/>
                            </p:stCondLst>
                            <p:childTnLst>
                              <p:par>
                                <p:cTn id="167" presetID="14" presetClass="entr" presetSubtype="10" fill="hold" grpId="0" nodeType="clickEffect">
                                  <p:stCondLst>
                                    <p:cond delay="0"/>
                                  </p:stCondLst>
                                  <p:childTnLst>
                                    <p:set>
                                      <p:cBhvr>
                                        <p:cTn id="168" dur="1" fill="hold">
                                          <p:stCondLst>
                                            <p:cond delay="0"/>
                                          </p:stCondLst>
                                        </p:cTn>
                                        <p:tgtEl>
                                          <p:spTgt spid="34"/>
                                        </p:tgtEl>
                                        <p:attrNameLst>
                                          <p:attrName>style.visibility</p:attrName>
                                        </p:attrNameLst>
                                      </p:cBhvr>
                                      <p:to>
                                        <p:strVal val="visible"/>
                                      </p:to>
                                    </p:set>
                                    <p:animEffect transition="in" filter="randombar(horizontal)">
                                      <p:cBhvr>
                                        <p:cTn id="169" dur="500"/>
                                        <p:tgtEl>
                                          <p:spTgt spid="34"/>
                                        </p:tgtEl>
                                      </p:cBhvr>
                                    </p:animEffect>
                                  </p:childTnLst>
                                </p:cTn>
                              </p:par>
                            </p:childTnLst>
                          </p:cTn>
                        </p:par>
                      </p:childTnLst>
                    </p:cTn>
                  </p:par>
                  <p:par>
                    <p:cTn id="170" fill="hold">
                      <p:stCondLst>
                        <p:cond delay="indefinite"/>
                      </p:stCondLst>
                      <p:childTnLst>
                        <p:par>
                          <p:cTn id="171" fill="hold">
                            <p:stCondLst>
                              <p:cond delay="0"/>
                            </p:stCondLst>
                            <p:childTnLst>
                              <p:par>
                                <p:cTn id="172" presetID="14" presetClass="entr" presetSubtype="10" fill="hold" grpId="0" nodeType="clickEffect">
                                  <p:stCondLst>
                                    <p:cond delay="0"/>
                                  </p:stCondLst>
                                  <p:childTnLst>
                                    <p:set>
                                      <p:cBhvr>
                                        <p:cTn id="173" dur="1" fill="hold">
                                          <p:stCondLst>
                                            <p:cond delay="0"/>
                                          </p:stCondLst>
                                        </p:cTn>
                                        <p:tgtEl>
                                          <p:spTgt spid="48"/>
                                        </p:tgtEl>
                                        <p:attrNameLst>
                                          <p:attrName>style.visibility</p:attrName>
                                        </p:attrNameLst>
                                      </p:cBhvr>
                                      <p:to>
                                        <p:strVal val="visible"/>
                                      </p:to>
                                    </p:set>
                                    <p:animEffect transition="in" filter="randombar(horizontal)">
                                      <p:cBhvr>
                                        <p:cTn id="174" dur="500"/>
                                        <p:tgtEl>
                                          <p:spTgt spid="48"/>
                                        </p:tgtEl>
                                      </p:cBhvr>
                                    </p:animEffect>
                                  </p:childTnLst>
                                </p:cTn>
                              </p:par>
                            </p:childTnLst>
                          </p:cTn>
                        </p:par>
                      </p:childTnLst>
                    </p:cTn>
                  </p:par>
                  <p:par>
                    <p:cTn id="175" fill="hold">
                      <p:stCondLst>
                        <p:cond delay="indefinite"/>
                      </p:stCondLst>
                      <p:childTnLst>
                        <p:par>
                          <p:cTn id="176" fill="hold">
                            <p:stCondLst>
                              <p:cond delay="0"/>
                            </p:stCondLst>
                            <p:childTnLst>
                              <p:par>
                                <p:cTn id="177" presetID="14" presetClass="entr" presetSubtype="10" fill="hold" grpId="0" nodeType="clickEffect">
                                  <p:stCondLst>
                                    <p:cond delay="0"/>
                                  </p:stCondLst>
                                  <p:childTnLst>
                                    <p:set>
                                      <p:cBhvr>
                                        <p:cTn id="178" dur="1" fill="hold">
                                          <p:stCondLst>
                                            <p:cond delay="0"/>
                                          </p:stCondLst>
                                        </p:cTn>
                                        <p:tgtEl>
                                          <p:spTgt spid="3"/>
                                        </p:tgtEl>
                                        <p:attrNameLst>
                                          <p:attrName>style.visibility</p:attrName>
                                        </p:attrNameLst>
                                      </p:cBhvr>
                                      <p:to>
                                        <p:strVal val="visible"/>
                                      </p:to>
                                    </p:set>
                                    <p:animEffect transition="in" filter="randombar(horizontal)">
                                      <p:cBhvr>
                                        <p:cTn id="179" dur="500"/>
                                        <p:tgtEl>
                                          <p:spTgt spid="3"/>
                                        </p:tgtEl>
                                      </p:cBhvr>
                                    </p:animEffect>
                                  </p:childTnLst>
                                </p:cTn>
                              </p:par>
                              <p:par>
                                <p:cTn id="180" presetID="14" presetClass="entr" presetSubtype="10" fill="hold" grpId="0" nodeType="withEffect">
                                  <p:stCondLst>
                                    <p:cond delay="0"/>
                                  </p:stCondLst>
                                  <p:childTnLst>
                                    <p:set>
                                      <p:cBhvr>
                                        <p:cTn id="181" dur="1" fill="hold">
                                          <p:stCondLst>
                                            <p:cond delay="0"/>
                                          </p:stCondLst>
                                        </p:cTn>
                                        <p:tgtEl>
                                          <p:spTgt spid="47"/>
                                        </p:tgtEl>
                                        <p:attrNameLst>
                                          <p:attrName>style.visibility</p:attrName>
                                        </p:attrNameLst>
                                      </p:cBhvr>
                                      <p:to>
                                        <p:strVal val="visible"/>
                                      </p:to>
                                    </p:set>
                                    <p:animEffect transition="in" filter="randombar(horizontal)">
                                      <p:cBhvr>
                                        <p:cTn id="182" dur="500"/>
                                        <p:tgtEl>
                                          <p:spTgt spid="47"/>
                                        </p:tgtEl>
                                      </p:cBhvr>
                                    </p:animEffect>
                                  </p:childTnLst>
                                </p:cTn>
                              </p:par>
                            </p:childTnLst>
                          </p:cTn>
                        </p:par>
                      </p:childTnLst>
                    </p:cTn>
                  </p:par>
                  <p:par>
                    <p:cTn id="183" fill="hold">
                      <p:stCondLst>
                        <p:cond delay="indefinite"/>
                      </p:stCondLst>
                      <p:childTnLst>
                        <p:par>
                          <p:cTn id="184" fill="hold">
                            <p:stCondLst>
                              <p:cond delay="0"/>
                            </p:stCondLst>
                            <p:childTnLst>
                              <p:par>
                                <p:cTn id="185" presetID="14" presetClass="entr" presetSubtype="10" fill="hold" nodeType="clickEffect">
                                  <p:stCondLst>
                                    <p:cond delay="0"/>
                                  </p:stCondLst>
                                  <p:childTnLst>
                                    <p:set>
                                      <p:cBhvr>
                                        <p:cTn id="186" dur="1" fill="hold">
                                          <p:stCondLst>
                                            <p:cond delay="0"/>
                                          </p:stCondLst>
                                        </p:cTn>
                                        <p:tgtEl>
                                          <p:spTgt spid="35"/>
                                        </p:tgtEl>
                                        <p:attrNameLst>
                                          <p:attrName>style.visibility</p:attrName>
                                        </p:attrNameLst>
                                      </p:cBhvr>
                                      <p:to>
                                        <p:strVal val="visible"/>
                                      </p:to>
                                    </p:set>
                                    <p:animEffect transition="in" filter="randombar(horizontal)">
                                      <p:cBhvr>
                                        <p:cTn id="187" dur="500"/>
                                        <p:tgtEl>
                                          <p:spTgt spid="35"/>
                                        </p:tgtEl>
                                      </p:cBhvr>
                                    </p:animEffect>
                                  </p:childTnLst>
                                </p:cTn>
                              </p:par>
                              <p:par>
                                <p:cTn id="188" presetID="14" presetClass="entr" presetSubtype="10" fill="hold" nodeType="withEffect">
                                  <p:stCondLst>
                                    <p:cond delay="0"/>
                                  </p:stCondLst>
                                  <p:childTnLst>
                                    <p:set>
                                      <p:cBhvr>
                                        <p:cTn id="189" dur="1" fill="hold">
                                          <p:stCondLst>
                                            <p:cond delay="0"/>
                                          </p:stCondLst>
                                        </p:cTn>
                                        <p:tgtEl>
                                          <p:spTgt spid="36"/>
                                        </p:tgtEl>
                                        <p:attrNameLst>
                                          <p:attrName>style.visibility</p:attrName>
                                        </p:attrNameLst>
                                      </p:cBhvr>
                                      <p:to>
                                        <p:strVal val="visible"/>
                                      </p:to>
                                    </p:set>
                                    <p:animEffect transition="in" filter="randombar(horizontal)">
                                      <p:cBhvr>
                                        <p:cTn id="190" dur="500"/>
                                        <p:tgtEl>
                                          <p:spTgt spid="36"/>
                                        </p:tgtEl>
                                      </p:cBhvr>
                                    </p:animEffect>
                                  </p:childTnLst>
                                </p:cTn>
                              </p:par>
                              <p:par>
                                <p:cTn id="191" presetID="14" presetClass="entr" presetSubtype="10" fill="hold" grpId="0" nodeType="withEffect">
                                  <p:stCondLst>
                                    <p:cond delay="0"/>
                                  </p:stCondLst>
                                  <p:childTnLst>
                                    <p:set>
                                      <p:cBhvr>
                                        <p:cTn id="192" dur="1" fill="hold">
                                          <p:stCondLst>
                                            <p:cond delay="0"/>
                                          </p:stCondLst>
                                        </p:cTn>
                                        <p:tgtEl>
                                          <p:spTgt spid="33"/>
                                        </p:tgtEl>
                                        <p:attrNameLst>
                                          <p:attrName>style.visibility</p:attrName>
                                        </p:attrNameLst>
                                      </p:cBhvr>
                                      <p:to>
                                        <p:strVal val="visible"/>
                                      </p:to>
                                    </p:set>
                                    <p:animEffect transition="in" filter="randombar(horizontal)">
                                      <p:cBhvr>
                                        <p:cTn id="19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26" grpId="0"/>
      <p:bldP spid="8" grpId="0"/>
      <p:bldP spid="9" grpId="0"/>
      <p:bldP spid="16" grpId="0"/>
      <p:bldP spid="10" grpId="0"/>
      <p:bldP spid="6" grpId="0" bldLvl="0" animBg="1"/>
      <p:bldP spid="7" grpId="0" animBg="1"/>
      <p:bldP spid="41" grpId="0"/>
      <p:bldP spid="40" grpId="0" bldLvl="0" animBg="1"/>
      <p:bldP spid="27" grpId="0"/>
      <p:bldP spid="37" grpId="0"/>
      <p:bldP spid="43" grpId="0" animBg="1"/>
      <p:bldP spid="44" grpId="0"/>
      <p:bldP spid="13" grpId="0"/>
      <p:bldP spid="31" grpId="0"/>
      <p:bldP spid="34" grpId="0"/>
      <p:bldP spid="48" grpId="0" bldLvl="0" animBg="1"/>
      <p:bldP spid="47" grpId="0" bldLvl="0" animBg="1"/>
      <p:bldP spid="33" grpId="0"/>
      <p:bldP spid="39" grpId="0" bldLvl="0" animBg="1"/>
      <p:bldP spid="45" grpId="0"/>
      <p:bldP spid="25" grpId="0"/>
      <p:bldP spid="22" grpId="0"/>
      <p:bldP spid="15" grpId="0" uiExpand="1" build="p"/>
      <p:bldP spid="2" grpId="0"/>
      <p:bldP spid="5" grpId="0"/>
      <p:bldP spid="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nvSpPr>
        <p:spPr>
          <a:xfrm>
            <a:off x="-786765" y="3775710"/>
            <a:ext cx="6604000" cy="2050415"/>
          </a:xfrm>
          <a:prstGeom prst="roundRect">
            <a:avLst>
              <a:gd name="adj" fmla="val 21986"/>
            </a:avLst>
          </a:prstGeom>
          <a:solidFill>
            <a:schemeClr val="accent2">
              <a:lumMod val="60000"/>
              <a:lumOff val="40000"/>
              <a:alpha val="83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圆角矩形 42"/>
          <p:cNvSpPr/>
          <p:nvPr/>
        </p:nvSpPr>
        <p:spPr>
          <a:xfrm>
            <a:off x="-727075" y="1022985"/>
            <a:ext cx="6445250" cy="2075815"/>
          </a:xfrm>
          <a:prstGeom prst="roundRect">
            <a:avLst>
              <a:gd name="adj" fmla="val 21986"/>
            </a:avLst>
          </a:prstGeom>
          <a:solidFill>
            <a:schemeClr val="accent2">
              <a:lumMod val="60000"/>
              <a:lumOff val="40000"/>
              <a:alpha val="83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06045" y="209550"/>
            <a:ext cx="11894185" cy="3441700"/>
          </a:xfrm>
          <a:prstGeom prst="rect">
            <a:avLst/>
          </a:prstGeom>
          <a:noFill/>
        </p:spPr>
        <p:txBody>
          <a:bodyPr wrap="square" rtlCol="0" anchor="t">
            <a:spAutoFit/>
          </a:bodyPr>
          <a:p>
            <a:pPr indent="0" algn="just" defTabSz="266700" fontAlgn="auto">
              <a:lnSpc>
                <a:spcPct val="90000"/>
              </a:lnSpc>
              <a:spcBef>
                <a:spcPct val="0"/>
              </a:spcBef>
              <a:spcAft>
                <a:spcPct val="0"/>
              </a:spcAft>
            </a:pPr>
            <a:r>
              <a:rPr lang="en-US" altLang="zh-CN" sz="2200" b="1" i="1">
                <a:latin typeface="Times New Roman" panose="02020603050405020304"/>
                <a:ea typeface="宋体" panose="02010600030101010101" pitchFamily="2" charset="-122"/>
                <a:sym typeface="+mn-ea"/>
              </a:rPr>
              <a:t>Para.1 One night, another boy appeared at the door, saying “I don’t want a Popsicle; I just need to talk.”</a:t>
            </a:r>
            <a:endParaRPr lang="en-US" altLang="zh-CN" sz="2200" b="1" i="1">
              <a:latin typeface="Times New Roman" panose="02020603050405020304"/>
              <a:ea typeface="宋体" panose="02010600030101010101" pitchFamily="2" charset="-122"/>
              <a:sym typeface="+mn-ea"/>
            </a:endParaRPr>
          </a:p>
          <a:p>
            <a:pPr indent="0" algn="just" defTabSz="266700" fontAlgn="auto">
              <a:lnSpc>
                <a:spcPct val="90000"/>
              </a:lnSpc>
              <a:spcBef>
                <a:spcPct val="0"/>
              </a:spcBef>
              <a:spcAft>
                <a:spcPct val="0"/>
              </a:spcAft>
            </a:pPr>
            <a:endParaRPr lang="en-US" altLang="zh-CN" sz="2200" b="1" i="1">
              <a:latin typeface="Times New Roman" panose="02020603050405020304"/>
              <a:ea typeface="宋体" panose="02010600030101010101" pitchFamily="2" charset="-122"/>
              <a:sym typeface="+mn-ea"/>
            </a:endParaRPr>
          </a:p>
          <a:p>
            <a:pPr indent="0" algn="just" defTabSz="266700" fontAlgn="auto">
              <a:lnSpc>
                <a:spcPct val="90000"/>
              </a:lnSpc>
              <a:spcBef>
                <a:spcPct val="0"/>
              </a:spcBef>
              <a:spcAft>
                <a:spcPct val="0"/>
              </a:spcAft>
            </a:pPr>
            <a:endParaRPr lang="en-US" altLang="zh-CN" sz="2200" b="1" i="1">
              <a:latin typeface="Times New Roman" panose="02020603050405020304"/>
              <a:ea typeface="宋体" panose="02010600030101010101" pitchFamily="2" charset="-122"/>
              <a:sym typeface="+mn-ea"/>
            </a:endParaRPr>
          </a:p>
          <a:p>
            <a:pPr indent="0" algn="just" defTabSz="266700" fontAlgn="auto">
              <a:lnSpc>
                <a:spcPct val="90000"/>
              </a:lnSpc>
              <a:spcBef>
                <a:spcPct val="0"/>
              </a:spcBef>
              <a:spcAft>
                <a:spcPct val="0"/>
              </a:spcAft>
            </a:pPr>
            <a:endParaRPr lang="en-US" altLang="zh-CN" sz="2200" b="1" i="1">
              <a:latin typeface="Times New Roman" panose="02020603050405020304"/>
              <a:ea typeface="宋体" panose="02010600030101010101" pitchFamily="2" charset="-122"/>
              <a:sym typeface="+mn-ea"/>
            </a:endParaRPr>
          </a:p>
          <a:p>
            <a:pPr indent="0" algn="just" defTabSz="266700" fontAlgn="auto">
              <a:lnSpc>
                <a:spcPct val="90000"/>
              </a:lnSpc>
              <a:spcBef>
                <a:spcPct val="0"/>
              </a:spcBef>
              <a:spcAft>
                <a:spcPct val="0"/>
              </a:spcAft>
            </a:pPr>
            <a:endParaRPr lang="en-US" altLang="zh-CN" sz="2200" b="1" i="1">
              <a:latin typeface="Times New Roman" panose="02020603050405020304"/>
              <a:ea typeface="宋体" panose="02010600030101010101" pitchFamily="2" charset="-122"/>
              <a:sym typeface="+mn-ea"/>
            </a:endParaRPr>
          </a:p>
          <a:p>
            <a:pPr indent="0" algn="just" defTabSz="266700" fontAlgn="auto">
              <a:lnSpc>
                <a:spcPct val="90000"/>
              </a:lnSpc>
              <a:spcBef>
                <a:spcPct val="0"/>
              </a:spcBef>
              <a:spcAft>
                <a:spcPct val="0"/>
              </a:spcAft>
            </a:pPr>
            <a:endParaRPr lang="en-US" altLang="zh-CN" sz="2200" b="1" i="1">
              <a:latin typeface="Times New Roman" panose="02020603050405020304"/>
              <a:ea typeface="宋体" panose="02010600030101010101" pitchFamily="2" charset="-122"/>
              <a:sym typeface="+mn-ea"/>
            </a:endParaRPr>
          </a:p>
          <a:p>
            <a:pPr indent="0" algn="just" defTabSz="266700" fontAlgn="auto">
              <a:lnSpc>
                <a:spcPct val="90000"/>
              </a:lnSpc>
              <a:spcBef>
                <a:spcPct val="0"/>
              </a:spcBef>
              <a:spcAft>
                <a:spcPct val="0"/>
              </a:spcAft>
            </a:pPr>
            <a:endParaRPr lang="en-US" altLang="zh-CN" sz="2200" b="1" i="1">
              <a:latin typeface="Times New Roman" panose="02020603050405020304"/>
              <a:ea typeface="宋体" panose="02010600030101010101" pitchFamily="2" charset="-122"/>
              <a:sym typeface="+mn-ea"/>
            </a:endParaRPr>
          </a:p>
          <a:p>
            <a:pPr indent="0" algn="just" defTabSz="266700" fontAlgn="auto">
              <a:lnSpc>
                <a:spcPct val="90000"/>
              </a:lnSpc>
              <a:spcBef>
                <a:spcPct val="0"/>
              </a:spcBef>
              <a:spcAft>
                <a:spcPct val="0"/>
              </a:spcAft>
            </a:pPr>
            <a:endParaRPr lang="en-US" altLang="zh-CN" sz="2200" b="1" i="1">
              <a:latin typeface="Times New Roman" panose="02020603050405020304"/>
              <a:ea typeface="宋体" panose="02010600030101010101" pitchFamily="2" charset="-122"/>
              <a:sym typeface="+mn-ea"/>
            </a:endParaRPr>
          </a:p>
          <a:p>
            <a:pPr indent="0" algn="just" defTabSz="266700" fontAlgn="auto">
              <a:lnSpc>
                <a:spcPct val="90000"/>
              </a:lnSpc>
              <a:spcBef>
                <a:spcPct val="0"/>
              </a:spcBef>
              <a:spcAft>
                <a:spcPct val="0"/>
              </a:spcAft>
            </a:pPr>
            <a:endParaRPr lang="en-US" altLang="zh-CN" sz="2200" b="1" i="1">
              <a:latin typeface="Times New Roman" panose="02020603050405020304"/>
              <a:ea typeface="宋体" panose="02010600030101010101" pitchFamily="2" charset="-122"/>
            </a:endParaRPr>
          </a:p>
          <a:p>
            <a:pPr indent="0" algn="just" defTabSz="266700" fontAlgn="auto">
              <a:lnSpc>
                <a:spcPct val="90000"/>
              </a:lnSpc>
              <a:spcBef>
                <a:spcPct val="0"/>
              </a:spcBef>
              <a:spcAft>
                <a:spcPct val="0"/>
              </a:spcAft>
            </a:pPr>
            <a:r>
              <a:rPr lang="en-US" altLang="zh-CN" sz="2200" b="1" i="1">
                <a:latin typeface="Times New Roman" panose="02020603050405020304"/>
                <a:ea typeface="宋体" panose="02010600030101010101" pitchFamily="2" charset="-122"/>
                <a:sym typeface="+mn-ea"/>
              </a:rPr>
              <a:t>Para.2 I’ve sensed it’s more than Popsicles that bring these kids to our door.</a:t>
            </a:r>
            <a:endParaRPr lang="en-US" altLang="zh-CN" sz="2200" b="1" i="1">
              <a:latin typeface="Times New Roman" panose="02020603050405020304"/>
              <a:ea typeface="宋体" panose="02010600030101010101" pitchFamily="2" charset="-122"/>
              <a:sym typeface="+mn-ea"/>
            </a:endParaRPr>
          </a:p>
        </p:txBody>
      </p:sp>
      <p:sp>
        <p:nvSpPr>
          <p:cNvPr id="4" name="文本框 3"/>
          <p:cNvSpPr txBox="1"/>
          <p:nvPr/>
        </p:nvSpPr>
        <p:spPr>
          <a:xfrm>
            <a:off x="106045" y="1022985"/>
            <a:ext cx="4897755" cy="1783715"/>
          </a:xfrm>
          <a:prstGeom prst="rect">
            <a:avLst/>
          </a:prstGeom>
          <a:noFill/>
        </p:spPr>
        <p:txBody>
          <a:bodyPr wrap="square" rtlCol="0">
            <a:spAutoFit/>
          </a:bodyPr>
          <a:p>
            <a:pPr marL="212090" indent="-212090" fontAlgn="auto">
              <a:buFont typeface="Arial" panose="020B0604020202020204" pitchFamily="34" charset="0"/>
              <a:buChar char="•"/>
            </a:pPr>
            <a:r>
              <a:rPr lang="en-US" altLang="zh-CN" sz="2200">
                <a:latin typeface="Times New Roman" panose="02020603050405020304" charset="0"/>
                <a:cs typeface="Times New Roman" panose="02020603050405020304" charset="0"/>
              </a:rPr>
              <a:t>What would the boy </a:t>
            </a:r>
            <a:r>
              <a:rPr lang="en-US" altLang="zh-CN" sz="2200">
                <a:latin typeface="Times New Roman" panose="02020603050405020304" charset="0"/>
                <a:cs typeface="Times New Roman" panose="02020603050405020304" charset="0"/>
                <a:sym typeface="+mn-ea"/>
              </a:rPr>
              <a:t>talk about?</a:t>
            </a:r>
            <a:endParaRPr lang="en-US" altLang="zh-CN" sz="2200">
              <a:latin typeface="Times New Roman" panose="02020603050405020304" charset="0"/>
              <a:cs typeface="Times New Roman" panose="02020603050405020304" charset="0"/>
              <a:sym typeface="+mn-ea"/>
            </a:endParaRPr>
          </a:p>
          <a:p>
            <a:pPr marL="212090" indent="-212090" fontAlgn="auto">
              <a:buFont typeface="Arial" panose="020B0604020202020204" pitchFamily="34" charset="0"/>
              <a:buChar char="•"/>
            </a:pPr>
            <a:endParaRPr lang="en-US" altLang="zh-CN" sz="2200">
              <a:latin typeface="Times New Roman" panose="02020603050405020304" charset="0"/>
              <a:cs typeface="Times New Roman" panose="02020603050405020304" charset="0"/>
              <a:sym typeface="+mn-ea"/>
            </a:endParaRPr>
          </a:p>
          <a:p>
            <a:pPr marL="212090" indent="-212090" fontAlgn="auto">
              <a:buFont typeface="Arial" panose="020B0604020202020204" pitchFamily="34" charset="0"/>
              <a:buChar char="•"/>
            </a:pPr>
            <a:r>
              <a:rPr lang="en-US" altLang="zh-CN" sz="2200">
                <a:latin typeface="Times New Roman" panose="02020603050405020304" charset="0"/>
                <a:cs typeface="Times New Roman" panose="02020603050405020304" charset="0"/>
              </a:rPr>
              <a:t>How would I react to the boy’s request?</a:t>
            </a:r>
            <a:endParaRPr lang="en-US" altLang="zh-CN" sz="2200">
              <a:latin typeface="Times New Roman" panose="02020603050405020304" charset="0"/>
              <a:cs typeface="Times New Roman" panose="02020603050405020304" charset="0"/>
            </a:endParaRPr>
          </a:p>
          <a:p>
            <a:pPr indent="0" fontAlgn="auto">
              <a:buFont typeface="Arial" panose="020B0604020202020204" pitchFamily="34" charset="0"/>
              <a:buNone/>
            </a:pPr>
            <a:endParaRPr lang="en-US" altLang="zh-CN" sz="2200">
              <a:latin typeface="Times New Roman" panose="02020603050405020304" charset="0"/>
              <a:cs typeface="Times New Roman" panose="02020603050405020304" charset="0"/>
            </a:endParaRPr>
          </a:p>
          <a:p>
            <a:pPr marL="212090" indent="-212090" fontAlgn="auto">
              <a:buFont typeface="Arial" panose="020B0604020202020204" pitchFamily="34" charset="0"/>
              <a:buChar char="•"/>
            </a:pPr>
            <a:r>
              <a:rPr lang="en-US" altLang="zh-CN" sz="2200">
                <a:latin typeface="Times New Roman" panose="02020603050405020304" charset="0"/>
                <a:cs typeface="Times New Roman" panose="02020603050405020304" charset="0"/>
              </a:rPr>
              <a:t>What made me sense something more ?</a:t>
            </a:r>
            <a:endParaRPr lang="en-US" altLang="zh-CN" sz="2200">
              <a:latin typeface="Times New Roman" panose="02020603050405020304" charset="0"/>
              <a:cs typeface="Times New Roman" panose="02020603050405020304" charset="0"/>
            </a:endParaRPr>
          </a:p>
        </p:txBody>
      </p:sp>
      <p:sp>
        <p:nvSpPr>
          <p:cNvPr id="6" name="文本框 5"/>
          <p:cNvSpPr txBox="1"/>
          <p:nvPr/>
        </p:nvSpPr>
        <p:spPr>
          <a:xfrm>
            <a:off x="118110" y="3754120"/>
            <a:ext cx="6065520" cy="1783715"/>
          </a:xfrm>
          <a:prstGeom prst="rect">
            <a:avLst/>
          </a:prstGeom>
          <a:noFill/>
        </p:spPr>
        <p:txBody>
          <a:bodyPr wrap="square" rtlCol="0">
            <a:spAutoFit/>
          </a:bodyPr>
          <a:p>
            <a:pPr marL="212090" indent="-212090" fontAlgn="auto">
              <a:buFont typeface="Arial" panose="020B0604020202020204" pitchFamily="34" charset="0"/>
              <a:buChar char="•"/>
            </a:pPr>
            <a:r>
              <a:rPr lang="en-US" altLang="zh-CN" sz="2200">
                <a:latin typeface="Times New Roman" panose="02020603050405020304" charset="0"/>
                <a:cs typeface="Times New Roman" panose="02020603050405020304" charset="0"/>
              </a:rPr>
              <a:t>What did I sense?</a:t>
            </a:r>
            <a:endParaRPr lang="en-US" altLang="zh-CN" sz="2200">
              <a:latin typeface="Times New Roman" panose="02020603050405020304" charset="0"/>
              <a:cs typeface="Times New Roman" panose="02020603050405020304" charset="0"/>
            </a:endParaRPr>
          </a:p>
          <a:p>
            <a:pPr marL="212090" indent="-212090" fontAlgn="auto">
              <a:buFont typeface="Arial" panose="020B0604020202020204" pitchFamily="34" charset="0"/>
              <a:buChar char="•"/>
            </a:pPr>
            <a:endParaRPr lang="en-US" altLang="zh-CN" sz="2200">
              <a:latin typeface="Times New Roman" panose="02020603050405020304" charset="0"/>
              <a:cs typeface="Times New Roman" panose="02020603050405020304" charset="0"/>
            </a:endParaRPr>
          </a:p>
          <a:p>
            <a:pPr marL="212090" indent="-212090" fontAlgn="auto">
              <a:buFont typeface="Arial" panose="020B0604020202020204" pitchFamily="34" charset="0"/>
              <a:buChar char="•"/>
            </a:pPr>
            <a:r>
              <a:rPr lang="en-US" altLang="zh-CN" sz="2200">
                <a:latin typeface="Times New Roman" panose="02020603050405020304" charset="0"/>
                <a:cs typeface="Times New Roman" panose="02020603050405020304" charset="0"/>
              </a:rPr>
              <a:t>What’s the influence/change this time?</a:t>
            </a:r>
            <a:endParaRPr lang="en-US" altLang="zh-CN" sz="2200">
              <a:latin typeface="Times New Roman" panose="02020603050405020304" charset="0"/>
              <a:cs typeface="Times New Roman" panose="02020603050405020304" charset="0"/>
            </a:endParaRPr>
          </a:p>
          <a:p>
            <a:pPr marL="212090" indent="-212090" fontAlgn="auto">
              <a:buFont typeface="Arial" panose="020B0604020202020204" pitchFamily="34" charset="0"/>
              <a:buChar char="•"/>
            </a:pPr>
            <a:endParaRPr lang="en-US" altLang="zh-CN" sz="2200">
              <a:latin typeface="Times New Roman" panose="02020603050405020304" charset="0"/>
              <a:cs typeface="Times New Roman" panose="02020603050405020304" charset="0"/>
            </a:endParaRPr>
          </a:p>
          <a:p>
            <a:pPr marL="212090" indent="-212090" fontAlgn="auto">
              <a:buFont typeface="Arial" panose="020B0604020202020204" pitchFamily="34" charset="0"/>
              <a:buChar char="•"/>
            </a:pPr>
            <a:r>
              <a:rPr lang="en-US" altLang="zh-CN" sz="2200">
                <a:latin typeface="Times New Roman" panose="02020603050405020304" charset="0"/>
                <a:cs typeface="Times New Roman" panose="02020603050405020304" charset="0"/>
              </a:rPr>
              <a:t>Any reflection? How would the future be like?</a:t>
            </a:r>
            <a:endParaRPr lang="en-US" altLang="zh-CN" sz="2200">
              <a:latin typeface="Times New Roman" panose="02020603050405020304" charset="0"/>
              <a:cs typeface="Times New Roman" panose="02020603050405020304" charset="0"/>
            </a:endParaRPr>
          </a:p>
        </p:txBody>
      </p:sp>
      <p:pic>
        <p:nvPicPr>
          <p:cNvPr id="2" name="图片 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10640695" y="4806315"/>
            <a:ext cx="1551305" cy="2051685"/>
          </a:xfrm>
          <a:prstGeom prst="rect">
            <a:avLst/>
          </a:prstGeom>
        </p:spPr>
      </p:pic>
      <p:sp>
        <p:nvSpPr>
          <p:cNvPr id="7" name="文本框 6"/>
          <p:cNvSpPr txBox="1"/>
          <p:nvPr/>
        </p:nvSpPr>
        <p:spPr>
          <a:xfrm>
            <a:off x="357505" y="1979295"/>
            <a:ext cx="4955540" cy="425450"/>
          </a:xfrm>
          <a:prstGeom prst="rect">
            <a:avLst/>
          </a:prstGeom>
          <a:noFill/>
        </p:spPr>
        <p:txBody>
          <a:bodyPr wrap="square" rtlCol="0" anchor="t">
            <a:noAutofit/>
          </a:bodyPr>
          <a:p>
            <a:r>
              <a:rPr lang="en-US" altLang="zh-CN" sz="2200" b="1" i="1">
                <a:solidFill>
                  <a:srgbClr val="C00000"/>
                </a:solidFill>
                <a:latin typeface="Times New Roman" panose="02020603050405020304" charset="0"/>
                <a:cs typeface="Times New Roman" panose="02020603050405020304" charset="0"/>
                <a:sym typeface="+mn-ea"/>
              </a:rPr>
              <a:t>How about the couple’s personality?</a:t>
            </a:r>
            <a:endParaRPr lang="en-US" altLang="zh-CN" sz="2200" b="1" i="1">
              <a:solidFill>
                <a:srgbClr val="C00000"/>
              </a:solidFill>
              <a:latin typeface="Times New Roman" panose="02020603050405020304" charset="0"/>
              <a:cs typeface="Times New Roman" panose="02020603050405020304" charset="0"/>
              <a:sym typeface="+mn-ea"/>
            </a:endParaRPr>
          </a:p>
        </p:txBody>
      </p:sp>
      <p:sp>
        <p:nvSpPr>
          <p:cNvPr id="8" name="文本框 7"/>
          <p:cNvSpPr txBox="1"/>
          <p:nvPr/>
        </p:nvSpPr>
        <p:spPr>
          <a:xfrm>
            <a:off x="357505" y="1284605"/>
            <a:ext cx="4955540" cy="425450"/>
          </a:xfrm>
          <a:prstGeom prst="rect">
            <a:avLst/>
          </a:prstGeom>
          <a:noFill/>
        </p:spPr>
        <p:txBody>
          <a:bodyPr wrap="square" rtlCol="0" anchor="t">
            <a:noAutofit/>
          </a:bodyPr>
          <a:p>
            <a:r>
              <a:rPr lang="en-US" altLang="zh-CN" sz="2200" b="1" i="1">
                <a:solidFill>
                  <a:srgbClr val="C00000"/>
                </a:solidFill>
                <a:latin typeface="Times New Roman" panose="02020603050405020304" charset="0"/>
                <a:cs typeface="Times New Roman" panose="02020603050405020304" charset="0"/>
                <a:sym typeface="+mn-ea"/>
              </a:rPr>
              <a:t>Why did he come if not for popsicles?</a:t>
            </a:r>
            <a:endParaRPr lang="en-US" altLang="zh-CN" sz="2200" b="1" i="1">
              <a:solidFill>
                <a:srgbClr val="C0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357505" y="2673985"/>
            <a:ext cx="4822825" cy="425450"/>
          </a:xfrm>
          <a:prstGeom prst="rect">
            <a:avLst/>
          </a:prstGeom>
          <a:noFill/>
        </p:spPr>
        <p:txBody>
          <a:bodyPr wrap="square" rtlCol="0" anchor="t">
            <a:noAutofit/>
          </a:bodyPr>
          <a:p>
            <a:r>
              <a:rPr lang="en-US" altLang="zh-CN" sz="2200" b="1" i="1">
                <a:solidFill>
                  <a:srgbClr val="C00000"/>
                </a:solidFill>
                <a:latin typeface="Times New Roman" panose="02020603050405020304" charset="0"/>
                <a:cs typeface="Times New Roman" panose="02020603050405020304" charset="0"/>
                <a:sym typeface="+mn-ea"/>
              </a:rPr>
              <a:t>If you take the threads into account</a:t>
            </a:r>
            <a:endParaRPr lang="en-US" altLang="zh-CN" sz="2200" b="1" i="1">
              <a:solidFill>
                <a:srgbClr val="C00000"/>
              </a:solidFill>
              <a:latin typeface="Times New Roman" panose="02020603050405020304" charset="0"/>
              <a:cs typeface="Times New Roman" panose="02020603050405020304" charset="0"/>
              <a:sym typeface="+mn-ea"/>
            </a:endParaRPr>
          </a:p>
        </p:txBody>
      </p:sp>
      <p:sp>
        <p:nvSpPr>
          <p:cNvPr id="14" name="文本框 13"/>
          <p:cNvSpPr txBox="1"/>
          <p:nvPr/>
        </p:nvSpPr>
        <p:spPr>
          <a:xfrm>
            <a:off x="5681980" y="926465"/>
            <a:ext cx="5793105" cy="1783715"/>
          </a:xfrm>
          <a:prstGeom prst="rect">
            <a:avLst/>
          </a:prstGeom>
          <a:noFill/>
        </p:spPr>
        <p:txBody>
          <a:bodyPr wrap="square" rtlCol="0" anchor="t">
            <a:spAutoFit/>
          </a:bodyPr>
          <a:p>
            <a:pPr marL="198120" indent="-198120" fontAlgn="auto">
              <a:buFont typeface="Arial" panose="020B0604020202020204" pitchFamily="34" charset="0"/>
              <a:buChar char="•"/>
            </a:pPr>
            <a:r>
              <a:rPr lang="en-US" altLang="zh-CN" sz="2200" b="1" i="1">
                <a:latin typeface="Times New Roman" panose="02020603050405020304"/>
                <a:ea typeface="宋体" panose="02010600030101010101" pitchFamily="2" charset="-122"/>
                <a:sym typeface="+mn-ea"/>
              </a:rPr>
              <a:t>expressed understandings</a:t>
            </a:r>
            <a:endParaRPr lang="en-US" altLang="zh-CN" sz="2200" b="1" i="1">
              <a:latin typeface="Times New Roman" panose="02020603050405020304"/>
              <a:ea typeface="宋体" panose="02010600030101010101" pitchFamily="2" charset="-122"/>
              <a:sym typeface="+mn-ea"/>
            </a:endParaRPr>
          </a:p>
          <a:p>
            <a:pPr marL="198120" indent="-198120" fontAlgn="auto">
              <a:buFont typeface="Arial" panose="020B0604020202020204" pitchFamily="34" charset="0"/>
              <a:buChar char="•"/>
            </a:pPr>
            <a:r>
              <a:rPr lang="en-US" altLang="zh-CN" sz="2200" b="1" i="1">
                <a:latin typeface="Times New Roman" panose="02020603050405020304"/>
                <a:ea typeface="宋体" panose="02010600030101010101" pitchFamily="2" charset="-122"/>
                <a:sym typeface="+mn-ea"/>
              </a:rPr>
              <a:t>read “Where the Red Fern Grows”</a:t>
            </a:r>
            <a:endParaRPr lang="en-US" altLang="zh-CN" sz="2200" b="1" i="1">
              <a:latin typeface="Times New Roman" panose="02020603050405020304"/>
              <a:ea typeface="宋体" panose="02010600030101010101" pitchFamily="2" charset="-122"/>
              <a:sym typeface="+mn-ea"/>
            </a:endParaRPr>
          </a:p>
          <a:p>
            <a:pPr marL="198120" indent="-198120" fontAlgn="auto">
              <a:buFont typeface="Arial" panose="020B0604020202020204" pitchFamily="34" charset="0"/>
              <a:buChar char="•"/>
            </a:pPr>
            <a:r>
              <a:rPr lang="en-US" altLang="zh-CN" sz="2200" b="1" i="1">
                <a:latin typeface="Times New Roman" panose="02020603050405020304"/>
                <a:ea typeface="宋体" panose="02010600030101010101" pitchFamily="2" charset="-122"/>
                <a:sym typeface="+mn-ea"/>
              </a:rPr>
              <a:t>discussed catching crawfish, loving pets, and family relationships</a:t>
            </a:r>
            <a:endParaRPr lang="en-US" altLang="zh-CN" sz="2200" b="1" i="1">
              <a:latin typeface="Times New Roman" panose="02020603050405020304"/>
              <a:ea typeface="宋体" panose="02010600030101010101" pitchFamily="2" charset="-122"/>
              <a:sym typeface="+mn-ea"/>
            </a:endParaRPr>
          </a:p>
          <a:p>
            <a:pPr indent="0" fontAlgn="auto">
              <a:buFont typeface="Arial" panose="020B0604020202020204" pitchFamily="34" charset="0"/>
              <a:buNone/>
            </a:pPr>
            <a:r>
              <a:rPr lang="en-US" altLang="zh-CN" sz="2200" b="1" i="1">
                <a:solidFill>
                  <a:schemeClr val="tx1"/>
                </a:solidFill>
                <a:effectLst>
                  <a:glow rad="228600">
                    <a:schemeClr val="accent2">
                      <a:satMod val="175000"/>
                      <a:alpha val="40000"/>
                    </a:schemeClr>
                  </a:glow>
                </a:effectLst>
                <a:latin typeface="Times New Roman" panose="02020603050405020304"/>
                <a:ea typeface="宋体" panose="02010600030101010101" pitchFamily="2" charset="-122"/>
                <a:sym typeface="+mn-ea"/>
              </a:rPr>
              <a:t>- Would the boy share the positive as well?</a:t>
            </a:r>
            <a:endParaRPr lang="en-US" altLang="zh-CN" sz="2200" b="1" i="1">
              <a:solidFill>
                <a:schemeClr val="tx1"/>
              </a:solidFill>
              <a:effectLst>
                <a:glow rad="228600">
                  <a:schemeClr val="accent2">
                    <a:satMod val="175000"/>
                    <a:alpha val="40000"/>
                  </a:schemeClr>
                </a:glow>
              </a:effectLst>
              <a:latin typeface="Times New Roman" panose="02020603050405020304"/>
              <a:ea typeface="宋体" panose="02010600030101010101" pitchFamily="2" charset="-122"/>
              <a:sym typeface="+mn-ea"/>
            </a:endParaRPr>
          </a:p>
        </p:txBody>
      </p:sp>
      <p:sp>
        <p:nvSpPr>
          <p:cNvPr id="16" name="文本框 15"/>
          <p:cNvSpPr txBox="1"/>
          <p:nvPr/>
        </p:nvSpPr>
        <p:spPr>
          <a:xfrm>
            <a:off x="5883910" y="4081780"/>
            <a:ext cx="6115050" cy="1097280"/>
          </a:xfrm>
          <a:prstGeom prst="rect">
            <a:avLst/>
          </a:prstGeom>
          <a:solidFill>
            <a:schemeClr val="bg1">
              <a:alpha val="52000"/>
            </a:schemeClr>
          </a:solidFill>
        </p:spPr>
        <p:txBody>
          <a:bodyPr wrap="square" rtlCol="0" anchor="t">
            <a:noAutofit/>
          </a:bodyPr>
          <a:p>
            <a:pPr marL="198120" indent="-198120" fontAlgn="auto">
              <a:buFont typeface="Arial" panose="020B0604020202020204" pitchFamily="34" charset="0"/>
              <a:buChar char="•"/>
            </a:pPr>
            <a:r>
              <a:rPr lang="en-US" altLang="zh-CN" sz="2200">
                <a:latin typeface="Times New Roman" panose="02020603050405020304"/>
                <a:ea typeface="宋体" panose="02010600030101010101" pitchFamily="2" charset="-122"/>
                <a:sym typeface="+mn-ea"/>
              </a:rPr>
              <a:t>...joy and meaning...</a:t>
            </a:r>
            <a:endParaRPr lang="en-US" altLang="zh-CN" sz="2200">
              <a:latin typeface="Times New Roman" panose="02020603050405020304"/>
              <a:ea typeface="宋体" panose="02010600030101010101" pitchFamily="2" charset="-122"/>
              <a:sym typeface="+mn-ea"/>
            </a:endParaRPr>
          </a:p>
          <a:p>
            <a:pPr marL="198120" indent="-198120" fontAlgn="auto">
              <a:buFont typeface="Arial" panose="020B0604020202020204" pitchFamily="34" charset="0"/>
              <a:buChar char="•"/>
            </a:pPr>
            <a:r>
              <a:rPr lang="en-US" altLang="zh-CN" sz="2200">
                <a:latin typeface="Times New Roman" panose="02020603050405020304"/>
                <a:ea typeface="宋体" panose="02010600030101010101" pitchFamily="2" charset="-122"/>
                <a:sym typeface="+mn-ea"/>
              </a:rPr>
              <a:t>Over time, new rules were added...</a:t>
            </a:r>
            <a:endParaRPr lang="en-US" altLang="zh-CN" sz="2200">
              <a:latin typeface="Times New Roman" panose="02020603050405020304"/>
              <a:ea typeface="宋体" panose="02010600030101010101" pitchFamily="2" charset="-122"/>
              <a:sym typeface="+mn-ea"/>
            </a:endParaRPr>
          </a:p>
          <a:p>
            <a:pPr marL="198120" indent="-198120" fontAlgn="auto">
              <a:buFont typeface="Arial" panose="020B0604020202020204" pitchFamily="34" charset="0"/>
              <a:buChar char="•"/>
            </a:pPr>
            <a:r>
              <a:rPr lang="en-US" altLang="zh-CN" sz="2200" b="1" i="1">
                <a:effectLst>
                  <a:glow rad="228600">
                    <a:schemeClr val="accent2">
                      <a:satMod val="175000"/>
                      <a:alpha val="40000"/>
                    </a:schemeClr>
                  </a:glow>
                </a:effectLst>
                <a:latin typeface="Times New Roman" panose="02020603050405020304"/>
                <a:ea typeface="宋体" panose="02010600030101010101" pitchFamily="2" charset="-122"/>
                <a:sym typeface="+mn-ea"/>
              </a:rPr>
              <a:t>Would anything be brought and added this time?</a:t>
            </a:r>
            <a:endParaRPr lang="en-US" altLang="zh-CN" sz="2200" b="1" i="1">
              <a:effectLst>
                <a:glow rad="228600">
                  <a:schemeClr val="accent2">
                    <a:satMod val="175000"/>
                    <a:alpha val="40000"/>
                  </a:schemeClr>
                </a:glow>
              </a:effectLst>
              <a:latin typeface="Times New Roman" panose="02020603050405020304"/>
              <a:ea typeface="宋体" panose="02010600030101010101" pitchFamily="2" charset="-122"/>
              <a:sym typeface="+mn-ea"/>
            </a:endParaRPr>
          </a:p>
        </p:txBody>
      </p:sp>
      <p:sp>
        <p:nvSpPr>
          <p:cNvPr id="17" name="文本框 16"/>
          <p:cNvSpPr txBox="1"/>
          <p:nvPr/>
        </p:nvSpPr>
        <p:spPr>
          <a:xfrm>
            <a:off x="5718175" y="1033145"/>
            <a:ext cx="6281420" cy="1765935"/>
          </a:xfrm>
          <a:prstGeom prst="rect">
            <a:avLst/>
          </a:prstGeom>
          <a:solidFill>
            <a:schemeClr val="bg1"/>
          </a:solidFill>
        </p:spPr>
        <p:txBody>
          <a:bodyPr wrap="square" rtlCol="0" anchor="t">
            <a:noAutofit/>
          </a:bodyPr>
          <a:p>
            <a:pPr marL="198120" indent="-198120" fontAlgn="auto">
              <a:buFont typeface="Arial" panose="020B0604020202020204" pitchFamily="34" charset="0"/>
              <a:buChar char="•"/>
            </a:pPr>
            <a:r>
              <a:rPr lang="en-US" altLang="zh-CN" sz="2200" b="1" i="1">
                <a:latin typeface="Times New Roman" panose="02020603050405020304"/>
                <a:ea typeface="宋体" panose="02010600030101010101" pitchFamily="2" charset="-122"/>
                <a:sym typeface="+mn-ea"/>
              </a:rPr>
              <a:t>I came to the rescue, suggesting they share something positive about their day, like</a:t>
            </a:r>
            <a:r>
              <a:rPr lang="en-US" altLang="zh-CN" sz="2200" b="1" i="1">
                <a:effectLst/>
                <a:latin typeface="Times New Roman" panose="02020603050405020304"/>
                <a:ea typeface="宋体" panose="02010600030101010101" pitchFamily="2" charset="-122"/>
                <a:sym typeface="+mn-ea"/>
              </a:rPr>
              <a:t>....</a:t>
            </a:r>
            <a:endParaRPr lang="en-US" altLang="zh-CN" sz="2200" b="1" i="1">
              <a:solidFill>
                <a:schemeClr val="tx1"/>
              </a:solidFill>
              <a:effectLst/>
              <a:latin typeface="Times New Roman" panose="02020603050405020304"/>
              <a:ea typeface="宋体" panose="02010600030101010101" pitchFamily="2" charset="-122"/>
              <a:sym typeface="+mn-ea"/>
            </a:endParaRPr>
          </a:p>
          <a:p>
            <a:pPr marL="198120" indent="-198120" fontAlgn="auto">
              <a:buFont typeface="Arial" panose="020B0604020202020204" pitchFamily="34" charset="0"/>
              <a:buChar char="•"/>
            </a:pPr>
            <a:r>
              <a:rPr lang="en-US" altLang="zh-CN" sz="2200" b="1" i="1">
                <a:effectLst>
                  <a:glow rad="228600">
                    <a:schemeClr val="accent2">
                      <a:satMod val="175000"/>
                      <a:alpha val="40000"/>
                    </a:schemeClr>
                  </a:glow>
                </a:effectLst>
                <a:latin typeface="Times New Roman" panose="02020603050405020304"/>
                <a:ea typeface="宋体" panose="02010600030101010101" pitchFamily="2" charset="-122"/>
                <a:sym typeface="+mn-ea"/>
              </a:rPr>
              <a:t>What could I do for him?</a:t>
            </a:r>
            <a:endParaRPr lang="en-US" altLang="zh-CN" sz="2200" b="1" i="1">
              <a:effectLst>
                <a:glow rad="228600">
                  <a:schemeClr val="accent2">
                    <a:satMod val="175000"/>
                    <a:alpha val="40000"/>
                  </a:schemeClr>
                </a:glow>
              </a:effectLst>
              <a:latin typeface="Times New Roman" panose="02020603050405020304"/>
              <a:ea typeface="宋体" panose="02010600030101010101" pitchFamily="2" charset="-122"/>
              <a:sym typeface="+mn-ea"/>
            </a:endParaRPr>
          </a:p>
          <a:p>
            <a:pPr marL="198120" indent="-198120" fontAlgn="auto">
              <a:buFont typeface="Arial" panose="020B0604020202020204" pitchFamily="34" charset="0"/>
              <a:buChar char="•"/>
            </a:pPr>
            <a:r>
              <a:rPr lang="en-US" altLang="zh-CN" sz="2200" b="1" i="1">
                <a:effectLst>
                  <a:glow rad="228600">
                    <a:schemeClr val="accent2">
                      <a:satMod val="175000"/>
                      <a:alpha val="40000"/>
                    </a:schemeClr>
                  </a:glow>
                </a:effectLst>
                <a:latin typeface="Times New Roman" panose="02020603050405020304"/>
                <a:ea typeface="宋体" panose="02010600030101010101" pitchFamily="2" charset="-122"/>
                <a:sym typeface="+mn-ea"/>
              </a:rPr>
              <a:t>What’s the boy’s real need? </a:t>
            </a:r>
            <a:endParaRPr lang="en-US" altLang="zh-CN" sz="2200" b="1" i="1">
              <a:effectLst>
                <a:glow rad="228600">
                  <a:schemeClr val="accent2">
                    <a:satMod val="175000"/>
                    <a:alpha val="40000"/>
                  </a:schemeClr>
                </a:glow>
              </a:effectLst>
              <a:latin typeface="Times New Roman" panose="02020603050405020304"/>
              <a:ea typeface="宋体" panose="02010600030101010101" pitchFamily="2" charset="-122"/>
              <a:sym typeface="+mn-ea"/>
            </a:endParaRPr>
          </a:p>
          <a:p>
            <a:pPr marL="198120" indent="-198120" fontAlgn="auto">
              <a:buFont typeface="Arial" panose="020B0604020202020204" pitchFamily="34" charset="0"/>
              <a:buChar char="•"/>
            </a:pPr>
            <a:r>
              <a:rPr lang="en-US" altLang="zh-CN" sz="2200" b="1" i="1">
                <a:effectLst>
                  <a:glow rad="228600">
                    <a:schemeClr val="accent2">
                      <a:satMod val="175000"/>
                      <a:alpha val="40000"/>
                    </a:schemeClr>
                  </a:glow>
                </a:effectLst>
                <a:latin typeface="Times New Roman" panose="02020603050405020304"/>
                <a:ea typeface="宋体" panose="02010600030101010101" pitchFamily="2" charset="-122"/>
                <a:sym typeface="+mn-ea"/>
              </a:rPr>
              <a:t>How was our talk?</a:t>
            </a:r>
            <a:endParaRPr lang="en-US" altLang="zh-CN" sz="2200" b="1" i="1">
              <a:effectLst>
                <a:glow rad="228600">
                  <a:schemeClr val="accent2">
                    <a:satMod val="175000"/>
                    <a:alpha val="40000"/>
                  </a:schemeClr>
                </a:glow>
              </a:effectLst>
              <a:latin typeface="Times New Roman" panose="02020603050405020304"/>
              <a:ea typeface="宋体" panose="02010600030101010101" pitchFamily="2" charset="-122"/>
              <a:sym typeface="+mn-ea"/>
            </a:endParaRPr>
          </a:p>
        </p:txBody>
      </p:sp>
      <p:sp>
        <p:nvSpPr>
          <p:cNvPr id="19" name="文本框 18"/>
          <p:cNvSpPr txBox="1"/>
          <p:nvPr/>
        </p:nvSpPr>
        <p:spPr>
          <a:xfrm>
            <a:off x="5883910" y="5375275"/>
            <a:ext cx="4552315" cy="429895"/>
          </a:xfrm>
          <a:prstGeom prst="rect">
            <a:avLst/>
          </a:prstGeom>
          <a:solidFill>
            <a:schemeClr val="bg1">
              <a:alpha val="52000"/>
            </a:schemeClr>
          </a:solidFill>
        </p:spPr>
        <p:txBody>
          <a:bodyPr wrap="square" rtlCol="0" anchor="t">
            <a:spAutoFit/>
          </a:bodyPr>
          <a:p>
            <a:pPr marL="198120" indent="-198120" fontAlgn="auto">
              <a:buFont typeface="Arial" panose="020B0604020202020204" pitchFamily="34" charset="0"/>
              <a:buChar char="•"/>
            </a:pPr>
            <a:r>
              <a:rPr lang="en-US" altLang="zh-CN" sz="2200" b="1" i="1">
                <a:effectLst>
                  <a:glow rad="228600">
                    <a:schemeClr val="accent2">
                      <a:satMod val="175000"/>
                      <a:alpha val="40000"/>
                    </a:schemeClr>
                  </a:glow>
                </a:effectLst>
                <a:latin typeface="Times New Roman" panose="02020603050405020304"/>
                <a:ea typeface="宋体" panose="02010600030101010101" pitchFamily="2" charset="-122"/>
                <a:sym typeface="+mn-ea"/>
              </a:rPr>
              <a:t>What’s the title? What’s the theme?</a:t>
            </a:r>
            <a:endParaRPr lang="en-US" altLang="zh-CN" sz="2200" b="1" i="1">
              <a:effectLst>
                <a:glow rad="228600">
                  <a:schemeClr val="accent2">
                    <a:satMod val="175000"/>
                    <a:alpha val="40000"/>
                  </a:schemeClr>
                </a:glow>
              </a:effectLst>
              <a:latin typeface="Times New Roman" panose="02020603050405020304"/>
              <a:ea typeface="宋体" panose="02010600030101010101" pitchFamily="2" charset="-122"/>
              <a:sym typeface="+mn-ea"/>
            </a:endParaRPr>
          </a:p>
        </p:txBody>
      </p:sp>
      <p:sp>
        <p:nvSpPr>
          <p:cNvPr id="20" name="文本框 19"/>
          <p:cNvSpPr txBox="1"/>
          <p:nvPr/>
        </p:nvSpPr>
        <p:spPr>
          <a:xfrm>
            <a:off x="5883910" y="3775710"/>
            <a:ext cx="4552315" cy="429895"/>
          </a:xfrm>
          <a:prstGeom prst="rect">
            <a:avLst/>
          </a:prstGeom>
          <a:solidFill>
            <a:schemeClr val="bg1">
              <a:alpha val="52000"/>
            </a:schemeClr>
          </a:solidFill>
        </p:spPr>
        <p:txBody>
          <a:bodyPr wrap="square" rtlCol="0" anchor="t">
            <a:spAutoFit/>
          </a:bodyPr>
          <a:p>
            <a:pPr marL="198120" indent="-198120" fontAlgn="auto">
              <a:buFont typeface="Arial" panose="020B0604020202020204" pitchFamily="34" charset="0"/>
              <a:buChar char="•"/>
            </a:pPr>
            <a:r>
              <a:rPr lang="en-US" altLang="zh-CN" sz="2200" b="1" i="1">
                <a:effectLst/>
                <a:latin typeface="Times New Roman" panose="02020603050405020304"/>
                <a:ea typeface="宋体" panose="02010600030101010101" pitchFamily="2" charset="-122"/>
                <a:sym typeface="+mn-ea"/>
              </a:rPr>
              <a:t>purposeless- joy&amp; meaning-</a:t>
            </a:r>
            <a:r>
              <a:rPr lang="en-US" altLang="zh-CN" sz="2200" b="1" i="1">
                <a:effectLst>
                  <a:glow rad="228600">
                    <a:schemeClr val="accent2">
                      <a:satMod val="175000"/>
                      <a:alpha val="40000"/>
                    </a:schemeClr>
                  </a:glow>
                </a:effectLst>
                <a:latin typeface="Times New Roman" panose="02020603050405020304"/>
                <a:ea typeface="宋体" panose="02010600030101010101" pitchFamily="2" charset="-122"/>
                <a:sym typeface="+mn-ea"/>
              </a:rPr>
              <a:t> ?</a:t>
            </a:r>
            <a:endParaRPr lang="en-US" altLang="zh-CN" sz="2200" b="1" i="1">
              <a:effectLst>
                <a:glow rad="228600">
                  <a:schemeClr val="accent2">
                    <a:satMod val="175000"/>
                    <a:alpha val="40000"/>
                  </a:schemeClr>
                </a:glow>
              </a:effectLst>
              <a:latin typeface="Times New Roman" panose="02020603050405020304"/>
              <a:ea typeface="宋体" panose="02010600030101010101" pitchFamily="2" charset="-122"/>
              <a:sym typeface="+mn-ea"/>
            </a:endParaRPr>
          </a:p>
        </p:txBody>
      </p:sp>
      <p:sp>
        <p:nvSpPr>
          <p:cNvPr id="47" name="椭圆 46"/>
          <p:cNvSpPr/>
          <p:nvPr/>
        </p:nvSpPr>
        <p:spPr>
          <a:xfrm>
            <a:off x="2359660" y="225425"/>
            <a:ext cx="1523365" cy="35179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nvSpPr>
        <p:spPr>
          <a:xfrm>
            <a:off x="7626985" y="225425"/>
            <a:ext cx="1376045" cy="35179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椭圆 21"/>
          <p:cNvSpPr/>
          <p:nvPr/>
        </p:nvSpPr>
        <p:spPr>
          <a:xfrm>
            <a:off x="10500360" y="225425"/>
            <a:ext cx="1189990" cy="35179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椭圆 22"/>
          <p:cNvSpPr/>
          <p:nvPr/>
        </p:nvSpPr>
        <p:spPr>
          <a:xfrm>
            <a:off x="1535430" y="3252470"/>
            <a:ext cx="1915795" cy="35179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23"/>
          <p:cNvSpPr txBox="1"/>
          <p:nvPr/>
        </p:nvSpPr>
        <p:spPr>
          <a:xfrm>
            <a:off x="357505" y="4063365"/>
            <a:ext cx="2829560" cy="425450"/>
          </a:xfrm>
          <a:prstGeom prst="rect">
            <a:avLst/>
          </a:prstGeom>
          <a:noFill/>
        </p:spPr>
        <p:txBody>
          <a:bodyPr wrap="square" rtlCol="0" anchor="t">
            <a:noAutofit/>
          </a:bodyPr>
          <a:p>
            <a:r>
              <a:rPr lang="en-US" altLang="zh-CN" sz="2200" b="1" i="1">
                <a:solidFill>
                  <a:srgbClr val="C00000"/>
                </a:solidFill>
                <a:latin typeface="Times New Roman" panose="02020603050405020304" charset="0"/>
                <a:cs typeface="Times New Roman" panose="02020603050405020304" charset="0"/>
                <a:sym typeface="+mn-ea"/>
              </a:rPr>
              <a:t>What’s the difference?</a:t>
            </a:r>
            <a:endParaRPr lang="en-US" altLang="zh-CN" sz="2200" b="1" i="1">
              <a:solidFill>
                <a:srgbClr val="C00000"/>
              </a:solidFill>
              <a:latin typeface="Times New Roman" panose="02020603050405020304" charset="0"/>
              <a:cs typeface="Times New Roman" panose="02020603050405020304" charset="0"/>
              <a:sym typeface="+mn-ea"/>
            </a:endParaRPr>
          </a:p>
        </p:txBody>
      </p:sp>
      <p:sp>
        <p:nvSpPr>
          <p:cNvPr id="25" name="文本框 24"/>
          <p:cNvSpPr txBox="1"/>
          <p:nvPr/>
        </p:nvSpPr>
        <p:spPr>
          <a:xfrm>
            <a:off x="369570" y="4753610"/>
            <a:ext cx="3444875" cy="425450"/>
          </a:xfrm>
          <a:prstGeom prst="rect">
            <a:avLst/>
          </a:prstGeom>
          <a:noFill/>
        </p:spPr>
        <p:txBody>
          <a:bodyPr wrap="square" rtlCol="0" anchor="t">
            <a:noAutofit/>
          </a:bodyPr>
          <a:p>
            <a:r>
              <a:rPr lang="en-US" altLang="zh-CN" sz="2200" b="1" i="1">
                <a:solidFill>
                  <a:srgbClr val="C00000"/>
                </a:solidFill>
                <a:latin typeface="Times New Roman" panose="02020603050405020304" charset="0"/>
                <a:cs typeface="Times New Roman" panose="02020603050405020304" charset="0"/>
                <a:sym typeface="+mn-ea"/>
              </a:rPr>
              <a:t>Keep track of the given text.</a:t>
            </a:r>
            <a:endParaRPr lang="en-US" altLang="zh-CN" sz="2200" b="1" i="1">
              <a:solidFill>
                <a:srgbClr val="C00000"/>
              </a:solidFill>
              <a:latin typeface="Times New Roman" panose="02020603050405020304" charset="0"/>
              <a:cs typeface="Times New Roman" panose="02020603050405020304" charset="0"/>
              <a:sym typeface="+mn-ea"/>
            </a:endParaRPr>
          </a:p>
        </p:txBody>
      </p:sp>
      <p:sp>
        <p:nvSpPr>
          <p:cNvPr id="26" name="文本框 25"/>
          <p:cNvSpPr txBox="1"/>
          <p:nvPr/>
        </p:nvSpPr>
        <p:spPr>
          <a:xfrm>
            <a:off x="357505" y="5382895"/>
            <a:ext cx="4729480" cy="425450"/>
          </a:xfrm>
          <a:prstGeom prst="rect">
            <a:avLst/>
          </a:prstGeom>
          <a:noFill/>
        </p:spPr>
        <p:txBody>
          <a:bodyPr wrap="square" rtlCol="0" anchor="t">
            <a:noAutofit/>
          </a:bodyPr>
          <a:p>
            <a:r>
              <a:rPr lang="en-US" altLang="zh-CN" sz="2200" b="1" i="1">
                <a:solidFill>
                  <a:srgbClr val="C00000"/>
                </a:solidFill>
                <a:latin typeface="Times New Roman" panose="02020603050405020304" charset="0"/>
                <a:cs typeface="Times New Roman" panose="02020603050405020304" charset="0"/>
                <a:sym typeface="+mn-ea"/>
              </a:rPr>
              <a:t>Why did the write take down the story?</a:t>
            </a:r>
            <a:endParaRPr lang="en-US" altLang="zh-CN" sz="2200" b="1" i="1">
              <a:solidFill>
                <a:srgbClr val="C00000"/>
              </a:solidFill>
              <a:latin typeface="Times New Roman" panose="02020603050405020304" charset="0"/>
              <a:cs typeface="Times New Roman" panose="02020603050405020304" charset="0"/>
              <a:sym typeface="+mn-ea"/>
            </a:endParaRPr>
          </a:p>
        </p:txBody>
      </p:sp>
      <p:sp>
        <p:nvSpPr>
          <p:cNvPr id="9" name="文本框 8"/>
          <p:cNvSpPr txBox="1"/>
          <p:nvPr/>
        </p:nvSpPr>
        <p:spPr>
          <a:xfrm>
            <a:off x="8968105" y="1692910"/>
            <a:ext cx="3188970" cy="429895"/>
          </a:xfrm>
          <a:prstGeom prst="rect">
            <a:avLst/>
          </a:prstGeom>
          <a:noFill/>
        </p:spPr>
        <p:txBody>
          <a:bodyPr wrap="square" rtlCol="0" anchor="t">
            <a:spAutoFit/>
          </a:bodyPr>
          <a:p>
            <a:r>
              <a:rPr lang="en-US" altLang="zh-CN" sz="2200" b="1" i="1">
                <a:solidFill>
                  <a:srgbClr val="C00000"/>
                </a:solidFill>
                <a:effectLst/>
                <a:latin typeface="Times New Roman" panose="02020603050405020304"/>
                <a:ea typeface="宋体" panose="02010600030101010101" pitchFamily="2" charset="-122"/>
                <a:sym typeface="+mn-ea"/>
              </a:rPr>
              <a:t>Action (chain)&amp; Remarks.</a:t>
            </a:r>
            <a:endParaRPr lang="en-US" altLang="zh-CN" sz="2200" b="1" i="1">
              <a:solidFill>
                <a:srgbClr val="C00000"/>
              </a:solidFill>
              <a:effectLst/>
              <a:latin typeface="Times New Roman" panose="02020603050405020304"/>
              <a:ea typeface="宋体" panose="02010600030101010101" pitchFamily="2" charset="-122"/>
              <a:sym typeface="+mn-ea"/>
            </a:endParaRPr>
          </a:p>
        </p:txBody>
      </p:sp>
      <p:sp>
        <p:nvSpPr>
          <p:cNvPr id="10" name="文本框 9"/>
          <p:cNvSpPr txBox="1"/>
          <p:nvPr/>
        </p:nvSpPr>
        <p:spPr>
          <a:xfrm>
            <a:off x="9171305" y="2035175"/>
            <a:ext cx="2348865" cy="429895"/>
          </a:xfrm>
          <a:prstGeom prst="rect">
            <a:avLst/>
          </a:prstGeom>
          <a:noFill/>
        </p:spPr>
        <p:txBody>
          <a:bodyPr wrap="square" rtlCol="0" anchor="t">
            <a:spAutoFit/>
          </a:bodyPr>
          <a:p>
            <a:r>
              <a:rPr lang="en-US" altLang="zh-CN" sz="2200" b="1" i="1">
                <a:solidFill>
                  <a:srgbClr val="C00000"/>
                </a:solidFill>
                <a:effectLst/>
                <a:latin typeface="Times New Roman" panose="02020603050405020304"/>
                <a:ea typeface="宋体" panose="02010600030101010101" pitchFamily="2" charset="-122"/>
                <a:sym typeface="+mn-ea"/>
              </a:rPr>
              <a:t>Physical? Mental!</a:t>
            </a:r>
            <a:endParaRPr lang="en-US" altLang="zh-CN" sz="2200" b="1" i="1">
              <a:solidFill>
                <a:srgbClr val="C00000"/>
              </a:solidFill>
              <a:effectLst/>
              <a:latin typeface="Times New Roman" panose="02020603050405020304"/>
              <a:ea typeface="宋体" panose="02010600030101010101" pitchFamily="2" charset="-122"/>
              <a:sym typeface="+mn-ea"/>
            </a:endParaRPr>
          </a:p>
        </p:txBody>
      </p:sp>
      <p:sp>
        <p:nvSpPr>
          <p:cNvPr id="13" name="文本框 12"/>
          <p:cNvSpPr txBox="1"/>
          <p:nvPr/>
        </p:nvSpPr>
        <p:spPr>
          <a:xfrm>
            <a:off x="8353425" y="2369185"/>
            <a:ext cx="2348865" cy="429895"/>
          </a:xfrm>
          <a:prstGeom prst="rect">
            <a:avLst/>
          </a:prstGeom>
          <a:noFill/>
        </p:spPr>
        <p:txBody>
          <a:bodyPr wrap="square" rtlCol="0" anchor="t">
            <a:spAutoFit/>
          </a:bodyPr>
          <a:p>
            <a:r>
              <a:rPr lang="en-US" altLang="zh-CN" sz="2200" b="1" i="1">
                <a:solidFill>
                  <a:srgbClr val="C00000"/>
                </a:solidFill>
                <a:effectLst/>
                <a:latin typeface="Times New Roman" panose="02020603050405020304"/>
                <a:ea typeface="宋体" panose="02010600030101010101" pitchFamily="2" charset="-122"/>
                <a:sym typeface="+mn-ea"/>
              </a:rPr>
              <a:t>Useless? Fruitful!</a:t>
            </a:r>
            <a:endParaRPr lang="en-US" altLang="zh-CN" sz="2200" b="1" i="1">
              <a:solidFill>
                <a:srgbClr val="C00000"/>
              </a:solidFill>
              <a:effectLst/>
              <a:latin typeface="Times New Roman" panose="02020603050405020304"/>
              <a:ea typeface="宋体" panose="02010600030101010101" pitchFamily="2" charset="-122"/>
              <a:sym typeface="+mn-ea"/>
            </a:endParaRPr>
          </a:p>
        </p:txBody>
      </p:sp>
      <p:sp>
        <p:nvSpPr>
          <p:cNvPr id="15" name="文本框 14"/>
          <p:cNvSpPr txBox="1"/>
          <p:nvPr/>
        </p:nvSpPr>
        <p:spPr>
          <a:xfrm>
            <a:off x="6183630" y="5055235"/>
            <a:ext cx="3580765" cy="429895"/>
          </a:xfrm>
          <a:prstGeom prst="rect">
            <a:avLst/>
          </a:prstGeom>
          <a:noFill/>
        </p:spPr>
        <p:txBody>
          <a:bodyPr wrap="square" rtlCol="0" anchor="t">
            <a:spAutoFit/>
          </a:bodyPr>
          <a:p>
            <a:r>
              <a:rPr lang="en-US" altLang="zh-CN" sz="2200" b="1" i="1">
                <a:solidFill>
                  <a:srgbClr val="C00000"/>
                </a:solidFill>
                <a:effectLst/>
                <a:latin typeface="Times New Roman" panose="02020603050405020304"/>
                <a:ea typeface="宋体" panose="02010600030101010101" pitchFamily="2" charset="-122"/>
                <a:sym typeface="+mn-ea"/>
              </a:rPr>
              <a:t>New rules...Another change...</a:t>
            </a:r>
            <a:endParaRPr lang="en-US" altLang="zh-CN" sz="2200" b="1" i="1">
              <a:solidFill>
                <a:srgbClr val="C00000"/>
              </a:solidFill>
              <a:effectLst/>
              <a:latin typeface="Times New Roman" panose="02020603050405020304"/>
              <a:ea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horizontal)">
                                      <p:cBhvr>
                                        <p:cTn id="7" dur="500"/>
                                        <p:tgtEl>
                                          <p:spTgt spid="4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randombar(horizontal)">
                                      <p:cBhvr>
                                        <p:cTn id="18" dur="500"/>
                                        <p:tgtEl>
                                          <p:spTgt spid="4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randombar(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6" dur="5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randombar(horizontal)">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randombar(horizontal)">
                                      <p:cBhvr>
                                        <p:cTn id="51" dur="500"/>
                                        <p:tgtEl>
                                          <p:spTgt spid="4">
                                            <p:txEl>
                                              <p:pRg st="4" end="4"/>
                                            </p:txEl>
                                          </p:spTgt>
                                        </p:tgtEl>
                                      </p:cBhvr>
                                    </p:animEffect>
                                  </p:childTnLst>
                                </p:cTn>
                              </p:par>
                            </p:childTnLst>
                          </p:cTn>
                        </p:par>
                        <p:par>
                          <p:cTn id="52" fill="hold">
                            <p:stCondLst>
                              <p:cond delay="500"/>
                            </p:stCondLst>
                            <p:childTnLst>
                              <p:par>
                                <p:cTn id="53" presetID="14" presetClass="entr" presetSubtype="1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randombar(horizont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17">
                                            <p:bg/>
                                          </p:spTgt>
                                        </p:tgtEl>
                                        <p:attrNameLst>
                                          <p:attrName>style.visibility</p:attrName>
                                        </p:attrNameLst>
                                      </p:cBhvr>
                                      <p:to>
                                        <p:strVal val="visible"/>
                                      </p:to>
                                    </p:set>
                                    <p:animEffect transition="in" filter="randombar(horizontal)">
                                      <p:cBhvr>
                                        <p:cTn id="60" dur="500"/>
                                        <p:tgtEl>
                                          <p:spTgt spid="17">
                                            <p:bg/>
                                          </p:spTgt>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63" dur="500"/>
                                        <p:tgtEl>
                                          <p:spTgt spid="17">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68" dur="500"/>
                                        <p:tgtEl>
                                          <p:spTgt spid="17">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randombar(horizontal)">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78" dur="500"/>
                                        <p:tgtEl>
                                          <p:spTgt spid="17">
                                            <p:txEl>
                                              <p:pRg st="2" end="2"/>
                                            </p:txEl>
                                          </p:spTgt>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randombar(horizontal)">
                                      <p:cBhvr>
                                        <p:cTn id="81" dur="500"/>
                                        <p:tgtEl>
                                          <p:spTgt spid="10"/>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86" dur="500"/>
                                        <p:tgtEl>
                                          <p:spTgt spid="17">
                                            <p:txEl>
                                              <p:pRg st="3" end="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randombar(horizontal)">
                                      <p:cBhvr>
                                        <p:cTn id="91" dur="500"/>
                                        <p:tgtEl>
                                          <p:spTgt spid="13"/>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3">
                                            <p:txEl>
                                              <p:pRg st="4294967295" end="4294967295"/>
                                            </p:txEl>
                                          </p:spTgt>
                                        </p:tgtEl>
                                        <p:attrNameLst>
                                          <p:attrName>style.visibility</p:attrName>
                                        </p:attrNameLst>
                                      </p:cBhvr>
                                      <p:to>
                                        <p:strVal val="visible"/>
                                      </p:to>
                                    </p:set>
                                    <p:animEffect transition="in" filter="randombar(horizontal)">
                                      <p:cBhvr>
                                        <p:cTn id="96" dur="500"/>
                                        <p:tgtEl>
                                          <p:spTgt spid="3">
                                            <p:txEl>
                                              <p:pRg st="4294967295" end="4294967295"/>
                                            </p:txEl>
                                          </p:spTgt>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99" dur="500"/>
                                        <p:tgtEl>
                                          <p:spTgt spid="3">
                                            <p:txEl>
                                              <p:pRg st="0" end="0"/>
                                            </p:txEl>
                                          </p:spTgt>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02" dur="500"/>
                                        <p:tgtEl>
                                          <p:spTgt spid="6">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randombar(horizontal)">
                                      <p:cBhvr>
                                        <p:cTn id="107" dur="500"/>
                                        <p:tgtEl>
                                          <p:spTgt spid="20"/>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randombar(horizontal)">
                                      <p:cBhvr>
                                        <p:cTn id="112" dur="500"/>
                                        <p:tgtEl>
                                          <p:spTgt spid="24"/>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grpId="0" nodeType="clickEffect">
                                  <p:stCondLst>
                                    <p:cond delay="0"/>
                                  </p:stCondLst>
                                  <p:childTnLst>
                                    <p:set>
                                      <p:cBhvr>
                                        <p:cTn id="1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17" dur="500"/>
                                        <p:tgtEl>
                                          <p:spTgt spid="6">
                                            <p:txEl>
                                              <p:pRg st="2" end="2"/>
                                            </p:txEl>
                                          </p:spTgt>
                                        </p:tgtEl>
                                      </p:cBhvr>
                                    </p:animEffect>
                                  </p:childTnLst>
                                </p:cTn>
                              </p:par>
                            </p:childTnLst>
                          </p:cTn>
                        </p:par>
                        <p:par>
                          <p:cTn id="118" fill="hold">
                            <p:stCondLst>
                              <p:cond delay="500"/>
                            </p:stCondLst>
                            <p:childTnLst>
                              <p:par>
                                <p:cTn id="119" presetID="14" presetClass="entr" presetSubtype="10" fill="hold" grpId="0" nodeType="after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randombar(horizontal)">
                                      <p:cBhvr>
                                        <p:cTn id="121" dur="500"/>
                                        <p:tgtEl>
                                          <p:spTgt spid="25"/>
                                        </p:tgtEl>
                                      </p:cBhvr>
                                    </p:animEffect>
                                  </p:childTnLst>
                                </p:cTn>
                              </p:par>
                            </p:childTnLst>
                          </p:cTn>
                        </p:par>
                      </p:childTnLst>
                    </p:cTn>
                  </p:par>
                  <p:par>
                    <p:cTn id="122" fill="hold">
                      <p:stCondLst>
                        <p:cond delay="indefinite"/>
                      </p:stCondLst>
                      <p:childTnLst>
                        <p:par>
                          <p:cTn id="123" fill="hold">
                            <p:stCondLst>
                              <p:cond delay="0"/>
                            </p:stCondLst>
                            <p:childTnLst>
                              <p:par>
                                <p:cTn id="124" presetID="14" presetClass="entr" presetSubtype="10" fill="hold" grpId="0" nodeType="click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randombar(horizontal)">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ntr" presetSubtype="10" fill="hold" grpId="0" nodeType="clickEffect">
                                  <p:stCondLst>
                                    <p:cond delay="0"/>
                                  </p:stCondLst>
                                  <p:childTnLst>
                                    <p:set>
                                      <p:cBhvr>
                                        <p:cTn id="130" dur="1" fill="hold">
                                          <p:stCondLst>
                                            <p:cond delay="0"/>
                                          </p:stCondLst>
                                        </p:cTn>
                                        <p:tgtEl>
                                          <p:spTgt spid="15"/>
                                        </p:tgtEl>
                                        <p:attrNameLst>
                                          <p:attrName>style.visibility</p:attrName>
                                        </p:attrNameLst>
                                      </p:cBhvr>
                                      <p:to>
                                        <p:strVal val="visible"/>
                                      </p:to>
                                    </p:set>
                                    <p:animEffect transition="in" filter="randombar(horizontal)">
                                      <p:cBhvr>
                                        <p:cTn id="131" dur="500"/>
                                        <p:tgtEl>
                                          <p:spTgt spid="15"/>
                                        </p:tgtEl>
                                      </p:cBhvr>
                                    </p:animEffect>
                                  </p:childTnLst>
                                </p:cTn>
                              </p:par>
                            </p:childTnLst>
                          </p:cTn>
                        </p:par>
                      </p:childTnLst>
                    </p:cTn>
                  </p:par>
                  <p:par>
                    <p:cTn id="132" fill="hold">
                      <p:stCondLst>
                        <p:cond delay="indefinite"/>
                      </p:stCondLst>
                      <p:childTnLst>
                        <p:par>
                          <p:cTn id="133" fill="hold">
                            <p:stCondLst>
                              <p:cond delay="0"/>
                            </p:stCondLst>
                            <p:childTnLst>
                              <p:par>
                                <p:cTn id="134" presetID="14" presetClass="entr" presetSubtype="10" fill="hold" grpId="0" nodeType="clickEffect">
                                  <p:stCondLst>
                                    <p:cond delay="0"/>
                                  </p:stCondLst>
                                  <p:childTnLst>
                                    <p:set>
                                      <p:cBhvr>
                                        <p:cTn id="135"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36" dur="500"/>
                                        <p:tgtEl>
                                          <p:spTgt spid="6">
                                            <p:txEl>
                                              <p:pRg st="4" end="4"/>
                                            </p:txEl>
                                          </p:spTgt>
                                        </p:tgtEl>
                                      </p:cBhvr>
                                    </p:animEffect>
                                  </p:childTnLst>
                                </p:cTn>
                              </p:par>
                            </p:childTnLst>
                          </p:cTn>
                        </p:par>
                        <p:par>
                          <p:cTn id="137" fill="hold">
                            <p:stCondLst>
                              <p:cond delay="500"/>
                            </p:stCondLst>
                            <p:childTnLst>
                              <p:par>
                                <p:cTn id="138" presetID="14" presetClass="entr" presetSubtype="10" fill="hold" grpId="0" nodeType="afterEffect">
                                  <p:stCondLst>
                                    <p:cond delay="0"/>
                                  </p:stCondLst>
                                  <p:childTnLst>
                                    <p:set>
                                      <p:cBhvr>
                                        <p:cTn id="139" dur="1" fill="hold">
                                          <p:stCondLst>
                                            <p:cond delay="0"/>
                                          </p:stCondLst>
                                        </p:cTn>
                                        <p:tgtEl>
                                          <p:spTgt spid="26"/>
                                        </p:tgtEl>
                                        <p:attrNameLst>
                                          <p:attrName>style.visibility</p:attrName>
                                        </p:attrNameLst>
                                      </p:cBhvr>
                                      <p:to>
                                        <p:strVal val="visible"/>
                                      </p:to>
                                    </p:set>
                                    <p:animEffect transition="in" filter="randombar(horizontal)">
                                      <p:cBhvr>
                                        <p:cTn id="140" dur="500"/>
                                        <p:tgtEl>
                                          <p:spTgt spid="26"/>
                                        </p:tgtEl>
                                      </p:cBhvr>
                                    </p:animEffect>
                                  </p:childTnLst>
                                </p:cTn>
                              </p:par>
                            </p:childTnLst>
                          </p:cTn>
                        </p:par>
                      </p:childTnLst>
                    </p:cTn>
                  </p:par>
                  <p:par>
                    <p:cTn id="141" fill="hold">
                      <p:stCondLst>
                        <p:cond delay="indefinite"/>
                      </p:stCondLst>
                      <p:childTnLst>
                        <p:par>
                          <p:cTn id="142" fill="hold">
                            <p:stCondLst>
                              <p:cond delay="0"/>
                            </p:stCondLst>
                            <p:childTnLst>
                              <p:par>
                                <p:cTn id="143" presetID="14" presetClass="entr" presetSubtype="10" fill="hold" grpId="0" nodeType="clickEffect">
                                  <p:stCondLst>
                                    <p:cond delay="0"/>
                                  </p:stCondLst>
                                  <p:childTnLst>
                                    <p:set>
                                      <p:cBhvr>
                                        <p:cTn id="144" dur="1" fill="hold">
                                          <p:stCondLst>
                                            <p:cond delay="0"/>
                                          </p:stCondLst>
                                        </p:cTn>
                                        <p:tgtEl>
                                          <p:spTgt spid="19"/>
                                        </p:tgtEl>
                                        <p:attrNameLst>
                                          <p:attrName>style.visibility</p:attrName>
                                        </p:attrNameLst>
                                      </p:cBhvr>
                                      <p:to>
                                        <p:strVal val="visible"/>
                                      </p:to>
                                    </p:set>
                                    <p:animEffect transition="in" filter="randombar(horizontal)">
                                      <p:cBhvr>
                                        <p:cTn id="1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3" grpId="0" bldLvl="0" animBg="1"/>
      <p:bldP spid="14" grpId="0"/>
      <p:bldP spid="8" grpId="0"/>
      <p:bldP spid="7" grpId="0"/>
      <p:bldP spid="17" grpId="0" animBg="1" uiExpand="1" build="p"/>
      <p:bldP spid="11" grpId="0"/>
      <p:bldP spid="47" grpId="0" animBg="1"/>
      <p:bldP spid="21" grpId="0" animBg="1"/>
      <p:bldP spid="22" grpId="0" animBg="1"/>
      <p:bldP spid="23" grpId="0" bldLvl="0" animBg="1"/>
      <p:bldP spid="3" grpId="0" animBg="1" uiExpand="1" build="p"/>
      <p:bldP spid="6" grpId="0" uiExpand="1" build="p"/>
      <p:bldP spid="20" grpId="0" animBg="1"/>
      <p:bldP spid="24" grpId="0"/>
      <p:bldP spid="16" grpId="0" bldLvl="0" animBg="1"/>
      <p:bldP spid="25" grpId="0"/>
      <p:bldP spid="26" grpId="0"/>
      <p:bldP spid="19" grpId="0" bldLvl="0" animBg="1"/>
      <p:bldP spid="9" grpId="0"/>
      <p:bldP spid="10"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540" y="4961255"/>
            <a:ext cx="1311275" cy="1896745"/>
          </a:xfrm>
          <a:prstGeom prst="rect">
            <a:avLst/>
          </a:prstGeom>
        </p:spPr>
      </p:pic>
      <p:sp>
        <p:nvSpPr>
          <p:cNvPr id="43" name="圆角矩形 42"/>
          <p:cNvSpPr/>
          <p:nvPr/>
        </p:nvSpPr>
        <p:spPr>
          <a:xfrm>
            <a:off x="-429895" y="83185"/>
            <a:ext cx="4294505" cy="483235"/>
          </a:xfrm>
          <a:prstGeom prst="roundRect">
            <a:avLst>
              <a:gd name="adj" fmla="val 36025"/>
            </a:avLst>
          </a:prstGeom>
          <a:solidFill>
            <a:schemeClr val="accent1">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文本框 43"/>
          <p:cNvSpPr txBox="1"/>
          <p:nvPr/>
        </p:nvSpPr>
        <p:spPr>
          <a:xfrm>
            <a:off x="71755" y="109855"/>
            <a:ext cx="3792855" cy="429895"/>
          </a:xfrm>
          <a:prstGeom prst="rect">
            <a:avLst/>
          </a:prstGeom>
          <a:noFill/>
        </p:spPr>
        <p:txBody>
          <a:bodyPr wrap="square" rtlCol="0">
            <a:spAutoFit/>
          </a:bodyPr>
          <a:p>
            <a:pPr marL="212090" indent="-212090" fontAlgn="auto">
              <a:buFont typeface="Wingdings" panose="05000000000000000000" charset="0"/>
              <a:buChar char="Ø"/>
            </a:pPr>
            <a:r>
              <a:rPr lang="en-US" altLang="zh-CN" sz="2200" b="1" i="1">
                <a:latin typeface="Times New Roman" panose="02020603050405020304" charset="0"/>
                <a:cs typeface="Times New Roman" panose="02020603050405020304" charset="0"/>
              </a:rPr>
              <a:t>Imitate the language&amp; Apply</a:t>
            </a:r>
            <a:endParaRPr lang="en-US" altLang="zh-CN" sz="2200" b="1" i="1">
              <a:latin typeface="Times New Roman" panose="02020603050405020304" charset="0"/>
              <a:cs typeface="Times New Roman" panose="02020603050405020304" charset="0"/>
            </a:endParaRPr>
          </a:p>
        </p:txBody>
      </p:sp>
      <p:sp>
        <p:nvSpPr>
          <p:cNvPr id="2" name="文本框 1"/>
          <p:cNvSpPr txBox="1"/>
          <p:nvPr/>
        </p:nvSpPr>
        <p:spPr>
          <a:xfrm>
            <a:off x="130175" y="574675"/>
            <a:ext cx="11772265" cy="4399915"/>
          </a:xfrm>
          <a:prstGeom prst="rect">
            <a:avLst/>
          </a:prstGeom>
          <a:noFill/>
          <a:ln w="9525">
            <a:noFill/>
          </a:ln>
        </p:spPr>
        <p:txBody>
          <a:bodyPr wrap="square">
            <a:spAutoFit/>
          </a:bodyPr>
          <a:p>
            <a:pPr indent="0"/>
            <a:r>
              <a:rPr lang="en-US" sz="2000" b="1" i="1">
                <a:effectLst>
                  <a:outerShdw blurRad="38100" dist="38100" dir="2700000" algn="tl">
                    <a:srgbClr val="000000">
                      <a:alpha val="43137"/>
                    </a:srgbClr>
                  </a:outerShdw>
                </a:effectLst>
                <a:latin typeface="Times New Roman" panose="02020603050405020304" charset="0"/>
                <a:ea typeface="宋体" panose="02010600030101010101" pitchFamily="2" charset="-122"/>
                <a:sym typeface="+mn-ea"/>
              </a:rPr>
              <a:t>Her suggestion changed our life and led us to a future full of “Popsicle Kids.”</a:t>
            </a:r>
            <a:endParaRPr lang="en-US" sz="2000" b="1" i="1">
              <a:effectLst>
                <a:outerShdw blurRad="38100" dist="38100" dir="2700000" algn="tl">
                  <a:srgbClr val="000000">
                    <a:alpha val="43137"/>
                  </a:srgbClr>
                </a:outerShdw>
              </a:effectLst>
              <a:latin typeface="Times New Roman" panose="02020603050405020304" charset="0"/>
              <a:ea typeface="宋体" panose="02010600030101010101" pitchFamily="2" charset="-122"/>
              <a:sym typeface="+mn-ea"/>
            </a:endParaRPr>
          </a:p>
          <a:p>
            <a:pPr indent="0"/>
            <a:r>
              <a:rPr lang="en-US" sz="2000" b="1">
                <a:latin typeface="Times New Roman" panose="02020603050405020304" charset="0"/>
                <a:ea typeface="宋体" panose="02010600030101010101" pitchFamily="2" charset="-122"/>
                <a:sym typeface="+mn-ea"/>
              </a:rPr>
              <a:t>- </a:t>
            </a:r>
            <a:r>
              <a:rPr lang="en-US" altLang="zh-CN" sz="2000" b="1">
                <a:latin typeface="Times New Roman" panose="02020603050405020304" charset="0"/>
                <a:ea typeface="宋体" panose="02010600030101010101" pitchFamily="2" charset="-122"/>
                <a:sym typeface="+mn-ea"/>
              </a:rPr>
              <a:t>‌</a:t>
            </a:r>
            <a:r>
              <a:rPr lang="en-US" altLang="zh-CN" sz="2000" b="1">
                <a:effectLst>
                  <a:glow rad="228600">
                    <a:schemeClr val="accent2">
                      <a:satMod val="175000"/>
                      <a:alpha val="40000"/>
                    </a:schemeClr>
                  </a:glow>
                </a:effectLst>
                <a:latin typeface="Times New Roman" panose="02020603050405020304" charset="0"/>
                <a:ea typeface="宋体" panose="02010600030101010101" pitchFamily="2" charset="-122"/>
                <a:sym typeface="+mn-ea"/>
              </a:rPr>
              <a:t>His visit further transformed our summer and introduced us to a new world of "Doorbell Stories".‌</a:t>
            </a:r>
            <a:endParaRPr lang="en-US" altLang="zh-CN" sz="2000" b="1">
              <a:effectLst>
                <a:glow rad="228600">
                  <a:schemeClr val="accent2">
                    <a:satMod val="175000"/>
                    <a:alpha val="40000"/>
                  </a:schemeClr>
                </a:glow>
              </a:effectLst>
              <a:latin typeface="Times New Roman" panose="02020603050405020304" charset="0"/>
              <a:ea typeface="宋体" panose="02010600030101010101" pitchFamily="2" charset="-122"/>
              <a:sym typeface="+mn-ea"/>
            </a:endParaRPr>
          </a:p>
          <a:p>
            <a:pPr indent="0"/>
            <a:r>
              <a:rPr lang="en-US" sz="2000" b="1">
                <a:latin typeface="Times New Roman" panose="02020603050405020304" charset="0"/>
                <a:ea typeface="宋体" panose="02010600030101010101" pitchFamily="2" charset="-122"/>
                <a:sym typeface="+mn-ea"/>
              </a:rPr>
              <a:t> </a:t>
            </a:r>
            <a:endParaRPr lang="en-US" sz="2000" b="1">
              <a:latin typeface="Times New Roman" panose="02020603050405020304" charset="0"/>
              <a:ea typeface="宋体" panose="02010600030101010101" pitchFamily="2" charset="-122"/>
              <a:sym typeface="+mn-ea"/>
            </a:endParaRPr>
          </a:p>
          <a:p>
            <a:pPr indent="0"/>
            <a:r>
              <a:rPr lang="en-US" sz="2000" b="1" i="1">
                <a:effectLst>
                  <a:outerShdw blurRad="38100" dist="38100" dir="2700000" algn="tl">
                    <a:srgbClr val="000000">
                      <a:alpha val="43137"/>
                    </a:srgbClr>
                  </a:outerShdw>
                </a:effectLst>
                <a:latin typeface="Times New Roman" panose="02020603050405020304" charset="0"/>
                <a:ea typeface="宋体" panose="02010600030101010101" pitchFamily="2" charset="-122"/>
                <a:sym typeface="+mn-ea"/>
              </a:rPr>
              <a:t>Minutes after watching a neighbor boy, a second grader, walk away with an icy treat, our doorbell rang.</a:t>
            </a:r>
            <a:endParaRPr lang="en-US" sz="2000" b="1" i="1">
              <a:effectLst>
                <a:outerShdw blurRad="38100" dist="38100" dir="2700000" algn="tl">
                  <a:srgbClr val="000000">
                    <a:alpha val="43137"/>
                  </a:srgbClr>
                </a:outerShdw>
              </a:effectLst>
              <a:latin typeface="Times New Roman" panose="02020603050405020304" charset="0"/>
              <a:ea typeface="宋体" panose="02010600030101010101" pitchFamily="2" charset="-122"/>
              <a:sym typeface="+mn-ea"/>
            </a:endParaRPr>
          </a:p>
          <a:p>
            <a:pPr indent="0"/>
            <a:r>
              <a:rPr lang="en-US" sz="2000" b="1">
                <a:latin typeface="Times New Roman" panose="02020603050405020304" charset="0"/>
                <a:ea typeface="宋体" panose="02010600030101010101" pitchFamily="2" charset="-122"/>
                <a:sym typeface="+mn-ea"/>
              </a:rPr>
              <a:t>- </a:t>
            </a:r>
            <a:r>
              <a:rPr lang="en-US" altLang="zh-CN" sz="2000" b="1">
                <a:effectLst>
                  <a:glow rad="228600">
                    <a:schemeClr val="accent2">
                      <a:satMod val="175000"/>
                      <a:alpha val="40000"/>
                    </a:schemeClr>
                  </a:glow>
                </a:effectLst>
                <a:latin typeface="Times New Roman" panose="02020603050405020304" charset="0"/>
                <a:ea typeface="宋体" panose="02010600030101010101" pitchFamily="2" charset="-122"/>
                <a:sym typeface="+mn-ea"/>
              </a:rPr>
              <a:t>Moments after</a:t>
            </a:r>
            <a:r>
              <a:rPr lang="en-US" altLang="en-US" sz="2000" b="1">
                <a:effectLst>
                  <a:glow rad="228600">
                    <a:schemeClr val="accent2">
                      <a:satMod val="175000"/>
                      <a:alpha val="40000"/>
                    </a:schemeClr>
                  </a:glow>
                </a:effectLst>
                <a:latin typeface="Times New Roman" panose="02020603050405020304" charset="0"/>
                <a:ea typeface="宋体" panose="02010600030101010101" pitchFamily="2" charset="-122"/>
                <a:sym typeface="+mn-ea"/>
              </a:rPr>
              <a:t> </a:t>
            </a:r>
            <a:r>
              <a:rPr lang="en-US" altLang="zh-CN" sz="2000" b="1">
                <a:effectLst>
                  <a:glow rad="228600">
                    <a:schemeClr val="accent2">
                      <a:satMod val="175000"/>
                      <a:alpha val="40000"/>
                    </a:schemeClr>
                  </a:glow>
                </a:effectLst>
                <a:latin typeface="Times New Roman" panose="02020603050405020304" charset="0"/>
                <a:ea typeface="宋体" panose="02010600030101010101" pitchFamily="2" charset="-122"/>
                <a:sym typeface="+mn-ea"/>
              </a:rPr>
              <a:t>gently covering my hands on his fists, those clenched tightly,</a:t>
            </a:r>
            <a:r>
              <a:rPr lang="en-US" altLang="en-US" sz="2000" b="1">
                <a:effectLst>
                  <a:glow rad="228600">
                    <a:schemeClr val="accent2">
                      <a:satMod val="175000"/>
                      <a:alpha val="40000"/>
                    </a:schemeClr>
                  </a:glow>
                </a:effectLst>
                <a:latin typeface="Times New Roman" panose="02020603050405020304" charset="0"/>
                <a:ea typeface="宋体" panose="02010600030101010101" pitchFamily="2" charset="-122"/>
                <a:sym typeface="+mn-ea"/>
              </a:rPr>
              <a:t> </a:t>
            </a:r>
            <a:r>
              <a:rPr lang="en-US" altLang="zh-CN" sz="2000" b="1">
                <a:effectLst>
                  <a:glow rad="228600">
                    <a:schemeClr val="accent2">
                      <a:satMod val="175000"/>
                      <a:alpha val="40000"/>
                    </a:schemeClr>
                  </a:glow>
                </a:effectLst>
                <a:latin typeface="Times New Roman" panose="02020603050405020304" charset="0"/>
                <a:ea typeface="宋体" panose="02010600030101010101" pitchFamily="2" charset="-122"/>
                <a:sym typeface="+mn-ea"/>
              </a:rPr>
              <a:t>his shoulders uncurled.</a:t>
            </a:r>
            <a:endParaRPr lang="en-US" altLang="zh-CN" sz="2000" b="1">
              <a:effectLst>
                <a:glow rad="228600">
                  <a:schemeClr val="accent2">
                    <a:satMod val="175000"/>
                    <a:alpha val="40000"/>
                  </a:schemeClr>
                </a:glow>
              </a:effectLst>
              <a:latin typeface="Times New Roman" panose="02020603050405020304" charset="0"/>
              <a:ea typeface="宋体" panose="02010600030101010101" pitchFamily="2" charset="-122"/>
              <a:sym typeface="+mn-ea"/>
            </a:endParaRPr>
          </a:p>
          <a:p>
            <a:pPr indent="0"/>
            <a:endParaRPr lang="en-US" altLang="en-US" sz="2000" b="1">
              <a:latin typeface="Times New Roman" panose="02020603050405020304" charset="0"/>
              <a:ea typeface="宋体" panose="02010600030101010101" pitchFamily="2" charset="-122"/>
            </a:endParaRPr>
          </a:p>
          <a:p>
            <a:pPr indent="0"/>
            <a:r>
              <a:rPr lang="en-US" sz="2000" b="1" i="1">
                <a:effectLst>
                  <a:outerShdw blurRad="38100" dist="38100" dir="2700000" algn="tl">
                    <a:srgbClr val="000000">
                      <a:alpha val="43137"/>
                    </a:srgbClr>
                  </a:outerShdw>
                </a:effectLst>
                <a:latin typeface="Times New Roman" panose="02020603050405020304" charset="0"/>
                <a:ea typeface="宋体" panose="02010600030101010101" pitchFamily="2" charset="-122"/>
              </a:rPr>
              <a:t>An adorable blond girl, about six, smiled sweetly, 'Is it true you’re giving away Popsicles?</a:t>
            </a:r>
            <a:endParaRPr lang="en-US" sz="2000" b="1" i="1">
              <a:effectLst>
                <a:outerShdw blurRad="38100" dist="38100" dir="2700000" algn="tl">
                  <a:srgbClr val="000000">
                    <a:alpha val="43137"/>
                  </a:srgbClr>
                </a:outerShdw>
              </a:effectLst>
              <a:latin typeface="Times New Roman" panose="02020603050405020304" charset="0"/>
              <a:ea typeface="宋体" panose="02010600030101010101" pitchFamily="2" charset="-122"/>
            </a:endParaRPr>
          </a:p>
          <a:p>
            <a:pPr indent="0"/>
            <a:r>
              <a:rPr lang="en-US" sz="2000" b="1">
                <a:latin typeface="Times New Roman" panose="02020603050405020304" charset="0"/>
                <a:ea typeface="宋体" panose="02010600030101010101" pitchFamily="2" charset="-122"/>
              </a:rPr>
              <a:t>- </a:t>
            </a:r>
            <a:r>
              <a:rPr lang="en-US" altLang="zh-CN" sz="2000" b="1">
                <a:latin typeface="Times New Roman" panose="02020603050405020304" charset="0"/>
                <a:ea typeface="宋体" panose="02010600030101010101" pitchFamily="2" charset="-122"/>
              </a:rPr>
              <a:t>‌</a:t>
            </a:r>
            <a:r>
              <a:rPr lang="en-US" altLang="zh-CN" sz="2000" b="1">
                <a:effectLst>
                  <a:glow rad="228600">
                    <a:schemeClr val="accent2">
                      <a:satMod val="175000"/>
                      <a:alpha val="40000"/>
                    </a:schemeClr>
                  </a:glow>
                </a:effectLst>
                <a:latin typeface="Times New Roman" panose="02020603050405020304" charset="0"/>
                <a:ea typeface="宋体" panose="02010600030101010101" pitchFamily="2" charset="-122"/>
              </a:rPr>
              <a:t>A slim, hoodie-clad boy, around 13, asked with cracked voice,</a:t>
            </a:r>
            <a:r>
              <a:rPr lang="en-US" sz="2000" b="1">
                <a:effectLst>
                  <a:glow rad="228600">
                    <a:schemeClr val="accent2">
                      <a:satMod val="175000"/>
                      <a:alpha val="40000"/>
                    </a:schemeClr>
                  </a:glow>
                </a:effectLst>
                <a:latin typeface="Times New Roman" panose="02020603050405020304" charset="0"/>
                <a:ea typeface="宋体" panose="02010600030101010101" pitchFamily="2" charset="-122"/>
              </a:rPr>
              <a:t> "</a:t>
            </a:r>
            <a:r>
              <a:rPr lang="en-US" altLang="zh-CN" sz="2000" b="1">
                <a:effectLst>
                  <a:glow rad="228600">
                    <a:schemeClr val="accent2">
                      <a:satMod val="175000"/>
                      <a:alpha val="40000"/>
                    </a:schemeClr>
                  </a:glow>
                </a:effectLst>
                <a:latin typeface="Times New Roman" panose="02020603050405020304" charset="0"/>
                <a:ea typeface="宋体" panose="02010600030101010101" pitchFamily="2" charset="-122"/>
              </a:rPr>
              <a:t>Is it true the doorbell is always responded</a:t>
            </a:r>
            <a:r>
              <a:rPr lang="en-US" sz="2000" b="1">
                <a:effectLst>
                  <a:glow rad="228600">
                    <a:schemeClr val="accent2">
                      <a:satMod val="175000"/>
                      <a:alpha val="40000"/>
                    </a:schemeClr>
                  </a:glow>
                </a:effectLst>
                <a:latin typeface="Times New Roman" panose="02020603050405020304" charset="0"/>
                <a:ea typeface="宋体" panose="02010600030101010101" pitchFamily="2" charset="-122"/>
              </a:rPr>
              <a:t>?</a:t>
            </a:r>
            <a:endParaRPr lang="en-US" sz="2000" b="1">
              <a:effectLst>
                <a:glow rad="228600">
                  <a:schemeClr val="accent2">
                    <a:satMod val="175000"/>
                    <a:alpha val="40000"/>
                  </a:schemeClr>
                </a:glow>
              </a:effectLst>
              <a:latin typeface="Times New Roman" panose="02020603050405020304" charset="0"/>
              <a:ea typeface="宋体" panose="02010600030101010101" pitchFamily="2" charset="-122"/>
            </a:endParaRPr>
          </a:p>
          <a:p>
            <a:pPr indent="0"/>
            <a:endParaRPr lang="en-US" sz="2000" b="1">
              <a:latin typeface="Times New Roman" panose="02020603050405020304" charset="0"/>
              <a:ea typeface="宋体" panose="02010600030101010101" pitchFamily="2" charset="-122"/>
            </a:endParaRPr>
          </a:p>
          <a:p>
            <a:pPr indent="0"/>
            <a:r>
              <a:rPr lang="en-US" sz="2000" b="1" i="1">
                <a:effectLst>
                  <a:outerShdw blurRad="38100" dist="38100" dir="2700000" algn="tl">
                    <a:srgbClr val="000000">
                      <a:alpha val="43137"/>
                    </a:srgbClr>
                  </a:outerShdw>
                </a:effectLst>
                <a:latin typeface="Times New Roman" panose="02020603050405020304" charset="0"/>
                <a:ea typeface="宋体" panose="02010600030101010101" pitchFamily="2" charset="-122"/>
              </a:rPr>
              <a:t>Looking into their eager young faces, I wondered, 'What have I started?'</a:t>
            </a:r>
            <a:endParaRPr lang="en-US" sz="2000" b="1" i="1">
              <a:effectLst>
                <a:outerShdw blurRad="38100" dist="38100" dir="2700000" algn="tl">
                  <a:srgbClr val="000000">
                    <a:alpha val="43137"/>
                  </a:srgbClr>
                </a:outerShdw>
              </a:effectLst>
              <a:latin typeface="Times New Roman" panose="02020603050405020304" charset="0"/>
              <a:ea typeface="宋体" panose="02010600030101010101" pitchFamily="2" charset="-122"/>
            </a:endParaRPr>
          </a:p>
          <a:p>
            <a:pPr indent="0"/>
            <a:r>
              <a:rPr lang="en-US" sz="2000" b="1">
                <a:latin typeface="Times New Roman" panose="02020603050405020304" charset="0"/>
                <a:ea typeface="宋体" panose="02010600030101010101" pitchFamily="2" charset="-122"/>
              </a:rPr>
              <a:t>- </a:t>
            </a:r>
            <a:r>
              <a:rPr lang="en-US" altLang="zh-CN" sz="2000" b="1">
                <a:effectLst>
                  <a:glow rad="228600">
                    <a:schemeClr val="accent2">
                      <a:satMod val="175000"/>
                      <a:alpha val="40000"/>
                    </a:schemeClr>
                  </a:glow>
                </a:effectLst>
                <a:latin typeface="Times New Roman" panose="02020603050405020304" charset="0"/>
                <a:ea typeface="宋体" panose="02010600030101010101" pitchFamily="2" charset="-122"/>
              </a:rPr>
              <a:t>‌Gazing at his trembling hands, I thought to myself, "Is a storm going to start?"</a:t>
            </a:r>
            <a:endParaRPr lang="en-US" altLang="zh-CN" sz="2000" b="1">
              <a:effectLst>
                <a:glow rad="228600">
                  <a:schemeClr val="accent2">
                    <a:satMod val="175000"/>
                    <a:alpha val="40000"/>
                  </a:schemeClr>
                </a:glow>
              </a:effectLst>
              <a:latin typeface="Times New Roman" panose="02020603050405020304" charset="0"/>
              <a:ea typeface="宋体" panose="02010600030101010101" pitchFamily="2" charset="-122"/>
            </a:endParaRPr>
          </a:p>
          <a:p>
            <a:pPr indent="0"/>
            <a:endParaRPr lang="en-US" sz="2000" b="1">
              <a:latin typeface="Times New Roman" panose="02020603050405020304" charset="0"/>
              <a:ea typeface="宋体" panose="02010600030101010101" pitchFamily="2" charset="-122"/>
            </a:endParaRPr>
          </a:p>
          <a:p>
            <a:pPr indent="0"/>
            <a:r>
              <a:rPr lang="en-US" sz="2000" b="1" i="1">
                <a:effectLst>
                  <a:outerShdw blurRad="38100" dist="38100" dir="2700000" algn="tl">
                    <a:srgbClr val="000000">
                      <a:alpha val="43137"/>
                    </a:srgbClr>
                  </a:outerShdw>
                </a:effectLst>
                <a:latin typeface="Times New Roman" panose="02020603050405020304" charset="0"/>
                <a:ea typeface="宋体" panose="02010600030101010101" pitchFamily="2" charset="-122"/>
              </a:rPr>
              <a:t>Over time, new rules were added: 'Ladies first,' 'Don’t interrupt,' and 'Properly get rid of the sticks.'</a:t>
            </a:r>
            <a:endParaRPr lang="en-US" sz="2000" b="1" i="1">
              <a:effectLst>
                <a:outerShdw blurRad="38100" dist="38100" dir="2700000" algn="tl">
                  <a:srgbClr val="000000">
                    <a:alpha val="43137"/>
                  </a:srgbClr>
                </a:outerShdw>
              </a:effectLst>
              <a:latin typeface="Times New Roman" panose="02020603050405020304" charset="0"/>
              <a:ea typeface="宋体" panose="02010600030101010101" pitchFamily="2" charset="-122"/>
            </a:endParaRPr>
          </a:p>
          <a:p>
            <a:pPr indent="0"/>
            <a:r>
              <a:rPr lang="en-US" sz="2000" b="1">
                <a:latin typeface="Times New Roman" panose="02020603050405020304" charset="0"/>
                <a:ea typeface="宋体" panose="02010600030101010101" pitchFamily="2" charset="-122"/>
              </a:rPr>
              <a:t>- </a:t>
            </a:r>
            <a:r>
              <a:rPr lang="en-US" altLang="zh-CN" sz="2000" b="1">
                <a:latin typeface="Times New Roman" panose="02020603050405020304" charset="0"/>
                <a:ea typeface="宋体" panose="02010600030101010101" pitchFamily="2" charset="-122"/>
              </a:rPr>
              <a:t>‌</a:t>
            </a:r>
            <a:r>
              <a:rPr lang="en-US" altLang="zh-CN" sz="2000" b="1">
                <a:effectLst>
                  <a:glow rad="228600">
                    <a:schemeClr val="accent2">
                      <a:satMod val="175000"/>
                      <a:alpha val="40000"/>
                    </a:schemeClr>
                  </a:glow>
                </a:effectLst>
                <a:latin typeface="Times New Roman" panose="02020603050405020304" charset="0"/>
                <a:ea typeface="宋体" panose="02010600030101010101" pitchFamily="2" charset="-122"/>
              </a:rPr>
              <a:t>Gradually, new guidelines emerged: 'Tell your truth,' 'No judgment,' and 'Secrets stay here</a:t>
            </a:r>
            <a:r>
              <a:rPr lang="en-US" altLang="zh-CN" sz="2000" b="1">
                <a:effectLst>
                  <a:glow rad="228600">
                    <a:schemeClr val="accent2">
                      <a:satMod val="175000"/>
                      <a:alpha val="40000"/>
                    </a:schemeClr>
                  </a:glow>
                </a:effectLst>
                <a:latin typeface="Times New Roman" panose="02020603050405020304" charset="0"/>
                <a:ea typeface="宋体" panose="02010600030101010101" pitchFamily="2" charset="-122"/>
                <a:sym typeface="+mn-ea"/>
              </a:rPr>
              <a:t>'</a:t>
            </a:r>
            <a:r>
              <a:rPr lang="en-US" altLang="zh-CN" sz="2000" b="1">
                <a:effectLst>
                  <a:glow rad="228600">
                    <a:schemeClr val="accent2">
                      <a:satMod val="175000"/>
                      <a:alpha val="40000"/>
                    </a:schemeClr>
                  </a:glow>
                </a:effectLst>
                <a:latin typeface="Times New Roman" panose="02020603050405020304" charset="0"/>
                <a:ea typeface="宋体" panose="02010600030101010101" pitchFamily="2" charset="-122"/>
              </a:rPr>
              <a:t>.‌</a:t>
            </a:r>
            <a:endParaRPr lang="en-US" altLang="zh-CN" sz="2000" b="1">
              <a:effectLst>
                <a:glow rad="228600">
                  <a:schemeClr val="accent2">
                    <a:satMod val="175000"/>
                    <a:alpha val="40000"/>
                  </a:schemeClr>
                </a:glow>
              </a:effectLst>
              <a:latin typeface="Times New Roman" panose="02020603050405020304" charset="0"/>
              <a:ea typeface="宋体" panose="02010600030101010101" pitchFamily="2" charset="-122"/>
            </a:endParaRPr>
          </a:p>
        </p:txBody>
      </p:sp>
      <p:sp>
        <p:nvSpPr>
          <p:cNvPr id="3" name="文本框 2"/>
          <p:cNvSpPr txBox="1"/>
          <p:nvPr/>
        </p:nvSpPr>
        <p:spPr>
          <a:xfrm>
            <a:off x="1452245" y="5160010"/>
            <a:ext cx="9966325" cy="1198880"/>
          </a:xfrm>
          <a:prstGeom prst="rect">
            <a:avLst/>
          </a:prstGeom>
          <a:noFill/>
        </p:spPr>
        <p:txBody>
          <a:bodyPr wrap="square" rtlCol="0" anchor="t">
            <a:spAutoFit/>
          </a:bodyPr>
          <a:p>
            <a:pPr indent="0"/>
            <a:r>
              <a:rPr lang="en-US" b="1" i="1">
                <a:effectLst>
                  <a:outerShdw blurRad="38100" dist="38100" dir="2700000" algn="tl">
                    <a:srgbClr val="000000">
                      <a:alpha val="43137"/>
                    </a:srgbClr>
                  </a:outerShdw>
                </a:effectLst>
                <a:latin typeface="Times New Roman" panose="02020603050405020304" charset="0"/>
                <a:ea typeface="宋体" panose="02010600030101010101" pitchFamily="2" charset="-122"/>
                <a:sym typeface="+mn-ea"/>
              </a:rPr>
              <a:t>Some became part of my life, like the four kids who joined me on the steps one spring to read “Where the Red Fern Grows.”</a:t>
            </a:r>
            <a:endParaRPr lang="en-US" b="0">
              <a:effectLst>
                <a:outerShdw blurRad="38100" dist="38100" dir="2700000" algn="tl">
                  <a:srgbClr val="000000">
                    <a:alpha val="43137"/>
                  </a:srgbClr>
                </a:outerShdw>
              </a:effectLst>
              <a:latin typeface="Times New Roman" panose="02020603050405020304" charset="0"/>
              <a:ea typeface="宋体" panose="02010600030101010101" pitchFamily="2" charset="-122"/>
            </a:endParaRPr>
          </a:p>
          <a:p>
            <a:pPr indent="0"/>
            <a:r>
              <a:rPr lang="en-US" b="1">
                <a:latin typeface="Times New Roman" panose="02020603050405020304" charset="0"/>
                <a:ea typeface="宋体" panose="02010600030101010101" pitchFamily="2" charset="-122"/>
                <a:sym typeface="+mn-ea"/>
              </a:rPr>
              <a:t>- </a:t>
            </a:r>
            <a:r>
              <a:rPr lang="en-US" altLang="zh-CN" b="1">
                <a:latin typeface="Times New Roman" panose="02020603050405020304" charset="0"/>
                <a:ea typeface="宋体" panose="02010600030101010101" pitchFamily="2" charset="-122"/>
                <a:sym typeface="+mn-ea"/>
              </a:rPr>
              <a:t> </a:t>
            </a:r>
            <a:r>
              <a:rPr lang="en-US" altLang="zh-CN" b="1">
                <a:effectLst>
                  <a:glow rad="228600">
                    <a:schemeClr val="accent2">
                      <a:satMod val="175000"/>
                      <a:alpha val="40000"/>
                    </a:schemeClr>
                  </a:glow>
                </a:effectLst>
                <a:latin typeface="Times New Roman" panose="02020603050405020304" charset="0"/>
                <a:ea typeface="宋体" panose="02010600030101010101" pitchFamily="2" charset="-122"/>
                <a:sym typeface="+mn-ea"/>
              </a:rPr>
              <a:t>More became closer to me, like the group of friends who spent afternoons in my garden, sharing stories, concerns and dreams.</a:t>
            </a:r>
            <a:endParaRPr lang="en-US" altLang="zh-CN" b="1">
              <a:effectLst>
                <a:glow rad="228600">
                  <a:schemeClr val="accent2">
                    <a:satMod val="175000"/>
                    <a:alpha val="40000"/>
                  </a:schemeClr>
                </a:glow>
              </a:effectLst>
              <a:latin typeface="Times New Roman" panose="02020603050405020304" charset="0"/>
              <a:ea typeface="宋体" panose="02010600030101010101" pitchFamily="2" charset="-122"/>
            </a:endParaRPr>
          </a:p>
        </p:txBody>
      </p:sp>
      <p:sp>
        <p:nvSpPr>
          <p:cNvPr id="7" name="文本框 6"/>
          <p:cNvSpPr txBox="1"/>
          <p:nvPr/>
        </p:nvSpPr>
        <p:spPr>
          <a:xfrm>
            <a:off x="3865245" y="1182370"/>
            <a:ext cx="7936865" cy="398780"/>
          </a:xfrm>
          <a:prstGeom prst="rect">
            <a:avLst/>
          </a:prstGeom>
        </p:spPr>
        <p:txBody>
          <a:bodyPr wrap="square">
            <a:spAutoFit/>
          </a:bodyPr>
          <a:p>
            <a:pPr marL="0" indent="0" algn="l"/>
            <a:r>
              <a:rPr lang="zh-CN" altLang="en-US" sz="2000" b="1" i="0">
                <a:solidFill>
                  <a:schemeClr val="accent1">
                    <a:lumMod val="50000"/>
                  </a:schemeClr>
                </a:solidFill>
                <a:latin typeface="+mn-ea"/>
                <a:cs typeface="+mn-ea"/>
              </a:rPr>
              <a:t>呼应男孩</a:t>
            </a:r>
            <a:r>
              <a:rPr lang="en-US" altLang="zh-CN" sz="2000" b="1" i="0">
                <a:solidFill>
                  <a:schemeClr val="accent1">
                    <a:lumMod val="50000"/>
                  </a:schemeClr>
                </a:solidFill>
                <a:latin typeface="+mn-ea"/>
                <a:cs typeface="+mn-ea"/>
              </a:rPr>
              <a:t>"</a:t>
            </a:r>
            <a:r>
              <a:rPr lang="zh-CN" altLang="en-US" sz="2000" b="1" i="0">
                <a:solidFill>
                  <a:schemeClr val="accent1">
                    <a:lumMod val="50000"/>
                  </a:schemeClr>
                </a:solidFill>
                <a:latin typeface="+mn-ea"/>
                <a:cs typeface="+mn-ea"/>
              </a:rPr>
              <a:t>需要谈话</a:t>
            </a:r>
            <a:r>
              <a:rPr lang="en-US" altLang="zh-CN" sz="2000" b="1" i="0">
                <a:solidFill>
                  <a:schemeClr val="accent1">
                    <a:lumMod val="50000"/>
                  </a:schemeClr>
                </a:solidFill>
                <a:latin typeface="+mn-ea"/>
                <a:cs typeface="+mn-ea"/>
              </a:rPr>
              <a:t>"</a:t>
            </a:r>
            <a:r>
              <a:rPr lang="zh-CN" altLang="en-US" sz="2000" b="1" i="0">
                <a:solidFill>
                  <a:schemeClr val="accent1">
                    <a:lumMod val="50000"/>
                  </a:schemeClr>
                </a:solidFill>
                <a:latin typeface="+mn-ea"/>
                <a:cs typeface="+mn-ea"/>
              </a:rPr>
              <a:t>而非冰棒，暗示变化</a:t>
            </a:r>
            <a:r>
              <a:rPr lang="en-US" altLang="zh-CN" sz="2000" b="1" i="0">
                <a:solidFill>
                  <a:schemeClr val="accent1">
                    <a:lumMod val="50000"/>
                  </a:schemeClr>
                </a:solidFill>
                <a:latin typeface="+mn-ea"/>
                <a:cs typeface="+mn-ea"/>
              </a:rPr>
              <a:t>-</a:t>
            </a:r>
            <a:r>
              <a:rPr lang="zh-CN" altLang="en-US" sz="2000" b="1" i="0">
                <a:solidFill>
                  <a:schemeClr val="accent1">
                    <a:lumMod val="50000"/>
                  </a:schemeClr>
                </a:solidFill>
                <a:latin typeface="+mn-ea"/>
                <a:cs typeface="+mn-ea"/>
              </a:rPr>
              <a:t>新互动形式，从物质到精神</a:t>
            </a:r>
            <a:endParaRPr lang="zh-CN" altLang="en-US" sz="2000" b="1" i="0">
              <a:solidFill>
                <a:schemeClr val="accent1">
                  <a:lumMod val="50000"/>
                </a:schemeClr>
              </a:solidFill>
              <a:latin typeface="+mn-ea"/>
              <a:cs typeface="+mn-ea"/>
            </a:endParaRPr>
          </a:p>
        </p:txBody>
      </p:sp>
      <p:sp>
        <p:nvSpPr>
          <p:cNvPr id="8" name="文本框 7"/>
          <p:cNvSpPr txBox="1"/>
          <p:nvPr/>
        </p:nvSpPr>
        <p:spPr>
          <a:xfrm>
            <a:off x="6169660" y="2105660"/>
            <a:ext cx="5541645" cy="398780"/>
          </a:xfrm>
          <a:prstGeom prst="rect">
            <a:avLst/>
          </a:prstGeom>
        </p:spPr>
        <p:txBody>
          <a:bodyPr wrap="square">
            <a:spAutoFit/>
          </a:bodyPr>
          <a:p>
            <a:pPr marL="0" indent="0" algn="r"/>
            <a:r>
              <a:rPr lang="zh-CN" altLang="en-US" sz="2000" b="1" i="0">
                <a:solidFill>
                  <a:schemeClr val="accent1">
                    <a:lumMod val="50000"/>
                  </a:schemeClr>
                </a:solidFill>
                <a:latin typeface="+mn-ea"/>
              </a:rPr>
              <a:t>时间过渡；动作描写，突出男孩的脆弱与试探</a:t>
            </a:r>
            <a:endParaRPr lang="zh-CN" altLang="en-US" sz="2000" b="1" i="0">
              <a:solidFill>
                <a:schemeClr val="accent1">
                  <a:lumMod val="50000"/>
                </a:schemeClr>
              </a:solidFill>
              <a:latin typeface="+mn-ea"/>
            </a:endParaRPr>
          </a:p>
        </p:txBody>
      </p:sp>
      <p:sp>
        <p:nvSpPr>
          <p:cNvPr id="9" name="文本框 8"/>
          <p:cNvSpPr txBox="1"/>
          <p:nvPr/>
        </p:nvSpPr>
        <p:spPr>
          <a:xfrm>
            <a:off x="4817110" y="3952875"/>
            <a:ext cx="6894195" cy="398780"/>
          </a:xfrm>
          <a:prstGeom prst="rect">
            <a:avLst/>
          </a:prstGeom>
        </p:spPr>
        <p:txBody>
          <a:bodyPr wrap="square">
            <a:spAutoFit/>
          </a:bodyPr>
          <a:p>
            <a:pPr marL="0" indent="0" algn="r"/>
            <a:r>
              <a:rPr lang="en-US" altLang="zh-CN" sz="2000" b="1" i="0">
                <a:solidFill>
                  <a:schemeClr val="accent1">
                    <a:lumMod val="50000"/>
                  </a:schemeClr>
                </a:solidFill>
                <a:latin typeface="Times New Roman" panose="02020603050405020304" charset="0"/>
                <a:cs typeface="Times New Roman" panose="02020603050405020304" charset="0"/>
              </a:rPr>
              <a:t>"storm"</a:t>
            </a:r>
            <a:r>
              <a:rPr lang="zh-CN" altLang="en-US" sz="2000" b="1" i="0">
                <a:solidFill>
                  <a:schemeClr val="accent1">
                    <a:lumMod val="50000"/>
                  </a:schemeClr>
                </a:solidFill>
                <a:latin typeface="Times New Roman" panose="02020603050405020304" charset="0"/>
                <a:cs typeface="Times New Roman" panose="02020603050405020304" charset="0"/>
              </a:rPr>
              <a:t>隐喻情绪爆发，暗示后续可能涉及孩子的心理困境</a:t>
            </a:r>
            <a:endParaRPr lang="zh-CN" altLang="en-US" sz="2000" b="1" i="0">
              <a:solidFill>
                <a:schemeClr val="accent1">
                  <a:lumMod val="50000"/>
                </a:schemeClr>
              </a:solidFill>
              <a:latin typeface="Times New Roman" panose="02020603050405020304" charset="0"/>
              <a:cs typeface="Times New Roman" panose="02020603050405020304" charset="0"/>
            </a:endParaRPr>
          </a:p>
        </p:txBody>
      </p:sp>
      <p:sp>
        <p:nvSpPr>
          <p:cNvPr id="10" name="文本框 9"/>
          <p:cNvSpPr txBox="1"/>
          <p:nvPr/>
        </p:nvSpPr>
        <p:spPr>
          <a:xfrm>
            <a:off x="4505325" y="4856480"/>
            <a:ext cx="7136765" cy="398780"/>
          </a:xfrm>
          <a:prstGeom prst="rect">
            <a:avLst/>
          </a:prstGeom>
        </p:spPr>
        <p:txBody>
          <a:bodyPr wrap="square">
            <a:spAutoFit/>
          </a:bodyPr>
          <a:p>
            <a:pPr marL="0" indent="0" algn="r"/>
            <a:r>
              <a:rPr lang="zh-CN" altLang="en-US" sz="2000" b="1">
                <a:solidFill>
                  <a:schemeClr val="accent1">
                    <a:lumMod val="50000"/>
                  </a:schemeClr>
                </a:solidFill>
                <a:latin typeface="+mn-ea"/>
                <a:sym typeface="+mn-ea"/>
              </a:rPr>
              <a:t>时间过渡；</a:t>
            </a:r>
            <a:r>
              <a:rPr lang="zh-CN" altLang="en-US" sz="2000" b="1" i="0">
                <a:solidFill>
                  <a:schemeClr val="accent1">
                    <a:lumMod val="50000"/>
                  </a:schemeClr>
                </a:solidFill>
                <a:latin typeface="Times New Roman" panose="02020603050405020304" charset="0"/>
              </a:rPr>
              <a:t>原文</a:t>
            </a:r>
            <a:r>
              <a:rPr lang="en-US" altLang="zh-CN" sz="2000" b="1" i="0">
                <a:solidFill>
                  <a:schemeClr val="accent1">
                    <a:lumMod val="50000"/>
                  </a:schemeClr>
                </a:solidFill>
                <a:latin typeface="Times New Roman" panose="02020603050405020304" charset="0"/>
              </a:rPr>
              <a:t>rules</a:t>
            </a:r>
            <a:r>
              <a:rPr lang="zh-CN" altLang="en-US" sz="2000" b="1" i="0">
                <a:solidFill>
                  <a:schemeClr val="accent1">
                    <a:lumMod val="50000"/>
                  </a:schemeClr>
                </a:solidFill>
                <a:latin typeface="Times New Roman" panose="02020603050405020304" charset="0"/>
              </a:rPr>
              <a:t>仿写，呼应孩子寻求倾诉的核心需求</a:t>
            </a:r>
            <a:endParaRPr lang="zh-CN" altLang="en-US" sz="2000" b="1" i="0">
              <a:solidFill>
                <a:schemeClr val="accent1">
                  <a:lumMod val="50000"/>
                </a:schemeClr>
              </a:solidFill>
              <a:latin typeface="Times New Roman" panose="02020603050405020304" charset="0"/>
            </a:endParaRPr>
          </a:p>
        </p:txBody>
      </p:sp>
      <p:sp>
        <p:nvSpPr>
          <p:cNvPr id="11" name="文本框 10"/>
          <p:cNvSpPr txBox="1"/>
          <p:nvPr/>
        </p:nvSpPr>
        <p:spPr>
          <a:xfrm>
            <a:off x="4448175" y="3022600"/>
            <a:ext cx="7298690" cy="398780"/>
          </a:xfrm>
          <a:prstGeom prst="rect">
            <a:avLst/>
          </a:prstGeom>
        </p:spPr>
        <p:txBody>
          <a:bodyPr wrap="square">
            <a:spAutoFit/>
          </a:bodyPr>
          <a:p>
            <a:pPr marL="0" indent="0" algn="r"/>
            <a:r>
              <a:rPr lang="zh-CN" altLang="en-US" sz="2000" b="1" i="0">
                <a:solidFill>
                  <a:schemeClr val="accent1">
                    <a:lumMod val="50000"/>
                  </a:schemeClr>
                </a:solidFill>
                <a:latin typeface="+mn-ea"/>
              </a:rPr>
              <a:t>外貌与语言描写，呼应男孩的诉求，暗示主题语境意义的升华</a:t>
            </a:r>
            <a:endParaRPr lang="zh-CN" altLang="en-US" sz="2000" b="1" i="0">
              <a:solidFill>
                <a:schemeClr val="accent1">
                  <a:lumMod val="50000"/>
                </a:schemeClr>
              </a:solidFill>
              <a:latin typeface="+mn-ea"/>
            </a:endParaRPr>
          </a:p>
        </p:txBody>
      </p:sp>
      <p:sp>
        <p:nvSpPr>
          <p:cNvPr id="12" name="文本框 11"/>
          <p:cNvSpPr txBox="1"/>
          <p:nvPr/>
        </p:nvSpPr>
        <p:spPr>
          <a:xfrm>
            <a:off x="4586605" y="6033770"/>
            <a:ext cx="7055485" cy="398780"/>
          </a:xfrm>
          <a:prstGeom prst="rect">
            <a:avLst/>
          </a:prstGeom>
        </p:spPr>
        <p:txBody>
          <a:bodyPr wrap="square">
            <a:spAutoFit/>
          </a:bodyPr>
          <a:p>
            <a:pPr marL="0" indent="0" algn="r"/>
            <a:r>
              <a:rPr lang="zh-CN" altLang="en-US" sz="2000" b="1" i="0">
                <a:solidFill>
                  <a:schemeClr val="accent1">
                    <a:lumMod val="50000"/>
                  </a:schemeClr>
                </a:solidFill>
                <a:latin typeface="Times New Roman" panose="02020603050405020304" charset="0"/>
                <a:cs typeface="Times New Roman" panose="02020603050405020304" charset="0"/>
              </a:rPr>
              <a:t>比喻，从</a:t>
            </a:r>
            <a:r>
              <a:rPr lang="en-US" altLang="zh-CN" sz="2000" b="1" i="0">
                <a:solidFill>
                  <a:schemeClr val="accent1">
                    <a:lumMod val="50000"/>
                  </a:schemeClr>
                </a:solidFill>
                <a:latin typeface="Times New Roman" panose="02020603050405020304" charset="0"/>
                <a:cs typeface="Times New Roman" panose="02020603050405020304" charset="0"/>
              </a:rPr>
              <a:t>individual</a:t>
            </a:r>
            <a:r>
              <a:rPr lang="zh-CN" altLang="en-US" sz="2000" b="1" i="0">
                <a:solidFill>
                  <a:schemeClr val="accent1">
                    <a:lumMod val="50000"/>
                  </a:schemeClr>
                </a:solidFill>
                <a:latin typeface="Times New Roman" panose="02020603050405020304" charset="0"/>
                <a:cs typeface="Times New Roman" panose="02020603050405020304" charset="0"/>
              </a:rPr>
              <a:t>到</a:t>
            </a:r>
            <a:r>
              <a:rPr lang="en-US" altLang="zh-CN" sz="2000" b="1" i="0">
                <a:solidFill>
                  <a:schemeClr val="accent1">
                    <a:lumMod val="50000"/>
                  </a:schemeClr>
                </a:solidFill>
                <a:latin typeface="Times New Roman" panose="02020603050405020304" charset="0"/>
                <a:cs typeface="Times New Roman" panose="02020603050405020304" charset="0"/>
              </a:rPr>
              <a:t>community</a:t>
            </a:r>
            <a:r>
              <a:rPr lang="zh-CN" altLang="en-US" sz="2000" b="1" i="0">
                <a:solidFill>
                  <a:schemeClr val="accent1">
                    <a:lumMod val="50000"/>
                  </a:schemeClr>
                </a:solidFill>
                <a:latin typeface="Times New Roman" panose="02020603050405020304" charset="0"/>
                <a:cs typeface="Times New Roman" panose="02020603050405020304" charset="0"/>
              </a:rPr>
              <a:t>，呼应主题语境及意义升华</a:t>
            </a:r>
            <a:endParaRPr lang="zh-CN" altLang="en-US" sz="2000" b="1" i="0">
              <a:solidFill>
                <a:schemeClr val="accent1">
                  <a:lumMod val="50000"/>
                </a:schemeClr>
              </a:solidFill>
              <a:latin typeface="Times New Roman" panose="02020603050405020304" charset="0"/>
              <a:cs typeface="Times New Roman" panose="02020603050405020304" charset="0"/>
            </a:endParaRPr>
          </a:p>
        </p:txBody>
      </p:sp>
      <p:sp>
        <p:nvSpPr>
          <p:cNvPr id="13" name="文本框 12"/>
          <p:cNvSpPr txBox="1"/>
          <p:nvPr/>
        </p:nvSpPr>
        <p:spPr>
          <a:xfrm>
            <a:off x="8368665" y="44450"/>
            <a:ext cx="3703320" cy="521970"/>
          </a:xfrm>
          <a:prstGeom prst="rect">
            <a:avLst/>
          </a:prstGeom>
          <a:noFill/>
        </p:spPr>
        <p:txBody>
          <a:bodyPr wrap="square" rtlCol="0" anchor="t">
            <a:spAutoFit/>
          </a:bodyPr>
          <a:p>
            <a:r>
              <a:rPr lang="en-US" altLang="zh-CN" sz="2800" b="1" i="1">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a:ea typeface="宋体" panose="02010600030101010101" pitchFamily="2" charset="-122"/>
                <a:sym typeface="+mn-ea"/>
              </a:rPr>
              <a:t>Is there any other clue?</a:t>
            </a:r>
            <a:endParaRPr lang="en-US" altLang="zh-CN" sz="2800" b="1" i="1">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a:ea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6" dur="500"/>
                                        <p:tgtEl>
                                          <p:spTgt spid="2">
                                            <p:txEl>
                                              <p:pRg st="4" end="4"/>
                                            </p:txEl>
                                          </p:spTgt>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5" dur="500"/>
                                        <p:tgtEl>
                                          <p:spTgt spid="2">
                                            <p:txEl>
                                              <p:pRg st="7" end="7"/>
                                            </p:txEl>
                                          </p:spTgt>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34" dur="500"/>
                                        <p:tgtEl>
                                          <p:spTgt spid="2">
                                            <p:txEl>
                                              <p:pRg st="10" end="10"/>
                                            </p:txEl>
                                          </p:spTgt>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animEffect transition="in" filter="randombar(horizontal)">
                                      <p:cBhvr>
                                        <p:cTn id="43" dur="500"/>
                                        <p:tgtEl>
                                          <p:spTgt spid="2">
                                            <p:txEl>
                                              <p:pRg st="13" end="13"/>
                                            </p:txEl>
                                          </p:spTgt>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52" dur="500"/>
                                        <p:tgtEl>
                                          <p:spTgt spid="3">
                                            <p:txEl>
                                              <p:pRg st="1" end="1"/>
                                            </p:txEl>
                                          </p:spTgt>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randombar(horizontal)">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randombar(horizontal)">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0"/>
      <p:bldP spid="11" grpId="0"/>
      <p:bldP spid="9" grpId="0"/>
      <p:bldP spid="10" grpId="0"/>
      <p:bldP spid="12" grpId="0"/>
      <p:bldP spid="2" grpId="0" uiExpand="1"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71wdwdyRurL"/>
          <p:cNvPicPr>
            <a:picLocks noChangeAspect="1"/>
          </p:cNvPicPr>
          <p:nvPr/>
        </p:nvPicPr>
        <p:blipFill>
          <a:blip r:embed="rId1"/>
          <a:stretch>
            <a:fillRect/>
          </a:stretch>
        </p:blipFill>
        <p:spPr>
          <a:xfrm>
            <a:off x="323850" y="521970"/>
            <a:ext cx="4091305" cy="6024880"/>
          </a:xfrm>
          <a:prstGeom prst="rect">
            <a:avLst/>
          </a:prstGeom>
          <a:effectLst>
            <a:outerShdw blurRad="190500" dist="139700" dir="13500000" algn="br" rotWithShape="0">
              <a:prstClr val="black">
                <a:alpha val="40000"/>
              </a:prstClr>
            </a:outerShdw>
          </a:effectLst>
        </p:spPr>
      </p:pic>
      <p:sp>
        <p:nvSpPr>
          <p:cNvPr id="25" name="文本框 24"/>
          <p:cNvSpPr txBox="1"/>
          <p:nvPr/>
        </p:nvSpPr>
        <p:spPr>
          <a:xfrm>
            <a:off x="4415155" y="157480"/>
            <a:ext cx="7690485" cy="829945"/>
          </a:xfrm>
          <a:prstGeom prst="rect">
            <a:avLst/>
          </a:prstGeom>
          <a:noFill/>
        </p:spPr>
        <p:txBody>
          <a:bodyPr wrap="square" rtlCol="0" anchor="t">
            <a:spAutoFit/>
          </a:bodyPr>
          <a:p>
            <a:pPr marL="205105" indent="-205105" algn="l" fontAlgn="auto">
              <a:buFont typeface="Arial" panose="020B0604020202020204" pitchFamily="34" charset="0"/>
              <a:buChar char="•"/>
            </a:pPr>
            <a:r>
              <a:rPr lang="en-US" altLang="zh-CN" sz="2400" b="1" i="1">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charset="0"/>
                <a:cs typeface="Times New Roman" panose="02020603050405020304" charset="0"/>
                <a:sym typeface="+mn-ea"/>
              </a:rPr>
              <a:t> Why  </a:t>
            </a:r>
            <a:r>
              <a:rPr lang="en-US" altLang="zh-CN" sz="2400" b="1" i="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was “Where The Red Fern Grows” mentioned?</a:t>
            </a:r>
            <a:endParaRPr lang="en-US" altLang="zh-CN" sz="2400" b="1" i="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marL="205105" indent="-205105" algn="l" fontAlgn="auto">
              <a:buFont typeface="Arial" panose="020B0604020202020204" pitchFamily="34" charset="0"/>
              <a:buChar char="•"/>
            </a:pPr>
            <a:r>
              <a:rPr lang="en-US" altLang="zh-CN" sz="2400" b="1" i="1">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charset="0"/>
                <a:cs typeface="Times New Roman" panose="02020603050405020304" charset="0"/>
                <a:sym typeface="+mn-ea"/>
              </a:rPr>
              <a:t> </a:t>
            </a:r>
            <a:r>
              <a:rPr lang="en-US" altLang="zh-CN" sz="2400" b="1" i="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Does it</a:t>
            </a:r>
            <a:r>
              <a:rPr lang="en-US" altLang="zh-CN" sz="2400" b="1" i="1">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charset="0"/>
                <a:cs typeface="Times New Roman" panose="02020603050405020304" charset="0"/>
                <a:sym typeface="+mn-ea"/>
              </a:rPr>
              <a:t> enlighten</a:t>
            </a:r>
            <a:r>
              <a:rPr lang="en-US" altLang="zh-CN" sz="2400" b="1" i="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you?</a:t>
            </a:r>
            <a:r>
              <a:rPr lang="en-US" altLang="zh-CN" sz="2400" b="1" i="1">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charset="0"/>
                <a:cs typeface="Times New Roman" panose="02020603050405020304" charset="0"/>
                <a:sym typeface="+mn-ea"/>
              </a:rPr>
              <a:t>   </a:t>
            </a:r>
            <a:endParaRPr lang="en-US" altLang="zh-CN" sz="2400" b="1" i="1">
              <a:solidFill>
                <a:schemeClr val="tx1"/>
              </a:solidFill>
              <a:effectLst>
                <a:glow rad="228600">
                  <a:schemeClr val="accent2">
                    <a:satMod val="175000"/>
                    <a:alpha val="40000"/>
                  </a:schemeClr>
                </a:glow>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3" name="文本框 2"/>
          <p:cNvSpPr txBox="1"/>
          <p:nvPr/>
        </p:nvSpPr>
        <p:spPr>
          <a:xfrm>
            <a:off x="4542155" y="1481455"/>
            <a:ext cx="7357110" cy="5020945"/>
          </a:xfrm>
          <a:prstGeom prst="rect">
            <a:avLst/>
          </a:prstGeom>
          <a:ln>
            <a:solidFill>
              <a:schemeClr val="accent2">
                <a:lumMod val="75000"/>
              </a:schemeClr>
            </a:solidFill>
            <a:prstDash val="dash"/>
          </a:ln>
        </p:spPr>
        <p:txBody>
          <a:bodyPr wrap="square">
            <a:spAutoFit/>
          </a:bodyPr>
          <a:p>
            <a:pPr indent="0" algn="just" fontAlgn="auto">
              <a:lnSpc>
                <a:spcPct val="90000"/>
              </a:lnSpc>
            </a:pPr>
            <a:r>
              <a:rPr lang="en-US" altLang="zh-CN" sz="2200" b="1" i="1">
                <a:solidFill>
                  <a:srgbClr val="222222"/>
                </a:solidFill>
                <a:effectLst>
                  <a:outerShdw blurRad="38100" dist="38100" dir="2700000" algn="tl">
                    <a:srgbClr val="000000">
                      <a:alpha val="43137"/>
                    </a:srgbClr>
                  </a:outerShdw>
                </a:effectLst>
                <a:latin typeface="Times New Roman" panose="02020603050405020304" charset="0"/>
                <a:ea typeface="PingFang SC"/>
                <a:cs typeface="Times New Roman" panose="02020603050405020304" charset="0"/>
              </a:rPr>
              <a:t>Written by</a:t>
            </a:r>
            <a:r>
              <a:rPr lang="en-US" altLang="zh-CN" sz="2200" b="0" i="0">
                <a:solidFill>
                  <a:srgbClr val="222222"/>
                </a:solidFill>
                <a:latin typeface="Times New Roman" panose="02020603050405020304" charset="0"/>
                <a:ea typeface="PingFang SC"/>
                <a:cs typeface="Times New Roman" panose="02020603050405020304" charset="0"/>
              </a:rPr>
              <a:t>: </a:t>
            </a:r>
            <a:r>
              <a:rPr lang="en-US" altLang="zh-CN" sz="2200">
                <a:solidFill>
                  <a:srgbClr val="222222"/>
                </a:solidFill>
                <a:latin typeface="Times New Roman" panose="02020603050405020304" charset="0"/>
                <a:ea typeface="PingFang SC"/>
                <a:cs typeface="Times New Roman" panose="02020603050405020304" charset="0"/>
                <a:sym typeface="+mn-ea"/>
              </a:rPr>
              <a:t>Wilson Rawls (American)</a:t>
            </a:r>
            <a:endParaRPr lang="en-US" altLang="zh-CN" sz="2200" b="0" i="0">
              <a:solidFill>
                <a:srgbClr val="222222"/>
              </a:solidFill>
              <a:latin typeface="Times New Roman" panose="02020603050405020304" charset="0"/>
              <a:ea typeface="PingFang SC"/>
              <a:cs typeface="Times New Roman" panose="02020603050405020304" charset="0"/>
            </a:endParaRPr>
          </a:p>
          <a:p>
            <a:pPr indent="0" algn="just" fontAlgn="auto">
              <a:lnSpc>
                <a:spcPct val="90000"/>
              </a:lnSpc>
            </a:pPr>
            <a:r>
              <a:rPr lang="en-US" altLang="zh-CN" sz="2200" b="1" i="1">
                <a:solidFill>
                  <a:srgbClr val="222222"/>
                </a:solidFill>
                <a:effectLst>
                  <a:outerShdw blurRad="38100" dist="38100" dir="2700000" algn="tl">
                    <a:srgbClr val="000000">
                      <a:alpha val="43137"/>
                    </a:srgbClr>
                  </a:outerShdw>
                </a:effectLst>
                <a:latin typeface="Times New Roman" panose="02020603050405020304" charset="0"/>
                <a:ea typeface="PingFang SC"/>
                <a:cs typeface="Times New Roman" panose="02020603050405020304" charset="0"/>
              </a:rPr>
              <a:t>Published in</a:t>
            </a:r>
            <a:r>
              <a:rPr lang="en-US" altLang="zh-CN" sz="2200" b="0" i="0">
                <a:solidFill>
                  <a:srgbClr val="222222"/>
                </a:solidFill>
                <a:latin typeface="Times New Roman" panose="02020603050405020304" charset="0"/>
                <a:ea typeface="PingFang SC"/>
                <a:cs typeface="Times New Roman" panose="02020603050405020304" charset="0"/>
              </a:rPr>
              <a:t>: </a:t>
            </a:r>
            <a:r>
              <a:rPr lang="en-US" altLang="zh-CN" sz="2200">
                <a:solidFill>
                  <a:srgbClr val="222222"/>
                </a:solidFill>
                <a:latin typeface="Times New Roman" panose="02020603050405020304" charset="0"/>
                <a:ea typeface="PingFang SC"/>
                <a:cs typeface="Times New Roman" panose="02020603050405020304" charset="0"/>
                <a:sym typeface="+mn-ea"/>
              </a:rPr>
              <a:t>1961</a:t>
            </a:r>
            <a:endParaRPr lang="en-US" altLang="zh-CN" sz="2200" b="0" i="0">
              <a:solidFill>
                <a:srgbClr val="222222"/>
              </a:solidFill>
              <a:latin typeface="Times New Roman" panose="02020603050405020304" charset="0"/>
              <a:ea typeface="PingFang SC"/>
              <a:cs typeface="Times New Roman" panose="02020603050405020304" charset="0"/>
            </a:endParaRPr>
          </a:p>
          <a:p>
            <a:pPr indent="0" algn="just" fontAlgn="auto">
              <a:lnSpc>
                <a:spcPct val="90000"/>
              </a:lnSpc>
            </a:pPr>
            <a:endParaRPr lang="en-US" altLang="zh-CN" sz="2200" b="1" i="1">
              <a:solidFill>
                <a:srgbClr val="222222"/>
              </a:solidFill>
              <a:effectLst>
                <a:outerShdw blurRad="38100" dist="38100" dir="2700000" algn="tl">
                  <a:srgbClr val="000000">
                    <a:alpha val="43137"/>
                  </a:srgbClr>
                </a:outerShdw>
              </a:effectLst>
              <a:latin typeface="Times New Roman" panose="02020603050405020304" charset="0"/>
              <a:ea typeface="PingFang SC"/>
              <a:cs typeface="Times New Roman" panose="02020603050405020304" charset="0"/>
            </a:endParaRPr>
          </a:p>
          <a:p>
            <a:pPr indent="0" algn="just" fontAlgn="auto">
              <a:lnSpc>
                <a:spcPct val="90000"/>
              </a:lnSpc>
            </a:pPr>
            <a:r>
              <a:rPr lang="en-US" altLang="zh-CN" sz="2200" b="1" i="1">
                <a:solidFill>
                  <a:srgbClr val="222222"/>
                </a:solidFill>
                <a:effectLst>
                  <a:outerShdw blurRad="38100" dist="38100" dir="2700000" algn="tl">
                    <a:srgbClr val="000000">
                      <a:alpha val="43137"/>
                    </a:srgbClr>
                  </a:outerShdw>
                </a:effectLst>
                <a:latin typeface="Times New Roman" panose="02020603050405020304" charset="0"/>
                <a:ea typeface="PingFang SC"/>
                <a:cs typeface="Times New Roman" panose="02020603050405020304" charset="0"/>
              </a:rPr>
              <a:t>About the story</a:t>
            </a:r>
            <a:r>
              <a:rPr lang="en-US" altLang="zh-CN" sz="2200" b="0" i="0">
                <a:solidFill>
                  <a:srgbClr val="222222"/>
                </a:solidFill>
                <a:latin typeface="Times New Roman" panose="02020603050405020304" charset="0"/>
                <a:ea typeface="PingFang SC"/>
                <a:cs typeface="Times New Roman" panose="02020603050405020304" charset="0"/>
              </a:rPr>
              <a:t>:</a:t>
            </a:r>
            <a:endParaRPr lang="en-US" altLang="zh-CN" sz="2200" b="0" i="0">
              <a:solidFill>
                <a:srgbClr val="222222"/>
              </a:solidFill>
              <a:latin typeface="Times New Roman" panose="02020603050405020304" charset="0"/>
              <a:ea typeface="PingFang SC"/>
              <a:cs typeface="Times New Roman" panose="02020603050405020304" charset="0"/>
            </a:endParaRPr>
          </a:p>
          <a:p>
            <a:pPr indent="0" algn="just" fontAlgn="auto">
              <a:lnSpc>
                <a:spcPct val="90000"/>
              </a:lnSpc>
            </a:pPr>
            <a:r>
              <a:rPr lang="en-US" altLang="zh-CN" sz="2200">
                <a:solidFill>
                  <a:srgbClr val="222222"/>
                </a:solidFill>
                <a:latin typeface="Times New Roman" panose="02020603050405020304" charset="0"/>
                <a:ea typeface="PingFang SC"/>
                <a:cs typeface="Times New Roman" panose="02020603050405020304" charset="0"/>
                <a:sym typeface="+mn-ea"/>
              </a:rPr>
              <a:t>         </a:t>
            </a:r>
            <a:r>
              <a:rPr lang="en-US" altLang="zh-CN" sz="2000">
                <a:solidFill>
                  <a:srgbClr val="222222"/>
                </a:solidFill>
                <a:latin typeface="Times New Roman" panose="02020603050405020304" charset="0"/>
                <a:ea typeface="PingFang SC"/>
                <a:cs typeface="Times New Roman" panose="02020603050405020304" charset="0"/>
                <a:sym typeface="+mn-ea"/>
              </a:rPr>
              <a:t>The story is set during the Great Depression and follows a young boy named Billy Colman, who dreams of owning two hunting dogs. Through firm determination and hard work, Billy saves enough money to buy two Redbone Coonhounds</a:t>
            </a:r>
            <a:r>
              <a:rPr lang="zh-CN" altLang="en-US" sz="2000">
                <a:solidFill>
                  <a:srgbClr val="222222"/>
                </a:solidFill>
                <a:latin typeface="Times New Roman" panose="02020603050405020304" charset="0"/>
                <a:ea typeface="宋体" panose="02010600030101010101" pitchFamily="2" charset="-122"/>
                <a:cs typeface="Times New Roman" panose="02020603050405020304" charset="0"/>
                <a:sym typeface="+mn-ea"/>
              </a:rPr>
              <a:t>猎熊犬</a:t>
            </a:r>
            <a:r>
              <a:rPr lang="en-US" altLang="zh-CN" sz="2000">
                <a:solidFill>
                  <a:srgbClr val="222222"/>
                </a:solidFill>
                <a:latin typeface="Times New Roman" panose="02020603050405020304" charset="0"/>
                <a:ea typeface="PingFang SC"/>
                <a:cs typeface="Times New Roman" panose="02020603050405020304" charset="0"/>
                <a:sym typeface="+mn-ea"/>
              </a:rPr>
              <a:t>, which he names Old Dan and Little Ann.</a:t>
            </a:r>
            <a:endParaRPr lang="en-US" altLang="zh-CN" sz="2200" b="0" i="0">
              <a:solidFill>
                <a:srgbClr val="222222"/>
              </a:solidFill>
              <a:latin typeface="Times New Roman" panose="02020603050405020304" charset="0"/>
              <a:ea typeface="PingFang SC"/>
              <a:cs typeface="Times New Roman" panose="02020603050405020304" charset="0"/>
            </a:endParaRPr>
          </a:p>
          <a:p>
            <a:pPr indent="0" algn="just" fontAlgn="auto">
              <a:lnSpc>
                <a:spcPct val="90000"/>
              </a:lnSpc>
            </a:pPr>
            <a:endParaRPr lang="en-US" altLang="zh-CN" sz="2200" b="1" i="1">
              <a:solidFill>
                <a:srgbClr val="222222"/>
              </a:solidFill>
              <a:effectLst>
                <a:outerShdw blurRad="38100" dist="38100" dir="2700000" algn="tl">
                  <a:srgbClr val="000000">
                    <a:alpha val="43137"/>
                  </a:srgbClr>
                </a:outerShdw>
              </a:effectLst>
              <a:latin typeface="Times New Roman" panose="02020603050405020304" charset="0"/>
              <a:ea typeface="PingFang SC"/>
              <a:cs typeface="Times New Roman" panose="02020603050405020304" charset="0"/>
            </a:endParaRPr>
          </a:p>
          <a:p>
            <a:pPr indent="0" algn="just" fontAlgn="auto">
              <a:lnSpc>
                <a:spcPct val="90000"/>
              </a:lnSpc>
            </a:pPr>
            <a:r>
              <a:rPr lang="en-US" altLang="zh-CN" sz="2200" b="1" i="1">
                <a:solidFill>
                  <a:srgbClr val="222222"/>
                </a:solidFill>
                <a:effectLst>
                  <a:outerShdw blurRad="38100" dist="38100" dir="2700000" algn="tl">
                    <a:srgbClr val="000000">
                      <a:alpha val="43137"/>
                    </a:srgbClr>
                  </a:outerShdw>
                </a:effectLst>
                <a:latin typeface="Times New Roman" panose="02020603050405020304" charset="0"/>
                <a:ea typeface="PingFang SC"/>
                <a:cs typeface="Times New Roman" panose="02020603050405020304" charset="0"/>
              </a:rPr>
              <a:t>Themes</a:t>
            </a:r>
            <a:r>
              <a:rPr lang="en-US" altLang="zh-CN" sz="2200" b="0" i="0">
                <a:solidFill>
                  <a:srgbClr val="222222"/>
                </a:solidFill>
                <a:latin typeface="Times New Roman" panose="02020603050405020304" charset="0"/>
                <a:ea typeface="PingFang SC"/>
                <a:cs typeface="Times New Roman" panose="02020603050405020304" charset="0"/>
              </a:rPr>
              <a:t>:</a:t>
            </a:r>
            <a:endParaRPr lang="en-US" altLang="zh-CN" sz="2200" b="0" i="0">
              <a:solidFill>
                <a:srgbClr val="222222"/>
              </a:solidFill>
              <a:latin typeface="Times New Roman" panose="02020603050405020304" charset="0"/>
              <a:ea typeface="PingFang SC"/>
              <a:cs typeface="Times New Roman" panose="02020603050405020304" charset="0"/>
            </a:endParaRPr>
          </a:p>
          <a:p>
            <a:pPr indent="0" algn="just" fontAlgn="auto">
              <a:lnSpc>
                <a:spcPct val="90000"/>
              </a:lnSpc>
            </a:pPr>
            <a:r>
              <a:rPr lang="en-US" altLang="zh-CN" sz="2200" b="0" i="0">
                <a:solidFill>
                  <a:srgbClr val="222222"/>
                </a:solidFill>
                <a:latin typeface="Times New Roman" panose="02020603050405020304" charset="0"/>
                <a:ea typeface="PingFang SC"/>
                <a:cs typeface="Times New Roman" panose="02020603050405020304" charset="0"/>
              </a:rPr>
              <a:t>        </a:t>
            </a:r>
            <a:r>
              <a:rPr lang="en-US" altLang="zh-CN" sz="2000" b="0" i="0">
                <a:solidFill>
                  <a:srgbClr val="222222"/>
                </a:solidFill>
                <a:effectLst/>
                <a:latin typeface="Times New Roman" panose="02020603050405020304" charset="0"/>
                <a:ea typeface="PingFang SC"/>
                <a:cs typeface="Times New Roman" panose="02020603050405020304" charset="0"/>
              </a:rPr>
              <a:t>The novel explores themes such as</a:t>
            </a:r>
            <a:r>
              <a:rPr lang="en-US" altLang="zh-CN" sz="2000" b="0" i="0">
                <a:solidFill>
                  <a:srgbClr val="222222"/>
                </a:solidFill>
                <a:effectLst>
                  <a:glow rad="228600">
                    <a:schemeClr val="accent2">
                      <a:satMod val="175000"/>
                      <a:alpha val="40000"/>
                    </a:schemeClr>
                  </a:glow>
                </a:effectLst>
                <a:latin typeface="Times New Roman" panose="02020603050405020304" charset="0"/>
                <a:ea typeface="PingFang SC"/>
                <a:cs typeface="Times New Roman" panose="02020603050405020304" charset="0"/>
              </a:rPr>
              <a:t> the bond between humans and animals, loyalty, perseverance, and the bittersweet nature of life and death</a:t>
            </a:r>
            <a:r>
              <a:rPr lang="en-US" altLang="zh-CN" sz="2000" b="0" i="0">
                <a:solidFill>
                  <a:srgbClr val="222222"/>
                </a:solidFill>
                <a:latin typeface="Times New Roman" panose="02020603050405020304" charset="0"/>
                <a:ea typeface="PingFang SC"/>
                <a:cs typeface="Times New Roman" panose="02020603050405020304" charset="0"/>
              </a:rPr>
              <a:t>. The title's red fern symbolizes sacredness and eternal peace, as it is believed to grow where an angel plants it. </a:t>
            </a:r>
            <a:r>
              <a:rPr lang="en-US" altLang="zh-CN" sz="2000" b="0" i="0">
                <a:solidFill>
                  <a:srgbClr val="222222"/>
                </a:solidFill>
                <a:effectLst/>
                <a:latin typeface="Times New Roman" panose="02020603050405020304" charset="0"/>
                <a:ea typeface="PingFang SC"/>
                <a:cs typeface="Times New Roman" panose="02020603050405020304" charset="0"/>
              </a:rPr>
              <a:t>This touching tale</a:t>
            </a:r>
            <a:r>
              <a:rPr lang="en-US" altLang="zh-CN" sz="2000" b="0" i="0">
                <a:solidFill>
                  <a:srgbClr val="222222"/>
                </a:solidFill>
                <a:effectLst>
                  <a:glow rad="228600">
                    <a:schemeClr val="accent2">
                      <a:satMod val="175000"/>
                      <a:alpha val="40000"/>
                    </a:schemeClr>
                  </a:glow>
                </a:effectLst>
                <a:latin typeface="Times New Roman" panose="02020603050405020304" charset="0"/>
                <a:ea typeface="PingFang SC"/>
                <a:cs typeface="Times New Roman" panose="02020603050405020304" charset="0"/>
              </a:rPr>
              <a:t> resonates deeply with readers, emphasizing the profound connections formed through love, trust, and shared experiences</a:t>
            </a:r>
            <a:r>
              <a:rPr lang="en-US" altLang="zh-CN" sz="2000" b="0" i="0">
                <a:solidFill>
                  <a:srgbClr val="222222"/>
                </a:solidFill>
                <a:latin typeface="Times New Roman" panose="02020603050405020304" charset="0"/>
                <a:ea typeface="PingFang SC"/>
                <a:cs typeface="Times New Roman" panose="02020603050405020304" charset="0"/>
              </a:rPr>
              <a:t>.</a:t>
            </a:r>
            <a:endParaRPr lang="en-US" altLang="zh-CN" sz="2000" b="0" i="0">
              <a:solidFill>
                <a:srgbClr val="222222"/>
              </a:solidFill>
              <a:latin typeface="Times New Roman" panose="02020603050405020304" charset="0"/>
              <a:ea typeface="PingFang SC"/>
              <a:cs typeface="Times New Roman" panose="02020603050405020304" charset="0"/>
            </a:endParaRPr>
          </a:p>
        </p:txBody>
      </p:sp>
      <p:pic>
        <p:nvPicPr>
          <p:cNvPr id="4" name="图片 3" descr="Wilson-Rawls-author-of-Where-the-Red-Fern-Grows"/>
          <p:cNvPicPr>
            <a:picLocks noChangeAspect="1"/>
          </p:cNvPicPr>
          <p:nvPr/>
        </p:nvPicPr>
        <p:blipFill>
          <a:blip r:embed="rId2"/>
          <a:stretch>
            <a:fillRect/>
          </a:stretch>
        </p:blipFill>
        <p:spPr>
          <a:xfrm>
            <a:off x="8941435" y="1006475"/>
            <a:ext cx="1012190" cy="1531620"/>
          </a:xfrm>
          <a:prstGeom prst="ellipse">
            <a:avLst/>
          </a:prstGeom>
          <a:effectLst>
            <a:outerShdw blurRad="50800" dist="38100" dir="2700000" algn="tl" rotWithShape="0">
              <a:prstClr val="black">
                <a:alpha val="40000"/>
              </a:prstClr>
            </a:outerShdw>
          </a:effectLst>
        </p:spPr>
      </p:pic>
      <p:sp>
        <p:nvSpPr>
          <p:cNvPr id="5" name="文本框 4"/>
          <p:cNvSpPr txBox="1"/>
          <p:nvPr/>
        </p:nvSpPr>
        <p:spPr>
          <a:xfrm>
            <a:off x="4493895" y="1006475"/>
            <a:ext cx="7404735" cy="3385185"/>
          </a:xfrm>
          <a:prstGeom prst="rect">
            <a:avLst/>
          </a:prstGeom>
          <a:solidFill>
            <a:schemeClr val="accent1">
              <a:lumMod val="20000"/>
              <a:lumOff val="80000"/>
            </a:schemeClr>
          </a:solidFill>
          <a:effectLst>
            <a:outerShdw blurRad="50800" dist="38100" algn="l" rotWithShape="0">
              <a:prstClr val="black">
                <a:alpha val="40000"/>
              </a:prstClr>
            </a:outerShdw>
          </a:effectLst>
        </p:spPr>
        <p:txBody>
          <a:bodyPr wrap="square">
            <a:noAutofit/>
          </a:bodyPr>
          <a:p>
            <a:pPr marL="198120" indent="-198120" algn="just" defTabSz="266700" fontAlgn="auto">
              <a:lnSpc>
                <a:spcPct val="90000"/>
              </a:lnSpc>
              <a:spcBef>
                <a:spcPts val="0"/>
              </a:spcBef>
              <a:spcAft>
                <a:spcPts val="1000"/>
              </a:spcAft>
              <a:buFont typeface="Arial" panose="020B0604020202020204" pitchFamily="34" charset="0"/>
              <a:buChar char="•"/>
            </a:pPr>
            <a:r>
              <a:rPr lang="en-US" altLang="zh-CN" sz="2200">
                <a:solidFill>
                  <a:srgbClr val="222222"/>
                </a:solidFill>
                <a:latin typeface="Times New Roman" panose="02020603050405020304" charset="0"/>
                <a:ea typeface="sans-serif"/>
                <a:cs typeface="Times New Roman" panose="02020603050405020304" charset="0"/>
              </a:rPr>
              <a:t>They </a:t>
            </a:r>
            <a:r>
              <a:rPr lang="en-US" altLang="zh-CN" sz="2200">
                <a:solidFill>
                  <a:srgbClr val="222222"/>
                </a:solidFill>
                <a:effectLst>
                  <a:glow rad="228600">
                    <a:schemeClr val="accent2">
                      <a:satMod val="175000"/>
                      <a:alpha val="40000"/>
                    </a:schemeClr>
                  </a:glow>
                </a:effectLst>
                <a:latin typeface="Times New Roman" panose="02020603050405020304" charset="0"/>
                <a:ea typeface="sans-serif"/>
                <a:cs typeface="Times New Roman" panose="02020603050405020304" charset="0"/>
              </a:rPr>
              <a:t>seek the companionship and wisdom</a:t>
            </a:r>
            <a:r>
              <a:rPr lang="en-US" altLang="zh-CN" sz="2200">
                <a:solidFill>
                  <a:srgbClr val="222222"/>
                </a:solidFill>
                <a:latin typeface="Times New Roman" panose="02020603050405020304" charset="0"/>
                <a:ea typeface="sans-serif"/>
                <a:cs typeface="Times New Roman" panose="02020603050405020304" charset="0"/>
              </a:rPr>
              <a:t> that my wife and I can offer, </a:t>
            </a:r>
            <a:r>
              <a:rPr lang="en-US" altLang="zh-CN" sz="2200">
                <a:solidFill>
                  <a:srgbClr val="222222"/>
                </a:solidFill>
                <a:effectLst>
                  <a:glow rad="228600">
                    <a:schemeClr val="accent2">
                      <a:satMod val="175000"/>
                      <a:alpha val="40000"/>
                    </a:schemeClr>
                  </a:glow>
                </a:effectLst>
                <a:latin typeface="Times New Roman" panose="02020603050405020304" charset="0"/>
                <a:ea typeface="sans-serif"/>
                <a:cs typeface="Times New Roman" panose="02020603050405020304" charset="0"/>
              </a:rPr>
              <a:t>much like Billy sought the comfort of his loyal dogs </a:t>
            </a:r>
            <a:r>
              <a:rPr lang="en-US" altLang="zh-CN" sz="2200">
                <a:solidFill>
                  <a:srgbClr val="222222"/>
                </a:solidFill>
                <a:latin typeface="Times New Roman" panose="02020603050405020304" charset="0"/>
                <a:ea typeface="sans-serif"/>
                <a:cs typeface="Times New Roman" panose="02020603050405020304" charset="0"/>
              </a:rPr>
              <a:t>in "Where the Red Fern Grows."</a:t>
            </a:r>
            <a:endParaRPr lang="en-US" altLang="zh-CN" sz="2200">
              <a:solidFill>
                <a:srgbClr val="222222"/>
              </a:solidFill>
              <a:latin typeface="Times New Roman" panose="02020603050405020304" charset="0"/>
              <a:ea typeface="sans-serif"/>
              <a:cs typeface="Times New Roman" panose="02020603050405020304" charset="0"/>
            </a:endParaRPr>
          </a:p>
          <a:p>
            <a:pPr marL="198120" indent="-198120" algn="just" defTabSz="266700" fontAlgn="auto">
              <a:lnSpc>
                <a:spcPct val="90000"/>
              </a:lnSpc>
              <a:spcBef>
                <a:spcPts val="0"/>
              </a:spcBef>
              <a:spcAft>
                <a:spcPts val="1000"/>
              </a:spcAft>
              <a:buFont typeface="Arial" panose="020B0604020202020204" pitchFamily="34" charset="0"/>
              <a:buChar char="•"/>
            </a:pPr>
            <a:r>
              <a:rPr lang="en-US" altLang="zh-CN" sz="2200">
                <a:solidFill>
                  <a:srgbClr val="222222"/>
                </a:solidFill>
                <a:latin typeface="Times New Roman" panose="02020603050405020304" charset="0"/>
                <a:ea typeface="sans-serif"/>
                <a:cs typeface="Times New Roman" panose="02020603050405020304" charset="0"/>
              </a:rPr>
              <a:t>It reminded me of </a:t>
            </a:r>
            <a:r>
              <a:rPr lang="en-US" altLang="zh-CN" sz="2200">
                <a:solidFill>
                  <a:srgbClr val="222222"/>
                </a:solidFill>
                <a:effectLst>
                  <a:glow rad="228600">
                    <a:schemeClr val="accent2">
                      <a:satMod val="175000"/>
                      <a:alpha val="40000"/>
                    </a:schemeClr>
                  </a:glow>
                </a:effectLst>
                <a:latin typeface="Times New Roman" panose="02020603050405020304" charset="0"/>
                <a:ea typeface="sans-serif"/>
                <a:cs typeface="Times New Roman" panose="02020603050405020304" charset="0"/>
              </a:rPr>
              <a:t>the resilience Billy showed</a:t>
            </a:r>
            <a:r>
              <a:rPr lang="en-US" altLang="zh-CN" sz="2200">
                <a:solidFill>
                  <a:srgbClr val="222222"/>
                </a:solidFill>
                <a:latin typeface="Times New Roman" panose="02020603050405020304" charset="0"/>
                <a:ea typeface="sans-serif"/>
                <a:cs typeface="Times New Roman" panose="02020603050405020304" charset="0"/>
              </a:rPr>
              <a:t> in "Where the Red Fern Grows," </a:t>
            </a:r>
            <a:r>
              <a:rPr lang="en-US" altLang="zh-CN" sz="2200">
                <a:solidFill>
                  <a:srgbClr val="222222"/>
                </a:solidFill>
                <a:effectLst>
                  <a:glow rad="228600">
                    <a:schemeClr val="accent2">
                      <a:satMod val="175000"/>
                      <a:alpha val="40000"/>
                    </a:schemeClr>
                  </a:glow>
                </a:effectLst>
                <a:latin typeface="Times New Roman" panose="02020603050405020304" charset="0"/>
                <a:ea typeface="sans-serif"/>
                <a:cs typeface="Times New Roman" panose="02020603050405020304" charset="0"/>
              </a:rPr>
              <a:t>facing adversity with determination and the support of his loyal companions</a:t>
            </a:r>
            <a:r>
              <a:rPr lang="en-US" altLang="zh-CN" sz="2200">
                <a:solidFill>
                  <a:srgbClr val="222222"/>
                </a:solidFill>
                <a:latin typeface="Times New Roman" panose="02020603050405020304" charset="0"/>
                <a:ea typeface="sans-serif"/>
                <a:cs typeface="Times New Roman" panose="02020603050405020304" charset="0"/>
              </a:rPr>
              <a:t>.</a:t>
            </a:r>
            <a:endParaRPr lang="en-US" altLang="zh-CN" sz="2200">
              <a:solidFill>
                <a:srgbClr val="222222"/>
              </a:solidFill>
              <a:latin typeface="Times New Roman" panose="02020603050405020304" charset="0"/>
              <a:ea typeface="sans-serif"/>
              <a:cs typeface="Times New Roman" panose="02020603050405020304" charset="0"/>
            </a:endParaRPr>
          </a:p>
          <a:p>
            <a:pPr marL="198120" indent="-198120" algn="just" defTabSz="266700" fontAlgn="auto">
              <a:lnSpc>
                <a:spcPct val="90000"/>
              </a:lnSpc>
              <a:spcBef>
                <a:spcPts val="0"/>
              </a:spcBef>
              <a:spcAft>
                <a:spcPts val="1000"/>
              </a:spcAft>
              <a:buFont typeface="Arial" panose="020B0604020202020204" pitchFamily="34" charset="0"/>
              <a:buChar char="•"/>
            </a:pPr>
            <a:r>
              <a:rPr lang="en-US" altLang="zh-CN" sz="2200">
                <a:solidFill>
                  <a:srgbClr val="222222"/>
                </a:solidFill>
                <a:latin typeface="Times New Roman" panose="02020603050405020304" charset="0"/>
                <a:ea typeface="sans-serif"/>
                <a:cs typeface="Times New Roman" panose="02020603050405020304" charset="0"/>
              </a:rPr>
              <a:t>We began to host afternoon gatherings where kids could share their worries and dreams, </a:t>
            </a:r>
            <a:r>
              <a:rPr lang="en-US" altLang="zh-CN" sz="2200">
                <a:solidFill>
                  <a:srgbClr val="222222"/>
                </a:solidFill>
                <a:effectLst>
                  <a:glow rad="228600">
                    <a:schemeClr val="accent2">
                      <a:satMod val="175000"/>
                      <a:alpha val="40000"/>
                    </a:schemeClr>
                  </a:glow>
                </a:effectLst>
                <a:latin typeface="Times New Roman" panose="02020603050405020304" charset="0"/>
                <a:ea typeface="sans-serif"/>
                <a:cs typeface="Times New Roman" panose="02020603050405020304" charset="0"/>
              </a:rPr>
              <a:t>much like Billy's earnest conversations with Old Dan and Little Ann</a:t>
            </a:r>
            <a:r>
              <a:rPr lang="en-US" altLang="zh-CN" sz="2200">
                <a:solidFill>
                  <a:srgbClr val="222222"/>
                </a:solidFill>
                <a:latin typeface="Times New Roman" panose="02020603050405020304" charset="0"/>
                <a:ea typeface="sans-serif"/>
                <a:cs typeface="Times New Roman" panose="02020603050405020304" charset="0"/>
              </a:rPr>
              <a:t> in "Where the Red Fern Grows."</a:t>
            </a:r>
            <a:endParaRPr lang="en-US" altLang="zh-CN" sz="2200">
              <a:solidFill>
                <a:srgbClr val="222222"/>
              </a:solidFill>
              <a:latin typeface="Times New Roman" panose="02020603050405020304" charset="0"/>
              <a:ea typeface="sans-serif"/>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randombar(horizontal)">
                                      <p:cBhvr>
                                        <p:cTn id="12" dur="500"/>
                                        <p:tgtEl>
                                          <p:spTgt spid="3">
                                            <p:bg/>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8" dur="500"/>
                                        <p:tgtEl>
                                          <p:spTgt spid="3">
                                            <p:txEl>
                                              <p:pRg st="3" end="3"/>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6" dur="500"/>
                                        <p:tgtEl>
                                          <p:spTgt spid="3">
                                            <p:txEl>
                                              <p:pRg st="6" end="6"/>
                                            </p:tx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44" dur="500"/>
                                        <p:tgtEl>
                                          <p:spTgt spid="25">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randombar(horizontal)">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P spid="3" grpId="0" animBg="1" uiExpand="1" build="p"/>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圆角矩形 11"/>
          <p:cNvSpPr/>
          <p:nvPr/>
        </p:nvSpPr>
        <p:spPr>
          <a:xfrm>
            <a:off x="-295910" y="57150"/>
            <a:ext cx="2944495" cy="483235"/>
          </a:xfrm>
          <a:prstGeom prst="roundRect">
            <a:avLst>
              <a:gd name="adj" fmla="val 36025"/>
            </a:avLst>
          </a:prstGeom>
          <a:solidFill>
            <a:schemeClr val="accent1">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文本框 43"/>
          <p:cNvSpPr txBox="1"/>
          <p:nvPr/>
        </p:nvSpPr>
        <p:spPr>
          <a:xfrm>
            <a:off x="34925" y="78740"/>
            <a:ext cx="2585085" cy="429895"/>
          </a:xfrm>
          <a:prstGeom prst="rect">
            <a:avLst/>
          </a:prstGeom>
          <a:noFill/>
        </p:spPr>
        <p:txBody>
          <a:bodyPr wrap="square" rtlCol="0">
            <a:spAutoFit/>
          </a:bodyPr>
          <a:p>
            <a:pPr marL="212090" indent="-212090" fontAlgn="auto">
              <a:buFont typeface="Wingdings" panose="05000000000000000000" charset="0"/>
              <a:buChar char="Ø"/>
            </a:pPr>
            <a:r>
              <a:rPr lang="en-US" altLang="zh-CN" sz="2200" b="1" i="1">
                <a:latin typeface="Times New Roman" panose="02020603050405020304" charset="0"/>
                <a:cs typeface="Times New Roman" panose="02020603050405020304" charset="0"/>
              </a:rPr>
              <a:t>Students’ Versions</a:t>
            </a:r>
            <a:endParaRPr lang="en-US" altLang="zh-CN" sz="2200" b="1" i="1">
              <a:latin typeface="Times New Roman" panose="02020603050405020304" charset="0"/>
              <a:cs typeface="Times New Roman" panose="02020603050405020304" charset="0"/>
            </a:endParaRPr>
          </a:p>
        </p:txBody>
      </p:sp>
      <p:sp>
        <p:nvSpPr>
          <p:cNvPr id="6" name="文本框 5"/>
          <p:cNvSpPr txBox="1"/>
          <p:nvPr/>
        </p:nvSpPr>
        <p:spPr>
          <a:xfrm>
            <a:off x="7100570" y="240665"/>
            <a:ext cx="5008880" cy="6228715"/>
          </a:xfrm>
          <a:prstGeom prst="rect">
            <a:avLst/>
          </a:prstGeom>
          <a:noFill/>
        </p:spPr>
        <p:txBody>
          <a:bodyPr wrap="square" rtlCol="0" anchor="t">
            <a:noAutofit/>
          </a:bodyPr>
          <a:p>
            <a:pPr indent="0" fontAlgn="auto">
              <a:spcAft>
                <a:spcPts val="1000"/>
              </a:spcAft>
              <a:buFont typeface="Arial" panose="020B0604020202020204" pitchFamily="34" charset="0"/>
              <a:buNone/>
            </a:pPr>
            <a:r>
              <a:rPr lang="en-US" altLang="zh-CN" sz="2000" b="1" i="1">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Advantages:</a:t>
            </a:r>
            <a:endParaRPr lang="zh-CN" altLang="en-US" sz="2000" b="1" i="1">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212090" indent="-212090" fontAlgn="auto">
              <a:spcAft>
                <a:spcPts val="1000"/>
              </a:spcAft>
              <a:buFont typeface="Arial" panose="020B0604020202020204" pitchFamily="34" charset="0"/>
              <a:buChar char="•"/>
            </a:pPr>
            <a:r>
              <a:rPr lang="zh-CN" sz="2000">
                <a:effectLst>
                  <a:glow rad="228600">
                    <a:schemeClr val="accent2">
                      <a:satMod val="175000"/>
                      <a:alpha val="40000"/>
                    </a:schemeClr>
                  </a:glow>
                </a:effectLst>
              </a:rPr>
              <a:t>动作描写铺陈情节</a:t>
            </a:r>
            <a:r>
              <a:rPr lang="zh-CN" altLang="en-US" sz="2000">
                <a:effectLst>
                  <a:glow rad="228600">
                    <a:schemeClr val="accent2">
                      <a:satMod val="175000"/>
                      <a:alpha val="40000"/>
                    </a:schemeClr>
                  </a:glow>
                </a:effectLst>
              </a:rPr>
              <a:t>发展自然，时间状语推进发展，各个环节紧密相连，逻辑清晰</a:t>
            </a:r>
            <a:endParaRPr lang="zh-CN" altLang="en-US" sz="2000"/>
          </a:p>
          <a:p>
            <a:pPr marL="212090" indent="-212090" fontAlgn="auto">
              <a:spcAft>
                <a:spcPts val="1000"/>
              </a:spcAft>
              <a:buFont typeface="Arial" panose="020B0604020202020204" pitchFamily="34" charset="0"/>
              <a:buChar char="•"/>
            </a:pPr>
            <a:r>
              <a:rPr lang="zh-CN" altLang="en-US" sz="2000">
                <a:effectLst>
                  <a:glow rad="228600">
                    <a:schemeClr val="accent4">
                      <a:satMod val="175000"/>
                      <a:alpha val="40000"/>
                    </a:schemeClr>
                  </a:glow>
                </a:effectLst>
              </a:rPr>
              <a:t>两段都有关于</a:t>
            </a:r>
            <a:r>
              <a:rPr lang="en-US" altLang="zh-CN" sz="2000">
                <a:effectLst>
                  <a:glow rad="228600">
                    <a:schemeClr val="accent4">
                      <a:satMod val="175000"/>
                      <a:alpha val="40000"/>
                    </a:schemeClr>
                  </a:glow>
                </a:effectLst>
              </a:rPr>
              <a:t>kids</a:t>
            </a:r>
            <a:r>
              <a:rPr lang="zh-CN" altLang="en-US" sz="2000">
                <a:effectLst>
                  <a:glow rad="228600">
                    <a:schemeClr val="accent4">
                      <a:satMod val="175000"/>
                      <a:alpha val="40000"/>
                    </a:schemeClr>
                  </a:glow>
                </a:effectLst>
              </a:rPr>
              <a:t>的描述契合主题，铺垫表达主题意义</a:t>
            </a:r>
            <a:endParaRPr lang="zh-CN" altLang="en-US" sz="2000"/>
          </a:p>
          <a:p>
            <a:pPr marL="212090" indent="-212090" fontAlgn="auto">
              <a:spcAft>
                <a:spcPts val="1000"/>
              </a:spcAft>
              <a:buFont typeface="Arial" panose="020B0604020202020204" pitchFamily="34" charset="0"/>
              <a:buChar char="•"/>
            </a:pPr>
            <a:r>
              <a:rPr lang="zh-CN" altLang="en-US" sz="2000">
                <a:effectLst>
                  <a:glow rad="228600">
                    <a:schemeClr val="accent3">
                      <a:satMod val="175000"/>
                      <a:alpha val="40000"/>
                    </a:schemeClr>
                  </a:glow>
                </a:effectLst>
                <a:sym typeface="+mn-ea"/>
              </a:rPr>
              <a:t>紧扣标题和文本明线，上下文连贯</a:t>
            </a:r>
            <a:endParaRPr lang="zh-CN" altLang="en-US" sz="2000">
              <a:sym typeface="+mn-ea"/>
            </a:endParaRPr>
          </a:p>
          <a:p>
            <a:pPr marL="212090" indent="-212090" fontAlgn="auto">
              <a:spcAft>
                <a:spcPts val="1000"/>
              </a:spcAft>
              <a:buFont typeface="Arial" panose="020B0604020202020204" pitchFamily="34" charset="0"/>
              <a:buChar char="•"/>
            </a:pPr>
            <a:r>
              <a:rPr lang="zh-CN" altLang="en-US" sz="2000">
                <a:effectLst>
                  <a:glow rad="228600">
                    <a:schemeClr val="accent6">
                      <a:satMod val="175000"/>
                      <a:alpha val="40000"/>
                    </a:schemeClr>
                  </a:glow>
                </a:effectLst>
                <a:sym typeface="+mn-ea"/>
              </a:rPr>
              <a:t>主题句</a:t>
            </a:r>
            <a:r>
              <a:rPr lang="en-US" altLang="zh-CN" sz="2000">
                <a:effectLst>
                  <a:glow rad="228600">
                    <a:schemeClr val="accent6">
                      <a:satMod val="175000"/>
                      <a:alpha val="40000"/>
                    </a:schemeClr>
                  </a:glow>
                </a:effectLst>
                <a:sym typeface="+mn-ea"/>
              </a:rPr>
              <a:t>more than</a:t>
            </a:r>
            <a:r>
              <a:rPr lang="zh-CN" altLang="en-US" sz="2000">
                <a:effectLst>
                  <a:glow rad="228600">
                    <a:schemeClr val="accent6">
                      <a:satMod val="175000"/>
                      <a:alpha val="40000"/>
                    </a:schemeClr>
                  </a:glow>
                </a:effectLst>
                <a:sym typeface="+mn-ea"/>
              </a:rPr>
              <a:t>重复段首结构进行强调，升华主题意义</a:t>
            </a:r>
            <a:endParaRPr lang="zh-CN" altLang="en-US" sz="2000">
              <a:sym typeface="+mn-ea"/>
            </a:endParaRPr>
          </a:p>
          <a:p>
            <a:pPr marL="212090" indent="-212090" fontAlgn="auto">
              <a:spcAft>
                <a:spcPts val="1000"/>
              </a:spcAft>
              <a:buFont typeface="Arial" panose="020B0604020202020204" pitchFamily="34" charset="0"/>
              <a:buChar char="•"/>
            </a:pPr>
            <a:r>
              <a:rPr lang="zh-CN" altLang="en-US" sz="2000">
                <a:sym typeface="+mn-ea"/>
              </a:rPr>
              <a:t>句子结构合理，长短句结合</a:t>
            </a:r>
            <a:r>
              <a:rPr lang="en-US" altLang="zh-CN" sz="2000">
                <a:sym typeface="+mn-ea"/>
              </a:rPr>
              <a:t>;</a:t>
            </a:r>
            <a:r>
              <a:rPr lang="zh-CN" altLang="en-US" sz="2000">
                <a:sym typeface="+mn-ea"/>
              </a:rPr>
              <a:t>书写美观</a:t>
            </a:r>
            <a:endParaRPr lang="zh-CN" altLang="en-US" sz="2000"/>
          </a:p>
          <a:p>
            <a:pPr indent="0" fontAlgn="auto">
              <a:spcAft>
                <a:spcPts val="1000"/>
              </a:spcAft>
              <a:buFont typeface="Arial" panose="020B0604020202020204" pitchFamily="34" charset="0"/>
              <a:buNone/>
            </a:pPr>
            <a:r>
              <a:rPr lang="en-US" altLang="zh-CN" sz="2000" b="1" i="1">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Disadvantages:</a:t>
            </a:r>
            <a:endParaRPr lang="zh-CN" altLang="en-US" sz="2000" b="1" i="1">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212090" indent="-212090" fontAlgn="auto">
              <a:spcAft>
                <a:spcPts val="1000"/>
              </a:spcAft>
              <a:buFont typeface="Arial" panose="020B0604020202020204" pitchFamily="34" charset="0"/>
              <a:buChar char="•"/>
            </a:pPr>
            <a:r>
              <a:rPr lang="zh-CN" sz="2000"/>
              <a:t>单词拼写</a:t>
            </a:r>
            <a:r>
              <a:rPr lang="en-US" altLang="zh-CN" sz="2000"/>
              <a:t>/</a:t>
            </a:r>
            <a:r>
              <a:rPr lang="zh-CN" altLang="en-US" sz="2000"/>
              <a:t>时态</a:t>
            </a:r>
            <a:r>
              <a:rPr lang="zh-CN" sz="2000"/>
              <a:t>错误，如</a:t>
            </a:r>
            <a:r>
              <a:rPr lang="en-US" altLang="zh-CN" sz="2000">
                <a:effectLst>
                  <a:glow rad="228600">
                    <a:schemeClr val="accent1">
                      <a:satMod val="175000"/>
                      <a:alpha val="40000"/>
                    </a:schemeClr>
                  </a:glow>
                </a:effectLst>
                <a:latin typeface="Times New Roman" panose="02020603050405020304" charset="0"/>
                <a:cs typeface="Times New Roman" panose="02020603050405020304" charset="0"/>
              </a:rPr>
              <a:t>settleing</a:t>
            </a:r>
            <a:r>
              <a:rPr lang="zh-CN" altLang="en-US" sz="2000"/>
              <a:t>应为</a:t>
            </a:r>
            <a:r>
              <a:rPr lang="en-US" altLang="zh-CN" sz="2000"/>
              <a:t> </a:t>
            </a:r>
            <a:r>
              <a:rPr lang="en-US" altLang="zh-CN" sz="2000">
                <a:latin typeface="Times New Roman" panose="02020603050405020304" charset="0"/>
                <a:cs typeface="Times New Roman" panose="02020603050405020304" charset="0"/>
              </a:rPr>
              <a:t>settling</a:t>
            </a:r>
            <a:r>
              <a:rPr lang="zh-CN" altLang="en-US" sz="2000">
                <a:latin typeface="Times New Roman" panose="02020603050405020304" charset="0"/>
                <a:cs typeface="Times New Roman" panose="02020603050405020304" charset="0"/>
              </a:rPr>
              <a:t>，</a:t>
            </a:r>
            <a:r>
              <a:rPr lang="en-US" altLang="zh-CN" sz="2000">
                <a:effectLst>
                  <a:glow rad="228600">
                    <a:schemeClr val="accent1">
                      <a:satMod val="175000"/>
                      <a:alpha val="40000"/>
                    </a:schemeClr>
                  </a:glow>
                </a:effectLst>
                <a:latin typeface="Times New Roman" panose="02020603050405020304" charset="0"/>
                <a:cs typeface="Times New Roman" panose="02020603050405020304" charset="0"/>
              </a:rPr>
              <a:t>can’t</a:t>
            </a:r>
            <a:r>
              <a:rPr lang="zh-CN" altLang="en-US" sz="2000">
                <a:latin typeface="Times New Roman" panose="02020603050405020304" charset="0"/>
                <a:cs typeface="Times New Roman" panose="02020603050405020304" charset="0"/>
              </a:rPr>
              <a:t>应为</a:t>
            </a:r>
            <a:r>
              <a:rPr lang="en-US" altLang="zh-CN" sz="2000">
                <a:latin typeface="Times New Roman" panose="02020603050405020304" charset="0"/>
                <a:cs typeface="Times New Roman" panose="02020603050405020304" charset="0"/>
              </a:rPr>
              <a:t>couldn’t</a:t>
            </a:r>
            <a:endParaRPr lang="en-US" altLang="zh-CN" sz="2000"/>
          </a:p>
          <a:p>
            <a:pPr marL="212090" indent="-212090" fontAlgn="auto">
              <a:spcAft>
                <a:spcPts val="1000"/>
              </a:spcAft>
              <a:buFont typeface="Arial" panose="020B0604020202020204" pitchFamily="34" charset="0"/>
              <a:buChar char="•"/>
            </a:pPr>
            <a:r>
              <a:rPr lang="zh-CN" altLang="en-US" sz="2000"/>
              <a:t>段一首句</a:t>
            </a:r>
            <a:r>
              <a:rPr lang="en-US" altLang="zh-CN" sz="2000">
                <a:latin typeface="Times New Roman" panose="02020603050405020304" charset="0"/>
                <a:cs typeface="Times New Roman" panose="02020603050405020304" charset="0"/>
              </a:rPr>
              <a:t>harbouring...welcoming...</a:t>
            </a:r>
            <a:r>
              <a:rPr lang="zh-CN" altLang="en-US" sz="2000"/>
              <a:t>两个非谓语的联用修饰不同对象，产生歧义，建议改为：</a:t>
            </a:r>
            <a:r>
              <a:rPr lang="en-US" altLang="zh-CN" sz="2000" b="1" i="1">
                <a:solidFill>
                  <a:schemeClr val="accent1">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Staring at the young face with a tinge of  puzzle, I welcomed him into our apartment.</a:t>
            </a:r>
            <a:endParaRPr lang="en-US" altLang="zh-CN" sz="2000" b="1" i="1">
              <a:solidFill>
                <a:schemeClr val="accent1">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pic>
        <p:nvPicPr>
          <p:cNvPr id="4" name="图片 3"/>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128270" y="722630"/>
            <a:ext cx="6972935" cy="5888355"/>
          </a:xfrm>
          <a:prstGeom prst="rect">
            <a:avLst/>
          </a:prstGeom>
        </p:spPr>
      </p:pic>
      <p:sp>
        <p:nvSpPr>
          <p:cNvPr id="43" name="圆角矩形 42"/>
          <p:cNvSpPr/>
          <p:nvPr/>
        </p:nvSpPr>
        <p:spPr>
          <a:xfrm>
            <a:off x="2336165" y="5596890"/>
            <a:ext cx="4764405" cy="252730"/>
          </a:xfrm>
          <a:prstGeom prst="roundRect">
            <a:avLst>
              <a:gd name="adj" fmla="val 36025"/>
            </a:avLst>
          </a:prstGeom>
          <a:solidFill>
            <a:schemeClr val="accent6">
              <a:lumMod val="60000"/>
              <a:lumOff val="40000"/>
              <a:alpha val="44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128270" y="5906770"/>
            <a:ext cx="6972935" cy="252730"/>
          </a:xfrm>
          <a:prstGeom prst="roundRect">
            <a:avLst>
              <a:gd name="adj" fmla="val 36025"/>
            </a:avLst>
          </a:prstGeom>
          <a:solidFill>
            <a:schemeClr val="accent6">
              <a:lumMod val="60000"/>
              <a:lumOff val="40000"/>
              <a:alpha val="44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127635" y="6216650"/>
            <a:ext cx="6972935" cy="252730"/>
          </a:xfrm>
          <a:prstGeom prst="roundRect">
            <a:avLst>
              <a:gd name="adj" fmla="val 36025"/>
            </a:avLst>
          </a:prstGeom>
          <a:solidFill>
            <a:schemeClr val="accent6">
              <a:lumMod val="60000"/>
              <a:lumOff val="40000"/>
              <a:alpha val="44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4430395" y="1398270"/>
            <a:ext cx="1665605" cy="252730"/>
          </a:xfrm>
          <a:prstGeom prst="roundRect">
            <a:avLst>
              <a:gd name="adj" fmla="val 36025"/>
            </a:avLst>
          </a:prstGeom>
          <a:solidFill>
            <a:schemeClr val="accent2">
              <a:lumMod val="60000"/>
              <a:lumOff val="40000"/>
              <a:alpha val="44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3962400" y="1764030"/>
            <a:ext cx="2890520" cy="252730"/>
          </a:xfrm>
          <a:prstGeom prst="roundRect">
            <a:avLst>
              <a:gd name="adj" fmla="val 36025"/>
            </a:avLst>
          </a:prstGeom>
          <a:solidFill>
            <a:schemeClr val="accent2">
              <a:lumMod val="60000"/>
              <a:lumOff val="40000"/>
              <a:alpha val="44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198120" y="2016760"/>
            <a:ext cx="889000" cy="252730"/>
          </a:xfrm>
          <a:prstGeom prst="roundRect">
            <a:avLst>
              <a:gd name="adj" fmla="val 36025"/>
            </a:avLst>
          </a:prstGeom>
          <a:solidFill>
            <a:schemeClr val="accent2">
              <a:lumMod val="60000"/>
              <a:lumOff val="40000"/>
              <a:alpha val="44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1198880" y="2576830"/>
            <a:ext cx="5746115" cy="252730"/>
          </a:xfrm>
          <a:prstGeom prst="roundRect">
            <a:avLst>
              <a:gd name="adj" fmla="val 36025"/>
            </a:avLst>
          </a:prstGeom>
          <a:solidFill>
            <a:schemeClr val="accent4">
              <a:lumMod val="60000"/>
              <a:lumOff val="40000"/>
              <a:alpha val="44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198120" y="2893060"/>
            <a:ext cx="1273810" cy="252730"/>
          </a:xfrm>
          <a:prstGeom prst="roundRect">
            <a:avLst>
              <a:gd name="adj" fmla="val 36025"/>
            </a:avLst>
          </a:prstGeom>
          <a:solidFill>
            <a:schemeClr val="accent4">
              <a:lumMod val="60000"/>
              <a:lumOff val="40000"/>
              <a:alpha val="44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5377815" y="3176270"/>
            <a:ext cx="1475740" cy="252730"/>
          </a:xfrm>
          <a:prstGeom prst="roundRect">
            <a:avLst>
              <a:gd name="adj" fmla="val 36025"/>
            </a:avLst>
          </a:prstGeom>
          <a:solidFill>
            <a:schemeClr val="accent3">
              <a:lumMod val="60000"/>
              <a:lumOff val="40000"/>
              <a:alpha val="44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圆角矩形 14"/>
          <p:cNvSpPr/>
          <p:nvPr/>
        </p:nvSpPr>
        <p:spPr>
          <a:xfrm>
            <a:off x="198120" y="3497580"/>
            <a:ext cx="811530" cy="252730"/>
          </a:xfrm>
          <a:prstGeom prst="roundRect">
            <a:avLst>
              <a:gd name="adj" fmla="val 36025"/>
            </a:avLst>
          </a:prstGeom>
          <a:solidFill>
            <a:schemeClr val="accent3">
              <a:lumMod val="60000"/>
              <a:lumOff val="40000"/>
              <a:alpha val="44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圆角矩形 15"/>
          <p:cNvSpPr/>
          <p:nvPr/>
        </p:nvSpPr>
        <p:spPr>
          <a:xfrm>
            <a:off x="1906905" y="4383405"/>
            <a:ext cx="4946650" cy="252730"/>
          </a:xfrm>
          <a:prstGeom prst="roundRect">
            <a:avLst>
              <a:gd name="adj" fmla="val 36025"/>
            </a:avLst>
          </a:prstGeom>
          <a:solidFill>
            <a:schemeClr val="accent4">
              <a:lumMod val="60000"/>
              <a:lumOff val="40000"/>
              <a:alpha val="44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圆角矩形 16"/>
          <p:cNvSpPr/>
          <p:nvPr/>
        </p:nvSpPr>
        <p:spPr>
          <a:xfrm>
            <a:off x="198120" y="4702175"/>
            <a:ext cx="5835015" cy="252730"/>
          </a:xfrm>
          <a:prstGeom prst="roundRect">
            <a:avLst>
              <a:gd name="adj" fmla="val 36025"/>
            </a:avLst>
          </a:prstGeom>
          <a:solidFill>
            <a:schemeClr val="accent4">
              <a:lumMod val="60000"/>
              <a:lumOff val="40000"/>
              <a:alpha val="44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圆角矩形 17"/>
          <p:cNvSpPr/>
          <p:nvPr/>
        </p:nvSpPr>
        <p:spPr>
          <a:xfrm>
            <a:off x="198120" y="5300345"/>
            <a:ext cx="6654800" cy="252730"/>
          </a:xfrm>
          <a:prstGeom prst="roundRect">
            <a:avLst>
              <a:gd name="adj" fmla="val 36025"/>
            </a:avLst>
          </a:prstGeom>
          <a:solidFill>
            <a:schemeClr val="accent3">
              <a:lumMod val="60000"/>
              <a:lumOff val="40000"/>
              <a:alpha val="44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圆角矩形 18"/>
          <p:cNvSpPr/>
          <p:nvPr/>
        </p:nvSpPr>
        <p:spPr>
          <a:xfrm>
            <a:off x="6095365" y="5001260"/>
            <a:ext cx="885190" cy="252730"/>
          </a:xfrm>
          <a:prstGeom prst="roundRect">
            <a:avLst>
              <a:gd name="adj" fmla="val 36025"/>
            </a:avLst>
          </a:prstGeom>
          <a:solidFill>
            <a:schemeClr val="accent3">
              <a:lumMod val="60000"/>
              <a:lumOff val="40000"/>
              <a:alpha val="44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nvSpPr>
        <p:spPr>
          <a:xfrm>
            <a:off x="960120" y="1651000"/>
            <a:ext cx="511175" cy="351790"/>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nvSpPr>
        <p:spPr>
          <a:xfrm>
            <a:off x="2914650" y="1952625"/>
            <a:ext cx="460375" cy="316865"/>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椭圆 21"/>
          <p:cNvSpPr/>
          <p:nvPr/>
        </p:nvSpPr>
        <p:spPr>
          <a:xfrm>
            <a:off x="3567430" y="3157855"/>
            <a:ext cx="1811020" cy="281940"/>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圆角矩形 22"/>
          <p:cNvSpPr/>
          <p:nvPr/>
        </p:nvSpPr>
        <p:spPr>
          <a:xfrm>
            <a:off x="6441440" y="1124585"/>
            <a:ext cx="539115" cy="252730"/>
          </a:xfrm>
          <a:prstGeom prst="roundRect">
            <a:avLst>
              <a:gd name="adj" fmla="val 36025"/>
            </a:avLst>
          </a:prstGeom>
          <a:solidFill>
            <a:schemeClr val="accent2">
              <a:lumMod val="60000"/>
              <a:lumOff val="40000"/>
              <a:alpha val="44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圆角矩形 23"/>
          <p:cNvSpPr/>
          <p:nvPr/>
        </p:nvSpPr>
        <p:spPr>
          <a:xfrm>
            <a:off x="198120" y="1440180"/>
            <a:ext cx="288290" cy="252730"/>
          </a:xfrm>
          <a:prstGeom prst="roundRect">
            <a:avLst>
              <a:gd name="adj" fmla="val 36025"/>
            </a:avLst>
          </a:prstGeom>
          <a:solidFill>
            <a:schemeClr val="accent2">
              <a:lumMod val="60000"/>
              <a:lumOff val="40000"/>
              <a:alpha val="44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圆角矩形 25"/>
          <p:cNvSpPr/>
          <p:nvPr/>
        </p:nvSpPr>
        <p:spPr>
          <a:xfrm>
            <a:off x="1438910" y="1699895"/>
            <a:ext cx="908685" cy="252730"/>
          </a:xfrm>
          <a:prstGeom prst="roundRect">
            <a:avLst>
              <a:gd name="adj" fmla="val 36025"/>
            </a:avLst>
          </a:prstGeom>
          <a:solidFill>
            <a:schemeClr val="accent1">
              <a:lumMod val="75000"/>
              <a:alpha val="44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圆角矩形 26"/>
          <p:cNvSpPr/>
          <p:nvPr/>
        </p:nvSpPr>
        <p:spPr>
          <a:xfrm>
            <a:off x="2399030" y="4086860"/>
            <a:ext cx="515620" cy="252730"/>
          </a:xfrm>
          <a:prstGeom prst="roundRect">
            <a:avLst>
              <a:gd name="adj" fmla="val 36025"/>
            </a:avLst>
          </a:prstGeom>
          <a:solidFill>
            <a:schemeClr val="accent1">
              <a:lumMod val="75000"/>
              <a:alpha val="44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500"/>
                                        <p:tgtEl>
                                          <p:spTgt spid="21"/>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randombar(horizontal)">
                                      <p:cBhvr>
                                        <p:cTn id="32" dur="500"/>
                                        <p:tgtEl>
                                          <p:spTgt spid="20"/>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randombar(horizontal)">
                                      <p:cBhvr>
                                        <p:cTn id="35" dur="500"/>
                                        <p:tgtEl>
                                          <p:spTgt spid="22"/>
                                        </p:tgtEl>
                                      </p:cBhvr>
                                    </p:animEffec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randombar(horizontal)">
                                      <p:cBhvr>
                                        <p:cTn id="39" dur="500"/>
                                        <p:tgtEl>
                                          <p:spTgt spid="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randombar(horizontal)">
                                      <p:cBhvr>
                                        <p:cTn id="50" dur="500"/>
                                        <p:tgtEl>
                                          <p:spTgt spid="16"/>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randombar(horizontal)">
                                      <p:cBhvr>
                                        <p:cTn id="53" dur="500"/>
                                        <p:tgtEl>
                                          <p:spTgt spid="17"/>
                                        </p:tgtEl>
                                      </p:cBhvr>
                                    </p:animEffect>
                                  </p:childTnLst>
                                </p:cTn>
                              </p:par>
                            </p:childTnLst>
                          </p:cTn>
                        </p:par>
                        <p:par>
                          <p:cTn id="54" fill="hold">
                            <p:stCondLst>
                              <p:cond delay="500"/>
                            </p:stCondLst>
                            <p:childTnLst>
                              <p:par>
                                <p:cTn id="55" presetID="14" presetClass="entr" presetSubtype="10" fill="hold" grpId="0" nodeType="after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57" dur="500"/>
                                        <p:tgtEl>
                                          <p:spTgt spid="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randombar(horizontal)">
                                      <p:cBhvr>
                                        <p:cTn id="62" dur="500"/>
                                        <p:tgtEl>
                                          <p:spTgt spid="14"/>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randombar(horizontal)">
                                      <p:cBhvr>
                                        <p:cTn id="65" dur="500"/>
                                        <p:tgtEl>
                                          <p:spTgt spid="15"/>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randombar(horizontal)">
                                      <p:cBhvr>
                                        <p:cTn id="68" dur="500"/>
                                        <p:tgtEl>
                                          <p:spTgt spid="19"/>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randombar(horizontal)">
                                      <p:cBhvr>
                                        <p:cTn id="71" dur="500"/>
                                        <p:tgtEl>
                                          <p:spTgt spid="18"/>
                                        </p:tgtEl>
                                      </p:cBhvr>
                                    </p:animEffect>
                                  </p:childTnLst>
                                </p:cTn>
                              </p:par>
                            </p:childTnLst>
                          </p:cTn>
                        </p:par>
                        <p:par>
                          <p:cTn id="72" fill="hold">
                            <p:stCondLst>
                              <p:cond delay="500"/>
                            </p:stCondLst>
                            <p:childTnLst>
                              <p:par>
                                <p:cTn id="73" presetID="14" presetClass="entr" presetSubtype="10" fill="hold" grpId="0" nodeType="afterEffect">
                                  <p:stCondLst>
                                    <p:cond delay="0"/>
                                  </p:stCondLst>
                                  <p:childTnLst>
                                    <p:set>
                                      <p:cBhvr>
                                        <p:cTn id="74" dur="1" fill="hold">
                                          <p:stCondLst>
                                            <p:cond delay="0"/>
                                          </p:stCondLst>
                                        </p:cTn>
                                        <p:tgtEl>
                                          <p:spTgt spid="6">
                                            <p:txEl>
                                              <p:pRg st="3" end="3"/>
                                            </p:txEl>
                                          </p:spTgt>
                                        </p:tgtEl>
                                        <p:attrNameLst>
                                          <p:attrName>style.visibility</p:attrName>
                                        </p:attrNameLst>
                                      </p:cBhvr>
                                      <p:to>
                                        <p:strVal val="visible"/>
                                      </p:to>
                                    </p:set>
                                    <p:animEffect transition="in" filter="randombar(horizontal)">
                                      <p:cBhvr>
                                        <p:cTn id="75" dur="500"/>
                                        <p:tgtEl>
                                          <p:spTgt spid="6">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randombar(horizontal)">
                                      <p:cBhvr>
                                        <p:cTn id="80" dur="500"/>
                                        <p:tgtEl>
                                          <p:spTgt spid="43"/>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randombar(horizontal)">
                                      <p:cBhvr>
                                        <p:cTn id="83" dur="500"/>
                                        <p:tgtEl>
                                          <p:spTgt spid="5"/>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randombar(horizontal)">
                                      <p:cBhvr>
                                        <p:cTn id="86" dur="500"/>
                                        <p:tgtEl>
                                          <p:spTgt spid="7"/>
                                        </p:tgtEl>
                                      </p:cBhvr>
                                    </p:animEffect>
                                  </p:childTnLst>
                                </p:cTn>
                              </p:par>
                            </p:childTnLst>
                          </p:cTn>
                        </p:par>
                        <p:par>
                          <p:cTn id="87" fill="hold">
                            <p:stCondLst>
                              <p:cond delay="500"/>
                            </p:stCondLst>
                            <p:childTnLst>
                              <p:par>
                                <p:cTn id="88" presetID="14" presetClass="entr" presetSubtype="10" fill="hold" grpId="0" nodeType="afterEffect">
                                  <p:stCondLst>
                                    <p:cond delay="0"/>
                                  </p:stCondLst>
                                  <p:childTnLst>
                                    <p:set>
                                      <p:cBhvr>
                                        <p:cTn id="8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90" dur="500"/>
                                        <p:tgtEl>
                                          <p:spTgt spid="6">
                                            <p:txEl>
                                              <p:pRg st="4" end="4"/>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grpId="0" nodeType="clickEffect">
                                  <p:stCondLst>
                                    <p:cond delay="0"/>
                                  </p:stCondLst>
                                  <p:childTnLst>
                                    <p:set>
                                      <p:cBhvr>
                                        <p:cTn id="94" dur="1" fill="hold">
                                          <p:stCondLst>
                                            <p:cond delay="0"/>
                                          </p:stCondLst>
                                        </p:cTn>
                                        <p:tgtEl>
                                          <p:spTgt spid="6">
                                            <p:txEl>
                                              <p:pRg st="5" end="5"/>
                                            </p:txEl>
                                          </p:spTgt>
                                        </p:tgtEl>
                                        <p:attrNameLst>
                                          <p:attrName>style.visibility</p:attrName>
                                        </p:attrNameLst>
                                      </p:cBhvr>
                                      <p:to>
                                        <p:strVal val="visible"/>
                                      </p:to>
                                    </p:set>
                                    <p:animEffect transition="in" filter="randombar(horizontal)">
                                      <p:cBhvr>
                                        <p:cTn id="95" dur="500"/>
                                        <p:tgtEl>
                                          <p:spTgt spid="6">
                                            <p:txEl>
                                              <p:pRg st="5" end="5"/>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grpId="0" nodeType="clickEffect">
                                  <p:stCondLst>
                                    <p:cond delay="0"/>
                                  </p:stCondLst>
                                  <p:childTnLst>
                                    <p:set>
                                      <p:cBhvr>
                                        <p:cTn id="99" dur="1" fill="hold">
                                          <p:stCondLst>
                                            <p:cond delay="0"/>
                                          </p:stCondLst>
                                        </p:cTn>
                                        <p:tgtEl>
                                          <p:spTgt spid="6">
                                            <p:txEl>
                                              <p:pRg st="6" end="6"/>
                                            </p:txEl>
                                          </p:spTgt>
                                        </p:tgtEl>
                                        <p:attrNameLst>
                                          <p:attrName>style.visibility</p:attrName>
                                        </p:attrNameLst>
                                      </p:cBhvr>
                                      <p:to>
                                        <p:strVal val="visible"/>
                                      </p:to>
                                    </p:set>
                                    <p:animEffect transition="in" filter="randombar(horizontal)">
                                      <p:cBhvr>
                                        <p:cTn id="100" dur="500"/>
                                        <p:tgtEl>
                                          <p:spTgt spid="6">
                                            <p:txEl>
                                              <p:pRg st="6" end="6"/>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4" presetClass="entr" presetSubtype="10" fill="hold" grpId="0" nodeType="click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randombar(horizontal)">
                                      <p:cBhvr>
                                        <p:cTn id="105" dur="500"/>
                                        <p:tgtEl>
                                          <p:spTgt spid="26"/>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randombar(horizontal)">
                                      <p:cBhvr>
                                        <p:cTn id="108" dur="500"/>
                                        <p:tgtEl>
                                          <p:spTgt spid="27"/>
                                        </p:tgtEl>
                                      </p:cBhvr>
                                    </p:animEffect>
                                  </p:childTnLst>
                                </p:cTn>
                              </p:par>
                            </p:childTnLst>
                          </p:cTn>
                        </p:par>
                        <p:par>
                          <p:cTn id="109" fill="hold">
                            <p:stCondLst>
                              <p:cond delay="500"/>
                            </p:stCondLst>
                            <p:childTnLst>
                              <p:par>
                                <p:cTn id="110" presetID="14" presetClass="entr" presetSubtype="10" fill="hold" grpId="0" nodeType="afterEffect">
                                  <p:stCondLst>
                                    <p:cond delay="0"/>
                                  </p:stCondLst>
                                  <p:childTnLst>
                                    <p:set>
                                      <p:cBhvr>
                                        <p:cTn id="111" dur="1" fill="hold">
                                          <p:stCondLst>
                                            <p:cond delay="0"/>
                                          </p:stCondLst>
                                        </p:cTn>
                                        <p:tgtEl>
                                          <p:spTgt spid="6">
                                            <p:txEl>
                                              <p:pRg st="7" end="7"/>
                                            </p:txEl>
                                          </p:spTgt>
                                        </p:tgtEl>
                                        <p:attrNameLst>
                                          <p:attrName>style.visibility</p:attrName>
                                        </p:attrNameLst>
                                      </p:cBhvr>
                                      <p:to>
                                        <p:strVal val="visible"/>
                                      </p:to>
                                    </p:set>
                                    <p:animEffect transition="in" filter="randombar(horizontal)">
                                      <p:cBhvr>
                                        <p:cTn id="112" dur="500"/>
                                        <p:tgtEl>
                                          <p:spTgt spid="6">
                                            <p:txEl>
                                              <p:pRg st="7" end="7"/>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grpId="0" nodeType="clickEffect">
                                  <p:stCondLst>
                                    <p:cond delay="0"/>
                                  </p:stCondLst>
                                  <p:childTnLst>
                                    <p:set>
                                      <p:cBhvr>
                                        <p:cTn id="116" dur="1" fill="hold">
                                          <p:stCondLst>
                                            <p:cond delay="0"/>
                                          </p:stCondLst>
                                        </p:cTn>
                                        <p:tgtEl>
                                          <p:spTgt spid="6">
                                            <p:txEl>
                                              <p:pRg st="8" end="8"/>
                                            </p:txEl>
                                          </p:spTgt>
                                        </p:tgtEl>
                                        <p:attrNameLst>
                                          <p:attrName>style.visibility</p:attrName>
                                        </p:attrNameLst>
                                      </p:cBhvr>
                                      <p:to>
                                        <p:strVal val="visible"/>
                                      </p:to>
                                    </p:set>
                                    <p:animEffect transition="in" filter="randombar(horizontal)">
                                      <p:cBhvr>
                                        <p:cTn id="11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0" grpId="0" bldLvl="0" animBg="1"/>
      <p:bldP spid="22" grpId="0" bldLvl="0" animBg="1"/>
      <p:bldP spid="6" grpId="0" uiExpand="1" build="p"/>
      <p:bldP spid="23" grpId="0" animBg="1"/>
      <p:bldP spid="24" grpId="0" animBg="1"/>
      <p:bldP spid="8" grpId="0" animBg="1"/>
      <p:bldP spid="9" grpId="0" animBg="1"/>
      <p:bldP spid="10" grpId="0" animBg="1"/>
      <p:bldP spid="11" grpId="0" animBg="1"/>
      <p:bldP spid="13" grpId="0" animBg="1"/>
      <p:bldP spid="16" grpId="0" animBg="1"/>
      <p:bldP spid="17" grpId="0" animBg="1"/>
      <p:bldP spid="14" grpId="0" animBg="1"/>
      <p:bldP spid="15" grpId="0" animBg="1"/>
      <p:bldP spid="19" grpId="0" animBg="1"/>
      <p:bldP spid="18" grpId="0" animBg="1"/>
      <p:bldP spid="43" grpId="0" animBg="1"/>
      <p:bldP spid="5" grpId="0" animBg="1"/>
      <p:bldP spid="7" grpId="0" animBg="1"/>
      <p:bldP spid="26" grpId="0" bldLvl="0" animBg="1"/>
      <p:bldP spid="2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4094480" y="530860"/>
            <a:ext cx="8021320" cy="6313805"/>
            <a:chOff x="143" y="700"/>
            <a:chExt cx="12632" cy="9943"/>
          </a:xfrm>
        </p:grpSpPr>
        <p:sp>
          <p:nvSpPr>
            <p:cNvPr id="43" name="圆角矩形 42"/>
            <p:cNvSpPr/>
            <p:nvPr/>
          </p:nvSpPr>
          <p:spPr>
            <a:xfrm>
              <a:off x="143" y="701"/>
              <a:ext cx="12632" cy="9938"/>
            </a:xfrm>
            <a:prstGeom prst="roundRect">
              <a:avLst>
                <a:gd name="adj" fmla="val 9599"/>
              </a:avLst>
            </a:prstGeom>
            <a:solidFill>
              <a:schemeClr val="accent2">
                <a:lumMod val="40000"/>
                <a:lumOff val="60000"/>
                <a:alpha val="83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323" y="700"/>
              <a:ext cx="12208" cy="9943"/>
            </a:xfrm>
            <a:prstGeom prst="rect">
              <a:avLst/>
            </a:prstGeom>
            <a:noFill/>
            <a:ln w="9525">
              <a:noFill/>
            </a:ln>
          </p:spPr>
          <p:txBody>
            <a:bodyPr wrap="square">
              <a:spAutoFit/>
            </a:bodyPr>
            <a:p>
              <a:pPr indent="0" algn="just" fontAlgn="auto">
                <a:lnSpc>
                  <a:spcPct val="90000"/>
                </a:lnSpc>
                <a:spcAft>
                  <a:spcPts val="1000"/>
                </a:spcAft>
              </a:pPr>
              <a:r>
                <a:rPr lang="en-US" sz="2000" b="0">
                  <a:solidFill>
                    <a:srgbClr val="222222"/>
                  </a:solidFill>
                  <a:latin typeface="Times New Roman" panose="02020603050405020304" charset="0"/>
                  <a:ea typeface="宋体" panose="02010600030101010101" pitchFamily="2" charset="-122"/>
                  <a:cs typeface="Times New Roman" panose="02020603050405020304" charset="0"/>
                </a:rPr>
                <a:t>       Para.1 One night, another boy appeared at the door, saying “I don’t want a Popsicle; I just need to talk.” In his eyes was a depth of sadness </a:t>
              </a:r>
              <a:r>
                <a:rPr lang="en-US" sz="2000" b="0">
                  <a:solidFill>
                    <a:srgbClr val="222222"/>
                  </a:solidFill>
                  <a:effectLst>
                    <a:glow rad="228600">
                      <a:schemeClr val="accent1">
                        <a:satMod val="175000"/>
                        <a:alpha val="40000"/>
                      </a:schemeClr>
                    </a:glow>
                  </a:effectLst>
                  <a:latin typeface="Times New Roman" panose="02020603050405020304" charset="0"/>
                  <a:ea typeface="宋体" panose="02010600030101010101" pitchFamily="2" charset="-122"/>
                  <a:cs typeface="Times New Roman" panose="02020603050405020304" charset="0"/>
                </a:rPr>
                <a:t>I hadn’t seen before</a:t>
              </a:r>
              <a:r>
                <a:rPr lang="en-US" sz="2000" b="0">
                  <a:solidFill>
                    <a:srgbClr val="222222"/>
                  </a:solidFill>
                  <a:latin typeface="Times New Roman" panose="02020603050405020304" charset="0"/>
                  <a:ea typeface="宋体" panose="02010600030101010101" pitchFamily="2" charset="-122"/>
                  <a:cs typeface="Times New Roman" panose="02020603050405020304" charset="0"/>
                </a:rPr>
                <a:t>. After inviting him in, I seated him on the couch. He began to reveal how he was struggling at the new school. The unfamiliar environment and poor academic performance brought him choking loneliness and anxiety. </a:t>
              </a:r>
              <a:r>
                <a:rPr lang="en-US" sz="2000" b="0">
                  <a:solidFill>
                    <a:srgbClr val="222222"/>
                  </a:solidFill>
                  <a:effectLst>
                    <a:glow rad="228600">
                      <a:schemeClr val="accent3">
                        <a:satMod val="175000"/>
                        <a:alpha val="40000"/>
                      </a:schemeClr>
                    </a:glow>
                  </a:effectLst>
                  <a:latin typeface="Times New Roman" panose="02020603050405020304" charset="0"/>
                  <a:ea typeface="宋体" panose="02010600030101010101" pitchFamily="2" charset="-122"/>
                  <a:cs typeface="Times New Roman" panose="02020603050405020304" charset="0"/>
                </a:rPr>
                <a:t>My wife and I listened attentively</a:t>
              </a:r>
              <a:r>
                <a:rPr lang="en-US" sz="2000" b="0">
                  <a:solidFill>
                    <a:srgbClr val="222222"/>
                  </a:solidFill>
                  <a:latin typeface="Times New Roman" panose="02020603050405020304" charset="0"/>
                  <a:ea typeface="宋体" panose="02010600030101010101" pitchFamily="2" charset="-122"/>
                  <a:cs typeface="Times New Roman" panose="02020603050405020304" charset="0"/>
                </a:rPr>
                <a:t>,</a:t>
              </a:r>
              <a:r>
                <a:rPr lang="en-US" sz="2000" b="0">
                  <a:solidFill>
                    <a:srgbClr val="222222"/>
                  </a:solidFill>
                  <a:effectLst>
                    <a:glow rad="228600">
                      <a:schemeClr val="accent3">
                        <a:satMod val="175000"/>
                        <a:alpha val="40000"/>
                      </a:schemeClr>
                    </a:glow>
                  </a:effectLst>
                  <a:latin typeface="Times New Roman" panose="02020603050405020304" charset="0"/>
                  <a:ea typeface="宋体" panose="02010600030101010101" pitchFamily="2" charset="-122"/>
                  <a:cs typeface="Times New Roman" panose="02020603050405020304" charset="0"/>
                </a:rPr>
                <a:t> offering him the same warmth and understanding that had transformed our lives </a:t>
              </a:r>
              <a:r>
                <a:rPr lang="en-US" sz="2000" b="0">
                  <a:solidFill>
                    <a:srgbClr val="222222"/>
                  </a:solidFill>
                  <a:latin typeface="Times New Roman" panose="02020603050405020304" charset="0"/>
                  <a:ea typeface="宋体" panose="02010600030101010101" pitchFamily="2" charset="-122"/>
                  <a:cs typeface="Times New Roman" panose="02020603050405020304" charset="0"/>
                </a:rPr>
                <a:t>through the </a:t>
              </a:r>
              <a:r>
                <a:rPr lang="en-US" sz="2000" b="0">
                  <a:solidFill>
                    <a:srgbClr val="222222"/>
                  </a:solidFill>
                  <a:effectLst>
                    <a:glow rad="228600">
                      <a:schemeClr val="accent4">
                        <a:satMod val="175000"/>
                        <a:alpha val="40000"/>
                      </a:schemeClr>
                    </a:glow>
                  </a:effectLst>
                  <a:latin typeface="Times New Roman" panose="02020603050405020304" charset="0"/>
                  <a:ea typeface="宋体" panose="02010600030101010101" pitchFamily="2" charset="-122"/>
                  <a:cs typeface="Times New Roman" panose="02020603050405020304" charset="0"/>
                </a:rPr>
                <a:t>Popsicle Tradition</a:t>
              </a:r>
              <a:r>
                <a:rPr lang="en-US" sz="2000" b="0">
                  <a:solidFill>
                    <a:srgbClr val="222222"/>
                  </a:solidFill>
                  <a:latin typeface="Times New Roman" panose="02020603050405020304" charset="0"/>
                  <a:ea typeface="宋体" panose="02010600030101010101" pitchFamily="2" charset="-122"/>
                  <a:cs typeface="Times New Roman" panose="02020603050405020304" charset="0"/>
                </a:rPr>
                <a:t>. As he poured out his heart, I </a:t>
              </a:r>
              <a:r>
                <a:rPr lang="en-US" sz="2000" b="0">
                  <a:solidFill>
                    <a:srgbClr val="222222"/>
                  </a:solidFill>
                  <a:effectLst>
                    <a:glow rad="228600">
                      <a:schemeClr val="accent3">
                        <a:satMod val="175000"/>
                        <a:alpha val="40000"/>
                      </a:schemeClr>
                    </a:glow>
                  </a:effectLst>
                  <a:latin typeface="Times New Roman" panose="02020603050405020304" charset="0"/>
                  <a:ea typeface="宋体" panose="02010600030101010101" pitchFamily="2" charset="-122"/>
                  <a:cs typeface="Times New Roman" panose="02020603050405020304" charset="0"/>
                </a:rPr>
                <a:t>recalled the boy in "Where the Red Fern Grows," finding solace and strength amidst adversity</a:t>
              </a:r>
              <a:r>
                <a:rPr lang="en-US" sz="2000" b="0">
                  <a:solidFill>
                    <a:srgbClr val="222222"/>
                  </a:solidFill>
                  <a:latin typeface="Times New Roman" panose="02020603050405020304" charset="0"/>
                  <a:ea typeface="宋体" panose="02010600030101010101" pitchFamily="2" charset="-122"/>
                  <a:cs typeface="Times New Roman" panose="02020603050405020304" charset="0"/>
                </a:rPr>
                <a:t>. Before his departure, the boy </a:t>
              </a:r>
              <a:r>
                <a:rPr lang="en-US" sz="2000" b="0">
                  <a:solidFill>
                    <a:srgbClr val="222222"/>
                  </a:solidFill>
                  <a:effectLst>
                    <a:glow rad="228600">
                      <a:schemeClr val="accent6">
                        <a:satMod val="175000"/>
                        <a:alpha val="40000"/>
                      </a:schemeClr>
                    </a:glow>
                  </a:effectLst>
                  <a:latin typeface="Times New Roman" panose="02020603050405020304" charset="0"/>
                  <a:ea typeface="宋体" panose="02010600030101010101" pitchFamily="2" charset="-122"/>
                  <a:cs typeface="Times New Roman" panose="02020603050405020304" charset="0"/>
                </a:rPr>
                <a:t>thanked us for bringing him a sense of relief and safety</a:t>
              </a:r>
              <a:r>
                <a:rPr lang="en-US" sz="2000" b="0">
                  <a:solidFill>
                    <a:srgbClr val="222222"/>
                  </a:solidFill>
                  <a:latin typeface="Times New Roman" panose="02020603050405020304" charset="0"/>
                  <a:ea typeface="宋体" panose="02010600030101010101" pitchFamily="2" charset="-122"/>
                  <a:cs typeface="Times New Roman" panose="02020603050405020304" charset="0"/>
                </a:rPr>
                <a:t>, maybe just </a:t>
              </a:r>
              <a:r>
                <a:rPr lang="en-US" sz="2000" b="0">
                  <a:solidFill>
                    <a:srgbClr val="222222"/>
                  </a:solidFill>
                  <a:effectLst>
                    <a:glow rad="228600">
                      <a:schemeClr val="accent3">
                        <a:satMod val="175000"/>
                        <a:alpha val="40000"/>
                      </a:schemeClr>
                    </a:glow>
                  </a:effectLst>
                  <a:latin typeface="Times New Roman" panose="02020603050405020304" charset="0"/>
                  <a:ea typeface="宋体" panose="02010600030101010101" pitchFamily="2" charset="-122"/>
                  <a:cs typeface="Times New Roman" panose="02020603050405020304" charset="0"/>
                </a:rPr>
                <a:t>like those kids who came for Popsicles regularly</a:t>
              </a:r>
              <a:r>
                <a:rPr lang="en-US" sz="2000" b="0">
                  <a:solidFill>
                    <a:srgbClr val="222222"/>
                  </a:solidFill>
                  <a:latin typeface="Times New Roman" panose="02020603050405020304" charset="0"/>
                  <a:ea typeface="宋体" panose="02010600030101010101" pitchFamily="2" charset="-122"/>
                  <a:cs typeface="Times New Roman" panose="02020603050405020304" charset="0"/>
                </a:rPr>
                <a:t>.</a:t>
              </a:r>
              <a:endParaRPr lang="en-US" sz="2000" b="0">
                <a:solidFill>
                  <a:srgbClr val="222222"/>
                </a:solidFill>
                <a:latin typeface="Times New Roman" panose="02020603050405020304" charset="0"/>
                <a:ea typeface="宋体" panose="02010600030101010101" pitchFamily="2" charset="-122"/>
                <a:cs typeface="Times New Roman" panose="02020603050405020304" charset="0"/>
              </a:endParaRPr>
            </a:p>
            <a:p>
              <a:pPr indent="0" algn="just" fontAlgn="auto">
                <a:lnSpc>
                  <a:spcPct val="90000"/>
                </a:lnSpc>
                <a:spcAft>
                  <a:spcPts val="1000"/>
                </a:spcAft>
              </a:pPr>
              <a:r>
                <a:rPr lang="en-US" sz="2000">
                  <a:solidFill>
                    <a:srgbClr val="222222"/>
                  </a:solidFill>
                  <a:latin typeface="Times New Roman" panose="02020603050405020304" charset="0"/>
                  <a:ea typeface="宋体" panose="02010600030101010101" pitchFamily="2" charset="-122"/>
                  <a:cs typeface="Times New Roman" panose="02020603050405020304" charset="0"/>
                  <a:sym typeface="+mn-ea"/>
                </a:rPr>
                <a:t>       Para.2 </a:t>
              </a:r>
              <a:r>
                <a:rPr lang="en-US" altLang="en-US" sz="2000" b="0">
                  <a:solidFill>
                    <a:srgbClr val="222222"/>
                  </a:solidFill>
                  <a:latin typeface="Times New Roman" panose="02020603050405020304" charset="0"/>
                  <a:ea typeface="宋体" panose="02010600030101010101" pitchFamily="2" charset="-122"/>
                  <a:cs typeface="Times New Roman" panose="02020603050405020304" charset="0"/>
                </a:rPr>
                <a:t>I’ve sensed it’s more than Popsicles that bring these kids to our door. Our </a:t>
              </a:r>
              <a:r>
                <a:rPr lang="en-US" altLang="en-US" sz="2000" b="0">
                  <a:solidFill>
                    <a:srgbClr val="222222"/>
                  </a:solidFill>
                  <a:effectLst>
                    <a:glow rad="228600">
                      <a:schemeClr val="accent3">
                        <a:satMod val="175000"/>
                        <a:alpha val="40000"/>
                      </a:schemeClr>
                    </a:glow>
                  </a:effectLst>
                  <a:latin typeface="Times New Roman" panose="02020603050405020304" charset="0"/>
                  <a:ea typeface="宋体" panose="02010600030101010101" pitchFamily="2" charset="-122"/>
                  <a:cs typeface="Times New Roman" panose="02020603050405020304" charset="0"/>
                </a:rPr>
                <a:t>icy dessert boosted the Popsicle Tradition</a:t>
              </a:r>
              <a:r>
                <a:rPr lang="en-US" altLang="en-US" sz="2000" b="0">
                  <a:solidFill>
                    <a:srgbClr val="222222"/>
                  </a:solidFill>
                  <a:latin typeface="Times New Roman" panose="02020603050405020304" charset="0"/>
                  <a:ea typeface="宋体" panose="02010600030101010101" pitchFamily="2" charset="-122"/>
                  <a:cs typeface="Times New Roman" panose="02020603050405020304" charset="0"/>
                </a:rPr>
                <a:t> unexpectedly, </a:t>
              </a:r>
              <a:r>
                <a:rPr lang="en-US" altLang="en-US" sz="2000" b="0">
                  <a:solidFill>
                    <a:srgbClr val="222222"/>
                  </a:solidFill>
                  <a:effectLst>
                    <a:glow rad="228600">
                      <a:schemeClr val="accent1">
                        <a:satMod val="175000"/>
                        <a:alpha val="40000"/>
                      </a:schemeClr>
                    </a:glow>
                  </a:effectLst>
                  <a:latin typeface="Times New Roman" panose="02020603050405020304" charset="0"/>
                  <a:ea typeface="宋体" panose="02010600030101010101" pitchFamily="2" charset="-122"/>
                  <a:cs typeface="Times New Roman" panose="02020603050405020304" charset="0"/>
                </a:rPr>
                <a:t>whose impact extended far beyond the sweet treats</a:t>
              </a:r>
              <a:r>
                <a:rPr lang="en-US" altLang="en-US" sz="2000" b="0">
                  <a:solidFill>
                    <a:srgbClr val="222222"/>
                  </a:solidFill>
                  <a:latin typeface="Times New Roman" panose="02020603050405020304" charset="0"/>
                  <a:ea typeface="宋体" panose="02010600030101010101" pitchFamily="2" charset="-122"/>
                  <a:cs typeface="Times New Roman" panose="02020603050405020304" charset="0"/>
                </a:rPr>
                <a:t>. It's </a:t>
              </a:r>
              <a:r>
                <a:rPr lang="en-US" altLang="en-US" sz="2000" b="0">
                  <a:solidFill>
                    <a:srgbClr val="222222"/>
                  </a:solidFill>
                  <a:effectLst>
                    <a:glow rad="228600">
                      <a:schemeClr val="accent6">
                        <a:satMod val="175000"/>
                        <a:alpha val="40000"/>
                      </a:schemeClr>
                    </a:glow>
                  </a:effectLst>
                  <a:latin typeface="Times New Roman" panose="02020603050405020304" charset="0"/>
                  <a:ea typeface="宋体" panose="02010600030101010101" pitchFamily="2" charset="-122"/>
                  <a:cs typeface="Times New Roman" panose="02020603050405020304" charset="0"/>
                </a:rPr>
                <a:t>the sense of sharing and connection</a:t>
              </a:r>
              <a:r>
                <a:rPr lang="en-US" altLang="en-US" sz="2000" b="0">
                  <a:solidFill>
                    <a:srgbClr val="222222"/>
                  </a:solidFill>
                  <a:latin typeface="Times New Roman" panose="02020603050405020304" charset="0"/>
                  <a:ea typeface="宋体" panose="02010600030101010101" pitchFamily="2" charset="-122"/>
                  <a:cs typeface="Times New Roman" panose="02020603050405020304" charset="0"/>
                </a:rPr>
                <a:t> they craved. It’s a place where </a:t>
              </a:r>
              <a:r>
                <a:rPr lang="en-US" altLang="en-US" sz="2000" b="0">
                  <a:solidFill>
                    <a:srgbClr val="222222"/>
                  </a:solidFill>
                  <a:effectLst>
                    <a:glow rad="228600">
                      <a:schemeClr val="accent6">
                        <a:satMod val="175000"/>
                        <a:alpha val="40000"/>
                      </a:schemeClr>
                    </a:glow>
                  </a:effectLst>
                  <a:latin typeface="Times New Roman" panose="02020603050405020304" charset="0"/>
                  <a:ea typeface="宋体" panose="02010600030101010101" pitchFamily="2" charset="-122"/>
                  <a:cs typeface="Times New Roman" panose="02020603050405020304" charset="0"/>
                </a:rPr>
                <a:t>they were always welcomed with</a:t>
              </a:r>
              <a:r>
                <a:rPr lang="en-US" altLang="en-US" sz="2000" b="0">
                  <a:solidFill>
                    <a:srgbClr val="222222"/>
                  </a:solidFill>
                  <a:latin typeface="Times New Roman" panose="02020603050405020304" charset="0"/>
                  <a:ea typeface="宋体" panose="02010600030101010101" pitchFamily="2" charset="-122"/>
                  <a:cs typeface="Times New Roman" panose="02020603050405020304" charset="0"/>
                </a:rPr>
                <a:t> </a:t>
              </a:r>
              <a:r>
                <a:rPr lang="en-US" altLang="en-US" sz="2000" b="0">
                  <a:solidFill>
                    <a:srgbClr val="222222"/>
                  </a:solidFill>
                  <a:effectLst>
                    <a:glow rad="228600">
                      <a:schemeClr val="accent3">
                        <a:satMod val="175000"/>
                        <a:alpha val="40000"/>
                      </a:schemeClr>
                    </a:glow>
                  </a:effectLst>
                  <a:latin typeface="Times New Roman" panose="02020603050405020304" charset="0"/>
                  <a:ea typeface="宋体" panose="02010600030101010101" pitchFamily="2" charset="-122"/>
                  <a:cs typeface="Times New Roman" panose="02020603050405020304" charset="0"/>
                </a:rPr>
                <a:t>responding bells and listening ears</a:t>
              </a:r>
              <a:r>
                <a:rPr lang="en-US" altLang="en-US" sz="2000" b="0">
                  <a:solidFill>
                    <a:srgbClr val="222222"/>
                  </a:solidFill>
                  <a:latin typeface="Times New Roman" panose="02020603050405020304" charset="0"/>
                  <a:ea typeface="宋体" panose="02010600030101010101" pitchFamily="2" charset="-122"/>
                  <a:cs typeface="Times New Roman" panose="02020603050405020304" charset="0"/>
                </a:rPr>
                <a:t>. There was </a:t>
              </a:r>
              <a:r>
                <a:rPr lang="en-US" altLang="en-US" sz="2000" b="0">
                  <a:solidFill>
                    <a:srgbClr val="222222"/>
                  </a:solidFill>
                  <a:effectLst>
                    <a:glow rad="228600">
                      <a:schemeClr val="accent6">
                        <a:satMod val="175000"/>
                        <a:alpha val="40000"/>
                      </a:schemeClr>
                    </a:glow>
                  </a:effectLst>
                  <a:latin typeface="Times New Roman" panose="02020603050405020304" charset="0"/>
                  <a:ea typeface="宋体" panose="02010600030101010101" pitchFamily="2" charset="-122"/>
                  <a:cs typeface="Times New Roman" panose="02020603050405020304" charset="0"/>
                </a:rPr>
                <a:t>an invisible yet interwoven bond built on trust and empathy</a:t>
              </a:r>
              <a:r>
                <a:rPr lang="en-US" altLang="en-US" sz="2000" b="0">
                  <a:solidFill>
                    <a:srgbClr val="222222"/>
                  </a:solidFill>
                  <a:latin typeface="Times New Roman" panose="02020603050405020304" charset="0"/>
                  <a:ea typeface="宋体" panose="02010600030101010101" pitchFamily="2" charset="-122"/>
                  <a:cs typeface="Times New Roman" panose="02020603050405020304" charset="0"/>
                </a:rPr>
                <a:t> created day by day between the young faces and us. Over time, </a:t>
              </a:r>
              <a:r>
                <a:rPr lang="en-US" altLang="en-US" sz="2000" b="0">
                  <a:solidFill>
                    <a:srgbClr val="222222"/>
                  </a:solidFill>
                  <a:effectLst>
                    <a:glow rad="228600">
                      <a:schemeClr val="accent6">
                        <a:satMod val="175000"/>
                        <a:alpha val="40000"/>
                      </a:schemeClr>
                    </a:glow>
                  </a:effectLst>
                  <a:latin typeface="Times New Roman" panose="02020603050405020304" charset="0"/>
                  <a:ea typeface="宋体" panose="02010600030101010101" pitchFamily="2" charset="-122"/>
                  <a:cs typeface="Times New Roman" panose="02020603050405020304" charset="0"/>
                </a:rPr>
                <a:t>new traditions kept evolving</a:t>
              </a:r>
              <a:r>
                <a:rPr lang="en-US" altLang="en-US" sz="2000" b="0">
                  <a:solidFill>
                    <a:srgbClr val="222222"/>
                  </a:solidFill>
                  <a:latin typeface="Times New Roman" panose="02020603050405020304" charset="0"/>
                  <a:ea typeface="宋体" panose="02010600030101010101" pitchFamily="2" charset="-122"/>
                  <a:cs typeface="Times New Roman" panose="02020603050405020304" charset="0"/>
                </a:rPr>
                <a:t>, like </a:t>
              </a:r>
              <a:r>
                <a:rPr lang="en-US" altLang="en-US" sz="2000" b="0">
                  <a:solidFill>
                    <a:srgbClr val="222222"/>
                  </a:solidFill>
                  <a:effectLst>
                    <a:glow rad="228600">
                      <a:schemeClr val="accent4">
                        <a:satMod val="175000"/>
                        <a:alpha val="40000"/>
                      </a:schemeClr>
                    </a:glow>
                  </a:effectLst>
                  <a:latin typeface="Times New Roman" panose="02020603050405020304" charset="0"/>
                  <a:ea typeface="宋体" panose="02010600030101010101" pitchFamily="2" charset="-122"/>
                  <a:cs typeface="Times New Roman" panose="02020603050405020304" charset="0"/>
                </a:rPr>
                <a:t>“Warrior Moments” </a:t>
              </a:r>
              <a:r>
                <a:rPr lang="en-US" altLang="en-US" sz="2000" b="0">
                  <a:solidFill>
                    <a:srgbClr val="222222"/>
                  </a:solidFill>
                  <a:latin typeface="Times New Roman" panose="02020603050405020304" charset="0"/>
                  <a:ea typeface="宋体" panose="02010600030101010101" pitchFamily="2" charset="-122"/>
                  <a:cs typeface="Times New Roman" panose="02020603050405020304" charset="0"/>
                </a:rPr>
                <a:t>when each child would share their own adventures, not just limited to the positive. </a:t>
              </a:r>
              <a:r>
                <a:rPr lang="en-US" altLang="en-US" sz="2000" b="0">
                  <a:solidFill>
                    <a:srgbClr val="222222"/>
                  </a:solidFill>
                  <a:effectLst>
                    <a:glow rad="228600">
                      <a:schemeClr val="accent6">
                        <a:satMod val="175000"/>
                        <a:alpha val="40000"/>
                      </a:schemeClr>
                    </a:glow>
                  </a:effectLst>
                  <a:latin typeface="Times New Roman" panose="02020603050405020304" charset="0"/>
                  <a:ea typeface="宋体" panose="02010600030101010101" pitchFamily="2" charset="-122"/>
                  <a:cs typeface="Times New Roman" panose="02020603050405020304" charset="0"/>
                </a:rPr>
                <a:t>We cooled the kids with Popsicles, while they warmed us with their laughter, trust and companionship.</a:t>
              </a:r>
              <a:r>
                <a:rPr lang="en-US" altLang="en-US" sz="2000" b="0">
                  <a:solidFill>
                    <a:srgbClr val="222222"/>
                  </a:solidFill>
                  <a:latin typeface="Times New Roman" panose="02020603050405020304" charset="0"/>
                  <a:ea typeface="宋体" panose="02010600030101010101" pitchFamily="2" charset="-122"/>
                  <a:cs typeface="Times New Roman" panose="02020603050405020304" charset="0"/>
                </a:rPr>
                <a:t> </a:t>
              </a:r>
              <a:endParaRPr lang="en-US" altLang="en-US" sz="2000" b="0">
                <a:solidFill>
                  <a:srgbClr val="222222"/>
                </a:solidFill>
                <a:latin typeface="Times New Roman" panose="02020603050405020304" charset="0"/>
                <a:ea typeface="宋体" panose="02010600030101010101" pitchFamily="2" charset="-122"/>
                <a:cs typeface="Times New Roman" panose="02020603050405020304" charset="0"/>
              </a:endParaRPr>
            </a:p>
          </p:txBody>
        </p:sp>
      </p:grpSp>
      <p:sp>
        <p:nvSpPr>
          <p:cNvPr id="4" name="圆角矩形 3"/>
          <p:cNvSpPr/>
          <p:nvPr/>
        </p:nvSpPr>
        <p:spPr>
          <a:xfrm>
            <a:off x="9607550" y="48260"/>
            <a:ext cx="2944495" cy="483235"/>
          </a:xfrm>
          <a:prstGeom prst="roundRect">
            <a:avLst>
              <a:gd name="adj" fmla="val 36025"/>
            </a:avLst>
          </a:prstGeom>
          <a:solidFill>
            <a:schemeClr val="accent1">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文本框 43"/>
          <p:cNvSpPr txBox="1"/>
          <p:nvPr/>
        </p:nvSpPr>
        <p:spPr>
          <a:xfrm>
            <a:off x="9606915" y="67310"/>
            <a:ext cx="2585085" cy="429895"/>
          </a:xfrm>
          <a:prstGeom prst="rect">
            <a:avLst/>
          </a:prstGeom>
          <a:noFill/>
        </p:spPr>
        <p:txBody>
          <a:bodyPr wrap="square" rtlCol="0">
            <a:spAutoFit/>
          </a:bodyPr>
          <a:p>
            <a:pPr marL="212090" indent="-212090" fontAlgn="auto">
              <a:buFont typeface="Wingdings" panose="05000000000000000000" charset="0"/>
              <a:buChar char="Ø"/>
            </a:pPr>
            <a:r>
              <a:rPr lang="en-US" altLang="zh-CN" sz="2200" b="1" i="1">
                <a:latin typeface="Times New Roman" panose="02020603050405020304" charset="0"/>
                <a:cs typeface="Times New Roman" panose="02020603050405020304" charset="0"/>
              </a:rPr>
              <a:t>Teacher’s Version</a:t>
            </a:r>
            <a:endParaRPr lang="en-US" altLang="zh-CN" sz="2200" b="1" i="1">
              <a:latin typeface="Times New Roman" panose="02020603050405020304" charset="0"/>
              <a:cs typeface="Times New Roman" panose="02020603050405020304" charset="0"/>
            </a:endParaRPr>
          </a:p>
        </p:txBody>
      </p:sp>
      <p:sp>
        <p:nvSpPr>
          <p:cNvPr id="2" name="文本框 1"/>
          <p:cNvSpPr txBox="1"/>
          <p:nvPr/>
        </p:nvSpPr>
        <p:spPr>
          <a:xfrm>
            <a:off x="91440" y="1005840"/>
            <a:ext cx="3904615" cy="3076575"/>
          </a:xfrm>
          <a:prstGeom prst="rect">
            <a:avLst/>
          </a:prstGeom>
        </p:spPr>
        <p:txBody>
          <a:bodyPr wrap="square">
            <a:spAutoFit/>
          </a:bodyPr>
          <a:p>
            <a:pPr marL="212090" indent="-212090" algn="l" fontAlgn="auto">
              <a:spcAft>
                <a:spcPts val="1000"/>
              </a:spcAft>
              <a:buFont typeface="Arial" panose="020B0604020202020204" pitchFamily="34" charset="0"/>
              <a:buChar char="•"/>
            </a:pPr>
            <a:r>
              <a:rPr lang="zh-CN" altLang="en-US" b="0" i="0">
                <a:solidFill>
                  <a:srgbClr val="333333"/>
                </a:solidFill>
                <a:effectLst>
                  <a:glow rad="228600">
                    <a:schemeClr val="accent1">
                      <a:satMod val="175000"/>
                      <a:alpha val="40000"/>
                    </a:schemeClr>
                  </a:glow>
                </a:effectLst>
                <a:latin typeface="+mn-ea"/>
                <a:cs typeface="+mn-ea"/>
              </a:rPr>
              <a:t>侧面描写铺垫后文的发展</a:t>
            </a:r>
            <a:endParaRPr lang="zh-CN" altLang="en-US" b="0" i="0">
              <a:solidFill>
                <a:srgbClr val="333333"/>
              </a:solidFill>
              <a:latin typeface="+mn-ea"/>
              <a:cs typeface="+mn-ea"/>
            </a:endParaRPr>
          </a:p>
          <a:p>
            <a:pPr marL="212090" indent="-212090" algn="l" fontAlgn="auto">
              <a:spcAft>
                <a:spcPts val="1000"/>
              </a:spcAft>
              <a:buFont typeface="Arial" panose="020B0604020202020204" pitchFamily="34" charset="0"/>
              <a:buChar char="•"/>
            </a:pPr>
            <a:r>
              <a:rPr lang="zh-CN" altLang="en-US" b="0" i="0">
                <a:solidFill>
                  <a:srgbClr val="333333"/>
                </a:solidFill>
                <a:effectLst>
                  <a:glow rad="228600">
                    <a:schemeClr val="accent3">
                      <a:satMod val="175000"/>
                      <a:alpha val="40000"/>
                    </a:schemeClr>
                  </a:glow>
                </a:effectLst>
                <a:latin typeface="+mn-ea"/>
                <a:cs typeface="+mn-ea"/>
              </a:rPr>
              <a:t>回扣原文细节，人物特征</a:t>
            </a:r>
            <a:endParaRPr lang="zh-CN" altLang="en-US" b="0" i="0">
              <a:solidFill>
                <a:srgbClr val="333333"/>
              </a:solidFill>
              <a:latin typeface="+mn-ea"/>
              <a:cs typeface="+mn-ea"/>
            </a:endParaRPr>
          </a:p>
          <a:p>
            <a:pPr marL="212090" indent="-212090" algn="l" fontAlgn="auto">
              <a:spcAft>
                <a:spcPts val="1000"/>
              </a:spcAft>
              <a:buFont typeface="Arial" panose="020B0604020202020204" pitchFamily="34" charset="0"/>
              <a:buChar char="•"/>
            </a:pPr>
            <a:r>
              <a:rPr lang="zh-CN" altLang="en-US" b="0" i="0">
                <a:solidFill>
                  <a:srgbClr val="333333"/>
                </a:solidFill>
                <a:effectLst>
                  <a:glow rad="228600">
                    <a:schemeClr val="accent3">
                      <a:satMod val="175000"/>
                      <a:alpha val="40000"/>
                    </a:schemeClr>
                  </a:glow>
                </a:effectLst>
                <a:latin typeface="+mn-ea"/>
                <a:cs typeface="+mn-ea"/>
              </a:rPr>
              <a:t>引用原文文学意象</a:t>
            </a:r>
            <a:r>
              <a:rPr lang="en-US" altLang="zh-CN" b="0" i="0">
                <a:solidFill>
                  <a:srgbClr val="333333"/>
                </a:solidFill>
                <a:effectLst>
                  <a:glow rad="228600">
                    <a:schemeClr val="accent3">
                      <a:satMod val="175000"/>
                      <a:alpha val="40000"/>
                    </a:schemeClr>
                  </a:glow>
                </a:effectLst>
                <a:latin typeface="+mn-ea"/>
                <a:cs typeface="+mn-ea"/>
              </a:rPr>
              <a:t>“Where the Red Fern Grows”</a:t>
            </a:r>
            <a:r>
              <a:rPr lang="zh-CN" altLang="en-US" b="0" i="0">
                <a:solidFill>
                  <a:srgbClr val="333333"/>
                </a:solidFill>
                <a:effectLst>
                  <a:glow rad="228600">
                    <a:schemeClr val="accent3">
                      <a:satMod val="175000"/>
                      <a:alpha val="40000"/>
                    </a:schemeClr>
                  </a:glow>
                </a:effectLst>
                <a:latin typeface="+mn-ea"/>
                <a:cs typeface="+mn-ea"/>
              </a:rPr>
              <a:t>增强文本厚度</a:t>
            </a:r>
            <a:endParaRPr lang="zh-CN" altLang="en-US" b="0" i="0">
              <a:solidFill>
                <a:srgbClr val="333333"/>
              </a:solidFill>
              <a:latin typeface="+mn-ea"/>
              <a:cs typeface="+mn-ea"/>
            </a:endParaRPr>
          </a:p>
          <a:p>
            <a:pPr marL="212090" indent="-212090" algn="l" fontAlgn="auto">
              <a:spcAft>
                <a:spcPts val="1000"/>
              </a:spcAft>
              <a:buFont typeface="Arial" panose="020B0604020202020204" pitchFamily="34" charset="0"/>
              <a:buChar char="•"/>
            </a:pPr>
            <a:r>
              <a:rPr lang="zh-CN" altLang="en-US" b="0" i="0">
                <a:solidFill>
                  <a:srgbClr val="333333"/>
                </a:solidFill>
                <a:effectLst>
                  <a:glow rad="228600">
                    <a:schemeClr val="accent6">
                      <a:satMod val="175000"/>
                      <a:alpha val="40000"/>
                    </a:schemeClr>
                  </a:glow>
                </a:effectLst>
                <a:latin typeface="+mn-ea"/>
                <a:cs typeface="+mn-ea"/>
              </a:rPr>
              <a:t>点题，表达主题语境意义</a:t>
            </a:r>
            <a:endParaRPr lang="zh-CN" altLang="en-US" b="0" i="0">
              <a:solidFill>
                <a:srgbClr val="333333"/>
              </a:solidFill>
              <a:effectLst>
                <a:glow rad="228600">
                  <a:schemeClr val="accent6">
                    <a:satMod val="175000"/>
                    <a:alpha val="40000"/>
                  </a:schemeClr>
                </a:glow>
              </a:effectLst>
              <a:latin typeface="+mn-ea"/>
              <a:cs typeface="+mn-ea"/>
            </a:endParaRPr>
          </a:p>
          <a:p>
            <a:pPr marL="212090" indent="-212090" algn="l" fontAlgn="auto">
              <a:spcAft>
                <a:spcPts val="1000"/>
              </a:spcAft>
              <a:buFont typeface="Arial" panose="020B0604020202020204" pitchFamily="34" charset="0"/>
              <a:buChar char="•"/>
            </a:pPr>
            <a:r>
              <a:rPr lang="zh-CN" altLang="en-US" b="0" i="0">
                <a:solidFill>
                  <a:srgbClr val="333333"/>
                </a:solidFill>
                <a:effectLst>
                  <a:glow rad="228600">
                    <a:schemeClr val="accent4">
                      <a:satMod val="175000"/>
                      <a:alpha val="40000"/>
                    </a:schemeClr>
                  </a:glow>
                </a:effectLst>
                <a:latin typeface="+mn-ea"/>
                <a:cs typeface="+mn-ea"/>
              </a:rPr>
              <a:t>总结、概况、暗喻，拓展主题内涵</a:t>
            </a:r>
            <a:endParaRPr lang="zh-CN" altLang="en-US" b="0" i="0">
              <a:solidFill>
                <a:srgbClr val="333333"/>
              </a:solidFill>
              <a:effectLst>
                <a:glow rad="228600">
                  <a:schemeClr val="accent4">
                    <a:satMod val="175000"/>
                    <a:alpha val="40000"/>
                  </a:schemeClr>
                </a:glow>
              </a:effectLst>
              <a:latin typeface="+mn-ea"/>
              <a:cs typeface="+mn-ea"/>
            </a:endParaRPr>
          </a:p>
          <a:p>
            <a:pPr marL="212090" indent="-212090" algn="l" fontAlgn="auto">
              <a:spcAft>
                <a:spcPts val="1000"/>
              </a:spcAft>
              <a:buFont typeface="Arial" panose="020B0604020202020204" pitchFamily="34" charset="0"/>
              <a:buChar char="•"/>
            </a:pPr>
            <a:endParaRPr lang="en-US" altLang="zh-CN" b="0" i="0">
              <a:solidFill>
                <a:srgbClr val="333333"/>
              </a:solidFill>
              <a:latin typeface="+mn-ea"/>
              <a:cs typeface="+mn-ea"/>
            </a:endParaRPr>
          </a:p>
          <a:p>
            <a:pPr marL="0" indent="0" algn="l"/>
            <a:endParaRPr lang="en-US" altLang="zh-CN" b="0" i="0">
              <a:solidFill>
                <a:srgbClr val="333333"/>
              </a:solidFill>
              <a:latin typeface="+mn-ea"/>
              <a:cs typeface="+mn-ea"/>
            </a:endParaRPr>
          </a:p>
        </p:txBody>
      </p:sp>
      <p:sp>
        <p:nvSpPr>
          <p:cNvPr id="6" name="文本框 5"/>
          <p:cNvSpPr txBox="1"/>
          <p:nvPr/>
        </p:nvSpPr>
        <p:spPr>
          <a:xfrm>
            <a:off x="141605" y="5941695"/>
            <a:ext cx="3854450" cy="645160"/>
          </a:xfrm>
          <a:prstGeom prst="rect">
            <a:avLst/>
          </a:prstGeom>
        </p:spPr>
        <p:txBody>
          <a:bodyPr wrap="square">
            <a:spAutoFit/>
          </a:bodyPr>
          <a:p>
            <a:pPr marL="212090" indent="-212090" algn="l" fontAlgn="auto">
              <a:buFont typeface="Arial" panose="020B0604020202020204" pitchFamily="34" charset="0"/>
              <a:buChar char="•"/>
            </a:pPr>
            <a:r>
              <a:rPr lang="zh-CN" altLang="en-US" b="0" i="0">
                <a:solidFill>
                  <a:srgbClr val="333333"/>
                </a:solidFill>
                <a:effectLst>
                  <a:glow rad="228600">
                    <a:schemeClr val="accent6">
                      <a:satMod val="175000"/>
                      <a:alpha val="40000"/>
                    </a:schemeClr>
                  </a:glow>
                </a:effectLst>
                <a:latin typeface="+mn-ea"/>
                <a:cs typeface="+mn-ea"/>
              </a:rPr>
              <a:t>结尾以对比手法强化主题，突出“情感需求高于物质”的立意</a:t>
            </a:r>
            <a:r>
              <a:rPr lang="en-US" altLang="zh-CN" b="0" i="0">
                <a:solidFill>
                  <a:srgbClr val="333333"/>
                </a:solidFill>
                <a:latin typeface="+mn-ea"/>
                <a:cs typeface="+mn-ea"/>
              </a:rPr>
              <a:t>‌</a:t>
            </a:r>
            <a:endParaRPr lang="en-US" altLang="zh-CN" b="0" i="0">
              <a:solidFill>
                <a:srgbClr val="333333"/>
              </a:solidFill>
              <a:latin typeface="+mn-ea"/>
              <a:cs typeface="+mn-ea"/>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3.xml><?xml version="1.0" encoding="utf-8"?>
<p:tagLst xmlns:p="http://schemas.openxmlformats.org/presentationml/2006/main">
  <p:tag name="KSO_WM_UNIT_PLACING_PICTURE_USER_VIEWPORT" val="{&quot;height&quot;:1714,&quot;width&quot;:156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9965</Words>
  <Application>WPS 演示</Application>
  <PresentationFormat>宽屏</PresentationFormat>
  <Paragraphs>265</Paragraphs>
  <Slides>10</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10</vt:i4>
      </vt:variant>
    </vt:vector>
  </HeadingPairs>
  <TitlesOfParts>
    <vt:vector size="25" baseType="lpstr">
      <vt:lpstr>Arial</vt:lpstr>
      <vt:lpstr>宋体</vt:lpstr>
      <vt:lpstr>Wingdings</vt:lpstr>
      <vt:lpstr>Wingdings</vt:lpstr>
      <vt:lpstr>微软雅黑</vt:lpstr>
      <vt:lpstr>Times New Roman</vt:lpstr>
      <vt:lpstr>Times New Roman</vt:lpstr>
      <vt:lpstr>PingFang SC</vt:lpstr>
      <vt:lpstr>sans-serif</vt:lpstr>
      <vt:lpstr>Arial Unicode MS</vt:lpstr>
      <vt:lpstr>Calibri</vt:lpstr>
      <vt:lpstr>HelveticaNeue</vt:lpstr>
      <vt:lpstr>华文新魏</vt:lpstr>
      <vt:lpstr>Segoe Print</vt:lpstr>
      <vt:lpstr>WPS</vt:lpstr>
      <vt:lpstr>PowerPoint 演示文稿</vt:lpstr>
      <vt:lpstr>2025年3月高三天域联盟联考 读后续写讲评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Peer Review Workshop‌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221</cp:revision>
  <dcterms:created xsi:type="dcterms:W3CDTF">2019-06-19T02:08:00Z</dcterms:created>
  <dcterms:modified xsi:type="dcterms:W3CDTF">2025-03-10T02:26:15Z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D38784818AB24870B93E07205E1AB0CF_13</vt:lpwstr>
  </property>
</Properties>
</file>