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8" r:id="rId3"/>
    <p:sldId id="256" r:id="rId4"/>
    <p:sldId id="275" r:id="rId5"/>
    <p:sldId id="276" r:id="rId6"/>
    <p:sldId id="277" r:id="rId7"/>
    <p:sldId id="278" r:id="rId8"/>
    <p:sldId id="279" r:id="rId9"/>
    <p:sldId id="280" r:id="rId10"/>
    <p:sldId id="281" r:id="rId11"/>
    <p:sldId id="282" r:id="rId12"/>
    <p:sldId id="264" r:id="rId13"/>
    <p:sldId id="265" r:id="rId14"/>
    <p:sldId id="266" r:id="rId15"/>
    <p:sldId id="257" r:id="rId16"/>
    <p:sldId id="258" r:id="rId17"/>
    <p:sldId id="259" r:id="rId18"/>
    <p:sldId id="283" r:id="rId19"/>
    <p:sldId id="260" r:id="rId20"/>
    <p:sldId id="261" r:id="rId21"/>
    <p:sldId id="262" r:id="rId22"/>
    <p:sldId id="263" r:id="rId23"/>
    <p:sldId id="284" r:id="rId24"/>
    <p:sldId id="287" r:id="rId25"/>
    <p:sldId id="285" r:id="rId26"/>
    <p:sldId id="286"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14" y="-8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40093CA-9D16-4BFB-801D-AF581276A0E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E6B3DF-0F6D-46ED-9BD1-E81DA48C50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93CA-9D16-4BFB-801D-AF581276A0EB}"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6B3DF-0F6D-46ED-9BD1-E81DA48C5054}"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144453" y="278765"/>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7.jpeg"/><Relationship Id="rId2" Type="http://schemas.openxmlformats.org/officeDocument/2006/relationships/tags" Target="../tags/tag2.xml"/><Relationship Id="rId1" Type="http://schemas.openxmlformats.org/officeDocument/2006/relationships/image" Target="../media/image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9210" y="143510"/>
            <a:ext cx="8933180" cy="706755"/>
          </a:xfrm>
          <a:prstGeom prst="rect">
            <a:avLst/>
          </a:prstGeom>
          <a:noFill/>
        </p:spPr>
        <p:txBody>
          <a:bodyPr wrap="none" rtlCol="0">
            <a:spAutoFit/>
          </a:bodyPr>
          <a:p>
            <a:r>
              <a:rPr lang="en-US" altLang="zh-CN" sz="4000" b="1">
                <a:solidFill>
                  <a:schemeClr val="bg1"/>
                </a:solidFill>
                <a:latin typeface="Times New Roman" panose="02020603050405020304" pitchFamily="18" charset="0"/>
              </a:rPr>
              <a:t>Some ways to improve summary writing</a:t>
            </a:r>
            <a:endParaRPr lang="en-US" altLang="zh-CN" sz="4000" b="1">
              <a:solidFill>
                <a:schemeClr val="bg1"/>
              </a:solidFill>
              <a:latin typeface="Times New Roman" panose="02020603050405020304" pitchFamily="18" charset="0"/>
            </a:endParaRPr>
          </a:p>
        </p:txBody>
      </p:sp>
      <p:sp>
        <p:nvSpPr>
          <p:cNvPr id="4" name="流程图: 资料带 3"/>
          <p:cNvSpPr/>
          <p:nvPr/>
        </p:nvSpPr>
        <p:spPr>
          <a:xfrm>
            <a:off x="453390" y="977265"/>
            <a:ext cx="8037195" cy="5106670"/>
          </a:xfrm>
          <a:prstGeom prst="flowChartPunchedTap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971550" y="1916430"/>
            <a:ext cx="7637145" cy="3630930"/>
          </a:xfrm>
          <a:prstGeom prst="rect">
            <a:avLst/>
          </a:prstGeom>
          <a:noFill/>
        </p:spPr>
        <p:txBody>
          <a:bodyPr wrap="square" rtlCol="0">
            <a:spAutoFit/>
          </a:bodyPr>
          <a:p>
            <a:pPr algn="l" fontAlgn="auto">
              <a:lnSpc>
                <a:spcPct val="150000"/>
              </a:lnSpc>
            </a:pPr>
            <a:r>
              <a:rPr lang="zh-CN" altLang="en-US" sz="3600" b="1">
                <a:solidFill>
                  <a:srgbClr val="FF0000"/>
                </a:solidFill>
                <a:latin typeface="华文楷体" panose="02010600040101010101" charset="-122"/>
                <a:ea typeface="华文楷体" panose="02010600040101010101" charset="-122"/>
              </a:rPr>
              <a:t>统观全局，理清脉络</a:t>
            </a:r>
            <a:endParaRPr lang="en-US" altLang="zh-CN" sz="3600" b="1">
              <a:solidFill>
                <a:srgbClr val="FF0000"/>
              </a:solidFill>
              <a:latin typeface="华文楷体" panose="02010600040101010101" charset="-122"/>
              <a:ea typeface="华文楷体" panose="02010600040101010101" charset="-122"/>
            </a:endParaRPr>
          </a:p>
          <a:p>
            <a:pPr algn="l" fontAlgn="auto">
              <a:lnSpc>
                <a:spcPct val="150000"/>
              </a:lnSpc>
            </a:pPr>
            <a:r>
              <a:rPr lang="zh-CN" altLang="en-US" sz="3200" b="1">
                <a:solidFill>
                  <a:srgbClr val="170FB1"/>
                </a:solidFill>
                <a:latin typeface="华文楷体" panose="02010600040101010101" charset="-122"/>
                <a:ea typeface="华文楷体" panose="02010600040101010101" charset="-122"/>
              </a:rPr>
              <a:t>1. 一带一路，</a:t>
            </a:r>
            <a:r>
              <a:rPr lang="zh-CN" altLang="en-US" sz="3200" b="1">
                <a:solidFill>
                  <a:srgbClr val="170FB1"/>
                </a:solidFill>
                <a:latin typeface="华文楷体" panose="02010600040101010101" charset="-122"/>
                <a:ea typeface="华文楷体" panose="02010600040101010101" charset="-122"/>
                <a:sym typeface="+mn-ea"/>
              </a:rPr>
              <a:t>一句多译</a:t>
            </a:r>
            <a:endParaRPr lang="zh-CN" altLang="en-US" sz="3200" b="1">
              <a:solidFill>
                <a:srgbClr val="170FB1"/>
              </a:solidFill>
              <a:latin typeface="华文楷体" panose="02010600040101010101" charset="-122"/>
              <a:ea typeface="华文楷体" panose="02010600040101010101" charset="-122"/>
              <a:sym typeface="+mn-ea"/>
            </a:endParaRPr>
          </a:p>
          <a:p>
            <a:pPr algn="l" fontAlgn="auto">
              <a:lnSpc>
                <a:spcPct val="150000"/>
              </a:lnSpc>
            </a:pPr>
            <a:r>
              <a:rPr lang="en-US" altLang="zh-CN" sz="3200" b="1" dirty="0" smtClean="0">
                <a:solidFill>
                  <a:srgbClr val="170FB1"/>
                </a:solidFill>
                <a:latin typeface="华文楷体" panose="02010600040101010101" charset="-122"/>
                <a:ea typeface="华文楷体" panose="02010600040101010101" charset="-122"/>
                <a:sym typeface="+mn-ea"/>
              </a:rPr>
              <a:t>2. </a:t>
            </a:r>
            <a:r>
              <a:rPr lang="zh-CN" altLang="en-US" sz="3200" b="1" dirty="0" smtClean="0">
                <a:solidFill>
                  <a:srgbClr val="170FB1"/>
                </a:solidFill>
                <a:latin typeface="华文楷体" panose="02010600040101010101" charset="-122"/>
                <a:ea typeface="华文楷体" panose="02010600040101010101" charset="-122"/>
                <a:sym typeface="+mn-ea"/>
              </a:rPr>
              <a:t>有效整合信息，删</a:t>
            </a:r>
            <a:r>
              <a:rPr lang="zh-CN" altLang="zh-CN" sz="3200" b="1" dirty="0" smtClean="0">
                <a:solidFill>
                  <a:srgbClr val="170FB1"/>
                </a:solidFill>
                <a:latin typeface="华文楷体" panose="02010600040101010101" charset="-122"/>
                <a:ea typeface="华文楷体" panose="02010600040101010101" charset="-122"/>
                <a:sym typeface="+mn-ea"/>
              </a:rPr>
              <a:t>除无用细节</a:t>
            </a:r>
            <a:endParaRPr lang="zh-CN" altLang="zh-CN" sz="3200" b="1" dirty="0" smtClean="0">
              <a:solidFill>
                <a:srgbClr val="170FB1"/>
              </a:solidFill>
              <a:latin typeface="华文楷体" panose="02010600040101010101" charset="-122"/>
              <a:ea typeface="华文楷体" panose="02010600040101010101" charset="-122"/>
              <a:sym typeface="+mn-ea"/>
            </a:endParaRPr>
          </a:p>
          <a:p>
            <a:pPr algn="l" fontAlgn="auto">
              <a:lnSpc>
                <a:spcPct val="150000"/>
              </a:lnSpc>
            </a:pPr>
            <a:r>
              <a:rPr lang="en-US" altLang="zh-CN" sz="3200" b="1" dirty="0" smtClean="0">
                <a:solidFill>
                  <a:srgbClr val="170FB1"/>
                </a:solidFill>
                <a:latin typeface="华文楷体" panose="02010600040101010101" charset="-122"/>
                <a:ea typeface="华文楷体" panose="02010600040101010101" charset="-122"/>
                <a:sym typeface="+mn-ea"/>
              </a:rPr>
              <a:t>3. </a:t>
            </a:r>
            <a:r>
              <a:rPr lang="zh-CN" altLang="en-US" sz="3200" b="1" dirty="0" smtClean="0">
                <a:solidFill>
                  <a:srgbClr val="170FB1"/>
                </a:solidFill>
                <a:latin typeface="华文楷体" panose="02010600040101010101" charset="-122"/>
                <a:ea typeface="华文楷体" panose="02010600040101010101" charset="-122"/>
                <a:sym typeface="+mn-ea"/>
              </a:rPr>
              <a:t>理清逻辑关系，注意转折、解析信息</a:t>
            </a:r>
            <a:endParaRPr lang="zh-CN" altLang="en-US" sz="3200" b="1" dirty="0" smtClean="0">
              <a:solidFill>
                <a:srgbClr val="170FB1"/>
              </a:solidFill>
              <a:latin typeface="华文楷体" panose="02010600040101010101" charset="-122"/>
              <a:ea typeface="华文楷体" panose="02010600040101010101" charset="-122"/>
              <a:sym typeface="+mn-ea"/>
            </a:endParaRPr>
          </a:p>
          <a:p>
            <a:endParaRPr lang="en-US" altLang="zh-CN" sz="3200" b="1" dirty="0" smtClean="0">
              <a:solidFill>
                <a:schemeClr val="tx1"/>
              </a:solidFill>
              <a:latin typeface="华文楷体" panose="02010600040101010101" charset="-122"/>
              <a:ea typeface="华文楷体" panose="02010600040101010101" charset="-122"/>
              <a:sym typeface="+mn-ea"/>
            </a:endParaRPr>
          </a:p>
        </p:txBody>
      </p:sp>
      <p:sp>
        <p:nvSpPr>
          <p:cNvPr id="6" name="文本框 5"/>
          <p:cNvSpPr txBox="1"/>
          <p:nvPr/>
        </p:nvSpPr>
        <p:spPr>
          <a:xfrm>
            <a:off x="156210" y="270510"/>
            <a:ext cx="8933180" cy="706755"/>
          </a:xfrm>
          <a:prstGeom prst="rect">
            <a:avLst/>
          </a:prstGeom>
          <a:noFill/>
        </p:spPr>
        <p:txBody>
          <a:bodyPr wrap="none" rtlCol="0">
            <a:spAutoFit/>
          </a:bodyPr>
          <a:p>
            <a:r>
              <a:rPr lang="en-US" altLang="zh-CN" sz="4000" b="1">
                <a:solidFill>
                  <a:srgbClr val="FF0000"/>
                </a:solidFill>
                <a:latin typeface="Times New Roman" panose="02020603050405020304" pitchFamily="18" charset="0"/>
              </a:rPr>
              <a:t>Some ways to improve summary writing</a:t>
            </a:r>
            <a:endParaRPr lang="en-US" altLang="zh-CN" sz="4000" b="1">
              <a:solidFill>
                <a:srgbClr val="FF0000"/>
              </a:solidFill>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4061" y="332656"/>
            <a:ext cx="8712968" cy="6186309"/>
          </a:xfrm>
          <a:prstGeom prst="rect">
            <a:avLst/>
          </a:prstGeom>
        </p:spPr>
        <p:txBody>
          <a:bodyPr wrap="square">
            <a:spAutoFit/>
          </a:bodyPr>
          <a:lstStyle/>
          <a:p>
            <a:pPr algn="just"/>
            <a:r>
              <a:rPr lang="en-US" altLang="zh-CN" dirty="0" smtClean="0"/>
              <a:t>     Feeling </a:t>
            </a:r>
            <a:r>
              <a:rPr lang="en-US" altLang="zh-CN" dirty="0"/>
              <a:t>hungry? If you're feeling starved, what is the easiest way to satisfy your hunger? Many of us will reach for a takeaway menu and order some delicious but possibly unhealthy food. And our increasingly busy life adds to our need to buy ready-made food on the go or delivered to our home</a:t>
            </a:r>
            <a:endParaRPr lang="zh-CN" altLang="zh-CN" dirty="0"/>
          </a:p>
          <a:p>
            <a:pPr algn="just"/>
            <a:r>
              <a:rPr lang="en-US" altLang="zh-CN" dirty="0" smtClean="0"/>
              <a:t>    Eating </a:t>
            </a:r>
            <a:r>
              <a:rPr lang="en-US" altLang="zh-CN" dirty="0"/>
              <a:t>options are endless, and new technology means we can feed our desire at the push of a button. Takeaway delivery apps make ordering food quick and convenient. This is especially the case during the recent coronavirus crisis, when people stuck at home with nothing to cook or lacked the skills to prepare a meal for themselves. It's calculated that in the UK alone, people eat three million takeaway meals a day, and the three biggest delivery apps together offer a choice of 100 cuisines from 60,000 restaurants. Amelia </a:t>
            </a:r>
            <a:r>
              <a:rPr lang="en-US" altLang="zh-CN" dirty="0" err="1"/>
              <a:t>Brophy</a:t>
            </a:r>
            <a:r>
              <a:rPr lang="en-US" altLang="zh-CN" dirty="0"/>
              <a:t>, Head of UK Data Products at </a:t>
            </a:r>
            <a:r>
              <a:rPr lang="en-US" altLang="zh-CN" dirty="0" err="1"/>
              <a:t>Yougov</a:t>
            </a:r>
            <a:r>
              <a:rPr lang="en-US" altLang="zh-CN" dirty="0"/>
              <a:t> told the BBC that its research "suggests that the frequency of takeaways ordered is expected to increase in the future.</a:t>
            </a:r>
            <a:endParaRPr lang="zh-CN" altLang="zh-CN" dirty="0"/>
          </a:p>
          <a:p>
            <a:pPr algn="just"/>
            <a:r>
              <a:rPr lang="en-US" altLang="zh-CN" dirty="0" smtClean="0"/>
              <a:t>     It's </a:t>
            </a:r>
            <a:r>
              <a:rPr lang="en-US" altLang="zh-CN" dirty="0"/>
              <a:t>no wonder we are tempted (</a:t>
            </a:r>
            <a:r>
              <a:rPr lang="zh-CN" altLang="zh-CN" dirty="0"/>
              <a:t>诱惑</a:t>
            </a:r>
            <a:r>
              <a:rPr lang="en-US" altLang="zh-CN" dirty="0"/>
              <a:t>)to skip the grocery shopping, avoid the kitchen. and tuck into ( </a:t>
            </a:r>
            <a:r>
              <a:rPr lang="zh-CN" altLang="zh-CN" dirty="0"/>
              <a:t>大口吃</a:t>
            </a:r>
            <a:r>
              <a:rPr lang="en-US" altLang="zh-CN" dirty="0"/>
              <a:t>)something that someone else has prepared. But ordering a deep crust pizza, a spicy curry or a box of noodles, can come at a price both financially and to our health. Eating too much processed and unhealthy fast food has some effect on obesity and the risk of developing certain diseases. Children and adolescents who eat fast food at least three times a week are more likely to develop eczema, according to one study. Eczema is a skin condition that causes patches of itchy skin.</a:t>
            </a:r>
            <a:endParaRPr lang="zh-CN" altLang="zh-CN" dirty="0"/>
          </a:p>
          <a:p>
            <a:pPr algn="just"/>
            <a:r>
              <a:rPr lang="en-US" altLang="zh-CN" dirty="0" smtClean="0"/>
              <a:t>     Of </a:t>
            </a:r>
            <a:r>
              <a:rPr lang="en-US" altLang="zh-CN" dirty="0"/>
              <a:t>course, reducing salt, sugar </a:t>
            </a:r>
            <a:r>
              <a:rPr lang="en-US" altLang="zh-CN" dirty="0" err="1"/>
              <a:t>zksq</a:t>
            </a:r>
            <a:r>
              <a:rPr lang="en-US" altLang="zh-CN" dirty="0"/>
              <a:t> and fat is one way to make takeaway food healthier. Yet, that's far from enough. The best advice you might want to take is to find a recipe book and try making your own meal.</a:t>
            </a:r>
            <a:endParaRPr lang="zh-CN"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8755" y="245745"/>
            <a:ext cx="4226157" cy="584775"/>
          </a:xfrm>
          <a:prstGeom prst="rect">
            <a:avLst/>
          </a:prstGeom>
          <a:noFill/>
        </p:spPr>
        <p:txBody>
          <a:bodyPr wrap="none" rtlCol="0">
            <a:spAutoFit/>
          </a:bodyPr>
          <a:lstStyle/>
          <a:p>
            <a:r>
              <a:rPr lang="en-US" altLang="zh-CN" sz="3200" b="1" dirty="0">
                <a:solidFill>
                  <a:schemeClr val="accent6">
                    <a:lumMod val="75000"/>
                  </a:schemeClr>
                </a:solidFill>
                <a:latin typeface="Times New Roman" panose="02020603050405020304" pitchFamily="18" charset="0"/>
                <a:cs typeface="Times New Roman" panose="02020603050405020304" pitchFamily="18" charset="0"/>
              </a:rPr>
              <a:t>T</a:t>
            </a:r>
            <a:r>
              <a:rPr lang="en-US" altLang="zh-CN" sz="3200" b="1" dirty="0" smtClean="0">
                <a:solidFill>
                  <a:schemeClr val="accent6">
                    <a:lumMod val="75000"/>
                  </a:schemeClr>
                </a:solidFill>
                <a:latin typeface="Times New Roman" panose="02020603050405020304" pitchFamily="18" charset="0"/>
                <a:cs typeface="Times New Roman" panose="02020603050405020304" pitchFamily="18" charset="0"/>
              </a:rPr>
              <a:t>o </a:t>
            </a:r>
            <a:r>
              <a:rPr lang="en-US" altLang="zh-CN" sz="3200" b="1" dirty="0">
                <a:solidFill>
                  <a:schemeClr val="accent6">
                    <a:lumMod val="75000"/>
                  </a:schemeClr>
                </a:solidFill>
                <a:latin typeface="Times New Roman" panose="02020603050405020304" pitchFamily="18" charset="0"/>
                <a:cs typeface="Times New Roman" panose="02020603050405020304" pitchFamily="18" charset="0"/>
              </a:rPr>
              <a:t>be a focused reader </a:t>
            </a:r>
            <a:endParaRPr lang="en-US" altLang="zh-CN" sz="3200"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2346325" y="982980"/>
            <a:ext cx="4792980" cy="645160"/>
          </a:xfrm>
          <a:prstGeom prst="rect">
            <a:avLst/>
          </a:prstGeom>
          <a:noFill/>
        </p:spPr>
        <p:txBody>
          <a:bodyPr wrap="none" rtlCol="0">
            <a:spAutoFit/>
          </a:bodyPr>
          <a:lstStyle/>
          <a:p>
            <a:r>
              <a:rPr lang="en-US" altLang="zh-CN" sz="3600">
                <a:latin typeface="Times New Roman" panose="02020603050405020304" pitchFamily="18" charset="0"/>
                <a:cs typeface="Times New Roman" panose="02020603050405020304" pitchFamily="18" charset="0"/>
              </a:rPr>
              <a:t>Step1 : get a general idea</a:t>
            </a:r>
            <a:endParaRPr lang="en-US" altLang="zh-CN" sz="3600">
              <a:latin typeface="Times New Roman" panose="02020603050405020304" pitchFamily="18" charset="0"/>
              <a:cs typeface="Times New Roman" panose="02020603050405020304" pitchFamily="18" charset="0"/>
            </a:endParaRPr>
          </a:p>
        </p:txBody>
      </p:sp>
      <p:sp>
        <p:nvSpPr>
          <p:cNvPr id="6" name="文本框 5"/>
          <p:cNvSpPr txBox="1"/>
          <p:nvPr/>
        </p:nvSpPr>
        <p:spPr>
          <a:xfrm>
            <a:off x="310515" y="1978025"/>
            <a:ext cx="8440420" cy="2061210"/>
          </a:xfrm>
          <a:prstGeom prst="rect">
            <a:avLst/>
          </a:prstGeom>
          <a:noFill/>
          <a:ln w="12700" cmpd="sng">
            <a:solidFill>
              <a:srgbClr val="FF0000"/>
            </a:solidFill>
            <a:prstDash val="dashDot"/>
          </a:ln>
        </p:spPr>
        <p:txBody>
          <a:bodyPr wrap="square" rtlCol="0">
            <a:spAutoFit/>
          </a:bodyPr>
          <a:lstStyle/>
          <a:p>
            <a:r>
              <a:rPr lang="en-US" altLang="zh-CN" sz="3200" dirty="0">
                <a:solidFill>
                  <a:schemeClr val="tx1"/>
                </a:solidFill>
                <a:latin typeface="Times New Roman" panose="02020603050405020304" pitchFamily="18" charset="0"/>
                <a:cs typeface="Times New Roman" panose="02020603050405020304" pitchFamily="18" charset="0"/>
              </a:rPr>
              <a:t>Q1: </a:t>
            </a:r>
            <a:r>
              <a:rPr lang="en-US" altLang="zh-CN" sz="3200" dirty="0">
                <a:solidFill>
                  <a:srgbClr val="FF0000"/>
                </a:solidFill>
                <a:latin typeface="Times New Roman" panose="02020603050405020304" pitchFamily="18" charset="0"/>
                <a:cs typeface="Times New Roman" panose="02020603050405020304" pitchFamily="18" charset="0"/>
              </a:rPr>
              <a:t>What</a:t>
            </a:r>
            <a:r>
              <a:rPr lang="en-US" altLang="zh-CN" sz="3200" dirty="0">
                <a:solidFill>
                  <a:schemeClr val="tx1"/>
                </a:solidFill>
                <a:latin typeface="Times New Roman" panose="02020603050405020304" pitchFamily="18" charset="0"/>
                <a:cs typeface="Times New Roman" panose="02020603050405020304" pitchFamily="18" charset="0"/>
              </a:rPr>
              <a:t> is the writing style of the passage?</a:t>
            </a:r>
            <a:endParaRPr lang="en-US" altLang="zh-CN" sz="3200" dirty="0">
              <a:solidFill>
                <a:schemeClr val="tx1"/>
              </a:solidFill>
              <a:latin typeface="Times New Roman" panose="02020603050405020304" pitchFamily="18" charset="0"/>
              <a:cs typeface="Times New Roman" panose="02020603050405020304" pitchFamily="18" charset="0"/>
            </a:endParaRPr>
          </a:p>
          <a:p>
            <a:r>
              <a:rPr lang="en-US" altLang="zh-CN" sz="3200" dirty="0">
                <a:solidFill>
                  <a:schemeClr val="tx1"/>
                </a:solidFill>
                <a:latin typeface="Times New Roman" panose="02020603050405020304" pitchFamily="18" charset="0"/>
                <a:cs typeface="Times New Roman" panose="02020603050405020304" pitchFamily="18" charset="0"/>
              </a:rPr>
              <a:t>A. Argumentation    B. Narration    C. Exposition</a:t>
            </a:r>
            <a:endParaRPr lang="en-US" altLang="zh-CN" sz="3200" dirty="0">
              <a:solidFill>
                <a:schemeClr val="tx1"/>
              </a:solidFill>
              <a:latin typeface="Times New Roman" panose="02020603050405020304" pitchFamily="18" charset="0"/>
              <a:cs typeface="Times New Roman" panose="02020603050405020304" pitchFamily="18" charset="0"/>
            </a:endParaRPr>
          </a:p>
          <a:p>
            <a:endParaRPr lang="en-US" altLang="zh-CN" sz="3200" dirty="0">
              <a:solidFill>
                <a:schemeClr val="tx1"/>
              </a:solidFill>
              <a:latin typeface="Times New Roman" panose="02020603050405020304" pitchFamily="18" charset="0"/>
              <a:cs typeface="Times New Roman" panose="02020603050405020304" pitchFamily="18" charset="0"/>
            </a:endParaRPr>
          </a:p>
          <a:p>
            <a:r>
              <a:rPr lang="en-US" altLang="zh-CN" sz="3200" dirty="0">
                <a:solidFill>
                  <a:schemeClr val="tx1"/>
                </a:solidFill>
                <a:latin typeface="Times New Roman" panose="02020603050405020304" pitchFamily="18" charset="0"/>
                <a:cs typeface="Times New Roman" panose="02020603050405020304" pitchFamily="18" charset="0"/>
              </a:rPr>
              <a:t>Q2: </a:t>
            </a:r>
            <a:r>
              <a:rPr lang="en-US" altLang="zh-CN" sz="3200" dirty="0">
                <a:solidFill>
                  <a:srgbClr val="FF0000"/>
                </a:solidFill>
                <a:latin typeface="Times New Roman" panose="02020603050405020304" pitchFamily="18" charset="0"/>
                <a:cs typeface="Times New Roman" panose="02020603050405020304" pitchFamily="18" charset="0"/>
              </a:rPr>
              <a:t>How</a:t>
            </a:r>
            <a:r>
              <a:rPr lang="en-US" altLang="zh-CN" sz="3200" dirty="0">
                <a:solidFill>
                  <a:schemeClr val="tx1"/>
                </a:solidFill>
                <a:latin typeface="Times New Roman" panose="02020603050405020304" pitchFamily="18" charset="0"/>
                <a:cs typeface="Times New Roman" panose="02020603050405020304" pitchFamily="18" charset="0"/>
              </a:rPr>
              <a:t> is the passage organized?</a:t>
            </a:r>
            <a:endParaRPr lang="en-US" altLang="zh-CN" sz="3200" dirty="0">
              <a:solidFill>
                <a:schemeClr val="tx1"/>
              </a:solidFill>
              <a:latin typeface="Times New Roman" panose="02020603050405020304" pitchFamily="18" charset="0"/>
              <a:cs typeface="Times New Roman" panose="02020603050405020304" pitchFamily="18" charset="0"/>
            </a:endParaRPr>
          </a:p>
        </p:txBody>
      </p:sp>
      <p:sp>
        <p:nvSpPr>
          <p:cNvPr id="7" name="文本框 6"/>
          <p:cNvSpPr txBox="1"/>
          <p:nvPr/>
        </p:nvSpPr>
        <p:spPr>
          <a:xfrm>
            <a:off x="310515" y="4387215"/>
            <a:ext cx="8533130" cy="2061210"/>
          </a:xfrm>
          <a:prstGeom prst="rect">
            <a:avLst/>
          </a:prstGeom>
          <a:noFill/>
          <a:ln w="12700" cmpd="sng">
            <a:solidFill>
              <a:srgbClr val="FF0000"/>
            </a:solidFill>
            <a:prstDash val="sysDash"/>
          </a:ln>
        </p:spPr>
        <p:txBody>
          <a:bodyPr wrap="square" rtlCol="0">
            <a:spAutoFit/>
          </a:bodyPr>
          <a:lstStyle/>
          <a:p>
            <a:r>
              <a:rPr lang="en-US" altLang="zh-CN" sz="3200">
                <a:solidFill>
                  <a:srgbClr val="FF0000"/>
                </a:solidFill>
                <a:latin typeface="Times New Roman" panose="02020603050405020304" pitchFamily="18" charset="0"/>
                <a:cs typeface="Times New Roman" panose="02020603050405020304" pitchFamily="18" charset="0"/>
              </a:rPr>
              <a:t>Exposition:</a:t>
            </a:r>
            <a:r>
              <a:rPr lang="en-US" altLang="zh-CN" sz="3200">
                <a:latin typeface="Times New Roman" panose="02020603050405020304" pitchFamily="18" charset="0"/>
                <a:cs typeface="Times New Roman" panose="02020603050405020304" pitchFamily="18" charset="0"/>
              </a:rPr>
              <a:t> is a type of writing to </a:t>
            </a:r>
            <a:r>
              <a:rPr lang="en-US" altLang="zh-CN" sz="3200">
                <a:solidFill>
                  <a:srgbClr val="FF0000"/>
                </a:solidFill>
                <a:latin typeface="Times New Roman" panose="02020603050405020304" pitchFamily="18" charset="0"/>
                <a:cs typeface="Times New Roman" panose="02020603050405020304" pitchFamily="18" charset="0"/>
              </a:rPr>
              <a:t>introduction, inform or explain...</a:t>
            </a:r>
            <a:endParaRPr lang="en-US" altLang="zh-CN" sz="3200">
              <a:solidFill>
                <a:srgbClr val="FF0000"/>
              </a:solidFill>
              <a:latin typeface="Times New Roman" panose="02020603050405020304" pitchFamily="18" charset="0"/>
              <a:cs typeface="Times New Roman" panose="02020603050405020304" pitchFamily="18" charset="0"/>
            </a:endParaRPr>
          </a:p>
          <a:p>
            <a:r>
              <a:rPr lang="en-US" altLang="zh-CN" sz="3200">
                <a:solidFill>
                  <a:srgbClr val="FF0000"/>
                </a:solidFill>
                <a:latin typeface="Times New Roman" panose="02020603050405020304" pitchFamily="18" charset="0"/>
                <a:cs typeface="Times New Roman" panose="02020603050405020304" pitchFamily="18" charset="0"/>
              </a:rPr>
              <a:t>Argumentation:</a:t>
            </a:r>
            <a:r>
              <a:rPr lang="en-US" altLang="zh-CN" sz="3200">
                <a:latin typeface="Times New Roman" panose="02020603050405020304" pitchFamily="18" charset="0"/>
                <a:cs typeface="Times New Roman" panose="02020603050405020304" pitchFamily="18" charset="0"/>
              </a:rPr>
              <a:t> is a type of writing to </a:t>
            </a:r>
            <a:r>
              <a:rPr lang="en-US" altLang="zh-CN" sz="3200">
                <a:solidFill>
                  <a:srgbClr val="FF0000"/>
                </a:solidFill>
                <a:latin typeface="Times New Roman" panose="02020603050405020304" pitchFamily="18" charset="0"/>
                <a:cs typeface="Times New Roman" panose="02020603050405020304" pitchFamily="18" charset="0"/>
              </a:rPr>
              <a:t>convince or persuade</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2050" name=" 2050"/>
          <p:cNvSpPr/>
          <p:nvPr/>
        </p:nvSpPr>
        <p:spPr bwMode="auto">
          <a:xfrm>
            <a:off x="6224905" y="2307590"/>
            <a:ext cx="914400" cy="914400"/>
          </a:xfrm>
          <a:custGeom>
            <a:avLst/>
            <a:gdLst>
              <a:gd name="T0" fmla="*/ 1905000 w 1360"/>
              <a:gd name="T1" fmla="*/ 65651 h 1358"/>
              <a:gd name="T2" fmla="*/ 1703294 w 1360"/>
              <a:gd name="T3" fmla="*/ 205463 h 1358"/>
              <a:gd name="T4" fmla="*/ 1507191 w 1360"/>
              <a:gd name="T5" fmla="*/ 363512 h 1358"/>
              <a:gd name="T6" fmla="*/ 1318092 w 1360"/>
              <a:gd name="T7" fmla="*/ 538581 h 1358"/>
              <a:gd name="T8" fmla="*/ 1138798 w 1360"/>
              <a:gd name="T9" fmla="*/ 731887 h 1358"/>
              <a:gd name="T10" fmla="*/ 970710 w 1360"/>
              <a:gd name="T11" fmla="*/ 930055 h 1358"/>
              <a:gd name="T12" fmla="*/ 832037 w 1360"/>
              <a:gd name="T13" fmla="*/ 1130655 h 1358"/>
              <a:gd name="T14" fmla="*/ 715776 w 1360"/>
              <a:gd name="T15" fmla="*/ 1326392 h 1358"/>
              <a:gd name="T16" fmla="*/ 624728 w 1360"/>
              <a:gd name="T17" fmla="*/ 1520914 h 1358"/>
              <a:gd name="T18" fmla="*/ 525276 w 1360"/>
              <a:gd name="T19" fmla="*/ 1580486 h 1358"/>
              <a:gd name="T20" fmla="*/ 455239 w 1360"/>
              <a:gd name="T21" fmla="*/ 1627901 h 1358"/>
              <a:gd name="T22" fmla="*/ 417419 w 1360"/>
              <a:gd name="T23" fmla="*/ 1625469 h 1358"/>
              <a:gd name="T24" fmla="*/ 390805 w 1360"/>
              <a:gd name="T25" fmla="*/ 1551308 h 1358"/>
              <a:gd name="T26" fmla="*/ 336176 w 1360"/>
              <a:gd name="T27" fmla="*/ 1432163 h 1358"/>
              <a:gd name="T28" fmla="*/ 285750 w 1360"/>
              <a:gd name="T29" fmla="*/ 1322745 h 1358"/>
              <a:gd name="T30" fmla="*/ 239526 w 1360"/>
              <a:gd name="T31" fmla="*/ 1231563 h 1358"/>
              <a:gd name="T32" fmla="*/ 196103 w 1360"/>
              <a:gd name="T33" fmla="*/ 1158618 h 1358"/>
              <a:gd name="T34" fmla="*/ 155482 w 1360"/>
              <a:gd name="T35" fmla="*/ 1102693 h 1358"/>
              <a:gd name="T36" fmla="*/ 120463 w 1360"/>
              <a:gd name="T37" fmla="*/ 1061357 h 1358"/>
              <a:gd name="T38" fmla="*/ 81243 w 1360"/>
              <a:gd name="T39" fmla="*/ 1030963 h 1358"/>
              <a:gd name="T40" fmla="*/ 40621 w 1360"/>
              <a:gd name="T41" fmla="*/ 1011511 h 1358"/>
              <a:gd name="T42" fmla="*/ 0 w 1360"/>
              <a:gd name="T43" fmla="*/ 1003001 h 1358"/>
              <a:gd name="T44" fmla="*/ 53228 w 1360"/>
              <a:gd name="T45" fmla="*/ 960449 h 1358"/>
              <a:gd name="T46" fmla="*/ 107857 w 1360"/>
              <a:gd name="T47" fmla="*/ 930055 h 1358"/>
              <a:gd name="T48" fmla="*/ 152680 w 1360"/>
              <a:gd name="T49" fmla="*/ 914250 h 1358"/>
              <a:gd name="T50" fmla="*/ 198904 w 1360"/>
              <a:gd name="T51" fmla="*/ 906956 h 1358"/>
              <a:gd name="T52" fmla="*/ 257735 w 1360"/>
              <a:gd name="T53" fmla="*/ 925192 h 1358"/>
              <a:gd name="T54" fmla="*/ 323570 w 1360"/>
              <a:gd name="T55" fmla="*/ 979901 h 1358"/>
              <a:gd name="T56" fmla="*/ 388004 w 1360"/>
              <a:gd name="T57" fmla="*/ 1067436 h 1358"/>
              <a:gd name="T58" fmla="*/ 458040 w 1360"/>
              <a:gd name="T59" fmla="*/ 1191443 h 1358"/>
              <a:gd name="T60" fmla="*/ 572901 w 1360"/>
              <a:gd name="T61" fmla="*/ 1193875 h 1358"/>
              <a:gd name="T62" fmla="*/ 710173 w 1360"/>
              <a:gd name="T63" fmla="*/ 1000569 h 1358"/>
              <a:gd name="T64" fmla="*/ 861452 w 1360"/>
              <a:gd name="T65" fmla="*/ 813342 h 1358"/>
              <a:gd name="T66" fmla="*/ 1025338 w 1360"/>
              <a:gd name="T67" fmla="*/ 637057 h 1358"/>
              <a:gd name="T68" fmla="*/ 1203232 w 1360"/>
              <a:gd name="T69" fmla="*/ 468067 h 1358"/>
              <a:gd name="T70" fmla="*/ 1385327 w 1360"/>
              <a:gd name="T71" fmla="*/ 314881 h 1358"/>
              <a:gd name="T72" fmla="*/ 1574426 w 1360"/>
              <a:gd name="T73" fmla="*/ 175069 h 1358"/>
              <a:gd name="T74" fmla="*/ 1764926 w 1360"/>
              <a:gd name="T75" fmla="*/ 53493 h 1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60" h="1358">
                <a:moveTo>
                  <a:pt x="1331" y="0"/>
                </a:moveTo>
                <a:lnTo>
                  <a:pt x="1360" y="54"/>
                </a:lnTo>
                <a:lnTo>
                  <a:pt x="1287" y="109"/>
                </a:lnTo>
                <a:lnTo>
                  <a:pt x="1216" y="169"/>
                </a:lnTo>
                <a:lnTo>
                  <a:pt x="1145" y="232"/>
                </a:lnTo>
                <a:lnTo>
                  <a:pt x="1076" y="299"/>
                </a:lnTo>
                <a:lnTo>
                  <a:pt x="1007" y="368"/>
                </a:lnTo>
                <a:lnTo>
                  <a:pt x="941" y="443"/>
                </a:lnTo>
                <a:lnTo>
                  <a:pt x="876" y="520"/>
                </a:lnTo>
                <a:lnTo>
                  <a:pt x="813" y="602"/>
                </a:lnTo>
                <a:lnTo>
                  <a:pt x="751" y="685"/>
                </a:lnTo>
                <a:lnTo>
                  <a:pt x="693" y="765"/>
                </a:lnTo>
                <a:lnTo>
                  <a:pt x="642" y="848"/>
                </a:lnTo>
                <a:lnTo>
                  <a:pt x="594" y="930"/>
                </a:lnTo>
                <a:lnTo>
                  <a:pt x="551" y="1011"/>
                </a:lnTo>
                <a:lnTo>
                  <a:pt x="511" y="1091"/>
                </a:lnTo>
                <a:lnTo>
                  <a:pt x="476" y="1172"/>
                </a:lnTo>
                <a:lnTo>
                  <a:pt x="446" y="1251"/>
                </a:lnTo>
                <a:lnTo>
                  <a:pt x="401" y="1281"/>
                </a:lnTo>
                <a:lnTo>
                  <a:pt x="375" y="1300"/>
                </a:lnTo>
                <a:lnTo>
                  <a:pt x="348" y="1320"/>
                </a:lnTo>
                <a:lnTo>
                  <a:pt x="325" y="1339"/>
                </a:lnTo>
                <a:lnTo>
                  <a:pt x="304" y="1358"/>
                </a:lnTo>
                <a:lnTo>
                  <a:pt x="298" y="1337"/>
                </a:lnTo>
                <a:lnTo>
                  <a:pt x="290" y="1310"/>
                </a:lnTo>
                <a:lnTo>
                  <a:pt x="279" y="1276"/>
                </a:lnTo>
                <a:lnTo>
                  <a:pt x="263" y="1237"/>
                </a:lnTo>
                <a:lnTo>
                  <a:pt x="240" y="1178"/>
                </a:lnTo>
                <a:lnTo>
                  <a:pt x="221" y="1132"/>
                </a:lnTo>
                <a:lnTo>
                  <a:pt x="204" y="1088"/>
                </a:lnTo>
                <a:lnTo>
                  <a:pt x="186" y="1049"/>
                </a:lnTo>
                <a:lnTo>
                  <a:pt x="171" y="1013"/>
                </a:lnTo>
                <a:lnTo>
                  <a:pt x="156" y="982"/>
                </a:lnTo>
                <a:lnTo>
                  <a:pt x="140" y="953"/>
                </a:lnTo>
                <a:lnTo>
                  <a:pt x="125" y="928"/>
                </a:lnTo>
                <a:lnTo>
                  <a:pt x="111" y="907"/>
                </a:lnTo>
                <a:lnTo>
                  <a:pt x="100" y="890"/>
                </a:lnTo>
                <a:lnTo>
                  <a:pt x="86" y="873"/>
                </a:lnTo>
                <a:lnTo>
                  <a:pt x="71" y="859"/>
                </a:lnTo>
                <a:lnTo>
                  <a:pt x="58" y="848"/>
                </a:lnTo>
                <a:lnTo>
                  <a:pt x="44" y="838"/>
                </a:lnTo>
                <a:lnTo>
                  <a:pt x="29" y="832"/>
                </a:lnTo>
                <a:lnTo>
                  <a:pt x="15" y="827"/>
                </a:lnTo>
                <a:lnTo>
                  <a:pt x="0" y="825"/>
                </a:lnTo>
                <a:lnTo>
                  <a:pt x="19" y="806"/>
                </a:lnTo>
                <a:lnTo>
                  <a:pt x="38" y="790"/>
                </a:lnTo>
                <a:lnTo>
                  <a:pt x="58" y="777"/>
                </a:lnTo>
                <a:lnTo>
                  <a:pt x="77" y="765"/>
                </a:lnTo>
                <a:lnTo>
                  <a:pt x="94" y="758"/>
                </a:lnTo>
                <a:lnTo>
                  <a:pt x="109" y="752"/>
                </a:lnTo>
                <a:lnTo>
                  <a:pt x="127" y="748"/>
                </a:lnTo>
                <a:lnTo>
                  <a:pt x="142" y="746"/>
                </a:lnTo>
                <a:lnTo>
                  <a:pt x="163" y="750"/>
                </a:lnTo>
                <a:lnTo>
                  <a:pt x="184" y="761"/>
                </a:lnTo>
                <a:lnTo>
                  <a:pt x="207" y="779"/>
                </a:lnTo>
                <a:lnTo>
                  <a:pt x="231" y="806"/>
                </a:lnTo>
                <a:lnTo>
                  <a:pt x="254" y="838"/>
                </a:lnTo>
                <a:lnTo>
                  <a:pt x="277" y="878"/>
                </a:lnTo>
                <a:lnTo>
                  <a:pt x="302" y="924"/>
                </a:lnTo>
                <a:lnTo>
                  <a:pt x="327" y="980"/>
                </a:lnTo>
                <a:lnTo>
                  <a:pt x="363" y="1063"/>
                </a:lnTo>
                <a:lnTo>
                  <a:pt x="409" y="982"/>
                </a:lnTo>
                <a:lnTo>
                  <a:pt x="457" y="901"/>
                </a:lnTo>
                <a:lnTo>
                  <a:pt x="507" y="823"/>
                </a:lnTo>
                <a:lnTo>
                  <a:pt x="561" y="744"/>
                </a:lnTo>
                <a:lnTo>
                  <a:pt x="615" y="669"/>
                </a:lnTo>
                <a:lnTo>
                  <a:pt x="672" y="596"/>
                </a:lnTo>
                <a:lnTo>
                  <a:pt x="732" y="524"/>
                </a:lnTo>
                <a:lnTo>
                  <a:pt x="795" y="453"/>
                </a:lnTo>
                <a:lnTo>
                  <a:pt x="859" y="385"/>
                </a:lnTo>
                <a:lnTo>
                  <a:pt x="924" y="320"/>
                </a:lnTo>
                <a:lnTo>
                  <a:pt x="989" y="259"/>
                </a:lnTo>
                <a:lnTo>
                  <a:pt x="1055" y="199"/>
                </a:lnTo>
                <a:lnTo>
                  <a:pt x="1124" y="144"/>
                </a:lnTo>
                <a:lnTo>
                  <a:pt x="1191" y="92"/>
                </a:lnTo>
                <a:lnTo>
                  <a:pt x="1260" y="44"/>
                </a:lnTo>
                <a:lnTo>
                  <a:pt x="1331"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nchor="ct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5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51460" y="1778000"/>
            <a:ext cx="2074545" cy="1198880"/>
          </a:xfrm>
          <a:prstGeom prst="rect">
            <a:avLst/>
          </a:prstGeom>
          <a:solidFill>
            <a:schemeClr val="accent1">
              <a:lumMod val="20000"/>
              <a:lumOff val="80000"/>
            </a:schemeClr>
          </a:solidFill>
        </p:spPr>
        <p:txBody>
          <a:bodyPr wrap="square" rtlCol="0">
            <a:spAutoFit/>
          </a:bodyPr>
          <a:lstStyle/>
          <a:p>
            <a:pPr algn="ctr"/>
            <a:r>
              <a:rPr lang="en-US" altLang="zh-CN" sz="3600" dirty="0">
                <a:latin typeface="Times New Roman" panose="02020603050405020304" pitchFamily="18" charset="0"/>
                <a:cs typeface="Times New Roman" panose="02020603050405020304" pitchFamily="18" charset="0"/>
              </a:rPr>
              <a:t>structure of the text</a:t>
            </a:r>
            <a:endParaRPr lang="en-US" altLang="zh-CN" sz="3600" dirty="0">
              <a:latin typeface="Times New Roman" panose="02020603050405020304" pitchFamily="18" charset="0"/>
              <a:cs typeface="Times New Roman" panose="02020603050405020304" pitchFamily="18" charset="0"/>
            </a:endParaRPr>
          </a:p>
        </p:txBody>
      </p:sp>
      <p:sp>
        <p:nvSpPr>
          <p:cNvPr id="11" name="文本框 10"/>
          <p:cNvSpPr txBox="1"/>
          <p:nvPr/>
        </p:nvSpPr>
        <p:spPr>
          <a:xfrm>
            <a:off x="3825064" y="227677"/>
            <a:ext cx="3749675" cy="1076325"/>
          </a:xfrm>
          <a:prstGeom prst="rect">
            <a:avLst/>
          </a:prstGeom>
          <a:solidFill>
            <a:schemeClr val="tx2">
              <a:lumMod val="20000"/>
              <a:lumOff val="80000"/>
            </a:schemeClr>
          </a:solidFill>
        </p:spPr>
        <p:txBody>
          <a:bodyPr wrap="none" rtlCol="0">
            <a:spAutoFit/>
          </a:bodyPr>
          <a:lstStyle/>
          <a:p>
            <a:r>
              <a:rPr lang="en-US" altLang="zh-CN" sz="3200" dirty="0">
                <a:latin typeface="Times New Roman" panose="02020603050405020304" pitchFamily="18" charset="0"/>
                <a:cs typeface="Times New Roman" panose="02020603050405020304" pitchFamily="18" charset="0"/>
              </a:rPr>
              <a:t>problem/phenomenon</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+cause (para1)</a:t>
            </a:r>
            <a:endParaRPr lang="en-US" altLang="zh-CN" sz="3200" dirty="0">
              <a:latin typeface="Times New Roman" panose="02020603050405020304" pitchFamily="18" charset="0"/>
              <a:cs typeface="Times New Roman" panose="02020603050405020304" pitchFamily="18" charset="0"/>
            </a:endParaRPr>
          </a:p>
        </p:txBody>
      </p:sp>
      <p:sp>
        <p:nvSpPr>
          <p:cNvPr id="12" name="文本框 11"/>
          <p:cNvSpPr txBox="1"/>
          <p:nvPr/>
        </p:nvSpPr>
        <p:spPr>
          <a:xfrm>
            <a:off x="4139659" y="1700991"/>
            <a:ext cx="2359660" cy="583565"/>
          </a:xfrm>
          <a:prstGeom prst="rect">
            <a:avLst/>
          </a:prstGeom>
          <a:solidFill>
            <a:schemeClr val="tx2">
              <a:lumMod val="20000"/>
              <a:lumOff val="80000"/>
            </a:schemeClr>
          </a:solidFill>
        </p:spPr>
        <p:txBody>
          <a:bodyPr wrap="none" rtlCol="0">
            <a:spAutoFit/>
          </a:bodyPr>
          <a:lstStyle/>
          <a:p>
            <a:r>
              <a:rPr lang="en-US" altLang="zh-CN" sz="3200" dirty="0">
                <a:latin typeface="Times New Roman" panose="02020603050405020304" pitchFamily="18" charset="0"/>
                <a:cs typeface="Times New Roman" panose="02020603050405020304" pitchFamily="18" charset="0"/>
              </a:rPr>
              <a:t>cause (para2)</a:t>
            </a:r>
            <a:endParaRPr lang="en-US" altLang="zh-CN" sz="3200" dirty="0">
              <a:latin typeface="Times New Roman" panose="02020603050405020304" pitchFamily="18" charset="0"/>
              <a:cs typeface="Times New Roman" panose="02020603050405020304" pitchFamily="18" charset="0"/>
            </a:endParaRPr>
          </a:p>
        </p:txBody>
      </p:sp>
      <p:sp>
        <p:nvSpPr>
          <p:cNvPr id="13" name="文本框 12"/>
          <p:cNvSpPr txBox="1"/>
          <p:nvPr/>
        </p:nvSpPr>
        <p:spPr>
          <a:xfrm>
            <a:off x="4176197" y="2686498"/>
            <a:ext cx="2258060" cy="583565"/>
          </a:xfrm>
          <a:prstGeom prst="rect">
            <a:avLst/>
          </a:prstGeom>
          <a:solidFill>
            <a:schemeClr val="tx2">
              <a:lumMod val="20000"/>
              <a:lumOff val="80000"/>
            </a:schemeClr>
          </a:solidFill>
        </p:spPr>
        <p:txBody>
          <a:bodyPr wrap="none" rtlCol="0">
            <a:spAutoFit/>
          </a:bodyPr>
          <a:lstStyle/>
          <a:p>
            <a:r>
              <a:rPr lang="en-US" altLang="zh-CN" sz="3200" dirty="0">
                <a:latin typeface="Times New Roman" panose="02020603050405020304" pitchFamily="18" charset="0"/>
                <a:cs typeface="Times New Roman" panose="02020603050405020304" pitchFamily="18" charset="0"/>
              </a:rPr>
              <a:t>cause(para3)</a:t>
            </a:r>
            <a:endParaRPr lang="en-US" altLang="zh-CN" sz="3200" dirty="0">
              <a:latin typeface="Times New Roman" panose="02020603050405020304" pitchFamily="18" charset="0"/>
              <a:cs typeface="Times New Roman" panose="02020603050405020304" pitchFamily="18" charset="0"/>
            </a:endParaRPr>
          </a:p>
        </p:txBody>
      </p:sp>
      <p:sp>
        <p:nvSpPr>
          <p:cNvPr id="15" name="文本框 14"/>
          <p:cNvSpPr txBox="1"/>
          <p:nvPr/>
        </p:nvSpPr>
        <p:spPr>
          <a:xfrm>
            <a:off x="3896702" y="3848438"/>
            <a:ext cx="3148619" cy="584775"/>
          </a:xfrm>
          <a:prstGeom prst="rect">
            <a:avLst/>
          </a:prstGeom>
          <a:solidFill>
            <a:schemeClr val="tx2">
              <a:lumMod val="20000"/>
              <a:lumOff val="80000"/>
            </a:schemeClr>
          </a:solidFill>
        </p:spPr>
        <p:txBody>
          <a:bodyPr wrap="none" rtlCol="0">
            <a:spAutoFit/>
          </a:bodyPr>
          <a:lstStyle/>
          <a:p>
            <a:r>
              <a:rPr lang="en-US" altLang="zh-CN" sz="3200" dirty="0" smtClean="0">
                <a:latin typeface="Times New Roman" panose="02020603050405020304" pitchFamily="18" charset="0"/>
                <a:cs typeface="Times New Roman" panose="02020603050405020304" pitchFamily="18" charset="0"/>
              </a:rPr>
              <a:t>conclusion(para4)</a:t>
            </a:r>
            <a:endParaRPr lang="en-US" altLang="zh-CN" sz="3200" dirty="0">
              <a:latin typeface="Times New Roman" panose="02020603050405020304" pitchFamily="18" charset="0"/>
              <a:cs typeface="Times New Roman" panose="02020603050405020304" pitchFamily="18" charset="0"/>
            </a:endParaRPr>
          </a:p>
        </p:txBody>
      </p:sp>
      <p:sp>
        <p:nvSpPr>
          <p:cNvPr id="16" name="左大括号 15"/>
          <p:cNvSpPr/>
          <p:nvPr/>
        </p:nvSpPr>
        <p:spPr>
          <a:xfrm>
            <a:off x="2957830" y="1778000"/>
            <a:ext cx="1182370" cy="1282065"/>
          </a:xfrm>
          <a:prstGeom prst="leftBrace">
            <a:avLst>
              <a:gd name="adj1" fmla="val 8333"/>
              <a:gd name="adj2" fmla="val 51636"/>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zh-CN" altLang="en-US"/>
          </a:p>
        </p:txBody>
      </p:sp>
      <p:sp>
        <p:nvSpPr>
          <p:cNvPr id="17" name="左大括号 16"/>
          <p:cNvSpPr/>
          <p:nvPr/>
        </p:nvSpPr>
        <p:spPr>
          <a:xfrm>
            <a:off x="2450172" y="519461"/>
            <a:ext cx="692785" cy="3629620"/>
          </a:xfrm>
          <a:prstGeom prst="lef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zh-CN" altLang="en-US"/>
          </a:p>
        </p:txBody>
      </p:sp>
      <p:cxnSp>
        <p:nvCxnSpPr>
          <p:cNvPr id="18" name="直接箭头连接符 17"/>
          <p:cNvCxnSpPr/>
          <p:nvPr/>
        </p:nvCxnSpPr>
        <p:spPr>
          <a:xfrm flipV="1">
            <a:off x="3060065" y="519217"/>
            <a:ext cx="753745" cy="16510"/>
          </a:xfrm>
          <a:prstGeom prst="straightConnector1">
            <a:avLst/>
          </a:prstGeom>
          <a:ln>
            <a:tailEnd type="arrow" w="med" len="med"/>
          </a:ln>
        </p:spPr>
        <p:style>
          <a:lnRef idx="3">
            <a:schemeClr val="accent3"/>
          </a:lnRef>
          <a:fillRef idx="0">
            <a:schemeClr val="accent3"/>
          </a:fillRef>
          <a:effectRef idx="2">
            <a:schemeClr val="accent3"/>
          </a:effectRef>
          <a:fontRef idx="minor">
            <a:schemeClr val="tx1"/>
          </a:fontRef>
        </p:style>
      </p:cxnSp>
      <p:cxnSp>
        <p:nvCxnSpPr>
          <p:cNvPr id="19" name="直接箭头连接符 18"/>
          <p:cNvCxnSpPr/>
          <p:nvPr/>
        </p:nvCxnSpPr>
        <p:spPr>
          <a:xfrm flipV="1">
            <a:off x="3142957" y="4140826"/>
            <a:ext cx="753745" cy="16510"/>
          </a:xfrm>
          <a:prstGeom prst="straightConnector1">
            <a:avLst/>
          </a:prstGeom>
          <a:ln>
            <a:tailEnd type="arrow" w="med" len="med"/>
          </a:ln>
        </p:spPr>
        <p:style>
          <a:lnRef idx="3">
            <a:schemeClr val="accent3"/>
          </a:lnRef>
          <a:fillRef idx="0">
            <a:schemeClr val="accent3"/>
          </a:fillRef>
          <a:effectRef idx="2">
            <a:schemeClr val="accent3"/>
          </a:effectRef>
          <a:fontRef idx="minor">
            <a:schemeClr val="tx1"/>
          </a:fontRef>
        </p:style>
      </p:cxn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82094" y="4617809"/>
            <a:ext cx="3917898" cy="2087474"/>
          </a:xfrm>
          <a:prstGeom prst="rect">
            <a:avLst/>
          </a:prstGeom>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6279" y="4597640"/>
            <a:ext cx="3755724" cy="210764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amond(in)">
                                      <p:cBhvr>
                                        <p:cTn id="10" dur="2000"/>
                                        <p:tgtEl>
                                          <p:spTgt spid="12"/>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diamond(in)">
                                      <p:cBhvr>
                                        <p:cTn id="13" dur="2000"/>
                                        <p:tgtEl>
                                          <p:spTgt spid="13"/>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diamond(in)">
                                      <p:cBhvr>
                                        <p:cTn id="16" dur="2000"/>
                                        <p:tgtEl>
                                          <p:spTgt spid="15"/>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amond(in)">
                                      <p:cBhvr>
                                        <p:cTn id="19" dur="2000"/>
                                        <p:tgtEl>
                                          <p:spTgt spid="16"/>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amond(in)">
                                      <p:cBhvr>
                                        <p:cTn id="22" dur="2000"/>
                                        <p:tgtEl>
                                          <p:spTgt spid="17"/>
                                        </p:tgtEl>
                                      </p:cBhvr>
                                    </p:animEffect>
                                  </p:childTnLst>
                                </p:cTn>
                              </p:par>
                              <p:par>
                                <p:cTn id="23" presetID="8" presetClass="entr" presetSubtype="16"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amond(in)">
                                      <p:cBhvr>
                                        <p:cTn id="25" dur="2000"/>
                                        <p:tgtEl>
                                          <p:spTgt spid="18"/>
                                        </p:tgtEl>
                                      </p:cBhvr>
                                    </p:animEffect>
                                  </p:childTnLst>
                                </p:cTn>
                              </p:par>
                              <p:par>
                                <p:cTn id="26" presetID="8" presetClass="entr" presetSubtype="16"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diamond(in)">
                                      <p:cBhvr>
                                        <p:cTn id="28"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5" grpId="0" animBg="1"/>
      <p:bldP spid="16" grpId="0" animBg="1"/>
      <p:bldP spid="17" grpId="0" animBg="1"/>
      <p:bldP spid="11" grpId="1" animBg="1"/>
      <p:bldP spid="12" grpId="1" animBg="1"/>
      <p:bldP spid="13" grpId="1" animBg="1"/>
      <p:bldP spid="15" grpId="1" animBg="1"/>
      <p:bldP spid="16" grpId="1" animBg="1"/>
      <p:bldP spid="17"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876404" y="144364"/>
            <a:ext cx="5416550" cy="768350"/>
          </a:xfrm>
          <a:prstGeom prst="rect">
            <a:avLst/>
          </a:prstGeom>
          <a:noFill/>
        </p:spPr>
        <p:txBody>
          <a:bodyPr wrap="none" lIns="91440" tIns="45720" rIns="91440" bIns="4572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Para1 key information </a:t>
            </a:r>
            <a:endParaRPr lang="en-US" altLang="zh-CN"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矩形 3"/>
          <p:cNvSpPr/>
          <p:nvPr/>
        </p:nvSpPr>
        <p:spPr>
          <a:xfrm>
            <a:off x="208112" y="1196752"/>
            <a:ext cx="8684368" cy="3046988"/>
          </a:xfrm>
          <a:prstGeom prst="rect">
            <a:avLst/>
          </a:prstGeom>
        </p:spPr>
        <p:txBody>
          <a:bodyPr wrap="square">
            <a:spAutoFit/>
          </a:bodyPr>
          <a:lstStyle/>
          <a:p>
            <a:pPr algn="just"/>
            <a:r>
              <a:rPr lang="en-US" altLang="zh-CN" sz="3200" dirty="0" smtClean="0">
                <a:latin typeface="Times New Roman" panose="02020603050405020304" pitchFamily="18" charset="0"/>
                <a:cs typeface="Times New Roman" panose="02020603050405020304" pitchFamily="18" charset="0"/>
              </a:rPr>
              <a:t>    Feeling </a:t>
            </a:r>
            <a:r>
              <a:rPr lang="en-US" altLang="zh-CN" sz="3200" dirty="0">
                <a:latin typeface="Times New Roman" panose="02020603050405020304" pitchFamily="18" charset="0"/>
                <a:cs typeface="Times New Roman" panose="02020603050405020304" pitchFamily="18" charset="0"/>
              </a:rPr>
              <a:t>hungry? If you're feeling starved, what is the easiest way to satisfy your hunger? Many of us will reach for a takeaway menu and order some delicious but possibly unhealthy food. And our increasingly busy life adds to our need to buy ready-made food on the go or delivered to our home</a:t>
            </a:r>
            <a:endParaRPr lang="zh-CN" altLang="zh-CN" sz="3200" dirty="0">
              <a:latin typeface="Times New Roman" panose="02020603050405020304" pitchFamily="18" charset="0"/>
              <a:cs typeface="Times New Roman" panose="02020603050405020304" pitchFamily="18" charset="0"/>
            </a:endParaRPr>
          </a:p>
        </p:txBody>
      </p:sp>
      <p:sp>
        <p:nvSpPr>
          <p:cNvPr id="5" name="椭圆 4"/>
          <p:cNvSpPr/>
          <p:nvPr/>
        </p:nvSpPr>
        <p:spPr>
          <a:xfrm>
            <a:off x="3203848" y="1628800"/>
            <a:ext cx="3384376"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6" name="椭圆 5"/>
          <p:cNvSpPr/>
          <p:nvPr/>
        </p:nvSpPr>
        <p:spPr>
          <a:xfrm>
            <a:off x="2771800" y="2235152"/>
            <a:ext cx="3312368"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椭圆 6"/>
          <p:cNvSpPr/>
          <p:nvPr/>
        </p:nvSpPr>
        <p:spPr>
          <a:xfrm>
            <a:off x="149088" y="2720246"/>
            <a:ext cx="6871183"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 name="TextBox 7"/>
          <p:cNvSpPr txBox="1"/>
          <p:nvPr/>
        </p:nvSpPr>
        <p:spPr>
          <a:xfrm>
            <a:off x="208112" y="3670226"/>
            <a:ext cx="2977097" cy="584775"/>
          </a:xfrm>
          <a:prstGeom prst="rect">
            <a:avLst/>
          </a:prstGeom>
          <a:solidFill>
            <a:schemeClr val="bg1"/>
          </a:solidFill>
        </p:spPr>
        <p:txBody>
          <a:bodyPr wrap="none" rtlCol="0">
            <a:spAutoFit/>
          </a:bodyPr>
          <a:lstStyle/>
          <a:p>
            <a:r>
              <a:rPr lang="en-US" altLang="zh-CN" sz="3200" dirty="0" smtClean="0">
                <a:solidFill>
                  <a:schemeClr val="accent6">
                    <a:lumMod val="75000"/>
                  </a:schemeClr>
                </a:solidFill>
                <a:latin typeface="Times New Roman" panose="02020603050405020304" pitchFamily="18" charset="0"/>
                <a:cs typeface="Times New Roman" panose="02020603050405020304" pitchFamily="18" charset="0"/>
              </a:rPr>
              <a:t>ready-made food</a:t>
            </a:r>
            <a:endParaRPr lang="zh-CN" altLang="en-US" sz="3200" dirty="0">
              <a:solidFill>
                <a:schemeClr val="accent6">
                  <a:lumMod val="75000"/>
                </a:schemeClr>
              </a:solidFill>
              <a:latin typeface="Times New Roman" panose="02020603050405020304" pitchFamily="18" charset="0"/>
              <a:cs typeface="Times New Roman" panose="02020603050405020304" pitchFamily="18" charset="0"/>
            </a:endParaRPr>
          </a:p>
        </p:txBody>
      </p:sp>
      <p:cxnSp>
        <p:nvCxnSpPr>
          <p:cNvPr id="9" name="直接箭头连接符 8"/>
          <p:cNvCxnSpPr/>
          <p:nvPr/>
        </p:nvCxnSpPr>
        <p:spPr>
          <a:xfrm flipH="1">
            <a:off x="1696660" y="2612611"/>
            <a:ext cx="1293342" cy="1350002"/>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12" name="直接箭头连接符 11"/>
          <p:cNvCxnSpPr/>
          <p:nvPr/>
        </p:nvCxnSpPr>
        <p:spPr>
          <a:xfrm flipH="1">
            <a:off x="1907704" y="3125315"/>
            <a:ext cx="1872208" cy="759606"/>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sp>
        <p:nvSpPr>
          <p:cNvPr id="2" name="椭圆 1"/>
          <p:cNvSpPr/>
          <p:nvPr/>
        </p:nvSpPr>
        <p:spPr>
          <a:xfrm>
            <a:off x="2572385" y="3285490"/>
            <a:ext cx="2024380" cy="447040"/>
          </a:xfrm>
          <a:prstGeom prst="ellipse">
            <a:avLst/>
          </a:prstGeom>
          <a:solidFill>
            <a:schemeClr val="accent6">
              <a:lumMod val="60000"/>
              <a:lumOff val="40000"/>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10" name="直接箭头连接符 9"/>
          <p:cNvCxnSpPr/>
          <p:nvPr/>
        </p:nvCxnSpPr>
        <p:spPr>
          <a:xfrm>
            <a:off x="3633470" y="3732530"/>
            <a:ext cx="434975" cy="70485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sp>
        <p:nvSpPr>
          <p:cNvPr id="11" name="文本框 10"/>
          <p:cNvSpPr txBox="1"/>
          <p:nvPr/>
        </p:nvSpPr>
        <p:spPr>
          <a:xfrm>
            <a:off x="4041775" y="4243705"/>
            <a:ext cx="2546350" cy="645160"/>
          </a:xfrm>
          <a:prstGeom prst="rect">
            <a:avLst/>
          </a:prstGeom>
          <a:noFill/>
        </p:spPr>
        <p:txBody>
          <a:bodyPr wrap="none" rtlCol="0">
            <a:spAutoFit/>
          </a:bodyPr>
          <a:p>
            <a:r>
              <a:rPr lang="en-US" altLang="zh-CN" sz="3600">
                <a:solidFill>
                  <a:srgbClr val="FF0000"/>
                </a:solidFill>
              </a:rPr>
              <a:t>fast-pace life</a:t>
            </a:r>
            <a:endParaRPr lang="en-US" altLang="zh-CN" sz="3600">
              <a:solidFill>
                <a:srgbClr val="FF0000"/>
              </a:solidFill>
            </a:endParaRPr>
          </a:p>
        </p:txBody>
      </p:sp>
      <p:sp>
        <p:nvSpPr>
          <p:cNvPr id="13" name="文本框 12"/>
          <p:cNvSpPr txBox="1"/>
          <p:nvPr/>
        </p:nvSpPr>
        <p:spPr>
          <a:xfrm>
            <a:off x="485140" y="4888865"/>
            <a:ext cx="8173720" cy="1814830"/>
          </a:xfrm>
          <a:prstGeom prst="rect">
            <a:avLst/>
          </a:prstGeom>
          <a:noFill/>
          <a:ln w="22225">
            <a:solidFill>
              <a:srgbClr val="0070C0"/>
            </a:solidFill>
          </a:ln>
        </p:spPr>
        <p:txBody>
          <a:bodyPr wrap="square" rtlCol="0">
            <a:spAutoFit/>
          </a:bodyPr>
          <a:p>
            <a:r>
              <a:rPr lang="zh-CN" altLang="zh-CN" sz="2800">
                <a:latin typeface="Times New Roman" panose="02020603050405020304" pitchFamily="18" charset="0"/>
                <a:cs typeface="Times New Roman" panose="02020603050405020304" pitchFamily="18" charset="0"/>
              </a:rPr>
              <a:t>由于</a:t>
            </a:r>
            <a:endParaRPr lang="zh-CN" altLang="zh-CN" sz="2800">
              <a:latin typeface="Times New Roman" panose="02020603050405020304" pitchFamily="18" charset="0"/>
              <a:cs typeface="Times New Roman" panose="02020603050405020304" pitchFamily="18" charset="0"/>
            </a:endParaRPr>
          </a:p>
          <a:p>
            <a:r>
              <a:rPr lang="en-US" altLang="zh-CN" sz="2800">
                <a:latin typeface="Times New Roman" panose="02020603050405020304" pitchFamily="18" charset="0"/>
                <a:cs typeface="Times New Roman" panose="02020603050405020304" pitchFamily="18" charset="0"/>
              </a:rPr>
              <a:t>owing to, due to, as a result of, as a consequence of</a:t>
            </a:r>
            <a:endParaRPr lang="en-US" altLang="zh-CN" sz="2800">
              <a:latin typeface="Times New Roman" panose="02020603050405020304" pitchFamily="18" charset="0"/>
              <a:cs typeface="Times New Roman" panose="02020603050405020304" pitchFamily="18" charset="0"/>
            </a:endParaRPr>
          </a:p>
          <a:p>
            <a:r>
              <a:rPr lang="en-US" altLang="zh-CN" sz="2800">
                <a:latin typeface="Times New Roman" panose="02020603050405020304" pitchFamily="18" charset="0"/>
                <a:cs typeface="Times New Roman" panose="02020603050405020304" pitchFamily="18" charset="0"/>
              </a:rPr>
              <a:t>lead to, result in, be responsible for, give rise to, contribute to</a:t>
            </a:r>
            <a:endParaRPr lang="en-US" altLang="zh-CN"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linds(horizontal)">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linds(horizontal)">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linds(horizontal)">
                                      <p:cBhvr>
                                        <p:cTn id="40" dur="500"/>
                                        <p:tgtEl>
                                          <p:spTgt spid="10"/>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linds(horizontal)">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2" grpId="0" animBg="1"/>
      <p:bldP spid="11"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nvSpPr>
        <p:spPr>
          <a:xfrm>
            <a:off x="467043" y="116840"/>
            <a:ext cx="8075612" cy="720725"/>
          </a:xfrm>
          <a:prstGeom prst="rect">
            <a:avLst/>
          </a:prstGeom>
          <a:noFill/>
          <a:ln w="9525">
            <a:noFill/>
          </a:ln>
        </p:spPr>
        <p:txBody>
          <a:bodyPr anchor="ctr"/>
          <a:lstStyle>
            <a:lvl1pPr marL="0" lvl="0" indent="0" algn="r" defTabSz="914400" eaLnBrk="1" fontAlgn="base" latinLnBrk="0" hangingPunct="1">
              <a:lnSpc>
                <a:spcPct val="100000"/>
              </a:lnSpc>
              <a:spcBef>
                <a:spcPct val="0"/>
              </a:spcBef>
              <a:spcAft>
                <a:spcPct val="0"/>
              </a:spcAft>
              <a:buNone/>
              <a:defRPr sz="3600" b="0" i="0" u="none" kern="1200" baseline="0">
                <a:solidFill>
                  <a:schemeClr val="bg1"/>
                </a:solidFill>
                <a:latin typeface="+mj-lt"/>
                <a:ea typeface="+mj-ea"/>
                <a:cs typeface="+mj-cs"/>
              </a:defRPr>
            </a:lvl1pPr>
          </a:lstStyle>
          <a:p>
            <a:pPr algn="ctr"/>
            <a:r>
              <a:rPr lang="en-US" altLang="zh-CN" b="1" dirty="0" smtClean="0">
                <a:solidFill>
                  <a:schemeClr val="tx2">
                    <a:lumMod val="75000"/>
                  </a:schemeClr>
                </a:solidFill>
                <a:latin typeface="华文楷体" panose="02010600040101010101" charset="-122"/>
                <a:ea typeface="华文楷体" panose="02010600040101010101" charset="-122"/>
                <a:sym typeface="+mn-ea"/>
              </a:rPr>
              <a:t> </a:t>
            </a:r>
            <a:r>
              <a:rPr lang="zh-CN" altLang="en-US" b="1" dirty="0" smtClean="0">
                <a:solidFill>
                  <a:schemeClr val="tx2">
                    <a:lumMod val="75000"/>
                  </a:schemeClr>
                </a:solidFill>
                <a:latin typeface="华文楷体" panose="02010600040101010101" charset="-122"/>
                <a:ea typeface="华文楷体" panose="02010600040101010101" charset="-122"/>
                <a:sym typeface="+mn-ea"/>
              </a:rPr>
              <a:t>一带一路</a:t>
            </a:r>
            <a:r>
              <a:rPr lang="zh-CN" altLang="zh-CN" b="1" dirty="0" smtClean="0">
                <a:solidFill>
                  <a:schemeClr val="tx2">
                    <a:lumMod val="75000"/>
                  </a:schemeClr>
                </a:solidFill>
                <a:latin typeface="华文楷体" panose="02010600040101010101" charset="-122"/>
                <a:ea typeface="华文楷体" panose="02010600040101010101" charset="-122"/>
                <a:sym typeface="+mn-ea"/>
              </a:rPr>
              <a:t>，一句多译  </a:t>
            </a:r>
            <a:r>
              <a:rPr lang="en-US" altLang="zh-CN" b="1" dirty="0" smtClean="0">
                <a:solidFill>
                  <a:schemeClr val="tx2">
                    <a:lumMod val="75000"/>
                  </a:schemeClr>
                </a:solidFill>
              </a:rPr>
              <a:t>Key Point1 </a:t>
            </a:r>
            <a:endParaRPr lang="en-US" altLang="zh-CN" b="1" dirty="0" smtClean="0">
              <a:solidFill>
                <a:schemeClr val="tx2">
                  <a:lumMod val="75000"/>
                </a:schemeClr>
              </a:solidFill>
            </a:endParaRPr>
          </a:p>
        </p:txBody>
      </p:sp>
      <p:sp>
        <p:nvSpPr>
          <p:cNvPr id="5" name="文本框 4"/>
          <p:cNvSpPr txBox="1"/>
          <p:nvPr/>
        </p:nvSpPr>
        <p:spPr>
          <a:xfrm>
            <a:off x="354330" y="854075"/>
            <a:ext cx="8331835" cy="1198880"/>
          </a:xfrm>
          <a:prstGeom prst="rect">
            <a:avLst/>
          </a:prstGeom>
          <a:noFill/>
          <a:ln w="19050">
            <a:solidFill>
              <a:schemeClr val="tx1"/>
            </a:solidFill>
          </a:ln>
        </p:spPr>
        <p:txBody>
          <a:bodyPr wrap="square" rtlCol="0">
            <a:spAutoFit/>
          </a:bodyPr>
          <a:p>
            <a:r>
              <a:rPr lang="en-US" altLang="zh-CN" sz="3600">
                <a:solidFill>
                  <a:schemeClr val="accent6">
                    <a:lumMod val="75000"/>
                  </a:schemeClr>
                </a:solidFill>
                <a:latin typeface="Times New Roman" panose="02020603050405020304" pitchFamily="18" charset="0"/>
                <a:cs typeface="Times New Roman" panose="02020603050405020304" pitchFamily="18" charset="0"/>
              </a:rPr>
              <a:t>With the fast pace of modern life, people tend to order takeaways when hungry.</a:t>
            </a:r>
            <a:endParaRPr lang="en-US" altLang="zh-CN" sz="360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6" name="文本框 5"/>
          <p:cNvSpPr txBox="1"/>
          <p:nvPr/>
        </p:nvSpPr>
        <p:spPr>
          <a:xfrm>
            <a:off x="282575" y="2277110"/>
            <a:ext cx="8475345" cy="4523105"/>
          </a:xfrm>
          <a:prstGeom prst="rect">
            <a:avLst/>
          </a:prstGeom>
          <a:noFill/>
          <a:ln w="19050">
            <a:solidFill>
              <a:schemeClr val="tx1"/>
            </a:solidFill>
          </a:ln>
        </p:spPr>
        <p:txBody>
          <a:bodyPr wrap="square" rtlCol="0">
            <a:spAutoFit/>
          </a:bodyPr>
          <a:p>
            <a:pPr marL="285750" indent="-285750" algn="just">
              <a:buFont typeface="Arial" panose="020B0604020202020204" pitchFamily="34" charset="0"/>
              <a:buChar char="•"/>
            </a:pPr>
            <a:r>
              <a:rPr lang="en-US" altLang="zh-CN" sz="3200">
                <a:latin typeface="Times New Roman" panose="02020603050405020304" pitchFamily="18" charset="0"/>
                <a:cs typeface="Times New Roman" panose="02020603050405020304" pitchFamily="18" charset="0"/>
              </a:rPr>
              <a:t>Owing to the busy life, people choose to order ready-made food when hungry.</a:t>
            </a:r>
            <a:endParaRPr lang="en-US" altLang="zh-CN" sz="320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altLang="zh-CN" sz="3200">
                <a:latin typeface="Times New Roman" panose="02020603050405020304" pitchFamily="18" charset="0"/>
                <a:cs typeface="Times New Roman" panose="02020603050405020304" pitchFamily="18" charset="0"/>
              </a:rPr>
              <a:t>The fast pace of modern life drives more people to order takeaway food when hungry.</a:t>
            </a:r>
            <a:endParaRPr lang="en-US" altLang="zh-CN" sz="320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altLang="zh-CN" sz="3200">
                <a:latin typeface="Times New Roman" panose="02020603050405020304" pitchFamily="18" charset="0"/>
                <a:cs typeface="Times New Roman" panose="02020603050405020304" pitchFamily="18" charset="0"/>
              </a:rPr>
              <a:t>The busy life contributes to the phenomenon that people tend to order ready-made food when hungry.</a:t>
            </a:r>
            <a:endParaRPr lang="en-US" altLang="zh-CN" sz="320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US" altLang="zh-CN" sz="320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US" altLang="zh-CN"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plus(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51564" y="45304"/>
            <a:ext cx="5416550" cy="768350"/>
          </a:xfrm>
          <a:prstGeom prst="rect">
            <a:avLst/>
          </a:prstGeom>
          <a:noFill/>
        </p:spPr>
        <p:txBody>
          <a:bodyPr wrap="none" lIns="91440" tIns="45720" rIns="91440" bIns="4572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Para2 key information </a:t>
            </a:r>
            <a:endParaRPr lang="en-US" altLang="zh-CN"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文本框 3"/>
          <p:cNvSpPr txBox="1"/>
          <p:nvPr/>
        </p:nvSpPr>
        <p:spPr>
          <a:xfrm>
            <a:off x="179070" y="836930"/>
            <a:ext cx="8543925" cy="5692775"/>
          </a:xfrm>
          <a:prstGeom prst="rect">
            <a:avLst/>
          </a:prstGeom>
          <a:noFill/>
        </p:spPr>
        <p:txBody>
          <a:bodyPr wrap="square" rtlCol="0" anchor="t">
            <a:spAutoFit/>
          </a:bodyPr>
          <a:p>
            <a:pPr algn="just"/>
            <a:r>
              <a:rPr lang="en-US" altLang="zh-CN" sz="2800" dirty="0" smtClean="0">
                <a:latin typeface="Times New Roman" panose="02020603050405020304" pitchFamily="18" charset="0"/>
                <a:cs typeface="Times New Roman" panose="02020603050405020304" pitchFamily="18" charset="0"/>
                <a:sym typeface="+mn-ea"/>
              </a:rPr>
              <a:t>    Eating </a:t>
            </a:r>
            <a:r>
              <a:rPr lang="en-US" altLang="zh-CN" sz="2800" dirty="0">
                <a:latin typeface="Times New Roman" panose="02020603050405020304" pitchFamily="18" charset="0"/>
                <a:cs typeface="Times New Roman" panose="02020603050405020304" pitchFamily="18" charset="0"/>
                <a:sym typeface="+mn-ea"/>
              </a:rPr>
              <a:t>options are endless, and new technology means we can feed our desire at the push of a button. Takeaway delivery apps make ordering food quick and convenient. This is especially the case during the recent coronavirus crisis, when people stuck at home with nothing to cook or lacked the skills to prepare a meal for themselves. It's calculated that in the UK alone, people eat three million takeaway meals a day, and the three biggest delivery apps together offer a choice of 100 cuisines from 60,000 restaurants. Amelia </a:t>
            </a:r>
            <a:r>
              <a:rPr lang="en-US" altLang="zh-CN" sz="2800" dirty="0" err="1">
                <a:latin typeface="Times New Roman" panose="02020603050405020304" pitchFamily="18" charset="0"/>
                <a:cs typeface="Times New Roman" panose="02020603050405020304" pitchFamily="18" charset="0"/>
                <a:sym typeface="+mn-ea"/>
              </a:rPr>
              <a:t>Brophy</a:t>
            </a:r>
            <a:r>
              <a:rPr lang="en-US" altLang="zh-CN" sz="2800" dirty="0">
                <a:latin typeface="Times New Roman" panose="02020603050405020304" pitchFamily="18" charset="0"/>
                <a:cs typeface="Times New Roman" panose="02020603050405020304" pitchFamily="18" charset="0"/>
                <a:sym typeface="+mn-ea"/>
              </a:rPr>
              <a:t>, Head of UK Data Products at </a:t>
            </a:r>
            <a:r>
              <a:rPr lang="en-US" altLang="zh-CN" sz="2800" dirty="0" err="1">
                <a:latin typeface="Times New Roman" panose="02020603050405020304" pitchFamily="18" charset="0"/>
                <a:cs typeface="Times New Roman" panose="02020603050405020304" pitchFamily="18" charset="0"/>
                <a:sym typeface="+mn-ea"/>
              </a:rPr>
              <a:t>Yougov</a:t>
            </a:r>
            <a:r>
              <a:rPr lang="en-US" altLang="zh-CN" sz="2800" dirty="0">
                <a:latin typeface="Times New Roman" panose="02020603050405020304" pitchFamily="18" charset="0"/>
                <a:cs typeface="Times New Roman" panose="02020603050405020304" pitchFamily="18" charset="0"/>
                <a:sym typeface="+mn-ea"/>
              </a:rPr>
              <a:t> told the BBC that its research "suggests that the frequency of takeaways ordered is expected to increase in the future.</a:t>
            </a:r>
            <a:endParaRPr lang="en-US" altLang="zh-CN" sz="2800" dirty="0">
              <a:latin typeface="Times New Roman" panose="02020603050405020304" pitchFamily="18" charset="0"/>
              <a:cs typeface="Times New Roman" panose="02020603050405020304" pitchFamily="18" charset="0"/>
              <a:sym typeface="+mn-ea"/>
            </a:endParaRPr>
          </a:p>
        </p:txBody>
      </p:sp>
      <p:sp>
        <p:nvSpPr>
          <p:cNvPr id="6" name="椭圆 5"/>
          <p:cNvSpPr/>
          <p:nvPr/>
        </p:nvSpPr>
        <p:spPr>
          <a:xfrm>
            <a:off x="5147945" y="765175"/>
            <a:ext cx="2513330"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椭圆 6"/>
          <p:cNvSpPr/>
          <p:nvPr/>
        </p:nvSpPr>
        <p:spPr>
          <a:xfrm>
            <a:off x="5148218" y="1629435"/>
            <a:ext cx="3384376"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 name="椭圆 7"/>
          <p:cNvSpPr/>
          <p:nvPr/>
        </p:nvSpPr>
        <p:spPr>
          <a:xfrm>
            <a:off x="395605" y="765175"/>
            <a:ext cx="415099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9" name="椭圆 8"/>
          <p:cNvSpPr/>
          <p:nvPr/>
        </p:nvSpPr>
        <p:spPr>
          <a:xfrm>
            <a:off x="4932045" y="5445760"/>
            <a:ext cx="3384550" cy="67183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0" name="椭圆 9"/>
          <p:cNvSpPr/>
          <p:nvPr/>
        </p:nvSpPr>
        <p:spPr>
          <a:xfrm>
            <a:off x="179070" y="1715135"/>
            <a:ext cx="2024380" cy="447040"/>
          </a:xfrm>
          <a:prstGeom prst="ellipse">
            <a:avLst/>
          </a:prstGeom>
          <a:solidFill>
            <a:schemeClr val="accent6">
              <a:lumMod val="60000"/>
              <a:lumOff val="40000"/>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11" name="直接箭头连接符 10"/>
          <p:cNvCxnSpPr/>
          <p:nvPr/>
        </p:nvCxnSpPr>
        <p:spPr>
          <a:xfrm flipH="1">
            <a:off x="2411730" y="1341120"/>
            <a:ext cx="213360" cy="1511935"/>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12" name="直接箭头连接符 11"/>
          <p:cNvCxnSpPr/>
          <p:nvPr/>
        </p:nvCxnSpPr>
        <p:spPr>
          <a:xfrm>
            <a:off x="1113155" y="2162175"/>
            <a:ext cx="1082675" cy="76327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13" name="直接箭头连接符 12"/>
          <p:cNvCxnSpPr/>
          <p:nvPr/>
        </p:nvCxnSpPr>
        <p:spPr>
          <a:xfrm flipH="1">
            <a:off x="2627630" y="1341120"/>
            <a:ext cx="2877820" cy="1584325"/>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14" name="直接箭头连接符 13"/>
          <p:cNvCxnSpPr/>
          <p:nvPr/>
        </p:nvCxnSpPr>
        <p:spPr>
          <a:xfrm flipH="1">
            <a:off x="2844165" y="2277110"/>
            <a:ext cx="3021330" cy="72009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sp>
        <p:nvSpPr>
          <p:cNvPr id="15" name="矩形 14"/>
          <p:cNvSpPr/>
          <p:nvPr/>
        </p:nvSpPr>
        <p:spPr>
          <a:xfrm>
            <a:off x="1403668" y="2997200"/>
            <a:ext cx="3340100" cy="1198880"/>
          </a:xfrm>
          <a:prstGeom prst="rect">
            <a:avLst/>
          </a:prstGeom>
          <a:solidFill>
            <a:schemeClr val="bg2"/>
          </a:solidFill>
          <a:ln>
            <a:noFill/>
          </a:ln>
        </p:spPr>
        <p:txBody>
          <a:bodyPr wrap="none" rtlCol="0" anchor="t">
            <a:spAutoFit/>
          </a:bodyPr>
          <a:p>
            <a:pPr algn="ctr"/>
            <a:r>
              <a:rPr lang="en-US" altLang="zh-CN" sz="72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rPr>
              <a:t>reasons </a:t>
            </a:r>
            <a:endParaRPr lang="en-US" altLang="zh-CN" sz="72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endParaRPr>
          </a:p>
        </p:txBody>
      </p:sp>
      <p:cxnSp>
        <p:nvCxnSpPr>
          <p:cNvPr id="16" name="直接箭头连接符 15"/>
          <p:cNvCxnSpPr/>
          <p:nvPr/>
        </p:nvCxnSpPr>
        <p:spPr>
          <a:xfrm flipH="1">
            <a:off x="3851910" y="5517515"/>
            <a:ext cx="1440180" cy="12065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sp>
        <p:nvSpPr>
          <p:cNvPr id="17" name="矩形 16"/>
          <p:cNvSpPr/>
          <p:nvPr/>
        </p:nvSpPr>
        <p:spPr>
          <a:xfrm>
            <a:off x="179388" y="5229225"/>
            <a:ext cx="3688080" cy="1198880"/>
          </a:xfrm>
          <a:prstGeom prst="rect">
            <a:avLst/>
          </a:prstGeom>
          <a:solidFill>
            <a:schemeClr val="bg2"/>
          </a:solidFill>
          <a:ln>
            <a:noFill/>
          </a:ln>
        </p:spPr>
        <p:txBody>
          <a:bodyPr wrap="none" rtlCol="0" anchor="t">
            <a:spAutoFit/>
          </a:bodyPr>
          <a:p>
            <a:pPr algn="ctr"/>
            <a:r>
              <a:rPr lang="en-US" altLang="zh-CN" sz="72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rPr>
              <a:t>tendency</a:t>
            </a:r>
            <a:endParaRPr lang="en-US" altLang="zh-CN" sz="72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1"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par>
                                <p:cTn id="28" presetID="3" presetClass="entr" presetSubtype="1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linds(horizontal)">
                                      <p:cBhvr>
                                        <p:cTn id="30" dur="500"/>
                                        <p:tgtEl>
                                          <p:spTgt spid="11"/>
                                        </p:tgtEl>
                                      </p:cBhvr>
                                    </p:animEffect>
                                  </p:childTnLst>
                                </p:cTn>
                              </p:par>
                              <p:par>
                                <p:cTn id="31" presetID="3" presetClass="entr" presetSubtype="1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linds(horizontal)">
                                      <p:cBhvr>
                                        <p:cTn id="33" dur="500"/>
                                        <p:tgtEl>
                                          <p:spTgt spid="13"/>
                                        </p:tgtEl>
                                      </p:cBhvr>
                                    </p:animEffect>
                                  </p:childTnLst>
                                </p:cTn>
                              </p:par>
                              <p:par>
                                <p:cTn id="34" presetID="3" presetClass="entr" presetSubtype="10"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linds(horizont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linds(horizontal)">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13" presetClass="entr" presetSubtype="16" fill="hold" grpId="1"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plus(in)">
                                      <p:cBhvr>
                                        <p:cTn id="46" dur="20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blinds(horizontal)">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blinds(horizontal)">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P spid="6" grpId="1" animBg="1"/>
      <p:bldP spid="10" grpId="1" animBg="1"/>
      <p:bldP spid="7" grpId="1" animBg="1"/>
      <p:bldP spid="15" grpId="0" animBg="1"/>
      <p:bldP spid="9" grpId="1"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79070" y="836930"/>
            <a:ext cx="8543925" cy="5692775"/>
          </a:xfrm>
          <a:prstGeom prst="rect">
            <a:avLst/>
          </a:prstGeom>
          <a:noFill/>
        </p:spPr>
        <p:txBody>
          <a:bodyPr wrap="square" rtlCol="0" anchor="t">
            <a:spAutoFit/>
          </a:bodyPr>
          <a:p>
            <a:pPr algn="just"/>
            <a:r>
              <a:rPr lang="en-US" altLang="zh-CN" sz="2800" dirty="0" smtClean="0">
                <a:latin typeface="Times New Roman" panose="02020603050405020304" pitchFamily="18" charset="0"/>
                <a:cs typeface="Times New Roman" panose="02020603050405020304" pitchFamily="18" charset="0"/>
                <a:sym typeface="+mn-ea"/>
              </a:rPr>
              <a:t>    Eating </a:t>
            </a:r>
            <a:r>
              <a:rPr lang="en-US" altLang="zh-CN" sz="2800" dirty="0">
                <a:latin typeface="Times New Roman" panose="02020603050405020304" pitchFamily="18" charset="0"/>
                <a:cs typeface="Times New Roman" panose="02020603050405020304" pitchFamily="18" charset="0"/>
                <a:sym typeface="+mn-ea"/>
              </a:rPr>
              <a:t>options are endless, and new technology means we can feed our desire at the push of a button. Takeaway delivery apps make ordering food quick and convenient. This is especially the case during the recent coronavirus crisis, when people stuck at home with nothing to cook or lacked the skills to prepare a meal for themselves. It's calculated that in the UK alone, people eat three million takeaway meals a day, and the three biggest delivery apps together offer a choice of 100 cuisines from 60,000 restaurants. Amelia </a:t>
            </a:r>
            <a:r>
              <a:rPr lang="en-US" altLang="zh-CN" sz="2800" dirty="0" err="1">
                <a:latin typeface="Times New Roman" panose="02020603050405020304" pitchFamily="18" charset="0"/>
                <a:cs typeface="Times New Roman" panose="02020603050405020304" pitchFamily="18" charset="0"/>
                <a:sym typeface="+mn-ea"/>
              </a:rPr>
              <a:t>Brophy</a:t>
            </a:r>
            <a:r>
              <a:rPr lang="en-US" altLang="zh-CN" sz="2800" dirty="0">
                <a:latin typeface="Times New Roman" panose="02020603050405020304" pitchFamily="18" charset="0"/>
                <a:cs typeface="Times New Roman" panose="02020603050405020304" pitchFamily="18" charset="0"/>
                <a:sym typeface="+mn-ea"/>
              </a:rPr>
              <a:t>, Head of UK Data Products at </a:t>
            </a:r>
            <a:r>
              <a:rPr lang="en-US" altLang="zh-CN" sz="2800" dirty="0" err="1">
                <a:latin typeface="Times New Roman" panose="02020603050405020304" pitchFamily="18" charset="0"/>
                <a:cs typeface="Times New Roman" panose="02020603050405020304" pitchFamily="18" charset="0"/>
                <a:sym typeface="+mn-ea"/>
              </a:rPr>
              <a:t>Yougov</a:t>
            </a:r>
            <a:r>
              <a:rPr lang="en-US" altLang="zh-CN" sz="2800" dirty="0">
                <a:latin typeface="Times New Roman" panose="02020603050405020304" pitchFamily="18" charset="0"/>
                <a:cs typeface="Times New Roman" panose="02020603050405020304" pitchFamily="18" charset="0"/>
                <a:sym typeface="+mn-ea"/>
              </a:rPr>
              <a:t> told the BBC that its research "suggests that the frequency of takeaways ordered is expected to increase in the future.</a:t>
            </a:r>
            <a:endParaRPr lang="en-US" altLang="zh-CN" sz="2800" dirty="0">
              <a:latin typeface="Times New Roman" panose="02020603050405020304" pitchFamily="18" charset="0"/>
              <a:cs typeface="Times New Roman" panose="02020603050405020304" pitchFamily="18" charset="0"/>
              <a:sym typeface="+mn-ea"/>
            </a:endParaRPr>
          </a:p>
        </p:txBody>
      </p:sp>
      <p:sp>
        <p:nvSpPr>
          <p:cNvPr id="6" name="椭圆 5"/>
          <p:cNvSpPr/>
          <p:nvPr/>
        </p:nvSpPr>
        <p:spPr>
          <a:xfrm>
            <a:off x="5147945" y="765175"/>
            <a:ext cx="2513330"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椭圆 6"/>
          <p:cNvSpPr/>
          <p:nvPr/>
        </p:nvSpPr>
        <p:spPr>
          <a:xfrm>
            <a:off x="5148218" y="1629435"/>
            <a:ext cx="3384376"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 name="椭圆 7"/>
          <p:cNvSpPr/>
          <p:nvPr/>
        </p:nvSpPr>
        <p:spPr>
          <a:xfrm>
            <a:off x="395605" y="765175"/>
            <a:ext cx="415099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9" name="椭圆 8"/>
          <p:cNvSpPr/>
          <p:nvPr/>
        </p:nvSpPr>
        <p:spPr>
          <a:xfrm>
            <a:off x="4932045" y="5445760"/>
            <a:ext cx="3384550" cy="67183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0" name="椭圆 9"/>
          <p:cNvSpPr/>
          <p:nvPr/>
        </p:nvSpPr>
        <p:spPr>
          <a:xfrm>
            <a:off x="179070" y="1715135"/>
            <a:ext cx="2024380" cy="447040"/>
          </a:xfrm>
          <a:prstGeom prst="ellipse">
            <a:avLst/>
          </a:prstGeom>
          <a:solidFill>
            <a:schemeClr val="accent6">
              <a:lumMod val="60000"/>
              <a:lumOff val="40000"/>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5" name="TextBox 1"/>
          <p:cNvSpPr txBox="1"/>
          <p:nvPr/>
        </p:nvSpPr>
        <p:spPr>
          <a:xfrm>
            <a:off x="251520" y="188640"/>
            <a:ext cx="6565900" cy="645160"/>
          </a:xfrm>
          <a:prstGeom prst="rect">
            <a:avLst/>
          </a:prstGeom>
          <a:noFill/>
          <a:ln w="38100">
            <a:noFill/>
          </a:ln>
        </p:spPr>
        <p:txBody>
          <a:bodyPr wrap="none" rtlCol="0">
            <a:spAutoFit/>
          </a:bodyPr>
          <a:p>
            <a:r>
              <a:rPr lang="en-US" altLang="zh-CN" sz="3600" b="1" dirty="0" smtClean="0">
                <a:solidFill>
                  <a:schemeClr val="accent6">
                    <a:lumMod val="75000"/>
                  </a:schemeClr>
                </a:solidFill>
                <a:latin typeface="华文楷体" panose="02010600040101010101" charset="-122"/>
                <a:ea typeface="华文楷体" panose="02010600040101010101" charset="-122"/>
              </a:rPr>
              <a:t>2.</a:t>
            </a:r>
            <a:r>
              <a:rPr lang="zh-CN" altLang="en-US" sz="3600" b="1" dirty="0" smtClean="0">
                <a:solidFill>
                  <a:schemeClr val="accent6">
                    <a:lumMod val="75000"/>
                  </a:schemeClr>
                </a:solidFill>
                <a:latin typeface="华文楷体" panose="02010600040101010101" charset="-122"/>
                <a:ea typeface="华文楷体" panose="02010600040101010101" charset="-122"/>
              </a:rPr>
              <a:t>有效整合信息，删</a:t>
            </a:r>
            <a:r>
              <a:rPr lang="zh-CN" altLang="zh-CN" sz="3600" b="1" dirty="0" smtClean="0">
                <a:solidFill>
                  <a:schemeClr val="accent6">
                    <a:lumMod val="75000"/>
                  </a:schemeClr>
                </a:solidFill>
                <a:latin typeface="华文楷体" panose="02010600040101010101" charset="-122"/>
                <a:ea typeface="华文楷体" panose="02010600040101010101" charset="-122"/>
              </a:rPr>
              <a:t>除无用细节</a:t>
            </a:r>
            <a:r>
              <a:rPr lang="en-US" altLang="zh-CN" sz="3600" b="1" dirty="0" smtClean="0">
                <a:solidFill>
                  <a:schemeClr val="accent6">
                    <a:lumMod val="75000"/>
                  </a:schemeClr>
                </a:solidFill>
                <a:latin typeface="华文楷体" panose="02010600040101010101" charset="-122"/>
                <a:ea typeface="华文楷体" panose="02010600040101010101" charset="-122"/>
              </a:rPr>
              <a:t> </a:t>
            </a:r>
            <a:endParaRPr lang="en-US" altLang="zh-CN" sz="3600" b="1" dirty="0" smtClean="0">
              <a:solidFill>
                <a:schemeClr val="accent6">
                  <a:lumMod val="75000"/>
                </a:schemeClr>
              </a:solidFill>
              <a:latin typeface="华文楷体" panose="02010600040101010101" charset="-122"/>
              <a:ea typeface="华文楷体" panose="02010600040101010101" charset="-122"/>
            </a:endParaRPr>
          </a:p>
        </p:txBody>
      </p:sp>
      <p:sp>
        <p:nvSpPr>
          <p:cNvPr id="2" name="文本框 1"/>
          <p:cNvSpPr txBox="1"/>
          <p:nvPr/>
        </p:nvSpPr>
        <p:spPr>
          <a:xfrm>
            <a:off x="251460" y="2307590"/>
            <a:ext cx="8391525" cy="3138170"/>
          </a:xfrm>
          <a:prstGeom prst="rect">
            <a:avLst/>
          </a:prstGeom>
          <a:solidFill>
            <a:schemeClr val="bg2"/>
          </a:solidFill>
        </p:spPr>
        <p:txBody>
          <a:bodyPr wrap="square" rtlCol="0">
            <a:spAutoFit/>
          </a:bodyPr>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plus(in)">
                                      <p:cBhvr>
                                        <p:cTn id="3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9" grpId="0" bldLvl="0" animBg="1"/>
      <p:bldP spid="10" grpId="0" bldLvl="0" animBg="1"/>
      <p:bldP spid="2" grpId="0" animBg="1"/>
      <p:bldP spid="2"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nvSpPr>
        <p:spPr>
          <a:xfrm>
            <a:off x="467043" y="116840"/>
            <a:ext cx="8075612" cy="720725"/>
          </a:xfrm>
          <a:prstGeom prst="rect">
            <a:avLst/>
          </a:prstGeom>
          <a:noFill/>
          <a:ln w="9525">
            <a:noFill/>
          </a:ln>
        </p:spPr>
        <p:txBody>
          <a:bodyPr anchor="ctr"/>
          <a:lstStyle>
            <a:lvl1pPr marL="0" lvl="0" indent="0" algn="r" defTabSz="914400" eaLnBrk="1" fontAlgn="base" latinLnBrk="0" hangingPunct="1">
              <a:lnSpc>
                <a:spcPct val="100000"/>
              </a:lnSpc>
              <a:spcBef>
                <a:spcPct val="0"/>
              </a:spcBef>
              <a:spcAft>
                <a:spcPct val="0"/>
              </a:spcAft>
              <a:buNone/>
              <a:defRPr sz="3600" b="0" i="0" u="none" kern="1200" baseline="0">
                <a:solidFill>
                  <a:schemeClr val="bg1"/>
                </a:solidFill>
                <a:latin typeface="+mj-lt"/>
                <a:ea typeface="+mj-ea"/>
                <a:cs typeface="+mj-cs"/>
              </a:defRPr>
            </a:lvl1pPr>
          </a:lstStyle>
          <a:p>
            <a:pPr algn="ctr"/>
            <a:r>
              <a:rPr lang="zh-CN" altLang="en-US" b="1" dirty="0" smtClean="0">
                <a:solidFill>
                  <a:schemeClr val="accent6">
                    <a:lumMod val="75000"/>
                  </a:schemeClr>
                </a:solidFill>
                <a:latin typeface="华文楷体" panose="02010600040101010101" charset="-122"/>
                <a:ea typeface="华文楷体" panose="02010600040101010101" charset="-122"/>
                <a:sym typeface="+mn-ea"/>
              </a:rPr>
              <a:t>一带一路</a:t>
            </a:r>
            <a:r>
              <a:rPr lang="zh-CN" altLang="zh-CN" b="1" dirty="0" smtClean="0">
                <a:solidFill>
                  <a:schemeClr val="accent6">
                    <a:lumMod val="75000"/>
                  </a:schemeClr>
                </a:solidFill>
                <a:latin typeface="华文楷体" panose="02010600040101010101" charset="-122"/>
                <a:ea typeface="华文楷体" panose="02010600040101010101" charset="-122"/>
                <a:sym typeface="+mn-ea"/>
              </a:rPr>
              <a:t>，一句多译  </a:t>
            </a:r>
            <a:r>
              <a:rPr lang="en-US" altLang="zh-CN" b="1" dirty="0" smtClean="0">
                <a:solidFill>
                  <a:schemeClr val="accent6">
                    <a:lumMod val="75000"/>
                  </a:schemeClr>
                </a:solidFill>
              </a:rPr>
              <a:t>Key Point2 </a:t>
            </a:r>
            <a:endParaRPr lang="en-US" altLang="zh-CN" b="1" dirty="0" smtClean="0">
              <a:solidFill>
                <a:schemeClr val="accent6">
                  <a:lumMod val="75000"/>
                </a:schemeClr>
              </a:solidFill>
            </a:endParaRPr>
          </a:p>
        </p:txBody>
      </p:sp>
      <p:sp>
        <p:nvSpPr>
          <p:cNvPr id="3" name="文本框 2"/>
          <p:cNvSpPr txBox="1"/>
          <p:nvPr/>
        </p:nvSpPr>
        <p:spPr>
          <a:xfrm>
            <a:off x="323215" y="1052830"/>
            <a:ext cx="8656955" cy="6492875"/>
          </a:xfrm>
          <a:prstGeom prst="rect">
            <a:avLst/>
          </a:prstGeom>
          <a:noFill/>
        </p:spPr>
        <p:txBody>
          <a:bodyPr wrap="square" rtlCol="0">
            <a:spAutoFit/>
          </a:bodyPr>
          <a:p>
            <a:pPr marL="285750" indent="-285750" algn="just">
              <a:buFont typeface="Wingdings" panose="05000000000000000000" charset="0"/>
              <a:buChar char="Ø"/>
            </a:pPr>
            <a:r>
              <a:rPr lang="zh-CN" altLang="en-US" sz="3200">
                <a:latin typeface="Times New Roman" panose="02020603050405020304" pitchFamily="18" charset="0"/>
                <a:cs typeface="Times New Roman" panose="02020603050405020304" pitchFamily="18" charset="0"/>
              </a:rPr>
              <a:t>递进关系词：</a:t>
            </a:r>
            <a:r>
              <a:rPr lang="en-US" altLang="zh-CN" sz="3200">
                <a:latin typeface="Times New Roman" panose="02020603050405020304" pitchFamily="18" charset="0"/>
                <a:cs typeface="Times New Roman" panose="02020603050405020304" pitchFamily="18" charset="0"/>
              </a:rPr>
              <a:t>besides, moreover, furthermore, additionally, plus</a:t>
            </a: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Besides, wide food choices and convenient delivery apps make it more popular.</a:t>
            </a: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Moreover, numerous choices and advanced delivery apps give rises to increasing popular takeaway food ordering.</a:t>
            </a: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Additionally, </a:t>
            </a:r>
            <a:r>
              <a:rPr lang="en-US" altLang="zh-CN" sz="3200">
                <a:latin typeface="Times New Roman" panose="02020603050405020304" pitchFamily="18" charset="0"/>
                <a:cs typeface="Times New Roman" panose="02020603050405020304" pitchFamily="18" charset="0"/>
                <a:sym typeface="+mn-ea"/>
              </a:rPr>
              <a:t>wide food choices and convenient delivery apps are also </a:t>
            </a:r>
            <a:r>
              <a:rPr lang="en-US" altLang="zh-CN" sz="3200">
                <a:latin typeface="Times New Roman" panose="02020603050405020304" pitchFamily="18" charset="0"/>
                <a:cs typeface="Times New Roman" panose="02020603050405020304" pitchFamily="18" charset="0"/>
              </a:rPr>
              <a:t>the contributory factors, leading to the popularity of ordering takeaway food. </a:t>
            </a: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endParaRPr lang="en-US" altLang="zh-CN"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09" y="117059"/>
            <a:ext cx="5416550" cy="768350"/>
          </a:xfrm>
          <a:prstGeom prst="rect">
            <a:avLst/>
          </a:prstGeom>
          <a:noFill/>
        </p:spPr>
        <p:txBody>
          <a:bodyPr wrap="none" lIns="91440" tIns="45720" rIns="91440" bIns="4572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Para3 key information </a:t>
            </a:r>
            <a:endParaRPr lang="en-US" altLang="zh-CN"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 name="文本框 1"/>
          <p:cNvSpPr txBox="1"/>
          <p:nvPr/>
        </p:nvSpPr>
        <p:spPr>
          <a:xfrm>
            <a:off x="323850" y="981075"/>
            <a:ext cx="8505190" cy="4831080"/>
          </a:xfrm>
          <a:prstGeom prst="rect">
            <a:avLst/>
          </a:prstGeom>
          <a:noFill/>
        </p:spPr>
        <p:txBody>
          <a:bodyPr wrap="square" rtlCol="0" anchor="t">
            <a:spAutoFit/>
          </a:bodyPr>
          <a:p>
            <a:pPr algn="just"/>
            <a:r>
              <a:rPr lang="en-US" altLang="zh-CN" sz="2800">
                <a:latin typeface="Times New Roman" panose="02020603050405020304" pitchFamily="18" charset="0"/>
                <a:cs typeface="Times New Roman" panose="02020603050405020304" pitchFamily="18" charset="0"/>
              </a:rPr>
              <a:t>    </a:t>
            </a:r>
            <a:r>
              <a:rPr lang="zh-CN" altLang="en-US" sz="2800">
                <a:latin typeface="Times New Roman" panose="02020603050405020304" pitchFamily="18" charset="0"/>
                <a:cs typeface="Times New Roman" panose="02020603050405020304" pitchFamily="18" charset="0"/>
              </a:rPr>
              <a:t>It's no wonder we are tempted (诱惑)to skip the grocery shopping, avoid the kitchen. and tuck into ( 大口吃)something that someone else has prepared. But ordering a deep crust pizza, a spicy curry or a box of noodles, can come at a price both financially and to our health. Eating too much processed and unhealthy fast food has some effect on obesity and the risk of developing certain diseases. Children and adolescents who eat fast food at least three times a week are more likely to develop eczema, according to one study. Eczema is a skin condition that causes patches of itchy skin.</a:t>
            </a:r>
            <a:endParaRPr lang="zh-CN" altLang="en-US" sz="2800">
              <a:latin typeface="Times New Roman" panose="02020603050405020304" pitchFamily="18" charset="0"/>
              <a:cs typeface="Times New Roman" panose="02020603050405020304" pitchFamily="18" charset="0"/>
            </a:endParaRPr>
          </a:p>
        </p:txBody>
      </p:sp>
      <p:sp>
        <p:nvSpPr>
          <p:cNvPr id="8" name="椭圆 7"/>
          <p:cNvSpPr/>
          <p:nvPr/>
        </p:nvSpPr>
        <p:spPr>
          <a:xfrm>
            <a:off x="2339340" y="2637155"/>
            <a:ext cx="6536690"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 name="椭圆 3"/>
          <p:cNvSpPr/>
          <p:nvPr/>
        </p:nvSpPr>
        <p:spPr>
          <a:xfrm>
            <a:off x="251460" y="3087370"/>
            <a:ext cx="121602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5" name="椭圆 4"/>
          <p:cNvSpPr/>
          <p:nvPr/>
        </p:nvSpPr>
        <p:spPr>
          <a:xfrm>
            <a:off x="1187450" y="3501390"/>
            <a:ext cx="773366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6" name="椭圆 5"/>
          <p:cNvSpPr/>
          <p:nvPr/>
        </p:nvSpPr>
        <p:spPr>
          <a:xfrm>
            <a:off x="0" y="4005580"/>
            <a:ext cx="293433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11" name="直接箭头连接符 10"/>
          <p:cNvCxnSpPr/>
          <p:nvPr/>
        </p:nvCxnSpPr>
        <p:spPr>
          <a:xfrm flipV="1">
            <a:off x="2840990" y="1845310"/>
            <a:ext cx="723265" cy="1266825"/>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7" name="直接箭头连接符 6"/>
          <p:cNvCxnSpPr/>
          <p:nvPr/>
        </p:nvCxnSpPr>
        <p:spPr>
          <a:xfrm flipV="1">
            <a:off x="971550" y="1917065"/>
            <a:ext cx="2376170" cy="2160905"/>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9" name="直接箭头连接符 8"/>
          <p:cNvCxnSpPr/>
          <p:nvPr/>
        </p:nvCxnSpPr>
        <p:spPr>
          <a:xfrm flipV="1">
            <a:off x="3491865" y="1917065"/>
            <a:ext cx="144145" cy="164846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sp>
        <p:nvSpPr>
          <p:cNvPr id="15" name="矩形 14"/>
          <p:cNvSpPr/>
          <p:nvPr/>
        </p:nvSpPr>
        <p:spPr>
          <a:xfrm>
            <a:off x="1467168" y="909320"/>
            <a:ext cx="4828540" cy="922020"/>
          </a:xfrm>
          <a:prstGeom prst="rect">
            <a:avLst/>
          </a:prstGeom>
          <a:solidFill>
            <a:schemeClr val="bg2"/>
          </a:solidFill>
          <a:ln>
            <a:noFill/>
          </a:ln>
        </p:spPr>
        <p:txBody>
          <a:bodyPr wrap="none" rtlCol="0" anchor="t">
            <a:spAutoFit/>
          </a:bodyPr>
          <a:p>
            <a:pPr algn="ctr"/>
            <a:r>
              <a:rPr lang="en-US" altLang="zh-CN" sz="54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rPr>
              <a:t>negative effects </a:t>
            </a:r>
            <a:endParaRPr lang="en-US" altLang="zh-CN" sz="54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endParaRPr>
          </a:p>
        </p:txBody>
      </p:sp>
      <p:sp>
        <p:nvSpPr>
          <p:cNvPr id="10" name="文本框 9"/>
          <p:cNvSpPr txBox="1"/>
          <p:nvPr/>
        </p:nvSpPr>
        <p:spPr>
          <a:xfrm>
            <a:off x="251460" y="4613275"/>
            <a:ext cx="8576945" cy="1198880"/>
          </a:xfrm>
          <a:prstGeom prst="rect">
            <a:avLst/>
          </a:prstGeom>
          <a:solidFill>
            <a:schemeClr val="bg2"/>
          </a:solidFill>
        </p:spPr>
        <p:txBody>
          <a:bodyPr wrap="square" rtlCol="0">
            <a:spAutoFit/>
          </a:bodyPr>
          <a:p>
            <a:endParaRPr lang="zh-CN" altLang="en-US"/>
          </a:p>
          <a:p>
            <a:endParaRPr lang="zh-CN" altLang="en-US"/>
          </a:p>
          <a:p>
            <a:endParaRPr lang="zh-CN" altLang="en-US"/>
          </a:p>
          <a:p>
            <a:endParaRPr lang="zh-CN" altLang="en-US"/>
          </a:p>
        </p:txBody>
      </p:sp>
      <p:sp>
        <p:nvSpPr>
          <p:cNvPr id="12" name="文本框 11"/>
          <p:cNvSpPr txBox="1"/>
          <p:nvPr/>
        </p:nvSpPr>
        <p:spPr>
          <a:xfrm>
            <a:off x="2988945" y="4119880"/>
            <a:ext cx="5840095" cy="645160"/>
          </a:xfrm>
          <a:prstGeom prst="rect">
            <a:avLst/>
          </a:prstGeom>
          <a:solidFill>
            <a:schemeClr val="bg2"/>
          </a:solidFill>
        </p:spPr>
        <p:txBody>
          <a:bodyPr wrap="square" rtlCol="0">
            <a:spAutoFit/>
          </a:bodyPr>
          <a:p>
            <a:endParaRPr lang="zh-CN" altLang="en-US"/>
          </a:p>
          <a:p>
            <a:endParaRPr lang="zh-CN" altLang="en-US"/>
          </a:p>
        </p:txBody>
      </p:sp>
      <p:sp>
        <p:nvSpPr>
          <p:cNvPr id="13" name="文本框 12"/>
          <p:cNvSpPr txBox="1"/>
          <p:nvPr/>
        </p:nvSpPr>
        <p:spPr>
          <a:xfrm>
            <a:off x="239395" y="5949315"/>
            <a:ext cx="5872480" cy="521970"/>
          </a:xfrm>
          <a:prstGeom prst="rect">
            <a:avLst/>
          </a:prstGeom>
          <a:noFill/>
        </p:spPr>
        <p:txBody>
          <a:bodyPr wrap="none" rtlCol="0">
            <a:spAutoFit/>
          </a:bodyPr>
          <a:p>
            <a:r>
              <a:rPr lang="zh-CN" altLang="en-US" sz="2800">
                <a:solidFill>
                  <a:schemeClr val="accent6">
                    <a:lumMod val="75000"/>
                  </a:schemeClr>
                </a:solidFill>
              </a:rPr>
              <a:t>不重要的例子可以一笔带过或者删除</a:t>
            </a:r>
            <a:endParaRPr lang="zh-CN" altLang="en-US" sz="280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2"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par>
                                <p:cTn id="24" presetID="3" presetClass="entr" presetSubtype="1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linds(horizontal)">
                                      <p:cBhvr>
                                        <p:cTn id="26" dur="500"/>
                                        <p:tgtEl>
                                          <p:spTgt spid="11"/>
                                        </p:tgtEl>
                                      </p:cBhvr>
                                    </p:animEffect>
                                  </p:childTnLst>
                                </p:cTn>
                              </p:par>
                              <p:par>
                                <p:cTn id="27" presetID="3" presetClass="entr" presetSubtype="1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linds(horizontal)">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2" animBg="1"/>
      <p:bldP spid="4" grpId="2" animBg="1"/>
      <p:bldP spid="5" grpId="0" animBg="1"/>
      <p:bldP spid="6" grpId="0" animBg="1"/>
      <p:bldP spid="15" grpId="0" animBg="1"/>
      <p:bldP spid="12" grpId="0" animBg="1"/>
      <p:bldP spid="10"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67360" y="692785"/>
            <a:ext cx="8325485" cy="313817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n-US" altLang="zh-CN"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zh-CN" altLang="en-US" sz="5400" b="1" cap="none" spc="0" dirty="0" smtClean="0">
                <a:ln w="11430"/>
                <a:solidFill>
                  <a:srgbClr val="0070C0"/>
                </a:solidFill>
                <a:effectLst>
                  <a:outerShdw blurRad="50800" dist="39000" dir="5460000" algn="tl">
                    <a:srgbClr val="000000">
                      <a:alpha val="38000"/>
                    </a:srgbClr>
                  </a:outerShdw>
                </a:effectLst>
              </a:rPr>
              <a:t>概 要 写 作 解 析</a:t>
            </a:r>
            <a:endParaRPr lang="zh-CN" altLang="en-US" sz="5400" b="1" cap="none" spc="0" dirty="0" smtClean="0">
              <a:ln w="11430"/>
              <a:solidFill>
                <a:srgbClr val="0070C0"/>
              </a:solidFill>
              <a:effectLst>
                <a:outerShdw blurRad="50800" dist="39000" dir="5460000" algn="tl">
                  <a:srgbClr val="000000">
                    <a:alpha val="38000"/>
                  </a:srgbClr>
                </a:outerShdw>
              </a:effectLst>
            </a:endParaRPr>
          </a:p>
          <a:p>
            <a:pPr algn="ctr"/>
            <a:endParaRPr lang="en-US" altLang="zh-CN"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endParaRPr>
          </a:p>
          <a:p>
            <a:pPr algn="ctr"/>
            <a:r>
              <a:rPr lang="en-US" altLang="zh-CN"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a:t>
            </a:r>
            <a:r>
              <a:rPr lang="zh-CN"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以</a:t>
            </a:r>
            <a:r>
              <a:rPr lang="en-US" altLang="zh-CN"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“2021</a:t>
            </a:r>
            <a:r>
              <a:rPr lang="zh-CN"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年</a:t>
            </a:r>
            <a:r>
              <a:rPr lang="en-US" altLang="zh-CN"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3</a:t>
            </a:r>
            <a:r>
              <a:rPr lang="zh-CN"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月温州高考适应性考试</a:t>
            </a:r>
            <a:r>
              <a:rPr lang="en-US" altLang="zh-CN"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a:t>
            </a:r>
            <a:r>
              <a:rPr lang="zh-CN" alt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mn-ea"/>
              </a:rPr>
              <a:t>为例</a:t>
            </a:r>
            <a:endParaRPr lang="en-US" altLang="zh-CN"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US" altLang="zh-CN"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3491880" y="5517232"/>
            <a:ext cx="5202065" cy="584775"/>
          </a:xfrm>
          <a:prstGeom prst="rect">
            <a:avLst/>
          </a:prstGeom>
          <a:noFill/>
        </p:spPr>
        <p:txBody>
          <a:bodyPr wrap="none" rtlCol="0">
            <a:spAutoFit/>
          </a:bodyPr>
          <a:lstStyle/>
          <a:p>
            <a:r>
              <a:rPr lang="zh-CN" altLang="en-US" sz="3200" dirty="0" smtClean="0"/>
              <a:t>浙江省衢州第一中学 徐荣仙</a:t>
            </a:r>
            <a:endParaRPr lang="zh-CN" alt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nvSpPr>
        <p:spPr>
          <a:xfrm>
            <a:off x="467043" y="116840"/>
            <a:ext cx="8075612" cy="720725"/>
          </a:xfrm>
          <a:prstGeom prst="rect">
            <a:avLst/>
          </a:prstGeom>
          <a:noFill/>
          <a:ln w="9525">
            <a:noFill/>
          </a:ln>
        </p:spPr>
        <p:txBody>
          <a:bodyPr anchor="ctr"/>
          <a:lstStyle>
            <a:lvl1pPr marL="0" lvl="0" indent="0" algn="r" defTabSz="914400" eaLnBrk="1" fontAlgn="base" latinLnBrk="0" hangingPunct="1">
              <a:lnSpc>
                <a:spcPct val="100000"/>
              </a:lnSpc>
              <a:spcBef>
                <a:spcPct val="0"/>
              </a:spcBef>
              <a:spcAft>
                <a:spcPct val="0"/>
              </a:spcAft>
              <a:buNone/>
              <a:defRPr sz="3600" b="0" i="0" u="none" kern="1200" baseline="0">
                <a:solidFill>
                  <a:schemeClr val="bg1"/>
                </a:solidFill>
                <a:latin typeface="+mj-lt"/>
                <a:ea typeface="+mj-ea"/>
                <a:cs typeface="+mj-cs"/>
              </a:defRPr>
            </a:lvl1pPr>
          </a:lstStyle>
          <a:p>
            <a:pPr algn="ctr"/>
            <a:r>
              <a:rPr lang="zh-CN" altLang="en-US" b="1" dirty="0" smtClean="0">
                <a:solidFill>
                  <a:schemeClr val="accent6">
                    <a:lumMod val="75000"/>
                  </a:schemeClr>
                </a:solidFill>
                <a:latin typeface="华文楷体" panose="02010600040101010101" charset="-122"/>
                <a:ea typeface="华文楷体" panose="02010600040101010101" charset="-122"/>
                <a:sym typeface="+mn-ea"/>
              </a:rPr>
              <a:t>一带一路</a:t>
            </a:r>
            <a:r>
              <a:rPr lang="zh-CN" altLang="zh-CN" b="1" dirty="0" smtClean="0">
                <a:solidFill>
                  <a:schemeClr val="accent6">
                    <a:lumMod val="75000"/>
                  </a:schemeClr>
                </a:solidFill>
                <a:latin typeface="华文楷体" panose="02010600040101010101" charset="-122"/>
                <a:ea typeface="华文楷体" panose="02010600040101010101" charset="-122"/>
                <a:sym typeface="+mn-ea"/>
              </a:rPr>
              <a:t>，一句多译  </a:t>
            </a:r>
            <a:r>
              <a:rPr lang="en-US" altLang="zh-CN" b="1" dirty="0" smtClean="0">
                <a:solidFill>
                  <a:schemeClr val="accent6">
                    <a:lumMod val="75000"/>
                  </a:schemeClr>
                </a:solidFill>
              </a:rPr>
              <a:t>Key Point3 </a:t>
            </a:r>
            <a:endParaRPr lang="en-US" altLang="zh-CN" b="1" dirty="0" smtClean="0">
              <a:solidFill>
                <a:schemeClr val="accent6">
                  <a:lumMod val="75000"/>
                </a:schemeClr>
              </a:solidFill>
            </a:endParaRPr>
          </a:p>
        </p:txBody>
      </p:sp>
      <p:sp>
        <p:nvSpPr>
          <p:cNvPr id="2" name="文本框 1"/>
          <p:cNvSpPr txBox="1"/>
          <p:nvPr/>
        </p:nvSpPr>
        <p:spPr>
          <a:xfrm>
            <a:off x="286385" y="765175"/>
            <a:ext cx="8437245" cy="6985635"/>
          </a:xfrm>
          <a:prstGeom prst="rect">
            <a:avLst/>
          </a:prstGeom>
          <a:noFill/>
        </p:spPr>
        <p:txBody>
          <a:bodyPr wrap="square" rtlCol="0">
            <a:spAutoFit/>
          </a:bodyPr>
          <a:p>
            <a:pPr marL="457200" indent="-457200" algn="just">
              <a:buFont typeface="Wingdings" panose="05000000000000000000" charset="0"/>
              <a:buChar char="Ø"/>
            </a:pPr>
            <a:r>
              <a:rPr lang="zh-CN" altLang="en-US" sz="3200">
                <a:latin typeface="Times New Roman" panose="02020603050405020304" pitchFamily="18" charset="0"/>
                <a:cs typeface="Times New Roman" panose="02020603050405020304" pitchFamily="18" charset="0"/>
              </a:rPr>
              <a:t>转折词：</a:t>
            </a:r>
            <a:r>
              <a:rPr lang="en-US" altLang="zh-CN" sz="3200">
                <a:latin typeface="Times New Roman" panose="02020603050405020304" pitchFamily="18" charset="0"/>
                <a:cs typeface="Times New Roman" panose="02020603050405020304" pitchFamily="18" charset="0"/>
              </a:rPr>
              <a:t>however, yet, but, nevertheless</a:t>
            </a:r>
            <a:endParaRPr lang="en-US" altLang="zh-CN" sz="3200">
              <a:latin typeface="Times New Roman" panose="02020603050405020304" pitchFamily="18" charset="0"/>
              <a:cs typeface="Times New Roman" panose="02020603050405020304" pitchFamily="18" charset="0"/>
            </a:endParaRPr>
          </a:p>
          <a:p>
            <a:pPr marL="457200" indent="-45720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However, takeaway food costs a lot and also does harm to health.</a:t>
            </a:r>
            <a:endParaRPr lang="en-US" altLang="zh-CN" sz="3200">
              <a:latin typeface="Times New Roman" panose="02020603050405020304" pitchFamily="18" charset="0"/>
              <a:cs typeface="Times New Roman" panose="02020603050405020304" pitchFamily="18" charset="0"/>
            </a:endParaRPr>
          </a:p>
          <a:p>
            <a:pPr marL="457200" indent="-45720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However, eating too much takeaway food increases economic burden and does harm to health.</a:t>
            </a:r>
            <a:endParaRPr lang="en-US" altLang="zh-CN" sz="3200">
              <a:latin typeface="Times New Roman" panose="02020603050405020304" pitchFamily="18" charset="0"/>
              <a:cs typeface="Times New Roman" panose="02020603050405020304" pitchFamily="18" charset="0"/>
            </a:endParaRPr>
          </a:p>
          <a:p>
            <a:pPr marL="457200" indent="-45720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Nevertheless, eating too much takeaway food contributes to not only economic burden but also poor health, like obesity or some diseases.</a:t>
            </a:r>
            <a:endParaRPr lang="en-US" altLang="zh-CN" sz="3200">
              <a:latin typeface="Times New Roman" panose="02020603050405020304" pitchFamily="18" charset="0"/>
              <a:cs typeface="Times New Roman" panose="02020603050405020304" pitchFamily="18" charset="0"/>
            </a:endParaRPr>
          </a:p>
          <a:p>
            <a:pPr marL="457200" indent="-45720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However, too much takeaway food costs a lot and causes some health problems like obesity and certain diseases.</a:t>
            </a:r>
            <a:endParaRPr lang="en-US" altLang="zh-CN" sz="3200">
              <a:latin typeface="Times New Roman" panose="02020603050405020304" pitchFamily="18" charset="0"/>
              <a:cs typeface="Times New Roman" panose="02020603050405020304" pitchFamily="18" charset="0"/>
            </a:endParaRPr>
          </a:p>
          <a:p>
            <a:pPr marL="457200" indent="-457200" algn="just">
              <a:buFont typeface="Wingdings" panose="05000000000000000000" charset="0"/>
              <a:buChar char="Ø"/>
            </a:pPr>
            <a:endParaRPr lang="en-US" altLang="zh-CN" sz="3200">
              <a:latin typeface="Times New Roman" panose="02020603050405020304" pitchFamily="18" charset="0"/>
              <a:cs typeface="Times New Roman" panose="02020603050405020304" pitchFamily="18" charset="0"/>
            </a:endParaRPr>
          </a:p>
          <a:p>
            <a:pPr marL="457200" indent="-457200" algn="just">
              <a:buFont typeface="Wingdings" panose="05000000000000000000" charset="0"/>
              <a:buChar char="Ø"/>
            </a:pPr>
            <a:endParaRPr lang="en-US" altLang="zh-CN"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plus(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09" y="117059"/>
            <a:ext cx="5416550" cy="768350"/>
          </a:xfrm>
          <a:prstGeom prst="rect">
            <a:avLst/>
          </a:prstGeom>
          <a:noFill/>
        </p:spPr>
        <p:txBody>
          <a:bodyPr wrap="none" lIns="91440" tIns="45720" rIns="91440" bIns="4572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Para4 key information </a:t>
            </a:r>
            <a:endParaRPr lang="en-US" altLang="zh-CN"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 name="文本框 1"/>
          <p:cNvSpPr txBox="1"/>
          <p:nvPr/>
        </p:nvSpPr>
        <p:spPr>
          <a:xfrm>
            <a:off x="323215" y="981075"/>
            <a:ext cx="8569960" cy="2553335"/>
          </a:xfrm>
          <a:prstGeom prst="rect">
            <a:avLst/>
          </a:prstGeom>
          <a:noFill/>
        </p:spPr>
        <p:txBody>
          <a:bodyPr wrap="square" rtlCol="0" anchor="t">
            <a:spAutoFit/>
          </a:bodyPr>
          <a:p>
            <a:pPr algn="just"/>
            <a:r>
              <a:rPr lang="en-US" altLang="zh-CN" sz="3200">
                <a:latin typeface="Times New Roman" panose="02020603050405020304" pitchFamily="18" charset="0"/>
                <a:cs typeface="Times New Roman" panose="02020603050405020304" pitchFamily="18" charset="0"/>
              </a:rPr>
              <a:t>    </a:t>
            </a:r>
            <a:r>
              <a:rPr lang="zh-CN" altLang="en-US" sz="3200">
                <a:latin typeface="Times New Roman" panose="02020603050405020304" pitchFamily="18" charset="0"/>
                <a:cs typeface="Times New Roman" panose="02020603050405020304" pitchFamily="18" charset="0"/>
              </a:rPr>
              <a:t>Of course, reducing salt, sugar zksq and fat is one way to make takeaway food healthier. Yet, that's far from enough. The best advice you might want to take is to find a recipe book and try making your own meal.</a:t>
            </a:r>
            <a:endParaRPr lang="zh-CN" altLang="en-US" sz="3200">
              <a:latin typeface="Times New Roman" panose="02020603050405020304" pitchFamily="18" charset="0"/>
              <a:cs typeface="Times New Roman" panose="02020603050405020304" pitchFamily="18" charset="0"/>
            </a:endParaRPr>
          </a:p>
        </p:txBody>
      </p:sp>
      <p:sp>
        <p:nvSpPr>
          <p:cNvPr id="8" name="椭圆 7"/>
          <p:cNvSpPr/>
          <p:nvPr/>
        </p:nvSpPr>
        <p:spPr>
          <a:xfrm>
            <a:off x="2267585" y="1557020"/>
            <a:ext cx="6150610"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 name="椭圆 3"/>
          <p:cNvSpPr/>
          <p:nvPr/>
        </p:nvSpPr>
        <p:spPr>
          <a:xfrm>
            <a:off x="7293610" y="2493010"/>
            <a:ext cx="159956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5" name="椭圆 4"/>
          <p:cNvSpPr/>
          <p:nvPr/>
        </p:nvSpPr>
        <p:spPr>
          <a:xfrm>
            <a:off x="107950" y="2915920"/>
            <a:ext cx="3002915" cy="61849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13" name="直接箭头连接符 12"/>
          <p:cNvCxnSpPr/>
          <p:nvPr/>
        </p:nvCxnSpPr>
        <p:spPr>
          <a:xfrm flipH="1">
            <a:off x="4067810" y="2175510"/>
            <a:ext cx="644525" cy="175768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6" name="直接箭头连接符 5"/>
          <p:cNvCxnSpPr/>
          <p:nvPr/>
        </p:nvCxnSpPr>
        <p:spPr>
          <a:xfrm>
            <a:off x="1833880" y="3534410"/>
            <a:ext cx="1945640" cy="398780"/>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cxnSp>
        <p:nvCxnSpPr>
          <p:cNvPr id="7" name="直接箭头连接符 6"/>
          <p:cNvCxnSpPr/>
          <p:nvPr/>
        </p:nvCxnSpPr>
        <p:spPr>
          <a:xfrm flipH="1">
            <a:off x="4427855" y="3052445"/>
            <a:ext cx="3021965" cy="880745"/>
          </a:xfrm>
          <a:prstGeom prst="straightConnector1">
            <a:avLst/>
          </a:prstGeom>
          <a:ln>
            <a:tailEnd type="arrow" w="med" len="med"/>
          </a:ln>
        </p:spPr>
        <p:style>
          <a:lnRef idx="2">
            <a:schemeClr val="accent2"/>
          </a:lnRef>
          <a:fillRef idx="0">
            <a:schemeClr val="accent2"/>
          </a:fillRef>
          <a:effectRef idx="1">
            <a:schemeClr val="accent2"/>
          </a:effectRef>
          <a:fontRef idx="minor">
            <a:schemeClr val="tx1"/>
          </a:fontRef>
        </p:style>
      </p:cxnSp>
      <p:sp>
        <p:nvSpPr>
          <p:cNvPr id="15" name="矩形 14"/>
          <p:cNvSpPr/>
          <p:nvPr/>
        </p:nvSpPr>
        <p:spPr>
          <a:xfrm>
            <a:off x="467678" y="4005580"/>
            <a:ext cx="7420610" cy="829945"/>
          </a:xfrm>
          <a:prstGeom prst="rect">
            <a:avLst/>
          </a:prstGeom>
          <a:solidFill>
            <a:schemeClr val="bg2"/>
          </a:solidFill>
          <a:ln>
            <a:noFill/>
          </a:ln>
        </p:spPr>
        <p:txBody>
          <a:bodyPr wrap="none" rtlCol="0" anchor="t">
            <a:spAutoFit/>
          </a:bodyPr>
          <a:p>
            <a:pPr algn="ctr"/>
            <a:r>
              <a:rPr lang="en-US" altLang="zh-CN" sz="48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rPr>
              <a:t>ways of solving the problem</a:t>
            </a:r>
            <a:endParaRPr lang="en-US" altLang="zh-CN" sz="4800" b="1"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sym typeface="+mn-ea"/>
            </a:endParaRPr>
          </a:p>
        </p:txBody>
      </p:sp>
      <p:sp>
        <p:nvSpPr>
          <p:cNvPr id="9" name="文本框 8"/>
          <p:cNvSpPr txBox="1"/>
          <p:nvPr/>
        </p:nvSpPr>
        <p:spPr>
          <a:xfrm>
            <a:off x="323850" y="4796790"/>
            <a:ext cx="3644265" cy="2061210"/>
          </a:xfrm>
          <a:prstGeom prst="rect">
            <a:avLst/>
          </a:prstGeom>
          <a:noFill/>
        </p:spPr>
        <p:txBody>
          <a:bodyPr wrap="none" rtlCol="0">
            <a:spAutoFit/>
          </a:bodyPr>
          <a:p>
            <a:r>
              <a:rPr lang="zh-CN" altLang="en-US" sz="3200">
                <a:solidFill>
                  <a:srgbClr val="FF0000"/>
                </a:solidFill>
              </a:rPr>
              <a:t>并列词：</a:t>
            </a:r>
            <a:endParaRPr lang="zh-CN" altLang="en-US" sz="3200">
              <a:solidFill>
                <a:srgbClr val="FF0000"/>
              </a:solidFill>
            </a:endParaRPr>
          </a:p>
          <a:p>
            <a:r>
              <a:rPr lang="en-US" altLang="zh-CN" sz="3200">
                <a:solidFill>
                  <a:srgbClr val="FF0000"/>
                </a:solidFill>
              </a:rPr>
              <a:t>not only..., but also...</a:t>
            </a:r>
            <a:endParaRPr lang="en-US" altLang="zh-CN" sz="3200">
              <a:solidFill>
                <a:srgbClr val="FF0000"/>
              </a:solidFill>
            </a:endParaRPr>
          </a:p>
          <a:p>
            <a:r>
              <a:rPr lang="en-US" altLang="zh-CN" sz="3200">
                <a:solidFill>
                  <a:srgbClr val="FF0000"/>
                </a:solidFill>
              </a:rPr>
              <a:t>as well as</a:t>
            </a:r>
            <a:endParaRPr lang="en-US" altLang="zh-CN" sz="3200">
              <a:solidFill>
                <a:srgbClr val="FF0000"/>
              </a:solidFill>
            </a:endParaRPr>
          </a:p>
          <a:p>
            <a:r>
              <a:rPr lang="en-US" altLang="zh-CN" sz="3200">
                <a:solidFill>
                  <a:srgbClr val="FF0000"/>
                </a:solidFill>
              </a:rPr>
              <a:t>in addition to</a:t>
            </a:r>
            <a:endParaRPr lang="en-US" altLang="zh-CN" sz="32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linds(horizontal)">
                                      <p:cBhvr>
                                        <p:cTn id="20" dur="500"/>
                                        <p:tgtEl>
                                          <p:spTgt spid="13"/>
                                        </p:tgtEl>
                                      </p:cBhvr>
                                    </p:animEffect>
                                  </p:childTnLst>
                                </p:cTn>
                              </p:par>
                              <p:par>
                                <p:cTn id="21" presetID="3" presetClass="entr" presetSubtype="1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par>
                                <p:cTn id="24" presetID="3" presetClass="entr" presetSubtype="1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linds(horizontal)">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5" grpId="0" animBg="1"/>
      <p:bldP spid="15" grpId="0" animBg="1"/>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nvSpPr>
        <p:spPr>
          <a:xfrm>
            <a:off x="467043" y="116840"/>
            <a:ext cx="8075612" cy="720725"/>
          </a:xfrm>
          <a:prstGeom prst="rect">
            <a:avLst/>
          </a:prstGeom>
          <a:noFill/>
          <a:ln w="9525">
            <a:noFill/>
          </a:ln>
        </p:spPr>
        <p:txBody>
          <a:bodyPr anchor="ctr"/>
          <a:lstStyle>
            <a:lvl1pPr marL="0" lvl="0" indent="0" algn="r" defTabSz="914400" eaLnBrk="1" fontAlgn="base" latinLnBrk="0" hangingPunct="1">
              <a:lnSpc>
                <a:spcPct val="100000"/>
              </a:lnSpc>
              <a:spcBef>
                <a:spcPct val="0"/>
              </a:spcBef>
              <a:spcAft>
                <a:spcPct val="0"/>
              </a:spcAft>
              <a:buNone/>
              <a:defRPr sz="3600" b="0" i="0" u="none" kern="1200" baseline="0">
                <a:solidFill>
                  <a:schemeClr val="bg1"/>
                </a:solidFill>
                <a:latin typeface="+mj-lt"/>
                <a:ea typeface="+mj-ea"/>
                <a:cs typeface="+mj-cs"/>
              </a:defRPr>
            </a:lvl1pPr>
          </a:lstStyle>
          <a:p>
            <a:pPr algn="ctr"/>
            <a:r>
              <a:rPr lang="zh-CN" altLang="en-US" b="1" dirty="0" smtClean="0">
                <a:solidFill>
                  <a:schemeClr val="accent6">
                    <a:lumMod val="75000"/>
                  </a:schemeClr>
                </a:solidFill>
                <a:latin typeface="华文楷体" panose="02010600040101010101" charset="-122"/>
                <a:ea typeface="华文楷体" panose="02010600040101010101" charset="-122"/>
                <a:sym typeface="+mn-ea"/>
              </a:rPr>
              <a:t>一带一路</a:t>
            </a:r>
            <a:r>
              <a:rPr lang="zh-CN" altLang="zh-CN" b="1" dirty="0" smtClean="0">
                <a:solidFill>
                  <a:schemeClr val="accent6">
                    <a:lumMod val="75000"/>
                  </a:schemeClr>
                </a:solidFill>
                <a:latin typeface="华文楷体" panose="02010600040101010101" charset="-122"/>
                <a:ea typeface="华文楷体" panose="02010600040101010101" charset="-122"/>
                <a:sym typeface="+mn-ea"/>
              </a:rPr>
              <a:t>，一句多译  </a:t>
            </a:r>
            <a:r>
              <a:rPr lang="en-US" altLang="zh-CN" b="1" dirty="0" smtClean="0">
                <a:solidFill>
                  <a:schemeClr val="accent6">
                    <a:lumMod val="75000"/>
                  </a:schemeClr>
                </a:solidFill>
              </a:rPr>
              <a:t>Key Point4 </a:t>
            </a:r>
            <a:endParaRPr lang="en-US" altLang="zh-CN" b="1" dirty="0" smtClean="0">
              <a:solidFill>
                <a:schemeClr val="accent6">
                  <a:lumMod val="75000"/>
                </a:schemeClr>
              </a:solidFill>
            </a:endParaRPr>
          </a:p>
        </p:txBody>
      </p:sp>
      <p:sp>
        <p:nvSpPr>
          <p:cNvPr id="2" name="文本框 1"/>
          <p:cNvSpPr txBox="1"/>
          <p:nvPr/>
        </p:nvSpPr>
        <p:spPr>
          <a:xfrm>
            <a:off x="251460" y="692785"/>
            <a:ext cx="7891780" cy="645160"/>
          </a:xfrm>
          <a:prstGeom prst="rect">
            <a:avLst/>
          </a:prstGeom>
          <a:noFill/>
        </p:spPr>
        <p:txBody>
          <a:bodyPr wrap="none" rtlCol="0">
            <a:spAutoFit/>
          </a:bodyPr>
          <a:p>
            <a:r>
              <a:rPr lang="en-US" altLang="zh-CN" sz="3600">
                <a:latin typeface="Times New Roman" panose="02020603050405020304" pitchFamily="18" charset="0"/>
                <a:cs typeface="Times New Roman" panose="02020603050405020304" pitchFamily="18" charset="0"/>
              </a:rPr>
              <a:t>What can people do to solve the problem?</a:t>
            </a:r>
            <a:endParaRPr lang="en-US" altLang="zh-CN" sz="3600">
              <a:latin typeface="Times New Roman" panose="02020603050405020304" pitchFamily="18" charset="0"/>
              <a:cs typeface="Times New Roman" panose="02020603050405020304" pitchFamily="18" charset="0"/>
            </a:endParaRPr>
          </a:p>
        </p:txBody>
      </p:sp>
      <p:sp>
        <p:nvSpPr>
          <p:cNvPr id="3" name="文本框 2"/>
          <p:cNvSpPr txBox="1"/>
          <p:nvPr/>
        </p:nvSpPr>
        <p:spPr>
          <a:xfrm>
            <a:off x="382270" y="1337945"/>
            <a:ext cx="589280" cy="583565"/>
          </a:xfrm>
          <a:prstGeom prst="rect">
            <a:avLst/>
          </a:prstGeom>
          <a:noFill/>
        </p:spPr>
        <p:txBody>
          <a:bodyPr wrap="none" rtlCol="0" anchor="t">
            <a:spAutoFit/>
          </a:bodyPr>
          <a:p>
            <a:r>
              <a:rPr lang="zh-CN" altLang="en-US" sz="3200">
                <a:latin typeface="Calibri" panose="020F0502020204030204" charset="0"/>
              </a:rPr>
              <a:t>①</a:t>
            </a:r>
            <a:endParaRPr lang="zh-CN" altLang="en-US" sz="3200">
              <a:latin typeface="Calibri" panose="020F0502020204030204" charset="0"/>
            </a:endParaRPr>
          </a:p>
        </p:txBody>
      </p:sp>
      <p:sp>
        <p:nvSpPr>
          <p:cNvPr id="5" name="文本框 4"/>
          <p:cNvSpPr txBox="1"/>
          <p:nvPr/>
        </p:nvSpPr>
        <p:spPr>
          <a:xfrm>
            <a:off x="971550" y="1337945"/>
            <a:ext cx="5486400" cy="583565"/>
          </a:xfrm>
          <a:prstGeom prst="rect">
            <a:avLst/>
          </a:prstGeom>
          <a:noFill/>
        </p:spPr>
        <p:txBody>
          <a:bodyPr wrap="none" rtlCol="0">
            <a:spAutoFit/>
          </a:bodyPr>
          <a:p>
            <a:r>
              <a:rPr lang="en-US" altLang="zh-CN" sz="3200">
                <a:latin typeface="Times New Roman" panose="02020603050405020304" pitchFamily="18" charset="0"/>
                <a:cs typeface="Times New Roman" panose="02020603050405020304" pitchFamily="18" charset="0"/>
              </a:rPr>
              <a:t>to make takeaway food healthier</a:t>
            </a:r>
            <a:endParaRPr lang="en-US" altLang="zh-CN" sz="3200">
              <a:latin typeface="Times New Roman" panose="02020603050405020304" pitchFamily="18" charset="0"/>
              <a:cs typeface="Times New Roman" panose="02020603050405020304" pitchFamily="18" charset="0"/>
            </a:endParaRPr>
          </a:p>
        </p:txBody>
      </p:sp>
      <p:sp>
        <p:nvSpPr>
          <p:cNvPr id="6" name="文本框 5"/>
          <p:cNvSpPr txBox="1"/>
          <p:nvPr/>
        </p:nvSpPr>
        <p:spPr>
          <a:xfrm>
            <a:off x="395605" y="1921510"/>
            <a:ext cx="589280" cy="583565"/>
          </a:xfrm>
          <a:prstGeom prst="rect">
            <a:avLst/>
          </a:prstGeom>
          <a:noFill/>
        </p:spPr>
        <p:txBody>
          <a:bodyPr wrap="none" rtlCol="0" anchor="t">
            <a:spAutoFit/>
          </a:bodyPr>
          <a:p>
            <a:r>
              <a:rPr lang="zh-CN" altLang="en-US" sz="3200">
                <a:latin typeface="Calibri" panose="020F0502020204030204" charset="0"/>
              </a:rPr>
              <a:t>②</a:t>
            </a:r>
            <a:endParaRPr lang="zh-CN" altLang="en-US" sz="3200">
              <a:latin typeface="Calibri" panose="020F0502020204030204" charset="0"/>
            </a:endParaRPr>
          </a:p>
        </p:txBody>
      </p:sp>
      <p:sp>
        <p:nvSpPr>
          <p:cNvPr id="7" name="文本框 6"/>
          <p:cNvSpPr txBox="1"/>
          <p:nvPr/>
        </p:nvSpPr>
        <p:spPr>
          <a:xfrm>
            <a:off x="984885" y="1921510"/>
            <a:ext cx="4020185" cy="583565"/>
          </a:xfrm>
          <a:prstGeom prst="rect">
            <a:avLst/>
          </a:prstGeom>
          <a:noFill/>
        </p:spPr>
        <p:txBody>
          <a:bodyPr wrap="none" rtlCol="0">
            <a:spAutoFit/>
          </a:bodyPr>
          <a:p>
            <a:r>
              <a:rPr lang="en-US" altLang="zh-CN" sz="3200">
                <a:latin typeface="Times New Roman" panose="02020603050405020304" pitchFamily="18" charset="0"/>
                <a:cs typeface="Times New Roman" panose="02020603050405020304" pitchFamily="18" charset="0"/>
              </a:rPr>
              <a:t>to make your own meal</a:t>
            </a:r>
            <a:endParaRPr lang="en-US" altLang="zh-CN" sz="3200">
              <a:latin typeface="Times New Roman" panose="02020603050405020304" pitchFamily="18" charset="0"/>
              <a:cs typeface="Times New Roman" panose="02020603050405020304" pitchFamily="18" charset="0"/>
            </a:endParaRPr>
          </a:p>
        </p:txBody>
      </p:sp>
      <p:sp>
        <p:nvSpPr>
          <p:cNvPr id="8" name="文本框 7"/>
          <p:cNvSpPr txBox="1"/>
          <p:nvPr/>
        </p:nvSpPr>
        <p:spPr>
          <a:xfrm>
            <a:off x="179070" y="2421255"/>
            <a:ext cx="8782685" cy="4523105"/>
          </a:xfrm>
          <a:prstGeom prst="rect">
            <a:avLst/>
          </a:prstGeom>
          <a:noFill/>
          <a:ln w="19050">
            <a:solidFill>
              <a:srgbClr val="0070C0"/>
            </a:solidFill>
          </a:ln>
        </p:spPr>
        <p:txBody>
          <a:bodyPr wrap="square" rtlCol="0">
            <a:spAutoFit/>
          </a:bodyPr>
          <a:p>
            <a:pPr marL="285750" indent="-28575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To avoid the problem, not only should the takeaway food be made healthier but also more meals be made by yourself.</a:t>
            </a: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Thus, more healthier takeaway food and more self-made meals are suggested.</a:t>
            </a:r>
            <a:endParaRPr lang="en-US" altLang="zh-CN" sz="3200">
              <a:latin typeface="Times New Roman" panose="02020603050405020304" pitchFamily="18" charset="0"/>
              <a:cs typeface="Times New Roman" panose="02020603050405020304" pitchFamily="18" charset="0"/>
            </a:endParaRPr>
          </a:p>
          <a:p>
            <a:pPr marL="285750" indent="-285750" algn="just">
              <a:buFont typeface="Wingdings" panose="05000000000000000000" charset="0"/>
              <a:buChar char="Ø"/>
            </a:pPr>
            <a:r>
              <a:rPr lang="en-US" altLang="zh-CN" sz="3200">
                <a:latin typeface="Times New Roman" panose="02020603050405020304" pitchFamily="18" charset="0"/>
                <a:cs typeface="Times New Roman" panose="02020603050405020304" pitchFamily="18" charset="0"/>
              </a:rPr>
              <a:t>To improve the situation, some measures should be taken, such as offering much healthier takeaway food and learning to make meals by yourself.</a:t>
            </a:r>
            <a:endParaRPr lang="en-US" altLang="zh-CN"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0_Chinese-Takeaway"/>
          <p:cNvPicPr>
            <a:picLocks noChangeAspect="1"/>
          </p:cNvPicPr>
          <p:nvPr/>
        </p:nvPicPr>
        <p:blipFill>
          <a:blip r:embed="rId1"/>
          <a:stretch>
            <a:fillRect/>
          </a:stretch>
        </p:blipFill>
        <p:spPr>
          <a:xfrm>
            <a:off x="4140200" y="3789045"/>
            <a:ext cx="4946650" cy="2597150"/>
          </a:xfrm>
          <a:prstGeom prst="rect">
            <a:avLst/>
          </a:prstGeom>
        </p:spPr>
      </p:pic>
      <p:sp>
        <p:nvSpPr>
          <p:cNvPr id="4" name="矩形 3"/>
          <p:cNvSpPr/>
          <p:nvPr/>
        </p:nvSpPr>
        <p:spPr>
          <a:xfrm>
            <a:off x="1003300" y="1452880"/>
            <a:ext cx="7137400" cy="1198880"/>
          </a:xfrm>
          <a:prstGeom prst="rect">
            <a:avLst/>
          </a:prstGeom>
          <a:noFill/>
          <a:ln>
            <a:noFill/>
          </a:ln>
        </p:spPr>
        <p:txBody>
          <a:bodyPr wrap="none" rtlCol="0" anchor="t">
            <a:spAutoFit/>
          </a:bodyPr>
          <a:p>
            <a:pPr algn="ctr"/>
            <a:r>
              <a:rPr lang="en-US" altLang="zh-CN" sz="7200" b="1">
                <a:ln w="22225">
                  <a:solidFill>
                    <a:schemeClr val="accent2"/>
                  </a:solidFill>
                  <a:prstDash val="solid"/>
                </a:ln>
                <a:solidFill>
                  <a:schemeClr val="accent2">
                    <a:lumMod val="40000"/>
                    <a:lumOff val="60000"/>
                  </a:schemeClr>
                </a:solidFill>
                <a:effectLst/>
              </a:rPr>
              <a:t>Challenge Yourself</a:t>
            </a:r>
            <a:endParaRPr lang="en-US" altLang="zh-CN" sz="7200" b="1">
              <a:ln w="22225">
                <a:solidFill>
                  <a:schemeClr val="accent2"/>
                </a:solidFill>
                <a:prstDash val="solid"/>
              </a:ln>
              <a:solidFill>
                <a:schemeClr val="accent2">
                  <a:lumMod val="40000"/>
                  <a:lumOff val="60000"/>
                </a:schemeClr>
              </a:solidFill>
              <a:effectLst/>
            </a:endParaRPr>
          </a:p>
        </p:txBody>
      </p:sp>
      <p:pic>
        <p:nvPicPr>
          <p:cNvPr id="5" name="图片 4" descr="OIP (2)"/>
          <p:cNvPicPr>
            <a:picLocks noChangeAspect="1"/>
          </p:cNvPicPr>
          <p:nvPr>
            <p:custDataLst>
              <p:tags r:id="rId2"/>
            </p:custDataLst>
          </p:nvPr>
        </p:nvPicPr>
        <p:blipFill>
          <a:blip r:embed="rId3"/>
          <a:stretch>
            <a:fillRect/>
          </a:stretch>
        </p:blipFill>
        <p:spPr>
          <a:xfrm rot="20880000">
            <a:off x="29210" y="2934970"/>
            <a:ext cx="4514850" cy="249555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7315" y="476885"/>
            <a:ext cx="8767445" cy="7519035"/>
          </a:xfrm>
          <a:prstGeom prst="rect">
            <a:avLst/>
          </a:prstGeom>
          <a:noFill/>
        </p:spPr>
        <p:txBody>
          <a:bodyPr wrap="square" rtlCol="0" anchor="t">
            <a:spAutoFit/>
          </a:bodyPr>
          <a:p>
            <a:pPr algn="just" fontAlgn="auto">
              <a:lnSpc>
                <a:spcPts val="4640"/>
              </a:lnSpc>
            </a:pPr>
            <a:r>
              <a:rPr lang="en-US" altLang="zh-CN" sz="3200">
                <a:latin typeface="Times New Roman" panose="02020603050405020304" pitchFamily="18" charset="0"/>
                <a:cs typeface="Times New Roman" panose="02020603050405020304" pitchFamily="18" charset="0"/>
                <a:sym typeface="+mn-ea"/>
              </a:rPr>
              <a:t>    The busy life contributes to the phenomenon that people tend to order takeaway food when hungry.Additionally, wide food choices and convenient delivery apps are also the contributory factors, leading to the popularity of ordering takeaway food. However, too much takeaway food costs a lot and causes some health problems like obesity and certain diseases.Thus, to improve the situation more healthier takeaway food and more self-made meals are suggested. (68</a:t>
            </a:r>
            <a:r>
              <a:rPr lang="zh-CN" altLang="en-US" sz="3200">
                <a:latin typeface="Times New Roman" panose="02020603050405020304" pitchFamily="18" charset="0"/>
                <a:cs typeface="Times New Roman" panose="02020603050405020304" pitchFamily="18" charset="0"/>
                <a:sym typeface="+mn-ea"/>
              </a:rPr>
              <a:t>字</a:t>
            </a:r>
            <a:r>
              <a:rPr lang="en-US" altLang="zh-CN" sz="3200">
                <a:latin typeface="Times New Roman" panose="02020603050405020304" pitchFamily="18" charset="0"/>
                <a:cs typeface="Times New Roman" panose="02020603050405020304" pitchFamily="18" charset="0"/>
                <a:sym typeface="+mn-ea"/>
              </a:rPr>
              <a:t>)</a:t>
            </a:r>
            <a:endParaRPr lang="en-US" altLang="zh-CN" sz="3200">
              <a:latin typeface="Times New Roman" panose="02020603050405020304" pitchFamily="18" charset="0"/>
              <a:cs typeface="Times New Roman" panose="02020603050405020304" pitchFamily="18" charset="0"/>
            </a:endParaRPr>
          </a:p>
          <a:p>
            <a:pPr algn="just"/>
            <a:endParaRPr lang="en-US" altLang="zh-CN" sz="3200">
              <a:latin typeface="Times New Roman" panose="02020603050405020304" pitchFamily="18" charset="0"/>
              <a:cs typeface="Times New Roman" panose="02020603050405020304" pitchFamily="18" charset="0"/>
            </a:endParaRPr>
          </a:p>
          <a:p>
            <a:pPr algn="just"/>
            <a:endParaRPr lang="en-US" altLang="zh-CN" sz="3200">
              <a:latin typeface="Times New Roman" panose="02020603050405020304" pitchFamily="18" charset="0"/>
              <a:cs typeface="Times New Roman" panose="02020603050405020304" pitchFamily="18" charset="0"/>
            </a:endParaRPr>
          </a:p>
          <a:p>
            <a:pPr algn="just"/>
            <a:endParaRPr lang="en-US" altLang="zh-CN" sz="320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OIP"/>
          <p:cNvPicPr>
            <a:picLocks noChangeAspect="1"/>
          </p:cNvPicPr>
          <p:nvPr/>
        </p:nvPicPr>
        <p:blipFill>
          <a:blip r:embed="rId1"/>
          <a:stretch>
            <a:fillRect/>
          </a:stretch>
        </p:blipFill>
        <p:spPr>
          <a:xfrm>
            <a:off x="273685" y="261620"/>
            <a:ext cx="8729980" cy="65557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6890" y="1238250"/>
            <a:ext cx="5133340" cy="768350"/>
          </a:xfrm>
          <a:prstGeom prst="rect">
            <a:avLst/>
          </a:prstGeom>
          <a:noFill/>
        </p:spPr>
        <p:txBody>
          <a:bodyPr wrap="none" rtlCol="0">
            <a:spAutoFit/>
          </a:bodyPr>
          <a:p>
            <a:r>
              <a:rPr lang="en-US" altLang="zh-CN" sz="4400" b="1">
                <a:solidFill>
                  <a:srgbClr val="FF0000"/>
                </a:solidFill>
                <a:uFillTx/>
                <a:latin typeface="Times New Roman" panose="02020603050405020304" pitchFamily="18" charset="0"/>
              </a:rPr>
              <a:t>What is a summary?</a:t>
            </a:r>
            <a:endParaRPr lang="en-US" altLang="zh-CN" sz="4400" b="1">
              <a:solidFill>
                <a:srgbClr val="FF0000"/>
              </a:solidFill>
              <a:uFillTx/>
              <a:latin typeface="Times New Roman" panose="02020603050405020304" pitchFamily="18" charset="0"/>
            </a:endParaRPr>
          </a:p>
        </p:txBody>
      </p:sp>
      <p:sp>
        <p:nvSpPr>
          <p:cNvPr id="3" name="文本框 2"/>
          <p:cNvSpPr txBox="1"/>
          <p:nvPr/>
        </p:nvSpPr>
        <p:spPr>
          <a:xfrm>
            <a:off x="651510" y="2465705"/>
            <a:ext cx="8157210" cy="2799715"/>
          </a:xfrm>
          <a:prstGeom prst="rect">
            <a:avLst/>
          </a:prstGeom>
          <a:noFill/>
        </p:spPr>
        <p:txBody>
          <a:bodyPr wrap="square" rtlCol="0">
            <a:spAutoFit/>
          </a:bodyPr>
          <a:p>
            <a:pPr algn="l"/>
            <a:r>
              <a:rPr lang="en-US" altLang="zh-CN" sz="4400" b="1">
                <a:solidFill>
                  <a:srgbClr val="0070C0"/>
                </a:solidFill>
                <a:uFillTx/>
                <a:latin typeface="Times New Roman" panose="02020603050405020304" pitchFamily="18" charset="0"/>
              </a:rPr>
              <a:t>A summary is a brief statement that gives only the main points of something, not the details.</a:t>
            </a:r>
            <a:endParaRPr lang="en-US" altLang="zh-CN" sz="4400" b="1">
              <a:solidFill>
                <a:srgbClr val="0070C0"/>
              </a:solidFill>
              <a:uFillTx/>
              <a:latin typeface="Times New Roman" panose="02020603050405020304" pitchFamily="18" charset="0"/>
            </a:endParaRPr>
          </a:p>
          <a:p>
            <a:pPr algn="l"/>
            <a:r>
              <a:rPr lang="en-US" altLang="zh-CN" sz="4400" b="1">
                <a:solidFill>
                  <a:srgbClr val="0070C0"/>
                </a:solidFill>
                <a:uFillTx/>
                <a:latin typeface="Times New Roman" panose="02020603050405020304" pitchFamily="18" charset="0"/>
                <a:ea typeface="楷体" panose="02010609060101010101" charset="-122"/>
              </a:rPr>
              <a:t>《牛津高阶英汉双解词典》</a:t>
            </a:r>
            <a:endParaRPr lang="en-US" altLang="zh-CN" sz="4400" b="1">
              <a:solidFill>
                <a:srgbClr val="0070C0"/>
              </a:solidFill>
              <a:uFillTx/>
              <a:latin typeface="Times New Roman" panose="02020603050405020304" pitchFamily="18" charset="0"/>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5165" y="144145"/>
            <a:ext cx="5777230" cy="768350"/>
          </a:xfrm>
          <a:prstGeom prst="rect">
            <a:avLst/>
          </a:prstGeom>
          <a:noFill/>
        </p:spPr>
        <p:txBody>
          <a:bodyPr wrap="none" rtlCol="0">
            <a:spAutoFit/>
          </a:bodyPr>
          <a:p>
            <a:r>
              <a:rPr lang="zh-CN" altLang="en-US" sz="4400" b="1">
                <a:solidFill>
                  <a:schemeClr val="bg1"/>
                </a:solidFill>
                <a:latin typeface="华文楷体" panose="02010600040101010101" charset="-122"/>
                <a:ea typeface="华文楷体" panose="02010600040101010101" charset="-122"/>
              </a:rPr>
              <a:t>思维能力发展的阶段性</a:t>
            </a:r>
            <a:endParaRPr lang="zh-CN" altLang="en-US" sz="4400" b="1">
              <a:solidFill>
                <a:schemeClr val="bg1"/>
              </a:solidFill>
              <a:latin typeface="华文楷体" panose="02010600040101010101" charset="-122"/>
              <a:ea typeface="华文楷体" panose="02010600040101010101" charset="-122"/>
            </a:endParaRPr>
          </a:p>
        </p:txBody>
      </p:sp>
      <p:sp>
        <p:nvSpPr>
          <p:cNvPr id="5" name="文本框 4"/>
          <p:cNvSpPr txBox="1"/>
          <p:nvPr/>
        </p:nvSpPr>
        <p:spPr>
          <a:xfrm>
            <a:off x="3310255" y="912495"/>
            <a:ext cx="4898390" cy="6000750"/>
          </a:xfrm>
          <a:prstGeom prst="rect">
            <a:avLst/>
          </a:prstGeom>
          <a:noFill/>
        </p:spPr>
        <p:txBody>
          <a:bodyPr wrap="none" rtlCol="0">
            <a:spAutoFit/>
          </a:bodyPr>
          <a:p>
            <a:pPr marL="285750" indent="-285750">
              <a:buFont typeface="Wingdings" panose="05000000000000000000" charset="0"/>
              <a:buChar char=""/>
            </a:pPr>
            <a:r>
              <a:rPr lang="en-US" altLang="zh-CN" sz="3200">
                <a:solidFill>
                  <a:srgbClr val="FF0000"/>
                </a:solidFill>
              </a:rPr>
              <a:t>critical thinking</a:t>
            </a:r>
            <a:endParaRPr lang="en-US" altLang="zh-CN" sz="3200">
              <a:solidFill>
                <a:srgbClr val="FF0000"/>
              </a:solidFill>
            </a:endParaRPr>
          </a:p>
          <a:p>
            <a:pPr marL="285750" indent="-285750">
              <a:buFont typeface="Wingdings" panose="05000000000000000000" charset="0"/>
              <a:buChar char=""/>
            </a:pPr>
            <a:r>
              <a:rPr lang="en-US" altLang="zh-CN" sz="3200">
                <a:solidFill>
                  <a:srgbClr val="FF0000"/>
                </a:solidFill>
              </a:rPr>
              <a:t>creating</a:t>
            </a:r>
            <a:endParaRPr lang="en-US" altLang="zh-CN" sz="3200">
              <a:solidFill>
                <a:srgbClr val="FF0000"/>
              </a:solidFill>
            </a:endParaRPr>
          </a:p>
          <a:p>
            <a:pPr marL="285750" indent="-285750">
              <a:buFont typeface="Wingdings" panose="05000000000000000000" charset="0"/>
              <a:buChar char=""/>
            </a:pPr>
            <a:r>
              <a:rPr lang="en-US" altLang="zh-CN" sz="3200">
                <a:solidFill>
                  <a:srgbClr val="FF0000"/>
                </a:solidFill>
              </a:rPr>
              <a:t>imagining</a:t>
            </a:r>
            <a:endParaRPr lang="en-US" altLang="zh-CN" sz="3200">
              <a:solidFill>
                <a:srgbClr val="FF0000"/>
              </a:solidFill>
            </a:endParaRPr>
          </a:p>
          <a:p>
            <a:pPr marL="285750" indent="-285750">
              <a:buFont typeface="Wingdings" panose="05000000000000000000" charset="0"/>
              <a:buChar char=""/>
            </a:pPr>
            <a:r>
              <a:rPr lang="en-US" altLang="zh-CN" sz="3200">
                <a:solidFill>
                  <a:srgbClr val="CC00FF"/>
                </a:solidFill>
              </a:rPr>
              <a:t>predicting</a:t>
            </a:r>
            <a:endParaRPr lang="en-US" altLang="zh-CN" sz="3200">
              <a:solidFill>
                <a:srgbClr val="CC00FF"/>
              </a:solidFill>
            </a:endParaRPr>
          </a:p>
          <a:p>
            <a:pPr marL="285750" indent="-285750">
              <a:buFont typeface="Wingdings" panose="05000000000000000000" charset="0"/>
              <a:buChar char=""/>
            </a:pPr>
            <a:r>
              <a:rPr lang="en-US" altLang="zh-CN" sz="3200">
                <a:solidFill>
                  <a:srgbClr val="CC00FF"/>
                </a:solidFill>
              </a:rPr>
              <a:t>reasoning, responding</a:t>
            </a:r>
            <a:endParaRPr lang="en-US" altLang="zh-CN" sz="3200">
              <a:solidFill>
                <a:srgbClr val="CC00FF"/>
              </a:solidFill>
            </a:endParaRPr>
          </a:p>
          <a:p>
            <a:pPr marL="285750" indent="-285750">
              <a:buFont typeface="Wingdings" panose="05000000000000000000" charset="0"/>
              <a:buChar char=""/>
            </a:pPr>
            <a:r>
              <a:rPr lang="en-US" altLang="zh-CN" sz="3200">
                <a:solidFill>
                  <a:srgbClr val="CC00FF"/>
                </a:solidFill>
              </a:rPr>
              <a:t>researching, reviewing</a:t>
            </a:r>
            <a:endParaRPr lang="en-US" altLang="zh-CN" sz="3200">
              <a:solidFill>
                <a:srgbClr val="CC00FF"/>
              </a:solidFill>
            </a:endParaRPr>
          </a:p>
          <a:p>
            <a:pPr marL="285750" indent="-285750">
              <a:buFont typeface="Wingdings" panose="05000000000000000000" charset="0"/>
              <a:buChar char=""/>
            </a:pPr>
            <a:r>
              <a:rPr lang="en-US" altLang="zh-CN" sz="3200">
                <a:solidFill>
                  <a:srgbClr val="CC00FF"/>
                </a:solidFill>
              </a:rPr>
              <a:t>comparing, constrasting</a:t>
            </a:r>
            <a:endParaRPr lang="en-US" altLang="zh-CN" sz="3200">
              <a:solidFill>
                <a:srgbClr val="CC00FF"/>
              </a:solidFill>
            </a:endParaRPr>
          </a:p>
          <a:p>
            <a:pPr marL="285750" indent="-285750">
              <a:buFont typeface="Wingdings" panose="05000000000000000000" charset="0"/>
              <a:buChar char=""/>
            </a:pPr>
            <a:r>
              <a:rPr lang="en-US" altLang="zh-CN" sz="3200">
                <a:solidFill>
                  <a:srgbClr val="CC00FF"/>
                </a:solidFill>
              </a:rPr>
              <a:t>reorganizing, relating</a:t>
            </a:r>
            <a:endParaRPr lang="en-US" altLang="zh-CN" sz="3200">
              <a:solidFill>
                <a:srgbClr val="CC00FF"/>
              </a:solidFill>
            </a:endParaRPr>
          </a:p>
          <a:p>
            <a:pPr marL="285750" indent="-285750">
              <a:buFont typeface="Wingdings" panose="05000000000000000000" charset="0"/>
              <a:buChar char=""/>
            </a:pPr>
            <a:r>
              <a:rPr lang="en-US" altLang="zh-CN" sz="3200">
                <a:solidFill>
                  <a:srgbClr val="00B050"/>
                </a:solidFill>
              </a:rPr>
              <a:t>retelling, recalling</a:t>
            </a:r>
            <a:endParaRPr lang="en-US" altLang="zh-CN" sz="3200">
              <a:solidFill>
                <a:srgbClr val="00B050"/>
              </a:solidFill>
            </a:endParaRPr>
          </a:p>
          <a:p>
            <a:pPr marL="285750" indent="-285750">
              <a:buFont typeface="Wingdings" panose="05000000000000000000" charset="0"/>
              <a:buChar char=""/>
            </a:pPr>
            <a:r>
              <a:rPr lang="en-US" altLang="zh-CN" sz="3200">
                <a:solidFill>
                  <a:srgbClr val="00B050"/>
                </a:solidFill>
              </a:rPr>
              <a:t>remembering, reciting</a:t>
            </a:r>
            <a:endParaRPr lang="en-US" altLang="zh-CN" sz="3200">
              <a:solidFill>
                <a:srgbClr val="00B050"/>
              </a:solidFill>
            </a:endParaRPr>
          </a:p>
          <a:p>
            <a:pPr marL="285750" indent="-285750">
              <a:buFont typeface="Wingdings" panose="05000000000000000000" charset="0"/>
              <a:buChar char=""/>
            </a:pPr>
            <a:r>
              <a:rPr lang="en-US" altLang="zh-CN" sz="3200">
                <a:solidFill>
                  <a:srgbClr val="00B050"/>
                </a:solidFill>
              </a:rPr>
              <a:t>receiving, repeating</a:t>
            </a:r>
            <a:endParaRPr lang="en-US" altLang="zh-CN" sz="3200">
              <a:solidFill>
                <a:srgbClr val="00B050"/>
              </a:solidFill>
            </a:endParaRPr>
          </a:p>
          <a:p>
            <a:pPr marL="285750" indent="-285750">
              <a:buFont typeface="Wingdings" panose="05000000000000000000" charset="0"/>
              <a:buChar char=""/>
            </a:pPr>
            <a:endParaRPr lang="en-US" altLang="zh-CN" sz="3200"/>
          </a:p>
        </p:txBody>
      </p:sp>
      <p:sp>
        <p:nvSpPr>
          <p:cNvPr id="6" name="右箭头标注 5"/>
          <p:cNvSpPr/>
          <p:nvPr/>
        </p:nvSpPr>
        <p:spPr>
          <a:xfrm>
            <a:off x="446405" y="1053465"/>
            <a:ext cx="1224280" cy="136842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文本框 6"/>
          <p:cNvSpPr txBox="1"/>
          <p:nvPr/>
        </p:nvSpPr>
        <p:spPr>
          <a:xfrm>
            <a:off x="446405" y="1335405"/>
            <a:ext cx="613410" cy="980440"/>
          </a:xfrm>
          <a:prstGeom prst="rect">
            <a:avLst/>
          </a:prstGeom>
          <a:noFill/>
        </p:spPr>
        <p:txBody>
          <a:bodyPr vert="eaVert" wrap="none" rtlCol="0">
            <a:spAutoFit/>
          </a:bodyPr>
          <a:p>
            <a:r>
              <a:rPr lang="zh-CN" altLang="en-US" sz="2800">
                <a:latin typeface="楷体" panose="02010609060101010101" charset="-122"/>
                <a:ea typeface="楷体" panose="02010609060101010101" charset="-122"/>
              </a:rPr>
              <a:t>高 阶</a:t>
            </a:r>
            <a:endParaRPr lang="zh-CN" altLang="en-US" sz="2800">
              <a:latin typeface="楷体" panose="02010609060101010101" charset="-122"/>
              <a:ea typeface="楷体" panose="02010609060101010101" charset="-122"/>
            </a:endParaRPr>
          </a:p>
        </p:txBody>
      </p:sp>
      <p:sp>
        <p:nvSpPr>
          <p:cNvPr id="9" name="右箭头标注 8"/>
          <p:cNvSpPr/>
          <p:nvPr/>
        </p:nvSpPr>
        <p:spPr>
          <a:xfrm>
            <a:off x="446405" y="2574290"/>
            <a:ext cx="1224280" cy="223266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415925" y="3027680"/>
            <a:ext cx="675005" cy="1107440"/>
          </a:xfrm>
          <a:prstGeom prst="rect">
            <a:avLst/>
          </a:prstGeom>
          <a:noFill/>
        </p:spPr>
        <p:txBody>
          <a:bodyPr vert="eaVert" wrap="none" rtlCol="0">
            <a:spAutoFit/>
          </a:bodyPr>
          <a:p>
            <a:r>
              <a:rPr lang="zh-CN" altLang="en-US" sz="3200">
                <a:latin typeface="楷体" panose="02010609060101010101" charset="-122"/>
                <a:ea typeface="楷体" panose="02010609060101010101" charset="-122"/>
              </a:rPr>
              <a:t>中 阶</a:t>
            </a:r>
            <a:endParaRPr lang="zh-CN" altLang="en-US" sz="3200">
              <a:latin typeface="楷体" panose="02010609060101010101" charset="-122"/>
              <a:ea typeface="楷体" panose="02010609060101010101" charset="-122"/>
            </a:endParaRPr>
          </a:p>
        </p:txBody>
      </p:sp>
      <p:sp>
        <p:nvSpPr>
          <p:cNvPr id="11" name="右箭头标注 10"/>
          <p:cNvSpPr/>
          <p:nvPr/>
        </p:nvSpPr>
        <p:spPr>
          <a:xfrm>
            <a:off x="446405" y="4959985"/>
            <a:ext cx="1224280" cy="136842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文本框 11"/>
          <p:cNvSpPr txBox="1"/>
          <p:nvPr/>
        </p:nvSpPr>
        <p:spPr>
          <a:xfrm>
            <a:off x="497840" y="5243195"/>
            <a:ext cx="613410" cy="980440"/>
          </a:xfrm>
          <a:prstGeom prst="rect">
            <a:avLst/>
          </a:prstGeom>
          <a:noFill/>
        </p:spPr>
        <p:txBody>
          <a:bodyPr vert="eaVert" wrap="none" rtlCol="0">
            <a:spAutoFit/>
          </a:bodyPr>
          <a:p>
            <a:r>
              <a:rPr lang="zh-CN" altLang="en-US" sz="2800">
                <a:latin typeface="楷体" panose="02010609060101010101" charset="-122"/>
                <a:ea typeface="楷体" panose="02010609060101010101" charset="-122"/>
              </a:rPr>
              <a:t>低 阶</a:t>
            </a:r>
            <a:endParaRPr lang="zh-CN" altLang="en-US" sz="2800">
              <a:latin typeface="楷体" panose="02010609060101010101" charset="-122"/>
              <a:ea typeface="楷体" panose="02010609060101010101" charset="-122"/>
            </a:endParaRPr>
          </a:p>
        </p:txBody>
      </p:sp>
      <p:sp>
        <p:nvSpPr>
          <p:cNvPr id="14" name="平行四边形 13"/>
          <p:cNvSpPr/>
          <p:nvPr/>
        </p:nvSpPr>
        <p:spPr>
          <a:xfrm>
            <a:off x="2048510" y="912495"/>
            <a:ext cx="7173595" cy="5415280"/>
          </a:xfrm>
          <a:prstGeom prst="parallelogram">
            <a:avLst/>
          </a:prstGeom>
          <a:solidFill>
            <a:srgbClr val="A0F4FE">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timg"/>
          <p:cNvPicPr>
            <a:picLocks noChangeAspect="1"/>
          </p:cNvPicPr>
          <p:nvPr/>
        </p:nvPicPr>
        <p:blipFill>
          <a:blip r:embed="rId1"/>
          <a:stretch>
            <a:fillRect/>
          </a:stretch>
        </p:blipFill>
        <p:spPr>
          <a:xfrm>
            <a:off x="760730" y="146685"/>
            <a:ext cx="7621905" cy="66484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zh-CN" sz="4400" b="1">
                <a:latin typeface="华文楷体" panose="02010600040101010101" charset="-122"/>
                <a:ea typeface="华文楷体" panose="02010600040101010101" charset="-122"/>
              </a:rPr>
              <a:t>新题型  新要求</a:t>
            </a:r>
            <a:endParaRPr lang="zh-CN" altLang="zh-CN" sz="4400" b="1">
              <a:latin typeface="华文楷体" panose="02010600040101010101" charset="-122"/>
              <a:ea typeface="华文楷体" panose="02010600040101010101" charset="-122"/>
            </a:endParaRPr>
          </a:p>
        </p:txBody>
      </p:sp>
      <p:graphicFrame>
        <p:nvGraphicFramePr>
          <p:cNvPr id="6" name="表格 5"/>
          <p:cNvGraphicFramePr/>
          <p:nvPr>
            <p:custDataLst>
              <p:tags r:id="rId1"/>
            </p:custDataLst>
          </p:nvPr>
        </p:nvGraphicFramePr>
        <p:xfrm>
          <a:off x="252730" y="1496060"/>
          <a:ext cx="8660130" cy="4926330"/>
        </p:xfrm>
        <a:graphic>
          <a:graphicData uri="http://schemas.openxmlformats.org/drawingml/2006/table">
            <a:tbl>
              <a:tblPr firstRow="1" bandRow="1">
                <a:tableStyleId>{5C22544A-7EE6-4342-B048-85BDC9FD1C3A}</a:tableStyleId>
              </a:tblPr>
              <a:tblGrid>
                <a:gridCol w="3695065"/>
                <a:gridCol w="965200"/>
                <a:gridCol w="3999865"/>
              </a:tblGrid>
              <a:tr h="640080">
                <a:tc rowSpan="2">
                  <a:txBody>
                    <a:bodyPr/>
                    <a:p>
                      <a:pPr>
                        <a:lnSpc>
                          <a:spcPct val="150000"/>
                        </a:lnSpc>
                        <a:buNone/>
                      </a:pPr>
                      <a:r>
                        <a:rPr lang="zh-CN" altLang="en-US" sz="2400" b="1">
                          <a:solidFill>
                            <a:srgbClr val="FF0000"/>
                          </a:solidFill>
                          <a:uFillTx/>
                          <a:latin typeface="Times New Roman" panose="02020603050405020304" pitchFamily="18" charset="0"/>
                          <a:ea typeface="楷体" panose="02010609060101010101" charset="-122"/>
                        </a:rPr>
                        <a:t>评分时主要考虑：</a:t>
                      </a:r>
                      <a:endParaRPr lang="zh-CN" altLang="en-US" sz="2400" b="1">
                        <a:solidFill>
                          <a:srgbClr val="FF0000"/>
                        </a:solidFill>
                        <a:uFillTx/>
                        <a:latin typeface="Times New Roman" panose="02020603050405020304" pitchFamily="18" charset="0"/>
                        <a:ea typeface="楷体" panose="02010609060101010101" charset="-122"/>
                      </a:endParaRPr>
                    </a:p>
                    <a:p>
                      <a:pPr>
                        <a:lnSpc>
                          <a:spcPct val="150000"/>
                        </a:lnSpc>
                        <a:buNone/>
                      </a:pPr>
                      <a:r>
                        <a:rPr lang="en-US" altLang="zh-CN" sz="2400" b="1">
                          <a:solidFill>
                            <a:schemeClr val="tx1"/>
                          </a:solidFill>
                          <a:uFillTx/>
                          <a:latin typeface="Times New Roman" panose="02020603050405020304" pitchFamily="18" charset="0"/>
                          <a:ea typeface="楷体" panose="02010609060101010101" charset="-122"/>
                        </a:rPr>
                        <a:t>1. </a:t>
                      </a:r>
                      <a:r>
                        <a:rPr lang="zh-CN" altLang="en-US" sz="2400" b="1">
                          <a:solidFill>
                            <a:schemeClr val="tx1"/>
                          </a:solidFill>
                          <a:uFillTx/>
                          <a:latin typeface="Times New Roman" panose="02020603050405020304" pitchFamily="18" charset="0"/>
                          <a:ea typeface="楷体" panose="02010609060101010101" charset="-122"/>
                        </a:rPr>
                        <a:t>对原文要点的理解和呈现情况</a:t>
                      </a:r>
                      <a:endParaRPr lang="zh-CN" altLang="en-US" sz="2400" b="1">
                        <a:solidFill>
                          <a:schemeClr val="tx1"/>
                        </a:solidFill>
                        <a:uFillTx/>
                        <a:latin typeface="Times New Roman" panose="02020603050405020304" pitchFamily="18" charset="0"/>
                        <a:ea typeface="楷体" panose="02010609060101010101" charset="-122"/>
                      </a:endParaRPr>
                    </a:p>
                    <a:p>
                      <a:pPr>
                        <a:lnSpc>
                          <a:spcPct val="150000"/>
                        </a:lnSpc>
                        <a:buNone/>
                      </a:pPr>
                      <a:r>
                        <a:rPr lang="en-US" altLang="zh-CN" sz="2400" b="1">
                          <a:solidFill>
                            <a:schemeClr val="tx1"/>
                          </a:solidFill>
                          <a:uFillTx/>
                          <a:latin typeface="Times New Roman" panose="02020603050405020304" pitchFamily="18" charset="0"/>
                          <a:ea typeface="楷体" panose="02010609060101010101" charset="-122"/>
                        </a:rPr>
                        <a:t>2. </a:t>
                      </a:r>
                      <a:r>
                        <a:rPr lang="zh-CN" altLang="en-US" sz="2400" b="1">
                          <a:solidFill>
                            <a:schemeClr val="tx1"/>
                          </a:solidFill>
                          <a:uFillTx/>
                          <a:latin typeface="Times New Roman" panose="02020603050405020304" pitchFamily="18" charset="0"/>
                          <a:ea typeface="楷体" panose="02010609060101010101" charset="-122"/>
                        </a:rPr>
                        <a:t>应用语法结构和词汇的准确性</a:t>
                      </a:r>
                      <a:endParaRPr lang="zh-CN" altLang="en-US" sz="2400" b="1">
                        <a:solidFill>
                          <a:schemeClr val="tx1"/>
                        </a:solidFill>
                        <a:uFillTx/>
                        <a:latin typeface="Times New Roman" panose="02020603050405020304" pitchFamily="18" charset="0"/>
                        <a:ea typeface="楷体" panose="02010609060101010101" charset="-122"/>
                      </a:endParaRPr>
                    </a:p>
                    <a:p>
                      <a:pPr>
                        <a:lnSpc>
                          <a:spcPct val="150000"/>
                        </a:lnSpc>
                        <a:buNone/>
                      </a:pPr>
                      <a:r>
                        <a:rPr lang="en-US" altLang="zh-CN" sz="2400" b="1">
                          <a:solidFill>
                            <a:schemeClr val="tx1"/>
                          </a:solidFill>
                          <a:uFillTx/>
                          <a:latin typeface="Times New Roman" panose="02020603050405020304" pitchFamily="18" charset="0"/>
                          <a:ea typeface="楷体" panose="02010609060101010101" charset="-122"/>
                        </a:rPr>
                        <a:t>3. </a:t>
                      </a:r>
                      <a:r>
                        <a:rPr lang="zh-CN" altLang="en-US" sz="2400" b="1">
                          <a:solidFill>
                            <a:schemeClr val="tx1"/>
                          </a:solidFill>
                          <a:uFillTx/>
                          <a:latin typeface="Times New Roman" panose="02020603050405020304" pitchFamily="18" charset="0"/>
                          <a:ea typeface="楷体" panose="02010609060101010101" charset="-122"/>
                        </a:rPr>
                        <a:t>上下文的连贯性</a:t>
                      </a:r>
                      <a:endParaRPr lang="zh-CN" altLang="en-US" sz="2400" b="1">
                        <a:solidFill>
                          <a:schemeClr val="tx1"/>
                        </a:solidFill>
                        <a:uFillTx/>
                        <a:latin typeface="Times New Roman" panose="02020603050405020304" pitchFamily="18" charset="0"/>
                        <a:ea typeface="楷体" panose="02010609060101010101" charset="-122"/>
                      </a:endParaRPr>
                    </a:p>
                    <a:p>
                      <a:pPr>
                        <a:lnSpc>
                          <a:spcPct val="150000"/>
                        </a:lnSpc>
                        <a:buNone/>
                      </a:pPr>
                      <a:r>
                        <a:rPr lang="en-US" altLang="zh-CN" sz="2400" b="1">
                          <a:solidFill>
                            <a:schemeClr val="tx1"/>
                          </a:solidFill>
                          <a:uFillTx/>
                          <a:latin typeface="Times New Roman" panose="02020603050405020304" pitchFamily="18" charset="0"/>
                          <a:ea typeface="楷体" panose="02010609060101010101" charset="-122"/>
                        </a:rPr>
                        <a:t>4. </a:t>
                      </a:r>
                      <a:r>
                        <a:rPr lang="zh-CN" altLang="en-US" sz="2400" b="1">
                          <a:solidFill>
                            <a:schemeClr val="tx1"/>
                          </a:solidFill>
                          <a:uFillTx/>
                          <a:latin typeface="Times New Roman" panose="02020603050405020304" pitchFamily="18" charset="0"/>
                          <a:ea typeface="楷体" panose="02010609060101010101" charset="-122"/>
                        </a:rPr>
                        <a:t>对各要点表达的独立情况</a:t>
                      </a:r>
                      <a:endParaRPr lang="zh-CN" altLang="en-US" sz="2400" b="1">
                        <a:solidFill>
                          <a:schemeClr val="tx1"/>
                        </a:solidFill>
                        <a:uFillTx/>
                        <a:latin typeface="Times New Roman" panose="02020603050405020304" pitchFamily="18" charset="0"/>
                        <a:ea typeface="楷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algn="ctr">
                        <a:lnSpc>
                          <a:spcPct val="150000"/>
                        </a:lnSpc>
                        <a:buNone/>
                      </a:pPr>
                      <a:r>
                        <a:rPr lang="zh-CN" altLang="en-US" sz="2400" b="1">
                          <a:solidFill>
                            <a:srgbClr val="FF0000"/>
                          </a:solidFill>
                          <a:uFillTx/>
                          <a:latin typeface="Times New Roman" panose="02020603050405020304" pitchFamily="18" charset="0"/>
                          <a:ea typeface="楷体" panose="02010609060101010101" charset="-122"/>
                        </a:rPr>
                        <a:t>档次</a:t>
                      </a:r>
                      <a:endParaRPr lang="zh-CN" altLang="en-US" sz="2400" b="1">
                        <a:solidFill>
                          <a:srgbClr val="FF0000"/>
                        </a:solidFill>
                        <a:uFillTx/>
                        <a:latin typeface="Times New Roman" panose="02020603050405020304" pitchFamily="18" charset="0"/>
                        <a:ea typeface="楷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algn="ctr">
                        <a:lnSpc>
                          <a:spcPct val="150000"/>
                        </a:lnSpc>
                        <a:buNone/>
                      </a:pPr>
                      <a:r>
                        <a:rPr lang="zh-CN" altLang="en-US" sz="2400" b="1">
                          <a:solidFill>
                            <a:srgbClr val="FF0000"/>
                          </a:solidFill>
                          <a:uFillTx/>
                          <a:latin typeface="Times New Roman" panose="02020603050405020304" pitchFamily="18" charset="0"/>
                          <a:ea typeface="楷体" panose="02010609060101010101" charset="-122"/>
                        </a:rPr>
                        <a:t>描       述</a:t>
                      </a:r>
                      <a:endParaRPr lang="zh-CN" altLang="en-US" sz="2400" b="1">
                        <a:solidFill>
                          <a:srgbClr val="FF0000"/>
                        </a:solidFill>
                        <a:uFillTx/>
                        <a:latin typeface="Times New Roman" panose="02020603050405020304" pitchFamily="18" charset="0"/>
                        <a:ea typeface="楷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r h="4286250">
                <a:tc vMerge="1">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algn="ctr">
                        <a:lnSpc>
                          <a:spcPct val="150000"/>
                        </a:lnSpc>
                        <a:buNone/>
                      </a:pPr>
                      <a:r>
                        <a:rPr lang="zh-CN" altLang="en-US" sz="2400" b="1">
                          <a:solidFill>
                            <a:schemeClr val="tx1"/>
                          </a:solidFill>
                          <a:uFillTx/>
                          <a:latin typeface="Times New Roman" panose="02020603050405020304" pitchFamily="18" charset="0"/>
                          <a:ea typeface="楷体" panose="02010609060101010101" charset="-122"/>
                        </a:rPr>
                        <a:t>第 </a:t>
                      </a:r>
                      <a:endParaRPr lang="zh-CN" altLang="en-US" sz="2400" b="1">
                        <a:solidFill>
                          <a:schemeClr val="tx1"/>
                        </a:solidFill>
                        <a:uFillTx/>
                        <a:latin typeface="Times New Roman" panose="02020603050405020304" pitchFamily="18" charset="0"/>
                        <a:ea typeface="楷体" panose="02010609060101010101" charset="-122"/>
                      </a:endParaRPr>
                    </a:p>
                    <a:p>
                      <a:pPr algn="ctr">
                        <a:lnSpc>
                          <a:spcPct val="150000"/>
                        </a:lnSpc>
                        <a:buNone/>
                      </a:pPr>
                      <a:r>
                        <a:rPr lang="zh-CN" altLang="en-US" sz="2400" b="1">
                          <a:solidFill>
                            <a:schemeClr val="tx1"/>
                          </a:solidFill>
                          <a:uFillTx/>
                          <a:latin typeface="Times New Roman" panose="02020603050405020304" pitchFamily="18" charset="0"/>
                          <a:ea typeface="楷体" panose="02010609060101010101" charset="-122"/>
                        </a:rPr>
                        <a:t>五</a:t>
                      </a:r>
                      <a:endParaRPr lang="zh-CN" altLang="en-US" sz="2400" b="1">
                        <a:solidFill>
                          <a:schemeClr val="tx1"/>
                        </a:solidFill>
                        <a:uFillTx/>
                        <a:latin typeface="Times New Roman" panose="02020603050405020304" pitchFamily="18" charset="0"/>
                        <a:ea typeface="楷体" panose="02010609060101010101" charset="-122"/>
                      </a:endParaRPr>
                    </a:p>
                    <a:p>
                      <a:pPr algn="ctr">
                        <a:lnSpc>
                          <a:spcPct val="150000"/>
                        </a:lnSpc>
                        <a:buNone/>
                      </a:pPr>
                      <a:r>
                        <a:rPr lang="zh-CN" altLang="en-US" sz="2400" b="1">
                          <a:solidFill>
                            <a:schemeClr val="tx1"/>
                          </a:solidFill>
                          <a:uFillTx/>
                          <a:latin typeface="Times New Roman" panose="02020603050405020304" pitchFamily="18" charset="0"/>
                          <a:ea typeface="楷体" panose="02010609060101010101" charset="-122"/>
                        </a:rPr>
                        <a:t>档</a:t>
                      </a:r>
                      <a:endParaRPr lang="zh-CN" altLang="en-US" sz="2400" b="1">
                        <a:solidFill>
                          <a:schemeClr val="tx1"/>
                        </a:solidFill>
                        <a:uFillTx/>
                        <a:latin typeface="Times New Roman" panose="02020603050405020304" pitchFamily="18" charset="0"/>
                        <a:ea typeface="楷体" panose="02010609060101010101" charset="-122"/>
                      </a:endParaRPr>
                    </a:p>
                    <a:p>
                      <a:pPr algn="ctr">
                        <a:lnSpc>
                          <a:spcPct val="150000"/>
                        </a:lnSpc>
                        <a:buNone/>
                      </a:pPr>
                      <a:r>
                        <a:rPr lang="zh-CN" altLang="en-US" sz="2400" b="1">
                          <a:solidFill>
                            <a:schemeClr val="tx1"/>
                          </a:solidFill>
                          <a:uFillTx/>
                          <a:latin typeface="Times New Roman" panose="02020603050405020304" pitchFamily="18" charset="0"/>
                          <a:ea typeface="楷体" panose="02010609060101010101" charset="-122"/>
                        </a:rPr>
                        <a:t>（21-</a:t>
                      </a:r>
                      <a:endParaRPr lang="zh-CN" altLang="en-US" sz="2400" b="1">
                        <a:solidFill>
                          <a:schemeClr val="tx1"/>
                        </a:solidFill>
                        <a:uFillTx/>
                        <a:latin typeface="Times New Roman" panose="02020603050405020304" pitchFamily="18" charset="0"/>
                        <a:ea typeface="楷体" panose="02010609060101010101" charset="-122"/>
                      </a:endParaRPr>
                    </a:p>
                    <a:p>
                      <a:pPr algn="ctr">
                        <a:lnSpc>
                          <a:spcPct val="150000"/>
                        </a:lnSpc>
                        <a:buNone/>
                      </a:pPr>
                      <a:r>
                        <a:rPr lang="zh-CN" altLang="en-US" sz="2400" b="1">
                          <a:solidFill>
                            <a:schemeClr val="tx1"/>
                          </a:solidFill>
                          <a:uFillTx/>
                          <a:latin typeface="Times New Roman" panose="02020603050405020304" pitchFamily="18" charset="0"/>
                          <a:ea typeface="楷体" panose="02010609060101010101" charset="-122"/>
                        </a:rPr>
                        <a:t>25）</a:t>
                      </a:r>
                      <a:endParaRPr lang="zh-CN" altLang="en-US" sz="2400" b="1">
                        <a:solidFill>
                          <a:schemeClr val="tx1"/>
                        </a:solidFill>
                        <a:uFillTx/>
                        <a:latin typeface="Times New Roman" panose="02020603050405020304" pitchFamily="18" charset="0"/>
                        <a:ea typeface="楷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algn="l">
                        <a:lnSpc>
                          <a:spcPct val="150000"/>
                        </a:lnSpc>
                        <a:buNone/>
                      </a:pPr>
                      <a:r>
                        <a:rPr lang="zh-CN" altLang="en-US" sz="2400" b="1">
                          <a:solidFill>
                            <a:schemeClr val="tx1"/>
                          </a:solidFill>
                          <a:uFillTx/>
                          <a:latin typeface="Times New Roman" panose="02020603050405020304" pitchFamily="18" charset="0"/>
                          <a:ea typeface="楷体" panose="02010609060101010101" charset="-122"/>
                        </a:rPr>
                        <a:t>— 理解准确，涵盖全部内容</a:t>
                      </a:r>
                      <a:endParaRPr lang="zh-CN" altLang="en-US" sz="2400" b="1">
                        <a:solidFill>
                          <a:schemeClr val="tx1"/>
                        </a:solidFill>
                        <a:uFillTx/>
                        <a:latin typeface="Times New Roman" panose="02020603050405020304" pitchFamily="18" charset="0"/>
                        <a:ea typeface="楷体" panose="02010609060101010101" charset="-122"/>
                      </a:endParaRPr>
                    </a:p>
                    <a:p>
                      <a:pPr algn="l">
                        <a:lnSpc>
                          <a:spcPct val="150000"/>
                        </a:lnSpc>
                        <a:buNone/>
                      </a:pPr>
                      <a:r>
                        <a:rPr lang="zh-CN" altLang="en-US" sz="2400" b="1">
                          <a:solidFill>
                            <a:schemeClr val="tx1"/>
                          </a:solidFill>
                          <a:uFillTx/>
                          <a:latin typeface="Times New Roman" panose="02020603050405020304" pitchFamily="18" charset="0"/>
                          <a:ea typeface="楷体" panose="02010609060101010101" charset="-122"/>
                        </a:rPr>
                        <a:t>— 能准确使用相应的语法结构和词汇</a:t>
                      </a:r>
                      <a:endParaRPr lang="zh-CN" altLang="en-US" sz="2400" b="1">
                        <a:solidFill>
                          <a:schemeClr val="tx1"/>
                        </a:solidFill>
                        <a:uFillTx/>
                        <a:latin typeface="Times New Roman" panose="02020603050405020304" pitchFamily="18" charset="0"/>
                        <a:ea typeface="楷体" panose="02010609060101010101" charset="-122"/>
                      </a:endParaRPr>
                    </a:p>
                    <a:p>
                      <a:pPr algn="l">
                        <a:lnSpc>
                          <a:spcPct val="150000"/>
                        </a:lnSpc>
                        <a:buNone/>
                      </a:pPr>
                      <a:r>
                        <a:rPr lang="zh-CN" altLang="en-US" sz="2400" b="1">
                          <a:solidFill>
                            <a:schemeClr val="tx1"/>
                          </a:solidFill>
                          <a:uFillTx/>
                          <a:latin typeface="Times New Roman" panose="02020603050405020304" pitchFamily="18" charset="0"/>
                          <a:ea typeface="楷体" panose="02010609060101010101" charset="-122"/>
                        </a:rPr>
                        <a:t>— 有效的使用语句间的连接成分，使所完成的概要紧凑</a:t>
                      </a:r>
                      <a:endParaRPr lang="zh-CN" altLang="en-US" sz="2400" b="1">
                        <a:solidFill>
                          <a:schemeClr val="tx1"/>
                        </a:solidFill>
                        <a:uFillTx/>
                        <a:latin typeface="Times New Roman" panose="02020603050405020304" pitchFamily="18" charset="0"/>
                        <a:ea typeface="楷体" panose="02010609060101010101" charset="-122"/>
                      </a:endParaRPr>
                    </a:p>
                    <a:p>
                      <a:pPr algn="l">
                        <a:lnSpc>
                          <a:spcPct val="150000"/>
                        </a:lnSpc>
                        <a:buNone/>
                      </a:pPr>
                      <a:r>
                        <a:rPr lang="zh-CN" altLang="en-US" sz="2400" b="1">
                          <a:solidFill>
                            <a:schemeClr val="tx1"/>
                          </a:solidFill>
                          <a:uFillTx/>
                          <a:latin typeface="Times New Roman" panose="02020603050405020304" pitchFamily="18" charset="0"/>
                          <a:ea typeface="楷体" panose="02010609060101010101" charset="-122"/>
                        </a:rPr>
                        <a:t>— 完全使用自己的语言</a:t>
                      </a:r>
                      <a:endParaRPr lang="zh-CN" altLang="en-US" sz="2400" b="1">
                        <a:solidFill>
                          <a:schemeClr val="tx1"/>
                        </a:solidFill>
                        <a:uFillTx/>
                        <a:latin typeface="Times New Roman" panose="02020603050405020304" pitchFamily="18" charset="0"/>
                        <a:ea typeface="楷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sz="4800" b="1">
                <a:latin typeface="楷体" panose="02010609060101010101" charset="-122"/>
                <a:ea typeface="楷体" panose="02010609060101010101" charset="-122"/>
              </a:rPr>
              <a:t>写作特点</a:t>
            </a:r>
            <a:endParaRPr lang="zh-CN" altLang="en-US" sz="4800" b="1">
              <a:latin typeface="楷体" panose="02010609060101010101" charset="-122"/>
              <a:ea typeface="楷体" panose="02010609060101010101" charset="-122"/>
            </a:endParaRPr>
          </a:p>
        </p:txBody>
      </p:sp>
      <p:sp>
        <p:nvSpPr>
          <p:cNvPr id="4" name="椭圆 3"/>
          <p:cNvSpPr/>
          <p:nvPr/>
        </p:nvSpPr>
        <p:spPr>
          <a:xfrm>
            <a:off x="530225" y="1242695"/>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5" name="椭圆 4"/>
          <p:cNvSpPr/>
          <p:nvPr/>
        </p:nvSpPr>
        <p:spPr>
          <a:xfrm>
            <a:off x="530225" y="2439035"/>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6" name="椭圆 5"/>
          <p:cNvSpPr/>
          <p:nvPr/>
        </p:nvSpPr>
        <p:spPr>
          <a:xfrm>
            <a:off x="530225" y="3632200"/>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7" name="椭圆 6"/>
          <p:cNvSpPr/>
          <p:nvPr/>
        </p:nvSpPr>
        <p:spPr>
          <a:xfrm>
            <a:off x="530225" y="4914265"/>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9" name="对角圆角矩形 8"/>
          <p:cNvSpPr/>
          <p:nvPr/>
        </p:nvSpPr>
        <p:spPr>
          <a:xfrm>
            <a:off x="2406650" y="1314450"/>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对角圆角矩形 9"/>
          <p:cNvSpPr/>
          <p:nvPr/>
        </p:nvSpPr>
        <p:spPr>
          <a:xfrm>
            <a:off x="2406650" y="2511425"/>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对角圆角矩形 10"/>
          <p:cNvSpPr/>
          <p:nvPr/>
        </p:nvSpPr>
        <p:spPr>
          <a:xfrm>
            <a:off x="2533650" y="3704590"/>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对角圆角矩形 11"/>
          <p:cNvSpPr/>
          <p:nvPr/>
        </p:nvSpPr>
        <p:spPr>
          <a:xfrm>
            <a:off x="2533650" y="4986020"/>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文本框 12"/>
          <p:cNvSpPr txBox="1"/>
          <p:nvPr/>
        </p:nvSpPr>
        <p:spPr>
          <a:xfrm>
            <a:off x="2944495" y="1454785"/>
            <a:ext cx="1525905" cy="583565"/>
          </a:xfrm>
          <a:prstGeom prst="rect">
            <a:avLst/>
          </a:prstGeom>
          <a:noFill/>
        </p:spPr>
        <p:txBody>
          <a:bodyPr wrap="none" rtlCol="0">
            <a:spAutoFit/>
          </a:bodyPr>
          <a:p>
            <a:r>
              <a:rPr lang="en-US" altLang="zh-CN" sz="3200" b="1">
                <a:latin typeface="Times New Roman" panose="02020603050405020304" pitchFamily="18" charset="0"/>
              </a:rPr>
              <a:t>be brief</a:t>
            </a:r>
            <a:endParaRPr lang="en-US" altLang="zh-CN" sz="3200" b="1">
              <a:latin typeface="Times New Roman" panose="02020603050405020304" pitchFamily="18" charset="0"/>
            </a:endParaRPr>
          </a:p>
        </p:txBody>
      </p:sp>
      <p:sp>
        <p:nvSpPr>
          <p:cNvPr id="14" name="文本框 13"/>
          <p:cNvSpPr txBox="1"/>
          <p:nvPr/>
        </p:nvSpPr>
        <p:spPr>
          <a:xfrm>
            <a:off x="2840990" y="2650490"/>
            <a:ext cx="2286635" cy="583565"/>
          </a:xfrm>
          <a:prstGeom prst="rect">
            <a:avLst/>
          </a:prstGeom>
          <a:noFill/>
        </p:spPr>
        <p:txBody>
          <a:bodyPr wrap="none" rtlCol="0">
            <a:spAutoFit/>
          </a:bodyPr>
          <a:p>
            <a:r>
              <a:rPr lang="en-US" altLang="zh-CN" sz="3200" b="1">
                <a:latin typeface="Times New Roman" panose="02020603050405020304" pitchFamily="18" charset="0"/>
              </a:rPr>
              <a:t>be thorough</a:t>
            </a:r>
            <a:endParaRPr lang="en-US" altLang="zh-CN" sz="3200" b="1">
              <a:latin typeface="Times New Roman" panose="02020603050405020304" pitchFamily="18" charset="0"/>
            </a:endParaRPr>
          </a:p>
        </p:txBody>
      </p:sp>
      <p:sp>
        <p:nvSpPr>
          <p:cNvPr id="15" name="文本框 14"/>
          <p:cNvSpPr txBox="1"/>
          <p:nvPr/>
        </p:nvSpPr>
        <p:spPr>
          <a:xfrm>
            <a:off x="2944495" y="3840480"/>
            <a:ext cx="3549650" cy="583565"/>
          </a:xfrm>
          <a:prstGeom prst="rect">
            <a:avLst/>
          </a:prstGeom>
          <a:noFill/>
        </p:spPr>
        <p:txBody>
          <a:bodyPr wrap="none" rtlCol="0">
            <a:spAutoFit/>
          </a:bodyPr>
          <a:p>
            <a:r>
              <a:rPr lang="en-US" altLang="zh-CN" sz="3200" b="1">
                <a:latin typeface="Times New Roman" panose="02020603050405020304" pitchFamily="18" charset="0"/>
              </a:rPr>
              <a:t>restate / own words</a:t>
            </a:r>
            <a:endParaRPr lang="en-US" altLang="zh-CN" sz="3200" b="1">
              <a:latin typeface="Times New Roman" panose="02020603050405020304" pitchFamily="18" charset="0"/>
            </a:endParaRPr>
          </a:p>
        </p:txBody>
      </p:sp>
      <p:sp>
        <p:nvSpPr>
          <p:cNvPr id="18" name="文本框 17"/>
          <p:cNvSpPr txBox="1"/>
          <p:nvPr/>
        </p:nvSpPr>
        <p:spPr>
          <a:xfrm>
            <a:off x="3008630" y="5125720"/>
            <a:ext cx="2247900" cy="583565"/>
          </a:xfrm>
          <a:prstGeom prst="rect">
            <a:avLst/>
          </a:prstGeom>
          <a:noFill/>
        </p:spPr>
        <p:txBody>
          <a:bodyPr wrap="none" rtlCol="0">
            <a:spAutoFit/>
          </a:bodyPr>
          <a:p>
            <a:r>
              <a:rPr lang="en-US" altLang="zh-CN" sz="3200" b="1">
                <a:latin typeface="Times New Roman" panose="02020603050405020304" pitchFamily="18" charset="0"/>
              </a:rPr>
              <a:t>be objective</a:t>
            </a:r>
            <a:endParaRPr lang="en-US" altLang="zh-CN" sz="3200" b="1">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3215" y="-317"/>
            <a:ext cx="8229600" cy="1143000"/>
          </a:xfrm>
        </p:spPr>
        <p:txBody>
          <a:bodyPr/>
          <a:p>
            <a:pPr algn="ctr"/>
            <a:r>
              <a:rPr lang="en-US" altLang="zh-CN" sz="4800" b="1">
                <a:latin typeface="Times New Roman" panose="02020603050405020304" pitchFamily="18" charset="0"/>
                <a:ea typeface="楷体" panose="02010609060101010101" charset="-122"/>
              </a:rPr>
              <a:t>common mistakes</a:t>
            </a:r>
            <a:endParaRPr lang="en-US" altLang="zh-CN" sz="4800" b="1">
              <a:latin typeface="Times New Roman" panose="02020603050405020304" pitchFamily="18" charset="0"/>
              <a:ea typeface="楷体" panose="02010609060101010101" charset="-122"/>
            </a:endParaRPr>
          </a:p>
        </p:txBody>
      </p:sp>
      <p:sp>
        <p:nvSpPr>
          <p:cNvPr id="4" name="椭圆 3"/>
          <p:cNvSpPr/>
          <p:nvPr/>
        </p:nvSpPr>
        <p:spPr>
          <a:xfrm>
            <a:off x="530225" y="1242695"/>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5" name="椭圆 4"/>
          <p:cNvSpPr/>
          <p:nvPr/>
        </p:nvSpPr>
        <p:spPr>
          <a:xfrm>
            <a:off x="530225" y="2439035"/>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6" name="椭圆 5"/>
          <p:cNvSpPr/>
          <p:nvPr/>
        </p:nvSpPr>
        <p:spPr>
          <a:xfrm>
            <a:off x="530225" y="3632200"/>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7" name="椭圆 6"/>
          <p:cNvSpPr/>
          <p:nvPr/>
        </p:nvSpPr>
        <p:spPr>
          <a:xfrm>
            <a:off x="530225" y="4914265"/>
            <a:ext cx="791845" cy="79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solidFill>
                  <a:srgbClr val="FF0000"/>
                </a:solidFill>
                <a:latin typeface="Arial" panose="020B0604020202020204" pitchFamily="34" charset="0"/>
              </a:rPr>
              <a:t>×</a:t>
            </a:r>
            <a:endParaRPr lang="zh-CN" altLang="en-US" sz="3600">
              <a:solidFill>
                <a:srgbClr val="FF0000"/>
              </a:solidFill>
              <a:latin typeface="Arial" panose="020B0604020202020204" pitchFamily="34" charset="0"/>
            </a:endParaRPr>
          </a:p>
        </p:txBody>
      </p:sp>
      <p:sp>
        <p:nvSpPr>
          <p:cNvPr id="9" name="对角圆角矩形 8"/>
          <p:cNvSpPr/>
          <p:nvPr/>
        </p:nvSpPr>
        <p:spPr>
          <a:xfrm>
            <a:off x="2406650" y="1314450"/>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对角圆角矩形 9"/>
          <p:cNvSpPr/>
          <p:nvPr/>
        </p:nvSpPr>
        <p:spPr>
          <a:xfrm>
            <a:off x="2406650" y="2511425"/>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对角圆角矩形 10"/>
          <p:cNvSpPr/>
          <p:nvPr/>
        </p:nvSpPr>
        <p:spPr>
          <a:xfrm>
            <a:off x="2533650" y="3704590"/>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对角圆角矩形 11"/>
          <p:cNvSpPr/>
          <p:nvPr/>
        </p:nvSpPr>
        <p:spPr>
          <a:xfrm>
            <a:off x="2533650" y="4986020"/>
            <a:ext cx="5544820" cy="6477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文本框 12"/>
          <p:cNvSpPr txBox="1"/>
          <p:nvPr/>
        </p:nvSpPr>
        <p:spPr>
          <a:xfrm>
            <a:off x="2406650" y="1408430"/>
            <a:ext cx="3750310" cy="460375"/>
          </a:xfrm>
          <a:prstGeom prst="rect">
            <a:avLst/>
          </a:prstGeom>
          <a:noFill/>
        </p:spPr>
        <p:txBody>
          <a:bodyPr wrap="none" rtlCol="0">
            <a:spAutoFit/>
          </a:bodyPr>
          <a:p>
            <a:r>
              <a:rPr lang="en-US" altLang="zh-CN" sz="2400" b="1">
                <a:latin typeface="Times New Roman" panose="02020603050405020304" pitchFamily="18" charset="0"/>
              </a:rPr>
              <a:t>unable to find the structure</a:t>
            </a:r>
            <a:endParaRPr lang="en-US" altLang="zh-CN" sz="2400" b="1">
              <a:latin typeface="Times New Roman" panose="02020603050405020304" pitchFamily="18" charset="0"/>
            </a:endParaRPr>
          </a:p>
        </p:txBody>
      </p:sp>
      <p:sp>
        <p:nvSpPr>
          <p:cNvPr id="14" name="文本框 13"/>
          <p:cNvSpPr txBox="1"/>
          <p:nvPr/>
        </p:nvSpPr>
        <p:spPr>
          <a:xfrm>
            <a:off x="2524760" y="2698750"/>
            <a:ext cx="3883660" cy="460375"/>
          </a:xfrm>
          <a:prstGeom prst="rect">
            <a:avLst/>
          </a:prstGeom>
          <a:noFill/>
        </p:spPr>
        <p:txBody>
          <a:bodyPr wrap="none" rtlCol="0">
            <a:spAutoFit/>
          </a:bodyPr>
          <a:p>
            <a:r>
              <a:rPr lang="en-US" altLang="zh-CN" sz="2400" b="1">
                <a:latin typeface="Times New Roman" panose="02020603050405020304" pitchFamily="18" charset="0"/>
              </a:rPr>
              <a:t>unable to find the key points</a:t>
            </a:r>
            <a:endParaRPr lang="en-US" altLang="zh-CN" sz="2400" b="1">
              <a:latin typeface="Times New Roman" panose="02020603050405020304" pitchFamily="18" charset="0"/>
            </a:endParaRPr>
          </a:p>
        </p:txBody>
      </p:sp>
      <p:sp>
        <p:nvSpPr>
          <p:cNvPr id="15" name="文本框 14"/>
          <p:cNvSpPr txBox="1"/>
          <p:nvPr/>
        </p:nvSpPr>
        <p:spPr>
          <a:xfrm>
            <a:off x="2533650" y="3891915"/>
            <a:ext cx="4912995" cy="460375"/>
          </a:xfrm>
          <a:prstGeom prst="rect">
            <a:avLst/>
          </a:prstGeom>
          <a:noFill/>
        </p:spPr>
        <p:txBody>
          <a:bodyPr wrap="none" rtlCol="0">
            <a:spAutoFit/>
          </a:bodyPr>
          <a:p>
            <a:r>
              <a:rPr lang="en-US" altLang="zh-CN" sz="2400" b="1">
                <a:latin typeface="Times New Roman" panose="02020603050405020304" pitchFamily="18" charset="0"/>
              </a:rPr>
              <a:t>unable to rewrite in your own words</a:t>
            </a:r>
            <a:endParaRPr lang="en-US" altLang="zh-CN" sz="2400" b="1">
              <a:latin typeface="Times New Roman" panose="02020603050405020304" pitchFamily="18" charset="0"/>
            </a:endParaRPr>
          </a:p>
        </p:txBody>
      </p:sp>
      <p:sp>
        <p:nvSpPr>
          <p:cNvPr id="18" name="文本框 17"/>
          <p:cNvSpPr txBox="1"/>
          <p:nvPr/>
        </p:nvSpPr>
        <p:spPr>
          <a:xfrm>
            <a:off x="2524760" y="4914265"/>
            <a:ext cx="5426710" cy="829945"/>
          </a:xfrm>
          <a:prstGeom prst="rect">
            <a:avLst/>
          </a:prstGeom>
          <a:noFill/>
        </p:spPr>
        <p:txBody>
          <a:bodyPr wrap="square" rtlCol="0">
            <a:spAutoFit/>
          </a:bodyPr>
          <a:p>
            <a:r>
              <a:rPr lang="en-US" altLang="zh-CN" sz="2400" b="1">
                <a:latin typeface="Times New Roman" panose="02020603050405020304" pitchFamily="18" charset="0"/>
              </a:rPr>
              <a:t>not knowing how to polish  the whole passage</a:t>
            </a:r>
            <a:endParaRPr lang="en-US" altLang="zh-CN" sz="2400" b="1">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scene3d>
              <a:camera prst="orthographicFront"/>
              <a:lightRig rig="threePt" dir="t"/>
            </a:scene3d>
          </a:bodyPr>
          <a:p>
            <a:pPr algn="ctr"/>
            <a:r>
              <a:rPr lang="zh-CN" altLang="en-US" sz="4800" b="1">
                <a:solidFill>
                  <a:schemeClr val="accent1"/>
                </a:solidFill>
                <a:effectLst>
                  <a:outerShdw blurRad="38100" dist="25400" dir="5400000" algn="ctr" rotWithShape="0">
                    <a:srgbClr val="6E747A">
                      <a:alpha val="43000"/>
                    </a:srgbClr>
                  </a:outerShdw>
                </a:effectLst>
                <a:latin typeface="华文楷体" panose="02010600040101010101" charset="-122"/>
                <a:ea typeface="华文楷体" panose="02010600040101010101" charset="-122"/>
              </a:rPr>
              <a:t>常用概要写作的技巧</a:t>
            </a:r>
            <a:endParaRPr lang="zh-CN" altLang="en-US" sz="4800" b="1">
              <a:solidFill>
                <a:schemeClr val="accent1"/>
              </a:solidFill>
              <a:effectLst>
                <a:outerShdw blurRad="38100" dist="25400" dir="5400000" algn="ctr" rotWithShape="0">
                  <a:srgbClr val="6E747A">
                    <a:alpha val="43000"/>
                  </a:srgbClr>
                </a:outerShdw>
              </a:effectLst>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457200" y="1485265"/>
            <a:ext cx="4176395" cy="4527550"/>
          </a:xfrm>
          <a:ln w="19050">
            <a:solidFill>
              <a:schemeClr val="tx1"/>
            </a:solidFill>
          </a:ln>
        </p:spPr>
        <p:txBody>
          <a:bodyPr>
            <a:noAutofit/>
          </a:bodyPr>
          <a:p>
            <a:r>
              <a:rPr lang="zh-CN" altLang="en-US" sz="3600" b="1">
                <a:latin typeface="华文楷体" panose="02010600040101010101" charset="-122"/>
                <a:ea typeface="华文楷体" panose="02010600040101010101" charset="-122"/>
              </a:rPr>
              <a:t>把握全文大意</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分析文章结构</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使用主题句</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提炼关键词</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选取重要层面</a:t>
            </a:r>
            <a:endParaRPr lang="zh-CN" altLang="en-US" sz="3600" b="1">
              <a:latin typeface="华文楷体" panose="02010600040101010101" charset="-122"/>
              <a:ea typeface="华文楷体" panose="02010600040101010101" charset="-122"/>
            </a:endParaRPr>
          </a:p>
          <a:p>
            <a:endParaRPr lang="zh-CN" altLang="en-US" sz="3600" b="1">
              <a:latin typeface="华文楷体" panose="02010600040101010101" charset="-122"/>
              <a:ea typeface="华文楷体" panose="02010600040101010101" charset="-122"/>
            </a:endParaRPr>
          </a:p>
        </p:txBody>
      </p:sp>
      <p:sp>
        <p:nvSpPr>
          <p:cNvPr id="4" name="内容占位符 2"/>
          <p:cNvSpPr>
            <a:spLocks noGrp="1"/>
          </p:cNvSpPr>
          <p:nvPr/>
        </p:nvSpPr>
        <p:spPr>
          <a:xfrm>
            <a:off x="4787900" y="1485265"/>
            <a:ext cx="4176395" cy="4527550"/>
          </a:xfrm>
          <a:prstGeom prst="rect">
            <a:avLst/>
          </a:prstGeom>
          <a:ln w="190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3600" b="1">
                <a:latin typeface="华文楷体" panose="02010600040101010101" charset="-122"/>
                <a:ea typeface="华文楷体" panose="02010600040101010101" charset="-122"/>
              </a:rPr>
              <a:t>合并分层意思</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转换视角</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省略细节</a:t>
            </a:r>
            <a:endParaRPr lang="zh-CN" altLang="en-US" sz="3600" b="1">
              <a:latin typeface="华文楷体" panose="02010600040101010101" charset="-122"/>
              <a:ea typeface="华文楷体" panose="02010600040101010101" charset="-122"/>
            </a:endParaRPr>
          </a:p>
          <a:p>
            <a:r>
              <a:rPr lang="zh-CN" altLang="en-US" sz="3600" b="1">
                <a:latin typeface="华文楷体" panose="02010600040101010101" charset="-122"/>
                <a:ea typeface="华文楷体" panose="02010600040101010101" charset="-122"/>
              </a:rPr>
              <a:t>减少例子</a:t>
            </a:r>
            <a:endParaRPr lang="zh-CN" altLang="en-US" sz="3600" b="1">
              <a:latin typeface="华文楷体" panose="02010600040101010101" charset="-122"/>
              <a:ea typeface="华文楷体" panose="02010600040101010101" charset="-122"/>
            </a:endParaRPr>
          </a:p>
        </p:txBody>
      </p:sp>
    </p:spTree>
  </p:cSld>
  <p:clrMapOvr>
    <a:masterClrMapping/>
  </p:clrMapOvr>
</p:sld>
</file>

<file path=ppt/tags/tag1.xml><?xml version="1.0" encoding="utf-8"?>
<p:tagLst xmlns:p="http://schemas.openxmlformats.org/presentationml/2006/main">
  <p:tag name="KSO_WM_UNIT_TABLE_BEAUTIFY" val="{26798745-7539-4fe0-b7e6-dfda666125db}"/>
</p:tagLst>
</file>

<file path=ppt/tags/tag2.xml><?xml version="1.0" encoding="utf-8"?>
<p:tagLst xmlns:p="http://schemas.openxmlformats.org/presentationml/2006/main">
  <p:tag name="KSO_WM_UNIT_PLACING_PICTURE_USER_VIEWPORT" val="{&quot;height&quot;:3930,&quot;width&quot;:71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8295</Words>
  <Application>WPS 演示</Application>
  <PresentationFormat>全屏显示(4:3)</PresentationFormat>
  <Paragraphs>269</Paragraphs>
  <Slides>25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25</vt:i4>
      </vt:variant>
    </vt:vector>
  </HeadingPairs>
  <TitlesOfParts>
    <vt:vector size="39" baseType="lpstr">
      <vt:lpstr>Arial</vt:lpstr>
      <vt:lpstr>宋体</vt:lpstr>
      <vt:lpstr>Wingdings</vt:lpstr>
      <vt:lpstr>Times New Roman</vt:lpstr>
      <vt:lpstr>楷体</vt:lpstr>
      <vt:lpstr>华文楷体</vt:lpstr>
      <vt:lpstr>Wingdings</vt:lpstr>
      <vt:lpstr>Calibri</vt:lpstr>
      <vt:lpstr>微软雅黑</vt:lpstr>
      <vt:lpstr>Arial Unicode MS</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新题型  新要求</vt:lpstr>
      <vt:lpstr>写作特点</vt:lpstr>
      <vt:lpstr>common mistakes</vt:lpstr>
      <vt:lpstr>常用概要写作的技巧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南山有谷堆</cp:lastModifiedBy>
  <cp:revision>22</cp:revision>
  <dcterms:created xsi:type="dcterms:W3CDTF">2021-04-01T08:34:00Z</dcterms:created>
  <dcterms:modified xsi:type="dcterms:W3CDTF">2021-04-27T02:58:30Z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22DF45F962D748859C638B843014CCAF</vt:lpwstr>
  </property>
  <property fmtid="{D5CDD505-2E9C-101B-9397-08002B2CF9AE}" pid="3" name="KSOProductBuildVer">
    <vt:lpwstr>2052-11.8.2.8506</vt:lpwstr>
  </property>
</Properties>
</file>