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1361" r:id="rId2"/>
    <p:sldId id="1049" r:id="rId3"/>
    <p:sldId id="1050" r:id="rId4"/>
    <p:sldId id="2466" r:id="rId5"/>
    <p:sldId id="2468" r:id="rId6"/>
    <p:sldId id="2469" r:id="rId7"/>
    <p:sldId id="2470" r:id="rId8"/>
    <p:sldId id="1051" r:id="rId9"/>
    <p:sldId id="1052" r:id="rId10"/>
    <p:sldId id="1053" r:id="rId11"/>
    <p:sldId id="1054" r:id="rId12"/>
    <p:sldId id="1055" r:id="rId13"/>
    <p:sldId id="1056" r:id="rId14"/>
    <p:sldId id="1057" r:id="rId15"/>
    <p:sldId id="1058" r:id="rId16"/>
    <p:sldId id="1059" r:id="rId17"/>
    <p:sldId id="1060" r:id="rId18"/>
    <p:sldId id="1061" r:id="rId19"/>
    <p:sldId id="1062" r:id="rId20"/>
    <p:sldId id="1063" r:id="rId21"/>
    <p:sldId id="1064" r:id="rId22"/>
    <p:sldId id="1065" r:id="rId23"/>
    <p:sldId id="1066" r:id="rId24"/>
    <p:sldId id="1067" r:id="rId25"/>
    <p:sldId id="1068" r:id="rId26"/>
    <p:sldId id="1069" r:id="rId27"/>
    <p:sldId id="1070" r:id="rId28"/>
    <p:sldId id="1071" r:id="rId29"/>
    <p:sldId id="1072" r:id="rId30"/>
    <p:sldId id="1073" r:id="rId31"/>
    <p:sldId id="1074" r:id="rId32"/>
    <p:sldId id="1075" r:id="rId33"/>
    <p:sldId id="1076" r:id="rId34"/>
    <p:sldId id="1077" r:id="rId35"/>
    <p:sldId id="1078" r:id="rId36"/>
    <p:sldId id="1079" r:id="rId37"/>
    <p:sldId id="1080" r:id="rId38"/>
    <p:sldId id="1081" r:id="rId39"/>
    <p:sldId id="1082" r:id="rId40"/>
    <p:sldId id="1083" r:id="rId41"/>
    <p:sldId id="1084" r:id="rId42"/>
    <p:sldId id="1085" r:id="rId43"/>
    <p:sldId id="1086" r:id="rId44"/>
    <p:sldId id="1087" r:id="rId45"/>
    <p:sldId id="1088" r:id="rId46"/>
    <p:sldId id="1089" r:id="rId47"/>
    <p:sldId id="1090" r:id="rId48"/>
    <p:sldId id="1091" r:id="rId49"/>
    <p:sldId id="1092" r:id="rId50"/>
    <p:sldId id="1093" r:id="rId51"/>
    <p:sldId id="1094" r:id="rId52"/>
    <p:sldId id="1095" r:id="rId53"/>
    <p:sldId id="1096" r:id="rId54"/>
    <p:sldId id="1097" r:id="rId55"/>
    <p:sldId id="1098" r:id="rId56"/>
    <p:sldId id="1099" r:id="rId57"/>
    <p:sldId id="1100" r:id="rId58"/>
    <p:sldId id="1101" r:id="rId59"/>
    <p:sldId id="1102" r:id="rId60"/>
    <p:sldId id="1103" r:id="rId61"/>
    <p:sldId id="1104" r:id="rId62"/>
    <p:sldId id="1105" r:id="rId63"/>
    <p:sldId id="1106" r:id="rId64"/>
    <p:sldId id="2471" r:id="rId6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5C37"/>
    <a:srgbClr val="87110F"/>
    <a:srgbClr val="E7675A"/>
    <a:srgbClr val="B56230"/>
    <a:srgbClr val="ED7D31"/>
    <a:srgbClr val="EB1375"/>
    <a:srgbClr val="EFEFEF"/>
    <a:srgbClr val="DCDBD9"/>
    <a:srgbClr val="F6F6F8"/>
    <a:srgbClr val="F7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>
        <p:guide orient="horz" pos="215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85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6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1054187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54188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7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5418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105418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1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541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" y="0"/>
            <a:ext cx="12244045" cy="6858000"/>
          </a:xfrm>
          <a:prstGeom prst="rect">
            <a:avLst/>
          </a:prstGeom>
        </p:spPr>
      </p:pic>
      <p:sp>
        <p:nvSpPr>
          <p:cNvPr id="1048606" name="标题 1"/>
          <p:cNvSpPr>
            <a:spLocks noGrp="1"/>
          </p:cNvSpPr>
          <p:nvPr>
            <p:ph type="title" hasCustomPrompt="1"/>
          </p:nvPr>
        </p:nvSpPr>
        <p:spPr>
          <a:xfrm>
            <a:off x="1572329" y="2365489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</a:p>
        </p:txBody>
      </p:sp>
      <p:sp>
        <p:nvSpPr>
          <p:cNvPr id="1048607" name="矩形 7"/>
          <p:cNvSpPr/>
          <p:nvPr userDrawn="1"/>
        </p:nvSpPr>
        <p:spPr>
          <a:xfrm>
            <a:off x="4" y="1672681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8" name="矩形 8"/>
          <p:cNvSpPr/>
          <p:nvPr userDrawn="1"/>
        </p:nvSpPr>
        <p:spPr>
          <a:xfrm>
            <a:off x="1416209" y="3691052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609" name="矩形 9"/>
          <p:cNvSpPr/>
          <p:nvPr userDrawn="1"/>
        </p:nvSpPr>
        <p:spPr>
          <a:xfrm>
            <a:off x="3902934" y="3691051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6" grpId="0"/>
      <p:bldP spid="1048607" grpId="0" animBg="1"/>
      <p:bldP spid="1048608" grpId="0" animBg="1"/>
      <p:bldP spid="104860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词汇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标题 1"/>
          <p:cNvSpPr>
            <a:spLocks noGrp="1"/>
          </p:cNvSpPr>
          <p:nvPr>
            <p:ph type="title" hasCustomPrompt="1"/>
          </p:nvPr>
        </p:nvSpPr>
        <p:spPr>
          <a:xfrm>
            <a:off x="1676400" y="2428101"/>
            <a:ext cx="10515600" cy="1325563"/>
          </a:xfrm>
        </p:spPr>
        <p:txBody>
          <a:bodyPr/>
          <a:lstStyle/>
          <a:p>
            <a:r>
              <a:rPr lang="zh-CN" altLang="en-US" dirty="0"/>
              <a:t>高考词汇精讲</a:t>
            </a:r>
          </a:p>
        </p:txBody>
      </p:sp>
      <p:pic>
        <p:nvPicPr>
          <p:cNvPr id="2097156" name="图片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702" name="标题 1"/>
          <p:cNvSpPr txBox="1"/>
          <p:nvPr userDrawn="1"/>
        </p:nvSpPr>
        <p:spPr>
          <a:xfrm>
            <a:off x="1572329" y="37109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高考词汇精练</a:t>
            </a:r>
            <a:endParaRPr lang="zh-CN" altLang="en-US" sz="4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8703" name="矩形 7"/>
          <p:cNvSpPr/>
          <p:nvPr userDrawn="1"/>
        </p:nvSpPr>
        <p:spPr>
          <a:xfrm>
            <a:off x="4" y="3018156"/>
            <a:ext cx="1338146" cy="2237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4" name="矩形 8"/>
          <p:cNvSpPr/>
          <p:nvPr userDrawn="1"/>
        </p:nvSpPr>
        <p:spPr>
          <a:xfrm>
            <a:off x="1416209" y="5036527"/>
            <a:ext cx="2330605" cy="21872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705" name="矩形 9"/>
          <p:cNvSpPr/>
          <p:nvPr userDrawn="1"/>
        </p:nvSpPr>
        <p:spPr>
          <a:xfrm>
            <a:off x="3902934" y="5036526"/>
            <a:ext cx="2330605" cy="2187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4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4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02" grpId="0"/>
      <p:bldP spid="1048703" grpId="0" animBg="1"/>
      <p:bldP spid="1048704" grpId="0" animBg="1"/>
      <p:bldP spid="1048705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148" name="标题 1"/>
          <p:cNvSpPr>
            <a:spLocks noGrp="1"/>
          </p:cNvSpPr>
          <p:nvPr>
            <p:ph type="ctrTitle" hasCustomPrompt="1"/>
          </p:nvPr>
        </p:nvSpPr>
        <p:spPr>
          <a:xfrm>
            <a:off x="2807854" y="317359"/>
            <a:ext cx="9144000" cy="761855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zh-CN" altLang="en-US" dirty="0"/>
              <a:t>章标题</a:t>
            </a:r>
          </a:p>
        </p:txBody>
      </p:sp>
      <p:sp>
        <p:nvSpPr>
          <p:cNvPr id="1054149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07854" y="1147313"/>
            <a:ext cx="9144000" cy="532249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各节标题（含超级链接）</a:t>
            </a:r>
          </a:p>
        </p:txBody>
      </p:sp>
      <p:grpSp>
        <p:nvGrpSpPr>
          <p:cNvPr id="2301" name="组合 3"/>
          <p:cNvGrpSpPr/>
          <p:nvPr userDrawn="1"/>
        </p:nvGrpSpPr>
        <p:grpSpPr>
          <a:xfrm>
            <a:off x="114982" y="1908692"/>
            <a:ext cx="3026493" cy="2905010"/>
            <a:chOff x="71850" y="1261711"/>
            <a:chExt cx="3026493" cy="2905010"/>
          </a:xfrm>
        </p:grpSpPr>
        <p:grpSp>
          <p:nvGrpSpPr>
            <p:cNvPr id="2302" name="Group 1"/>
            <p:cNvGrpSpPr/>
            <p:nvPr userDrawn="1"/>
          </p:nvGrpSpPr>
          <p:grpSpPr>
            <a:xfrm>
              <a:off x="129104" y="1261711"/>
              <a:ext cx="2969239" cy="2905010"/>
              <a:chOff x="-949635" y="0"/>
              <a:chExt cx="7009631" cy="6858000"/>
            </a:xfrm>
          </p:grpSpPr>
          <p:sp>
            <p:nvSpPr>
              <p:cNvPr id="105415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415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03" name="Group 2"/>
            <p:cNvGrpSpPr/>
            <p:nvPr userDrawn="1"/>
          </p:nvGrpSpPr>
          <p:grpSpPr>
            <a:xfrm>
              <a:off x="71850" y="1824845"/>
              <a:ext cx="1778742" cy="1778742"/>
              <a:chOff x="990600" y="2044717"/>
              <a:chExt cx="2768566" cy="2768566"/>
            </a:xfrm>
          </p:grpSpPr>
          <p:sp>
            <p:nvSpPr>
              <p:cNvPr id="105415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30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5415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</a:p>
              </p:txBody>
            </p:sp>
            <p:sp>
              <p:nvSpPr>
                <p:cNvPr id="105415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77500" lnSpcReduction="20000"/>
                </a:bodyPr>
                <a:lstStyle/>
                <a:p>
                  <a:pPr algn="ctr"/>
                  <a:r>
                    <a:rPr lang="en-US" altLang="zh-CN" sz="1400">
                      <a:solidFill>
                        <a:schemeClr val="bg1"/>
                      </a:solidFill>
                    </a:rPr>
                    <a:t>CONTENTS</a:t>
                  </a:r>
                </a:p>
              </p:txBody>
            </p:sp>
          </p:grpSp>
        </p:grpSp>
      </p:grpSp>
      <p:sp>
        <p:nvSpPr>
          <p:cNvPr id="1054155" name="动作按钮: 后退或前一项 15">
            <a:hlinkClick r:id="" action="ppaction://hlinkshowjump?jump=previousslide" highlightClick="1"/>
          </p:cNvPr>
          <p:cNvSpPr/>
          <p:nvPr userDrawn="1"/>
        </p:nvSpPr>
        <p:spPr>
          <a:xfrm>
            <a:off x="10990894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6" name="动作按钮: 前进或下一项 16">
            <a:hlinkClick r:id="" action="ppaction://hlinkshowjump?jump=nextslide" highlightClick="1"/>
          </p:cNvPr>
          <p:cNvSpPr/>
          <p:nvPr userDrawn="1"/>
        </p:nvSpPr>
        <p:spPr>
          <a:xfrm>
            <a:off x="11354432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57" name="动作按钮: 结束 17">
            <a:hlinkClick r:id="" action="ppaction://hlinkshowjump?jump=endshow" highlightClick="1"/>
          </p:cNvPr>
          <p:cNvSpPr/>
          <p:nvPr userDrawn="1"/>
        </p:nvSpPr>
        <p:spPr>
          <a:xfrm>
            <a:off x="11708444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2" name="直接连接符 18"/>
          <p:cNvCxnSpPr/>
          <p:nvPr userDrawn="1"/>
        </p:nvCxnSpPr>
        <p:spPr>
          <a:xfrm>
            <a:off x="2807854" y="1105093"/>
            <a:ext cx="915459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6" name="Group 1"/>
          <p:cNvGrpSpPr/>
          <p:nvPr userDrawn="1"/>
        </p:nvGrpSpPr>
        <p:grpSpPr>
          <a:xfrm>
            <a:off x="821831" y="1261711"/>
            <a:ext cx="2969239" cy="2905010"/>
            <a:chOff x="-949635" y="0"/>
            <a:chExt cx="7009631" cy="6858000"/>
          </a:xfrm>
        </p:grpSpPr>
        <p:sp>
          <p:nvSpPr>
            <p:cNvPr id="1054158" name="Diamond 3"/>
            <p:cNvSpPr/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chemeClr val="tx2">
                <a:lumMod val="20000"/>
                <a:lumOff val="80000"/>
                <a:alpha val="3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4159" name="Diamond 4"/>
            <p:cNvSpPr/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chemeClr val="tx2">
                <a:lumMod val="20000"/>
                <a:lumOff val="8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307" name="Group 2"/>
          <p:cNvGrpSpPr/>
          <p:nvPr userDrawn="1"/>
        </p:nvGrpSpPr>
        <p:grpSpPr>
          <a:xfrm>
            <a:off x="764577" y="1824845"/>
            <a:ext cx="1778742" cy="1778742"/>
            <a:chOff x="990600" y="2044717"/>
            <a:chExt cx="2768566" cy="2768566"/>
          </a:xfrm>
        </p:grpSpPr>
        <p:sp>
          <p:nvSpPr>
            <p:cNvPr id="1054160" name="Diamond 5"/>
            <p:cNvSpPr/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 w="50800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08" name="Group 9"/>
            <p:cNvGrpSpPr/>
            <p:nvPr/>
          </p:nvGrpSpPr>
          <p:grpSpPr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1054161" name="TextBox 7"/>
              <p:cNvSpPr txBox="1"/>
              <p:nvPr/>
            </p:nvSpPr>
            <p:spPr>
              <a:xfrm>
                <a:off x="2345143" y="2365645"/>
                <a:ext cx="1800200" cy="67710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zh-CN" altLang="en-US" sz="4400" dirty="0">
                    <a:solidFill>
                      <a:schemeClr val="bg1"/>
                    </a:solidFill>
                  </a:rPr>
                  <a:t>目录</a:t>
                </a:r>
              </a:p>
            </p:txBody>
          </p:sp>
          <p:sp>
            <p:nvSpPr>
              <p:cNvPr id="1054162" name="TextBox 8"/>
              <p:cNvSpPr txBox="1"/>
              <p:nvPr/>
            </p:nvSpPr>
            <p:spPr>
              <a:xfrm>
                <a:off x="2345143" y="3142785"/>
                <a:ext cx="1800200" cy="21544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/>
                <a:r>
                  <a:rPr lang="en-US" altLang="zh-CN" sz="1400">
                    <a:solidFill>
                      <a:schemeClr val="bg1"/>
                    </a:solidFill>
                  </a:rPr>
                  <a:t>CONTENTS</a:t>
                </a:r>
              </a:p>
            </p:txBody>
          </p:sp>
        </p:grpSp>
      </p:grpSp>
      <p:sp>
        <p:nvSpPr>
          <p:cNvPr id="1054163" name="Diamond 11"/>
          <p:cNvSpPr/>
          <p:nvPr userDrawn="1"/>
        </p:nvSpPr>
        <p:spPr bwMode="auto">
          <a:xfrm>
            <a:off x="1879174" y="951570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054164" name="Diamond 12"/>
          <p:cNvSpPr/>
          <p:nvPr userDrawn="1"/>
        </p:nvSpPr>
        <p:spPr bwMode="auto">
          <a:xfrm>
            <a:off x="2707062" y="1762528"/>
            <a:ext cx="739798" cy="739797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054165" name="Diamond 13"/>
          <p:cNvSpPr/>
          <p:nvPr userDrawn="1"/>
        </p:nvSpPr>
        <p:spPr bwMode="auto">
          <a:xfrm>
            <a:off x="2707062" y="2907540"/>
            <a:ext cx="739798" cy="739797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1054166" name="Diamond 14"/>
          <p:cNvSpPr/>
          <p:nvPr userDrawn="1"/>
        </p:nvSpPr>
        <p:spPr bwMode="auto">
          <a:xfrm>
            <a:off x="1879174" y="3768327"/>
            <a:ext cx="739798" cy="739797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</a:p>
        </p:txBody>
      </p:sp>
      <p:grpSp>
        <p:nvGrpSpPr>
          <p:cNvPr id="2309" name="Group 21"/>
          <p:cNvGrpSpPr/>
          <p:nvPr userDrawn="1"/>
        </p:nvGrpSpPr>
        <p:grpSpPr>
          <a:xfrm>
            <a:off x="2618972" y="1135204"/>
            <a:ext cx="2545865" cy="361864"/>
            <a:chOff x="3943834" y="704409"/>
            <a:chExt cx="3962574" cy="563232"/>
          </a:xfrm>
        </p:grpSpPr>
        <p:sp>
          <p:nvSpPr>
            <p:cNvPr id="1054167" name="TextBox 1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054168" name="TextBox 2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10" name="Group 22"/>
          <p:cNvGrpSpPr/>
          <p:nvPr userDrawn="1"/>
        </p:nvGrpSpPr>
        <p:grpSpPr>
          <a:xfrm>
            <a:off x="3446860" y="1930146"/>
            <a:ext cx="2545865" cy="361864"/>
            <a:chOff x="3943834" y="704409"/>
            <a:chExt cx="3962574" cy="563232"/>
          </a:xfrm>
        </p:grpSpPr>
        <p:sp>
          <p:nvSpPr>
            <p:cNvPr id="1054169" name="TextBox 23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054170" name="TextBox 24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11" name="Group 25"/>
          <p:cNvGrpSpPr/>
          <p:nvPr userDrawn="1"/>
        </p:nvGrpSpPr>
        <p:grpSpPr>
          <a:xfrm>
            <a:off x="3446860" y="3148925"/>
            <a:ext cx="2545865" cy="361864"/>
            <a:chOff x="3943834" y="704409"/>
            <a:chExt cx="3962574" cy="563232"/>
          </a:xfrm>
        </p:grpSpPr>
        <p:sp>
          <p:nvSpPr>
            <p:cNvPr id="1054171" name="TextBox 26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054172" name="TextBox 27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2312" name="Group 28"/>
          <p:cNvGrpSpPr/>
          <p:nvPr userDrawn="1"/>
        </p:nvGrpSpPr>
        <p:grpSpPr>
          <a:xfrm>
            <a:off x="2618972" y="4024449"/>
            <a:ext cx="2545865" cy="361864"/>
            <a:chOff x="3943834" y="704409"/>
            <a:chExt cx="3962574" cy="563232"/>
          </a:xfrm>
        </p:grpSpPr>
        <p:sp>
          <p:nvSpPr>
            <p:cNvPr id="1054173" name="TextBox 29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054174" name="TextBox 30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 fontScale="7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1054175" name="文本框 30">
            <a:hlinkClick r:id="" action="ppaction://noaction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054176" name="动作按钮: 后退或前一项 31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7" name="动作按钮: 前进或下一项 32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54178" name="动作按钮: 结束 33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5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54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5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163" grpId="0" animBg="1"/>
      <p:bldP spid="1054164" grpId="0" animBg="1"/>
      <p:bldP spid="1054165" grpId="0" animBg="1"/>
      <p:bldP spid="105416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标题 1"/>
          <p:cNvSpPr>
            <a:spLocks noGrp="1"/>
          </p:cNvSpPr>
          <p:nvPr>
            <p:ph type="title" hasCustomPrompt="1"/>
          </p:nvPr>
        </p:nvSpPr>
        <p:spPr>
          <a:xfrm>
            <a:off x="108222" y="80457"/>
            <a:ext cx="11905977" cy="644166"/>
          </a:xfrm>
        </p:spPr>
        <p:txBody>
          <a:bodyPr/>
          <a:lstStyle>
            <a:lvl1pPr algn="ctr"/>
          </a:lstStyle>
          <a:p>
            <a:r>
              <a:rPr lang="zh-CN" altLang="en-US" dirty="0"/>
              <a:t>课时标题</a:t>
            </a:r>
          </a:p>
        </p:txBody>
      </p:sp>
      <p:sp>
        <p:nvSpPr>
          <p:cNvPr id="104858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489018" y="6430679"/>
            <a:ext cx="372373" cy="365125"/>
          </a:xfrm>
        </p:spPr>
        <p:txBody>
          <a:bodyPr/>
          <a:lstStyle>
            <a:lvl1pPr>
              <a:defRPr sz="1200"/>
            </a:lvl1pPr>
          </a:lstStyle>
          <a:p>
            <a:fld id="{E82546D3-0A1B-4AD3-8423-C2D4F2A3C69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1048586" name="文本框 29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048587" name="动作按钮: 后退或前一项 30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8" name="动作按钮: 前进或下一项 31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589" name="动作按钮: 结束 32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28" name="直接连接符 37"/>
          <p:cNvCxnSpPr/>
          <p:nvPr userDrawn="1"/>
        </p:nvCxnSpPr>
        <p:spPr>
          <a:xfrm>
            <a:off x="139148" y="6292912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连接符 38"/>
          <p:cNvCxnSpPr/>
          <p:nvPr userDrawn="1"/>
        </p:nvCxnSpPr>
        <p:spPr>
          <a:xfrm>
            <a:off x="139148" y="791981"/>
            <a:ext cx="11875052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直接连接符 40"/>
          <p:cNvCxnSpPr/>
          <p:nvPr userDrawn="1"/>
        </p:nvCxnSpPr>
        <p:spPr>
          <a:xfrm>
            <a:off x="3130484" y="1221941"/>
            <a:ext cx="0" cy="4641011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42"/>
          <p:cNvGrpSpPr/>
          <p:nvPr userDrawn="1"/>
        </p:nvGrpSpPr>
        <p:grpSpPr>
          <a:xfrm>
            <a:off x="108223" y="2106221"/>
            <a:ext cx="3026493" cy="2905010"/>
            <a:chOff x="755951" y="2210607"/>
            <a:chExt cx="3026493" cy="2905010"/>
          </a:xfrm>
        </p:grpSpPr>
        <p:grpSp>
          <p:nvGrpSpPr>
            <p:cNvPr id="22" name="Group 1"/>
            <p:cNvGrpSpPr/>
            <p:nvPr/>
          </p:nvGrpSpPr>
          <p:grpSpPr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048590" name="Diamond 3"/>
              <p:cNvSpPr/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  <a:alpha val="3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8591" name="Diamond 4"/>
              <p:cNvSpPr/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2"/>
            <p:cNvGrpSpPr/>
            <p:nvPr/>
          </p:nvGrpSpPr>
          <p:grpSpPr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048592" name="Diamond 5"/>
              <p:cNvSpPr/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 w="50800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4" name="Group 9"/>
              <p:cNvGrpSpPr/>
              <p:nvPr/>
            </p:nvGrpSpPr>
            <p:grpSpPr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048593" name="TextBox 7"/>
                <p:cNvSpPr txBox="1"/>
                <p:nvPr/>
              </p:nvSpPr>
              <p:spPr>
                <a:xfrm>
                  <a:off x="2345143" y="2365645"/>
                  <a:ext cx="1800200" cy="6771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86364" lnSpcReduction="20000"/>
                </a:bodyPr>
                <a:lstStyle/>
                <a:p>
                  <a:pPr algn="ctr"/>
                  <a:r>
                    <a:rPr lang="zh-CN" altLang="en-US" sz="4400" dirty="0">
                      <a:solidFill>
                        <a:schemeClr val="bg1"/>
                      </a:solidFill>
                    </a:rPr>
                    <a:t>目录</a:t>
                  </a:r>
                </a:p>
              </p:txBody>
            </p:sp>
            <p:sp>
              <p:nvSpPr>
                <p:cNvPr id="1048594" name="TextBox 8"/>
                <p:cNvSpPr txBox="1"/>
                <p:nvPr/>
              </p:nvSpPr>
              <p:spPr>
                <a:xfrm>
                  <a:off x="2345143" y="3142785"/>
                  <a:ext cx="1800200" cy="2154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 fontScale="92857" lnSpcReduction="20000"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CONTENTS</a:t>
                  </a:r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标题 1"/>
          <p:cNvSpPr>
            <a:spLocks noGrp="1"/>
          </p:cNvSpPr>
          <p:nvPr>
            <p:ph type="title" hasCustomPrompt="1"/>
          </p:nvPr>
        </p:nvSpPr>
        <p:spPr>
          <a:xfrm>
            <a:off x="241540" y="0"/>
            <a:ext cx="11701077" cy="465826"/>
          </a:xfrm>
        </p:spPr>
        <p:txBody>
          <a:bodyPr anchor="ctr" anchorCtr="0">
            <a:noAutofit/>
          </a:bodyPr>
          <a:lstStyle>
            <a:lvl1pPr algn="l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每节各个考点内容</a:t>
            </a:r>
          </a:p>
        </p:txBody>
      </p:sp>
      <p:sp>
        <p:nvSpPr>
          <p:cNvPr id="1048612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41540" y="534838"/>
            <a:ext cx="11701077" cy="59119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主文档内容</a:t>
            </a:r>
          </a:p>
        </p:txBody>
      </p:sp>
      <p:sp>
        <p:nvSpPr>
          <p:cNvPr id="1048613" name="文本框 6">
            <a:hlinkClick r:id="rId2" action="ppaction://hlinksldjump"/>
          </p:cNvPr>
          <p:cNvSpPr txBox="1">
            <a:spLocks noChangeArrowheads="1"/>
          </p:cNvSpPr>
          <p:nvPr userDrawn="1"/>
        </p:nvSpPr>
        <p:spPr bwMode="auto">
          <a:xfrm>
            <a:off x="10071100" y="6511490"/>
            <a:ext cx="887413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rgbClr val="BFBF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1048614" name="动作按钮: 后退或前一项 7">
            <a:hlinkClick r:id="" action="ppaction://hlinkshowjump?jump=previousslide" highlightClick="1"/>
          </p:cNvPr>
          <p:cNvSpPr/>
          <p:nvPr userDrawn="1"/>
        </p:nvSpPr>
        <p:spPr>
          <a:xfrm>
            <a:off x="11042650" y="6513077"/>
            <a:ext cx="279400" cy="3048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5" name="动作按钮: 前进或下一项 8">
            <a:hlinkClick r:id="" action="ppaction://hlinkshowjump?jump=nextslide" highlightClick="1"/>
          </p:cNvPr>
          <p:cNvSpPr/>
          <p:nvPr userDrawn="1"/>
        </p:nvSpPr>
        <p:spPr>
          <a:xfrm>
            <a:off x="11406188" y="6525777"/>
            <a:ext cx="269875" cy="27940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sp>
        <p:nvSpPr>
          <p:cNvPr id="1048616" name="动作按钮: 结束 9">
            <a:hlinkClick r:id="" action="ppaction://hlinkshowjump?jump=endshow" highlightClick="1"/>
          </p:cNvPr>
          <p:cNvSpPr/>
          <p:nvPr userDrawn="1"/>
        </p:nvSpPr>
        <p:spPr>
          <a:xfrm>
            <a:off x="11760200" y="6514665"/>
            <a:ext cx="254000" cy="301625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/>
          </a:p>
        </p:txBody>
      </p:sp>
      <p:cxnSp>
        <p:nvCxnSpPr>
          <p:cNvPr id="3145731" name="直接连接符 4"/>
          <p:cNvCxnSpPr/>
          <p:nvPr userDrawn="1"/>
        </p:nvCxnSpPr>
        <p:spPr>
          <a:xfrm>
            <a:off x="241540" y="465826"/>
            <a:ext cx="1170107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8E961-0A61-4EB6-98E7-EFE1458794F6}" type="datetimeFigureOut">
              <a:rPr lang="zh-CN" altLang="en-US" smtClean="0"/>
              <a:t>2020/10/23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6D3-0A1B-4AD3-8423-C2D4F2A3C69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97152" name="图片 6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48581" name="文本框 7"/>
          <p:cNvSpPr txBox="1"/>
          <p:nvPr userDrawn="1"/>
        </p:nvSpPr>
        <p:spPr>
          <a:xfrm>
            <a:off x="432854" y="6501159"/>
            <a:ext cx="42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82C8A1B-FD01-4FEC-BC4C-A4CD3B747067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82" name="矩形 8">
            <a:hlinkClick r:id="" action="ppaction://hlinkshowjump?jump=previousslide"/>
          </p:cNvPr>
          <p:cNvSpPr/>
          <p:nvPr userDrawn="1"/>
        </p:nvSpPr>
        <p:spPr>
          <a:xfrm>
            <a:off x="-1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8583" name="矩形 9">
            <a:hlinkClick r:id="" action="ppaction://hlinkshowjump?jump=nextslide"/>
          </p:cNvPr>
          <p:cNvSpPr/>
          <p:nvPr userDrawn="1"/>
        </p:nvSpPr>
        <p:spPr>
          <a:xfrm>
            <a:off x="834588" y="6280397"/>
            <a:ext cx="459107" cy="368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2330" cy="68789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8145" y="1251585"/>
            <a:ext cx="9651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高考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3500</a:t>
            </a:r>
            <a:r>
              <a:rPr lang="zh-CN" altLang="en-US" sz="4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单词巧学巧记和精讲精练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59065" y="4018915"/>
            <a:ext cx="4063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 </a:t>
            </a:r>
            <a:r>
              <a:rPr lang="zh-CN" altLang="en-US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分类法记单词  1</a:t>
            </a:r>
            <a:r>
              <a:rPr lang="en-US" altLang="zh-CN" sz="2800" b="1" i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9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谐音法记词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59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11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kəʊm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13" name="表格 6"/>
          <p:cNvGraphicFramePr>
            <a:graphicFrameLocks noGrp="1"/>
          </p:cNvGraphicFramePr>
          <p:nvPr/>
        </p:nvGraphicFramePr>
        <p:xfrm>
          <a:off x="6092078" y="1153719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抠木”→抠头发的木头→梳子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comb one's hair with fingers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1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kɒpɪ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15" name="表格 10"/>
          <p:cNvGraphicFramePr>
            <a:graphicFrameLocks noGrp="1"/>
          </p:cNvGraphicFramePr>
          <p:nvPr/>
        </p:nvGraphicFramePr>
        <p:xfrm>
          <a:off x="6092078" y="2871764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“拷贝”→复制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copy a text for 20 times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59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</a:t>
            </a:r>
            <a:r>
              <a:rPr lang="en-US" altLang="zh-CN" sz="2400" b="1" i="1" dirty="0" err="1"/>
              <a:t>vt.</a:t>
            </a:r>
            <a:r>
              <a:rPr lang="zh-CN" altLang="en-US" sz="2400" b="1" dirty="0"/>
              <a:t>梳</a:t>
            </a:r>
            <a:endParaRPr lang="zh-CN" altLang="en-US" sz="2400" dirty="0"/>
          </a:p>
        </p:txBody>
      </p:sp>
      <p:sp>
        <p:nvSpPr>
          <p:cNvPr id="105259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</a:t>
            </a:r>
            <a:r>
              <a:rPr lang="zh-CN" altLang="en-US" sz="2400" b="1" dirty="0"/>
              <a:t>复制  </a:t>
            </a:r>
            <a:r>
              <a:rPr lang="en-US" altLang="zh-CN" sz="2400" b="1" i="1" dirty="0"/>
              <a:t>n.</a:t>
            </a:r>
            <a:r>
              <a:rPr lang="zh-CN" altLang="en-US" sz="2400" b="1" dirty="0"/>
              <a:t>一份</a:t>
            </a:r>
          </a:p>
        </p:txBody>
      </p:sp>
      <p:graphicFrame>
        <p:nvGraphicFramePr>
          <p:cNvPr id="4197116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kuːl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17" name="表格 12"/>
          <p:cNvGraphicFramePr>
            <a:graphicFrameLocks noGrp="1"/>
          </p:cNvGraphicFramePr>
          <p:nvPr/>
        </p:nvGraphicFramePr>
        <p:xfrm>
          <a:off x="6092078" y="4564398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“酷”→很酷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cool and pleasant weather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59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凉；很酷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592" grpId="0"/>
      <p:bldP spid="1052593" grpId="0"/>
      <p:bldP spid="1052594" grpId="0"/>
      <p:bldP spid="1052595" grpId="0"/>
      <p:bldP spid="10525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9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谐音法记词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59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11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dɪə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19" name="表格 6"/>
          <p:cNvGraphicFramePr>
            <a:graphicFrameLocks noGrp="1"/>
          </p:cNvGraphicFramePr>
          <p:nvPr/>
        </p:nvGraphicFramePr>
        <p:xfrm>
          <a:off x="6092078" y="102821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“嗲”→能嗲声说话的人是→</a:t>
                      </a:r>
                      <a:endParaRPr lang="en-US" altLang="zh-CN" sz="2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亲爱的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dear friends and colleagues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2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det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21" name="表格 10"/>
          <p:cNvGraphicFramePr>
            <a:graphicFrameLocks noGrp="1"/>
          </p:cNvGraphicFramePr>
          <p:nvPr/>
        </p:nvGraphicFramePr>
        <p:xfrm>
          <a:off x="6092078" y="288479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“贷的”→债务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heavily in debt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endParaRPr lang="en-US" altLang="zh-C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 off all the debts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22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dɪ'naɪ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23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“抵赖”→否认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try to deny a mistake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59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亲爱的</a:t>
            </a:r>
            <a:endParaRPr lang="zh-CN" altLang="en-US" sz="2400" dirty="0"/>
          </a:p>
        </p:txBody>
      </p:sp>
      <p:sp>
        <p:nvSpPr>
          <p:cNvPr id="105260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债务</a:t>
            </a:r>
          </a:p>
        </p:txBody>
      </p:sp>
      <p:sp>
        <p:nvSpPr>
          <p:cNvPr id="105260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否认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597" grpId="0"/>
      <p:bldP spid="1052598" grpId="0"/>
      <p:bldP spid="1052599" grpId="0"/>
      <p:bldP spid="1052600" grpId="0"/>
      <p:bldP spid="10526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0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谐音法记词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60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12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dozen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dʌzn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25" name="表格 6"/>
          <p:cNvGraphicFramePr>
            <a:graphicFrameLocks noGrp="1"/>
          </p:cNvGraphicFramePr>
          <p:nvPr/>
        </p:nvGraphicFramePr>
        <p:xfrm>
          <a:off x="6092078" y="92189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dozens of old schoolbags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26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dræɡ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27" name="表格 10"/>
          <p:cNvGraphicFramePr>
            <a:graphicFrameLocks noGrp="1"/>
          </p:cNvGraphicFramePr>
          <p:nvPr/>
        </p:nvGraphicFramePr>
        <p:xfrm>
          <a:off x="6092078" y="2678579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drag one's heavy steps in the mud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0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一打</a:t>
            </a:r>
            <a:r>
              <a:rPr lang="en-US" altLang="zh-CN" sz="2400" b="1" dirty="0"/>
              <a:t>(12</a:t>
            </a:r>
            <a:r>
              <a:rPr lang="zh-CN" altLang="en-US" sz="2400" b="1" dirty="0"/>
              <a:t>个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  <p:sp>
        <p:nvSpPr>
          <p:cNvPr id="105260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拽</a:t>
            </a:r>
          </a:p>
        </p:txBody>
      </p:sp>
      <p:graphicFrame>
        <p:nvGraphicFramePr>
          <p:cNvPr id="4197128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drʌm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29" name="表格 12"/>
          <p:cNvGraphicFramePr>
            <a:graphicFrameLocks noGrp="1"/>
          </p:cNvGraphicFramePr>
          <p:nvPr/>
        </p:nvGraphicFramePr>
        <p:xfrm>
          <a:off x="6092078" y="453864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“壮”→要壮实的人来敲→鼓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beat a drum violently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0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鼓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02" grpId="0"/>
      <p:bldP spid="1052603" grpId="0"/>
      <p:bldP spid="1052604" grpId="0"/>
      <p:bldP spid="1052605" grpId="0"/>
      <p:bldP spid="10526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0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谐音法记词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60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13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feɪd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31" name="表格 6"/>
          <p:cNvGraphicFramePr>
            <a:graphicFrameLocks noGrp="1"/>
          </p:cNvGraphicFramePr>
          <p:nvPr/>
        </p:nvGraphicFramePr>
        <p:xfrm>
          <a:off x="6092078" y="1191049"/>
          <a:ext cx="561975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9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“肥的”→肥得美丽大褪色→褪色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fade away gradually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3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fans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fæns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33" name="表格 10"/>
          <p:cNvGraphicFramePr>
            <a:graphicFrameLocks noGrp="1"/>
          </p:cNvGraphicFramePr>
          <p:nvPr/>
        </p:nvGraphicFramePr>
        <p:xfrm>
          <a:off x="6070043" y="2209984"/>
          <a:ext cx="424174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4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849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altLang="zh-CN" sz="2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b="1" dirty="0">
                          <a:solidFill>
                            <a:schemeClr val="tx1"/>
                          </a:solidFill>
                        </a:rPr>
                        <a:t>例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crazy football fans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辨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fan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扇子</a:t>
                      </a:r>
                      <a:endParaRPr lang="en-US" altLang="zh-C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34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/fiː/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35" name="表格 12"/>
          <p:cNvGraphicFramePr>
            <a:graphicFrameLocks noGrp="1"/>
          </p:cNvGraphicFramePr>
          <p:nvPr/>
        </p:nvGraphicFramePr>
        <p:xfrm>
          <a:off x="6092078" y="438577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expensive membership fee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0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褪色，凋谢</a:t>
            </a:r>
            <a:endParaRPr lang="zh-CN" altLang="en-US" sz="2400" dirty="0"/>
          </a:p>
        </p:txBody>
      </p:sp>
      <p:sp>
        <p:nvSpPr>
          <p:cNvPr id="105261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粉丝，狂热迷</a:t>
            </a:r>
          </a:p>
        </p:txBody>
      </p:sp>
      <p:sp>
        <p:nvSpPr>
          <p:cNvPr id="105261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费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07" grpId="0"/>
      <p:bldP spid="1052608" grpId="0"/>
      <p:bldP spid="1052609" grpId="0"/>
      <p:bldP spid="1052610" grpId="0"/>
      <p:bldP spid="10526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1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谐音法记词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61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13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hobby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hɒbɪ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37" name="表格 6"/>
          <p:cNvGraphicFramePr>
            <a:graphicFrameLocks noGrp="1"/>
          </p:cNvGraphicFramePr>
          <p:nvPr/>
        </p:nvGraphicFramePr>
        <p:xfrm>
          <a:off x="6092078" y="117947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“好比”→好比打球之类→爱好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various hobbies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3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haʊl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39" name="表格 10"/>
          <p:cNvGraphicFramePr>
            <a:graphicFrameLocks noGrp="1"/>
          </p:cNvGraphicFramePr>
          <p:nvPr/>
        </p:nvGraphicFramePr>
        <p:xfrm>
          <a:off x="6092078" y="2678579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howling wolf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1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爱好</a:t>
            </a:r>
            <a:endParaRPr lang="zh-CN" altLang="en-US" sz="2400" dirty="0"/>
          </a:p>
        </p:txBody>
      </p:sp>
      <p:sp>
        <p:nvSpPr>
          <p:cNvPr id="105261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嚎叫</a:t>
            </a:r>
          </a:p>
        </p:txBody>
      </p:sp>
      <p:graphicFrame>
        <p:nvGraphicFramePr>
          <p:cNvPr id="419714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hjuːmə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41" name="表格 12"/>
          <p:cNvGraphicFramePr>
            <a:graphicFrameLocks noGrp="1"/>
          </p:cNvGraphicFramePr>
          <p:nvPr/>
        </p:nvGraphicFramePr>
        <p:xfrm>
          <a:off x="6092078" y="426818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a sense of humor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1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幽默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12" grpId="0"/>
      <p:bldP spid="1052613" grpId="0"/>
      <p:bldP spid="1052614" grpId="0"/>
      <p:bldP spid="1052615" grpId="0"/>
      <p:bldP spid="10526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1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谐音法记词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61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14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jungle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dʒʌŋɡl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43" name="表格 6"/>
          <p:cNvGraphicFramePr>
            <a:graphicFrameLocks noGrp="1"/>
          </p:cNvGraphicFramePr>
          <p:nvPr/>
        </p:nvGraphicFramePr>
        <p:xfrm>
          <a:off x="6092078" y="97810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“尖戈”→树尖像尖戈般耸立→密林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lost in the jungle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4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lantern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læntən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45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“揽灯”→拿着走的灯→灯笼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hold a red lantern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46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lemonade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lemə'neɪd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47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lemon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>
                          <a:solidFill>
                            <a:schemeClr val="tx1"/>
                          </a:solidFill>
                        </a:rPr>
                        <a:t>ade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柠檬＋物体→柠檬水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very sour lemonade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1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密林</a:t>
            </a:r>
            <a:endParaRPr lang="zh-CN" altLang="en-US" sz="2400" dirty="0"/>
          </a:p>
        </p:txBody>
      </p:sp>
      <p:sp>
        <p:nvSpPr>
          <p:cNvPr id="105262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灯笼</a:t>
            </a:r>
          </a:p>
        </p:txBody>
      </p:sp>
      <p:sp>
        <p:nvSpPr>
          <p:cNvPr id="105262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柠檬水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17" grpId="0"/>
      <p:bldP spid="1052618" grpId="0"/>
      <p:bldP spid="1052619" grpId="0"/>
      <p:bldP spid="1052620" grpId="0"/>
      <p:bldP spid="10526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2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谐音法记词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62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14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marathon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mærə</a:t>
                      </a:r>
                      <a:r>
                        <a:rPr lang="el-GR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ən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49" name="表格 6"/>
          <p:cNvGraphicFramePr>
            <a:graphicFrameLocks noGrp="1"/>
          </p:cNvGraphicFramePr>
          <p:nvPr/>
        </p:nvGraphicFramePr>
        <p:xfrm>
          <a:off x="6092078" y="92189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win a marathon championship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5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medl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51" name="表格 10"/>
          <p:cNvGraphicFramePr>
            <a:graphicFrameLocks noGrp="1"/>
          </p:cNvGraphicFramePr>
          <p:nvPr/>
        </p:nvGraphicFramePr>
        <p:xfrm>
          <a:off x="6092078" y="2858885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“每夺”→每个人想夺的东西→奖牌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gold/silver/bronze medal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2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马拉松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赛跑</a:t>
            </a:r>
            <a:r>
              <a:rPr lang="en-US" altLang="zh-CN" sz="2400" b="1" dirty="0"/>
              <a:t>)</a:t>
            </a:r>
            <a:endParaRPr lang="zh-CN" altLang="en-US" sz="2400" dirty="0"/>
          </a:p>
        </p:txBody>
      </p:sp>
      <p:sp>
        <p:nvSpPr>
          <p:cNvPr id="105262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奖牌</a:t>
            </a:r>
          </a:p>
        </p:txBody>
      </p:sp>
      <p:graphicFrame>
        <p:nvGraphicFramePr>
          <p:cNvPr id="4197152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menu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menju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53" name="表格 12"/>
          <p:cNvGraphicFramePr>
            <a:graphicFrameLocks noGrp="1"/>
          </p:cNvGraphicFramePr>
          <p:nvPr/>
        </p:nvGraphicFramePr>
        <p:xfrm>
          <a:off x="6092078" y="453864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“美流”→美得流口水→菜单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glance through a menu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2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菜单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22" grpId="0"/>
      <p:bldP spid="1052623" grpId="0"/>
      <p:bldP spid="1052624" grpId="0"/>
      <p:bldP spid="1052625" grpId="0"/>
      <p:bldP spid="10526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2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谐音法记词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62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15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mɒdl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55" name="表格 6"/>
          <p:cNvGraphicFramePr>
            <a:graphicFrameLocks noGrp="1"/>
          </p:cNvGraphicFramePr>
          <p:nvPr/>
        </p:nvGraphicFramePr>
        <p:xfrm>
          <a:off x="6081061" y="761391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male and female models on the stage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5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/nest/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57" name="表格 10"/>
          <p:cNvGraphicFramePr>
            <a:graphicFrameLocks noGrp="1"/>
          </p:cNvGraphicFramePr>
          <p:nvPr/>
        </p:nvGraphicFramePr>
        <p:xfrm>
          <a:off x="6092078" y="2884794"/>
          <a:ext cx="590785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7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“累死的”→太累后休息的地方→窝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bird lying in a nest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58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nʌm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59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“那木”→像“木讷”→麻木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numb in cold river water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2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模特，模型</a:t>
            </a:r>
            <a:endParaRPr lang="zh-CN" altLang="en-US" sz="2400" dirty="0"/>
          </a:p>
        </p:txBody>
      </p:sp>
      <p:sp>
        <p:nvSpPr>
          <p:cNvPr id="105263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窝，鸟巢</a:t>
            </a:r>
          </a:p>
        </p:txBody>
      </p:sp>
      <p:sp>
        <p:nvSpPr>
          <p:cNvPr id="105263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麻木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27" grpId="0"/>
      <p:bldP spid="1052628" grpId="0"/>
      <p:bldP spid="1052629" grpId="0"/>
      <p:bldP spid="1052630" grpId="0"/>
      <p:bldP spid="10526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3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谐音法记词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63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16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pill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pɪl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61" name="表格 6"/>
          <p:cNvGraphicFramePr>
            <a:graphicFrameLocks noGrp="1"/>
          </p:cNvGraphicFramePr>
          <p:nvPr/>
        </p:nvGraphicFramePr>
        <p:xfrm>
          <a:off x="6092078" y="1153719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“片儿”→药片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two sleeping pills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6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pɪnt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63" name="表格 10"/>
          <p:cNvGraphicFramePr>
            <a:graphicFrameLocks noGrp="1"/>
          </p:cNvGraphicFramePr>
          <p:nvPr/>
        </p:nvGraphicFramePr>
        <p:xfrm>
          <a:off x="6092078" y="2678579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three pints of milk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3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药片</a:t>
            </a:r>
            <a:endParaRPr lang="zh-CN" altLang="en-US" sz="2400" dirty="0"/>
          </a:p>
        </p:txBody>
      </p:sp>
      <p:sp>
        <p:nvSpPr>
          <p:cNvPr id="105263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品脱</a:t>
            </a:r>
          </a:p>
        </p:txBody>
      </p:sp>
      <p:graphicFrame>
        <p:nvGraphicFramePr>
          <p:cNvPr id="4197164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punish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pʌnɪʃ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65" name="表格 12"/>
          <p:cNvGraphicFramePr>
            <a:graphicFrameLocks noGrp="1"/>
          </p:cNvGraphicFramePr>
          <p:nvPr/>
        </p:nvGraphicFramePr>
        <p:xfrm>
          <a:off x="6092078" y="453864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“怕淋湿”了会被妈妈惩罚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punish a boy for telling a lie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3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惩罚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32" grpId="0"/>
      <p:bldP spid="1052633" grpId="0"/>
      <p:bldP spid="1052634" grpId="0"/>
      <p:bldP spid="1052635" grpId="0"/>
      <p:bldP spid="10526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3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谐音法记词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63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16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puzzle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pʌzl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67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“怕捉”迷藏一样的迷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solve a puzzle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6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rændəm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69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“乱蹬”→随意的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chat at random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70" name="表格 11"/>
          <p:cNvGraphicFramePr>
            <a:graphicFrameLocks noGrp="1"/>
          </p:cNvGraphicFramePr>
          <p:nvPr/>
        </p:nvGraphicFramePr>
        <p:xfrm>
          <a:off x="186456" y="4505233"/>
          <a:ext cx="5994007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7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tæŋk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4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71" name="表格 12"/>
          <p:cNvGraphicFramePr>
            <a:graphicFrameLocks noGrp="1"/>
          </p:cNvGraphicFramePr>
          <p:nvPr/>
        </p:nvGraphicFramePr>
        <p:xfrm>
          <a:off x="6092078" y="453608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tank battle on a plain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3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迷，谜语</a:t>
            </a:r>
            <a:endParaRPr lang="zh-CN" altLang="en-US" sz="2400" dirty="0"/>
          </a:p>
        </p:txBody>
      </p:sp>
      <p:sp>
        <p:nvSpPr>
          <p:cNvPr id="105264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n./adj.</a:t>
            </a:r>
            <a:r>
              <a:rPr lang="zh-CN" altLang="en-US" sz="2400" b="1" dirty="0"/>
              <a:t>随意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的</a:t>
            </a:r>
            <a:r>
              <a:rPr lang="en-US" altLang="zh-CN" sz="2400" b="1" dirty="0"/>
              <a:t>)</a:t>
            </a:r>
            <a:endParaRPr lang="zh-CN" altLang="en-US" sz="2400" b="1" dirty="0"/>
          </a:p>
        </p:txBody>
      </p:sp>
      <p:sp>
        <p:nvSpPr>
          <p:cNvPr id="1052641" name="文本框 21"/>
          <p:cNvSpPr txBox="1"/>
          <p:nvPr/>
        </p:nvSpPr>
        <p:spPr>
          <a:xfrm>
            <a:off x="2473356" y="5069002"/>
            <a:ext cx="3839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坦克；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盛液体的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罐，槽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37" grpId="0"/>
      <p:bldP spid="1052638" grpId="0"/>
      <p:bldP spid="1052639" grpId="0"/>
      <p:bldP spid="1052640" grpId="0"/>
      <p:bldP spid="10526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72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分类法记单词</a:t>
            </a: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573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052574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</a:p>
        </p:txBody>
      </p:sp>
      <p:grpSp>
        <p:nvGrpSpPr>
          <p:cNvPr id="1967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2575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</a:p>
          </p:txBody>
        </p:sp>
        <p:sp>
          <p:nvSpPr>
            <p:cNvPr id="1052576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谐音法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地理类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天气类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温度类</a:t>
              </a:r>
              <a:endParaRPr lang="zh-CN" altLang="en-US" sz="20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968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2577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</a:p>
          </p:txBody>
        </p:sp>
        <p:sp>
          <p:nvSpPr>
            <p:cNvPr id="1052578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I.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根据提示写出单词的正确形式 </a:t>
              </a:r>
              <a:endParaRPr lang="en-US" altLang="zh-CN" sz="2000" dirty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II.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写出单词的正确含义</a:t>
              </a:r>
              <a:endParaRPr lang="en-US" altLang="zh-CN" sz="2000" dirty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III.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单词活用</a:t>
              </a:r>
              <a:endParaRPr lang="en-US" altLang="zh-CN" sz="2000" dirty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IV.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用所给动词的适当形式填空</a:t>
              </a:r>
              <a:endParaRPr lang="en-US" altLang="zh-CN" sz="2000" dirty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V.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介副词填空</a:t>
              </a:r>
              <a:endParaRPr lang="en-US" altLang="zh-CN" sz="2000" dirty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VI.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单句写作</a:t>
              </a:r>
              <a:endParaRPr lang="en-US" altLang="zh-CN" sz="2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2579" name="矩形 2">
            <a:hlinkClick r:id="rId2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580" name="矩形 3">
            <a:hlinkClick r:id="rId2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4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谐音法记词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64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17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1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6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typhoon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taɪ'fuːn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73" name="表格 6"/>
          <p:cNvGraphicFramePr>
            <a:graphicFrameLocks noGrp="1"/>
          </p:cNvGraphicFramePr>
          <p:nvPr/>
        </p:nvGraphicFramePr>
        <p:xfrm>
          <a:off x="6092078" y="951065"/>
          <a:ext cx="578259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0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destroyed by a typhoon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7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tyre</a:t>
                      </a:r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(tire)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taɪə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75" name="表格 10"/>
          <p:cNvGraphicFramePr>
            <a:graphicFrameLocks noGrp="1"/>
          </p:cNvGraphicFramePr>
          <p:nvPr/>
        </p:nvGraphicFramePr>
        <p:xfrm>
          <a:off x="6092078" y="2672766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a flat </a:t>
                      </a:r>
                      <a:r>
                        <a:rPr lang="en-US" altLang="zh-CN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tyre</a:t>
                      </a:r>
                      <a:endParaRPr lang="en-US" altLang="zh-C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44" name="文本框 19"/>
          <p:cNvSpPr txBox="1"/>
          <p:nvPr/>
        </p:nvSpPr>
        <p:spPr>
          <a:xfrm>
            <a:off x="2447763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台风</a:t>
            </a:r>
            <a:endParaRPr lang="zh-CN" altLang="en-US" sz="2400" dirty="0"/>
          </a:p>
        </p:txBody>
      </p:sp>
      <p:sp>
        <p:nvSpPr>
          <p:cNvPr id="1052645" name="文本框 20"/>
          <p:cNvSpPr txBox="1"/>
          <p:nvPr/>
        </p:nvSpPr>
        <p:spPr>
          <a:xfrm>
            <a:off x="2471743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胎，轮胎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42" grpId="0"/>
      <p:bldP spid="1052643" grpId="0"/>
      <p:bldP spid="1052644" grpId="0"/>
      <p:bldP spid="10526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4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64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17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ʃɔ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77" name="表格 6"/>
          <p:cNvGraphicFramePr>
            <a:graphicFrameLocks noGrp="1"/>
          </p:cNvGraphicFramePr>
          <p:nvPr/>
        </p:nvGraphicFramePr>
        <p:xfrm>
          <a:off x="6092078" y="92189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 off shore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7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kə'næl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79" name="表格 10"/>
          <p:cNvGraphicFramePr>
            <a:graphicFrameLocks noGrp="1"/>
          </p:cNvGraphicFramePr>
          <p:nvPr/>
        </p:nvGraphicFramePr>
        <p:xfrm>
          <a:off x="6092078" y="2678579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through the Panama Canal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4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海、湖、河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岸</a:t>
            </a:r>
            <a:endParaRPr lang="zh-CN" altLang="en-US" sz="2400" dirty="0"/>
          </a:p>
        </p:txBody>
      </p:sp>
      <p:sp>
        <p:nvSpPr>
          <p:cNvPr id="1052649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渠道，运河</a:t>
            </a:r>
          </a:p>
        </p:txBody>
      </p:sp>
      <p:graphicFrame>
        <p:nvGraphicFramePr>
          <p:cNvPr id="419718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streɪt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81" name="表格 12"/>
          <p:cNvGraphicFramePr>
            <a:graphicFrameLocks noGrp="1"/>
          </p:cNvGraphicFramePr>
          <p:nvPr/>
        </p:nvGraphicFramePr>
        <p:xfrm>
          <a:off x="6092078" y="428106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across the Taiwan Straits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50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海峡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46" grpId="0"/>
      <p:bldP spid="1052647" grpId="0"/>
      <p:bldP spid="1052648" grpId="0"/>
      <p:bldP spid="1052649" grpId="0"/>
      <p:bldP spid="10526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5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地理类词汇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65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18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forest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fɒrɪst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83" name="表格 6"/>
          <p:cNvGraphicFramePr>
            <a:graphicFrameLocks noGrp="1"/>
          </p:cNvGraphicFramePr>
          <p:nvPr/>
        </p:nvGraphicFramePr>
        <p:xfrm>
          <a:off x="6092078" y="915477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 out a forest fire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8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stəʊn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85" name="表格 10"/>
          <p:cNvGraphicFramePr>
            <a:graphicFrameLocks noGrp="1"/>
          </p:cNvGraphicFramePr>
          <p:nvPr/>
        </p:nvGraphicFramePr>
        <p:xfrm>
          <a:off x="6092078" y="267185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ride past a stone bridge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86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volcano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vɒl'keɪnəʊ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87" name="表格 12"/>
          <p:cNvGraphicFramePr>
            <a:graphicFrameLocks noGrp="1"/>
          </p:cNvGraphicFramePr>
          <p:nvPr/>
        </p:nvGraphicFramePr>
        <p:xfrm>
          <a:off x="6092078" y="441082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>
                          <a:solidFill>
                            <a:schemeClr val="tx1"/>
                          </a:solidFill>
                        </a:rPr>
                        <a:t>vol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can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o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转＋能＋洞→岩浆从洞里转出来→火山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dead volcano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53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森林</a:t>
            </a:r>
            <a:endParaRPr lang="zh-CN" altLang="en-US" sz="2400" dirty="0"/>
          </a:p>
        </p:txBody>
      </p:sp>
      <p:sp>
        <p:nvSpPr>
          <p:cNvPr id="1052654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石头</a:t>
            </a:r>
          </a:p>
        </p:txBody>
      </p:sp>
      <p:sp>
        <p:nvSpPr>
          <p:cNvPr id="1052655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火山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51" grpId="0"/>
      <p:bldP spid="1052652" grpId="0"/>
      <p:bldP spid="1052653" grpId="0"/>
      <p:bldP spid="1052654" grpId="0"/>
      <p:bldP spid="10526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5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天气类词汇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65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18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thunder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l-GR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'θ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ʌndə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89" name="表格 6"/>
          <p:cNvGraphicFramePr>
            <a:graphicFrameLocks noGrp="1"/>
          </p:cNvGraphicFramePr>
          <p:nvPr/>
        </p:nvGraphicFramePr>
        <p:xfrm>
          <a:off x="6092078" y="117947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谐音“伞打”→把伞也打破→打雷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hear a terrible thunder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9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stɔːm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91" name="表格 10"/>
          <p:cNvGraphicFramePr>
            <a:graphicFrameLocks noGrp="1"/>
          </p:cNvGraphicFramePr>
          <p:nvPr/>
        </p:nvGraphicFramePr>
        <p:xfrm>
          <a:off x="6092078" y="2678579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 difficultly in a rare storm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5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打雷，雷声</a:t>
            </a:r>
            <a:endParaRPr lang="zh-CN" altLang="en-US" sz="2400" dirty="0"/>
          </a:p>
        </p:txBody>
      </p:sp>
      <p:sp>
        <p:nvSpPr>
          <p:cNvPr id="1052659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暴风雨</a:t>
            </a:r>
          </a:p>
        </p:txBody>
      </p:sp>
      <p:graphicFrame>
        <p:nvGraphicFramePr>
          <p:cNvPr id="4197192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4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3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thunderstorm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l-GR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'θ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ʌndəstɔːm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93" name="表格 12"/>
          <p:cNvGraphicFramePr>
            <a:graphicFrameLocks noGrp="1"/>
          </p:cNvGraphicFramePr>
          <p:nvPr/>
        </p:nvGraphicFramePr>
        <p:xfrm>
          <a:off x="6092078" y="4538640"/>
          <a:ext cx="587239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1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thunder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storm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雷＋暴风雨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get thoroughly wet in a thunderstorm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60" name="文本框 20"/>
          <p:cNvSpPr txBox="1"/>
          <p:nvPr/>
        </p:nvSpPr>
        <p:spPr>
          <a:xfrm>
            <a:off x="2857172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雷暴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56" grpId="0"/>
      <p:bldP spid="1052657" grpId="0"/>
      <p:bldP spid="1052658" grpId="0"/>
      <p:bldP spid="1052659" grpId="0"/>
      <p:bldP spid="10526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6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天气类词汇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66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19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snow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snəʊ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95" name="表格 6"/>
          <p:cNvGraphicFramePr>
            <a:graphicFrameLocks noGrp="1"/>
          </p:cNvGraphicFramePr>
          <p:nvPr/>
        </p:nvGraphicFramePr>
        <p:xfrm>
          <a:off x="6125128" y="99274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fight each other with snowballs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9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snowy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snəʊɪ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97" name="表格 10"/>
          <p:cNvGraphicFramePr>
            <a:graphicFrameLocks noGrp="1"/>
          </p:cNvGraphicFramePr>
          <p:nvPr/>
        </p:nvGraphicFramePr>
        <p:xfrm>
          <a:off x="6092078" y="288479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snow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雪＋多的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climb up a snowy mountaintop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98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mɪst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99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谐音“迷似的”→迷雾→薄雾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cannot see clearly in mist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63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雪  </a:t>
            </a:r>
            <a:r>
              <a:rPr lang="en-US" altLang="zh-CN" sz="2400" b="1" i="1" dirty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下雪</a:t>
            </a:r>
            <a:endParaRPr lang="zh-CN" altLang="en-US" sz="2400" dirty="0"/>
          </a:p>
        </p:txBody>
      </p:sp>
      <p:sp>
        <p:nvSpPr>
          <p:cNvPr id="1052664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有雪的，多雪的</a:t>
            </a:r>
          </a:p>
        </p:txBody>
      </p:sp>
      <p:sp>
        <p:nvSpPr>
          <p:cNvPr id="1052665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薄雾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61" grpId="0"/>
      <p:bldP spid="1052662" grpId="0"/>
      <p:bldP spid="1052663" grpId="0"/>
      <p:bldP spid="1052664" grpId="0"/>
      <p:bldP spid="10526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6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天气类词汇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66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0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fɒɡ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01" name="表格 6"/>
          <p:cNvGraphicFramePr>
            <a:graphicFrameLocks noGrp="1"/>
          </p:cNvGraphicFramePr>
          <p:nvPr/>
        </p:nvGraphicFramePr>
        <p:xfrm>
          <a:off x="6092078" y="92189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drive slowly in fog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0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foggy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fɒɡɪ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03" name="表格 10"/>
          <p:cNvGraphicFramePr>
            <a:graphicFrameLocks noGrp="1"/>
          </p:cNvGraphicFramePr>
          <p:nvPr/>
        </p:nvGraphicFramePr>
        <p:xfrm>
          <a:off x="6092078" y="2858885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fog(g)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雾＋多的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stay indoors in foggy days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6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浓雾</a:t>
            </a:r>
            <a:endParaRPr lang="zh-CN" altLang="en-US" sz="2400" dirty="0"/>
          </a:p>
        </p:txBody>
      </p:sp>
      <p:sp>
        <p:nvSpPr>
          <p:cNvPr id="1052669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有雾的</a:t>
            </a:r>
          </a:p>
        </p:txBody>
      </p:sp>
      <p:graphicFrame>
        <p:nvGraphicFramePr>
          <p:cNvPr id="4197204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frɒst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05" name="表格 12"/>
          <p:cNvGraphicFramePr>
            <a:graphicFrameLocks noGrp="1"/>
          </p:cNvGraphicFramePr>
          <p:nvPr/>
        </p:nvGraphicFramePr>
        <p:xfrm>
          <a:off x="6092078" y="426818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suspect it is frost on the ground.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70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霜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66" grpId="0"/>
      <p:bldP spid="1052667" grpId="0"/>
      <p:bldP spid="1052668" grpId="0"/>
      <p:bldP spid="1052669" grpId="0"/>
      <p:bldP spid="10526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67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0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centigrade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sentɪɡreɪd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07" name="表格 6"/>
          <p:cNvGraphicFramePr>
            <a:graphicFrameLocks noGrp="1"/>
          </p:cNvGraphicFramePr>
          <p:nvPr/>
        </p:nvGraphicFramePr>
        <p:xfrm>
          <a:off x="6059028" y="1118308"/>
          <a:ext cx="598240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1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>
                          <a:solidFill>
                            <a:schemeClr val="tx1"/>
                          </a:solidFill>
                        </a:rPr>
                        <a:t>centi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grade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百＋等级→分一百个等级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26 degrees centigrade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0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degree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dɪ'ɡri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09" name="表格 10"/>
          <p:cNvGraphicFramePr>
            <a:graphicFrameLocks noGrp="1"/>
          </p:cNvGraphicFramePr>
          <p:nvPr/>
        </p:nvGraphicFramePr>
        <p:xfrm>
          <a:off x="6092078" y="2671852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a certain degree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1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warm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wɔːm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11" name="表格 12"/>
          <p:cNvGraphicFramePr>
            <a:graphicFrameLocks noGrp="1"/>
          </p:cNvGraphicFramePr>
          <p:nvPr/>
        </p:nvGraphicFramePr>
        <p:xfrm>
          <a:off x="6092078" y="436072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keep warm in a cave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73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摄氏</a:t>
            </a:r>
            <a:endParaRPr lang="zh-CN" altLang="en-US" sz="2400" dirty="0"/>
          </a:p>
        </p:txBody>
      </p:sp>
      <p:sp>
        <p:nvSpPr>
          <p:cNvPr id="1052674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程度，度</a:t>
            </a:r>
          </a:p>
        </p:txBody>
      </p:sp>
      <p:sp>
        <p:nvSpPr>
          <p:cNvPr id="1052675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温暖的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71" grpId="0"/>
      <p:bldP spid="1052672" grpId="0"/>
      <p:bldP spid="1052673" grpId="0"/>
      <p:bldP spid="1052674" grpId="0"/>
      <p:bldP spid="10526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7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温度类词汇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67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1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warmth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wɔːm</a:t>
                      </a:r>
                      <a:r>
                        <a:rPr lang="el-GR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θ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13" name="表格 6"/>
          <p:cNvGraphicFramePr>
            <a:graphicFrameLocks noGrp="1"/>
          </p:cNvGraphicFramePr>
          <p:nvPr/>
        </p:nvGraphicFramePr>
        <p:xfrm>
          <a:off x="6092078" y="1166598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warm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温暖＋后缀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warmth of collective reception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1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hiːt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15" name="表格 10"/>
          <p:cNvGraphicFramePr>
            <a:graphicFrameLocks noGrp="1"/>
          </p:cNvGraphicFramePr>
          <p:nvPr/>
        </p:nvGraphicFramePr>
        <p:xfrm>
          <a:off x="6092078" y="2678579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a dear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heat the rice for yourself.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678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温暖，热烈</a:t>
            </a:r>
            <a:endParaRPr lang="zh-CN" altLang="en-US" sz="2400" dirty="0"/>
          </a:p>
        </p:txBody>
      </p:sp>
      <p:sp>
        <p:nvSpPr>
          <p:cNvPr id="1052679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热气  </a:t>
            </a:r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加热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76" grpId="0"/>
      <p:bldP spid="1052677" grpId="0"/>
      <p:bldP spid="1052678" grpId="0"/>
      <p:bldP spid="105267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8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681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682" name="文本占位符 2"/>
          <p:cNvSpPr>
            <a:spLocks noGrp="1"/>
          </p:cNvSpPr>
          <p:nvPr>
            <p:ph type="body" idx="1"/>
          </p:nvPr>
        </p:nvSpPr>
        <p:spPr>
          <a:xfrm>
            <a:off x="241540" y="830605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v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欺骗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债务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鼓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粉丝，狂热迷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爱好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幽默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奖牌</a:t>
            </a:r>
          </a:p>
        </p:txBody>
      </p:sp>
      <p:sp>
        <p:nvSpPr>
          <p:cNvPr id="1052683" name="文本占位符 2"/>
          <p:cNvSpPr txBox="1"/>
          <p:nvPr/>
        </p:nvSpPr>
        <p:spPr>
          <a:xfrm>
            <a:off x="6049402" y="830605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模特，模型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惩罚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迷，谜语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有雾的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温暖，热烈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13</a:t>
            </a:r>
            <a:r>
              <a:rPr lang="zh-CN" altLang="en-US" sz="2200" b="1" dirty="0"/>
              <a:t>．</a:t>
            </a:r>
            <a:r>
              <a:rPr lang="en-US" altLang="zh-CN" sz="2200" b="1"/>
              <a:t>____________  </a:t>
            </a:r>
            <a:r>
              <a:rPr lang="en-US" altLang="zh-CN" sz="2200" b="1" i="1"/>
              <a:t>n</a:t>
            </a:r>
            <a:r>
              <a:rPr lang="en-US" altLang="zh-CN" sz="2200" b="1" dirty="0"/>
              <a:t>.</a:t>
            </a:r>
            <a:r>
              <a:rPr lang="zh-CN" altLang="en-US" sz="2200" b="1"/>
              <a:t>热</a:t>
            </a:r>
            <a:r>
              <a:rPr lang="zh-CN" altLang="en-US" sz="2200" b="1" dirty="0"/>
              <a:t>气</a:t>
            </a:r>
            <a:r>
              <a:rPr lang="en-US" altLang="zh-CN" sz="2200" b="1" i="1" dirty="0" err="1"/>
              <a:t>vt</a:t>
            </a:r>
            <a:r>
              <a:rPr lang="en-US" altLang="zh-CN" sz="2200" b="1" dirty="0" err="1"/>
              <a:t>.</a:t>
            </a:r>
            <a:r>
              <a:rPr lang="zh-CN" altLang="en-US" sz="2200" b="1" dirty="0"/>
              <a:t>加热</a:t>
            </a:r>
          </a:p>
        </p:txBody>
      </p:sp>
      <p:sp>
        <p:nvSpPr>
          <p:cNvPr id="1052684" name="文本框 5"/>
          <p:cNvSpPr txBox="1"/>
          <p:nvPr/>
        </p:nvSpPr>
        <p:spPr>
          <a:xfrm>
            <a:off x="717204" y="754785"/>
            <a:ext cx="1552553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cheat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debt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drum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fans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hobby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humor</a:t>
            </a: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medal</a:t>
            </a:r>
          </a:p>
        </p:txBody>
      </p:sp>
      <p:sp>
        <p:nvSpPr>
          <p:cNvPr id="1052685" name="文本框 6"/>
          <p:cNvSpPr txBox="1"/>
          <p:nvPr/>
        </p:nvSpPr>
        <p:spPr>
          <a:xfrm>
            <a:off x="6460487" y="679197"/>
            <a:ext cx="151530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model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punish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  puzzle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  foggy</a:t>
            </a: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  warmth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  heat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80" grpId="0" animBg="1"/>
      <p:bldP spid="1052681" grpId="0"/>
      <p:bldP spid="1052682" grpId="0"/>
      <p:bldP spid="1052683" grpId="0"/>
      <p:bldP spid="1052684" grpId="0"/>
      <p:bldP spid="10526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86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687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/>
              <a:t>写出单词的正确含义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688" name="文本占位符 2"/>
          <p:cNvSpPr>
            <a:spLocks noGrp="1"/>
          </p:cNvSpPr>
          <p:nvPr>
            <p:ph type="body" idx="1"/>
          </p:nvPr>
        </p:nvSpPr>
        <p:spPr>
          <a:xfrm>
            <a:off x="241540" y="617664"/>
            <a:ext cx="5871877" cy="5911999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cancel </a:t>
            </a:r>
            <a:r>
              <a:rPr lang="en-US" altLang="zh-CN" b="1" i="1" dirty="0" err="1"/>
              <a:t>vt</a:t>
            </a:r>
            <a:r>
              <a:rPr lang="en-US" altLang="zh-CN" b="1" dirty="0"/>
              <a:t>.   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canteen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cartoon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clone </a:t>
            </a:r>
            <a:r>
              <a:rPr lang="en-US" altLang="zh-CN" b="1" i="1" dirty="0" err="1"/>
              <a:t>vt</a:t>
            </a:r>
            <a:r>
              <a:rPr lang="en-US" altLang="zh-CN" b="1" i="1" dirty="0"/>
              <a:t>./n.   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comedy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deny </a:t>
            </a:r>
            <a:r>
              <a:rPr lang="en-US" altLang="zh-CN" b="1" i="1" dirty="0" err="1"/>
              <a:t>vt</a:t>
            </a:r>
            <a:r>
              <a:rPr lang="en-US" altLang="zh-CN" b="1" dirty="0"/>
              <a:t>.   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fade </a:t>
            </a:r>
            <a:r>
              <a:rPr lang="en-US" altLang="zh-CN" b="1" i="1" dirty="0"/>
              <a:t>vi</a:t>
            </a:r>
            <a:r>
              <a:rPr lang="en-US" altLang="zh-CN" b="1" dirty="0"/>
              <a:t>.   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lantern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marathon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nest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</p:txBody>
      </p:sp>
      <p:sp>
        <p:nvSpPr>
          <p:cNvPr id="1052689" name="文本占位符 2"/>
          <p:cNvSpPr txBox="1"/>
          <p:nvPr/>
        </p:nvSpPr>
        <p:spPr>
          <a:xfrm>
            <a:off x="6049402" y="617664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numb </a:t>
            </a:r>
            <a:r>
              <a:rPr lang="en-US" altLang="zh-CN" b="1" i="1" dirty="0"/>
              <a:t>adj</a:t>
            </a:r>
            <a:r>
              <a:rPr lang="en-US" altLang="zh-CN" b="1" dirty="0"/>
              <a:t>.   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pill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pint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random </a:t>
            </a:r>
            <a:r>
              <a:rPr lang="en-US" altLang="zh-CN" b="1" i="1" dirty="0"/>
              <a:t>n./</a:t>
            </a:r>
            <a:r>
              <a:rPr lang="en-US" altLang="zh-CN" b="1" i="1" dirty="0" err="1"/>
              <a:t>adj</a:t>
            </a:r>
            <a:r>
              <a:rPr lang="en-US" altLang="zh-CN" b="1" i="1" dirty="0"/>
              <a:t>.   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typhoon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 err="1"/>
              <a:t>tyre</a:t>
            </a:r>
            <a:r>
              <a:rPr lang="en-US" altLang="zh-CN" b="1" dirty="0"/>
              <a:t>(tire)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volcano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thunder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mist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frost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</p:txBody>
      </p:sp>
      <p:sp>
        <p:nvSpPr>
          <p:cNvPr id="1052690" name="文本框 5"/>
          <p:cNvSpPr txBox="1"/>
          <p:nvPr/>
        </p:nvSpPr>
        <p:spPr>
          <a:xfrm>
            <a:off x="2018989" y="495797"/>
            <a:ext cx="376079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 取消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  餐厅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卡通画；卡通片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   克隆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   喜剧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否认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褪色，凋谢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灯笼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马拉松</a:t>
            </a:r>
            <a:r>
              <a:rPr lang="en-US" altLang="zh-CN" sz="2400" b="1" dirty="0">
                <a:solidFill>
                  <a:srgbClr val="C00000"/>
                </a:solidFill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</a:rPr>
              <a:t>赛跑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</a:p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窝，鸟巢</a:t>
            </a:r>
          </a:p>
        </p:txBody>
      </p:sp>
      <p:sp>
        <p:nvSpPr>
          <p:cNvPr id="1052691" name="文本框 6"/>
          <p:cNvSpPr txBox="1"/>
          <p:nvPr/>
        </p:nvSpPr>
        <p:spPr>
          <a:xfrm>
            <a:off x="8025822" y="506814"/>
            <a:ext cx="36496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  麻木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药片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品脱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      随意</a:t>
            </a:r>
            <a:r>
              <a:rPr lang="en-US" altLang="zh-CN" sz="2400" b="1" dirty="0">
                <a:solidFill>
                  <a:srgbClr val="C00000"/>
                </a:solidFill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</a:rPr>
              <a:t>的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</a:p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  台风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胎，轮胎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  火山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打雷，雷声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薄雾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5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86" grpId="0" animBg="1"/>
      <p:bldP spid="1052687" grpId="0"/>
      <p:bldP spid="1052688" grpId="0"/>
      <p:bldP spid="1052689" grpId="0"/>
      <p:bldP spid="1052690" grpId="0"/>
      <p:bldP spid="105269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69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69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694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1.   Most people like his performances because they are ____________(</a:t>
            </a:r>
            <a:r>
              <a:rPr lang="zh-CN" altLang="en-US" b="1" dirty="0"/>
              <a:t>幽默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In my view, it's no pleasure going camping on such a ____________ (</a:t>
            </a:r>
            <a:r>
              <a:rPr lang="zh-CN" altLang="en-US" b="1" dirty="0"/>
              <a:t>有雾的</a:t>
            </a:r>
            <a:r>
              <a:rPr lang="en-US" altLang="zh-CN" b="1" dirty="0"/>
              <a:t>) day.</a:t>
            </a:r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Look</a:t>
            </a:r>
            <a:r>
              <a:rPr lang="zh-CN" altLang="en-US" b="1" dirty="0"/>
              <a:t>，</a:t>
            </a:r>
            <a:r>
              <a:rPr lang="en-US" altLang="zh-CN" b="1" dirty="0"/>
              <a:t>the ____________(</a:t>
            </a:r>
            <a:r>
              <a:rPr lang="zh-CN" altLang="en-US" b="1" dirty="0"/>
              <a:t>暴风雨</a:t>
            </a:r>
            <a:r>
              <a:rPr lang="en-US" altLang="zh-CN" b="1" dirty="0"/>
              <a:t>)is advancing towards our city.</a:t>
            </a:r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The violent eruption of one of the ____________(</a:t>
            </a:r>
            <a:r>
              <a:rPr lang="zh-CN" altLang="en-US" b="1" dirty="0"/>
              <a:t>火山</a:t>
            </a:r>
            <a:r>
              <a:rPr lang="en-US" altLang="zh-CN" b="1" dirty="0"/>
              <a:t>)sometimes makes many people lose their lives.</a:t>
            </a:r>
          </a:p>
          <a:p>
            <a:pPr>
              <a:lnSpc>
                <a:spcPct val="17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What a wonderful ____________(</a:t>
            </a:r>
            <a:r>
              <a:rPr lang="zh-CN" altLang="en-US" b="1" dirty="0"/>
              <a:t>喜剧</a:t>
            </a:r>
            <a:r>
              <a:rPr lang="en-US" altLang="zh-CN" b="1" dirty="0"/>
              <a:t>)! No wonder it has appealed to so many people.</a:t>
            </a:r>
          </a:p>
        </p:txBody>
      </p:sp>
      <p:sp>
        <p:nvSpPr>
          <p:cNvPr id="1052695" name="矩形 7"/>
          <p:cNvSpPr/>
          <p:nvPr/>
        </p:nvSpPr>
        <p:spPr>
          <a:xfrm>
            <a:off x="7513167" y="652069"/>
            <a:ext cx="1514389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humorous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696" name="矩形 8"/>
          <p:cNvSpPr/>
          <p:nvPr/>
        </p:nvSpPr>
        <p:spPr>
          <a:xfrm>
            <a:off x="7911745" y="1419881"/>
            <a:ext cx="90281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foggy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697" name="矩形 9"/>
          <p:cNvSpPr/>
          <p:nvPr/>
        </p:nvSpPr>
        <p:spPr>
          <a:xfrm>
            <a:off x="2686260" y="2176397"/>
            <a:ext cx="95410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storm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698" name="矩形 10"/>
          <p:cNvSpPr/>
          <p:nvPr/>
        </p:nvSpPr>
        <p:spPr>
          <a:xfrm>
            <a:off x="5404409" y="2942450"/>
            <a:ext cx="144943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volcanoes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699" name="矩形 11"/>
          <p:cNvSpPr/>
          <p:nvPr/>
        </p:nvSpPr>
        <p:spPr>
          <a:xfrm>
            <a:off x="3527592" y="4284822"/>
            <a:ext cx="119295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comedy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2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2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2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2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2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2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5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92" grpId="0" animBg="1"/>
      <p:bldP spid="1052693" grpId="0"/>
      <p:bldP spid="1052694" grpId="0"/>
      <p:bldP spid="1052695" grpId="0" animBg="1"/>
      <p:bldP spid="1052696" grpId="0" animBg="1"/>
      <p:bldP spid="1052697" grpId="0" animBg="1"/>
      <p:bldP spid="1052698" grpId="0" animBg="1"/>
      <p:bldP spid="105269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00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701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/>
              <a:t>用所给动词的适当形式填空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702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1.    He hurried to the stadium without supper, only to be told the football match he had been looking forward to watching ____________________(cancel)</a:t>
            </a:r>
            <a:r>
              <a:rPr lang="zh-CN" altLang="en-US" b="1" dirty="0"/>
              <a:t>．</a:t>
            </a:r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An athlete from America was punished for ____________(cheat)in the last Olympic Games.</a:t>
            </a:r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Tom _______________(punish)yesterday, for he was spotted smoking.</a:t>
            </a:r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But his curiosity was difficult to control and this new computer really ____________ (puzzle)him.</a:t>
            </a:r>
          </a:p>
        </p:txBody>
      </p:sp>
      <p:sp>
        <p:nvSpPr>
          <p:cNvPr id="1052703" name="矩形 7"/>
          <p:cNvSpPr/>
          <p:nvPr/>
        </p:nvSpPr>
        <p:spPr>
          <a:xfrm>
            <a:off x="4912415" y="1279229"/>
            <a:ext cx="266290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had been cancelled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704" name="矩形 9"/>
          <p:cNvSpPr/>
          <p:nvPr/>
        </p:nvSpPr>
        <p:spPr>
          <a:xfrm>
            <a:off x="6555935" y="2030536"/>
            <a:ext cx="129554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cheating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705" name="矩形 10"/>
          <p:cNvSpPr/>
          <p:nvPr/>
        </p:nvSpPr>
        <p:spPr>
          <a:xfrm>
            <a:off x="1623441" y="3399830"/>
            <a:ext cx="195758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was punished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706" name="矩形 11"/>
          <p:cNvSpPr/>
          <p:nvPr/>
        </p:nvSpPr>
        <p:spPr>
          <a:xfrm>
            <a:off x="9885736" y="4156611"/>
            <a:ext cx="119295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puzzled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2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2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00" grpId="0" animBg="1"/>
      <p:bldP spid="1052701" grpId="0"/>
      <p:bldP spid="1052702" grpId="0"/>
      <p:bldP spid="1052703" grpId="0" animBg="1"/>
      <p:bldP spid="1052704" grpId="0" animBg="1"/>
      <p:bldP spid="1052705" grpId="0" animBg="1"/>
      <p:bldP spid="105270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07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708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</a:rPr>
              <a:t>介副词</a:t>
            </a:r>
            <a:r>
              <a:rPr lang="zh-CN" altLang="en-US" dirty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709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1.    I'm heavily ________ debt and that's why I'm selling the house.</a:t>
            </a:r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My memory of the happy days we spent together will never fade ________ as time goes by.</a:t>
            </a:r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We received several answers, and we picked one ________ random.</a:t>
            </a:r>
          </a:p>
        </p:txBody>
      </p:sp>
      <p:sp>
        <p:nvSpPr>
          <p:cNvPr id="1052710" name="矩形 16"/>
          <p:cNvSpPr/>
          <p:nvPr/>
        </p:nvSpPr>
        <p:spPr>
          <a:xfrm>
            <a:off x="2466519" y="911184"/>
            <a:ext cx="42511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in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711" name="矩形 17"/>
          <p:cNvSpPr/>
          <p:nvPr/>
        </p:nvSpPr>
        <p:spPr>
          <a:xfrm>
            <a:off x="9390346" y="1537115"/>
            <a:ext cx="62228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out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712" name="矩形 6"/>
          <p:cNvSpPr/>
          <p:nvPr/>
        </p:nvSpPr>
        <p:spPr>
          <a:xfrm>
            <a:off x="7425847" y="2691597"/>
            <a:ext cx="44146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at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07" grpId="0" animBg="1"/>
      <p:bldP spid="1052708" grpId="0"/>
      <p:bldP spid="1052709" grpId="0"/>
      <p:bldP spid="1052710" grpId="0" animBg="1"/>
      <p:bldP spid="1052711" grpId="0" animBg="1"/>
      <p:bldP spid="10527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13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714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</a:rPr>
              <a:t>VI. </a:t>
            </a:r>
            <a:r>
              <a:rPr lang="zh-CN" altLang="en-US" dirty="0"/>
              <a:t>单句写作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715" name="文本占位符 2"/>
          <p:cNvSpPr>
            <a:spLocks noGrp="1"/>
          </p:cNvSpPr>
          <p:nvPr>
            <p:ph type="body" idx="1"/>
          </p:nvPr>
        </p:nvSpPr>
        <p:spPr>
          <a:xfrm>
            <a:off x="319918" y="1098769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．无可否认：教育是人生最重要的一方面。</a:t>
            </a:r>
            <a:r>
              <a:rPr lang="en-US" altLang="zh-CN" b="1" dirty="0"/>
              <a:t>(No one can deny the fact that)</a:t>
            </a:r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b="1" dirty="0"/>
              <a:t>2.    </a:t>
            </a:r>
            <a:r>
              <a:rPr lang="zh-CN" altLang="en-US" b="1" dirty="0"/>
              <a:t>使我最惊奇的是这个瘦弱的女孩竟然获得了三枚金牌。</a:t>
            </a:r>
            <a:r>
              <a:rPr lang="en-US" altLang="zh-CN" b="1" dirty="0"/>
              <a:t>(What</a:t>
            </a:r>
            <a:r>
              <a:rPr lang="zh-CN" altLang="en-US" b="1" dirty="0"/>
              <a:t>，</a:t>
            </a:r>
            <a:r>
              <a:rPr lang="en-US" altLang="zh-CN" b="1" dirty="0"/>
              <a:t>gold medal)</a:t>
            </a:r>
          </a:p>
        </p:txBody>
      </p:sp>
      <p:sp>
        <p:nvSpPr>
          <p:cNvPr id="1052716" name="矩形 6"/>
          <p:cNvSpPr/>
          <p:nvPr/>
        </p:nvSpPr>
        <p:spPr>
          <a:xfrm>
            <a:off x="817411" y="1532852"/>
            <a:ext cx="10847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No one can deny the fact that a person's education is the most important aspect of his life. </a:t>
            </a:r>
          </a:p>
        </p:txBody>
      </p:sp>
      <p:sp>
        <p:nvSpPr>
          <p:cNvPr id="1052717" name="矩形 7"/>
          <p:cNvSpPr/>
          <p:nvPr/>
        </p:nvSpPr>
        <p:spPr>
          <a:xfrm>
            <a:off x="817411" y="3264995"/>
            <a:ext cx="108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What surprised me most was that the thin girl should have won three gold medals.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5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13" grpId="0" animBg="1"/>
      <p:bldP spid="1052714" grpId="0"/>
      <p:bldP spid="1052715" grpId="0"/>
      <p:bldP spid="1052716" grpId="0"/>
      <p:bldP spid="10527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18" name="标题 1"/>
          <p:cNvSpPr>
            <a:spLocks noGrp="1"/>
          </p:cNvSpPr>
          <p:nvPr>
            <p:ph type="title"/>
          </p:nvPr>
        </p:nvSpPr>
        <p:spPr>
          <a:xfrm>
            <a:off x="838333" y="4566"/>
            <a:ext cx="10515600" cy="771087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分类法记单词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-2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719" name="Diamond 11"/>
          <p:cNvSpPr/>
          <p:nvPr/>
        </p:nvSpPr>
        <p:spPr bwMode="auto">
          <a:xfrm>
            <a:off x="2765322" y="2010806"/>
            <a:ext cx="739798" cy="739797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052720" name="Diamond 12"/>
          <p:cNvSpPr/>
          <p:nvPr/>
        </p:nvSpPr>
        <p:spPr bwMode="auto">
          <a:xfrm>
            <a:off x="2765322" y="4476011"/>
            <a:ext cx="739798" cy="739797"/>
          </a:xfrm>
          <a:prstGeom prst="diamond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noFill/>
            <a:round/>
          </a:ln>
        </p:spPr>
        <p:txBody>
          <a:bodyPr vert="horz" wrap="none" lIns="91440" tIns="45720" rIns="91440" bIns="45720" anchor="ctr" anchorCtr="1" compatLnSpc="1">
            <a:normAutofit fontScale="92500" lnSpcReduction="20000"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</a:p>
        </p:txBody>
      </p:sp>
      <p:grpSp>
        <p:nvGrpSpPr>
          <p:cNvPr id="1998" name="Group 22"/>
          <p:cNvGrpSpPr/>
          <p:nvPr/>
        </p:nvGrpSpPr>
        <p:grpSpPr>
          <a:xfrm>
            <a:off x="3582972" y="1054825"/>
            <a:ext cx="8304227" cy="2669547"/>
            <a:chOff x="3943833" y="-55144"/>
            <a:chExt cx="8193673" cy="2002003"/>
          </a:xfrm>
        </p:grpSpPr>
        <p:sp>
          <p:nvSpPr>
            <p:cNvPr id="1052721" name="TextBox 23"/>
            <p:cNvSpPr txBox="1"/>
            <p:nvPr/>
          </p:nvSpPr>
          <p:spPr>
            <a:xfrm>
              <a:off x="3943833" y="-55144"/>
              <a:ext cx="3005472" cy="2002003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>
                  <a:solidFill>
                    <a:schemeClr val="accent2">
                      <a:lumMod val="100000"/>
                    </a:schemeClr>
                  </a:solidFill>
                </a:rPr>
                <a:t>高考词汇精讲</a:t>
              </a:r>
            </a:p>
          </p:txBody>
        </p:sp>
        <p:sp>
          <p:nvSpPr>
            <p:cNvPr id="1052722" name="TextBox 24"/>
            <p:cNvSpPr txBox="1"/>
            <p:nvPr/>
          </p:nvSpPr>
          <p:spPr>
            <a:xfrm>
              <a:off x="6949305" y="-55144"/>
              <a:ext cx="5188201" cy="2002003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人物类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亲属类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动物类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植物蔬菜类</a:t>
              </a:r>
              <a:endParaRPr lang="en-US" altLang="zh-CN" sz="2000" dirty="0">
                <a:solidFill>
                  <a:schemeClr val="dk1">
                    <a:lumMod val="100000"/>
                  </a:schemeClr>
                </a:solidFill>
                <a:latin typeface="+mn-ea"/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人体部位类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人体动作类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建筑类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生活用品类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调味品类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|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  <a:hlinkClick r:id="rId2" action="ppaction://hlinksldjump"/>
                </a:rPr>
                <a:t>学校类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latin typeface="+mn-ea"/>
                </a:rPr>
                <a:t> </a:t>
              </a:r>
            </a:p>
          </p:txBody>
        </p:sp>
      </p:grpSp>
      <p:grpSp>
        <p:nvGrpSpPr>
          <p:cNvPr id="1999" name="Group 25"/>
          <p:cNvGrpSpPr/>
          <p:nvPr/>
        </p:nvGrpSpPr>
        <p:grpSpPr>
          <a:xfrm>
            <a:off x="3582972" y="3892034"/>
            <a:ext cx="8304228" cy="2163080"/>
            <a:chOff x="3943835" y="76699"/>
            <a:chExt cx="8193672" cy="1852422"/>
          </a:xfrm>
        </p:grpSpPr>
        <p:sp>
          <p:nvSpPr>
            <p:cNvPr id="1052723" name="TextBox 26"/>
            <p:cNvSpPr txBox="1"/>
            <p:nvPr/>
          </p:nvSpPr>
          <p:spPr>
            <a:xfrm>
              <a:off x="3943835" y="117724"/>
              <a:ext cx="3005471" cy="1811397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r>
                <a:rPr lang="zh-CN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高考词汇精练</a:t>
              </a:r>
            </a:p>
          </p:txBody>
        </p:sp>
        <p:sp>
          <p:nvSpPr>
            <p:cNvPr id="1052724" name="TextBox 27"/>
            <p:cNvSpPr txBox="1"/>
            <p:nvPr/>
          </p:nvSpPr>
          <p:spPr>
            <a:xfrm>
              <a:off x="6949308" y="76699"/>
              <a:ext cx="5188199" cy="1852422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I.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根据提示写出单词的正确形式 </a:t>
              </a:r>
              <a:endParaRPr lang="en-US" altLang="zh-CN" sz="2000" dirty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II.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写出单词的正确含义</a:t>
              </a:r>
              <a:endParaRPr lang="en-US" altLang="zh-CN" sz="2000" dirty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III.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单词活用</a:t>
              </a:r>
              <a:endParaRPr lang="en-US" altLang="zh-CN" sz="2000" dirty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IV.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用所给动词的适当形式填空</a:t>
              </a:r>
              <a:endParaRPr lang="en-US" altLang="zh-CN" sz="2000" dirty="0">
                <a:solidFill>
                  <a:schemeClr val="dk1">
                    <a:lumMod val="100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V. </a:t>
              </a:r>
              <a:r>
                <a:rPr lang="zh-CN" altLang="en-US" sz="2000" dirty="0">
                  <a:solidFill>
                    <a:schemeClr val="dk1">
                      <a:lumMod val="100000"/>
                    </a:schemeClr>
                  </a:solidFill>
                  <a:hlinkClick r:id="rId2" action="ppaction://hlinksldjump"/>
                </a:rPr>
                <a:t>介词填空</a:t>
              </a:r>
              <a:endParaRPr lang="en-US" altLang="zh-CN" sz="2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1052725" name="矩形 2">
            <a:hlinkClick r:id="rId2" action="ppaction://hlinksldjump"/>
          </p:cNvPr>
          <p:cNvSpPr/>
          <p:nvPr/>
        </p:nvSpPr>
        <p:spPr>
          <a:xfrm>
            <a:off x="3880624" y="2207941"/>
            <a:ext cx="1672683" cy="379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726" name="矩形 3">
            <a:hlinkClick r:id="rId2" action="ppaction://hlinksldjump"/>
          </p:cNvPr>
          <p:cNvSpPr/>
          <p:nvPr/>
        </p:nvSpPr>
        <p:spPr>
          <a:xfrm>
            <a:off x="3880624" y="4795025"/>
            <a:ext cx="1672683" cy="3791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2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高考词汇精讲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2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人物类词汇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72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1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prezɪdənt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17" name="表格 6"/>
          <p:cNvGraphicFramePr>
            <a:graphicFrameLocks noGrp="1"/>
          </p:cNvGraphicFramePr>
          <p:nvPr/>
        </p:nvGraphicFramePr>
        <p:xfrm>
          <a:off x="6092078" y="978107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p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resident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人物＋居民→居民中的大人物→总统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President Obama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1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premɪə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19" name="表格 10"/>
          <p:cNvGraphicFramePr>
            <a:graphicFrameLocks noGrp="1"/>
          </p:cNvGraphicFramePr>
          <p:nvPr/>
        </p:nvGraphicFramePr>
        <p:xfrm>
          <a:off x="6092078" y="264680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>
                          <a:solidFill>
                            <a:schemeClr val="tx1"/>
                          </a:solidFill>
                        </a:rPr>
                        <a:t>prem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>
                          <a:solidFill>
                            <a:schemeClr val="tx1"/>
                          </a:solidFill>
                        </a:rPr>
                        <a:t>ier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主要的＋人→国务院的主要人物→总理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Chinese premier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30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总统</a:t>
            </a:r>
            <a:endParaRPr lang="zh-CN" altLang="en-US" sz="2400" dirty="0"/>
          </a:p>
        </p:txBody>
      </p:sp>
      <p:sp>
        <p:nvSpPr>
          <p:cNvPr id="1052731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总理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28" grpId="0"/>
      <p:bldP spid="1052729" grpId="0"/>
      <p:bldP spid="1052730" grpId="0"/>
      <p:bldP spid="10527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3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人物类词汇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73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2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stɑːf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21" name="表格 10"/>
          <p:cNvGraphicFramePr>
            <a:graphicFrameLocks noGrp="1"/>
          </p:cNvGraphicFramePr>
          <p:nvPr/>
        </p:nvGraphicFramePr>
        <p:xfrm>
          <a:off x="6092078" y="245891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staff members in a big company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22" name="表格 11"/>
          <p:cNvGraphicFramePr>
            <a:graphicFrameLocks noGrp="1"/>
          </p:cNvGraphicFramePr>
          <p:nvPr/>
        </p:nvGraphicFramePr>
        <p:xfrm>
          <a:off x="241540" y="114871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clerk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klɜːk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23" name="表格 12"/>
          <p:cNvGraphicFramePr>
            <a:graphicFrameLocks noGrp="1"/>
          </p:cNvGraphicFramePr>
          <p:nvPr/>
        </p:nvGraphicFramePr>
        <p:xfrm>
          <a:off x="6092078" y="92859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want to be a bank clerk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34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全体员工，职工</a:t>
            </a:r>
          </a:p>
        </p:txBody>
      </p:sp>
      <p:sp>
        <p:nvSpPr>
          <p:cNvPr id="1052735" name="文本框 21"/>
          <p:cNvSpPr txBox="1"/>
          <p:nvPr/>
        </p:nvSpPr>
        <p:spPr>
          <a:xfrm>
            <a:off x="2605559" y="16133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职员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32" grpId="0"/>
      <p:bldP spid="1052733" grpId="0"/>
      <p:bldP spid="1052734" grpId="0"/>
      <p:bldP spid="105273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3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亲属类词汇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73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24" name="表格 4"/>
          <p:cNvGraphicFramePr>
            <a:graphicFrameLocks noGrp="1"/>
          </p:cNvGraphicFramePr>
          <p:nvPr/>
        </p:nvGraphicFramePr>
        <p:xfrm>
          <a:off x="241540" y="1165781"/>
          <a:ext cx="542774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cousin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kʌzn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4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25" name="表格 6"/>
          <p:cNvGraphicFramePr>
            <a:graphicFrameLocks noGrp="1"/>
          </p:cNvGraphicFramePr>
          <p:nvPr/>
        </p:nvGraphicFramePr>
        <p:xfrm>
          <a:off x="6092078" y="1089324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Jiangxi cousins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26" name="表格 9"/>
          <p:cNvGraphicFramePr>
            <a:graphicFrameLocks noGrp="1"/>
          </p:cNvGraphicFramePr>
          <p:nvPr/>
        </p:nvGraphicFramePr>
        <p:xfrm>
          <a:off x="241540" y="3019578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nephew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nefju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27" name="表格 10"/>
          <p:cNvGraphicFramePr>
            <a:graphicFrameLocks noGrp="1"/>
          </p:cNvGraphicFramePr>
          <p:nvPr/>
        </p:nvGraphicFramePr>
        <p:xfrm>
          <a:off x="6092078" y="2781611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support one's two nephews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38" name="文本框 19"/>
          <p:cNvSpPr txBox="1"/>
          <p:nvPr/>
        </p:nvSpPr>
        <p:spPr>
          <a:xfrm>
            <a:off x="2538649" y="1642094"/>
            <a:ext cx="3370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表兄弟，表姐妹，</a:t>
            </a:r>
            <a:endParaRPr lang="en-US" altLang="zh-CN" sz="2400" b="1" dirty="0"/>
          </a:p>
          <a:p>
            <a:r>
              <a:rPr lang="en-US" altLang="zh-CN" sz="2400" b="1" dirty="0"/>
              <a:t>    </a:t>
            </a:r>
            <a:r>
              <a:rPr lang="zh-CN" altLang="en-US" sz="2400" b="1" dirty="0"/>
              <a:t>堂兄弟，堂姐妹</a:t>
            </a:r>
            <a:endParaRPr lang="zh-CN" altLang="en-US" sz="2400" dirty="0"/>
          </a:p>
        </p:txBody>
      </p:sp>
      <p:sp>
        <p:nvSpPr>
          <p:cNvPr id="1052739" name="文本框 20"/>
          <p:cNvSpPr txBox="1"/>
          <p:nvPr/>
        </p:nvSpPr>
        <p:spPr>
          <a:xfrm>
            <a:off x="2560955" y="349523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侄儿，外甥</a:t>
            </a:r>
          </a:p>
        </p:txBody>
      </p:sp>
      <p:graphicFrame>
        <p:nvGraphicFramePr>
          <p:cNvPr id="4197228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niece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niːs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29" name="表格 12"/>
          <p:cNvGraphicFramePr>
            <a:graphicFrameLocks noGrp="1"/>
          </p:cNvGraphicFramePr>
          <p:nvPr/>
        </p:nvGraphicFramePr>
        <p:xfrm>
          <a:off x="6092078" y="453864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联想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nice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，侄女很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nice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help one's niece with her English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40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侄女，外甥女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36" grpId="0"/>
      <p:bldP spid="1052737" grpId="0"/>
      <p:bldP spid="1052738" grpId="0"/>
      <p:bldP spid="1052739" grpId="0"/>
      <p:bldP spid="10527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0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谐音法记词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51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72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abandon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ə'bændən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73" name="表格 6"/>
          <p:cNvGraphicFramePr>
            <a:graphicFrameLocks noGrp="1"/>
          </p:cNvGraphicFramePr>
          <p:nvPr/>
        </p:nvGraphicFramePr>
        <p:xfrm>
          <a:off x="241540" y="1368899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记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＋</a:t>
                      </a:r>
                      <a:r>
                        <a:rPr lang="en-US" altLang="zh-CN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bandon</a:t>
                      </a: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一个＋板凳→板凳</a:t>
                      </a:r>
                      <a:endParaRPr lang="en-US" altLang="zh-C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队员有被抛弃的感觉→抛弃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74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abolish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ə'bɒlɪʃ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75" name="表格 10"/>
          <p:cNvGraphicFramePr>
            <a:graphicFrameLocks noGrp="1"/>
          </p:cNvGraphicFramePr>
          <p:nvPr/>
        </p:nvGraphicFramePr>
        <p:xfrm>
          <a:off x="241540" y="43907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>
                          <a:solidFill>
                            <a:schemeClr val="tx1"/>
                          </a:solidFill>
                        </a:rPr>
                        <a:t>bolish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一个＋报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废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历史→废除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abolish slavery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76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1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nɔɪ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77" name="表格 14"/>
          <p:cNvGraphicFramePr>
            <a:graphicFrameLocks noGrp="1"/>
          </p:cNvGraphicFramePr>
          <p:nvPr/>
        </p:nvGraphicFramePr>
        <p:xfrm>
          <a:off x="6514877" y="1819664"/>
          <a:ext cx="564277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2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an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>
                          <a:solidFill>
                            <a:schemeClr val="tx1"/>
                          </a:solidFill>
                        </a:rPr>
                        <a:t>noy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一个＋恼→一个劲地烦人→使烦恼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annoying autumn wind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78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2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ballet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bæleɪ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79" name="表格 16"/>
          <p:cNvGraphicFramePr>
            <a:graphicFrameLocks noGrp="1"/>
          </p:cNvGraphicFramePr>
          <p:nvPr/>
        </p:nvGraphicFramePr>
        <p:xfrm>
          <a:off x="6514877" y="391768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slim ballet dancers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511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抛弃</a:t>
            </a:r>
            <a:endParaRPr lang="zh-CN" altLang="en-US" sz="2400" dirty="0"/>
          </a:p>
        </p:txBody>
      </p:sp>
      <p:sp>
        <p:nvSpPr>
          <p:cNvPr id="1052512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废除</a:t>
            </a:r>
          </a:p>
        </p:txBody>
      </p:sp>
      <p:sp>
        <p:nvSpPr>
          <p:cNvPr id="1052513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使烦恼</a:t>
            </a:r>
            <a:endParaRPr lang="zh-CN" altLang="en-US" sz="2400" dirty="0"/>
          </a:p>
        </p:txBody>
      </p:sp>
      <p:sp>
        <p:nvSpPr>
          <p:cNvPr id="1052514" name="文本框 23"/>
          <p:cNvSpPr txBox="1"/>
          <p:nvPr/>
        </p:nvSpPr>
        <p:spPr>
          <a:xfrm>
            <a:off x="904687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芭蕾舞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509" grpId="0"/>
      <p:bldP spid="1052510" grpId="0"/>
      <p:bldP spid="1052511" grpId="0"/>
      <p:bldP spid="1052512" grpId="0"/>
      <p:bldP spid="1052513" grpId="0"/>
      <p:bldP spid="10525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4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动物类词汇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74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3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kangaroo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/ˌ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kæŋɡə'ru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31" name="表格 6"/>
          <p:cNvGraphicFramePr>
            <a:graphicFrameLocks noGrp="1"/>
          </p:cNvGraphicFramePr>
          <p:nvPr/>
        </p:nvGraphicFramePr>
        <p:xfrm>
          <a:off x="6092078" y="96558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jump like an Australian kangaroo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3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squirrel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skwɪrəl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33" name="表格 10"/>
          <p:cNvGraphicFramePr>
            <a:graphicFrameLocks noGrp="1"/>
          </p:cNvGraphicFramePr>
          <p:nvPr/>
        </p:nvGraphicFramePr>
        <p:xfrm>
          <a:off x="6092078" y="26468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catch a flexible squirrel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34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lamb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læm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35" name="表格 12"/>
          <p:cNvGraphicFramePr>
            <a:graphicFrameLocks noGrp="1"/>
          </p:cNvGraphicFramePr>
          <p:nvPr/>
        </p:nvGraphicFramePr>
        <p:xfrm>
          <a:off x="6092078" y="43732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order a roasted whole lamb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43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袋鼠</a:t>
            </a:r>
            <a:endParaRPr lang="zh-CN" altLang="en-US" sz="2400" dirty="0"/>
          </a:p>
        </p:txBody>
      </p:sp>
      <p:sp>
        <p:nvSpPr>
          <p:cNvPr id="1052744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松鼠</a:t>
            </a:r>
          </a:p>
        </p:txBody>
      </p:sp>
      <p:sp>
        <p:nvSpPr>
          <p:cNvPr id="1052745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小羊羔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41" grpId="0"/>
      <p:bldP spid="1052742" grpId="0"/>
      <p:bldP spid="1052743" grpId="0"/>
      <p:bldP spid="1052744" grpId="0"/>
      <p:bldP spid="105274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4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动物类词汇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74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3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weɪl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37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 huge body of a whale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3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frɒɡ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39" name="表格 10"/>
          <p:cNvGraphicFramePr>
            <a:graphicFrameLocks noGrp="1"/>
          </p:cNvGraphicFramePr>
          <p:nvPr/>
        </p:nvGraphicFramePr>
        <p:xfrm>
          <a:off x="6092078" y="265932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在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fog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中加个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r(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像青蛙爪子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，浓雾中看青蛙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big frogs in a lotus pond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4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rooster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ruːstə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41" name="表格 12"/>
          <p:cNvGraphicFramePr>
            <a:graphicFrameLocks noGrp="1"/>
          </p:cNvGraphicFramePr>
          <p:nvPr/>
        </p:nvGraphicFramePr>
        <p:xfrm>
          <a:off x="6092078" y="43732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look as proud as a rooster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48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鲸鱼</a:t>
            </a:r>
            <a:endParaRPr lang="zh-CN" altLang="en-US" sz="2400" dirty="0"/>
          </a:p>
        </p:txBody>
      </p:sp>
      <p:sp>
        <p:nvSpPr>
          <p:cNvPr id="1052749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青蛙</a:t>
            </a:r>
          </a:p>
        </p:txBody>
      </p:sp>
      <p:sp>
        <p:nvSpPr>
          <p:cNvPr id="1052750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大公鸡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46" grpId="0"/>
      <p:bldP spid="1052747" grpId="0"/>
      <p:bldP spid="1052748" grpId="0"/>
      <p:bldP spid="1052749" grpId="0"/>
      <p:bldP spid="105275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5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动物类词汇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75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4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goose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ɡuːs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43" name="表格 6"/>
          <p:cNvGraphicFramePr>
            <a:graphicFrameLocks noGrp="1"/>
          </p:cNvGraphicFramePr>
          <p:nvPr/>
        </p:nvGraphicFramePr>
        <p:xfrm>
          <a:off x="6092078" y="92800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谐音“故事”→联想有个关于鹅的故事→鹅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kill a fat goose for dinner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4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turkey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tɜːkɪ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45" name="表格 10"/>
          <p:cNvGraphicFramePr>
            <a:graphicFrameLocks noGrp="1"/>
          </p:cNvGraphicFramePr>
          <p:nvPr/>
        </p:nvGraphicFramePr>
        <p:xfrm>
          <a:off x="6092078" y="2747008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谐音“土鸡”→火鸡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eat turkey and pumpkin on Thanksgiving Day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46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eagle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iːɡl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47" name="表格 12"/>
          <p:cNvGraphicFramePr>
            <a:graphicFrameLocks noGrp="1"/>
          </p:cNvGraphicFramePr>
          <p:nvPr/>
        </p:nvGraphicFramePr>
        <p:xfrm>
          <a:off x="6092078" y="43732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sharp as eagle's eyes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53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鹅</a:t>
            </a:r>
            <a:endParaRPr lang="zh-CN" altLang="en-US" sz="2400" dirty="0"/>
          </a:p>
        </p:txBody>
      </p:sp>
      <p:sp>
        <p:nvSpPr>
          <p:cNvPr id="1052754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火鸡</a:t>
            </a:r>
          </a:p>
        </p:txBody>
      </p:sp>
      <p:sp>
        <p:nvSpPr>
          <p:cNvPr id="1052755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老鹰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51" grpId="0"/>
      <p:bldP spid="1052752" grpId="0"/>
      <p:bldP spid="1052753" grpId="0"/>
      <p:bldP spid="1052754" grpId="0"/>
      <p:bldP spid="105275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5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动物类词汇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75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4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swallow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swɒləʊ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49" name="表格 6"/>
          <p:cNvGraphicFramePr>
            <a:graphicFrameLocks noGrp="1"/>
          </p:cNvGraphicFramePr>
          <p:nvPr/>
        </p:nvGraphicFramePr>
        <p:xfrm>
          <a:off x="6092078" y="953055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swallow down a lot of sand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50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parrot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pærət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51" name="表格 10"/>
          <p:cNvGraphicFramePr>
            <a:graphicFrameLocks noGrp="1"/>
          </p:cNvGraphicFramePr>
          <p:nvPr/>
        </p:nvGraphicFramePr>
        <p:xfrm>
          <a:off x="6092078" y="26468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imitate like a parrot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58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燕子  </a:t>
            </a:r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吞</a:t>
            </a:r>
            <a:endParaRPr lang="zh-CN" altLang="en-US" sz="2400" dirty="0"/>
          </a:p>
        </p:txBody>
      </p:sp>
      <p:sp>
        <p:nvSpPr>
          <p:cNvPr id="1052759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鹦鹉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56" grpId="0"/>
      <p:bldP spid="1052757" grpId="0"/>
      <p:bldP spid="1052758" grpId="0"/>
      <p:bldP spid="105275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60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动物类词汇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761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52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mosquito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mə'skiːtəʊ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53" name="表格 10"/>
          <p:cNvGraphicFramePr>
            <a:graphicFrameLocks noGrp="1"/>
          </p:cNvGraphicFramePr>
          <p:nvPr/>
        </p:nvGraphicFramePr>
        <p:xfrm>
          <a:off x="6092078" y="2721956"/>
          <a:ext cx="566292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2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谐音“冒死割头”→冒着割头危险也要咬人→蚊子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mosquito nets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54" name="表格 11"/>
          <p:cNvGraphicFramePr>
            <a:graphicFrameLocks noGrp="1"/>
          </p:cNvGraphicFramePr>
          <p:nvPr/>
        </p:nvGraphicFramePr>
        <p:xfrm>
          <a:off x="241540" y="121134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locust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ləʊkəst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55" name="表格 12"/>
          <p:cNvGraphicFramePr>
            <a:graphicFrameLocks noGrp="1"/>
          </p:cNvGraphicFramePr>
          <p:nvPr/>
        </p:nvGraphicFramePr>
        <p:xfrm>
          <a:off x="6092078" y="104133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谐音“篓扣死它”→把蝗虫集中篓子里弄死它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disaster of locusts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62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蚊子</a:t>
            </a:r>
          </a:p>
        </p:txBody>
      </p:sp>
      <p:sp>
        <p:nvSpPr>
          <p:cNvPr id="1052763" name="文本框 21"/>
          <p:cNvSpPr txBox="1"/>
          <p:nvPr/>
        </p:nvSpPr>
        <p:spPr>
          <a:xfrm>
            <a:off x="2605559" y="167596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蝗虫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60" grpId="0"/>
      <p:bldP spid="1052761" grpId="0"/>
      <p:bldP spid="1052762" grpId="0"/>
      <p:bldP spid="105276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64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植物蔬菜类词汇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765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5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meɪpl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57" name="表格 6"/>
          <p:cNvGraphicFramePr>
            <a:graphicFrameLocks noGrp="1"/>
          </p:cNvGraphicFramePr>
          <p:nvPr/>
        </p:nvGraphicFramePr>
        <p:xfrm>
          <a:off x="6092078" y="934776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谐音“媒婆”→媒婆在枫树下介绍</a:t>
                      </a:r>
                      <a:endParaRPr lang="en-US" altLang="zh-CN" sz="2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对象→枫树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pick up a red maple leaf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58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herb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hɜːb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59" name="表格 10"/>
          <p:cNvGraphicFramePr>
            <a:graphicFrameLocks noGrp="1"/>
          </p:cNvGraphicFramePr>
          <p:nvPr/>
        </p:nvGraphicFramePr>
        <p:xfrm>
          <a:off x="6092078" y="2639942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herb used for medicine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66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枫树</a:t>
            </a:r>
            <a:endParaRPr lang="zh-CN" altLang="en-US" sz="2400" dirty="0"/>
          </a:p>
        </p:txBody>
      </p:sp>
      <p:sp>
        <p:nvSpPr>
          <p:cNvPr id="1052767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草本</a:t>
            </a:r>
          </a:p>
        </p:txBody>
      </p:sp>
      <p:graphicFrame>
        <p:nvGraphicFramePr>
          <p:cNvPr id="4197260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cabbage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kæbɪdʒ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61" name="表格 12"/>
          <p:cNvGraphicFramePr>
            <a:graphicFrameLocks noGrp="1"/>
          </p:cNvGraphicFramePr>
          <p:nvPr/>
        </p:nvGraphicFramePr>
        <p:xfrm>
          <a:off x="6092078" y="4358334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cab(b)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age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的士＋东西→的士带棵白菜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choose cabbage or carrots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68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洋白菜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64" grpId="0"/>
      <p:bldP spid="1052765" grpId="0"/>
      <p:bldP spid="1052766" grpId="0"/>
      <p:bldP spid="1052767" grpId="0"/>
      <p:bldP spid="105276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6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植物蔬菜类词汇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77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6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garlic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ɡɑːlɪk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63" name="表格 6"/>
          <p:cNvGraphicFramePr>
            <a:graphicFrameLocks noGrp="1"/>
          </p:cNvGraphicFramePr>
          <p:nvPr/>
        </p:nvGraphicFramePr>
        <p:xfrm>
          <a:off x="6092078" y="909018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dislike the strong smell of garlic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6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onion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ʌnjən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65" name="表格 10"/>
          <p:cNvGraphicFramePr>
            <a:graphicFrameLocks noGrp="1"/>
          </p:cNvGraphicFramePr>
          <p:nvPr/>
        </p:nvGraphicFramePr>
        <p:xfrm>
          <a:off x="6092078" y="2614184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put some onion slices in the dish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71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大蒜</a:t>
            </a:r>
            <a:endParaRPr lang="zh-CN" altLang="en-US" sz="2400" dirty="0"/>
          </a:p>
        </p:txBody>
      </p:sp>
      <p:sp>
        <p:nvSpPr>
          <p:cNvPr id="1052772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洋葱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69" grpId="0"/>
      <p:bldP spid="1052770" grpId="0"/>
      <p:bldP spid="1052771" grpId="0"/>
      <p:bldP spid="105277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7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人体部位类词汇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77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6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jaw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dʒɔ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67" name="表格 6"/>
          <p:cNvGraphicFramePr>
            <a:graphicFrameLocks noGrp="1"/>
          </p:cNvGraphicFramePr>
          <p:nvPr/>
        </p:nvGraphicFramePr>
        <p:xfrm>
          <a:off x="6092078" y="965581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move one's jaw three times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6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lʌŋ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69" name="表格 10"/>
          <p:cNvGraphicFramePr>
            <a:graphicFrameLocks noGrp="1"/>
          </p:cNvGraphicFramePr>
          <p:nvPr/>
        </p:nvGraphicFramePr>
        <p:xfrm>
          <a:off x="6092078" y="26468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have good lungs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7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æŋkl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71" name="表格 12"/>
          <p:cNvGraphicFramePr>
            <a:graphicFrameLocks noGrp="1"/>
          </p:cNvGraphicFramePr>
          <p:nvPr/>
        </p:nvGraphicFramePr>
        <p:xfrm>
          <a:off x="6092078" y="43732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happen to kick </a:t>
                      </a:r>
                      <a:r>
                        <a:rPr lang="en-US" altLang="zh-CN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sb's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left ankle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75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下颌</a:t>
            </a:r>
            <a:endParaRPr lang="zh-CN" altLang="en-US" sz="2400" dirty="0"/>
          </a:p>
        </p:txBody>
      </p:sp>
      <p:sp>
        <p:nvSpPr>
          <p:cNvPr id="1052776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肺</a:t>
            </a:r>
          </a:p>
        </p:txBody>
      </p:sp>
      <p:sp>
        <p:nvSpPr>
          <p:cNvPr id="1052777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脚踝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73" grpId="0"/>
      <p:bldP spid="1052774" grpId="0"/>
      <p:bldP spid="1052775" grpId="0"/>
      <p:bldP spid="1052776" grpId="0"/>
      <p:bldP spid="105277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7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人体动作类词汇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77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7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glance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ɡlɑːns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73" name="表格 6"/>
          <p:cNvGraphicFramePr>
            <a:graphicFrameLocks noGrp="1"/>
          </p:cNvGraphicFramePr>
          <p:nvPr/>
        </p:nvGraphicFramePr>
        <p:xfrm>
          <a:off x="6092078" y="92189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cast a glance at the scoreboard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74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glare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ɡleə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75" name="表格 10"/>
          <p:cNvGraphicFramePr>
            <a:graphicFrameLocks noGrp="1"/>
          </p:cNvGraphicFramePr>
          <p:nvPr/>
        </p:nvGraphicFramePr>
        <p:xfrm>
          <a:off x="6092078" y="262706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glare at Zhang Dada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8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vi./n.</a:t>
            </a:r>
            <a:r>
              <a:rPr lang="zh-CN" altLang="en-US" sz="2400" b="1" dirty="0"/>
              <a:t>扫视</a:t>
            </a:r>
            <a:endParaRPr lang="zh-CN" altLang="en-US" sz="2400" dirty="0"/>
          </a:p>
        </p:txBody>
      </p:sp>
      <p:sp>
        <p:nvSpPr>
          <p:cNvPr id="1052781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怒视</a:t>
            </a:r>
          </a:p>
        </p:txBody>
      </p:sp>
      <p:graphicFrame>
        <p:nvGraphicFramePr>
          <p:cNvPr id="4197276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sɒb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77" name="表格 12"/>
          <p:cNvGraphicFramePr>
            <a:graphicFrameLocks noGrp="1"/>
          </p:cNvGraphicFramePr>
          <p:nvPr/>
        </p:nvGraphicFramePr>
        <p:xfrm>
          <a:off x="6092078" y="428106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sob alone in a corner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82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抽泣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78" grpId="0"/>
      <p:bldP spid="1052779" grpId="0"/>
      <p:bldP spid="1052780" grpId="0"/>
      <p:bldP spid="1052781" grpId="0"/>
      <p:bldP spid="105278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8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人体动作类词汇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78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7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jel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79" name="表格 6"/>
          <p:cNvGraphicFramePr>
            <a:graphicFrameLocks noGrp="1"/>
          </p:cNvGraphicFramePr>
          <p:nvPr/>
        </p:nvGraphicFramePr>
        <p:xfrm>
          <a:off x="6092078" y="909371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yell at </a:t>
                      </a:r>
                      <a:r>
                        <a:rPr lang="en-US" altLang="zh-CN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from time to time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8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spɪt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81" name="表格 10"/>
          <p:cNvGraphicFramePr>
            <a:graphicFrameLocks noGrp="1"/>
          </p:cNvGraphicFramePr>
          <p:nvPr/>
        </p:nvGraphicFramePr>
        <p:xfrm>
          <a:off x="6092078" y="2614537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spit at will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8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吼叫</a:t>
            </a:r>
            <a:endParaRPr lang="zh-CN" altLang="en-US" sz="2400" dirty="0"/>
          </a:p>
        </p:txBody>
      </p:sp>
      <p:sp>
        <p:nvSpPr>
          <p:cNvPr id="1052786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吐</a:t>
            </a:r>
          </a:p>
        </p:txBody>
      </p:sp>
      <p:graphicFrame>
        <p:nvGraphicFramePr>
          <p:cNvPr id="4197282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sneeze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sniːz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83" name="表格 12"/>
          <p:cNvGraphicFramePr>
            <a:graphicFrameLocks noGrp="1"/>
          </p:cNvGraphicFramePr>
          <p:nvPr/>
        </p:nvGraphicFramePr>
        <p:xfrm>
          <a:off x="6092078" y="426853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sneeze occasionally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87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打喷嚏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83" grpId="0"/>
      <p:bldP spid="1052784" grpId="0"/>
      <p:bldP spid="1052785" grpId="0"/>
      <p:bldP spid="1052786" grpId="0"/>
      <p:bldP spid="10527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15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谐音法记词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516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80" name="表格 4"/>
          <p:cNvGraphicFramePr>
            <a:graphicFrameLocks noGrp="1"/>
          </p:cNvGraphicFramePr>
          <p:nvPr/>
        </p:nvGraphicFramePr>
        <p:xfrm>
          <a:off x="241540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11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6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bɑ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81" name="表格 6"/>
          <p:cNvGraphicFramePr>
            <a:graphicFrameLocks noGrp="1"/>
          </p:cNvGraphicFramePr>
          <p:nvPr/>
        </p:nvGraphicFramePr>
        <p:xfrm>
          <a:off x="241540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“吧”→酒吧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drink beer and wine at a bar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82" name="表格 9"/>
          <p:cNvGraphicFramePr>
            <a:graphicFrameLocks noGrp="1"/>
          </p:cNvGraphicFramePr>
          <p:nvPr/>
        </p:nvGraphicFramePr>
        <p:xfrm>
          <a:off x="241540" y="328674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beast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biːst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83" name="表格 10"/>
          <p:cNvGraphicFramePr>
            <a:graphicFrameLocks noGrp="1"/>
          </p:cNvGraphicFramePr>
          <p:nvPr/>
        </p:nvGraphicFramePr>
        <p:xfrm>
          <a:off x="241540" y="439075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“逼死它”→把野兽逼到一个角落里→野兽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corner a beast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84" name="表格 13"/>
          <p:cNvGraphicFramePr>
            <a:graphicFrameLocks noGrp="1"/>
          </p:cNvGraphicFramePr>
          <p:nvPr/>
        </p:nvGraphicFramePr>
        <p:xfrm>
          <a:off x="6514877" y="76816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06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1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beach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biːtʃ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85" name="表格 14"/>
          <p:cNvGraphicFramePr>
            <a:graphicFrameLocks noGrp="1"/>
          </p:cNvGraphicFramePr>
          <p:nvPr/>
        </p:nvGraphicFramePr>
        <p:xfrm>
          <a:off x="6514877" y="1819664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“闭气”潜水在海滩旁→海滩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a walk on the beach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86" name="表格 15"/>
          <p:cNvGraphicFramePr>
            <a:graphicFrameLocks noGrp="1"/>
          </p:cNvGraphicFramePr>
          <p:nvPr/>
        </p:nvGraphicFramePr>
        <p:xfrm>
          <a:off x="6514877" y="3286742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2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i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bench</a:t>
                      </a:r>
                      <a:endParaRPr lang="zh-CN" altLang="en-US" sz="2800" i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bentʃ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87" name="表格 16"/>
          <p:cNvGraphicFramePr>
            <a:graphicFrameLocks noGrp="1"/>
          </p:cNvGraphicFramePr>
          <p:nvPr/>
        </p:nvGraphicFramePr>
        <p:xfrm>
          <a:off x="6514877" y="4368450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“奔驰”→和奔驰车一样可坐的东西→长凳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lie on a stone bench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517" name="文本框 19"/>
          <p:cNvSpPr txBox="1"/>
          <p:nvPr/>
        </p:nvSpPr>
        <p:spPr>
          <a:xfrm>
            <a:off x="2358322" y="1243645"/>
            <a:ext cx="36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酒吧</a:t>
            </a:r>
            <a:endParaRPr lang="zh-CN" altLang="en-US" sz="2400" dirty="0"/>
          </a:p>
        </p:txBody>
      </p:sp>
      <p:sp>
        <p:nvSpPr>
          <p:cNvPr id="1052518" name="文本框 20"/>
          <p:cNvSpPr txBox="1"/>
          <p:nvPr/>
        </p:nvSpPr>
        <p:spPr>
          <a:xfrm>
            <a:off x="2763585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野兽</a:t>
            </a:r>
          </a:p>
        </p:txBody>
      </p:sp>
      <p:sp>
        <p:nvSpPr>
          <p:cNvPr id="1052519" name="文本框 22"/>
          <p:cNvSpPr txBox="1"/>
          <p:nvPr/>
        </p:nvSpPr>
        <p:spPr>
          <a:xfrm>
            <a:off x="8906932" y="124364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海滩，沙滩</a:t>
            </a:r>
            <a:endParaRPr lang="zh-CN" altLang="en-US" sz="2400" dirty="0"/>
          </a:p>
        </p:txBody>
      </p:sp>
      <p:sp>
        <p:nvSpPr>
          <p:cNvPr id="1052520" name="文本框 23"/>
          <p:cNvSpPr txBox="1"/>
          <p:nvPr/>
        </p:nvSpPr>
        <p:spPr>
          <a:xfrm>
            <a:off x="9046873" y="3753711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长凳</a:t>
            </a:r>
            <a:endParaRPr lang="en-US" altLang="zh-CN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9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5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9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515" grpId="0"/>
      <p:bldP spid="1052516" grpId="0"/>
      <p:bldP spid="1052517" grpId="0"/>
      <p:bldP spid="1052518" grpId="0"/>
      <p:bldP spid="1052519" grpId="0"/>
      <p:bldP spid="10525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88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人体动作类词汇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789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8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yawn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jɔːn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85" name="表格 6"/>
          <p:cNvGraphicFramePr>
            <a:graphicFrameLocks noGrp="1"/>
          </p:cNvGraphicFramePr>
          <p:nvPr/>
        </p:nvGraphicFramePr>
        <p:xfrm>
          <a:off x="6092078" y="728712"/>
          <a:ext cx="60957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begin to yawn in the middle of a meeting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86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tremble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trembl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87" name="表格 10"/>
          <p:cNvGraphicFramePr>
            <a:graphicFrameLocks noGrp="1"/>
          </p:cNvGraphicFramePr>
          <p:nvPr/>
        </p:nvGraphicFramePr>
        <p:xfrm>
          <a:off x="6092078" y="2601305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tremble with cold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90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打哈欠</a:t>
            </a:r>
            <a:endParaRPr lang="zh-CN" altLang="en-US" sz="2400" dirty="0"/>
          </a:p>
        </p:txBody>
      </p:sp>
      <p:sp>
        <p:nvSpPr>
          <p:cNvPr id="1052791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vi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颤抖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88" grpId="0"/>
      <p:bldP spid="1052789" grpId="0"/>
      <p:bldP spid="1052790" grpId="0"/>
      <p:bldP spid="105279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9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人体动作类词汇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79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8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skip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skɪp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89" name="表格 6"/>
          <p:cNvGraphicFramePr>
            <a:graphicFrameLocks noGrp="1"/>
          </p:cNvGraphicFramePr>
          <p:nvPr/>
        </p:nvGraphicFramePr>
        <p:xfrm>
          <a:off x="6092078" y="909018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skip two paragraphs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9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kick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kɪk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91" name="表格 10"/>
          <p:cNvGraphicFramePr>
            <a:graphicFrameLocks noGrp="1"/>
          </p:cNvGraphicFramePr>
          <p:nvPr/>
        </p:nvGraphicFramePr>
        <p:xfrm>
          <a:off x="6092078" y="2614184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kick off one's shoes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9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.(</a:t>
            </a:r>
            <a:r>
              <a:rPr lang="zh-CN" altLang="en-US" sz="2400" b="1" dirty="0"/>
              <a:t>蹦蹦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跳</a:t>
            </a:r>
            <a:endParaRPr lang="zh-CN" altLang="en-US" sz="2400" dirty="0"/>
          </a:p>
        </p:txBody>
      </p:sp>
      <p:sp>
        <p:nvSpPr>
          <p:cNvPr id="105279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v./n.</a:t>
            </a:r>
            <a:r>
              <a:rPr lang="zh-CN" altLang="en-US" sz="2400" b="1" dirty="0"/>
              <a:t>踢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92" grpId="0"/>
      <p:bldP spid="1052793" grpId="0"/>
      <p:bldP spid="1052794" grpId="0"/>
      <p:bldP spid="105279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9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79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9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balcony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bælkənɪ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93" name="表格 6"/>
          <p:cNvGraphicFramePr>
            <a:graphicFrameLocks noGrp="1"/>
          </p:cNvGraphicFramePr>
          <p:nvPr/>
        </p:nvGraphicFramePr>
        <p:xfrm>
          <a:off x="6092078" y="92800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overlook a beach from a balcony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798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阳台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96" grpId="0"/>
      <p:bldP spid="1052797" grpId="0"/>
      <p:bldP spid="105279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799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生活用品类词汇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800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9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plʌɡ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95" name="表格 6"/>
          <p:cNvGraphicFramePr>
            <a:graphicFrameLocks noGrp="1"/>
          </p:cNvGraphicFramePr>
          <p:nvPr/>
        </p:nvGraphicFramePr>
        <p:xfrm>
          <a:off x="6092078" y="909371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pull out a plug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96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quilt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kwɪlt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97" name="表格 10"/>
          <p:cNvGraphicFramePr>
            <a:graphicFrameLocks noGrp="1"/>
          </p:cNvGraphicFramePr>
          <p:nvPr/>
        </p:nvGraphicFramePr>
        <p:xfrm>
          <a:off x="6092078" y="2614537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make a thick cotton quilt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801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插头</a:t>
            </a:r>
            <a:endParaRPr lang="zh-CN" altLang="en-US" sz="2400" dirty="0"/>
          </a:p>
        </p:txBody>
      </p:sp>
      <p:sp>
        <p:nvSpPr>
          <p:cNvPr id="1052802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被褥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99" grpId="0"/>
      <p:bldP spid="1052800" grpId="0"/>
      <p:bldP spid="1052801" grpId="0"/>
      <p:bldP spid="105280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03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生活用品类词汇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804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29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mæt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299" name="表格 6"/>
          <p:cNvGraphicFramePr>
            <a:graphicFrameLocks noGrp="1"/>
          </p:cNvGraphicFramePr>
          <p:nvPr/>
        </p:nvGraphicFramePr>
        <p:xfrm>
          <a:off x="6092078" y="909371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lay a plastic mat in front of the door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30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reɪzə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301" name="表格 10"/>
          <p:cNvGraphicFramePr>
            <a:graphicFrameLocks noGrp="1"/>
          </p:cNvGraphicFramePr>
          <p:nvPr/>
        </p:nvGraphicFramePr>
        <p:xfrm>
          <a:off x="6092078" y="2614537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prefer a rechargeable razor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805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垫子</a:t>
            </a:r>
            <a:endParaRPr lang="zh-CN" altLang="en-US" sz="2400" dirty="0"/>
          </a:p>
        </p:txBody>
      </p:sp>
      <p:sp>
        <p:nvSpPr>
          <p:cNvPr id="1052806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剃须刀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803" grpId="0"/>
      <p:bldP spid="1052804" grpId="0"/>
      <p:bldP spid="1052805" grpId="0"/>
      <p:bldP spid="105280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0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调味品类词汇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80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02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pepper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pepə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303" name="表格 6"/>
          <p:cNvGraphicFramePr>
            <a:graphicFrameLocks noGrp="1"/>
          </p:cNvGraphicFramePr>
          <p:nvPr/>
        </p:nvGraphicFramePr>
        <p:xfrm>
          <a:off x="6092078" y="990633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发音像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paper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，联想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paper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上放了些胡椒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fried pork with hot pepper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304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mustard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mʌstəd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305" name="表格 10"/>
          <p:cNvGraphicFramePr>
            <a:graphicFrameLocks noGrp="1"/>
          </p:cNvGraphicFramePr>
          <p:nvPr/>
        </p:nvGraphicFramePr>
        <p:xfrm>
          <a:off x="6092078" y="265932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mu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>
                          <a:solidFill>
                            <a:schemeClr val="tx1"/>
                          </a:solidFill>
                        </a:rPr>
                        <a:t>stard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麻＋看作“开始”，</a:t>
                      </a:r>
                      <a:endParaRPr lang="en-US" altLang="zh-CN" sz="24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一吃就麻舌的是芥末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mustard on raw fish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306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vinegar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vɪnɪɡə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307" name="表格 12"/>
          <p:cNvGraphicFramePr>
            <a:graphicFrameLocks noGrp="1"/>
          </p:cNvGraphicFramePr>
          <p:nvPr/>
        </p:nvGraphicFramePr>
        <p:xfrm>
          <a:off x="6092078" y="4385775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vine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gar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藤＋看作“坛”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jar→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联想葡萄藤下放一坛醋→醋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sour vinegar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80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胡椒</a:t>
            </a:r>
            <a:endParaRPr lang="zh-CN" altLang="en-US" sz="2400" dirty="0"/>
          </a:p>
        </p:txBody>
      </p:sp>
      <p:sp>
        <p:nvSpPr>
          <p:cNvPr id="105281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芥末</a:t>
            </a:r>
          </a:p>
        </p:txBody>
      </p:sp>
      <p:sp>
        <p:nvSpPr>
          <p:cNvPr id="105281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醋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807" grpId="0"/>
      <p:bldP spid="1052808" grpId="0"/>
      <p:bldP spid="1052809" grpId="0"/>
      <p:bldP spid="1052810" grpId="0"/>
      <p:bldP spid="10528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1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学校类词汇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81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30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junior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dʒuːnɪə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309" name="表格 6"/>
          <p:cNvGraphicFramePr>
            <a:graphicFrameLocks noGrp="1"/>
          </p:cNvGraphicFramePr>
          <p:nvPr/>
        </p:nvGraphicFramePr>
        <p:xfrm>
          <a:off x="6092078" y="117947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>
                          <a:solidFill>
                            <a:schemeClr val="tx1"/>
                          </a:solidFill>
                        </a:rPr>
                        <a:t>jun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>
                          <a:solidFill>
                            <a:schemeClr val="tx1"/>
                          </a:solidFill>
                        </a:rPr>
                        <a:t>ior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年少＋的→初级的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public junior middle school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31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siːnɪə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311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dirty="0" err="1">
                          <a:solidFill>
                            <a:schemeClr val="tx1"/>
                          </a:solidFill>
                        </a:rPr>
                        <a:t>sen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＋</a:t>
                      </a:r>
                      <a:r>
                        <a:rPr lang="en-US" altLang="zh-CN" sz="2400" dirty="0" err="1">
                          <a:solidFill>
                            <a:schemeClr val="tx1"/>
                          </a:solidFill>
                        </a:rPr>
                        <a:t>ior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年老＋的→高级的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private senior middle school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81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初级的</a:t>
            </a:r>
            <a:endParaRPr lang="zh-CN" altLang="en-US" sz="2400" dirty="0"/>
          </a:p>
        </p:txBody>
      </p:sp>
      <p:sp>
        <p:nvSpPr>
          <p:cNvPr id="105281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adj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高级的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812" grpId="0"/>
      <p:bldP spid="1052813" grpId="0"/>
      <p:bldP spid="1052814" grpId="0"/>
      <p:bldP spid="105281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16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817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I. </a:t>
            </a:r>
            <a:r>
              <a:rPr lang="zh-CN" altLang="en-US" dirty="0"/>
              <a:t>根据提示写出单词的正确形式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818" name="文本占位符 2"/>
          <p:cNvSpPr>
            <a:spLocks noGrp="1"/>
          </p:cNvSpPr>
          <p:nvPr>
            <p:ph type="body" idx="1"/>
          </p:nvPr>
        </p:nvSpPr>
        <p:spPr>
          <a:xfrm>
            <a:off x="241540" y="830605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7000"/>
              </a:lnSpc>
            </a:pPr>
            <a:r>
              <a:rPr lang="en-US" altLang="zh-CN" sz="2200" b="1" dirty="0"/>
              <a:t>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总统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肺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3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n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脚踝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4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n./vi.</a:t>
            </a:r>
            <a:r>
              <a:rPr lang="zh-CN" altLang="en-US" sz="2200" b="1" dirty="0"/>
              <a:t>扫视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5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vi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怒视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6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v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吐</a:t>
            </a:r>
          </a:p>
        </p:txBody>
      </p:sp>
      <p:sp>
        <p:nvSpPr>
          <p:cNvPr id="1052819" name="文本占位符 2"/>
          <p:cNvSpPr txBox="1"/>
          <p:nvPr/>
        </p:nvSpPr>
        <p:spPr>
          <a:xfrm>
            <a:off x="6049402" y="830605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7000"/>
              </a:lnSpc>
            </a:pPr>
            <a:r>
              <a:rPr lang="en-US" altLang="zh-CN" sz="2200" b="1" dirty="0"/>
              <a:t>7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vi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打喷嚏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8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vi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颤抖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9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v</a:t>
            </a:r>
            <a:r>
              <a:rPr lang="en-US" altLang="zh-CN" sz="2200" b="1" dirty="0"/>
              <a:t>.(</a:t>
            </a:r>
            <a:r>
              <a:rPr lang="zh-CN" altLang="en-US" sz="2200" b="1" dirty="0"/>
              <a:t>蹦蹦</a:t>
            </a:r>
            <a:r>
              <a:rPr lang="en-US" altLang="zh-CN" sz="2200" b="1" dirty="0"/>
              <a:t>)</a:t>
            </a:r>
            <a:r>
              <a:rPr lang="zh-CN" altLang="en-US" sz="2200" b="1" dirty="0"/>
              <a:t>跳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10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v./n.</a:t>
            </a:r>
            <a:r>
              <a:rPr lang="zh-CN" altLang="en-US" sz="2200" b="1" dirty="0"/>
              <a:t>踢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11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初级的</a:t>
            </a:r>
          </a:p>
          <a:p>
            <a:pPr>
              <a:lnSpc>
                <a:spcPct val="137000"/>
              </a:lnSpc>
            </a:pPr>
            <a:r>
              <a:rPr lang="en-US" altLang="zh-CN" sz="2200" b="1" dirty="0"/>
              <a:t>12</a:t>
            </a:r>
            <a:r>
              <a:rPr lang="zh-CN" altLang="en-US" sz="2200" b="1" dirty="0"/>
              <a:t>．</a:t>
            </a:r>
            <a:r>
              <a:rPr lang="en-US" altLang="zh-CN" sz="2200" b="1" dirty="0"/>
              <a:t>____________  </a:t>
            </a:r>
            <a:r>
              <a:rPr lang="en-US" altLang="zh-CN" sz="2200" b="1" i="1" dirty="0"/>
              <a:t>adj</a:t>
            </a:r>
            <a:r>
              <a:rPr lang="en-US" altLang="zh-CN" sz="2200" b="1" dirty="0"/>
              <a:t>.</a:t>
            </a:r>
            <a:r>
              <a:rPr lang="zh-CN" altLang="en-US" sz="2200" b="1" dirty="0"/>
              <a:t>高级的</a:t>
            </a:r>
          </a:p>
        </p:txBody>
      </p:sp>
      <p:sp>
        <p:nvSpPr>
          <p:cNvPr id="1052820" name="文本框 5"/>
          <p:cNvSpPr txBox="1"/>
          <p:nvPr/>
        </p:nvSpPr>
        <p:spPr>
          <a:xfrm>
            <a:off x="717204" y="666651"/>
            <a:ext cx="1677832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president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lung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ankle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glance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glare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spit</a:t>
            </a:r>
          </a:p>
        </p:txBody>
      </p:sp>
      <p:sp>
        <p:nvSpPr>
          <p:cNvPr id="1052821" name="文本框 6"/>
          <p:cNvSpPr txBox="1"/>
          <p:nvPr/>
        </p:nvSpPr>
        <p:spPr>
          <a:xfrm>
            <a:off x="6504555" y="712246"/>
            <a:ext cx="141657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sneeze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tremble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skip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  kick</a:t>
            </a:r>
            <a:r>
              <a:rPr lang="zh-CN" altLang="en-US" sz="2400" b="1" dirty="0">
                <a:solidFill>
                  <a:srgbClr val="C00000"/>
                </a:solidFill>
              </a:rPr>
              <a:t>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  junior</a:t>
            </a:r>
          </a:p>
          <a:p>
            <a:pPr>
              <a:lnSpc>
                <a:spcPct val="160000"/>
              </a:lnSpc>
            </a:pPr>
            <a:r>
              <a:rPr lang="en-US" altLang="zh-CN" sz="2400" b="1" dirty="0">
                <a:solidFill>
                  <a:srgbClr val="C00000"/>
                </a:solidFill>
              </a:rPr>
              <a:t>  senior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816" grpId="0" animBg="1"/>
      <p:bldP spid="1052817" grpId="0"/>
      <p:bldP spid="1052818" grpId="0"/>
      <p:bldP spid="1052819" grpId="0"/>
      <p:bldP spid="1052820" grpId="0"/>
      <p:bldP spid="105282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2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82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/>
              <a:t>写出单词的正确含义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824" name="文本占位符 2"/>
          <p:cNvSpPr>
            <a:spLocks noGrp="1"/>
          </p:cNvSpPr>
          <p:nvPr>
            <p:ph type="body" idx="1"/>
          </p:nvPr>
        </p:nvSpPr>
        <p:spPr>
          <a:xfrm>
            <a:off x="241540" y="617664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turkey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premier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clerk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staff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5</a:t>
            </a:r>
            <a:r>
              <a:rPr lang="zh-CN" altLang="en-US" b="1" dirty="0"/>
              <a:t>．</a:t>
            </a:r>
            <a:r>
              <a:rPr lang="en-US" altLang="zh-CN" b="1" dirty="0"/>
              <a:t>kangaroo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6</a:t>
            </a:r>
            <a:r>
              <a:rPr lang="zh-CN" altLang="en-US" b="1" dirty="0"/>
              <a:t>．</a:t>
            </a:r>
            <a:r>
              <a:rPr lang="en-US" altLang="zh-CN" b="1" dirty="0"/>
              <a:t>squirrel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7</a:t>
            </a:r>
            <a:r>
              <a:rPr lang="zh-CN" altLang="en-US" b="1" dirty="0"/>
              <a:t>．</a:t>
            </a:r>
            <a:r>
              <a:rPr lang="en-US" altLang="zh-CN" b="1" dirty="0"/>
              <a:t>lamb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8</a:t>
            </a:r>
            <a:r>
              <a:rPr lang="zh-CN" altLang="en-US" b="1" dirty="0"/>
              <a:t>．</a:t>
            </a:r>
            <a:r>
              <a:rPr lang="en-US" altLang="zh-CN" b="1" dirty="0"/>
              <a:t>whale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</p:txBody>
      </p:sp>
      <p:sp>
        <p:nvSpPr>
          <p:cNvPr id="1052825" name="文本占位符 2"/>
          <p:cNvSpPr txBox="1"/>
          <p:nvPr/>
        </p:nvSpPr>
        <p:spPr>
          <a:xfrm>
            <a:off x="6049402" y="617664"/>
            <a:ext cx="5871877" cy="591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b="1" dirty="0"/>
              <a:t>9</a:t>
            </a:r>
            <a:r>
              <a:rPr lang="zh-CN" altLang="en-US" b="1" dirty="0"/>
              <a:t>．</a:t>
            </a:r>
            <a:r>
              <a:rPr lang="en-US" altLang="zh-CN" b="1" dirty="0"/>
              <a:t>eagle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10</a:t>
            </a:r>
            <a:r>
              <a:rPr lang="zh-CN" altLang="en-US" b="1" dirty="0"/>
              <a:t>．</a:t>
            </a:r>
            <a:r>
              <a:rPr lang="en-US" altLang="zh-CN" b="1" dirty="0"/>
              <a:t>swallow </a:t>
            </a:r>
            <a:r>
              <a:rPr lang="en-US" altLang="zh-CN" b="1" i="1" dirty="0"/>
              <a:t>n./</a:t>
            </a:r>
            <a:r>
              <a:rPr lang="en-US" altLang="zh-CN" b="1" i="1" dirty="0" err="1"/>
              <a:t>vt</a:t>
            </a:r>
            <a:r>
              <a:rPr lang="en-US" altLang="zh-CN" b="1" i="1" dirty="0"/>
              <a:t>.   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11</a:t>
            </a:r>
            <a:r>
              <a:rPr lang="zh-CN" altLang="en-US" b="1" dirty="0"/>
              <a:t>．</a:t>
            </a:r>
            <a:r>
              <a:rPr lang="en-US" altLang="zh-CN" b="1" dirty="0"/>
              <a:t>locust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12</a:t>
            </a:r>
            <a:r>
              <a:rPr lang="zh-CN" altLang="en-US" b="1" dirty="0"/>
              <a:t>．</a:t>
            </a:r>
            <a:r>
              <a:rPr lang="en-US" altLang="zh-CN" b="1" dirty="0"/>
              <a:t>mosquito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13</a:t>
            </a:r>
            <a:r>
              <a:rPr lang="zh-CN" altLang="en-US" b="1" dirty="0"/>
              <a:t>．</a:t>
            </a:r>
            <a:r>
              <a:rPr lang="en-US" altLang="zh-CN" b="1" dirty="0"/>
              <a:t>maple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14</a:t>
            </a:r>
            <a:r>
              <a:rPr lang="zh-CN" altLang="en-US" b="1" dirty="0"/>
              <a:t>．</a:t>
            </a:r>
            <a:r>
              <a:rPr lang="en-US" altLang="zh-CN" b="1" dirty="0"/>
              <a:t>herb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15</a:t>
            </a:r>
            <a:r>
              <a:rPr lang="zh-CN" altLang="en-US" b="1" dirty="0"/>
              <a:t>．</a:t>
            </a:r>
            <a:r>
              <a:rPr lang="en-US" altLang="zh-CN" b="1" dirty="0"/>
              <a:t>jaw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16</a:t>
            </a:r>
            <a:r>
              <a:rPr lang="zh-CN" altLang="en-US" b="1" dirty="0"/>
              <a:t>．</a:t>
            </a:r>
            <a:r>
              <a:rPr lang="en-US" altLang="zh-CN" b="1" dirty="0"/>
              <a:t>sob </a:t>
            </a:r>
            <a:r>
              <a:rPr lang="en-US" altLang="zh-CN" b="1" i="1" dirty="0"/>
              <a:t>vi</a:t>
            </a:r>
            <a:r>
              <a:rPr lang="en-US" altLang="zh-CN" b="1" dirty="0"/>
              <a:t>.   ____________</a:t>
            </a:r>
            <a:r>
              <a:rPr lang="zh-CN" altLang="en-US" b="1" dirty="0"/>
              <a:t>　　　　　</a:t>
            </a:r>
          </a:p>
        </p:txBody>
      </p:sp>
      <p:sp>
        <p:nvSpPr>
          <p:cNvPr id="1052826" name="文本框 5"/>
          <p:cNvSpPr txBox="1"/>
          <p:nvPr/>
        </p:nvSpPr>
        <p:spPr>
          <a:xfrm>
            <a:off x="1831703" y="484780"/>
            <a:ext cx="376079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   火鸡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     总理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职员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全体员工，职工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          袋鼠</a:t>
            </a: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     松鼠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小羊羔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  鲸鱼</a:t>
            </a:r>
          </a:p>
        </p:txBody>
      </p:sp>
      <p:sp>
        <p:nvSpPr>
          <p:cNvPr id="1052827" name="文本框 6"/>
          <p:cNvSpPr txBox="1"/>
          <p:nvPr/>
        </p:nvSpPr>
        <p:spPr>
          <a:xfrm>
            <a:off x="8036839" y="484780"/>
            <a:ext cx="3649652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老鹰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    燕子；吞</a:t>
            </a: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蝗虫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     蚊子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枫树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草本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下颌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抽泣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5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5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822" grpId="0" animBg="1"/>
      <p:bldP spid="1052823" grpId="0"/>
      <p:bldP spid="1052824" grpId="0"/>
      <p:bldP spid="1052825" grpId="0"/>
      <p:bldP spid="1052826" grpId="0"/>
      <p:bldP spid="10528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21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谐音法记词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522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88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bingo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bɪŋɡəʊ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89" name="表格 6"/>
          <p:cNvGraphicFramePr>
            <a:graphicFrameLocks noGrp="1"/>
          </p:cNvGraphicFramePr>
          <p:nvPr/>
        </p:nvGraphicFramePr>
        <p:xfrm>
          <a:off x="6092078" y="1127961"/>
          <a:ext cx="566986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“兵购”是一种赌博游戏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play bingo again and again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90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biscuit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bɪskɪt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91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“饼是给的”→饼干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eat crisp biscuits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523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宾戈游戏</a:t>
            </a:r>
            <a:endParaRPr lang="zh-CN" altLang="en-US" sz="2400" dirty="0"/>
          </a:p>
        </p:txBody>
      </p:sp>
      <p:sp>
        <p:nvSpPr>
          <p:cNvPr id="1052524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饼干</a:t>
            </a:r>
          </a:p>
        </p:txBody>
      </p:sp>
      <p:graphicFrame>
        <p:nvGraphicFramePr>
          <p:cNvPr id="4197092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bowling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bəʊlɪŋ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93" name="表格 12"/>
          <p:cNvGraphicFramePr>
            <a:graphicFrameLocks noGrp="1"/>
          </p:cNvGraphicFramePr>
          <p:nvPr/>
        </p:nvGraphicFramePr>
        <p:xfrm>
          <a:off x="6092078" y="453864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“保龄”→保龄球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 best at bowling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525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保龄球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521" grpId="0"/>
      <p:bldP spid="1052522" grpId="0"/>
      <p:bldP spid="1052523" grpId="0"/>
      <p:bldP spid="1052524" grpId="0"/>
      <p:bldP spid="105252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28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829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</a:rPr>
              <a:t>II. </a:t>
            </a:r>
            <a:r>
              <a:rPr lang="zh-CN" altLang="en-US" dirty="0"/>
              <a:t>写出单词的正确含义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830" name="文本占位符 2"/>
          <p:cNvSpPr>
            <a:spLocks noGrp="1"/>
          </p:cNvSpPr>
          <p:nvPr>
            <p:ph type="body" idx="1"/>
          </p:nvPr>
        </p:nvSpPr>
        <p:spPr>
          <a:xfrm>
            <a:off x="241540" y="617664"/>
            <a:ext cx="5871877" cy="5911999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/>
              <a:t>17</a:t>
            </a:r>
            <a:r>
              <a:rPr lang="zh-CN" altLang="en-US" b="1" dirty="0"/>
              <a:t>．</a:t>
            </a:r>
            <a:r>
              <a:rPr lang="en-US" altLang="zh-CN" b="1" dirty="0"/>
              <a:t>yell </a:t>
            </a:r>
            <a:r>
              <a:rPr lang="en-US" altLang="zh-CN" b="1" i="1" dirty="0"/>
              <a:t>vi</a:t>
            </a:r>
            <a:r>
              <a:rPr lang="en-US" altLang="zh-CN" b="1" dirty="0"/>
              <a:t>.   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18</a:t>
            </a:r>
            <a:r>
              <a:rPr lang="zh-CN" altLang="en-US" b="1" dirty="0"/>
              <a:t>．</a:t>
            </a:r>
            <a:r>
              <a:rPr lang="en-US" altLang="zh-CN" b="1" dirty="0"/>
              <a:t>yawn </a:t>
            </a:r>
            <a:r>
              <a:rPr lang="en-US" altLang="zh-CN" b="1" i="1" dirty="0"/>
              <a:t>vi</a:t>
            </a:r>
            <a:r>
              <a:rPr lang="en-US" altLang="zh-CN" b="1" dirty="0"/>
              <a:t>.   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19</a:t>
            </a:r>
            <a:r>
              <a:rPr lang="zh-CN" altLang="en-US" b="1" dirty="0"/>
              <a:t>．</a:t>
            </a:r>
            <a:r>
              <a:rPr lang="en-US" altLang="zh-CN" b="1" dirty="0"/>
              <a:t>balcony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20</a:t>
            </a:r>
            <a:r>
              <a:rPr lang="zh-CN" altLang="en-US" b="1" dirty="0"/>
              <a:t>．</a:t>
            </a:r>
            <a:r>
              <a:rPr lang="en-US" altLang="zh-CN" b="1" dirty="0"/>
              <a:t>plug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21</a:t>
            </a:r>
            <a:r>
              <a:rPr lang="zh-CN" altLang="en-US" b="1" dirty="0"/>
              <a:t>．</a:t>
            </a:r>
            <a:r>
              <a:rPr lang="en-US" altLang="zh-CN" b="1" dirty="0"/>
              <a:t>quilt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22</a:t>
            </a:r>
            <a:r>
              <a:rPr lang="zh-CN" altLang="en-US" b="1" dirty="0"/>
              <a:t>．</a:t>
            </a:r>
            <a:r>
              <a:rPr lang="en-US" altLang="zh-CN" b="1" dirty="0"/>
              <a:t>mat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23</a:t>
            </a:r>
            <a:r>
              <a:rPr lang="zh-CN" altLang="en-US" b="1" dirty="0"/>
              <a:t>．</a:t>
            </a:r>
            <a:r>
              <a:rPr lang="en-US" altLang="zh-CN" b="1" dirty="0"/>
              <a:t>razor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24</a:t>
            </a:r>
            <a:r>
              <a:rPr lang="zh-CN" altLang="en-US" b="1" dirty="0"/>
              <a:t>．</a:t>
            </a:r>
            <a:r>
              <a:rPr lang="en-US" altLang="zh-CN" b="1" dirty="0"/>
              <a:t>drill </a:t>
            </a:r>
            <a:r>
              <a:rPr lang="en-US" altLang="zh-CN" b="1" i="1" dirty="0"/>
              <a:t>n./v.   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  <a:p>
            <a:pPr>
              <a:lnSpc>
                <a:spcPct val="130000"/>
              </a:lnSpc>
            </a:pPr>
            <a:r>
              <a:rPr lang="en-US" altLang="zh-CN" b="1" dirty="0"/>
              <a:t>25</a:t>
            </a:r>
            <a:r>
              <a:rPr lang="zh-CN" altLang="en-US" b="1" dirty="0"/>
              <a:t>．</a:t>
            </a:r>
            <a:r>
              <a:rPr lang="en-US" altLang="zh-CN" b="1" dirty="0"/>
              <a:t>curriculum </a:t>
            </a:r>
            <a:r>
              <a:rPr lang="en-US" altLang="zh-CN" b="1" i="1" dirty="0"/>
              <a:t>n</a:t>
            </a:r>
            <a:r>
              <a:rPr lang="zh-CN" altLang="en-US" b="1" dirty="0"/>
              <a:t>．</a:t>
            </a:r>
            <a:r>
              <a:rPr lang="en-US" altLang="zh-CN" b="1" dirty="0"/>
              <a:t>____________</a:t>
            </a:r>
            <a:r>
              <a:rPr lang="zh-CN" altLang="en-US" b="1" dirty="0"/>
              <a:t>　　　　　</a:t>
            </a:r>
          </a:p>
        </p:txBody>
      </p:sp>
      <p:sp>
        <p:nvSpPr>
          <p:cNvPr id="1052831" name="文本框 5"/>
          <p:cNvSpPr txBox="1"/>
          <p:nvPr/>
        </p:nvSpPr>
        <p:spPr>
          <a:xfrm>
            <a:off x="2184243" y="517831"/>
            <a:ext cx="3760791" cy="5576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吼叫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打哈欠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 阳台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插头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被褥</a:t>
            </a: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垫子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剃须刀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练习；钻　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pPr>
              <a:lnSpc>
                <a:spcPct val="165000"/>
              </a:lnSpc>
            </a:pPr>
            <a:r>
              <a:rPr lang="zh-CN" altLang="en-US" sz="2400" b="1" dirty="0">
                <a:solidFill>
                  <a:srgbClr val="C00000"/>
                </a:solidFill>
              </a:rPr>
              <a:t>             课程</a:t>
            </a:r>
            <a:r>
              <a:rPr lang="en-US" altLang="zh-CN" sz="2400" b="1" dirty="0">
                <a:solidFill>
                  <a:srgbClr val="C00000"/>
                </a:solidFill>
              </a:rPr>
              <a:t>(</a:t>
            </a:r>
            <a:r>
              <a:rPr lang="zh-CN" altLang="en-US" sz="2400" b="1" dirty="0">
                <a:solidFill>
                  <a:srgbClr val="C00000"/>
                </a:solidFill>
              </a:rPr>
              <a:t>表</a:t>
            </a:r>
            <a:r>
              <a:rPr lang="en-US" altLang="zh-CN" sz="2400" b="1" dirty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5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828" grpId="0" animBg="1"/>
      <p:bldP spid="1052829" grpId="0"/>
      <p:bldP spid="1052830" grpId="0"/>
      <p:bldP spid="105283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32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833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</a:rPr>
              <a:t>III. </a:t>
            </a:r>
            <a:r>
              <a:rPr lang="zh-CN" altLang="en-US" dirty="0"/>
              <a:t>单词活用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834" name="文本占位符 2"/>
          <p:cNvSpPr>
            <a:spLocks noGrp="1"/>
          </p:cNvSpPr>
          <p:nvPr>
            <p:ph type="body" idx="1"/>
          </p:nvPr>
        </p:nvSpPr>
        <p:spPr>
          <a:xfrm>
            <a:off x="319918" y="563518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1.    I sincerely hope that you will give me a chance and please believe that I will be a good vice ____________(</a:t>
            </a:r>
            <a:r>
              <a:rPr lang="zh-CN" altLang="en-US" b="1" dirty="0"/>
              <a:t>主席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She is ____________(</a:t>
            </a:r>
            <a:r>
              <a:rPr lang="zh-CN" altLang="en-US" b="1" dirty="0"/>
              <a:t>资历高</a:t>
            </a:r>
            <a:r>
              <a:rPr lang="en-US" altLang="zh-CN" b="1" dirty="0"/>
              <a:t>)to me, so I have to do what she tells me.</a:t>
            </a:r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My ____________(</a:t>
            </a:r>
            <a:r>
              <a:rPr lang="zh-CN" altLang="en-US" b="1" dirty="0"/>
              <a:t>脚踝</a:t>
            </a:r>
            <a:r>
              <a:rPr lang="en-US" altLang="zh-CN" b="1" dirty="0"/>
              <a:t>)tend to swell when the rain season comes.</a:t>
            </a:r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Do not lie on your stomach or back, as this dangerously exposes your ____________(</a:t>
            </a:r>
            <a:r>
              <a:rPr lang="zh-CN" altLang="en-US" b="1" dirty="0"/>
              <a:t>肺</a:t>
            </a:r>
            <a:r>
              <a:rPr lang="en-US" altLang="zh-CN" b="1" dirty="0"/>
              <a:t>)</a:t>
            </a:r>
            <a:r>
              <a:rPr lang="zh-CN" altLang="en-US" b="1" dirty="0"/>
              <a:t>．</a:t>
            </a:r>
          </a:p>
        </p:txBody>
      </p:sp>
      <p:sp>
        <p:nvSpPr>
          <p:cNvPr id="1052835" name="矩形 7"/>
          <p:cNvSpPr/>
          <p:nvPr/>
        </p:nvSpPr>
        <p:spPr>
          <a:xfrm>
            <a:off x="1910002" y="1281389"/>
            <a:ext cx="141019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president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836" name="矩形 8"/>
          <p:cNvSpPr/>
          <p:nvPr/>
        </p:nvSpPr>
        <p:spPr>
          <a:xfrm>
            <a:off x="2024512" y="2083761"/>
            <a:ext cx="98777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senior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837" name="矩形 9"/>
          <p:cNvSpPr/>
          <p:nvPr/>
        </p:nvSpPr>
        <p:spPr>
          <a:xfrm>
            <a:off x="1732153" y="2790172"/>
            <a:ext cx="1023037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ankles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838" name="矩形 10"/>
          <p:cNvSpPr/>
          <p:nvPr/>
        </p:nvSpPr>
        <p:spPr>
          <a:xfrm>
            <a:off x="857460" y="4170001"/>
            <a:ext cx="886781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lungs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2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2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2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2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832" grpId="0" animBg="1"/>
      <p:bldP spid="1052833" grpId="0"/>
      <p:bldP spid="1052834" grpId="0"/>
      <p:bldP spid="1052835" grpId="0" animBg="1"/>
      <p:bldP spid="1052836" grpId="0" animBg="1"/>
      <p:bldP spid="1052837" grpId="0" animBg="1"/>
      <p:bldP spid="1052838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39" name="矩形 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84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</a:rPr>
              <a:t>IV. </a:t>
            </a:r>
            <a:r>
              <a:rPr lang="zh-CN" altLang="en-US" dirty="0"/>
              <a:t>用所给动词的适当形式填空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841" name="文本占位符 2"/>
          <p:cNvSpPr>
            <a:spLocks noGrp="1"/>
          </p:cNvSpPr>
          <p:nvPr>
            <p:ph type="body" idx="1"/>
          </p:nvPr>
        </p:nvSpPr>
        <p:spPr>
          <a:xfrm>
            <a:off x="319918" y="541216"/>
            <a:ext cx="11528094" cy="5911999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．</a:t>
            </a:r>
            <a:r>
              <a:rPr lang="en-US" altLang="zh-CN" b="1" dirty="0"/>
              <a:t>____________ (glance) at the envelope, he recognized his uncle's handwriting at once.</a:t>
            </a:r>
          </a:p>
          <a:p>
            <a:pPr>
              <a:lnSpc>
                <a:spcPct val="17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Not only will I keep from littering and ____________(spit)anywhere</a:t>
            </a:r>
            <a:r>
              <a:rPr lang="zh-CN" altLang="en-US" b="1" dirty="0"/>
              <a:t>，</a:t>
            </a:r>
            <a:r>
              <a:rPr lang="en-US" altLang="zh-CN" b="1" dirty="0"/>
              <a:t>I will also help clean up the roadside litter whenever possible.</a:t>
            </a:r>
          </a:p>
          <a:p>
            <a:pPr>
              <a:lnSpc>
                <a:spcPct val="17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The trees ____________ (tremble) with cold in winter seem to be rather depressed.</a:t>
            </a:r>
          </a:p>
          <a:p>
            <a:pPr>
              <a:lnSpc>
                <a:spcPct val="170000"/>
              </a:lnSpc>
            </a:pPr>
            <a:r>
              <a:rPr lang="en-US" altLang="zh-CN" b="1" dirty="0"/>
              <a:t>4</a:t>
            </a:r>
            <a:r>
              <a:rPr lang="zh-CN" altLang="en-US" b="1" dirty="0"/>
              <a:t>．</a:t>
            </a:r>
            <a:r>
              <a:rPr lang="en-US" altLang="zh-CN" b="1" dirty="0"/>
              <a:t>She was tired of others' laughing at her</a:t>
            </a:r>
            <a:r>
              <a:rPr lang="zh-CN" altLang="en-US" b="1" dirty="0"/>
              <a:t>，</a:t>
            </a:r>
            <a:r>
              <a:rPr lang="en-US" altLang="zh-CN" b="1" dirty="0"/>
              <a:t>so she decided to lose his weight by ____________(skip)breakfast.</a:t>
            </a:r>
          </a:p>
        </p:txBody>
      </p:sp>
      <p:sp>
        <p:nvSpPr>
          <p:cNvPr id="1052842" name="矩形 7"/>
          <p:cNvSpPr/>
          <p:nvPr/>
        </p:nvSpPr>
        <p:spPr>
          <a:xfrm>
            <a:off x="1117029" y="641117"/>
            <a:ext cx="1380506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Glancing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843" name="矩形 9"/>
          <p:cNvSpPr/>
          <p:nvPr/>
        </p:nvSpPr>
        <p:spPr>
          <a:xfrm>
            <a:off x="5933213" y="1404235"/>
            <a:ext cx="1176925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spitting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844" name="矩形 10"/>
          <p:cNvSpPr/>
          <p:nvPr/>
        </p:nvSpPr>
        <p:spPr>
          <a:xfrm>
            <a:off x="2249742" y="2773529"/>
            <a:ext cx="1477520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trembling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845" name="矩形 11"/>
          <p:cNvSpPr/>
          <p:nvPr/>
        </p:nvSpPr>
        <p:spPr>
          <a:xfrm>
            <a:off x="681007" y="4156610"/>
            <a:ext cx="1314784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skipping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2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2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2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2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5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839" grpId="0" animBg="1"/>
      <p:bldP spid="1052840" grpId="0"/>
      <p:bldP spid="1052841" grpId="0"/>
      <p:bldP spid="1052842" grpId="0" animBg="1"/>
      <p:bldP spid="1052843" grpId="0" animBg="1"/>
      <p:bldP spid="1052844" grpId="0" animBg="1"/>
      <p:bldP spid="105284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846" name="矩形 13"/>
          <p:cNvSpPr/>
          <p:nvPr/>
        </p:nvSpPr>
        <p:spPr>
          <a:xfrm>
            <a:off x="241540" y="627017"/>
            <a:ext cx="11701077" cy="5656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2847" name="标题 1"/>
          <p:cNvSpPr>
            <a:spLocks noGrp="1"/>
          </p:cNvSpPr>
          <p:nvPr>
            <p:ph type="title"/>
          </p:nvPr>
        </p:nvSpPr>
        <p:spPr>
          <a:xfrm>
            <a:off x="241540" y="0"/>
            <a:ext cx="11701077" cy="46582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chemeClr val="accent6">
                    <a:lumMod val="50000"/>
                  </a:schemeClr>
                </a:solidFill>
              </a:rPr>
              <a:t>V. </a:t>
            </a:r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</a:rPr>
              <a:t>介词</a:t>
            </a:r>
            <a:r>
              <a:rPr lang="zh-CN" altLang="en-US" dirty="0"/>
              <a:t>填空</a:t>
            </a:r>
            <a:endParaRPr lang="zh-CN" alt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52848" name="文本占位符 2"/>
          <p:cNvSpPr>
            <a:spLocks noGrp="1"/>
          </p:cNvSpPr>
          <p:nvPr>
            <p:ph type="body" idx="1"/>
          </p:nvPr>
        </p:nvSpPr>
        <p:spPr>
          <a:xfrm>
            <a:off x="305826" y="856159"/>
            <a:ext cx="11528094" cy="5290512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altLang="zh-CN" b="1" dirty="0"/>
              <a:t>1.   The woman glared ________ the young man coldly</a:t>
            </a:r>
            <a:r>
              <a:rPr lang="zh-CN" altLang="en-US" b="1" dirty="0"/>
              <a:t>，</a:t>
            </a:r>
            <a:r>
              <a:rPr lang="en-US" altLang="zh-CN" b="1" dirty="0"/>
              <a:t>which made him embarrassed.</a:t>
            </a:r>
          </a:p>
          <a:p>
            <a:pPr>
              <a:lnSpc>
                <a:spcPct val="140000"/>
              </a:lnSpc>
            </a:pPr>
            <a:r>
              <a:rPr lang="en-US" altLang="zh-CN" b="1" dirty="0"/>
              <a:t>2</a:t>
            </a:r>
            <a:r>
              <a:rPr lang="zh-CN" altLang="en-US" b="1" dirty="0"/>
              <a:t>．</a:t>
            </a:r>
            <a:r>
              <a:rPr lang="en-US" altLang="zh-CN" b="1" dirty="0"/>
              <a:t>If you yell ________ him, he is guaranteed to do the opposite of what you want.</a:t>
            </a:r>
          </a:p>
          <a:p>
            <a:pPr>
              <a:lnSpc>
                <a:spcPct val="140000"/>
              </a:lnSpc>
            </a:pPr>
            <a:r>
              <a:rPr lang="en-US" altLang="zh-CN" b="1" dirty="0"/>
              <a:t>3</a:t>
            </a:r>
            <a:r>
              <a:rPr lang="zh-CN" altLang="en-US" b="1" dirty="0"/>
              <a:t>．</a:t>
            </a:r>
            <a:r>
              <a:rPr lang="en-US" altLang="zh-CN" b="1" dirty="0"/>
              <a:t>Having worked for just a few days, Richard was junior ________ those who had been in the company for a long time.</a:t>
            </a:r>
          </a:p>
        </p:txBody>
      </p:sp>
      <p:sp>
        <p:nvSpPr>
          <p:cNvPr id="1052849" name="矩形 16"/>
          <p:cNvSpPr/>
          <p:nvPr/>
        </p:nvSpPr>
        <p:spPr>
          <a:xfrm>
            <a:off x="3506179" y="886131"/>
            <a:ext cx="44146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at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850" name="矩形 17"/>
          <p:cNvSpPr/>
          <p:nvPr/>
        </p:nvSpPr>
        <p:spPr>
          <a:xfrm>
            <a:off x="2450927" y="1533529"/>
            <a:ext cx="441468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at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052851" name="矩形 6"/>
          <p:cNvSpPr/>
          <p:nvPr/>
        </p:nvSpPr>
        <p:spPr>
          <a:xfrm>
            <a:off x="8027096" y="2165803"/>
            <a:ext cx="454163" cy="461665"/>
          </a:xfrm>
          <a:prstGeom prst="rect">
            <a:avLst/>
          </a:prstGeom>
          <a:solidFill>
            <a:srgbClr val="9A5C37"/>
          </a:solidFill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to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2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2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2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52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2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2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2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2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2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5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846" grpId="0" animBg="1"/>
      <p:bldP spid="1052847" grpId="0"/>
      <p:bldP spid="1052848" grpId="0"/>
      <p:bldP spid="1052849" grpId="0" animBg="1"/>
      <p:bldP spid="1052850" grpId="0" animBg="1"/>
      <p:bldP spid="1052851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5" y="316865"/>
            <a:ext cx="11827510" cy="61525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52905" y="633095"/>
            <a:ext cx="95942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chemeClr val="accent2">
                    <a:lumMod val="50000"/>
                  </a:schemeClr>
                </a:solidFill>
              </a:rPr>
              <a:t>I love to remember in this way!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26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谐音法记词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527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094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bunch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bʌntʃ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95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“绑起”来成一束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pick a bunch of wild flowers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96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bungalow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bʌnɡələʊ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97" name="表格 10"/>
          <p:cNvGraphicFramePr>
            <a:graphicFrameLocks noGrp="1"/>
          </p:cNvGraphicFramePr>
          <p:nvPr/>
        </p:nvGraphicFramePr>
        <p:xfrm>
          <a:off x="6092078" y="2659326"/>
          <a:ext cx="542774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想象要“半佝偻”低头走的是矮的“平房”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prefer a bungalow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98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bush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bʊʃ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099" name="表格 12"/>
          <p:cNvGraphicFramePr>
            <a:graphicFrameLocks noGrp="1"/>
          </p:cNvGraphicFramePr>
          <p:nvPr/>
        </p:nvGraphicFramePr>
        <p:xfrm>
          <a:off x="6092078" y="4611243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联想“不湿”的是灌木丛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beat around the bush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528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束，捆</a:t>
            </a:r>
            <a:endParaRPr lang="zh-CN" altLang="en-US" sz="2400" dirty="0"/>
          </a:p>
        </p:txBody>
      </p:sp>
      <p:sp>
        <p:nvSpPr>
          <p:cNvPr id="1052529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平房</a:t>
            </a:r>
          </a:p>
        </p:txBody>
      </p:sp>
      <p:sp>
        <p:nvSpPr>
          <p:cNvPr id="1052530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灌木丛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526" grpId="0"/>
      <p:bldP spid="1052527" grpId="0"/>
      <p:bldP spid="1052528" grpId="0"/>
      <p:bldP spid="1052529" grpId="0"/>
      <p:bldP spid="10525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82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谐音法记词</a:t>
            </a:r>
          </a:p>
        </p:txBody>
      </p:sp>
      <p:sp>
        <p:nvSpPr>
          <p:cNvPr id="1052583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100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cancel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kænsl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01" name="表格 6"/>
          <p:cNvGraphicFramePr>
            <a:graphicFrameLocks noGrp="1"/>
          </p:cNvGraphicFramePr>
          <p:nvPr/>
        </p:nvGraphicFramePr>
        <p:xfrm>
          <a:off x="6092078" y="1179477"/>
          <a:ext cx="609574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7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“砍索”不拔河了即“取消”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cancel a morning class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02" name="表格 9"/>
          <p:cNvGraphicFramePr>
            <a:graphicFrameLocks noGrp="1"/>
          </p:cNvGraphicFramePr>
          <p:nvPr/>
        </p:nvGraphicFramePr>
        <p:xfrm>
          <a:off x="241540" y="2865030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canteen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kæn'tiːn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03" name="表格 10"/>
          <p:cNvGraphicFramePr>
            <a:graphicFrameLocks noGrp="1"/>
          </p:cNvGraphicFramePr>
          <p:nvPr/>
        </p:nvGraphicFramePr>
        <p:xfrm>
          <a:off x="6092078" y="2884643"/>
          <a:ext cx="587027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按拼音念像“餐厅”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dine at a canteen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584" name="文本框 19"/>
          <p:cNvSpPr txBox="1"/>
          <p:nvPr/>
        </p:nvSpPr>
        <p:spPr>
          <a:xfrm>
            <a:off x="253864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</a:t>
            </a:r>
            <a:r>
              <a:rPr lang="en-US" altLang="zh-CN" sz="2400" b="1" dirty="0" err="1"/>
              <a:t>.</a:t>
            </a:r>
            <a:r>
              <a:rPr lang="zh-CN" altLang="en-US" sz="2400" b="1" dirty="0"/>
              <a:t>取消</a:t>
            </a:r>
            <a:endParaRPr lang="zh-CN" altLang="en-US" sz="2400" dirty="0"/>
          </a:p>
        </p:txBody>
      </p:sp>
      <p:sp>
        <p:nvSpPr>
          <p:cNvPr id="1052585" name="文本框 20"/>
          <p:cNvSpPr txBox="1"/>
          <p:nvPr/>
        </p:nvSpPr>
        <p:spPr>
          <a:xfrm>
            <a:off x="2560955" y="3340686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餐厅</a:t>
            </a:r>
          </a:p>
        </p:txBody>
      </p:sp>
      <p:graphicFrame>
        <p:nvGraphicFramePr>
          <p:cNvPr id="4197104" name="表格 11"/>
          <p:cNvGraphicFramePr>
            <a:graphicFrameLocks noGrp="1"/>
          </p:cNvGraphicFramePr>
          <p:nvPr/>
        </p:nvGraphicFramePr>
        <p:xfrm>
          <a:off x="241540" y="4533079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4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3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cartoon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kɑ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ː'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tuːn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05" name="表格 12"/>
          <p:cNvGraphicFramePr>
            <a:graphicFrameLocks noGrp="1"/>
          </p:cNvGraphicFramePr>
          <p:nvPr/>
        </p:nvGraphicFramePr>
        <p:xfrm>
          <a:off x="6092078" y="453864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“卡通”→卡通片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enjoy watching cartoons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586" name="文本框 20"/>
          <p:cNvSpPr txBox="1"/>
          <p:nvPr/>
        </p:nvSpPr>
        <p:spPr>
          <a:xfrm>
            <a:off x="2560955" y="500873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卡通画；卡通片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582" grpId="0"/>
      <p:bldP spid="1052583" grpId="0"/>
      <p:bldP spid="1052584" grpId="0"/>
      <p:bldP spid="1052585" grpId="0"/>
      <p:bldP spid="10525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587" name="标题 1"/>
          <p:cNvSpPr>
            <a:spLocks noGrp="1"/>
          </p:cNvSpPr>
          <p:nvPr>
            <p:ph type="title"/>
          </p:nvPr>
        </p:nvSpPr>
        <p:spPr>
          <a:xfrm>
            <a:off x="241540" y="11151"/>
            <a:ext cx="11701077" cy="465826"/>
          </a:xfrm>
        </p:spPr>
        <p:txBody>
          <a:bodyPr>
            <a:noAutofit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谐音法记词</a:t>
            </a:r>
            <a:endParaRPr lang="zh-CN" altLang="en-US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2588" name="文本占位符 2"/>
          <p:cNvSpPr>
            <a:spLocks noGrp="1"/>
          </p:cNvSpPr>
          <p:nvPr>
            <p:ph type="body" idx="1"/>
          </p:nvPr>
        </p:nvSpPr>
        <p:spPr>
          <a:xfrm>
            <a:off x="241540" y="591015"/>
            <a:ext cx="11701077" cy="5855822"/>
          </a:xfrm>
          <a:noFill/>
          <a:ln>
            <a:noFill/>
          </a:ln>
        </p:spPr>
        <p:txBody>
          <a:bodyPr numCol="2" spcCol="360000">
            <a:normAutofit/>
          </a:bodyPr>
          <a:lstStyle/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r>
              <a:rPr lang="en-US" altLang="zh-CN" sz="3000" b="1" dirty="0">
                <a:solidFill>
                  <a:srgbClr val="C00000"/>
                </a:solidFill>
              </a:rPr>
              <a:t>     </a:t>
            </a: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sz="3000" b="1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4197106" name="表格 4"/>
          <p:cNvGraphicFramePr>
            <a:graphicFrameLocks noGrp="1"/>
          </p:cNvGraphicFramePr>
          <p:nvPr/>
        </p:nvGraphicFramePr>
        <p:xfrm>
          <a:off x="241540" y="1165781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90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7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cheat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tʃiːt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07" name="表格 6"/>
          <p:cNvGraphicFramePr>
            <a:graphicFrameLocks noGrp="1"/>
          </p:cNvGraphicFramePr>
          <p:nvPr/>
        </p:nvGraphicFramePr>
        <p:xfrm>
          <a:off x="6092078" y="11910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记</a:t>
                      </a:r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“欺得”→欺骗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cheat honest people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08" name="表格 9"/>
          <p:cNvGraphicFramePr>
            <a:graphicFrameLocks noGrp="1"/>
          </p:cNvGraphicFramePr>
          <p:nvPr/>
        </p:nvGraphicFramePr>
        <p:xfrm>
          <a:off x="241540" y="2890082"/>
          <a:ext cx="542774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1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chocolate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/'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tʃɒkəleɪt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09" name="表格 10"/>
          <p:cNvGraphicFramePr>
            <a:graphicFrameLocks noGrp="1"/>
          </p:cNvGraphicFramePr>
          <p:nvPr/>
        </p:nvGraphicFramePr>
        <p:xfrm>
          <a:off x="6092078" y="2646800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ice cream with chocolate </a:t>
                      </a:r>
                      <a:r>
                        <a:rPr lang="en-US" altLang="zh-CN" sz="24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flavour</a:t>
                      </a:r>
                      <a:endParaRPr lang="en-US" altLang="zh-CN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10" name="表格 11"/>
          <p:cNvGraphicFramePr>
            <a:graphicFrameLocks noGrp="1"/>
          </p:cNvGraphicFramePr>
          <p:nvPr/>
        </p:nvGraphicFramePr>
        <p:xfrm>
          <a:off x="241540" y="4593368"/>
          <a:ext cx="5428800" cy="914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clone</a:t>
                      </a:r>
                      <a:endParaRPr lang="zh-CN" altLang="en-US" sz="2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r>
                        <a:rPr lang="en-US" altLang="zh-CN" sz="2400" b="1" dirty="0" err="1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kləʊn</a:t>
                      </a:r>
                      <a:r>
                        <a:rPr lang="en-US" altLang="zh-CN" sz="2400" b="1" dirty="0">
                          <a:solidFill>
                            <a:schemeClr val="tx1"/>
                          </a:solidFill>
                          <a:latin typeface="Arial Unicode MS" panose="020B0604020202020204" charset="-122"/>
                          <a:ea typeface="Arial Unicode MS" panose="020B0604020202020204" charset="-122"/>
                          <a:cs typeface="Arial Unicode MS" panose="020B0604020202020204" charset="-122"/>
                        </a:rPr>
                        <a:t>/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Arial Unicode MS" panose="020B0604020202020204" charset="-122"/>
                        <a:ea typeface="Arial Unicode MS" panose="020B0604020202020204" charset="-122"/>
                        <a:cs typeface="Arial Unicode MS" panose="020B0604020202020204" charset="-12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4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97111" name="表格 12"/>
          <p:cNvGraphicFramePr>
            <a:graphicFrameLocks noGrp="1"/>
          </p:cNvGraphicFramePr>
          <p:nvPr/>
        </p:nvGraphicFramePr>
        <p:xfrm>
          <a:off x="6092078" y="4373249"/>
          <a:ext cx="542774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7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dirty="0"/>
                        <a:t>[</a:t>
                      </a:r>
                      <a:r>
                        <a:rPr lang="zh-CN" altLang="en-US" sz="2400" b="1" dirty="0"/>
                        <a:t>例</a:t>
                      </a:r>
                      <a:r>
                        <a:rPr lang="en-US" altLang="zh-CN" sz="2400" b="1" dirty="0"/>
                        <a:t>]</a:t>
                      </a:r>
                      <a:endParaRPr lang="zh-CN" altLang="en-US" sz="2400" b="1" dirty="0"/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clone a sheep and a cow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2589" name="文本框 19"/>
          <p:cNvSpPr txBox="1"/>
          <p:nvPr/>
        </p:nvSpPr>
        <p:spPr>
          <a:xfrm>
            <a:off x="2605559" y="1642094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v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欺骗</a:t>
            </a:r>
            <a:endParaRPr lang="zh-CN" altLang="en-US" sz="2400" dirty="0"/>
          </a:p>
        </p:txBody>
      </p:sp>
      <p:sp>
        <p:nvSpPr>
          <p:cNvPr id="1052590" name="文本框 20"/>
          <p:cNvSpPr txBox="1"/>
          <p:nvPr/>
        </p:nvSpPr>
        <p:spPr>
          <a:xfrm>
            <a:off x="2605559" y="3365738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/>
              <a:t>n</a:t>
            </a:r>
            <a:r>
              <a:rPr lang="en-US" altLang="zh-CN" sz="2400" b="1" dirty="0"/>
              <a:t>.</a:t>
            </a:r>
            <a:r>
              <a:rPr lang="zh-CN" altLang="en-US" sz="2400" b="1" dirty="0"/>
              <a:t>巧克力</a:t>
            </a:r>
          </a:p>
        </p:txBody>
      </p:sp>
      <p:sp>
        <p:nvSpPr>
          <p:cNvPr id="1052591" name="文本框 21"/>
          <p:cNvSpPr txBox="1"/>
          <p:nvPr/>
        </p:nvSpPr>
        <p:spPr>
          <a:xfrm>
            <a:off x="2605559" y="5057985"/>
            <a:ext cx="337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err="1"/>
              <a:t>vt.</a:t>
            </a:r>
            <a:r>
              <a:rPr lang="en-US" altLang="zh-CN" sz="2400" b="1" i="1" dirty="0"/>
              <a:t>/n.</a:t>
            </a:r>
            <a:r>
              <a:rPr lang="zh-CN" altLang="en-US" sz="2400" b="1" dirty="0"/>
              <a:t>克隆</a:t>
            </a:r>
            <a:endParaRPr lang="zh-CN" alt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9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9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9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587" grpId="0"/>
      <p:bldP spid="1052588" grpId="0"/>
      <p:bldP spid="1052589" grpId="0"/>
      <p:bldP spid="1052590" grpId="0"/>
      <p:bldP spid="1052591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4204</Words>
  <Application>Microsoft Office PowerPoint</Application>
  <PresentationFormat>宽屏</PresentationFormat>
  <Paragraphs>2370</Paragraphs>
  <Slides>64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64</vt:i4>
      </vt:variant>
    </vt:vector>
  </HeadingPairs>
  <TitlesOfParts>
    <vt:vector size="73" baseType="lpstr">
      <vt:lpstr>Arial Unicode MS</vt:lpstr>
      <vt:lpstr>宋体</vt:lpstr>
      <vt:lpstr>微软雅黑</vt:lpstr>
      <vt:lpstr>Arial</vt:lpstr>
      <vt:lpstr>Calibri</vt:lpstr>
      <vt:lpstr>Calibri Light</vt:lpstr>
      <vt:lpstr>Impact</vt:lpstr>
      <vt:lpstr>Times New Roman</vt:lpstr>
      <vt:lpstr>Office 主题</vt:lpstr>
      <vt:lpstr>PowerPoint 演示文稿</vt:lpstr>
      <vt:lpstr>分类法记单词-1</vt:lpstr>
      <vt:lpstr>高考词汇精讲</vt:lpstr>
      <vt:lpstr>谐音法记词</vt:lpstr>
      <vt:lpstr>谐音法记词</vt:lpstr>
      <vt:lpstr>谐音法记词</vt:lpstr>
      <vt:lpstr>谐音法记词</vt:lpstr>
      <vt:lpstr>谐音法记词</vt:lpstr>
      <vt:lpstr>谐音法记词</vt:lpstr>
      <vt:lpstr>谐音法记词</vt:lpstr>
      <vt:lpstr>谐音法记词</vt:lpstr>
      <vt:lpstr>谐音法记词</vt:lpstr>
      <vt:lpstr>谐音法记词</vt:lpstr>
      <vt:lpstr>谐音法记词</vt:lpstr>
      <vt:lpstr>谐音法记词</vt:lpstr>
      <vt:lpstr>谐音法记词</vt:lpstr>
      <vt:lpstr>谐音法记词</vt:lpstr>
      <vt:lpstr>谐音法记词</vt:lpstr>
      <vt:lpstr>谐音法记词</vt:lpstr>
      <vt:lpstr>谐音法记词</vt:lpstr>
      <vt:lpstr>地理类词汇</vt:lpstr>
      <vt:lpstr>地理类词汇</vt:lpstr>
      <vt:lpstr>天气类词汇</vt:lpstr>
      <vt:lpstr>天气类词汇</vt:lpstr>
      <vt:lpstr>天气类词汇</vt:lpstr>
      <vt:lpstr>温度类词汇</vt:lpstr>
      <vt:lpstr>温度类词汇</vt:lpstr>
      <vt:lpstr>PowerPoint 演示文稿</vt:lpstr>
      <vt:lpstr>I. 根据提示写出单词的正确形式</vt:lpstr>
      <vt:lpstr>II. 写出单词的正确含义</vt:lpstr>
      <vt:lpstr>III. 单词活用</vt:lpstr>
      <vt:lpstr>IV. 用所给动词的适当形式填空</vt:lpstr>
      <vt:lpstr>V. 介副词填空</vt:lpstr>
      <vt:lpstr>VI. 单句写作</vt:lpstr>
      <vt:lpstr>分类法记单词-2</vt:lpstr>
      <vt:lpstr>高考词汇精讲</vt:lpstr>
      <vt:lpstr>人物类词汇</vt:lpstr>
      <vt:lpstr>人物类词汇</vt:lpstr>
      <vt:lpstr>亲属类词汇</vt:lpstr>
      <vt:lpstr>动物类词汇</vt:lpstr>
      <vt:lpstr>动物类词汇</vt:lpstr>
      <vt:lpstr>动物类词汇</vt:lpstr>
      <vt:lpstr>动物类词汇</vt:lpstr>
      <vt:lpstr>动物类词汇</vt:lpstr>
      <vt:lpstr>植物蔬菜类词汇</vt:lpstr>
      <vt:lpstr>植物蔬菜类词汇</vt:lpstr>
      <vt:lpstr>人体部位类词汇</vt:lpstr>
      <vt:lpstr>人体动作类词汇</vt:lpstr>
      <vt:lpstr>人体动作类词汇</vt:lpstr>
      <vt:lpstr>人体动作类词汇</vt:lpstr>
      <vt:lpstr>人体动作类词汇</vt:lpstr>
      <vt:lpstr>建筑类词汇</vt:lpstr>
      <vt:lpstr>生活用品类词汇</vt:lpstr>
      <vt:lpstr>生活用品类词汇</vt:lpstr>
      <vt:lpstr>调味品类词汇</vt:lpstr>
      <vt:lpstr>学校类词汇</vt:lpstr>
      <vt:lpstr>PowerPoint 演示文稿</vt:lpstr>
      <vt:lpstr>I. 根据提示写出单词的正确形式</vt:lpstr>
      <vt:lpstr>II. 写出单词的正确含义</vt:lpstr>
      <vt:lpstr>II. 写出单词的正确含义</vt:lpstr>
      <vt:lpstr>III. 单词活用</vt:lpstr>
      <vt:lpstr>IV. 用所给动词的适当形式填空</vt:lpstr>
      <vt:lpstr>V. 介词填空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AutoBVT</dc:creator>
  <cp:lastModifiedBy>Windows 用户</cp:lastModifiedBy>
  <cp:revision>7</cp:revision>
  <dcterms:created xsi:type="dcterms:W3CDTF">2017-12-31T20:06:00Z</dcterms:created>
  <dcterms:modified xsi:type="dcterms:W3CDTF">2020-10-23T09:18:22Z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