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1" r:id="rId3"/>
    <p:sldId id="270" r:id="rId4"/>
    <p:sldId id="267" r:id="rId5"/>
    <p:sldId id="292" r:id="rId6"/>
    <p:sldId id="300" r:id="rId7"/>
    <p:sldId id="296" r:id="rId8"/>
    <p:sldId id="297" r:id="rId9"/>
    <p:sldId id="299" r:id="rId10"/>
    <p:sldId id="301" r:id="rId11"/>
    <p:sldId id="306" r:id="rId12"/>
    <p:sldId id="307" r:id="rId13"/>
    <p:sldId id="305" r:id="rId14"/>
    <p:sldId id="309" r:id="rId15"/>
    <p:sldId id="310" r:id="rId16"/>
  </p:sldIdLst>
  <p:sldSz cx="12192000" cy="6858000"/>
  <p:notesSz cx="6858000" cy="9144000"/>
  <p:embeddedFontLst>
    <p:embeddedFont>
      <p:font typeface="Stencil" panose="040409050D0802020404" pitchFamily="82" charset="0"/>
      <p:regular r:id="rId20"/>
    </p:embeddedFont>
    <p:embeddedFont>
      <p:font typeface="Calibri" panose="020F0502020204030204" charset="0"/>
      <p:regular r:id="rId21"/>
      <p:bold r:id="rId22"/>
      <p:italic r:id="rId23"/>
      <p:boldItalic r:id="rId24"/>
    </p:embeddedFont>
    <p:embeddedFont>
      <p:font typeface="微软雅黑" panose="020B0503020204020204" charset="-122"/>
      <p:regular r:id="rId25"/>
    </p:embeddedFont>
    <p:embeddedFont>
      <p:font typeface="华文新魏" panose="02010800040101010101" pitchFamily="2" charset="-122"/>
      <p:regular r:id="rId26"/>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D5C0C"/>
    <a:srgbClr val="F3541A"/>
    <a:srgbClr val="00A1F8"/>
    <a:srgbClr val="5FEBFD"/>
    <a:srgbClr val="00C1D8"/>
    <a:srgbClr val="005C77"/>
    <a:srgbClr val="009FC8"/>
    <a:srgbClr val="FE9B1C"/>
    <a:srgbClr val="83CC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818" autoAdjust="0"/>
    <p:restoredTop sz="94660"/>
  </p:normalViewPr>
  <p:slideViewPr>
    <p:cSldViewPr snapToGrid="0">
      <p:cViewPr varScale="1">
        <p:scale>
          <a:sx n="74" d="100"/>
          <a:sy n="74" d="100"/>
        </p:scale>
        <p:origin x="183" y="48"/>
      </p:cViewPr>
      <p:guideLst>
        <p:guide orient="horz" pos="221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font" Target="fonts/font7.fntdata"/><Relationship Id="rId25" Type="http://schemas.openxmlformats.org/officeDocument/2006/relationships/font" Target="fonts/font6.fntdata"/><Relationship Id="rId24" Type="http://schemas.openxmlformats.org/officeDocument/2006/relationships/font" Target="fonts/font5.fntdata"/><Relationship Id="rId23" Type="http://schemas.openxmlformats.org/officeDocument/2006/relationships/font" Target="fonts/font4.fntdata"/><Relationship Id="rId22" Type="http://schemas.openxmlformats.org/officeDocument/2006/relationships/font" Target="fonts/font3.fntdata"/><Relationship Id="rId21" Type="http://schemas.openxmlformats.org/officeDocument/2006/relationships/font" Target="fonts/font2.fntdata"/><Relationship Id="rId20" Type="http://schemas.openxmlformats.org/officeDocument/2006/relationships/font" Target="fonts/font1.fntdata"/><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12" name="图片 11" descr="水印"/>
          <p:cNvPicPr>
            <a:picLocks noChangeAspect="1"/>
          </p:cNvPicPr>
          <p:nvPr userDrawn="1"/>
        </p:nvPicPr>
        <p:blipFill>
          <a:blip r:embed="rId12"/>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slide" Target="slide6.xml"/><Relationship Id="rId2" Type="http://schemas.openxmlformats.org/officeDocument/2006/relationships/slide" Target="slide4.xml"/><Relationship Id="rId1"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slide" Target="slide3.xml"/></Relationships>
</file>

<file path=ppt/slides/_rels/slide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 Id="rId3" Type="http://schemas.openxmlformats.org/officeDocument/2006/relationships/image" Target="../media/image7.jpeg"/><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0.png"/><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17.jpeg"/><Relationship Id="rId1"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9764" y="311284"/>
            <a:ext cx="5698156" cy="584775"/>
          </a:xfrm>
          <a:prstGeom prst="rect">
            <a:avLst/>
          </a:prstGeom>
          <a:noFill/>
        </p:spPr>
        <p:txBody>
          <a:bodyPr wrap="square" rtlCol="0">
            <a:spAutoFit/>
          </a:bodyPr>
          <a:lstStyle/>
          <a:p>
            <a:r>
              <a:rPr lang="en-US" altLang="zh-CN" sz="3200" b="1" dirty="0" smtClean="0">
                <a:latin typeface="Stencil" panose="040409050D0802020404" pitchFamily="82" charset="0"/>
              </a:rPr>
              <a:t>Assignment</a:t>
            </a:r>
            <a:endParaRPr lang="zh-CN" altLang="en-US" sz="3200" b="1" dirty="0">
              <a:latin typeface="Stencil" panose="040409050D0802020404" pitchFamily="82" charset="0"/>
            </a:endParaRPr>
          </a:p>
        </p:txBody>
      </p:sp>
      <p:sp>
        <p:nvSpPr>
          <p:cNvPr id="6" name="矩形 5"/>
          <p:cNvSpPr/>
          <p:nvPr/>
        </p:nvSpPr>
        <p:spPr>
          <a:xfrm>
            <a:off x="463550" y="1306830"/>
            <a:ext cx="4340860" cy="1753235"/>
          </a:xfrm>
          <a:prstGeom prst="rect">
            <a:avLst/>
          </a:prstGeom>
        </p:spPr>
        <p:txBody>
          <a:bodyPr wrap="square">
            <a:spAutoFit/>
          </a:bodyPr>
          <a:lstStyle/>
          <a:p>
            <a:r>
              <a:rPr lang="en-US" altLang="zh-CN" b="1" dirty="0">
                <a:solidFill>
                  <a:srgbClr val="0000FF"/>
                </a:solidFill>
              </a:rPr>
              <a:t>     </a:t>
            </a:r>
            <a:r>
              <a:rPr lang="zh-CN" altLang="en-US" b="1" dirty="0">
                <a:solidFill>
                  <a:srgbClr val="0000FF"/>
                </a:solidFill>
              </a:rPr>
              <a:t>（题目一）</a:t>
            </a:r>
            <a:r>
              <a:rPr lang="zh-CN" altLang="en-US" b="1" dirty="0" smtClean="0">
                <a:solidFill>
                  <a:schemeClr val="tx1">
                    <a:lumMod val="95000"/>
                    <a:lumOff val="5000"/>
                  </a:schemeClr>
                </a:solidFill>
              </a:rPr>
              <a:t>假定</a:t>
            </a:r>
            <a:r>
              <a:rPr lang="zh-CN" altLang="en-US" b="1" dirty="0">
                <a:solidFill>
                  <a:schemeClr val="tx1">
                    <a:lumMod val="95000"/>
                    <a:lumOff val="5000"/>
                  </a:schemeClr>
                </a:solidFill>
              </a:rPr>
              <a:t>你</a:t>
            </a:r>
            <a:r>
              <a:rPr lang="zh-CN" altLang="en-US" b="1" dirty="0" smtClean="0">
                <a:solidFill>
                  <a:schemeClr val="tx1">
                    <a:lumMod val="95000"/>
                    <a:lumOff val="5000"/>
                  </a:schemeClr>
                </a:solidFill>
              </a:rPr>
              <a:t>是校学生会主席李华</a:t>
            </a:r>
            <a:r>
              <a:rPr lang="zh-CN" altLang="en-US" b="1" dirty="0">
                <a:solidFill>
                  <a:schemeClr val="tx1">
                    <a:lumMod val="95000"/>
                    <a:lumOff val="5000"/>
                  </a:schemeClr>
                </a:solidFill>
              </a:rPr>
              <a:t>，你校拟在</a:t>
            </a:r>
            <a:r>
              <a:rPr lang="en-US" altLang="zh-CN" b="1" dirty="0">
                <a:solidFill>
                  <a:schemeClr val="tx1">
                    <a:lumMod val="95000"/>
                    <a:lumOff val="5000"/>
                  </a:schemeClr>
                </a:solidFill>
              </a:rPr>
              <a:t>3</a:t>
            </a:r>
            <a:r>
              <a:rPr lang="zh-CN" altLang="en-US" b="1" dirty="0">
                <a:solidFill>
                  <a:schemeClr val="tx1">
                    <a:lumMod val="95000"/>
                    <a:lumOff val="5000"/>
                  </a:schemeClr>
                </a:solidFill>
              </a:rPr>
              <a:t>月</a:t>
            </a:r>
            <a:r>
              <a:rPr lang="en-US" altLang="zh-CN" b="1" dirty="0">
                <a:solidFill>
                  <a:schemeClr val="tx1">
                    <a:lumMod val="95000"/>
                    <a:lumOff val="5000"/>
                  </a:schemeClr>
                </a:solidFill>
              </a:rPr>
              <a:t>22</a:t>
            </a:r>
            <a:r>
              <a:rPr lang="zh-CN" altLang="en-US" b="1" dirty="0">
                <a:solidFill>
                  <a:schemeClr val="tx1">
                    <a:lumMod val="95000"/>
                    <a:lumOff val="5000"/>
                  </a:schemeClr>
                </a:solidFill>
              </a:rPr>
              <a:t>日</a:t>
            </a:r>
            <a:r>
              <a:rPr lang="en-US" altLang="zh-CN" b="1" dirty="0">
                <a:solidFill>
                  <a:schemeClr val="tx1">
                    <a:lumMod val="95000"/>
                    <a:lumOff val="5000"/>
                  </a:schemeClr>
                </a:solidFill>
              </a:rPr>
              <a:t>“</a:t>
            </a:r>
            <a:r>
              <a:rPr lang="zh-CN" altLang="en-US" b="1" dirty="0">
                <a:solidFill>
                  <a:schemeClr val="tx1">
                    <a:lumMod val="95000"/>
                    <a:lumOff val="5000"/>
                  </a:schemeClr>
                </a:solidFill>
              </a:rPr>
              <a:t>世界水日</a:t>
            </a:r>
            <a:r>
              <a:rPr lang="en-US" altLang="zh-CN" b="1" dirty="0">
                <a:solidFill>
                  <a:schemeClr val="tx1">
                    <a:lumMod val="95000"/>
                    <a:lumOff val="5000"/>
                  </a:schemeClr>
                </a:solidFill>
              </a:rPr>
              <a:t>” </a:t>
            </a:r>
            <a:r>
              <a:rPr lang="zh-CN" altLang="en-US" b="1" dirty="0">
                <a:solidFill>
                  <a:schemeClr val="tx1">
                    <a:lumMod val="95000"/>
                    <a:lumOff val="5000"/>
                  </a:schemeClr>
                </a:solidFill>
              </a:rPr>
              <a:t>（</a:t>
            </a:r>
            <a:r>
              <a:rPr lang="en-US" altLang="zh-CN" b="1" dirty="0">
                <a:solidFill>
                  <a:schemeClr val="tx1">
                    <a:lumMod val="95000"/>
                    <a:lumOff val="5000"/>
                  </a:schemeClr>
                </a:solidFill>
              </a:rPr>
              <a:t>World Water Day</a:t>
            </a:r>
            <a:r>
              <a:rPr lang="zh-CN" altLang="en-US" b="1" dirty="0">
                <a:solidFill>
                  <a:schemeClr val="tx1">
                    <a:lumMod val="95000"/>
                    <a:lumOff val="5000"/>
                  </a:schemeClr>
                </a:solidFill>
              </a:rPr>
              <a:t>）</a:t>
            </a:r>
            <a:r>
              <a:rPr lang="zh-CN" b="1" dirty="0" smtClean="0">
                <a:solidFill>
                  <a:schemeClr val="tx1">
                    <a:lumMod val="95000"/>
                    <a:lumOff val="5000"/>
                  </a:schemeClr>
                </a:solidFill>
              </a:rPr>
              <a:t>组织学生</a:t>
            </a:r>
            <a:r>
              <a:rPr lang="zh-CN" altLang="en-US" b="1" dirty="0" smtClean="0">
                <a:solidFill>
                  <a:schemeClr val="tx1">
                    <a:lumMod val="95000"/>
                    <a:lumOff val="5000"/>
                  </a:schemeClr>
                </a:solidFill>
                <a:sym typeface="+mn-ea"/>
              </a:rPr>
              <a:t>走上街头开展公益宣传活动，请你写一份通知</a:t>
            </a:r>
            <a:r>
              <a:rPr lang="zh-CN" b="1" dirty="0" smtClean="0">
                <a:solidFill>
                  <a:schemeClr val="tx1">
                    <a:lumMod val="95000"/>
                    <a:lumOff val="5000"/>
                  </a:schemeClr>
                </a:solidFill>
              </a:rPr>
              <a:t>，内容包括：</a:t>
            </a:r>
            <a:endParaRPr lang="en-US" altLang="zh-CN" b="1" dirty="0" smtClean="0">
              <a:solidFill>
                <a:schemeClr val="tx1">
                  <a:lumMod val="95000"/>
                  <a:lumOff val="5000"/>
                </a:schemeClr>
              </a:solidFill>
            </a:endParaRPr>
          </a:p>
          <a:p>
            <a:pPr indent="0">
              <a:buNone/>
            </a:pPr>
            <a:r>
              <a:rPr lang="zh-CN" altLang="en-US" b="1" dirty="0" smtClean="0">
                <a:solidFill>
                  <a:schemeClr val="tx1">
                    <a:lumMod val="95000"/>
                    <a:lumOff val="5000"/>
                  </a:schemeClr>
                </a:solidFill>
              </a:rPr>
              <a:t>     </a:t>
            </a:r>
            <a:r>
              <a:rPr lang="en-US" altLang="zh-CN" b="1" dirty="0" smtClean="0">
                <a:solidFill>
                  <a:schemeClr val="tx1">
                    <a:lumMod val="95000"/>
                    <a:lumOff val="5000"/>
                  </a:schemeClr>
                </a:solidFill>
              </a:rPr>
              <a:t>1. </a:t>
            </a:r>
            <a:r>
              <a:rPr lang="zh-CN" altLang="en-US" b="1" dirty="0" smtClean="0">
                <a:solidFill>
                  <a:schemeClr val="tx1">
                    <a:lumMod val="95000"/>
                    <a:lumOff val="5000"/>
                  </a:schemeClr>
                </a:solidFill>
              </a:rPr>
              <a:t>活动</a:t>
            </a:r>
            <a:r>
              <a:rPr lang="zh-CN" altLang="en-US" b="1" dirty="0" smtClean="0">
                <a:solidFill>
                  <a:schemeClr val="tx1">
                    <a:lumMod val="95000"/>
                    <a:lumOff val="5000"/>
                  </a:schemeClr>
                </a:solidFill>
                <a:sym typeface="+mn-ea"/>
              </a:rPr>
              <a:t>目的和</a:t>
            </a:r>
            <a:r>
              <a:rPr lang="zh-CN" altLang="en-US" b="1" dirty="0" smtClean="0">
                <a:solidFill>
                  <a:schemeClr val="tx1">
                    <a:lumMod val="95000"/>
                    <a:lumOff val="5000"/>
                  </a:schemeClr>
                </a:solidFill>
              </a:rPr>
              <a:t>内容；</a:t>
            </a:r>
            <a:endParaRPr lang="en-US" altLang="zh-CN" b="1" dirty="0">
              <a:solidFill>
                <a:schemeClr val="tx1">
                  <a:lumMod val="95000"/>
                  <a:lumOff val="5000"/>
                </a:schemeClr>
              </a:solidFill>
            </a:endParaRPr>
          </a:p>
          <a:p>
            <a:pPr indent="0">
              <a:buNone/>
            </a:pPr>
            <a:r>
              <a:rPr lang="zh-CN" altLang="en-US" b="1" dirty="0">
                <a:solidFill>
                  <a:schemeClr val="tx1">
                    <a:lumMod val="95000"/>
                    <a:lumOff val="5000"/>
                  </a:schemeClr>
                </a:solidFill>
              </a:rPr>
              <a:t>     </a:t>
            </a:r>
            <a:r>
              <a:rPr lang="en-US" altLang="zh-CN" b="1" dirty="0">
                <a:solidFill>
                  <a:schemeClr val="tx1">
                    <a:lumMod val="95000"/>
                    <a:lumOff val="5000"/>
                  </a:schemeClr>
                </a:solidFill>
              </a:rPr>
              <a:t>2. </a:t>
            </a:r>
            <a:r>
              <a:rPr lang="zh-CN" altLang="en-US" b="1" dirty="0">
                <a:solidFill>
                  <a:schemeClr val="tx1">
                    <a:lumMod val="95000"/>
                    <a:lumOff val="5000"/>
                  </a:schemeClr>
                </a:solidFill>
              </a:rPr>
              <a:t>期待参与。</a:t>
            </a:r>
            <a:endParaRPr lang="zh-CN" altLang="en-US" b="1" dirty="0">
              <a:solidFill>
                <a:schemeClr val="tx1">
                  <a:lumMod val="95000"/>
                  <a:lumOff val="5000"/>
                </a:schemeClr>
              </a:solidFill>
            </a:endParaRPr>
          </a:p>
        </p:txBody>
      </p:sp>
      <p:pic>
        <p:nvPicPr>
          <p:cNvPr id="3" name="内容占位符 2"/>
          <p:cNvPicPr>
            <a:picLocks noChangeAspect="1"/>
          </p:cNvPicPr>
          <p:nvPr>
            <p:ph idx="1"/>
          </p:nvPr>
        </p:nvPicPr>
        <p:blipFill>
          <a:blip r:embed="rId1"/>
          <a:stretch>
            <a:fillRect/>
          </a:stretch>
        </p:blipFill>
        <p:spPr>
          <a:xfrm>
            <a:off x="5099685" y="1512570"/>
            <a:ext cx="1993265" cy="1495425"/>
          </a:xfrm>
          <a:prstGeom prst="rect">
            <a:avLst/>
          </a:prstGeom>
        </p:spPr>
      </p:pic>
      <p:sp>
        <p:nvSpPr>
          <p:cNvPr id="100" name="文本框 99"/>
          <p:cNvSpPr txBox="1"/>
          <p:nvPr/>
        </p:nvSpPr>
        <p:spPr>
          <a:xfrm>
            <a:off x="7242175" y="1306830"/>
            <a:ext cx="4522470" cy="2030095"/>
          </a:xfrm>
          <a:prstGeom prst="rect">
            <a:avLst/>
          </a:prstGeom>
          <a:noFill/>
          <a:ln w="9525">
            <a:noFill/>
          </a:ln>
        </p:spPr>
        <p:txBody>
          <a:bodyPr wrap="square">
            <a:spAutoFit/>
          </a:bodyPr>
          <a:p>
            <a:pPr indent="304800"/>
            <a:r>
              <a:rPr lang="zh-CN" altLang="en-US" sz="1800" b="1" dirty="0" smtClean="0">
                <a:solidFill>
                  <a:srgbClr val="0000FF"/>
                </a:solidFill>
              </a:rPr>
              <a:t>（题目二）</a:t>
            </a:r>
            <a:r>
              <a:rPr lang="zh-CN" altLang="en-US" b="1" dirty="0" smtClean="0">
                <a:solidFill>
                  <a:schemeClr val="tx1">
                    <a:lumMod val="95000"/>
                    <a:lumOff val="5000"/>
                  </a:schemeClr>
                </a:solidFill>
                <a:sym typeface="+mn-ea"/>
              </a:rPr>
              <a:t>3月22世界水日即将到来，你校想以此为契机，呼吁同学们节约用水、防治水污染。</a:t>
            </a:r>
            <a:r>
              <a:rPr lang="zh-CN" altLang="en-US" sz="1800" b="1" dirty="0" smtClean="0">
                <a:solidFill>
                  <a:schemeClr val="tx1">
                    <a:lumMod val="95000"/>
                    <a:lumOff val="5000"/>
                  </a:schemeClr>
                </a:solidFill>
              </a:rPr>
              <a:t>假定你是学生会主席李华，请你代表学生会写一份倡议书。内容包括：</a:t>
            </a:r>
            <a:endParaRPr lang="zh-CN" altLang="en-US" sz="1800" b="1" dirty="0" smtClean="0">
              <a:solidFill>
                <a:schemeClr val="tx1">
                  <a:lumMod val="95000"/>
                  <a:lumOff val="5000"/>
                </a:schemeClr>
              </a:solidFill>
            </a:endParaRPr>
          </a:p>
          <a:p>
            <a:pPr indent="304800"/>
            <a:r>
              <a:rPr lang="zh-CN" altLang="en-US" sz="1800" b="1" dirty="0" smtClean="0">
                <a:solidFill>
                  <a:schemeClr val="tx1">
                    <a:lumMod val="95000"/>
                    <a:lumOff val="5000"/>
                  </a:schemeClr>
                </a:solidFill>
              </a:rPr>
              <a:t>1. </a:t>
            </a:r>
            <a:r>
              <a:rPr lang="zh-CN" altLang="en-US" b="1" dirty="0" smtClean="0">
                <a:solidFill>
                  <a:schemeClr val="tx1">
                    <a:lumMod val="95000"/>
                    <a:lumOff val="5000"/>
                  </a:schemeClr>
                </a:solidFill>
                <a:sym typeface="+mn-ea"/>
              </a:rPr>
              <a:t>倡议原因</a:t>
            </a:r>
            <a:r>
              <a:rPr lang="zh-CN" altLang="en-US" sz="1800" b="1" dirty="0" smtClean="0">
                <a:solidFill>
                  <a:schemeClr val="tx1">
                    <a:lumMod val="95000"/>
                    <a:lumOff val="5000"/>
                  </a:schemeClr>
                </a:solidFill>
              </a:rPr>
              <a:t>；</a:t>
            </a:r>
            <a:endParaRPr lang="zh-CN" altLang="en-US" sz="1800" b="1" dirty="0" smtClean="0">
              <a:solidFill>
                <a:schemeClr val="tx1">
                  <a:lumMod val="95000"/>
                  <a:lumOff val="5000"/>
                </a:schemeClr>
              </a:solidFill>
            </a:endParaRPr>
          </a:p>
          <a:p>
            <a:pPr indent="304800"/>
            <a:r>
              <a:rPr lang="zh-CN" altLang="en-US" sz="1800" b="1" dirty="0" smtClean="0">
                <a:solidFill>
                  <a:schemeClr val="tx1">
                    <a:lumMod val="95000"/>
                    <a:lumOff val="5000"/>
                  </a:schemeClr>
                </a:solidFill>
              </a:rPr>
              <a:t>2. 具体措施；</a:t>
            </a:r>
            <a:endParaRPr lang="zh-CN" altLang="en-US" sz="1800" b="1" dirty="0" smtClean="0">
              <a:solidFill>
                <a:schemeClr val="tx1">
                  <a:lumMod val="95000"/>
                  <a:lumOff val="5000"/>
                </a:schemeClr>
              </a:solidFill>
            </a:endParaRPr>
          </a:p>
          <a:p>
            <a:pPr indent="304800"/>
            <a:r>
              <a:rPr lang="zh-CN" altLang="en-US" sz="1800" b="1" dirty="0" smtClean="0">
                <a:solidFill>
                  <a:schemeClr val="tx1">
                    <a:lumMod val="95000"/>
                    <a:lumOff val="5000"/>
                  </a:schemeClr>
                </a:solidFill>
              </a:rPr>
              <a:t>3. 发出倡议。</a:t>
            </a:r>
            <a:endParaRPr lang="zh-CN" altLang="en-US" sz="1800" b="1" dirty="0" smtClean="0">
              <a:solidFill>
                <a:schemeClr val="tx1">
                  <a:lumMod val="95000"/>
                  <a:lumOff val="5000"/>
                </a:schemeClr>
              </a:solidFill>
            </a:endParaRPr>
          </a:p>
        </p:txBody>
      </p:sp>
      <p:sp>
        <p:nvSpPr>
          <p:cNvPr id="2" name="文本框 1"/>
          <p:cNvSpPr txBox="1"/>
          <p:nvPr/>
        </p:nvSpPr>
        <p:spPr>
          <a:xfrm>
            <a:off x="3335655" y="419735"/>
            <a:ext cx="8174990" cy="368300"/>
          </a:xfrm>
          <a:prstGeom prst="rect">
            <a:avLst/>
          </a:prstGeom>
          <a:noFill/>
        </p:spPr>
        <p:txBody>
          <a:bodyPr wrap="square" rtlCol="0">
            <a:spAutoFit/>
          </a:bodyPr>
          <a:p>
            <a:r>
              <a:rPr lang="en-US" altLang="zh-CN" b="1"/>
              <a:t>Choose one to write a passage of no less than 80 words. </a:t>
            </a:r>
            <a:endParaRPr lang="en-US" altLang="zh-CN" b="1"/>
          </a:p>
        </p:txBody>
      </p:sp>
      <p:graphicFrame>
        <p:nvGraphicFramePr>
          <p:cNvPr id="4" name="表格 3"/>
          <p:cNvGraphicFramePr/>
          <p:nvPr/>
        </p:nvGraphicFramePr>
        <p:xfrm>
          <a:off x="713740" y="3469005"/>
          <a:ext cx="10603230" cy="2776220"/>
        </p:xfrm>
        <a:graphic>
          <a:graphicData uri="http://schemas.openxmlformats.org/drawingml/2006/table">
            <a:tbl>
              <a:tblPr firstRow="1" bandRow="1">
                <a:tableStyleId>{5C22544A-7EE6-4342-B048-85BDC9FD1C3A}</a:tableStyleId>
              </a:tblPr>
              <a:tblGrid>
                <a:gridCol w="3534410"/>
                <a:gridCol w="3534410"/>
                <a:gridCol w="3534410"/>
              </a:tblGrid>
              <a:tr h="549275">
                <a:tc>
                  <a:txBody>
                    <a:bodyPr/>
                    <a:p>
                      <a:pPr>
                        <a:buNone/>
                      </a:pPr>
                      <a:endParaRPr lang="zh-CN" altLang="en-US"/>
                    </a:p>
                  </a:txBody>
                  <a:tcPr>
                    <a:solidFill>
                      <a:schemeClr val="bg1"/>
                    </a:solidFill>
                  </a:tcPr>
                </a:tc>
                <a:tc>
                  <a:txBody>
                    <a:bodyPr/>
                    <a:p>
                      <a:pPr>
                        <a:buNone/>
                      </a:pPr>
                      <a:endParaRPr lang="zh-CN" altLang="en-US"/>
                    </a:p>
                  </a:txBody>
                  <a:tcPr>
                    <a:solidFill>
                      <a:schemeClr val="bg1"/>
                    </a:solidFill>
                  </a:tcPr>
                </a:tc>
                <a:tc>
                  <a:txBody>
                    <a:bodyPr/>
                    <a:p>
                      <a:pPr>
                        <a:buNone/>
                      </a:pPr>
                      <a:endParaRPr lang="zh-CN" altLang="en-US"/>
                    </a:p>
                  </a:txBody>
                  <a:tcPr>
                    <a:solidFill>
                      <a:schemeClr val="bg1"/>
                    </a:solidFill>
                  </a:tcPr>
                </a:tc>
              </a:tr>
              <a:tr h="549275">
                <a:tc>
                  <a:txBody>
                    <a:bodyPr/>
                    <a:p>
                      <a:pPr algn="ctr">
                        <a:buNone/>
                      </a:pPr>
                      <a:r>
                        <a:rPr lang="en-US" altLang="zh-CN" sz="3200" b="1"/>
                        <a:t>notice</a:t>
                      </a:r>
                      <a:endParaRPr lang="en-US" altLang="zh-CN" sz="3200" b="1"/>
                    </a:p>
                  </a:txBody>
                  <a:tcPr anchor="ctr" anchorCtr="0"/>
                </a:tc>
                <a:tc>
                  <a:txBody>
                    <a:bodyPr/>
                    <a:p>
                      <a:pPr algn="ctr">
                        <a:buNone/>
                      </a:pPr>
                      <a:r>
                        <a:rPr lang="en-US" altLang="zh-CN" sz="3200" b="1" i="1">
                          <a:latin typeface="Times New Roman" panose="02020603050405020304" charset="0"/>
                          <a:cs typeface="Times New Roman" panose="02020603050405020304" charset="0"/>
                        </a:rPr>
                        <a:t>text type</a:t>
                      </a:r>
                      <a:endParaRPr lang="en-US" altLang="zh-CN" sz="3200" b="1" i="1">
                        <a:latin typeface="Times New Roman" panose="02020603050405020304" charset="0"/>
                        <a:cs typeface="Times New Roman" panose="02020603050405020304" charset="0"/>
                      </a:endParaRPr>
                    </a:p>
                  </a:txBody>
                  <a:tcPr anchor="ctr" anchorCtr="0"/>
                </a:tc>
                <a:tc>
                  <a:txBody>
                    <a:bodyPr/>
                    <a:p>
                      <a:pPr algn="ctr">
                        <a:buNone/>
                      </a:pPr>
                      <a:r>
                        <a:rPr lang="en-US" altLang="zh-CN" sz="2800" b="1"/>
                        <a:t>an initiative/ appeal</a:t>
                      </a:r>
                      <a:endParaRPr lang="en-US" altLang="zh-CN" sz="2800" b="1"/>
                    </a:p>
                  </a:txBody>
                  <a:tcPr anchor="ctr" anchorCtr="0"/>
                </a:tc>
              </a:tr>
              <a:tr h="579120">
                <a:tc>
                  <a:txBody>
                    <a:bodyPr/>
                    <a:p>
                      <a:pPr algn="ctr">
                        <a:buNone/>
                      </a:pPr>
                      <a:r>
                        <a:rPr lang="en-US" altLang="zh-CN" sz="3200" b="1"/>
                        <a:t>future</a:t>
                      </a:r>
                      <a:endParaRPr lang="en-US" altLang="zh-CN" sz="3200" b="1"/>
                    </a:p>
                  </a:txBody>
                  <a:tcPr anchor="ctr" anchorCtr="0"/>
                </a:tc>
                <a:tc>
                  <a:txBody>
                    <a:bodyPr/>
                    <a:p>
                      <a:pPr algn="ctr">
                        <a:buNone/>
                      </a:pPr>
                      <a:r>
                        <a:rPr lang="en-US" altLang="zh-CN" sz="3200" b="1" i="1">
                          <a:latin typeface="Times New Roman" panose="02020603050405020304" charset="0"/>
                          <a:cs typeface="Times New Roman" panose="02020603050405020304" charset="0"/>
                        </a:rPr>
                        <a:t>tense</a:t>
                      </a:r>
                      <a:endParaRPr lang="en-US" altLang="zh-CN" sz="3200" b="1" i="1">
                        <a:latin typeface="Times New Roman" panose="02020603050405020304" charset="0"/>
                        <a:cs typeface="Times New Roman" panose="02020603050405020304" charset="0"/>
                      </a:endParaRPr>
                    </a:p>
                  </a:txBody>
                  <a:tcPr anchor="ctr" anchorCtr="0"/>
                </a:tc>
                <a:tc>
                  <a:txBody>
                    <a:bodyPr/>
                    <a:p>
                      <a:pPr algn="ctr">
                        <a:buNone/>
                      </a:pPr>
                      <a:r>
                        <a:rPr lang="en-US" altLang="zh-CN" sz="3200" b="1"/>
                        <a:t>present</a:t>
                      </a:r>
                      <a:endParaRPr lang="en-US" altLang="zh-CN" sz="3200" b="1"/>
                    </a:p>
                  </a:txBody>
                  <a:tcPr anchor="ctr" anchorCtr="0"/>
                </a:tc>
              </a:tr>
              <a:tr h="549275">
                <a:tc>
                  <a:txBody>
                    <a:bodyPr/>
                    <a:p>
                      <a:pPr algn="ctr">
                        <a:buNone/>
                      </a:pPr>
                      <a:r>
                        <a:rPr lang="en-US" altLang="zh-CN" sz="3200" b="1"/>
                        <a:t>2nd</a:t>
                      </a:r>
                      <a:endParaRPr lang="en-US" altLang="zh-CN" sz="3200" b="1"/>
                    </a:p>
                  </a:txBody>
                  <a:tcPr anchor="ctr" anchorCtr="0"/>
                </a:tc>
                <a:tc>
                  <a:txBody>
                    <a:bodyPr/>
                    <a:p>
                      <a:pPr algn="ctr">
                        <a:buNone/>
                      </a:pPr>
                      <a:r>
                        <a:rPr lang="en-US" altLang="zh-CN" sz="3200" b="1" i="1">
                          <a:latin typeface="Times New Roman" panose="02020603050405020304" charset="0"/>
                          <a:cs typeface="Times New Roman" panose="02020603050405020304" charset="0"/>
                        </a:rPr>
                        <a:t>person</a:t>
                      </a:r>
                      <a:endParaRPr lang="en-US" altLang="zh-CN" sz="3200" b="1" i="1">
                        <a:latin typeface="Times New Roman" panose="02020603050405020304" charset="0"/>
                        <a:cs typeface="Times New Roman" panose="02020603050405020304" charset="0"/>
                      </a:endParaRPr>
                    </a:p>
                  </a:txBody>
                  <a:tcPr anchor="ctr" anchorCtr="0"/>
                </a:tc>
                <a:tc>
                  <a:txBody>
                    <a:bodyPr/>
                    <a:p>
                      <a:pPr algn="ctr">
                        <a:buNone/>
                      </a:pPr>
                      <a:r>
                        <a:rPr lang="en-US" altLang="zh-CN" sz="3200" b="1"/>
                        <a:t>2nd</a:t>
                      </a:r>
                      <a:endParaRPr lang="en-US" altLang="zh-CN" sz="3200" b="1"/>
                    </a:p>
                  </a:txBody>
                  <a:tcPr anchor="ctr" anchorCtr="0"/>
                </a:tc>
              </a:tr>
              <a:tr h="549275">
                <a:tc>
                  <a:txBody>
                    <a:bodyPr/>
                    <a:p>
                      <a:pPr algn="ctr">
                        <a:buNone/>
                      </a:pPr>
                      <a:r>
                        <a:rPr lang="en-US" altLang="zh-CN" sz="3200" b="1"/>
                        <a:t>formal</a:t>
                      </a:r>
                      <a:endParaRPr lang="en-US" altLang="zh-CN" sz="3200" b="1"/>
                    </a:p>
                  </a:txBody>
                  <a:tcPr anchor="ctr" anchorCtr="0"/>
                </a:tc>
                <a:tc>
                  <a:txBody>
                    <a:bodyPr/>
                    <a:p>
                      <a:pPr algn="ctr">
                        <a:buNone/>
                      </a:pPr>
                      <a:r>
                        <a:rPr lang="en-US" altLang="zh-CN" sz="3200" b="1" i="1">
                          <a:latin typeface="Times New Roman" panose="02020603050405020304" charset="0"/>
                          <a:cs typeface="Times New Roman" panose="02020603050405020304" charset="0"/>
                        </a:rPr>
                        <a:t>tone</a:t>
                      </a:r>
                      <a:endParaRPr lang="en-US" altLang="zh-CN" sz="3200" b="1" i="1">
                        <a:latin typeface="Times New Roman" panose="02020603050405020304" charset="0"/>
                        <a:cs typeface="Times New Roman" panose="02020603050405020304" charset="0"/>
                      </a:endParaRPr>
                    </a:p>
                  </a:txBody>
                  <a:tcPr anchor="ctr" anchorCtr="0"/>
                </a:tc>
                <a:tc>
                  <a:txBody>
                    <a:bodyPr/>
                    <a:p>
                      <a:pPr algn="ctr">
                        <a:buNone/>
                      </a:pPr>
                      <a:r>
                        <a:rPr lang="en-US" altLang="zh-CN" sz="3200" b="1"/>
                        <a:t>formal</a:t>
                      </a:r>
                      <a:endParaRPr lang="en-US" altLang="zh-CN" sz="3200" b="1"/>
                    </a:p>
                  </a:txBody>
                  <a:tcPr anchor="ctr" anchorCtr="0"/>
                </a:tc>
              </a:tr>
            </a:tbl>
          </a:graphicData>
        </a:graphic>
      </p:graphicFrame>
      <p:graphicFrame>
        <p:nvGraphicFramePr>
          <p:cNvPr id="8" name="表格 7"/>
          <p:cNvGraphicFramePr/>
          <p:nvPr/>
        </p:nvGraphicFramePr>
        <p:xfrm>
          <a:off x="4248150" y="3469005"/>
          <a:ext cx="3534410" cy="2865755"/>
        </p:xfrm>
        <a:graphic>
          <a:graphicData uri="http://schemas.openxmlformats.org/drawingml/2006/table">
            <a:tbl>
              <a:tblPr firstRow="1" bandRow="1">
                <a:tableStyleId>{5C22544A-7EE6-4342-B048-85BDC9FD1C3A}</a:tableStyleId>
              </a:tblPr>
              <a:tblGrid>
                <a:gridCol w="3534410"/>
              </a:tblGrid>
              <a:tr h="549275">
                <a:tc>
                  <a:txBody>
                    <a:bodyPr/>
                    <a:p>
                      <a:pPr>
                        <a:buNone/>
                      </a:pPr>
                      <a:endParaRPr lang="zh-CN" altLang="en-US"/>
                    </a:p>
                  </a:txBody>
                  <a:tcPr>
                    <a:solidFill>
                      <a:schemeClr val="bg1"/>
                    </a:solidFill>
                  </a:tcPr>
                </a:tc>
              </a:tr>
              <a:tr h="549275">
                <a:tc>
                  <a:txBody>
                    <a:bodyPr/>
                    <a:p>
                      <a:pPr algn="ctr">
                        <a:buNone/>
                      </a:pPr>
                      <a:r>
                        <a:rPr lang="en-US" altLang="zh-CN" sz="3200" b="1" i="1">
                          <a:latin typeface="Times New Roman" panose="02020603050405020304" charset="0"/>
                          <a:cs typeface="Times New Roman" panose="02020603050405020304" charset="0"/>
                        </a:rPr>
                        <a:t>text type</a:t>
                      </a:r>
                      <a:endParaRPr lang="en-US" altLang="zh-CN" sz="3200" b="1" i="1">
                        <a:latin typeface="Times New Roman" panose="02020603050405020304" charset="0"/>
                        <a:cs typeface="Times New Roman" panose="02020603050405020304" charset="0"/>
                      </a:endParaRPr>
                    </a:p>
                  </a:txBody>
                  <a:tcPr anchor="ctr" anchorCtr="0"/>
                </a:tc>
              </a:tr>
              <a:tr h="579120">
                <a:tc>
                  <a:txBody>
                    <a:bodyPr/>
                    <a:p>
                      <a:pPr algn="ctr">
                        <a:buNone/>
                      </a:pPr>
                      <a:r>
                        <a:rPr lang="en-US" altLang="zh-CN" sz="3200" b="1" i="1">
                          <a:latin typeface="Times New Roman" panose="02020603050405020304" charset="0"/>
                          <a:cs typeface="Times New Roman" panose="02020603050405020304" charset="0"/>
                        </a:rPr>
                        <a:t>tense</a:t>
                      </a:r>
                      <a:endParaRPr lang="en-US" altLang="zh-CN" sz="3200" b="1" i="1">
                        <a:latin typeface="Times New Roman" panose="02020603050405020304" charset="0"/>
                        <a:cs typeface="Times New Roman" panose="02020603050405020304" charset="0"/>
                      </a:endParaRPr>
                    </a:p>
                  </a:txBody>
                  <a:tcPr anchor="ctr" anchorCtr="0"/>
                </a:tc>
              </a:tr>
              <a:tr h="549275">
                <a:tc>
                  <a:txBody>
                    <a:bodyPr/>
                    <a:p>
                      <a:pPr algn="ctr">
                        <a:buNone/>
                      </a:pPr>
                      <a:r>
                        <a:rPr lang="en-US" altLang="zh-CN" sz="3200" b="1" i="1">
                          <a:latin typeface="Times New Roman" panose="02020603050405020304" charset="0"/>
                          <a:cs typeface="Times New Roman" panose="02020603050405020304" charset="0"/>
                        </a:rPr>
                        <a:t>person</a:t>
                      </a:r>
                      <a:endParaRPr lang="en-US" altLang="zh-CN" sz="3200" b="1" i="1">
                        <a:latin typeface="Times New Roman" panose="02020603050405020304" charset="0"/>
                        <a:cs typeface="Times New Roman" panose="02020603050405020304" charset="0"/>
                      </a:endParaRPr>
                    </a:p>
                  </a:txBody>
                  <a:tcPr anchor="ctr" anchorCtr="0"/>
                </a:tc>
              </a:tr>
              <a:tr h="549275">
                <a:tc>
                  <a:txBody>
                    <a:bodyPr/>
                    <a:p>
                      <a:pPr algn="ctr">
                        <a:buNone/>
                      </a:pPr>
                      <a:r>
                        <a:rPr lang="en-US" altLang="zh-CN" sz="3200" b="1" i="1">
                          <a:latin typeface="Times New Roman" panose="02020603050405020304" charset="0"/>
                          <a:cs typeface="Times New Roman" panose="02020603050405020304" charset="0"/>
                        </a:rPr>
                        <a:t>tone</a:t>
                      </a:r>
                      <a:endParaRPr lang="en-US" altLang="zh-CN" sz="3200" b="1" i="1">
                        <a:latin typeface="Times New Roman" panose="02020603050405020304" charset="0"/>
                        <a:cs typeface="Times New Roman" panose="02020603050405020304" charset="0"/>
                      </a:endParaRPr>
                    </a:p>
                  </a:txBody>
                  <a:tcPr anchor="ctr" anchorCtr="0"/>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linds(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100" grpId="0"/>
      <p:bldP spid="100"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313690" y="314325"/>
            <a:ext cx="11706225" cy="6554470"/>
          </a:xfrm>
          <a:prstGeom prst="rect">
            <a:avLst/>
          </a:prstGeom>
          <a:noFill/>
        </p:spPr>
        <p:txBody>
          <a:bodyPr wrap="square" rtlCol="0" anchor="t">
            <a:spAutoFit/>
          </a:bodyPr>
          <a:p>
            <a:pPr algn="ctr"/>
            <a:r>
              <a:rPr lang="en-US" altLang="zh-CN" sz="3000"/>
              <a:t>Notice</a:t>
            </a:r>
            <a:endParaRPr lang="zh-CN" altLang="en-US" sz="3000"/>
          </a:p>
          <a:p>
            <a:r>
              <a:rPr lang="zh-CN" altLang="en-US" sz="3000"/>
              <a:t>      </a:t>
            </a:r>
            <a:r>
              <a:rPr lang="en-US" altLang="zh-CN" sz="3000" b="1">
                <a:solidFill>
                  <a:srgbClr val="0000FF"/>
                </a:solidFill>
              </a:rPr>
              <a:t>In a bid to</a:t>
            </a:r>
            <a:r>
              <a:rPr lang="en-US" altLang="zh-CN" sz="3000"/>
              <a:t> raise the public awareness of water conservation</a:t>
            </a:r>
            <a:r>
              <a:rPr lang="en-US" sz="3000"/>
              <a:t>, our school has planned to initiate a publicity campaign</a:t>
            </a:r>
            <a:r>
              <a:rPr lang="zh-CN" altLang="en-US" sz="3000"/>
              <a:t> </a:t>
            </a:r>
            <a:r>
              <a:rPr lang="en-US" altLang="zh-CN" sz="3000"/>
              <a:t>in the local community on the World Water Day, which falls on March 22 every year.  </a:t>
            </a:r>
            <a:r>
              <a:rPr lang="en-US" altLang="zh-CN" sz="3000">
                <a:effectLst>
                  <a:glow rad="101600">
                    <a:schemeClr val="accent1">
                      <a:satMod val="175000"/>
                      <a:alpha val="40000"/>
                    </a:schemeClr>
                  </a:glow>
                </a:effectLst>
              </a:rPr>
              <a:t>(</a:t>
            </a:r>
            <a:r>
              <a:rPr lang="zh-CN" altLang="en-US" sz="3000">
                <a:effectLst>
                  <a:glow rad="101600">
                    <a:schemeClr val="accent1">
                      <a:satMod val="175000"/>
                      <a:alpha val="40000"/>
                    </a:schemeClr>
                  </a:glow>
                </a:effectLst>
              </a:rPr>
              <a:t>活动目的、时间、地点</a:t>
            </a:r>
            <a:r>
              <a:rPr lang="en-US" altLang="zh-CN" sz="3000">
                <a:effectLst>
                  <a:glow rad="101600">
                    <a:schemeClr val="accent1">
                      <a:satMod val="175000"/>
                      <a:alpha val="40000"/>
                    </a:schemeClr>
                  </a:glow>
                </a:effectLst>
              </a:rPr>
              <a:t>)</a:t>
            </a:r>
            <a:endParaRPr lang="en-US" altLang="zh-CN" sz="3000">
              <a:effectLst>
                <a:glow rad="101600">
                  <a:schemeClr val="accent1">
                    <a:satMod val="175000"/>
                    <a:alpha val="40000"/>
                  </a:schemeClr>
                </a:glow>
              </a:effectLst>
            </a:endParaRPr>
          </a:p>
          <a:p>
            <a:r>
              <a:rPr lang="zh-CN" altLang="en-US" sz="3000"/>
              <a:t>     </a:t>
            </a:r>
            <a:r>
              <a:rPr lang="zh-CN" altLang="en-US" sz="3000">
                <a:solidFill>
                  <a:schemeClr val="accent2">
                    <a:lumMod val="75000"/>
                  </a:schemeClr>
                </a:solidFill>
              </a:rPr>
              <a:t> </a:t>
            </a:r>
            <a:r>
              <a:rPr lang="en-US" altLang="zh-CN" sz="3000" b="1">
                <a:solidFill>
                  <a:srgbClr val="00B050"/>
                </a:solidFill>
              </a:rPr>
              <a:t>On that day</a:t>
            </a:r>
            <a:r>
              <a:rPr lang="en-US" altLang="zh-CN" sz="3000">
                <a:solidFill>
                  <a:schemeClr val="tx1"/>
                </a:solidFill>
              </a:rPr>
              <a:t>, an inspiring speech will be delivered </a:t>
            </a:r>
            <a:r>
              <a:rPr lang="en-US" altLang="zh-CN" sz="3000" u="sng">
                <a:solidFill>
                  <a:schemeClr val="tx1"/>
                </a:solidFill>
              </a:rPr>
              <a:t>about</a:t>
            </a:r>
            <a:r>
              <a:rPr lang="en-US" altLang="zh-CN" sz="3000">
                <a:solidFill>
                  <a:schemeClr val="tx1"/>
                </a:solidFill>
              </a:rPr>
              <a:t> the urgency of saving water and preventing water pollution, </a:t>
            </a:r>
            <a:r>
              <a:rPr lang="en-US" altLang="zh-CN" sz="3000" b="1">
                <a:solidFill>
                  <a:srgbClr val="00B050"/>
                </a:solidFill>
              </a:rPr>
              <a:t>then followed by </a:t>
            </a:r>
            <a:r>
              <a:rPr lang="en-US" altLang="zh-CN" sz="3000">
                <a:solidFill>
                  <a:schemeClr val="tx1"/>
                </a:solidFill>
              </a:rPr>
              <a:t>a Q&amp;A session </a:t>
            </a:r>
            <a:r>
              <a:rPr lang="en-US" altLang="zh-CN" sz="3000" u="sng">
                <a:solidFill>
                  <a:schemeClr val="tx1"/>
                </a:solidFill>
              </a:rPr>
              <a:t>where</a:t>
            </a:r>
            <a:r>
              <a:rPr lang="en-US" altLang="zh-CN" sz="3000">
                <a:solidFill>
                  <a:schemeClr val="tx1"/>
                </a:solidFill>
              </a:rPr>
              <a:t> the locals can get souvenirs. </a:t>
            </a:r>
            <a:r>
              <a:rPr lang="en-US" altLang="zh-CN" sz="3000" b="1">
                <a:solidFill>
                  <a:srgbClr val="00B050"/>
                </a:solidFill>
              </a:rPr>
              <a:t>Other activities inlude</a:t>
            </a:r>
            <a:r>
              <a:rPr lang="en-US" altLang="zh-CN" sz="3000">
                <a:solidFill>
                  <a:schemeClr val="tx1"/>
                </a:solidFill>
              </a:rPr>
              <a:t> setting up e</a:t>
            </a:r>
            <a:r>
              <a:rPr lang="en-US" sz="3000">
                <a:solidFill>
                  <a:schemeClr val="tx1"/>
                </a:solidFill>
              </a:rPr>
              <a:t>xhibition boards and distributing leaflets to the passers-by, </a:t>
            </a:r>
            <a:r>
              <a:rPr lang="en-US" altLang="zh-CN" sz="3000" u="sng">
                <a:solidFill>
                  <a:schemeClr val="tx1"/>
                </a:solidFill>
              </a:rPr>
              <a:t>which aim to </a:t>
            </a:r>
            <a:r>
              <a:rPr lang="en-US" altLang="zh-CN" sz="3000" u="sng">
                <a:sym typeface="+mn-ea"/>
              </a:rPr>
              <a:t>change </a:t>
            </a:r>
            <a:r>
              <a:rPr lang="zh-CN" altLang="en-US" sz="3000" u="sng">
                <a:sym typeface="+mn-ea"/>
              </a:rPr>
              <a:t>how </a:t>
            </a:r>
            <a:r>
              <a:rPr lang="en-US" altLang="zh-CN" sz="3000" u="sng">
                <a:sym typeface="+mn-ea"/>
              </a:rPr>
              <a:t>people</a:t>
            </a:r>
            <a:r>
              <a:rPr lang="zh-CN" altLang="en-US" sz="3000" u="sng">
                <a:sym typeface="+mn-ea"/>
              </a:rPr>
              <a:t> use, consume and manage water</a:t>
            </a:r>
            <a:r>
              <a:rPr lang="zh-CN" altLang="en-US" sz="3000">
                <a:sym typeface="+mn-ea"/>
              </a:rPr>
              <a:t>. </a:t>
            </a:r>
            <a:r>
              <a:rPr lang="en-US" altLang="zh-CN" sz="3000">
                <a:effectLst>
                  <a:glow rad="101600">
                    <a:schemeClr val="accent1">
                      <a:satMod val="175000"/>
                      <a:alpha val="40000"/>
                    </a:schemeClr>
                  </a:glow>
                </a:effectLst>
                <a:sym typeface="+mn-ea"/>
              </a:rPr>
              <a:t>(</a:t>
            </a:r>
            <a:r>
              <a:rPr lang="zh-CN" altLang="en-US" sz="3000">
                <a:effectLst>
                  <a:glow rad="101600">
                    <a:schemeClr val="accent1">
                      <a:satMod val="175000"/>
                      <a:alpha val="40000"/>
                    </a:schemeClr>
                  </a:glow>
                </a:effectLst>
                <a:sym typeface="+mn-ea"/>
              </a:rPr>
              <a:t>活动内容：时间顺序；详略得当</a:t>
            </a:r>
            <a:r>
              <a:rPr lang="en-US" altLang="zh-CN" sz="3000">
                <a:effectLst>
                  <a:glow rad="101600">
                    <a:schemeClr val="accent1">
                      <a:satMod val="175000"/>
                      <a:alpha val="40000"/>
                    </a:schemeClr>
                  </a:glow>
                </a:effectLst>
                <a:sym typeface="+mn-ea"/>
              </a:rPr>
              <a:t>)</a:t>
            </a:r>
            <a:endParaRPr lang="zh-CN" altLang="en-US" sz="3000"/>
          </a:p>
          <a:p>
            <a:r>
              <a:rPr lang="zh-CN" altLang="en-US" sz="3000"/>
              <a:t>      </a:t>
            </a:r>
            <a:r>
              <a:rPr lang="en-US" sz="3000" b="1">
                <a:solidFill>
                  <a:srgbClr val="FF0000"/>
                </a:solidFill>
                <a:sym typeface="+mn-ea"/>
              </a:rPr>
              <a:t>Looking forward to your active participation.</a:t>
            </a:r>
            <a:r>
              <a:rPr lang="en-US" altLang="zh-CN" sz="3000">
                <a:sym typeface="+mn-ea"/>
              </a:rPr>
              <a:t>/  </a:t>
            </a:r>
            <a:r>
              <a:rPr lang="en-US" altLang="zh-CN" sz="3000" b="1">
                <a:solidFill>
                  <a:srgbClr val="FF0000"/>
                </a:solidFill>
                <a:sym typeface="+mn-ea"/>
              </a:rPr>
              <a:t>Come and join us in the profound cause of preserving our lifeline. </a:t>
            </a:r>
            <a:r>
              <a:rPr lang="en-US" altLang="zh-CN" sz="3000">
                <a:effectLst>
                  <a:glow rad="101600">
                    <a:schemeClr val="accent1">
                      <a:satMod val="175000"/>
                      <a:alpha val="40000"/>
                    </a:schemeClr>
                  </a:glow>
                </a:effectLst>
              </a:rPr>
              <a:t>(</a:t>
            </a:r>
            <a:r>
              <a:rPr lang="zh-CN" altLang="en-US" sz="3000">
                <a:effectLst>
                  <a:glow rad="101600">
                    <a:schemeClr val="accent1">
                      <a:satMod val="175000"/>
                      <a:alpha val="40000"/>
                    </a:schemeClr>
                  </a:glow>
                </a:effectLst>
              </a:rPr>
              <a:t>期待参与</a:t>
            </a:r>
            <a:r>
              <a:rPr lang="en-US" altLang="zh-CN" sz="3000">
                <a:effectLst>
                  <a:glow rad="101600">
                    <a:schemeClr val="accent1">
                      <a:satMod val="175000"/>
                      <a:alpha val="40000"/>
                    </a:schemeClr>
                  </a:glow>
                </a:effectLst>
              </a:rPr>
              <a:t>)</a:t>
            </a:r>
            <a:endParaRPr lang="zh-CN" altLang="en-US" sz="3000"/>
          </a:p>
          <a:p>
            <a:pPr algn="r"/>
            <a:r>
              <a:rPr lang="en-US" altLang="zh-CN" sz="3000"/>
              <a:t>the </a:t>
            </a:r>
            <a:r>
              <a:rPr lang="zh-CN" altLang="en-US" sz="3000"/>
              <a:t>Student Union</a:t>
            </a:r>
            <a:endParaRPr lang="zh-CN" altLang="en-US" sz="300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966470" y="805815"/>
            <a:ext cx="9880600" cy="706755"/>
          </a:xfrm>
          <a:prstGeom prst="rect">
            <a:avLst/>
          </a:prstGeom>
          <a:noFill/>
          <a:ln w="9525">
            <a:noFill/>
          </a:ln>
        </p:spPr>
        <p:txBody>
          <a:bodyPr wrap="square">
            <a:spAutoFit/>
          </a:bodyPr>
          <a:p>
            <a:pPr indent="0"/>
            <a:endParaRPr lang="en-US" sz="1600" b="0">
              <a:latin typeface="Bell MT" panose="02020503060305020303" charset="0"/>
              <a:ea typeface="宋体" panose="02010600030101010101" pitchFamily="2" charset="-122"/>
            </a:endParaRPr>
          </a:p>
          <a:p>
            <a:pPr indent="0"/>
            <a:endParaRPr lang="zh-CN" altLang="en-US" sz="2400"/>
          </a:p>
        </p:txBody>
      </p:sp>
      <p:sp>
        <p:nvSpPr>
          <p:cNvPr id="6" name="文本框 5"/>
          <p:cNvSpPr txBox="1"/>
          <p:nvPr/>
        </p:nvSpPr>
        <p:spPr>
          <a:xfrm>
            <a:off x="304165" y="63500"/>
            <a:ext cx="11583670" cy="6892925"/>
          </a:xfrm>
          <a:prstGeom prst="rect">
            <a:avLst/>
          </a:prstGeom>
          <a:noFill/>
        </p:spPr>
        <p:txBody>
          <a:bodyPr wrap="square" rtlCol="0" anchor="t">
            <a:spAutoFit/>
          </a:bodyPr>
          <a:p>
            <a:r>
              <a:rPr lang="zh-CN" altLang="en-US" sz="2600"/>
              <a:t>Dear students，</a:t>
            </a:r>
            <a:endParaRPr lang="zh-CN" altLang="en-US" sz="2600"/>
          </a:p>
          <a:p>
            <a:r>
              <a:rPr lang="zh-CN" altLang="en-US" sz="2600"/>
              <a:t>      As we all know, water is the source of life. Without water, there would be nothing alive on the earth. </a:t>
            </a:r>
            <a:r>
              <a:rPr lang="en-US" altLang="zh-CN" sz="2600">
                <a:effectLst>
                  <a:glow rad="101600">
                    <a:schemeClr val="accent1">
                      <a:satMod val="175000"/>
                      <a:alpha val="40000"/>
                    </a:schemeClr>
                  </a:glow>
                </a:effectLst>
              </a:rPr>
              <a:t>(</a:t>
            </a:r>
            <a:r>
              <a:rPr lang="zh-CN" altLang="en-US" sz="2600">
                <a:effectLst>
                  <a:glow rad="101600">
                    <a:schemeClr val="accent1">
                      <a:satMod val="175000"/>
                      <a:alpha val="40000"/>
                    </a:schemeClr>
                  </a:glow>
                </a:effectLst>
              </a:rPr>
              <a:t>重要性</a:t>
            </a:r>
            <a:r>
              <a:rPr lang="en-US" altLang="zh-CN" sz="2600"/>
              <a:t>)</a:t>
            </a:r>
            <a:r>
              <a:rPr lang="zh-CN" altLang="en-US" sz="2600"/>
              <a:t> </a:t>
            </a:r>
            <a:r>
              <a:rPr lang="zh-CN" altLang="en-US" sz="2600" b="1">
                <a:solidFill>
                  <a:srgbClr val="0000FF"/>
                </a:solidFill>
              </a:rPr>
              <a:t>However</a:t>
            </a:r>
            <a:r>
              <a:rPr lang="zh-CN" altLang="en-US" sz="2600"/>
              <a:t>, the freshwater available on the earth is becoming less and less. </a:t>
            </a:r>
            <a:r>
              <a:rPr lang="en-US" altLang="zh-CN" sz="2600">
                <a:effectLst>
                  <a:glow rad="101600">
                    <a:schemeClr val="accent1">
                      <a:satMod val="175000"/>
                      <a:alpha val="40000"/>
                    </a:schemeClr>
                  </a:glow>
                </a:effectLst>
              </a:rPr>
              <a:t>(必要性)</a:t>
            </a:r>
            <a:r>
              <a:rPr lang="en-US" altLang="zh-CN" sz="2600"/>
              <a:t> </a:t>
            </a:r>
            <a:r>
              <a:rPr lang="zh-CN" altLang="en-US" sz="2600"/>
              <a:t>Facing</a:t>
            </a:r>
            <a:r>
              <a:rPr lang="en-US" altLang="zh-CN" sz="2600"/>
              <a:t>/ Confronting</a:t>
            </a:r>
            <a:r>
              <a:rPr lang="zh-CN" altLang="en-US" sz="2600"/>
              <a:t> such a serious </a:t>
            </a:r>
            <a:r>
              <a:rPr lang="zh-CN" altLang="en-US" sz="2600" u="sng"/>
              <a:t>water shortage</a:t>
            </a:r>
            <a:r>
              <a:rPr lang="en-US" altLang="zh-CN" sz="2600" u="sng"/>
              <a:t>/ scarcity</a:t>
            </a:r>
            <a:r>
              <a:rPr lang="zh-CN" altLang="en-US" sz="2600"/>
              <a:t> problem, </a:t>
            </a:r>
            <a:r>
              <a:rPr lang="zh-CN" altLang="en-US" sz="2600" b="1">
                <a:solidFill>
                  <a:srgbClr val="FF0000"/>
                </a:solidFill>
              </a:rPr>
              <a:t>we</a:t>
            </a:r>
            <a:r>
              <a:rPr lang="zh-CN" altLang="en-US" sz="2600"/>
              <a:t> should take immediate action.</a:t>
            </a:r>
            <a:r>
              <a:rPr lang="en-US" altLang="zh-CN" sz="2600"/>
              <a:t>/ </a:t>
            </a:r>
            <a:r>
              <a:rPr lang="en-US" altLang="zh-CN" sz="2600" b="1">
                <a:solidFill>
                  <a:srgbClr val="0000FF"/>
                </a:solidFill>
              </a:rPr>
              <a:t>It's high time</a:t>
            </a:r>
            <a:r>
              <a:rPr lang="en-US" altLang="zh-CN" sz="2600"/>
              <a:t> </a:t>
            </a:r>
            <a:r>
              <a:rPr lang="en-US" altLang="zh-CN" sz="2600" b="1">
                <a:solidFill>
                  <a:srgbClr val="FF0000"/>
                </a:solidFill>
              </a:rPr>
              <a:t>we</a:t>
            </a:r>
            <a:r>
              <a:rPr lang="en-US" altLang="zh-CN" sz="2600"/>
              <a:t> took action.</a:t>
            </a:r>
            <a:r>
              <a:rPr lang="zh-CN" altLang="en-US" sz="2600"/>
              <a:t> </a:t>
            </a:r>
            <a:r>
              <a:rPr lang="en-US" altLang="zh-CN" sz="2600">
                <a:effectLst>
                  <a:glow rad="101600">
                    <a:schemeClr val="accent1">
                      <a:satMod val="175000"/>
                      <a:alpha val="40000"/>
                    </a:schemeClr>
                  </a:glow>
                </a:effectLst>
              </a:rPr>
              <a:t>(倡议</a:t>
            </a:r>
            <a:r>
              <a:rPr lang="zh-CN" altLang="en-US" sz="2600">
                <a:effectLst>
                  <a:glow rad="101600">
                    <a:schemeClr val="accent1">
                      <a:satMod val="175000"/>
                      <a:alpha val="40000"/>
                    </a:schemeClr>
                  </a:glow>
                </a:effectLst>
              </a:rPr>
              <a:t>目的</a:t>
            </a:r>
            <a:r>
              <a:rPr lang="en-US" altLang="zh-CN" sz="2600">
                <a:effectLst>
                  <a:glow rad="101600">
                    <a:schemeClr val="accent1">
                      <a:satMod val="175000"/>
                      <a:alpha val="40000"/>
                    </a:schemeClr>
                  </a:glow>
                </a:effectLst>
              </a:rPr>
              <a:t>)</a:t>
            </a:r>
            <a:endParaRPr lang="en-US" altLang="zh-CN" sz="2600">
              <a:effectLst>
                <a:glow rad="101600">
                  <a:schemeClr val="accent1">
                    <a:satMod val="175000"/>
                    <a:alpha val="40000"/>
                  </a:schemeClr>
                </a:glow>
              </a:effectLst>
            </a:endParaRPr>
          </a:p>
          <a:p>
            <a:r>
              <a:rPr lang="zh-CN" altLang="en-US" sz="2600"/>
              <a:t>     </a:t>
            </a:r>
            <a:r>
              <a:rPr lang="zh-CN" altLang="en-US" sz="2600" b="1">
                <a:solidFill>
                  <a:schemeClr val="accent2">
                    <a:lumMod val="75000"/>
                  </a:schemeClr>
                </a:solidFill>
              </a:rPr>
              <a:t> </a:t>
            </a:r>
            <a:r>
              <a:rPr lang="zh-CN" altLang="en-US" sz="2600" b="1">
                <a:solidFill>
                  <a:srgbClr val="00B050"/>
                </a:solidFill>
              </a:rPr>
              <a:t>First of all</a:t>
            </a:r>
            <a:r>
              <a:rPr lang="zh-CN" altLang="en-US" sz="2600"/>
              <a:t>, </a:t>
            </a:r>
            <a:r>
              <a:rPr lang="zh-CN" altLang="en-US" sz="2600" u="sng"/>
              <a:t>we are supposed to</a:t>
            </a:r>
            <a:r>
              <a:rPr lang="zh-CN" altLang="en-US" sz="2600"/>
              <a:t> recycle the water we use every day. </a:t>
            </a:r>
            <a:r>
              <a:rPr lang="zh-CN" altLang="en-US" sz="2600" b="1">
                <a:solidFill>
                  <a:srgbClr val="00B050"/>
                </a:solidFill>
              </a:rPr>
              <a:t>Besides/ Plus</a:t>
            </a:r>
            <a:r>
              <a:rPr lang="zh-CN" altLang="en-US" sz="2600"/>
              <a:t>, when we wash up, we shouldn't leave the water running. </a:t>
            </a:r>
            <a:r>
              <a:rPr lang="zh-CN" altLang="en-US" sz="2600" b="1">
                <a:solidFill>
                  <a:srgbClr val="00B050"/>
                </a:solidFill>
              </a:rPr>
              <a:t>And</a:t>
            </a:r>
            <a:r>
              <a:rPr lang="zh-CN" altLang="en-US" sz="2600" b="1">
                <a:solidFill>
                  <a:schemeClr val="accent2">
                    <a:lumMod val="75000"/>
                  </a:schemeClr>
                </a:solidFill>
              </a:rPr>
              <a:t> </a:t>
            </a:r>
            <a:r>
              <a:rPr lang="zh-CN" altLang="en-US" sz="2600"/>
              <a:t>the tap </a:t>
            </a:r>
            <a:r>
              <a:rPr lang="en-US" altLang="zh-CN" sz="2600" u="sng"/>
              <a:t>must be </a:t>
            </a:r>
            <a:r>
              <a:rPr lang="en-US" altLang="zh-CN" sz="2600"/>
              <a:t>turned</a:t>
            </a:r>
            <a:r>
              <a:rPr lang="zh-CN" altLang="en-US" sz="2600"/>
              <a:t> down and turn</a:t>
            </a:r>
            <a:r>
              <a:rPr lang="en-US" altLang="zh-CN" sz="2600"/>
              <a:t>ed</a:t>
            </a:r>
            <a:r>
              <a:rPr lang="zh-CN" altLang="en-US" sz="2600"/>
              <a:t> off in time </a:t>
            </a:r>
            <a:r>
              <a:rPr lang="en-US" altLang="zh-CN" sz="2600"/>
              <a:t>after a bath</a:t>
            </a:r>
            <a:r>
              <a:rPr lang="zh-CN" altLang="en-US" sz="2600"/>
              <a:t>. </a:t>
            </a:r>
            <a:r>
              <a:rPr lang="zh-CN" altLang="en-US" sz="2600" b="1">
                <a:solidFill>
                  <a:srgbClr val="00B050"/>
                </a:solidFill>
              </a:rPr>
              <a:t>Last but not least</a:t>
            </a:r>
            <a:r>
              <a:rPr lang="zh-CN" altLang="en-US" sz="2600"/>
              <a:t>, </a:t>
            </a:r>
            <a:r>
              <a:rPr lang="en-US" altLang="zh-CN" sz="2600"/>
              <a:t>to arouse the puclic awareness of water conservation, </a:t>
            </a:r>
            <a:r>
              <a:rPr lang="zh-CN" altLang="en-US" sz="2600" u="sng"/>
              <a:t>we should</a:t>
            </a:r>
            <a:r>
              <a:rPr lang="zh-CN" altLang="en-US" sz="2600"/>
              <a:t> spread</a:t>
            </a:r>
            <a:r>
              <a:rPr lang="en-US" altLang="zh-CN" sz="2600"/>
              <a:t>/ deliver</a:t>
            </a:r>
            <a:r>
              <a:rPr lang="zh-CN" altLang="en-US" sz="2600"/>
              <a:t> </a:t>
            </a:r>
            <a:r>
              <a:rPr lang="en-US" altLang="zh-CN" sz="2600"/>
              <a:t>the</a:t>
            </a:r>
            <a:r>
              <a:rPr lang="zh-CN" altLang="en-US" sz="2600"/>
              <a:t> knowledge </a:t>
            </a:r>
            <a:r>
              <a:rPr lang="en-US" altLang="zh-CN" sz="2600"/>
              <a:t>of saving water and preventing water pollution to people around us</a:t>
            </a:r>
            <a:r>
              <a:rPr lang="zh-CN" altLang="en-US" sz="2600"/>
              <a:t>. </a:t>
            </a:r>
            <a:r>
              <a:rPr lang="en-US" altLang="zh-CN" sz="2600">
                <a:effectLst>
                  <a:glow rad="101600">
                    <a:schemeClr val="accent1">
                      <a:satMod val="175000"/>
                      <a:alpha val="40000"/>
                    </a:schemeClr>
                  </a:glow>
                </a:effectLst>
              </a:rPr>
              <a:t>(具体措施)</a:t>
            </a:r>
            <a:endParaRPr lang="en-US" altLang="zh-CN" sz="2600">
              <a:effectLst>
                <a:glow rad="101600">
                  <a:schemeClr val="accent1">
                    <a:satMod val="175000"/>
                    <a:alpha val="40000"/>
                  </a:schemeClr>
                </a:glow>
              </a:effectLst>
            </a:endParaRPr>
          </a:p>
          <a:p>
            <a:r>
              <a:rPr lang="zh-CN" altLang="en-US" sz="2600"/>
              <a:t>      </a:t>
            </a:r>
            <a:r>
              <a:rPr lang="en-US" altLang="zh-CN" sz="2600" b="1">
                <a:solidFill>
                  <a:srgbClr val="FF0000"/>
                </a:solidFill>
              </a:rPr>
              <a:t>S</a:t>
            </a:r>
            <a:r>
              <a:rPr lang="zh-CN" altLang="en-US" sz="2600" b="1">
                <a:solidFill>
                  <a:srgbClr val="FF0000"/>
                </a:solidFill>
              </a:rPr>
              <a:t>ave water, save life. Don't let our tears become the last drop of water on our planet.</a:t>
            </a:r>
            <a:r>
              <a:rPr lang="en-US" altLang="zh-CN" sz="2600">
                <a:sym typeface="+mn-ea"/>
              </a:rPr>
              <a:t>/ </a:t>
            </a:r>
            <a:r>
              <a:rPr lang="zh-CN" altLang="en-US" sz="2600" b="1">
                <a:solidFill>
                  <a:srgbClr val="FF0000"/>
                </a:solidFill>
                <a:sym typeface="+mn-ea"/>
              </a:rPr>
              <a:t>T</a:t>
            </a:r>
            <a:r>
              <a:rPr lang="en-US" altLang="zh-CN" sz="2600" b="1">
                <a:solidFill>
                  <a:srgbClr val="FF0000"/>
                </a:solidFill>
                <a:sym typeface="+mn-ea"/>
              </a:rPr>
              <a:t>he actions you take, no matter how small, will help solve the water crisis.</a:t>
            </a:r>
            <a:r>
              <a:rPr lang="en-US" altLang="zh-CN" sz="2600">
                <a:sym typeface="+mn-ea"/>
              </a:rPr>
              <a:t>/ </a:t>
            </a:r>
            <a:r>
              <a:rPr lang="en-US" altLang="zh-CN" sz="2600" b="1">
                <a:solidFill>
                  <a:srgbClr val="FF0000"/>
                </a:solidFill>
                <a:sym typeface="+mn-ea"/>
              </a:rPr>
              <a:t>W</a:t>
            </a:r>
            <a:r>
              <a:rPr lang="zh-CN" altLang="en-US" sz="2600" b="1">
                <a:solidFill>
                  <a:srgbClr val="FF0000"/>
                </a:solidFill>
                <a:sym typeface="+mn-ea"/>
              </a:rPr>
              <a:t>ith your help we can achieve great things. Every positive action you take, no matter how small, has the power to make a difference.</a:t>
            </a:r>
            <a:r>
              <a:rPr lang="en-US" altLang="zh-CN" sz="2600">
                <a:sym typeface="+mn-ea"/>
              </a:rPr>
              <a:t>/ </a:t>
            </a:r>
            <a:r>
              <a:rPr lang="en-US" sz="2600" b="1">
                <a:solidFill>
                  <a:srgbClr val="FF0000"/>
                </a:solidFill>
                <a:sym typeface="+mn-ea"/>
              </a:rPr>
              <a:t>Play your part and do what you can to protect water on our planet.</a:t>
            </a:r>
            <a:r>
              <a:rPr lang="zh-CN" altLang="en-US" sz="2600"/>
              <a:t> </a:t>
            </a:r>
            <a:r>
              <a:rPr lang="en-US" altLang="zh-CN" sz="2600">
                <a:effectLst>
                  <a:glow rad="101600">
                    <a:schemeClr val="accent1">
                      <a:satMod val="175000"/>
                      <a:alpha val="40000"/>
                    </a:schemeClr>
                  </a:glow>
                </a:effectLst>
              </a:rPr>
              <a:t>(呼吁)</a:t>
            </a:r>
            <a:endParaRPr lang="zh-CN" altLang="en-US" sz="2600"/>
          </a:p>
          <a:p>
            <a:pPr algn="r"/>
            <a:r>
              <a:rPr lang="en-US" altLang="zh-CN" sz="2600">
                <a:sym typeface="+mn-ea"/>
              </a:rPr>
              <a:t>the </a:t>
            </a:r>
            <a:r>
              <a:rPr lang="zh-CN" altLang="en-US" sz="2600">
                <a:sym typeface="+mn-ea"/>
              </a:rPr>
              <a:t>Student Union</a:t>
            </a:r>
            <a:endParaRPr lang="zh-CN" altLang="en-US" sz="260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a:xfrm>
            <a:off x="262255" y="233045"/>
            <a:ext cx="2501900" cy="504190"/>
          </a:xfrm>
        </p:spPr>
        <p:txBody>
          <a:bodyPr>
            <a:normAutofit fontScale="90000"/>
          </a:bodyPr>
          <a:p>
            <a:r>
              <a:rPr lang="zh-CN" altLang="en-US"/>
              <a:t>同伴互批</a:t>
            </a:r>
            <a:endParaRPr lang="zh-CN" altLang="en-US"/>
          </a:p>
        </p:txBody>
      </p:sp>
      <p:pic>
        <p:nvPicPr>
          <p:cNvPr id="4" name="内容占位符 3"/>
          <p:cNvPicPr>
            <a:picLocks noChangeAspect="1"/>
          </p:cNvPicPr>
          <p:nvPr>
            <p:ph idx="1"/>
          </p:nvPr>
        </p:nvPicPr>
        <p:blipFill>
          <a:blip r:embed="rId1"/>
          <a:srcRect l="4397" r="-1569" b="51828"/>
          <a:stretch>
            <a:fillRect/>
          </a:stretch>
        </p:blipFill>
        <p:spPr>
          <a:xfrm>
            <a:off x="5165090" y="73025"/>
            <a:ext cx="6489065" cy="4403725"/>
          </a:xfrm>
          <a:prstGeom prst="rect">
            <a:avLst/>
          </a:prstGeom>
        </p:spPr>
      </p:pic>
      <p:pic>
        <p:nvPicPr>
          <p:cNvPr id="5" name="内容占位符 3"/>
          <p:cNvPicPr>
            <a:picLocks noChangeAspect="1"/>
          </p:cNvPicPr>
          <p:nvPr/>
        </p:nvPicPr>
        <p:blipFill>
          <a:blip r:embed="rId1"/>
          <a:srcRect l="-21" t="48434" r="21" b="17388"/>
          <a:stretch>
            <a:fillRect/>
          </a:stretch>
        </p:blipFill>
        <p:spPr>
          <a:xfrm>
            <a:off x="189865" y="4259580"/>
            <a:ext cx="6771640" cy="288163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rcRect l="2891" t="8263" b="57163"/>
          <a:stretch>
            <a:fillRect/>
          </a:stretch>
        </p:blipFill>
        <p:spPr>
          <a:xfrm>
            <a:off x="11430" y="1649730"/>
            <a:ext cx="6220460" cy="2953385"/>
          </a:xfrm>
          <a:prstGeom prst="rect">
            <a:avLst/>
          </a:prstGeom>
        </p:spPr>
      </p:pic>
      <p:pic>
        <p:nvPicPr>
          <p:cNvPr id="5" name="图片 4"/>
          <p:cNvPicPr>
            <a:picLocks noChangeAspect="1"/>
          </p:cNvPicPr>
          <p:nvPr/>
        </p:nvPicPr>
        <p:blipFill>
          <a:blip r:embed="rId1"/>
          <a:srcRect l="4194" t="42293" b="11928"/>
          <a:stretch>
            <a:fillRect/>
          </a:stretch>
        </p:blipFill>
        <p:spPr>
          <a:xfrm>
            <a:off x="6297930" y="1506220"/>
            <a:ext cx="6035040" cy="3845560"/>
          </a:xfrm>
          <a:prstGeom prst="rect">
            <a:avLst/>
          </a:prstGeom>
        </p:spPr>
      </p:pic>
      <p:sp>
        <p:nvSpPr>
          <p:cNvPr id="6" name="文本框 5"/>
          <p:cNvSpPr txBox="1"/>
          <p:nvPr/>
        </p:nvSpPr>
        <p:spPr>
          <a:xfrm>
            <a:off x="878205" y="5436870"/>
            <a:ext cx="5906770" cy="706755"/>
          </a:xfrm>
          <a:prstGeom prst="rect">
            <a:avLst/>
          </a:prstGeom>
          <a:noFill/>
        </p:spPr>
        <p:txBody>
          <a:bodyPr wrap="square" rtlCol="0">
            <a:spAutoFit/>
          </a:bodyPr>
          <a:p>
            <a:r>
              <a:rPr lang="en-US" altLang="zh-CN" sz="4000" b="1">
                <a:solidFill>
                  <a:srgbClr val="0000FF"/>
                </a:solidFill>
              </a:rPr>
              <a:t>Learn from your peers!</a:t>
            </a:r>
            <a:endParaRPr lang="en-US" altLang="zh-CN" sz="4000" b="1">
              <a:solidFill>
                <a:srgbClr val="0000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3CCDE"/>
        </a:solidFill>
        <a:effectLst/>
      </p:bgPr>
    </p:bg>
    <p:spTree>
      <p:nvGrpSpPr>
        <p:cNvPr id="1" name=""/>
        <p:cNvGrpSpPr/>
        <p:nvPr/>
      </p:nvGrpSpPr>
      <p:grpSpPr>
        <a:xfrm>
          <a:off x="0" y="0"/>
          <a:ext cx="0" cy="0"/>
          <a:chOff x="0" y="0"/>
          <a:chExt cx="0" cy="0"/>
        </a:xfrm>
      </p:grpSpPr>
      <p:sp>
        <p:nvSpPr>
          <p:cNvPr id="4" name="AutoShape 6" descr="Belk Charity Sale May 5th 2018"/>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5" name="AutoShape 8" descr="Belk Charity Sale May 5th 2018"/>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6" name="TextBox 5"/>
          <p:cNvSpPr txBox="1"/>
          <p:nvPr/>
        </p:nvSpPr>
        <p:spPr>
          <a:xfrm>
            <a:off x="958850" y="3594100"/>
            <a:ext cx="10274935" cy="3169285"/>
          </a:xfrm>
          <a:prstGeom prst="rect">
            <a:avLst/>
          </a:prstGeom>
          <a:noFill/>
        </p:spPr>
        <p:txBody>
          <a:bodyPr wrap="square" rtlCol="0">
            <a:spAutoFit/>
            <a:scene3d>
              <a:camera prst="orthographicFront"/>
              <a:lightRig rig="threePt" dir="t"/>
            </a:scene3d>
          </a:bodyPr>
          <a:lstStyle/>
          <a:p>
            <a:pPr algn="ctr"/>
            <a:r>
              <a:rPr lang="zh-CN" altLang="en-US" sz="4000" b="1" dirty="0">
                <a:solidFill>
                  <a:schemeClr val="tx1"/>
                </a:solidFill>
                <a:effectLst>
                  <a:outerShdw blurRad="38100" dist="19050" dir="2700000" algn="tl" rotWithShape="0">
                    <a:schemeClr val="dk1">
                      <a:alpha val="40000"/>
                    </a:schemeClr>
                  </a:outerShdw>
                </a:effectLst>
                <a:latin typeface="+mn-ea"/>
              </a:rPr>
              <a:t>基于提升学生</a:t>
            </a:r>
            <a:r>
              <a:rPr lang="zh-CN" altLang="en-US" sz="4000" b="1" dirty="0">
                <a:solidFill>
                  <a:srgbClr val="FF0000"/>
                </a:solidFill>
                <a:effectLst>
                  <a:outerShdw blurRad="38100" dist="19050" dir="2700000" algn="tl" rotWithShape="0">
                    <a:schemeClr val="dk1">
                      <a:alpha val="40000"/>
                    </a:schemeClr>
                  </a:outerShdw>
                </a:effectLst>
                <a:latin typeface="+mn-ea"/>
                <a:sym typeface="+mn-ea"/>
              </a:rPr>
              <a:t>语用</a:t>
            </a:r>
            <a:r>
              <a:rPr lang="zh-CN" altLang="en-US" sz="4000" b="1" dirty="0">
                <a:solidFill>
                  <a:srgbClr val="FF0000"/>
                </a:solidFill>
                <a:effectLst>
                  <a:outerShdw blurRad="38100" dist="19050" dir="2700000" algn="tl" rotWithShape="0">
                    <a:schemeClr val="dk1">
                      <a:alpha val="40000"/>
                    </a:schemeClr>
                  </a:outerShdw>
                </a:effectLst>
                <a:latin typeface="+mn-ea"/>
              </a:rPr>
              <a:t>迁移能力</a:t>
            </a:r>
            <a:r>
              <a:rPr lang="zh-CN" altLang="en-US" sz="4000" b="1" dirty="0">
                <a:solidFill>
                  <a:schemeClr val="tx1"/>
                </a:solidFill>
                <a:effectLst>
                  <a:outerShdw blurRad="38100" dist="19050" dir="2700000" algn="tl" rotWithShape="0">
                    <a:schemeClr val="dk1">
                      <a:alpha val="40000"/>
                    </a:schemeClr>
                  </a:outerShdw>
                </a:effectLst>
                <a:latin typeface="+mn-ea"/>
              </a:rPr>
              <a:t>的</a:t>
            </a:r>
            <a:endParaRPr lang="zh-CN" altLang="en-US" sz="4000" b="1" dirty="0">
              <a:solidFill>
                <a:schemeClr val="tx1"/>
              </a:solidFill>
              <a:effectLst>
                <a:outerShdw blurRad="38100" dist="19050" dir="2700000" algn="tl" rotWithShape="0">
                  <a:schemeClr val="dk1">
                    <a:alpha val="40000"/>
                  </a:schemeClr>
                </a:outerShdw>
              </a:effectLst>
              <a:latin typeface="+mn-ea"/>
            </a:endParaRPr>
          </a:p>
          <a:p>
            <a:pPr algn="ctr"/>
            <a:r>
              <a:rPr lang="zh-CN" altLang="en-US" sz="4000" b="1" dirty="0">
                <a:solidFill>
                  <a:srgbClr val="FFFF00"/>
                </a:solidFill>
                <a:effectLst>
                  <a:outerShdw blurRad="38100" dist="19050" dir="2700000" algn="tl" rotWithShape="0">
                    <a:schemeClr val="dk1">
                      <a:alpha val="40000"/>
                    </a:schemeClr>
                  </a:outerShdw>
                </a:effectLst>
                <a:latin typeface="+mn-ea"/>
                <a:sym typeface="+mn-ea"/>
              </a:rPr>
              <a:t>同话题</a:t>
            </a:r>
            <a:r>
              <a:rPr lang="zh-CN" altLang="en-US" sz="4000" b="1" dirty="0">
                <a:solidFill>
                  <a:schemeClr val="tx1"/>
                </a:solidFill>
                <a:effectLst>
                  <a:outerShdw blurRad="38100" dist="19050" dir="2700000" algn="tl" rotWithShape="0">
                    <a:schemeClr val="dk1">
                      <a:alpha val="40000"/>
                    </a:schemeClr>
                  </a:outerShdw>
                </a:effectLst>
                <a:latin typeface="+mn-ea"/>
              </a:rPr>
              <a:t>应用文的</a:t>
            </a:r>
            <a:r>
              <a:rPr lang="zh-CN" altLang="en-US" sz="4000" b="1" dirty="0">
                <a:solidFill>
                  <a:srgbClr val="FFFF00"/>
                </a:solidFill>
                <a:effectLst>
                  <a:outerShdw blurRad="38100" dist="19050" dir="2700000" algn="tl" rotWithShape="0">
                    <a:schemeClr val="dk1">
                      <a:alpha val="40000"/>
                    </a:schemeClr>
                  </a:outerShdw>
                </a:effectLst>
                <a:latin typeface="+mn-ea"/>
              </a:rPr>
              <a:t>变式训练</a:t>
            </a:r>
            <a:endParaRPr lang="zh-CN" altLang="en-US" sz="4000" b="1" dirty="0">
              <a:solidFill>
                <a:schemeClr val="tx1"/>
              </a:solidFill>
              <a:effectLst>
                <a:outerShdw blurRad="38100" dist="19050" dir="2700000" algn="tl" rotWithShape="0">
                  <a:schemeClr val="dk1">
                    <a:alpha val="40000"/>
                  </a:schemeClr>
                </a:outerShdw>
              </a:effectLst>
              <a:latin typeface="+mn-ea"/>
            </a:endParaRPr>
          </a:p>
          <a:p>
            <a:endParaRPr lang="zh-CN" altLang="en-US" sz="4000" b="1" dirty="0">
              <a:solidFill>
                <a:schemeClr val="tx1"/>
              </a:solidFill>
              <a:effectLst>
                <a:outerShdw blurRad="38100" dist="19050" dir="2700000" algn="tl" rotWithShape="0">
                  <a:schemeClr val="dk1">
                    <a:alpha val="40000"/>
                  </a:schemeClr>
                </a:outerShdw>
              </a:effectLst>
              <a:latin typeface="+mn-ea"/>
            </a:endParaRPr>
          </a:p>
          <a:p>
            <a:pPr algn="ctr"/>
            <a:r>
              <a:rPr lang="en-US" altLang="zh-CN" sz="4000" b="1" dirty="0">
                <a:solidFill>
                  <a:schemeClr val="tx1"/>
                </a:solidFill>
                <a:effectLst>
                  <a:outerShdw blurRad="38100" dist="19050" dir="2700000" algn="tl" rotWithShape="0">
                    <a:schemeClr val="dk1">
                      <a:alpha val="40000"/>
                    </a:schemeClr>
                  </a:outerShdw>
                </a:effectLst>
                <a:latin typeface="+mn-ea"/>
              </a:rPr>
              <a:t>2023.3 </a:t>
            </a:r>
            <a:r>
              <a:rPr lang="zh-CN" altLang="en-US" sz="4000" b="1" dirty="0">
                <a:solidFill>
                  <a:schemeClr val="tx1"/>
                </a:solidFill>
                <a:effectLst>
                  <a:outerShdw blurRad="38100" dist="19050" dir="2700000" algn="tl" rotWithShape="0">
                    <a:schemeClr val="dk1">
                      <a:alpha val="40000"/>
                    </a:schemeClr>
                  </a:outerShdw>
                </a:effectLst>
                <a:latin typeface="+mn-ea"/>
              </a:rPr>
              <a:t>苏北七市&amp;浙江9+1联盟二调</a:t>
            </a:r>
            <a:endParaRPr lang="zh-CN" altLang="en-US" sz="4000" b="1" dirty="0">
              <a:solidFill>
                <a:schemeClr val="tx1"/>
              </a:solidFill>
              <a:effectLst>
                <a:outerShdw blurRad="38100" dist="19050" dir="2700000" algn="tl" rotWithShape="0">
                  <a:schemeClr val="dk1">
                    <a:alpha val="40000"/>
                  </a:schemeClr>
                </a:outerShdw>
              </a:effectLst>
              <a:latin typeface="+mn-ea"/>
            </a:endParaRPr>
          </a:p>
          <a:p>
            <a:pPr algn="ctr"/>
            <a:r>
              <a:rPr lang="zh-CN" altLang="en-US" sz="4000" b="1" dirty="0">
                <a:solidFill>
                  <a:schemeClr val="tx1"/>
                </a:solidFill>
                <a:effectLst>
                  <a:outerShdw blurRad="38100" dist="19050" dir="2700000" algn="tl" rotWithShape="0">
                    <a:schemeClr val="dk1">
                      <a:alpha val="40000"/>
                    </a:schemeClr>
                  </a:outerShdw>
                </a:effectLst>
                <a:latin typeface="+mn-ea"/>
              </a:rPr>
              <a:t> 应用文</a:t>
            </a:r>
            <a:r>
              <a:rPr lang="en-US" altLang="zh-CN" sz="4000" b="1" dirty="0">
                <a:solidFill>
                  <a:schemeClr val="tx1"/>
                </a:solidFill>
                <a:effectLst>
                  <a:outerShdw blurRad="38100" dist="19050" dir="2700000" algn="tl" rotWithShape="0">
                    <a:schemeClr val="dk1">
                      <a:alpha val="40000"/>
                    </a:schemeClr>
                  </a:outerShdw>
                </a:effectLst>
                <a:latin typeface="+mn-ea"/>
              </a:rPr>
              <a:t>“</a:t>
            </a:r>
            <a:r>
              <a:rPr lang="zh-CN" altLang="en-US" sz="4000" b="1" dirty="0">
                <a:solidFill>
                  <a:schemeClr val="tx1"/>
                </a:solidFill>
                <a:effectLst>
                  <a:outerShdw blurRad="38100" dist="19050" dir="2700000" algn="tl" rotWithShape="0">
                    <a:schemeClr val="dk1">
                      <a:alpha val="40000"/>
                    </a:schemeClr>
                  </a:outerShdw>
                </a:effectLst>
                <a:latin typeface="+mn-ea"/>
              </a:rPr>
              <a:t>世界水日</a:t>
            </a:r>
            <a:r>
              <a:rPr lang="en-US" altLang="zh-CN" sz="4000" b="1" dirty="0">
                <a:solidFill>
                  <a:schemeClr val="tx1"/>
                </a:solidFill>
                <a:effectLst>
                  <a:outerShdw blurRad="38100" dist="19050" dir="2700000" algn="tl" rotWithShape="0">
                    <a:schemeClr val="dk1">
                      <a:alpha val="40000"/>
                    </a:schemeClr>
                  </a:outerShdw>
                </a:effectLst>
                <a:latin typeface="+mn-ea"/>
              </a:rPr>
              <a:t>”</a:t>
            </a:r>
            <a:r>
              <a:rPr lang="zh-CN" altLang="en-US" sz="4000" b="1" dirty="0">
                <a:solidFill>
                  <a:schemeClr val="tx1"/>
                </a:solidFill>
                <a:effectLst>
                  <a:outerShdw blurRad="38100" dist="19050" dir="2700000" algn="tl" rotWithShape="0">
                    <a:schemeClr val="dk1">
                      <a:alpha val="40000"/>
                    </a:schemeClr>
                  </a:outerShdw>
                </a:effectLst>
                <a:latin typeface="+mn-ea"/>
              </a:rPr>
              <a:t> </a:t>
            </a:r>
            <a:endParaRPr lang="zh-CN" altLang="en-US" sz="4000" b="1" dirty="0">
              <a:solidFill>
                <a:schemeClr val="tx1"/>
              </a:solidFill>
              <a:effectLst>
                <a:outerShdw blurRad="38100" dist="19050" dir="2700000" algn="tl" rotWithShape="0">
                  <a:schemeClr val="dk1">
                    <a:alpha val="40000"/>
                  </a:schemeClr>
                </a:outerShdw>
              </a:effectLst>
              <a:latin typeface="+mn-ea"/>
            </a:endParaRPr>
          </a:p>
        </p:txBody>
      </p:sp>
      <p:pic>
        <p:nvPicPr>
          <p:cNvPr id="3" name="图片 2"/>
          <p:cNvPicPr>
            <a:picLocks noChangeAspect="1"/>
          </p:cNvPicPr>
          <p:nvPr/>
        </p:nvPicPr>
        <p:blipFill>
          <a:blip r:embed="rId1"/>
          <a:stretch>
            <a:fillRect/>
          </a:stretch>
        </p:blipFill>
        <p:spPr>
          <a:xfrm>
            <a:off x="-13335" y="-1270"/>
            <a:ext cx="12205335" cy="311404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C:\Users\cheng'ming'zhi\Desktop\5c7507dd02ec7.png"/>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71245" y="2492375"/>
            <a:ext cx="9923145" cy="56565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581660" y="2954655"/>
            <a:ext cx="6617335" cy="4523105"/>
          </a:xfrm>
          <a:prstGeom prst="rect">
            <a:avLst/>
          </a:prstGeom>
          <a:noFill/>
        </p:spPr>
        <p:txBody>
          <a:bodyPr wrap="square" rtlCol="0">
            <a:spAutoFit/>
          </a:bodyPr>
          <a:lstStyle/>
          <a:p>
            <a:pPr algn="ctr"/>
            <a:r>
              <a:rPr lang="zh-CN" altLang="en-US" sz="2400" b="1" dirty="0"/>
              <a:t>标题 </a:t>
            </a:r>
            <a:r>
              <a:rPr lang="en-US" altLang="zh-CN" sz="2400" b="1" dirty="0">
                <a:solidFill>
                  <a:srgbClr val="0000FF"/>
                </a:solidFill>
              </a:rPr>
              <a:t>Headline- theme/ topic- eyecatching</a:t>
            </a:r>
            <a:endParaRPr lang="en-US" altLang="zh-CN" sz="2400" b="1" dirty="0"/>
          </a:p>
          <a:p>
            <a:pPr algn="ctr"/>
            <a:endParaRPr lang="en-US" altLang="zh-CN" sz="2400" b="1" dirty="0"/>
          </a:p>
          <a:p>
            <a:r>
              <a:rPr lang="en-US" altLang="zh-CN" sz="2400" b="1" dirty="0"/>
              <a:t>P1 </a:t>
            </a:r>
            <a:r>
              <a:rPr lang="en-US" altLang="zh-CN" sz="2400" b="1" dirty="0">
                <a:solidFill>
                  <a:schemeClr val="tx1"/>
                </a:solidFill>
              </a:rPr>
              <a:t>  </a:t>
            </a:r>
            <a:r>
              <a:rPr lang="zh-CN" sz="2400" b="1" dirty="0">
                <a:solidFill>
                  <a:schemeClr val="tx1"/>
                </a:solidFill>
              </a:rPr>
              <a:t>导语</a:t>
            </a:r>
            <a:r>
              <a:rPr lang="zh-CN" sz="2400" b="1" dirty="0">
                <a:solidFill>
                  <a:srgbClr val="0000FF"/>
                </a:solidFill>
              </a:rPr>
              <a:t> </a:t>
            </a:r>
            <a:r>
              <a:rPr lang="en-US" altLang="zh-CN" sz="2400" b="1" dirty="0">
                <a:solidFill>
                  <a:srgbClr val="0000FF"/>
                </a:solidFill>
              </a:rPr>
              <a:t>Lead- 5W (who when where what why)</a:t>
            </a:r>
            <a:endParaRPr lang="en-US" altLang="zh-CN" sz="2400" b="1" dirty="0">
              <a:solidFill>
                <a:srgbClr val="0000FF"/>
              </a:solidFill>
            </a:endParaRPr>
          </a:p>
          <a:p>
            <a:r>
              <a:rPr lang="en-US" altLang="zh-CN" sz="2400" b="1" dirty="0">
                <a:solidFill>
                  <a:srgbClr val="0000FF"/>
                </a:solidFill>
              </a:rPr>
              <a:t>                 - concise &amp; informative</a:t>
            </a:r>
            <a:endParaRPr lang="en-US" altLang="zh-CN" sz="2400" b="1" dirty="0">
              <a:solidFill>
                <a:srgbClr val="0000FF"/>
              </a:solidFill>
            </a:endParaRPr>
          </a:p>
          <a:p>
            <a:endParaRPr lang="en-US" altLang="zh-CN" sz="2400" b="1" dirty="0"/>
          </a:p>
          <a:p>
            <a:r>
              <a:rPr lang="en-US" altLang="zh-CN" sz="2400" b="1" dirty="0"/>
              <a:t>P2   </a:t>
            </a:r>
            <a:r>
              <a:rPr lang="zh-CN" altLang="en-US" sz="2400" b="1" dirty="0"/>
              <a:t>正文</a:t>
            </a:r>
            <a:r>
              <a:rPr lang="zh-CN" altLang="en-US" sz="2400" b="1" dirty="0">
                <a:solidFill>
                  <a:srgbClr val="0000FF"/>
                </a:solidFill>
              </a:rPr>
              <a:t> </a:t>
            </a:r>
            <a:r>
              <a:rPr lang="en-US" altLang="zh-CN" sz="2400" b="1" dirty="0">
                <a:solidFill>
                  <a:srgbClr val="0000FF"/>
                </a:solidFill>
              </a:rPr>
              <a:t>Body- process &amp; highlight</a:t>
            </a:r>
            <a:endParaRPr lang="en-US" altLang="zh-CN" sz="2400" b="1" dirty="0">
              <a:solidFill>
                <a:srgbClr val="0000FF"/>
              </a:solidFill>
            </a:endParaRPr>
          </a:p>
          <a:p>
            <a:r>
              <a:rPr lang="en-US" altLang="zh-CN" sz="2400" b="1" dirty="0">
                <a:solidFill>
                  <a:srgbClr val="0000FF"/>
                </a:solidFill>
              </a:rPr>
              <a:t>                 - time order &amp; theme-related</a:t>
            </a:r>
            <a:endParaRPr lang="en-US" altLang="zh-CN" sz="2400" b="1" dirty="0">
              <a:solidFill>
                <a:srgbClr val="0000FF"/>
              </a:solidFill>
            </a:endParaRPr>
          </a:p>
          <a:p>
            <a:endParaRPr lang="en-US" altLang="zh-CN" sz="2400" b="1" dirty="0"/>
          </a:p>
          <a:p>
            <a:r>
              <a:rPr lang="en-US" altLang="zh-CN" sz="2400" b="1" dirty="0"/>
              <a:t>P3   </a:t>
            </a:r>
            <a:r>
              <a:rPr lang="zh-CN" altLang="en-US" sz="2400" b="1" dirty="0"/>
              <a:t>结语 </a:t>
            </a:r>
            <a:r>
              <a:rPr lang="en-US" altLang="zh-CN" sz="2400" b="1" dirty="0">
                <a:solidFill>
                  <a:srgbClr val="0000FF"/>
                </a:solidFill>
              </a:rPr>
              <a:t>Conclusion- comment/ gains/ reflection</a:t>
            </a:r>
            <a:endParaRPr lang="en-US" altLang="zh-CN" sz="2400" b="1" dirty="0">
              <a:solidFill>
                <a:srgbClr val="0000FF"/>
              </a:solidFill>
            </a:endParaRPr>
          </a:p>
          <a:p>
            <a:r>
              <a:rPr lang="en-US" altLang="zh-CN" sz="2400" b="1" dirty="0">
                <a:solidFill>
                  <a:srgbClr val="0000FF"/>
                </a:solidFill>
              </a:rPr>
              <a:t>                 -</a:t>
            </a:r>
            <a:r>
              <a:rPr lang="en-US" sz="2400" b="1" dirty="0">
                <a:solidFill>
                  <a:srgbClr val="0000FF"/>
                </a:solidFill>
                <a:sym typeface="+mn-ea"/>
              </a:rPr>
              <a:t>general- specific; theme-related</a:t>
            </a:r>
            <a:endParaRPr lang="en-US" sz="2400" b="1" dirty="0">
              <a:solidFill>
                <a:srgbClr val="0000FF"/>
              </a:solidFill>
            </a:endParaRPr>
          </a:p>
          <a:p>
            <a:endParaRPr lang="en-US" altLang="zh-CN" sz="2400" b="1" dirty="0">
              <a:solidFill>
                <a:srgbClr val="0000FF"/>
              </a:solidFill>
            </a:endParaRPr>
          </a:p>
          <a:p>
            <a:r>
              <a:rPr lang="en-US" altLang="zh-CN" sz="2400" b="1" dirty="0">
                <a:solidFill>
                  <a:srgbClr val="0000FF"/>
                </a:solidFill>
              </a:rPr>
              <a:t>                    </a:t>
            </a:r>
            <a:endParaRPr lang="en-US" altLang="zh-CN" sz="2400" b="1" dirty="0">
              <a:solidFill>
                <a:srgbClr val="0000FF"/>
              </a:solidFill>
            </a:endParaRPr>
          </a:p>
        </p:txBody>
      </p:sp>
      <p:sp>
        <p:nvSpPr>
          <p:cNvPr id="5" name="TextBox 4"/>
          <p:cNvSpPr txBox="1"/>
          <p:nvPr/>
        </p:nvSpPr>
        <p:spPr>
          <a:xfrm>
            <a:off x="2290524" y="135997"/>
            <a:ext cx="5335929" cy="2862322"/>
          </a:xfrm>
          <a:prstGeom prst="rect">
            <a:avLst/>
          </a:prstGeom>
          <a:noFill/>
        </p:spPr>
        <p:txBody>
          <a:bodyPr wrap="square" rtlCol="0">
            <a:spAutoFit/>
          </a:bodyPr>
          <a:lstStyle/>
          <a:p>
            <a:r>
              <a:rPr lang="zh-CN" altLang="en-US" sz="2000" dirty="0"/>
              <a:t>类型</a:t>
            </a:r>
            <a:endParaRPr lang="en-US" altLang="zh-CN" sz="2000" dirty="0"/>
          </a:p>
          <a:p>
            <a:endParaRPr lang="en-US" altLang="zh-CN" sz="2000" dirty="0"/>
          </a:p>
          <a:p>
            <a:r>
              <a:rPr lang="zh-CN" altLang="en-US" sz="2000" dirty="0"/>
              <a:t>时态</a:t>
            </a:r>
            <a:endParaRPr lang="en-US" altLang="zh-CN" sz="2000" dirty="0"/>
          </a:p>
          <a:p>
            <a:endParaRPr lang="en-US" altLang="zh-CN" sz="2000" dirty="0"/>
          </a:p>
          <a:p>
            <a:r>
              <a:rPr lang="zh-CN" altLang="en-US" sz="2000" dirty="0"/>
              <a:t>人称</a:t>
            </a:r>
            <a:endParaRPr lang="en-US" altLang="zh-CN" sz="2000" dirty="0"/>
          </a:p>
          <a:p>
            <a:endParaRPr lang="en-US" altLang="zh-CN" sz="2000" dirty="0"/>
          </a:p>
          <a:p>
            <a:r>
              <a:rPr lang="zh-CN" altLang="en-US" sz="2000" dirty="0"/>
              <a:t>语气</a:t>
            </a:r>
            <a:endParaRPr lang="en-US" altLang="zh-CN" sz="2000" dirty="0"/>
          </a:p>
          <a:p>
            <a:endParaRPr lang="en-US" altLang="zh-CN" sz="2000" dirty="0"/>
          </a:p>
          <a:p>
            <a:r>
              <a:rPr lang="zh-CN" altLang="en-US" sz="2000" dirty="0"/>
              <a:t>要点</a:t>
            </a:r>
            <a:endParaRPr lang="zh-CN" altLang="en-US" sz="2000" dirty="0"/>
          </a:p>
        </p:txBody>
      </p:sp>
      <p:sp>
        <p:nvSpPr>
          <p:cNvPr id="7" name="TextBox 6"/>
          <p:cNvSpPr txBox="1"/>
          <p:nvPr/>
        </p:nvSpPr>
        <p:spPr>
          <a:xfrm>
            <a:off x="735986" y="1275511"/>
            <a:ext cx="983444" cy="523220"/>
          </a:xfrm>
          <a:prstGeom prst="rect">
            <a:avLst/>
          </a:prstGeom>
          <a:noFill/>
        </p:spPr>
        <p:txBody>
          <a:bodyPr wrap="square" rtlCol="0">
            <a:spAutoFit/>
          </a:bodyPr>
          <a:lstStyle/>
          <a:p>
            <a:r>
              <a:rPr lang="zh-CN" altLang="en-US" sz="2800" b="1" dirty="0">
                <a:solidFill>
                  <a:srgbClr val="FF0000"/>
                </a:solidFill>
              </a:rPr>
              <a:t>审题</a:t>
            </a:r>
            <a:endParaRPr lang="zh-CN" altLang="en-US" sz="2800" b="1" dirty="0">
              <a:solidFill>
                <a:srgbClr val="FF0000"/>
              </a:solidFill>
            </a:endParaRPr>
          </a:p>
        </p:txBody>
      </p:sp>
      <p:sp>
        <p:nvSpPr>
          <p:cNvPr id="8" name="左大括号 7"/>
          <p:cNvSpPr/>
          <p:nvPr/>
        </p:nvSpPr>
        <p:spPr>
          <a:xfrm>
            <a:off x="1719429" y="408678"/>
            <a:ext cx="571096" cy="2316234"/>
          </a:xfrm>
          <a:prstGeom prst="leftBrace">
            <a:avLst>
              <a:gd name="adj1" fmla="val 8333"/>
              <a:gd name="adj2" fmla="val 49982"/>
            </a:avLst>
          </a:prstGeom>
          <a:noFill/>
          <a:ln w="31750"/>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sz="2000"/>
          </a:p>
        </p:txBody>
      </p:sp>
      <p:sp>
        <p:nvSpPr>
          <p:cNvPr id="9" name="TextBox 8"/>
          <p:cNvSpPr txBox="1"/>
          <p:nvPr/>
        </p:nvSpPr>
        <p:spPr>
          <a:xfrm>
            <a:off x="3037038" y="133059"/>
            <a:ext cx="3680557" cy="398780"/>
          </a:xfrm>
          <a:prstGeom prst="rect">
            <a:avLst/>
          </a:prstGeom>
          <a:noFill/>
        </p:spPr>
        <p:txBody>
          <a:bodyPr wrap="square" rtlCol="0">
            <a:spAutoFit/>
          </a:bodyPr>
          <a:lstStyle/>
          <a:p>
            <a:r>
              <a:rPr lang="zh-CN" altLang="en-US" sz="2000" b="1" dirty="0">
                <a:solidFill>
                  <a:srgbClr val="00B050"/>
                </a:solidFill>
              </a:rPr>
              <a:t>新闻</a:t>
            </a:r>
            <a:r>
              <a:rPr lang="zh-CN" altLang="en-US" sz="2000" b="1" dirty="0">
                <a:solidFill>
                  <a:srgbClr val="00B050"/>
                </a:solidFill>
                <a:hlinkClick r:id="rId2" action="ppaction://hlinksldjump"/>
              </a:rPr>
              <a:t>报道</a:t>
            </a:r>
            <a:endParaRPr lang="zh-CN" altLang="en-US" sz="2000" b="1" dirty="0">
              <a:solidFill>
                <a:srgbClr val="00B050"/>
              </a:solidFill>
            </a:endParaRPr>
          </a:p>
        </p:txBody>
      </p:sp>
      <p:sp>
        <p:nvSpPr>
          <p:cNvPr id="11" name="TextBox 10"/>
          <p:cNvSpPr txBox="1"/>
          <p:nvPr/>
        </p:nvSpPr>
        <p:spPr>
          <a:xfrm>
            <a:off x="3012067" y="728436"/>
            <a:ext cx="6627288" cy="400110"/>
          </a:xfrm>
          <a:prstGeom prst="rect">
            <a:avLst/>
          </a:prstGeom>
          <a:noFill/>
        </p:spPr>
        <p:txBody>
          <a:bodyPr wrap="square" rtlCol="0">
            <a:spAutoFit/>
          </a:bodyPr>
          <a:lstStyle/>
          <a:p>
            <a:r>
              <a:rPr lang="zh-CN" altLang="en-US" sz="2000" b="1" dirty="0">
                <a:solidFill>
                  <a:srgbClr val="00B050"/>
                </a:solidFill>
              </a:rPr>
              <a:t>一般过去时</a:t>
            </a:r>
            <a:endParaRPr lang="zh-CN" altLang="en-US" sz="2000" b="1" dirty="0">
              <a:solidFill>
                <a:srgbClr val="00B050"/>
              </a:solidFill>
            </a:endParaRPr>
          </a:p>
        </p:txBody>
      </p:sp>
      <p:sp>
        <p:nvSpPr>
          <p:cNvPr id="12" name="TextBox 11"/>
          <p:cNvSpPr txBox="1"/>
          <p:nvPr/>
        </p:nvSpPr>
        <p:spPr>
          <a:xfrm>
            <a:off x="3001645" y="1201420"/>
            <a:ext cx="4581525" cy="707886"/>
          </a:xfrm>
          <a:prstGeom prst="rect">
            <a:avLst/>
          </a:prstGeom>
          <a:noFill/>
        </p:spPr>
        <p:txBody>
          <a:bodyPr wrap="square" rtlCol="0">
            <a:spAutoFit/>
          </a:bodyPr>
          <a:lstStyle/>
          <a:p>
            <a:r>
              <a:rPr lang="zh-CN" altLang="en-US" sz="2000" b="1" dirty="0">
                <a:solidFill>
                  <a:srgbClr val="00B050"/>
                </a:solidFill>
              </a:rPr>
              <a:t>第一人称 </a:t>
            </a:r>
            <a:r>
              <a:rPr lang="en-US" altLang="zh-CN" sz="2000" b="1" dirty="0">
                <a:solidFill>
                  <a:srgbClr val="00B050"/>
                </a:solidFill>
              </a:rPr>
              <a:t>We</a:t>
            </a:r>
            <a:endParaRPr lang="en-US" altLang="zh-CN" sz="2000" b="1" dirty="0">
              <a:solidFill>
                <a:srgbClr val="00B050"/>
              </a:solidFill>
            </a:endParaRPr>
          </a:p>
          <a:p>
            <a:r>
              <a:rPr lang="zh-CN" altLang="en-US" sz="2000" b="1" dirty="0">
                <a:solidFill>
                  <a:srgbClr val="00B050"/>
                </a:solidFill>
              </a:rPr>
              <a:t>或第三人称 </a:t>
            </a:r>
            <a:r>
              <a:rPr lang="en-US" altLang="zh-CN" sz="2000" b="1" dirty="0">
                <a:solidFill>
                  <a:srgbClr val="00B050"/>
                </a:solidFill>
              </a:rPr>
              <a:t>They </a:t>
            </a:r>
            <a:r>
              <a:rPr lang="zh-CN" altLang="en-US" sz="2000" b="1" dirty="0">
                <a:solidFill>
                  <a:srgbClr val="00B050"/>
                </a:solidFill>
              </a:rPr>
              <a:t>（</a:t>
            </a:r>
            <a:r>
              <a:rPr lang="en-US" altLang="zh-CN" sz="2000" b="1" dirty="0">
                <a:solidFill>
                  <a:srgbClr val="00B050"/>
                </a:solidFill>
              </a:rPr>
              <a:t>the youth volunteers</a:t>
            </a:r>
            <a:r>
              <a:rPr lang="zh-CN" altLang="en-US" sz="2000" b="1" dirty="0">
                <a:solidFill>
                  <a:srgbClr val="00B050"/>
                </a:solidFill>
              </a:rPr>
              <a:t>）</a:t>
            </a:r>
            <a:endParaRPr lang="zh-CN" altLang="en-US" sz="2000" b="1" dirty="0">
              <a:solidFill>
                <a:srgbClr val="00B050"/>
              </a:solidFill>
            </a:endParaRPr>
          </a:p>
        </p:txBody>
      </p:sp>
      <p:sp>
        <p:nvSpPr>
          <p:cNvPr id="10" name="矩形 9"/>
          <p:cNvSpPr/>
          <p:nvPr/>
        </p:nvSpPr>
        <p:spPr>
          <a:xfrm>
            <a:off x="8467725" y="133350"/>
            <a:ext cx="3016885" cy="6739255"/>
          </a:xfrm>
          <a:prstGeom prst="rect">
            <a:avLst/>
          </a:prstGeom>
        </p:spPr>
        <p:txBody>
          <a:bodyPr wrap="square">
            <a:spAutoFit/>
          </a:bodyPr>
          <a:lstStyle/>
          <a:p>
            <a:r>
              <a:rPr lang="en-US" altLang="zh-CN" sz="2400" dirty="0">
                <a:solidFill>
                  <a:schemeClr val="tx1">
                    <a:lumMod val="95000"/>
                    <a:lumOff val="5000"/>
                  </a:schemeClr>
                </a:solidFill>
              </a:rPr>
              <a:t>         </a:t>
            </a:r>
            <a:r>
              <a:rPr lang="zh-CN" altLang="en-US" sz="2400" dirty="0">
                <a:solidFill>
                  <a:schemeClr val="tx1">
                    <a:lumMod val="95000"/>
                    <a:lumOff val="5000"/>
                  </a:schemeClr>
                </a:solidFill>
              </a:rPr>
              <a:t>每年的</a:t>
            </a:r>
            <a:r>
              <a:rPr lang="en-US" altLang="zh-CN" sz="2400" dirty="0">
                <a:solidFill>
                  <a:schemeClr val="tx1">
                    <a:lumMod val="95000"/>
                    <a:lumOff val="5000"/>
                  </a:schemeClr>
                </a:solidFill>
              </a:rPr>
              <a:t>3</a:t>
            </a:r>
            <a:r>
              <a:rPr lang="zh-CN" altLang="en-US" sz="2400" dirty="0">
                <a:solidFill>
                  <a:schemeClr val="tx1">
                    <a:lumMod val="95000"/>
                    <a:lumOff val="5000"/>
                  </a:schemeClr>
                </a:solidFill>
              </a:rPr>
              <a:t>月</a:t>
            </a:r>
            <a:r>
              <a:rPr lang="en-US" altLang="zh-CN" sz="2400" dirty="0">
                <a:solidFill>
                  <a:schemeClr val="tx1">
                    <a:lumMod val="95000"/>
                    <a:lumOff val="5000"/>
                  </a:schemeClr>
                </a:solidFill>
              </a:rPr>
              <a:t>22</a:t>
            </a:r>
            <a:r>
              <a:rPr lang="zh-CN" altLang="en-US" sz="2400" dirty="0">
                <a:solidFill>
                  <a:schemeClr val="tx1">
                    <a:lumMod val="95000"/>
                    <a:lumOff val="5000"/>
                  </a:schemeClr>
                </a:solidFill>
              </a:rPr>
              <a:t>日是</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世界水日</a:t>
            </a:r>
            <a:r>
              <a:rPr lang="en-US" altLang="zh-CN" sz="2400" dirty="0">
                <a:solidFill>
                  <a:schemeClr val="tx1">
                    <a:lumMod val="95000"/>
                    <a:lumOff val="5000"/>
                  </a:schemeClr>
                </a:solidFill>
              </a:rPr>
              <a:t>”</a:t>
            </a:r>
            <a:r>
              <a:rPr lang="zh-CN" altLang="en-US" sz="2400" dirty="0">
                <a:solidFill>
                  <a:schemeClr val="tx1">
                    <a:lumMod val="95000"/>
                    <a:lumOff val="5000"/>
                  </a:schemeClr>
                </a:solidFill>
              </a:rPr>
              <a:t>（</a:t>
            </a:r>
            <a:r>
              <a:rPr lang="en-US" altLang="zh-CN" sz="2400" dirty="0">
                <a:solidFill>
                  <a:schemeClr val="tx1">
                    <a:lumMod val="95000"/>
                    <a:lumOff val="5000"/>
                  </a:schemeClr>
                </a:solidFill>
              </a:rPr>
              <a:t>World Water Day</a:t>
            </a:r>
            <a:r>
              <a:rPr lang="zh-CN" altLang="en-US" sz="2400" dirty="0">
                <a:solidFill>
                  <a:schemeClr val="tx1">
                    <a:lumMod val="95000"/>
                    <a:lumOff val="5000"/>
                  </a:schemeClr>
                </a:solidFill>
              </a:rPr>
              <a:t>），上周日上午你校学生会组织部分青年志愿者走上街头开展公益宣传活动。假定你是李华，请你为校英文报写一篇报道，内容包括：</a:t>
            </a:r>
            <a:endParaRPr lang="zh-CN" altLang="en-US" sz="2400" dirty="0">
              <a:solidFill>
                <a:schemeClr val="tx1">
                  <a:lumMod val="95000"/>
                  <a:lumOff val="5000"/>
                </a:schemeClr>
              </a:solidFill>
            </a:endParaRPr>
          </a:p>
          <a:p>
            <a:r>
              <a:rPr lang="en-US" altLang="zh-CN" sz="2400" dirty="0">
                <a:solidFill>
                  <a:schemeClr val="tx1">
                    <a:lumMod val="95000"/>
                    <a:lumOff val="5000"/>
                  </a:schemeClr>
                </a:solidFill>
              </a:rPr>
              <a:t>1.</a:t>
            </a:r>
            <a:r>
              <a:rPr lang="zh-CN" altLang="en-US" sz="2400" dirty="0">
                <a:solidFill>
                  <a:schemeClr val="tx1">
                    <a:lumMod val="95000"/>
                    <a:lumOff val="5000"/>
                  </a:schemeClr>
                </a:solidFill>
              </a:rPr>
              <a:t>活动目的；</a:t>
            </a:r>
            <a:endParaRPr lang="en-US" altLang="zh-CN" sz="2400" dirty="0">
              <a:solidFill>
                <a:schemeClr val="tx1">
                  <a:lumMod val="95000"/>
                  <a:lumOff val="5000"/>
                </a:schemeClr>
              </a:solidFill>
            </a:endParaRPr>
          </a:p>
          <a:p>
            <a:r>
              <a:rPr lang="en-US" altLang="zh-CN" sz="2400" dirty="0">
                <a:solidFill>
                  <a:schemeClr val="tx1">
                    <a:lumMod val="95000"/>
                    <a:lumOff val="5000"/>
                  </a:schemeClr>
                </a:solidFill>
              </a:rPr>
              <a:t>2.</a:t>
            </a:r>
            <a:r>
              <a:rPr lang="zh-CN" altLang="en-US" sz="2400" dirty="0">
                <a:solidFill>
                  <a:schemeClr val="tx1">
                    <a:lumMod val="95000"/>
                    <a:lumOff val="5000"/>
                  </a:schemeClr>
                </a:solidFill>
              </a:rPr>
              <a:t>活动内容；</a:t>
            </a:r>
            <a:endParaRPr lang="zh-CN" altLang="en-US" sz="2400" dirty="0">
              <a:solidFill>
                <a:schemeClr val="tx1">
                  <a:lumMod val="95000"/>
                  <a:lumOff val="5000"/>
                </a:schemeClr>
              </a:solidFill>
            </a:endParaRPr>
          </a:p>
          <a:p>
            <a:r>
              <a:rPr lang="en-US" altLang="zh-CN" sz="2400" dirty="0">
                <a:solidFill>
                  <a:schemeClr val="tx1">
                    <a:lumMod val="95000"/>
                    <a:lumOff val="5000"/>
                  </a:schemeClr>
                </a:solidFill>
              </a:rPr>
              <a:t>3.</a:t>
            </a:r>
            <a:r>
              <a:rPr lang="zh-CN" altLang="en-US" sz="2400" dirty="0">
                <a:solidFill>
                  <a:schemeClr val="tx1">
                    <a:lumMod val="95000"/>
                    <a:lumOff val="5000"/>
                  </a:schemeClr>
                </a:solidFill>
              </a:rPr>
              <a:t>活动反响。</a:t>
            </a:r>
            <a:endParaRPr lang="zh-CN" altLang="en-US" sz="2400" dirty="0">
              <a:solidFill>
                <a:schemeClr val="tx1">
                  <a:lumMod val="95000"/>
                  <a:lumOff val="5000"/>
                </a:schemeClr>
              </a:solidFill>
            </a:endParaRPr>
          </a:p>
          <a:p>
            <a:endParaRPr lang="en-US" altLang="zh-CN" sz="2400" dirty="0"/>
          </a:p>
          <a:p>
            <a:r>
              <a:rPr lang="zh-CN" altLang="en-US" sz="2400" dirty="0"/>
              <a:t>注意</a:t>
            </a:r>
            <a:r>
              <a:rPr lang="en-US" altLang="zh-CN" sz="2400" dirty="0"/>
              <a:t>:</a:t>
            </a:r>
            <a:endParaRPr lang="en-US" altLang="zh-CN" sz="2400" dirty="0"/>
          </a:p>
          <a:p>
            <a:r>
              <a:rPr lang="en-US" altLang="zh-CN" sz="2400" dirty="0"/>
              <a:t>1.</a:t>
            </a:r>
            <a:r>
              <a:rPr lang="zh-CN" altLang="en-US" sz="2400" dirty="0"/>
              <a:t>词数</a:t>
            </a:r>
            <a:r>
              <a:rPr lang="en-US" altLang="zh-CN" sz="2400" dirty="0"/>
              <a:t>80</a:t>
            </a:r>
            <a:r>
              <a:rPr lang="zh-CN" altLang="en-US" sz="2400" dirty="0"/>
              <a:t>左右；</a:t>
            </a:r>
            <a:endParaRPr lang="zh-CN" altLang="en-US" sz="2400" dirty="0"/>
          </a:p>
          <a:p>
            <a:r>
              <a:rPr lang="en-US" altLang="zh-CN" sz="2400" dirty="0"/>
              <a:t>2.</a:t>
            </a:r>
            <a:r>
              <a:rPr lang="zh-CN" altLang="en-US" sz="2400" dirty="0"/>
              <a:t>可适当增加细节，</a:t>
            </a:r>
            <a:endParaRPr lang="zh-CN" altLang="en-US" sz="2400" dirty="0"/>
          </a:p>
          <a:p>
            <a:r>
              <a:rPr lang="zh-CN" altLang="en-US" sz="2400" dirty="0"/>
              <a:t>   以使行文连贯。</a:t>
            </a:r>
            <a:endParaRPr lang="zh-CN" altLang="en-US" sz="2400" dirty="0"/>
          </a:p>
        </p:txBody>
      </p:sp>
      <p:sp>
        <p:nvSpPr>
          <p:cNvPr id="14" name="TextBox 13"/>
          <p:cNvSpPr txBox="1"/>
          <p:nvPr/>
        </p:nvSpPr>
        <p:spPr>
          <a:xfrm>
            <a:off x="3012067" y="1928085"/>
            <a:ext cx="4998720" cy="460375"/>
          </a:xfrm>
          <a:prstGeom prst="rect">
            <a:avLst/>
          </a:prstGeom>
          <a:noFill/>
        </p:spPr>
        <p:txBody>
          <a:bodyPr wrap="square" rtlCol="0">
            <a:spAutoFit/>
          </a:bodyPr>
          <a:lstStyle/>
          <a:p>
            <a:r>
              <a:rPr lang="en-US" sz="2400" b="1" dirty="0">
                <a:solidFill>
                  <a:srgbClr val="00B050"/>
                </a:solidFill>
              </a:rPr>
              <a:t>formal</a:t>
            </a:r>
            <a:endParaRPr lang="en-US" sz="2400" b="1" dirty="0">
              <a:solidFill>
                <a:srgbClr val="00B050"/>
              </a:solidFill>
            </a:endParaRPr>
          </a:p>
        </p:txBody>
      </p:sp>
      <p:sp>
        <p:nvSpPr>
          <p:cNvPr id="15" name="椭圆 14"/>
          <p:cNvSpPr/>
          <p:nvPr/>
        </p:nvSpPr>
        <p:spPr>
          <a:xfrm>
            <a:off x="8467725" y="1201420"/>
            <a:ext cx="1757680" cy="471805"/>
          </a:xfrm>
          <a:prstGeom prst="ellipse">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3"/>
          <p:cNvSpPr txBox="1"/>
          <p:nvPr/>
        </p:nvSpPr>
        <p:spPr>
          <a:xfrm>
            <a:off x="3167642" y="3340325"/>
            <a:ext cx="4998720" cy="460375"/>
          </a:xfrm>
          <a:prstGeom prst="rect">
            <a:avLst/>
          </a:prstGeom>
          <a:noFill/>
        </p:spPr>
        <p:txBody>
          <a:bodyPr wrap="square" rtlCol="0">
            <a:spAutoFit/>
          </a:bodyPr>
          <a:lstStyle/>
          <a:p>
            <a:r>
              <a:rPr lang="zh-CN" altLang="en-US" sz="2400" b="1" dirty="0">
                <a:solidFill>
                  <a:srgbClr val="FF0000"/>
                </a:solidFill>
              </a:rPr>
              <a:t>要点一</a:t>
            </a:r>
            <a:r>
              <a:rPr lang="en-US" sz="2400" b="1" dirty="0">
                <a:solidFill>
                  <a:srgbClr val="FF0000"/>
                </a:solidFill>
              </a:rPr>
              <a:t>Why </a:t>
            </a:r>
            <a:r>
              <a:rPr lang="zh-CN" altLang="en-US" sz="2400" b="1" dirty="0">
                <a:solidFill>
                  <a:srgbClr val="FF0000"/>
                </a:solidFill>
              </a:rPr>
              <a:t>活动</a:t>
            </a:r>
            <a:r>
              <a:rPr lang="zh-CN" altLang="en-US" sz="2400" b="1" dirty="0">
                <a:solidFill>
                  <a:srgbClr val="FF0000"/>
                </a:solidFill>
                <a:hlinkClick r:id="rId3" action="ppaction://hlinksldjump"/>
              </a:rPr>
              <a:t>目的</a:t>
            </a:r>
            <a:endParaRPr lang="zh-CN" altLang="en-US" sz="2400" b="1" dirty="0">
              <a:solidFill>
                <a:srgbClr val="FF0000"/>
              </a:solidFill>
            </a:endParaRPr>
          </a:p>
        </p:txBody>
      </p:sp>
      <p:sp>
        <p:nvSpPr>
          <p:cNvPr id="4" name="TextBox 13"/>
          <p:cNvSpPr txBox="1"/>
          <p:nvPr/>
        </p:nvSpPr>
        <p:spPr>
          <a:xfrm>
            <a:off x="3167310" y="4478245"/>
            <a:ext cx="4998720" cy="460375"/>
          </a:xfrm>
          <a:prstGeom prst="rect">
            <a:avLst/>
          </a:prstGeom>
          <a:noFill/>
        </p:spPr>
        <p:txBody>
          <a:bodyPr wrap="square" rtlCol="0">
            <a:spAutoFit/>
          </a:bodyPr>
          <a:lstStyle/>
          <a:p>
            <a:r>
              <a:rPr lang="zh-CN" altLang="en-US" sz="2400" b="1" dirty="0">
                <a:solidFill>
                  <a:srgbClr val="FF0000"/>
                </a:solidFill>
              </a:rPr>
              <a:t>要点二</a:t>
            </a:r>
            <a:r>
              <a:rPr lang="en-US" altLang="zh-CN" sz="2400" b="1" dirty="0">
                <a:solidFill>
                  <a:srgbClr val="FF0000"/>
                </a:solidFill>
              </a:rPr>
              <a:t>What </a:t>
            </a:r>
            <a:r>
              <a:rPr lang="zh-CN" altLang="en-US" sz="2400" b="1" dirty="0">
                <a:solidFill>
                  <a:srgbClr val="FF0000"/>
                </a:solidFill>
              </a:rPr>
              <a:t>活动内容</a:t>
            </a:r>
            <a:endParaRPr lang="zh-CN" altLang="en-US" sz="2400" b="1" dirty="0">
              <a:solidFill>
                <a:srgbClr val="FF0000"/>
              </a:solidFill>
            </a:endParaRPr>
          </a:p>
        </p:txBody>
      </p:sp>
      <p:sp>
        <p:nvSpPr>
          <p:cNvPr id="6" name="TextBox 13"/>
          <p:cNvSpPr txBox="1"/>
          <p:nvPr/>
        </p:nvSpPr>
        <p:spPr>
          <a:xfrm>
            <a:off x="3167642" y="5626325"/>
            <a:ext cx="4998720" cy="460375"/>
          </a:xfrm>
          <a:prstGeom prst="rect">
            <a:avLst/>
          </a:prstGeom>
          <a:noFill/>
        </p:spPr>
        <p:txBody>
          <a:bodyPr wrap="square" rtlCol="0">
            <a:spAutoFit/>
          </a:bodyPr>
          <a:lstStyle/>
          <a:p>
            <a:r>
              <a:rPr lang="zh-CN" altLang="en-US" sz="2400" b="1" dirty="0">
                <a:solidFill>
                  <a:srgbClr val="FF0000"/>
                </a:solidFill>
              </a:rPr>
              <a:t>要点三</a:t>
            </a:r>
            <a:r>
              <a:rPr lang="en-US" altLang="zh-CN" sz="2400" b="1" dirty="0">
                <a:solidFill>
                  <a:srgbClr val="FF0000"/>
                </a:solidFill>
              </a:rPr>
              <a:t>How </a:t>
            </a:r>
            <a:r>
              <a:rPr lang="zh-CN" altLang="en-US" sz="2400" b="1" dirty="0">
                <a:solidFill>
                  <a:srgbClr val="FF0000"/>
                </a:solidFill>
              </a:rPr>
              <a:t>活动反响</a:t>
            </a:r>
            <a:endParaRPr lang="zh-CN" altLang="en-US" sz="2400" b="1" dirty="0">
              <a:solidFill>
                <a:srgbClr val="FF0000"/>
              </a:solidFill>
            </a:endParaRPr>
          </a:p>
        </p:txBody>
      </p:sp>
      <p:sp>
        <p:nvSpPr>
          <p:cNvPr id="17" name="椭圆 16">
            <a:hlinkClick r:id="" action="ppaction://noaction"/>
          </p:cNvPr>
          <p:cNvSpPr/>
          <p:nvPr/>
        </p:nvSpPr>
        <p:spPr>
          <a:xfrm>
            <a:off x="8851900" y="465455"/>
            <a:ext cx="1625600" cy="471805"/>
          </a:xfrm>
          <a:prstGeom prst="ellipse">
            <a:avLst/>
          </a:prstGeom>
          <a:solidFill>
            <a:srgbClr val="00B050">
              <a:alpha val="5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1" end="11"/>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14"/>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p:bldP spid="14" grpId="0"/>
      <p:bldP spid="15" grpId="0" bldLvl="0" animBg="1"/>
      <p:bldP spid="2" grpId="0"/>
      <p:bldP spid="4" grpId="0"/>
      <p:bldP spid="6" grpId="0"/>
      <p:bldP spid="1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238125" y="198755"/>
            <a:ext cx="8331200" cy="6247130"/>
          </a:xfrm>
          <a:prstGeom prst="rect">
            <a:avLst/>
          </a:prstGeom>
        </p:spPr>
        <p:txBody>
          <a:bodyPr wrap="square">
            <a:spAutoFit/>
          </a:bodyPr>
          <a:lstStyle/>
          <a:p>
            <a:pPr algn="just"/>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慈善义卖</a:t>
            </a:r>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参考范文</a:t>
            </a:r>
            <a:endParaRPr lang="en-US" altLang="zh-CN" sz="2500" b="1" dirty="0">
              <a:solidFill>
                <a:schemeClr val="tx1"/>
              </a:solidFill>
              <a:latin typeface="Times New Roman" panose="02020603050405020304" charset="0"/>
              <a:cs typeface="Times New Roman" panose="02020603050405020304" charset="0"/>
            </a:endParaRPr>
          </a:p>
          <a:p>
            <a:pPr algn="ctr"/>
            <a:r>
              <a:rPr lang="en-US" altLang="zh-CN" sz="2500" b="1" dirty="0">
                <a:solidFill>
                  <a:schemeClr val="tx1"/>
                </a:solidFill>
                <a:latin typeface="Times New Roman" panose="02020603050405020304" charset="0"/>
                <a:cs typeface="Times New Roman" panose="02020603050405020304" charset="0"/>
              </a:rPr>
              <a:t>A Successful Charity Sale</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Last Sunday in our school auditorium, the Student Union launched a grand Charity Sale for the impoverished and needy dwelling in the local community.   </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To provide those in need with affordable things, all the students and teachers were called upon to collect unwanted but still serviceable items for sale, such as second-hand books and stationery, as well as furniture and kitchen stuff. During the fair, customers could purchase bargains at heavily discounted prices and all goods were snapped up within hours. All those engaged spoke highly of the activity.</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This Charity Sale proved successful and meaningful. By contributing to such a charitable cause, we avoided waste and gained a sense of satisfaction of doing good deeds as well.  </a:t>
            </a:r>
            <a:endParaRPr lang="en-US" altLang="zh-CN" sz="2500" b="1" dirty="0">
              <a:solidFill>
                <a:schemeClr val="tx1"/>
              </a:solidFill>
              <a:latin typeface="Times New Roman" panose="02020603050405020304" charset="0"/>
              <a:cs typeface="Times New Roman" panose="02020603050405020304" charset="0"/>
            </a:endParaRPr>
          </a:p>
        </p:txBody>
      </p:sp>
      <p:sp>
        <p:nvSpPr>
          <p:cNvPr id="3" name="文本框 2"/>
          <p:cNvSpPr txBox="1"/>
          <p:nvPr/>
        </p:nvSpPr>
        <p:spPr>
          <a:xfrm>
            <a:off x="8807450" y="1158240"/>
            <a:ext cx="3097530" cy="4707890"/>
          </a:xfrm>
          <a:prstGeom prst="rect">
            <a:avLst/>
          </a:prstGeom>
          <a:noFill/>
        </p:spPr>
        <p:txBody>
          <a:bodyPr wrap="square" rtlCol="0">
            <a:spAutoFit/>
          </a:bodyPr>
          <a:lstStyle/>
          <a:p>
            <a:pPr marL="285750" indent="-285750">
              <a:buFont typeface="Wingdings" panose="05000000000000000000" charset="0"/>
              <a:buChar char="u"/>
            </a:pPr>
            <a:r>
              <a:rPr lang="en-US" altLang="zh-CN" sz="2500"/>
              <a:t>How is a news report organized? (</a:t>
            </a:r>
            <a:r>
              <a:rPr lang="en-US" altLang="zh-CN" sz="2500" b="1">
                <a:solidFill>
                  <a:srgbClr val="FF0000"/>
                </a:solidFill>
              </a:rPr>
              <a:t>format</a:t>
            </a:r>
            <a:r>
              <a:rPr lang="en-US" altLang="zh-CN" sz="2500"/>
              <a:t>)</a:t>
            </a:r>
            <a:endParaRPr lang="en-US" altLang="zh-CN" sz="2500"/>
          </a:p>
          <a:p>
            <a:pPr marL="285750" indent="-285750">
              <a:buFont typeface="Wingdings" panose="05000000000000000000" charset="0"/>
              <a:buChar char="u"/>
            </a:pPr>
            <a:endParaRPr lang="en-US" altLang="zh-CN" sz="2500"/>
          </a:p>
          <a:p>
            <a:pPr marL="285750" indent="-285750">
              <a:buFont typeface="Wingdings" panose="05000000000000000000" charset="0"/>
              <a:buChar char="u"/>
            </a:pPr>
            <a:r>
              <a:rPr lang="en-US" altLang="zh-CN" sz="2500"/>
              <a:t>What information should a news report include? (</a:t>
            </a:r>
            <a:r>
              <a:rPr lang="en-US" altLang="zh-CN" sz="2500" b="1">
                <a:solidFill>
                  <a:srgbClr val="0000FF"/>
                </a:solidFill>
              </a:rPr>
              <a:t>content</a:t>
            </a:r>
            <a:r>
              <a:rPr lang="en-US" altLang="zh-CN" sz="2500"/>
              <a:t>)</a:t>
            </a:r>
            <a:endParaRPr lang="en-US" altLang="zh-CN" sz="2500"/>
          </a:p>
          <a:p>
            <a:pPr marL="285750" indent="-285750">
              <a:buFont typeface="Wingdings" panose="05000000000000000000" charset="0"/>
              <a:buChar char="u"/>
            </a:pPr>
            <a:endParaRPr lang="en-US" altLang="zh-CN" sz="2500"/>
          </a:p>
          <a:p>
            <a:pPr marL="285750" indent="-285750">
              <a:buFont typeface="Wingdings" panose="05000000000000000000" charset="0"/>
              <a:buChar char="u"/>
            </a:pPr>
            <a:r>
              <a:rPr lang="en-US" altLang="zh-CN" sz="2500"/>
              <a:t>What is the tone of a </a:t>
            </a:r>
            <a:r>
              <a:rPr lang="en-US" altLang="zh-CN" sz="2500">
                <a:hlinkClick r:id="rId1" action="ppaction://hlinksldjump"/>
              </a:rPr>
              <a:t>news report</a:t>
            </a:r>
            <a:r>
              <a:rPr lang="en-US" altLang="zh-CN" sz="2500"/>
              <a:t>? (</a:t>
            </a:r>
            <a:r>
              <a:rPr lang="en-US" altLang="zh-CN" sz="2500" b="1">
                <a:solidFill>
                  <a:srgbClr val="FE9B1C"/>
                </a:solidFill>
              </a:rPr>
              <a:t>lingustic features</a:t>
            </a:r>
            <a:r>
              <a:rPr lang="en-US" altLang="zh-CN" sz="2500"/>
              <a:t>)</a:t>
            </a:r>
            <a:endParaRPr lang="en-US" altLang="zh-CN" sz="2500"/>
          </a:p>
        </p:txBody>
      </p:sp>
      <p:sp>
        <p:nvSpPr>
          <p:cNvPr id="4" name="文本框 3"/>
          <p:cNvSpPr txBox="1"/>
          <p:nvPr/>
        </p:nvSpPr>
        <p:spPr>
          <a:xfrm>
            <a:off x="238125" y="1024255"/>
            <a:ext cx="8458835" cy="1106805"/>
          </a:xfrm>
          <a:prstGeom prst="rect">
            <a:avLst/>
          </a:prstGeom>
          <a:solidFill>
            <a:schemeClr val="accent1">
              <a:lumMod val="20000"/>
              <a:lumOff val="80000"/>
              <a:alpha val="68000"/>
            </a:schemeClr>
          </a:solidFill>
        </p:spPr>
        <p:txBody>
          <a:bodyPr wrap="square" rtlCol="0">
            <a:spAutoFit/>
          </a:bodyPr>
          <a:lstStyle/>
          <a:p>
            <a:pPr algn="l"/>
            <a:r>
              <a:rPr lang="en-US" altLang="zh-CN" sz="2400" b="1">
                <a:solidFill>
                  <a:srgbClr val="FF0000"/>
                </a:solidFill>
                <a:effectLst>
                  <a:outerShdw blurRad="38100" dist="25400" dir="5400000" algn="ctr" rotWithShape="0">
                    <a:srgbClr val="6E747A">
                      <a:alpha val="43000"/>
                    </a:srgbClr>
                  </a:outerShdw>
                </a:effectLst>
              </a:rPr>
              <a:t>Lead</a:t>
            </a:r>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zh-CN" altLang="en-US">
              <a:solidFill>
                <a:schemeClr val="accent4"/>
              </a:solidFill>
            </a:endParaRPr>
          </a:p>
        </p:txBody>
      </p:sp>
      <p:sp>
        <p:nvSpPr>
          <p:cNvPr id="6" name="文本框 5"/>
          <p:cNvSpPr txBox="1"/>
          <p:nvPr/>
        </p:nvSpPr>
        <p:spPr>
          <a:xfrm>
            <a:off x="238125" y="2209800"/>
            <a:ext cx="8458835" cy="2584450"/>
          </a:xfrm>
          <a:prstGeom prst="rect">
            <a:avLst/>
          </a:prstGeom>
          <a:solidFill>
            <a:schemeClr val="accent1">
              <a:lumMod val="20000"/>
              <a:lumOff val="80000"/>
              <a:alpha val="68000"/>
            </a:schemeClr>
          </a:solidFill>
        </p:spPr>
        <p:txBody>
          <a:bodyPr wrap="square" rtlCol="0">
            <a:spAutoFit/>
          </a:bodyPr>
          <a:lstStyle/>
          <a:p>
            <a:pPr algn="l"/>
            <a:r>
              <a:rPr lang="en-US" altLang="zh-CN" sz="2400" b="1">
                <a:solidFill>
                  <a:srgbClr val="FF0000"/>
                </a:solidFill>
                <a:effectLst>
                  <a:outerShdw blurRad="38100" dist="25400" dir="5400000" algn="ctr" rotWithShape="0">
                    <a:srgbClr val="6E747A">
                      <a:alpha val="43000"/>
                    </a:srgbClr>
                  </a:outerShdw>
                </a:effectLst>
              </a:rPr>
              <a:t>Body</a:t>
            </a:r>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zh-CN" altLang="en-US">
              <a:solidFill>
                <a:schemeClr val="accent4"/>
              </a:solidFill>
            </a:endParaRPr>
          </a:p>
        </p:txBody>
      </p:sp>
      <p:sp>
        <p:nvSpPr>
          <p:cNvPr id="7" name="文本框 6"/>
          <p:cNvSpPr txBox="1"/>
          <p:nvPr/>
        </p:nvSpPr>
        <p:spPr>
          <a:xfrm>
            <a:off x="238125" y="4884420"/>
            <a:ext cx="8458835" cy="1476375"/>
          </a:xfrm>
          <a:prstGeom prst="rect">
            <a:avLst/>
          </a:prstGeom>
          <a:solidFill>
            <a:schemeClr val="accent1">
              <a:lumMod val="20000"/>
              <a:lumOff val="80000"/>
              <a:alpha val="68000"/>
            </a:schemeClr>
          </a:solidFill>
        </p:spPr>
        <p:txBody>
          <a:bodyPr wrap="square" rtlCol="0">
            <a:spAutoFit/>
          </a:bodyPr>
          <a:lstStyle/>
          <a:p>
            <a:pPr algn="l"/>
            <a:r>
              <a:rPr lang="en-US" altLang="zh-CN" sz="2400" b="1">
                <a:solidFill>
                  <a:srgbClr val="FF0000"/>
                </a:solidFill>
                <a:effectLst>
                  <a:outerShdw blurRad="38100" dist="25400" dir="5400000" algn="ctr" rotWithShape="0">
                    <a:srgbClr val="6E747A">
                      <a:alpha val="43000"/>
                    </a:srgbClr>
                  </a:outerShdw>
                </a:effectLst>
              </a:rPr>
              <a:t>conclusion</a:t>
            </a:r>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en-US" altLang="zh-CN" sz="2400" b="1">
              <a:solidFill>
                <a:srgbClr val="FF0000"/>
              </a:solidFill>
              <a:effectLst>
                <a:outerShdw blurRad="38100" dist="25400" dir="5400000" algn="ctr" rotWithShape="0">
                  <a:srgbClr val="6E747A">
                    <a:alpha val="43000"/>
                  </a:srgbClr>
                </a:outerShdw>
              </a:effectLst>
            </a:endParaRPr>
          </a:p>
          <a:p>
            <a:pPr algn="l"/>
            <a:endParaRPr lang="zh-CN" altLang="en-US">
              <a:solidFill>
                <a:schemeClr val="accent4"/>
              </a:solidFill>
            </a:endParaRPr>
          </a:p>
        </p:txBody>
      </p:sp>
      <p:sp>
        <p:nvSpPr>
          <p:cNvPr id="8" name="文本框 7"/>
          <p:cNvSpPr txBox="1"/>
          <p:nvPr/>
        </p:nvSpPr>
        <p:spPr>
          <a:xfrm>
            <a:off x="1388110" y="563880"/>
            <a:ext cx="5690235" cy="460375"/>
          </a:xfrm>
          <a:prstGeom prst="rect">
            <a:avLst/>
          </a:prstGeom>
          <a:solidFill>
            <a:schemeClr val="accent1">
              <a:lumMod val="20000"/>
              <a:lumOff val="80000"/>
              <a:alpha val="68000"/>
            </a:schemeClr>
          </a:solidFill>
        </p:spPr>
        <p:txBody>
          <a:bodyPr wrap="square" rtlCol="0">
            <a:spAutoFit/>
          </a:bodyPr>
          <a:lstStyle/>
          <a:p>
            <a:pPr algn="l"/>
            <a:r>
              <a:rPr lang="en-US" sz="2400" b="1">
                <a:solidFill>
                  <a:srgbClr val="FF0000"/>
                </a:solidFill>
                <a:effectLst>
                  <a:outerShdw blurRad="38100" dist="25400" dir="5400000" algn="ctr" rotWithShape="0">
                    <a:srgbClr val="6E747A">
                      <a:alpha val="43000"/>
                    </a:srgbClr>
                  </a:outerShdw>
                </a:effectLst>
              </a:rPr>
              <a:t>Headline</a:t>
            </a:r>
            <a:endParaRPr lang="en-US">
              <a:solidFill>
                <a:schemeClr val="accent4"/>
              </a:solidFill>
            </a:endParaRPr>
          </a:p>
        </p:txBody>
      </p:sp>
      <p:sp>
        <p:nvSpPr>
          <p:cNvPr id="9" name="矩形 8"/>
          <p:cNvSpPr/>
          <p:nvPr/>
        </p:nvSpPr>
        <p:spPr>
          <a:xfrm>
            <a:off x="238125" y="198755"/>
            <a:ext cx="8331200" cy="6247130"/>
          </a:xfrm>
          <a:prstGeom prst="rect">
            <a:avLst/>
          </a:prstGeom>
        </p:spPr>
        <p:txBody>
          <a:bodyPr wrap="square">
            <a:spAutoFit/>
          </a:bodyPr>
          <a:lstStyle/>
          <a:p>
            <a:pPr algn="just"/>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慈善义卖</a:t>
            </a:r>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参考范文</a:t>
            </a:r>
            <a:endParaRPr lang="en-US" altLang="zh-CN" sz="2500" b="1" dirty="0">
              <a:solidFill>
                <a:schemeClr val="tx1"/>
              </a:solidFill>
              <a:latin typeface="Times New Roman" panose="02020603050405020304" charset="0"/>
              <a:cs typeface="Times New Roman" panose="02020603050405020304" charset="0"/>
            </a:endParaRPr>
          </a:p>
          <a:p>
            <a:pPr algn="ctr"/>
            <a:r>
              <a:rPr lang="en-US" altLang="zh-CN" sz="2500" b="1" dirty="0">
                <a:solidFill>
                  <a:schemeClr val="tx1"/>
                </a:solidFill>
                <a:latin typeface="Times New Roman" panose="02020603050405020304" charset="0"/>
                <a:cs typeface="Times New Roman" panose="02020603050405020304" charset="0"/>
              </a:rPr>
              <a:t>A Successful Charity Sale</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Last Sunday in our school auditorium, the Student Union launched a grand Charity Sale for the impoverished and needy dwelling in the local community.   </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To provide those in need with affordable things, all the students and teachers were called upon to collect unwanted but still serviceable items for sale, such as second-hand books and stationery, as well as furniture and kitchen stuff. During the fair, customers could purchase bargains at heavily discounted prices and all goods were snapped up within hours. All those engaged spoke highly of the activity.</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This Charity Sale proved successful and meaningful. By contributing to such a charitable cause, we avoided waste and gained a sense of satisfaction of doing good deeds as well.  </a:t>
            </a:r>
            <a:endParaRPr lang="en-US" altLang="zh-CN" sz="2500" b="1" dirty="0">
              <a:solidFill>
                <a:schemeClr val="tx1"/>
              </a:solidFill>
              <a:latin typeface="Times New Roman" panose="02020603050405020304" charset="0"/>
              <a:cs typeface="Times New Roman" panose="02020603050405020304" charset="0"/>
            </a:endParaRPr>
          </a:p>
        </p:txBody>
      </p:sp>
      <p:sp>
        <p:nvSpPr>
          <p:cNvPr id="10" name="文本框 9"/>
          <p:cNvSpPr txBox="1"/>
          <p:nvPr/>
        </p:nvSpPr>
        <p:spPr>
          <a:xfrm>
            <a:off x="6435090" y="563880"/>
            <a:ext cx="5083810" cy="460375"/>
          </a:xfrm>
          <a:prstGeom prst="rect">
            <a:avLst/>
          </a:prstGeom>
          <a:noFill/>
        </p:spPr>
        <p:txBody>
          <a:bodyPr wrap="square" rtlCol="0">
            <a:spAutoFit/>
          </a:bodyPr>
          <a:lstStyle/>
          <a:p>
            <a:r>
              <a:rPr lang="en-US" altLang="zh-CN" sz="2400" b="1">
                <a:solidFill>
                  <a:srgbClr val="0000FF"/>
                </a:solidFill>
              </a:rPr>
              <a:t>5 W (when where who what why)</a:t>
            </a:r>
            <a:endParaRPr lang="en-US" altLang="zh-CN" sz="2400" b="1">
              <a:solidFill>
                <a:srgbClr val="0000FF"/>
              </a:solidFill>
            </a:endParaRPr>
          </a:p>
        </p:txBody>
      </p:sp>
      <p:sp>
        <p:nvSpPr>
          <p:cNvPr id="11" name="文本框 10"/>
          <p:cNvSpPr txBox="1"/>
          <p:nvPr/>
        </p:nvSpPr>
        <p:spPr>
          <a:xfrm>
            <a:off x="6435090" y="1749425"/>
            <a:ext cx="5083810" cy="460375"/>
          </a:xfrm>
          <a:prstGeom prst="rect">
            <a:avLst/>
          </a:prstGeom>
          <a:noFill/>
        </p:spPr>
        <p:txBody>
          <a:bodyPr wrap="square" rtlCol="0">
            <a:spAutoFit/>
          </a:bodyPr>
          <a:lstStyle/>
          <a:p>
            <a:r>
              <a:rPr lang="en-US" altLang="zh-CN" sz="2400" b="1">
                <a:solidFill>
                  <a:srgbClr val="0000FF"/>
                </a:solidFill>
              </a:rPr>
              <a:t>process + highlight </a:t>
            </a:r>
            <a:endParaRPr lang="en-US" altLang="zh-CN" sz="2400" b="1">
              <a:solidFill>
                <a:srgbClr val="0000FF"/>
              </a:solidFill>
            </a:endParaRPr>
          </a:p>
        </p:txBody>
      </p:sp>
      <p:sp>
        <p:nvSpPr>
          <p:cNvPr id="12" name="文本框 11"/>
          <p:cNvSpPr txBox="1"/>
          <p:nvPr/>
        </p:nvSpPr>
        <p:spPr>
          <a:xfrm>
            <a:off x="6435090" y="5985510"/>
            <a:ext cx="5083810" cy="460375"/>
          </a:xfrm>
          <a:prstGeom prst="rect">
            <a:avLst/>
          </a:prstGeom>
          <a:noFill/>
        </p:spPr>
        <p:txBody>
          <a:bodyPr wrap="square" rtlCol="0">
            <a:spAutoFit/>
          </a:bodyPr>
          <a:lstStyle/>
          <a:p>
            <a:r>
              <a:rPr lang="en-US" altLang="zh-CN" sz="2400" b="1">
                <a:solidFill>
                  <a:srgbClr val="0000FF"/>
                </a:solidFill>
              </a:rPr>
              <a:t>comment/ gains/ reflection</a:t>
            </a:r>
            <a:endParaRPr lang="en-US" altLang="zh-CN" sz="2400" b="1">
              <a:solidFill>
                <a:srgbClr val="0000FF"/>
              </a:solidFill>
            </a:endParaRPr>
          </a:p>
        </p:txBody>
      </p:sp>
      <p:sp>
        <p:nvSpPr>
          <p:cNvPr id="13" name="文本框 12"/>
          <p:cNvSpPr txBox="1"/>
          <p:nvPr/>
        </p:nvSpPr>
        <p:spPr>
          <a:xfrm>
            <a:off x="6435090" y="198755"/>
            <a:ext cx="5083810" cy="460375"/>
          </a:xfrm>
          <a:prstGeom prst="rect">
            <a:avLst/>
          </a:prstGeom>
          <a:noFill/>
        </p:spPr>
        <p:txBody>
          <a:bodyPr wrap="square" rtlCol="0">
            <a:spAutoFit/>
          </a:bodyPr>
          <a:lstStyle/>
          <a:p>
            <a:r>
              <a:rPr lang="en-US" altLang="zh-CN" sz="2400" b="1">
                <a:solidFill>
                  <a:srgbClr val="FE9B1C"/>
                </a:solidFill>
              </a:rPr>
              <a:t>concise but informative</a:t>
            </a:r>
            <a:endParaRPr lang="en-US" altLang="zh-CN" sz="2400" b="1">
              <a:solidFill>
                <a:srgbClr val="FE9B1C"/>
              </a:solidFill>
            </a:endParaRPr>
          </a:p>
        </p:txBody>
      </p:sp>
      <p:sp>
        <p:nvSpPr>
          <p:cNvPr id="14" name="文本框 13"/>
          <p:cNvSpPr txBox="1"/>
          <p:nvPr/>
        </p:nvSpPr>
        <p:spPr>
          <a:xfrm>
            <a:off x="8640445" y="2338705"/>
            <a:ext cx="3764915" cy="460375"/>
          </a:xfrm>
          <a:prstGeom prst="rect">
            <a:avLst/>
          </a:prstGeom>
          <a:noFill/>
        </p:spPr>
        <p:txBody>
          <a:bodyPr wrap="square" rtlCol="0">
            <a:spAutoFit/>
          </a:bodyPr>
          <a:lstStyle/>
          <a:p>
            <a:r>
              <a:rPr lang="en-US" altLang="zh-CN" sz="2400" b="1" dirty="0">
                <a:solidFill>
                  <a:srgbClr val="FE9B1C"/>
                </a:solidFill>
              </a:rPr>
              <a:t>time order/ theme-related </a:t>
            </a:r>
            <a:endParaRPr lang="zh-CN" altLang="en-US" sz="2400" b="1" dirty="0">
              <a:solidFill>
                <a:srgbClr val="FE9B1C"/>
              </a:solidFill>
            </a:endParaRPr>
          </a:p>
        </p:txBody>
      </p:sp>
      <p:sp>
        <p:nvSpPr>
          <p:cNvPr id="15" name="文本框 14"/>
          <p:cNvSpPr txBox="1"/>
          <p:nvPr/>
        </p:nvSpPr>
        <p:spPr>
          <a:xfrm>
            <a:off x="6435090" y="6360795"/>
            <a:ext cx="4975225" cy="460375"/>
          </a:xfrm>
          <a:prstGeom prst="rect">
            <a:avLst/>
          </a:prstGeom>
          <a:noFill/>
        </p:spPr>
        <p:txBody>
          <a:bodyPr wrap="square" rtlCol="0">
            <a:spAutoFit/>
          </a:bodyPr>
          <a:lstStyle/>
          <a:p>
            <a:r>
              <a:rPr lang="en-US" sz="2400" b="1">
                <a:solidFill>
                  <a:srgbClr val="FE9B1C"/>
                </a:solidFill>
              </a:rPr>
              <a:t>general- specific; theme-related</a:t>
            </a:r>
            <a:endParaRPr lang="en-US" sz="2400" b="1">
              <a:solidFill>
                <a:srgbClr val="FE9B1C"/>
              </a:solidFill>
            </a:endParaRPr>
          </a:p>
        </p:txBody>
      </p:sp>
      <p:sp>
        <p:nvSpPr>
          <p:cNvPr id="16" name="文本框 15"/>
          <p:cNvSpPr txBox="1"/>
          <p:nvPr/>
        </p:nvSpPr>
        <p:spPr>
          <a:xfrm>
            <a:off x="3663950" y="-25400"/>
            <a:ext cx="1813560" cy="460375"/>
          </a:xfrm>
          <a:prstGeom prst="rect">
            <a:avLst/>
          </a:prstGeom>
          <a:noFill/>
        </p:spPr>
        <p:txBody>
          <a:bodyPr wrap="square" rtlCol="0">
            <a:spAutoFit/>
          </a:bodyPr>
          <a:lstStyle/>
          <a:p>
            <a:r>
              <a:rPr lang="en-US" altLang="zh-CN" sz="2400" b="1">
                <a:solidFill>
                  <a:srgbClr val="FE9B1C"/>
                </a:solidFill>
              </a:rPr>
              <a:t>eyecatching</a:t>
            </a:r>
            <a:endParaRPr lang="en-US" altLang="zh-CN" sz="2400" b="1">
              <a:solidFill>
                <a:srgbClr val="FE9B1C"/>
              </a:solidFill>
            </a:endParaRPr>
          </a:p>
        </p:txBody>
      </p:sp>
      <p:sp>
        <p:nvSpPr>
          <p:cNvPr id="17" name="文本框 16"/>
          <p:cNvSpPr txBox="1"/>
          <p:nvPr/>
        </p:nvSpPr>
        <p:spPr>
          <a:xfrm>
            <a:off x="3560445" y="263525"/>
            <a:ext cx="2494280" cy="460375"/>
          </a:xfrm>
          <a:prstGeom prst="rect">
            <a:avLst/>
          </a:prstGeom>
          <a:noFill/>
        </p:spPr>
        <p:txBody>
          <a:bodyPr wrap="square" rtlCol="0">
            <a:spAutoFit/>
          </a:bodyPr>
          <a:lstStyle/>
          <a:p>
            <a:r>
              <a:rPr lang="en-US" altLang="zh-CN" sz="2400" b="1">
                <a:solidFill>
                  <a:srgbClr val="0000FF"/>
                </a:solidFill>
              </a:rPr>
              <a:t>theme/ topic</a:t>
            </a:r>
            <a:endParaRPr lang="en-US" altLang="zh-CN" sz="2400" b="1">
              <a:solidFill>
                <a:srgbClr val="0000FF"/>
              </a:solidFill>
            </a:endParaRPr>
          </a:p>
        </p:txBody>
      </p:sp>
      <p:sp>
        <p:nvSpPr>
          <p:cNvPr id="18" name="矩形 17"/>
          <p:cNvSpPr/>
          <p:nvPr/>
        </p:nvSpPr>
        <p:spPr>
          <a:xfrm>
            <a:off x="238125" y="198755"/>
            <a:ext cx="8331200" cy="6247130"/>
          </a:xfrm>
          <a:prstGeom prst="rect">
            <a:avLst/>
          </a:prstGeom>
        </p:spPr>
        <p:txBody>
          <a:bodyPr wrap="square">
            <a:spAutoFit/>
          </a:bodyPr>
          <a:lstStyle/>
          <a:p>
            <a:pPr algn="just"/>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慈善义卖</a:t>
            </a:r>
            <a:r>
              <a:rPr lang="en-US" altLang="zh-CN" sz="2500" b="1" dirty="0">
                <a:solidFill>
                  <a:schemeClr val="tx1"/>
                </a:solidFill>
                <a:latin typeface="Times New Roman" panose="02020603050405020304" charset="0"/>
                <a:cs typeface="Times New Roman" panose="02020603050405020304" charset="0"/>
              </a:rPr>
              <a:t>”</a:t>
            </a:r>
            <a:r>
              <a:rPr lang="zh-CN" altLang="en-US" sz="2500" b="1" dirty="0">
                <a:solidFill>
                  <a:schemeClr val="tx1"/>
                </a:solidFill>
                <a:latin typeface="Times New Roman" panose="02020603050405020304" charset="0"/>
                <a:cs typeface="Times New Roman" panose="02020603050405020304" charset="0"/>
              </a:rPr>
              <a:t>参考范文</a:t>
            </a:r>
            <a:endParaRPr lang="en-US" altLang="zh-CN" sz="2500" b="1" dirty="0">
              <a:solidFill>
                <a:schemeClr val="tx1"/>
              </a:solidFill>
              <a:latin typeface="Times New Roman" panose="02020603050405020304" charset="0"/>
              <a:cs typeface="Times New Roman" panose="02020603050405020304" charset="0"/>
            </a:endParaRPr>
          </a:p>
          <a:p>
            <a:pPr algn="ctr"/>
            <a:r>
              <a:rPr lang="en-US" altLang="zh-CN" sz="2500" b="1" dirty="0">
                <a:solidFill>
                  <a:schemeClr val="tx1"/>
                </a:solidFill>
                <a:latin typeface="Times New Roman" panose="02020603050405020304" charset="0"/>
                <a:cs typeface="Times New Roman" panose="02020603050405020304" charset="0"/>
              </a:rPr>
              <a:t>A Successful </a:t>
            </a:r>
            <a:r>
              <a:rPr lang="en-US" altLang="zh-CN" sz="2500" b="1" dirty="0">
                <a:solidFill>
                  <a:schemeClr val="bg1">
                    <a:lumMod val="95000"/>
                  </a:schemeClr>
                </a:solidFill>
                <a:latin typeface="Times New Roman" panose="02020603050405020304" charset="0"/>
                <a:cs typeface="Times New Roman" panose="02020603050405020304" charset="0"/>
              </a:rPr>
              <a:t>Charity Sale</a:t>
            </a:r>
            <a:endParaRPr lang="en-US" altLang="zh-CN" sz="2500" b="1" dirty="0">
              <a:solidFill>
                <a:schemeClr val="bg1">
                  <a:lumMod val="95000"/>
                </a:schemeClr>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a:t>
            </a:r>
            <a:r>
              <a:rPr lang="en-US" altLang="zh-CN" sz="2500" b="1" dirty="0">
                <a:solidFill>
                  <a:schemeClr val="bg1">
                    <a:lumMod val="95000"/>
                  </a:schemeClr>
                </a:solidFill>
                <a:latin typeface="Times New Roman" panose="02020603050405020304" charset="0"/>
                <a:cs typeface="Times New Roman" panose="02020603050405020304" charset="0"/>
              </a:rPr>
              <a:t>Last Sunday in our school auditorium, </a:t>
            </a:r>
            <a:r>
              <a:rPr lang="en-US" altLang="zh-CN" sz="2500" b="1" dirty="0">
                <a:solidFill>
                  <a:schemeClr val="tx1"/>
                </a:solidFill>
                <a:latin typeface="Times New Roman" panose="02020603050405020304" charset="0"/>
                <a:cs typeface="Times New Roman" panose="02020603050405020304" charset="0"/>
              </a:rPr>
              <a:t>the Student Union launched a grand </a:t>
            </a:r>
            <a:r>
              <a:rPr lang="en-US" altLang="zh-CN" sz="2500" b="1" dirty="0">
                <a:solidFill>
                  <a:schemeClr val="bg1">
                    <a:lumMod val="95000"/>
                  </a:schemeClr>
                </a:solidFill>
                <a:latin typeface="Times New Roman" panose="02020603050405020304" charset="0"/>
                <a:cs typeface="Times New Roman" panose="02020603050405020304" charset="0"/>
              </a:rPr>
              <a:t>Charity Sale</a:t>
            </a:r>
            <a:r>
              <a:rPr lang="en-US" altLang="zh-CN" sz="2500" b="1" dirty="0">
                <a:solidFill>
                  <a:schemeClr val="tx1"/>
                </a:solidFill>
                <a:latin typeface="Times New Roman" panose="02020603050405020304" charset="0"/>
                <a:cs typeface="Times New Roman" panose="02020603050405020304" charset="0"/>
              </a:rPr>
              <a:t> for </a:t>
            </a:r>
            <a:r>
              <a:rPr lang="en-US" altLang="zh-CN" sz="2500" b="1" dirty="0">
                <a:solidFill>
                  <a:schemeClr val="bg1">
                    <a:lumMod val="95000"/>
                  </a:schemeClr>
                </a:solidFill>
                <a:latin typeface="Times New Roman" panose="02020603050405020304" charset="0"/>
                <a:cs typeface="Times New Roman" panose="02020603050405020304" charset="0"/>
              </a:rPr>
              <a:t>the impoverished and needy dwelling in the local community.</a:t>
            </a:r>
            <a:r>
              <a:rPr lang="en-US" altLang="zh-CN" sz="2500" b="1" dirty="0">
                <a:solidFill>
                  <a:schemeClr val="tx1"/>
                </a:solidFill>
                <a:latin typeface="Times New Roman" panose="02020603050405020304" charset="0"/>
                <a:cs typeface="Times New Roman" panose="02020603050405020304" charset="0"/>
              </a:rPr>
              <a:t>   </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To </a:t>
            </a:r>
            <a:r>
              <a:rPr lang="en-US" altLang="zh-CN" sz="2500" b="1" dirty="0">
                <a:solidFill>
                  <a:schemeClr val="bg1">
                    <a:lumMod val="95000"/>
                  </a:schemeClr>
                </a:solidFill>
                <a:latin typeface="Times New Roman" panose="02020603050405020304" charset="0"/>
                <a:cs typeface="Times New Roman" panose="02020603050405020304" charset="0"/>
              </a:rPr>
              <a:t>provide those in need with affordable things,</a:t>
            </a:r>
            <a:r>
              <a:rPr lang="en-US" altLang="zh-CN" sz="2500" b="1" dirty="0">
                <a:solidFill>
                  <a:schemeClr val="tx1"/>
                </a:solidFill>
                <a:latin typeface="Times New Roman" panose="02020603050405020304" charset="0"/>
                <a:cs typeface="Times New Roman" panose="02020603050405020304" charset="0"/>
              </a:rPr>
              <a:t> all the students and teachers were </a:t>
            </a:r>
            <a:r>
              <a:rPr lang="en-US" altLang="zh-CN" sz="2500" b="1" dirty="0">
                <a:solidFill>
                  <a:schemeClr val="bg1">
                    <a:lumMod val="95000"/>
                  </a:schemeClr>
                </a:solidFill>
                <a:latin typeface="Times New Roman" panose="02020603050405020304" charset="0"/>
                <a:cs typeface="Times New Roman" panose="02020603050405020304" charset="0"/>
              </a:rPr>
              <a:t>called upon to collect unwanted but still serviceable items for sale, such as second-hand books and stationery, as well as furniture and kitchen stuff. </a:t>
            </a:r>
            <a:r>
              <a:rPr lang="en-US" altLang="zh-CN" sz="2500" b="1" dirty="0">
                <a:solidFill>
                  <a:schemeClr val="tx1"/>
                </a:solidFill>
                <a:latin typeface="Times New Roman" panose="02020603050405020304" charset="0"/>
                <a:cs typeface="Times New Roman" panose="02020603050405020304" charset="0"/>
              </a:rPr>
              <a:t>During the </a:t>
            </a:r>
            <a:r>
              <a:rPr lang="en-US" altLang="zh-CN" sz="2500" b="1" dirty="0">
                <a:solidFill>
                  <a:schemeClr val="bg1">
                    <a:lumMod val="95000"/>
                  </a:schemeClr>
                </a:solidFill>
                <a:latin typeface="Times New Roman" panose="02020603050405020304" charset="0"/>
                <a:cs typeface="Times New Roman" panose="02020603050405020304" charset="0"/>
              </a:rPr>
              <a:t>fair, customers could purchase bargains at heavily discounted prices and all goods were snapped up within hours. </a:t>
            </a:r>
            <a:r>
              <a:rPr lang="en-US" altLang="zh-CN" sz="2500" b="1" dirty="0">
                <a:solidFill>
                  <a:schemeClr val="tx1"/>
                </a:solidFill>
                <a:latin typeface="Times New Roman" panose="02020603050405020304" charset="0"/>
                <a:cs typeface="Times New Roman" panose="02020603050405020304" charset="0"/>
              </a:rPr>
              <a:t>All those engaged spoke highly of the activity.</a:t>
            </a:r>
            <a:endParaRPr lang="en-US" altLang="zh-CN" sz="2500" b="1" dirty="0">
              <a:solidFill>
                <a:schemeClr val="tx1"/>
              </a:solidFill>
              <a:latin typeface="Times New Roman" panose="02020603050405020304" charset="0"/>
              <a:cs typeface="Times New Roman" panose="02020603050405020304" charset="0"/>
            </a:endParaRPr>
          </a:p>
          <a:p>
            <a:pPr algn="just"/>
            <a:r>
              <a:rPr lang="en-US" altLang="zh-CN" sz="2500" b="1" dirty="0">
                <a:solidFill>
                  <a:schemeClr val="tx1"/>
                </a:solidFill>
                <a:latin typeface="Times New Roman" panose="02020603050405020304" charset="0"/>
                <a:cs typeface="Times New Roman" panose="02020603050405020304" charset="0"/>
              </a:rPr>
              <a:t>       This </a:t>
            </a:r>
            <a:r>
              <a:rPr lang="en-US" altLang="zh-CN" sz="2500" b="1" dirty="0">
                <a:solidFill>
                  <a:schemeClr val="bg1">
                    <a:lumMod val="95000"/>
                  </a:schemeClr>
                </a:solidFill>
                <a:latin typeface="Times New Roman" panose="02020603050405020304" charset="0"/>
                <a:cs typeface="Times New Roman" panose="02020603050405020304" charset="0"/>
              </a:rPr>
              <a:t>Charity Sale</a:t>
            </a:r>
            <a:r>
              <a:rPr lang="en-US" altLang="zh-CN" sz="2500" b="1" dirty="0">
                <a:solidFill>
                  <a:schemeClr val="tx1"/>
                </a:solidFill>
                <a:latin typeface="Times New Roman" panose="02020603050405020304" charset="0"/>
                <a:cs typeface="Times New Roman" panose="02020603050405020304" charset="0"/>
              </a:rPr>
              <a:t> proved successful and meaningful. By contributing to such a </a:t>
            </a:r>
            <a:r>
              <a:rPr lang="en-US" altLang="zh-CN" sz="2500" b="1" dirty="0">
                <a:solidFill>
                  <a:schemeClr val="bg1">
                    <a:lumMod val="95000"/>
                  </a:schemeClr>
                </a:solidFill>
                <a:latin typeface="Times New Roman" panose="02020603050405020304" charset="0"/>
                <a:cs typeface="Times New Roman" panose="02020603050405020304" charset="0"/>
              </a:rPr>
              <a:t>charitable</a:t>
            </a:r>
            <a:r>
              <a:rPr lang="en-US" altLang="zh-CN" sz="2500" b="1" dirty="0">
                <a:solidFill>
                  <a:schemeClr val="tx1"/>
                </a:solidFill>
                <a:latin typeface="Times New Roman" panose="02020603050405020304" charset="0"/>
                <a:cs typeface="Times New Roman" panose="02020603050405020304" charset="0"/>
              </a:rPr>
              <a:t> cause, we </a:t>
            </a:r>
            <a:r>
              <a:rPr lang="en-US" altLang="zh-CN" sz="2500" b="1" dirty="0">
                <a:solidFill>
                  <a:schemeClr val="bg1">
                    <a:lumMod val="95000"/>
                  </a:schemeClr>
                </a:solidFill>
                <a:latin typeface="Times New Roman" panose="02020603050405020304" charset="0"/>
                <a:cs typeface="Times New Roman" panose="02020603050405020304" charset="0"/>
              </a:rPr>
              <a:t>avoided waste </a:t>
            </a:r>
            <a:r>
              <a:rPr lang="en-US" altLang="zh-CN" sz="2500" b="1" dirty="0">
                <a:solidFill>
                  <a:schemeClr val="tx1"/>
                </a:solidFill>
                <a:latin typeface="Times New Roman" panose="02020603050405020304" charset="0"/>
                <a:cs typeface="Times New Roman" panose="02020603050405020304" charset="0"/>
              </a:rPr>
              <a:t>and </a:t>
            </a:r>
            <a:r>
              <a:rPr lang="en-US" altLang="zh-CN" sz="2500" b="1" dirty="0">
                <a:solidFill>
                  <a:schemeClr val="bg1">
                    <a:lumMod val="95000"/>
                  </a:schemeClr>
                </a:solidFill>
                <a:latin typeface="Times New Roman" panose="02020603050405020304" charset="0"/>
                <a:cs typeface="Times New Roman" panose="02020603050405020304" charset="0"/>
              </a:rPr>
              <a:t>gained a sense of satisfaction of doing good deeds as well.  </a:t>
            </a:r>
            <a:endParaRPr lang="en-US" altLang="zh-CN" sz="2500" b="1" dirty="0">
              <a:solidFill>
                <a:schemeClr val="bg1">
                  <a:lumMod val="95000"/>
                </a:schemeClr>
              </a:solidFill>
              <a:latin typeface="Times New Roman" panose="02020603050405020304" charset="0"/>
              <a:cs typeface="Times New Roman" panose="020206030504050203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down)">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wipe(down)">
                                      <p:cBhvr>
                                        <p:cTn id="45" dur="500"/>
                                        <p:tgtEl>
                                          <p:spTgt spid="1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down)">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wipe(down)">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4"/>
                                        </p:tgtEl>
                                        <p:attrNameLst>
                                          <p:attrName>style.visibility</p:attrName>
                                        </p:attrNameLst>
                                      </p:cBhvr>
                                      <p:to>
                                        <p:strVal val="visible"/>
                                      </p:to>
                                    </p:set>
                                    <p:animEffect transition="in" filter="wipe(down)">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Effect transition="in" filter="wipe(down)">
                                      <p:cBhvr>
                                        <p:cTn id="74" dur="500"/>
                                        <p:tgtEl>
                                          <p:spTgt spid="15"/>
                                        </p:tgtEl>
                                      </p:cBhvr>
                                    </p:animEffec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6" grpId="0" bldLvl="0" animBg="1"/>
      <p:bldP spid="6" grpId="1" animBg="1"/>
      <p:bldP spid="7" grpId="0" bldLvl="0" animBg="1"/>
      <p:bldP spid="7" grpId="1" animBg="1"/>
      <p:bldP spid="8" grpId="0" bldLvl="0" animBg="1"/>
      <p:bldP spid="8" grpId="1" animBg="1"/>
      <p:bldP spid="9" grpId="0"/>
      <p:bldP spid="9" grpId="1"/>
      <p:bldP spid="10" grpId="0"/>
      <p:bldP spid="10"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0" y="51511"/>
            <a:ext cx="5743977" cy="5317421"/>
          </a:xfrm>
          <a:prstGeom prst="rect">
            <a:avLst/>
          </a:prstGeom>
        </p:spPr>
      </p:pic>
      <p:pic>
        <p:nvPicPr>
          <p:cNvPr id="7" name="图片 6"/>
          <p:cNvPicPr>
            <a:picLocks noChangeAspect="1"/>
          </p:cNvPicPr>
          <p:nvPr/>
        </p:nvPicPr>
        <p:blipFill>
          <a:blip r:embed="rId2"/>
          <a:stretch>
            <a:fillRect/>
          </a:stretch>
        </p:blipFill>
        <p:spPr>
          <a:xfrm>
            <a:off x="0" y="5362494"/>
            <a:ext cx="5743977" cy="1398492"/>
          </a:xfrm>
          <a:prstGeom prst="rect">
            <a:avLst/>
          </a:prstGeom>
        </p:spPr>
      </p:pic>
      <p:pic>
        <p:nvPicPr>
          <p:cNvPr id="1026" name="Picture 2" descr="100 school children in Cape Coast, Ghana learn about hand washing at the recently installed Aqua Tow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3249" y="189764"/>
            <a:ext cx="4127321" cy="2321618"/>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8" name="Picture 4" descr="Participants enjoy water testing on Coney Island, NYC, after taking part in a beach football and WASH sess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2234585"/>
            <a:ext cx="4246808" cy="238883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30" name="Picture 6" descr="Young Leaders in Mumbai educate local children on water messages, before leading on-pitch football and WASH sessi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3505" y="4346619"/>
            <a:ext cx="4246808" cy="2388830"/>
          </a:xfrm>
          <a:prstGeom prst="rect">
            <a:avLst/>
          </a:prstGeom>
          <a:ln w="88900" cap="sq" cmpd="thickThin">
            <a:solidFill>
              <a:srgbClr val="000000"/>
            </a:solidFill>
            <a:prstDash val="solid"/>
            <a:miter lim="800000"/>
            <a:headEnd/>
            <a:tailEnd/>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63385"/>
            <a:ext cx="4748479" cy="584775"/>
          </a:xfrm>
          <a:prstGeom prst="rect">
            <a:avLst/>
          </a:prstGeom>
          <a:noFill/>
          <a:ln>
            <a:noFill/>
          </a:ln>
        </p:spPr>
        <p:txBody>
          <a:bodyPr wrap="none" rtlCol="0" anchor="t">
            <a:spAutoFit/>
            <a:scene3d>
              <a:camera prst="orthographicFront"/>
              <a:lightRig rig="threePt" dir="t"/>
            </a:scene3d>
          </a:bodyPr>
          <a:lstStyle/>
          <a:p>
            <a:pPr algn="ctr"/>
            <a:r>
              <a:rPr lang="en-US" altLang="zh-CN" sz="3200" b="1" dirty="0">
                <a:ln w="22225">
                  <a:solidFill>
                    <a:schemeClr val="accent2"/>
                  </a:solidFill>
                  <a:prstDash val="solid"/>
                </a:ln>
                <a:solidFill>
                  <a:schemeClr val="accent2">
                    <a:lumMod val="40000"/>
                    <a:lumOff val="60000"/>
                  </a:schemeClr>
                </a:solidFill>
                <a:effectLst/>
                <a:sym typeface="+mn-ea"/>
              </a:rPr>
              <a:t>theme-related information</a:t>
            </a:r>
            <a:endParaRPr lang="en-US" altLang="zh-CN" sz="3200" b="1" dirty="0">
              <a:ln w="22225">
                <a:solidFill>
                  <a:schemeClr val="accent2"/>
                </a:solidFill>
                <a:prstDash val="solid"/>
              </a:ln>
              <a:solidFill>
                <a:schemeClr val="accent2">
                  <a:lumMod val="40000"/>
                  <a:lumOff val="60000"/>
                </a:schemeClr>
              </a:solidFill>
              <a:effectLst/>
              <a:sym typeface="+mn-ea"/>
            </a:endParaRPr>
          </a:p>
        </p:txBody>
      </p:sp>
      <p:sp>
        <p:nvSpPr>
          <p:cNvPr id="6" name="文本框 5"/>
          <p:cNvSpPr txBox="1"/>
          <p:nvPr/>
        </p:nvSpPr>
        <p:spPr>
          <a:xfrm>
            <a:off x="-80645" y="2139950"/>
            <a:ext cx="1651000" cy="3415030"/>
          </a:xfrm>
          <a:prstGeom prst="rect">
            <a:avLst/>
          </a:prstGeom>
          <a:noFill/>
        </p:spPr>
        <p:txBody>
          <a:bodyPr wrap="square" rtlCol="0">
            <a:spAutoFit/>
          </a:bodyPr>
          <a:lstStyle/>
          <a:p>
            <a:pPr algn="ctr"/>
            <a:r>
              <a:rPr lang="en-US" altLang="zh-CN" sz="2400" b="1">
                <a:solidFill>
                  <a:srgbClr val="00C1D8"/>
                </a:solidFill>
                <a:effectLst>
                  <a:outerShdw blurRad="38100" dist="38100" dir="2700000" algn="tl">
                    <a:srgbClr val="000000">
                      <a:alpha val="43137"/>
                    </a:srgbClr>
                  </a:outerShdw>
                </a:effectLst>
              </a:rPr>
              <a:t>A </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Youth Volunteer Activity</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Celebrating</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World Water </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Day</a:t>
            </a:r>
            <a:endParaRPr lang="en-US" altLang="zh-CN" sz="2400" b="1">
              <a:solidFill>
                <a:srgbClr val="00C1D8"/>
              </a:solidFill>
              <a:effectLst>
                <a:outerShdw blurRad="38100" dist="38100" dir="2700000" algn="tl">
                  <a:srgbClr val="000000">
                    <a:alpha val="43137"/>
                  </a:srgbClr>
                </a:outerShdw>
              </a:effectLst>
            </a:endParaRPr>
          </a:p>
          <a:p>
            <a:pPr algn="ctr"/>
            <a:endParaRPr lang="en-US" altLang="zh-CN" sz="2400" b="1">
              <a:solidFill>
                <a:srgbClr val="00C1D8"/>
              </a:solidFill>
              <a:effectLst>
                <a:outerShdw blurRad="38100" dist="38100" dir="2700000" algn="tl">
                  <a:srgbClr val="000000">
                    <a:alpha val="43137"/>
                  </a:srgbClr>
                </a:outerShdw>
              </a:effectLst>
            </a:endParaRPr>
          </a:p>
        </p:txBody>
      </p:sp>
      <p:pic>
        <p:nvPicPr>
          <p:cNvPr id="7" name="图片 6" descr="5fd4d2c7edbb31607783111815"/>
          <p:cNvPicPr>
            <a:picLocks noChangeAspect="1"/>
          </p:cNvPicPr>
          <p:nvPr/>
        </p:nvPicPr>
        <p:blipFill>
          <a:blip r:embed="rId1"/>
          <a:stretch>
            <a:fillRect/>
          </a:stretch>
        </p:blipFill>
        <p:spPr>
          <a:xfrm>
            <a:off x="119380" y="5049520"/>
            <a:ext cx="1250950" cy="1250950"/>
          </a:xfrm>
          <a:prstGeom prst="rect">
            <a:avLst/>
          </a:prstGeom>
        </p:spPr>
      </p:pic>
      <p:pic>
        <p:nvPicPr>
          <p:cNvPr id="8" name="图片 7" descr="5865f63314281f6e1600336194"/>
          <p:cNvPicPr>
            <a:picLocks noChangeAspect="1"/>
          </p:cNvPicPr>
          <p:nvPr/>
        </p:nvPicPr>
        <p:blipFill rotWithShape="1">
          <a:blip r:embed="rId2"/>
          <a:srcRect r="24395" b="-31413"/>
          <a:stretch>
            <a:fillRect/>
          </a:stretch>
        </p:blipFill>
        <p:spPr>
          <a:xfrm rot="5400000">
            <a:off x="-1441147" y="3429939"/>
            <a:ext cx="5732780" cy="504853"/>
          </a:xfrm>
          <a:prstGeom prst="rect">
            <a:avLst/>
          </a:prstGeom>
        </p:spPr>
      </p:pic>
      <p:sp>
        <p:nvSpPr>
          <p:cNvPr id="9" name="文本框 8"/>
          <p:cNvSpPr txBox="1"/>
          <p:nvPr/>
        </p:nvSpPr>
        <p:spPr>
          <a:xfrm>
            <a:off x="1677670" y="532765"/>
            <a:ext cx="1073785" cy="6985635"/>
          </a:xfrm>
          <a:prstGeom prst="rect">
            <a:avLst/>
          </a:prstGeom>
          <a:noFill/>
        </p:spPr>
        <p:txBody>
          <a:bodyPr wrap="square" rtlCol="0">
            <a:spAutoFit/>
          </a:bodyPr>
          <a:lstStyle/>
          <a:p>
            <a:r>
              <a:rPr lang="en-US" altLang="zh-CN" sz="2800" b="1">
                <a:solidFill>
                  <a:srgbClr val="00A1F8"/>
                </a:solidFill>
                <a:effectLst>
                  <a:outerShdw blurRad="38100" dist="38100" dir="2700000" algn="tl">
                    <a:srgbClr val="000000">
                      <a:alpha val="43137"/>
                    </a:srgbClr>
                  </a:outerShdw>
                </a:effectLst>
              </a:rPr>
              <a:t>Why</a:t>
            </a:r>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r>
              <a:rPr lang="en-US" altLang="zh-CN" sz="2800" b="1">
                <a:solidFill>
                  <a:srgbClr val="00A1F8"/>
                </a:solidFill>
                <a:effectLst>
                  <a:outerShdw blurRad="38100" dist="38100" dir="2700000" algn="tl">
                    <a:srgbClr val="000000">
                      <a:alpha val="43137"/>
                    </a:srgbClr>
                  </a:outerShdw>
                </a:effectLst>
              </a:rPr>
              <a:t>What</a:t>
            </a:r>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a:p>
            <a:endParaRPr lang="en-US" altLang="zh-CN" sz="2800" b="1">
              <a:solidFill>
                <a:srgbClr val="00A1F8"/>
              </a:solidFill>
              <a:effectLst>
                <a:outerShdw blurRad="38100" dist="38100" dir="2700000" algn="tl">
                  <a:srgbClr val="000000">
                    <a:alpha val="43137"/>
                  </a:srgbClr>
                </a:outerShdw>
              </a:effectLst>
            </a:endParaRPr>
          </a:p>
        </p:txBody>
      </p:sp>
      <p:sp>
        <p:nvSpPr>
          <p:cNvPr id="11" name="文本框 10"/>
          <p:cNvSpPr txBox="1"/>
          <p:nvPr/>
        </p:nvSpPr>
        <p:spPr>
          <a:xfrm>
            <a:off x="2637155" y="414655"/>
            <a:ext cx="9251950" cy="829945"/>
          </a:xfrm>
          <a:prstGeom prst="rect">
            <a:avLst/>
          </a:prstGeom>
          <a:noFill/>
        </p:spPr>
        <p:txBody>
          <a:bodyPr wrap="square" rtlCol="0">
            <a:spAutoFit/>
          </a:bodyPr>
          <a:lstStyle/>
          <a:p>
            <a:pPr marL="342900" indent="-342900">
              <a:buFont typeface="Wingdings" panose="05000000000000000000" charset="0"/>
              <a:buChar char="u"/>
            </a:pPr>
            <a:r>
              <a:rPr lang="en-US" altLang="zh-CN" sz="2400" dirty="0"/>
              <a:t>to celebrate/ </a:t>
            </a:r>
            <a:r>
              <a:rPr lang="en-US" altLang="zh-CN" sz="2400" b="1" dirty="0">
                <a:solidFill>
                  <a:srgbClr val="F3541A"/>
                </a:solidFill>
              </a:rPr>
              <a:t>in celebration of/ to mark</a:t>
            </a:r>
            <a:r>
              <a:rPr lang="en-US" altLang="zh-CN" sz="2400" dirty="0"/>
              <a:t> the World Water Day</a:t>
            </a:r>
            <a:endParaRPr lang="en-US" altLang="zh-CN" sz="2400" dirty="0"/>
          </a:p>
          <a:p>
            <a:pPr marL="342900" indent="-342900">
              <a:buFont typeface="Wingdings" panose="05000000000000000000" charset="0"/>
              <a:buChar char="u"/>
            </a:pPr>
            <a:r>
              <a:rPr lang="en-US" altLang="zh-CN" sz="2400" dirty="0"/>
              <a:t>to </a:t>
            </a:r>
            <a:r>
              <a:rPr lang="en-US" altLang="zh-CN" sz="2400" b="1" dirty="0">
                <a:solidFill>
                  <a:srgbClr val="F3541A"/>
                </a:solidFill>
              </a:rPr>
              <a:t>publicize</a:t>
            </a:r>
            <a:r>
              <a:rPr lang="en-US" altLang="zh-CN" sz="2400" dirty="0"/>
              <a:t>/ </a:t>
            </a:r>
            <a:r>
              <a:rPr lang="en-US" altLang="zh-CN" sz="2400" b="1" dirty="0">
                <a:solidFill>
                  <a:srgbClr val="F3541A"/>
                </a:solidFill>
              </a:rPr>
              <a:t>advocate </a:t>
            </a:r>
            <a:r>
              <a:rPr lang="en-US" altLang="zh-CN" sz="2400" dirty="0"/>
              <a:t>the importance of preserving water</a:t>
            </a:r>
            <a:endParaRPr lang="en-US" altLang="zh-CN" sz="2400" dirty="0"/>
          </a:p>
        </p:txBody>
      </p:sp>
      <p:pic>
        <p:nvPicPr>
          <p:cNvPr id="13" name="图片 12" descr="5865f63314281f6e1600336194"/>
          <p:cNvPicPr>
            <a:picLocks noChangeAspect="1"/>
          </p:cNvPicPr>
          <p:nvPr/>
        </p:nvPicPr>
        <p:blipFill>
          <a:blip r:embed="rId2"/>
          <a:stretch>
            <a:fillRect/>
          </a:stretch>
        </p:blipFill>
        <p:spPr>
          <a:xfrm rot="5400000">
            <a:off x="603885" y="4000500"/>
            <a:ext cx="4519930" cy="224790"/>
          </a:xfrm>
          <a:prstGeom prst="rect">
            <a:avLst/>
          </a:prstGeom>
        </p:spPr>
      </p:pic>
      <p:pic>
        <p:nvPicPr>
          <p:cNvPr id="15" name="图片 14" descr="5eb510486a2f11588924488235"/>
          <p:cNvPicPr>
            <a:picLocks noChangeAspect="1"/>
          </p:cNvPicPr>
          <p:nvPr/>
        </p:nvPicPr>
        <p:blipFill>
          <a:blip r:embed="rId3"/>
          <a:stretch>
            <a:fillRect/>
          </a:stretch>
        </p:blipFill>
        <p:spPr>
          <a:xfrm>
            <a:off x="3189605" y="1313180"/>
            <a:ext cx="1161415" cy="1161415"/>
          </a:xfrm>
          <a:prstGeom prst="rect">
            <a:avLst/>
          </a:prstGeom>
        </p:spPr>
      </p:pic>
      <p:pic>
        <p:nvPicPr>
          <p:cNvPr id="16" name="图片 15" descr="5fade0c997ca11605230793252"/>
          <p:cNvPicPr>
            <a:picLocks noChangeAspect="1"/>
          </p:cNvPicPr>
          <p:nvPr/>
        </p:nvPicPr>
        <p:blipFill>
          <a:blip r:embed="rId4"/>
          <a:stretch>
            <a:fillRect/>
          </a:stretch>
        </p:blipFill>
        <p:spPr>
          <a:xfrm>
            <a:off x="3189605" y="5320030"/>
            <a:ext cx="1228725" cy="1228725"/>
          </a:xfrm>
          <a:prstGeom prst="rect">
            <a:avLst/>
          </a:prstGeom>
        </p:spPr>
      </p:pic>
      <p:pic>
        <p:nvPicPr>
          <p:cNvPr id="17" name="图片 16" descr="5c75dbaccb49c"/>
          <p:cNvPicPr>
            <a:picLocks noChangeAspect="1"/>
          </p:cNvPicPr>
          <p:nvPr/>
        </p:nvPicPr>
        <p:blipFill>
          <a:blip r:embed="rId5"/>
          <a:stretch>
            <a:fillRect/>
          </a:stretch>
        </p:blipFill>
        <p:spPr>
          <a:xfrm rot="17100000">
            <a:off x="3353435" y="4102100"/>
            <a:ext cx="1054100" cy="696595"/>
          </a:xfrm>
          <a:prstGeom prst="rect">
            <a:avLst/>
          </a:prstGeom>
        </p:spPr>
      </p:pic>
      <p:pic>
        <p:nvPicPr>
          <p:cNvPr id="18" name="图片 17" descr="5c75a11abb66d"/>
          <p:cNvPicPr>
            <a:picLocks noChangeAspect="1"/>
          </p:cNvPicPr>
          <p:nvPr/>
        </p:nvPicPr>
        <p:blipFill>
          <a:blip r:embed="rId6"/>
          <a:stretch>
            <a:fillRect/>
          </a:stretch>
        </p:blipFill>
        <p:spPr>
          <a:xfrm>
            <a:off x="3500713" y="2573655"/>
            <a:ext cx="726440" cy="1007110"/>
          </a:xfrm>
          <a:prstGeom prst="rect">
            <a:avLst/>
          </a:prstGeom>
        </p:spPr>
      </p:pic>
      <p:sp>
        <p:nvSpPr>
          <p:cNvPr id="19" name="文本框 18"/>
          <p:cNvSpPr txBox="1"/>
          <p:nvPr/>
        </p:nvSpPr>
        <p:spPr>
          <a:xfrm>
            <a:off x="4315553" y="1367940"/>
            <a:ext cx="7679885" cy="5400675"/>
          </a:xfrm>
          <a:prstGeom prst="rect">
            <a:avLst/>
          </a:prstGeom>
          <a:noFill/>
        </p:spPr>
        <p:txBody>
          <a:bodyPr wrap="square" rtlCol="0">
            <a:spAutoFit/>
          </a:bodyPr>
          <a:lstStyle/>
          <a:p>
            <a:pPr indent="0">
              <a:buFont typeface="Wingdings" panose="05000000000000000000" charset="0"/>
              <a:buChar char="u"/>
            </a:pPr>
            <a:r>
              <a:rPr lang="en-US" altLang="zh-CN" sz="2300" b="1" dirty="0">
                <a:solidFill>
                  <a:srgbClr val="F3541A"/>
                </a:solidFill>
              </a:rPr>
              <a:t>deliver an inspiring speech</a:t>
            </a:r>
            <a:r>
              <a:rPr lang="en-US" altLang="zh-CN" sz="2300" dirty="0"/>
              <a:t> to </a:t>
            </a:r>
            <a:r>
              <a:rPr lang="en-US" altLang="zh-CN" sz="2300" b="1" i="1" u="sng" dirty="0">
                <a:solidFill>
                  <a:srgbClr val="0000FF"/>
                </a:solidFill>
              </a:rPr>
              <a:t>call on</a:t>
            </a:r>
            <a:r>
              <a:rPr lang="en-US" altLang="zh-CN" sz="2300" dirty="0"/>
              <a:t> people to...</a:t>
            </a:r>
            <a:endParaRPr lang="en-US" altLang="zh-CN" sz="2300" dirty="0"/>
          </a:p>
          <a:p>
            <a:pPr indent="0">
              <a:buFont typeface="Wingdings" panose="05000000000000000000" charset="0"/>
              <a:buChar char="u"/>
            </a:pPr>
            <a:r>
              <a:rPr lang="en-US" altLang="zh-CN" sz="2300" b="1" dirty="0">
                <a:solidFill>
                  <a:srgbClr val="F3541A"/>
                </a:solidFill>
              </a:rPr>
              <a:t>put up </a:t>
            </a:r>
            <a:r>
              <a:rPr lang="en-US" altLang="zh-CN" sz="2300" dirty="0"/>
              <a:t>self-designed </a:t>
            </a:r>
            <a:r>
              <a:rPr lang="en-US" altLang="zh-CN" sz="2300" b="1" dirty="0">
                <a:solidFill>
                  <a:srgbClr val="F3541A"/>
                </a:solidFill>
              </a:rPr>
              <a:t>posters </a:t>
            </a:r>
            <a:r>
              <a:rPr lang="en-US" altLang="zh-CN" sz="2300" dirty="0"/>
              <a:t>on the billboard/ wall to </a:t>
            </a:r>
            <a:r>
              <a:rPr lang="en-US" altLang="zh-CN" sz="2300" b="1" i="1" u="sng" dirty="0">
                <a:solidFill>
                  <a:srgbClr val="0000FF"/>
                </a:solidFill>
              </a:rPr>
              <a:t>draw the public attention to the serious issue of water shortage and pollution; alarm the public about…; alert the citizens to the urgent situation of water waste and scarcity</a:t>
            </a:r>
            <a:endParaRPr lang="en-US" altLang="zh-CN" sz="2300" b="1" i="1" u="sng" dirty="0">
              <a:solidFill>
                <a:srgbClr val="0000FF"/>
              </a:solidFill>
            </a:endParaRPr>
          </a:p>
          <a:p>
            <a:pPr indent="0">
              <a:buFont typeface="Wingdings" panose="05000000000000000000" charset="0"/>
              <a:buChar char="u"/>
            </a:pPr>
            <a:endParaRPr lang="en-US" altLang="zh-CN" sz="2300" b="1" i="1" u="sng" dirty="0">
              <a:solidFill>
                <a:srgbClr val="0000FF"/>
              </a:solidFill>
            </a:endParaRPr>
          </a:p>
          <a:p>
            <a:pPr indent="0">
              <a:buFont typeface="Wingdings" panose="05000000000000000000" charset="0"/>
              <a:buChar char="u"/>
            </a:pPr>
            <a:r>
              <a:rPr lang="en-US" altLang="zh-CN" sz="2300" b="1" dirty="0">
                <a:solidFill>
                  <a:srgbClr val="F3541A"/>
                </a:solidFill>
              </a:rPr>
              <a:t>give out</a:t>
            </a:r>
            <a:r>
              <a:rPr lang="en-US" altLang="zh-CN" sz="2300" dirty="0"/>
              <a:t>/ </a:t>
            </a:r>
            <a:r>
              <a:rPr lang="en-US" altLang="zh-CN" sz="2300" b="1" dirty="0">
                <a:solidFill>
                  <a:srgbClr val="F3541A"/>
                </a:solidFill>
              </a:rPr>
              <a:t>distribute leaflets</a:t>
            </a:r>
            <a:r>
              <a:rPr lang="en-US" altLang="zh-CN" sz="2300" dirty="0"/>
              <a:t>/ </a:t>
            </a:r>
            <a:r>
              <a:rPr lang="en-US" altLang="zh-CN" sz="2300" b="1" dirty="0">
                <a:solidFill>
                  <a:srgbClr val="F3541A"/>
                </a:solidFill>
              </a:rPr>
              <a:t>brochures </a:t>
            </a:r>
            <a:r>
              <a:rPr lang="en-US" altLang="zh-CN" sz="2300" dirty="0"/>
              <a:t>to </a:t>
            </a:r>
            <a:r>
              <a:rPr lang="en-US" altLang="zh-CN" sz="2300" b="1" i="1" u="sng" dirty="0">
                <a:solidFill>
                  <a:srgbClr val="0000FF"/>
                </a:solidFill>
              </a:rPr>
              <a:t>share some feasible/ workable/ practical approaches to </a:t>
            </a:r>
            <a:r>
              <a:rPr lang="en-US" altLang="zh-CN" sz="2300" b="1" i="1" dirty="0">
                <a:solidFill>
                  <a:srgbClr val="0000FF"/>
                </a:solidFill>
              </a:rPr>
              <a:t>saving water, such as taking shorter showers and not letting the tap run while washing teeth; to harnessing water pollution in a scientific way</a:t>
            </a:r>
            <a:endParaRPr lang="en-US" altLang="zh-CN" sz="2300" b="1" i="1" dirty="0">
              <a:solidFill>
                <a:srgbClr val="0000FF"/>
              </a:solidFill>
            </a:endParaRPr>
          </a:p>
          <a:p>
            <a:pPr indent="0">
              <a:buFont typeface="Wingdings" panose="05000000000000000000" charset="0"/>
              <a:buChar char="u"/>
            </a:pPr>
            <a:endParaRPr lang="en-US" altLang="zh-CN" sz="2300" dirty="0"/>
          </a:p>
          <a:p>
            <a:pPr indent="0">
              <a:buFont typeface="Wingdings" panose="05000000000000000000" charset="0"/>
              <a:buChar char="u"/>
            </a:pPr>
            <a:r>
              <a:rPr lang="en-US" altLang="zh-CN" sz="2300" b="1" dirty="0">
                <a:solidFill>
                  <a:srgbClr val="F3541A"/>
                </a:solidFill>
              </a:rPr>
              <a:t>hold a Q&amp;A part </a:t>
            </a:r>
            <a:r>
              <a:rPr lang="en-US" altLang="zh-CN" sz="2300" dirty="0"/>
              <a:t>to </a:t>
            </a:r>
            <a:r>
              <a:rPr lang="en-US" altLang="zh-CN" sz="2300" b="1" i="1" u="sng" dirty="0">
                <a:solidFill>
                  <a:srgbClr val="0000FF"/>
                </a:solidFill>
              </a:rPr>
              <a:t>activate </a:t>
            </a:r>
            <a:r>
              <a:rPr lang="en-US" altLang="zh-CN" sz="2300" dirty="0"/>
              <a:t>the public interest and participation</a:t>
            </a:r>
            <a:r>
              <a:rPr lang="en-US" altLang="zh-CN" sz="2300" dirty="0">
                <a:solidFill>
                  <a:schemeClr val="tx1"/>
                </a:solidFill>
              </a:rPr>
              <a:t>; </a:t>
            </a:r>
            <a:r>
              <a:rPr lang="en-US" altLang="zh-CN" sz="2300" b="1" i="1" u="sng" dirty="0">
                <a:solidFill>
                  <a:srgbClr val="0000FF"/>
                </a:solidFill>
              </a:rPr>
              <a:t>familiarize</a:t>
            </a:r>
            <a:r>
              <a:rPr lang="en-US" altLang="zh-CN" sz="2300" dirty="0"/>
              <a:t>/ </a:t>
            </a:r>
            <a:r>
              <a:rPr lang="en-US" altLang="zh-CN" sz="2300" b="1" i="1" u="sng" dirty="0">
                <a:solidFill>
                  <a:srgbClr val="0000FF"/>
                </a:solidFill>
              </a:rPr>
              <a:t>acquaint</a:t>
            </a:r>
            <a:r>
              <a:rPr lang="en-US" altLang="zh-CN" sz="2300" dirty="0"/>
              <a:t> the local residents </a:t>
            </a:r>
            <a:r>
              <a:rPr lang="en-US" altLang="zh-CN" sz="2300" b="1" i="1" u="sng" dirty="0">
                <a:solidFill>
                  <a:srgbClr val="0000FF"/>
                </a:solidFill>
              </a:rPr>
              <a:t>with knowledge about water and water conservation. </a:t>
            </a:r>
            <a:endParaRPr lang="en-US" altLang="zh-CN" sz="2300" b="1" i="1" u="sng"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par>
                                <p:cTn id="12" presetID="1" presetClass="entr" presetSubtype="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linds(horizontal)">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wipe(down)">
                                      <p:cBhvr>
                                        <p:cTn id="29" dur="500"/>
                                        <p:tgtEl>
                                          <p:spTgt spid="15"/>
                                        </p:tgtEl>
                                      </p:cBhvr>
                                    </p:animEffect>
                                  </p:childTnLst>
                                </p:cTn>
                              </p:par>
                              <p:par>
                                <p:cTn id="30" presetID="22" presetClass="entr" presetSubtype="4"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wipe(down)">
                                      <p:cBhvr>
                                        <p:cTn id="32" dur="500"/>
                                        <p:tgtEl>
                                          <p:spTgt spid="18"/>
                                        </p:tgtEl>
                                      </p:cBhvr>
                                    </p:animEffect>
                                  </p:childTnLst>
                                </p:cTn>
                              </p:par>
                              <p:par>
                                <p:cTn id="33" presetID="22" presetClass="entr" presetSubtype="4" fill="hold"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wipe(down)">
                                      <p:cBhvr>
                                        <p:cTn id="35" dur="500"/>
                                        <p:tgtEl>
                                          <p:spTgt spid="17"/>
                                        </p:tgtEl>
                                      </p:cBhvr>
                                    </p:animEffect>
                                  </p:childTnLst>
                                </p:cTn>
                              </p:par>
                              <p:par>
                                <p:cTn id="36" presetID="22" presetClass="entr" presetSubtype="4"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down)">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nodeType="clickEffect">
                                  <p:stCondLst>
                                    <p:cond delay="0"/>
                                  </p:stCondLst>
                                  <p:childTnLst>
                                    <p:set>
                                      <p:cBhvr>
                                        <p:cTn id="42" dur="1" fill="hold">
                                          <p:stCondLst>
                                            <p:cond delay="0"/>
                                          </p:stCondLst>
                                        </p:cTn>
                                        <p:tgtEl>
                                          <p:spTgt spid="19">
                                            <p:txEl>
                                              <p:pRg st="0" end="0"/>
                                            </p:txEl>
                                          </p:spTgt>
                                        </p:tgtEl>
                                        <p:attrNameLst>
                                          <p:attrName>style.visibility</p:attrName>
                                        </p:attrNameLst>
                                      </p:cBhvr>
                                      <p:to>
                                        <p:strVal val="visible"/>
                                      </p:to>
                                    </p:set>
                                    <p:animEffect transition="in" filter="blinds(horizontal)">
                                      <p:cBhvr>
                                        <p:cTn id="43" dur="500"/>
                                        <p:tgtEl>
                                          <p:spTgt spid="1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9">
                                            <p:txEl>
                                              <p:pRg st="1" end="1"/>
                                            </p:txEl>
                                          </p:spTgt>
                                        </p:tgtEl>
                                        <p:attrNameLst>
                                          <p:attrName>style.visibility</p:attrName>
                                        </p:attrNameLst>
                                      </p:cBhvr>
                                      <p:to>
                                        <p:strVal val="visible"/>
                                      </p:to>
                                    </p:set>
                                    <p:animEffect transition="in" filter="blinds(horizontal)">
                                      <p:cBhvr>
                                        <p:cTn id="48" dur="500"/>
                                        <p:tgtEl>
                                          <p:spTgt spid="1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9">
                                            <p:txEl>
                                              <p:pRg st="3" end="3"/>
                                            </p:txEl>
                                          </p:spTgt>
                                        </p:tgtEl>
                                        <p:attrNameLst>
                                          <p:attrName>style.visibility</p:attrName>
                                        </p:attrNameLst>
                                      </p:cBhvr>
                                      <p:to>
                                        <p:strVal val="visible"/>
                                      </p:to>
                                    </p:set>
                                    <p:animEffect transition="in" filter="blinds(horizontal)">
                                      <p:cBhvr>
                                        <p:cTn id="53" dur="500"/>
                                        <p:tgtEl>
                                          <p:spTgt spid="19">
                                            <p:txEl>
                                              <p:pRg st="3" end="3"/>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3" presetClass="entr" presetSubtype="10" fill="hold" nodeType="clickEffect">
                                  <p:stCondLst>
                                    <p:cond delay="0"/>
                                  </p:stCondLst>
                                  <p:childTnLst>
                                    <p:set>
                                      <p:cBhvr>
                                        <p:cTn id="57" dur="1" fill="hold">
                                          <p:stCondLst>
                                            <p:cond delay="0"/>
                                          </p:stCondLst>
                                        </p:cTn>
                                        <p:tgtEl>
                                          <p:spTgt spid="19">
                                            <p:txEl>
                                              <p:pRg st="5" end="5"/>
                                            </p:txEl>
                                          </p:spTgt>
                                        </p:tgtEl>
                                        <p:attrNameLst>
                                          <p:attrName>style.visibility</p:attrName>
                                        </p:attrNameLst>
                                      </p:cBhvr>
                                      <p:to>
                                        <p:strVal val="visible"/>
                                      </p:to>
                                    </p:set>
                                    <p:animEffect transition="in" filter="blinds(horizontal)">
                                      <p:cBhvr>
                                        <p:cTn id="58" dur="500"/>
                                        <p:tgtEl>
                                          <p:spTgt spid="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9" grpId="0"/>
      <p:bldP spid="9" grpId="1"/>
      <p:bldP spid="11" grpId="0"/>
      <p:bldP spid="11"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文本框 13"/>
          <p:cNvSpPr txBox="1"/>
          <p:nvPr/>
        </p:nvSpPr>
        <p:spPr>
          <a:xfrm>
            <a:off x="4486275" y="3254375"/>
            <a:ext cx="7705725" cy="3415030"/>
          </a:xfrm>
          <a:prstGeom prst="rect">
            <a:avLst/>
          </a:prstGeom>
          <a:noFill/>
        </p:spPr>
        <p:txBody>
          <a:bodyPr wrap="square" rtlCol="0">
            <a:spAutoFit/>
          </a:bodyPr>
          <a:lstStyle/>
          <a:p>
            <a:pPr marL="342900" indent="-342900" algn="l">
              <a:buFont typeface="Wingdings" panose="05000000000000000000" charset="0"/>
              <a:buChar char="u"/>
            </a:pPr>
            <a:r>
              <a:rPr lang="en-US" altLang="zh-CN" sz="2400" b="1" dirty="0">
                <a:solidFill>
                  <a:srgbClr val="F3541A"/>
                </a:solidFill>
                <a:sym typeface="+mn-ea"/>
              </a:rPr>
              <a:t>arouse</a:t>
            </a:r>
            <a:r>
              <a:rPr lang="en-US" altLang="zh-CN" sz="2400" dirty="0">
                <a:sym typeface="+mn-ea"/>
              </a:rPr>
              <a:t>/ </a:t>
            </a:r>
            <a:r>
              <a:rPr lang="en-US" altLang="zh-CN" sz="2400" b="1" dirty="0">
                <a:solidFill>
                  <a:srgbClr val="F3541A"/>
                </a:solidFill>
                <a:sym typeface="+mn-ea"/>
              </a:rPr>
              <a:t>raise</a:t>
            </a:r>
            <a:r>
              <a:rPr lang="en-US" altLang="zh-CN" sz="2400" dirty="0">
                <a:sym typeface="+mn-ea"/>
              </a:rPr>
              <a:t>/ </a:t>
            </a:r>
            <a:r>
              <a:rPr lang="en-US" altLang="zh-CN" sz="2400" b="1" dirty="0">
                <a:solidFill>
                  <a:srgbClr val="F3541A"/>
                </a:solidFill>
                <a:sym typeface="+mn-ea"/>
              </a:rPr>
              <a:t>enhance</a:t>
            </a:r>
            <a:r>
              <a:rPr lang="en-US" altLang="zh-CN" sz="2400" dirty="0">
                <a:sym typeface="+mn-ea"/>
              </a:rPr>
              <a:t>/ </a:t>
            </a:r>
            <a:r>
              <a:rPr lang="en-US" altLang="zh-CN" sz="2400" b="1" dirty="0">
                <a:solidFill>
                  <a:srgbClr val="F3541A"/>
                </a:solidFill>
                <a:sym typeface="+mn-ea"/>
              </a:rPr>
              <a:t>cultivate</a:t>
            </a:r>
            <a:r>
              <a:rPr lang="en-US" altLang="zh-CN" sz="2400" dirty="0">
                <a:sym typeface="+mn-ea"/>
              </a:rPr>
              <a:t>/ </a:t>
            </a:r>
            <a:r>
              <a:rPr lang="en-US" altLang="zh-CN" sz="2400" b="1" dirty="0">
                <a:solidFill>
                  <a:srgbClr val="F3541A"/>
                </a:solidFill>
                <a:sym typeface="+mn-ea"/>
              </a:rPr>
              <a:t>foster</a:t>
            </a:r>
            <a:r>
              <a:rPr lang="en-US" altLang="zh-CN" sz="2400" b="1" dirty="0">
                <a:solidFill>
                  <a:srgbClr val="00B050"/>
                </a:solidFill>
                <a:sym typeface="+mn-ea"/>
              </a:rPr>
              <a:t> public </a:t>
            </a:r>
            <a:r>
              <a:rPr lang="en-US" altLang="zh-CN" sz="2400" b="1" dirty="0">
                <a:solidFill>
                  <a:srgbClr val="F3541A"/>
                </a:solidFill>
                <a:sym typeface="+mn-ea"/>
              </a:rPr>
              <a:t>awareness</a:t>
            </a:r>
            <a:r>
              <a:rPr lang="en-US" altLang="zh-CN" sz="2400" dirty="0">
                <a:sym typeface="+mn-ea"/>
              </a:rPr>
              <a:t>/ </a:t>
            </a:r>
            <a:r>
              <a:rPr lang="en-US" altLang="zh-CN" sz="2400" b="1" dirty="0">
                <a:solidFill>
                  <a:srgbClr val="F3541A"/>
                </a:solidFill>
                <a:sym typeface="+mn-ea"/>
              </a:rPr>
              <a:t>consciousness </a:t>
            </a:r>
            <a:r>
              <a:rPr lang="en-US" altLang="zh-CN" sz="2400" dirty="0">
                <a:sym typeface="+mn-ea"/>
              </a:rPr>
              <a:t>of </a:t>
            </a:r>
            <a:r>
              <a:rPr lang="en-US" altLang="zh-CN" sz="2400" b="1" i="1" dirty="0">
                <a:solidFill>
                  <a:srgbClr val="0000FF"/>
                </a:solidFill>
                <a:sym typeface="+mn-ea"/>
              </a:rPr>
              <a:t>conserving water</a:t>
            </a:r>
            <a:r>
              <a:rPr lang="en-US" altLang="zh-CN" sz="2400" dirty="0">
                <a:sym typeface="+mn-ea"/>
              </a:rPr>
              <a:t> (</a:t>
            </a:r>
            <a:r>
              <a:rPr lang="en-US" altLang="zh-CN" sz="2400" b="1" u="sng" dirty="0">
                <a:solidFill>
                  <a:srgbClr val="0000FF"/>
                </a:solidFill>
                <a:sym typeface="+mn-ea"/>
              </a:rPr>
              <a:t>saving water and preventing water pollution</a:t>
            </a:r>
            <a:r>
              <a:rPr lang="en-US" altLang="zh-CN" sz="2400" dirty="0">
                <a:sym typeface="+mn-ea"/>
              </a:rPr>
              <a:t>) ;</a:t>
            </a:r>
            <a:endParaRPr lang="en-US" altLang="zh-CN" sz="2400" dirty="0">
              <a:sym typeface="+mn-ea"/>
            </a:endParaRPr>
          </a:p>
          <a:p>
            <a:pPr marL="342900" indent="-342900" algn="l">
              <a:buFont typeface="Wingdings" panose="05000000000000000000" charset="0"/>
              <a:buChar char="u"/>
            </a:pPr>
            <a:r>
              <a:rPr lang="en-US" altLang="zh-CN" sz="2400" dirty="0"/>
              <a:t>enable </a:t>
            </a:r>
            <a:r>
              <a:rPr lang="en-US" altLang="zh-CN" sz="2400" b="1" dirty="0">
                <a:solidFill>
                  <a:srgbClr val="00B050"/>
                </a:solidFill>
              </a:rPr>
              <a:t>us/ students</a:t>
            </a:r>
            <a:r>
              <a:rPr lang="en-US" altLang="zh-CN" sz="2400" dirty="0"/>
              <a:t> to step out of the campus to </a:t>
            </a:r>
            <a:r>
              <a:rPr lang="en-US" altLang="zh-CN" sz="2400" b="1" dirty="0">
                <a:solidFill>
                  <a:srgbClr val="F3541A"/>
                </a:solidFill>
              </a:rPr>
              <a:t>do something beneficial for </a:t>
            </a:r>
            <a:r>
              <a:rPr lang="en-US" altLang="zh-CN" sz="2400" b="1" i="1" dirty="0">
                <a:solidFill>
                  <a:srgbClr val="0000FF"/>
                </a:solidFill>
              </a:rPr>
              <a:t>the local community and the planet as well</a:t>
            </a:r>
            <a:r>
              <a:rPr lang="en-US" altLang="zh-CN" sz="2400" dirty="0"/>
              <a:t>;</a:t>
            </a:r>
            <a:endParaRPr lang="en-US" altLang="zh-CN" sz="2400" dirty="0"/>
          </a:p>
          <a:p>
            <a:pPr marL="342900" indent="-342900" algn="l">
              <a:buFont typeface="Wingdings" panose="05000000000000000000" charset="0"/>
              <a:buChar char="u"/>
            </a:pPr>
            <a:r>
              <a:rPr lang="en-US" altLang="zh-CN" sz="2400" dirty="0"/>
              <a:t>help </a:t>
            </a:r>
            <a:r>
              <a:rPr lang="en-US" altLang="zh-CN" sz="2400" b="1" dirty="0">
                <a:solidFill>
                  <a:srgbClr val="00B050"/>
                </a:solidFill>
              </a:rPr>
              <a:t>us/ students</a:t>
            </a:r>
            <a:r>
              <a:rPr lang="en-US" altLang="zh-CN" sz="2400" dirty="0"/>
              <a:t> appreciate that </a:t>
            </a:r>
            <a:r>
              <a:rPr lang="en-US" altLang="zh-CN" sz="2400" b="1" dirty="0">
                <a:solidFill>
                  <a:srgbClr val="F3541A"/>
                </a:solidFill>
              </a:rPr>
              <a:t>even small acts can also make a big difference to</a:t>
            </a:r>
            <a:r>
              <a:rPr lang="en-US" altLang="zh-CN" sz="2400" b="1" dirty="0">
                <a:solidFill>
                  <a:srgbClr val="0000FF"/>
                </a:solidFill>
              </a:rPr>
              <a:t> </a:t>
            </a:r>
            <a:r>
              <a:rPr lang="en-US" altLang="zh-CN" sz="2400" b="1" i="1" dirty="0">
                <a:solidFill>
                  <a:srgbClr val="0000FF"/>
                </a:solidFill>
              </a:rPr>
              <a:t>the planet/ the Earth</a:t>
            </a:r>
            <a:r>
              <a:rPr lang="en-US" altLang="zh-CN" sz="2400" dirty="0"/>
              <a:t>. </a:t>
            </a:r>
            <a:endParaRPr lang="en-US" altLang="zh-CN" sz="2400" dirty="0"/>
          </a:p>
          <a:p>
            <a:pPr marL="342900" indent="-342900" algn="l">
              <a:buFont typeface="Wingdings" panose="05000000000000000000" charset="0"/>
              <a:buChar char="u"/>
            </a:pPr>
            <a:r>
              <a:rPr lang="en-US" altLang="zh-CN" sz="2400" b="1" dirty="0">
                <a:solidFill>
                  <a:srgbClr val="F3541A"/>
                </a:solidFill>
              </a:rPr>
              <a:t>boost </a:t>
            </a:r>
            <a:r>
              <a:rPr lang="en-US" altLang="zh-CN" sz="2400" b="1" dirty="0">
                <a:solidFill>
                  <a:srgbClr val="00B050"/>
                </a:solidFill>
              </a:rPr>
              <a:t>our/ students’ </a:t>
            </a:r>
            <a:r>
              <a:rPr lang="en-US" altLang="zh-CN" sz="2400" b="1" dirty="0">
                <a:solidFill>
                  <a:srgbClr val="F3541A"/>
                </a:solidFill>
              </a:rPr>
              <a:t>social responsibility</a:t>
            </a:r>
            <a:r>
              <a:rPr lang="en-US" altLang="zh-CN" sz="2400" dirty="0"/>
              <a:t>. </a:t>
            </a:r>
            <a:endParaRPr lang="en-US" altLang="zh-CN" sz="2400" dirty="0"/>
          </a:p>
        </p:txBody>
      </p:sp>
      <p:pic>
        <p:nvPicPr>
          <p:cNvPr id="8" name="图片 7" descr="5865f63314281f6e1600336194"/>
          <p:cNvPicPr>
            <a:picLocks noChangeAspect="1"/>
          </p:cNvPicPr>
          <p:nvPr/>
        </p:nvPicPr>
        <p:blipFill rotWithShape="1">
          <a:blip r:embed="rId1"/>
          <a:srcRect l="54962" t="82" b="1"/>
          <a:stretch>
            <a:fillRect/>
          </a:stretch>
        </p:blipFill>
        <p:spPr>
          <a:xfrm rot="5400000">
            <a:off x="-329407" y="1782921"/>
            <a:ext cx="3415031" cy="383858"/>
          </a:xfrm>
          <a:prstGeom prst="rect">
            <a:avLst/>
          </a:prstGeom>
        </p:spPr>
      </p:pic>
      <p:sp>
        <p:nvSpPr>
          <p:cNvPr id="4" name="文本框 3"/>
          <p:cNvSpPr txBox="1"/>
          <p:nvPr/>
        </p:nvSpPr>
        <p:spPr>
          <a:xfrm>
            <a:off x="1570355" y="3419475"/>
            <a:ext cx="861695" cy="521970"/>
          </a:xfrm>
          <a:prstGeom prst="rect">
            <a:avLst/>
          </a:prstGeom>
          <a:noFill/>
        </p:spPr>
        <p:txBody>
          <a:bodyPr wrap="none" rtlCol="0" anchor="t">
            <a:spAutoFit/>
          </a:bodyPr>
          <a:lstStyle/>
          <a:p>
            <a:r>
              <a:rPr lang="en-US" altLang="zh-CN" sz="2800" b="1">
                <a:solidFill>
                  <a:srgbClr val="00A1F8"/>
                </a:solidFill>
                <a:effectLst>
                  <a:outerShdw blurRad="38100" dist="38100" dir="2700000" algn="tl">
                    <a:srgbClr val="000000">
                      <a:alpha val="43137"/>
                    </a:srgbClr>
                  </a:outerShdw>
                </a:effectLst>
                <a:sym typeface="+mn-ea"/>
              </a:rPr>
              <a:t>How</a:t>
            </a:r>
            <a:endParaRPr lang="en-US" altLang="zh-CN" sz="2800" b="1">
              <a:solidFill>
                <a:srgbClr val="00A1F8"/>
              </a:solidFill>
              <a:effectLst>
                <a:outerShdw blurRad="38100" dist="38100" dir="2700000" algn="tl">
                  <a:srgbClr val="000000">
                    <a:alpha val="43137"/>
                  </a:srgbClr>
                </a:outerShdw>
              </a:effectLst>
              <a:sym typeface="+mn-ea"/>
            </a:endParaRPr>
          </a:p>
        </p:txBody>
      </p:sp>
      <p:sp>
        <p:nvSpPr>
          <p:cNvPr id="6" name="文本框 5"/>
          <p:cNvSpPr txBox="1"/>
          <p:nvPr/>
        </p:nvSpPr>
        <p:spPr>
          <a:xfrm>
            <a:off x="-80645" y="2139950"/>
            <a:ext cx="1651000" cy="3415030"/>
          </a:xfrm>
          <a:prstGeom prst="rect">
            <a:avLst/>
          </a:prstGeom>
          <a:noFill/>
        </p:spPr>
        <p:txBody>
          <a:bodyPr wrap="square" rtlCol="0">
            <a:spAutoFit/>
          </a:bodyPr>
          <a:lstStyle/>
          <a:p>
            <a:pPr algn="ctr"/>
            <a:r>
              <a:rPr lang="en-US" altLang="zh-CN" sz="2400" b="1">
                <a:solidFill>
                  <a:srgbClr val="00C1D8"/>
                </a:solidFill>
                <a:effectLst>
                  <a:outerShdw blurRad="38100" dist="38100" dir="2700000" algn="tl">
                    <a:srgbClr val="000000">
                      <a:alpha val="43137"/>
                    </a:srgbClr>
                  </a:outerShdw>
                </a:effectLst>
              </a:rPr>
              <a:t>A </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Youth Volunteer Activity</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Celebrating</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World Water </a:t>
            </a:r>
            <a:endParaRPr lang="en-US" altLang="zh-CN" sz="2400" b="1">
              <a:solidFill>
                <a:srgbClr val="00C1D8"/>
              </a:solidFill>
              <a:effectLst>
                <a:outerShdw blurRad="38100" dist="38100" dir="2700000" algn="tl">
                  <a:srgbClr val="000000">
                    <a:alpha val="43137"/>
                  </a:srgbClr>
                </a:outerShdw>
              </a:effectLst>
            </a:endParaRPr>
          </a:p>
          <a:p>
            <a:pPr algn="ctr"/>
            <a:r>
              <a:rPr lang="en-US" altLang="zh-CN" sz="2400" b="1">
                <a:solidFill>
                  <a:srgbClr val="00C1D8"/>
                </a:solidFill>
                <a:effectLst>
                  <a:outerShdw blurRad="38100" dist="38100" dir="2700000" algn="tl">
                    <a:srgbClr val="000000">
                      <a:alpha val="43137"/>
                    </a:srgbClr>
                  </a:outerShdw>
                </a:effectLst>
              </a:rPr>
              <a:t>Day</a:t>
            </a:r>
            <a:endParaRPr lang="en-US" altLang="zh-CN" sz="2400" b="1">
              <a:solidFill>
                <a:srgbClr val="00C1D8"/>
              </a:solidFill>
              <a:effectLst>
                <a:outerShdw blurRad="38100" dist="38100" dir="2700000" algn="tl">
                  <a:srgbClr val="000000">
                    <a:alpha val="43137"/>
                  </a:srgbClr>
                </a:outerShdw>
              </a:effectLst>
            </a:endParaRPr>
          </a:p>
          <a:p>
            <a:pPr algn="ctr"/>
            <a:endParaRPr lang="en-US" altLang="zh-CN" sz="2400" b="1">
              <a:solidFill>
                <a:srgbClr val="00C1D8"/>
              </a:solidFill>
              <a:effectLst>
                <a:outerShdw blurRad="38100" dist="38100" dir="2700000" algn="tl">
                  <a:srgbClr val="000000">
                    <a:alpha val="43137"/>
                  </a:srgbClr>
                </a:outerShdw>
              </a:effectLst>
            </a:endParaRPr>
          </a:p>
        </p:txBody>
      </p:sp>
      <p:pic>
        <p:nvPicPr>
          <p:cNvPr id="7" name="图片 6" descr="5fd4d2c7edbb31607783111815"/>
          <p:cNvPicPr>
            <a:picLocks noChangeAspect="1"/>
          </p:cNvPicPr>
          <p:nvPr/>
        </p:nvPicPr>
        <p:blipFill>
          <a:blip r:embed="rId2"/>
          <a:stretch>
            <a:fillRect/>
          </a:stretch>
        </p:blipFill>
        <p:spPr>
          <a:xfrm>
            <a:off x="119380" y="5049520"/>
            <a:ext cx="1250950" cy="1250950"/>
          </a:xfrm>
          <a:prstGeom prst="rect">
            <a:avLst/>
          </a:prstGeom>
        </p:spPr>
      </p:pic>
      <p:pic>
        <p:nvPicPr>
          <p:cNvPr id="13" name="图片 12" descr="5865f63314281f6e1600336194"/>
          <p:cNvPicPr>
            <a:picLocks noChangeAspect="1"/>
          </p:cNvPicPr>
          <p:nvPr/>
        </p:nvPicPr>
        <p:blipFill>
          <a:blip r:embed="rId1"/>
          <a:stretch>
            <a:fillRect/>
          </a:stretch>
        </p:blipFill>
        <p:spPr>
          <a:xfrm rot="5400000">
            <a:off x="482600" y="3284855"/>
            <a:ext cx="4124325" cy="224790"/>
          </a:xfrm>
          <a:prstGeom prst="rect">
            <a:avLst/>
          </a:prstGeom>
        </p:spPr>
      </p:pic>
      <p:sp>
        <p:nvSpPr>
          <p:cNvPr id="5" name="文本框 4"/>
          <p:cNvSpPr txBox="1"/>
          <p:nvPr/>
        </p:nvSpPr>
        <p:spPr>
          <a:xfrm>
            <a:off x="2656840" y="4779645"/>
            <a:ext cx="1754505" cy="953135"/>
          </a:xfrm>
          <a:prstGeom prst="rect">
            <a:avLst/>
          </a:prstGeom>
          <a:noFill/>
        </p:spPr>
        <p:txBody>
          <a:bodyPr wrap="none" rtlCol="0" anchor="t">
            <a:spAutoFit/>
          </a:bodyPr>
          <a:lstStyle/>
          <a:p>
            <a:r>
              <a:rPr lang="en-US" altLang="zh-CN" sz="2800" b="1">
                <a:solidFill>
                  <a:srgbClr val="00A1F8"/>
                </a:solidFill>
                <a:effectLst>
                  <a:outerShdw blurRad="38100" dist="38100" dir="2700000" algn="tl">
                    <a:srgbClr val="000000">
                      <a:alpha val="43137"/>
                    </a:srgbClr>
                  </a:outerShdw>
                </a:effectLst>
                <a:sym typeface="+mn-ea"/>
              </a:rPr>
              <a:t>gains</a:t>
            </a:r>
            <a:endParaRPr lang="en-US" altLang="zh-CN" sz="2800" b="1">
              <a:solidFill>
                <a:srgbClr val="00A1F8"/>
              </a:solidFill>
              <a:effectLst>
                <a:outerShdw blurRad="38100" dist="38100" dir="2700000" algn="tl">
                  <a:srgbClr val="000000">
                    <a:alpha val="43137"/>
                  </a:srgbClr>
                </a:outerShdw>
              </a:effectLst>
              <a:sym typeface="+mn-ea"/>
            </a:endParaRPr>
          </a:p>
          <a:p>
            <a:r>
              <a:rPr lang="en-US" altLang="zh-CN" sz="2800" b="1">
                <a:solidFill>
                  <a:srgbClr val="00A1F8"/>
                </a:solidFill>
                <a:effectLst>
                  <a:outerShdw blurRad="38100" dist="38100" dir="2700000" algn="tl">
                    <a:srgbClr val="000000">
                      <a:alpha val="43137"/>
                    </a:srgbClr>
                  </a:outerShdw>
                </a:effectLst>
                <a:sym typeface="+mn-ea"/>
              </a:rPr>
              <a:t>/reflection</a:t>
            </a:r>
            <a:endParaRPr lang="en-US" altLang="zh-CN" sz="2800" b="1">
              <a:solidFill>
                <a:srgbClr val="00A1F8"/>
              </a:solidFill>
              <a:effectLst>
                <a:outerShdw blurRad="38100" dist="38100" dir="2700000" algn="tl">
                  <a:srgbClr val="000000">
                    <a:alpha val="43137"/>
                  </a:srgbClr>
                </a:outerShdw>
              </a:effectLst>
              <a:sym typeface="+mn-ea"/>
            </a:endParaRPr>
          </a:p>
        </p:txBody>
      </p:sp>
      <p:sp>
        <p:nvSpPr>
          <p:cNvPr id="9" name="文本框 8"/>
          <p:cNvSpPr txBox="1"/>
          <p:nvPr/>
        </p:nvSpPr>
        <p:spPr>
          <a:xfrm>
            <a:off x="2727325" y="1088390"/>
            <a:ext cx="1589405" cy="521970"/>
          </a:xfrm>
          <a:prstGeom prst="rect">
            <a:avLst/>
          </a:prstGeom>
          <a:noFill/>
        </p:spPr>
        <p:txBody>
          <a:bodyPr wrap="none" rtlCol="0" anchor="t">
            <a:spAutoFit/>
          </a:bodyPr>
          <a:lstStyle/>
          <a:p>
            <a:r>
              <a:rPr lang="en-US" altLang="zh-CN" sz="2800" b="1">
                <a:solidFill>
                  <a:srgbClr val="00A1F8"/>
                </a:solidFill>
                <a:effectLst>
                  <a:outerShdw blurRad="38100" dist="38100" dir="2700000" algn="tl">
                    <a:srgbClr val="000000">
                      <a:alpha val="43137"/>
                    </a:srgbClr>
                  </a:outerShdw>
                </a:effectLst>
                <a:sym typeface="+mn-ea"/>
              </a:rPr>
              <a:t>comment</a:t>
            </a:r>
            <a:endParaRPr lang="en-US" altLang="zh-CN" sz="2800" b="1">
              <a:solidFill>
                <a:srgbClr val="00A1F8"/>
              </a:solidFill>
              <a:effectLst>
                <a:outerShdw blurRad="38100" dist="38100" dir="2700000" algn="tl">
                  <a:srgbClr val="000000">
                    <a:alpha val="43137"/>
                  </a:srgbClr>
                </a:outerShdw>
              </a:effectLst>
              <a:sym typeface="+mn-ea"/>
            </a:endParaRPr>
          </a:p>
        </p:txBody>
      </p:sp>
      <p:sp>
        <p:nvSpPr>
          <p:cNvPr id="10" name="文本框 9"/>
          <p:cNvSpPr txBox="1"/>
          <p:nvPr/>
        </p:nvSpPr>
        <p:spPr>
          <a:xfrm>
            <a:off x="4281170" y="299720"/>
            <a:ext cx="7960360" cy="3599815"/>
          </a:xfrm>
          <a:prstGeom prst="rect">
            <a:avLst/>
          </a:prstGeom>
          <a:noFill/>
        </p:spPr>
        <p:txBody>
          <a:bodyPr wrap="square" rtlCol="0">
            <a:spAutoFit/>
          </a:bodyPr>
          <a:lstStyle/>
          <a:p>
            <a:pPr indent="0" algn="l">
              <a:buFont typeface="Wingdings" panose="05000000000000000000" charset="0"/>
              <a:buChar char="u"/>
            </a:pPr>
            <a:r>
              <a:rPr lang="en-US" altLang="zh-CN" sz="2000" dirty="0"/>
              <a:t>The event was </a:t>
            </a:r>
            <a:r>
              <a:rPr lang="en-US" altLang="zh-CN" sz="2000" b="1" dirty="0">
                <a:solidFill>
                  <a:srgbClr val="F3541A"/>
                </a:solidFill>
              </a:rPr>
              <a:t>well-received by local residents/ the public/ the netizens</a:t>
            </a:r>
            <a:r>
              <a:rPr lang="en-US" altLang="zh-CN" sz="2000" dirty="0"/>
              <a:t>.</a:t>
            </a:r>
            <a:endParaRPr lang="en-US" altLang="zh-CN" sz="2000" dirty="0"/>
          </a:p>
          <a:p>
            <a:pPr indent="0" algn="l">
              <a:buFont typeface="Wingdings" panose="05000000000000000000" charset="0"/>
              <a:buNone/>
            </a:pPr>
            <a:r>
              <a:rPr lang="en-US" altLang="zh-CN" sz="2000" dirty="0"/>
              <a:t>                       was </a:t>
            </a:r>
            <a:r>
              <a:rPr lang="en-US" altLang="zh-CN" sz="2000" b="1" dirty="0">
                <a:solidFill>
                  <a:srgbClr val="F3541A"/>
                </a:solidFill>
              </a:rPr>
              <a:t>spoken highly of by</a:t>
            </a:r>
            <a:r>
              <a:rPr lang="en-US" altLang="zh-CN" sz="2000" dirty="0"/>
              <a:t> ...</a:t>
            </a:r>
            <a:endParaRPr lang="en-US" altLang="zh-CN" sz="2000" dirty="0"/>
          </a:p>
          <a:p>
            <a:pPr indent="0" algn="l">
              <a:buFont typeface="Wingdings" panose="05000000000000000000" charset="0"/>
              <a:buNone/>
            </a:pPr>
            <a:r>
              <a:rPr lang="en-US" altLang="zh-CN" sz="2000" dirty="0"/>
              <a:t>                   </a:t>
            </a:r>
            <a:r>
              <a:rPr lang="en-US" altLang="zh-CN" sz="2000" b="1" dirty="0">
                <a:solidFill>
                  <a:srgbClr val="F3541A"/>
                </a:solidFill>
              </a:rPr>
              <a:t>won</a:t>
            </a:r>
            <a:r>
              <a:rPr lang="en-US" altLang="zh-CN" sz="2000" dirty="0"/>
              <a:t>/ </a:t>
            </a:r>
            <a:r>
              <a:rPr lang="en-US" altLang="zh-CN" sz="2000" b="1" dirty="0">
                <a:solidFill>
                  <a:srgbClr val="F3541A"/>
                </a:solidFill>
              </a:rPr>
              <a:t>earned</a:t>
            </a:r>
            <a:r>
              <a:rPr lang="en-US" altLang="zh-CN" sz="2000" dirty="0"/>
              <a:t>/ </a:t>
            </a:r>
            <a:r>
              <a:rPr lang="en-US" altLang="zh-CN" sz="2000" b="1" dirty="0">
                <a:solidFill>
                  <a:srgbClr val="F3541A"/>
                </a:solidFill>
              </a:rPr>
              <a:t>received favorable feedbacks</a:t>
            </a:r>
            <a:r>
              <a:rPr lang="en-US" altLang="zh-CN" sz="2000" dirty="0"/>
              <a:t>/ </a:t>
            </a:r>
            <a:r>
              <a:rPr lang="en-US" altLang="zh-CN" sz="2000" b="1" dirty="0">
                <a:solidFill>
                  <a:srgbClr val="F3541A"/>
                </a:solidFill>
              </a:rPr>
              <a:t>welcome from</a:t>
            </a:r>
            <a:r>
              <a:rPr lang="en-US" altLang="zh-CN" sz="2000" dirty="0"/>
              <a:t>...</a:t>
            </a:r>
            <a:endParaRPr lang="en-US" altLang="zh-CN" dirty="0"/>
          </a:p>
          <a:p>
            <a:pPr indent="0" algn="l">
              <a:buFont typeface="Wingdings" panose="05000000000000000000" charset="0"/>
              <a:buChar char="u"/>
            </a:pPr>
            <a:r>
              <a:rPr lang="en-US" altLang="zh-CN" sz="2400" b="1" dirty="0">
                <a:solidFill>
                  <a:srgbClr val="F3541A"/>
                </a:solidFill>
              </a:rPr>
              <a:t>Once posted online, the event has earned a considerable number of likes on the school official account/ website because</a:t>
            </a:r>
            <a:r>
              <a:rPr lang="en-US" altLang="zh-CN" sz="2400" dirty="0"/>
              <a:t>...</a:t>
            </a:r>
            <a:endParaRPr lang="en-US" altLang="zh-CN" sz="2400" dirty="0"/>
          </a:p>
          <a:p>
            <a:pPr indent="0" algn="l">
              <a:buFont typeface="Wingdings" panose="05000000000000000000" charset="0"/>
              <a:buChar char="u"/>
            </a:pPr>
            <a:r>
              <a:rPr lang="en-US" altLang="zh-CN" sz="2400" dirty="0"/>
              <a:t>This event was praised to have done... and was hailed to have done....</a:t>
            </a:r>
            <a:endParaRPr lang="en-US" altLang="zh-CN" sz="2400" dirty="0"/>
          </a:p>
          <a:p>
            <a:pPr indent="0" algn="l">
              <a:buFont typeface="Wingdings" panose="05000000000000000000" charset="0"/>
              <a:buChar char="u"/>
            </a:pPr>
            <a:endParaRPr lang="en-US" altLang="zh-CN" sz="2400" dirty="0"/>
          </a:p>
          <a:p>
            <a:pPr indent="0" algn="l">
              <a:buFont typeface="Wingdings" panose="05000000000000000000" charset="0"/>
              <a:buNone/>
            </a:pPr>
            <a:endParaRPr lang="en-US" altLang="zh-CN" sz="2400" dirty="0"/>
          </a:p>
        </p:txBody>
      </p:sp>
      <p:pic>
        <p:nvPicPr>
          <p:cNvPr id="11" name="图片 10" descr="5865f63314281f6e1600336194"/>
          <p:cNvPicPr>
            <a:picLocks noChangeAspect="1"/>
          </p:cNvPicPr>
          <p:nvPr/>
        </p:nvPicPr>
        <p:blipFill>
          <a:blip r:embed="rId1"/>
          <a:stretch>
            <a:fillRect/>
          </a:stretch>
        </p:blipFill>
        <p:spPr>
          <a:xfrm rot="5400000">
            <a:off x="3196590" y="1419225"/>
            <a:ext cx="2204720" cy="224790"/>
          </a:xfrm>
          <a:prstGeom prst="rect">
            <a:avLst/>
          </a:prstGeom>
        </p:spPr>
      </p:pic>
      <p:pic>
        <p:nvPicPr>
          <p:cNvPr id="12" name="图片 11" descr="5865f63314281f6e1600336194"/>
          <p:cNvPicPr>
            <a:picLocks noChangeAspect="1"/>
          </p:cNvPicPr>
          <p:nvPr/>
        </p:nvPicPr>
        <p:blipFill>
          <a:blip r:embed="rId1"/>
          <a:stretch>
            <a:fillRect/>
          </a:stretch>
        </p:blipFill>
        <p:spPr>
          <a:xfrm rot="5400000">
            <a:off x="2992755" y="4729480"/>
            <a:ext cx="2611755" cy="224790"/>
          </a:xfrm>
          <a:prstGeom prst="rect">
            <a:avLst/>
          </a:prstGeom>
        </p:spPr>
      </p:pic>
      <p:sp>
        <p:nvSpPr>
          <p:cNvPr id="2" name="文本框 1"/>
          <p:cNvSpPr txBox="1"/>
          <p:nvPr/>
        </p:nvSpPr>
        <p:spPr>
          <a:xfrm>
            <a:off x="1370330" y="5717540"/>
            <a:ext cx="3027680" cy="953135"/>
          </a:xfrm>
          <a:prstGeom prst="rect">
            <a:avLst/>
          </a:prstGeom>
          <a:noFill/>
        </p:spPr>
        <p:txBody>
          <a:bodyPr wrap="none" rtlCol="0" anchor="t">
            <a:spAutoFit/>
          </a:bodyPr>
          <a:p>
            <a:r>
              <a:rPr lang="zh-CN" altLang="en-US" sz="2800" b="1">
                <a:solidFill>
                  <a:srgbClr val="00B050"/>
                </a:solidFill>
                <a:effectLst>
                  <a:outerShdw blurRad="38100" dist="38100" dir="2700000" algn="tl">
                    <a:srgbClr val="000000">
                      <a:alpha val="43137"/>
                    </a:srgbClr>
                  </a:outerShdw>
                </a:effectLst>
                <a:sym typeface="+mn-ea"/>
              </a:rPr>
              <a:t>由浅入深；</a:t>
            </a:r>
            <a:endParaRPr lang="zh-CN" altLang="en-US" sz="2800" b="1">
              <a:solidFill>
                <a:srgbClr val="00B050"/>
              </a:solidFill>
              <a:effectLst>
                <a:outerShdw blurRad="38100" dist="38100" dir="2700000" algn="tl">
                  <a:srgbClr val="000000">
                    <a:alpha val="43137"/>
                  </a:srgbClr>
                </a:outerShdw>
              </a:effectLst>
              <a:sym typeface="+mn-ea"/>
            </a:endParaRPr>
          </a:p>
          <a:p>
            <a:r>
              <a:rPr lang="zh-CN" altLang="en-US" sz="2800" b="1">
                <a:solidFill>
                  <a:srgbClr val="00B050"/>
                </a:solidFill>
                <a:effectLst>
                  <a:outerShdw blurRad="38100" dist="38100" dir="2700000" algn="tl">
                    <a:srgbClr val="000000">
                      <a:alpha val="43137"/>
                    </a:srgbClr>
                  </a:outerShdw>
                </a:effectLst>
                <a:sym typeface="+mn-ea"/>
              </a:rPr>
              <a:t>对不同主体的影响</a:t>
            </a:r>
            <a:endParaRPr lang="zh-CN" altLang="en-US" sz="2800" b="1">
              <a:solidFill>
                <a:srgbClr val="00B050"/>
              </a:solidFill>
              <a:effectLst>
                <a:outerShdw blurRad="38100" dist="38100" dir="2700000" algn="tl">
                  <a:srgbClr val="000000">
                    <a:alpha val="43137"/>
                  </a:srgbClr>
                </a:outerShdw>
              </a:effectLst>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0">
                                            <p:txEl>
                                              <p:pRg st="0" end="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0">
                                            <p:txEl>
                                              <p:pRg st="1" end="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nodeType="click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nodeType="click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1"/>
      <p:bldP spid="5" grpId="0"/>
      <p:bldP spid="5" grpId="1"/>
      <p:bldP spid="9" grpId="0"/>
      <p:bldP spid="9" grpId="1"/>
      <p:bldP spid="2" grpId="0"/>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3429" y="674369"/>
            <a:ext cx="8369658" cy="6092825"/>
          </a:xfrm>
          <a:prstGeom prst="rect">
            <a:avLst/>
          </a:prstGeom>
          <a:noFill/>
        </p:spPr>
        <p:txBody>
          <a:bodyPr wrap="square">
            <a:spAutoFit/>
          </a:bodyPr>
          <a:lstStyle/>
          <a:p>
            <a:pPr algn="ctr"/>
            <a:r>
              <a:rPr lang="en-US" altLang="zh-CN" sz="2600" b="1" dirty="0"/>
              <a:t>A Youth Volunteer Activity Celebrating World Water Day</a:t>
            </a:r>
            <a:endParaRPr lang="en-US" altLang="zh-CN" sz="2600" b="1" dirty="0"/>
          </a:p>
          <a:p>
            <a:pPr algn="just"/>
            <a:r>
              <a:rPr lang="en-US" altLang="zh-CN" sz="2600" dirty="0"/>
              <a:t>       </a:t>
            </a:r>
            <a:r>
              <a:rPr lang="en-US" altLang="zh-CN" sz="2600" dirty="0">
                <a:highlight>
                  <a:srgbClr val="FFFF00"/>
                </a:highlight>
              </a:rPr>
              <a:t>To </a:t>
            </a:r>
            <a:r>
              <a:rPr lang="en-US" altLang="zh-CN" sz="2600" b="1" i="1" dirty="0">
                <a:solidFill>
                  <a:srgbClr val="0000FF"/>
                </a:solidFill>
              </a:rPr>
              <a:t>mark/ celebrate/ observe (</a:t>
            </a:r>
            <a:r>
              <a:rPr lang="zh-CN" altLang="en-US" sz="2600" b="1" i="1" dirty="0">
                <a:solidFill>
                  <a:srgbClr val="0000FF"/>
                </a:solidFill>
              </a:rPr>
              <a:t>纪念</a:t>
            </a:r>
            <a:r>
              <a:rPr lang="en-US" altLang="zh-CN" sz="2600" b="1" i="1" dirty="0">
                <a:solidFill>
                  <a:srgbClr val="0000FF"/>
                </a:solidFill>
              </a:rPr>
              <a:t>)</a:t>
            </a:r>
            <a:r>
              <a:rPr lang="en-US" altLang="zh-CN" sz="2600" dirty="0"/>
              <a:t> World Water Day, which falls annually on March 22, the Students’ Union of our school </a:t>
            </a:r>
            <a:r>
              <a:rPr lang="en-US" altLang="zh-CN" sz="2600" b="1" i="1" dirty="0">
                <a:solidFill>
                  <a:srgbClr val="0000FF"/>
                </a:solidFill>
              </a:rPr>
              <a:t>organized/ launched/ initiated a publicity campaign (</a:t>
            </a:r>
            <a:r>
              <a:rPr lang="zh-CN" altLang="en-US" sz="2600" b="1" i="1" dirty="0">
                <a:solidFill>
                  <a:srgbClr val="0000FF"/>
                </a:solidFill>
              </a:rPr>
              <a:t>宣传活动</a:t>
            </a:r>
            <a:r>
              <a:rPr lang="en-US" altLang="zh-CN" sz="2600" b="1" i="1" dirty="0">
                <a:solidFill>
                  <a:srgbClr val="0000FF"/>
                </a:solidFill>
              </a:rPr>
              <a:t>)</a:t>
            </a:r>
            <a:r>
              <a:rPr lang="en-US" altLang="zh-CN" sz="2600" dirty="0"/>
              <a:t> in the downtown area last Sunday morning.</a:t>
            </a:r>
            <a:endParaRPr lang="en-US" altLang="zh-CN" sz="2600" dirty="0"/>
          </a:p>
          <a:p>
            <a:pPr algn="just"/>
            <a:r>
              <a:rPr lang="en-US" altLang="zh-CN" sz="2600" dirty="0"/>
              <a:t>       </a:t>
            </a:r>
            <a:r>
              <a:rPr lang="en-US" altLang="zh-CN" sz="2600" b="1" i="1" dirty="0">
                <a:solidFill>
                  <a:srgbClr val="0000FF"/>
                </a:solidFill>
              </a:rPr>
              <a:t>Exhibition (foam) boards were set up </a:t>
            </a:r>
            <a:r>
              <a:rPr lang="en-US" altLang="zh-CN" sz="2600" b="1" u="sng" dirty="0">
                <a:solidFill>
                  <a:srgbClr val="F3541A"/>
                </a:solidFill>
              </a:rPr>
              <a:t>showcasing</a:t>
            </a:r>
            <a:r>
              <a:rPr lang="en-US" altLang="zh-CN" sz="2600" dirty="0"/>
              <a:t> water’s critical importance to human survival and prosperity, </a:t>
            </a:r>
            <a:r>
              <a:rPr lang="en-US" altLang="zh-CN" sz="2600" dirty="0">
                <a:highlight>
                  <a:srgbClr val="FFFF00"/>
                </a:highlight>
              </a:rPr>
              <a:t>as well as</a:t>
            </a:r>
            <a:r>
              <a:rPr lang="en-US" altLang="zh-CN" sz="2600" dirty="0"/>
              <a:t> China’s progress in water resource protection and water pollution prevention and control. Youth volunteers </a:t>
            </a:r>
            <a:r>
              <a:rPr lang="en-US" altLang="zh-CN" sz="2600" dirty="0">
                <a:highlight>
                  <a:srgbClr val="FFFF00"/>
                </a:highlight>
              </a:rPr>
              <a:t>also</a:t>
            </a:r>
            <a:r>
              <a:rPr lang="en-US" altLang="zh-CN" sz="2600" dirty="0"/>
              <a:t> </a:t>
            </a:r>
            <a:r>
              <a:rPr lang="en-US" altLang="zh-CN" sz="2600" b="1" i="1" dirty="0">
                <a:solidFill>
                  <a:srgbClr val="0000FF"/>
                </a:solidFill>
              </a:rPr>
              <a:t>distributed leaflets to the passers-by</a:t>
            </a:r>
            <a:r>
              <a:rPr lang="en-US" altLang="zh-CN" sz="2600" dirty="0"/>
              <a:t>, </a:t>
            </a:r>
            <a:r>
              <a:rPr lang="en-US" altLang="zh-CN" sz="2600" b="1" u="sng" dirty="0">
                <a:solidFill>
                  <a:srgbClr val="F3541A"/>
                </a:solidFill>
              </a:rPr>
              <a:t>popularizing</a:t>
            </a:r>
            <a:r>
              <a:rPr lang="en-US" altLang="zh-CN" sz="2600" dirty="0"/>
              <a:t> knowledge about how to save water in everyday life.</a:t>
            </a:r>
            <a:endParaRPr lang="en-US" altLang="zh-CN" sz="2600" dirty="0"/>
          </a:p>
          <a:p>
            <a:pPr algn="just"/>
            <a:r>
              <a:rPr lang="en-US" altLang="zh-CN" sz="2600" dirty="0"/>
              <a:t>        The campaign </a:t>
            </a:r>
            <a:r>
              <a:rPr lang="en-US" altLang="zh-CN" sz="2600" dirty="0">
                <a:highlight>
                  <a:srgbClr val="FFFF00"/>
                </a:highlight>
              </a:rPr>
              <a:t>has not only </a:t>
            </a:r>
            <a:r>
              <a:rPr lang="en-US" altLang="zh-CN" sz="2600" u="sng" dirty="0"/>
              <a:t>enhanced people’s awareness of water conservation and protection</a:t>
            </a:r>
            <a:r>
              <a:rPr lang="en-US" altLang="zh-CN" sz="2600" dirty="0"/>
              <a:t>, </a:t>
            </a:r>
            <a:r>
              <a:rPr lang="en-US" altLang="zh-CN" sz="2600" dirty="0">
                <a:highlight>
                  <a:srgbClr val="FFFF00"/>
                </a:highlight>
              </a:rPr>
              <a:t>but also further</a:t>
            </a:r>
            <a:r>
              <a:rPr lang="en-US" altLang="zh-CN" sz="2600" dirty="0"/>
              <a:t> </a:t>
            </a:r>
            <a:r>
              <a:rPr lang="en-US" altLang="zh-CN" sz="2600" u="sng" dirty="0"/>
              <a:t>added our sense of social responsibility and historic mission </a:t>
            </a:r>
            <a:r>
              <a:rPr lang="en-US" altLang="zh-CN" sz="2600" dirty="0"/>
              <a:t>(</a:t>
            </a:r>
            <a:r>
              <a:rPr lang="zh-CN" altLang="en-US" sz="2600" dirty="0"/>
              <a:t>历史使命</a:t>
            </a:r>
            <a:r>
              <a:rPr lang="en-US" altLang="zh-CN" sz="2600" dirty="0"/>
              <a:t>).</a:t>
            </a:r>
            <a:endParaRPr lang="en-US" altLang="zh-CN" sz="2600" dirty="0"/>
          </a:p>
        </p:txBody>
      </p:sp>
      <p:sp>
        <p:nvSpPr>
          <p:cNvPr id="10" name="文本框 9"/>
          <p:cNvSpPr txBox="1"/>
          <p:nvPr/>
        </p:nvSpPr>
        <p:spPr>
          <a:xfrm>
            <a:off x="154546" y="115910"/>
            <a:ext cx="3110248" cy="461665"/>
          </a:xfrm>
          <a:prstGeom prst="rect">
            <a:avLst/>
          </a:prstGeom>
          <a:noFill/>
        </p:spPr>
        <p:txBody>
          <a:bodyPr wrap="square" rtlCol="0">
            <a:spAutoFit/>
          </a:bodyPr>
          <a:lstStyle/>
          <a:p>
            <a:r>
              <a:rPr lang="zh-CN" altLang="en-US" sz="2400" b="1" dirty="0"/>
              <a:t>参考范文</a:t>
            </a:r>
            <a:endParaRPr lang="zh-CN" altLang="en-US" sz="2400" b="1" dirty="0"/>
          </a:p>
        </p:txBody>
      </p:sp>
      <p:sp>
        <p:nvSpPr>
          <p:cNvPr id="12" name="文本框 11"/>
          <p:cNvSpPr txBox="1"/>
          <p:nvPr/>
        </p:nvSpPr>
        <p:spPr>
          <a:xfrm>
            <a:off x="8712558" y="927585"/>
            <a:ext cx="2653048" cy="523220"/>
          </a:xfrm>
          <a:prstGeom prst="rect">
            <a:avLst/>
          </a:prstGeom>
          <a:noFill/>
        </p:spPr>
        <p:txBody>
          <a:bodyPr wrap="square">
            <a:spAutoFit/>
          </a:bodyPr>
          <a:lstStyle/>
          <a:p>
            <a:pPr algn="l"/>
            <a:r>
              <a:rPr lang="en-US" altLang="zh-CN" sz="2800" b="1" i="0" dirty="0">
                <a:solidFill>
                  <a:srgbClr val="E8493F"/>
                </a:solidFill>
                <a:effectLst/>
              </a:rPr>
              <a:t>commemorate</a:t>
            </a:r>
            <a:endParaRPr lang="en-US" altLang="zh-CN" sz="2800" b="1" i="0" dirty="0">
              <a:solidFill>
                <a:srgbClr val="DB3E3E"/>
              </a:solidFill>
              <a:effectLst/>
            </a:endParaRPr>
          </a:p>
        </p:txBody>
      </p:sp>
      <p:pic>
        <p:nvPicPr>
          <p:cNvPr id="14" name="图片 13"/>
          <p:cNvPicPr>
            <a:picLocks noChangeAspect="1"/>
          </p:cNvPicPr>
          <p:nvPr/>
        </p:nvPicPr>
        <p:blipFill>
          <a:blip r:embed="rId1"/>
          <a:stretch>
            <a:fillRect/>
          </a:stretch>
        </p:blipFill>
        <p:spPr>
          <a:xfrm>
            <a:off x="2253589" y="1451054"/>
            <a:ext cx="9490991" cy="1191510"/>
          </a:xfrm>
          <a:prstGeom prst="rect">
            <a:avLst/>
          </a:prstGeom>
        </p:spPr>
      </p:pic>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776740" y="1660231"/>
            <a:ext cx="2521410" cy="1635018"/>
          </a:xfrm>
          <a:prstGeom prst="rect">
            <a:avLst/>
          </a:prstGeom>
          <a:noFill/>
          <a:extLst>
            <a:ext uri="{909E8E84-426E-40DD-AFC4-6F175D3DCCD1}">
              <a14:hiddenFill xmlns:a14="http://schemas.microsoft.com/office/drawing/2010/main">
                <a:solidFill>
                  <a:srgbClr val="FFFFFF"/>
                </a:solidFill>
              </a14:hiddenFill>
            </a:ext>
          </a:extLst>
        </p:spPr>
      </p:pic>
      <p:sp>
        <p:nvSpPr>
          <p:cNvPr id="15" name="文本框 14"/>
          <p:cNvSpPr txBox="1"/>
          <p:nvPr/>
        </p:nvSpPr>
        <p:spPr>
          <a:xfrm>
            <a:off x="8674656" y="3721357"/>
            <a:ext cx="3069404" cy="830997"/>
          </a:xfrm>
          <a:prstGeom prst="rect">
            <a:avLst/>
          </a:prstGeom>
          <a:noFill/>
        </p:spPr>
        <p:txBody>
          <a:bodyPr wrap="square" rtlCol="0">
            <a:spAutoFit/>
          </a:bodyPr>
          <a:lstStyle/>
          <a:p>
            <a:r>
              <a:rPr lang="zh-CN" altLang="en-US" sz="2400" b="1" dirty="0"/>
              <a:t>活动内容 （</a:t>
            </a:r>
            <a:r>
              <a:rPr lang="zh-CN" altLang="en-US" sz="2400" b="1" dirty="0">
                <a:solidFill>
                  <a:srgbClr val="0000FF"/>
                </a:solidFill>
              </a:rPr>
              <a:t>动宾</a:t>
            </a:r>
            <a:r>
              <a:rPr lang="zh-CN" altLang="en-US" sz="2400" b="1" dirty="0"/>
              <a:t>结构）</a:t>
            </a:r>
            <a:r>
              <a:rPr lang="en-US" altLang="zh-CN" sz="2400" b="1" dirty="0"/>
              <a:t>+</a:t>
            </a:r>
            <a:r>
              <a:rPr lang="zh-CN" altLang="en-US" sz="2400" b="1" dirty="0"/>
              <a:t> </a:t>
            </a:r>
            <a:r>
              <a:rPr lang="zh-CN" altLang="en-US" sz="2400" b="1" dirty="0">
                <a:solidFill>
                  <a:srgbClr val="FF0000"/>
                </a:solidFill>
              </a:rPr>
              <a:t>伴随状语</a:t>
            </a:r>
            <a:r>
              <a:rPr lang="en-US" altLang="zh-CN" sz="2400" b="1" dirty="0">
                <a:solidFill>
                  <a:srgbClr val="FF0000"/>
                </a:solidFill>
              </a:rPr>
              <a:t>/ </a:t>
            </a:r>
            <a:r>
              <a:rPr lang="zh-CN" altLang="en-US" sz="2400" b="1" dirty="0">
                <a:solidFill>
                  <a:srgbClr val="FF0000"/>
                </a:solidFill>
              </a:rPr>
              <a:t>结果状语</a:t>
            </a:r>
            <a:endParaRPr lang="zh-CN" altLang="en-US" sz="24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p:cNvSpPr txBox="1"/>
          <p:nvPr/>
        </p:nvSpPr>
        <p:spPr>
          <a:xfrm>
            <a:off x="233680" y="674370"/>
            <a:ext cx="9693275" cy="6000750"/>
          </a:xfrm>
          <a:prstGeom prst="rect">
            <a:avLst/>
          </a:prstGeom>
          <a:noFill/>
        </p:spPr>
        <p:txBody>
          <a:bodyPr wrap="square">
            <a:spAutoFit/>
          </a:bodyPr>
          <a:p>
            <a:pPr algn="ctr"/>
            <a:r>
              <a:rPr lang="en-US" altLang="zh-CN" sz="2400" b="1" dirty="0"/>
              <a:t>A Youth Volunteer Activity Celebrating World Water Day</a:t>
            </a:r>
            <a:endParaRPr lang="en-US" altLang="zh-CN" sz="2400" b="1" dirty="0"/>
          </a:p>
          <a:p>
            <a:pPr algn="just"/>
            <a:r>
              <a:rPr lang="en-US" altLang="zh-CN" sz="2400" dirty="0"/>
              <a:t>       T</a:t>
            </a:r>
            <a:r>
              <a:rPr lang="en-US" altLang="zh-CN" sz="2400" dirty="0">
                <a:sym typeface="+mn-ea"/>
              </a:rPr>
              <a:t>o mark the World Water Day held on 22 March every year since 1993, </a:t>
            </a:r>
            <a:r>
              <a:rPr lang="en-US" altLang="zh-CN" sz="2400" dirty="0"/>
              <a:t>the Student Union organized the youth volunteers in our school and initiated a campaign to publicize the significance of water and water conservation</a:t>
            </a:r>
            <a:r>
              <a:rPr lang="en-US" altLang="zh-CN" sz="2400" dirty="0">
                <a:sym typeface="+mn-ea"/>
              </a:rPr>
              <a:t> last Sunday morning</a:t>
            </a:r>
            <a:r>
              <a:rPr lang="en-US" altLang="zh-CN" sz="2400" dirty="0"/>
              <a:t>. </a:t>
            </a:r>
            <a:endParaRPr lang="en-US" altLang="zh-CN" sz="2400" dirty="0"/>
          </a:p>
          <a:p>
            <a:pPr algn="just"/>
            <a:r>
              <a:rPr lang="en-US" altLang="zh-CN" sz="2400" dirty="0">
                <a:solidFill>
                  <a:schemeClr val="tx1"/>
                </a:solidFill>
              </a:rPr>
              <a:t>       </a:t>
            </a:r>
            <a:r>
              <a:rPr lang="en-US" altLang="zh-CN" sz="2400" b="1" dirty="0">
                <a:solidFill>
                  <a:srgbClr val="FF0000"/>
                </a:solidFill>
              </a:rPr>
              <a:t>Youth volunteers</a:t>
            </a:r>
            <a:r>
              <a:rPr lang="en-US" altLang="zh-CN" sz="2400" dirty="0">
                <a:solidFill>
                  <a:schemeClr val="tx1"/>
                </a:solidFill>
              </a:rPr>
              <a:t> hosted/ led</a:t>
            </a:r>
            <a:r>
              <a:rPr lang="en-US" altLang="zh-CN" sz="2400" b="1" dirty="0">
                <a:solidFill>
                  <a:schemeClr val="tx1"/>
                </a:solidFill>
              </a:rPr>
              <a:t> </a:t>
            </a:r>
            <a:r>
              <a:rPr lang="en-US" altLang="zh-CN" sz="2400" b="1" dirty="0">
                <a:solidFill>
                  <a:srgbClr val="0000FF"/>
                </a:solidFill>
              </a:rPr>
              <a:t>a series of funfilled activities</a:t>
            </a:r>
            <a:r>
              <a:rPr lang="en-US" altLang="zh-CN" sz="2400" dirty="0">
                <a:solidFill>
                  <a:schemeClr val="tx1"/>
                </a:solidFill>
              </a:rPr>
              <a:t>, collectively engaging more than </a:t>
            </a:r>
            <a:r>
              <a:rPr lang="en-US" altLang="zh-CN" sz="2400" b="1" dirty="0">
                <a:solidFill>
                  <a:srgbClr val="00B050"/>
                </a:solidFill>
              </a:rPr>
              <a:t>300</a:t>
            </a:r>
            <a:r>
              <a:rPr lang="en-US" altLang="zh-CN" sz="2400" b="1" dirty="0">
                <a:solidFill>
                  <a:schemeClr val="tx1"/>
                </a:solidFill>
              </a:rPr>
              <a:t> </a:t>
            </a:r>
            <a:r>
              <a:rPr lang="en-US" altLang="zh-CN" sz="2400" b="1" dirty="0">
                <a:solidFill>
                  <a:srgbClr val="00B050"/>
                </a:solidFill>
              </a:rPr>
              <a:t>people of all ages on the streets</a:t>
            </a:r>
            <a:r>
              <a:rPr lang="en-US" altLang="zh-CN" sz="2400" dirty="0">
                <a:solidFill>
                  <a:schemeClr val="tx1"/>
                </a:solidFill>
              </a:rPr>
              <a:t>. </a:t>
            </a:r>
            <a:r>
              <a:rPr lang="en-US" altLang="zh-CN" sz="2400" b="1" dirty="0">
                <a:solidFill>
                  <a:srgbClr val="FF0000"/>
                </a:solidFill>
              </a:rPr>
              <a:t>Some</a:t>
            </a:r>
            <a:r>
              <a:rPr lang="en-US" altLang="zh-CN" sz="2400" dirty="0">
                <a:solidFill>
                  <a:srgbClr val="FF0000"/>
                </a:solidFill>
              </a:rPr>
              <a:t> </a:t>
            </a:r>
            <a:r>
              <a:rPr lang="en-US" altLang="zh-CN" sz="2400" dirty="0">
                <a:solidFill>
                  <a:schemeClr val="tx1"/>
                </a:solidFill>
              </a:rPr>
              <a:t>took turns to </a:t>
            </a:r>
            <a:r>
              <a:rPr lang="en-US" altLang="zh-CN" sz="2400" b="1" dirty="0">
                <a:solidFill>
                  <a:srgbClr val="0000FF"/>
                </a:solidFill>
              </a:rPr>
              <a:t>deliver water education</a:t>
            </a:r>
            <a:r>
              <a:rPr lang="en-US" altLang="zh-CN" sz="2400" dirty="0">
                <a:solidFill>
                  <a:srgbClr val="0000FF"/>
                </a:solidFill>
              </a:rPr>
              <a:t> </a:t>
            </a:r>
            <a:r>
              <a:rPr lang="en-US" altLang="zh-CN" sz="2400" dirty="0">
                <a:solidFill>
                  <a:schemeClr val="tx1"/>
                </a:solidFill>
              </a:rPr>
              <a:t>to instruct </a:t>
            </a:r>
            <a:r>
              <a:rPr lang="en-US" altLang="zh-CN" sz="2400" b="1" dirty="0">
                <a:solidFill>
                  <a:srgbClr val="00B050"/>
                </a:solidFill>
              </a:rPr>
              <a:t>locals</a:t>
            </a:r>
            <a:r>
              <a:rPr lang="en-US" altLang="zh-CN" sz="2400" dirty="0">
                <a:solidFill>
                  <a:schemeClr val="accent6">
                    <a:lumMod val="75000"/>
                  </a:schemeClr>
                </a:solidFill>
              </a:rPr>
              <a:t> </a:t>
            </a:r>
            <a:r>
              <a:rPr lang="en-US" altLang="zh-CN" sz="2400" dirty="0">
                <a:solidFill>
                  <a:schemeClr val="tx1"/>
                </a:solidFill>
              </a:rPr>
              <a:t>on water challenges and solutions, ranging from the importance of good sanitation and hygiene to tackling water pollution; </a:t>
            </a:r>
            <a:r>
              <a:rPr lang="en-US" altLang="zh-CN" sz="2400" b="1" dirty="0">
                <a:solidFill>
                  <a:srgbClr val="FF0000"/>
                </a:solidFill>
              </a:rPr>
              <a:t>others</a:t>
            </a:r>
            <a:r>
              <a:rPr lang="en-US" altLang="zh-CN" sz="2400" dirty="0">
                <a:solidFill>
                  <a:srgbClr val="FF0000"/>
                </a:solidFill>
              </a:rPr>
              <a:t> </a:t>
            </a:r>
            <a:r>
              <a:rPr lang="en-US" altLang="zh-CN" sz="2400" dirty="0">
                <a:solidFill>
                  <a:schemeClr val="tx1"/>
                </a:solidFill>
              </a:rPr>
              <a:t>dedicated their time and energy to </a:t>
            </a:r>
            <a:r>
              <a:rPr lang="en-US" altLang="zh-CN" sz="2400" b="1" dirty="0">
                <a:solidFill>
                  <a:srgbClr val="0000FF"/>
                </a:solidFill>
              </a:rPr>
              <a:t>distributing leaflets</a:t>
            </a:r>
            <a:r>
              <a:rPr lang="en-US" altLang="zh-CN" sz="2400" dirty="0">
                <a:solidFill>
                  <a:srgbClr val="0000FF"/>
                </a:solidFill>
              </a:rPr>
              <a:t> </a:t>
            </a:r>
            <a:r>
              <a:rPr lang="en-US" altLang="zh-CN" sz="2400" dirty="0">
                <a:solidFill>
                  <a:schemeClr val="tx1"/>
                </a:solidFill>
              </a:rPr>
              <a:t>to </a:t>
            </a:r>
            <a:r>
              <a:rPr lang="en-US" altLang="zh-CN" sz="2400" b="1" dirty="0">
                <a:solidFill>
                  <a:srgbClr val="00B050"/>
                </a:solidFill>
              </a:rPr>
              <a:t>passers-by</a:t>
            </a:r>
            <a:r>
              <a:rPr lang="en-US" altLang="zh-CN" sz="2400" dirty="0">
                <a:solidFill>
                  <a:schemeClr val="accent6">
                    <a:lumMod val="75000"/>
                  </a:schemeClr>
                </a:solidFill>
              </a:rPr>
              <a:t> </a:t>
            </a:r>
            <a:r>
              <a:rPr lang="en-US" altLang="zh-CN" sz="2400" dirty="0">
                <a:solidFill>
                  <a:schemeClr val="tx1"/>
                </a:solidFill>
              </a:rPr>
              <a:t>on how to save water in daily life. </a:t>
            </a:r>
            <a:endParaRPr lang="en-US" altLang="zh-CN" sz="2400" dirty="0">
              <a:solidFill>
                <a:schemeClr val="tx1"/>
              </a:solidFill>
            </a:endParaRPr>
          </a:p>
          <a:p>
            <a:pPr algn="just"/>
            <a:r>
              <a:rPr lang="en-US" altLang="zh-CN" sz="2400" dirty="0">
                <a:solidFill>
                  <a:schemeClr val="tx1"/>
                </a:solidFill>
              </a:rPr>
              <a:t>       The event made a sensation online since posted on the social platform, for it only only </a:t>
            </a:r>
            <a:r>
              <a:rPr lang="en-US" altLang="zh-CN" sz="2400" u="sng" dirty="0">
                <a:solidFill>
                  <a:schemeClr val="tx1"/>
                </a:solidFill>
              </a:rPr>
              <a:t>served as an important reminder of the critical water challenges </a:t>
            </a:r>
            <a:r>
              <a:rPr lang="en-US" altLang="zh-CN" sz="2400" b="1" u="sng" dirty="0">
                <a:solidFill>
                  <a:schemeClr val="tx1"/>
                </a:solidFill>
              </a:rPr>
              <a:t>facing</a:t>
            </a:r>
            <a:r>
              <a:rPr lang="en-US" altLang="zh-CN" sz="2400" u="sng" dirty="0">
                <a:solidFill>
                  <a:schemeClr val="tx1"/>
                </a:solidFill>
              </a:rPr>
              <a:t> communities around the world</a:t>
            </a:r>
            <a:r>
              <a:rPr lang="en-US" altLang="zh-CN" sz="2400" dirty="0">
                <a:solidFill>
                  <a:schemeClr val="tx1"/>
                </a:solidFill>
              </a:rPr>
              <a:t>, but also </a:t>
            </a:r>
            <a:r>
              <a:rPr lang="en-US" altLang="zh-CN" sz="2400" u="sng" dirty="0">
                <a:solidFill>
                  <a:schemeClr val="tx1"/>
                </a:solidFill>
              </a:rPr>
              <a:t>highlighted/ emphasized the enormous opportunity we humans have to make a difference</a:t>
            </a:r>
            <a:r>
              <a:rPr lang="en-US" altLang="zh-CN" sz="2400" dirty="0">
                <a:solidFill>
                  <a:schemeClr val="tx1"/>
                </a:solidFill>
              </a:rPr>
              <a:t>.</a:t>
            </a:r>
            <a:endParaRPr lang="en-US" altLang="zh-CN" sz="2400" dirty="0">
              <a:solidFill>
                <a:schemeClr val="tx1"/>
              </a:solidFill>
            </a:endParaRPr>
          </a:p>
        </p:txBody>
      </p:sp>
      <p:sp>
        <p:nvSpPr>
          <p:cNvPr id="2" name="文本框 1"/>
          <p:cNvSpPr txBox="1"/>
          <p:nvPr/>
        </p:nvSpPr>
        <p:spPr>
          <a:xfrm>
            <a:off x="233680" y="135890"/>
            <a:ext cx="5092065" cy="460375"/>
          </a:xfrm>
          <a:prstGeom prst="rect">
            <a:avLst/>
          </a:prstGeom>
          <a:noFill/>
        </p:spPr>
        <p:txBody>
          <a:bodyPr wrap="square" rtlCol="0">
            <a:spAutoFit/>
          </a:bodyPr>
          <a:p>
            <a:r>
              <a:rPr lang="zh-CN" altLang="en-US" sz="2400" b="1"/>
              <a:t>下水作文</a:t>
            </a:r>
            <a:endParaRPr lang="zh-CN" altLang="en-US" sz="2400" b="1"/>
          </a:p>
        </p:txBody>
      </p:sp>
      <p:sp>
        <p:nvSpPr>
          <p:cNvPr id="15" name="文本框 14"/>
          <p:cNvSpPr txBox="1"/>
          <p:nvPr/>
        </p:nvSpPr>
        <p:spPr>
          <a:xfrm>
            <a:off x="9926320" y="2934335"/>
            <a:ext cx="2110740" cy="1568450"/>
          </a:xfrm>
          <a:prstGeom prst="rect">
            <a:avLst/>
          </a:prstGeom>
          <a:noFill/>
        </p:spPr>
        <p:txBody>
          <a:bodyPr wrap="square" rtlCol="0">
            <a:spAutoFit/>
          </a:bodyPr>
          <a:p>
            <a:pPr algn="ctr"/>
            <a:r>
              <a:rPr lang="zh-CN" altLang="en-US" sz="2400" b="1" dirty="0">
                <a:solidFill>
                  <a:srgbClr val="FF0000"/>
                </a:solidFill>
              </a:rPr>
              <a:t>主体</a:t>
            </a:r>
            <a:endParaRPr lang="zh-CN" altLang="en-US" sz="2400" b="1" dirty="0"/>
          </a:p>
          <a:p>
            <a:pPr algn="ctr"/>
            <a:r>
              <a:rPr lang="zh-CN" altLang="en-US" sz="2400" b="1" dirty="0">
                <a:solidFill>
                  <a:srgbClr val="0000FF"/>
                </a:solidFill>
              </a:rPr>
              <a:t>内容 </a:t>
            </a:r>
            <a:endParaRPr lang="zh-CN" altLang="en-US" sz="2400" b="1" dirty="0">
              <a:solidFill>
                <a:srgbClr val="0000FF"/>
              </a:solidFill>
            </a:endParaRPr>
          </a:p>
          <a:p>
            <a:pPr algn="ctr"/>
            <a:r>
              <a:rPr lang="zh-CN" altLang="en-US" sz="2400" b="1" dirty="0">
                <a:solidFill>
                  <a:srgbClr val="0000FF"/>
                </a:solidFill>
              </a:rPr>
              <a:t>（动宾结构）</a:t>
            </a:r>
            <a:endParaRPr lang="zh-CN" altLang="en-US" sz="2400" b="1" dirty="0">
              <a:solidFill>
                <a:srgbClr val="0000FF"/>
              </a:solidFill>
            </a:endParaRPr>
          </a:p>
          <a:p>
            <a:pPr algn="ctr"/>
            <a:r>
              <a:rPr lang="zh-CN" altLang="en-US" sz="2400" b="1" dirty="0">
                <a:solidFill>
                  <a:srgbClr val="00B050"/>
                </a:solidFill>
                <a:sym typeface="+mn-ea"/>
              </a:rPr>
              <a:t>客体</a:t>
            </a:r>
            <a:endParaRPr lang="zh-CN" altLang="en-US" sz="2400" b="1" dirty="0">
              <a:solidFill>
                <a:srgbClr val="00B050"/>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9410</Words>
  <Application>WPS 演示</Application>
  <PresentationFormat>宽屏</PresentationFormat>
  <Paragraphs>274</Paragraphs>
  <Slides>14</Slides>
  <Notes>0</Notes>
  <HiddenSlides>0</HiddenSlides>
  <MMClips>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14</vt:i4>
      </vt:variant>
    </vt:vector>
  </HeadingPairs>
  <TitlesOfParts>
    <vt:vector size="28" baseType="lpstr">
      <vt:lpstr>Arial</vt:lpstr>
      <vt:lpstr>宋体</vt:lpstr>
      <vt:lpstr>Wingdings</vt:lpstr>
      <vt:lpstr>Times New Roman</vt:lpstr>
      <vt:lpstr>Wingdings</vt:lpstr>
      <vt:lpstr>Stencil</vt:lpstr>
      <vt:lpstr>Bell MT</vt:lpstr>
      <vt:lpstr>Calibri</vt:lpstr>
      <vt:lpstr>微软雅黑</vt:lpstr>
      <vt:lpstr>Arial Unicode MS</vt:lpstr>
      <vt:lpstr>HelveticaNeue</vt:lpstr>
      <vt:lpstr>Corbel</vt:lpstr>
      <vt:lpstr>华文新魏</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同伴互批</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dc:creator>
  <cp:lastModifiedBy>24147</cp:lastModifiedBy>
  <cp:revision>212</cp:revision>
  <dcterms:created xsi:type="dcterms:W3CDTF">2023-03-16T00:14:00Z</dcterms:created>
  <dcterms:modified xsi:type="dcterms:W3CDTF">2023-04-08T11:49:48Z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B5EE291B8D1B4225AE9D5B9E9A16BB18</vt:lpwstr>
  </property>
  <property fmtid="{D5CDD505-2E9C-101B-9397-08002B2CF9AE}" pid="3" name="KSOProductBuildVer">
    <vt:lpwstr>2052-11.8.2.8411</vt:lpwstr>
  </property>
</Properties>
</file>