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424" r:id="rId4"/>
    <p:sldId id="260" r:id="rId5"/>
    <p:sldId id="272" r:id="rId7"/>
    <p:sldId id="327" r:id="rId8"/>
    <p:sldId id="276" r:id="rId9"/>
    <p:sldId id="360" r:id="rId10"/>
    <p:sldId id="361" r:id="rId11"/>
    <p:sldId id="403" r:id="rId12"/>
    <p:sldId id="405" r:id="rId13"/>
    <p:sldId id="284" r:id="rId14"/>
    <p:sldId id="406" r:id="rId15"/>
    <p:sldId id="286" r:id="rId16"/>
    <p:sldId id="407" r:id="rId17"/>
    <p:sldId id="275" r:id="rId18"/>
    <p:sldId id="282" r:id="rId19"/>
    <p:sldId id="396" r:id="rId20"/>
    <p:sldId id="400" r:id="rId21"/>
    <p:sldId id="273" r:id="rId22"/>
    <p:sldId id="399" r:id="rId23"/>
    <p:sldId id="394" r:id="rId24"/>
    <p:sldId id="280" r:id="rId25"/>
    <p:sldId id="274" r:id="rId26"/>
    <p:sldId id="308" r:id="rId27"/>
    <p:sldId id="311" r:id="rId28"/>
    <p:sldId id="309" r:id="rId29"/>
    <p:sldId id="258" r:id="rId30"/>
    <p:sldId id="27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2CE"/>
    <a:srgbClr val="E6E9FF"/>
    <a:srgbClr val="FFE8E6"/>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1"/>
        <p:guide pos="376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B3879A-13BE-4F3B-AFE5-B90C2B14397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B3879A-13BE-4F3B-AFE5-B90C2B14397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65.xml"/><Relationship Id="rId7" Type="http://schemas.openxmlformats.org/officeDocument/2006/relationships/image" Target="../media/image4.png"/><Relationship Id="rId6" Type="http://schemas.openxmlformats.org/officeDocument/2006/relationships/tags" Target="../tags/tag64.xml"/><Relationship Id="rId5" Type="http://schemas.openxmlformats.org/officeDocument/2006/relationships/image" Target="../media/image3.png"/><Relationship Id="rId4" Type="http://schemas.openxmlformats.org/officeDocument/2006/relationships/tags" Target="../tags/tag63.xml"/><Relationship Id="rId3" Type="http://schemas.openxmlformats.org/officeDocument/2006/relationships/image" Target="../media/image2.png"/><Relationship Id="rId24" Type="http://schemas.openxmlformats.org/officeDocument/2006/relationships/tags" Target="../tags/tag76.xml"/><Relationship Id="rId23" Type="http://schemas.openxmlformats.org/officeDocument/2006/relationships/tags" Target="../tags/tag75.xml"/><Relationship Id="rId22" Type="http://schemas.openxmlformats.org/officeDocument/2006/relationships/tags" Target="../tags/tag74.xml"/><Relationship Id="rId21" Type="http://schemas.openxmlformats.org/officeDocument/2006/relationships/tags" Target="../tags/tag73.xml"/><Relationship Id="rId20" Type="http://schemas.openxmlformats.org/officeDocument/2006/relationships/tags" Target="../tags/tag72.xml"/><Relationship Id="rId2" Type="http://schemas.openxmlformats.org/officeDocument/2006/relationships/tags" Target="../tags/tag62.xml"/><Relationship Id="rId19" Type="http://schemas.openxmlformats.org/officeDocument/2006/relationships/tags" Target="../tags/tag71.xml"/><Relationship Id="rId18" Type="http://schemas.openxmlformats.org/officeDocument/2006/relationships/tags" Target="../tags/tag70.xml"/><Relationship Id="rId17" Type="http://schemas.openxmlformats.org/officeDocument/2006/relationships/image" Target="../media/image9.png"/><Relationship Id="rId16" Type="http://schemas.openxmlformats.org/officeDocument/2006/relationships/tags" Target="../tags/tag69.xml"/><Relationship Id="rId15" Type="http://schemas.openxmlformats.org/officeDocument/2006/relationships/image" Target="../media/image8.png"/><Relationship Id="rId14" Type="http://schemas.openxmlformats.org/officeDocument/2006/relationships/tags" Target="../tags/tag68.xml"/><Relationship Id="rId13" Type="http://schemas.openxmlformats.org/officeDocument/2006/relationships/image" Target="../media/image7.png"/><Relationship Id="rId12" Type="http://schemas.openxmlformats.org/officeDocument/2006/relationships/tags" Target="../tags/tag67.xml"/><Relationship Id="rId11" Type="http://schemas.openxmlformats.org/officeDocument/2006/relationships/image" Target="../media/image6.png"/><Relationship Id="rId10" Type="http://schemas.openxmlformats.org/officeDocument/2006/relationships/tags" Target="../tags/tag6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image" Target="../media/image11.png"/><Relationship Id="rId5" Type="http://schemas.openxmlformats.org/officeDocument/2006/relationships/tags" Target="../tags/tag79.xml"/><Relationship Id="rId4" Type="http://schemas.openxmlformats.org/officeDocument/2006/relationships/image" Target="../media/image10.png"/><Relationship Id="rId3" Type="http://schemas.openxmlformats.org/officeDocument/2006/relationships/tags" Target="../tags/tag78.xml"/><Relationship Id="rId2" Type="http://schemas.openxmlformats.org/officeDocument/2006/relationships/tags" Target="../tags/tag77.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12.png"/><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image" Target="../media/image11.png"/><Relationship Id="rId5" Type="http://schemas.openxmlformats.org/officeDocument/2006/relationships/tags" Target="../tags/tag93.xml"/><Relationship Id="rId4" Type="http://schemas.openxmlformats.org/officeDocument/2006/relationships/image" Target="../media/image10.png"/><Relationship Id="rId3" Type="http://schemas.openxmlformats.org/officeDocument/2006/relationships/tags" Target="../tags/tag92.xml"/><Relationship Id="rId2" Type="http://schemas.openxmlformats.org/officeDocument/2006/relationships/tags" Target="../tags/tag91.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image" Target="../media/image11.png"/><Relationship Id="rId5" Type="http://schemas.openxmlformats.org/officeDocument/2006/relationships/tags" Target="../tags/tag102.xml"/><Relationship Id="rId4" Type="http://schemas.openxmlformats.org/officeDocument/2006/relationships/image" Target="../media/image10.png"/><Relationship Id="rId3" Type="http://schemas.openxmlformats.org/officeDocument/2006/relationships/tags" Target="../tags/tag101.xml"/><Relationship Id="rId2" Type="http://schemas.openxmlformats.org/officeDocument/2006/relationships/tags" Target="../tags/tag100.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115.xml"/><Relationship Id="rId7" Type="http://schemas.openxmlformats.org/officeDocument/2006/relationships/image" Target="../media/image14.png"/><Relationship Id="rId6" Type="http://schemas.openxmlformats.org/officeDocument/2006/relationships/tags" Target="../tags/tag114.xml"/><Relationship Id="rId5" Type="http://schemas.openxmlformats.org/officeDocument/2006/relationships/image" Target="../media/image13.png"/><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image" Target="../media/image17.png"/><Relationship Id="rId5" Type="http://schemas.openxmlformats.org/officeDocument/2006/relationships/tags" Target="../tags/tag125.xml"/><Relationship Id="rId4" Type="http://schemas.openxmlformats.org/officeDocument/2006/relationships/image" Target="../media/image16.png"/><Relationship Id="rId3" Type="http://schemas.openxmlformats.org/officeDocument/2006/relationships/tags" Target="../tags/tag124.xml"/><Relationship Id="rId2" Type="http://schemas.openxmlformats.org/officeDocument/2006/relationships/tags" Target="../tags/tag123.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image" Target="../media/image19.png"/><Relationship Id="rId7" Type="http://schemas.openxmlformats.org/officeDocument/2006/relationships/tags" Target="../tags/tag136.xml"/><Relationship Id="rId6" Type="http://schemas.openxmlformats.org/officeDocument/2006/relationships/image" Target="../media/image18.png"/><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image" Target="../media/image19.png"/><Relationship Id="rId7" Type="http://schemas.openxmlformats.org/officeDocument/2006/relationships/tags" Target="../tags/tag146.xml"/><Relationship Id="rId6" Type="http://schemas.openxmlformats.org/officeDocument/2006/relationships/image" Target="../media/image18.png"/><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154.xml"/><Relationship Id="rId7" Type="http://schemas.openxmlformats.org/officeDocument/2006/relationships/image" Target="../media/image4.png"/><Relationship Id="rId6"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tags" Target="../tags/tag152.xml"/><Relationship Id="rId3" Type="http://schemas.openxmlformats.org/officeDocument/2006/relationships/image" Target="../media/image20.png"/><Relationship Id="rId22" Type="http://schemas.openxmlformats.org/officeDocument/2006/relationships/tags" Target="../tags/tag163.xml"/><Relationship Id="rId21" Type="http://schemas.openxmlformats.org/officeDocument/2006/relationships/tags" Target="../tags/tag162.xml"/><Relationship Id="rId20" Type="http://schemas.openxmlformats.org/officeDocument/2006/relationships/tags" Target="../tags/tag161.xml"/><Relationship Id="rId2" Type="http://schemas.openxmlformats.org/officeDocument/2006/relationships/tags" Target="../tags/tag151.xml"/><Relationship Id="rId19" Type="http://schemas.openxmlformats.org/officeDocument/2006/relationships/tags" Target="../tags/tag160.xml"/><Relationship Id="rId18" Type="http://schemas.openxmlformats.org/officeDocument/2006/relationships/tags" Target="../tags/tag159.xml"/><Relationship Id="rId17" Type="http://schemas.openxmlformats.org/officeDocument/2006/relationships/image" Target="../media/image9.png"/><Relationship Id="rId16" Type="http://schemas.openxmlformats.org/officeDocument/2006/relationships/tags" Target="../tags/tag158.xml"/><Relationship Id="rId15" Type="http://schemas.openxmlformats.org/officeDocument/2006/relationships/image" Target="../media/image8.png"/><Relationship Id="rId14" Type="http://schemas.openxmlformats.org/officeDocument/2006/relationships/tags" Target="../tags/tag157.xml"/><Relationship Id="rId13" Type="http://schemas.openxmlformats.org/officeDocument/2006/relationships/image" Target="../media/image7.png"/><Relationship Id="rId12" Type="http://schemas.openxmlformats.org/officeDocument/2006/relationships/tags" Target="../tags/tag156.xml"/><Relationship Id="rId11" Type="http://schemas.openxmlformats.org/officeDocument/2006/relationships/image" Target="../media/image6.png"/><Relationship Id="rId10" Type="http://schemas.openxmlformats.org/officeDocument/2006/relationships/tags" Target="../tags/tag15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image" Target="../media/image23.png"/><Relationship Id="rId7" Type="http://schemas.openxmlformats.org/officeDocument/2006/relationships/tags" Target="../tags/tag167.xml"/><Relationship Id="rId6" Type="http://schemas.openxmlformats.org/officeDocument/2006/relationships/image" Target="../media/image22.png"/><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image" Target="../media/image21.png"/><Relationship Id="rId2" Type="http://schemas.openxmlformats.org/officeDocument/2006/relationships/tags" Target="../tags/tag164.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image" Target="../media/image19.png"/><Relationship Id="rId6" Type="http://schemas.openxmlformats.org/officeDocument/2006/relationships/tags" Target="../tags/tag175.xml"/><Relationship Id="rId5" Type="http://schemas.openxmlformats.org/officeDocument/2006/relationships/image" Target="../media/image18.png"/><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image" Target="../media/image24.png"/><Relationship Id="rId2" Type="http://schemas.openxmlformats.org/officeDocument/2006/relationships/tags" Target="../tags/tag181.xml"/><Relationship Id="rId10" Type="http://schemas.openxmlformats.org/officeDocument/2006/relationships/tags" Target="../tags/tag18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image" Target="../media/image21.png"/><Relationship Id="rId2" Type="http://schemas.openxmlformats.org/officeDocument/2006/relationships/tags" Target="../tags/tag189.xml"/><Relationship Id="rId10" Type="http://schemas.openxmlformats.org/officeDocument/2006/relationships/tags" Target="../tags/tag19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image" Target="../media/image21.png"/><Relationship Id="rId2" Type="http://schemas.openxmlformats.org/officeDocument/2006/relationships/tags" Target="../tags/tag197.xml"/><Relationship Id="rId10" Type="http://schemas.openxmlformats.org/officeDocument/2006/relationships/tags" Target="../tags/tag20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0" Type="http://schemas.openxmlformats.org/officeDocument/2006/relationships/tags" Target="../tags/tag21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tags" Target="../tags/tag218.xml"/><Relationship Id="rId7" Type="http://schemas.openxmlformats.org/officeDocument/2006/relationships/image" Target="../media/image26.png"/><Relationship Id="rId6" Type="http://schemas.openxmlformats.org/officeDocument/2006/relationships/tags" Target="../tags/tag217.xml"/><Relationship Id="rId5" Type="http://schemas.openxmlformats.org/officeDocument/2006/relationships/image" Target="../media/image25.png"/><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4" Type="http://schemas.openxmlformats.org/officeDocument/2006/relationships/tags" Target="../tags/tag223.xml"/><Relationship Id="rId13" Type="http://schemas.openxmlformats.org/officeDocument/2006/relationships/tags" Target="../tags/tag222.xml"/><Relationship Id="rId12" Type="http://schemas.openxmlformats.org/officeDocument/2006/relationships/tags" Target="../tags/tag221.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rot="12880075">
            <a:off x="10647409" y="-194926"/>
            <a:ext cx="1912045" cy="2498679"/>
          </a:xfrm>
          <a:prstGeom prst="rect">
            <a:avLst/>
          </a:prstGeom>
        </p:spPr>
      </p:pic>
      <p:pic>
        <p:nvPicPr>
          <p:cNvPr id="8" name="图片 7"/>
          <p:cNvPicPr>
            <a:picLocks noChangeAspect="1"/>
          </p:cNvPicPr>
          <p:nvPr>
            <p:custDataLst>
              <p:tags r:id="rId4"/>
            </p:custDataLst>
          </p:nvPr>
        </p:nvPicPr>
        <p:blipFill rotWithShape="1">
          <a:blip r:embed="rId5"/>
          <a:srcRect/>
          <a:stretch>
            <a:fillRect/>
          </a:stretch>
        </p:blipFill>
        <p:spPr>
          <a:xfrm>
            <a:off x="-932154" y="2711868"/>
            <a:ext cx="3666810" cy="4153389"/>
          </a:xfrm>
          <a:prstGeom prst="rect">
            <a:avLst/>
          </a:prstGeom>
        </p:spPr>
      </p:pic>
      <p:pic>
        <p:nvPicPr>
          <p:cNvPr id="9" name="图片 8"/>
          <p:cNvPicPr>
            <a:picLocks noChangeAspect="1"/>
          </p:cNvPicPr>
          <p:nvPr>
            <p:custDataLst>
              <p:tags r:id="rId6"/>
            </p:custDataLst>
          </p:nvPr>
        </p:nvPicPr>
        <p:blipFill rotWithShape="1">
          <a:blip r:embed="rId7"/>
          <a:srcRect/>
          <a:stretch>
            <a:fillRect/>
          </a:stretch>
        </p:blipFill>
        <p:spPr>
          <a:xfrm>
            <a:off x="1248607" y="4907811"/>
            <a:ext cx="2758453" cy="1942932"/>
          </a:xfrm>
          <a:prstGeom prst="rect">
            <a:avLst/>
          </a:prstGeom>
        </p:spPr>
      </p:pic>
      <p:pic>
        <p:nvPicPr>
          <p:cNvPr id="10" name="图片 9"/>
          <p:cNvPicPr>
            <a:picLocks noChangeAspect="1"/>
          </p:cNvPicPr>
          <p:nvPr>
            <p:custDataLst>
              <p:tags r:id="rId8"/>
            </p:custDataLst>
          </p:nvPr>
        </p:nvPicPr>
        <p:blipFill rotWithShape="1">
          <a:blip r:embed="rId9"/>
          <a:srcRect/>
          <a:stretch>
            <a:fillRect/>
          </a:stretch>
        </p:blipFill>
        <p:spPr>
          <a:xfrm flipH="1">
            <a:off x="9121798" y="5133783"/>
            <a:ext cx="2112707" cy="1730568"/>
          </a:xfrm>
          <a:prstGeom prst="rect">
            <a:avLst/>
          </a:prstGeom>
        </p:spPr>
      </p:pic>
      <p:pic>
        <p:nvPicPr>
          <p:cNvPr id="11" name="图片 10"/>
          <p:cNvPicPr>
            <a:picLocks noChangeAspect="1"/>
          </p:cNvPicPr>
          <p:nvPr>
            <p:custDataLst>
              <p:tags r:id="rId10"/>
            </p:custDataLst>
          </p:nvPr>
        </p:nvPicPr>
        <p:blipFill rotWithShape="1">
          <a:blip r:embed="rId11"/>
          <a:srcRect/>
          <a:stretch>
            <a:fillRect/>
          </a:stretch>
        </p:blipFill>
        <p:spPr>
          <a:xfrm flipH="1">
            <a:off x="7014856" y="4977108"/>
            <a:ext cx="2218491" cy="1888150"/>
          </a:xfrm>
          <a:prstGeom prst="rect">
            <a:avLst/>
          </a:prstGeom>
        </p:spPr>
      </p:pic>
      <p:pic>
        <p:nvPicPr>
          <p:cNvPr id="12" name="图片 11"/>
          <p:cNvPicPr>
            <a:picLocks noChangeAspect="1"/>
          </p:cNvPicPr>
          <p:nvPr>
            <p:custDataLst>
              <p:tags r:id="rId12"/>
            </p:custDataLst>
          </p:nvPr>
        </p:nvPicPr>
        <p:blipFill rotWithShape="1">
          <a:blip r:embed="rId13"/>
          <a:srcRect/>
          <a:stretch>
            <a:fillRect/>
          </a:stretch>
        </p:blipFill>
        <p:spPr>
          <a:xfrm>
            <a:off x="3457131" y="4330731"/>
            <a:ext cx="1485156" cy="2527270"/>
          </a:xfrm>
          <a:prstGeom prst="rect">
            <a:avLst/>
          </a:prstGeom>
        </p:spPr>
      </p:pic>
      <p:pic>
        <p:nvPicPr>
          <p:cNvPr id="13" name="图片 12"/>
          <p:cNvPicPr>
            <a:picLocks noChangeAspect="1"/>
          </p:cNvPicPr>
          <p:nvPr>
            <p:custDataLst>
              <p:tags r:id="rId14"/>
            </p:custDataLst>
          </p:nvPr>
        </p:nvPicPr>
        <p:blipFill rotWithShape="1">
          <a:blip r:embed="rId15"/>
          <a:srcRect/>
          <a:stretch>
            <a:fillRect/>
          </a:stretch>
        </p:blipFill>
        <p:spPr>
          <a:xfrm>
            <a:off x="10957880" y="4442773"/>
            <a:ext cx="1038995" cy="2415228"/>
          </a:xfrm>
          <a:prstGeom prst="rect">
            <a:avLst/>
          </a:prstGeom>
        </p:spPr>
      </p:pic>
      <p:pic>
        <p:nvPicPr>
          <p:cNvPr id="14" name="图片 13"/>
          <p:cNvPicPr>
            <a:picLocks noChangeAspect="1"/>
          </p:cNvPicPr>
          <p:nvPr>
            <p:custDataLst>
              <p:tags r:id="rId16"/>
            </p:custDataLst>
          </p:nvPr>
        </p:nvPicPr>
        <p:blipFill rotWithShape="1">
          <a:blip r:embed="rId17"/>
          <a:srcRect/>
          <a:stretch>
            <a:fillRect/>
          </a:stretch>
        </p:blipFill>
        <p:spPr>
          <a:xfrm rot="21018953">
            <a:off x="5494341" y="5533781"/>
            <a:ext cx="1303004" cy="1351408"/>
          </a:xfrm>
          <a:prstGeom prst="rect">
            <a:avLst/>
          </a:prstGeom>
        </p:spPr>
      </p:pic>
      <p:sp>
        <p:nvSpPr>
          <p:cNvPr id="2" name="标题 1"/>
          <p:cNvSpPr>
            <a:spLocks noGrp="1"/>
          </p:cNvSpPr>
          <p:nvPr>
            <p:ph type="ctrTitle" hasCustomPrompt="1"/>
            <p:custDataLst>
              <p:tags r:id="rId18"/>
            </p:custDataLst>
          </p:nvPr>
        </p:nvSpPr>
        <p:spPr>
          <a:xfrm>
            <a:off x="1515348" y="1874443"/>
            <a:ext cx="9115200" cy="1090800"/>
          </a:xfrm>
        </p:spPr>
        <p:txBody>
          <a:bodyPr lIns="90000" tIns="46800" rIns="90000" bIns="0" anchor="b" anchorCtr="0">
            <a:normAutofit/>
          </a:bodyPr>
          <a:lstStyle>
            <a:lvl1pPr algn="ctr">
              <a:defRPr sz="6100" u="none" strike="noStrike" kern="1200" cap="none" spc="6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9"/>
            </p:custDataLst>
          </p:nvPr>
        </p:nvSpPr>
        <p:spPr>
          <a:xfrm>
            <a:off x="3162348" y="3187347"/>
            <a:ext cx="5821200" cy="414000"/>
          </a:xfrm>
        </p:spPr>
        <p:txBody>
          <a:bodyPr lIns="90000" tIns="0" rIns="90000" bIns="46800">
            <a:normAutofit/>
          </a:bodyPr>
          <a:lstStyle>
            <a:lvl1pPr marL="0" indent="0" algn="ctr" eaLnBrk="1" fontAlgn="auto" latinLnBrk="0" hangingPunct="1">
              <a:lnSpc>
                <a:spcPct val="100000"/>
              </a:lnSpc>
              <a:buNone/>
              <a:defRPr sz="23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2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1"/>
            </p:custDataLst>
          </p:nvPr>
        </p:nvSpPr>
        <p:spPr/>
        <p:txBody>
          <a:bodyPr/>
          <a:lstStyle/>
          <a:p>
            <a:endParaRPr lang="zh-CN" altLang="en-US" dirty="0"/>
          </a:p>
        </p:txBody>
      </p:sp>
      <p:sp>
        <p:nvSpPr>
          <p:cNvPr id="18" name="灯片编号占位符 17"/>
          <p:cNvSpPr>
            <a:spLocks noGrp="1"/>
          </p:cNvSpPr>
          <p:nvPr>
            <p:ph type="sldNum" sz="quarter" idx="12"/>
            <p:custDataLst>
              <p:tags r:id="rId22"/>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23"/>
            </p:custDataLst>
          </p:nvPr>
        </p:nvSpPr>
        <p:spPr>
          <a:xfrm>
            <a:off x="3162348" y="3949629"/>
            <a:ext cx="2655570" cy="353060"/>
          </a:xfrm>
        </p:spPr>
        <p:txBody>
          <a:bodyPr/>
          <a:lstStyle>
            <a:lvl1pPr marL="0" indent="0" algn="r" eaLnBrk="1" fontAlgn="auto" latinLnBrk="0" hangingPunct="1">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22" name="文本占位符 21"/>
          <p:cNvSpPr>
            <a:spLocks noGrp="1"/>
          </p:cNvSpPr>
          <p:nvPr>
            <p:ph type="body" sz="quarter" idx="14" hasCustomPrompt="1"/>
            <p:custDataLst>
              <p:tags r:id="rId24"/>
            </p:custDataLst>
          </p:nvPr>
        </p:nvSpPr>
        <p:spPr>
          <a:xfrm>
            <a:off x="6377353" y="3949629"/>
            <a:ext cx="2606040" cy="353060"/>
          </a:xfrm>
        </p:spPr>
        <p:txBody>
          <a:bodyPr/>
          <a:lstStyle>
            <a:lvl1pPr marL="0" indent="0" eaLnBrk="1" fontAlgn="auto" latinLnBrk="0" hangingPunct="1">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74295" y="5203190"/>
            <a:ext cx="1464310" cy="1673225"/>
            <a:chOff x="-99" y="4272"/>
            <a:chExt cx="5723" cy="6540"/>
          </a:xfrm>
        </p:grpSpPr>
        <p:pic>
          <p:nvPicPr>
            <p:cNvPr id="11" name="图片 10"/>
            <p:cNvPicPr>
              <a:picLocks noChangeAspect="1"/>
            </p:cNvPicPr>
            <p:nvPr userDrawn="1">
              <p:custDataLst>
                <p:tags r:id="rId3"/>
              </p:custDataLst>
            </p:nvPr>
          </p:nvPicPr>
          <p:blipFill rotWithShape="1">
            <a:blip r:embed="rId4"/>
            <a:srcRect/>
            <a:stretch>
              <a:fillRect/>
            </a:stretch>
          </p:blipFill>
          <p:spPr>
            <a:xfrm>
              <a:off x="-99" y="4272"/>
              <a:ext cx="3720" cy="6541"/>
            </a:xfrm>
            <a:prstGeom prst="rect">
              <a:avLst/>
            </a:prstGeom>
          </p:spPr>
        </p:pic>
        <p:pic>
          <p:nvPicPr>
            <p:cNvPr id="12" name="图片 11"/>
            <p:cNvPicPr>
              <a:picLocks noChangeAspect="1"/>
            </p:cNvPicPr>
            <p:nvPr userDrawn="1">
              <p:custDataLst>
                <p:tags r:id="rId5"/>
              </p:custDataLst>
            </p:nvPr>
          </p:nvPicPr>
          <p:blipFill rotWithShape="1">
            <a:blip r:embed="rId6"/>
            <a:srcRect/>
            <a:stretch>
              <a:fillRect/>
            </a:stretch>
          </p:blipFill>
          <p:spPr>
            <a:xfrm>
              <a:off x="1280" y="7730"/>
              <a:ext cx="4344" cy="3060"/>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t="-1"/>
          <a:stretch>
            <a:fillRect/>
          </a:stretch>
        </p:blipFill>
        <p:spPr>
          <a:xfrm rot="204530">
            <a:off x="3903825" y="423981"/>
            <a:ext cx="4384348" cy="3991511"/>
          </a:xfrm>
          <a:prstGeom prst="rect">
            <a:avLst/>
          </a:prstGeom>
        </p:spPr>
      </p:pic>
      <p:sp>
        <p:nvSpPr>
          <p:cNvPr id="2" name="标题 1"/>
          <p:cNvSpPr>
            <a:spLocks noGrp="1"/>
          </p:cNvSpPr>
          <p:nvPr>
            <p:ph type="title" hasCustomPrompt="1"/>
            <p:custDataLst>
              <p:tags r:id="rId4"/>
            </p:custDataLst>
          </p:nvPr>
        </p:nvSpPr>
        <p:spPr>
          <a:xfrm>
            <a:off x="2584473" y="5145754"/>
            <a:ext cx="7221600" cy="601200"/>
          </a:xfrm>
        </p:spPr>
        <p:txBody>
          <a:bodyPr lIns="90000" tIns="46800" rIns="90000" bIns="0" anchor="b" anchorCtr="0">
            <a:normAutofit/>
          </a:bodyPr>
          <a:lstStyle>
            <a:lvl1pPr algn="ctr">
              <a:defRPr sz="32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5"/>
            </p:custDataLst>
          </p:nvPr>
        </p:nvSpPr>
        <p:spPr>
          <a:xfrm>
            <a:off x="2794611" y="5933892"/>
            <a:ext cx="6801323" cy="334800"/>
          </a:xfrm>
        </p:spPr>
        <p:txBody>
          <a:bodyPr lIns="90000" tIns="0" rIns="90000" bIns="46800" anchor="t">
            <a:normAutofit/>
          </a:bodyPr>
          <a:lstStyle>
            <a:lvl1pPr marL="0" indent="0" algn="ctr" eaLnBrk="1" fontAlgn="auto" latinLnBrk="0" hangingPunct="1">
              <a:lnSpc>
                <a:spcPct val="120000"/>
              </a:lnSpc>
              <a:buNone/>
              <a:defRPr kumimoji="0" lang="zh-CN" altLang="en-US" sz="15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74295" y="5203190"/>
            <a:ext cx="1464310" cy="1673225"/>
            <a:chOff x="-99" y="4272"/>
            <a:chExt cx="5723" cy="6540"/>
          </a:xfrm>
        </p:grpSpPr>
        <p:pic>
          <p:nvPicPr>
            <p:cNvPr id="12" name="图片 11"/>
            <p:cNvPicPr>
              <a:picLocks noChangeAspect="1"/>
            </p:cNvPicPr>
            <p:nvPr userDrawn="1">
              <p:custDataLst>
                <p:tags r:id="rId3"/>
              </p:custDataLst>
            </p:nvPr>
          </p:nvPicPr>
          <p:blipFill rotWithShape="1">
            <a:blip r:embed="rId4"/>
            <a:srcRect/>
            <a:stretch>
              <a:fillRect/>
            </a:stretch>
          </p:blipFill>
          <p:spPr>
            <a:xfrm>
              <a:off x="-99" y="4272"/>
              <a:ext cx="3720" cy="6541"/>
            </a:xfrm>
            <a:prstGeom prst="rect">
              <a:avLst/>
            </a:prstGeom>
          </p:spPr>
        </p:pic>
        <p:pic>
          <p:nvPicPr>
            <p:cNvPr id="14" name="图片 13"/>
            <p:cNvPicPr>
              <a:picLocks noChangeAspect="1"/>
            </p:cNvPicPr>
            <p:nvPr userDrawn="1">
              <p:custDataLst>
                <p:tags r:id="rId5"/>
              </p:custDataLst>
            </p:nvPr>
          </p:nvPicPr>
          <p:blipFill rotWithShape="1">
            <a:blip r:embed="rId6"/>
            <a:srcRect/>
            <a:stretch>
              <a:fillRect/>
            </a:stretch>
          </p:blipFill>
          <p:spPr>
            <a:xfrm>
              <a:off x="1280" y="7730"/>
              <a:ext cx="4344" cy="3060"/>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a:normAutofit/>
          </a:bodyPr>
          <a:lstStyle>
            <a:lvl1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74295" y="5203190"/>
            <a:ext cx="1464310" cy="1673225"/>
            <a:chOff x="-99" y="4272"/>
            <a:chExt cx="5723" cy="6540"/>
          </a:xfrm>
        </p:grpSpPr>
        <p:pic>
          <p:nvPicPr>
            <p:cNvPr id="14" name="图片 13"/>
            <p:cNvPicPr>
              <a:picLocks noChangeAspect="1"/>
            </p:cNvPicPr>
            <p:nvPr userDrawn="1">
              <p:custDataLst>
                <p:tags r:id="rId3"/>
              </p:custDataLst>
            </p:nvPr>
          </p:nvPicPr>
          <p:blipFill rotWithShape="1">
            <a:blip r:embed="rId4"/>
            <a:srcRect/>
            <a:stretch>
              <a:fillRect/>
            </a:stretch>
          </p:blipFill>
          <p:spPr>
            <a:xfrm>
              <a:off x="-99" y="4272"/>
              <a:ext cx="3720" cy="6541"/>
            </a:xfrm>
            <a:prstGeom prst="rect">
              <a:avLst/>
            </a:prstGeom>
          </p:spPr>
        </p:pic>
        <p:pic>
          <p:nvPicPr>
            <p:cNvPr id="15" name="图片 14"/>
            <p:cNvPicPr>
              <a:picLocks noChangeAspect="1"/>
            </p:cNvPicPr>
            <p:nvPr userDrawn="1">
              <p:custDataLst>
                <p:tags r:id="rId5"/>
              </p:custDataLst>
            </p:nvPr>
          </p:nvPicPr>
          <p:blipFill rotWithShape="1">
            <a:blip r:embed="rId6"/>
            <a:srcRect/>
            <a:stretch>
              <a:fillRect/>
            </a:stretch>
          </p:blipFill>
          <p:spPr>
            <a:xfrm>
              <a:off x="1280" y="7730"/>
              <a:ext cx="4344" cy="3060"/>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45584" y="0"/>
            <a:ext cx="12146416" cy="6858001"/>
            <a:chOff x="45584" y="0"/>
            <a:chExt cx="12146416" cy="6858001"/>
          </a:xfrm>
        </p:grpSpPr>
        <p:grpSp>
          <p:nvGrpSpPr>
            <p:cNvPr id="9" name="组合 8"/>
            <p:cNvGrpSpPr/>
            <p:nvPr userDrawn="1">
              <p:custDataLst>
                <p:tags r:id="rId3"/>
              </p:custDataLst>
            </p:nvPr>
          </p:nvGrpSpPr>
          <p:grpSpPr>
            <a:xfrm>
              <a:off x="45584" y="4391343"/>
              <a:ext cx="893743" cy="2466658"/>
              <a:chOff x="-2041" y="4391343"/>
              <a:chExt cx="893743" cy="2466658"/>
            </a:xfrm>
          </p:grpSpPr>
          <p:pic>
            <p:nvPicPr>
              <p:cNvPr id="10" name="图片 9"/>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11" name="图片 10"/>
              <p:cNvPicPr>
                <a:picLocks noChangeAspect="1"/>
              </p:cNvPicPr>
              <p:nvPr>
                <p:custDataLst>
                  <p:tags r:id="rId6"/>
                </p:custDataLst>
              </p:nvPr>
            </p:nvPicPr>
            <p:blipFill>
              <a:blip r:embed="rId7"/>
              <a:stretch>
                <a:fillRect/>
              </a:stretch>
            </p:blipFill>
            <p:spPr>
              <a:xfrm rot="1953062" flipH="1">
                <a:off x="-2041" y="4391343"/>
                <a:ext cx="757605" cy="2455724"/>
              </a:xfrm>
              <a:prstGeom prst="rect">
                <a:avLst/>
              </a:prstGeom>
            </p:spPr>
          </p:pic>
        </p:grpSp>
        <p:pic>
          <p:nvPicPr>
            <p:cNvPr id="12" name="图片 11"/>
            <p:cNvPicPr>
              <a:picLocks noChangeAspect="1"/>
            </p:cNvPicPr>
            <p:nvPr userDrawn="1">
              <p:custDataLst>
                <p:tags r:id="rId8"/>
              </p:custDataLst>
            </p:nvPr>
          </p:nvPicPr>
          <p:blipFill rotWithShape="1">
            <a:blip r:embed="rId9"/>
            <a:srcRect/>
            <a:stretch>
              <a:fillRect/>
            </a:stretch>
          </p:blipFill>
          <p:spPr>
            <a:xfrm flipH="1" flipV="1">
              <a:off x="11261476" y="0"/>
              <a:ext cx="930524" cy="1238250"/>
            </a:xfrm>
            <a:prstGeom prst="rect">
              <a:avLst/>
            </a:prstGeom>
          </p:spPr>
        </p:pic>
      </p:grpSp>
      <p:sp>
        <p:nvSpPr>
          <p:cNvPr id="2" name="标题 1"/>
          <p:cNvSpPr>
            <a:spLocks noGrp="1"/>
          </p:cNvSpPr>
          <p:nvPr>
            <p:ph type="title"/>
            <p:custDataLst>
              <p:tags r:id="rId10"/>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62865" y="5474335"/>
            <a:ext cx="1217295" cy="1391285"/>
            <a:chOff x="-99" y="4272"/>
            <a:chExt cx="5723" cy="6540"/>
          </a:xfrm>
        </p:grpSpPr>
        <p:pic>
          <p:nvPicPr>
            <p:cNvPr id="8" name="图片 7"/>
            <p:cNvPicPr>
              <a:picLocks noChangeAspect="1"/>
            </p:cNvPicPr>
            <p:nvPr userDrawn="1">
              <p:custDataLst>
                <p:tags r:id="rId3"/>
              </p:custDataLst>
            </p:nvPr>
          </p:nvPicPr>
          <p:blipFill rotWithShape="1">
            <a:blip r:embed="rId4"/>
            <a:srcRect/>
            <a:stretch>
              <a:fillRect/>
            </a:stretch>
          </p:blipFill>
          <p:spPr>
            <a:xfrm>
              <a:off x="-99" y="4272"/>
              <a:ext cx="3720" cy="6541"/>
            </a:xfrm>
            <a:prstGeom prst="rect">
              <a:avLst/>
            </a:prstGeom>
          </p:spPr>
        </p:pic>
        <p:pic>
          <p:nvPicPr>
            <p:cNvPr id="9" name="图片 8"/>
            <p:cNvPicPr>
              <a:picLocks noChangeAspect="1"/>
            </p:cNvPicPr>
            <p:nvPr userDrawn="1">
              <p:custDataLst>
                <p:tags r:id="rId5"/>
              </p:custDataLst>
            </p:nvPr>
          </p:nvPicPr>
          <p:blipFill rotWithShape="1">
            <a:blip r:embed="rId6"/>
            <a:srcRect/>
            <a:stretch>
              <a:fillRect/>
            </a:stretch>
          </p:blipFill>
          <p:spPr>
            <a:xfrm>
              <a:off x="1280" y="7730"/>
              <a:ext cx="4344" cy="3060"/>
            </a:xfrm>
            <a:prstGeom prst="rect">
              <a:avLst/>
            </a:prstGeom>
          </p:spPr>
        </p:pic>
      </p:grpSp>
      <p:sp>
        <p:nvSpPr>
          <p:cNvPr id="2" name="标题 1"/>
          <p:cNvSpPr>
            <a:spLocks noGrp="1"/>
          </p:cNvSpPr>
          <p:nvPr>
            <p:ph type="title"/>
            <p:custDataLst>
              <p:tags r:id="rId7"/>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92800" y="304200"/>
            <a:ext cx="11900700" cy="6590545"/>
            <a:chOff x="292800" y="304200"/>
            <a:chExt cx="11900700" cy="6590545"/>
          </a:xfrm>
        </p:grpSpPr>
        <p:sp>
          <p:nvSpPr>
            <p:cNvPr id="12" name="矩形 11"/>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custDataLst>
                <p:tags r:id="rId4"/>
              </p:custDataLst>
            </p:nvPr>
          </p:nvGrpSpPr>
          <p:grpSpPr>
            <a:xfrm>
              <a:off x="11126700" y="4668778"/>
              <a:ext cx="1066800" cy="2225967"/>
              <a:chOff x="11126700" y="4668778"/>
              <a:chExt cx="1066800" cy="2225967"/>
            </a:xfrm>
          </p:grpSpPr>
          <p:pic>
            <p:nvPicPr>
              <p:cNvPr id="14" name="图片 13"/>
              <p:cNvPicPr>
                <a:picLocks noChangeAspect="1"/>
              </p:cNvPicPr>
              <p:nvPr>
                <p:custDataLst>
                  <p:tags r:id="rId5"/>
                </p:custDataLst>
              </p:nvPr>
            </p:nvPicPr>
            <p:blipFill rotWithShape="1">
              <a:blip r:embed="rId6"/>
              <a:srcRect/>
              <a:stretch>
                <a:fillRect/>
              </a:stretch>
            </p:blipFill>
            <p:spPr>
              <a:xfrm flipH="1">
                <a:off x="11126700" y="5739503"/>
                <a:ext cx="1066800" cy="1125388"/>
              </a:xfrm>
              <a:prstGeom prst="rect">
                <a:avLst/>
              </a:prstGeom>
            </p:spPr>
          </p:pic>
          <p:pic>
            <p:nvPicPr>
              <p:cNvPr id="15" name="图片 14"/>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rot="19646938">
                <a:off x="11486962" y="4668778"/>
                <a:ext cx="606573" cy="2225967"/>
              </a:xfrm>
              <a:prstGeom prst="rect">
                <a:avLst/>
              </a:prstGeom>
            </p:spPr>
          </p:pic>
        </p:grpSp>
      </p:grpSp>
      <p:sp>
        <p:nvSpPr>
          <p:cNvPr id="2" name="竖排标题 1"/>
          <p:cNvSpPr>
            <a:spLocks noGrp="1"/>
          </p:cNvSpPr>
          <p:nvPr>
            <p:ph type="title" orient="vert"/>
            <p:custDataLst>
              <p:tags r:id="rId9"/>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69925" y="952500"/>
            <a:ext cx="9828101" cy="5388907"/>
          </a:xfrm>
        </p:spPr>
        <p:txBody>
          <a:bodyPr vert="eaVert">
            <a:normAutofit/>
          </a:bodyPr>
          <a:lstStyle>
            <a:lvl1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292800" y="304200"/>
            <a:ext cx="11900700" cy="6590545"/>
            <a:chOff x="292800" y="304200"/>
            <a:chExt cx="11900700" cy="6590545"/>
          </a:xfrm>
        </p:grpSpPr>
        <p:sp>
          <p:nvSpPr>
            <p:cNvPr id="10" name="矩形 9"/>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custDataLst>
                <p:tags r:id="rId4"/>
              </p:custDataLst>
            </p:nvPr>
          </p:nvGrpSpPr>
          <p:grpSpPr>
            <a:xfrm>
              <a:off x="11126700" y="4668778"/>
              <a:ext cx="1066800" cy="2225967"/>
              <a:chOff x="11126700" y="4668778"/>
              <a:chExt cx="1066800" cy="2225967"/>
            </a:xfrm>
          </p:grpSpPr>
          <p:pic>
            <p:nvPicPr>
              <p:cNvPr id="12" name="图片 11"/>
              <p:cNvPicPr>
                <a:picLocks noChangeAspect="1"/>
              </p:cNvPicPr>
              <p:nvPr>
                <p:custDataLst>
                  <p:tags r:id="rId5"/>
                </p:custDataLst>
              </p:nvPr>
            </p:nvPicPr>
            <p:blipFill rotWithShape="1">
              <a:blip r:embed="rId6"/>
              <a:srcRect/>
              <a:stretch>
                <a:fillRect/>
              </a:stretch>
            </p:blipFill>
            <p:spPr>
              <a:xfrm flipH="1">
                <a:off x="11126700" y="5739503"/>
                <a:ext cx="1066800" cy="1125388"/>
              </a:xfrm>
              <a:prstGeom prst="rect">
                <a:avLst/>
              </a:prstGeom>
            </p:spPr>
          </p:pic>
          <p:pic>
            <p:nvPicPr>
              <p:cNvPr id="13" name="图片 12"/>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rot="19646938">
                <a:off x="11486962" y="4668778"/>
                <a:ext cx="606573" cy="2225967"/>
              </a:xfrm>
              <a:prstGeom prst="rect">
                <a:avLst/>
              </a:prstGeom>
            </p:spPr>
          </p:pic>
        </p:grpSp>
      </p:gr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669930" y="952508"/>
            <a:ext cx="10852237" cy="5388907"/>
          </a:xfrm>
        </p:spPr>
        <p:txBody>
          <a:bodyPr/>
          <a:lstStyle>
            <a:lvl1pPr>
              <a:defRPr u="none" strike="noStrike" kern="1200" cap="none" spc="0" normalizeH="0" baseline="0">
                <a:solidFill>
                  <a:schemeClr val="tx1">
                    <a:lumMod val="85000"/>
                    <a:lumOff val="15000"/>
                  </a:schemeClr>
                </a:solidFill>
                <a:uFillTx/>
                <a:latin typeface="Arial" panose="020B0604020202020204" pitchFamily="34" charset="0"/>
              </a:defRPr>
            </a:lvl1pPr>
            <a:lvl2pPr>
              <a:defRPr u="none" strike="noStrike" kern="1200" cap="none" spc="0" normalizeH="0" baseline="0">
                <a:solidFill>
                  <a:schemeClr val="tx1">
                    <a:lumMod val="85000"/>
                    <a:lumOff val="15000"/>
                  </a:schemeClr>
                </a:solidFill>
                <a:uFillTx/>
                <a:latin typeface="Arial" panose="020B0604020202020204" pitchFamily="34" charset="0"/>
              </a:defRPr>
            </a:lvl2pPr>
            <a:lvl3pPr>
              <a:defRPr u="none" strike="noStrike" kern="1200" cap="none" spc="0" normalizeH="0" baseline="0">
                <a:solidFill>
                  <a:schemeClr val="tx1">
                    <a:lumMod val="85000"/>
                    <a:lumOff val="15000"/>
                  </a:schemeClr>
                </a:solidFill>
                <a:uFillTx/>
                <a:latin typeface="Arial" panose="020B0604020202020204" pitchFamily="34" charset="0"/>
              </a:defRPr>
            </a:lvl3pPr>
            <a:lvl4pPr>
              <a:defRPr u="none" strike="noStrike" kern="1200" cap="none" spc="0" normalizeH="0" baseline="0">
                <a:solidFill>
                  <a:schemeClr val="tx1">
                    <a:lumMod val="85000"/>
                    <a:lumOff val="15000"/>
                  </a:schemeClr>
                </a:solidFill>
                <a:uFillTx/>
                <a:latin typeface="Arial" panose="020B0604020202020204" pitchFamily="34" charset="0"/>
              </a:defRPr>
            </a:lvl4pPr>
            <a:lvl5pPr>
              <a:defRPr u="none" strike="noStrike" kern="1200" cap="none" spc="0" normalizeH="0" baseline="0">
                <a:solidFill>
                  <a:schemeClr val="tx1">
                    <a:lumMod val="85000"/>
                    <a:lumOff val="15000"/>
                  </a:schemeClr>
                </a:solidFill>
                <a:uFillTx/>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rot="12021009">
            <a:off x="9598540" y="-71780"/>
            <a:ext cx="2432128" cy="3178328"/>
          </a:xfrm>
          <a:prstGeom prst="rect">
            <a:avLst/>
          </a:prstGeom>
        </p:spPr>
      </p:pic>
      <p:pic>
        <p:nvPicPr>
          <p:cNvPr id="7" name="图片 6"/>
          <p:cNvPicPr>
            <a:picLocks noChangeAspect="1"/>
          </p:cNvPicPr>
          <p:nvPr>
            <p:custDataLst>
              <p:tags r:id="rId4"/>
            </p:custDataLst>
          </p:nvPr>
        </p:nvPicPr>
        <p:blipFill rotWithShape="1">
          <a:blip r:embed="rId5"/>
          <a:srcRect/>
          <a:stretch>
            <a:fillRect/>
          </a:stretch>
        </p:blipFill>
        <p:spPr>
          <a:xfrm>
            <a:off x="-932154" y="2711868"/>
            <a:ext cx="3666810" cy="4153389"/>
          </a:xfrm>
          <a:prstGeom prst="rect">
            <a:avLst/>
          </a:prstGeom>
        </p:spPr>
      </p:pic>
      <p:pic>
        <p:nvPicPr>
          <p:cNvPr id="8" name="图片 7"/>
          <p:cNvPicPr>
            <a:picLocks noChangeAspect="1"/>
          </p:cNvPicPr>
          <p:nvPr>
            <p:custDataLst>
              <p:tags r:id="rId6"/>
            </p:custDataLst>
          </p:nvPr>
        </p:nvPicPr>
        <p:blipFill rotWithShape="1">
          <a:blip r:embed="rId7"/>
          <a:srcRect/>
          <a:stretch>
            <a:fillRect/>
          </a:stretch>
        </p:blipFill>
        <p:spPr>
          <a:xfrm>
            <a:off x="1248607" y="4907811"/>
            <a:ext cx="2758453" cy="1942932"/>
          </a:xfrm>
          <a:prstGeom prst="rect">
            <a:avLst/>
          </a:prstGeom>
        </p:spPr>
      </p:pic>
      <p:pic>
        <p:nvPicPr>
          <p:cNvPr id="9" name="图片 8"/>
          <p:cNvPicPr>
            <a:picLocks noChangeAspect="1"/>
          </p:cNvPicPr>
          <p:nvPr>
            <p:custDataLst>
              <p:tags r:id="rId8"/>
            </p:custDataLst>
          </p:nvPr>
        </p:nvPicPr>
        <p:blipFill rotWithShape="1">
          <a:blip r:embed="rId9"/>
          <a:srcRect/>
          <a:stretch>
            <a:fillRect/>
          </a:stretch>
        </p:blipFill>
        <p:spPr>
          <a:xfrm flipH="1">
            <a:off x="9121798" y="5133783"/>
            <a:ext cx="2112707" cy="1730568"/>
          </a:xfrm>
          <a:prstGeom prst="rect">
            <a:avLst/>
          </a:prstGeom>
        </p:spPr>
      </p:pic>
      <p:pic>
        <p:nvPicPr>
          <p:cNvPr id="10" name="图片 9"/>
          <p:cNvPicPr>
            <a:picLocks noChangeAspect="1"/>
          </p:cNvPicPr>
          <p:nvPr>
            <p:custDataLst>
              <p:tags r:id="rId10"/>
            </p:custDataLst>
          </p:nvPr>
        </p:nvPicPr>
        <p:blipFill rotWithShape="1">
          <a:blip r:embed="rId11"/>
          <a:srcRect/>
          <a:stretch>
            <a:fillRect/>
          </a:stretch>
        </p:blipFill>
        <p:spPr>
          <a:xfrm flipH="1">
            <a:off x="7014856" y="4977108"/>
            <a:ext cx="2218491" cy="1888150"/>
          </a:xfrm>
          <a:prstGeom prst="rect">
            <a:avLst/>
          </a:prstGeom>
        </p:spPr>
      </p:pic>
      <p:pic>
        <p:nvPicPr>
          <p:cNvPr id="11" name="图片 10"/>
          <p:cNvPicPr>
            <a:picLocks noChangeAspect="1"/>
          </p:cNvPicPr>
          <p:nvPr>
            <p:custDataLst>
              <p:tags r:id="rId12"/>
            </p:custDataLst>
          </p:nvPr>
        </p:nvPicPr>
        <p:blipFill rotWithShape="1">
          <a:blip r:embed="rId13"/>
          <a:srcRect/>
          <a:stretch>
            <a:fillRect/>
          </a:stretch>
        </p:blipFill>
        <p:spPr>
          <a:xfrm>
            <a:off x="3457131" y="4330731"/>
            <a:ext cx="1485156" cy="2527270"/>
          </a:xfrm>
          <a:prstGeom prst="rect">
            <a:avLst/>
          </a:prstGeom>
        </p:spPr>
      </p:pic>
      <p:pic>
        <p:nvPicPr>
          <p:cNvPr id="12" name="图片 11"/>
          <p:cNvPicPr>
            <a:picLocks noChangeAspect="1"/>
          </p:cNvPicPr>
          <p:nvPr>
            <p:custDataLst>
              <p:tags r:id="rId14"/>
            </p:custDataLst>
          </p:nvPr>
        </p:nvPicPr>
        <p:blipFill rotWithShape="1">
          <a:blip r:embed="rId15"/>
          <a:srcRect/>
          <a:stretch>
            <a:fillRect/>
          </a:stretch>
        </p:blipFill>
        <p:spPr>
          <a:xfrm>
            <a:off x="10957880" y="4442773"/>
            <a:ext cx="1038995" cy="2415228"/>
          </a:xfrm>
          <a:prstGeom prst="rect">
            <a:avLst/>
          </a:prstGeom>
        </p:spPr>
      </p:pic>
      <p:pic>
        <p:nvPicPr>
          <p:cNvPr id="13" name="图片 12"/>
          <p:cNvPicPr>
            <a:picLocks noChangeAspect="1"/>
          </p:cNvPicPr>
          <p:nvPr>
            <p:custDataLst>
              <p:tags r:id="rId16"/>
            </p:custDataLst>
          </p:nvPr>
        </p:nvPicPr>
        <p:blipFill rotWithShape="1">
          <a:blip r:embed="rId17"/>
          <a:srcRect/>
          <a:stretch>
            <a:fillRect/>
          </a:stretch>
        </p:blipFill>
        <p:spPr>
          <a:xfrm rot="21018953">
            <a:off x="5494341" y="5533781"/>
            <a:ext cx="1303004" cy="1351408"/>
          </a:xfrm>
          <a:prstGeom prst="rect">
            <a:avLst/>
          </a:prstGeom>
        </p:spPr>
      </p:pic>
      <p:sp>
        <p:nvSpPr>
          <p:cNvPr id="2" name="标题 1"/>
          <p:cNvSpPr>
            <a:spLocks noGrp="1"/>
          </p:cNvSpPr>
          <p:nvPr>
            <p:ph type="title" hasCustomPrompt="1"/>
            <p:custDataLst>
              <p:tags r:id="rId18"/>
            </p:custDataLst>
          </p:nvPr>
        </p:nvSpPr>
        <p:spPr>
          <a:xfrm>
            <a:off x="4007060" y="1942269"/>
            <a:ext cx="4046400" cy="1170000"/>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63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0"/>
            </p:custDataLst>
          </p:nvPr>
        </p:nvSpPr>
        <p:spPr/>
        <p:txBody>
          <a:bodyPr/>
          <a:lstStyle/>
          <a:p>
            <a:endParaRPr lang="zh-CN" altLang="en-US"/>
          </a:p>
        </p:txBody>
      </p:sp>
      <p:sp>
        <p:nvSpPr>
          <p:cNvPr id="5" name="灯片编号占位符 4"/>
          <p:cNvSpPr>
            <a:spLocks noGrp="1"/>
          </p:cNvSpPr>
          <p:nvPr>
            <p:ph type="sldNum" sz="quarter" idx="12"/>
            <p:custDataLst>
              <p:tags r:id="rId21"/>
            </p:custDataLst>
          </p:nvPr>
        </p:nvSpPr>
        <p:spPr/>
        <p:txBody>
          <a:bodyPr/>
          <a:lstStyle/>
          <a:p>
            <a:fld id="{49AE70B2-8BF9-45C0-BB95-33D1B9D3A854}" type="slidenum">
              <a:rPr lang="zh-CN" altLang="en-US" smtClean="0"/>
            </a:fld>
            <a:endParaRPr lang="zh-CN" altLang="en-US"/>
          </a:p>
        </p:txBody>
      </p:sp>
      <p:sp>
        <p:nvSpPr>
          <p:cNvPr id="15" name="文本占位符 14"/>
          <p:cNvSpPr>
            <a:spLocks noGrp="1"/>
          </p:cNvSpPr>
          <p:nvPr>
            <p:ph type="body" sz="quarter" idx="13" hasCustomPrompt="1"/>
            <p:custDataLst>
              <p:tags r:id="rId22"/>
            </p:custDataLst>
          </p:nvPr>
        </p:nvSpPr>
        <p:spPr>
          <a:xfrm>
            <a:off x="3997319" y="3320783"/>
            <a:ext cx="4046400" cy="436406"/>
          </a:xfrm>
        </p:spPr>
        <p:txBody>
          <a:bodyPr/>
          <a:lstStyle>
            <a:lvl1pPr marL="0" indent="0" algn="dist">
              <a:buNone/>
              <a:defRPr/>
            </a:lvl1pPr>
          </a:lstStyle>
          <a:p>
            <a:pPr lvl="0"/>
            <a:r>
              <a:rPr lang="zh-CN" altLang="en-US" dirty="0"/>
              <a:t>编辑标题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rotWithShape="1">
          <a:blip r:embed="rId3"/>
          <a:srcRect/>
          <a:stretch>
            <a:fillRect/>
          </a:stretch>
        </p:blipFill>
        <p:spPr>
          <a:xfrm rot="16635317" flipH="1">
            <a:off x="11172190" y="-154940"/>
            <a:ext cx="1035050" cy="881380"/>
          </a:xfrm>
          <a:prstGeom prst="rect">
            <a:avLst/>
          </a:prstGeom>
        </p:spPr>
      </p:pic>
      <p:grpSp>
        <p:nvGrpSpPr>
          <p:cNvPr id="7" name="组合 6"/>
          <p:cNvGrpSpPr/>
          <p:nvPr userDrawn="1">
            <p:custDataLst>
              <p:tags r:id="rId4"/>
            </p:custDataLst>
          </p:nvPr>
        </p:nvGrpSpPr>
        <p:grpSpPr>
          <a:xfrm rot="0">
            <a:off x="0" y="4886325"/>
            <a:ext cx="712470" cy="1971675"/>
            <a:chOff x="0" y="4391345"/>
            <a:chExt cx="891702" cy="2466656"/>
          </a:xfrm>
        </p:grpSpPr>
        <p:pic>
          <p:nvPicPr>
            <p:cNvPr id="8" name="图片 7"/>
            <p:cNvPicPr>
              <a:picLocks noChangeAspect="1"/>
            </p:cNvPicPr>
            <p:nvPr>
              <p:custDataLst>
                <p:tags r:id="rId5"/>
              </p:custDataLst>
            </p:nvPr>
          </p:nvPicPr>
          <p:blipFill rotWithShape="1">
            <a:blip r:embed="rId6"/>
            <a:srcRect/>
            <a:stretch>
              <a:fillRect/>
            </a:stretch>
          </p:blipFill>
          <p:spPr>
            <a:xfrm>
              <a:off x="0" y="5917327"/>
              <a:ext cx="891702" cy="940674"/>
            </a:xfrm>
            <a:prstGeom prst="rect">
              <a:avLst/>
            </a:prstGeom>
          </p:spPr>
        </p:pic>
        <p:pic>
          <p:nvPicPr>
            <p:cNvPr id="9" name="图片 8"/>
            <p:cNvPicPr>
              <a:picLocks noChangeAspect="1"/>
            </p:cNvPicPr>
            <p:nvPr>
              <p:custDataLst>
                <p:tags r:id="rId7"/>
              </p:custDataLst>
            </p:nvPr>
          </p:nvPicPr>
          <p:blipFill>
            <a:blip r:embed="rId8"/>
            <a:stretch>
              <a:fillRect/>
            </a:stretch>
          </p:blipFill>
          <p:spPr>
            <a:xfrm rot="1953062" flipH="1">
              <a:off x="67048" y="4391345"/>
              <a:ext cx="757605" cy="2455724"/>
            </a:xfrm>
            <a:prstGeom prst="rect">
              <a:avLst/>
            </a:prstGeom>
          </p:spPr>
        </p:pic>
      </p:grpSp>
      <p:sp>
        <p:nvSpPr>
          <p:cNvPr id="2" name="标题 1"/>
          <p:cNvSpPr>
            <a:spLocks noGrp="1"/>
          </p:cNvSpPr>
          <p:nvPr>
            <p:ph type="title"/>
            <p:custDataLst>
              <p:tags r:id="rId9"/>
            </p:custDataLst>
          </p:nvPr>
        </p:nvSpPr>
        <p:spPr/>
        <p:txBody>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custDataLst>
              <p:tags r:id="rId3"/>
            </p:custDataLst>
          </p:nvPr>
        </p:nvGrpSpPr>
        <p:grpSpPr>
          <a:xfrm rot="0">
            <a:off x="11126470" y="4668520"/>
            <a:ext cx="1066800" cy="2225675"/>
            <a:chOff x="11126700" y="4668778"/>
            <a:chExt cx="1066800" cy="2225967"/>
          </a:xfrm>
        </p:grpSpPr>
        <p:pic>
          <p:nvPicPr>
            <p:cNvPr id="10" name="图片 9"/>
            <p:cNvPicPr>
              <a:picLocks noChangeAspect="1"/>
            </p:cNvPicPr>
            <p:nvPr>
              <p:custDataLst>
                <p:tags r:id="rId4"/>
              </p:custDataLst>
            </p:nvPr>
          </p:nvPicPr>
          <p:blipFill rotWithShape="1">
            <a:blip r:embed="rId5"/>
            <a:srcRect/>
            <a:stretch>
              <a:fillRect/>
            </a:stretch>
          </p:blipFill>
          <p:spPr>
            <a:xfrm flipH="1">
              <a:off x="11126700" y="5739503"/>
              <a:ext cx="1066800" cy="1125388"/>
            </a:xfrm>
            <a:prstGeom prst="rect">
              <a:avLst/>
            </a:prstGeom>
          </p:spPr>
        </p:pic>
        <p:pic>
          <p:nvPicPr>
            <p:cNvPr id="11" name="图片 10"/>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rot="19646938">
              <a:off x="11486962" y="4668778"/>
              <a:ext cx="606573" cy="2225967"/>
            </a:xfrm>
            <a:prstGeom prst="rect">
              <a:avLst/>
            </a:prstGeom>
          </p:spPr>
        </p:pic>
      </p:grpSp>
      <p:sp>
        <p:nvSpPr>
          <p:cNvPr id="2" name="标题 1"/>
          <p:cNvSpPr>
            <a:spLocks noGrp="1"/>
          </p:cNvSpPr>
          <p:nvPr userDrawn="1">
            <p:ph type="title" hasCustomPrompt="1"/>
            <p:custDataLst>
              <p:tags r:id="rId8"/>
            </p:custDataLst>
          </p:nvPr>
        </p:nvSpPr>
        <p:spPr>
          <a:xfrm>
            <a:off x="1281600" y="1249200"/>
            <a:ext cx="9626400" cy="723600"/>
          </a:xfrm>
        </p:spPr>
        <p:txBody>
          <a:bodyPr anchor="ctr"/>
          <a:lstStyle>
            <a:lvl1pPr>
              <a:defRPr sz="32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9"/>
            </p:custDataLst>
          </p:nvPr>
        </p:nvSpPr>
        <p:spPr>
          <a:xfrm>
            <a:off x="1281113" y="2163600"/>
            <a:ext cx="9626600" cy="34452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rot="12021009">
            <a:off x="11217385" y="-39384"/>
            <a:ext cx="1038779" cy="1357486"/>
          </a:xfrm>
          <a:prstGeom prst="rect">
            <a:avLst/>
          </a:prstGeom>
        </p:spPr>
      </p:pic>
      <p:sp>
        <p:nvSpPr>
          <p:cNvPr id="8" name="矩形 7"/>
          <p:cNvSpPr/>
          <p:nvPr userDrawn="1">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1pPr>
            <a:lvl2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2pPr>
            <a:lvl3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3pPr>
            <a:lvl4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4pPr>
            <a:lvl5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1pPr>
            <a:lvl2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2pPr>
            <a:lvl3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3pPr>
            <a:lvl4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4pPr>
            <a:lvl5pPr>
              <a:defRPr u="none" strike="noStrike" kern="1200" cap="none" spc="0" normalizeH="0" baseline="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rotWithShape="1">
          <a:blip r:embed="rId3"/>
          <a:srcRect/>
          <a:stretch>
            <a:fillRect/>
          </a:stretch>
        </p:blipFill>
        <p:spPr>
          <a:xfrm rot="16635318" flipV="1">
            <a:off x="-43808" y="6153042"/>
            <a:ext cx="1035343" cy="881177"/>
          </a:xfrm>
          <a:prstGeom prst="rect">
            <a:avLst/>
          </a:prstGeom>
        </p:spPr>
      </p:pic>
      <p:sp>
        <p:nvSpPr>
          <p:cNvPr id="10" name="矩形 9"/>
          <p:cNvSpPr/>
          <p:nvPr userDrawn="1">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rotWithShape="1">
          <a:blip r:embed="rId3"/>
          <a:srcRect/>
          <a:stretch>
            <a:fillRect/>
          </a:stretch>
        </p:blipFill>
        <p:spPr>
          <a:xfrm rot="16635318" flipH="1">
            <a:off x="11171891" y="-154985"/>
            <a:ext cx="1035343" cy="881177"/>
          </a:xfrm>
          <a:prstGeom prst="rect">
            <a:avLst/>
          </a:prstGeom>
        </p:spPr>
      </p:pic>
      <p:sp>
        <p:nvSpPr>
          <p:cNvPr id="8" name="矩形 7"/>
          <p:cNvSpPr/>
          <p:nvPr userDrawn="1">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u="none" strike="noStrike" kern="1200" cap="all"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rot="0" flipH="1">
            <a:off x="10666095" y="2647315"/>
            <a:ext cx="1525270" cy="4210685"/>
            <a:chOff x="-2041" y="4391343"/>
            <a:chExt cx="893743" cy="2466658"/>
          </a:xfrm>
        </p:grpSpPr>
        <p:pic>
          <p:nvPicPr>
            <p:cNvPr id="9" name="图片 8"/>
            <p:cNvPicPr>
              <a:picLocks noChangeAspect="1"/>
            </p:cNvPicPr>
            <p:nvPr>
              <p:custDataLst>
                <p:tags r:id="rId4"/>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a:off x="0" y="5917327"/>
              <a:ext cx="891702" cy="940674"/>
            </a:xfrm>
            <a:prstGeom prst="rect">
              <a:avLst/>
            </a:prstGeom>
          </p:spPr>
        </p:pic>
        <p:pic>
          <p:nvPicPr>
            <p:cNvPr id="11" name="图片 10"/>
            <p:cNvPicPr>
              <a:picLocks noChangeAspect="1"/>
            </p:cNvPicPr>
            <p:nvPr>
              <p:custDataLst>
                <p:tags r:id="rId6"/>
              </p:custDataLst>
            </p:nvPr>
          </p:nvPicPr>
          <p:blipFill>
            <a:blip r:embed="rId7"/>
            <a:stretch>
              <a:fillRect/>
            </a:stretch>
          </p:blipFill>
          <p:spPr>
            <a:xfrm rot="1953062" flipH="1">
              <a:off x="-2041" y="4391343"/>
              <a:ext cx="757605" cy="2455724"/>
            </a:xfrm>
            <a:prstGeom prst="rect">
              <a:avLst/>
            </a:prstGeom>
          </p:spPr>
        </p:pic>
      </p:grpSp>
      <p:pic>
        <p:nvPicPr>
          <p:cNvPr id="12" name="图片 11"/>
          <p:cNvPicPr>
            <a:picLocks noChangeAspect="1"/>
          </p:cNvPicPr>
          <p:nvPr userDrawn="1">
            <p:custDataLst>
              <p:tags r:id="rId8"/>
            </p:custDataLst>
          </p:nvPr>
        </p:nvPicPr>
        <p:blipFill rotWithShape="1">
          <a:blip r:embed="rId9" cstate="print">
            <a:extLst>
              <a:ext uri="{28A0092B-C50C-407E-A947-70E740481C1C}">
                <a14:useLocalDpi xmlns:a14="http://schemas.microsoft.com/office/drawing/2010/main" val="0"/>
              </a:ext>
            </a:extLst>
          </a:blip>
          <a:srcRect/>
          <a:stretch>
            <a:fillRect/>
          </a:stretch>
        </p:blipFill>
        <p:spPr>
          <a:xfrm flipV="1">
            <a:off x="0" y="0"/>
            <a:ext cx="1624965" cy="2162175"/>
          </a:xfrm>
          <a:prstGeom prst="rect">
            <a:avLst/>
          </a:prstGeom>
        </p:spPr>
      </p:pic>
      <p:sp>
        <p:nvSpPr>
          <p:cNvPr id="2" name="标题 1"/>
          <p:cNvSpPr>
            <a:spLocks noGrp="1"/>
          </p:cNvSpPr>
          <p:nvPr>
            <p:ph type="title" hasCustomPrompt="1"/>
            <p:custDataLst>
              <p:tags r:id="rId10"/>
            </p:custDataLst>
          </p:nvPr>
        </p:nvSpPr>
        <p:spPr>
          <a:xfrm>
            <a:off x="1522800" y="1339200"/>
            <a:ext cx="9144000" cy="2386800"/>
          </a:xfrm>
        </p:spPr>
        <p:txBody>
          <a:bodyPr anchor="b"/>
          <a:lstStyle>
            <a:lvl1pPr algn="ctr">
              <a:defRPr sz="6000" u="none" strike="noStrike" kern="1200" cap="none" spc="0" normalizeH="0"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522413" y="3862800"/>
            <a:ext cx="9144000" cy="1656000"/>
          </a:xfrm>
        </p:spPr>
        <p:txBody>
          <a:bodyPr/>
          <a:lstStyle>
            <a:lvl1pPr algn="ctr">
              <a:defRPr u="none" strike="noStrike" kern="1200" cap="none" spc="0" normalizeH="0" baseline="0">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7" Type="http://schemas.openxmlformats.org/officeDocument/2006/relationships/theme" Target="../theme/theme2.xml"/><Relationship Id="rId26" Type="http://schemas.openxmlformats.org/officeDocument/2006/relationships/image" Target="../media/image1.jpeg"/><Relationship Id="rId25" Type="http://schemas.openxmlformats.org/officeDocument/2006/relationships/tags" Target="../tags/tag229.xml"/><Relationship Id="rId24" Type="http://schemas.openxmlformats.org/officeDocument/2006/relationships/tags" Target="../tags/tag228.xml"/><Relationship Id="rId23" Type="http://schemas.openxmlformats.org/officeDocument/2006/relationships/tags" Target="../tags/tag227.xml"/><Relationship Id="rId22" Type="http://schemas.openxmlformats.org/officeDocument/2006/relationships/tags" Target="../tags/tag226.xml"/><Relationship Id="rId21" Type="http://schemas.openxmlformats.org/officeDocument/2006/relationships/tags" Target="../tags/tag225.xml"/><Relationship Id="rId20" Type="http://schemas.openxmlformats.org/officeDocument/2006/relationships/tags" Target="../tags/tag224.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5" name="图片 1" descr="logo横版 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148219" y="340201"/>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5" name="图片 1" descr="logo横版 png"/>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11148219" y="340201"/>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30.xml"/><Relationship Id="rId2" Type="http://schemas.openxmlformats.org/officeDocument/2006/relationships/image" Target="../media/image29.png"/><Relationship Id="rId1" Type="http://schemas.openxmlformats.org/officeDocument/2006/relationships/image" Target="../media/image28.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6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62.xml"/><Relationship Id="rId2" Type="http://schemas.openxmlformats.org/officeDocument/2006/relationships/image" Target="../media/image21.png"/><Relationship Id="rId1" Type="http://schemas.openxmlformats.org/officeDocument/2006/relationships/tags" Target="../tags/tag26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6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65.xml"/><Relationship Id="rId2" Type="http://schemas.openxmlformats.org/officeDocument/2006/relationships/image" Target="../media/image21.png"/><Relationship Id="rId1" Type="http://schemas.openxmlformats.org/officeDocument/2006/relationships/tags" Target="../tags/tag264.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9.xml"/><Relationship Id="rId5" Type="http://schemas.openxmlformats.org/officeDocument/2006/relationships/themeOverride" Target="../theme/themeOverride3.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image" Target="../media/image30.jpeg"/><Relationship Id="rId1" Type="http://schemas.openxmlformats.org/officeDocument/2006/relationships/tags" Target="../tags/tag266.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73.xml"/><Relationship Id="rId7" Type="http://schemas.openxmlformats.org/officeDocument/2006/relationships/image" Target="../media/image23.png"/><Relationship Id="rId6" Type="http://schemas.openxmlformats.org/officeDocument/2006/relationships/tags" Target="../tags/tag272.xml"/><Relationship Id="rId5" Type="http://schemas.openxmlformats.org/officeDocument/2006/relationships/image" Target="../media/image22.png"/><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image" Target="../media/image21.png"/><Relationship Id="rId1" Type="http://schemas.openxmlformats.org/officeDocument/2006/relationships/tags" Target="../tags/tag269.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78.xml"/><Relationship Id="rId7" Type="http://schemas.openxmlformats.org/officeDocument/2006/relationships/image" Target="../media/image23.png"/><Relationship Id="rId6" Type="http://schemas.openxmlformats.org/officeDocument/2006/relationships/tags" Target="../tags/tag277.xml"/><Relationship Id="rId5" Type="http://schemas.openxmlformats.org/officeDocument/2006/relationships/image" Target="../media/image22.png"/><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image" Target="../media/image21.png"/><Relationship Id="rId1" Type="http://schemas.openxmlformats.org/officeDocument/2006/relationships/tags" Target="../tags/tag274.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83.xml"/><Relationship Id="rId7" Type="http://schemas.openxmlformats.org/officeDocument/2006/relationships/image" Target="../media/image23.png"/><Relationship Id="rId6" Type="http://schemas.openxmlformats.org/officeDocument/2006/relationships/tags" Target="../tags/tag282.xml"/><Relationship Id="rId5" Type="http://schemas.openxmlformats.org/officeDocument/2006/relationships/image" Target="../media/image22.png"/><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image" Target="../media/image21.png"/><Relationship Id="rId1" Type="http://schemas.openxmlformats.org/officeDocument/2006/relationships/tags" Target="../tags/tag279.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9.xml"/><Relationship Id="rId5" Type="http://schemas.openxmlformats.org/officeDocument/2006/relationships/themeOverride" Target="../theme/themeOverride4.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image" Target="../media/image30.jpeg"/><Relationship Id="rId1" Type="http://schemas.openxmlformats.org/officeDocument/2006/relationships/tags" Target="../tags/tag28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91.xml"/><Relationship Id="rId7" Type="http://schemas.openxmlformats.org/officeDocument/2006/relationships/image" Target="../media/image23.png"/><Relationship Id="rId6" Type="http://schemas.openxmlformats.org/officeDocument/2006/relationships/tags" Target="../tags/tag290.xml"/><Relationship Id="rId5" Type="http://schemas.openxmlformats.org/officeDocument/2006/relationships/image" Target="../media/image22.png"/><Relationship Id="rId4" Type="http://schemas.openxmlformats.org/officeDocument/2006/relationships/tags" Target="../tags/tag289.xml"/><Relationship Id="rId3" Type="http://schemas.openxmlformats.org/officeDocument/2006/relationships/tags" Target="../tags/tag288.xml"/><Relationship Id="rId2" Type="http://schemas.openxmlformats.org/officeDocument/2006/relationships/image" Target="../media/image21.png"/><Relationship Id="rId1" Type="http://schemas.openxmlformats.org/officeDocument/2006/relationships/tags" Target="../tags/tag28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hemeOverride" Target="../theme/themeOverride1.xml"/><Relationship Id="rId2" Type="http://schemas.openxmlformats.org/officeDocument/2006/relationships/tags" Target="../tags/tag232.xml"/><Relationship Id="rId1" Type="http://schemas.openxmlformats.org/officeDocument/2006/relationships/tags" Target="../tags/tag231.xml"/></Relationships>
</file>

<file path=ppt/slides/_rels/slide20.xml.rels><?xml version="1.0" encoding="UTF-8" standalone="yes"?>
<Relationships xmlns="http://schemas.openxmlformats.org/package/2006/relationships"><Relationship Id="rId9" Type="http://schemas.openxmlformats.org/officeDocument/2006/relationships/tags" Target="../tags/tag296.xml"/><Relationship Id="rId8" Type="http://schemas.openxmlformats.org/officeDocument/2006/relationships/image" Target="../media/image31.jpeg"/><Relationship Id="rId7" Type="http://schemas.openxmlformats.org/officeDocument/2006/relationships/image" Target="../media/image23.png"/><Relationship Id="rId6" Type="http://schemas.openxmlformats.org/officeDocument/2006/relationships/tags" Target="../tags/tag295.xml"/><Relationship Id="rId5" Type="http://schemas.openxmlformats.org/officeDocument/2006/relationships/image" Target="../media/image22.png"/><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image" Target="../media/image21.png"/><Relationship Id="rId10" Type="http://schemas.openxmlformats.org/officeDocument/2006/relationships/slideLayout" Target="../slideLayouts/slideLayout18.xml"/><Relationship Id="rId1" Type="http://schemas.openxmlformats.org/officeDocument/2006/relationships/tags" Target="../tags/tag292.xml"/></Relationships>
</file>

<file path=ppt/slides/_rels/slide21.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image" Target="../media/image32.png"/><Relationship Id="rId7" Type="http://schemas.openxmlformats.org/officeDocument/2006/relationships/image" Target="../media/image23.png"/><Relationship Id="rId6" Type="http://schemas.openxmlformats.org/officeDocument/2006/relationships/tags" Target="../tags/tag300.xml"/><Relationship Id="rId5" Type="http://schemas.openxmlformats.org/officeDocument/2006/relationships/image" Target="../media/image22.png"/><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image" Target="../media/image21.png"/><Relationship Id="rId10" Type="http://schemas.openxmlformats.org/officeDocument/2006/relationships/slideLayout" Target="../slideLayouts/slideLayout18.xml"/><Relationship Id="rId1" Type="http://schemas.openxmlformats.org/officeDocument/2006/relationships/tags" Target="../tags/tag297.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9.xml"/><Relationship Id="rId5" Type="http://schemas.openxmlformats.org/officeDocument/2006/relationships/themeOverride" Target="../theme/themeOverride5.xml"/><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image" Target="../media/image30.jpeg"/><Relationship Id="rId1" Type="http://schemas.openxmlformats.org/officeDocument/2006/relationships/tags" Target="../tags/tag302.xml"/></Relationships>
</file>

<file path=ppt/slides/_rels/slide23.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image" Target="../media/image33.jpeg"/><Relationship Id="rId7" Type="http://schemas.openxmlformats.org/officeDocument/2006/relationships/image" Target="../media/image23.png"/><Relationship Id="rId6" Type="http://schemas.openxmlformats.org/officeDocument/2006/relationships/tags" Target="../tags/tag308.xml"/><Relationship Id="rId5" Type="http://schemas.openxmlformats.org/officeDocument/2006/relationships/image" Target="../media/image22.png"/><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image" Target="../media/image21.png"/><Relationship Id="rId10" Type="http://schemas.openxmlformats.org/officeDocument/2006/relationships/slideLayout" Target="../slideLayouts/slideLayout18.xml"/><Relationship Id="rId1" Type="http://schemas.openxmlformats.org/officeDocument/2006/relationships/tags" Target="../tags/tag305.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14.xml"/><Relationship Id="rId7" Type="http://schemas.openxmlformats.org/officeDocument/2006/relationships/image" Target="../media/image23.png"/><Relationship Id="rId6" Type="http://schemas.openxmlformats.org/officeDocument/2006/relationships/tags" Target="../tags/tag313.xml"/><Relationship Id="rId5" Type="http://schemas.openxmlformats.org/officeDocument/2006/relationships/image" Target="../media/image22.png"/><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image" Target="../media/image21.png"/><Relationship Id="rId1" Type="http://schemas.openxmlformats.org/officeDocument/2006/relationships/tags" Target="../tags/tag310.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19.xml"/><Relationship Id="rId7" Type="http://schemas.openxmlformats.org/officeDocument/2006/relationships/image" Target="../media/image23.png"/><Relationship Id="rId6" Type="http://schemas.openxmlformats.org/officeDocument/2006/relationships/tags" Target="../tags/tag318.xml"/><Relationship Id="rId5" Type="http://schemas.openxmlformats.org/officeDocument/2006/relationships/image" Target="../media/image22.png"/><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image" Target="../media/image21.png"/><Relationship Id="rId1" Type="http://schemas.openxmlformats.org/officeDocument/2006/relationships/tags" Target="../tags/tag315.xml"/></Relationships>
</file>

<file path=ppt/slides/_rels/slide26.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image" Target="../media/image23.png"/><Relationship Id="rId6" Type="http://schemas.openxmlformats.org/officeDocument/2006/relationships/tags" Target="../tags/tag323.xml"/><Relationship Id="rId5" Type="http://schemas.openxmlformats.org/officeDocument/2006/relationships/image" Target="../media/image22.png"/><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image" Target="../media/image21.png"/><Relationship Id="rId10" Type="http://schemas.openxmlformats.org/officeDocument/2006/relationships/slideLayout" Target="../slideLayouts/slideLayout18.xml"/><Relationship Id="rId1" Type="http://schemas.openxmlformats.org/officeDocument/2006/relationships/tags" Target="../tags/tag320.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2.xml"/><Relationship Id="rId3" Type="http://schemas.openxmlformats.org/officeDocument/2006/relationships/themeOverride" Target="../theme/themeOverride6.xml"/><Relationship Id="rId2" Type="http://schemas.openxmlformats.org/officeDocument/2006/relationships/tags" Target="../tags/tag327.xml"/><Relationship Id="rId1" Type="http://schemas.openxmlformats.org/officeDocument/2006/relationships/tags" Target="../tags/tag326.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9.xml"/><Relationship Id="rId5" Type="http://schemas.openxmlformats.org/officeDocument/2006/relationships/themeOverride" Target="../theme/themeOverride2.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image" Target="../media/image30.jpeg"/><Relationship Id="rId1" Type="http://schemas.openxmlformats.org/officeDocument/2006/relationships/tags" Target="../tags/tag233.xml"/></Relationships>
</file>

<file path=ppt/slides/_rels/slide4.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image" Target="../media/image23.png"/><Relationship Id="rId6" Type="http://schemas.openxmlformats.org/officeDocument/2006/relationships/tags" Target="../tags/tag239.xml"/><Relationship Id="rId5" Type="http://schemas.openxmlformats.org/officeDocument/2006/relationships/image" Target="../media/image22.png"/><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image" Target="../media/image21.png"/><Relationship Id="rId10" Type="http://schemas.openxmlformats.org/officeDocument/2006/relationships/slideLayout" Target="../slideLayouts/slideLayout18.xml"/><Relationship Id="rId1" Type="http://schemas.openxmlformats.org/officeDocument/2006/relationships/tags" Target="../tags/tag236.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45.xml"/><Relationship Id="rId5" Type="http://schemas.openxmlformats.org/officeDocument/2006/relationships/image" Target="../media/image23.png"/><Relationship Id="rId4" Type="http://schemas.openxmlformats.org/officeDocument/2006/relationships/tags" Target="../tags/tag244.xml"/><Relationship Id="rId3" Type="http://schemas.openxmlformats.org/officeDocument/2006/relationships/image" Target="../media/image22.png"/><Relationship Id="rId2" Type="http://schemas.openxmlformats.org/officeDocument/2006/relationships/tags" Target="../tags/tag243.xml"/><Relationship Id="rId1" Type="http://schemas.openxmlformats.org/officeDocument/2006/relationships/tags" Target="../tags/tag242.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49.xml"/><Relationship Id="rId5" Type="http://schemas.openxmlformats.org/officeDocument/2006/relationships/image" Target="../media/image23.png"/><Relationship Id="rId4" Type="http://schemas.openxmlformats.org/officeDocument/2006/relationships/tags" Target="../tags/tag248.xml"/><Relationship Id="rId3" Type="http://schemas.openxmlformats.org/officeDocument/2006/relationships/image" Target="../media/image22.png"/><Relationship Id="rId2" Type="http://schemas.openxmlformats.org/officeDocument/2006/relationships/tags" Target="../tags/tag247.xml"/><Relationship Id="rId1" Type="http://schemas.openxmlformats.org/officeDocument/2006/relationships/tags" Target="../tags/tag246.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53.xml"/><Relationship Id="rId5" Type="http://schemas.openxmlformats.org/officeDocument/2006/relationships/image" Target="../media/image23.png"/><Relationship Id="rId4" Type="http://schemas.openxmlformats.org/officeDocument/2006/relationships/tags" Target="../tags/tag252.xml"/><Relationship Id="rId3" Type="http://schemas.openxmlformats.org/officeDocument/2006/relationships/image" Target="../media/image22.png"/><Relationship Id="rId2" Type="http://schemas.openxmlformats.org/officeDocument/2006/relationships/tags" Target="../tags/tag251.xml"/><Relationship Id="rId1" Type="http://schemas.openxmlformats.org/officeDocument/2006/relationships/tags" Target="../tags/tag250.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56.xml"/><Relationship Id="rId4" Type="http://schemas.openxmlformats.org/officeDocument/2006/relationships/image" Target="../media/image22.png"/><Relationship Id="rId3" Type="http://schemas.openxmlformats.org/officeDocument/2006/relationships/tags" Target="../tags/tag255.xml"/><Relationship Id="rId2" Type="http://schemas.openxmlformats.org/officeDocument/2006/relationships/image" Target="../media/image21.png"/><Relationship Id="rId1" Type="http://schemas.openxmlformats.org/officeDocument/2006/relationships/tags" Target="../tags/tag254.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59.xml"/><Relationship Id="rId4" Type="http://schemas.openxmlformats.org/officeDocument/2006/relationships/image" Target="../media/image22.png"/><Relationship Id="rId3" Type="http://schemas.openxmlformats.org/officeDocument/2006/relationships/tags" Target="../tags/tag258.xml"/><Relationship Id="rId2" Type="http://schemas.openxmlformats.org/officeDocument/2006/relationships/image" Target="../media/image21.png"/><Relationship Id="rId1" Type="http://schemas.openxmlformats.org/officeDocument/2006/relationships/tags" Target="../tags/tag2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1"/>
          <p:cNvSpPr>
            <a:spLocks noChangeArrowheads="1"/>
          </p:cNvSpPr>
          <p:nvPr/>
        </p:nvSpPr>
        <p:spPr bwMode="auto">
          <a:xfrm>
            <a:off x="432594" y="1503839"/>
            <a:ext cx="65389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charset="-122"/>
                <a:cs typeface="+mn-cs"/>
              </a:defRPr>
            </a:lvl9pPr>
          </a:lstStyle>
          <a:p>
            <a:pPr eaLnBrk="1" hangingPunct="1">
              <a:lnSpc>
                <a:spcPct val="100000"/>
              </a:lnSpc>
              <a:spcBef>
                <a:spcPct val="0"/>
              </a:spcBef>
              <a:buFontTx/>
              <a:buNone/>
            </a:pPr>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eaLnBrk="1" hangingPunct="1">
              <a:lnSpc>
                <a:spcPct val="100000"/>
              </a:lnSpc>
              <a:spcBef>
                <a:spcPct val="0"/>
              </a:spcBef>
              <a:buFontTx/>
              <a:buNone/>
            </a:pPr>
            <a:endParaRPr lang="en-US" altLang="zh-CN" sz="4000" b="1">
              <a:solidFill>
                <a:srgbClr val="FF0000"/>
              </a:solidFill>
              <a:latin typeface="HelveticaNeue" pitchFamily="2" charset="0"/>
              <a:ea typeface="宋体" panose="02010600030101010101" pitchFamily="2" charset="-122"/>
            </a:endParaRPr>
          </a:p>
          <a:p>
            <a:pPr eaLnBrk="1" hangingPunct="1">
              <a:lnSpc>
                <a:spcPct val="100000"/>
              </a:lnSpc>
              <a:spcBef>
                <a:spcPct val="0"/>
              </a:spcBef>
              <a:buFontTx/>
              <a:buNone/>
            </a:pPr>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eaLnBrk="1" hangingPunct="1">
              <a:lnSpc>
                <a:spcPct val="100000"/>
              </a:lnSpc>
              <a:spcBef>
                <a:spcPct val="0"/>
              </a:spcBef>
              <a:buFontTx/>
              <a:buNone/>
            </a:pPr>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3" name="矩形 3"/>
          <p:cNvSpPr>
            <a:spLocks noChangeArrowheads="1"/>
          </p:cNvSpPr>
          <p:nvPr/>
        </p:nvSpPr>
        <p:spPr bwMode="auto">
          <a:xfrm>
            <a:off x="7250907" y="2399189"/>
            <a:ext cx="3603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charset="-122"/>
                <a:cs typeface="+mn-cs"/>
              </a:defRPr>
            </a:lvl9pPr>
          </a:lstStyle>
          <a:p>
            <a:pPr eaLnBrk="1" hangingPunct="1">
              <a:lnSpc>
                <a:spcPct val="100000"/>
              </a:lnSpc>
              <a:spcBef>
                <a:spcPct val="0"/>
              </a:spcBef>
              <a:buFontTx/>
              <a:buNone/>
            </a:pPr>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4" name="图片 11" descr="水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7207" y="321151"/>
            <a:ext cx="4902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1"/>
          <p:cNvPicPr>
            <a:picLocks noChangeAspect="1" noChangeArrowheads="1"/>
          </p:cNvPicPr>
          <p:nvPr/>
        </p:nvPicPr>
        <p:blipFill>
          <a:blip r:embed="rId2">
            <a:extLst>
              <a:ext uri="{28A0092B-C50C-407E-A947-70E740481C1C}">
                <a14:useLocalDpi xmlns:a14="http://schemas.microsoft.com/office/drawing/2010/main" val="0"/>
              </a:ext>
            </a:extLst>
          </a:blip>
          <a:srcRect l="3201" t="3189"/>
          <a:stretch>
            <a:fillRect/>
          </a:stretch>
        </p:blipFill>
        <p:spPr bwMode="auto">
          <a:xfrm>
            <a:off x="7331869" y="3064351"/>
            <a:ext cx="34417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圆角矩形 7"/>
          <p:cNvSpPr/>
          <p:nvPr/>
        </p:nvSpPr>
        <p:spPr>
          <a:xfrm>
            <a:off x="3187700" y="2309495"/>
            <a:ext cx="5659755" cy="268605"/>
          </a:xfrm>
          <a:prstGeom prst="roundRect">
            <a:avLst/>
          </a:prstGeom>
          <a:solidFill>
            <a:schemeClr val="tx2">
              <a:lumMod val="90000"/>
              <a:alpha val="8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2532380" y="2858135"/>
            <a:ext cx="5737860" cy="268605"/>
          </a:xfrm>
          <a:prstGeom prst="roundRect">
            <a:avLst/>
          </a:prstGeom>
          <a:solidFill>
            <a:schemeClr val="tx2">
              <a:lumMod val="90000"/>
              <a:alpha val="8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9406890" y="2905125"/>
            <a:ext cx="2580640" cy="268605"/>
          </a:xfrm>
          <a:prstGeom prst="roundRect">
            <a:avLst/>
          </a:prstGeom>
          <a:solidFill>
            <a:schemeClr val="tx2">
              <a:lumMod val="90000"/>
              <a:alpha val="8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158750" y="3145790"/>
            <a:ext cx="5483860" cy="268605"/>
          </a:xfrm>
          <a:prstGeom prst="roundRect">
            <a:avLst/>
          </a:prstGeom>
          <a:solidFill>
            <a:schemeClr val="tx2">
              <a:lumMod val="90000"/>
              <a:alpha val="8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1863090" y="2040890"/>
            <a:ext cx="4806950" cy="268605"/>
          </a:xfrm>
          <a:prstGeom prst="roundRect">
            <a:avLst/>
          </a:prstGeom>
          <a:solidFill>
            <a:schemeClr val="tx2">
              <a:lumMod val="90000"/>
              <a:alpha val="8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87630" y="85090"/>
            <a:ext cx="11982450" cy="5908040"/>
          </a:xfrm>
          <a:prstGeom prst="rect">
            <a:avLst/>
          </a:prstGeom>
          <a:noFill/>
          <a:ln w="9525">
            <a:noFill/>
          </a:ln>
        </p:spPr>
        <p:txBody>
          <a:bodyPr wrap="square">
            <a:spAutoFit/>
          </a:bodyPr>
          <a:p>
            <a:pPr indent="304800" algn="just"/>
            <a:r>
              <a:rPr lang="en-US" b="0">
                <a:latin typeface="Times New Roman" panose="02020603050405020304" pitchFamily="18" charset="0"/>
                <a:ea typeface="宋体" panose="02010600030101010101" pitchFamily="2" charset="-122"/>
              </a:rPr>
              <a:t>                                                                                               C       If you've scrolled through your Facebook feed recently, you may have noticed something surprising: lots and lots of short videos.        What makes this "Reels" feature strange is that it is hugely addictive, which I know quite well from my own personal experience. Last Friday, I took a break and hit on one short clip of someone making dinner and, well, the next time I looked up it was 20 minutes later and the blank document on my computer monitor was confirming to me that my work was still not done.        However, as silly as it seems, Reels-is actually super important, and is at the centre of a major battle between the world's largest tech firms. The format </a:t>
            </a:r>
            <a:r>
              <a:rPr lang="zh-CN" b="0">
                <a:latin typeface="Times New Roman" panose="02020603050405020304" pitchFamily="18" charset="0"/>
                <a:ea typeface="宋体" panose="02010600030101010101" pitchFamily="2" charset="-122"/>
              </a:rPr>
              <a:t>（格式） </a:t>
            </a:r>
            <a:r>
              <a:rPr lang="en-US" b="0">
                <a:latin typeface="Times New Roman" panose="02020603050405020304" pitchFamily="18" charset="0"/>
                <a:ea typeface="宋体" panose="02010600030101010101" pitchFamily="2" charset="-122"/>
              </a:rPr>
              <a:t>was first pioneered by TikTok-the Chinese-owned video app that has taken the world by storm since it launched in 2016. Today, TikTok has around 23 million UK users every month-including basically every person you know under the age of 25. And that fact has made Facebook and its parent company, Meta, very nervous indeed. As TikTok has continued to boom, Facebook has actually fallen in popularity among "Gen Z". The reason Tik Tok has proven such a powerful challenger to Facebook's social media dominance is almost entirely down to these sorts of short-form videos. The format is almost perfectly optimised to be as addictive as possible: Tik Tok's app shows you a short-form video, and if you don't like it, you can simply swipe it away and another one will start playing instantly. And because it is portrait, not landscape, videos look "right" when viewed on your phone. What's also smart is that TikTok's algorithm</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zh-CN" b="0">
                <a:latin typeface="Times New Roman" panose="02020603050405020304" pitchFamily="18" charset="0"/>
                <a:ea typeface="宋体" panose="02010600030101010101" pitchFamily="2" charset="-122"/>
              </a:rPr>
              <a:t>（算法）</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picks videos for you based on what you actually watch, and not what you say you want.        Facebook isn't the only app trying to do what TikTok does so well. Instagram, which is owned by Facebook's parent company Meta, has integrated Reels even more aggressively into its app. And even Google is nervous, launching its own Tik Tok-style video section of YouTube</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zh-CN" b="0">
                <a:latin typeface="Times New Roman" panose="02020603050405020304" pitchFamily="18" charset="0"/>
                <a:ea typeface="宋体" panose="02010600030101010101" pitchFamily="2" charset="-122"/>
              </a:rPr>
              <a:t>（</a:t>
            </a:r>
            <a:r>
              <a:rPr lang="en-US" b="0">
                <a:latin typeface="Times New Roman" panose="02020603050405020304" pitchFamily="18" charset="0"/>
                <a:ea typeface="宋体" panose="02010600030101010101" pitchFamily="2" charset="-122"/>
              </a:rPr>
              <a:t>which it owns</a:t>
            </a:r>
            <a:r>
              <a:rPr lang="zh-CN" b="0">
                <a:latin typeface="Times New Roman" panose="02020603050405020304" pitchFamily="18" charset="0"/>
                <a:ea typeface="宋体" panose="02010600030101010101" pitchFamily="2" charset="-122"/>
              </a:rPr>
              <a:t>）</a:t>
            </a:r>
            <a:r>
              <a:rPr lang="en-US" b="0">
                <a:latin typeface="Times New Roman" panose="02020603050405020304" pitchFamily="18" charset="0"/>
                <a:ea typeface="宋体" panose="02010600030101010101" pitchFamily="2" charset="-122"/>
              </a:rPr>
              <a:t>a couple of years ago. As things stand, though TikTok currently maintains a healthy lead in the category, both YouTube and Facebook have deep</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pockets-so expect to see even more Reels and Shorts popping up in your feed as this intense battle continues to rage. You won't be able to take your eyes off them. </a:t>
            </a:r>
            <a:endParaRPr lang="en-US" altLang="en-US" b="0">
              <a:latin typeface="Times New Roman" panose="02020603050405020304" pitchFamily="18" charset="0"/>
              <a:ea typeface="宋体" panose="02010600030101010101" pitchFamily="2" charset="-122"/>
            </a:endParaRPr>
          </a:p>
        </p:txBody>
      </p:sp>
      <p:sp>
        <p:nvSpPr>
          <p:cNvPr id="2" name="文本框 1"/>
          <p:cNvSpPr txBox="1"/>
          <p:nvPr/>
        </p:nvSpPr>
        <p:spPr>
          <a:xfrm>
            <a:off x="168275" y="3621405"/>
            <a:ext cx="11818620" cy="2473960"/>
          </a:xfrm>
          <a:prstGeom prst="rect">
            <a:avLst/>
          </a:prstGeom>
          <a:solidFill>
            <a:schemeClr val="tx2">
              <a:lumMod val="90000"/>
            </a:schemeClr>
          </a:solidFill>
        </p:spPr>
        <p:txBody>
          <a:bodyPr wrap="square" rtlCol="0" anchor="t">
            <a:noAutofit/>
          </a:bodyPr>
          <a:p>
            <a:r>
              <a:rPr lang="en-US">
                <a:latin typeface="Times New Roman" panose="02020603050405020304" pitchFamily="18" charset="0"/>
                <a:ea typeface="宋体" panose="02010600030101010101" pitchFamily="2" charset="-122"/>
                <a:sym typeface="+mn-ea"/>
              </a:rPr>
              <a:t>28. Why did the author mention his own experience in paragraph 2?A. To illustrate the feature of short videos. </a:t>
            </a:r>
            <a:r>
              <a:rPr lang="en-US">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atin typeface="Times New Roman" panose="02020603050405020304" pitchFamily="18" charset="0"/>
                <a:ea typeface="宋体" panose="02010600030101010101" pitchFamily="2" charset="-122"/>
                <a:sym typeface="+mn-ea"/>
              </a:rPr>
              <a:t>B. To stress the importance of short videos. C. To prove his preference to short videos. </a:t>
            </a:r>
            <a:r>
              <a:rPr lang="en-US">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atin typeface="Times New Roman" panose="02020603050405020304" pitchFamily="18" charset="0"/>
                <a:ea typeface="宋体" panose="02010600030101010101" pitchFamily="2" charset="-122"/>
                <a:sym typeface="+mn-ea"/>
              </a:rPr>
              <a:t>D. To introduce the functions of short videos. 29. What do we know about TikTok according to the passage?A. It has shown the trend of the fall in popularity among"Gen Z". B. It is perceived as a potential threat to Facebook's social media dominance. C. Its number of registered UK users has reached 23 million since it launched in 2016. </a:t>
            </a:r>
            <a:endParaRPr lang="en-US">
              <a:latin typeface="Times New Roman" panose="02020603050405020304" pitchFamily="18" charset="0"/>
              <a:ea typeface="宋体" panose="02010600030101010101" pitchFamily="2" charset="-122"/>
              <a:sym typeface="+mn-ea"/>
            </a:endParaRPr>
          </a:p>
          <a:p>
            <a:r>
              <a:rPr lang="en-US">
                <a:latin typeface="Times New Roman" panose="02020603050405020304" pitchFamily="18" charset="0"/>
                <a:ea typeface="宋体" panose="02010600030101010101" pitchFamily="2" charset="-122"/>
                <a:sym typeface="+mn-ea"/>
              </a:rPr>
              <a:t>D. It underestimates the essential role of short videos in competition with large tech firms. </a:t>
            </a:r>
            <a:endParaRPr lang="en-US">
              <a:latin typeface="Times New Roman" panose="02020603050405020304" pitchFamily="18" charset="0"/>
              <a:ea typeface="宋体" panose="02010600030101010101" pitchFamily="2" charset="-122"/>
              <a:sym typeface="+mn-ea"/>
            </a:endParaRPr>
          </a:p>
          <a:p>
            <a:endParaRPr lang="en-US" altLang="en-US">
              <a:latin typeface="Times New Roman" panose="02020603050405020304" pitchFamily="18" charset="0"/>
              <a:ea typeface="宋体" panose="02010600030101010101" pitchFamily="2" charset="-122"/>
              <a:sym typeface="+mn-ea"/>
            </a:endParaRPr>
          </a:p>
        </p:txBody>
      </p:sp>
      <p:sp>
        <p:nvSpPr>
          <p:cNvPr id="12" name="圆角矩形 11"/>
          <p:cNvSpPr/>
          <p:nvPr/>
        </p:nvSpPr>
        <p:spPr>
          <a:xfrm>
            <a:off x="7346950" y="963295"/>
            <a:ext cx="4639945"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196850" y="399161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158750" y="1250950"/>
            <a:ext cx="1059815"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776730" y="963295"/>
            <a:ext cx="1266190"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0005695" y="435610"/>
            <a:ext cx="1981200"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196850" y="704215"/>
            <a:ext cx="599440"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196850" y="505460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158750" y="5869940"/>
            <a:ext cx="11827510" cy="922020"/>
          </a:xfrm>
          <a:prstGeom prst="rect">
            <a:avLst/>
          </a:prstGeom>
          <a:noFill/>
        </p:spPr>
        <p:txBody>
          <a:bodyPr wrap="square" rtlCol="0">
            <a:spAutoFit/>
          </a:bodyPr>
          <a:p>
            <a:r>
              <a:rPr lang="zh-CN" altLang="en-US" b="1">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解析：</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b="1">
                <a:solidFill>
                  <a:schemeClr val="accent1">
                    <a:lumMod val="75000"/>
                  </a:schemeClr>
                </a:solidFill>
                <a:latin typeface="Times New Roman" panose="02020603050405020304" pitchFamily="18" charset="0"/>
                <a:cs typeface="Times New Roman" panose="02020603050405020304" pitchFamily="18" charset="0"/>
              </a:rPr>
              <a:t>28. </a:t>
            </a:r>
            <a:r>
              <a:rPr lang="zh-CN" altLang="en-US" b="1">
                <a:solidFill>
                  <a:schemeClr val="accent1">
                    <a:lumMod val="75000"/>
                  </a:schemeClr>
                </a:solidFill>
                <a:latin typeface="Times New Roman" panose="02020603050405020304" pitchFamily="18" charset="0"/>
                <a:cs typeface="Times New Roman" panose="02020603050405020304" pitchFamily="18" charset="0"/>
              </a:rPr>
              <a:t>段首句已表面作者通过个人经历得出的结论，联系前文得知</a:t>
            </a:r>
            <a:r>
              <a:rPr lang="en-US" altLang="zh-CN" b="1">
                <a:solidFill>
                  <a:schemeClr val="accent1">
                    <a:lumMod val="75000"/>
                  </a:schemeClr>
                </a:solidFill>
                <a:latin typeface="Times New Roman" panose="02020603050405020304" pitchFamily="18" charset="0"/>
                <a:cs typeface="Times New Roman" panose="02020603050405020304" pitchFamily="18" charset="0"/>
              </a:rPr>
              <a:t>Reels</a:t>
            </a:r>
            <a:r>
              <a:rPr lang="zh-CN" altLang="en-US" b="1">
                <a:solidFill>
                  <a:schemeClr val="accent1">
                    <a:lumMod val="75000"/>
                  </a:schemeClr>
                </a:solidFill>
                <a:latin typeface="Times New Roman" panose="02020603050405020304" pitchFamily="18" charset="0"/>
                <a:cs typeface="Times New Roman" panose="02020603050405020304" pitchFamily="18" charset="0"/>
              </a:rPr>
              <a:t>指代</a:t>
            </a:r>
            <a:r>
              <a:rPr lang="en-US" altLang="zh-CN" b="1">
                <a:solidFill>
                  <a:schemeClr val="accent1">
                    <a:lumMod val="75000"/>
                  </a:schemeClr>
                </a:solidFill>
                <a:latin typeface="Times New Roman" panose="02020603050405020304" pitchFamily="18" charset="0"/>
                <a:cs typeface="Times New Roman" panose="02020603050405020304" pitchFamily="18" charset="0"/>
              </a:rPr>
              <a:t>short videos</a:t>
            </a:r>
            <a:r>
              <a:rPr lang="zh-CN" altLang="en-US" b="1">
                <a:solidFill>
                  <a:schemeClr val="accent1">
                    <a:lumMod val="75000"/>
                  </a:schemeClr>
                </a:solidFill>
                <a:latin typeface="Times New Roman" panose="02020603050405020304" pitchFamily="18" charset="0"/>
                <a:cs typeface="Times New Roman" panose="02020603050405020304" pitchFamily="18" charset="0"/>
              </a:rPr>
              <a:t>，故选</a:t>
            </a:r>
            <a:r>
              <a:rPr lang="en-US" altLang="zh-CN" b="1">
                <a:solidFill>
                  <a:schemeClr val="accent1">
                    <a:lumMod val="75000"/>
                  </a:schemeClr>
                </a:solidFill>
                <a:latin typeface="Times New Roman" panose="02020603050405020304" pitchFamily="18" charset="0"/>
                <a:cs typeface="Times New Roman" panose="02020603050405020304" pitchFamily="18" charset="0"/>
              </a:rPr>
              <a:t>A</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endParaRPr lang="en-US" b="1">
              <a:solidFill>
                <a:schemeClr val="accent1">
                  <a:lumMod val="75000"/>
                </a:schemeClr>
              </a:solidFill>
              <a:latin typeface="Times New Roman" panose="02020603050405020304" pitchFamily="18" charset="0"/>
              <a:cs typeface="Times New Roman" panose="02020603050405020304" pitchFamily="18" charset="0"/>
            </a:endParaRPr>
          </a:p>
          <a:p>
            <a:r>
              <a:rPr lang="en-US" b="1">
                <a:solidFill>
                  <a:schemeClr val="accent1">
                    <a:lumMod val="75000"/>
                  </a:schemeClr>
                </a:solidFill>
                <a:latin typeface="Times New Roman" panose="02020603050405020304" pitchFamily="18" charset="0"/>
                <a:cs typeface="Times New Roman" panose="02020603050405020304" pitchFamily="18" charset="0"/>
              </a:rPr>
              <a:t>29. </a:t>
            </a:r>
            <a:r>
              <a:rPr lang="zh-CN" altLang="en-US" b="1">
                <a:solidFill>
                  <a:schemeClr val="accent1">
                    <a:lumMod val="75000"/>
                  </a:schemeClr>
                </a:solidFill>
                <a:latin typeface="Times New Roman" panose="02020603050405020304" pitchFamily="18" charset="0"/>
                <a:cs typeface="Times New Roman" panose="02020603050405020304" pitchFamily="18" charset="0"/>
              </a:rPr>
              <a:t>结合第三段的相关内容，和选项对应，可知选</a:t>
            </a:r>
            <a:r>
              <a:rPr lang="en-US" altLang="zh-CN" b="1">
                <a:solidFill>
                  <a:schemeClr val="accent1">
                    <a:lumMod val="75000"/>
                  </a:schemeClr>
                </a:solidFill>
                <a:latin typeface="Times New Roman" panose="02020603050405020304" pitchFamily="18" charset="0"/>
                <a:cs typeface="Times New Roman" panose="02020603050405020304" pitchFamily="18" charset="0"/>
              </a:rPr>
              <a:t>B</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11" name="直接箭头连接符 10"/>
          <p:cNvCxnSpPr/>
          <p:nvPr/>
        </p:nvCxnSpPr>
        <p:spPr>
          <a:xfrm flipH="1" flipV="1">
            <a:off x="862965" y="833120"/>
            <a:ext cx="875665" cy="11112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4030345" y="956945"/>
            <a:ext cx="1059815" cy="1206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34" dur="500"/>
                                        <p:tgtEl>
                                          <p:spTgt spid="26">
                                            <p:txEl>
                                              <p:pRg st="0" end="0"/>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37" dur="500"/>
                                        <p:tgtEl>
                                          <p:spTgt spid="2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randombar(horizontal)">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randombar(horizontal)">
                                      <p:cBhvr>
                                        <p:cTn id="64" dur="500"/>
                                        <p:tgtEl>
                                          <p:spTgt spid="7"/>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6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4" grpId="0" animBg="1"/>
      <p:bldP spid="5" grpId="0" animBg="1"/>
      <p:bldP spid="6" grpId="0" animBg="1"/>
      <p:bldP spid="16" grpId="0" animBg="1"/>
      <p:bldP spid="14" grpId="0" animBg="1"/>
      <p:bldP spid="8" grpId="0" animBg="1"/>
      <p:bldP spid="9" grpId="0" animBg="1"/>
      <p:bldP spid="10" grpId="0" animBg="1"/>
      <p:bldP spid="13" grpId="0" animBg="1"/>
      <p:bldP spid="7" grpId="0" bldLvl="0" animBg="1"/>
      <p:bldP spid="2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545465" y="4812030"/>
            <a:ext cx="6444615" cy="268605"/>
          </a:xfrm>
          <a:prstGeom prst="roundRect">
            <a:avLst/>
          </a:prstGeom>
          <a:solidFill>
            <a:schemeClr val="accent1">
              <a:tint val="40000"/>
              <a:alpha val="8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16205" y="85090"/>
            <a:ext cx="11709400" cy="6185535"/>
          </a:xfrm>
          <a:prstGeom prst="rect">
            <a:avLst/>
          </a:prstGeom>
          <a:noFill/>
          <a:ln w="9525">
            <a:noFill/>
          </a:ln>
        </p:spPr>
        <p:txBody>
          <a:bodyPr wrap="square">
            <a:spAutoFit/>
          </a:bodyPr>
          <a:p>
            <a:pPr indent="304800" algn="just"/>
            <a:r>
              <a:rPr lang="en-US" b="0">
                <a:latin typeface="Times New Roman" panose="02020603050405020304" pitchFamily="18" charset="0"/>
                <a:ea typeface="宋体" panose="02010600030101010101" pitchFamily="2" charset="-122"/>
              </a:rPr>
              <a:t>                                                                                               C       If you've scrolled through your Facebook feed recently, you may have noticed something surprising: lots and lots of short videos.        What makes this "Reels" feature strange is that it is hugely addictive, which I know quite well from my own personal experience. Last Friday, I took a break and hit on one short clip of someone making dinner and, well, the next time I looked up it was 20 minutes later and the blank document on my computer monitor was confirming to me that my work was still not done.        However, as silly as it seems, Reels-is actually super important, and is at the centre of a major battle between the world's largest tech firms. The format </a:t>
            </a:r>
            <a:r>
              <a:rPr lang="zh-CN" b="0">
                <a:latin typeface="Times New Roman" panose="02020603050405020304" pitchFamily="18" charset="0"/>
                <a:ea typeface="宋体" panose="02010600030101010101" pitchFamily="2" charset="-122"/>
              </a:rPr>
              <a:t>（格式） </a:t>
            </a:r>
            <a:r>
              <a:rPr lang="en-US" b="0">
                <a:latin typeface="Times New Roman" panose="02020603050405020304" pitchFamily="18" charset="0"/>
                <a:ea typeface="宋体" panose="02010600030101010101" pitchFamily="2" charset="-122"/>
              </a:rPr>
              <a:t>was first pioneered by TikTok-the Chinese-owned video app that has taken the world by storm since it launched in 2016. Today, TikTok has around 23 million UK users every month-including basically every person you know under the age of 25. And that fact has made Facebook and its parent company, Meta, very nervous indeed. As TikTok has continued to boom, Facebook has actually fallen in popularity among "Gen Z". The reason Tik Tok has proven such a powerful challenger to Facebook's social media dominance is almost entirely down to these sorts of short-form videos.        The format is almost perfectly optimised to be as addictive as possible: Tik Tok's app shows you a short-form video, and if you don't like it, you can simply swipe it away and another one will start playing instantly. And because it is portrait, not landscape, videos look "right" when viewed on your phone. What's also smart is that TikTok's algorithm</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zh-CN" b="0">
                <a:latin typeface="Times New Roman" panose="02020603050405020304" pitchFamily="18" charset="0"/>
                <a:ea typeface="宋体" panose="02010600030101010101" pitchFamily="2" charset="-122"/>
              </a:rPr>
              <a:t>（算法）</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picks videos for you based on what you actually watch, and not what you say you want.        Facebook isn't the only app trying to do what TikTok does so well. Instagram, which is owned by Facebook's parent company Meta, has integrated Reels even more aggressively into its app. And even Google is nervous, launching its own Tik Tok-style video section of YouTube</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zh-CN" b="0">
                <a:latin typeface="Times New Roman" panose="02020603050405020304" pitchFamily="18" charset="0"/>
                <a:ea typeface="宋体" panose="02010600030101010101" pitchFamily="2" charset="-122"/>
              </a:rPr>
              <a:t>（</a:t>
            </a:r>
            <a:r>
              <a:rPr lang="en-US" b="0">
                <a:latin typeface="Times New Roman" panose="02020603050405020304" pitchFamily="18" charset="0"/>
                <a:ea typeface="宋体" panose="02010600030101010101" pitchFamily="2" charset="-122"/>
              </a:rPr>
              <a:t>which it owns</a:t>
            </a:r>
            <a:r>
              <a:rPr lang="zh-CN" b="0">
                <a:latin typeface="Times New Roman" panose="02020603050405020304" pitchFamily="18" charset="0"/>
                <a:ea typeface="宋体" panose="02010600030101010101" pitchFamily="2" charset="-122"/>
              </a:rPr>
              <a:t>）</a:t>
            </a:r>
            <a:r>
              <a:rPr lang="en-US" b="0">
                <a:latin typeface="Times New Roman" panose="02020603050405020304" pitchFamily="18" charset="0"/>
                <a:ea typeface="宋体" panose="02010600030101010101" pitchFamily="2" charset="-122"/>
              </a:rPr>
              <a:t>a couple of years ago. As things stand, though TikTok currently maintains a healthy lead in the category, both YouTube and Facebook have deep</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pockets-so expect to see even more Reels and Shorts popping up in your feed as this intense battle continues to rage. You won't be able to take your eyes off them. </a:t>
            </a:r>
            <a:endParaRPr lang="en-US" altLang="en-US" b="0">
              <a:latin typeface="Times New Roman" panose="02020603050405020304" pitchFamily="18" charset="0"/>
              <a:ea typeface="宋体" panose="02010600030101010101" pitchFamily="2" charset="-122"/>
            </a:endParaRPr>
          </a:p>
        </p:txBody>
      </p:sp>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566525" y="-161925"/>
            <a:ext cx="635000" cy="541020"/>
          </a:xfrm>
          <a:prstGeom prst="rect">
            <a:avLst/>
          </a:prstGeom>
        </p:spPr>
      </p:pic>
      <p:sp>
        <p:nvSpPr>
          <p:cNvPr id="2" name="文本框 1"/>
          <p:cNvSpPr txBox="1"/>
          <p:nvPr/>
        </p:nvSpPr>
        <p:spPr>
          <a:xfrm>
            <a:off x="194310" y="457835"/>
            <a:ext cx="11548110" cy="2414270"/>
          </a:xfrm>
          <a:prstGeom prst="rect">
            <a:avLst/>
          </a:prstGeom>
          <a:solidFill>
            <a:schemeClr val="tx2">
              <a:lumMod val="90000"/>
            </a:schemeClr>
          </a:solidFill>
        </p:spPr>
        <p:txBody>
          <a:bodyPr wrap="square" rtlCol="0" anchor="t">
            <a:noAutofit/>
          </a:bodyPr>
          <a:p>
            <a:pPr indent="0" fontAlgn="auto"/>
            <a:r>
              <a:rPr lang="en-US">
                <a:latin typeface="Times New Roman" panose="02020603050405020304" pitchFamily="18" charset="0"/>
                <a:ea typeface="宋体" panose="02010600030101010101" pitchFamily="2" charset="-122"/>
                <a:sym typeface="+mn-ea"/>
              </a:rPr>
              <a:t>30. What makes the short videos on TikTok App so popular?A. The beautiful visual effects. </a:t>
            </a:r>
            <a:r>
              <a:rPr lang="en-US">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atin typeface="Times New Roman" panose="02020603050405020304" pitchFamily="18" charset="0"/>
                <a:ea typeface="宋体" panose="02010600030101010101" pitchFamily="2" charset="-122"/>
                <a:sym typeface="+mn-ea"/>
              </a:rPr>
              <a:t>B. The high video quality. C. The random recommendation. </a:t>
            </a:r>
            <a:r>
              <a:rPr lang="en-US">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atin typeface="Times New Roman" panose="02020603050405020304" pitchFamily="18" charset="0"/>
                <a:ea typeface="宋体" panose="02010600030101010101" pitchFamily="2" charset="-122"/>
                <a:sym typeface="+mn-ea"/>
              </a:rPr>
              <a:t>D. The quick switch between videos. 31. What is the message conveyed in the last paragraph?A. The short videos have a profound impact on our daily life. B. TikTok seems to be losing its advantage over short videos in the short run. C. YouTube and Facebook may encounter financial difficulties in developing Shorts. D. A growing number of tech firms have engaged in fierce competition for the short video market. </a:t>
            </a:r>
            <a:endParaRPr lang="en-US" altLang="en-US">
              <a:latin typeface="Times New Roman" panose="02020603050405020304" pitchFamily="18" charset="0"/>
              <a:ea typeface="宋体" panose="02010600030101010101" pitchFamily="2" charset="-122"/>
              <a:sym typeface="+mn-ea"/>
            </a:endParaRPr>
          </a:p>
        </p:txBody>
      </p:sp>
      <p:sp>
        <p:nvSpPr>
          <p:cNvPr id="16" name="椭圆 15"/>
          <p:cNvSpPr/>
          <p:nvPr/>
        </p:nvSpPr>
        <p:spPr>
          <a:xfrm>
            <a:off x="3580765" y="1068705"/>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194310" y="2416175"/>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194310" y="3719830"/>
            <a:ext cx="11630660" cy="109220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7896225" y="5080635"/>
            <a:ext cx="707390"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7052310" y="4812030"/>
            <a:ext cx="971550"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4511675" y="5640705"/>
            <a:ext cx="2237105"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196850" y="5935980"/>
            <a:ext cx="11548110" cy="922020"/>
          </a:xfrm>
          <a:prstGeom prst="rect">
            <a:avLst/>
          </a:prstGeom>
          <a:solidFill>
            <a:srgbClr val="CEE2CE"/>
          </a:solidFill>
        </p:spPr>
        <p:txBody>
          <a:bodyPr wrap="square" rtlCol="0">
            <a:spAutoFit/>
          </a:bodyPr>
          <a:p>
            <a:r>
              <a:rPr lang="zh-CN" altLang="en-US" b="1">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解析：</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b="1">
                <a:solidFill>
                  <a:schemeClr val="accent1">
                    <a:lumMod val="75000"/>
                  </a:schemeClr>
                </a:solidFill>
                <a:latin typeface="Times New Roman" panose="02020603050405020304" pitchFamily="18" charset="0"/>
                <a:cs typeface="Times New Roman" panose="02020603050405020304" pitchFamily="18" charset="0"/>
              </a:rPr>
              <a:t>30. </a:t>
            </a:r>
            <a:r>
              <a:rPr lang="zh-CN" altLang="en-US" b="1">
                <a:solidFill>
                  <a:schemeClr val="accent1">
                    <a:lumMod val="75000"/>
                  </a:schemeClr>
                </a:solidFill>
                <a:latin typeface="Times New Roman" panose="02020603050405020304" pitchFamily="18" charset="0"/>
                <a:cs typeface="Times New Roman" panose="02020603050405020304" pitchFamily="18" charset="0"/>
              </a:rPr>
              <a:t>根据第四段阐述不喜欢就可以立刻刷走，刷屏方式也迎合了手机设置，故选</a:t>
            </a:r>
            <a:r>
              <a:rPr lang="en-US" altLang="zh-CN" b="1">
                <a:solidFill>
                  <a:schemeClr val="accent1">
                    <a:lumMod val="75000"/>
                  </a:schemeClr>
                </a:solidFill>
                <a:latin typeface="Times New Roman" panose="02020603050405020304" pitchFamily="18" charset="0"/>
                <a:cs typeface="Times New Roman" panose="02020603050405020304" pitchFamily="18" charset="0"/>
              </a:rPr>
              <a:t>A</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endParaRPr lang="en-US" b="1">
              <a:solidFill>
                <a:schemeClr val="accent1">
                  <a:lumMod val="75000"/>
                </a:schemeClr>
              </a:solidFill>
              <a:latin typeface="Times New Roman" panose="02020603050405020304" pitchFamily="18" charset="0"/>
              <a:cs typeface="Times New Roman" panose="02020603050405020304" pitchFamily="18" charset="0"/>
            </a:endParaRPr>
          </a:p>
          <a:p>
            <a:r>
              <a:rPr lang="en-US" b="1">
                <a:solidFill>
                  <a:schemeClr val="accent1">
                    <a:lumMod val="75000"/>
                  </a:schemeClr>
                </a:solidFill>
                <a:latin typeface="Times New Roman" panose="02020603050405020304" pitchFamily="18" charset="0"/>
                <a:cs typeface="Times New Roman" panose="02020603050405020304" pitchFamily="18" charset="0"/>
              </a:rPr>
              <a:t>31. </a:t>
            </a:r>
            <a:r>
              <a:rPr lang="zh-CN" altLang="en-US" b="1">
                <a:solidFill>
                  <a:schemeClr val="accent1">
                    <a:lumMod val="75000"/>
                  </a:schemeClr>
                </a:solidFill>
                <a:latin typeface="Times New Roman" panose="02020603050405020304" pitchFamily="18" charset="0"/>
                <a:cs typeface="Times New Roman" panose="02020603050405020304" pitchFamily="18" charset="0"/>
              </a:rPr>
              <a:t>结合第三段的相关内容短视频领域大的科技公司全部加入，竞争激烈，可知选</a:t>
            </a:r>
            <a:r>
              <a:rPr lang="en-US" altLang="zh-CN" b="1">
                <a:solidFill>
                  <a:schemeClr val="accent1">
                    <a:lumMod val="75000"/>
                  </a:schemeClr>
                </a:solidFill>
                <a:latin typeface="Times New Roman" panose="02020603050405020304" pitchFamily="18" charset="0"/>
                <a:cs typeface="Times New Roman" panose="02020603050405020304" pitchFamily="18" charset="0"/>
              </a:rPr>
              <a:t>B</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5" dur="500"/>
                                        <p:tgtEl>
                                          <p:spTgt spid="26">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18" dur="500"/>
                                        <p:tgtEl>
                                          <p:spTgt spid="2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4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3" grpId="0" bldLvl="0" animBg="1"/>
      <p:bldP spid="5" grpId="0" animBg="1"/>
      <p:bldP spid="4" grpId="0" animBg="1"/>
      <p:bldP spid="8" grpId="0" animBg="1"/>
      <p:bldP spid="7" grpId="0" animBg="1"/>
      <p:bldP spid="2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3029585" y="2941955"/>
            <a:ext cx="8653145" cy="268605"/>
          </a:xfrm>
          <a:prstGeom prst="roundRect">
            <a:avLst/>
          </a:prstGeom>
          <a:solidFill>
            <a:schemeClr val="tx2">
              <a:lumMod val="90000"/>
              <a:alpha val="7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273050" y="3210560"/>
            <a:ext cx="9182735" cy="268605"/>
          </a:xfrm>
          <a:prstGeom prst="roundRect">
            <a:avLst/>
          </a:prstGeom>
          <a:solidFill>
            <a:schemeClr val="tx2">
              <a:lumMod val="90000"/>
              <a:alpha val="7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87960" y="160020"/>
            <a:ext cx="11576685" cy="5631180"/>
          </a:xfrm>
          <a:prstGeom prst="rect">
            <a:avLst/>
          </a:prstGeom>
          <a:noFill/>
          <a:ln w="9525">
            <a:noFill/>
          </a:ln>
        </p:spPr>
        <p:txBody>
          <a:bodyPr wrap="square">
            <a:spAutoFit/>
          </a:bodyPr>
          <a:p>
            <a:pPr indent="304800" algn="ctr"/>
            <a:r>
              <a:rPr lang="en-US" b="0">
                <a:latin typeface="Times New Roman" panose="02020603050405020304" pitchFamily="18" charset="0"/>
                <a:ea typeface="宋体" panose="02010600030101010101" pitchFamily="2" charset="-122"/>
              </a:rPr>
              <a:t>D</a:t>
            </a:r>
            <a:endParaRPr lang="en-US" b="0">
              <a:latin typeface="Times New Roman" panose="02020603050405020304" pitchFamily="18" charset="0"/>
              <a:ea typeface="宋体" panose="02010600030101010101" pitchFamily="2" charset="-122"/>
            </a:endParaRPr>
          </a:p>
          <a:p>
            <a:pPr indent="304800" algn="just"/>
            <a:r>
              <a:rPr lang="en-US" b="0">
                <a:latin typeface="Times New Roman" panose="02020603050405020304" pitchFamily="18" charset="0"/>
                <a:ea typeface="宋体" panose="02010600030101010101" pitchFamily="2" charset="-122"/>
              </a:rPr>
              <a:t>If your partner gets down on one knee to propose, or you get a call with the job offer, your reaction might be to shout it from the rooftops. But new research suggests that keeping good news a secret before telling someone else could make people feel more energized.      "Decades of research on secrecy suggest it is bad for our well-being. However, this work has only examined keeping secrets that have negative effects for our lives. Is secrecy inherently bad for our well-being or do the negative effects of secrecy tend to originate from keeping negative secrets?"</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asked lead researcher of the latest research Michael Slepian, PhD, a professor of business at Columbia University.      In the experiment, some participants were asked to reflect on the good news they kept secret, while others reflected on good news that was not secret, and then rated how energized the news made them feel and whether they intended to share the news with someone else. The researchers found that the participants who reflected on their positive secrets reported feeling more energized than the participants who thought about their good news that was not secret.      "The research nuances our understanding of the science of secrets. Negative secrets tend to </a:t>
            </a:r>
            <a:r>
              <a:rPr lang="en-US" b="1" u="sng">
                <a:latin typeface="Times New Roman" panose="02020603050405020304" pitchFamily="18" charset="0"/>
                <a:ea typeface="宋体" panose="02010600030101010101" pitchFamily="2" charset="-122"/>
              </a:rPr>
              <a:t>deplete</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us and have also been linked to anxiety and depression. Positive secrets, however, seem to have an energizing effect and make people alive. One factor could be that people often have different motivations for keeping good news to themselves. Those with positive secrets were much more likely to keep quiet for internal reasons, not because they felt any outside pressures.      "People sometimes go to great lengths to plan revealing a positive secret to make it all the more exciting. This kind of surprise can be intensely enjoyable, but surprise is the most fleeting of our emotions, " Slepian said. "Having extra time days, weeks or even longer-to imagine the joyful surprise on another person's face allows us more time with this exciting moment, even if only in our own minds. "</a:t>
            </a:r>
            <a:endParaRPr lang="en-US" altLang="en-US" b="0">
              <a:latin typeface="Times New Roman" panose="02020603050405020304" pitchFamily="18" charset="0"/>
              <a:ea typeface="宋体" panose="02010600030101010101" pitchFamily="2" charset="-122"/>
            </a:endParaRPr>
          </a:p>
        </p:txBody>
      </p:sp>
      <p:sp>
        <p:nvSpPr>
          <p:cNvPr id="2" name="文本框 1"/>
          <p:cNvSpPr txBox="1"/>
          <p:nvPr/>
        </p:nvSpPr>
        <p:spPr>
          <a:xfrm>
            <a:off x="187960" y="4088765"/>
            <a:ext cx="8978900" cy="1585595"/>
          </a:xfrm>
          <a:prstGeom prst="rect">
            <a:avLst/>
          </a:prstGeom>
          <a:solidFill>
            <a:schemeClr val="tx2">
              <a:lumMod val="90000"/>
            </a:schemeClr>
          </a:solidFill>
        </p:spPr>
        <p:txBody>
          <a:bodyPr wrap="square" rtlCol="0" anchor="t">
            <a:noAutofit/>
          </a:bodyPr>
          <a:p>
            <a:r>
              <a:rPr lang="en-US" sz="2000">
                <a:latin typeface="Times New Roman" panose="02020603050405020304" pitchFamily="18" charset="0"/>
                <a:ea typeface="宋体" panose="02010600030101010101" pitchFamily="2" charset="-122"/>
                <a:sym typeface="+mn-ea"/>
              </a:rPr>
              <a:t>32. What did Michael Slepian think of the previous research on secrecy?A. One-sided. </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000">
                <a:latin typeface="Times New Roman" panose="02020603050405020304" pitchFamily="18" charset="0"/>
                <a:ea typeface="宋体" panose="02010600030101010101" pitchFamily="2" charset="-122"/>
                <a:sym typeface="+mn-ea"/>
              </a:rPr>
              <a:t>B. Pointless. </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000">
                <a:latin typeface="Times New Roman" panose="02020603050405020304" pitchFamily="18" charset="0"/>
                <a:ea typeface="宋体" panose="02010600030101010101" pitchFamily="2" charset="-122"/>
                <a:sym typeface="+mn-ea"/>
              </a:rPr>
              <a:t>C. Convincing. </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000">
                <a:latin typeface="Times New Roman" panose="02020603050405020304" pitchFamily="18" charset="0"/>
                <a:ea typeface="宋体" panose="02010600030101010101" pitchFamily="2" charset="-122"/>
                <a:sym typeface="+mn-ea"/>
              </a:rPr>
              <a:t>D. Pioneering. 33. In the experiment, some participants were more energized because</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000">
                <a:latin typeface="Times New Roman" panose="02020603050405020304" pitchFamily="18" charset="0"/>
                <a:ea typeface="宋体" panose="02010600030101010101" pitchFamily="2" charset="-122"/>
                <a:sym typeface="+mn-ea"/>
              </a:rPr>
              <a:t>______.A. they were optimistic and cheerful. </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000">
                <a:latin typeface="Times New Roman" panose="02020603050405020304" pitchFamily="18" charset="0"/>
                <a:ea typeface="宋体" panose="02010600030101010101" pitchFamily="2" charset="-122"/>
                <a:sym typeface="+mn-ea"/>
              </a:rPr>
              <a:t>B. they were free from secrets. C. they had undisclosed positive secrets. </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000">
                <a:latin typeface="Times New Roman" panose="02020603050405020304" pitchFamily="18" charset="0"/>
                <a:ea typeface="宋体" panose="02010600030101010101" pitchFamily="2" charset="-122"/>
                <a:sym typeface="+mn-ea"/>
              </a:rPr>
              <a:t>D. they had shared good news with others. </a:t>
            </a:r>
            <a:endParaRPr lang="en-US" sz="2000">
              <a:latin typeface="Times New Roman" panose="02020603050405020304" pitchFamily="18" charset="0"/>
              <a:ea typeface="宋体" panose="02010600030101010101" pitchFamily="2" charset="-122"/>
              <a:sym typeface="+mn-ea"/>
            </a:endParaRPr>
          </a:p>
          <a:p>
            <a:endParaRPr lang="en-US" altLang="en-US" sz="2000">
              <a:latin typeface="Times New Roman" panose="02020603050405020304" pitchFamily="18" charset="0"/>
              <a:ea typeface="宋体" panose="02010600030101010101" pitchFamily="2" charset="-122"/>
              <a:sym typeface="+mn-ea"/>
            </a:endParaRPr>
          </a:p>
        </p:txBody>
      </p:sp>
      <p:sp>
        <p:nvSpPr>
          <p:cNvPr id="10" name="圆角矩形 9"/>
          <p:cNvSpPr/>
          <p:nvPr/>
        </p:nvSpPr>
        <p:spPr>
          <a:xfrm>
            <a:off x="7150100" y="1304290"/>
            <a:ext cx="923925"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171450" y="5674360"/>
            <a:ext cx="11511280" cy="922020"/>
          </a:xfrm>
          <a:prstGeom prst="rect">
            <a:avLst/>
          </a:prstGeom>
          <a:noFill/>
        </p:spPr>
        <p:txBody>
          <a:bodyPr wrap="square" rtlCol="0">
            <a:spAutoFit/>
          </a:bodyPr>
          <a:p>
            <a:r>
              <a:rPr lang="zh-CN" altLang="en-US" b="1">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解析：</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b="1">
                <a:solidFill>
                  <a:schemeClr val="accent1">
                    <a:lumMod val="75000"/>
                  </a:schemeClr>
                </a:solidFill>
                <a:latin typeface="Times New Roman" panose="02020603050405020304" pitchFamily="18" charset="0"/>
                <a:cs typeface="Times New Roman" panose="02020603050405020304" pitchFamily="18" charset="0"/>
              </a:rPr>
              <a:t>32. </a:t>
            </a:r>
            <a:r>
              <a:rPr lang="zh-CN" b="1">
                <a:solidFill>
                  <a:schemeClr val="accent1">
                    <a:lumMod val="75000"/>
                  </a:schemeClr>
                </a:solidFill>
                <a:latin typeface="Times New Roman" panose="02020603050405020304" pitchFamily="18" charset="0"/>
                <a:cs typeface="Times New Roman" panose="02020603050405020304" pitchFamily="18" charset="0"/>
              </a:rPr>
              <a:t>根据该段第一行中的</a:t>
            </a:r>
            <a:r>
              <a:rPr lang="en-US" altLang="zh-CN" b="1">
                <a:solidFill>
                  <a:schemeClr val="accent1">
                    <a:lumMod val="75000"/>
                  </a:schemeClr>
                </a:solidFill>
                <a:latin typeface="Times New Roman" panose="02020603050405020304" pitchFamily="18" charset="0"/>
                <a:cs typeface="Times New Roman" panose="02020603050405020304" pitchFamily="18" charset="0"/>
              </a:rPr>
              <a:t>However</a:t>
            </a:r>
            <a:r>
              <a:rPr lang="zh-CN" altLang="en-US" b="1">
                <a:solidFill>
                  <a:schemeClr val="accent1">
                    <a:lumMod val="75000"/>
                  </a:schemeClr>
                </a:solidFill>
                <a:latin typeface="Times New Roman" panose="02020603050405020304" pitchFamily="18" charset="0"/>
                <a:cs typeface="Times New Roman" panose="02020603050405020304" pitchFamily="18" charset="0"/>
              </a:rPr>
              <a:t>及后续内容得知作者对前人研究提出了一系列的疑问，因此选</a:t>
            </a:r>
            <a:r>
              <a:rPr lang="en-US" altLang="zh-CN" b="1">
                <a:solidFill>
                  <a:schemeClr val="accent1">
                    <a:lumMod val="75000"/>
                  </a:schemeClr>
                </a:solidFill>
                <a:latin typeface="Times New Roman" panose="02020603050405020304" pitchFamily="18" charset="0"/>
                <a:cs typeface="Times New Roman" panose="02020603050405020304" pitchFamily="18" charset="0"/>
              </a:rPr>
              <a:t>A</a:t>
            </a:r>
            <a:r>
              <a:rPr lang="zh-CN" altLang="en-US" b="1">
                <a:solidFill>
                  <a:schemeClr val="accent1">
                    <a:lumMod val="75000"/>
                  </a:schemeClr>
                </a:solidFill>
                <a:latin typeface="Times New Roman" panose="02020603050405020304" pitchFamily="18" charset="0"/>
                <a:cs typeface="Times New Roman" panose="02020603050405020304" pitchFamily="18" charset="0"/>
              </a:rPr>
              <a:t>，片面的。</a:t>
            </a:r>
            <a:endParaRPr lang="en-US" b="1">
              <a:solidFill>
                <a:schemeClr val="accent1">
                  <a:lumMod val="75000"/>
                </a:schemeClr>
              </a:solidFill>
              <a:latin typeface="Times New Roman" panose="02020603050405020304" pitchFamily="18" charset="0"/>
              <a:cs typeface="Times New Roman" panose="02020603050405020304" pitchFamily="18" charset="0"/>
            </a:endParaRPr>
          </a:p>
          <a:p>
            <a:r>
              <a:rPr lang="en-US" b="1">
                <a:solidFill>
                  <a:schemeClr val="accent1">
                    <a:lumMod val="75000"/>
                  </a:schemeClr>
                </a:solidFill>
                <a:latin typeface="Times New Roman" panose="02020603050405020304" pitchFamily="18" charset="0"/>
                <a:cs typeface="Times New Roman" panose="02020603050405020304" pitchFamily="18" charset="0"/>
              </a:rPr>
              <a:t>33. </a:t>
            </a:r>
            <a:r>
              <a:rPr lang="zh-CN" altLang="en-US" b="1">
                <a:solidFill>
                  <a:schemeClr val="accent1">
                    <a:lumMod val="75000"/>
                  </a:schemeClr>
                </a:solidFill>
                <a:latin typeface="Times New Roman" panose="02020603050405020304" pitchFamily="18" charset="0"/>
                <a:cs typeface="Times New Roman" panose="02020603050405020304" pitchFamily="18" charset="0"/>
              </a:rPr>
              <a:t>根据该段末句可知，参与者更有热情和干劲是因为他们反思他们积极的秘密。可知选</a:t>
            </a:r>
            <a:r>
              <a:rPr lang="en-US" altLang="zh-CN" b="1">
                <a:solidFill>
                  <a:schemeClr val="accent1">
                    <a:lumMod val="75000"/>
                  </a:schemeClr>
                </a:solidFill>
                <a:latin typeface="Times New Roman" panose="02020603050405020304" pitchFamily="18" charset="0"/>
                <a:cs typeface="Times New Roman" panose="02020603050405020304" pitchFamily="18" charset="0"/>
              </a:rPr>
              <a:t>C</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椭圆 10"/>
          <p:cNvSpPr/>
          <p:nvPr/>
        </p:nvSpPr>
        <p:spPr>
          <a:xfrm>
            <a:off x="187960" y="443103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187960" y="5382895"/>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2" dur="500"/>
                                        <p:tgtEl>
                                          <p:spTgt spid="26">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15" dur="500"/>
                                        <p:tgtEl>
                                          <p:spTgt spid="26">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31" dur="500"/>
                                        <p:tgtEl>
                                          <p:spTgt spid="26">
                                            <p:txEl>
                                              <p:pRg st="2" end="2"/>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animBg="1"/>
      <p:bldP spid="4" grpId="0" animBg="1"/>
      <p:bldP spid="26" grpId="0" uiExpand="1" build="p"/>
      <p:bldP spid="11" grpId="0" bldLvl="0" animBg="1"/>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9973945" y="4815205"/>
            <a:ext cx="1791335" cy="268605"/>
          </a:xfrm>
          <a:prstGeom prst="roundRect">
            <a:avLst/>
          </a:prstGeom>
          <a:solidFill>
            <a:schemeClr val="tx2">
              <a:lumMod val="90000"/>
              <a:alpha val="8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254635" y="5083810"/>
            <a:ext cx="11510010" cy="268605"/>
          </a:xfrm>
          <a:prstGeom prst="roundRect">
            <a:avLst/>
          </a:prstGeom>
          <a:solidFill>
            <a:schemeClr val="tx2">
              <a:lumMod val="90000"/>
              <a:alpha val="8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255270" y="5352415"/>
            <a:ext cx="3957320" cy="268605"/>
          </a:xfrm>
          <a:prstGeom prst="roundRect">
            <a:avLst/>
          </a:prstGeom>
          <a:solidFill>
            <a:schemeClr val="tx2">
              <a:lumMod val="90000"/>
              <a:alpha val="8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87960" y="111125"/>
            <a:ext cx="11576685" cy="5631180"/>
          </a:xfrm>
          <a:prstGeom prst="rect">
            <a:avLst/>
          </a:prstGeom>
          <a:noFill/>
          <a:ln w="9525">
            <a:noFill/>
          </a:ln>
        </p:spPr>
        <p:txBody>
          <a:bodyPr wrap="square">
            <a:spAutoFit/>
          </a:bodyPr>
          <a:p>
            <a:pPr indent="304800" algn="ctr"/>
            <a:r>
              <a:rPr lang="en-US" b="0">
                <a:latin typeface="Times New Roman" panose="02020603050405020304" pitchFamily="18" charset="0"/>
                <a:ea typeface="宋体" panose="02010600030101010101" pitchFamily="2" charset="-122"/>
              </a:rPr>
              <a:t>D</a:t>
            </a:r>
            <a:endParaRPr lang="en-US" b="0">
              <a:latin typeface="Times New Roman" panose="02020603050405020304" pitchFamily="18" charset="0"/>
              <a:ea typeface="宋体" panose="02010600030101010101" pitchFamily="2" charset="-122"/>
            </a:endParaRPr>
          </a:p>
          <a:p>
            <a:pPr indent="304800" algn="just"/>
            <a:r>
              <a:rPr lang="en-US" b="0">
                <a:latin typeface="Times New Roman" panose="02020603050405020304" pitchFamily="18" charset="0"/>
                <a:ea typeface="宋体" panose="02010600030101010101" pitchFamily="2" charset="-122"/>
              </a:rPr>
              <a:t>If your partner gets down on one knee to propose, or you get a call with the job offer, your reaction might be to shout it from the rooftops. But new research suggests that keeping good news a secret before telling someone else could make people feel more energized.      "Decades of research on secrecy suggest it is bad for our well-being. However, this work has only examined keeping secrets that have negative effects for our lives. Is secrecy inherently bad for our well-being or do the negative effects of secrecy tend to originate from keeping negative secrets?"</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asked lead researcher of the latest research Michael Slepian, PhD, a professor of business at Columbia University.      In the experiment, some participants were asked to reflect on the good news they kept secret, while others reflected on good news that was not secret, and then rated how energized the news made them feel and whether they intended to share the news with someone else. The researchers found that the participants who reflected on their positive secrets reported feeling more energized than the participants who thought about their good news that was not secret.      "The research nuances our understanding of the science of secrets. Negative secrets tend to </a:t>
            </a:r>
            <a:r>
              <a:rPr lang="en-US" b="1" u="sng">
                <a:latin typeface="Times New Roman" panose="02020603050405020304" pitchFamily="18" charset="0"/>
                <a:ea typeface="宋体" panose="02010600030101010101" pitchFamily="2" charset="-122"/>
              </a:rPr>
              <a:t>deplete</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us and have also been linked to anxiety and depression. Positive secrets, however, seem to have an energizing effect and make people alive. One factor could be that people often have different motivations for keeping good news to themselves. Those with positive secrets were much more likely to keep quiet for internal reasons, not because they felt any outside pressures.      "People sometimes go to great lengths to plan revealing a positive secret to make it all the more exciting. This kind of surprise can be intensely enjoyable, but surprise is the most fleeting of our emotions, " Slepian said. "Having extra time days, weeks or even longer-to imagine the joyful surprise on another person's face allows us more time with this exciting moment, even if only in our own minds. "</a:t>
            </a:r>
            <a:endParaRPr lang="en-US" altLang="en-US" b="0">
              <a:latin typeface="Times New Roman" panose="02020603050405020304" pitchFamily="18" charset="0"/>
              <a:ea typeface="宋体" panose="02010600030101010101" pitchFamily="2" charset="-122"/>
            </a:endParaRPr>
          </a:p>
        </p:txBody>
      </p:sp>
      <p:sp>
        <p:nvSpPr>
          <p:cNvPr id="2" name="文本框 1"/>
          <p:cNvSpPr txBox="1"/>
          <p:nvPr/>
        </p:nvSpPr>
        <p:spPr>
          <a:xfrm>
            <a:off x="187960" y="457835"/>
            <a:ext cx="8067675" cy="1630045"/>
          </a:xfrm>
          <a:prstGeom prst="rect">
            <a:avLst/>
          </a:prstGeom>
          <a:solidFill>
            <a:schemeClr val="tx2">
              <a:lumMod val="90000"/>
            </a:schemeClr>
          </a:solidFill>
        </p:spPr>
        <p:txBody>
          <a:bodyPr wrap="square" rtlCol="0" anchor="t">
            <a:spAutoFit/>
          </a:bodyPr>
          <a:p>
            <a:pPr indent="0" fontAlgn="auto"/>
            <a:r>
              <a:rPr lang="en-US" sz="2000">
                <a:latin typeface="Times New Roman" panose="02020603050405020304" pitchFamily="18" charset="0"/>
                <a:ea typeface="宋体" panose="02010600030101010101" pitchFamily="2" charset="-122"/>
                <a:sym typeface="+mn-ea"/>
              </a:rPr>
              <a:t>34. What does the underlined word "deplete" in paragraph 4 mean?A. Spoil. </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000">
                <a:latin typeface="Times New Roman" panose="02020603050405020304" pitchFamily="18" charset="0"/>
                <a:ea typeface="宋体" panose="02010600030101010101" pitchFamily="2" charset="-122"/>
                <a:sym typeface="+mn-ea"/>
              </a:rPr>
              <a:t>B. Exhaust. </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000">
                <a:latin typeface="Times New Roman" panose="02020603050405020304" pitchFamily="18" charset="0"/>
                <a:ea typeface="宋体" panose="02010600030101010101" pitchFamily="2" charset="-122"/>
                <a:sym typeface="+mn-ea"/>
              </a:rPr>
              <a:t>C. Confuse. </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000">
                <a:latin typeface="Times New Roman" panose="02020603050405020304" pitchFamily="18" charset="0"/>
                <a:ea typeface="宋体" panose="02010600030101010101" pitchFamily="2" charset="-122"/>
                <a:sym typeface="+mn-ea"/>
              </a:rPr>
              <a:t>D. Panic. 35. According to the last paragraph, what did Slepian suggest readers do?A. Never reveal a secret casually. </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000">
                <a:latin typeface="Times New Roman" panose="02020603050405020304" pitchFamily="18" charset="0"/>
                <a:ea typeface="宋体" panose="02010600030101010101" pitchFamily="2" charset="-122"/>
                <a:sym typeface="+mn-ea"/>
              </a:rPr>
              <a:t>B. Let your imagination run wild. C. Be creative when surprising others. </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000">
                <a:latin typeface="Times New Roman" panose="02020603050405020304" pitchFamily="18" charset="0"/>
                <a:ea typeface="宋体" panose="02010600030101010101" pitchFamily="2" charset="-122"/>
                <a:sym typeface="+mn-ea"/>
              </a:rPr>
              <a:t>D. Delay sharing a positive secret. </a:t>
            </a:r>
            <a:endParaRPr lang="en-US" altLang="en-US" sz="2000">
              <a:latin typeface="Times New Roman" panose="02020603050405020304" pitchFamily="18" charset="0"/>
              <a:ea typeface="宋体" panose="02010600030101010101" pitchFamily="2" charset="-122"/>
              <a:sym typeface="+mn-ea"/>
            </a:endParaRPr>
          </a:p>
        </p:txBody>
      </p:sp>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566525" y="-161925"/>
            <a:ext cx="635000" cy="541020"/>
          </a:xfrm>
          <a:prstGeom prst="rect">
            <a:avLst/>
          </a:prstGeom>
        </p:spPr>
      </p:pic>
      <p:sp>
        <p:nvSpPr>
          <p:cNvPr id="10" name="圆角矩形 9"/>
          <p:cNvSpPr/>
          <p:nvPr/>
        </p:nvSpPr>
        <p:spPr>
          <a:xfrm>
            <a:off x="5433695" y="3736975"/>
            <a:ext cx="835660"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7090410" y="3736975"/>
            <a:ext cx="4552950"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254635" y="3736975"/>
            <a:ext cx="3522980"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3716655" y="4815205"/>
            <a:ext cx="356235"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254635" y="5654675"/>
            <a:ext cx="11511280" cy="922020"/>
          </a:xfrm>
          <a:prstGeom prst="rect">
            <a:avLst/>
          </a:prstGeom>
          <a:noFill/>
        </p:spPr>
        <p:txBody>
          <a:bodyPr wrap="square" rtlCol="0">
            <a:spAutoFit/>
          </a:bodyPr>
          <a:p>
            <a:r>
              <a:rPr lang="zh-CN" altLang="en-US" b="1">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解析：</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b="1">
                <a:solidFill>
                  <a:schemeClr val="accent1">
                    <a:lumMod val="75000"/>
                  </a:schemeClr>
                </a:solidFill>
                <a:latin typeface="Times New Roman" panose="02020603050405020304" pitchFamily="18" charset="0"/>
                <a:cs typeface="Times New Roman" panose="02020603050405020304" pitchFamily="18" charset="0"/>
              </a:rPr>
              <a:t>34. </a:t>
            </a:r>
            <a:r>
              <a:rPr lang="zh-CN" b="1">
                <a:solidFill>
                  <a:schemeClr val="accent1">
                    <a:lumMod val="75000"/>
                  </a:schemeClr>
                </a:solidFill>
                <a:latin typeface="Times New Roman" panose="02020603050405020304" pitchFamily="18" charset="0"/>
                <a:cs typeface="Times New Roman" panose="02020603050405020304" pitchFamily="18" charset="0"/>
              </a:rPr>
              <a:t>根据后文的</a:t>
            </a:r>
            <a:r>
              <a:rPr lang="en-US" altLang="zh-CN" b="1">
                <a:solidFill>
                  <a:schemeClr val="accent1">
                    <a:lumMod val="75000"/>
                  </a:schemeClr>
                </a:solidFill>
                <a:latin typeface="Times New Roman" panose="02020603050405020304" pitchFamily="18" charset="0"/>
                <a:cs typeface="Times New Roman" panose="02020603050405020304" pitchFamily="18" charset="0"/>
              </a:rPr>
              <a:t>however</a:t>
            </a:r>
            <a:r>
              <a:rPr lang="zh-CN" altLang="en-US" b="1">
                <a:solidFill>
                  <a:schemeClr val="accent1">
                    <a:lumMod val="75000"/>
                  </a:schemeClr>
                </a:solidFill>
                <a:latin typeface="Times New Roman" panose="02020603050405020304" pitchFamily="18" charset="0"/>
                <a:cs typeface="Times New Roman" panose="02020603050405020304" pitchFamily="18" charset="0"/>
              </a:rPr>
              <a:t>可知前后讲述两种相反的影响，</a:t>
            </a:r>
            <a:r>
              <a:rPr lang="en-US" altLang="zh-CN" b="1">
                <a:solidFill>
                  <a:schemeClr val="accent1">
                    <a:lumMod val="75000"/>
                  </a:schemeClr>
                </a:solidFill>
                <a:latin typeface="Times New Roman" panose="02020603050405020304" pitchFamily="18" charset="0"/>
                <a:cs typeface="Times New Roman" panose="02020603050405020304" pitchFamily="18" charset="0"/>
              </a:rPr>
              <a:t>deplete</a:t>
            </a:r>
            <a:r>
              <a:rPr lang="zh-CN" altLang="en-US" b="1">
                <a:solidFill>
                  <a:schemeClr val="accent1">
                    <a:lumMod val="75000"/>
                  </a:schemeClr>
                </a:solidFill>
                <a:latin typeface="Times New Roman" panose="02020603050405020304" pitchFamily="18" charset="0"/>
                <a:cs typeface="Times New Roman" panose="02020603050405020304" pitchFamily="18" charset="0"/>
              </a:rPr>
              <a:t>和</a:t>
            </a:r>
            <a:r>
              <a:rPr lang="en-US" altLang="zh-CN" b="1">
                <a:solidFill>
                  <a:schemeClr val="accent1">
                    <a:lumMod val="75000"/>
                  </a:schemeClr>
                </a:solidFill>
                <a:latin typeface="Times New Roman" panose="02020603050405020304" pitchFamily="18" charset="0"/>
                <a:cs typeface="Times New Roman" panose="02020603050405020304" pitchFamily="18" charset="0"/>
              </a:rPr>
              <a:t>energizing</a:t>
            </a:r>
            <a:r>
              <a:rPr lang="zh-CN" altLang="en-US" b="1">
                <a:solidFill>
                  <a:schemeClr val="accent1">
                    <a:lumMod val="75000"/>
                  </a:schemeClr>
                </a:solidFill>
                <a:latin typeface="Times New Roman" panose="02020603050405020304" pitchFamily="18" charset="0"/>
                <a:cs typeface="Times New Roman" panose="02020603050405020304" pitchFamily="18" charset="0"/>
              </a:rPr>
              <a:t>对应，因此选</a:t>
            </a:r>
            <a:r>
              <a:rPr lang="en-US" altLang="zh-CN" b="1">
                <a:solidFill>
                  <a:schemeClr val="accent1">
                    <a:lumMod val="75000"/>
                  </a:schemeClr>
                </a:solidFill>
                <a:latin typeface="Times New Roman" panose="02020603050405020304" pitchFamily="18" charset="0"/>
                <a:cs typeface="Times New Roman" panose="02020603050405020304" pitchFamily="18" charset="0"/>
              </a:rPr>
              <a:t>B</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endParaRPr lang="en-US" b="1">
              <a:solidFill>
                <a:schemeClr val="accent1">
                  <a:lumMod val="75000"/>
                </a:schemeClr>
              </a:solidFill>
              <a:latin typeface="Times New Roman" panose="02020603050405020304" pitchFamily="18" charset="0"/>
              <a:cs typeface="Times New Roman" panose="02020603050405020304" pitchFamily="18" charset="0"/>
            </a:endParaRPr>
          </a:p>
          <a:p>
            <a:r>
              <a:rPr lang="en-US" b="1">
                <a:solidFill>
                  <a:schemeClr val="accent1">
                    <a:lumMod val="75000"/>
                  </a:schemeClr>
                </a:solidFill>
                <a:latin typeface="Times New Roman" panose="02020603050405020304" pitchFamily="18" charset="0"/>
                <a:cs typeface="Times New Roman" panose="02020603050405020304" pitchFamily="18" charset="0"/>
              </a:rPr>
              <a:t>35. </a:t>
            </a:r>
            <a:r>
              <a:rPr lang="zh-CN" altLang="en-US" b="1">
                <a:solidFill>
                  <a:schemeClr val="accent1">
                    <a:lumMod val="75000"/>
                  </a:schemeClr>
                </a:solidFill>
                <a:latin typeface="Times New Roman" panose="02020603050405020304" pitchFamily="18" charset="0"/>
                <a:cs typeface="Times New Roman" panose="02020603050405020304" pitchFamily="18" charset="0"/>
              </a:rPr>
              <a:t>结合末句，为和转瞬即逝的情绪多相处一些时间，我们可以选择多一些时间想象快乐的惊喜。可知选</a:t>
            </a:r>
            <a:r>
              <a:rPr lang="en-US" altLang="zh-CN" b="1">
                <a:solidFill>
                  <a:schemeClr val="accent1">
                    <a:lumMod val="75000"/>
                  </a:schemeClr>
                </a:solidFill>
                <a:latin typeface="Times New Roman" panose="02020603050405020304" pitchFamily="18" charset="0"/>
                <a:cs typeface="Times New Roman" panose="02020603050405020304" pitchFamily="18" charset="0"/>
              </a:rPr>
              <a:t>D</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4" name="椭圆 23"/>
          <p:cNvSpPr/>
          <p:nvPr/>
        </p:nvSpPr>
        <p:spPr>
          <a:xfrm>
            <a:off x="1555750" y="827405"/>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4557395" y="172974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20" dur="500"/>
                                        <p:tgtEl>
                                          <p:spTgt spid="26">
                                            <p:txEl>
                                              <p:pRg st="0" end="0"/>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23" dur="500"/>
                                        <p:tgtEl>
                                          <p:spTgt spid="26">
                                            <p:txEl>
                                              <p:pRg st="1" end="1"/>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47" dur="500"/>
                                        <p:tgtEl>
                                          <p:spTgt spid="26">
                                            <p:txEl>
                                              <p:pRg st="2" end="2"/>
                                            </p:txEl>
                                          </p:spTgt>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randombar(horizont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3" grpId="0" animBg="1"/>
      <p:bldP spid="5" grpId="0" animBg="1"/>
      <p:bldP spid="9" grpId="0" animBg="1"/>
      <p:bldP spid="7" grpId="0" animBg="1"/>
      <p:bldP spid="8" grpId="0" animBg="1"/>
      <p:bldP spid="26" grpId="0" uiExpand="1" build="p"/>
      <p:bldP spid="24" grpId="0" bldLvl="0" animBg="1"/>
      <p:bldP spid="1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514465" y="2707005"/>
            <a:ext cx="7009130" cy="1135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占位符 3"/>
          <p:cNvPicPr>
            <a:picLocks noGrp="1" noChangeAspect="1"/>
          </p:cNvPicPr>
          <p:nvPr>
            <p:ph type="pic" idx="1"/>
            <p:custDataLst>
              <p:tags r:id="rId1"/>
            </p:custDataLst>
          </p:nvPr>
        </p:nvPicPr>
        <p:blipFill>
          <a:blip r:embed="rId2"/>
          <a:srcRect/>
          <a:stretch>
            <a:fillRect/>
          </a:stretch>
        </p:blipFill>
        <p:spPr/>
      </p:pic>
      <p:sp>
        <p:nvSpPr>
          <p:cNvPr id="2" name="文本占位符 1"/>
          <p:cNvSpPr>
            <a:spLocks noGrp="1"/>
          </p:cNvSpPr>
          <p:nvPr>
            <p:ph type="body" sz="half" idx="2"/>
            <p:custDataLst>
              <p:tags r:id="rId3"/>
            </p:custDataLst>
          </p:nvPr>
        </p:nvSpPr>
        <p:spPr>
          <a:xfrm>
            <a:off x="6690995" y="2891155"/>
            <a:ext cx="5501005" cy="767715"/>
          </a:xfrm>
        </p:spPr>
        <p:txBody>
          <a:bodyPr>
            <a:normAutofit fontScale="90000"/>
          </a:bodyPr>
          <a:lstStyle/>
          <a:p>
            <a:pPr marL="0" indent="0">
              <a:buNone/>
            </a:pPr>
            <a:r>
              <a:rPr lang="en-US" altLang="zh-CN" sz="3600" b="1" i="1">
                <a:solidFill>
                  <a:schemeClr val="bg2">
                    <a:lumMod val="95000"/>
                  </a:schemeClr>
                </a:solidFill>
                <a:effectLst>
                  <a:outerShdw blurRad="38100" dist="38100" dir="2700000" algn="tl">
                    <a:srgbClr val="000000">
                      <a:alpha val="43137"/>
                    </a:srgbClr>
                  </a:outerShdw>
                </a:effectLst>
                <a:uFillTx/>
              </a:rPr>
              <a:t>Gap-filling Task Reading</a:t>
            </a:r>
            <a:endParaRPr lang="en-US" altLang="zh-CN" sz="3600" b="1" i="1">
              <a:solidFill>
                <a:schemeClr val="bg2">
                  <a:lumMod val="95000"/>
                </a:schemeClr>
              </a:solidFill>
              <a:effectLst>
                <a:outerShdw blurRad="38100" dist="38100" dir="2700000" algn="tl">
                  <a:srgbClr val="000000">
                    <a:alpha val="43137"/>
                  </a:srgbClr>
                </a:outerShdw>
              </a:effectLst>
              <a:uFillTx/>
            </a:endParaRPr>
          </a:p>
        </p:txBody>
      </p:sp>
      <p:sp>
        <p:nvSpPr>
          <p:cNvPr id="5" name="文本框 4"/>
          <p:cNvSpPr txBox="1"/>
          <p:nvPr/>
        </p:nvSpPr>
        <p:spPr>
          <a:xfrm>
            <a:off x="7089140" y="3971925"/>
            <a:ext cx="4959985" cy="460375"/>
          </a:xfrm>
          <a:prstGeom prst="rect">
            <a:avLst/>
          </a:prstGeom>
          <a:noFill/>
        </p:spPr>
        <p:txBody>
          <a:bodyPr wrap="square" rtlCol="0" anchor="t">
            <a:spAutoFit/>
          </a:bodyPr>
          <a:p>
            <a:r>
              <a:rPr lang="en-US" altLang="zh-CN" sz="2400" b="1">
                <a:solidFill>
                  <a:schemeClr val="accent1">
                    <a:lumMod val="75000"/>
                  </a:schemeClr>
                </a:solidFill>
                <a:latin typeface="Times New Roman" panose="02020603050405020304" pitchFamily="18" charset="0"/>
                <a:cs typeface="Times New Roman" panose="02020603050405020304" pitchFamily="18" charset="0"/>
                <a:sym typeface="+mn-ea"/>
              </a:rPr>
              <a:t>       </a:t>
            </a:r>
            <a:r>
              <a:rPr lang="zh-CN" sz="2400" b="1">
                <a:solidFill>
                  <a:schemeClr val="accent1">
                    <a:lumMod val="75000"/>
                  </a:schemeClr>
                </a:solidFill>
                <a:latin typeface="Times New Roman" panose="02020603050405020304" pitchFamily="18" charset="0"/>
                <a:cs typeface="Times New Roman" panose="02020603050405020304" pitchFamily="18" charset="0"/>
                <a:sym typeface="+mn-ea"/>
              </a:rPr>
              <a:t>说明文</a:t>
            </a:r>
            <a:r>
              <a:rPr lang="en-US" altLang="zh-CN" sz="2400" b="1">
                <a:solidFill>
                  <a:schemeClr val="accent1">
                    <a:lumMod val="75000"/>
                  </a:schemeClr>
                </a:solidFill>
                <a:latin typeface="Times New Roman" panose="02020603050405020304" pitchFamily="18" charset="0"/>
                <a:cs typeface="Times New Roman" panose="02020603050405020304" pitchFamily="18" charset="0"/>
                <a:sym typeface="+mn-ea"/>
              </a:rPr>
              <a:t>—— </a:t>
            </a:r>
            <a:r>
              <a:rPr lang="zh-CN" altLang="en-US" sz="2400" b="1">
                <a:solidFill>
                  <a:schemeClr val="accent1">
                    <a:lumMod val="75000"/>
                  </a:schemeClr>
                </a:solidFill>
                <a:latin typeface="Times New Roman" panose="02020603050405020304" pitchFamily="18" charset="0"/>
                <a:cs typeface="Times New Roman" panose="02020603050405020304" pitchFamily="18" charset="0"/>
                <a:sym typeface="+mn-ea"/>
              </a:rPr>
              <a:t>如何环节旅途焦虑。</a:t>
            </a:r>
            <a:endParaRPr lang="zh-CN" altLang="en-US" sz="2400" b="1">
              <a:solidFill>
                <a:schemeClr val="accent1">
                  <a:lumMod val="75000"/>
                </a:schemeClr>
              </a:solidFill>
              <a:latin typeface="Times New Roman" panose="02020603050405020304" pitchFamily="18" charset="0"/>
              <a:cs typeface="Times New Roman" panose="02020603050405020304" pitchFamily="18" charset="0"/>
              <a:sym typeface="+mn-ea"/>
            </a:endParaRPr>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346815" y="-157480"/>
            <a:ext cx="857885" cy="73025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100" name="文本框 99"/>
          <p:cNvSpPr txBox="1"/>
          <p:nvPr/>
        </p:nvSpPr>
        <p:spPr>
          <a:xfrm>
            <a:off x="150495" y="77470"/>
            <a:ext cx="11303000" cy="4560570"/>
          </a:xfrm>
          <a:prstGeom prst="rect">
            <a:avLst/>
          </a:prstGeom>
          <a:noFill/>
          <a:ln w="9525">
            <a:noFill/>
          </a:ln>
        </p:spPr>
        <p:txBody>
          <a:bodyPr wrap="square">
            <a:spAutoFit/>
          </a:bodyPr>
          <a:p>
            <a:pPr indent="306070" algn="just" fontAlgn="auto">
              <a:lnSpc>
                <a:spcPct val="95000"/>
              </a:lnSpc>
              <a:spcBef>
                <a:spcPts val="0"/>
              </a:spcBef>
              <a:spcAft>
                <a:spcPts val="0"/>
              </a:spcAft>
            </a:pPr>
            <a:r>
              <a:rPr lang="en-US" b="1">
                <a:latin typeface="Times New Roman" panose="02020603050405020304" pitchFamily="18" charset="0"/>
                <a:ea typeface="宋体" panose="02010600030101010101" pitchFamily="2" charset="-122"/>
              </a:rPr>
              <a:t>                                                                            How to overcome travel anxiety</a:t>
            </a:r>
            <a:r>
              <a:rPr lang="en-US" b="0">
                <a:latin typeface="Times New Roman" panose="02020603050405020304" pitchFamily="18" charset="0"/>
                <a:ea typeface="宋体" panose="02010600030101010101" pitchFamily="2" charset="-122"/>
              </a:rPr>
              <a:t>        Stress and anxiety around documents and procedures of travel is common. Here are some tips from experts on how to overcome travel anxiety and enjoy your holiday or trip. </a:t>
            </a:r>
            <a:endParaRPr lang="en-US" b="0" u="sng">
              <a:latin typeface="Times New Roman" panose="02020603050405020304" pitchFamily="18" charset="0"/>
              <a:ea typeface="宋体" panose="02010600030101010101" pitchFamily="2" charset="-122"/>
              <a:cs typeface="Times New Roman" panose="02020603050405020304" pitchFamily="18" charset="0"/>
            </a:endParaRPr>
          </a:p>
          <a:p>
            <a:pPr indent="306070" algn="just" fontAlgn="auto">
              <a:lnSpc>
                <a:spcPct val="95000"/>
              </a:lnSpc>
              <a:spcBef>
                <a:spcPts val="0"/>
              </a:spcBef>
              <a:spcAft>
                <a:spcPts val="0"/>
              </a:spcAft>
            </a:pP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u="sng">
                <a:latin typeface="Times New Roman" panose="02020603050405020304" pitchFamily="18" charset="0"/>
                <a:ea typeface="宋体" panose="02010600030101010101" pitchFamily="2" charset="-122"/>
                <a:cs typeface="Times New Roman" panose="02020603050405020304" pitchFamily="18" charset="0"/>
              </a:rPr>
              <a:t>  </a:t>
            </a:r>
            <a:r>
              <a:rPr lang="en-US" b="0" u="sng">
                <a:latin typeface="Times New Roman" panose="02020603050405020304" pitchFamily="18" charset="0"/>
                <a:ea typeface="宋体" panose="02010600030101010101" pitchFamily="2" charset="-122"/>
              </a:rPr>
              <a:t>36   </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To be able to best cope with your travel anxiety, you need to have a good understanding of the things that actually cause it. Once you understand what triggers your anxiety, you can plan ahead for the best ways to handle it.       Plan out your trip details. One of the reasons for your travel anxiety is that you're being taken out of your comfort zone and won't have full control over everything. </a:t>
            </a:r>
            <a:r>
              <a:rPr lang="en-US" b="0" u="sng">
                <a:latin typeface="Times New Roman" panose="02020603050405020304" pitchFamily="18" charset="0"/>
                <a:ea typeface="宋体" panose="02010600030101010101" pitchFamily="2" charset="-122"/>
                <a:cs typeface="Times New Roman" panose="02020603050405020304" pitchFamily="18" charset="0"/>
              </a:rPr>
              <a:t>   </a:t>
            </a:r>
            <a:r>
              <a:rPr lang="en-US" b="0" u="sng">
                <a:latin typeface="Times New Roman" panose="02020603050405020304" pitchFamily="18" charset="0"/>
                <a:ea typeface="宋体" panose="02010600030101010101" pitchFamily="2" charset="-122"/>
              </a:rPr>
              <a:t>37   </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That will give you a sense of control. However, it's equally important to think of alternative plans for anything that could potentially not go as planned.        Make use of different relaxation techniques. </a:t>
            </a:r>
            <a:r>
              <a:rPr lang="en-US" b="0" u="sng">
                <a:latin typeface="Times New Roman" panose="02020603050405020304" pitchFamily="18" charset="0"/>
                <a:ea typeface="宋体" panose="02010600030101010101" pitchFamily="2" charset="-122"/>
                <a:cs typeface="Times New Roman" panose="02020603050405020304" pitchFamily="18" charset="0"/>
              </a:rPr>
              <a:t>   </a:t>
            </a:r>
            <a:r>
              <a:rPr lang="en-US" b="0" u="sng">
                <a:latin typeface="Times New Roman" panose="02020603050405020304" pitchFamily="18" charset="0"/>
                <a:ea typeface="宋体" panose="02010600030101010101" pitchFamily="2" charset="-122"/>
              </a:rPr>
              <a:t>38   </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Another useful way to calm your mind is by meditating. To make sure you find the mindfulness technique that works best for you, try out a few different ones beforehand and use the most efficient one during your trip to set your mind at ease.       Have things with you that bring you joy. These can include physical item s like a book to read, or a game to play. It can be extremely useful in distracting you from your negative feelings. Alternatively, you can create a playlist of songs you love or have your favourite TV show with you. </a:t>
            </a:r>
            <a:r>
              <a:rPr lang="en-US" b="0" u="sng">
                <a:latin typeface="Times New Roman" panose="02020603050405020304" pitchFamily="18" charset="0"/>
                <a:ea typeface="宋体" panose="02010600030101010101" pitchFamily="2" charset="-122"/>
                <a:cs typeface="Times New Roman" panose="02020603050405020304" pitchFamily="18" charset="0"/>
              </a:rPr>
              <a:t>   </a:t>
            </a:r>
            <a:r>
              <a:rPr lang="en-US" b="0" u="sng">
                <a:latin typeface="Times New Roman" panose="02020603050405020304" pitchFamily="18" charset="0"/>
                <a:ea typeface="宋体" panose="02010600030101010101" pitchFamily="2" charset="-122"/>
              </a:rPr>
              <a:t>39   </a:t>
            </a:r>
            <a:r>
              <a:rPr lang="en-US" b="0">
                <a:latin typeface="Times New Roman" panose="02020603050405020304" pitchFamily="18" charset="0"/>
                <a:ea typeface="宋体" panose="02010600030101010101" pitchFamily="2" charset="-122"/>
              </a:rPr>
              <a:t>      Don't forget your physical health. Being physically active is a great way to reduce feelings of anxiety and stress. </a:t>
            </a:r>
            <a:r>
              <a:rPr lang="en-US" b="0" u="sng">
                <a:latin typeface="Times New Roman" panose="02020603050405020304" pitchFamily="18" charset="0"/>
                <a:ea typeface="宋体" panose="02010600030101010101" pitchFamily="2" charset="-122"/>
                <a:cs typeface="Times New Roman" panose="02020603050405020304" pitchFamily="18" charset="0"/>
              </a:rPr>
              <a:t>   </a:t>
            </a:r>
            <a:r>
              <a:rPr lang="en-US" b="0" u="sng">
                <a:latin typeface="Times New Roman" panose="02020603050405020304" pitchFamily="18" charset="0"/>
                <a:ea typeface="宋体" panose="02010600030101010101" pitchFamily="2" charset="-122"/>
              </a:rPr>
              <a:t>40   </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Going outside and connecting with nature can have a positive effect on your physical and mental wellbeing, which in turn will help reduce your anxious thoughts. </a:t>
            </a:r>
            <a:endParaRPr lang="en-US" altLang="en-US" b="0">
              <a:latin typeface="Times New Roman" panose="02020603050405020304" pitchFamily="18" charset="0"/>
              <a:ea typeface="宋体" panose="02010600030101010101" pitchFamily="2" charset="-122"/>
            </a:endParaRPr>
          </a:p>
        </p:txBody>
      </p:sp>
      <p:sp>
        <p:nvSpPr>
          <p:cNvPr id="2" name="文本框 1"/>
          <p:cNvSpPr txBox="1"/>
          <p:nvPr/>
        </p:nvSpPr>
        <p:spPr>
          <a:xfrm>
            <a:off x="3526790" y="4731385"/>
            <a:ext cx="8534400" cy="2030095"/>
          </a:xfrm>
          <a:prstGeom prst="rect">
            <a:avLst/>
          </a:prstGeom>
          <a:noFill/>
          <a:ln w="12700" cmpd="sng">
            <a:solidFill>
              <a:schemeClr val="accent1">
                <a:shade val="50000"/>
              </a:schemeClr>
            </a:solidFill>
            <a:prstDash val="solid"/>
          </a:ln>
        </p:spPr>
        <p:txBody>
          <a:bodyPr wrap="square">
            <a:spAutoFit/>
          </a:bodyPr>
          <a:p>
            <a:pPr indent="0" fontAlgn="auto"/>
            <a:r>
              <a:rPr lang="en-US" b="0">
                <a:latin typeface="Times New Roman" panose="02020603050405020304" pitchFamily="18" charset="0"/>
                <a:ea typeface="宋体" panose="02010600030101010101" pitchFamily="2" charset="-122"/>
              </a:rPr>
              <a:t>A. Brainstorm various kinds of anxiety. B. Understand where your anxiety originates. C. Frankly speaking, negative feelings can't be avoided. D. Make sure to incorporate physical activity in your days. E. Deep breathing is a technique proven to help reduce stress. F. They will keep your mind occupied, decreasing your feelings of anxiety. G. To help ease that anxious feeling, try to plan out your trip in as much detail as possible. </a:t>
            </a:r>
            <a:endParaRPr lang="en-US" altLang="en-US" b="0">
              <a:latin typeface="Times New Roman" panose="02020603050405020304" pitchFamily="18" charset="0"/>
              <a:ea typeface="宋体" panose="02010600030101010101" pitchFamily="2" charset="-122"/>
            </a:endParaRPr>
          </a:p>
        </p:txBody>
      </p:sp>
      <p:sp>
        <p:nvSpPr>
          <p:cNvPr id="3" name="圆角矩形 2"/>
          <p:cNvSpPr/>
          <p:nvPr/>
        </p:nvSpPr>
        <p:spPr>
          <a:xfrm>
            <a:off x="455295" y="417830"/>
            <a:ext cx="11230610" cy="2291715"/>
          </a:xfrm>
          <a:prstGeom prst="roundRect">
            <a:avLst/>
          </a:prstGeom>
          <a:solidFill>
            <a:schemeClr val="accent1">
              <a:alpha val="6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4" name="文本框 3"/>
          <p:cNvSpPr txBox="1"/>
          <p:nvPr/>
        </p:nvSpPr>
        <p:spPr>
          <a:xfrm>
            <a:off x="812800" y="434340"/>
            <a:ext cx="10552430" cy="2306955"/>
          </a:xfrm>
          <a:prstGeom prst="rect">
            <a:avLst/>
          </a:prstGeom>
          <a:noFill/>
        </p:spPr>
        <p:txBody>
          <a:bodyPr wrap="square" rtlCol="0">
            <a:spAutoFit/>
          </a:bodyPr>
          <a:p>
            <a:pPr>
              <a:lnSpc>
                <a:spcPct val="150000"/>
              </a:lnSpc>
            </a:pPr>
            <a:r>
              <a:rPr lang="en-US" altLang="zh-CN" sz="2400" b="1">
                <a:solidFill>
                  <a:schemeClr val="bg2">
                    <a:lumMod val="95000"/>
                  </a:schemeClr>
                </a:solidFill>
              </a:rPr>
              <a:t>I. </a:t>
            </a:r>
            <a:r>
              <a:rPr lang="zh-CN" altLang="en-US" sz="2400" b="1">
                <a:solidFill>
                  <a:schemeClr val="bg2">
                    <a:lumMod val="95000"/>
                  </a:schemeClr>
                </a:solidFill>
              </a:rPr>
              <a:t>概览全文，梳理结构，了解设空分布，思索功能作用。</a:t>
            </a:r>
            <a:endParaRPr lang="zh-CN" altLang="en-US" sz="2400" b="1">
              <a:solidFill>
                <a:schemeClr val="bg2">
                  <a:lumMod val="95000"/>
                </a:schemeClr>
              </a:solidFill>
            </a:endParaRPr>
          </a:p>
          <a:p>
            <a:pPr>
              <a:lnSpc>
                <a:spcPct val="150000"/>
              </a:lnSpc>
            </a:pPr>
            <a:r>
              <a:rPr lang="zh-CN" altLang="en-US" sz="2400" b="1">
                <a:solidFill>
                  <a:schemeClr val="bg2">
                    <a:lumMod val="95000"/>
                  </a:schemeClr>
                </a:solidFill>
              </a:rPr>
              <a:t>总分结构，段首空</a:t>
            </a:r>
            <a:r>
              <a:rPr lang="en-US" altLang="zh-CN" sz="2400" b="1">
                <a:solidFill>
                  <a:schemeClr val="bg2">
                    <a:lumMod val="95000"/>
                  </a:schemeClr>
                </a:solidFill>
              </a:rPr>
              <a:t>1(</a:t>
            </a:r>
            <a:r>
              <a:rPr lang="zh-CN" altLang="en-US" sz="2400" b="1">
                <a:solidFill>
                  <a:schemeClr val="bg2">
                    <a:lumMod val="95000"/>
                  </a:schemeClr>
                </a:solidFill>
              </a:rPr>
              <a:t>主题句</a:t>
            </a:r>
            <a:r>
              <a:rPr lang="en-US" altLang="zh-CN" sz="2400" b="1">
                <a:solidFill>
                  <a:schemeClr val="bg2">
                    <a:lumMod val="95000"/>
                  </a:schemeClr>
                </a:solidFill>
              </a:rPr>
              <a:t>)</a:t>
            </a:r>
            <a:r>
              <a:rPr lang="zh-CN" altLang="en-US" sz="2400" b="1">
                <a:solidFill>
                  <a:schemeClr val="bg2">
                    <a:lumMod val="95000"/>
                  </a:schemeClr>
                </a:solidFill>
              </a:rPr>
              <a:t>；段中空</a:t>
            </a:r>
            <a:r>
              <a:rPr lang="en-US" altLang="zh-CN" sz="2400" b="1">
                <a:solidFill>
                  <a:schemeClr val="bg2">
                    <a:lumMod val="95000"/>
                  </a:schemeClr>
                </a:solidFill>
              </a:rPr>
              <a:t>3</a:t>
            </a:r>
            <a:r>
              <a:rPr lang="zh-CN" altLang="en-US" sz="2400" b="1">
                <a:solidFill>
                  <a:schemeClr val="bg2">
                    <a:lumMod val="95000"/>
                  </a:schemeClr>
                </a:solidFill>
              </a:rPr>
              <a:t>（承上启下）；段尾空</a:t>
            </a:r>
            <a:r>
              <a:rPr lang="en-US" altLang="zh-CN" sz="2400" b="1">
                <a:solidFill>
                  <a:schemeClr val="bg2">
                    <a:lumMod val="95000"/>
                  </a:schemeClr>
                </a:solidFill>
              </a:rPr>
              <a:t>1</a:t>
            </a:r>
            <a:r>
              <a:rPr lang="zh-CN" altLang="en-US" sz="2400" b="1">
                <a:solidFill>
                  <a:schemeClr val="bg2">
                    <a:lumMod val="95000"/>
                  </a:schemeClr>
                </a:solidFill>
              </a:rPr>
              <a:t>（总结、启下）</a:t>
            </a:r>
            <a:endParaRPr lang="zh-CN" altLang="en-US" sz="2400" b="1">
              <a:solidFill>
                <a:schemeClr val="bg2">
                  <a:lumMod val="95000"/>
                </a:schemeClr>
              </a:solidFill>
            </a:endParaRPr>
          </a:p>
          <a:p>
            <a:pPr>
              <a:lnSpc>
                <a:spcPct val="150000"/>
              </a:lnSpc>
            </a:pPr>
            <a:r>
              <a:rPr lang="en-US" altLang="zh-CN" sz="2400" b="1">
                <a:solidFill>
                  <a:schemeClr val="bg2">
                    <a:lumMod val="95000"/>
                  </a:schemeClr>
                </a:solidFill>
              </a:rPr>
              <a:t>2.</a:t>
            </a:r>
            <a:r>
              <a:rPr lang="zh-CN" altLang="en-US" sz="2400" b="1">
                <a:solidFill>
                  <a:schemeClr val="bg2">
                    <a:lumMod val="95000"/>
                  </a:schemeClr>
                </a:solidFill>
              </a:rPr>
              <a:t>概览选项，大致分类，做到了然于心。</a:t>
            </a:r>
            <a:endParaRPr lang="zh-CN" altLang="en-US" sz="2400" b="1">
              <a:solidFill>
                <a:schemeClr val="bg2">
                  <a:lumMod val="95000"/>
                </a:schemeClr>
              </a:solidFill>
            </a:endParaRPr>
          </a:p>
          <a:p>
            <a:pPr>
              <a:lnSpc>
                <a:spcPct val="150000"/>
              </a:lnSpc>
            </a:pPr>
            <a:r>
              <a:rPr lang="en-US" altLang="zh-CN" sz="2400" b="1">
                <a:solidFill>
                  <a:schemeClr val="bg2">
                    <a:lumMod val="95000"/>
                  </a:schemeClr>
                </a:solidFill>
              </a:rPr>
              <a:t>3.</a:t>
            </a:r>
            <a:r>
              <a:rPr lang="zh-CN" altLang="en-US" sz="2400" b="1">
                <a:solidFill>
                  <a:schemeClr val="bg2">
                    <a:lumMod val="95000"/>
                  </a:schemeClr>
                </a:solidFill>
              </a:rPr>
              <a:t>关注代词，连词。</a:t>
            </a:r>
            <a:endParaRPr lang="zh-CN" altLang="en-US" sz="2400" b="1">
              <a:solidFill>
                <a:schemeClr val="bg2">
                  <a:lumMod val="95000"/>
                </a:schemeClr>
              </a:solidFill>
            </a:endParaRPr>
          </a:p>
        </p:txBody>
      </p:sp>
      <p:sp>
        <p:nvSpPr>
          <p:cNvPr id="5" name="文本框 4"/>
          <p:cNvSpPr txBox="1"/>
          <p:nvPr/>
        </p:nvSpPr>
        <p:spPr>
          <a:xfrm>
            <a:off x="809625" y="4745990"/>
            <a:ext cx="2604135" cy="2030095"/>
          </a:xfrm>
          <a:prstGeom prst="rect">
            <a:avLst/>
          </a:prstGeom>
          <a:noFill/>
        </p:spPr>
        <p:txBody>
          <a:bodyPr wrap="square" rtlCol="0">
            <a:spAutoFit/>
          </a:bodyPr>
          <a:p>
            <a:pPr>
              <a:lnSpc>
                <a:spcPct val="90000"/>
              </a:lnSpc>
              <a:spcBef>
                <a:spcPts val="0"/>
              </a:spcBef>
              <a:spcAft>
                <a:spcPts val="0"/>
              </a:spcAft>
            </a:pPr>
            <a:r>
              <a:rPr lang="en-US" altLang="zh-CN" sz="2000" b="1">
                <a:solidFill>
                  <a:schemeClr val="accent1">
                    <a:lumMod val="75000"/>
                  </a:schemeClr>
                </a:solidFill>
                <a:latin typeface="Times New Roman" panose="02020603050405020304" pitchFamily="18" charset="0"/>
                <a:cs typeface="Times New Roman" panose="02020603050405020304" pitchFamily="18" charset="0"/>
              </a:rPr>
              <a:t>How to do</a:t>
            </a:r>
            <a:endParaRPr lang="en-US" altLang="zh-CN" sz="2000" b="1">
              <a:solidFill>
                <a:schemeClr val="accent1">
                  <a:lumMod val="75000"/>
                </a:schemeClr>
              </a:solidFill>
              <a:latin typeface="Times New Roman" panose="02020603050405020304" pitchFamily="18" charset="0"/>
              <a:cs typeface="Times New Roman" panose="02020603050405020304" pitchFamily="18" charset="0"/>
            </a:endParaRPr>
          </a:p>
          <a:p>
            <a:pPr>
              <a:lnSpc>
                <a:spcPct val="90000"/>
              </a:lnSpc>
              <a:spcBef>
                <a:spcPts val="0"/>
              </a:spcBef>
              <a:spcAft>
                <a:spcPts val="0"/>
              </a:spcAft>
            </a:pPr>
            <a:r>
              <a:rPr lang="en-US" altLang="zh-CN" sz="2000" b="1">
                <a:solidFill>
                  <a:schemeClr val="accent1">
                    <a:lumMod val="75000"/>
                  </a:schemeClr>
                </a:solidFill>
                <a:latin typeface="Times New Roman" panose="02020603050405020304" pitchFamily="18" charset="0"/>
                <a:cs typeface="Times New Roman" panose="02020603050405020304" pitchFamily="18" charset="0"/>
              </a:rPr>
              <a:t>How to do</a:t>
            </a:r>
            <a:endParaRPr lang="en-US" altLang="zh-CN" sz="2000" b="1">
              <a:solidFill>
                <a:schemeClr val="accent1">
                  <a:lumMod val="75000"/>
                </a:schemeClr>
              </a:solidFill>
              <a:latin typeface="Times New Roman" panose="02020603050405020304" pitchFamily="18" charset="0"/>
              <a:cs typeface="Times New Roman" panose="02020603050405020304" pitchFamily="18" charset="0"/>
            </a:endParaRPr>
          </a:p>
          <a:p>
            <a:pPr>
              <a:lnSpc>
                <a:spcPct val="90000"/>
              </a:lnSpc>
              <a:spcBef>
                <a:spcPts val="0"/>
              </a:spcBef>
              <a:spcAft>
                <a:spcPts val="0"/>
              </a:spcAft>
            </a:pPr>
            <a:r>
              <a:rPr lang="en-US" altLang="zh-CN" sz="2000" b="1">
                <a:solidFill>
                  <a:schemeClr val="accent1">
                    <a:lumMod val="75000"/>
                  </a:schemeClr>
                </a:solidFill>
                <a:latin typeface="Times New Roman" panose="02020603050405020304" pitchFamily="18" charset="0"/>
                <a:cs typeface="Times New Roman" panose="02020603050405020304" pitchFamily="18" charset="0"/>
              </a:rPr>
              <a:t>Opinion</a:t>
            </a:r>
            <a:endParaRPr lang="en-US" altLang="zh-CN" sz="2000" b="1">
              <a:solidFill>
                <a:schemeClr val="accent1">
                  <a:lumMod val="75000"/>
                </a:schemeClr>
              </a:solidFill>
              <a:latin typeface="Times New Roman" panose="02020603050405020304" pitchFamily="18" charset="0"/>
              <a:cs typeface="Times New Roman" panose="02020603050405020304" pitchFamily="18" charset="0"/>
            </a:endParaRPr>
          </a:p>
          <a:p>
            <a:pPr>
              <a:lnSpc>
                <a:spcPct val="90000"/>
              </a:lnSpc>
              <a:spcBef>
                <a:spcPts val="0"/>
              </a:spcBef>
              <a:spcAft>
                <a:spcPts val="0"/>
              </a:spcAft>
            </a:pPr>
            <a:r>
              <a:rPr lang="en-US" altLang="zh-CN" sz="2000" b="1">
                <a:solidFill>
                  <a:schemeClr val="accent1">
                    <a:lumMod val="75000"/>
                  </a:schemeClr>
                </a:solidFill>
                <a:latin typeface="Times New Roman" panose="02020603050405020304" pitchFamily="18" charset="0"/>
                <a:cs typeface="Times New Roman" panose="02020603050405020304" pitchFamily="18" charset="0"/>
              </a:rPr>
              <a:t>How to do/ Reminder</a:t>
            </a:r>
            <a:endParaRPr lang="en-US" altLang="zh-CN" sz="2000" b="1">
              <a:solidFill>
                <a:schemeClr val="accent1">
                  <a:lumMod val="75000"/>
                </a:schemeClr>
              </a:solidFill>
              <a:latin typeface="Times New Roman" panose="02020603050405020304" pitchFamily="18" charset="0"/>
              <a:cs typeface="Times New Roman" panose="02020603050405020304" pitchFamily="18" charset="0"/>
            </a:endParaRPr>
          </a:p>
          <a:p>
            <a:pPr>
              <a:lnSpc>
                <a:spcPct val="90000"/>
              </a:lnSpc>
              <a:spcBef>
                <a:spcPts val="0"/>
              </a:spcBef>
              <a:spcAft>
                <a:spcPts val="0"/>
              </a:spcAft>
            </a:pPr>
            <a:r>
              <a:rPr lang="en-US" altLang="zh-CN" sz="2000" b="1">
                <a:solidFill>
                  <a:schemeClr val="accent1">
                    <a:lumMod val="75000"/>
                  </a:schemeClr>
                </a:solidFill>
                <a:latin typeface="Times New Roman" panose="02020603050405020304" pitchFamily="18" charset="0"/>
                <a:cs typeface="Times New Roman" panose="02020603050405020304" pitchFamily="18" charset="0"/>
              </a:rPr>
              <a:t>What+ Effect</a:t>
            </a:r>
            <a:endParaRPr lang="en-US" altLang="zh-CN" sz="2000" b="1">
              <a:solidFill>
                <a:schemeClr val="accent1">
                  <a:lumMod val="75000"/>
                </a:schemeClr>
              </a:solidFill>
              <a:latin typeface="Times New Roman" panose="02020603050405020304" pitchFamily="18" charset="0"/>
              <a:cs typeface="Times New Roman" panose="02020603050405020304" pitchFamily="18" charset="0"/>
            </a:endParaRPr>
          </a:p>
          <a:p>
            <a:pPr>
              <a:lnSpc>
                <a:spcPct val="90000"/>
              </a:lnSpc>
              <a:spcBef>
                <a:spcPts val="0"/>
              </a:spcBef>
              <a:spcAft>
                <a:spcPts val="0"/>
              </a:spcAft>
            </a:pPr>
            <a:r>
              <a:rPr lang="en-US" altLang="zh-CN" sz="2000" b="1">
                <a:solidFill>
                  <a:schemeClr val="accent1">
                    <a:lumMod val="75000"/>
                  </a:schemeClr>
                </a:solidFill>
                <a:latin typeface="Times New Roman" panose="02020603050405020304" pitchFamily="18" charset="0"/>
                <a:cs typeface="Times New Roman" panose="02020603050405020304" pitchFamily="18" charset="0"/>
              </a:rPr>
              <a:t>Effect</a:t>
            </a:r>
            <a:endParaRPr lang="en-US" altLang="zh-CN" sz="2000" b="1">
              <a:solidFill>
                <a:schemeClr val="accent1">
                  <a:lumMod val="75000"/>
                </a:schemeClr>
              </a:solidFill>
              <a:latin typeface="Times New Roman" panose="02020603050405020304" pitchFamily="18" charset="0"/>
              <a:cs typeface="Times New Roman" panose="02020603050405020304" pitchFamily="18" charset="0"/>
            </a:endParaRPr>
          </a:p>
          <a:p>
            <a:pPr>
              <a:lnSpc>
                <a:spcPct val="90000"/>
              </a:lnSpc>
              <a:spcBef>
                <a:spcPts val="0"/>
              </a:spcBef>
              <a:spcAft>
                <a:spcPts val="0"/>
              </a:spcAft>
            </a:pPr>
            <a:r>
              <a:rPr lang="en-US" altLang="zh-CN" sz="2000" b="1">
                <a:solidFill>
                  <a:schemeClr val="accent1">
                    <a:lumMod val="75000"/>
                  </a:schemeClr>
                </a:solidFill>
                <a:latin typeface="Times New Roman" panose="02020603050405020304" pitchFamily="18" charset="0"/>
                <a:cs typeface="Times New Roman" panose="02020603050405020304" pitchFamily="18" charset="0"/>
              </a:rPr>
              <a:t>Purpose+How to do</a:t>
            </a:r>
            <a:endParaRPr lang="en-US" altLang="zh-CN" sz="2000"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圆角矩形 9"/>
          <p:cNvSpPr/>
          <p:nvPr/>
        </p:nvSpPr>
        <p:spPr>
          <a:xfrm>
            <a:off x="3824605" y="6184900"/>
            <a:ext cx="531495" cy="2590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5032375" y="6443980"/>
            <a:ext cx="445135" cy="22669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ldLvl="0" animBg="1"/>
      <p:bldP spid="5" grpId="0"/>
      <p:bldP spid="14"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346815" y="-157480"/>
            <a:ext cx="857885" cy="73025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100" name="文本框 99"/>
          <p:cNvSpPr txBox="1"/>
          <p:nvPr/>
        </p:nvSpPr>
        <p:spPr>
          <a:xfrm>
            <a:off x="150495" y="77470"/>
            <a:ext cx="11303000" cy="2247900"/>
          </a:xfrm>
          <a:prstGeom prst="rect">
            <a:avLst/>
          </a:prstGeom>
          <a:noFill/>
          <a:ln w="9525">
            <a:noFill/>
          </a:ln>
        </p:spPr>
        <p:txBody>
          <a:bodyPr wrap="square">
            <a:noAutofit/>
          </a:bodyPr>
          <a:p>
            <a:pPr indent="306070" algn="just" fontAlgn="auto">
              <a:lnSpc>
                <a:spcPct val="95000"/>
              </a:lnSpc>
              <a:spcBef>
                <a:spcPts val="0"/>
              </a:spcBef>
              <a:spcAft>
                <a:spcPts val="0"/>
              </a:spcAft>
            </a:pPr>
            <a:r>
              <a:rPr lang="en-US" b="1">
                <a:latin typeface="Times New Roman" panose="02020603050405020304" pitchFamily="18" charset="0"/>
                <a:ea typeface="宋体" panose="02010600030101010101" pitchFamily="2" charset="-122"/>
              </a:rPr>
              <a:t>                                                                            How to overcome travel anxiety</a:t>
            </a:r>
            <a:r>
              <a:rPr lang="en-US" b="0">
                <a:latin typeface="Times New Roman" panose="02020603050405020304" pitchFamily="18" charset="0"/>
                <a:ea typeface="宋体" panose="02010600030101010101" pitchFamily="2" charset="-122"/>
              </a:rPr>
              <a:t>        Stress and anxiety around documents and procedures of travel is common. Here are some tips from experts on how to overcome travel anxiety and enjoy your holiday or trip. </a:t>
            </a:r>
            <a:endParaRPr lang="en-US" b="0" u="sng">
              <a:latin typeface="Times New Roman" panose="02020603050405020304" pitchFamily="18" charset="0"/>
              <a:ea typeface="宋体" panose="02010600030101010101" pitchFamily="2" charset="-122"/>
              <a:cs typeface="Times New Roman" panose="02020603050405020304" pitchFamily="18" charset="0"/>
            </a:endParaRPr>
          </a:p>
          <a:p>
            <a:pPr indent="306070" algn="just" fontAlgn="auto">
              <a:lnSpc>
                <a:spcPct val="95000"/>
              </a:lnSpc>
              <a:spcBef>
                <a:spcPts val="0"/>
              </a:spcBef>
              <a:spcAft>
                <a:spcPts val="0"/>
              </a:spcAft>
            </a:pP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u="sng">
                <a:latin typeface="Times New Roman" panose="02020603050405020304" pitchFamily="18" charset="0"/>
                <a:ea typeface="宋体" panose="02010600030101010101" pitchFamily="2" charset="-122"/>
                <a:cs typeface="Times New Roman" panose="02020603050405020304" pitchFamily="18" charset="0"/>
              </a:rPr>
              <a:t>  </a:t>
            </a:r>
            <a:r>
              <a:rPr lang="en-US" b="0" u="sng">
                <a:latin typeface="Times New Roman" panose="02020603050405020304" pitchFamily="18" charset="0"/>
                <a:ea typeface="宋体" panose="02010600030101010101" pitchFamily="2" charset="-122"/>
              </a:rPr>
              <a:t>36   </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To be able to best cope with your travel anxiety, you need to have a good understanding of the things that actually cause it. Once you understand what triggers your anxiety, you can plan ahead for the best ways to handle it.         Plan out your trip details. One of the reasons for your travel anxiety is that you're being taken out of your comfort zone and won't have full control over everything. </a:t>
            </a:r>
            <a:r>
              <a:rPr lang="en-US" b="0" u="sng">
                <a:latin typeface="Times New Roman" panose="02020603050405020304" pitchFamily="18" charset="0"/>
                <a:ea typeface="宋体" panose="02010600030101010101" pitchFamily="2" charset="-122"/>
                <a:cs typeface="Times New Roman" panose="02020603050405020304" pitchFamily="18" charset="0"/>
              </a:rPr>
              <a:t>   </a:t>
            </a:r>
            <a:r>
              <a:rPr lang="en-US" b="0" u="sng">
                <a:latin typeface="Times New Roman" panose="02020603050405020304" pitchFamily="18" charset="0"/>
                <a:ea typeface="宋体" panose="02010600030101010101" pitchFamily="2" charset="-122"/>
              </a:rPr>
              <a:t>37   </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That will give you a sense of control. However, it's equally important to think of alternative plans for anything that could potentially not go as planned.       </a:t>
            </a:r>
            <a:endParaRPr lang="en-US" altLang="en-US" b="0">
              <a:latin typeface="Times New Roman" panose="02020603050405020304" pitchFamily="18" charset="0"/>
              <a:ea typeface="宋体" panose="02010600030101010101" pitchFamily="2" charset="-122"/>
            </a:endParaRPr>
          </a:p>
        </p:txBody>
      </p:sp>
      <p:sp>
        <p:nvSpPr>
          <p:cNvPr id="2" name="文本框 1"/>
          <p:cNvSpPr txBox="1"/>
          <p:nvPr/>
        </p:nvSpPr>
        <p:spPr>
          <a:xfrm>
            <a:off x="3550920" y="2413635"/>
            <a:ext cx="8534400" cy="2030095"/>
          </a:xfrm>
          <a:prstGeom prst="rect">
            <a:avLst/>
          </a:prstGeom>
          <a:noFill/>
          <a:ln w="12700" cmpd="sng">
            <a:solidFill>
              <a:schemeClr val="accent1">
                <a:shade val="50000"/>
              </a:schemeClr>
            </a:solidFill>
            <a:prstDash val="solid"/>
          </a:ln>
        </p:spPr>
        <p:txBody>
          <a:bodyPr wrap="square">
            <a:spAutoFit/>
          </a:bodyPr>
          <a:p>
            <a:pPr indent="0" fontAlgn="auto"/>
            <a:r>
              <a:rPr lang="en-US" b="0">
                <a:latin typeface="Times New Roman" panose="02020603050405020304" pitchFamily="18" charset="0"/>
                <a:ea typeface="宋体" panose="02010600030101010101" pitchFamily="2" charset="-122"/>
              </a:rPr>
              <a:t>A. Brainstorm various kinds of anxiety. B. Understand where your anxiety originates. C. Frankly speaking, negative feelings can't be avoided. D. Make sure to incorporate physical activity in your days. E. Deep breathing is a technique proven to help reduce stress. F. They will keep your mind occupied, decreasing your feelings of anxiety. G. To help ease that anxious feeling, try to plan out your trip in as much detail as possible. </a:t>
            </a:r>
            <a:endParaRPr lang="en-US" altLang="en-US" b="0">
              <a:latin typeface="Times New Roman" panose="02020603050405020304" pitchFamily="18" charset="0"/>
              <a:ea typeface="宋体" panose="02010600030101010101" pitchFamily="2" charset="-122"/>
            </a:endParaRPr>
          </a:p>
        </p:txBody>
      </p:sp>
      <p:sp>
        <p:nvSpPr>
          <p:cNvPr id="26" name="文本框 25"/>
          <p:cNvSpPr txBox="1"/>
          <p:nvPr/>
        </p:nvSpPr>
        <p:spPr>
          <a:xfrm>
            <a:off x="942975" y="4345305"/>
            <a:ext cx="11142345" cy="1753235"/>
          </a:xfrm>
          <a:prstGeom prst="rect">
            <a:avLst/>
          </a:prstGeom>
          <a:noFill/>
        </p:spPr>
        <p:txBody>
          <a:bodyPr wrap="square" rtlCol="0">
            <a:spAutoFit/>
          </a:bodyPr>
          <a:p>
            <a:r>
              <a:rPr lang="zh-CN" altLang="en-US" b="1">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解析：</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b="1">
                <a:solidFill>
                  <a:schemeClr val="accent1">
                    <a:lumMod val="75000"/>
                  </a:schemeClr>
                </a:solidFill>
                <a:latin typeface="Times New Roman" panose="02020603050405020304" pitchFamily="18" charset="0"/>
                <a:cs typeface="Times New Roman" panose="02020603050405020304" pitchFamily="18" charset="0"/>
              </a:rPr>
              <a:t>36. </a:t>
            </a:r>
            <a:r>
              <a:rPr lang="zh-CN" altLang="en-US" b="1">
                <a:solidFill>
                  <a:schemeClr val="accent1">
                    <a:lumMod val="75000"/>
                  </a:schemeClr>
                </a:solidFill>
                <a:latin typeface="Times New Roman" panose="02020603050405020304" pitchFamily="18" charset="0"/>
                <a:cs typeface="Times New Roman" panose="02020603050405020304" pitchFamily="18" charset="0"/>
              </a:rPr>
              <a:t>概览全文后可知，本空为段首句，承上介绍克服旅途焦虑的具体做法</a:t>
            </a:r>
            <a:r>
              <a:rPr lang="en-US" altLang="zh-CN" b="1">
                <a:solidFill>
                  <a:schemeClr val="accent1">
                    <a:lumMod val="75000"/>
                  </a:schemeClr>
                </a:solidFill>
                <a:latin typeface="Times New Roman" panose="02020603050405020304" pitchFamily="18" charset="0"/>
                <a:cs typeface="Times New Roman" panose="02020603050405020304" pitchFamily="18" charset="0"/>
              </a:rPr>
              <a:t>How to do</a:t>
            </a:r>
            <a:r>
              <a:rPr lang="zh-CN" altLang="en-US" b="1">
                <a:solidFill>
                  <a:schemeClr val="accent1">
                    <a:lumMod val="75000"/>
                  </a:schemeClr>
                </a:solidFill>
                <a:latin typeface="Times New Roman" panose="02020603050405020304" pitchFamily="18" charset="0"/>
                <a:cs typeface="Times New Roman" panose="02020603050405020304" pitchFamily="18" charset="0"/>
              </a:rPr>
              <a:t>，为该段的主题句。结合后文</a:t>
            </a:r>
            <a:r>
              <a:rPr lang="en-US" altLang="zh-CN" b="1">
                <a:solidFill>
                  <a:schemeClr val="accent1">
                    <a:lumMod val="75000"/>
                  </a:schemeClr>
                </a:solidFill>
                <a:latin typeface="Times New Roman" panose="02020603050405020304" pitchFamily="18" charset="0"/>
                <a:cs typeface="Times New Roman" panose="02020603050405020304" pitchFamily="18" charset="0"/>
              </a:rPr>
              <a:t> cause, trigger</a:t>
            </a:r>
            <a:r>
              <a:rPr lang="zh-CN" altLang="en-US" b="1">
                <a:solidFill>
                  <a:schemeClr val="accent1">
                    <a:lumMod val="75000"/>
                  </a:schemeClr>
                </a:solidFill>
                <a:latin typeface="Times New Roman" panose="02020603050405020304" pitchFamily="18" charset="0"/>
                <a:cs typeface="Times New Roman" panose="02020603050405020304" pitchFamily="18" charset="0"/>
              </a:rPr>
              <a:t>得知本段介绍的方法是了解焦虑的源头，选项中</a:t>
            </a:r>
            <a:r>
              <a:rPr lang="en-US" altLang="zh-CN" b="1">
                <a:solidFill>
                  <a:schemeClr val="accent1">
                    <a:lumMod val="75000"/>
                  </a:schemeClr>
                </a:solidFill>
                <a:latin typeface="Times New Roman" panose="02020603050405020304" pitchFamily="18" charset="0"/>
                <a:cs typeface="Times New Roman" panose="02020603050405020304" pitchFamily="18" charset="0"/>
              </a:rPr>
              <a:t>originate</a:t>
            </a:r>
            <a:r>
              <a:rPr lang="zh-CN" altLang="en-US" b="1">
                <a:solidFill>
                  <a:schemeClr val="accent1">
                    <a:lumMod val="75000"/>
                  </a:schemeClr>
                </a:solidFill>
                <a:latin typeface="Times New Roman" panose="02020603050405020304" pitchFamily="18" charset="0"/>
                <a:cs typeface="Times New Roman" panose="02020603050405020304" pitchFamily="18" charset="0"/>
              </a:rPr>
              <a:t>与之相对应，故选</a:t>
            </a:r>
            <a:r>
              <a:rPr lang="en-US" altLang="zh-CN" b="1">
                <a:solidFill>
                  <a:schemeClr val="accent1">
                    <a:lumMod val="75000"/>
                  </a:schemeClr>
                </a:solidFill>
                <a:latin typeface="Times New Roman" panose="02020603050405020304" pitchFamily="18" charset="0"/>
                <a:cs typeface="Times New Roman" panose="02020603050405020304" pitchFamily="18" charset="0"/>
              </a:rPr>
              <a:t>B</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endParaRPr lang="en-US" altLang="zh-CN"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37. </a:t>
            </a:r>
            <a:r>
              <a:rPr lang="zh-CN" altLang="en-US" b="1">
                <a:solidFill>
                  <a:schemeClr val="accent1">
                    <a:lumMod val="75000"/>
                  </a:schemeClr>
                </a:solidFill>
                <a:latin typeface="Times New Roman" panose="02020603050405020304" pitchFamily="18" charset="0"/>
                <a:cs typeface="Times New Roman" panose="02020603050405020304" pitchFamily="18" charset="0"/>
              </a:rPr>
              <a:t>该空为段中空，承上启下。结合空后句得知，该空应该是相应的做法</a:t>
            </a:r>
            <a:r>
              <a:rPr lang="en-US" altLang="zh-CN" b="1">
                <a:solidFill>
                  <a:schemeClr val="accent1">
                    <a:lumMod val="75000"/>
                  </a:schemeClr>
                </a:solidFill>
                <a:latin typeface="Times New Roman" panose="02020603050405020304" pitchFamily="18" charset="0"/>
                <a:cs typeface="Times New Roman" panose="02020603050405020304" pitchFamily="18" charset="0"/>
              </a:rPr>
              <a:t>How to do,</a:t>
            </a:r>
            <a:r>
              <a:rPr lang="zh-CN" altLang="en-US" b="1">
                <a:solidFill>
                  <a:schemeClr val="accent1">
                    <a:lumMod val="75000"/>
                  </a:schemeClr>
                </a:solidFill>
                <a:latin typeface="Times New Roman" panose="02020603050405020304" pitchFamily="18" charset="0"/>
                <a:cs typeface="Times New Roman" panose="02020603050405020304" pitchFamily="18" charset="0"/>
              </a:rPr>
              <a:t>承接前文因不能掌控所有事情而引起焦虑。选项中</a:t>
            </a:r>
            <a:r>
              <a:rPr lang="en-US" altLang="zh-CN" b="1">
                <a:solidFill>
                  <a:schemeClr val="accent1">
                    <a:lumMod val="75000"/>
                  </a:schemeClr>
                </a:solidFill>
                <a:latin typeface="Times New Roman" panose="02020603050405020304" pitchFamily="18" charset="0"/>
                <a:cs typeface="Times New Roman" panose="02020603050405020304" pitchFamily="18" charset="0"/>
              </a:rPr>
              <a:t>that</a:t>
            </a:r>
            <a:r>
              <a:rPr lang="zh-CN" altLang="en-US" b="1">
                <a:solidFill>
                  <a:schemeClr val="accent1">
                    <a:lumMod val="75000"/>
                  </a:schemeClr>
                </a:solidFill>
                <a:latin typeface="Times New Roman" panose="02020603050405020304" pitchFamily="18" charset="0"/>
                <a:cs typeface="Times New Roman" panose="02020603050405020304" pitchFamily="18" charset="0"/>
              </a:rPr>
              <a:t>承前，</a:t>
            </a:r>
            <a:r>
              <a:rPr lang="en-US" altLang="zh-CN" b="1">
                <a:solidFill>
                  <a:schemeClr val="accent1">
                    <a:lumMod val="75000"/>
                  </a:schemeClr>
                </a:solidFill>
                <a:latin typeface="Times New Roman" panose="02020603050405020304" pitchFamily="18" charset="0"/>
                <a:cs typeface="Times New Roman" panose="02020603050405020304" pitchFamily="18" charset="0"/>
              </a:rPr>
              <a:t>detail</a:t>
            </a:r>
            <a:r>
              <a:rPr lang="zh-CN" altLang="en-US" b="1">
                <a:solidFill>
                  <a:schemeClr val="accent1">
                    <a:lumMod val="75000"/>
                  </a:schemeClr>
                </a:solidFill>
                <a:latin typeface="Times New Roman" panose="02020603050405020304" pitchFamily="18" charset="0"/>
                <a:cs typeface="Times New Roman" panose="02020603050405020304" pitchFamily="18" charset="0"/>
              </a:rPr>
              <a:t>呼应段首主题句规划旅程细节，可知选</a:t>
            </a:r>
            <a:r>
              <a:rPr lang="en-US" altLang="zh-CN" b="1">
                <a:solidFill>
                  <a:schemeClr val="accent1">
                    <a:lumMod val="75000"/>
                  </a:schemeClr>
                </a:solidFill>
                <a:latin typeface="Times New Roman" panose="02020603050405020304" pitchFamily="18" charset="0"/>
                <a:cs typeface="Times New Roman" panose="02020603050405020304" pitchFamily="18" charset="0"/>
              </a:rPr>
              <a:t>G</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endParaRPr lang="en-US" altLang="zh-CN"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圆角矩形 9"/>
          <p:cNvSpPr/>
          <p:nvPr/>
        </p:nvSpPr>
        <p:spPr>
          <a:xfrm>
            <a:off x="7065645" y="933450"/>
            <a:ext cx="4387215" cy="2336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180975" y="1167130"/>
            <a:ext cx="1578610"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2752090" y="1167130"/>
            <a:ext cx="2282190"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6828790" y="2771775"/>
            <a:ext cx="963295"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9445625" y="4123055"/>
            <a:ext cx="2418080"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5118735" y="4123055"/>
            <a:ext cx="408940" cy="24701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5689600" y="1697990"/>
            <a:ext cx="3540760" cy="24701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635635" y="1450975"/>
            <a:ext cx="2443480" cy="24701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23" dur="500"/>
                                        <p:tgtEl>
                                          <p:spTgt spid="26">
                                            <p:txEl>
                                              <p:pRg st="1" end="1"/>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39" dur="500"/>
                                        <p:tgtEl>
                                          <p:spTgt spid="26">
                                            <p:txEl>
                                              <p:pRg st="2" end="2"/>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P spid="10" grpId="0" bldLvl="0" animBg="1"/>
      <p:bldP spid="3" grpId="0" bldLvl="0" animBg="1"/>
      <p:bldP spid="4" grpId="0" bldLvl="0" animBg="1"/>
      <p:bldP spid="5" grpId="0" bldLvl="0" animBg="1"/>
      <p:bldP spid="11" grpId="0" bldLvl="0" animBg="1"/>
      <p:bldP spid="12" grpId="0" bldLvl="0" animBg="1"/>
      <p:bldP spid="13" grpId="0" bldLvl="0" animBg="1"/>
      <p:bldP spid="1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346815" y="-157480"/>
            <a:ext cx="857885" cy="73025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100" name="文本框 99"/>
          <p:cNvSpPr txBox="1"/>
          <p:nvPr/>
        </p:nvSpPr>
        <p:spPr>
          <a:xfrm>
            <a:off x="150495" y="77470"/>
            <a:ext cx="11303000" cy="2457450"/>
          </a:xfrm>
          <a:prstGeom prst="rect">
            <a:avLst/>
          </a:prstGeom>
          <a:noFill/>
          <a:ln w="9525">
            <a:noFill/>
          </a:ln>
        </p:spPr>
        <p:txBody>
          <a:bodyPr wrap="square">
            <a:spAutoFit/>
          </a:bodyPr>
          <a:p>
            <a:pPr indent="306070" algn="just" fontAlgn="auto">
              <a:lnSpc>
                <a:spcPct val="95000"/>
              </a:lnSpc>
              <a:spcBef>
                <a:spcPts val="0"/>
              </a:spcBef>
              <a:spcAft>
                <a:spcPts val="0"/>
              </a:spcAft>
            </a:pPr>
            <a:r>
              <a:rPr lang="en-US" b="0">
                <a:latin typeface="Times New Roman" panose="02020603050405020304" pitchFamily="18" charset="0"/>
                <a:ea typeface="宋体" panose="02010600030101010101" pitchFamily="2" charset="-122"/>
              </a:rPr>
              <a:t>    Make use of different relaxation techniques. </a:t>
            </a:r>
            <a:r>
              <a:rPr lang="en-US" b="0" u="sng">
                <a:latin typeface="Times New Roman" panose="02020603050405020304" pitchFamily="18" charset="0"/>
                <a:ea typeface="宋体" panose="02010600030101010101" pitchFamily="2" charset="-122"/>
                <a:cs typeface="Times New Roman" panose="02020603050405020304" pitchFamily="18" charset="0"/>
              </a:rPr>
              <a:t>   </a:t>
            </a:r>
            <a:r>
              <a:rPr lang="en-US" b="0" u="sng">
                <a:latin typeface="Times New Roman" panose="02020603050405020304" pitchFamily="18" charset="0"/>
                <a:ea typeface="宋体" panose="02010600030101010101" pitchFamily="2" charset="-122"/>
              </a:rPr>
              <a:t>38   </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Another useful way to calm your mind is by meditating. To make sure you find the mindfulness technique that works best for you, try out a few different ones beforehand and use the most efficient one during your trip to set your mind at ease.       Have things with you that bring you joy. These can include physical item s like a book to read, or a game to play. It can be extremely useful in distracting you from your negative feelings. Alternatively, you can create a playlist of songs you love or have your favourite TV show with you. </a:t>
            </a:r>
            <a:r>
              <a:rPr lang="en-US" b="0" u="sng">
                <a:latin typeface="Times New Roman" panose="02020603050405020304" pitchFamily="18" charset="0"/>
                <a:ea typeface="宋体" panose="02010600030101010101" pitchFamily="2" charset="-122"/>
                <a:cs typeface="Times New Roman" panose="02020603050405020304" pitchFamily="18" charset="0"/>
              </a:rPr>
              <a:t>   </a:t>
            </a:r>
            <a:r>
              <a:rPr lang="en-US" b="0" u="sng">
                <a:latin typeface="Times New Roman" panose="02020603050405020304" pitchFamily="18" charset="0"/>
                <a:ea typeface="宋体" panose="02010600030101010101" pitchFamily="2" charset="-122"/>
              </a:rPr>
              <a:t>39   </a:t>
            </a:r>
            <a:r>
              <a:rPr lang="en-US" b="0">
                <a:latin typeface="Times New Roman" panose="02020603050405020304" pitchFamily="18" charset="0"/>
                <a:ea typeface="宋体" panose="02010600030101010101" pitchFamily="2" charset="-122"/>
              </a:rPr>
              <a:t>      Don't forget your physical health. Being physically active is a great way to reduce feelings of anxiety and stress. </a:t>
            </a:r>
            <a:r>
              <a:rPr lang="en-US" b="0" u="sng">
                <a:latin typeface="Times New Roman" panose="02020603050405020304" pitchFamily="18" charset="0"/>
                <a:ea typeface="宋体" panose="02010600030101010101" pitchFamily="2" charset="-122"/>
                <a:cs typeface="Times New Roman" panose="02020603050405020304" pitchFamily="18" charset="0"/>
              </a:rPr>
              <a:t>   </a:t>
            </a:r>
            <a:r>
              <a:rPr lang="en-US" b="0" u="sng">
                <a:latin typeface="Times New Roman" panose="02020603050405020304" pitchFamily="18" charset="0"/>
                <a:ea typeface="宋体" panose="02010600030101010101" pitchFamily="2" charset="-122"/>
              </a:rPr>
              <a:t>40   </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Going outside and connecting with nature can have a positive effect on your physical and mental wellbeing, which in turn will help reduce your anxious thoughts. </a:t>
            </a:r>
            <a:endParaRPr lang="en-US" altLang="en-US" b="0">
              <a:latin typeface="Times New Roman" panose="02020603050405020304" pitchFamily="18" charset="0"/>
              <a:ea typeface="宋体" panose="02010600030101010101" pitchFamily="2" charset="-122"/>
            </a:endParaRPr>
          </a:p>
        </p:txBody>
      </p:sp>
      <p:sp>
        <p:nvSpPr>
          <p:cNvPr id="2" name="文本框 1"/>
          <p:cNvSpPr txBox="1"/>
          <p:nvPr/>
        </p:nvSpPr>
        <p:spPr>
          <a:xfrm>
            <a:off x="3477260" y="2534920"/>
            <a:ext cx="8534400" cy="2030095"/>
          </a:xfrm>
          <a:prstGeom prst="rect">
            <a:avLst/>
          </a:prstGeom>
          <a:noFill/>
          <a:ln w="12700" cmpd="sng">
            <a:solidFill>
              <a:schemeClr val="accent1">
                <a:shade val="50000"/>
              </a:schemeClr>
            </a:solidFill>
            <a:prstDash val="solid"/>
          </a:ln>
        </p:spPr>
        <p:txBody>
          <a:bodyPr wrap="square">
            <a:spAutoFit/>
          </a:bodyPr>
          <a:p>
            <a:pPr indent="0" fontAlgn="auto"/>
            <a:r>
              <a:rPr lang="en-US" b="0">
                <a:latin typeface="Times New Roman" panose="02020603050405020304" pitchFamily="18" charset="0"/>
                <a:ea typeface="宋体" panose="02010600030101010101" pitchFamily="2" charset="-122"/>
              </a:rPr>
              <a:t>A. Brainstorm various kinds of anxiety. B. Understand where your anxiety originates. C. Frankly speaking, negative feelings can't be avoided. D. Make sure to incorporate physical activity in your days. E. Deep breathing is a technique proven to help reduce stress. F. They will keep your mind occupied, decreasing your feelings of anxiety. G. To help ease that anxious feeling, try to plan out your trip in as much detail as possible. </a:t>
            </a:r>
            <a:endParaRPr lang="en-US" altLang="en-US" b="0">
              <a:latin typeface="Times New Roman" panose="02020603050405020304" pitchFamily="18" charset="0"/>
              <a:ea typeface="宋体" panose="02010600030101010101" pitchFamily="2" charset="-122"/>
            </a:endParaRPr>
          </a:p>
        </p:txBody>
      </p:sp>
      <p:sp>
        <p:nvSpPr>
          <p:cNvPr id="26" name="文本框 25"/>
          <p:cNvSpPr txBox="1"/>
          <p:nvPr/>
        </p:nvSpPr>
        <p:spPr>
          <a:xfrm>
            <a:off x="869315" y="4380865"/>
            <a:ext cx="11142345" cy="2584450"/>
          </a:xfrm>
          <a:prstGeom prst="rect">
            <a:avLst/>
          </a:prstGeom>
          <a:noFill/>
        </p:spPr>
        <p:txBody>
          <a:bodyPr wrap="square" rtlCol="0">
            <a:spAutoFit/>
          </a:bodyPr>
          <a:p>
            <a:r>
              <a:rPr lang="zh-CN" altLang="en-US" b="1">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解析：</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b="1">
                <a:solidFill>
                  <a:schemeClr val="accent1">
                    <a:lumMod val="75000"/>
                  </a:schemeClr>
                </a:solidFill>
                <a:latin typeface="Times New Roman" panose="02020603050405020304" pitchFamily="18" charset="0"/>
                <a:cs typeface="Times New Roman" panose="02020603050405020304" pitchFamily="18" charset="0"/>
              </a:rPr>
              <a:t>38. </a:t>
            </a:r>
            <a:r>
              <a:rPr lang="zh-CN" b="1">
                <a:solidFill>
                  <a:schemeClr val="accent1">
                    <a:lumMod val="75000"/>
                  </a:schemeClr>
                </a:solidFill>
                <a:latin typeface="Times New Roman" panose="02020603050405020304" pitchFamily="18" charset="0"/>
                <a:cs typeface="Times New Roman" panose="02020603050405020304" pitchFamily="18" charset="0"/>
              </a:rPr>
              <a:t>段中空</a:t>
            </a:r>
            <a:r>
              <a:rPr lang="zh-CN" altLang="en-US" b="1">
                <a:solidFill>
                  <a:schemeClr val="accent1">
                    <a:lumMod val="75000"/>
                  </a:schemeClr>
                </a:solidFill>
                <a:latin typeface="Times New Roman" panose="02020603050405020304" pitchFamily="18" charset="0"/>
                <a:cs typeface="Times New Roman" panose="02020603050405020304" pitchFamily="18" charset="0"/>
              </a:rPr>
              <a:t>。在主题句后，该段介绍不同的放松技巧。根据空后说另一种有用的平静心绪的方法是</a:t>
            </a:r>
            <a:r>
              <a:rPr lang="en-US" altLang="zh-CN" b="1">
                <a:solidFill>
                  <a:schemeClr val="accent1">
                    <a:lumMod val="75000"/>
                  </a:schemeClr>
                </a:solidFill>
                <a:latin typeface="Times New Roman" panose="02020603050405020304" pitchFamily="18" charset="0"/>
                <a:cs typeface="Times New Roman" panose="02020603050405020304" pitchFamily="18" charset="0"/>
              </a:rPr>
              <a:t>……</a:t>
            </a:r>
            <a:r>
              <a:rPr lang="zh-CN" altLang="en-US" b="1">
                <a:solidFill>
                  <a:schemeClr val="accent1">
                    <a:lumMod val="75000"/>
                  </a:schemeClr>
                </a:solidFill>
                <a:latin typeface="Times New Roman" panose="02020603050405020304" pitchFamily="18" charset="0"/>
                <a:cs typeface="Times New Roman" panose="02020603050405020304" pitchFamily="18" charset="0"/>
              </a:rPr>
              <a:t>可知，该空也是介绍相应的做法。选项中的</a:t>
            </a:r>
            <a:r>
              <a:rPr lang="en-US" altLang="zh-CN" b="1">
                <a:solidFill>
                  <a:schemeClr val="accent1">
                    <a:lumMod val="75000"/>
                  </a:schemeClr>
                </a:solidFill>
                <a:latin typeface="Times New Roman" panose="02020603050405020304" pitchFamily="18" charset="0"/>
                <a:cs typeface="Times New Roman" panose="02020603050405020304" pitchFamily="18" charset="0"/>
              </a:rPr>
              <a:t>technique</a:t>
            </a:r>
            <a:r>
              <a:rPr lang="zh-CN" altLang="en-US" b="1">
                <a:solidFill>
                  <a:schemeClr val="accent1">
                    <a:lumMod val="75000"/>
                  </a:schemeClr>
                </a:solidFill>
                <a:latin typeface="Times New Roman" panose="02020603050405020304" pitchFamily="18" charset="0"/>
                <a:cs typeface="Times New Roman" panose="02020603050405020304" pitchFamily="18" charset="0"/>
              </a:rPr>
              <a:t>也与原文对应，故选</a:t>
            </a:r>
            <a:r>
              <a:rPr lang="en-US" altLang="zh-CN" b="1">
                <a:solidFill>
                  <a:schemeClr val="accent1">
                    <a:lumMod val="75000"/>
                  </a:schemeClr>
                </a:solidFill>
                <a:latin typeface="Times New Roman" panose="02020603050405020304" pitchFamily="18" charset="0"/>
                <a:cs typeface="Times New Roman" panose="02020603050405020304" pitchFamily="18" charset="0"/>
              </a:rPr>
              <a:t>E</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r>
              <a:rPr lang="en-US" altLang="zh-CN" b="1">
                <a:solidFill>
                  <a:schemeClr val="accent1">
                    <a:lumMod val="75000"/>
                  </a:schemeClr>
                </a:solidFill>
                <a:latin typeface="Times New Roman" panose="02020603050405020304" pitchFamily="18" charset="0"/>
                <a:cs typeface="Times New Roman" panose="02020603050405020304" pitchFamily="18" charset="0"/>
              </a:rPr>
              <a:t>What+Effect</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endParaRPr lang="en-US" altLang="zh-CN"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39. </a:t>
            </a:r>
            <a:r>
              <a:rPr lang="zh-CN" altLang="en-US" b="1">
                <a:solidFill>
                  <a:schemeClr val="accent1">
                    <a:lumMod val="75000"/>
                  </a:schemeClr>
                </a:solidFill>
                <a:latin typeface="Times New Roman" panose="02020603050405020304" pitchFamily="18" charset="0"/>
                <a:cs typeface="Times New Roman" panose="02020603050405020304" pitchFamily="18" charset="0"/>
              </a:rPr>
              <a:t>该空为段尾空，根据文本结构，每段介绍一种环节焦虑的方法，该空大概率承上或总结。根据前文结构，可知</a:t>
            </a:r>
            <a:r>
              <a:rPr lang="en-US" altLang="zh-CN" b="1">
                <a:solidFill>
                  <a:schemeClr val="accent1">
                    <a:lumMod val="75000"/>
                  </a:schemeClr>
                </a:solidFill>
                <a:latin typeface="Times New Roman" panose="02020603050405020304" pitchFamily="18" charset="0"/>
                <a:cs typeface="Times New Roman" panose="02020603050405020304" pitchFamily="18" charset="0"/>
              </a:rPr>
              <a:t>Alternatively</a:t>
            </a:r>
            <a:r>
              <a:rPr lang="zh-CN" altLang="en-US" b="1">
                <a:solidFill>
                  <a:schemeClr val="accent1">
                    <a:lumMod val="75000"/>
                  </a:schemeClr>
                </a:solidFill>
                <a:latin typeface="Times New Roman" panose="02020603050405020304" pitchFamily="18" charset="0"/>
                <a:cs typeface="Times New Roman" panose="02020603050405020304" pitchFamily="18" charset="0"/>
              </a:rPr>
              <a:t>引导的是第二种方法，前一种方法解释是</a:t>
            </a:r>
            <a:r>
              <a:rPr lang="en-US" altLang="zh-CN" b="1">
                <a:solidFill>
                  <a:schemeClr val="accent1">
                    <a:lumMod val="75000"/>
                  </a:schemeClr>
                </a:solidFill>
                <a:latin typeface="Times New Roman" panose="02020603050405020304" pitchFamily="18" charset="0"/>
                <a:cs typeface="Times New Roman" panose="02020603050405020304" pitchFamily="18" charset="0"/>
              </a:rPr>
              <a:t>What+How</a:t>
            </a:r>
            <a:r>
              <a:rPr lang="zh-CN" altLang="en-US" b="1">
                <a:solidFill>
                  <a:schemeClr val="accent1">
                    <a:lumMod val="75000"/>
                  </a:schemeClr>
                </a:solidFill>
                <a:latin typeface="Times New Roman" panose="02020603050405020304" pitchFamily="18" charset="0"/>
                <a:cs typeface="Times New Roman" panose="02020603050405020304" pitchFamily="18" charset="0"/>
              </a:rPr>
              <a:t>的结构，</a:t>
            </a:r>
            <a:r>
              <a:rPr lang="en-US" altLang="zh-CN" b="1">
                <a:solidFill>
                  <a:schemeClr val="accent1">
                    <a:lumMod val="75000"/>
                  </a:schemeClr>
                </a:solidFill>
                <a:latin typeface="Times New Roman" panose="02020603050405020304" pitchFamily="18" charset="0"/>
                <a:cs typeface="Times New Roman" panose="02020603050405020304" pitchFamily="18" charset="0"/>
              </a:rPr>
              <a:t> </a:t>
            </a:r>
            <a:r>
              <a:rPr lang="zh-CN" altLang="en-US" b="1">
                <a:solidFill>
                  <a:schemeClr val="accent1">
                    <a:lumMod val="75000"/>
                  </a:schemeClr>
                </a:solidFill>
                <a:latin typeface="Times New Roman" panose="02020603050405020304" pitchFamily="18" charset="0"/>
                <a:cs typeface="Times New Roman" panose="02020603050405020304" pitchFamily="18" charset="0"/>
              </a:rPr>
              <a:t>可知该空选</a:t>
            </a:r>
            <a:r>
              <a:rPr lang="en-US" altLang="zh-CN" b="1">
                <a:solidFill>
                  <a:schemeClr val="accent1">
                    <a:lumMod val="75000"/>
                  </a:schemeClr>
                </a:solidFill>
                <a:latin typeface="Times New Roman" panose="02020603050405020304" pitchFamily="18" charset="0"/>
                <a:cs typeface="Times New Roman" panose="02020603050405020304" pitchFamily="18" charset="0"/>
              </a:rPr>
              <a:t>F</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r>
              <a:rPr lang="en-US" altLang="zh-CN" b="1">
                <a:solidFill>
                  <a:schemeClr val="accent1">
                    <a:lumMod val="75000"/>
                  </a:schemeClr>
                </a:solidFill>
                <a:latin typeface="Times New Roman" panose="02020603050405020304" pitchFamily="18" charset="0"/>
                <a:cs typeface="Times New Roman" panose="02020603050405020304" pitchFamily="18" charset="0"/>
              </a:rPr>
              <a:t>they</a:t>
            </a:r>
            <a:r>
              <a:rPr lang="zh-CN" altLang="en-US" b="1">
                <a:solidFill>
                  <a:schemeClr val="accent1">
                    <a:lumMod val="75000"/>
                  </a:schemeClr>
                </a:solidFill>
                <a:latin typeface="Times New Roman" panose="02020603050405020304" pitchFamily="18" charset="0"/>
                <a:cs typeface="Times New Roman" panose="02020603050405020304" pitchFamily="18" charset="0"/>
              </a:rPr>
              <a:t>有效承前，</a:t>
            </a:r>
            <a:r>
              <a:rPr lang="en-US" altLang="zh-CN" b="1">
                <a:solidFill>
                  <a:schemeClr val="accent1">
                    <a:lumMod val="75000"/>
                  </a:schemeClr>
                </a:solidFill>
                <a:latin typeface="Times New Roman" panose="02020603050405020304" pitchFamily="18" charset="0"/>
                <a:cs typeface="Times New Roman" panose="02020603050405020304" pitchFamily="18" charset="0"/>
              </a:rPr>
              <a:t>keep</a:t>
            </a:r>
            <a:r>
              <a:rPr lang="zh-CN" altLang="en-US" b="1">
                <a:solidFill>
                  <a:schemeClr val="accent1">
                    <a:lumMod val="75000"/>
                  </a:schemeClr>
                </a:solidFill>
                <a:latin typeface="Times New Roman" panose="02020603050405020304" pitchFamily="18" charset="0"/>
                <a:cs typeface="Times New Roman" panose="02020603050405020304" pitchFamily="18" charset="0"/>
              </a:rPr>
              <a:t>和</a:t>
            </a:r>
            <a:r>
              <a:rPr lang="en-US" altLang="zh-CN" b="1">
                <a:solidFill>
                  <a:schemeClr val="accent1">
                    <a:lumMod val="75000"/>
                  </a:schemeClr>
                </a:solidFill>
                <a:latin typeface="Times New Roman" panose="02020603050405020304" pitchFamily="18" charset="0"/>
                <a:cs typeface="Times New Roman" panose="02020603050405020304" pitchFamily="18" charset="0"/>
              </a:rPr>
              <a:t>decrease</a:t>
            </a:r>
            <a:r>
              <a:rPr lang="zh-CN" altLang="en-US" b="1">
                <a:solidFill>
                  <a:schemeClr val="accent1">
                    <a:lumMod val="75000"/>
                  </a:schemeClr>
                </a:solidFill>
                <a:latin typeface="Times New Roman" panose="02020603050405020304" pitchFamily="18" charset="0"/>
                <a:cs typeface="Times New Roman" panose="02020603050405020304" pitchFamily="18" charset="0"/>
              </a:rPr>
              <a:t>引导的表达介绍听喜爱歌单和电视节目的作用和效果。</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40. </a:t>
            </a:r>
            <a:r>
              <a:rPr lang="zh-CN" altLang="en-US" b="1">
                <a:solidFill>
                  <a:schemeClr val="accent1">
                    <a:lumMod val="75000"/>
                  </a:schemeClr>
                </a:solidFill>
                <a:latin typeface="Times New Roman" panose="02020603050405020304" pitchFamily="18" charset="0"/>
                <a:cs typeface="Times New Roman" panose="02020603050405020304" pitchFamily="18" charset="0"/>
              </a:rPr>
              <a:t>段中空。根据该段主题句及前句，都是讲述要关注身体健康。空后说外出走进大自然的好处，因此可知该空围绕在生活中提升身体健康展开，选项中</a:t>
            </a:r>
            <a:r>
              <a:rPr lang="en-US" altLang="zh-CN" b="1">
                <a:solidFill>
                  <a:schemeClr val="accent1">
                    <a:lumMod val="75000"/>
                  </a:schemeClr>
                </a:solidFill>
                <a:latin typeface="Times New Roman" panose="02020603050405020304" pitchFamily="18" charset="0"/>
                <a:cs typeface="Times New Roman" panose="02020603050405020304" pitchFamily="18" charset="0"/>
              </a:rPr>
              <a:t>physical activity</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r>
              <a:rPr lang="en-US" altLang="zh-CN" b="1">
                <a:solidFill>
                  <a:schemeClr val="accent1">
                    <a:lumMod val="75000"/>
                  </a:schemeClr>
                </a:solidFill>
                <a:latin typeface="Times New Roman" panose="02020603050405020304" pitchFamily="18" charset="0"/>
                <a:cs typeface="Times New Roman" panose="02020603050405020304" pitchFamily="18" charset="0"/>
              </a:rPr>
              <a:t> in your days</a:t>
            </a:r>
            <a:r>
              <a:rPr lang="zh-CN" altLang="en-US" b="1">
                <a:solidFill>
                  <a:schemeClr val="accent1">
                    <a:lumMod val="75000"/>
                  </a:schemeClr>
                </a:solidFill>
                <a:latin typeface="Times New Roman" panose="02020603050405020304" pitchFamily="18" charset="0"/>
                <a:cs typeface="Times New Roman" panose="02020603050405020304" pitchFamily="18" charset="0"/>
              </a:rPr>
              <a:t>与之对应，故选</a:t>
            </a:r>
            <a:r>
              <a:rPr lang="en-US" altLang="zh-CN" b="1">
                <a:solidFill>
                  <a:schemeClr val="accent1">
                    <a:lumMod val="75000"/>
                  </a:schemeClr>
                </a:solidFill>
                <a:latin typeface="Times New Roman" panose="02020603050405020304" pitchFamily="18" charset="0"/>
                <a:cs typeface="Times New Roman" panose="02020603050405020304" pitchFamily="18" charset="0"/>
              </a:rPr>
              <a:t>D</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endParaRPr lang="en-US" altLang="zh-CN"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圆角矩形 4"/>
          <p:cNvSpPr/>
          <p:nvPr/>
        </p:nvSpPr>
        <p:spPr>
          <a:xfrm>
            <a:off x="5690870" y="142875"/>
            <a:ext cx="3964940"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1982470" y="142875"/>
            <a:ext cx="2944495"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5464175" y="3703320"/>
            <a:ext cx="1129665"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7258685" y="3703320"/>
            <a:ext cx="1944370"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560705" y="1711325"/>
            <a:ext cx="3050540"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3688080" y="1711325"/>
            <a:ext cx="2198370"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211455" y="1957705"/>
            <a:ext cx="6759575"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5066030" y="3427095"/>
            <a:ext cx="3816985"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6866255" y="1183005"/>
            <a:ext cx="1384300"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560705" y="1183005"/>
            <a:ext cx="2159000"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3797300" y="3949700"/>
            <a:ext cx="531495" cy="2844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圆角矩形 17"/>
          <p:cNvSpPr/>
          <p:nvPr/>
        </p:nvSpPr>
        <p:spPr>
          <a:xfrm>
            <a:off x="4679315" y="3979545"/>
            <a:ext cx="541655"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7101840" y="3979545"/>
            <a:ext cx="1042035" cy="2463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15" dur="500"/>
                                        <p:tgtEl>
                                          <p:spTgt spid="26">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34" dur="500"/>
                                        <p:tgtEl>
                                          <p:spTgt spid="26">
                                            <p:txEl>
                                              <p:pRg st="2" end="2"/>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randombar(horizontal)">
                                      <p:cBhvr>
                                        <p:cTn id="51" dur="500"/>
                                        <p:tgtEl>
                                          <p:spTgt spid="12"/>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randombar(horizont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6">
                                            <p:txEl>
                                              <p:pRg st="3" end="3"/>
                                            </p:txEl>
                                          </p:spTgt>
                                        </p:tgtEl>
                                        <p:attrNameLst>
                                          <p:attrName>style.visibility</p:attrName>
                                        </p:attrNameLst>
                                      </p:cBhvr>
                                      <p:to>
                                        <p:strVal val="visible"/>
                                      </p:to>
                                    </p:set>
                                    <p:animEffect transition="in" filter="randombar(horizontal)">
                                      <p:cBhvr>
                                        <p:cTn id="59" dur="500"/>
                                        <p:tgtEl>
                                          <p:spTgt spid="26">
                                            <p:txEl>
                                              <p:pRg st="3" end="3"/>
                                            </p:txEl>
                                          </p:spTgt>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randombar(horizont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P spid="5" grpId="0" bldLvl="0" animBg="1"/>
      <p:bldP spid="3" grpId="0" bldLvl="0" animBg="1"/>
      <p:bldP spid="4"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681845" y="2707005"/>
            <a:ext cx="3841750" cy="1135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占位符 3"/>
          <p:cNvPicPr>
            <a:picLocks noGrp="1" noChangeAspect="1"/>
          </p:cNvPicPr>
          <p:nvPr>
            <p:ph type="pic" idx="1"/>
            <p:custDataLst>
              <p:tags r:id="rId1"/>
            </p:custDataLst>
          </p:nvPr>
        </p:nvPicPr>
        <p:blipFill>
          <a:blip r:embed="rId2"/>
          <a:srcRect/>
          <a:stretch>
            <a:fillRect/>
          </a:stretch>
        </p:blipFill>
        <p:spPr/>
      </p:pic>
      <p:sp>
        <p:nvSpPr>
          <p:cNvPr id="2" name="文本占位符 1"/>
          <p:cNvSpPr>
            <a:spLocks noGrp="1"/>
          </p:cNvSpPr>
          <p:nvPr>
            <p:ph type="body" sz="half" idx="2"/>
            <p:custDataLst>
              <p:tags r:id="rId3"/>
            </p:custDataLst>
          </p:nvPr>
        </p:nvSpPr>
        <p:spPr>
          <a:xfrm>
            <a:off x="9899650" y="2827655"/>
            <a:ext cx="2292350" cy="908050"/>
          </a:xfrm>
        </p:spPr>
        <p:txBody>
          <a:bodyPr/>
          <a:lstStyle/>
          <a:p>
            <a:pPr marL="0" indent="0">
              <a:buNone/>
            </a:pPr>
            <a:r>
              <a:rPr lang="en-US" altLang="zh-CN" sz="3600" b="1" i="1">
                <a:solidFill>
                  <a:schemeClr val="bg2">
                    <a:lumMod val="95000"/>
                  </a:schemeClr>
                </a:solidFill>
                <a:effectLst>
                  <a:outerShdw blurRad="38100" dist="38100" dir="2700000" algn="tl">
                    <a:srgbClr val="000000">
                      <a:alpha val="43137"/>
                    </a:srgbClr>
                  </a:outerShdw>
                </a:effectLst>
                <a:uFillTx/>
              </a:rPr>
              <a:t>Cloze</a:t>
            </a:r>
            <a:endParaRPr lang="en-US" altLang="zh-CN" sz="3600" b="1" i="1">
              <a:solidFill>
                <a:schemeClr val="bg2">
                  <a:lumMod val="95000"/>
                </a:schemeClr>
              </a:solidFill>
              <a:effectLst>
                <a:outerShdw blurRad="38100" dist="38100" dir="2700000" algn="tl">
                  <a:srgbClr val="000000">
                    <a:alpha val="43137"/>
                  </a:srgbClr>
                </a:outerShdw>
              </a:effectLst>
              <a:uFillTx/>
            </a:endParaRPr>
          </a:p>
        </p:txBody>
      </p:sp>
      <p:sp>
        <p:nvSpPr>
          <p:cNvPr id="5" name="文本框 4"/>
          <p:cNvSpPr txBox="1"/>
          <p:nvPr/>
        </p:nvSpPr>
        <p:spPr>
          <a:xfrm>
            <a:off x="6088380" y="3971925"/>
            <a:ext cx="5960745" cy="829945"/>
          </a:xfrm>
          <a:prstGeom prst="rect">
            <a:avLst/>
          </a:prstGeom>
          <a:noFill/>
        </p:spPr>
        <p:txBody>
          <a:bodyPr wrap="square" rtlCol="0" anchor="t">
            <a:spAutoFit/>
          </a:bodyPr>
          <a:p>
            <a:r>
              <a:rPr lang="en-US" altLang="zh-CN" sz="2400" b="1">
                <a:solidFill>
                  <a:schemeClr val="accent1">
                    <a:lumMod val="75000"/>
                  </a:schemeClr>
                </a:solidFill>
                <a:latin typeface="Times New Roman" panose="02020603050405020304" pitchFamily="18" charset="0"/>
                <a:cs typeface="Times New Roman" panose="02020603050405020304" pitchFamily="18" charset="0"/>
                <a:sym typeface="+mn-ea"/>
              </a:rPr>
              <a:t>        </a:t>
            </a:r>
            <a:r>
              <a:rPr lang="zh-CN" altLang="en-US" sz="2400" b="1">
                <a:solidFill>
                  <a:schemeClr val="accent1">
                    <a:lumMod val="75000"/>
                  </a:schemeClr>
                </a:solidFill>
                <a:latin typeface="Times New Roman" panose="02020603050405020304" pitchFamily="18" charset="0"/>
                <a:cs typeface="Times New Roman" panose="02020603050405020304" pitchFamily="18" charset="0"/>
                <a:sym typeface="+mn-ea"/>
              </a:rPr>
              <a:t>报道</a:t>
            </a:r>
            <a:r>
              <a:rPr lang="en-US" altLang="zh-CN" sz="2400" b="1">
                <a:solidFill>
                  <a:schemeClr val="accent1">
                    <a:lumMod val="75000"/>
                  </a:schemeClr>
                </a:solidFill>
                <a:latin typeface="Times New Roman" panose="02020603050405020304" pitchFamily="18" charset="0"/>
                <a:cs typeface="Times New Roman" panose="02020603050405020304" pitchFamily="18" charset="0"/>
                <a:sym typeface="+mn-ea"/>
              </a:rPr>
              <a:t>—— </a:t>
            </a:r>
            <a:r>
              <a:rPr lang="zh-CN" altLang="en-US" sz="2400" b="1">
                <a:solidFill>
                  <a:schemeClr val="accent1">
                    <a:lumMod val="75000"/>
                  </a:schemeClr>
                </a:solidFill>
                <a:latin typeface="Times New Roman" panose="02020603050405020304" pitchFamily="18" charset="0"/>
                <a:cs typeface="Times New Roman" panose="02020603050405020304" pitchFamily="18" charset="0"/>
                <a:sym typeface="+mn-ea"/>
              </a:rPr>
              <a:t>有爱的巧手爷爷亲手为自闭症孙子量身定制小床网上引热议。</a:t>
            </a:r>
            <a:endParaRPr lang="zh-CN" altLang="en-US" sz="2400" b="1">
              <a:solidFill>
                <a:schemeClr val="accent1">
                  <a:lumMod val="75000"/>
                </a:schemeClr>
              </a:solidFill>
              <a:latin typeface="Times New Roman" panose="02020603050405020304" pitchFamily="18" charset="0"/>
              <a:cs typeface="Times New Roman" panose="02020603050405020304" pitchFamily="18" charset="0"/>
              <a:sym typeface="+mn-ea"/>
            </a:endParaRPr>
          </a:p>
        </p:txBody>
      </p:sp>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423650" y="-159385"/>
            <a:ext cx="779780" cy="664210"/>
          </a:xfrm>
          <a:prstGeom prst="rect">
            <a:avLst/>
          </a:prstGeom>
        </p:spPr>
      </p:pic>
      <p:grpSp>
        <p:nvGrpSpPr>
          <p:cNvPr id="7" name="组合 6"/>
          <p:cNvGrpSpPr/>
          <p:nvPr userDrawn="1">
            <p:custDataLst>
              <p:tags r:id="rId3"/>
            </p:custDataLst>
          </p:nvPr>
        </p:nvGrpSpPr>
        <p:grpSpPr>
          <a:xfrm rot="0">
            <a:off x="0" y="5799455"/>
            <a:ext cx="441325" cy="105854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102" name="文本框 101"/>
          <p:cNvSpPr txBox="1"/>
          <p:nvPr/>
        </p:nvSpPr>
        <p:spPr>
          <a:xfrm>
            <a:off x="166370" y="168275"/>
            <a:ext cx="11268710" cy="5631180"/>
          </a:xfrm>
          <a:prstGeom prst="rect">
            <a:avLst/>
          </a:prstGeom>
          <a:noFill/>
          <a:ln w="9525">
            <a:noFill/>
          </a:ln>
        </p:spPr>
        <p:txBody>
          <a:bodyPr wrap="square">
            <a:spAutoFit/>
          </a:bodyPr>
          <a:p>
            <a:pPr indent="304800"/>
            <a:r>
              <a:rPr lang="en-US" sz="2000" b="0">
                <a:latin typeface="Times New Roman" panose="02020603050405020304" pitchFamily="18" charset="0"/>
                <a:ea typeface="宋体" panose="02010600030101010101" pitchFamily="2" charset="-122"/>
              </a:rPr>
              <a:t>   Everyone has a different way of showing how much they love their family members. When you see the beautiful and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41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"safety bed" a man made for his autistic </a:t>
            </a:r>
            <a:r>
              <a:rPr lang="zh-CN" sz="2000" b="0">
                <a:latin typeface="Times New Roman" panose="02020603050405020304" pitchFamily="18" charset="0"/>
                <a:ea typeface="宋体" panose="02010600030101010101" pitchFamily="2" charset="-122"/>
              </a:rPr>
              <a:t>（自闭症） </a:t>
            </a:r>
            <a:r>
              <a:rPr lang="en-US" sz="2000" b="0">
                <a:latin typeface="Times New Roman" panose="02020603050405020304" pitchFamily="18" charset="0"/>
                <a:ea typeface="宋体" panose="02010600030101010101" pitchFamily="2" charset="-122"/>
              </a:rPr>
              <a:t>grandson, you can't help but feel the depth of his love!        In a video that has gone viral, the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42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grandpa Reddor shows off the custom bed he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43   </a:t>
            </a:r>
            <a:r>
              <a:rPr lang="en-US" sz="2000" b="0">
                <a:latin typeface="Times New Roman" panose="02020603050405020304" pitchFamily="18" charset="0"/>
                <a:ea typeface="宋体" panose="02010600030101010101" pitchFamily="2" charset="-122"/>
              </a:rPr>
              <a:t>for his 3-year-old grandson. "Some kids with autism and other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44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need a safety bed to keep them safe and</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contained". He mentions that he keeps his grandson's well-being in mind while making the bed a</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n</a:t>
            </a:r>
            <a:r>
              <a:rPr lang="zh-CN" sz="2000" b="0">
                <a:latin typeface="Times New Roman" panose="02020603050405020304" pitchFamily="18" charset="0"/>
                <a:ea typeface="宋体" panose="02010600030101010101" pitchFamily="2" charset="-122"/>
              </a:rPr>
              <a:t>）</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45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environment with sweet pictures depicting Winnie the Pooh </a:t>
            </a:r>
            <a:r>
              <a:rPr lang="zh-CN" sz="2000" b="0">
                <a:latin typeface="Times New Roman" panose="02020603050405020304" pitchFamily="18" charset="0"/>
                <a:ea typeface="宋体" panose="02010600030101010101" pitchFamily="2" charset="-122"/>
              </a:rPr>
              <a:t>（维尼熊） </a:t>
            </a:r>
            <a:r>
              <a:rPr lang="en-US" sz="2000" b="0">
                <a:latin typeface="Times New Roman" panose="02020603050405020304" pitchFamily="18" charset="0"/>
                <a:ea typeface="宋体" panose="02010600030101010101" pitchFamily="2" charset="-122"/>
              </a:rPr>
              <a:t>and friends. He also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46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that the bed is on wheels, so it can be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47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to change the sheets and clean underneath.        To ensure that this bed would be safe in the event of an emergency, Reddor even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48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with the local fire department who familiarized themselves with the bed and gave their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49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throughout the design process. The grandpa even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50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a wrestling mat to prevent self-harm, and a Bluetooth</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sound system, adjustable LED lighting, and double-monitoring cameras.       The response to the safety bed has been overwhelmingly</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51   </a:t>
            </a:r>
            <a:r>
              <a:rPr lang="en-US" sz="2000" b="0">
                <a:latin typeface="Times New Roman" panose="02020603050405020304" pitchFamily="18" charset="0"/>
                <a:ea typeface="宋体" panose="02010600030101010101" pitchFamily="2" charset="-122"/>
              </a:rPr>
              <a:t>. His grandson was so excited when he</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first saw it that he cried.       Obviously, no two autistic people's experiences or needs are the same, but this grandpa made sure what he built was just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52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for his grandson. Just as one netizen wrote in a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53   </a:t>
            </a:r>
            <a:r>
              <a:rPr lang="en-US" sz="2000" b="0">
                <a:latin typeface="Times New Roman" panose="02020603050405020304" pitchFamily="18" charset="0"/>
                <a:ea typeface="宋体" panose="02010600030101010101" pitchFamily="2" charset="-122"/>
              </a:rPr>
              <a:t>. "Your grandson may not currently have the capacity to fully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54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your efforts, but I do hope he'll eventually show his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55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to you for this beautiful thing you made for him!"</a:t>
            </a:r>
            <a:endParaRPr lang="en-US" altLang="en-US" sz="2000" b="0">
              <a:latin typeface="Times New Roman" panose="02020603050405020304" pitchFamily="18" charset="0"/>
              <a:ea typeface="宋体" panose="02010600030101010101" pitchFamily="2" charset="-122"/>
            </a:endParaRPr>
          </a:p>
        </p:txBody>
      </p:sp>
      <p:sp>
        <p:nvSpPr>
          <p:cNvPr id="17" name="圆角矩形 16"/>
          <p:cNvSpPr/>
          <p:nvPr/>
        </p:nvSpPr>
        <p:spPr>
          <a:xfrm>
            <a:off x="166370" y="168275"/>
            <a:ext cx="11143615" cy="979805"/>
          </a:xfrm>
          <a:prstGeom prst="round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166370" y="1156335"/>
            <a:ext cx="11143615" cy="3343910"/>
          </a:xfrm>
          <a:prstGeom prst="roundRect">
            <a:avLst>
              <a:gd name="adj" fmla="val 4348"/>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166370" y="4508500"/>
            <a:ext cx="11143615" cy="1184910"/>
          </a:xfrm>
          <a:prstGeom prst="roundRect">
            <a:avLst>
              <a:gd name="adj" fmla="val 6418"/>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3599815" y="531495"/>
            <a:ext cx="753110"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5296535" y="433705"/>
            <a:ext cx="3450590" cy="49847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225425" y="827405"/>
            <a:ext cx="225361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5048885" y="5799455"/>
            <a:ext cx="6096000" cy="645160"/>
          </a:xfrm>
          <a:prstGeom prst="rect">
            <a:avLst/>
          </a:prstGeom>
          <a:solidFill>
            <a:schemeClr val="tx2">
              <a:lumMod val="90000"/>
              <a:alpha val="68000"/>
            </a:schemeClr>
          </a:solidFill>
        </p:spPr>
        <p:txBody>
          <a:bodyPr wrap="square" rtlCol="0" anchor="t">
            <a:spAutoFit/>
          </a:bodyPr>
          <a:p>
            <a:r>
              <a:rPr lang="zh-CN" b="1">
                <a:solidFill>
                  <a:schemeClr val="accent1">
                    <a:lumMod val="75000"/>
                  </a:schemeClr>
                </a:solidFill>
                <a:highlight>
                  <a:srgbClr val="FFFF00"/>
                </a:highlight>
                <a:latin typeface="Times New Roman" panose="02020603050405020304" pitchFamily="18" charset="0"/>
                <a:cs typeface="Times New Roman" panose="02020603050405020304" pitchFamily="18" charset="0"/>
                <a:sym typeface="+mn-ea"/>
              </a:rPr>
              <a:t>解题前总览全文，大致划分结构，捋清人物及主题，为解题时有效把握主题和故事线做好准备。</a:t>
            </a:r>
            <a:endParaRPr lang="zh-CN" b="1">
              <a:solidFill>
                <a:schemeClr val="accent1">
                  <a:lumMod val="75000"/>
                </a:schemeClr>
              </a:solidFill>
              <a:latin typeface="Times New Roman" panose="02020603050405020304" pitchFamily="18" charset="0"/>
              <a:cs typeface="Times New Roman" panose="02020603050405020304" pitchFamily="18" charset="0"/>
              <a:sym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 grpId="0" animBg="1"/>
      <p:bldP spid="3" grpId="0" animBg="1"/>
      <p:bldP spid="4" grpId="0" animBg="1"/>
      <p:bldP spid="5"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15110" y="1591945"/>
            <a:ext cx="9115425" cy="1830705"/>
          </a:xfrm>
        </p:spPr>
        <p:txBody>
          <a:bodyPr>
            <a:normAutofit fontScale="90000"/>
          </a:bodyPr>
          <a:lstStyle/>
          <a:p>
            <a:pPr>
              <a:lnSpc>
                <a:spcPct val="150000"/>
              </a:lnSpc>
            </a:pPr>
            <a:r>
              <a:rPr lang="en-US" altLang="zh-CN" sz="3100">
                <a:effectLst>
                  <a:outerShdw blurRad="38100" dist="38100" dir="2700000" algn="tl">
                    <a:srgbClr val="000000">
                      <a:alpha val="43137"/>
                    </a:srgbClr>
                  </a:outerShdw>
                </a:effectLst>
              </a:rPr>
              <a:t>2024</a:t>
            </a:r>
            <a:r>
              <a:rPr lang="zh-CN" altLang="en-US" sz="3100">
                <a:effectLst>
                  <a:outerShdw blurRad="38100" dist="38100" dir="2700000" algn="tl">
                    <a:srgbClr val="000000">
                      <a:alpha val="43137"/>
                    </a:srgbClr>
                  </a:outerShdw>
                </a:effectLst>
              </a:rPr>
              <a:t>浙江省五校联盟高三5月联考英语试题卷</a:t>
            </a:r>
            <a:br>
              <a:rPr lang="zh-CN" altLang="en-US">
                <a:effectLst>
                  <a:outerShdw blurRad="38100" dist="38100" dir="2700000" algn="tl">
                    <a:srgbClr val="000000">
                      <a:alpha val="43137"/>
                    </a:srgbClr>
                  </a:outerShdw>
                </a:effectLst>
              </a:rPr>
            </a:br>
            <a:r>
              <a:rPr lang="zh-CN" altLang="en-US">
                <a:effectLst>
                  <a:outerShdw blurRad="38100" dist="38100" dir="2700000" algn="tl">
                    <a:srgbClr val="000000">
                      <a:alpha val="43137"/>
                    </a:srgbClr>
                  </a:outerShdw>
                </a:effectLst>
              </a:rPr>
              <a:t>客观题讲评</a:t>
            </a:r>
            <a:endParaRPr lang="zh-CN" altLang="en-US">
              <a:effectLst>
                <a:outerShdw blurRad="38100" dist="38100" dir="2700000" algn="tl">
                  <a:srgbClr val="000000">
                    <a:alpha val="43137"/>
                  </a:srgbClr>
                </a:outerShdw>
              </a:effectLst>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5968365" y="2571115"/>
            <a:ext cx="1683385"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3686810" y="1900555"/>
            <a:ext cx="1636395"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nvSpPr>
        <p:spPr>
          <a:xfrm>
            <a:off x="2952115" y="2562860"/>
            <a:ext cx="586105"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1045845" y="2580005"/>
            <a:ext cx="1376045"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圆角矩形 17"/>
          <p:cNvSpPr/>
          <p:nvPr/>
        </p:nvSpPr>
        <p:spPr>
          <a:xfrm>
            <a:off x="5156835" y="2263775"/>
            <a:ext cx="5393690"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3538855" y="1584325"/>
            <a:ext cx="3176270"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7230110" y="1221105"/>
            <a:ext cx="3056255"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5322570" y="564515"/>
            <a:ext cx="1392555"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100965" y="904875"/>
            <a:ext cx="5055870"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4711700" y="3408045"/>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5770245"/>
            <a:ext cx="392430" cy="108775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100" name="文本框 99"/>
          <p:cNvSpPr txBox="1"/>
          <p:nvPr/>
        </p:nvSpPr>
        <p:spPr>
          <a:xfrm>
            <a:off x="100965" y="163830"/>
            <a:ext cx="11085830" cy="3156585"/>
          </a:xfrm>
          <a:prstGeom prst="rect">
            <a:avLst/>
          </a:prstGeom>
          <a:noFill/>
          <a:ln w="9525">
            <a:noFill/>
          </a:ln>
        </p:spPr>
        <p:txBody>
          <a:bodyPr wrap="square">
            <a:noAutofit/>
          </a:bodyPr>
          <a:p>
            <a:pPr indent="304800" algn="just"/>
            <a:r>
              <a:rPr lang="en-US" sz="2200" b="0">
                <a:latin typeface="Times New Roman" panose="02020603050405020304" pitchFamily="18" charset="0"/>
                <a:ea typeface="宋体" panose="02010600030101010101" pitchFamily="2" charset="-122"/>
              </a:rPr>
              <a:t>   Everyone has a different way of showing how much they love their family members. When you see the beautiful and </a:t>
            </a:r>
            <a:r>
              <a:rPr lang="en-US" sz="2200" b="0" u="sng">
                <a:latin typeface="Times New Roman" panose="02020603050405020304" pitchFamily="18" charset="0"/>
                <a:ea typeface="宋体" panose="02010600030101010101" pitchFamily="2" charset="-122"/>
                <a:cs typeface="Times New Roman" panose="02020603050405020304" pitchFamily="18" charset="0"/>
              </a:rPr>
              <a:t>   </a:t>
            </a:r>
            <a:r>
              <a:rPr lang="en-US" sz="2200" b="0" u="sng">
                <a:latin typeface="Times New Roman" panose="02020603050405020304" pitchFamily="18" charset="0"/>
                <a:ea typeface="宋体" panose="02010600030101010101" pitchFamily="2" charset="-122"/>
              </a:rPr>
              <a:t>41   </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"safety bed" a man made for his autistic </a:t>
            </a:r>
            <a:r>
              <a:rPr lang="zh-CN" sz="2200" b="0">
                <a:latin typeface="Times New Roman" panose="02020603050405020304" pitchFamily="18" charset="0"/>
                <a:ea typeface="宋体" panose="02010600030101010101" pitchFamily="2" charset="-122"/>
              </a:rPr>
              <a:t>（自闭症） </a:t>
            </a:r>
            <a:r>
              <a:rPr lang="en-US" sz="2200" b="0">
                <a:latin typeface="Times New Roman" panose="02020603050405020304" pitchFamily="18" charset="0"/>
                <a:ea typeface="宋体" panose="02010600030101010101" pitchFamily="2" charset="-122"/>
              </a:rPr>
              <a:t>grandson, you can't help but feel the depth of his love!       In a video that has gone viral, the </a:t>
            </a:r>
            <a:r>
              <a:rPr lang="en-US" sz="2200" b="0" u="sng">
                <a:latin typeface="Times New Roman" panose="02020603050405020304" pitchFamily="18" charset="0"/>
                <a:ea typeface="宋体" panose="02010600030101010101" pitchFamily="2" charset="-122"/>
                <a:cs typeface="Times New Roman" panose="02020603050405020304" pitchFamily="18" charset="0"/>
              </a:rPr>
              <a:t>   </a:t>
            </a:r>
            <a:r>
              <a:rPr lang="en-US" sz="2200" b="0" u="sng">
                <a:latin typeface="Times New Roman" panose="02020603050405020304" pitchFamily="18" charset="0"/>
                <a:ea typeface="宋体" panose="02010600030101010101" pitchFamily="2" charset="-122"/>
              </a:rPr>
              <a:t>42   </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grandpa Reddor shows off the custom bed he </a:t>
            </a:r>
            <a:r>
              <a:rPr lang="en-US" sz="2200" b="0" u="sng">
                <a:latin typeface="Times New Roman" panose="02020603050405020304" pitchFamily="18" charset="0"/>
                <a:ea typeface="宋体" panose="02010600030101010101" pitchFamily="2" charset="-122"/>
                <a:cs typeface="Times New Roman" panose="02020603050405020304" pitchFamily="18" charset="0"/>
              </a:rPr>
              <a:t>   </a:t>
            </a:r>
            <a:r>
              <a:rPr lang="en-US" sz="2200" b="0" u="sng">
                <a:latin typeface="Times New Roman" panose="02020603050405020304" pitchFamily="18" charset="0"/>
                <a:ea typeface="宋体" panose="02010600030101010101" pitchFamily="2" charset="-122"/>
              </a:rPr>
              <a:t>43   </a:t>
            </a:r>
            <a:r>
              <a:rPr lang="en-US" sz="2200" b="0">
                <a:latin typeface="Times New Roman" panose="02020603050405020304" pitchFamily="18" charset="0"/>
                <a:ea typeface="宋体" panose="02010600030101010101" pitchFamily="2" charset="-122"/>
              </a:rPr>
              <a:t>for his 3-year-old grandson. "Some kids with autism and other </a:t>
            </a:r>
            <a:r>
              <a:rPr lang="en-US" sz="2200" b="0" u="sng">
                <a:latin typeface="Times New Roman" panose="02020603050405020304" pitchFamily="18" charset="0"/>
                <a:ea typeface="宋体" panose="02010600030101010101" pitchFamily="2" charset="-122"/>
                <a:cs typeface="Times New Roman" panose="02020603050405020304" pitchFamily="18" charset="0"/>
              </a:rPr>
              <a:t>   </a:t>
            </a:r>
            <a:r>
              <a:rPr lang="en-US" sz="2200" b="0" u="sng">
                <a:latin typeface="Times New Roman" panose="02020603050405020304" pitchFamily="18" charset="0"/>
                <a:ea typeface="宋体" panose="02010600030101010101" pitchFamily="2" charset="-122"/>
              </a:rPr>
              <a:t>44   </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need a safety bed to keep them safe and</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contained". He mentions that he keeps his grandson's well-being in mind while making the bed a</a:t>
            </a:r>
            <a:r>
              <a:rPr lang="zh-CN" sz="2200" b="0">
                <a:latin typeface="Times New Roman" panose="02020603050405020304" pitchFamily="18" charset="0"/>
                <a:ea typeface="宋体" panose="02010600030101010101" pitchFamily="2" charset="-122"/>
              </a:rPr>
              <a:t>（</a:t>
            </a:r>
            <a:r>
              <a:rPr lang="en-US" sz="2200" b="0">
                <a:latin typeface="Times New Roman" panose="02020603050405020304" pitchFamily="18" charset="0"/>
                <a:ea typeface="宋体" panose="02010600030101010101" pitchFamily="2" charset="-122"/>
              </a:rPr>
              <a:t>n</a:t>
            </a:r>
            <a:r>
              <a:rPr lang="zh-CN" sz="2200" b="0">
                <a:latin typeface="Times New Roman" panose="02020603050405020304" pitchFamily="18" charset="0"/>
                <a:ea typeface="宋体" panose="02010600030101010101" pitchFamily="2" charset="-122"/>
              </a:rPr>
              <a:t>）</a:t>
            </a:r>
            <a:r>
              <a:rPr lang="en-US" sz="2200" b="0" u="sng">
                <a:latin typeface="Times New Roman" panose="02020603050405020304" pitchFamily="18" charset="0"/>
                <a:ea typeface="宋体" panose="02010600030101010101" pitchFamily="2" charset="-122"/>
                <a:cs typeface="Times New Roman" panose="02020603050405020304" pitchFamily="18" charset="0"/>
              </a:rPr>
              <a:t>   </a:t>
            </a:r>
            <a:r>
              <a:rPr lang="en-US" sz="2200" b="0" u="sng">
                <a:latin typeface="Times New Roman" panose="02020603050405020304" pitchFamily="18" charset="0"/>
                <a:ea typeface="宋体" panose="02010600030101010101" pitchFamily="2" charset="-122"/>
              </a:rPr>
              <a:t>45   </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environment with sweet pictures depicting Winnie the Pooh </a:t>
            </a:r>
            <a:r>
              <a:rPr lang="zh-CN" sz="2200" b="0">
                <a:latin typeface="Times New Roman" panose="02020603050405020304" pitchFamily="18" charset="0"/>
                <a:ea typeface="宋体" panose="02010600030101010101" pitchFamily="2" charset="-122"/>
              </a:rPr>
              <a:t>（维尼熊） </a:t>
            </a:r>
            <a:r>
              <a:rPr lang="en-US" sz="2200" b="0">
                <a:latin typeface="Times New Roman" panose="02020603050405020304" pitchFamily="18" charset="0"/>
                <a:ea typeface="宋体" panose="02010600030101010101" pitchFamily="2" charset="-122"/>
              </a:rPr>
              <a:t>and friends. He also </a:t>
            </a:r>
            <a:r>
              <a:rPr lang="en-US" sz="2200" b="0" u="sng">
                <a:latin typeface="Times New Roman" panose="02020603050405020304" pitchFamily="18" charset="0"/>
                <a:ea typeface="宋体" panose="02010600030101010101" pitchFamily="2" charset="-122"/>
                <a:cs typeface="Times New Roman" panose="02020603050405020304" pitchFamily="18" charset="0"/>
              </a:rPr>
              <a:t>   </a:t>
            </a:r>
            <a:r>
              <a:rPr lang="en-US" sz="2200" b="0" u="sng">
                <a:latin typeface="Times New Roman" panose="02020603050405020304" pitchFamily="18" charset="0"/>
                <a:ea typeface="宋体" panose="02010600030101010101" pitchFamily="2" charset="-122"/>
              </a:rPr>
              <a:t>46   </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that the bed is on wheels, so it can be </a:t>
            </a:r>
            <a:r>
              <a:rPr lang="en-US" sz="2200" b="0" u="sng">
                <a:latin typeface="Times New Roman" panose="02020603050405020304" pitchFamily="18" charset="0"/>
                <a:ea typeface="宋体" panose="02010600030101010101" pitchFamily="2" charset="-122"/>
                <a:cs typeface="Times New Roman" panose="02020603050405020304" pitchFamily="18" charset="0"/>
              </a:rPr>
              <a:t>   </a:t>
            </a:r>
            <a:r>
              <a:rPr lang="en-US" sz="2200" b="0" u="sng">
                <a:latin typeface="Times New Roman" panose="02020603050405020304" pitchFamily="18" charset="0"/>
                <a:ea typeface="宋体" panose="02010600030101010101" pitchFamily="2" charset="-122"/>
              </a:rPr>
              <a:t>47   </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to change the sheets and clean underneath.      </a:t>
            </a:r>
            <a:endParaRPr lang="en-US" altLang="en-US" sz="2200" b="0">
              <a:latin typeface="Times New Roman" panose="02020603050405020304" pitchFamily="18" charset="0"/>
              <a:ea typeface="宋体" panose="02010600030101010101" pitchFamily="2" charset="-122"/>
            </a:endParaRPr>
          </a:p>
        </p:txBody>
      </p:sp>
      <p:sp>
        <p:nvSpPr>
          <p:cNvPr id="2" name="文本框 1"/>
          <p:cNvSpPr txBox="1"/>
          <p:nvPr/>
        </p:nvSpPr>
        <p:spPr>
          <a:xfrm>
            <a:off x="100965" y="3320415"/>
            <a:ext cx="8321040" cy="2449195"/>
          </a:xfrm>
          <a:prstGeom prst="rect">
            <a:avLst/>
          </a:prstGeom>
          <a:noFill/>
          <a:ln w="9525">
            <a:solidFill>
              <a:schemeClr val="accent1"/>
            </a:solidFill>
          </a:ln>
        </p:spPr>
        <p:txBody>
          <a:bodyPr wrap="square">
            <a:noAutofit/>
          </a:bodyPr>
          <a:p>
            <a:pPr indent="0"/>
            <a:r>
              <a:rPr lang="en-US" sz="2200" b="0">
                <a:latin typeface="Times New Roman" panose="02020603050405020304" pitchFamily="18" charset="0"/>
                <a:ea typeface="宋体" panose="02010600030101010101" pitchFamily="2" charset="-122"/>
              </a:rPr>
              <a:t>41.</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A. plain</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B. grateful</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C. thoughtful</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D. common42.</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A. tired</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B. talented</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C. interested</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D. motivated43.</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A. designed</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B. purchased</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C. rented</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D. carved44.</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A. questions</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B. conditions</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C. requests</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D. stages45.</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A. enquiring</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B. boring</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C. inviting</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D. demanding46.</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A. demonstrates</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B. rejects   </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C. argues</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D. admits47.</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A. picked out</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B. brought out</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C. pulled out</a:t>
            </a:r>
            <a:r>
              <a:rPr lang="en-US" sz="2200" b="0">
                <a:latin typeface="Times New Roman" panose="02020603050405020304" pitchFamily="18" charset="0"/>
                <a:ea typeface="宋体" panose="02010600030101010101" pitchFamily="2" charset="-122"/>
                <a:cs typeface="Times New Roman" panose="02020603050405020304" pitchFamily="18" charset="0"/>
              </a:rPr>
              <a:t>	</a:t>
            </a:r>
            <a:r>
              <a:rPr lang="en-US" sz="2200" b="0">
                <a:latin typeface="Times New Roman" panose="02020603050405020304" pitchFamily="18" charset="0"/>
                <a:ea typeface="宋体" panose="02010600030101010101" pitchFamily="2" charset="-122"/>
              </a:rPr>
              <a:t>D. made out</a:t>
            </a:r>
            <a:endParaRPr lang="en-US" altLang="en-US" sz="2200" b="0">
              <a:latin typeface="Times New Roman" panose="02020603050405020304" pitchFamily="18" charset="0"/>
              <a:ea typeface="宋体" panose="02010600030101010101" pitchFamily="2" charset="-122"/>
            </a:endParaRPr>
          </a:p>
        </p:txBody>
      </p:sp>
      <p:sp>
        <p:nvSpPr>
          <p:cNvPr id="10" name="椭圆 9"/>
          <p:cNvSpPr/>
          <p:nvPr/>
        </p:nvSpPr>
        <p:spPr>
          <a:xfrm>
            <a:off x="2866390" y="372364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2866390" y="441833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1045845" y="409067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4711700" y="4733925"/>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1045845" y="5109845"/>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4711700" y="540131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8499475" y="2967355"/>
            <a:ext cx="3562350" cy="3138170"/>
          </a:xfrm>
          <a:prstGeom prst="rect">
            <a:avLst/>
          </a:prstGeom>
          <a:noFill/>
        </p:spPr>
        <p:txBody>
          <a:bodyPr wrap="square" rtlCol="0">
            <a:spAutoFit/>
          </a:bodyPr>
          <a:p>
            <a:r>
              <a:rPr lang="zh-CN" altLang="en-US" b="1">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解析：</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41. </a:t>
            </a:r>
            <a:r>
              <a:rPr lang="zh-CN" altLang="en-US" b="1">
                <a:solidFill>
                  <a:schemeClr val="accent1">
                    <a:lumMod val="75000"/>
                  </a:schemeClr>
                </a:solidFill>
                <a:latin typeface="Times New Roman" panose="02020603050405020304" pitchFamily="18" charset="0"/>
                <a:cs typeface="Times New Roman" panose="02020603050405020304" pitchFamily="18" charset="0"/>
              </a:rPr>
              <a:t>是后文</a:t>
            </a:r>
            <a:r>
              <a:rPr lang="en-US" altLang="zh-CN" b="1">
                <a:solidFill>
                  <a:schemeClr val="accent1">
                    <a:lumMod val="75000"/>
                  </a:schemeClr>
                </a:solidFill>
                <a:latin typeface="Times New Roman" panose="02020603050405020304" pitchFamily="18" charset="0"/>
                <a:cs typeface="Times New Roman" panose="02020603050405020304" pitchFamily="18" charset="0"/>
              </a:rPr>
              <a:t>“depth of love”</a:t>
            </a:r>
            <a:r>
              <a:rPr lang="zh-CN" altLang="en-US" b="1">
                <a:solidFill>
                  <a:schemeClr val="accent1">
                    <a:lumMod val="75000"/>
                  </a:schemeClr>
                </a:solidFill>
                <a:latin typeface="Times New Roman" panose="02020603050405020304" pitchFamily="18" charset="0"/>
                <a:cs typeface="Times New Roman" panose="02020603050405020304" pitchFamily="18" charset="0"/>
              </a:rPr>
              <a:t>的体现</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42. manmade</a:t>
            </a:r>
            <a:r>
              <a:rPr lang="zh-CN" altLang="en-US" b="1">
                <a:solidFill>
                  <a:schemeClr val="accent1">
                    <a:lumMod val="75000"/>
                  </a:schemeClr>
                </a:solidFill>
                <a:latin typeface="Times New Roman" panose="02020603050405020304" pitchFamily="18" charset="0"/>
                <a:cs typeface="Times New Roman" panose="02020603050405020304" pitchFamily="18" charset="0"/>
              </a:rPr>
              <a:t>和</a:t>
            </a:r>
            <a:r>
              <a:rPr lang="en-US" altLang="zh-CN" b="1">
                <a:solidFill>
                  <a:schemeClr val="accent1">
                    <a:lumMod val="75000"/>
                  </a:schemeClr>
                </a:solidFill>
                <a:latin typeface="Times New Roman" panose="02020603050405020304" pitchFamily="18" charset="0"/>
                <a:cs typeface="Times New Roman" panose="02020603050405020304" pitchFamily="18" charset="0"/>
              </a:rPr>
              <a:t>show off</a:t>
            </a:r>
            <a:r>
              <a:rPr lang="zh-CN" altLang="en-US" b="1">
                <a:solidFill>
                  <a:schemeClr val="accent1">
                    <a:lumMod val="75000"/>
                  </a:schemeClr>
                </a:solidFill>
                <a:latin typeface="Times New Roman" panose="02020603050405020304" pitchFamily="18" charset="0"/>
                <a:cs typeface="Times New Roman" panose="02020603050405020304" pitchFamily="18" charset="0"/>
              </a:rPr>
              <a:t>呼应</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43. </a:t>
            </a:r>
            <a:r>
              <a:rPr lang="zh-CN" altLang="en-US" b="1">
                <a:solidFill>
                  <a:schemeClr val="accent1">
                    <a:lumMod val="75000"/>
                  </a:schemeClr>
                </a:solidFill>
                <a:latin typeface="Times New Roman" panose="02020603050405020304" pitchFamily="18" charset="0"/>
                <a:cs typeface="Times New Roman" panose="02020603050405020304" pitchFamily="18" charset="0"/>
              </a:rPr>
              <a:t>联系</a:t>
            </a:r>
            <a:r>
              <a:rPr lang="en-US" altLang="zh-CN" b="1">
                <a:solidFill>
                  <a:schemeClr val="accent1">
                    <a:lumMod val="75000"/>
                  </a:schemeClr>
                </a:solidFill>
                <a:latin typeface="Times New Roman" panose="02020603050405020304" pitchFamily="18" charset="0"/>
                <a:cs typeface="Times New Roman" panose="02020603050405020304" pitchFamily="18" charset="0"/>
              </a:rPr>
              <a:t>41,42</a:t>
            </a:r>
            <a:r>
              <a:rPr lang="zh-CN" altLang="en-US" b="1">
                <a:solidFill>
                  <a:schemeClr val="accent1">
                    <a:lumMod val="75000"/>
                  </a:schemeClr>
                </a:solidFill>
                <a:latin typeface="Times New Roman" panose="02020603050405020304" pitchFamily="18" charset="0"/>
                <a:cs typeface="Times New Roman" panose="02020603050405020304" pitchFamily="18" charset="0"/>
              </a:rPr>
              <a:t>空得知</a:t>
            </a:r>
            <a:r>
              <a:rPr lang="en-US" altLang="zh-CN" b="1">
                <a:solidFill>
                  <a:schemeClr val="accent1">
                    <a:lumMod val="75000"/>
                  </a:schemeClr>
                </a:solidFill>
                <a:latin typeface="Times New Roman" panose="02020603050405020304" pitchFamily="18" charset="0"/>
                <a:cs typeface="Times New Roman" panose="02020603050405020304" pitchFamily="18" charset="0"/>
              </a:rPr>
              <a:t>design</a:t>
            </a:r>
            <a:r>
              <a:rPr lang="zh-CN" altLang="en-US" b="1">
                <a:solidFill>
                  <a:schemeClr val="accent1">
                    <a:lumMod val="75000"/>
                  </a:schemeClr>
                </a:solidFill>
                <a:latin typeface="Times New Roman" panose="02020603050405020304" pitchFamily="18" charset="0"/>
                <a:cs typeface="Times New Roman" panose="02020603050405020304" pitchFamily="18" charset="0"/>
              </a:rPr>
              <a:t>更适合</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44. “...and other...”</a:t>
            </a:r>
            <a:r>
              <a:rPr lang="zh-CN" altLang="en-US" b="1">
                <a:solidFill>
                  <a:schemeClr val="accent1">
                    <a:lumMod val="75000"/>
                  </a:schemeClr>
                </a:solidFill>
                <a:latin typeface="Times New Roman" panose="02020603050405020304" pitchFamily="18" charset="0"/>
                <a:cs typeface="Times New Roman" panose="02020603050405020304" pitchFamily="18" charset="0"/>
              </a:rPr>
              <a:t>表并列关系，选项</a:t>
            </a:r>
            <a:r>
              <a:rPr lang="en-US" altLang="zh-CN" b="1">
                <a:solidFill>
                  <a:schemeClr val="accent1">
                    <a:lumMod val="75000"/>
                  </a:schemeClr>
                </a:solidFill>
                <a:latin typeface="Times New Roman" panose="02020603050405020304" pitchFamily="18" charset="0"/>
                <a:cs typeface="Times New Roman" panose="02020603050405020304" pitchFamily="18" charset="0"/>
              </a:rPr>
              <a:t>condition</a:t>
            </a:r>
            <a:r>
              <a:rPr lang="zh-CN" altLang="en-US" b="1">
                <a:solidFill>
                  <a:schemeClr val="accent1">
                    <a:lumMod val="75000"/>
                  </a:schemeClr>
                </a:solidFill>
                <a:latin typeface="Times New Roman" panose="02020603050405020304" pitchFamily="18" charset="0"/>
                <a:cs typeface="Times New Roman" panose="02020603050405020304" pitchFamily="18" charset="0"/>
              </a:rPr>
              <a:t>熟词生义表疾病</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45. </a:t>
            </a:r>
            <a:r>
              <a:rPr lang="zh-CN" altLang="en-US" b="1">
                <a:solidFill>
                  <a:schemeClr val="accent1">
                    <a:lumMod val="75000"/>
                  </a:schemeClr>
                </a:solidFill>
                <a:latin typeface="Times New Roman" panose="02020603050405020304" pitchFamily="18" charset="0"/>
                <a:cs typeface="Times New Roman" panose="02020603050405020304" pitchFamily="18" charset="0"/>
              </a:rPr>
              <a:t>联系后文动画人物装饰选出</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46. also</a:t>
            </a:r>
            <a:r>
              <a:rPr lang="zh-CN" altLang="en-US" b="1">
                <a:solidFill>
                  <a:schemeClr val="accent1">
                    <a:lumMod val="75000"/>
                  </a:schemeClr>
                </a:solidFill>
                <a:latin typeface="Times New Roman" panose="02020603050405020304" pitchFamily="18" charset="0"/>
                <a:cs typeface="Times New Roman" panose="02020603050405020304" pitchFamily="18" charset="0"/>
              </a:rPr>
              <a:t>联系并列句，前句</a:t>
            </a:r>
            <a:r>
              <a:rPr lang="en-US" altLang="zh-CN" b="1">
                <a:solidFill>
                  <a:schemeClr val="accent1">
                    <a:lumMod val="75000"/>
                  </a:schemeClr>
                </a:solidFill>
                <a:latin typeface="Times New Roman" panose="02020603050405020304" pitchFamily="18" charset="0"/>
                <a:cs typeface="Times New Roman" panose="02020603050405020304" pitchFamily="18" charset="0"/>
              </a:rPr>
              <a:t>mention</a:t>
            </a:r>
            <a:r>
              <a:rPr lang="zh-CN" altLang="en-US" b="1">
                <a:solidFill>
                  <a:schemeClr val="accent1">
                    <a:lumMod val="75000"/>
                  </a:schemeClr>
                </a:solidFill>
                <a:latin typeface="Times New Roman" panose="02020603050405020304" pitchFamily="18" charset="0"/>
                <a:cs typeface="Times New Roman" panose="02020603050405020304" pitchFamily="18" charset="0"/>
              </a:rPr>
              <a:t>的同义词</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47. </a:t>
            </a:r>
            <a:r>
              <a:rPr lang="zh-CN" altLang="en-US" b="1">
                <a:solidFill>
                  <a:schemeClr val="accent1">
                    <a:lumMod val="75000"/>
                  </a:schemeClr>
                </a:solidFill>
                <a:latin typeface="Times New Roman" panose="02020603050405020304" pitchFamily="18" charset="0"/>
                <a:cs typeface="Times New Roman" panose="02020603050405020304" pitchFamily="18" charset="0"/>
              </a:rPr>
              <a:t>前文</a:t>
            </a:r>
            <a:r>
              <a:rPr lang="en-US" altLang="zh-CN" b="1">
                <a:solidFill>
                  <a:schemeClr val="accent1">
                    <a:lumMod val="75000"/>
                  </a:schemeClr>
                </a:solidFill>
                <a:latin typeface="Times New Roman" panose="02020603050405020304" pitchFamily="18" charset="0"/>
                <a:cs typeface="Times New Roman" panose="02020603050405020304" pitchFamily="18" charset="0"/>
              </a:rPr>
              <a:t>on wheels</a:t>
            </a:r>
            <a:r>
              <a:rPr lang="zh-CN" altLang="en-US" b="1">
                <a:solidFill>
                  <a:schemeClr val="accent1">
                    <a:lumMod val="75000"/>
                  </a:schemeClr>
                </a:solidFill>
                <a:latin typeface="Times New Roman" panose="02020603050405020304" pitchFamily="18" charset="0"/>
                <a:cs typeface="Times New Roman" panose="02020603050405020304" pitchFamily="18" charset="0"/>
              </a:rPr>
              <a:t>及</a:t>
            </a:r>
            <a:r>
              <a:rPr lang="en-US" altLang="zh-CN" b="1">
                <a:solidFill>
                  <a:schemeClr val="accent1">
                    <a:lumMod val="75000"/>
                  </a:schemeClr>
                </a:solidFill>
                <a:latin typeface="Times New Roman" panose="02020603050405020304" pitchFamily="18" charset="0"/>
                <a:cs typeface="Times New Roman" panose="02020603050405020304" pitchFamily="18" charset="0"/>
              </a:rPr>
              <a:t>so</a:t>
            </a:r>
            <a:r>
              <a:rPr lang="zh-CN" altLang="en-US" b="1">
                <a:solidFill>
                  <a:schemeClr val="accent1">
                    <a:lumMod val="75000"/>
                  </a:schemeClr>
                </a:solidFill>
                <a:latin typeface="Times New Roman" panose="02020603050405020304" pitchFamily="18" charset="0"/>
                <a:cs typeface="Times New Roman" panose="02020603050405020304" pitchFamily="18" charset="0"/>
              </a:rPr>
              <a:t>表达的因果关系得知选</a:t>
            </a:r>
            <a:r>
              <a:rPr lang="en-US" altLang="zh-CN" b="1">
                <a:solidFill>
                  <a:schemeClr val="accent1">
                    <a:lumMod val="75000"/>
                  </a:schemeClr>
                </a:solidFill>
                <a:latin typeface="Times New Roman" panose="02020603050405020304" pitchFamily="18" charset="0"/>
                <a:cs typeface="Times New Roman" panose="02020603050405020304" pitchFamily="18" charset="0"/>
              </a:rPr>
              <a:t>C</a:t>
            </a:r>
            <a:endParaRPr lang="en-US" altLang="zh-CN" b="1">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8" name="图片 27"/>
          <p:cNvPicPr/>
          <p:nvPr/>
        </p:nvPicPr>
        <p:blipFill>
          <a:blip r:embed="rId8">
            <a:clrChange>
              <a:clrFrom>
                <a:srgbClr val="FFFFFF">
                  <a:alpha val="100000"/>
                </a:srgbClr>
              </a:clrFrom>
              <a:clrTo>
                <a:srgbClr val="FFFFFF">
                  <a:alpha val="100000"/>
                  <a:alpha val="0"/>
                </a:srgbClr>
              </a:clrTo>
            </a:clrChange>
          </a:blip>
          <a:stretch>
            <a:fillRect/>
          </a:stretch>
        </p:blipFill>
        <p:spPr>
          <a:xfrm>
            <a:off x="5322570" y="5694045"/>
            <a:ext cx="1163955" cy="1163955"/>
          </a:xfrm>
          <a:prstGeom prst="rect">
            <a:avLst/>
          </a:prstGeom>
          <a:noFill/>
          <a:ln w="9525">
            <a:noFill/>
          </a:ln>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5" dur="500"/>
                                        <p:tgtEl>
                                          <p:spTgt spid="26">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18" dur="500"/>
                                        <p:tgtEl>
                                          <p:spTgt spid="2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34" dur="500"/>
                                        <p:tgtEl>
                                          <p:spTgt spid="2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6">
                                            <p:txEl>
                                              <p:pRg st="3" end="3"/>
                                            </p:txEl>
                                          </p:spTgt>
                                        </p:tgtEl>
                                        <p:attrNameLst>
                                          <p:attrName>style.visibility</p:attrName>
                                        </p:attrNameLst>
                                      </p:cBhvr>
                                      <p:to>
                                        <p:strVal val="visible"/>
                                      </p:to>
                                    </p:set>
                                    <p:animEffect transition="in" filter="randombar(horizontal)">
                                      <p:cBhvr>
                                        <p:cTn id="42" dur="500"/>
                                        <p:tgtEl>
                                          <p:spTgt spid="2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6">
                                            <p:txEl>
                                              <p:pRg st="4" end="4"/>
                                            </p:txEl>
                                          </p:spTgt>
                                        </p:tgtEl>
                                        <p:attrNameLst>
                                          <p:attrName>style.visibility</p:attrName>
                                        </p:attrNameLst>
                                      </p:cBhvr>
                                      <p:to>
                                        <p:strVal val="visible"/>
                                      </p:to>
                                    </p:set>
                                    <p:animEffect transition="in" filter="randombar(horizontal)">
                                      <p:cBhvr>
                                        <p:cTn id="55" dur="500"/>
                                        <p:tgtEl>
                                          <p:spTgt spid="26">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randombar(horizontal)">
                                      <p:cBhvr>
                                        <p:cTn id="60" dur="500"/>
                                        <p:tgtEl>
                                          <p:spTgt spid="18"/>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randombar(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randombar(horizontal)">
                                      <p:cBhvr>
                                        <p:cTn id="68" dur="500"/>
                                        <p:tgtEl>
                                          <p:spTgt spid="1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26">
                                            <p:txEl>
                                              <p:pRg st="5" end="5"/>
                                            </p:txEl>
                                          </p:spTgt>
                                        </p:tgtEl>
                                        <p:attrNameLst>
                                          <p:attrName>style.visibility</p:attrName>
                                        </p:attrNameLst>
                                      </p:cBhvr>
                                      <p:to>
                                        <p:strVal val="visible"/>
                                      </p:to>
                                    </p:set>
                                    <p:animEffect transition="in" filter="randombar(horizontal)">
                                      <p:cBhvr>
                                        <p:cTn id="71" dur="500"/>
                                        <p:tgtEl>
                                          <p:spTgt spid="26">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randombar(horizontal)">
                                      <p:cBhvr>
                                        <p:cTn id="76" dur="500"/>
                                        <p:tgtEl>
                                          <p:spTgt spid="22"/>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randombar(horizont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randombar(horizontal)">
                                      <p:cBhvr>
                                        <p:cTn id="84" dur="500"/>
                                        <p:tgtEl>
                                          <p:spTgt spid="16"/>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26">
                                            <p:txEl>
                                              <p:pRg st="6" end="6"/>
                                            </p:txEl>
                                          </p:spTgt>
                                        </p:tgtEl>
                                        <p:attrNameLst>
                                          <p:attrName>style.visibility</p:attrName>
                                        </p:attrNameLst>
                                      </p:cBhvr>
                                      <p:to>
                                        <p:strVal val="visible"/>
                                      </p:to>
                                    </p:set>
                                    <p:animEffect transition="in" filter="randombar(horizontal)">
                                      <p:cBhvr>
                                        <p:cTn id="87" dur="500"/>
                                        <p:tgtEl>
                                          <p:spTgt spid="26">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randombar(horizontal)">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randombar(horizontal)">
                                      <p:cBhvr>
                                        <p:cTn id="97" dur="500"/>
                                        <p:tgtEl>
                                          <p:spTgt spid="17"/>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26">
                                            <p:txEl>
                                              <p:pRg st="7" end="7"/>
                                            </p:txEl>
                                          </p:spTgt>
                                        </p:tgtEl>
                                        <p:attrNameLst>
                                          <p:attrName>style.visibility</p:attrName>
                                        </p:attrNameLst>
                                      </p:cBhvr>
                                      <p:to>
                                        <p:strVal val="visible"/>
                                      </p:to>
                                    </p:set>
                                    <p:animEffect transition="in" filter="randombar(horizontal)">
                                      <p:cBhvr>
                                        <p:cTn id="100" dur="500"/>
                                        <p:tgtEl>
                                          <p:spTgt spid="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1" grpId="0" bldLvl="0" animBg="1"/>
      <p:bldP spid="4" grpId="0" bldLvl="0" animBg="1"/>
      <p:bldP spid="3" grpId="0" bldLvl="0" animBg="1"/>
      <p:bldP spid="10" grpId="0" bldLvl="0" animBg="1"/>
      <p:bldP spid="13" grpId="0" bldLvl="0" animBg="1"/>
      <p:bldP spid="5" grpId="0" bldLvl="0" animBg="1"/>
      <p:bldP spid="12" grpId="0" bldLvl="0" animBg="1"/>
      <p:bldP spid="18" grpId="0" bldLvl="0" animBg="1"/>
      <p:bldP spid="15" grpId="0" bldLvl="0" animBg="1"/>
      <p:bldP spid="19" grpId="0" bldLvl="0" animBg="1"/>
      <p:bldP spid="22" grpId="0" bldLvl="0" animBg="1"/>
      <p:bldP spid="21" grpId="0" bldLvl="0" animBg="1"/>
      <p:bldP spid="16" grpId="0" bldLvl="0" animBg="1"/>
      <p:bldP spid="20" grpId="0" bldLvl="0" animBg="1"/>
      <p:bldP spid="17" grpId="0" bldLvl="0" animBg="1"/>
      <p:bldP spid="2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5077460" y="2519045"/>
            <a:ext cx="426085"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10801350" y="2519045"/>
            <a:ext cx="904240"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169545" y="2815590"/>
            <a:ext cx="3368675"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圆角矩形 23"/>
          <p:cNvSpPr/>
          <p:nvPr/>
        </p:nvSpPr>
        <p:spPr>
          <a:xfrm>
            <a:off x="5306060" y="2229485"/>
            <a:ext cx="1484630" cy="288925"/>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圆角矩形 22"/>
          <p:cNvSpPr/>
          <p:nvPr/>
        </p:nvSpPr>
        <p:spPr>
          <a:xfrm>
            <a:off x="7883525" y="1931035"/>
            <a:ext cx="410845"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7219950" y="1311275"/>
            <a:ext cx="3052445"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2463800" y="735965"/>
            <a:ext cx="2842260"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6217920" y="419735"/>
            <a:ext cx="4876165"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642620" y="103505"/>
            <a:ext cx="6934200" cy="316230"/>
          </a:xfrm>
          <a:prstGeom prst="roundRect">
            <a:avLst/>
          </a:prstGeom>
          <a:solidFill>
            <a:schemeClr val="tx2">
              <a:lumMod val="90000"/>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137160" y="3165475"/>
            <a:ext cx="8285480" cy="2553335"/>
          </a:xfrm>
          <a:prstGeom prst="rect">
            <a:avLst/>
          </a:prstGeom>
          <a:noFill/>
          <a:ln w="9525">
            <a:solidFill>
              <a:schemeClr val="accent1"/>
            </a:solidFill>
          </a:ln>
        </p:spPr>
        <p:txBody>
          <a:bodyPr wrap="square">
            <a:spAutoFit/>
          </a:bodyPr>
          <a:p>
            <a:pPr indent="0"/>
            <a:r>
              <a:rPr lang="en-US" sz="2000" b="0">
                <a:latin typeface="Times New Roman" panose="02020603050405020304" pitchFamily="18" charset="0"/>
                <a:ea typeface="宋体" panose="02010600030101010101" pitchFamily="2" charset="-122"/>
              </a:rPr>
              <a:t>48.</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A. compared</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B. consulted</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C. negotiated</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D. competed49.</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A. evidence</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B. principle</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C. data</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D. feedback50.</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A. suspended</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B. spread</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C. decorated</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D. installed51.</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A. indifferent</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B. positive</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C. awkward</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D. complex52.</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A. necessary</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B. convenient</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C. right</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D. incredible53.</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A. comment</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B. magazine</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C. blog</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D. poster54.</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A. need</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B. estimate</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C. ignore</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D. process55.</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A. potential</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B. concern</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C. gratitude</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D. resolution</a:t>
            </a:r>
            <a:endParaRPr lang="en-US" altLang="en-US" sz="2000" b="0">
              <a:latin typeface="Times New Roman" panose="02020603050405020304" pitchFamily="18" charset="0"/>
              <a:ea typeface="宋体" panose="02010600030101010101" pitchFamily="2" charset="-122"/>
            </a:endParaRPr>
          </a:p>
        </p:txBody>
      </p:sp>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573510" y="-161290"/>
            <a:ext cx="628015" cy="534670"/>
          </a:xfrm>
          <a:prstGeom prst="rect">
            <a:avLst/>
          </a:prstGeom>
        </p:spPr>
      </p:pic>
      <p:grpSp>
        <p:nvGrpSpPr>
          <p:cNvPr id="7" name="组合 6"/>
          <p:cNvGrpSpPr/>
          <p:nvPr userDrawn="1">
            <p:custDataLst>
              <p:tags r:id="rId3"/>
            </p:custDataLst>
          </p:nvPr>
        </p:nvGrpSpPr>
        <p:grpSpPr>
          <a:xfrm rot="0">
            <a:off x="0" y="5527040"/>
            <a:ext cx="453390" cy="1330960"/>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100" name="文本框 99"/>
          <p:cNvSpPr txBox="1"/>
          <p:nvPr/>
        </p:nvSpPr>
        <p:spPr>
          <a:xfrm>
            <a:off x="100965" y="55245"/>
            <a:ext cx="11604625" cy="3169285"/>
          </a:xfrm>
          <a:prstGeom prst="rect">
            <a:avLst/>
          </a:prstGeom>
          <a:noFill/>
          <a:ln w="9525">
            <a:noFill/>
          </a:ln>
        </p:spPr>
        <p:txBody>
          <a:bodyPr wrap="square">
            <a:spAutoFit/>
          </a:bodyPr>
          <a:p>
            <a:pPr indent="304800" algn="just"/>
            <a:r>
              <a:rPr lang="en-US" sz="2000" b="0">
                <a:latin typeface="Times New Roman" panose="02020603050405020304" pitchFamily="18" charset="0"/>
                <a:ea typeface="宋体" panose="02010600030101010101" pitchFamily="2" charset="-122"/>
              </a:rPr>
              <a:t>   To ensure that this bed would be safe in the event of an emergency, Reddor even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48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with the local fire department who familiarized themselves with the bed and gave their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49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throughout the design process. The grandpa even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50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a wrestling mat to prevent self-harm, and a Bluetooth</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sound system, adjustable LED lighting, and double-monitoring cameras.        The response to the safety bed has been overwhelmingly</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51   </a:t>
            </a:r>
            <a:r>
              <a:rPr lang="en-US" sz="2000" b="0">
                <a:latin typeface="Times New Roman" panose="02020603050405020304" pitchFamily="18" charset="0"/>
                <a:ea typeface="宋体" panose="02010600030101010101" pitchFamily="2" charset="-122"/>
              </a:rPr>
              <a:t>. His grandson was so excited when he</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first saw it that he cried.       Obviously, no two autistic people's experiences or needs are the same, but this grandpa made sure what he built was just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52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for his grandson. Just as one netizen wrote in a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53   </a:t>
            </a:r>
            <a:r>
              <a:rPr lang="en-US" sz="2000" b="0">
                <a:latin typeface="Times New Roman" panose="02020603050405020304" pitchFamily="18" charset="0"/>
                <a:ea typeface="宋体" panose="02010600030101010101" pitchFamily="2" charset="-122"/>
              </a:rPr>
              <a:t>. "Your grandson may not currently have the capacity to fully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54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your efforts, but I do hope he'll eventually show his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55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to you for this beautiful thing you made for him!"</a:t>
            </a:r>
            <a:endParaRPr lang="en-US" altLang="en-US" sz="2000" b="0">
              <a:latin typeface="Times New Roman" panose="02020603050405020304" pitchFamily="18" charset="0"/>
              <a:ea typeface="宋体" panose="02010600030101010101" pitchFamily="2" charset="-122"/>
            </a:endParaRPr>
          </a:p>
        </p:txBody>
      </p:sp>
      <p:sp>
        <p:nvSpPr>
          <p:cNvPr id="15" name="椭圆 14"/>
          <p:cNvSpPr/>
          <p:nvPr/>
        </p:nvSpPr>
        <p:spPr>
          <a:xfrm>
            <a:off x="6647180" y="352171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2903220" y="3230245"/>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2903220" y="415290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6659245" y="5027295"/>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073785" y="473583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4726305" y="4444365"/>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6659245" y="3813175"/>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4726305" y="536702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8499475" y="2846705"/>
            <a:ext cx="3562350" cy="3138170"/>
          </a:xfrm>
          <a:prstGeom prst="rect">
            <a:avLst/>
          </a:prstGeom>
          <a:noFill/>
        </p:spPr>
        <p:txBody>
          <a:bodyPr wrap="square" rtlCol="0">
            <a:spAutoFit/>
          </a:bodyPr>
          <a:p>
            <a:r>
              <a:rPr lang="zh-CN" altLang="en-US" b="1">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解析：</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48. </a:t>
            </a:r>
            <a:r>
              <a:rPr lang="zh-CN" altLang="en-US" b="1">
                <a:solidFill>
                  <a:schemeClr val="accent1">
                    <a:lumMod val="75000"/>
                  </a:schemeClr>
                </a:solidFill>
                <a:latin typeface="Times New Roman" panose="02020603050405020304" pitchFamily="18" charset="0"/>
                <a:cs typeface="Times New Roman" panose="02020603050405020304" pitchFamily="18" charset="0"/>
              </a:rPr>
              <a:t>根据前文的</a:t>
            </a:r>
            <a:r>
              <a:rPr lang="en-US" altLang="zh-CN" b="1">
                <a:solidFill>
                  <a:schemeClr val="accent1">
                    <a:lumMod val="75000"/>
                  </a:schemeClr>
                </a:solidFill>
                <a:latin typeface="Times New Roman" panose="02020603050405020304" pitchFamily="18" charset="0"/>
                <a:cs typeface="Times New Roman" panose="02020603050405020304" pitchFamily="18" charset="0"/>
              </a:rPr>
              <a:t>To ensure... safe</a:t>
            </a:r>
            <a:r>
              <a:rPr lang="zh-CN" altLang="en-US" b="1">
                <a:solidFill>
                  <a:schemeClr val="accent1">
                    <a:lumMod val="75000"/>
                  </a:schemeClr>
                </a:solidFill>
                <a:latin typeface="Times New Roman" panose="02020603050405020304" pitchFamily="18" charset="0"/>
                <a:cs typeface="Times New Roman" panose="02020603050405020304" pitchFamily="18" charset="0"/>
              </a:rPr>
              <a:t>选择</a:t>
            </a:r>
            <a:r>
              <a:rPr lang="en-US" altLang="zh-CN" b="1">
                <a:solidFill>
                  <a:schemeClr val="accent1">
                    <a:lumMod val="75000"/>
                  </a:schemeClr>
                </a:solidFill>
                <a:latin typeface="Times New Roman" panose="02020603050405020304" pitchFamily="18" charset="0"/>
                <a:cs typeface="Times New Roman" panose="02020603050405020304" pitchFamily="18" charset="0"/>
              </a:rPr>
              <a:t>consult</a:t>
            </a:r>
            <a:r>
              <a:rPr lang="zh-CN" altLang="en-US" b="1">
                <a:solidFill>
                  <a:schemeClr val="accent1">
                    <a:lumMod val="75000"/>
                  </a:schemeClr>
                </a:solidFill>
                <a:latin typeface="Times New Roman" panose="02020603050405020304" pitchFamily="18" charset="0"/>
                <a:cs typeface="Times New Roman" panose="02020603050405020304" pitchFamily="18" charset="0"/>
              </a:rPr>
              <a:t>咨询更合适</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49. </a:t>
            </a:r>
            <a:r>
              <a:rPr lang="zh-CN" altLang="en-US" b="1">
                <a:solidFill>
                  <a:schemeClr val="accent1">
                    <a:lumMod val="75000"/>
                  </a:schemeClr>
                </a:solidFill>
                <a:latin typeface="Times New Roman" panose="02020603050405020304" pitchFamily="18" charset="0"/>
                <a:cs typeface="Times New Roman" panose="02020603050405020304" pitchFamily="18" charset="0"/>
              </a:rPr>
              <a:t>结合</a:t>
            </a:r>
            <a:r>
              <a:rPr lang="en-US" altLang="zh-CN" b="1">
                <a:solidFill>
                  <a:schemeClr val="accent1">
                    <a:lumMod val="75000"/>
                  </a:schemeClr>
                </a:solidFill>
                <a:latin typeface="Times New Roman" panose="02020603050405020304" pitchFamily="18" charset="0"/>
                <a:cs typeface="Times New Roman" panose="02020603050405020304" pitchFamily="18" charset="0"/>
              </a:rPr>
              <a:t>48</a:t>
            </a:r>
            <a:r>
              <a:rPr lang="zh-CN" altLang="en-US" b="1">
                <a:solidFill>
                  <a:schemeClr val="accent1">
                    <a:lumMod val="75000"/>
                  </a:schemeClr>
                </a:solidFill>
                <a:latin typeface="Times New Roman" panose="02020603050405020304" pitchFamily="18" charset="0"/>
                <a:cs typeface="Times New Roman" panose="02020603050405020304" pitchFamily="18" charset="0"/>
              </a:rPr>
              <a:t>空，消防部门在整个过程中给予了反馈</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50.</a:t>
            </a:r>
            <a:r>
              <a:rPr lang="zh-CN" b="1">
                <a:solidFill>
                  <a:schemeClr val="accent1">
                    <a:lumMod val="75000"/>
                  </a:schemeClr>
                </a:solidFill>
                <a:latin typeface="Times New Roman" panose="02020603050405020304" pitchFamily="18" charset="0"/>
                <a:cs typeface="Times New Roman" panose="02020603050405020304" pitchFamily="18" charset="0"/>
              </a:rPr>
              <a:t>根据后文垫子防止自我伤害，选择</a:t>
            </a:r>
            <a:r>
              <a:rPr lang="en-US" altLang="zh-CN" b="1">
                <a:solidFill>
                  <a:schemeClr val="accent1">
                    <a:lumMod val="75000"/>
                  </a:schemeClr>
                </a:solidFill>
                <a:latin typeface="Times New Roman" panose="02020603050405020304" pitchFamily="18" charset="0"/>
                <a:cs typeface="Times New Roman" panose="02020603050405020304" pitchFamily="18" charset="0"/>
              </a:rPr>
              <a:t>install</a:t>
            </a:r>
            <a:r>
              <a:rPr lang="zh-CN" b="1">
                <a:solidFill>
                  <a:schemeClr val="accent1">
                    <a:lumMod val="75000"/>
                  </a:schemeClr>
                </a:solidFill>
                <a:latin typeface="Times New Roman" panose="02020603050405020304" pitchFamily="18" charset="0"/>
                <a:cs typeface="Times New Roman" panose="02020603050405020304" pitchFamily="18" charset="0"/>
              </a:rPr>
              <a:t>安装更适合</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51. </a:t>
            </a:r>
            <a:r>
              <a:rPr lang="zh-CN" altLang="en-US" b="1">
                <a:solidFill>
                  <a:schemeClr val="accent1">
                    <a:lumMod val="75000"/>
                  </a:schemeClr>
                </a:solidFill>
                <a:latin typeface="Times New Roman" panose="02020603050405020304" pitchFamily="18" charset="0"/>
                <a:cs typeface="Times New Roman" panose="02020603050405020304" pitchFamily="18" charset="0"/>
              </a:rPr>
              <a:t>根据后文孙子兴奋的反应选择</a:t>
            </a:r>
            <a:r>
              <a:rPr lang="en-US" altLang="zh-CN" b="1">
                <a:solidFill>
                  <a:schemeClr val="accent1">
                    <a:lumMod val="75000"/>
                  </a:schemeClr>
                </a:solidFill>
                <a:latin typeface="Times New Roman" panose="02020603050405020304" pitchFamily="18" charset="0"/>
                <a:cs typeface="Times New Roman" panose="02020603050405020304" pitchFamily="18" charset="0"/>
              </a:rPr>
              <a:t>positive</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rPr>
              <a:t>52. </a:t>
            </a:r>
            <a:r>
              <a:rPr lang="zh-CN" altLang="en-US" b="1">
                <a:solidFill>
                  <a:schemeClr val="accent1">
                    <a:lumMod val="75000"/>
                  </a:schemeClr>
                </a:solidFill>
                <a:latin typeface="Times New Roman" panose="02020603050405020304" pitchFamily="18" charset="0"/>
                <a:cs typeface="Times New Roman" panose="02020603050405020304" pitchFamily="18" charset="0"/>
              </a:rPr>
              <a:t>前文</a:t>
            </a:r>
            <a:r>
              <a:rPr lang="en-US" altLang="zh-CN" b="1">
                <a:solidFill>
                  <a:schemeClr val="accent1">
                    <a:lumMod val="75000"/>
                  </a:schemeClr>
                </a:solidFill>
                <a:latin typeface="Times New Roman" panose="02020603050405020304" pitchFamily="18" charset="0"/>
                <a:cs typeface="Times New Roman" panose="02020603050405020304" pitchFamily="18" charset="0"/>
              </a:rPr>
              <a:t>but</a:t>
            </a:r>
            <a:r>
              <a:rPr lang="zh-CN" altLang="en-US" b="1">
                <a:solidFill>
                  <a:schemeClr val="accent1">
                    <a:lumMod val="75000"/>
                  </a:schemeClr>
                </a:solidFill>
                <a:latin typeface="Times New Roman" panose="02020603050405020304" pitchFamily="18" charset="0"/>
                <a:cs typeface="Times New Roman" panose="02020603050405020304" pitchFamily="18" charset="0"/>
              </a:rPr>
              <a:t>表示床适合孙子，故选</a:t>
            </a:r>
            <a:r>
              <a:rPr lang="en-US" altLang="zh-CN" b="1">
                <a:solidFill>
                  <a:schemeClr val="accent1">
                    <a:lumMod val="75000"/>
                  </a:schemeClr>
                </a:solidFill>
                <a:latin typeface="Times New Roman" panose="02020603050405020304" pitchFamily="18" charset="0"/>
                <a:cs typeface="Times New Roman" panose="02020603050405020304" pitchFamily="18" charset="0"/>
              </a:rPr>
              <a:t>C</a:t>
            </a:r>
            <a:endParaRPr lang="en-US" altLang="zh-CN" b="1">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7" name="图片 26"/>
          <p:cNvPicPr>
            <a:picLocks noChangeAspect="1"/>
          </p:cNvPicPr>
          <p:nvPr/>
        </p:nvPicPr>
        <p:blipFill>
          <a:blip r:embed="rId8">
            <a:clrChange>
              <a:clrFrom>
                <a:srgbClr val="FFFFFF">
                  <a:alpha val="100000"/>
                </a:srgbClr>
              </a:clrFrom>
              <a:clrTo>
                <a:srgbClr val="FFFFFF">
                  <a:alpha val="100000"/>
                  <a:alpha val="0"/>
                </a:srgbClr>
              </a:clrTo>
            </a:clrChange>
          </a:blip>
          <a:stretch>
            <a:fillRect/>
          </a:stretch>
        </p:blipFill>
        <p:spPr>
          <a:xfrm>
            <a:off x="10523220" y="5397500"/>
            <a:ext cx="1460500" cy="1460500"/>
          </a:xfrm>
          <a:prstGeom prst="rect">
            <a:avLst/>
          </a:prstGeom>
        </p:spPr>
      </p:pic>
      <p:sp>
        <p:nvSpPr>
          <p:cNvPr id="22" name="文本框 21"/>
          <p:cNvSpPr txBox="1"/>
          <p:nvPr/>
        </p:nvSpPr>
        <p:spPr>
          <a:xfrm>
            <a:off x="745490" y="5752465"/>
            <a:ext cx="6374130" cy="922020"/>
          </a:xfrm>
          <a:prstGeom prst="rect">
            <a:avLst/>
          </a:prstGeom>
          <a:noFill/>
        </p:spPr>
        <p:txBody>
          <a:bodyPr wrap="square" rtlCol="0" anchor="t">
            <a:spAutoFit/>
          </a:bodyPr>
          <a:p>
            <a:r>
              <a:rPr lang="en-US" altLang="zh-CN" b="1">
                <a:solidFill>
                  <a:schemeClr val="accent1">
                    <a:lumMod val="75000"/>
                  </a:schemeClr>
                </a:solidFill>
                <a:latin typeface="Times New Roman" panose="02020603050405020304" pitchFamily="18" charset="0"/>
                <a:cs typeface="Times New Roman" panose="02020603050405020304" pitchFamily="18" charset="0"/>
                <a:sym typeface="+mn-ea"/>
              </a:rPr>
              <a:t>53. </a:t>
            </a:r>
            <a:r>
              <a:rPr lang="en-US" b="1">
                <a:solidFill>
                  <a:schemeClr val="accent1">
                    <a:lumMod val="75000"/>
                  </a:schemeClr>
                </a:solidFill>
                <a:latin typeface="Times New Roman" panose="02020603050405020304" pitchFamily="18" charset="0"/>
                <a:cs typeface="Times New Roman" panose="02020603050405020304" pitchFamily="18" charset="0"/>
                <a:sym typeface="+mn-ea"/>
              </a:rPr>
              <a:t>netizen</a:t>
            </a:r>
            <a:r>
              <a:rPr lang="zh-CN" altLang="en-US" b="1">
                <a:solidFill>
                  <a:schemeClr val="accent1">
                    <a:lumMod val="75000"/>
                  </a:schemeClr>
                </a:solidFill>
                <a:latin typeface="Times New Roman" panose="02020603050405020304" pitchFamily="18" charset="0"/>
                <a:cs typeface="Times New Roman" panose="02020603050405020304" pitchFamily="18" charset="0"/>
                <a:sym typeface="+mn-ea"/>
              </a:rPr>
              <a:t>网民写给</a:t>
            </a:r>
            <a:r>
              <a:rPr lang="en-US" altLang="zh-CN" b="1">
                <a:solidFill>
                  <a:schemeClr val="accent1">
                    <a:lumMod val="75000"/>
                  </a:schemeClr>
                </a:solidFill>
                <a:latin typeface="Times New Roman" panose="02020603050405020304" pitchFamily="18" charset="0"/>
                <a:cs typeface="Times New Roman" panose="02020603050405020304" pitchFamily="18" charset="0"/>
                <a:sym typeface="+mn-ea"/>
              </a:rPr>
              <a:t>Reddor</a:t>
            </a:r>
            <a:r>
              <a:rPr lang="zh-CN" altLang="en-US" b="1">
                <a:solidFill>
                  <a:schemeClr val="accent1">
                    <a:lumMod val="75000"/>
                  </a:schemeClr>
                </a:solidFill>
                <a:latin typeface="Times New Roman" panose="02020603050405020304" pitchFamily="18" charset="0"/>
                <a:cs typeface="Times New Roman" panose="02020603050405020304" pitchFamily="18" charset="0"/>
                <a:sym typeface="+mn-ea"/>
              </a:rPr>
              <a:t>的，因此选</a:t>
            </a:r>
            <a:r>
              <a:rPr lang="en-US" altLang="zh-CN" b="1">
                <a:solidFill>
                  <a:schemeClr val="accent1">
                    <a:lumMod val="75000"/>
                  </a:schemeClr>
                </a:solidFill>
                <a:latin typeface="Times New Roman" panose="02020603050405020304" pitchFamily="18" charset="0"/>
                <a:cs typeface="Times New Roman" panose="02020603050405020304" pitchFamily="18" charset="0"/>
                <a:sym typeface="+mn-ea"/>
              </a:rPr>
              <a:t>comment</a:t>
            </a:r>
            <a:r>
              <a:rPr lang="zh-CN" altLang="en-US" b="1">
                <a:solidFill>
                  <a:schemeClr val="accent1">
                    <a:lumMod val="75000"/>
                  </a:schemeClr>
                </a:solidFill>
                <a:latin typeface="Times New Roman" panose="02020603050405020304" pitchFamily="18" charset="0"/>
                <a:cs typeface="Times New Roman" panose="02020603050405020304" pitchFamily="18" charset="0"/>
                <a:sym typeface="+mn-ea"/>
              </a:rPr>
              <a:t>评论更合适</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sym typeface="+mn-ea"/>
              </a:rPr>
              <a:t>54. </a:t>
            </a:r>
            <a:r>
              <a:rPr lang="en-US" b="1">
                <a:solidFill>
                  <a:schemeClr val="accent1">
                    <a:lumMod val="75000"/>
                  </a:schemeClr>
                </a:solidFill>
                <a:latin typeface="Times New Roman" panose="02020603050405020304" pitchFamily="18" charset="0"/>
                <a:cs typeface="Times New Roman" panose="02020603050405020304" pitchFamily="18" charset="0"/>
                <a:sym typeface="+mn-ea"/>
              </a:rPr>
              <a:t>process</a:t>
            </a:r>
            <a:r>
              <a:rPr lang="zh-CN" altLang="en-US" b="1">
                <a:solidFill>
                  <a:schemeClr val="accent1">
                    <a:lumMod val="75000"/>
                  </a:schemeClr>
                </a:solidFill>
                <a:latin typeface="Times New Roman" panose="02020603050405020304" pitchFamily="18" charset="0"/>
                <a:cs typeface="Times New Roman" panose="02020603050405020304" pitchFamily="18" charset="0"/>
                <a:sym typeface="+mn-ea"/>
              </a:rPr>
              <a:t>熟词生义表理解，</a:t>
            </a:r>
            <a:r>
              <a:rPr lang="en-US" altLang="zh-CN" b="1">
                <a:solidFill>
                  <a:schemeClr val="accent1">
                    <a:lumMod val="75000"/>
                  </a:schemeClr>
                </a:solidFill>
                <a:latin typeface="Times New Roman" panose="02020603050405020304" pitchFamily="18" charset="0"/>
                <a:cs typeface="Times New Roman" panose="02020603050405020304" pitchFamily="18" charset="0"/>
                <a:sym typeface="+mn-ea"/>
              </a:rPr>
              <a:t> </a:t>
            </a:r>
            <a:r>
              <a:rPr lang="zh-CN" altLang="en-US" b="1">
                <a:solidFill>
                  <a:schemeClr val="accent1">
                    <a:lumMod val="75000"/>
                  </a:schemeClr>
                </a:solidFill>
                <a:latin typeface="Times New Roman" panose="02020603050405020304" pitchFamily="18" charset="0"/>
                <a:cs typeface="Times New Roman" panose="02020603050405020304" pitchFamily="18" charset="0"/>
                <a:sym typeface="+mn-ea"/>
              </a:rPr>
              <a:t>现在孙子太小没能力理解</a:t>
            </a:r>
            <a:endParaRPr lang="zh-CN" altLang="en-US" b="1">
              <a:solidFill>
                <a:schemeClr val="accent1">
                  <a:lumMod val="75000"/>
                </a:schemeClr>
              </a:solidFill>
              <a:latin typeface="Times New Roman" panose="02020603050405020304" pitchFamily="18" charset="0"/>
              <a:cs typeface="Times New Roman" panose="02020603050405020304" pitchFamily="18" charset="0"/>
              <a:sym typeface="+mn-ea"/>
            </a:endParaRPr>
          </a:p>
          <a:p>
            <a:r>
              <a:rPr lang="en-US" altLang="zh-CN" b="1">
                <a:solidFill>
                  <a:schemeClr val="accent1">
                    <a:lumMod val="75000"/>
                  </a:schemeClr>
                </a:solidFill>
                <a:latin typeface="Times New Roman" panose="02020603050405020304" pitchFamily="18" charset="0"/>
                <a:cs typeface="Times New Roman" panose="02020603050405020304" pitchFamily="18" charset="0"/>
                <a:sym typeface="+mn-ea"/>
              </a:rPr>
              <a:t>55. </a:t>
            </a:r>
            <a:r>
              <a:rPr lang="zh-CN" altLang="en-US" b="1">
                <a:solidFill>
                  <a:schemeClr val="accent1">
                    <a:lumMod val="75000"/>
                  </a:schemeClr>
                </a:solidFill>
                <a:latin typeface="Times New Roman" panose="02020603050405020304" pitchFamily="18" charset="0"/>
                <a:cs typeface="Times New Roman" panose="02020603050405020304" pitchFamily="18" charset="0"/>
                <a:sym typeface="+mn-ea"/>
              </a:rPr>
              <a:t>希望以后会感激爷爷为他们做的一切，故选</a:t>
            </a:r>
            <a:r>
              <a:rPr lang="en-US" altLang="zh-CN" b="1">
                <a:solidFill>
                  <a:schemeClr val="accent1">
                    <a:lumMod val="75000"/>
                  </a:schemeClr>
                </a:solidFill>
                <a:latin typeface="Times New Roman" panose="02020603050405020304" pitchFamily="18" charset="0"/>
                <a:cs typeface="Times New Roman" panose="02020603050405020304" pitchFamily="18" charset="0"/>
                <a:sym typeface="+mn-ea"/>
              </a:rPr>
              <a:t>gratitude</a:t>
            </a:r>
            <a:endParaRPr lang="en-US" altLang="zh-CN" b="1">
              <a:solidFill>
                <a:schemeClr val="accent1">
                  <a:lumMod val="75000"/>
                </a:schemeClr>
              </a:solidFill>
              <a:latin typeface="Times New Roman" panose="02020603050405020304" pitchFamily="18" charset="0"/>
              <a:cs typeface="Times New Roman" panose="02020603050405020304" pitchFamily="18" charset="0"/>
              <a:sym typeface="+mn-ea"/>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2" dur="500"/>
                                        <p:tgtEl>
                                          <p:spTgt spid="26">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15" dur="500"/>
                                        <p:tgtEl>
                                          <p:spTgt spid="26">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26" dur="500"/>
                                        <p:tgtEl>
                                          <p:spTgt spid="26">
                                            <p:txEl>
                                              <p:pRg st="2" end="2"/>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6">
                                            <p:txEl>
                                              <p:pRg st="3" end="3"/>
                                            </p:txEl>
                                          </p:spTgt>
                                        </p:tgtEl>
                                        <p:attrNameLst>
                                          <p:attrName>style.visibility</p:attrName>
                                        </p:attrNameLst>
                                      </p:cBhvr>
                                      <p:to>
                                        <p:strVal val="visible"/>
                                      </p:to>
                                    </p:set>
                                    <p:animEffect transition="in" filter="randombar(horizontal)">
                                      <p:cBhvr>
                                        <p:cTn id="39" dur="500"/>
                                        <p:tgtEl>
                                          <p:spTgt spid="26">
                                            <p:txEl>
                                              <p:pRg st="3" end="3"/>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6">
                                            <p:txEl>
                                              <p:pRg st="4" end="4"/>
                                            </p:txEl>
                                          </p:spTgt>
                                        </p:tgtEl>
                                        <p:attrNameLst>
                                          <p:attrName>style.visibility</p:attrName>
                                        </p:attrNameLst>
                                      </p:cBhvr>
                                      <p:to>
                                        <p:strVal val="visible"/>
                                      </p:to>
                                    </p:set>
                                    <p:animEffect transition="in" filter="randombar(horizontal)">
                                      <p:cBhvr>
                                        <p:cTn id="52" dur="500"/>
                                        <p:tgtEl>
                                          <p:spTgt spid="26">
                                            <p:txEl>
                                              <p:pRg st="4" end="4"/>
                                            </p:tx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randombar(horizontal)">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randombar(horizont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6">
                                            <p:txEl>
                                              <p:pRg st="5" end="5"/>
                                            </p:txEl>
                                          </p:spTgt>
                                        </p:tgtEl>
                                        <p:attrNameLst>
                                          <p:attrName>style.visibility</p:attrName>
                                        </p:attrNameLst>
                                      </p:cBhvr>
                                      <p:to>
                                        <p:strVal val="visible"/>
                                      </p:to>
                                    </p:set>
                                    <p:animEffect transition="in" filter="randombar(horizontal)">
                                      <p:cBhvr>
                                        <p:cTn id="65" dur="500"/>
                                        <p:tgtEl>
                                          <p:spTgt spid="26">
                                            <p:txEl>
                                              <p:pRg st="5" end="5"/>
                                            </p:txEl>
                                          </p:spTgt>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randombar(horizontal)">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randombar(horizontal)">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randombar(horizontal)">
                                      <p:cBhvr>
                                        <p:cTn id="78" dur="500"/>
                                        <p:tgtEl>
                                          <p:spTgt spid="10"/>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81" dur="500"/>
                                        <p:tgtEl>
                                          <p:spTgt spid="22">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86" dur="500"/>
                                        <p:tgtEl>
                                          <p:spTgt spid="22">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randombar(horizontal)">
                                      <p:cBhvr>
                                        <p:cTn id="91" dur="5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randombar(horizontal)">
                                      <p:cBhvr>
                                        <p:cTn id="96" dur="500"/>
                                        <p:tgtEl>
                                          <p:spTgt spid="18"/>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randombar(horizontal)">
                                      <p:cBhvr>
                                        <p:cTn id="99" dur="500"/>
                                        <p:tgtEl>
                                          <p:spTgt spid="19"/>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randombar(horizontal)">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randombar(horizontal)">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1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10" grpId="0" bldLvl="0" animBg="1"/>
      <p:bldP spid="11" grpId="0" bldLvl="0" animBg="1"/>
      <p:bldP spid="12" grpId="0" bldLvl="0" animBg="1"/>
      <p:bldP spid="13" grpId="0" bldLvl="0" animBg="1"/>
      <p:bldP spid="17" grpId="0" bldLvl="0" animBg="1"/>
      <p:bldP spid="26" grpId="0" uiExpand="1" build="p"/>
      <p:bldP spid="23" grpId="0" bldLvl="0" animBg="1"/>
      <p:bldP spid="24" grpId="0" bldLvl="0" animBg="1"/>
      <p:bldP spid="20" grpId="0" animBg="1"/>
      <p:bldP spid="14" grpId="0" animBg="1"/>
      <p:bldP spid="15" grpId="0" animBg="1"/>
      <p:bldP spid="16" grpId="0" animBg="1"/>
      <p:bldP spid="22" grpId="0" uiExpand="1" build="p"/>
      <p:bldP spid="18" grpId="0" animBg="1"/>
      <p:bldP spid="19"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839585" y="2707005"/>
            <a:ext cx="6684010" cy="1135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占位符 3"/>
          <p:cNvPicPr>
            <a:picLocks noGrp="1" noChangeAspect="1"/>
          </p:cNvPicPr>
          <p:nvPr>
            <p:ph type="pic" idx="1"/>
            <p:custDataLst>
              <p:tags r:id="rId1"/>
            </p:custDataLst>
          </p:nvPr>
        </p:nvPicPr>
        <p:blipFill>
          <a:blip r:embed="rId2"/>
          <a:srcRect/>
          <a:stretch>
            <a:fillRect/>
          </a:stretch>
        </p:blipFill>
        <p:spPr/>
      </p:pic>
      <p:sp>
        <p:nvSpPr>
          <p:cNvPr id="2" name="文本占位符 1"/>
          <p:cNvSpPr>
            <a:spLocks noGrp="1"/>
          </p:cNvSpPr>
          <p:nvPr>
            <p:ph type="body" sz="half" idx="2"/>
            <p:custDataLst>
              <p:tags r:id="rId3"/>
            </p:custDataLst>
          </p:nvPr>
        </p:nvSpPr>
        <p:spPr>
          <a:xfrm>
            <a:off x="7135495" y="2827655"/>
            <a:ext cx="5056505" cy="908050"/>
          </a:xfrm>
        </p:spPr>
        <p:txBody>
          <a:bodyPr>
            <a:normAutofit fontScale="90000"/>
          </a:bodyPr>
          <a:lstStyle/>
          <a:p>
            <a:pPr marL="0" indent="0">
              <a:buNone/>
            </a:pPr>
            <a:r>
              <a:rPr lang="en-US" altLang="zh-CN" sz="3600" b="1" i="1">
                <a:solidFill>
                  <a:schemeClr val="bg2">
                    <a:lumMod val="95000"/>
                  </a:schemeClr>
                </a:solidFill>
                <a:effectLst>
                  <a:outerShdw blurRad="38100" dist="38100" dir="2700000" algn="tl">
                    <a:srgbClr val="000000">
                      <a:alpha val="43137"/>
                    </a:srgbClr>
                  </a:outerShdw>
                </a:effectLst>
                <a:uFillTx/>
              </a:rPr>
              <a:t>Grammar-Blank Filling</a:t>
            </a:r>
            <a:endParaRPr lang="en-US" altLang="zh-CN" sz="3600" b="1" i="1">
              <a:solidFill>
                <a:schemeClr val="bg2">
                  <a:lumMod val="95000"/>
                </a:schemeClr>
              </a:solidFill>
              <a:effectLst>
                <a:outerShdw blurRad="38100" dist="38100" dir="2700000" algn="tl">
                  <a:srgbClr val="000000">
                    <a:alpha val="43137"/>
                  </a:srgbClr>
                </a:outerShdw>
              </a:effectLst>
              <a:uFillTx/>
            </a:endParaRPr>
          </a:p>
        </p:txBody>
      </p:sp>
      <p:sp>
        <p:nvSpPr>
          <p:cNvPr id="5" name="文本框 4"/>
          <p:cNvSpPr txBox="1"/>
          <p:nvPr/>
        </p:nvSpPr>
        <p:spPr>
          <a:xfrm>
            <a:off x="6088380" y="3971925"/>
            <a:ext cx="5960745" cy="829945"/>
          </a:xfrm>
          <a:prstGeom prst="rect">
            <a:avLst/>
          </a:prstGeom>
          <a:noFill/>
        </p:spPr>
        <p:txBody>
          <a:bodyPr wrap="square" rtlCol="0" anchor="t">
            <a:spAutoFit/>
          </a:bodyPr>
          <a:p>
            <a:r>
              <a:rPr lang="en-US" altLang="zh-CN" sz="2400" b="1">
                <a:solidFill>
                  <a:schemeClr val="accent1">
                    <a:lumMod val="75000"/>
                  </a:schemeClr>
                </a:solidFill>
                <a:latin typeface="Times New Roman" panose="02020603050405020304" pitchFamily="18" charset="0"/>
                <a:cs typeface="Times New Roman" panose="02020603050405020304" pitchFamily="18" charset="0"/>
                <a:sym typeface="+mn-ea"/>
              </a:rPr>
              <a:t>        </a:t>
            </a:r>
            <a:r>
              <a:rPr lang="zh-CN" altLang="en-US" sz="2400" b="1">
                <a:solidFill>
                  <a:schemeClr val="accent1">
                    <a:lumMod val="75000"/>
                  </a:schemeClr>
                </a:solidFill>
                <a:latin typeface="Times New Roman" panose="02020603050405020304" pitchFamily="18" charset="0"/>
                <a:cs typeface="Times New Roman" panose="02020603050405020304" pitchFamily="18" charset="0"/>
                <a:sym typeface="+mn-ea"/>
              </a:rPr>
              <a:t>说明文</a:t>
            </a:r>
            <a:r>
              <a:rPr lang="en-US" altLang="zh-CN" sz="2400" b="1">
                <a:solidFill>
                  <a:schemeClr val="accent1">
                    <a:lumMod val="75000"/>
                  </a:schemeClr>
                </a:solidFill>
                <a:latin typeface="Times New Roman" panose="02020603050405020304" pitchFamily="18" charset="0"/>
                <a:cs typeface="Times New Roman" panose="02020603050405020304" pitchFamily="18" charset="0"/>
                <a:sym typeface="+mn-ea"/>
              </a:rPr>
              <a:t>——</a:t>
            </a:r>
            <a:r>
              <a:rPr lang="zh-CN" altLang="en-US" sz="2400" b="1">
                <a:solidFill>
                  <a:schemeClr val="accent1">
                    <a:lumMod val="75000"/>
                  </a:schemeClr>
                </a:solidFill>
                <a:latin typeface="Times New Roman" panose="02020603050405020304" pitchFamily="18" charset="0"/>
                <a:cs typeface="Times New Roman" panose="02020603050405020304" pitchFamily="18" charset="0"/>
                <a:sym typeface="+mn-ea"/>
              </a:rPr>
              <a:t>以往被忽视的</a:t>
            </a:r>
            <a:r>
              <a:rPr lang="zh-CN" sz="2400" b="1">
                <a:solidFill>
                  <a:schemeClr val="accent1">
                    <a:lumMod val="75000"/>
                  </a:schemeClr>
                </a:solidFill>
                <a:latin typeface="Times New Roman" panose="02020603050405020304" pitchFamily="18" charset="0"/>
                <a:cs typeface="Times New Roman" panose="02020603050405020304" pitchFamily="18" charset="0"/>
                <a:sym typeface="+mn-ea"/>
              </a:rPr>
              <a:t>兵马俑的鞋有大意义</a:t>
            </a:r>
            <a:r>
              <a:rPr lang="zh-CN" altLang="en-US" sz="2400" b="1">
                <a:solidFill>
                  <a:schemeClr val="accent1">
                    <a:lumMod val="75000"/>
                  </a:schemeClr>
                </a:solidFill>
                <a:latin typeface="Times New Roman" panose="02020603050405020304" pitchFamily="18" charset="0"/>
                <a:cs typeface="Times New Roman" panose="02020603050405020304" pitchFamily="18" charset="0"/>
                <a:sym typeface="+mn-ea"/>
              </a:rPr>
              <a:t>。</a:t>
            </a:r>
            <a:endParaRPr lang="zh-CN" altLang="en-US" sz="2400" b="1">
              <a:solidFill>
                <a:schemeClr val="accent1">
                  <a:lumMod val="75000"/>
                </a:schemeClr>
              </a:solidFill>
              <a:latin typeface="Times New Roman" panose="02020603050405020304" pitchFamily="18" charset="0"/>
              <a:cs typeface="Times New Roman" panose="02020603050405020304" pitchFamily="18" charset="0"/>
              <a:sym typeface="+mn-ea"/>
            </a:endParaRPr>
          </a:p>
        </p:txBody>
      </p:sp>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905885" y="192405"/>
            <a:ext cx="5562600" cy="316230"/>
          </a:xfrm>
          <a:prstGeom prst="round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4" name="圆角矩形 3"/>
          <p:cNvSpPr/>
          <p:nvPr/>
        </p:nvSpPr>
        <p:spPr>
          <a:xfrm>
            <a:off x="10033635" y="1325880"/>
            <a:ext cx="667385" cy="271780"/>
          </a:xfrm>
          <a:prstGeom prst="round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2682240" y="1306830"/>
            <a:ext cx="2219325" cy="290830"/>
          </a:xfrm>
          <a:prstGeom prst="round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4276725" y="929005"/>
            <a:ext cx="7249160" cy="271780"/>
          </a:xfrm>
          <a:prstGeom prst="round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515090" y="-160655"/>
            <a:ext cx="687070" cy="584835"/>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100" name="文本框 99"/>
          <p:cNvSpPr txBox="1"/>
          <p:nvPr/>
        </p:nvSpPr>
        <p:spPr>
          <a:xfrm>
            <a:off x="2584450" y="100965"/>
            <a:ext cx="9031605" cy="3415030"/>
          </a:xfrm>
          <a:prstGeom prst="rect">
            <a:avLst/>
          </a:prstGeom>
          <a:noFill/>
          <a:ln w="9525">
            <a:noFill/>
          </a:ln>
        </p:spPr>
        <p:txBody>
          <a:bodyPr wrap="square">
            <a:spAutoFit/>
          </a:bodyPr>
          <a:p>
            <a:pPr indent="304800" algn="just"/>
            <a:r>
              <a:rPr lang="en-US" sz="2400" b="0">
                <a:latin typeface="Times New Roman" panose="02020603050405020304" pitchFamily="18" charset="0"/>
                <a:ea typeface="宋体" panose="02010600030101010101" pitchFamily="2" charset="-122"/>
                <a:cs typeface="Times New Roman" panose="02020603050405020304" pitchFamily="18" charset="0"/>
              </a:rPr>
              <a:t> Shoes may not be the first thing one would notice of these 2, 200-year-old Terracotta Warriors, </a:t>
            </a:r>
            <a:r>
              <a:rPr lang="en-US" sz="2400" b="0" u="sng">
                <a:latin typeface="Times New Roman" panose="02020603050405020304" pitchFamily="18" charset="0"/>
                <a:ea typeface="宋体" panose="02010600030101010101" pitchFamily="2" charset="-122"/>
                <a:cs typeface="Times New Roman" panose="02020603050405020304" pitchFamily="18" charset="0"/>
              </a:rPr>
              <a:t>   56   </a:t>
            </a:r>
            <a:r>
              <a:rPr lang="en-US" sz="2400" b="0">
                <a:latin typeface="Times New Roman" panose="02020603050405020304" pitchFamily="18" charset="0"/>
                <a:ea typeface="宋体" panose="02010600030101010101" pitchFamily="2" charset="-122"/>
                <a:cs typeface="Times New Roman" panose="02020603050405020304" pitchFamily="18" charset="0"/>
              </a:rPr>
              <a:t> an initial analysis of their footwear showed that these humble accessories might have played a "vital role" in the Qin army. Two Chinese researchers made </a:t>
            </a:r>
            <a:r>
              <a:rPr lang="en-US" sz="2400" b="0" u="sng">
                <a:latin typeface="Times New Roman" panose="02020603050405020304" pitchFamily="18" charset="0"/>
                <a:ea typeface="宋体" panose="02010600030101010101" pitchFamily="2" charset="-122"/>
                <a:cs typeface="Times New Roman" panose="02020603050405020304" pitchFamily="18" charset="0"/>
              </a:rPr>
              <a:t>   57   </a:t>
            </a:r>
            <a:r>
              <a:rPr lang="en-US" sz="2400" b="0">
                <a:latin typeface="Times New Roman" panose="02020603050405020304" pitchFamily="18" charset="0"/>
                <a:ea typeface="宋体" panose="02010600030101010101" pitchFamily="2" charset="-122"/>
                <a:cs typeface="Times New Roman" panose="02020603050405020304" pitchFamily="18" charset="0"/>
              </a:rPr>
              <a:t> copy of the footwear using the shoe-making techniques and materials known to be used by the Qin people when the warriors </a:t>
            </a:r>
            <a:r>
              <a:rPr lang="en-US" sz="2400" b="0" u="sng">
                <a:latin typeface="Times New Roman" panose="02020603050405020304" pitchFamily="18" charset="0"/>
                <a:ea typeface="宋体" panose="02010600030101010101" pitchFamily="2" charset="-122"/>
                <a:cs typeface="Times New Roman" panose="02020603050405020304" pitchFamily="18" charset="0"/>
              </a:rPr>
              <a:t>   58   </a:t>
            </a:r>
            <a:r>
              <a:rPr lang="zh-CN" sz="2400" b="0">
                <a:latin typeface="Times New Roman" panose="02020603050405020304" pitchFamily="18" charset="0"/>
                <a:ea typeface="宋体" panose="02010600030101010101" pitchFamily="2" charset="-122"/>
                <a:cs typeface="Times New Roman" panose="02020603050405020304" pitchFamily="18" charset="0"/>
              </a:rPr>
              <a:t>（</a:t>
            </a:r>
            <a:r>
              <a:rPr lang="en-US" sz="2400" b="0">
                <a:latin typeface="Times New Roman" panose="02020603050405020304" pitchFamily="18" charset="0"/>
                <a:ea typeface="宋体" panose="02010600030101010101" pitchFamily="2" charset="-122"/>
                <a:cs typeface="Times New Roman" panose="02020603050405020304" pitchFamily="18" charset="0"/>
              </a:rPr>
              <a:t>build</a:t>
            </a:r>
            <a:r>
              <a:rPr lang="zh-CN" sz="2400" b="0">
                <a:latin typeface="Times New Roman" panose="02020603050405020304" pitchFamily="18" charset="0"/>
                <a:ea typeface="宋体" panose="02010600030101010101" pitchFamily="2" charset="-122"/>
                <a:cs typeface="Times New Roman" panose="02020603050405020304" pitchFamily="18" charset="0"/>
              </a:rPr>
              <a:t>）</a:t>
            </a:r>
            <a:r>
              <a:rPr lang="en-US" sz="2400" b="0">
                <a:latin typeface="Times New Roman" panose="02020603050405020304" pitchFamily="18" charset="0"/>
                <a:ea typeface="宋体" panose="02010600030101010101" pitchFamily="2" charset="-122"/>
                <a:cs typeface="Times New Roman" panose="02020603050405020304" pitchFamily="18" charset="0"/>
              </a:rPr>
              <a:t>. The study found that the replicas provided the wearers with "a more comfortable, stable and efficient"</a:t>
            </a:r>
            <a:r>
              <a:rPr lang="en-US" sz="2400" b="0" u="sng">
                <a:latin typeface="Times New Roman" panose="02020603050405020304" pitchFamily="18" charset="0"/>
                <a:ea typeface="宋体" panose="02010600030101010101" pitchFamily="2" charset="-122"/>
                <a:cs typeface="Times New Roman" panose="02020603050405020304" pitchFamily="18" charset="0"/>
              </a:rPr>
              <a:t>   59   </a:t>
            </a:r>
            <a:r>
              <a:rPr lang="zh-CN" sz="2400" b="0">
                <a:latin typeface="Times New Roman" panose="02020603050405020304" pitchFamily="18" charset="0"/>
                <a:ea typeface="宋体" panose="02010600030101010101" pitchFamily="2" charset="-122"/>
                <a:cs typeface="Times New Roman" panose="02020603050405020304" pitchFamily="18" charset="0"/>
              </a:rPr>
              <a:t>（</a:t>
            </a:r>
            <a:r>
              <a:rPr lang="en-US" sz="2400" b="0">
                <a:latin typeface="Times New Roman" panose="02020603050405020304" pitchFamily="18" charset="0"/>
                <a:ea typeface="宋体" panose="02010600030101010101" pitchFamily="2" charset="-122"/>
                <a:cs typeface="Times New Roman" panose="02020603050405020304" pitchFamily="18" charset="0"/>
              </a:rPr>
              <a:t>walk</a:t>
            </a:r>
            <a:r>
              <a:rPr lang="zh-CN" sz="2400" b="0">
                <a:latin typeface="Times New Roman" panose="02020603050405020304" pitchFamily="18" charset="0"/>
                <a:ea typeface="宋体" panose="02010600030101010101" pitchFamily="2" charset="-122"/>
                <a:cs typeface="Times New Roman" panose="02020603050405020304" pitchFamily="18" charset="0"/>
              </a:rPr>
              <a:t>）</a:t>
            </a:r>
            <a:r>
              <a:rPr lang="en-US" sz="2400" b="0">
                <a:latin typeface="Times New Roman" panose="02020603050405020304" pitchFamily="18" charset="0"/>
                <a:ea typeface="宋体" panose="02010600030101010101" pitchFamily="2" charset="-122"/>
                <a:cs typeface="Times New Roman" panose="02020603050405020304" pitchFamily="18" charset="0"/>
              </a:rPr>
              <a:t>experience. </a:t>
            </a:r>
            <a:endParaRPr lang="en-US" sz="2400" b="0" u="sng">
              <a:latin typeface="Times New Roman" panose="02020603050405020304" pitchFamily="18" charset="0"/>
              <a:ea typeface="宋体" panose="02010600030101010101" pitchFamily="2" charset="-122"/>
              <a:cs typeface="Times New Roman" panose="02020603050405020304" pitchFamily="18" charset="0"/>
            </a:endParaRPr>
          </a:p>
          <a:p>
            <a:pPr indent="304800" algn="just"/>
            <a:r>
              <a:rPr lang="en-US" sz="24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 name="图片 10"/>
          <p:cNvPicPr/>
          <p:nvPr/>
        </p:nvPicPr>
        <p:blipFill>
          <a:blip r:embed="rId8"/>
          <a:stretch>
            <a:fillRect/>
          </a:stretch>
        </p:blipFill>
        <p:spPr>
          <a:xfrm>
            <a:off x="125095" y="313055"/>
            <a:ext cx="2402205" cy="4012565"/>
          </a:xfrm>
          <a:prstGeom prst="ellipse">
            <a:avLst/>
          </a:prstGeom>
          <a:noFill/>
          <a:ln w="9525">
            <a:noFill/>
          </a:ln>
          <a:effectLst>
            <a:outerShdw blurRad="50800" dist="38100" dir="10800000" algn="r" rotWithShape="0">
              <a:prstClr val="black">
                <a:alpha val="40000"/>
              </a:prstClr>
            </a:outerShdw>
          </a:effectLst>
        </p:spPr>
      </p:pic>
      <p:sp>
        <p:nvSpPr>
          <p:cNvPr id="12" name="文本框 11"/>
          <p:cNvSpPr txBox="1"/>
          <p:nvPr/>
        </p:nvSpPr>
        <p:spPr>
          <a:xfrm>
            <a:off x="2454910" y="3252470"/>
            <a:ext cx="9632950" cy="3246120"/>
          </a:xfrm>
          <a:prstGeom prst="rect">
            <a:avLst/>
          </a:prstGeom>
          <a:noFill/>
        </p:spPr>
        <p:txBody>
          <a:bodyPr wrap="square" rtlCol="0">
            <a:spAutoFit/>
          </a:bodyPr>
          <a:p>
            <a:pPr fontAlgn="auto">
              <a:spcAft>
                <a:spcPts val="1000"/>
              </a:spcAft>
            </a:pPr>
            <a:r>
              <a:rPr lang="zh-CN" altLang="en-US" sz="2000" b="1">
                <a:solidFill>
                  <a:schemeClr val="accent1">
                    <a:lumMod val="75000"/>
                  </a:schemeClr>
                </a:solidFill>
              </a:rPr>
              <a:t>【</a:t>
            </a:r>
            <a:r>
              <a:rPr lang="en-US" altLang="zh-CN" sz="2000" b="1">
                <a:solidFill>
                  <a:schemeClr val="accent1">
                    <a:lumMod val="75000"/>
                  </a:schemeClr>
                </a:solidFill>
              </a:rPr>
              <a:t>56</a:t>
            </a:r>
            <a:r>
              <a:rPr lang="zh-CN" altLang="en-US" sz="2000" b="1">
                <a:solidFill>
                  <a:schemeClr val="accent1">
                    <a:lumMod val="75000"/>
                  </a:schemeClr>
                </a:solidFill>
              </a:rPr>
              <a:t>解析】根据前后表述，鞋可能不是大家对兵马俑的第一关注点和后文这些朴素的装饰在秦军中扮演着重要角色可知，两句前后意义为转折关系，故填</a:t>
            </a:r>
            <a:r>
              <a:rPr lang="en-US" altLang="zh-CN" sz="2000" b="1">
                <a:solidFill>
                  <a:schemeClr val="accent1">
                    <a:lumMod val="75000"/>
                  </a:schemeClr>
                </a:solidFill>
              </a:rPr>
              <a:t>but</a:t>
            </a:r>
            <a:r>
              <a:rPr lang="zh-CN" altLang="en-US" sz="2000" b="1">
                <a:solidFill>
                  <a:schemeClr val="accent1">
                    <a:lumMod val="75000"/>
                  </a:schemeClr>
                </a:solidFill>
              </a:rPr>
              <a:t>。</a:t>
            </a:r>
            <a:endParaRPr lang="zh-CN" altLang="en-US" sz="2000" b="1">
              <a:solidFill>
                <a:schemeClr val="accent1">
                  <a:lumMod val="75000"/>
                </a:schemeClr>
              </a:solidFill>
            </a:endParaRPr>
          </a:p>
          <a:p>
            <a:pPr fontAlgn="auto">
              <a:spcAft>
                <a:spcPts val="1000"/>
              </a:spcAft>
            </a:pPr>
            <a:r>
              <a:rPr lang="zh-CN" altLang="en-US" sz="2000" b="1">
                <a:solidFill>
                  <a:schemeClr val="accent1">
                    <a:lumMod val="75000"/>
                  </a:schemeClr>
                </a:solidFill>
                <a:sym typeface="+mn-ea"/>
              </a:rPr>
              <a:t>【</a:t>
            </a:r>
            <a:r>
              <a:rPr lang="en-US" altLang="zh-CN" sz="2000" b="1">
                <a:solidFill>
                  <a:schemeClr val="accent1">
                    <a:lumMod val="75000"/>
                  </a:schemeClr>
                </a:solidFill>
                <a:sym typeface="+mn-ea"/>
              </a:rPr>
              <a:t>57</a:t>
            </a:r>
            <a:r>
              <a:rPr lang="zh-CN" altLang="en-US" sz="2000" b="1">
                <a:solidFill>
                  <a:schemeClr val="accent1">
                    <a:lumMod val="75000"/>
                  </a:schemeClr>
                </a:solidFill>
                <a:sym typeface="+mn-ea"/>
              </a:rPr>
              <a:t>解析】根据后文</a:t>
            </a:r>
            <a:r>
              <a:rPr lang="en-US" altLang="zh-CN" sz="2000" b="1">
                <a:solidFill>
                  <a:schemeClr val="accent1">
                    <a:lumMod val="75000"/>
                  </a:schemeClr>
                </a:solidFill>
                <a:sym typeface="+mn-ea"/>
              </a:rPr>
              <a:t>“copy”</a:t>
            </a:r>
            <a:r>
              <a:rPr lang="zh-CN" altLang="en-US" sz="2000" b="1">
                <a:solidFill>
                  <a:schemeClr val="accent1">
                    <a:lumMod val="75000"/>
                  </a:schemeClr>
                </a:solidFill>
                <a:sym typeface="+mn-ea"/>
              </a:rPr>
              <a:t>可知中国研究者所做的复制品为单数，且在文中第一次提及，因此表泛指，该空填</a:t>
            </a:r>
            <a:r>
              <a:rPr lang="en-US" altLang="zh-CN" sz="2000" b="1">
                <a:solidFill>
                  <a:schemeClr val="accent1">
                    <a:lumMod val="75000"/>
                  </a:schemeClr>
                </a:solidFill>
                <a:sym typeface="+mn-ea"/>
              </a:rPr>
              <a:t>a</a:t>
            </a:r>
            <a:r>
              <a:rPr lang="zh-CN" altLang="en-US" sz="2000" b="1">
                <a:solidFill>
                  <a:schemeClr val="accent1">
                    <a:lumMod val="75000"/>
                  </a:schemeClr>
                </a:solidFill>
                <a:sym typeface="+mn-ea"/>
              </a:rPr>
              <a:t>。</a:t>
            </a:r>
            <a:endParaRPr lang="zh-CN" altLang="en-US" sz="2000" b="1">
              <a:solidFill>
                <a:schemeClr val="accent1">
                  <a:lumMod val="75000"/>
                </a:schemeClr>
              </a:solidFill>
              <a:sym typeface="+mn-ea"/>
            </a:endParaRPr>
          </a:p>
          <a:p>
            <a:pPr fontAlgn="auto">
              <a:spcAft>
                <a:spcPts val="1000"/>
              </a:spcAft>
            </a:pPr>
            <a:r>
              <a:rPr lang="zh-CN" altLang="en-US" sz="2000" b="1">
                <a:solidFill>
                  <a:schemeClr val="accent1">
                    <a:lumMod val="75000"/>
                  </a:schemeClr>
                </a:solidFill>
              </a:rPr>
              <a:t>【</a:t>
            </a:r>
            <a:r>
              <a:rPr lang="en-US" altLang="zh-CN" sz="2000" b="1">
                <a:solidFill>
                  <a:schemeClr val="accent1">
                    <a:lumMod val="75000"/>
                  </a:schemeClr>
                </a:solidFill>
                <a:sym typeface="+mn-ea"/>
              </a:rPr>
              <a:t>58</a:t>
            </a:r>
            <a:r>
              <a:rPr lang="zh-CN" altLang="en-US" sz="2000" b="1">
                <a:solidFill>
                  <a:schemeClr val="accent1">
                    <a:lumMod val="75000"/>
                  </a:schemeClr>
                </a:solidFill>
                <a:sym typeface="+mn-ea"/>
              </a:rPr>
              <a:t>解析</a:t>
            </a:r>
            <a:r>
              <a:rPr lang="zh-CN" altLang="en-US" sz="2000" b="1">
                <a:solidFill>
                  <a:schemeClr val="accent1">
                    <a:lumMod val="75000"/>
                  </a:schemeClr>
                </a:solidFill>
              </a:rPr>
              <a:t>】在</a:t>
            </a:r>
            <a:r>
              <a:rPr lang="en-US" altLang="zh-CN" sz="2000" b="1">
                <a:solidFill>
                  <a:schemeClr val="accent1">
                    <a:lumMod val="75000"/>
                  </a:schemeClr>
                </a:solidFill>
              </a:rPr>
              <a:t>“when”</a:t>
            </a:r>
            <a:r>
              <a:rPr lang="zh-CN" altLang="en-US" sz="2000" b="1">
                <a:solidFill>
                  <a:schemeClr val="accent1">
                    <a:lumMod val="75000"/>
                  </a:schemeClr>
                </a:solidFill>
              </a:rPr>
              <a:t>引导的时间定语从句中，缺少谓语动词，且兵马俑士兵</a:t>
            </a:r>
            <a:r>
              <a:rPr lang="en-US" altLang="zh-CN" sz="2000" b="1">
                <a:solidFill>
                  <a:schemeClr val="accent1">
                    <a:lumMod val="75000"/>
                  </a:schemeClr>
                </a:solidFill>
              </a:rPr>
              <a:t>warriors</a:t>
            </a:r>
            <a:r>
              <a:rPr lang="zh-CN" altLang="en-US" sz="2000" b="1">
                <a:solidFill>
                  <a:schemeClr val="accent1">
                    <a:lumMod val="75000"/>
                  </a:schemeClr>
                </a:solidFill>
              </a:rPr>
              <a:t>是在过去被制作完成，故填</a:t>
            </a:r>
            <a:r>
              <a:rPr lang="en-US" altLang="zh-CN" sz="2000" b="1">
                <a:solidFill>
                  <a:schemeClr val="accent1">
                    <a:lumMod val="75000"/>
                  </a:schemeClr>
                </a:solidFill>
              </a:rPr>
              <a:t> were built/burned</a:t>
            </a:r>
            <a:r>
              <a:rPr lang="zh-CN" altLang="en-US" sz="2000" b="1">
                <a:solidFill>
                  <a:schemeClr val="accent1">
                    <a:lumMod val="75000"/>
                  </a:schemeClr>
                </a:solidFill>
              </a:rPr>
              <a:t>或</a:t>
            </a:r>
            <a:r>
              <a:rPr lang="en-US" altLang="zh-CN" sz="2000" b="1">
                <a:solidFill>
                  <a:schemeClr val="accent1">
                    <a:lumMod val="75000"/>
                  </a:schemeClr>
                </a:solidFill>
              </a:rPr>
              <a:t> had been built/burned.</a:t>
            </a:r>
            <a:endParaRPr lang="zh-CN" altLang="en-US" sz="2000" b="1">
              <a:solidFill>
                <a:schemeClr val="accent1">
                  <a:lumMod val="75000"/>
                </a:schemeClr>
              </a:solidFill>
            </a:endParaRPr>
          </a:p>
          <a:p>
            <a:pPr fontAlgn="auto">
              <a:spcAft>
                <a:spcPts val="1000"/>
              </a:spcAft>
            </a:pPr>
            <a:r>
              <a:rPr lang="zh-CN" altLang="en-US" sz="2000" b="1">
                <a:solidFill>
                  <a:schemeClr val="accent1">
                    <a:lumMod val="75000"/>
                  </a:schemeClr>
                </a:solidFill>
                <a:sym typeface="+mn-ea"/>
              </a:rPr>
              <a:t>【</a:t>
            </a:r>
            <a:r>
              <a:rPr lang="en-US" altLang="zh-CN" sz="2000" b="1">
                <a:solidFill>
                  <a:schemeClr val="accent1">
                    <a:lumMod val="75000"/>
                  </a:schemeClr>
                </a:solidFill>
                <a:sym typeface="+mn-ea"/>
              </a:rPr>
              <a:t>59</a:t>
            </a:r>
            <a:r>
              <a:rPr lang="zh-CN" altLang="en-US" sz="2000" b="1">
                <a:solidFill>
                  <a:schemeClr val="accent1">
                    <a:lumMod val="75000"/>
                  </a:schemeClr>
                </a:solidFill>
                <a:sym typeface="+mn-ea"/>
              </a:rPr>
              <a:t>解析】此空作定语修饰</a:t>
            </a:r>
            <a:r>
              <a:rPr lang="en-US" altLang="zh-CN" sz="2000" b="1">
                <a:solidFill>
                  <a:schemeClr val="accent1">
                    <a:lumMod val="75000"/>
                  </a:schemeClr>
                </a:solidFill>
                <a:sym typeface="+mn-ea"/>
              </a:rPr>
              <a:t>“experience”,</a:t>
            </a:r>
            <a:r>
              <a:rPr lang="zh-CN" altLang="en-US" sz="2000" b="1">
                <a:solidFill>
                  <a:schemeClr val="accent1">
                    <a:lumMod val="75000"/>
                  </a:schemeClr>
                </a:solidFill>
                <a:sym typeface="+mn-ea"/>
              </a:rPr>
              <a:t>意指行走体验，为主动，因此答案为</a:t>
            </a:r>
            <a:r>
              <a:rPr lang="en-US" altLang="zh-CN" sz="2000" b="1">
                <a:solidFill>
                  <a:schemeClr val="accent1">
                    <a:lumMod val="75000"/>
                  </a:schemeClr>
                </a:solidFill>
                <a:sym typeface="+mn-ea"/>
              </a:rPr>
              <a:t>walking</a:t>
            </a:r>
            <a:endParaRPr lang="zh-CN" altLang="en-US" sz="2000" b="1">
              <a:solidFill>
                <a:schemeClr val="accent1">
                  <a:lumMod val="75000"/>
                </a:schemeClr>
              </a:solidFill>
            </a:endParaRPr>
          </a:p>
        </p:txBody>
      </p:sp>
      <p:sp>
        <p:nvSpPr>
          <p:cNvPr id="14" name="圆角矩形 13"/>
          <p:cNvSpPr/>
          <p:nvPr/>
        </p:nvSpPr>
        <p:spPr>
          <a:xfrm>
            <a:off x="5645785" y="2025650"/>
            <a:ext cx="766445" cy="31623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20" dur="5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30" dur="500"/>
                                        <p:tgtEl>
                                          <p:spTgt spid="1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8" dur="500"/>
                                        <p:tgtEl>
                                          <p:spTgt spid="1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4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5" grpId="0" animBg="1"/>
      <p:bldP spid="4" grpId="0" animBg="1"/>
      <p:bldP spid="12" grpId="0" uiExpand="1" build="p"/>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515090" y="-160655"/>
            <a:ext cx="687070" cy="584835"/>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100" name="文本框 99"/>
          <p:cNvSpPr txBox="1"/>
          <p:nvPr/>
        </p:nvSpPr>
        <p:spPr>
          <a:xfrm>
            <a:off x="106045" y="78105"/>
            <a:ext cx="11301730" cy="3784600"/>
          </a:xfrm>
          <a:prstGeom prst="rect">
            <a:avLst/>
          </a:prstGeom>
          <a:noFill/>
          <a:ln w="9525">
            <a:noFill/>
          </a:ln>
        </p:spPr>
        <p:txBody>
          <a:bodyPr wrap="square">
            <a:spAutoFit/>
          </a:bodyPr>
          <a:p>
            <a:pPr indent="304800" algn="just"/>
            <a:r>
              <a:rPr lang="en-US" sz="2400" b="0">
                <a:latin typeface="Times New Roman" panose="02020603050405020304" pitchFamily="18" charset="0"/>
                <a:ea typeface="宋体" panose="02010600030101010101" pitchFamily="2" charset="-122"/>
              </a:rPr>
              <a:t> </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rPr>
              <a:t>60   </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equal</a:t>
            </a:r>
            <a:r>
              <a:rPr lang="zh-CN" sz="2400" b="0">
                <a:latin typeface="Times New Roman" panose="02020603050405020304" pitchFamily="18" charset="0"/>
                <a:ea typeface="宋体" panose="02010600030101010101" pitchFamily="2" charset="-122"/>
              </a:rPr>
              <a:t>） </a:t>
            </a:r>
            <a:r>
              <a:rPr lang="en-US" sz="2400" b="0">
                <a:latin typeface="Times New Roman" panose="02020603050405020304" pitchFamily="18" charset="0"/>
                <a:ea typeface="宋体" panose="02010600030101010101" pitchFamily="2" charset="-122"/>
              </a:rPr>
              <a:t>fascinating are the warriors' clothes: they were candy-coloured. When the Terracotta Warriors were originally created, they were painted a bright array of reds, blues, and greens, </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rPr>
              <a:t>61   </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rPr>
              <a:t>are believed to have matched the colours of the clothing worn by the Qin soldiers. In many cases, the paint has not survived the centuries after the warriors </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rPr>
              <a:t>62   </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burn</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by fires or soaked in floods, but a few of the warriors have been unearthed </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rPr>
              <a:t>63</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rPr>
              <a:t>their original colouring still largely undamaged. A 2019 study found that the colors were mixed with various protein-based binders, such as egg, animal glues and milk, before </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rPr>
              <a:t>64   </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paint</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onto the soldiers to help secure the paint. </a:t>
            </a:r>
            <a:endParaRPr lang="en-US" sz="2400" b="0" u="sng">
              <a:latin typeface="Times New Roman" panose="02020603050405020304" pitchFamily="18" charset="0"/>
              <a:ea typeface="宋体" panose="02010600030101010101" pitchFamily="2" charset="-122"/>
              <a:cs typeface="Times New Roman" panose="02020603050405020304" pitchFamily="18" charset="0"/>
            </a:endParaRPr>
          </a:p>
          <a:p>
            <a:pPr indent="304800" algn="just"/>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rPr>
              <a:t>65</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reconstruct</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based on this research seem to suggest the Qin fashion-at least in the army-was</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rPr>
              <a:t>to clash colours</a:t>
            </a:r>
            <a:r>
              <a:rPr lang="zh-CN" sz="2400" b="0">
                <a:latin typeface="Times New Roman" panose="02020603050405020304" pitchFamily="18" charset="0"/>
                <a:ea typeface="宋体" panose="02010600030101010101" pitchFamily="2" charset="-122"/>
              </a:rPr>
              <a:t>（撞色）</a:t>
            </a:r>
            <a:r>
              <a:rPr lang="en-US" sz="2400" b="0">
                <a:latin typeface="Times New Roman" panose="02020603050405020304" pitchFamily="18" charset="0"/>
                <a:ea typeface="宋体" panose="02010600030101010101" pitchFamily="2" charset="-122"/>
              </a:rPr>
              <a:t>.  </a:t>
            </a:r>
            <a:endParaRPr lang="en-US" altLang="en-US" sz="2400" b="0">
              <a:latin typeface="Times New Roman" panose="02020603050405020304" pitchFamily="18" charset="0"/>
              <a:ea typeface="宋体" panose="02010600030101010101" pitchFamily="2" charset="-122"/>
            </a:endParaRPr>
          </a:p>
        </p:txBody>
      </p:sp>
      <p:sp>
        <p:nvSpPr>
          <p:cNvPr id="12" name="文本框 11"/>
          <p:cNvSpPr txBox="1"/>
          <p:nvPr/>
        </p:nvSpPr>
        <p:spPr>
          <a:xfrm>
            <a:off x="966470" y="3862705"/>
            <a:ext cx="10949305" cy="2938145"/>
          </a:xfrm>
          <a:prstGeom prst="rect">
            <a:avLst/>
          </a:prstGeom>
          <a:noFill/>
        </p:spPr>
        <p:txBody>
          <a:bodyPr wrap="square" rtlCol="0">
            <a:spAutoFit/>
          </a:bodyPr>
          <a:p>
            <a:pPr fontAlgn="auto">
              <a:spcAft>
                <a:spcPts val="1000"/>
              </a:spcAft>
            </a:pPr>
            <a:r>
              <a:rPr lang="zh-CN" altLang="en-US" sz="2000" b="1">
                <a:solidFill>
                  <a:schemeClr val="accent1">
                    <a:lumMod val="75000"/>
                  </a:schemeClr>
                </a:solidFill>
              </a:rPr>
              <a:t>【</a:t>
            </a:r>
            <a:r>
              <a:rPr lang="en-US" altLang="zh-CN" sz="2000" b="1">
                <a:solidFill>
                  <a:schemeClr val="accent1">
                    <a:lumMod val="75000"/>
                  </a:schemeClr>
                </a:solidFill>
              </a:rPr>
              <a:t>60</a:t>
            </a:r>
            <a:r>
              <a:rPr lang="zh-CN" altLang="en-US" sz="2000" b="1">
                <a:solidFill>
                  <a:schemeClr val="accent1">
                    <a:lumMod val="75000"/>
                  </a:schemeClr>
                </a:solidFill>
              </a:rPr>
              <a:t>解析】</a:t>
            </a:r>
            <a:r>
              <a:rPr lang="zh-CN" sz="2000" b="1">
                <a:solidFill>
                  <a:schemeClr val="accent1">
                    <a:lumMod val="75000"/>
                  </a:schemeClr>
                </a:solidFill>
              </a:rPr>
              <a:t>该句是主系表的倒装句结构，正常语序为：</a:t>
            </a:r>
            <a:r>
              <a:rPr lang="en-US" altLang="zh-CN" sz="2000" b="1">
                <a:solidFill>
                  <a:schemeClr val="accent1">
                    <a:lumMod val="75000"/>
                  </a:schemeClr>
                </a:solidFill>
              </a:rPr>
              <a:t>the warriors’clothes are______ (equal) fascinating. </a:t>
            </a:r>
            <a:r>
              <a:rPr lang="zh-CN" altLang="en-US" sz="2000" b="1">
                <a:solidFill>
                  <a:schemeClr val="accent1">
                    <a:lumMod val="75000"/>
                  </a:schemeClr>
                </a:solidFill>
              </a:rPr>
              <a:t>由此可判断修饰形容词用副词，故填</a:t>
            </a:r>
            <a:r>
              <a:rPr lang="en-US" altLang="zh-CN" sz="2000" b="1">
                <a:solidFill>
                  <a:schemeClr val="accent1">
                    <a:lumMod val="75000"/>
                  </a:schemeClr>
                </a:solidFill>
              </a:rPr>
              <a:t>equally</a:t>
            </a:r>
            <a:r>
              <a:rPr lang="zh-CN" altLang="en-US" sz="2000" b="1">
                <a:solidFill>
                  <a:schemeClr val="accent1">
                    <a:lumMod val="75000"/>
                  </a:schemeClr>
                </a:solidFill>
              </a:rPr>
              <a:t>。</a:t>
            </a:r>
            <a:endParaRPr lang="zh-CN" altLang="en-US" sz="2000" b="1">
              <a:solidFill>
                <a:schemeClr val="accent1">
                  <a:lumMod val="75000"/>
                </a:schemeClr>
              </a:solidFill>
            </a:endParaRPr>
          </a:p>
          <a:p>
            <a:pPr fontAlgn="auto">
              <a:spcAft>
                <a:spcPts val="1000"/>
              </a:spcAft>
            </a:pPr>
            <a:r>
              <a:rPr lang="zh-CN" altLang="en-US" sz="2000" b="1">
                <a:solidFill>
                  <a:schemeClr val="accent1">
                    <a:lumMod val="75000"/>
                  </a:schemeClr>
                </a:solidFill>
                <a:sym typeface="+mn-ea"/>
              </a:rPr>
              <a:t>【</a:t>
            </a:r>
            <a:r>
              <a:rPr lang="en-US" altLang="zh-CN" sz="2000" b="1">
                <a:solidFill>
                  <a:schemeClr val="accent1">
                    <a:lumMod val="75000"/>
                  </a:schemeClr>
                </a:solidFill>
                <a:sym typeface="+mn-ea"/>
              </a:rPr>
              <a:t>61</a:t>
            </a:r>
            <a:r>
              <a:rPr lang="zh-CN" altLang="en-US" sz="2000" b="1">
                <a:solidFill>
                  <a:schemeClr val="accent1">
                    <a:lumMod val="75000"/>
                  </a:schemeClr>
                </a:solidFill>
                <a:sym typeface="+mn-ea"/>
              </a:rPr>
              <a:t>解析】根据</a:t>
            </a:r>
            <a:r>
              <a:rPr lang="en-US" altLang="zh-CN" sz="2000" b="1">
                <a:solidFill>
                  <a:schemeClr val="accent1">
                    <a:lumMod val="75000"/>
                  </a:schemeClr>
                </a:solidFill>
                <a:sym typeface="+mn-ea"/>
              </a:rPr>
              <a:t>“</a:t>
            </a:r>
            <a:r>
              <a:rPr lang="zh-CN" altLang="en-US" sz="2000" b="1">
                <a:solidFill>
                  <a:schemeClr val="accent1">
                    <a:lumMod val="75000"/>
                  </a:schemeClr>
                </a:solidFill>
                <a:sym typeface="+mn-ea"/>
              </a:rPr>
              <a:t>，</a:t>
            </a:r>
            <a:r>
              <a:rPr lang="en-US" altLang="zh-CN" sz="2000" b="1">
                <a:solidFill>
                  <a:schemeClr val="accent1">
                    <a:lumMod val="75000"/>
                  </a:schemeClr>
                </a:solidFill>
                <a:sym typeface="+mn-ea"/>
              </a:rPr>
              <a:t>”</a:t>
            </a:r>
            <a:r>
              <a:rPr lang="zh-CN" altLang="en-US" sz="2000" b="1">
                <a:solidFill>
                  <a:schemeClr val="accent1">
                    <a:lumMod val="75000"/>
                  </a:schemeClr>
                </a:solidFill>
                <a:sym typeface="+mn-ea"/>
              </a:rPr>
              <a:t>前后句的结构可判断该空所填内容作后半句的主语，且两个分句为主从关系，后者作非限定性定语从句修饰前句中的“</a:t>
            </a:r>
            <a:r>
              <a:rPr lang="en-US" sz="2000" b="1">
                <a:solidFill>
                  <a:schemeClr val="accent1">
                    <a:lumMod val="75000"/>
                  </a:schemeClr>
                </a:solidFill>
                <a:ea typeface="+mn-lt"/>
                <a:sym typeface="+mn-ea"/>
              </a:rPr>
              <a:t>a bright array of reds, blues, and greens</a:t>
            </a:r>
            <a:r>
              <a:rPr lang="zh-CN" altLang="en-US" sz="2000" b="1">
                <a:solidFill>
                  <a:schemeClr val="accent1">
                    <a:lumMod val="75000"/>
                  </a:schemeClr>
                </a:solidFill>
                <a:sym typeface="+mn-ea"/>
              </a:rPr>
              <a:t>”指物，因此答案为关系连词</a:t>
            </a:r>
            <a:r>
              <a:rPr lang="en-US" altLang="zh-CN" sz="2000" b="1">
                <a:solidFill>
                  <a:schemeClr val="accent1">
                    <a:lumMod val="75000"/>
                  </a:schemeClr>
                </a:solidFill>
                <a:sym typeface="+mn-ea"/>
              </a:rPr>
              <a:t> which</a:t>
            </a:r>
            <a:r>
              <a:rPr lang="zh-CN" altLang="en-US" sz="2000" b="1">
                <a:solidFill>
                  <a:schemeClr val="accent1">
                    <a:lumMod val="75000"/>
                  </a:schemeClr>
                </a:solidFill>
                <a:sym typeface="+mn-ea"/>
              </a:rPr>
              <a:t>。</a:t>
            </a:r>
            <a:endParaRPr lang="zh-CN" altLang="en-US" sz="2000" b="1">
              <a:solidFill>
                <a:schemeClr val="accent1">
                  <a:lumMod val="75000"/>
                </a:schemeClr>
              </a:solidFill>
              <a:sym typeface="+mn-ea"/>
            </a:endParaRPr>
          </a:p>
          <a:p>
            <a:pPr fontAlgn="auto">
              <a:spcAft>
                <a:spcPts val="1000"/>
              </a:spcAft>
            </a:pPr>
            <a:r>
              <a:rPr lang="zh-CN" altLang="en-US" sz="2000" b="1">
                <a:solidFill>
                  <a:schemeClr val="accent1">
                    <a:lumMod val="75000"/>
                  </a:schemeClr>
                </a:solidFill>
              </a:rPr>
              <a:t>【</a:t>
            </a:r>
            <a:r>
              <a:rPr lang="en-US" altLang="zh-CN" sz="2000" b="1">
                <a:solidFill>
                  <a:schemeClr val="accent1">
                    <a:lumMod val="75000"/>
                  </a:schemeClr>
                </a:solidFill>
                <a:sym typeface="+mn-ea"/>
              </a:rPr>
              <a:t>62</a:t>
            </a:r>
            <a:r>
              <a:rPr lang="zh-CN" altLang="en-US" sz="2000" b="1">
                <a:solidFill>
                  <a:schemeClr val="accent1">
                    <a:lumMod val="75000"/>
                  </a:schemeClr>
                </a:solidFill>
                <a:sym typeface="+mn-ea"/>
              </a:rPr>
              <a:t>解析</a:t>
            </a:r>
            <a:r>
              <a:rPr lang="zh-CN" altLang="en-US" sz="2000" b="1">
                <a:solidFill>
                  <a:schemeClr val="accent1">
                    <a:lumMod val="75000"/>
                  </a:schemeClr>
                </a:solidFill>
              </a:rPr>
              <a:t>】在</a:t>
            </a:r>
            <a:r>
              <a:rPr lang="en-US" altLang="zh-CN" sz="2000" b="1">
                <a:solidFill>
                  <a:schemeClr val="accent1">
                    <a:lumMod val="75000"/>
                  </a:schemeClr>
                </a:solidFill>
              </a:rPr>
              <a:t>“when”</a:t>
            </a:r>
            <a:r>
              <a:rPr lang="zh-CN" altLang="en-US" sz="2000" b="1">
                <a:solidFill>
                  <a:schemeClr val="accent1">
                    <a:lumMod val="75000"/>
                  </a:schemeClr>
                </a:solidFill>
              </a:rPr>
              <a:t>引导的时间定语从句中，缺少谓语动词，且根据后文的</a:t>
            </a:r>
            <a:r>
              <a:rPr lang="en-US" altLang="zh-CN" sz="2000" b="1">
                <a:solidFill>
                  <a:schemeClr val="accent1">
                    <a:lumMod val="75000"/>
                  </a:schemeClr>
                </a:solidFill>
              </a:rPr>
              <a:t>by</a:t>
            </a:r>
            <a:r>
              <a:rPr lang="zh-CN" altLang="en-US" sz="2000" b="1">
                <a:solidFill>
                  <a:schemeClr val="accent1">
                    <a:lumMod val="75000"/>
                  </a:schemeClr>
                </a:solidFill>
              </a:rPr>
              <a:t>得知兵马俑士兵</a:t>
            </a:r>
            <a:r>
              <a:rPr lang="en-US" altLang="zh-CN" sz="2000" b="1">
                <a:solidFill>
                  <a:schemeClr val="accent1">
                    <a:lumMod val="75000"/>
                  </a:schemeClr>
                </a:solidFill>
              </a:rPr>
              <a:t>warriors</a:t>
            </a:r>
            <a:r>
              <a:rPr lang="zh-CN" altLang="en-US" sz="2000" b="1">
                <a:solidFill>
                  <a:schemeClr val="accent1">
                    <a:lumMod val="75000"/>
                  </a:schemeClr>
                </a:solidFill>
              </a:rPr>
              <a:t>是在过去被焚烧，故填</a:t>
            </a:r>
            <a:r>
              <a:rPr lang="en-US" altLang="zh-CN" sz="2000" b="1">
                <a:solidFill>
                  <a:schemeClr val="accent1">
                    <a:lumMod val="75000"/>
                  </a:schemeClr>
                </a:solidFill>
              </a:rPr>
              <a:t> were built/burned</a:t>
            </a:r>
            <a:r>
              <a:rPr lang="zh-CN" altLang="en-US" sz="2000" b="1">
                <a:solidFill>
                  <a:schemeClr val="accent1">
                    <a:lumMod val="75000"/>
                  </a:schemeClr>
                </a:solidFill>
              </a:rPr>
              <a:t>或</a:t>
            </a:r>
            <a:r>
              <a:rPr lang="en-US" altLang="zh-CN" sz="2000" b="1">
                <a:solidFill>
                  <a:schemeClr val="accent1">
                    <a:lumMod val="75000"/>
                  </a:schemeClr>
                </a:solidFill>
              </a:rPr>
              <a:t> had been built/burned.</a:t>
            </a:r>
            <a:endParaRPr lang="zh-CN" altLang="en-US" sz="2000" b="1">
              <a:solidFill>
                <a:schemeClr val="accent1">
                  <a:lumMod val="75000"/>
                </a:schemeClr>
              </a:solidFill>
            </a:endParaRPr>
          </a:p>
          <a:p>
            <a:pPr fontAlgn="auto">
              <a:spcAft>
                <a:spcPts val="1000"/>
              </a:spcAft>
            </a:pPr>
            <a:endParaRPr lang="zh-CN" altLang="en-US" sz="2000" b="1">
              <a:solidFill>
                <a:schemeClr val="accent1">
                  <a:lumMod val="75000"/>
                </a:schemeClr>
              </a:solidFill>
            </a:endParaRPr>
          </a:p>
        </p:txBody>
      </p:sp>
      <p:sp>
        <p:nvSpPr>
          <p:cNvPr id="2" name="椭圆 1"/>
          <p:cNvSpPr/>
          <p:nvPr/>
        </p:nvSpPr>
        <p:spPr>
          <a:xfrm>
            <a:off x="3230245" y="1613535"/>
            <a:ext cx="412115" cy="36449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1139190" y="78105"/>
            <a:ext cx="10159365" cy="43053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3011805" y="878840"/>
            <a:ext cx="412115" cy="36449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5" dur="500"/>
                                        <p:tgtEl>
                                          <p:spTgt spid="12">
                                            <p:txEl>
                                              <p:pRg st="2" end="2"/>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2" grpId="0" uiExpand="1" build="p"/>
      <p:bldP spid="3"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515090" y="-160655"/>
            <a:ext cx="687070" cy="584835"/>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100" name="文本框 99"/>
          <p:cNvSpPr txBox="1"/>
          <p:nvPr/>
        </p:nvSpPr>
        <p:spPr>
          <a:xfrm>
            <a:off x="106045" y="78105"/>
            <a:ext cx="11301730" cy="3784600"/>
          </a:xfrm>
          <a:prstGeom prst="rect">
            <a:avLst/>
          </a:prstGeom>
          <a:noFill/>
          <a:ln w="9525">
            <a:noFill/>
          </a:ln>
        </p:spPr>
        <p:txBody>
          <a:bodyPr wrap="square">
            <a:spAutoFit/>
          </a:bodyPr>
          <a:p>
            <a:pPr indent="304800" algn="just"/>
            <a:r>
              <a:rPr lang="en-US" sz="2400" b="0">
                <a:latin typeface="Times New Roman" panose="02020603050405020304" pitchFamily="18" charset="0"/>
                <a:ea typeface="宋体" panose="02010600030101010101" pitchFamily="2" charset="-122"/>
              </a:rPr>
              <a:t> </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rPr>
              <a:t>60   </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equal</a:t>
            </a:r>
            <a:r>
              <a:rPr lang="zh-CN" sz="2400" b="0">
                <a:latin typeface="Times New Roman" panose="02020603050405020304" pitchFamily="18" charset="0"/>
                <a:ea typeface="宋体" panose="02010600030101010101" pitchFamily="2" charset="-122"/>
              </a:rPr>
              <a:t>） </a:t>
            </a:r>
            <a:r>
              <a:rPr lang="en-US" sz="2400" b="0">
                <a:latin typeface="Times New Roman" panose="02020603050405020304" pitchFamily="18" charset="0"/>
                <a:ea typeface="宋体" panose="02010600030101010101" pitchFamily="2" charset="-122"/>
              </a:rPr>
              <a:t>fascinating are the warriors' clothes: they were candy-coloured. When the Terracotta Warriors were originally created, they were painted a bright array of reds, blues, and greens, </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rPr>
              <a:t>61   </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rPr>
              <a:t>are believed to have matched the colours of the clothing worn by the Qin soldiers. In many cases, the paint has not survived the centuries after the warriors </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rPr>
              <a:t>62   </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burn</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by fires or soaked in floods, but a few of the warriors have been unearthed </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rPr>
              <a:t>63</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rPr>
              <a:t>their original colouring still largely undamaged. A 2019 study found that the colors were mixed with various protein-based binders, such as egg, animal glues and milk, before </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rPr>
              <a:t>64   </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paint</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onto the soldiers to help secure the paint. </a:t>
            </a:r>
            <a:endParaRPr lang="en-US" sz="2400" b="0" u="sng">
              <a:latin typeface="Times New Roman" panose="02020603050405020304" pitchFamily="18" charset="0"/>
              <a:ea typeface="宋体" panose="02010600030101010101" pitchFamily="2" charset="-122"/>
              <a:cs typeface="Times New Roman" panose="02020603050405020304" pitchFamily="18" charset="0"/>
            </a:endParaRPr>
          </a:p>
          <a:p>
            <a:pPr indent="304800" algn="just"/>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en-US" sz="2400" b="0" u="sng">
                <a:latin typeface="Times New Roman" panose="02020603050405020304" pitchFamily="18" charset="0"/>
                <a:ea typeface="宋体" panose="02010600030101010101" pitchFamily="2" charset="-122"/>
              </a:rPr>
              <a:t>65</a:t>
            </a:r>
            <a:r>
              <a:rPr lang="en-US" sz="2400" b="0" u="sng">
                <a:latin typeface="Times New Roman" panose="02020603050405020304" pitchFamily="18" charset="0"/>
                <a:ea typeface="宋体" panose="02010600030101010101" pitchFamily="2" charset="-122"/>
                <a:cs typeface="Times New Roman" panose="02020603050405020304" pitchFamily="18" charset="0"/>
              </a:rPr>
              <a:t>   </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reconstruct</a:t>
            </a:r>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based on this research seem to suggest the Qin fashion-at least in the army-was</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rPr>
              <a:t>to clash colours</a:t>
            </a:r>
            <a:r>
              <a:rPr lang="zh-CN" sz="2400" b="0">
                <a:latin typeface="Times New Roman" panose="02020603050405020304" pitchFamily="18" charset="0"/>
                <a:ea typeface="宋体" panose="02010600030101010101" pitchFamily="2" charset="-122"/>
              </a:rPr>
              <a:t>（撞色）</a:t>
            </a:r>
            <a:r>
              <a:rPr lang="en-US" sz="2400" b="0">
                <a:latin typeface="Times New Roman" panose="02020603050405020304" pitchFamily="18" charset="0"/>
                <a:ea typeface="宋体" panose="02010600030101010101" pitchFamily="2" charset="-122"/>
              </a:rPr>
              <a:t>.  </a:t>
            </a:r>
            <a:endParaRPr lang="en-US" altLang="en-US" sz="2400" b="0">
              <a:latin typeface="Times New Roman" panose="02020603050405020304" pitchFamily="18" charset="0"/>
              <a:ea typeface="宋体" panose="02010600030101010101" pitchFamily="2" charset="-122"/>
            </a:endParaRPr>
          </a:p>
        </p:txBody>
      </p:sp>
      <p:sp>
        <p:nvSpPr>
          <p:cNvPr id="12" name="文本框 11"/>
          <p:cNvSpPr txBox="1"/>
          <p:nvPr/>
        </p:nvSpPr>
        <p:spPr>
          <a:xfrm>
            <a:off x="966470" y="3862705"/>
            <a:ext cx="10949305" cy="2194560"/>
          </a:xfrm>
          <a:prstGeom prst="rect">
            <a:avLst/>
          </a:prstGeom>
          <a:noFill/>
        </p:spPr>
        <p:txBody>
          <a:bodyPr wrap="square" rtlCol="0">
            <a:spAutoFit/>
          </a:bodyPr>
          <a:p>
            <a:pPr fontAlgn="auto">
              <a:spcAft>
                <a:spcPts val="1000"/>
              </a:spcAft>
            </a:pPr>
            <a:r>
              <a:rPr lang="zh-CN" altLang="en-US" sz="2000" b="1">
                <a:solidFill>
                  <a:schemeClr val="accent1">
                    <a:lumMod val="75000"/>
                  </a:schemeClr>
                </a:solidFill>
                <a:sym typeface="+mn-ea"/>
              </a:rPr>
              <a:t>【</a:t>
            </a:r>
            <a:r>
              <a:rPr lang="en-US" altLang="zh-CN" sz="2000" b="1">
                <a:solidFill>
                  <a:schemeClr val="accent1">
                    <a:lumMod val="75000"/>
                  </a:schemeClr>
                </a:solidFill>
                <a:sym typeface="+mn-ea"/>
              </a:rPr>
              <a:t>63</a:t>
            </a:r>
            <a:r>
              <a:rPr lang="zh-CN" altLang="en-US" sz="2000" b="1">
                <a:solidFill>
                  <a:schemeClr val="accent1">
                    <a:lumMod val="75000"/>
                  </a:schemeClr>
                </a:solidFill>
                <a:sym typeface="+mn-ea"/>
              </a:rPr>
              <a:t>解析】该句由</a:t>
            </a:r>
            <a:r>
              <a:rPr lang="en-US" altLang="zh-CN" sz="2000" b="1">
                <a:solidFill>
                  <a:schemeClr val="accent1">
                    <a:lumMod val="75000"/>
                  </a:schemeClr>
                </a:solidFill>
                <a:sym typeface="+mn-ea"/>
              </a:rPr>
              <a:t>but</a:t>
            </a:r>
            <a:r>
              <a:rPr lang="zh-CN" altLang="en-US" sz="2000" b="1">
                <a:solidFill>
                  <a:schemeClr val="accent1">
                    <a:lumMod val="75000"/>
                  </a:schemeClr>
                </a:solidFill>
                <a:sym typeface="+mn-ea"/>
              </a:rPr>
              <a:t>引导，前后为转折关系，根据句意，后句指有一些兵马俑出土时色彩依旧完好无损，该空表伴随，后接的为名词短语，故填</a:t>
            </a:r>
            <a:r>
              <a:rPr lang="en-US" altLang="zh-CN" sz="2000" b="1">
                <a:solidFill>
                  <a:schemeClr val="accent1">
                    <a:lumMod val="75000"/>
                  </a:schemeClr>
                </a:solidFill>
                <a:sym typeface="+mn-ea"/>
              </a:rPr>
              <a:t>with</a:t>
            </a:r>
            <a:r>
              <a:rPr lang="zh-CN" altLang="en-US" sz="2000" b="1">
                <a:solidFill>
                  <a:schemeClr val="accent1">
                    <a:lumMod val="75000"/>
                  </a:schemeClr>
                </a:solidFill>
                <a:sym typeface="+mn-ea"/>
              </a:rPr>
              <a:t>。</a:t>
            </a:r>
            <a:endParaRPr lang="zh-CN" altLang="en-US" sz="2000" b="1">
              <a:solidFill>
                <a:schemeClr val="accent1">
                  <a:lumMod val="75000"/>
                </a:schemeClr>
              </a:solidFill>
              <a:sym typeface="+mn-ea"/>
            </a:endParaRPr>
          </a:p>
          <a:p>
            <a:pPr fontAlgn="auto">
              <a:spcAft>
                <a:spcPts val="1000"/>
              </a:spcAft>
            </a:pPr>
            <a:r>
              <a:rPr lang="zh-CN" altLang="en-US" sz="2000" b="1">
                <a:solidFill>
                  <a:schemeClr val="accent1">
                    <a:lumMod val="75000"/>
                  </a:schemeClr>
                </a:solidFill>
              </a:rPr>
              <a:t>【</a:t>
            </a:r>
            <a:r>
              <a:rPr lang="en-US" altLang="zh-CN" sz="2000" b="1">
                <a:solidFill>
                  <a:schemeClr val="accent1">
                    <a:lumMod val="75000"/>
                  </a:schemeClr>
                </a:solidFill>
                <a:sym typeface="+mn-ea"/>
              </a:rPr>
              <a:t>64</a:t>
            </a:r>
            <a:r>
              <a:rPr lang="zh-CN" altLang="en-US" sz="2000" b="1">
                <a:solidFill>
                  <a:schemeClr val="accent1">
                    <a:lumMod val="75000"/>
                  </a:schemeClr>
                </a:solidFill>
                <a:sym typeface="+mn-ea"/>
              </a:rPr>
              <a:t>解析</a:t>
            </a:r>
            <a:r>
              <a:rPr lang="zh-CN" altLang="en-US" sz="2000" b="1">
                <a:solidFill>
                  <a:schemeClr val="accent1">
                    <a:lumMod val="75000"/>
                  </a:schemeClr>
                </a:solidFill>
              </a:rPr>
              <a:t>】</a:t>
            </a:r>
            <a:r>
              <a:rPr lang="en-US" altLang="zh-CN" sz="2000" b="1">
                <a:solidFill>
                  <a:schemeClr val="accent1">
                    <a:lumMod val="75000"/>
                  </a:schemeClr>
                </a:solidFill>
              </a:rPr>
              <a:t>before</a:t>
            </a:r>
            <a:r>
              <a:rPr lang="zh-CN" altLang="en-US" sz="2000" b="1">
                <a:solidFill>
                  <a:schemeClr val="accent1">
                    <a:lumMod val="75000"/>
                  </a:schemeClr>
                </a:solidFill>
              </a:rPr>
              <a:t>引导的为</a:t>
            </a:r>
            <a:r>
              <a:rPr lang="en-US" altLang="zh-CN" sz="2000" b="1">
                <a:solidFill>
                  <a:schemeClr val="accent1">
                    <a:lumMod val="75000"/>
                  </a:schemeClr>
                </a:solidFill>
              </a:rPr>
              <a:t>A 2019 study found that</a:t>
            </a:r>
            <a:r>
              <a:rPr lang="zh-CN" altLang="en-US" sz="2000" b="1">
                <a:solidFill>
                  <a:schemeClr val="accent1">
                    <a:lumMod val="75000"/>
                  </a:schemeClr>
                </a:solidFill>
              </a:rPr>
              <a:t>引导的宾语从句的状语，修饰</a:t>
            </a:r>
            <a:r>
              <a:rPr lang="en-US" altLang="zh-CN" sz="2000" b="1">
                <a:solidFill>
                  <a:schemeClr val="accent1">
                    <a:lumMod val="75000"/>
                  </a:schemeClr>
                </a:solidFill>
              </a:rPr>
              <a:t>the colors</a:t>
            </a:r>
            <a:r>
              <a:rPr lang="zh-CN" altLang="en-US" sz="2000" b="1">
                <a:solidFill>
                  <a:schemeClr val="accent1">
                    <a:lumMod val="75000"/>
                  </a:schemeClr>
                </a:solidFill>
              </a:rPr>
              <a:t>，为被动关系，因此答案为</a:t>
            </a:r>
            <a:r>
              <a:rPr lang="en-US" altLang="zh-CN" sz="2000" b="1">
                <a:solidFill>
                  <a:schemeClr val="accent1">
                    <a:lumMod val="75000"/>
                  </a:schemeClr>
                </a:solidFill>
              </a:rPr>
              <a:t>being painted</a:t>
            </a:r>
            <a:r>
              <a:rPr lang="zh-CN" altLang="en-US" sz="2000" b="1">
                <a:solidFill>
                  <a:schemeClr val="accent1">
                    <a:lumMod val="75000"/>
                  </a:schemeClr>
                </a:solidFill>
              </a:rPr>
              <a:t>。</a:t>
            </a:r>
            <a:endParaRPr lang="zh-CN" altLang="en-US" sz="2000" b="1">
              <a:solidFill>
                <a:schemeClr val="accent1">
                  <a:lumMod val="75000"/>
                </a:schemeClr>
              </a:solidFill>
            </a:endParaRPr>
          </a:p>
          <a:p>
            <a:pPr fontAlgn="auto">
              <a:spcAft>
                <a:spcPts val="1000"/>
              </a:spcAft>
            </a:pPr>
            <a:r>
              <a:rPr lang="zh-CN" altLang="en-US" sz="2000" b="1">
                <a:solidFill>
                  <a:schemeClr val="accent1">
                    <a:lumMod val="75000"/>
                  </a:schemeClr>
                </a:solidFill>
                <a:sym typeface="+mn-ea"/>
              </a:rPr>
              <a:t>【</a:t>
            </a:r>
            <a:r>
              <a:rPr lang="en-US" altLang="zh-CN" sz="2000" b="1">
                <a:solidFill>
                  <a:schemeClr val="accent1">
                    <a:lumMod val="75000"/>
                  </a:schemeClr>
                </a:solidFill>
                <a:sym typeface="+mn-ea"/>
              </a:rPr>
              <a:t>65</a:t>
            </a:r>
            <a:r>
              <a:rPr lang="zh-CN" altLang="en-US" sz="2000" b="1">
                <a:solidFill>
                  <a:schemeClr val="accent1">
                    <a:lumMod val="75000"/>
                  </a:schemeClr>
                </a:solidFill>
                <a:sym typeface="+mn-ea"/>
              </a:rPr>
              <a:t>解析】分析句子成分后得知该空为整句话的主语，且谓语动词</a:t>
            </a:r>
            <a:r>
              <a:rPr lang="en-US" altLang="zh-CN" sz="2000" b="1">
                <a:solidFill>
                  <a:schemeClr val="accent1">
                    <a:lumMod val="75000"/>
                  </a:schemeClr>
                </a:solidFill>
                <a:sym typeface="+mn-ea"/>
              </a:rPr>
              <a:t>”suggest”</a:t>
            </a:r>
            <a:r>
              <a:rPr lang="zh-CN" altLang="en-US" sz="2000" b="1">
                <a:solidFill>
                  <a:schemeClr val="accent1">
                    <a:lumMod val="75000"/>
                  </a:schemeClr>
                </a:solidFill>
                <a:sym typeface="+mn-ea"/>
              </a:rPr>
              <a:t>为原形，因此填写名词复数形式</a:t>
            </a:r>
            <a:r>
              <a:rPr lang="en-US" altLang="zh-CN" sz="2000" b="1">
                <a:solidFill>
                  <a:schemeClr val="accent1">
                    <a:lumMod val="75000"/>
                  </a:schemeClr>
                </a:solidFill>
                <a:sym typeface="+mn-ea"/>
              </a:rPr>
              <a:t> reconstructions</a:t>
            </a:r>
            <a:r>
              <a:rPr lang="zh-CN" altLang="en-US" sz="2000" b="1">
                <a:solidFill>
                  <a:schemeClr val="accent1">
                    <a:lumMod val="75000"/>
                  </a:schemeClr>
                </a:solidFill>
                <a:sym typeface="+mn-ea"/>
              </a:rPr>
              <a:t>。</a:t>
            </a:r>
            <a:endParaRPr lang="zh-CN" altLang="en-US" sz="2000" b="1">
              <a:solidFill>
                <a:schemeClr val="accent1">
                  <a:lumMod val="75000"/>
                </a:schemeClr>
              </a:solidFill>
              <a:sym typeface="+mn-ea"/>
            </a:endParaRPr>
          </a:p>
        </p:txBody>
      </p:sp>
      <p:sp>
        <p:nvSpPr>
          <p:cNvPr id="2" name="椭圆 1"/>
          <p:cNvSpPr/>
          <p:nvPr/>
        </p:nvSpPr>
        <p:spPr>
          <a:xfrm>
            <a:off x="6805295" y="1564005"/>
            <a:ext cx="547370" cy="43815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868045" y="2678430"/>
            <a:ext cx="7990840" cy="38227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2" grpId="0" uiExpand="1" build="p"/>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515090" y="-160655"/>
            <a:ext cx="687070" cy="584835"/>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sp>
        <p:nvSpPr>
          <p:cNvPr id="100" name="文本框 99"/>
          <p:cNvSpPr txBox="1"/>
          <p:nvPr/>
        </p:nvSpPr>
        <p:spPr>
          <a:xfrm>
            <a:off x="259080" y="106680"/>
            <a:ext cx="11301730" cy="4707890"/>
          </a:xfrm>
          <a:prstGeom prst="rect">
            <a:avLst/>
          </a:prstGeom>
          <a:noFill/>
          <a:ln w="9525">
            <a:noFill/>
          </a:ln>
        </p:spPr>
        <p:txBody>
          <a:bodyPr wrap="square">
            <a:spAutoFit/>
          </a:bodyPr>
          <a:p>
            <a:pPr indent="304800" algn="just"/>
            <a:r>
              <a:rPr lang="en-US" sz="2000" b="0">
                <a:latin typeface="Times New Roman" panose="02020603050405020304" pitchFamily="18" charset="0"/>
                <a:ea typeface="宋体" panose="02010600030101010101" pitchFamily="2" charset="-122"/>
              </a:rPr>
              <a:t> Shoes may not be the first thing one would notice of these 2, 200-year-old Terracotta Warriors,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56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an</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initial analysis of their footwear showed that these humble accessories might have played a "vital role" in the Qin army. Two Chinese researchers made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57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copy of the footwear using the shoe-making techniques and materials known to be used by the Qin people when the warriors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58   </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build</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 The study found that the replicas provided the wearers with "a more comfortable, stable and efficient"</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59   </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walk</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experience. </a:t>
            </a:r>
            <a:endParaRPr lang="en-US" sz="2000" b="0" u="sng">
              <a:latin typeface="Times New Roman" panose="02020603050405020304" pitchFamily="18" charset="0"/>
              <a:ea typeface="宋体" panose="02010600030101010101" pitchFamily="2" charset="-122"/>
              <a:cs typeface="Times New Roman" panose="02020603050405020304" pitchFamily="18" charset="0"/>
            </a:endParaRPr>
          </a:p>
          <a:p>
            <a:pPr indent="304800" algn="just"/>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60   </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equal</a:t>
            </a:r>
            <a:r>
              <a:rPr lang="zh-CN" sz="2000" b="0">
                <a:latin typeface="Times New Roman" panose="02020603050405020304" pitchFamily="18" charset="0"/>
                <a:ea typeface="宋体" panose="02010600030101010101" pitchFamily="2" charset="-122"/>
              </a:rPr>
              <a:t>） </a:t>
            </a:r>
            <a:r>
              <a:rPr lang="en-US" sz="2000" b="0">
                <a:latin typeface="Times New Roman" panose="02020603050405020304" pitchFamily="18" charset="0"/>
                <a:ea typeface="宋体" panose="02010600030101010101" pitchFamily="2" charset="-122"/>
              </a:rPr>
              <a:t>fascinating are the warriors' clothes: they were candy-coloured. When the Terracotta Warriors were originally created, they were painted a bright array of reds, blues, and greens,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61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are believed to have matched the colours of the clothing worn by the Qin soldiers. In many cases, the paint has not survived the centuries after the warriors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62   </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burn</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by fires or soaked in floods, but a few of the warriors have been unearthed</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63</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their original colouring still largely undamaged. A 2019 study found that the colors were mixed with various protein-based binders, such as egg, animal glues and milk, before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64   </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paint</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onto the soldiers to help secure the paint. </a:t>
            </a:r>
            <a:endParaRPr lang="en-US" sz="2000" b="0" u="sng">
              <a:latin typeface="Times New Roman" panose="02020603050405020304" pitchFamily="18" charset="0"/>
              <a:ea typeface="宋体" panose="02010600030101010101" pitchFamily="2" charset="-122"/>
              <a:cs typeface="Times New Roman" panose="02020603050405020304" pitchFamily="18" charset="0"/>
            </a:endParaRPr>
          </a:p>
          <a:p>
            <a:pPr indent="304800" algn="just"/>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rPr>
              <a:t>65</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reconstruct</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based on this research seem to suggest the Qin fashion-at least in the army-was</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a:latin typeface="Times New Roman" panose="02020603050405020304" pitchFamily="18" charset="0"/>
                <a:ea typeface="宋体" panose="02010600030101010101" pitchFamily="2" charset="-122"/>
              </a:rPr>
              <a:t>to clash colours</a:t>
            </a:r>
            <a:r>
              <a:rPr lang="zh-CN" sz="2000" b="0">
                <a:latin typeface="Times New Roman" panose="02020603050405020304" pitchFamily="18" charset="0"/>
                <a:ea typeface="宋体" panose="02010600030101010101" pitchFamily="2" charset="-122"/>
              </a:rPr>
              <a:t>（撞色）</a:t>
            </a:r>
            <a:r>
              <a:rPr lang="en-US" sz="2000" b="0">
                <a:latin typeface="Times New Roman" panose="02020603050405020304" pitchFamily="18" charset="0"/>
                <a:ea typeface="宋体" panose="02010600030101010101" pitchFamily="2" charset="-122"/>
              </a:rPr>
              <a:t>.  </a:t>
            </a:r>
            <a:endParaRPr lang="en-US" altLang="en-US" sz="2000" b="0">
              <a:latin typeface="Times New Roman" panose="02020603050405020304" pitchFamily="18" charset="0"/>
              <a:ea typeface="宋体" panose="02010600030101010101" pitchFamily="2" charset="-122"/>
            </a:endParaRPr>
          </a:p>
        </p:txBody>
      </p:sp>
      <p:graphicFrame>
        <p:nvGraphicFramePr>
          <p:cNvPr id="2" name="表格 1"/>
          <p:cNvGraphicFramePr/>
          <p:nvPr>
            <p:custDataLst>
              <p:tags r:id="rId8"/>
            </p:custDataLst>
          </p:nvPr>
        </p:nvGraphicFramePr>
        <p:xfrm>
          <a:off x="935355" y="4959985"/>
          <a:ext cx="10915650" cy="1372870"/>
        </p:xfrm>
        <a:graphic>
          <a:graphicData uri="http://schemas.openxmlformats.org/drawingml/2006/table">
            <a:tbl>
              <a:tblPr firstRow="1" bandRow="1">
                <a:tableStyleId>{5C22544A-7EE6-4342-B048-85BDC9FD1C3A}</a:tableStyleId>
              </a:tblPr>
              <a:tblGrid>
                <a:gridCol w="868680"/>
                <a:gridCol w="1313180"/>
                <a:gridCol w="1254760"/>
                <a:gridCol w="1414780"/>
                <a:gridCol w="1213485"/>
                <a:gridCol w="1212850"/>
                <a:gridCol w="1212850"/>
                <a:gridCol w="1212215"/>
                <a:gridCol w="1212850"/>
              </a:tblGrid>
              <a:tr h="438785">
                <a:tc>
                  <a:txBody>
                    <a:bodyPr/>
                    <a:p>
                      <a:pPr algn="ctr">
                        <a:buNone/>
                      </a:pPr>
                      <a:r>
                        <a:rPr lang="zh-CN" altLang="en-US"/>
                        <a:t>考点</a:t>
                      </a:r>
                      <a:endParaRPr lang="zh-CN" altLang="en-US"/>
                    </a:p>
                  </a:txBody>
                  <a:tcPr/>
                </a:tc>
                <a:tc>
                  <a:txBody>
                    <a:bodyPr/>
                    <a:p>
                      <a:pPr algn="ctr">
                        <a:buNone/>
                      </a:pPr>
                      <a:r>
                        <a:rPr lang="zh-CN" altLang="en-US"/>
                        <a:t>连词</a:t>
                      </a:r>
                      <a:endParaRPr lang="zh-CN" altLang="en-US"/>
                    </a:p>
                  </a:txBody>
                  <a:tcPr/>
                </a:tc>
                <a:tc>
                  <a:txBody>
                    <a:bodyPr/>
                    <a:p>
                      <a:pPr algn="ctr">
                        <a:buNone/>
                      </a:pPr>
                      <a:r>
                        <a:rPr lang="zh-CN" altLang="en-US"/>
                        <a:t>定冠词</a:t>
                      </a:r>
                      <a:endParaRPr lang="zh-CN" altLang="en-US"/>
                    </a:p>
                  </a:txBody>
                  <a:tcPr/>
                </a:tc>
                <a:tc>
                  <a:txBody>
                    <a:bodyPr/>
                    <a:p>
                      <a:pPr algn="ctr">
                        <a:buNone/>
                      </a:pPr>
                      <a:r>
                        <a:rPr lang="zh-CN" altLang="en-US"/>
                        <a:t>语态</a:t>
                      </a:r>
                      <a:endParaRPr lang="zh-CN" altLang="en-US"/>
                    </a:p>
                  </a:txBody>
                  <a:tcPr/>
                </a:tc>
                <a:tc>
                  <a:txBody>
                    <a:bodyPr/>
                    <a:p>
                      <a:pPr algn="ctr">
                        <a:buNone/>
                      </a:pPr>
                      <a:r>
                        <a:rPr lang="zh-CN" altLang="en-US"/>
                        <a:t>非谓语</a:t>
                      </a:r>
                      <a:endParaRPr lang="zh-CN" altLang="en-US"/>
                    </a:p>
                  </a:txBody>
                  <a:tcPr/>
                </a:tc>
                <a:tc>
                  <a:txBody>
                    <a:bodyPr/>
                    <a:p>
                      <a:pPr algn="ctr">
                        <a:buNone/>
                      </a:pPr>
                      <a:r>
                        <a:rPr lang="zh-CN" altLang="en-US"/>
                        <a:t>词性转换</a:t>
                      </a:r>
                      <a:endParaRPr lang="zh-CN" altLang="en-US"/>
                    </a:p>
                  </a:txBody>
                  <a:tcPr/>
                </a:tc>
                <a:tc>
                  <a:txBody>
                    <a:bodyPr/>
                    <a:p>
                      <a:pPr algn="ctr">
                        <a:buNone/>
                      </a:pPr>
                      <a:r>
                        <a:rPr lang="zh-CN" altLang="en-US"/>
                        <a:t>时态</a:t>
                      </a:r>
                      <a:endParaRPr lang="zh-CN" altLang="en-US"/>
                    </a:p>
                  </a:txBody>
                  <a:tcPr/>
                </a:tc>
                <a:tc>
                  <a:txBody>
                    <a:bodyPr/>
                    <a:p>
                      <a:pPr algn="ctr">
                        <a:buNone/>
                      </a:pPr>
                      <a:r>
                        <a:rPr lang="zh-CN" altLang="en-US"/>
                        <a:t>介词</a:t>
                      </a:r>
                      <a:endParaRPr lang="zh-CN" altLang="en-US"/>
                    </a:p>
                  </a:txBody>
                  <a:tcPr/>
                </a:tc>
                <a:tc>
                  <a:txBody>
                    <a:bodyPr/>
                    <a:p>
                      <a:pPr algn="ctr">
                        <a:buNone/>
                      </a:pPr>
                      <a:r>
                        <a:rPr lang="zh-CN" altLang="en-US"/>
                        <a:t>单复数</a:t>
                      </a:r>
                      <a:endParaRPr lang="zh-CN" altLang="en-US"/>
                    </a:p>
                  </a:txBody>
                  <a:tcPr/>
                </a:tc>
              </a:tr>
              <a:tr h="425450">
                <a:tc>
                  <a:txBody>
                    <a:bodyPr/>
                    <a:p>
                      <a:pPr algn="ctr">
                        <a:buNone/>
                      </a:pPr>
                      <a:r>
                        <a:rPr lang="zh-CN" altLang="en-US"/>
                        <a:t>数量</a:t>
                      </a:r>
                      <a:endParaRPr lang="zh-CN" altLang="en-US"/>
                    </a:p>
                  </a:txBody>
                  <a:tcPr/>
                </a:tc>
                <a:tc>
                  <a:txBody>
                    <a:bodyPr/>
                    <a:p>
                      <a:pPr algn="ctr">
                        <a:buNone/>
                      </a:pPr>
                      <a:r>
                        <a:rPr lang="en-US" altLang="zh-CN"/>
                        <a:t>1-56,61</a:t>
                      </a:r>
                      <a:endParaRPr lang="en-US" altLang="zh-CN"/>
                    </a:p>
                  </a:txBody>
                  <a:tcPr/>
                </a:tc>
                <a:tc>
                  <a:txBody>
                    <a:bodyPr/>
                    <a:p>
                      <a:pPr algn="ctr">
                        <a:buNone/>
                      </a:pPr>
                      <a:r>
                        <a:rPr lang="en-US" altLang="zh-CN"/>
                        <a:t>1-57</a:t>
                      </a:r>
                      <a:endParaRPr lang="en-US" altLang="zh-CN"/>
                    </a:p>
                  </a:txBody>
                  <a:tcPr/>
                </a:tc>
                <a:tc>
                  <a:txBody>
                    <a:bodyPr/>
                    <a:p>
                      <a:pPr algn="ctr">
                        <a:buNone/>
                      </a:pPr>
                      <a:r>
                        <a:rPr lang="en-US" altLang="zh-CN"/>
                        <a:t>2-58,64</a:t>
                      </a:r>
                      <a:endParaRPr lang="en-US" altLang="zh-CN"/>
                    </a:p>
                  </a:txBody>
                  <a:tcPr/>
                </a:tc>
                <a:tc>
                  <a:txBody>
                    <a:bodyPr/>
                    <a:p>
                      <a:pPr algn="ctr">
                        <a:buNone/>
                      </a:pPr>
                      <a:r>
                        <a:rPr lang="en-US" altLang="zh-CN"/>
                        <a:t>2-59,64</a:t>
                      </a:r>
                      <a:endParaRPr lang="en-US" altLang="zh-CN"/>
                    </a:p>
                  </a:txBody>
                  <a:tcPr/>
                </a:tc>
                <a:tc>
                  <a:txBody>
                    <a:bodyPr/>
                    <a:p>
                      <a:pPr algn="ctr">
                        <a:buNone/>
                      </a:pPr>
                      <a:r>
                        <a:rPr lang="en-US" altLang="zh-CN"/>
                        <a:t>2-60,65</a:t>
                      </a:r>
                      <a:endParaRPr lang="zh-CN" altLang="en-US"/>
                    </a:p>
                  </a:txBody>
                  <a:tcPr/>
                </a:tc>
                <a:tc>
                  <a:txBody>
                    <a:bodyPr/>
                    <a:p>
                      <a:pPr algn="ctr">
                        <a:buNone/>
                      </a:pPr>
                      <a:r>
                        <a:rPr lang="en-US" altLang="zh-CN"/>
                        <a:t>1-62</a:t>
                      </a:r>
                      <a:endParaRPr lang="en-US" altLang="zh-CN"/>
                    </a:p>
                  </a:txBody>
                  <a:tcPr/>
                </a:tc>
                <a:tc>
                  <a:txBody>
                    <a:bodyPr/>
                    <a:p>
                      <a:pPr algn="ctr">
                        <a:buNone/>
                      </a:pPr>
                      <a:r>
                        <a:rPr lang="en-US" altLang="zh-CN"/>
                        <a:t>1-63</a:t>
                      </a:r>
                      <a:endParaRPr lang="en-US" altLang="zh-CN"/>
                    </a:p>
                  </a:txBody>
                  <a:tcPr/>
                </a:tc>
                <a:tc>
                  <a:txBody>
                    <a:bodyPr/>
                    <a:p>
                      <a:pPr algn="ctr">
                        <a:buNone/>
                      </a:pPr>
                      <a:r>
                        <a:rPr lang="en-US" altLang="zh-CN"/>
                        <a:t>1-65</a:t>
                      </a:r>
                      <a:endParaRPr lang="en-US" altLang="zh-CN"/>
                    </a:p>
                  </a:txBody>
                  <a:tcPr/>
                </a:tc>
              </a:tr>
              <a:tr h="508635">
                <a:tc>
                  <a:txBody>
                    <a:bodyPr/>
                    <a:p>
                      <a:pPr algn="ctr">
                        <a:buNone/>
                      </a:pPr>
                      <a:r>
                        <a:rPr lang="zh-CN" altLang="en-US"/>
                        <a:t>提示词</a:t>
                      </a:r>
                      <a:endParaRPr lang="zh-CN" altLang="en-US"/>
                    </a:p>
                  </a:txBody>
                  <a:tcPr/>
                </a:tc>
                <a:tc>
                  <a:txBody>
                    <a:bodyPr/>
                    <a:p>
                      <a:pPr algn="ctr">
                        <a:buNone/>
                      </a:pPr>
                      <a:r>
                        <a:rPr lang="zh-CN" altLang="en-US"/>
                        <a:t>无</a:t>
                      </a:r>
                      <a:endParaRPr lang="zh-CN" altLang="en-US"/>
                    </a:p>
                  </a:txBody>
                  <a:tcPr/>
                </a:tc>
                <a:tc>
                  <a:txBody>
                    <a:bodyPr/>
                    <a:p>
                      <a:pPr algn="ctr">
                        <a:buNone/>
                      </a:pPr>
                      <a:r>
                        <a:rPr lang="zh-CN" altLang="en-US" sz="1800">
                          <a:sym typeface="+mn-ea"/>
                        </a:rPr>
                        <a:t>无</a:t>
                      </a:r>
                      <a:endParaRPr lang="en-US" altLang="zh-CN"/>
                    </a:p>
                  </a:txBody>
                  <a:tcPr/>
                </a:tc>
                <a:tc>
                  <a:txBody>
                    <a:bodyPr/>
                    <a:p>
                      <a:pPr algn="ctr">
                        <a:buNone/>
                      </a:pPr>
                      <a:r>
                        <a:rPr lang="en-US" altLang="zh-CN"/>
                        <a:t> </a:t>
                      </a:r>
                      <a:endParaRPr lang="en-US" altLang="zh-CN"/>
                    </a:p>
                  </a:txBody>
                  <a:tcPr/>
                </a:tc>
                <a:tc>
                  <a:txBody>
                    <a:bodyPr/>
                    <a:p>
                      <a:pPr algn="ctr">
                        <a:buNone/>
                      </a:pPr>
                      <a:r>
                        <a:rPr lang="en-US" altLang="zh-CN"/>
                        <a:t> </a:t>
                      </a:r>
                      <a:endParaRPr lang="en-US" altLang="zh-CN"/>
                    </a:p>
                  </a:txBody>
                  <a:tcPr/>
                </a:tc>
                <a:tc>
                  <a:txBody>
                    <a:bodyPr/>
                    <a:p>
                      <a:pPr algn="ctr">
                        <a:buNone/>
                      </a:pPr>
                      <a:r>
                        <a:rPr lang="en-US" altLang="zh-CN"/>
                        <a:t> </a:t>
                      </a:r>
                      <a:endParaRPr lang="en-US" altLang="zh-CN"/>
                    </a:p>
                  </a:txBody>
                  <a:tcPr/>
                </a:tc>
                <a:tc>
                  <a:txBody>
                    <a:bodyPr/>
                    <a:p>
                      <a:pPr algn="ctr">
                        <a:buNone/>
                      </a:pPr>
                      <a:endParaRPr lang="en-US" altLang="zh-CN"/>
                    </a:p>
                  </a:txBody>
                  <a:tcPr/>
                </a:tc>
                <a:tc>
                  <a:txBody>
                    <a:bodyPr/>
                    <a:p>
                      <a:pPr algn="ctr">
                        <a:buNone/>
                      </a:pPr>
                      <a:r>
                        <a:rPr lang="zh-CN" altLang="en-US" sz="1800">
                          <a:sym typeface="+mn-ea"/>
                        </a:rPr>
                        <a:t>无</a:t>
                      </a:r>
                      <a:endParaRPr lang="en-US" altLang="zh-CN"/>
                    </a:p>
                  </a:txBody>
                  <a:tcPr/>
                </a:tc>
                <a:tc>
                  <a:txBody>
                    <a:bodyPr/>
                    <a:p>
                      <a:pPr algn="ctr">
                        <a:buNone/>
                      </a:pPr>
                      <a:endParaRPr lang="en-US" altLang="zh-CN"/>
                    </a:p>
                  </a:txBody>
                  <a:tcPr/>
                </a:tc>
              </a:tr>
            </a:tbl>
          </a:graphicData>
        </a:graphic>
      </p:graphicFrame>
    </p:spTree>
    <p:custDataLst>
      <p:tags r:id="rId9"/>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感谢观看</a:t>
            </a:r>
            <a:endParaRPr lang="zh-CN" altLang="en-US"/>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532880" y="2707005"/>
            <a:ext cx="6990715" cy="1135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占位符 3"/>
          <p:cNvPicPr>
            <a:picLocks noGrp="1" noChangeAspect="1"/>
          </p:cNvPicPr>
          <p:nvPr>
            <p:ph type="pic" idx="1"/>
            <p:custDataLst>
              <p:tags r:id="rId1"/>
            </p:custDataLst>
          </p:nvPr>
        </p:nvPicPr>
        <p:blipFill>
          <a:blip r:embed="rId2"/>
          <a:srcRect/>
          <a:stretch>
            <a:fillRect/>
          </a:stretch>
        </p:blipFill>
        <p:spPr/>
      </p:pic>
      <p:sp>
        <p:nvSpPr>
          <p:cNvPr id="2" name="文本占位符 1"/>
          <p:cNvSpPr>
            <a:spLocks noGrp="1"/>
          </p:cNvSpPr>
          <p:nvPr>
            <p:ph type="body" sz="half" idx="2"/>
            <p:custDataLst>
              <p:tags r:id="rId3"/>
            </p:custDataLst>
          </p:nvPr>
        </p:nvSpPr>
        <p:spPr>
          <a:xfrm>
            <a:off x="6513830" y="2827655"/>
            <a:ext cx="5678170" cy="908050"/>
          </a:xfrm>
        </p:spPr>
        <p:txBody>
          <a:bodyPr/>
          <a:lstStyle/>
          <a:p>
            <a:pPr marL="0" indent="0">
              <a:buNone/>
            </a:pPr>
            <a:r>
              <a:rPr lang="en-US" altLang="zh-CN" sz="3600" b="1" i="1">
                <a:solidFill>
                  <a:schemeClr val="bg2">
                    <a:lumMod val="95000"/>
                  </a:schemeClr>
                </a:solidFill>
                <a:effectLst>
                  <a:outerShdw blurRad="38100" dist="38100" dir="2700000" algn="tl">
                    <a:srgbClr val="000000">
                      <a:alpha val="43137"/>
                    </a:srgbClr>
                  </a:outerShdw>
                </a:effectLst>
                <a:uFillTx/>
              </a:rPr>
              <a:t>Reading Comprehension</a:t>
            </a:r>
            <a:endParaRPr lang="en-US" altLang="zh-CN" sz="3600" b="1" i="1">
              <a:solidFill>
                <a:schemeClr val="bg2">
                  <a:lumMod val="95000"/>
                </a:schemeClr>
              </a:solidFill>
              <a:effectLst>
                <a:outerShdw blurRad="38100" dist="38100" dir="2700000" algn="tl">
                  <a:srgbClr val="000000">
                    <a:alpha val="43137"/>
                  </a:srgbClr>
                </a:outerShdw>
              </a:effectLst>
              <a:uFillTx/>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172190" y="-154940"/>
            <a:ext cx="1035050" cy="881380"/>
          </a:xfrm>
          <a:prstGeom prst="rect">
            <a:avLst/>
          </a:prstGeom>
        </p:spPr>
      </p:pic>
      <p:grpSp>
        <p:nvGrpSpPr>
          <p:cNvPr id="7" name="组合 6"/>
          <p:cNvGrpSpPr/>
          <p:nvPr userDrawn="1">
            <p:custDataLst>
              <p:tags r:id="rId3"/>
            </p:custDataLst>
          </p:nvPr>
        </p:nvGrpSpPr>
        <p:grpSpPr>
          <a:xfrm rot="0">
            <a:off x="0" y="4886325"/>
            <a:ext cx="712470" cy="1971675"/>
            <a:chOff x="0" y="4391345"/>
            <a:chExt cx="891702" cy="2466656"/>
          </a:xfrm>
        </p:grpSpPr>
        <p:pic>
          <p:nvPicPr>
            <p:cNvPr id="8" name="图片 7"/>
            <p:cNvPicPr>
              <a:picLocks noChangeAspect="1"/>
            </p:cNvPicPr>
            <p:nvPr>
              <p:custDataLst>
                <p:tags r:id="rId4"/>
              </p:custDataLst>
            </p:nvPr>
          </p:nvPicPr>
          <p:blipFill rotWithShape="1">
            <a:blip r:embed="rId5"/>
            <a:srcRect/>
            <a:stretch>
              <a:fillRect/>
            </a:stretch>
          </p:blipFill>
          <p:spPr>
            <a:xfrm>
              <a:off x="0" y="5917327"/>
              <a:ext cx="891702" cy="940674"/>
            </a:xfrm>
            <a:prstGeom prst="rect">
              <a:avLst/>
            </a:prstGeom>
          </p:spPr>
        </p:pic>
        <p:pic>
          <p:nvPicPr>
            <p:cNvPr id="9" name="图片 8"/>
            <p:cNvPicPr>
              <a:picLocks noChangeAspect="1"/>
            </p:cNvPicPr>
            <p:nvPr>
              <p:custDataLst>
                <p:tags r:id="rId6"/>
              </p:custDataLst>
            </p:nvPr>
          </p:nvPicPr>
          <p:blipFill>
            <a:blip r:embed="rId7"/>
            <a:stretch>
              <a:fillRect/>
            </a:stretch>
          </p:blipFill>
          <p:spPr>
            <a:xfrm rot="1953062" flipH="1">
              <a:off x="67048" y="4391345"/>
              <a:ext cx="757605" cy="2455724"/>
            </a:xfrm>
            <a:prstGeom prst="rect">
              <a:avLst/>
            </a:prstGeom>
          </p:spPr>
        </p:pic>
      </p:grpSp>
      <p:graphicFrame>
        <p:nvGraphicFramePr>
          <p:cNvPr id="2" name="表格 1"/>
          <p:cNvGraphicFramePr/>
          <p:nvPr>
            <p:custDataLst>
              <p:tags r:id="rId8"/>
            </p:custDataLst>
          </p:nvPr>
        </p:nvGraphicFramePr>
        <p:xfrm>
          <a:off x="266700" y="679450"/>
          <a:ext cx="11132185" cy="4062730"/>
        </p:xfrm>
        <a:graphic>
          <a:graphicData uri="http://schemas.openxmlformats.org/drawingml/2006/table">
            <a:tbl>
              <a:tblPr firstRow="1" bandRow="1">
                <a:tableStyleId>{5C22544A-7EE6-4342-B048-85BDC9FD1C3A}</a:tableStyleId>
              </a:tblPr>
              <a:tblGrid>
                <a:gridCol w="1396365"/>
                <a:gridCol w="1227455"/>
                <a:gridCol w="2816225"/>
                <a:gridCol w="1472565"/>
                <a:gridCol w="1309370"/>
                <a:gridCol w="1577340"/>
                <a:gridCol w="1332865"/>
              </a:tblGrid>
              <a:tr h="817245">
                <a:tc>
                  <a:txBody>
                    <a:bodyPr/>
                    <a:p>
                      <a:pPr algn="ctr">
                        <a:buNone/>
                      </a:pPr>
                      <a:r>
                        <a:rPr lang="zh-CN" altLang="en-US" sz="2000"/>
                        <a:t>阅读理解</a:t>
                      </a:r>
                      <a:endParaRPr lang="zh-CN" altLang="en-US" sz="2000"/>
                    </a:p>
                  </a:txBody>
                  <a:tcPr anchor="ctr" anchorCtr="0"/>
                </a:tc>
                <a:tc>
                  <a:txBody>
                    <a:bodyPr/>
                    <a:p>
                      <a:pPr algn="ctr">
                        <a:buNone/>
                      </a:pPr>
                      <a:r>
                        <a:rPr lang="zh-CN" altLang="en-US" sz="2000"/>
                        <a:t>体裁</a:t>
                      </a:r>
                      <a:endParaRPr lang="zh-CN" altLang="en-US" sz="2000"/>
                    </a:p>
                  </a:txBody>
                  <a:tcPr anchor="ctr" anchorCtr="0"/>
                </a:tc>
                <a:tc>
                  <a:txBody>
                    <a:bodyPr/>
                    <a:p>
                      <a:pPr algn="ctr">
                        <a:buNone/>
                      </a:pPr>
                      <a:r>
                        <a:rPr lang="zh-CN" altLang="en-US" sz="2000"/>
                        <a:t>话题</a:t>
                      </a:r>
                      <a:endParaRPr lang="zh-CN" altLang="en-US" sz="2000"/>
                    </a:p>
                  </a:txBody>
                  <a:tcPr anchor="ctr" anchorCtr="0"/>
                </a:tc>
                <a:tc>
                  <a:txBody>
                    <a:bodyPr/>
                    <a:p>
                      <a:pPr algn="ctr">
                        <a:buNone/>
                      </a:pPr>
                      <a:r>
                        <a:rPr lang="zh-CN" altLang="en-US" sz="2000"/>
                        <a:t>细节题</a:t>
                      </a:r>
                      <a:endParaRPr lang="zh-CN" altLang="en-US" sz="2000"/>
                    </a:p>
                  </a:txBody>
                  <a:tcPr anchor="ctr" anchorCtr="0"/>
                </a:tc>
                <a:tc>
                  <a:txBody>
                    <a:bodyPr/>
                    <a:p>
                      <a:pPr algn="ctr">
                        <a:buNone/>
                      </a:pPr>
                      <a:r>
                        <a:rPr lang="zh-CN" altLang="en-US" sz="2000"/>
                        <a:t>推理判断</a:t>
                      </a:r>
                      <a:endParaRPr lang="zh-CN" altLang="en-US" sz="2000"/>
                    </a:p>
                  </a:txBody>
                  <a:tcPr anchor="ctr" anchorCtr="0"/>
                </a:tc>
                <a:tc>
                  <a:txBody>
                    <a:bodyPr/>
                    <a:p>
                      <a:pPr algn="ctr">
                        <a:buNone/>
                      </a:pPr>
                      <a:r>
                        <a:rPr lang="zh-CN" altLang="en-US" sz="2000"/>
                        <a:t>主旨大意</a:t>
                      </a:r>
                      <a:endParaRPr lang="zh-CN" altLang="en-US" sz="2000"/>
                    </a:p>
                  </a:txBody>
                  <a:tcPr anchor="ctr" anchorCtr="0"/>
                </a:tc>
                <a:tc>
                  <a:txBody>
                    <a:bodyPr/>
                    <a:p>
                      <a:pPr algn="ctr">
                        <a:buNone/>
                      </a:pPr>
                      <a:r>
                        <a:rPr lang="zh-CN" altLang="en-US" sz="2000"/>
                        <a:t>词义猜测</a:t>
                      </a:r>
                      <a:endParaRPr lang="zh-CN" altLang="en-US" sz="2000"/>
                    </a:p>
                  </a:txBody>
                  <a:tcPr anchor="ctr" anchorCtr="0"/>
                </a:tc>
              </a:tr>
              <a:tr h="817245">
                <a:tc>
                  <a:txBody>
                    <a:bodyPr/>
                    <a:p>
                      <a:pPr algn="ctr">
                        <a:buNone/>
                      </a:pPr>
                      <a:r>
                        <a:rPr lang="en-US" altLang="zh-CN" sz="2000" b="1"/>
                        <a:t>A</a:t>
                      </a:r>
                      <a:endParaRPr lang="en-US" altLang="zh-CN" sz="2000" b="1"/>
                    </a:p>
                  </a:txBody>
                  <a:tcPr anchor="ctr" anchorCtr="0"/>
                </a:tc>
                <a:tc>
                  <a:txBody>
                    <a:bodyPr/>
                    <a:p>
                      <a:pPr algn="ctr">
                        <a:buNone/>
                      </a:pPr>
                      <a:r>
                        <a:rPr lang="zh-CN" altLang="en-US" sz="2000"/>
                        <a:t>应用文</a:t>
                      </a:r>
                      <a:endParaRPr lang="zh-CN" altLang="en-US" sz="2000"/>
                    </a:p>
                  </a:txBody>
                  <a:tcPr anchor="ctr" anchorCtr="0"/>
                </a:tc>
                <a:tc>
                  <a:txBody>
                    <a:bodyPr/>
                    <a:p>
                      <a:pPr>
                        <a:buNone/>
                      </a:pPr>
                      <a:r>
                        <a:rPr lang="zh-CN" altLang="en-US" sz="2000"/>
                        <a:t>世界各地</a:t>
                      </a:r>
                      <a:r>
                        <a:rPr lang="zh-CN" altLang="en-US" sz="2000">
                          <a:sym typeface="+mn-ea"/>
                        </a:rPr>
                        <a:t>夏日</a:t>
                      </a:r>
                      <a:r>
                        <a:rPr lang="zh-CN" altLang="en-US" sz="2000"/>
                        <a:t>音乐节介绍。</a:t>
                      </a:r>
                      <a:endParaRPr lang="zh-CN" altLang="en-US" sz="2000"/>
                    </a:p>
                  </a:txBody>
                  <a:tcPr anchor="ctr" anchorCtr="0"/>
                </a:tc>
                <a:tc>
                  <a:txBody>
                    <a:bodyPr/>
                    <a:p>
                      <a:pPr algn="ctr">
                        <a:buNone/>
                      </a:pPr>
                      <a:r>
                        <a:rPr lang="en-US" altLang="zh-CN" sz="2000"/>
                        <a:t>21,22</a:t>
                      </a:r>
                      <a:endParaRPr lang="en-US" altLang="zh-CN" sz="2000"/>
                    </a:p>
                  </a:txBody>
                  <a:tcPr anchor="ctr" anchorCtr="0"/>
                </a:tc>
                <a:tc>
                  <a:txBody>
                    <a:bodyPr/>
                    <a:p>
                      <a:pPr algn="ctr">
                        <a:buNone/>
                      </a:pPr>
                      <a:r>
                        <a:rPr lang="en-US" altLang="zh-CN" sz="2000"/>
                        <a:t>23</a:t>
                      </a:r>
                      <a:endParaRPr lang="zh-CN" altLang="en-US" sz="2000"/>
                    </a:p>
                  </a:txBody>
                  <a:tcPr anchor="ctr" anchorCtr="0"/>
                </a:tc>
                <a:tc>
                  <a:txBody>
                    <a:bodyPr/>
                    <a:p>
                      <a:pPr algn="ctr">
                        <a:buNone/>
                      </a:pPr>
                      <a:endParaRPr lang="zh-CN" altLang="en-US" sz="2000"/>
                    </a:p>
                  </a:txBody>
                  <a:tcPr anchor="ctr" anchorCtr="0"/>
                </a:tc>
                <a:tc>
                  <a:txBody>
                    <a:bodyPr/>
                    <a:p>
                      <a:pPr algn="ctr">
                        <a:buNone/>
                      </a:pPr>
                      <a:endParaRPr lang="zh-CN" altLang="en-US" sz="2000"/>
                    </a:p>
                  </a:txBody>
                  <a:tcPr anchor="ctr" anchorCtr="0"/>
                </a:tc>
              </a:tr>
              <a:tr h="793750">
                <a:tc>
                  <a:txBody>
                    <a:bodyPr/>
                    <a:p>
                      <a:pPr algn="ctr">
                        <a:buNone/>
                      </a:pPr>
                      <a:r>
                        <a:rPr lang="en-US" altLang="zh-CN" sz="2000" b="1"/>
                        <a:t>B</a:t>
                      </a:r>
                      <a:endParaRPr lang="en-US" altLang="zh-CN" sz="2000" b="1"/>
                    </a:p>
                  </a:txBody>
                  <a:tcPr anchor="ctr" anchorCtr="0"/>
                </a:tc>
                <a:tc>
                  <a:txBody>
                    <a:bodyPr/>
                    <a:p>
                      <a:pPr algn="ctr">
                        <a:buNone/>
                      </a:pPr>
                      <a:r>
                        <a:rPr lang="zh-CN" altLang="en-US" sz="2000"/>
                        <a:t>记叙文</a:t>
                      </a:r>
                      <a:endParaRPr lang="zh-CN" altLang="en-US" sz="2000"/>
                    </a:p>
                  </a:txBody>
                  <a:tcPr anchor="ctr" anchorCtr="0"/>
                </a:tc>
                <a:tc>
                  <a:txBody>
                    <a:bodyPr/>
                    <a:p>
                      <a:pPr>
                        <a:buNone/>
                      </a:pPr>
                      <a:r>
                        <a:rPr lang="zh-CN" altLang="en-US" sz="2000"/>
                        <a:t>一对夫妻初当小狗主人的体验分享。</a:t>
                      </a:r>
                      <a:endParaRPr lang="zh-CN" altLang="en-US" sz="2000"/>
                    </a:p>
                  </a:txBody>
                  <a:tcPr anchor="ctr" anchorCtr="0"/>
                </a:tc>
                <a:tc>
                  <a:txBody>
                    <a:bodyPr/>
                    <a:p>
                      <a:pPr algn="ctr">
                        <a:buNone/>
                      </a:pPr>
                      <a:r>
                        <a:rPr lang="en-US" altLang="zh-CN" sz="2000"/>
                        <a:t>25</a:t>
                      </a:r>
                      <a:endParaRPr lang="en-US" altLang="zh-CN" sz="2000"/>
                    </a:p>
                  </a:txBody>
                  <a:tcPr anchor="ctr" anchorCtr="0"/>
                </a:tc>
                <a:tc>
                  <a:txBody>
                    <a:bodyPr/>
                    <a:p>
                      <a:pPr algn="ctr">
                        <a:buNone/>
                      </a:pPr>
                      <a:r>
                        <a:rPr lang="en-US" altLang="zh-CN" sz="2000"/>
                        <a:t>24,26</a:t>
                      </a:r>
                      <a:endParaRPr lang="zh-CN" altLang="en-US" sz="2000"/>
                    </a:p>
                  </a:txBody>
                  <a:tcPr anchor="ctr" anchorCtr="0"/>
                </a:tc>
                <a:tc>
                  <a:txBody>
                    <a:bodyPr/>
                    <a:p>
                      <a:pPr algn="ctr">
                        <a:buNone/>
                      </a:pPr>
                      <a:r>
                        <a:rPr lang="en-US" altLang="zh-CN" sz="2000">
                          <a:sym typeface="+mn-ea"/>
                        </a:rPr>
                        <a:t>27</a:t>
                      </a:r>
                      <a:endParaRPr lang="zh-CN" altLang="en-US" sz="2000"/>
                    </a:p>
                    <a:p>
                      <a:pPr algn="ctr">
                        <a:buNone/>
                      </a:pPr>
                      <a:endParaRPr lang="zh-CN" altLang="en-US" sz="2000"/>
                    </a:p>
                  </a:txBody>
                  <a:tcPr anchor="ctr" anchorCtr="0"/>
                </a:tc>
                <a:tc>
                  <a:txBody>
                    <a:bodyPr/>
                    <a:p>
                      <a:pPr algn="ctr">
                        <a:buNone/>
                      </a:pPr>
                      <a:endParaRPr lang="zh-CN" altLang="en-US" sz="2000"/>
                    </a:p>
                  </a:txBody>
                  <a:tcPr anchor="ctr" anchorCtr="0"/>
                </a:tc>
              </a:tr>
              <a:tr h="817245">
                <a:tc>
                  <a:txBody>
                    <a:bodyPr/>
                    <a:p>
                      <a:pPr algn="ctr">
                        <a:buNone/>
                      </a:pPr>
                      <a:r>
                        <a:rPr lang="en-US" altLang="zh-CN" sz="2000" b="1"/>
                        <a:t>C</a:t>
                      </a:r>
                      <a:endParaRPr lang="en-US" altLang="zh-CN" sz="2000" b="1"/>
                    </a:p>
                  </a:txBody>
                  <a:tcPr anchor="ctr" anchorCtr="0"/>
                </a:tc>
                <a:tc>
                  <a:txBody>
                    <a:bodyPr/>
                    <a:p>
                      <a:pPr algn="ctr">
                        <a:buNone/>
                      </a:pPr>
                      <a:r>
                        <a:rPr lang="zh-CN" altLang="en-US" sz="2000"/>
                        <a:t>议论文</a:t>
                      </a:r>
                      <a:endParaRPr lang="zh-CN" altLang="en-US" sz="2000"/>
                    </a:p>
                  </a:txBody>
                  <a:tcPr anchor="ctr" anchorCtr="0"/>
                </a:tc>
                <a:tc>
                  <a:txBody>
                    <a:bodyPr/>
                    <a:p>
                      <a:pPr>
                        <a:buNone/>
                      </a:pPr>
                      <a:r>
                        <a:rPr lang="zh-CN" altLang="en-US" sz="2000"/>
                        <a:t>短视频应用</a:t>
                      </a:r>
                      <a:r>
                        <a:rPr lang="en-US" altLang="zh-CN" sz="2000"/>
                        <a:t>Reels</a:t>
                      </a:r>
                      <a:r>
                        <a:rPr lang="zh-CN" altLang="en-US" sz="2000"/>
                        <a:t>的重要性及让人上瘾的魔力</a:t>
                      </a:r>
                      <a:endParaRPr lang="zh-CN" altLang="en-US" sz="2000"/>
                    </a:p>
                  </a:txBody>
                  <a:tcPr anchor="ctr" anchorCtr="0"/>
                </a:tc>
                <a:tc>
                  <a:txBody>
                    <a:bodyPr/>
                    <a:p>
                      <a:pPr algn="ctr">
                        <a:buNone/>
                      </a:pPr>
                      <a:r>
                        <a:rPr lang="en-US" altLang="zh-CN" sz="2000"/>
                        <a:t>29</a:t>
                      </a:r>
                      <a:endParaRPr lang="en-US" altLang="zh-CN" sz="2000"/>
                    </a:p>
                  </a:txBody>
                  <a:tcPr anchor="ctr" anchorCtr="0"/>
                </a:tc>
                <a:tc>
                  <a:txBody>
                    <a:bodyPr/>
                    <a:p>
                      <a:pPr algn="ctr">
                        <a:buNone/>
                      </a:pPr>
                      <a:r>
                        <a:rPr lang="en-US" altLang="zh-CN" sz="2000"/>
                        <a:t>28,</a:t>
                      </a:r>
                      <a:r>
                        <a:rPr lang="en-US" altLang="zh-CN" sz="2000">
                          <a:sym typeface="+mn-ea"/>
                        </a:rPr>
                        <a:t>30</a:t>
                      </a:r>
                      <a:endParaRPr lang="zh-CN" altLang="en-US" sz="2000"/>
                    </a:p>
                  </a:txBody>
                  <a:tcPr anchor="ctr" anchorCtr="0"/>
                </a:tc>
                <a:tc>
                  <a:txBody>
                    <a:bodyPr/>
                    <a:p>
                      <a:pPr algn="ctr">
                        <a:buNone/>
                      </a:pPr>
                      <a:r>
                        <a:rPr lang="en-US" altLang="zh-CN" sz="2000"/>
                        <a:t>31</a:t>
                      </a:r>
                      <a:endParaRPr lang="en-US" altLang="zh-CN" sz="2000"/>
                    </a:p>
                  </a:txBody>
                  <a:tcPr anchor="ctr" anchorCtr="0"/>
                </a:tc>
                <a:tc>
                  <a:txBody>
                    <a:bodyPr/>
                    <a:p>
                      <a:pPr algn="ctr">
                        <a:buNone/>
                      </a:pPr>
                      <a:endParaRPr lang="en-US" altLang="zh-CN" sz="2000"/>
                    </a:p>
                  </a:txBody>
                  <a:tcPr anchor="ctr" anchorCtr="0"/>
                </a:tc>
              </a:tr>
              <a:tr h="817245">
                <a:tc>
                  <a:txBody>
                    <a:bodyPr/>
                    <a:p>
                      <a:pPr algn="ctr">
                        <a:buNone/>
                      </a:pPr>
                      <a:r>
                        <a:rPr lang="en-US" altLang="zh-CN" sz="2000" b="1"/>
                        <a:t>D</a:t>
                      </a:r>
                      <a:endParaRPr lang="en-US" altLang="zh-CN" sz="2000" b="1"/>
                    </a:p>
                  </a:txBody>
                  <a:tcPr anchor="ctr" anchorCtr="0"/>
                </a:tc>
                <a:tc>
                  <a:txBody>
                    <a:bodyPr/>
                    <a:p>
                      <a:pPr algn="ctr">
                        <a:buNone/>
                      </a:pPr>
                      <a:r>
                        <a:rPr lang="zh-CN" altLang="en-US" sz="2000"/>
                        <a:t>说明文</a:t>
                      </a:r>
                      <a:endParaRPr lang="zh-CN" altLang="en-US" sz="2000"/>
                    </a:p>
                  </a:txBody>
                  <a:tcPr anchor="ctr" anchorCtr="0"/>
                </a:tc>
                <a:tc>
                  <a:txBody>
                    <a:bodyPr/>
                    <a:p>
                      <a:pPr>
                        <a:buNone/>
                      </a:pPr>
                      <a:r>
                        <a:rPr lang="zh-CN" altLang="en-US" sz="2000"/>
                        <a:t>延迟分享积极的秘密更能让人增添力量。</a:t>
                      </a:r>
                      <a:endParaRPr lang="zh-CN" altLang="en-US" sz="2000"/>
                    </a:p>
                  </a:txBody>
                  <a:tcPr anchor="ctr" anchorCtr="0"/>
                </a:tc>
                <a:tc>
                  <a:txBody>
                    <a:bodyPr/>
                    <a:p>
                      <a:pPr algn="ctr">
                        <a:buNone/>
                      </a:pPr>
                      <a:r>
                        <a:rPr lang="en-US" altLang="zh-CN" sz="2000"/>
                        <a:t>33</a:t>
                      </a:r>
                      <a:endParaRPr lang="en-US" altLang="zh-CN" sz="2000"/>
                    </a:p>
                  </a:txBody>
                  <a:tcPr anchor="ctr" anchorCtr="0"/>
                </a:tc>
                <a:tc>
                  <a:txBody>
                    <a:bodyPr/>
                    <a:p>
                      <a:pPr algn="ctr">
                        <a:buNone/>
                      </a:pPr>
                      <a:r>
                        <a:rPr lang="en-US" altLang="zh-CN" sz="2000"/>
                        <a:t>32</a:t>
                      </a:r>
                      <a:endParaRPr lang="en-US" altLang="zh-CN" sz="2000"/>
                    </a:p>
                  </a:txBody>
                  <a:tcPr anchor="ctr" anchorCtr="0"/>
                </a:tc>
                <a:tc>
                  <a:txBody>
                    <a:bodyPr/>
                    <a:p>
                      <a:pPr algn="ctr">
                        <a:buNone/>
                      </a:pPr>
                      <a:r>
                        <a:rPr lang="en-US" altLang="zh-CN" sz="2000">
                          <a:sym typeface="+mn-ea"/>
                        </a:rPr>
                        <a:t>35</a:t>
                      </a:r>
                      <a:endParaRPr lang="zh-CN" altLang="en-US" sz="2000"/>
                    </a:p>
                  </a:txBody>
                  <a:tcPr anchor="ctr" anchorCtr="0"/>
                </a:tc>
                <a:tc>
                  <a:txBody>
                    <a:bodyPr/>
                    <a:p>
                      <a:pPr algn="ctr">
                        <a:buNone/>
                      </a:pPr>
                      <a:r>
                        <a:rPr lang="en-US" altLang="zh-CN" sz="2000"/>
                        <a:t>34</a:t>
                      </a:r>
                      <a:endParaRPr lang="en-US" altLang="zh-CN" sz="2000"/>
                    </a:p>
                  </a:txBody>
                  <a:tcPr anchor="ctr" anchorCtr="0"/>
                </a:tc>
              </a:tr>
            </a:tbl>
          </a:graphicData>
        </a:graphic>
      </p:graphicFrame>
    </p:spTree>
    <p:custDataLst>
      <p:tags r:id="rId9"/>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8483600" y="2470785"/>
            <a:ext cx="3535680" cy="299720"/>
          </a:xfrm>
          <a:prstGeom prst="roundRect">
            <a:avLst/>
          </a:prstGeom>
          <a:solidFill>
            <a:schemeClr val="tx2">
              <a:lumMod val="90000"/>
              <a:alpha val="80000"/>
            </a:schemeClr>
          </a:solidFill>
          <a:ln w="25400" cap="flat" cmpd="sng">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116840" y="2707005"/>
            <a:ext cx="9012555" cy="299720"/>
          </a:xfrm>
          <a:prstGeom prst="roundRect">
            <a:avLst/>
          </a:prstGeom>
          <a:solidFill>
            <a:schemeClr val="tx2">
              <a:lumMod val="90000"/>
              <a:alpha val="80000"/>
            </a:schemeClr>
          </a:solidFill>
          <a:ln w="25400" cap="flat" cmpd="sng">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16840" y="0"/>
            <a:ext cx="11901805" cy="6247130"/>
          </a:xfrm>
          <a:prstGeom prst="rect">
            <a:avLst/>
          </a:prstGeom>
          <a:noFill/>
          <a:ln w="9525">
            <a:noFill/>
          </a:ln>
        </p:spPr>
        <p:txBody>
          <a:bodyPr wrap="square">
            <a:spAutoFit/>
          </a:bodyPr>
          <a:p>
            <a:pPr indent="304800" algn="ctr"/>
            <a:r>
              <a:rPr lang="en-US" sz="1600" b="0">
                <a:latin typeface="Times New Roman" panose="02020603050405020304" pitchFamily="18" charset="0"/>
                <a:ea typeface="宋体" panose="02010600030101010101" pitchFamily="2" charset="-122"/>
              </a:rPr>
              <a:t>A</a:t>
            </a:r>
            <a:endParaRPr lang="en-US" sz="1600" b="0">
              <a:latin typeface="Times New Roman" panose="02020603050405020304" pitchFamily="18" charset="0"/>
              <a:ea typeface="宋体" panose="02010600030101010101" pitchFamily="2" charset="-122"/>
            </a:endParaRPr>
          </a:p>
          <a:p>
            <a:pPr indent="406400" algn="just" fontAlgn="auto">
              <a:extLst>
                <a:ext uri="{35155182-B16C-46BC-9424-99874614C6A1}">
                  <wpsdc:indentchars xmlns:wpsdc="http://www.wps.cn/officeDocument/2017/drawingmlCustomData" val="200" checksum="1740828767"/>
                </a:ext>
              </a:extLst>
            </a:pPr>
            <a:r>
              <a:rPr lang="en-US" sz="1600" b="0">
                <a:latin typeface="Times New Roman" panose="02020603050405020304" pitchFamily="18" charset="0"/>
                <a:ea typeface="宋体" panose="02010600030101010101" pitchFamily="2" charset="-122"/>
              </a:rPr>
              <a:t>  Summer may well be the favourite season of classical music lovers, with numerous festivals spanning all genres and composers taking place worldwide. And what's better than enjoying a live performance of your favourite piece? Enjoying it in the great outdoors, of course!</a:t>
            </a:r>
            <a:r>
              <a:rPr lang="en-US" sz="1600" b="1">
                <a:latin typeface="Times New Roman" panose="02020603050405020304" pitchFamily="18" charset="0"/>
                <a:ea typeface="宋体" panose="02010600030101010101" pitchFamily="2" charset="-122"/>
              </a:rPr>
              <a:t>       Verbier Festival, Switzerland</a:t>
            </a:r>
            <a:r>
              <a:rPr lang="en-US" sz="1600" b="0">
                <a:latin typeface="Times New Roman" panose="02020603050405020304" pitchFamily="18" charset="0"/>
                <a:ea typeface="宋体" panose="02010600030101010101" pitchFamily="2" charset="-122"/>
              </a:rPr>
              <a:t>       Nestled in the breathtaking Swiss Alps at 1500 metres altitude is a picturesque little village called Verbier. Its magical two-week celebration festival has become known for attracting the biggest soloists in the world, and this year, marking its 30th anniversary, is no exception with its all-star cast: Chinese pianist Yuja Wang, the young superstar cellist Sheku-Kanneh Mason and many others.        July 14- July 30, verbierfestival.com</a:t>
            </a:r>
            <a:r>
              <a:rPr lang="en-US" sz="1600" b="1">
                <a:latin typeface="Times New Roman" panose="02020603050405020304" pitchFamily="18" charset="0"/>
                <a:ea typeface="宋体" panose="02010600030101010101" pitchFamily="2" charset="-122"/>
              </a:rPr>
              <a:t>       Granada International Festival, Spain</a:t>
            </a:r>
            <a:r>
              <a:rPr lang="en-US" sz="1600" b="0">
                <a:latin typeface="Times New Roman" panose="02020603050405020304" pitchFamily="18" charset="0"/>
                <a:ea typeface="宋体" panose="02010600030101010101" pitchFamily="2" charset="-122"/>
              </a:rPr>
              <a:t>       Since 1952, the International Festival of Music and Dance of Granada has taken up residence in Alhambra Palace and its gardens during the months of June and July, to showcase classical music, opera ballet, Spanish dance</a:t>
            </a:r>
            <a:r>
              <a:rPr lang="en-US" sz="1600" b="0">
                <a:latin typeface="Times New Roman" panose="02020603050405020304" pitchFamily="18" charset="0"/>
                <a:ea typeface="宋体" panose="02010600030101010101" pitchFamily="2" charset="-122"/>
                <a:cs typeface="Times New Roman" panose="02020603050405020304" pitchFamily="18" charset="0"/>
              </a:rPr>
              <a:t> </a:t>
            </a:r>
            <a:r>
              <a:rPr lang="en-US" sz="1600" b="0">
                <a:latin typeface="Times New Roman" panose="02020603050405020304" pitchFamily="18" charset="0"/>
                <a:ea typeface="宋体" panose="02010600030101010101" pitchFamily="2" charset="-122"/>
              </a:rPr>
              <a:t>and flamenco. The outdoor Generalife Theatre presents the visual spectaculars of the Spanish National Ballet, Hamburg Ballet and Spain's National Dance Company. Legendary singer-songwriter Bob Dylan will also draw crowds to the breathtaking Generalife.        June 21-July 19</a:t>
            </a:r>
            <a:r>
              <a:rPr lang="zh-CN" sz="1600" b="0">
                <a:latin typeface="Times New Roman" panose="02020603050405020304" pitchFamily="18" charset="0"/>
                <a:ea typeface="宋体" panose="02010600030101010101" pitchFamily="2" charset="-122"/>
              </a:rPr>
              <a:t>， </a:t>
            </a:r>
            <a:r>
              <a:rPr lang="en-US" sz="1600" b="0">
                <a:latin typeface="Times New Roman" panose="02020603050405020304" pitchFamily="18" charset="0"/>
                <a:ea typeface="宋体" panose="02010600030101010101" pitchFamily="2" charset="-122"/>
              </a:rPr>
              <a:t>grandafestival.org</a:t>
            </a:r>
            <a:r>
              <a:rPr lang="en-US" sz="1600" b="1">
                <a:latin typeface="Times New Roman" panose="02020603050405020304" pitchFamily="18" charset="0"/>
                <a:ea typeface="宋体" panose="02010600030101010101" pitchFamily="2" charset="-122"/>
              </a:rPr>
              <a:t>       Edinburgh International Festival, Scotland</a:t>
            </a:r>
            <a:r>
              <a:rPr lang="en-US" sz="1600" b="0">
                <a:latin typeface="Times New Roman" panose="02020603050405020304" pitchFamily="18" charset="0"/>
                <a:ea typeface="宋体" panose="02010600030101010101" pitchFamily="2" charset="-122"/>
              </a:rPr>
              <a:t>       With the Edinburgh International Festival around every corner, there's a wonderful atmosphere on the historic streets of Edinburgh in August. Historic squares become circles as people gather to watch miraculous performers. This year, it welcomes violinist Nicola Benedetti as festival director with a fresh programme that invites international guests including the Alvin Ailey from American Dance Theatre, and South Korea's KBS Symphony Orchestra in their first ever UK performance.        August 4-August 27, eif.co.uk</a:t>
            </a:r>
            <a:r>
              <a:rPr lang="en-US" sz="1600" b="1">
                <a:latin typeface="Times New Roman" panose="02020603050405020304" pitchFamily="18" charset="0"/>
                <a:ea typeface="宋体" panose="02010600030101010101" pitchFamily="2" charset="-122"/>
              </a:rPr>
              <a:t>       Grand Tet on Music Festival, USA</a:t>
            </a:r>
            <a:r>
              <a:rPr lang="en-US" sz="1600" b="0">
                <a:latin typeface="Times New Roman" panose="02020603050405020304" pitchFamily="18" charset="0"/>
                <a:ea typeface="宋体" panose="02010600030101010101" pitchFamily="2" charset="-122"/>
              </a:rPr>
              <a:t>       Located at the base of the Tet on mountain range in Wyoming and within easy reach of Yellowstone National Park, the Grand Teton Music Festival offers unrivalled access to the natural world as well as eight weeks of music. The programme will open with a cycle of Beethoven piano concertos with local pianist Garrick Ohlsson and close with concert performances of Puccini's La bohème.       July 3-August 27, gtmf.org</a:t>
            </a:r>
            <a:endParaRPr lang="en-US" altLang="en-US" sz="1600" b="0">
              <a:latin typeface="Times New Roman" panose="02020603050405020304" pitchFamily="18" charset="0"/>
              <a:ea typeface="宋体" panose="02010600030101010101" pitchFamily="2" charset="-122"/>
            </a:endParaRPr>
          </a:p>
        </p:txBody>
      </p:sp>
      <p:grpSp>
        <p:nvGrpSpPr>
          <p:cNvPr id="2" name="组合 1"/>
          <p:cNvGrpSpPr/>
          <p:nvPr userDrawn="1">
            <p:custDataLst>
              <p:tags r:id="rId1"/>
            </p:custDataLst>
          </p:nvPr>
        </p:nvGrpSpPr>
        <p:grpSpPr>
          <a:xfrm rot="0" flipH="1">
            <a:off x="11807825" y="5833110"/>
            <a:ext cx="392430" cy="1043940"/>
            <a:chOff x="0" y="4391345"/>
            <a:chExt cx="891702" cy="2466656"/>
          </a:xfrm>
        </p:grpSpPr>
        <p:pic>
          <p:nvPicPr>
            <p:cNvPr id="3" name="图片 2"/>
            <p:cNvPicPr>
              <a:picLocks noChangeAspect="1"/>
            </p:cNvPicPr>
            <p:nvPr>
              <p:custDataLst>
                <p:tags r:id="rId2"/>
              </p:custDataLst>
            </p:nvPr>
          </p:nvPicPr>
          <p:blipFill rotWithShape="1">
            <a:blip r:embed="rId3"/>
            <a:srcRect/>
            <a:stretch>
              <a:fillRect/>
            </a:stretch>
          </p:blipFill>
          <p:spPr>
            <a:xfrm>
              <a:off x="0" y="5917327"/>
              <a:ext cx="891702" cy="940674"/>
            </a:xfrm>
            <a:prstGeom prst="rect">
              <a:avLst/>
            </a:prstGeom>
          </p:spPr>
        </p:pic>
        <p:pic>
          <p:nvPicPr>
            <p:cNvPr id="4" name="图片 3"/>
            <p:cNvPicPr>
              <a:picLocks noChangeAspect="1"/>
            </p:cNvPicPr>
            <p:nvPr>
              <p:custDataLst>
                <p:tags r:id="rId4"/>
              </p:custDataLst>
            </p:nvPr>
          </p:nvPicPr>
          <p:blipFill>
            <a:blip r:embed="rId5"/>
            <a:stretch>
              <a:fillRect/>
            </a:stretch>
          </p:blipFill>
          <p:spPr>
            <a:xfrm rot="1953062" flipH="1">
              <a:off x="67048" y="4391345"/>
              <a:ext cx="757605" cy="2455724"/>
            </a:xfrm>
            <a:prstGeom prst="rect">
              <a:avLst/>
            </a:prstGeom>
          </p:spPr>
        </p:pic>
      </p:grpSp>
      <p:sp>
        <p:nvSpPr>
          <p:cNvPr id="5" name="文本框 4"/>
          <p:cNvSpPr txBox="1"/>
          <p:nvPr/>
        </p:nvSpPr>
        <p:spPr>
          <a:xfrm>
            <a:off x="212090" y="4999990"/>
            <a:ext cx="9460865" cy="1247140"/>
          </a:xfrm>
          <a:prstGeom prst="rect">
            <a:avLst/>
          </a:prstGeom>
          <a:solidFill>
            <a:schemeClr val="tx2">
              <a:lumMod val="90000"/>
            </a:schemeClr>
          </a:solidFill>
        </p:spPr>
        <p:txBody>
          <a:bodyPr wrap="square" rtlCol="0" anchor="t">
            <a:noAutofit/>
          </a:bodyPr>
          <a:p>
            <a:r>
              <a:rPr lang="en-US" sz="2200">
                <a:latin typeface="Times New Roman" panose="02020603050405020304" pitchFamily="18" charset="0"/>
                <a:ea typeface="宋体" panose="02010600030101010101" pitchFamily="2" charset="-122"/>
                <a:sym typeface="+mn-ea"/>
              </a:rPr>
              <a:t>21. Which festival is suitable for ballet enthusiasts?A. Verbier Festival. 		             B. Grand Teton Music Festival. C. Granada International Festival. 	D. Edinburgh International Festival. </a:t>
            </a:r>
            <a:endParaRPr lang="en-US" sz="2200">
              <a:latin typeface="Times New Roman" panose="02020603050405020304" pitchFamily="18" charset="0"/>
              <a:ea typeface="宋体" panose="02010600030101010101" pitchFamily="2" charset="-122"/>
              <a:sym typeface="+mn-ea"/>
            </a:endParaRPr>
          </a:p>
          <a:p>
            <a:endParaRPr lang="en-US" altLang="en-US" sz="2200">
              <a:latin typeface="Times New Roman" panose="02020603050405020304" pitchFamily="18" charset="0"/>
              <a:ea typeface="宋体" panose="02010600030101010101" pitchFamily="2" charset="-122"/>
              <a:sym typeface="+mn-ea"/>
            </a:endParaRPr>
          </a:p>
        </p:txBody>
      </p:sp>
      <p:sp>
        <p:nvSpPr>
          <p:cNvPr id="7" name="椭圆 6"/>
          <p:cNvSpPr/>
          <p:nvPr/>
        </p:nvSpPr>
        <p:spPr>
          <a:xfrm>
            <a:off x="212090" y="5704840"/>
            <a:ext cx="412115" cy="36449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3985260" y="4999990"/>
            <a:ext cx="708660" cy="39878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2286000" y="2707005"/>
            <a:ext cx="3711575" cy="29908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7110095" y="5041265"/>
            <a:ext cx="2379345" cy="460375"/>
          </a:xfrm>
          <a:prstGeom prst="rect">
            <a:avLst/>
          </a:prstGeom>
          <a:solidFill>
            <a:schemeClr val="tx2">
              <a:lumMod val="90000"/>
            </a:schemeClr>
          </a:solidFill>
        </p:spPr>
        <p:txBody>
          <a:bodyPr wrap="square" rtlCol="0">
            <a:spAutoFit/>
          </a:bodyPr>
          <a:p>
            <a:r>
              <a:rPr lang="zh-CN" altLang="en-US" sz="2400">
                <a:highlight>
                  <a:srgbClr val="FFFF00"/>
                </a:highlight>
              </a:rPr>
              <a:t>文中原词复现</a:t>
            </a:r>
            <a:endParaRPr lang="zh-CN" altLang="en-US" sz="2400">
              <a:highlight>
                <a:srgbClr val="FFFF00"/>
              </a:highlight>
            </a:endParaRPr>
          </a:p>
        </p:txBody>
      </p:sp>
      <p:cxnSp>
        <p:nvCxnSpPr>
          <p:cNvPr id="12" name="直接箭头连接符 11"/>
          <p:cNvCxnSpPr/>
          <p:nvPr/>
        </p:nvCxnSpPr>
        <p:spPr>
          <a:xfrm flipH="1" flipV="1">
            <a:off x="4338955" y="3027680"/>
            <a:ext cx="635" cy="193802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4" grpId="0" animBg="1"/>
      <p:bldP spid="6" grpId="0" animBg="1"/>
      <p:bldP spid="14" grpId="1" animBg="1"/>
      <p:bldP spid="6" grpId="1" animBg="1"/>
      <p:bldP spid="7" grpId="0" animBg="1"/>
      <p:bldP spid="7" grpId="1" animBg="1"/>
      <p:bldP spid="9" grpId="0" animBg="1"/>
      <p:bldP spid="8" grpId="0" animBg="1"/>
      <p:bldP spid="9" grpId="1" animBg="1"/>
      <p:bldP spid="8"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6840" y="0"/>
            <a:ext cx="11901805" cy="6247130"/>
          </a:xfrm>
          <a:prstGeom prst="rect">
            <a:avLst/>
          </a:prstGeom>
          <a:noFill/>
          <a:ln w="9525">
            <a:noFill/>
          </a:ln>
        </p:spPr>
        <p:txBody>
          <a:bodyPr wrap="square">
            <a:spAutoFit/>
          </a:bodyPr>
          <a:p>
            <a:pPr indent="304800" algn="ctr"/>
            <a:r>
              <a:rPr lang="en-US" sz="1600" b="0">
                <a:latin typeface="Times New Roman" panose="02020603050405020304" pitchFamily="18" charset="0"/>
                <a:ea typeface="宋体" panose="02010600030101010101" pitchFamily="2" charset="-122"/>
              </a:rPr>
              <a:t>A</a:t>
            </a:r>
            <a:endParaRPr lang="en-US" sz="1600" b="0">
              <a:latin typeface="Times New Roman" panose="02020603050405020304" pitchFamily="18" charset="0"/>
              <a:ea typeface="宋体" panose="02010600030101010101" pitchFamily="2" charset="-122"/>
            </a:endParaRPr>
          </a:p>
          <a:p>
            <a:pPr indent="406400" algn="just" fontAlgn="auto">
              <a:extLst>
                <a:ext uri="{35155182-B16C-46BC-9424-99874614C6A1}">
                  <wpsdc:indentchars xmlns:wpsdc="http://www.wps.cn/officeDocument/2017/drawingmlCustomData" val="200" checksum="1740828767"/>
                </a:ext>
              </a:extLst>
            </a:pPr>
            <a:r>
              <a:rPr lang="en-US" sz="1600" b="0">
                <a:latin typeface="Times New Roman" panose="02020603050405020304" pitchFamily="18" charset="0"/>
                <a:ea typeface="宋体" panose="02010600030101010101" pitchFamily="2" charset="-122"/>
              </a:rPr>
              <a:t>  Summer may well be the favourite season of classical music lovers, with numerous festivals spanning all genres and composers taking place worldwide. And what's better than enjoying a live performance of your favourite piece? Enjoying it in the great outdoors, of course!</a:t>
            </a:r>
            <a:r>
              <a:rPr lang="en-US" sz="1600" b="1">
                <a:latin typeface="Times New Roman" panose="02020603050405020304" pitchFamily="18" charset="0"/>
                <a:ea typeface="宋体" panose="02010600030101010101" pitchFamily="2" charset="-122"/>
              </a:rPr>
              <a:t>       Verbier Festival, Switzerland</a:t>
            </a:r>
            <a:r>
              <a:rPr lang="en-US" sz="1600" b="0">
                <a:latin typeface="Times New Roman" panose="02020603050405020304" pitchFamily="18" charset="0"/>
                <a:ea typeface="宋体" panose="02010600030101010101" pitchFamily="2" charset="-122"/>
              </a:rPr>
              <a:t>       Nestled in the breathtaking Swiss Alps at 1500 metres altitude is a picturesque little village called Verbier. Its magical two-week celebration festival has become known for attracting the biggest soloists in the world, and this year, marking its 30th anniversary, is no exception with its all-star cast: Chinese pianist Yuja Wang, the young superstar cellist Sheku-Kanneh Mason and many others.        July 14- July 30, verbierfestival.com</a:t>
            </a:r>
            <a:r>
              <a:rPr lang="en-US" sz="1600" b="1">
                <a:latin typeface="Times New Roman" panose="02020603050405020304" pitchFamily="18" charset="0"/>
                <a:ea typeface="宋体" panose="02010600030101010101" pitchFamily="2" charset="-122"/>
              </a:rPr>
              <a:t>       Granada International Festival, Spain</a:t>
            </a:r>
            <a:r>
              <a:rPr lang="en-US" sz="1600" b="0">
                <a:latin typeface="Times New Roman" panose="02020603050405020304" pitchFamily="18" charset="0"/>
                <a:ea typeface="宋体" panose="02010600030101010101" pitchFamily="2" charset="-122"/>
              </a:rPr>
              <a:t>       Since 1952, the International Festival of Music and Dance of Granada has taken up residence in Alhambra Palace and its gardens during the months of June and July, to showcase classical music, opera ballet, Spanish dance</a:t>
            </a:r>
            <a:r>
              <a:rPr lang="en-US" sz="1600" b="0">
                <a:latin typeface="Times New Roman" panose="02020603050405020304" pitchFamily="18" charset="0"/>
                <a:ea typeface="宋体" panose="02010600030101010101" pitchFamily="2" charset="-122"/>
                <a:cs typeface="Times New Roman" panose="02020603050405020304" pitchFamily="18" charset="0"/>
              </a:rPr>
              <a:t> </a:t>
            </a:r>
            <a:r>
              <a:rPr lang="en-US" sz="1600" b="0">
                <a:latin typeface="Times New Roman" panose="02020603050405020304" pitchFamily="18" charset="0"/>
                <a:ea typeface="宋体" panose="02010600030101010101" pitchFamily="2" charset="-122"/>
              </a:rPr>
              <a:t>and flamenco. The outdoor Generalife Theatre presents the visual spectaculars of the Spanish National Ballet, Hamburg Ballet and Spain's National Dance Company. Legendary singer-songwriter Bob Dylan will also draw crowds to the breathtaking Generalife.        June 21-July 19</a:t>
            </a:r>
            <a:r>
              <a:rPr lang="zh-CN" sz="1600" b="0">
                <a:latin typeface="Times New Roman" panose="02020603050405020304" pitchFamily="18" charset="0"/>
                <a:ea typeface="宋体" panose="02010600030101010101" pitchFamily="2" charset="-122"/>
              </a:rPr>
              <a:t>， </a:t>
            </a:r>
            <a:r>
              <a:rPr lang="en-US" sz="1600" b="0">
                <a:latin typeface="Times New Roman" panose="02020603050405020304" pitchFamily="18" charset="0"/>
                <a:ea typeface="宋体" panose="02010600030101010101" pitchFamily="2" charset="-122"/>
              </a:rPr>
              <a:t>grandafestival.org</a:t>
            </a:r>
            <a:r>
              <a:rPr lang="en-US" sz="1600" b="1">
                <a:latin typeface="Times New Roman" panose="02020603050405020304" pitchFamily="18" charset="0"/>
                <a:ea typeface="宋体" panose="02010600030101010101" pitchFamily="2" charset="-122"/>
              </a:rPr>
              <a:t>       Edinburgh International Festival, Scotland</a:t>
            </a:r>
            <a:r>
              <a:rPr lang="en-US" sz="1600" b="0">
                <a:latin typeface="Times New Roman" panose="02020603050405020304" pitchFamily="18" charset="0"/>
                <a:ea typeface="宋体" panose="02010600030101010101" pitchFamily="2" charset="-122"/>
              </a:rPr>
              <a:t>       With the Edinburgh International Festival around every corner, there's a wonderful atmosphere on the historic streets of Edinburgh in August. Historic squares become circles as people gather to watch miraculous performers. This year, it welcomes violinist Nicola Benedetti as festival director with a fresh programme that invites international guests including the Alvin Ailey from American Dance Theatre, and South Korea's KBS Symphony Orchestra in their first ever UK performance.        August 4-August 27, eif.co.uk</a:t>
            </a:r>
            <a:r>
              <a:rPr lang="en-US" sz="1600" b="1">
                <a:latin typeface="Times New Roman" panose="02020603050405020304" pitchFamily="18" charset="0"/>
                <a:ea typeface="宋体" panose="02010600030101010101" pitchFamily="2" charset="-122"/>
              </a:rPr>
              <a:t>       Grand Tet on Music Festival, USA</a:t>
            </a:r>
            <a:r>
              <a:rPr lang="en-US" sz="1600" b="0">
                <a:latin typeface="Times New Roman" panose="02020603050405020304" pitchFamily="18" charset="0"/>
                <a:ea typeface="宋体" panose="02010600030101010101" pitchFamily="2" charset="-122"/>
              </a:rPr>
              <a:t>       Located at the base of the Tet on mountain range in Wyoming and within easy reach of Yellowstone National Park, the Grand Teton Music Festival offers unrivalled access to the natural world as well as eight weeks of music. The programme will open with a cycle of Beethoven piano concertos with local pianist Garrick Ohlsson and close with concert performances of Puccini's La bohème.       July 3-August 27, gtmf.org</a:t>
            </a:r>
            <a:endParaRPr lang="en-US" altLang="en-US" sz="1600" b="0">
              <a:latin typeface="Times New Roman" panose="02020603050405020304" pitchFamily="18" charset="0"/>
              <a:ea typeface="宋体" panose="02010600030101010101" pitchFamily="2" charset="-122"/>
            </a:endParaRPr>
          </a:p>
        </p:txBody>
      </p:sp>
      <p:grpSp>
        <p:nvGrpSpPr>
          <p:cNvPr id="2" name="组合 1"/>
          <p:cNvGrpSpPr/>
          <p:nvPr userDrawn="1">
            <p:custDataLst>
              <p:tags r:id="rId1"/>
            </p:custDataLst>
          </p:nvPr>
        </p:nvGrpSpPr>
        <p:grpSpPr>
          <a:xfrm rot="0" flipH="1">
            <a:off x="11807825" y="5833110"/>
            <a:ext cx="392430" cy="1043940"/>
            <a:chOff x="0" y="4391345"/>
            <a:chExt cx="891702" cy="2466656"/>
          </a:xfrm>
        </p:grpSpPr>
        <p:pic>
          <p:nvPicPr>
            <p:cNvPr id="3" name="图片 2"/>
            <p:cNvPicPr>
              <a:picLocks noChangeAspect="1"/>
            </p:cNvPicPr>
            <p:nvPr>
              <p:custDataLst>
                <p:tags r:id="rId2"/>
              </p:custDataLst>
            </p:nvPr>
          </p:nvPicPr>
          <p:blipFill rotWithShape="1">
            <a:blip r:embed="rId3"/>
            <a:srcRect/>
            <a:stretch>
              <a:fillRect/>
            </a:stretch>
          </p:blipFill>
          <p:spPr>
            <a:xfrm>
              <a:off x="0" y="5917327"/>
              <a:ext cx="891702" cy="940674"/>
            </a:xfrm>
            <a:prstGeom prst="rect">
              <a:avLst/>
            </a:prstGeom>
          </p:spPr>
        </p:pic>
        <p:pic>
          <p:nvPicPr>
            <p:cNvPr id="4" name="图片 3"/>
            <p:cNvPicPr>
              <a:picLocks noChangeAspect="1"/>
            </p:cNvPicPr>
            <p:nvPr>
              <p:custDataLst>
                <p:tags r:id="rId4"/>
              </p:custDataLst>
            </p:nvPr>
          </p:nvPicPr>
          <p:blipFill>
            <a:blip r:embed="rId5"/>
            <a:stretch>
              <a:fillRect/>
            </a:stretch>
          </p:blipFill>
          <p:spPr>
            <a:xfrm rot="1953062" flipH="1">
              <a:off x="67048" y="4391345"/>
              <a:ext cx="757605" cy="2455724"/>
            </a:xfrm>
            <a:prstGeom prst="rect">
              <a:avLst/>
            </a:prstGeom>
          </p:spPr>
        </p:pic>
      </p:grpSp>
      <p:sp>
        <p:nvSpPr>
          <p:cNvPr id="5" name="文本框 4"/>
          <p:cNvSpPr txBox="1"/>
          <p:nvPr/>
        </p:nvSpPr>
        <p:spPr>
          <a:xfrm>
            <a:off x="5155565" y="3038475"/>
            <a:ext cx="7036435" cy="1842135"/>
          </a:xfrm>
          <a:prstGeom prst="rect">
            <a:avLst/>
          </a:prstGeom>
          <a:solidFill>
            <a:schemeClr val="tx2">
              <a:lumMod val="90000"/>
            </a:schemeClr>
          </a:solidFill>
        </p:spPr>
        <p:txBody>
          <a:bodyPr wrap="square" rtlCol="0" anchor="t">
            <a:noAutofit/>
          </a:bodyPr>
          <a:p>
            <a:pPr indent="0" fontAlgn="auto"/>
            <a:r>
              <a:rPr lang="en-US" sz="2200">
                <a:latin typeface="Times New Roman" panose="02020603050405020304" pitchFamily="18" charset="0"/>
                <a:ea typeface="宋体" panose="02010600030101010101" pitchFamily="2" charset="-122"/>
                <a:sym typeface="+mn-ea"/>
              </a:rPr>
              <a:t>22. What do these four festivals have in common?A. They are all held in mountains. </a:t>
            </a:r>
            <a:r>
              <a:rPr lang="en-US" sz="22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22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r>
              <a:rPr lang="en-US" sz="2200">
                <a:latin typeface="Times New Roman" panose="02020603050405020304" pitchFamily="18" charset="0"/>
                <a:ea typeface="宋体" panose="02010600030101010101" pitchFamily="2" charset="-122"/>
                <a:sym typeface="+mn-ea"/>
              </a:rPr>
              <a:t>B. They are all over three weeks long. C. They all offer outdoor venues to enjoy music. D. They all invite famous musicians from home and abroad. </a:t>
            </a:r>
            <a:endParaRPr lang="en-US" sz="2200">
              <a:latin typeface="Times New Roman" panose="02020603050405020304" pitchFamily="18" charset="0"/>
              <a:ea typeface="宋体" panose="02010600030101010101" pitchFamily="2" charset="-122"/>
              <a:sym typeface="+mn-ea"/>
            </a:endParaRPr>
          </a:p>
          <a:p>
            <a:endParaRPr lang="en-US" altLang="en-US" sz="2200">
              <a:latin typeface="Times New Roman" panose="02020603050405020304" pitchFamily="18" charset="0"/>
              <a:ea typeface="宋体" panose="02010600030101010101" pitchFamily="2" charset="-122"/>
              <a:sym typeface="+mn-ea"/>
            </a:endParaRPr>
          </a:p>
        </p:txBody>
      </p:sp>
      <p:sp>
        <p:nvSpPr>
          <p:cNvPr id="9" name="椭圆 8"/>
          <p:cNvSpPr/>
          <p:nvPr/>
        </p:nvSpPr>
        <p:spPr>
          <a:xfrm>
            <a:off x="8291830" y="2239010"/>
            <a:ext cx="3088640" cy="29908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854075" y="3923030"/>
            <a:ext cx="1422400" cy="29908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6279515" y="1004570"/>
            <a:ext cx="2393315" cy="29908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1240155" y="5136515"/>
            <a:ext cx="3327400" cy="29908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8394700" y="2461895"/>
            <a:ext cx="2908935" cy="29908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5155565" y="4086225"/>
            <a:ext cx="412115" cy="36449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7799705" y="508000"/>
            <a:ext cx="2762250" cy="29908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5155565" y="4806950"/>
            <a:ext cx="7036435" cy="829945"/>
          </a:xfrm>
          <a:prstGeom prst="rect">
            <a:avLst/>
          </a:prstGeom>
          <a:solidFill>
            <a:schemeClr val="tx2">
              <a:lumMod val="90000"/>
            </a:schemeClr>
          </a:solidFill>
        </p:spPr>
        <p:txBody>
          <a:bodyPr wrap="square" rtlCol="0">
            <a:spAutoFit/>
          </a:bodyPr>
          <a:p>
            <a:r>
              <a:rPr lang="zh-CN" altLang="en-US" sz="2400">
                <a:highlight>
                  <a:srgbClr val="FFFF00"/>
                </a:highlight>
              </a:rPr>
              <a:t>惯性地一一对应的寻找答案？原文开头综述中已有提示！</a:t>
            </a:r>
            <a:endParaRPr lang="zh-CN" altLang="en-US" sz="2400">
              <a:highlight>
                <a:srgbClr val="FFFF00"/>
              </a:highlight>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6" grpId="0" bldLvl="0" animBg="1"/>
      <p:bldP spid="6" grpId="1" animBg="1"/>
      <p:bldP spid="7" grpId="0" bldLvl="0" animBg="1"/>
      <p:bldP spid="7" grpId="1" animBg="1"/>
      <p:bldP spid="8" grpId="0" bldLvl="0" animBg="1"/>
      <p:bldP spid="8" grpId="1" animBg="1"/>
      <p:bldP spid="10" grpId="0" bldLvl="0" animBg="1"/>
      <p:bldP spid="10" grpId="1" animBg="1"/>
      <p:bldP spid="11" grpId="0" bldLvl="0" animBg="1"/>
      <p:bldP spid="11" grpId="1" animBg="1"/>
      <p:bldP spid="12" grpId="0" bldLvl="0" animBg="1"/>
      <p:bldP spid="12" grpId="1" animBg="1"/>
      <p:bldP spid="13" grpId="0" bldLvl="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6840" y="0"/>
            <a:ext cx="11901805" cy="6247130"/>
          </a:xfrm>
          <a:prstGeom prst="rect">
            <a:avLst/>
          </a:prstGeom>
          <a:noFill/>
          <a:ln w="9525">
            <a:noFill/>
          </a:ln>
        </p:spPr>
        <p:txBody>
          <a:bodyPr wrap="square">
            <a:spAutoFit/>
          </a:bodyPr>
          <a:p>
            <a:pPr indent="304800" algn="ctr"/>
            <a:r>
              <a:rPr lang="en-US" sz="1600" b="0">
                <a:latin typeface="Times New Roman" panose="02020603050405020304" pitchFamily="18" charset="0"/>
                <a:ea typeface="宋体" panose="02010600030101010101" pitchFamily="2" charset="-122"/>
              </a:rPr>
              <a:t>A</a:t>
            </a:r>
            <a:endParaRPr lang="en-US" sz="1600" b="0">
              <a:latin typeface="Times New Roman" panose="02020603050405020304" pitchFamily="18" charset="0"/>
              <a:ea typeface="宋体" panose="02010600030101010101" pitchFamily="2" charset="-122"/>
            </a:endParaRPr>
          </a:p>
          <a:p>
            <a:pPr indent="406400" algn="just" fontAlgn="auto">
              <a:extLst>
                <a:ext uri="{35155182-B16C-46BC-9424-99874614C6A1}">
                  <wpsdc:indentchars xmlns:wpsdc="http://www.wps.cn/officeDocument/2017/drawingmlCustomData" val="200" checksum="1740828767"/>
                </a:ext>
              </a:extLst>
            </a:pPr>
            <a:r>
              <a:rPr lang="en-US" sz="1600" b="0">
                <a:latin typeface="Times New Roman" panose="02020603050405020304" pitchFamily="18" charset="0"/>
                <a:ea typeface="宋体" panose="02010600030101010101" pitchFamily="2" charset="-122"/>
              </a:rPr>
              <a:t>  Summer may well be the favourite season of classical music lovers, with numerous festivals spanning all genres and composers taking place worldwide. And what's better than enjoying a live performance of your favourite piece? Enjoying it in the great outdoors, of course!</a:t>
            </a:r>
            <a:r>
              <a:rPr lang="en-US" sz="1600" b="1">
                <a:latin typeface="Times New Roman" panose="02020603050405020304" pitchFamily="18" charset="0"/>
                <a:ea typeface="宋体" panose="02010600030101010101" pitchFamily="2" charset="-122"/>
              </a:rPr>
              <a:t>       Verbier Festival, Switzerland</a:t>
            </a:r>
            <a:r>
              <a:rPr lang="en-US" sz="1600" b="0">
                <a:latin typeface="Times New Roman" panose="02020603050405020304" pitchFamily="18" charset="0"/>
                <a:ea typeface="宋体" panose="02010600030101010101" pitchFamily="2" charset="-122"/>
              </a:rPr>
              <a:t>       Nestled in the breathtaking Swiss Alps at 1500 metres altitude is a picturesque little village called Verbier. Its magical two-week celebration festival has become known for attracting the biggest soloists in the world, and this year, marking its 30th anniversary, is no exception with its all-star cast: Chinese pianist Yuja Wang, the young superstar cellist Sheku-Kanneh Mason and many others.        July 14- July 30, verbierfestival.com</a:t>
            </a:r>
            <a:r>
              <a:rPr lang="en-US" sz="1600" b="1">
                <a:latin typeface="Times New Roman" panose="02020603050405020304" pitchFamily="18" charset="0"/>
                <a:ea typeface="宋体" panose="02010600030101010101" pitchFamily="2" charset="-122"/>
              </a:rPr>
              <a:t>       Granada International Festival, Spain</a:t>
            </a:r>
            <a:r>
              <a:rPr lang="en-US" sz="1600" b="0">
                <a:latin typeface="Times New Roman" panose="02020603050405020304" pitchFamily="18" charset="0"/>
                <a:ea typeface="宋体" panose="02010600030101010101" pitchFamily="2" charset="-122"/>
              </a:rPr>
              <a:t>       Since 1952, the International Festival of Music and Dance of Granada has taken up residence in Alhambra Palace and its gardens during the months of June and July, to showcase classical music, opera ballet, Spanish dance</a:t>
            </a:r>
            <a:r>
              <a:rPr lang="en-US" sz="1600" b="0">
                <a:latin typeface="Times New Roman" panose="02020603050405020304" pitchFamily="18" charset="0"/>
                <a:ea typeface="宋体" panose="02010600030101010101" pitchFamily="2" charset="-122"/>
                <a:cs typeface="Times New Roman" panose="02020603050405020304" pitchFamily="18" charset="0"/>
              </a:rPr>
              <a:t> </a:t>
            </a:r>
            <a:r>
              <a:rPr lang="en-US" sz="1600" b="0">
                <a:latin typeface="Times New Roman" panose="02020603050405020304" pitchFamily="18" charset="0"/>
                <a:ea typeface="宋体" panose="02010600030101010101" pitchFamily="2" charset="-122"/>
              </a:rPr>
              <a:t>and flamenco. The outdoor Generalife Theatre presents the visual spectaculars of the Spanish National Ballet, Hamburg Ballet and Spain's National Dance Company. Legendary singer-songwriter Bob Dylan will also draw crowds to the breathtaking Generalife.        June 21-July 19</a:t>
            </a:r>
            <a:r>
              <a:rPr lang="zh-CN" sz="1600" b="0">
                <a:latin typeface="Times New Roman" panose="02020603050405020304" pitchFamily="18" charset="0"/>
                <a:ea typeface="宋体" panose="02010600030101010101" pitchFamily="2" charset="-122"/>
              </a:rPr>
              <a:t>， </a:t>
            </a:r>
            <a:r>
              <a:rPr lang="en-US" sz="1600" b="0">
                <a:latin typeface="Times New Roman" panose="02020603050405020304" pitchFamily="18" charset="0"/>
                <a:ea typeface="宋体" panose="02010600030101010101" pitchFamily="2" charset="-122"/>
              </a:rPr>
              <a:t>grandafestival.org</a:t>
            </a:r>
            <a:r>
              <a:rPr lang="en-US" sz="1600" b="1">
                <a:latin typeface="Times New Roman" panose="02020603050405020304" pitchFamily="18" charset="0"/>
                <a:ea typeface="宋体" panose="02010600030101010101" pitchFamily="2" charset="-122"/>
              </a:rPr>
              <a:t>       Edinburgh International Festival, Scotland</a:t>
            </a:r>
            <a:r>
              <a:rPr lang="en-US" sz="1600" b="0">
                <a:latin typeface="Times New Roman" panose="02020603050405020304" pitchFamily="18" charset="0"/>
                <a:ea typeface="宋体" panose="02010600030101010101" pitchFamily="2" charset="-122"/>
              </a:rPr>
              <a:t>       With the Edinburgh International Festival around every corner, there's a wonderful atmosphere on the historic streets of Edinburgh in August. Historic squares become circles as people gather to watch miraculous performers. This year, it welcomes violinist Nicola Benedetti as festival director with a fresh programme that invites international guests including the Alvin Ailey from American Dance Theatre, and South Korea's KBS Symphony Orchestra in their first ever UK performance.        August 4-August 27, eif.co.uk</a:t>
            </a:r>
            <a:r>
              <a:rPr lang="en-US" sz="1600" b="1">
                <a:latin typeface="Times New Roman" panose="02020603050405020304" pitchFamily="18" charset="0"/>
                <a:ea typeface="宋体" panose="02010600030101010101" pitchFamily="2" charset="-122"/>
              </a:rPr>
              <a:t>       Grand Tet on Music Festival, USA</a:t>
            </a:r>
            <a:r>
              <a:rPr lang="en-US" sz="1600" b="0">
                <a:latin typeface="Times New Roman" panose="02020603050405020304" pitchFamily="18" charset="0"/>
                <a:ea typeface="宋体" panose="02010600030101010101" pitchFamily="2" charset="-122"/>
              </a:rPr>
              <a:t>       Located at the base of the Tet on mountain range in Wyoming and within easy reach of Yellowstone National Park, the Grand Teton Music Festival offers unrivalled access to the natural world as well as eight weeks of music. The programme will open with a cycle of Beethoven piano concertos with local pianist Garrick Ohlsson and close with concert performances of Puccini's La bohème.       July 3-August 27, gtmf.org</a:t>
            </a:r>
            <a:endParaRPr lang="en-US" altLang="en-US" sz="1600" b="0">
              <a:latin typeface="Times New Roman" panose="02020603050405020304" pitchFamily="18" charset="0"/>
              <a:ea typeface="宋体" panose="02010600030101010101" pitchFamily="2" charset="-122"/>
            </a:endParaRPr>
          </a:p>
        </p:txBody>
      </p:sp>
      <p:grpSp>
        <p:nvGrpSpPr>
          <p:cNvPr id="2" name="组合 1"/>
          <p:cNvGrpSpPr/>
          <p:nvPr userDrawn="1">
            <p:custDataLst>
              <p:tags r:id="rId1"/>
            </p:custDataLst>
          </p:nvPr>
        </p:nvGrpSpPr>
        <p:grpSpPr>
          <a:xfrm rot="0" flipH="1">
            <a:off x="11807825" y="5833110"/>
            <a:ext cx="392430" cy="1043940"/>
            <a:chOff x="0" y="4391345"/>
            <a:chExt cx="891702" cy="2466656"/>
          </a:xfrm>
        </p:grpSpPr>
        <p:pic>
          <p:nvPicPr>
            <p:cNvPr id="3" name="图片 2"/>
            <p:cNvPicPr>
              <a:picLocks noChangeAspect="1"/>
            </p:cNvPicPr>
            <p:nvPr>
              <p:custDataLst>
                <p:tags r:id="rId2"/>
              </p:custDataLst>
            </p:nvPr>
          </p:nvPicPr>
          <p:blipFill rotWithShape="1">
            <a:blip r:embed="rId3"/>
            <a:srcRect/>
            <a:stretch>
              <a:fillRect/>
            </a:stretch>
          </p:blipFill>
          <p:spPr>
            <a:xfrm>
              <a:off x="0" y="5917327"/>
              <a:ext cx="891702" cy="940674"/>
            </a:xfrm>
            <a:prstGeom prst="rect">
              <a:avLst/>
            </a:prstGeom>
          </p:spPr>
        </p:pic>
        <p:pic>
          <p:nvPicPr>
            <p:cNvPr id="4" name="图片 3"/>
            <p:cNvPicPr>
              <a:picLocks noChangeAspect="1"/>
            </p:cNvPicPr>
            <p:nvPr>
              <p:custDataLst>
                <p:tags r:id="rId4"/>
              </p:custDataLst>
            </p:nvPr>
          </p:nvPicPr>
          <p:blipFill>
            <a:blip r:embed="rId5"/>
            <a:stretch>
              <a:fillRect/>
            </a:stretch>
          </p:blipFill>
          <p:spPr>
            <a:xfrm rot="1953062" flipH="1">
              <a:off x="67048" y="4391345"/>
              <a:ext cx="757605" cy="2455724"/>
            </a:xfrm>
            <a:prstGeom prst="rect">
              <a:avLst/>
            </a:prstGeom>
          </p:spPr>
        </p:pic>
      </p:grpSp>
      <p:sp>
        <p:nvSpPr>
          <p:cNvPr id="5" name="文本框 4"/>
          <p:cNvSpPr txBox="1"/>
          <p:nvPr/>
        </p:nvSpPr>
        <p:spPr>
          <a:xfrm>
            <a:off x="4265930" y="5668010"/>
            <a:ext cx="7317740" cy="1106805"/>
          </a:xfrm>
          <a:prstGeom prst="rect">
            <a:avLst/>
          </a:prstGeom>
          <a:solidFill>
            <a:schemeClr val="tx2">
              <a:lumMod val="90000"/>
            </a:schemeClr>
          </a:solidFill>
        </p:spPr>
        <p:txBody>
          <a:bodyPr wrap="square" rtlCol="0" anchor="t">
            <a:spAutoFit/>
          </a:bodyPr>
          <a:p>
            <a:pPr indent="0" fontAlgn="auto"/>
            <a:r>
              <a:rPr lang="en-US" sz="2200">
                <a:latin typeface="Times New Roman" panose="02020603050405020304" pitchFamily="18" charset="0"/>
                <a:ea typeface="宋体" panose="02010600030101010101" pitchFamily="2" charset="-122"/>
                <a:sym typeface="+mn-ea"/>
              </a:rPr>
              <a:t>23. Where is the text most probably taken from?A. A music magazine. 			B. A travel brochure. C. A commercial advertisement. 	D. An art guidebook. </a:t>
            </a:r>
            <a:endParaRPr lang="en-US" altLang="en-US" sz="2200">
              <a:latin typeface="Times New Roman" panose="02020603050405020304" pitchFamily="18" charset="0"/>
              <a:ea typeface="宋体" panose="02010600030101010101" pitchFamily="2" charset="-122"/>
              <a:sym typeface="+mn-ea"/>
            </a:endParaRPr>
          </a:p>
        </p:txBody>
      </p:sp>
      <p:sp>
        <p:nvSpPr>
          <p:cNvPr id="6" name="圆角矩形 5"/>
          <p:cNvSpPr/>
          <p:nvPr/>
        </p:nvSpPr>
        <p:spPr>
          <a:xfrm>
            <a:off x="159385" y="290195"/>
            <a:ext cx="11809730" cy="49276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520700" y="1748155"/>
            <a:ext cx="3131820" cy="2590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520700" y="3218815"/>
            <a:ext cx="3131820" cy="2590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520700" y="4689475"/>
            <a:ext cx="3131820" cy="2590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520700" y="5913755"/>
            <a:ext cx="3131820" cy="25908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8044815" y="1271270"/>
            <a:ext cx="3414395" cy="27114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7654290" y="3924935"/>
            <a:ext cx="1934845" cy="27114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4265930" y="6039485"/>
            <a:ext cx="412115" cy="36449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4265930" y="4838065"/>
            <a:ext cx="7317740" cy="829945"/>
          </a:xfrm>
          <a:prstGeom prst="rect">
            <a:avLst/>
          </a:prstGeom>
          <a:solidFill>
            <a:schemeClr val="tx2">
              <a:lumMod val="90000"/>
            </a:schemeClr>
          </a:solidFill>
        </p:spPr>
        <p:txBody>
          <a:bodyPr wrap="square" rtlCol="0">
            <a:spAutoFit/>
          </a:bodyPr>
          <a:p>
            <a:r>
              <a:rPr lang="zh-CN" altLang="en-US" sz="2400">
                <a:highlight>
                  <a:srgbClr val="FFFF00"/>
                </a:highlight>
              </a:rPr>
              <a:t>介绍性的语言，推介内容具有时效性！没有商业推销的相关内容。</a:t>
            </a:r>
            <a:endParaRPr lang="zh-CN" altLang="en-US" sz="2400">
              <a:highlight>
                <a:srgbClr val="FFFF00"/>
              </a:highlight>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6" grpId="0" animBg="1"/>
      <p:bldP spid="12" grpId="0" bldLvl="0" animBg="1"/>
      <p:bldP spid="13" grpId="0" bldLvl="0" animBg="1"/>
      <p:bldP spid="14" grpId="0" bldLvl="0" animBg="1"/>
      <p:bldP spid="14" grpId="1" animBg="1"/>
      <p:bldP spid="15" grpId="0" bldLvl="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4014470" y="2258695"/>
            <a:ext cx="1175385" cy="268605"/>
          </a:xfrm>
          <a:prstGeom prst="roundRect">
            <a:avLst/>
          </a:prstGeom>
          <a:solidFill>
            <a:schemeClr val="tx2">
              <a:lumMod val="90000"/>
              <a:alpha val="74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10477500" y="2268220"/>
            <a:ext cx="913130" cy="268605"/>
          </a:xfrm>
          <a:prstGeom prst="roundRect">
            <a:avLst/>
          </a:prstGeom>
          <a:solidFill>
            <a:schemeClr val="tx2">
              <a:lumMod val="90000"/>
              <a:alpha val="74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nvSpPr>
        <p:spPr>
          <a:xfrm>
            <a:off x="255270" y="2527300"/>
            <a:ext cx="1939925" cy="268605"/>
          </a:xfrm>
          <a:prstGeom prst="roundRect">
            <a:avLst/>
          </a:prstGeom>
          <a:solidFill>
            <a:schemeClr val="tx2">
              <a:lumMod val="90000"/>
              <a:alpha val="74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圆角矩形 22"/>
          <p:cNvSpPr/>
          <p:nvPr/>
        </p:nvSpPr>
        <p:spPr>
          <a:xfrm>
            <a:off x="10006965" y="2543810"/>
            <a:ext cx="1304290" cy="268605"/>
          </a:xfrm>
          <a:prstGeom prst="roundRect">
            <a:avLst/>
          </a:prstGeom>
          <a:solidFill>
            <a:schemeClr val="tx2">
              <a:lumMod val="90000"/>
              <a:alpha val="74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4"/>
          <p:cNvSpPr/>
          <p:nvPr/>
        </p:nvSpPr>
        <p:spPr>
          <a:xfrm>
            <a:off x="3302635" y="2816225"/>
            <a:ext cx="8007985" cy="268605"/>
          </a:xfrm>
          <a:prstGeom prst="roundRect">
            <a:avLst/>
          </a:prstGeom>
          <a:solidFill>
            <a:schemeClr val="tx2">
              <a:lumMod val="90000"/>
              <a:alpha val="74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圆角矩形 26"/>
          <p:cNvSpPr/>
          <p:nvPr/>
        </p:nvSpPr>
        <p:spPr>
          <a:xfrm>
            <a:off x="255270" y="3079750"/>
            <a:ext cx="2647315" cy="268605"/>
          </a:xfrm>
          <a:prstGeom prst="roundRect">
            <a:avLst/>
          </a:prstGeom>
          <a:solidFill>
            <a:schemeClr val="tx2">
              <a:lumMod val="90000"/>
              <a:alpha val="74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圆角矩形 27"/>
          <p:cNvSpPr/>
          <p:nvPr/>
        </p:nvSpPr>
        <p:spPr>
          <a:xfrm>
            <a:off x="2195195" y="3373755"/>
            <a:ext cx="1167765" cy="268605"/>
          </a:xfrm>
          <a:prstGeom prst="roundRect">
            <a:avLst/>
          </a:prstGeom>
          <a:solidFill>
            <a:schemeClr val="tx2">
              <a:lumMod val="90000"/>
              <a:alpha val="74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378565" y="-158115"/>
            <a:ext cx="825500" cy="702945"/>
          </a:xfrm>
          <a:prstGeom prst="rect">
            <a:avLst/>
          </a:prstGeom>
        </p:spPr>
      </p:pic>
      <p:pic>
        <p:nvPicPr>
          <p:cNvPr id="8" name="图片 7"/>
          <p:cNvPicPr>
            <a:picLocks noChangeAspect="1"/>
          </p:cNvPicPr>
          <p:nvPr>
            <p:custDataLst>
              <p:tags r:id="rId3"/>
            </p:custDataLst>
          </p:nvPr>
        </p:nvPicPr>
        <p:blipFill rotWithShape="1">
          <a:blip r:embed="rId4"/>
          <a:srcRect/>
          <a:stretch>
            <a:fillRect/>
          </a:stretch>
        </p:blipFill>
        <p:spPr>
          <a:xfrm>
            <a:off x="0" y="6106160"/>
            <a:ext cx="712470" cy="751840"/>
          </a:xfrm>
          <a:prstGeom prst="rect">
            <a:avLst/>
          </a:prstGeom>
        </p:spPr>
      </p:pic>
      <p:sp>
        <p:nvSpPr>
          <p:cNvPr id="100" name="文本框 99"/>
          <p:cNvSpPr txBox="1"/>
          <p:nvPr/>
        </p:nvSpPr>
        <p:spPr>
          <a:xfrm>
            <a:off x="187325" y="0"/>
            <a:ext cx="11203305" cy="6185535"/>
          </a:xfrm>
          <a:prstGeom prst="rect">
            <a:avLst/>
          </a:prstGeom>
          <a:noFill/>
          <a:ln w="9525">
            <a:noFill/>
          </a:ln>
        </p:spPr>
        <p:txBody>
          <a:bodyPr wrap="square">
            <a:spAutoFit/>
          </a:bodyPr>
          <a:p>
            <a:pPr indent="304800" algn="just"/>
            <a:r>
              <a:rPr lang="en-US" b="0">
                <a:latin typeface="Times New Roman" panose="02020603050405020304" pitchFamily="18" charset="0"/>
                <a:ea typeface="宋体" panose="02010600030101010101" pitchFamily="2" charset="-122"/>
              </a:rPr>
              <a:t>                                                                                B       My wife always wanted a Vizsla, so when we got the house, the garden and everything sorted, we did some research and found a lovely breeder</a:t>
            </a:r>
            <a:r>
              <a:rPr lang="en-US" altLang="zh-CN" b="0">
                <a:latin typeface="Times New Roman" panose="02020603050405020304" pitchFamily="18" charset="0"/>
                <a:ea typeface="宋体" panose="02010600030101010101" pitchFamily="2" charset="-122"/>
              </a:rPr>
              <a:t>(</a:t>
            </a:r>
            <a:r>
              <a:rPr lang="zh-CN" b="0">
                <a:latin typeface="Times New Roman" panose="02020603050405020304" pitchFamily="18" charset="0"/>
                <a:ea typeface="宋体" panose="02010600030101010101" pitchFamily="2" charset="-122"/>
              </a:rPr>
              <a:t>饲养员</a:t>
            </a:r>
            <a:r>
              <a:rPr lang="en-US" altLang="zh-CN" b="0">
                <a:latin typeface="Times New Roman" panose="02020603050405020304" pitchFamily="18" charset="0"/>
                <a:ea typeface="宋体" panose="02010600030101010101" pitchFamily="2" charset="-122"/>
              </a:rPr>
              <a:t>)</a:t>
            </a:r>
            <a:r>
              <a:rPr lang="zh-CN" b="0">
                <a:latin typeface="Times New Roman" panose="02020603050405020304" pitchFamily="18" charset="0"/>
                <a:ea typeface="宋体" panose="02010600030101010101" pitchFamily="2" charset="-122"/>
              </a:rPr>
              <a:t> </a:t>
            </a:r>
            <a:r>
              <a:rPr lang="en-US" b="0">
                <a:latin typeface="Times New Roman" panose="02020603050405020304" pitchFamily="18" charset="0"/>
                <a:ea typeface="宋体" panose="02010600030101010101" pitchFamily="2" charset="-122"/>
              </a:rPr>
              <a:t>based in Scotland. He was in charge of everything, so a few months go by and the next thing I know, we've got a puppy!       I've grown up with animals all my life, and I'm so glad I have. I love the fact that I was never afraid of any animals. Although you do obviously have to be careful when introducing children to a dog they don't know, because you don't know how it's going to behave, it always saddens me when I see children scared when they walk past Pedro. I think it's great for kids to learn how to look after an animal.        And obviously for us, as a family, it's brilliant because we take Pedro for so many walks. It's a bit of a family bonding experience getting out in the fresh air; taking Pedro for a walk multiple times a day is just really lovely. Meanwhile, the most rewarding, I think, is just seeing how amazing he is with the kids. He is so calm, so protective, so loving, and we are his world.        I think the most challenging aspects with Pedro were when he was a puppy</a:t>
            </a:r>
            <a:r>
              <a:rPr lang="en-US" altLang="zh-CN" b="0">
                <a:latin typeface="Times New Roman" panose="02020603050405020304" pitchFamily="18" charset="0"/>
                <a:ea typeface="宋体" panose="02010600030101010101" pitchFamily="2" charset="-122"/>
              </a:rPr>
              <a:t>(</a:t>
            </a:r>
            <a:r>
              <a:rPr lang="zh-CN" b="0">
                <a:latin typeface="Times New Roman" panose="02020603050405020304" pitchFamily="18" charset="0"/>
                <a:ea typeface="宋体" panose="02010600030101010101" pitchFamily="2" charset="-122"/>
              </a:rPr>
              <a:t>小狗</a:t>
            </a:r>
            <a:r>
              <a:rPr lang="en-US" altLang="zh-CN" b="0">
                <a:latin typeface="Times New Roman" panose="02020603050405020304" pitchFamily="18" charset="0"/>
                <a:ea typeface="宋体" panose="02010600030101010101" pitchFamily="2" charset="-122"/>
              </a:rPr>
              <a:t>)</a:t>
            </a:r>
            <a:r>
              <a:rPr lang="en-US" b="0">
                <a:latin typeface="Times New Roman" panose="02020603050405020304" pitchFamily="18" charset="0"/>
                <a:ea typeface="宋体" panose="02010600030101010101" pitchFamily="2" charset="-122"/>
              </a:rPr>
              <a:t>. He was pretty hard work. He was never aggressive, but he was quite bitey as puppies are, constantly pulling out your clothes and putting</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holes in them, which is very annoying. He chewed the furniture-my sofas are barely standing up; their wooden legs are almost in pieces. Obviously, the dog training in the house was quite stressful and his jumping at strangers in the park and running off was always quite scary.        As a new puppy owner, you're overloaded with advice from social media, magazines, other dog owners and friends, so finding a source of information you trust is so important and can be a real turning point. I know what it's like to be bombarded with conflicting information, so I would have really welcomed Royal Canin's "One in a Billion"</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platform as a new puppy owner. It's a one-stop shop for new dog owners: a single source of credible information that is so helpful in navigating the early stages of your puppy's life. </a:t>
            </a:r>
            <a:endParaRPr lang="en-US" altLang="en-US" b="0">
              <a:latin typeface="Times New Roman" panose="02020603050405020304" pitchFamily="18" charset="0"/>
              <a:ea typeface="宋体" panose="02010600030101010101" pitchFamily="2" charset="-122"/>
            </a:endParaRPr>
          </a:p>
        </p:txBody>
      </p:sp>
      <p:sp>
        <p:nvSpPr>
          <p:cNvPr id="2" name="文本框 1"/>
          <p:cNvSpPr txBox="1"/>
          <p:nvPr/>
        </p:nvSpPr>
        <p:spPr>
          <a:xfrm>
            <a:off x="187325" y="4734560"/>
            <a:ext cx="11793855" cy="2012315"/>
          </a:xfrm>
          <a:prstGeom prst="rect">
            <a:avLst/>
          </a:prstGeom>
          <a:solidFill>
            <a:schemeClr val="tx2">
              <a:lumMod val="90000"/>
            </a:schemeClr>
          </a:solidFill>
        </p:spPr>
        <p:txBody>
          <a:bodyPr wrap="square" rtlCol="0" anchor="t">
            <a:noAutofit/>
          </a:bodyPr>
          <a:p>
            <a:pPr indent="0" fontAlgn="auto">
              <a:lnSpc>
                <a:spcPct val="90000"/>
              </a:lnSpc>
            </a:pPr>
            <a:r>
              <a:rPr lang="en-US" sz="2000">
                <a:latin typeface="Times New Roman" panose="02020603050405020304" pitchFamily="18" charset="0"/>
                <a:ea typeface="宋体" panose="02010600030101010101" pitchFamily="2" charset="-122"/>
                <a:sym typeface="+mn-ea"/>
              </a:rPr>
              <a:t>24. What do we know about the author?A. He is inexperienced in raising pets. </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20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90000"/>
              </a:lnSpc>
            </a:pPr>
            <a:r>
              <a:rPr lang="en-US" sz="2000">
                <a:latin typeface="Times New Roman" panose="02020603050405020304" pitchFamily="18" charset="0"/>
                <a:ea typeface="宋体" panose="02010600030101010101" pitchFamily="2" charset="-122"/>
                <a:sym typeface="+mn-ea"/>
              </a:rPr>
              <a:t>B. He is unsupportive of his wife's desire. C. He feels it a pity that children shy away from pets. D. He thinks one should be cautious about raising pets. 25. How does the author think of Pedro?A. Dangerous but loyal. </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000">
                <a:latin typeface="Times New Roman" panose="02020603050405020304" pitchFamily="18" charset="0"/>
                <a:ea typeface="宋体" panose="02010600030101010101" pitchFamily="2" charset="-122"/>
                <a:sym typeface="+mn-ea"/>
              </a:rPr>
              <a:t>B. Playful and gentle.    C. Adorable but troublesome. </a:t>
            </a:r>
            <a:r>
              <a:rPr lang="en-US" sz="2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000">
                <a:latin typeface="Times New Roman" panose="02020603050405020304" pitchFamily="18" charset="0"/>
                <a:ea typeface="宋体" panose="02010600030101010101" pitchFamily="2" charset="-122"/>
                <a:sym typeface="+mn-ea"/>
              </a:rPr>
              <a:t>D. Annoying and fierce. </a:t>
            </a:r>
            <a:endParaRPr lang="en-US" sz="2000">
              <a:latin typeface="Times New Roman" panose="02020603050405020304" pitchFamily="18" charset="0"/>
              <a:ea typeface="宋体" panose="02010600030101010101" pitchFamily="2" charset="-122"/>
              <a:sym typeface="+mn-ea"/>
            </a:endParaRPr>
          </a:p>
          <a:p>
            <a:endParaRPr lang="en-US" altLang="en-US" sz="2000">
              <a:latin typeface="Times New Roman" panose="02020603050405020304" pitchFamily="18" charset="0"/>
              <a:ea typeface="宋体" panose="02010600030101010101" pitchFamily="2" charset="-122"/>
              <a:sym typeface="+mn-ea"/>
            </a:endParaRPr>
          </a:p>
        </p:txBody>
      </p:sp>
      <p:sp>
        <p:nvSpPr>
          <p:cNvPr id="12" name="圆角矩形 11"/>
          <p:cNvSpPr/>
          <p:nvPr/>
        </p:nvSpPr>
        <p:spPr>
          <a:xfrm>
            <a:off x="598805" y="1132840"/>
            <a:ext cx="5798820"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3953510" y="337820"/>
            <a:ext cx="7357110"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255270" y="606425"/>
            <a:ext cx="5954395"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6396990" y="1132840"/>
            <a:ext cx="4993005"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3179445" y="1711325"/>
            <a:ext cx="7112000"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10292080" y="1700530"/>
            <a:ext cx="1018540"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255270" y="1974850"/>
            <a:ext cx="4578985"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6273800" y="4712335"/>
            <a:ext cx="5708015" cy="1451610"/>
          </a:xfrm>
          <a:prstGeom prst="rect">
            <a:avLst/>
          </a:prstGeom>
          <a:solidFill>
            <a:schemeClr val="tx2">
              <a:lumMod val="90000"/>
            </a:schemeClr>
          </a:solidFill>
        </p:spPr>
        <p:txBody>
          <a:bodyPr wrap="square" rtlCol="0">
            <a:noAutofit/>
          </a:bodyPr>
          <a:p>
            <a:pPr fontAlgn="auto">
              <a:lnSpc>
                <a:spcPct val="90000"/>
              </a:lnSpc>
            </a:pPr>
            <a:r>
              <a:rPr lang="zh-CN" altLang="en-US" sz="2000" b="1">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解析：</a:t>
            </a:r>
            <a:endParaRPr lang="zh-CN" altLang="en-US" sz="2000" b="1">
              <a:solidFill>
                <a:schemeClr val="accent1">
                  <a:lumMod val="75000"/>
                </a:schemeClr>
              </a:solidFill>
              <a:latin typeface="Times New Roman" panose="02020603050405020304" pitchFamily="18" charset="0"/>
              <a:cs typeface="Times New Roman" panose="02020603050405020304" pitchFamily="18" charset="0"/>
            </a:endParaRPr>
          </a:p>
          <a:p>
            <a:pPr fontAlgn="auto">
              <a:lnSpc>
                <a:spcPct val="90000"/>
              </a:lnSpc>
            </a:pPr>
            <a:r>
              <a:rPr lang="en-US" sz="2000" b="1">
                <a:solidFill>
                  <a:schemeClr val="accent1">
                    <a:lumMod val="75000"/>
                  </a:schemeClr>
                </a:solidFill>
                <a:latin typeface="Times New Roman" panose="02020603050405020304" pitchFamily="18" charset="0"/>
                <a:cs typeface="Times New Roman" panose="02020603050405020304" pitchFamily="18" charset="0"/>
              </a:rPr>
              <a:t>24. </a:t>
            </a:r>
            <a:r>
              <a:rPr lang="zh-CN" altLang="en-US" sz="2000" b="1">
                <a:solidFill>
                  <a:schemeClr val="accent1">
                    <a:lumMod val="75000"/>
                  </a:schemeClr>
                </a:solidFill>
                <a:latin typeface="Times New Roman" panose="02020603050405020304" pitchFamily="18" charset="0"/>
                <a:cs typeface="Times New Roman" panose="02020603050405020304" pitchFamily="18" charset="0"/>
              </a:rPr>
              <a:t>根据段一段二的内容可知选</a:t>
            </a:r>
            <a:r>
              <a:rPr lang="en-US" altLang="zh-CN" sz="2000" b="1">
                <a:solidFill>
                  <a:schemeClr val="accent1">
                    <a:lumMod val="75000"/>
                  </a:schemeClr>
                </a:solidFill>
                <a:latin typeface="Times New Roman" panose="02020603050405020304" pitchFamily="18" charset="0"/>
                <a:cs typeface="Times New Roman" panose="02020603050405020304" pitchFamily="18" charset="0"/>
              </a:rPr>
              <a:t>D</a:t>
            </a:r>
            <a:r>
              <a:rPr lang="zh-CN" altLang="en-US" sz="2000" b="1">
                <a:solidFill>
                  <a:schemeClr val="accent1">
                    <a:lumMod val="75000"/>
                  </a:schemeClr>
                </a:solidFill>
                <a:latin typeface="Times New Roman" panose="02020603050405020304" pitchFamily="18" charset="0"/>
                <a:cs typeface="Times New Roman" panose="02020603050405020304" pitchFamily="18" charset="0"/>
              </a:rPr>
              <a:t>。</a:t>
            </a:r>
            <a:endParaRPr lang="en-US" sz="2000" b="1">
              <a:solidFill>
                <a:schemeClr val="accent1">
                  <a:lumMod val="75000"/>
                </a:schemeClr>
              </a:solidFill>
              <a:latin typeface="Times New Roman" panose="02020603050405020304" pitchFamily="18" charset="0"/>
              <a:cs typeface="Times New Roman" panose="02020603050405020304" pitchFamily="18" charset="0"/>
            </a:endParaRPr>
          </a:p>
          <a:p>
            <a:pPr fontAlgn="auto">
              <a:lnSpc>
                <a:spcPct val="90000"/>
              </a:lnSpc>
            </a:pPr>
            <a:r>
              <a:rPr lang="en-US" sz="2000" b="1">
                <a:solidFill>
                  <a:schemeClr val="accent1">
                    <a:lumMod val="75000"/>
                  </a:schemeClr>
                </a:solidFill>
                <a:latin typeface="Times New Roman" panose="02020603050405020304" pitchFamily="18" charset="0"/>
                <a:cs typeface="Times New Roman" panose="02020603050405020304" pitchFamily="18" charset="0"/>
              </a:rPr>
              <a:t>25. </a:t>
            </a:r>
            <a:r>
              <a:rPr lang="zh-CN" altLang="en-US" sz="2000" b="1">
                <a:solidFill>
                  <a:schemeClr val="accent1">
                    <a:lumMod val="75000"/>
                  </a:schemeClr>
                </a:solidFill>
                <a:latin typeface="Times New Roman" panose="02020603050405020304" pitchFamily="18" charset="0"/>
                <a:cs typeface="Times New Roman" panose="02020603050405020304" pitchFamily="18" charset="0"/>
              </a:rPr>
              <a:t>结合三，四段内容，可知选</a:t>
            </a:r>
            <a:r>
              <a:rPr lang="en-US" altLang="zh-CN" sz="2000" b="1">
                <a:solidFill>
                  <a:schemeClr val="accent1">
                    <a:lumMod val="75000"/>
                  </a:schemeClr>
                </a:solidFill>
                <a:latin typeface="Times New Roman" panose="02020603050405020304" pitchFamily="18" charset="0"/>
                <a:cs typeface="Times New Roman" panose="02020603050405020304" pitchFamily="18" charset="0"/>
              </a:rPr>
              <a:t>C</a:t>
            </a:r>
            <a:r>
              <a:rPr lang="zh-CN" altLang="en-US" sz="2000" b="1">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000"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4" name="椭圆 23"/>
          <p:cNvSpPr/>
          <p:nvPr/>
        </p:nvSpPr>
        <p:spPr>
          <a:xfrm>
            <a:off x="247650" y="5892165"/>
            <a:ext cx="292735" cy="27178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90000"/>
              </a:lnSpc>
            </a:pPr>
            <a:endParaRPr lang="zh-CN" altLang="en-US"/>
          </a:p>
        </p:txBody>
      </p:sp>
      <p:sp>
        <p:nvSpPr>
          <p:cNvPr id="11" name="文本框 10"/>
          <p:cNvSpPr txBox="1"/>
          <p:nvPr/>
        </p:nvSpPr>
        <p:spPr>
          <a:xfrm>
            <a:off x="5440680" y="7620"/>
            <a:ext cx="768350" cy="398780"/>
          </a:xfrm>
          <a:prstGeom prst="rect">
            <a:avLst/>
          </a:prstGeom>
          <a:noFill/>
        </p:spPr>
        <p:txBody>
          <a:bodyPr wrap="square" rtlCol="0" anchor="t">
            <a:spAutoFit/>
          </a:bodyPr>
          <a:p>
            <a:r>
              <a:rPr lang="en-US" altLang="zh-CN" sz="2000">
                <a:solidFill>
                  <a:srgbClr val="C00000"/>
                </a:solidFill>
                <a:latin typeface="Times New Roman" panose="02020603050405020304" pitchFamily="18" charset="0"/>
                <a:cs typeface="Times New Roman" panose="02020603050405020304" pitchFamily="18" charset="0"/>
                <a:sym typeface="+mn-ea"/>
              </a:rPr>
              <a:t>24-B</a:t>
            </a:r>
            <a:endParaRPr lang="en-US" altLang="zh-CN" sz="2000">
              <a:solidFill>
                <a:srgbClr val="C00000"/>
              </a:solidFill>
              <a:latin typeface="Times New Roman" panose="02020603050405020304" pitchFamily="18" charset="0"/>
              <a:cs typeface="Times New Roman" panose="02020603050405020304" pitchFamily="18" charset="0"/>
              <a:sym typeface="+mn-ea"/>
            </a:endParaRPr>
          </a:p>
        </p:txBody>
      </p:sp>
      <p:sp>
        <p:nvSpPr>
          <p:cNvPr id="13" name="文本框 12"/>
          <p:cNvSpPr txBox="1"/>
          <p:nvPr/>
        </p:nvSpPr>
        <p:spPr>
          <a:xfrm>
            <a:off x="5441315" y="808355"/>
            <a:ext cx="768350" cy="398780"/>
          </a:xfrm>
          <a:prstGeom prst="rect">
            <a:avLst/>
          </a:prstGeom>
          <a:noFill/>
        </p:spPr>
        <p:txBody>
          <a:bodyPr wrap="square" rtlCol="0" anchor="t">
            <a:spAutoFit/>
          </a:bodyPr>
          <a:p>
            <a:r>
              <a:rPr lang="en-US" altLang="zh-CN" sz="2000">
                <a:solidFill>
                  <a:srgbClr val="C00000"/>
                </a:solidFill>
                <a:latin typeface="Times New Roman" panose="02020603050405020304" pitchFamily="18" charset="0"/>
                <a:cs typeface="Times New Roman" panose="02020603050405020304" pitchFamily="18" charset="0"/>
                <a:sym typeface="+mn-ea"/>
              </a:rPr>
              <a:t>24-A</a:t>
            </a:r>
            <a:endParaRPr lang="en-US" altLang="zh-CN" sz="2000">
              <a:solidFill>
                <a:srgbClr val="C00000"/>
              </a:solidFill>
              <a:latin typeface="Times New Roman" panose="02020603050405020304" pitchFamily="18" charset="0"/>
              <a:cs typeface="Times New Roman" panose="02020603050405020304" pitchFamily="18" charset="0"/>
              <a:sym typeface="+mn-ea"/>
            </a:endParaRPr>
          </a:p>
        </p:txBody>
      </p:sp>
      <p:sp>
        <p:nvSpPr>
          <p:cNvPr id="14" name="文本框 13"/>
          <p:cNvSpPr txBox="1"/>
          <p:nvPr/>
        </p:nvSpPr>
        <p:spPr>
          <a:xfrm>
            <a:off x="6764655" y="1927860"/>
            <a:ext cx="768350" cy="398780"/>
          </a:xfrm>
          <a:prstGeom prst="rect">
            <a:avLst/>
          </a:prstGeom>
          <a:noFill/>
        </p:spPr>
        <p:txBody>
          <a:bodyPr wrap="square" rtlCol="0" anchor="t">
            <a:spAutoFit/>
          </a:bodyPr>
          <a:p>
            <a:r>
              <a:rPr lang="en-US" altLang="zh-CN" sz="2000">
                <a:solidFill>
                  <a:srgbClr val="C00000"/>
                </a:solidFill>
                <a:latin typeface="Times New Roman" panose="02020603050405020304" pitchFamily="18" charset="0"/>
                <a:cs typeface="Times New Roman" panose="02020603050405020304" pitchFamily="18" charset="0"/>
                <a:sym typeface="+mn-ea"/>
              </a:rPr>
              <a:t>24-C</a:t>
            </a:r>
            <a:endParaRPr lang="en-US" altLang="zh-CN" sz="2000">
              <a:solidFill>
                <a:srgbClr val="C00000"/>
              </a:solidFill>
              <a:latin typeface="Times New Roman" panose="02020603050405020304" pitchFamily="18" charset="0"/>
              <a:cs typeface="Times New Roman" panose="02020603050405020304" pitchFamily="18" charset="0"/>
              <a:sym typeface="+mn-ea"/>
            </a:endParaRPr>
          </a:p>
        </p:txBody>
      </p:sp>
      <p:sp>
        <p:nvSpPr>
          <p:cNvPr id="15" name="文本框 14"/>
          <p:cNvSpPr txBox="1"/>
          <p:nvPr/>
        </p:nvSpPr>
        <p:spPr>
          <a:xfrm>
            <a:off x="8411845" y="798830"/>
            <a:ext cx="768350" cy="398780"/>
          </a:xfrm>
          <a:prstGeom prst="rect">
            <a:avLst/>
          </a:prstGeom>
          <a:noFill/>
        </p:spPr>
        <p:txBody>
          <a:bodyPr wrap="square" rtlCol="0" anchor="t">
            <a:spAutoFit/>
          </a:bodyPr>
          <a:p>
            <a:r>
              <a:rPr lang="en-US" altLang="zh-CN" sz="2000">
                <a:solidFill>
                  <a:srgbClr val="C00000"/>
                </a:solidFill>
                <a:latin typeface="Times New Roman" panose="02020603050405020304" pitchFamily="18" charset="0"/>
                <a:cs typeface="Times New Roman" panose="02020603050405020304" pitchFamily="18" charset="0"/>
                <a:sym typeface="+mn-ea"/>
              </a:rPr>
              <a:t>24-D</a:t>
            </a:r>
            <a:endParaRPr lang="en-US" altLang="zh-CN" sz="2000">
              <a:solidFill>
                <a:srgbClr val="C00000"/>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4834255" y="1927860"/>
            <a:ext cx="768350" cy="398780"/>
          </a:xfrm>
          <a:prstGeom prst="rect">
            <a:avLst/>
          </a:prstGeom>
          <a:noFill/>
        </p:spPr>
        <p:txBody>
          <a:bodyPr wrap="square" rtlCol="0" anchor="t">
            <a:spAutoFit/>
          </a:bodyPr>
          <a:p>
            <a:r>
              <a:rPr lang="en-US" altLang="zh-CN" sz="2000">
                <a:solidFill>
                  <a:srgbClr val="C00000"/>
                </a:solidFill>
                <a:latin typeface="Times New Roman" panose="02020603050405020304" pitchFamily="18" charset="0"/>
                <a:cs typeface="Times New Roman" panose="02020603050405020304" pitchFamily="18" charset="0"/>
                <a:sym typeface="+mn-ea"/>
              </a:rPr>
              <a:t>24-D</a:t>
            </a:r>
            <a:endParaRPr lang="en-US" altLang="zh-CN" sz="2000">
              <a:solidFill>
                <a:srgbClr val="C00000"/>
              </a:solidFill>
              <a:latin typeface="Times New Roman" panose="02020603050405020304" pitchFamily="18" charset="0"/>
              <a:cs typeface="Times New Roman" panose="02020603050405020304" pitchFamily="18" charset="0"/>
              <a:sym typeface="+mn-ea"/>
            </a:endParaRPr>
          </a:p>
        </p:txBody>
      </p:sp>
      <p:sp>
        <p:nvSpPr>
          <p:cNvPr id="19" name="椭圆 18"/>
          <p:cNvSpPr/>
          <p:nvPr/>
        </p:nvSpPr>
        <p:spPr>
          <a:xfrm>
            <a:off x="5534025" y="6431915"/>
            <a:ext cx="292735" cy="27178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90000"/>
              </a:lnSpc>
            </a:pPr>
            <a:endParaRPr lang="zh-CN" altLang="en-US"/>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randombar(horizontal)">
                                      <p:cBhvr>
                                        <p:cTn id="43" dur="500"/>
                                        <p:tgtEl>
                                          <p:spTgt spid="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6">
                                            <p:txEl>
                                              <p:pRg st="4294967295" end="4294967295"/>
                                            </p:txEl>
                                          </p:spTgt>
                                        </p:tgtEl>
                                        <p:attrNameLst>
                                          <p:attrName>style.visibility</p:attrName>
                                        </p:attrNameLst>
                                      </p:cBhvr>
                                      <p:to>
                                        <p:strVal val="visible"/>
                                      </p:to>
                                    </p:set>
                                    <p:animEffect transition="in" filter="randombar(horizontal)">
                                      <p:cBhvr>
                                        <p:cTn id="51" dur="500"/>
                                        <p:tgtEl>
                                          <p:spTgt spid="26">
                                            <p:txEl>
                                              <p:pRg st="4294967295" end="4294967295"/>
                                            </p:txEl>
                                          </p:spTgt>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54" dur="500"/>
                                        <p:tgtEl>
                                          <p:spTgt spid="26">
                                            <p:txEl>
                                              <p:pRg st="0" end="0"/>
                                            </p:txEl>
                                          </p:spTgt>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57" dur="500"/>
                                        <p:tgtEl>
                                          <p:spTgt spid="26">
                                            <p:txEl>
                                              <p:pRg st="1" end="1"/>
                                            </p:txEl>
                                          </p:spTgt>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randombar(horizontal)">
                                      <p:cBhvr>
                                        <p:cTn id="65" dur="500"/>
                                        <p:tgtEl>
                                          <p:spTgt spid="21"/>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randombar(horizontal)">
                                      <p:cBhvr>
                                        <p:cTn id="68" dur="500"/>
                                        <p:tgtEl>
                                          <p:spTgt spid="23"/>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randombar(horizontal)">
                                      <p:cBhvr>
                                        <p:cTn id="71" dur="500"/>
                                        <p:tgtEl>
                                          <p:spTgt spid="22"/>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500"/>
                                        <p:tgtEl>
                                          <p:spTgt spid="2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randombar(horizontal)">
                                      <p:cBhvr>
                                        <p:cTn id="77" dur="500"/>
                                        <p:tgtEl>
                                          <p:spTgt spid="25"/>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randombar(horizontal)">
                                      <p:cBhvr>
                                        <p:cTn id="80" dur="500"/>
                                        <p:tgtEl>
                                          <p:spTgt spid="27"/>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randombar(horizontal)">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88" dur="500"/>
                                        <p:tgtEl>
                                          <p:spTgt spid="26">
                                            <p:txEl>
                                              <p:pRg st="2" end="2"/>
                                            </p:txEl>
                                          </p:spTgt>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randombar(horizontal)">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P spid="24" grpId="0" bldLvl="0" animBg="1"/>
      <p:bldP spid="3" grpId="0" animBg="1"/>
      <p:bldP spid="4" grpId="0" animBg="1"/>
      <p:bldP spid="11" grpId="0"/>
      <p:bldP spid="12" grpId="0" animBg="1"/>
      <p:bldP spid="13" grpId="0"/>
      <p:bldP spid="5" grpId="0" animBg="1"/>
      <p:bldP spid="9" grpId="0" animBg="1"/>
      <p:bldP spid="10" grpId="0" animBg="1"/>
      <p:bldP spid="16" grpId="0"/>
      <p:bldP spid="7" grpId="0" animBg="1"/>
      <p:bldP spid="14" grpId="0"/>
      <p:bldP spid="19" grpId="0" bldLvl="0" animBg="1"/>
      <p:bldP spid="21" grpId="0" animBg="1"/>
      <p:bldP spid="23" grpId="0" animBg="1"/>
      <p:bldP spid="22" grpId="0" animBg="1"/>
      <p:bldP spid="20" grpId="0" animBg="1"/>
      <p:bldP spid="25" grpId="0" animBg="1"/>
      <p:bldP spid="27" grpId="0" animBg="1"/>
      <p:bldP spid="28"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38760" y="3067050"/>
            <a:ext cx="9857740" cy="290195"/>
          </a:xfrm>
          <a:prstGeom prst="rect">
            <a:avLst/>
          </a:prstGeom>
          <a:solidFill>
            <a:srgbClr val="E6E9FF">
              <a:alpha val="68000"/>
            </a:srgbClr>
          </a:solidFill>
        </p:spPr>
        <p:txBody>
          <a:bodyPr wrap="square" rtlCol="0">
            <a:noAutofit/>
          </a:bodyPr>
          <a:p>
            <a:endParaRPr lang="zh-CN" altLang="en-US"/>
          </a:p>
        </p:txBody>
      </p:sp>
      <p:sp>
        <p:nvSpPr>
          <p:cNvPr id="13" name="文本框 12"/>
          <p:cNvSpPr txBox="1"/>
          <p:nvPr/>
        </p:nvSpPr>
        <p:spPr>
          <a:xfrm>
            <a:off x="208280" y="3358515"/>
            <a:ext cx="1226185" cy="290195"/>
          </a:xfrm>
          <a:prstGeom prst="rect">
            <a:avLst/>
          </a:prstGeom>
          <a:solidFill>
            <a:srgbClr val="E6E9FF">
              <a:alpha val="68000"/>
            </a:srgbClr>
          </a:solidFill>
        </p:spPr>
        <p:txBody>
          <a:bodyPr wrap="square" rtlCol="0">
            <a:noAutofit/>
          </a:bodyPr>
          <a:p>
            <a:endParaRPr lang="zh-CN" altLang="en-US"/>
          </a:p>
        </p:txBody>
      </p:sp>
      <p:sp>
        <p:nvSpPr>
          <p:cNvPr id="14" name="文本框 13"/>
          <p:cNvSpPr txBox="1"/>
          <p:nvPr/>
        </p:nvSpPr>
        <p:spPr>
          <a:xfrm>
            <a:off x="7376795" y="2785745"/>
            <a:ext cx="2711450" cy="290195"/>
          </a:xfrm>
          <a:prstGeom prst="rect">
            <a:avLst/>
          </a:prstGeom>
          <a:solidFill>
            <a:srgbClr val="E6E9FF">
              <a:alpha val="68000"/>
            </a:srgbClr>
          </a:solidFill>
        </p:spPr>
        <p:txBody>
          <a:bodyPr wrap="square" rtlCol="0">
            <a:noAutofit/>
          </a:bodyPr>
          <a:p>
            <a:endParaRPr lang="zh-CN" altLang="en-US"/>
          </a:p>
        </p:txBody>
      </p:sp>
      <p:sp>
        <p:nvSpPr>
          <p:cNvPr id="5" name="文本框 4"/>
          <p:cNvSpPr txBox="1"/>
          <p:nvPr/>
        </p:nvSpPr>
        <p:spPr>
          <a:xfrm>
            <a:off x="872490" y="2534285"/>
            <a:ext cx="9248140" cy="290195"/>
          </a:xfrm>
          <a:prstGeom prst="rect">
            <a:avLst/>
          </a:prstGeom>
          <a:solidFill>
            <a:srgbClr val="FFE8E6">
              <a:alpha val="68000"/>
            </a:srgbClr>
          </a:solidFill>
        </p:spPr>
        <p:txBody>
          <a:bodyPr wrap="square" rtlCol="0">
            <a:noAutofit/>
          </a:bodyPr>
          <a:p>
            <a:endParaRPr lang="zh-CN" altLang="en-US"/>
          </a:p>
        </p:txBody>
      </p:sp>
      <p:sp>
        <p:nvSpPr>
          <p:cNvPr id="7" name="文本框 6"/>
          <p:cNvSpPr txBox="1"/>
          <p:nvPr/>
        </p:nvSpPr>
        <p:spPr>
          <a:xfrm>
            <a:off x="178435" y="2834005"/>
            <a:ext cx="7257415" cy="290195"/>
          </a:xfrm>
          <a:prstGeom prst="rect">
            <a:avLst/>
          </a:prstGeom>
          <a:solidFill>
            <a:srgbClr val="FFE8E6">
              <a:alpha val="68000"/>
            </a:srgbClr>
          </a:solidFill>
        </p:spPr>
        <p:txBody>
          <a:bodyPr wrap="square" rtlCol="0">
            <a:noAutofit/>
          </a:bodyPr>
          <a:p>
            <a:endParaRPr lang="zh-CN" altLang="en-US"/>
          </a:p>
        </p:txBody>
      </p:sp>
      <p:sp>
        <p:nvSpPr>
          <p:cNvPr id="3" name="文本框 2"/>
          <p:cNvSpPr txBox="1"/>
          <p:nvPr/>
        </p:nvSpPr>
        <p:spPr>
          <a:xfrm>
            <a:off x="568325" y="1979930"/>
            <a:ext cx="9528175" cy="290195"/>
          </a:xfrm>
          <a:prstGeom prst="rect">
            <a:avLst/>
          </a:prstGeom>
          <a:solidFill>
            <a:schemeClr val="accent5">
              <a:lumMod val="20000"/>
              <a:lumOff val="80000"/>
              <a:alpha val="68000"/>
            </a:schemeClr>
          </a:solidFill>
        </p:spPr>
        <p:txBody>
          <a:bodyPr wrap="square" rtlCol="0">
            <a:noAutofit/>
          </a:bodyPr>
          <a:p>
            <a:endParaRPr lang="zh-CN" altLang="en-US"/>
          </a:p>
        </p:txBody>
      </p:sp>
      <p:sp>
        <p:nvSpPr>
          <p:cNvPr id="4" name="文本框 3"/>
          <p:cNvSpPr txBox="1"/>
          <p:nvPr/>
        </p:nvSpPr>
        <p:spPr>
          <a:xfrm>
            <a:off x="187325" y="2263140"/>
            <a:ext cx="9900920" cy="290195"/>
          </a:xfrm>
          <a:prstGeom prst="rect">
            <a:avLst/>
          </a:prstGeom>
          <a:solidFill>
            <a:schemeClr val="accent5">
              <a:lumMod val="20000"/>
              <a:lumOff val="80000"/>
              <a:alpha val="68000"/>
            </a:schemeClr>
          </a:solidFill>
        </p:spPr>
        <p:txBody>
          <a:bodyPr wrap="square" rtlCol="0">
            <a:noAutofit/>
          </a:bodyPr>
          <a:p>
            <a:endParaRPr lang="zh-CN" altLang="en-US"/>
          </a:p>
        </p:txBody>
      </p:sp>
      <p:sp>
        <p:nvSpPr>
          <p:cNvPr id="11" name="文本框 10"/>
          <p:cNvSpPr txBox="1"/>
          <p:nvPr/>
        </p:nvSpPr>
        <p:spPr>
          <a:xfrm>
            <a:off x="187325" y="2534285"/>
            <a:ext cx="685165" cy="290195"/>
          </a:xfrm>
          <a:prstGeom prst="rect">
            <a:avLst/>
          </a:prstGeom>
          <a:solidFill>
            <a:schemeClr val="accent5">
              <a:lumMod val="20000"/>
              <a:lumOff val="80000"/>
              <a:alpha val="68000"/>
            </a:schemeClr>
          </a:solidFill>
        </p:spPr>
        <p:txBody>
          <a:bodyPr wrap="square" rtlCol="0">
            <a:noAutofit/>
          </a:bodyPr>
          <a:p>
            <a:endParaRPr lang="zh-CN" altLang="en-US"/>
          </a:p>
        </p:txBody>
      </p:sp>
      <p:sp>
        <p:nvSpPr>
          <p:cNvPr id="17" name="圆角矩形 16"/>
          <p:cNvSpPr/>
          <p:nvPr/>
        </p:nvSpPr>
        <p:spPr>
          <a:xfrm>
            <a:off x="4314825" y="914400"/>
            <a:ext cx="1021080" cy="268605"/>
          </a:xfrm>
          <a:prstGeom prst="roundRect">
            <a:avLst/>
          </a:prstGeom>
          <a:solidFill>
            <a:schemeClr val="tx2">
              <a:lumMod val="90000"/>
              <a:alpha val="6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圆角矩形 17"/>
          <p:cNvSpPr/>
          <p:nvPr/>
        </p:nvSpPr>
        <p:spPr>
          <a:xfrm>
            <a:off x="6766560" y="884555"/>
            <a:ext cx="2089785" cy="268605"/>
          </a:xfrm>
          <a:prstGeom prst="roundRect">
            <a:avLst/>
          </a:prstGeom>
          <a:solidFill>
            <a:schemeClr val="tx2">
              <a:lumMod val="90000"/>
              <a:alpha val="6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238760" y="1147445"/>
            <a:ext cx="1913255" cy="268605"/>
          </a:xfrm>
          <a:prstGeom prst="roundRect">
            <a:avLst/>
          </a:prstGeom>
          <a:solidFill>
            <a:schemeClr val="tx2">
              <a:lumMod val="90000"/>
              <a:alpha val="6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3580765" y="1189355"/>
            <a:ext cx="1324610" cy="268605"/>
          </a:xfrm>
          <a:prstGeom prst="roundRect">
            <a:avLst/>
          </a:prstGeom>
          <a:solidFill>
            <a:schemeClr val="tx2">
              <a:lumMod val="90000"/>
              <a:alpha val="6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5335905" y="1169035"/>
            <a:ext cx="756285" cy="268605"/>
          </a:xfrm>
          <a:prstGeom prst="roundRect">
            <a:avLst/>
          </a:prstGeom>
          <a:solidFill>
            <a:schemeClr val="tx2">
              <a:lumMod val="90000"/>
              <a:alpha val="6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nvSpPr>
        <p:spPr>
          <a:xfrm>
            <a:off x="8355330" y="1447165"/>
            <a:ext cx="1324610" cy="268605"/>
          </a:xfrm>
          <a:prstGeom prst="roundRect">
            <a:avLst/>
          </a:prstGeom>
          <a:solidFill>
            <a:schemeClr val="tx2">
              <a:lumMod val="90000"/>
              <a:alpha val="6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圆角矩形 22"/>
          <p:cNvSpPr/>
          <p:nvPr/>
        </p:nvSpPr>
        <p:spPr>
          <a:xfrm>
            <a:off x="6092190" y="1731645"/>
            <a:ext cx="1021080" cy="268605"/>
          </a:xfrm>
          <a:prstGeom prst="roundRect">
            <a:avLst/>
          </a:prstGeom>
          <a:solidFill>
            <a:schemeClr val="tx2">
              <a:lumMod val="90000"/>
              <a:alpha val="6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userDrawn="1">
            <p:custDataLst>
              <p:tags r:id="rId1"/>
            </p:custDataLst>
          </p:nvPr>
        </p:nvPicPr>
        <p:blipFill rotWithShape="1">
          <a:blip r:embed="rId2"/>
          <a:srcRect/>
          <a:stretch>
            <a:fillRect/>
          </a:stretch>
        </p:blipFill>
        <p:spPr>
          <a:xfrm rot="16635317" flipH="1">
            <a:off x="11378565" y="-158115"/>
            <a:ext cx="825500" cy="702945"/>
          </a:xfrm>
          <a:prstGeom prst="rect">
            <a:avLst/>
          </a:prstGeom>
        </p:spPr>
      </p:pic>
      <p:pic>
        <p:nvPicPr>
          <p:cNvPr id="8" name="图片 7"/>
          <p:cNvPicPr>
            <a:picLocks noChangeAspect="1"/>
          </p:cNvPicPr>
          <p:nvPr>
            <p:custDataLst>
              <p:tags r:id="rId3"/>
            </p:custDataLst>
          </p:nvPr>
        </p:nvPicPr>
        <p:blipFill rotWithShape="1">
          <a:blip r:embed="rId4"/>
          <a:srcRect/>
          <a:stretch>
            <a:fillRect/>
          </a:stretch>
        </p:blipFill>
        <p:spPr>
          <a:xfrm>
            <a:off x="0" y="6106160"/>
            <a:ext cx="712470" cy="751840"/>
          </a:xfrm>
          <a:prstGeom prst="rect">
            <a:avLst/>
          </a:prstGeom>
        </p:spPr>
      </p:pic>
      <p:sp>
        <p:nvSpPr>
          <p:cNvPr id="100" name="文本框 99"/>
          <p:cNvSpPr txBox="1"/>
          <p:nvPr/>
        </p:nvSpPr>
        <p:spPr>
          <a:xfrm>
            <a:off x="187325" y="0"/>
            <a:ext cx="9948545" cy="3692525"/>
          </a:xfrm>
          <a:prstGeom prst="rect">
            <a:avLst/>
          </a:prstGeom>
          <a:noFill/>
          <a:ln w="9525">
            <a:noFill/>
          </a:ln>
        </p:spPr>
        <p:txBody>
          <a:bodyPr wrap="square">
            <a:spAutoFit/>
          </a:bodyPr>
          <a:p>
            <a:pPr indent="304800" algn="just"/>
            <a:r>
              <a:rPr lang="en-US" b="0">
                <a:latin typeface="Times New Roman" panose="02020603050405020304" pitchFamily="18" charset="0"/>
                <a:ea typeface="宋体" panose="02010600030101010101" pitchFamily="2" charset="-122"/>
              </a:rPr>
              <a:t>                                                                                B       ...</a:t>
            </a:r>
            <a:endParaRPr lang="en-US" b="0">
              <a:latin typeface="Times New Roman" panose="02020603050405020304" pitchFamily="18" charset="0"/>
              <a:ea typeface="宋体" panose="02010600030101010101" pitchFamily="2" charset="-122"/>
            </a:endParaRPr>
          </a:p>
          <a:p>
            <a:pPr indent="304800" algn="just"/>
            <a:r>
              <a:rPr lang="en-US" b="0">
                <a:latin typeface="Times New Roman" panose="02020603050405020304" pitchFamily="18" charset="0"/>
                <a:ea typeface="宋体" panose="02010600030101010101" pitchFamily="2" charset="-122"/>
              </a:rPr>
              <a:t>  I think the most challenging aspects with Pedro were when he was a puppy</a:t>
            </a:r>
            <a:r>
              <a:rPr lang="en-US" altLang="zh-CN" b="0">
                <a:latin typeface="Times New Roman" panose="02020603050405020304" pitchFamily="18" charset="0"/>
                <a:ea typeface="宋体" panose="02010600030101010101" pitchFamily="2" charset="-122"/>
              </a:rPr>
              <a:t>(</a:t>
            </a:r>
            <a:r>
              <a:rPr lang="zh-CN" b="0">
                <a:latin typeface="Times New Roman" panose="02020603050405020304" pitchFamily="18" charset="0"/>
                <a:ea typeface="宋体" panose="02010600030101010101" pitchFamily="2" charset="-122"/>
              </a:rPr>
              <a:t>小狗</a:t>
            </a:r>
            <a:r>
              <a:rPr lang="en-US" altLang="zh-CN" b="0">
                <a:latin typeface="Times New Roman" panose="02020603050405020304" pitchFamily="18" charset="0"/>
                <a:ea typeface="宋体" panose="02010600030101010101" pitchFamily="2" charset="-122"/>
              </a:rPr>
              <a:t>)</a:t>
            </a:r>
            <a:r>
              <a:rPr lang="en-US" b="0">
                <a:latin typeface="Times New Roman" panose="02020603050405020304" pitchFamily="18" charset="0"/>
                <a:ea typeface="宋体" panose="02010600030101010101" pitchFamily="2" charset="-122"/>
              </a:rPr>
              <a:t>. He was pretty hard work. He was never aggressive, but he was quite bitey as puppies are, constantly pulling out your clothes and putting</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holes in them, which is very annoying. He chewed the furniture-my sofas are barely standing up; their wooden legs are almost in pieces. Obviously, the dog training in the house was quite stressful and his jumping at strangers in the park and running off was always quite scary.        As a new puppy owner, you're overloaded with advice from social media, magazines, other dog owners and friends, so finding a source of information you trust is so important and can be a real turning point. I know what it's like to be bombarded with conflicting information, so I would have really welcomed Royal Canin's "One in a Billion"</a:t>
            </a:r>
            <a:r>
              <a:rPr lang="en-US" b="0">
                <a:latin typeface="Times New Roman" panose="02020603050405020304" pitchFamily="18" charset="0"/>
                <a:ea typeface="宋体" panose="02010600030101010101" pitchFamily="2" charset="-122"/>
                <a:cs typeface="Times New Roman" panose="02020603050405020304" pitchFamily="18" charset="0"/>
              </a:rPr>
              <a:t> </a:t>
            </a:r>
            <a:r>
              <a:rPr lang="en-US" b="0">
                <a:latin typeface="Times New Roman" panose="02020603050405020304" pitchFamily="18" charset="0"/>
                <a:ea typeface="宋体" panose="02010600030101010101" pitchFamily="2" charset="-122"/>
              </a:rPr>
              <a:t>platform as a new puppy owner. It's a one-stop shop for new dog owners: a single source of credible information that is so helpful in navigating the early stages of your puppy's life. </a:t>
            </a:r>
            <a:endParaRPr lang="en-US" altLang="en-US" b="0">
              <a:latin typeface="Times New Roman" panose="02020603050405020304" pitchFamily="18" charset="0"/>
              <a:ea typeface="宋体" panose="02010600030101010101" pitchFamily="2" charset="-122"/>
            </a:endParaRPr>
          </a:p>
        </p:txBody>
      </p:sp>
      <p:sp>
        <p:nvSpPr>
          <p:cNvPr id="2" name="文本框 1"/>
          <p:cNvSpPr txBox="1"/>
          <p:nvPr/>
        </p:nvSpPr>
        <p:spPr>
          <a:xfrm>
            <a:off x="292100" y="3692525"/>
            <a:ext cx="7341235" cy="1753235"/>
          </a:xfrm>
          <a:prstGeom prst="rect">
            <a:avLst/>
          </a:prstGeom>
          <a:noFill/>
          <a:ln>
            <a:solidFill>
              <a:schemeClr val="accent1"/>
            </a:solidFill>
          </a:ln>
        </p:spPr>
        <p:txBody>
          <a:bodyPr wrap="square" rtlCol="0" anchor="t">
            <a:spAutoFit/>
          </a:bodyPr>
          <a:p>
            <a:pPr indent="0" fontAlgn="auto"/>
            <a:r>
              <a:rPr lang="en-US">
                <a:latin typeface="Times New Roman" panose="02020603050405020304" pitchFamily="18" charset="0"/>
                <a:ea typeface="宋体" panose="02010600030101010101" pitchFamily="2" charset="-122"/>
                <a:sym typeface="+mn-ea"/>
              </a:rPr>
              <a:t>26. What can we infer according to paragraph 4?A. Dogs are man's best friends. </a:t>
            </a:r>
            <a:r>
              <a:rPr lang="en-US">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atin typeface="Times New Roman" panose="02020603050405020304" pitchFamily="18" charset="0"/>
                <a:ea typeface="宋体" panose="02010600030101010101" pitchFamily="2" charset="-122"/>
                <a:sym typeface="+mn-ea"/>
              </a:rPr>
              <a:t>B. It is worthless to have a dog. C. Puppies are unfriendly to humans. </a:t>
            </a:r>
            <a:r>
              <a:rPr lang="en-US">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atin typeface="Times New Roman" panose="02020603050405020304" pitchFamily="18" charset="0"/>
                <a:ea typeface="宋体" panose="02010600030101010101" pitchFamily="2" charset="-122"/>
                <a:sym typeface="+mn-ea"/>
              </a:rPr>
              <a:t>D. It is challenging to train a puppy. 27. What is the purpose of the last paragraph?A. To recommend a reliable platform. </a:t>
            </a:r>
            <a:r>
              <a:rPr lang="en-US">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atin typeface="Times New Roman" panose="02020603050405020304" pitchFamily="18" charset="0"/>
                <a:ea typeface="宋体" panose="02010600030101010101" pitchFamily="2" charset="-122"/>
                <a:sym typeface="+mn-ea"/>
              </a:rPr>
              <a:t>B. To share a fun experience. C. To offer evidence for an argument. </a:t>
            </a:r>
            <a:r>
              <a:rPr lang="en-US">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atin typeface="Times New Roman" panose="02020603050405020304" pitchFamily="18" charset="0"/>
                <a:ea typeface="宋体" panose="02010600030101010101" pitchFamily="2" charset="-122"/>
                <a:sym typeface="+mn-ea"/>
              </a:rPr>
              <a:t>D. To advertise a practical product. </a:t>
            </a:r>
            <a:endParaRPr lang="en-US" altLang="en-US">
              <a:latin typeface="Times New Roman" panose="02020603050405020304" pitchFamily="18" charset="0"/>
              <a:ea typeface="宋体" panose="02010600030101010101" pitchFamily="2" charset="-122"/>
              <a:sym typeface="+mn-ea"/>
            </a:endParaRPr>
          </a:p>
        </p:txBody>
      </p:sp>
      <p:sp>
        <p:nvSpPr>
          <p:cNvPr id="15" name="文本框 14"/>
          <p:cNvSpPr txBox="1"/>
          <p:nvPr/>
        </p:nvSpPr>
        <p:spPr>
          <a:xfrm>
            <a:off x="10135870" y="1789430"/>
            <a:ext cx="1880235" cy="1614805"/>
          </a:xfrm>
          <a:prstGeom prst="rect">
            <a:avLst/>
          </a:prstGeom>
          <a:noFill/>
        </p:spPr>
        <p:txBody>
          <a:bodyPr wrap="square" rtlCol="0" anchor="t">
            <a:spAutoFit/>
          </a:bodyPr>
          <a:p>
            <a:pPr>
              <a:lnSpc>
                <a:spcPct val="150000"/>
              </a:lnSpc>
            </a:pPr>
            <a:r>
              <a:rPr lang="en-US" altLang="zh-CN" sz="2200" b="1">
                <a:solidFill>
                  <a:schemeClr val="accent1">
                    <a:lumMod val="75000"/>
                  </a:schemeClr>
                </a:solidFill>
                <a:latin typeface="Times New Roman" panose="02020603050405020304" pitchFamily="18" charset="0"/>
                <a:cs typeface="Times New Roman" panose="02020603050405020304" pitchFamily="18" charset="0"/>
                <a:sym typeface="+mn-ea"/>
              </a:rPr>
              <a:t>Problem</a:t>
            </a:r>
            <a:endParaRPr lang="en-US" altLang="zh-CN" sz="2200" b="1">
              <a:solidFill>
                <a:schemeClr val="accent1">
                  <a:lumMod val="75000"/>
                </a:schemeClr>
              </a:solidFill>
              <a:latin typeface="Times New Roman" panose="02020603050405020304" pitchFamily="18" charset="0"/>
              <a:cs typeface="Times New Roman" panose="02020603050405020304" pitchFamily="18" charset="0"/>
              <a:sym typeface="+mn-ea"/>
            </a:endParaRPr>
          </a:p>
          <a:p>
            <a:pPr>
              <a:lnSpc>
                <a:spcPct val="150000"/>
              </a:lnSpc>
            </a:pPr>
            <a:r>
              <a:rPr lang="en-US" altLang="zh-CN" sz="2200" b="1">
                <a:solidFill>
                  <a:schemeClr val="accent1">
                    <a:lumMod val="75000"/>
                  </a:schemeClr>
                </a:solidFill>
                <a:latin typeface="Times New Roman" panose="02020603050405020304" pitchFamily="18" charset="0"/>
                <a:cs typeface="Times New Roman" panose="02020603050405020304" pitchFamily="18" charset="0"/>
                <a:sym typeface="+mn-ea"/>
              </a:rPr>
              <a:t>Solution</a:t>
            </a:r>
            <a:endParaRPr lang="en-US" altLang="zh-CN" sz="2200" b="1">
              <a:solidFill>
                <a:schemeClr val="accent1">
                  <a:lumMod val="75000"/>
                </a:schemeClr>
              </a:solidFill>
              <a:latin typeface="Times New Roman" panose="02020603050405020304" pitchFamily="18" charset="0"/>
              <a:cs typeface="Times New Roman" panose="02020603050405020304" pitchFamily="18" charset="0"/>
              <a:sym typeface="+mn-ea"/>
            </a:endParaRPr>
          </a:p>
          <a:p>
            <a:pPr>
              <a:lnSpc>
                <a:spcPct val="150000"/>
              </a:lnSpc>
            </a:pPr>
            <a:r>
              <a:rPr lang="en-US" altLang="zh-CN" sz="2200" b="1">
                <a:solidFill>
                  <a:schemeClr val="accent1">
                    <a:lumMod val="75000"/>
                  </a:schemeClr>
                </a:solidFill>
                <a:latin typeface="Times New Roman" panose="02020603050405020304" pitchFamily="18" charset="0"/>
                <a:cs typeface="Times New Roman" panose="02020603050405020304" pitchFamily="18" charset="0"/>
                <a:sym typeface="+mn-ea"/>
              </a:rPr>
              <a:t>Detail Intro.</a:t>
            </a:r>
            <a:endParaRPr lang="en-US" altLang="zh-CN" sz="2200" b="1">
              <a:solidFill>
                <a:schemeClr val="accent1">
                  <a:lumMod val="75000"/>
                </a:schemeClr>
              </a:solidFill>
              <a:latin typeface="Times New Roman" panose="02020603050405020304" pitchFamily="18" charset="0"/>
              <a:cs typeface="Times New Roman" panose="02020603050405020304" pitchFamily="18" charset="0"/>
              <a:sym typeface="+mn-ea"/>
            </a:endParaRPr>
          </a:p>
        </p:txBody>
      </p:sp>
      <p:sp>
        <p:nvSpPr>
          <p:cNvPr id="10" name="圆角矩形 9"/>
          <p:cNvSpPr/>
          <p:nvPr/>
        </p:nvSpPr>
        <p:spPr>
          <a:xfrm>
            <a:off x="1794510" y="4610100"/>
            <a:ext cx="805815"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628650" y="622935"/>
            <a:ext cx="6925945" cy="26860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3258820" y="87249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椭圆 23"/>
          <p:cNvSpPr/>
          <p:nvPr/>
        </p:nvSpPr>
        <p:spPr>
          <a:xfrm>
            <a:off x="4096385" y="4290060"/>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7759065" y="3460115"/>
            <a:ext cx="4257040" cy="2030095"/>
          </a:xfrm>
          <a:prstGeom prst="rect">
            <a:avLst/>
          </a:prstGeom>
          <a:noFill/>
        </p:spPr>
        <p:txBody>
          <a:bodyPr wrap="square" rtlCol="0">
            <a:spAutoFit/>
          </a:bodyPr>
          <a:p>
            <a:r>
              <a:rPr lang="zh-CN" altLang="en-US" b="1">
                <a:solidFill>
                  <a:schemeClr val="accent1">
                    <a:lumMod val="75000"/>
                  </a:schemeClr>
                </a:solidFill>
                <a:highlight>
                  <a:srgbClr val="FFFF00"/>
                </a:highlight>
                <a:latin typeface="Times New Roman" panose="02020603050405020304" pitchFamily="18" charset="0"/>
                <a:cs typeface="Times New Roman" panose="02020603050405020304" pitchFamily="18" charset="0"/>
              </a:rPr>
              <a:t>解析：</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a:p>
            <a:r>
              <a:rPr lang="en-US" b="1">
                <a:solidFill>
                  <a:schemeClr val="accent1">
                    <a:lumMod val="75000"/>
                  </a:schemeClr>
                </a:solidFill>
                <a:latin typeface="Times New Roman" panose="02020603050405020304" pitchFamily="18" charset="0"/>
                <a:cs typeface="Times New Roman" panose="02020603050405020304" pitchFamily="18" charset="0"/>
              </a:rPr>
              <a:t>26. </a:t>
            </a:r>
            <a:r>
              <a:rPr lang="zh-CN" altLang="en-US" b="1">
                <a:solidFill>
                  <a:schemeClr val="accent1">
                    <a:lumMod val="75000"/>
                  </a:schemeClr>
                </a:solidFill>
                <a:latin typeface="Times New Roman" panose="02020603050405020304" pitchFamily="18" charset="0"/>
                <a:cs typeface="Times New Roman" panose="02020603050405020304" pitchFamily="18" charset="0"/>
              </a:rPr>
              <a:t>浏览后该段为总分的结构，段首句为主题句，后文</a:t>
            </a:r>
            <a:r>
              <a:rPr lang="en-US" altLang="zh-CN" b="1">
                <a:solidFill>
                  <a:schemeClr val="accent1">
                    <a:lumMod val="75000"/>
                  </a:schemeClr>
                </a:solidFill>
                <a:latin typeface="Times New Roman" panose="02020603050405020304" pitchFamily="18" charset="0"/>
                <a:cs typeface="Times New Roman" panose="02020603050405020304" pitchFamily="18" charset="0"/>
              </a:rPr>
              <a:t>but</a:t>
            </a:r>
            <a:r>
              <a:rPr lang="zh-CN" altLang="en-US" b="1">
                <a:solidFill>
                  <a:schemeClr val="accent1">
                    <a:lumMod val="75000"/>
                  </a:schemeClr>
                </a:solidFill>
                <a:latin typeface="Times New Roman" panose="02020603050405020304" pitchFamily="18" charset="0"/>
                <a:cs typeface="Times New Roman" panose="02020603050405020304" pitchFamily="18" charset="0"/>
              </a:rPr>
              <a:t>后引导的细节描述都在为段首句提供细节支撑。</a:t>
            </a:r>
            <a:endParaRPr lang="en-US" b="1">
              <a:solidFill>
                <a:schemeClr val="accent1">
                  <a:lumMod val="75000"/>
                </a:schemeClr>
              </a:solidFill>
              <a:latin typeface="Times New Roman" panose="02020603050405020304" pitchFamily="18" charset="0"/>
              <a:cs typeface="Times New Roman" panose="02020603050405020304" pitchFamily="18" charset="0"/>
            </a:endParaRPr>
          </a:p>
          <a:p>
            <a:r>
              <a:rPr lang="en-US" b="1">
                <a:solidFill>
                  <a:schemeClr val="accent1">
                    <a:lumMod val="75000"/>
                  </a:schemeClr>
                </a:solidFill>
                <a:latin typeface="Times New Roman" panose="02020603050405020304" pitchFamily="18" charset="0"/>
                <a:cs typeface="Times New Roman" panose="02020603050405020304" pitchFamily="18" charset="0"/>
              </a:rPr>
              <a:t>27. </a:t>
            </a:r>
            <a:r>
              <a:rPr lang="zh-CN" altLang="en-US" b="1">
                <a:solidFill>
                  <a:schemeClr val="accent1">
                    <a:lumMod val="75000"/>
                  </a:schemeClr>
                </a:solidFill>
                <a:latin typeface="Times New Roman" panose="02020603050405020304" pitchFamily="18" charset="0"/>
                <a:cs typeface="Times New Roman" panose="02020603050405020304" pitchFamily="18" charset="0"/>
              </a:rPr>
              <a:t>结合末段的各个组成部分，由问题引出个人使用的一站式平台的有效解决方案，并提供相关功能细节介绍。可知选</a:t>
            </a:r>
            <a:r>
              <a:rPr lang="en-US" altLang="zh-CN" b="1">
                <a:solidFill>
                  <a:schemeClr val="accent1">
                    <a:lumMod val="75000"/>
                  </a:schemeClr>
                </a:solidFill>
                <a:latin typeface="Times New Roman" panose="02020603050405020304" pitchFamily="18" charset="0"/>
                <a:cs typeface="Times New Roman" panose="02020603050405020304" pitchFamily="18" charset="0"/>
              </a:rPr>
              <a:t>A</a:t>
            </a:r>
            <a:r>
              <a:rPr lang="zh-CN" altLang="en-US" b="1">
                <a:solidFill>
                  <a:schemeClr val="accent1">
                    <a:lumMod val="75000"/>
                  </a:schemeClr>
                </a:solidFill>
                <a:latin typeface="Times New Roman" panose="02020603050405020304" pitchFamily="18" charset="0"/>
                <a:cs typeface="Times New Roman" panose="02020603050405020304" pitchFamily="18" charset="0"/>
              </a:rPr>
              <a:t>。</a:t>
            </a:r>
            <a:endParaRPr lang="zh-CN" altLang="en-US"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5" name="椭圆 24"/>
          <p:cNvSpPr/>
          <p:nvPr/>
        </p:nvSpPr>
        <p:spPr>
          <a:xfrm>
            <a:off x="292100" y="4897755"/>
            <a:ext cx="351155" cy="29146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40" dur="500"/>
                                        <p:tgtEl>
                                          <p:spTgt spid="26">
                                            <p:txEl>
                                              <p:pRg st="0" end="0"/>
                                            </p:txEl>
                                          </p:spTgt>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43" dur="500"/>
                                        <p:tgtEl>
                                          <p:spTgt spid="26">
                                            <p:txEl>
                                              <p:pRg st="1" end="1"/>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randombar(horizontal)">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randombar(horizontal)">
                                      <p:cBhvr>
                                        <p:cTn id="56" dur="500"/>
                                        <p:tgtEl>
                                          <p:spTgt spid="4"/>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randombar(horizontal)">
                                      <p:cBhvr>
                                        <p:cTn id="59" dur="500"/>
                                        <p:tgtEl>
                                          <p:spTgt spid="3"/>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67" dur="5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randombar(horizontal)">
                                      <p:cBhvr>
                                        <p:cTn id="72" dur="500"/>
                                        <p:tgtEl>
                                          <p:spTgt spid="5"/>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randombar(horizontal)">
                                      <p:cBhvr>
                                        <p:cTn id="75" dur="5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80" dur="500"/>
                                        <p:tgtEl>
                                          <p:spTgt spid="15">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randombar(horizontal)">
                                      <p:cBhvr>
                                        <p:cTn id="85" dur="500"/>
                                        <p:tgtEl>
                                          <p:spTgt spid="14"/>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randombar(horizontal)">
                                      <p:cBhvr>
                                        <p:cTn id="88" dur="500"/>
                                        <p:tgtEl>
                                          <p:spTgt spid="9"/>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randombar(horizontal)">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96" dur="500"/>
                                        <p:tgtEl>
                                          <p:spTgt spid="15">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grpId="0" nodeType="clickEffect">
                                  <p:stCondLst>
                                    <p:cond delay="0"/>
                                  </p:stCondLst>
                                  <p:childTnLst>
                                    <p:set>
                                      <p:cBhvr>
                                        <p:cTn id="100"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101" dur="500"/>
                                        <p:tgtEl>
                                          <p:spTgt spid="26">
                                            <p:txEl>
                                              <p:pRg st="2" end="2"/>
                                            </p:txEl>
                                          </p:spTgt>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randombar(horizontal)">
                                      <p:cBhvr>
                                        <p:cTn id="10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2" grpId="0" animBg="1"/>
      <p:bldP spid="16" grpId="0" animBg="1"/>
      <p:bldP spid="17" grpId="0" animBg="1"/>
      <p:bldP spid="18" grpId="0" animBg="1"/>
      <p:bldP spid="19" grpId="0" animBg="1"/>
      <p:bldP spid="20" grpId="0" animBg="1"/>
      <p:bldP spid="21" grpId="0" animBg="1"/>
      <p:bldP spid="23" grpId="0" animBg="1"/>
      <p:bldP spid="22" grpId="0" animBg="1"/>
      <p:bldP spid="24" grpId="0" animBg="1"/>
      <p:bldP spid="10" grpId="0" animBg="1"/>
      <p:bldP spid="4" grpId="0" animBg="1"/>
      <p:bldP spid="3" grpId="0" animBg="1"/>
      <p:bldP spid="11" grpId="0" animBg="1"/>
      <p:bldP spid="5" grpId="0" animBg="1"/>
      <p:bldP spid="7" grpId="0" animBg="1"/>
      <p:bldP spid="14" grpId="0" animBg="1"/>
      <p:bldP spid="9" grpId="0" animBg="1"/>
      <p:bldP spid="13" grpId="0" animBg="1"/>
      <p:bldP spid="26" grpId="0" uiExpand="1" build="p"/>
      <p:bldP spid="25"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418"/>
</p:tagLst>
</file>

<file path=ppt/tags/tag22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418"/>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9.xml><?xml version="1.0" encoding="utf-8"?>
<p:tagLst xmlns:p="http://schemas.openxmlformats.org/presentationml/2006/main">
  <p:tag name="KSO_WM_TAG_VERSION" val="1.0"/>
  <p:tag name="KSO_WM_BEAUTIFY_FLAG" val="#wm#"/>
  <p:tag name="KSO_WM_COMBINE_RELATE_SLIDE_ID" val="background20176890_1"/>
  <p:tag name="KSO_WM_TEMPLATE_CATEGORY" val="custom"/>
  <p:tag name="KSO_WM_TEMPLATE_INDEX" val="20177418"/>
  <p:tag name="KSO_WM_TEMPLATE_SUBCATEGORY" val="17"/>
  <p:tag name="KSO_WM_TEMPLATE_THUMBS_INDEX" val="1、10、11、25、26、28"/>
  <p:tag name="KSO_WM_TEMPLATE_MASTER_TYPE" val="1"/>
  <p:tag name="KSO_WM_TEMPLATE_COLOR_TYPE" val="1"/>
  <p:tag name="KSO_WM_TEMPLATE_MASTER_THUMB_INDEX" val="1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TEMPLATE_CATEGORY" val="custom"/>
  <p:tag name="KSO_WM_TEMPLATE_INDEX" val="20177418"/>
</p:tagLst>
</file>

<file path=ppt/tags/tag231.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10"/>
  <p:tag name="KSO_WM_UNIT_ISCONTENTSTITLE" val="0"/>
  <p:tag name="KSO_WM_UNIT_HIGHLIGHT" val="0"/>
  <p:tag name="KSO_WM_UNIT_COMPATIBLE" val="0"/>
  <p:tag name="KSO_WM_UNIT_PRESET_TEXT" val="树叶手绘风总结报告"/>
  <p:tag name="KSO_WM_TEMPLATE_CATEGORY" val="custom"/>
  <p:tag name="KSO_WM_TEMPLATE_INDEX" val="20177418"/>
  <p:tag name="KSO_WM_UNIT_ID" val="custom20177418_1*a*1"/>
  <p:tag name="KSO_WM_UNIT_NOCLEAR" val="0"/>
  <p:tag name="KSO_WM_UNIT_DIAGRAM_ISNUMVISUAL" val="0"/>
  <p:tag name="KSO_WM_UNIT_DIAGRAM_ISREFERUNIT" val="0"/>
  <p:tag name="KSO_WM_UNIT_ISNUMDGMTITLE" val="0"/>
</p:tagLst>
</file>

<file path=ppt/tags/tag232.xml><?xml version="1.0" encoding="utf-8"?>
<p:tagLst xmlns:p="http://schemas.openxmlformats.org/presentationml/2006/main">
  <p:tag name="KSO_WM_TAG_VERSION" val="1.0"/>
  <p:tag name="KSO_WM_SLIDE_ITEM_CNT" val="0"/>
  <p:tag name="KSO_WM_SLIDE_LAYOUT" val="a_b"/>
  <p:tag name="KSO_WM_SLIDE_LAYOUT_CNT" val="1_3"/>
  <p:tag name="KSO_WM_SLIDE_TYPE" val="title"/>
  <p:tag name="KSO_WM_BEAUTIFY_FLAG" val="#wm#"/>
  <p:tag name="KSO_WM_COMBINE_RELATE_SLIDE_ID" val="background20176890_1"/>
  <p:tag name="KSO_WM_TEMPLATE_CATEGORY" val="custom"/>
  <p:tag name="KSO_WM_TEMPLATE_INDEX" val="20177418"/>
  <p:tag name="KSO_WM_SLIDE_ID" val="custom20177418_1"/>
  <p:tag name="KSO_WM_SLIDE_INDEX" val="1"/>
  <p:tag name="KSO_WM_TEMPLATE_SUBCATEGORY" val="17"/>
  <p:tag name="KSO_WM_TEMPLATE_THUMBS_INDEX" val="1、10、11、25、26、28"/>
  <p:tag name="KSO_WM_SLIDE_SUBTYPE" val="pureTxt"/>
  <p:tag name="KSO_WM_TEMPLATE_MASTER_TYPE" val="1"/>
  <p:tag name="KSO_WM_TEMPLATE_COLOR_TYPE" val="1"/>
  <p:tag name="KSO_WM_TEMPLATE_MASTER_THUMB_INDEX" val="12"/>
  <p:tag name="KSO_WM_SPECIAL_SOURCE" val="bdnull"/>
</p:tagLst>
</file>

<file path=ppt/tags/tag233.xml><?xml version="1.0" encoding="utf-8"?>
<p:tagLst xmlns:p="http://schemas.openxmlformats.org/presentationml/2006/main">
  <p:tag name="KSO_WM_TAG_VERSION" val="1.0"/>
  <p:tag name="KSO_WM_BEAUTIFY_FLAG" val="#wm#"/>
  <p:tag name="KSO_WM_UNIT_TYPE" val="d"/>
  <p:tag name="KSO_WM_UNIT_INDEX" val="1"/>
  <p:tag name="KSO_WM_UNIT_LAYERLEVEL" val="1"/>
  <p:tag name="KSO_WM_UNIT_VALUE" val="1496*1466"/>
  <p:tag name="KSO_WM_UNIT_HIGHLIGHT" val="0"/>
  <p:tag name="KSO_WM_UNIT_COMPATIBLE" val="0"/>
  <p:tag name="KSO_WM_TEMPLATE_CATEGORY" val="custom"/>
  <p:tag name="KSO_WM_TEMPLATE_INDEX" val="20177418"/>
  <p:tag name="KSO_WM_UNIT_ID" val="custom20177418_4*d*1"/>
  <p:tag name="KSO_WM_UNIT_DIAGRAM_ISNUMVISUAL" val="0"/>
  <p:tag name="KSO_WM_UNIT_DIAGRAM_ISREFERUNIT" val="0"/>
  <p:tag name="KSO_WM_UNIT_SUPPORT_UNIT_TYPE" val="[&quot;all&quot;]"/>
</p:tagLst>
</file>

<file path=ppt/tags/tag234.xml><?xml version="1.0" encoding="utf-8"?>
<p:tagLst xmlns:p="http://schemas.openxmlformats.org/presentationml/2006/main">
  <p:tag name="KSO_WM_TAG_VERSION" val="1.0"/>
  <p:tag name="KSO_WM_BEAUTIFY_FLAG" val="#wm#"/>
  <p:tag name="KSO_WM_UNIT_TYPE" val="f"/>
  <p:tag name="KSO_WM_UNIT_INDEX" val="1"/>
  <p:tag name="KSO_WM_UNIT_LAYERLEVEL" val="1"/>
  <p:tag name="KSO_WM_UNIT_VALUE" val="238"/>
  <p:tag name="KSO_WM_UNIT_HIGHLIGHT" val="0"/>
  <p:tag name="KSO_WM_UNIT_COMPATIBLE" val="0"/>
  <p:tag name="KSO_WM_TEMPLATE_CATEGORY" val="custom"/>
  <p:tag name="KSO_WM_TEMPLATE_INDEX" val="20177418"/>
  <p:tag name="KSO_WM_UNIT_ID" val="custom20177418_4*f*1"/>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DIAGRAM_ISNUMVISUAL" val="0"/>
  <p:tag name="KSO_WM_UNIT_DIAGRAM_ISREFERUNIT" val="0"/>
  <p:tag name="KSO_WM_UNIT_SUBTYPE" val="a"/>
</p:tagLst>
</file>

<file path=ppt/tags/tag235.xml><?xml version="1.0" encoding="utf-8"?>
<p:tagLst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890_4"/>
  <p:tag name="KSO_WM_TEMPLATE_CATEGORY" val="custom"/>
  <p:tag name="KSO_WM_TEMPLATE_INDEX" val="20177418"/>
  <p:tag name="KSO_WM_SLIDE_ID" val="custom20177418_4"/>
  <p:tag name="KSO_WM_SLIDE_INDEX" val="4"/>
  <p:tag name="KSO_WM_TEMPLATE_SUBCATEGORY" val="17"/>
  <p:tag name="KSO_WM_SLIDE_SUBTYPE" val="picTxt"/>
  <p:tag name="KSO_WM_TEMPLATE_MASTER_TYPE" val="1"/>
  <p:tag name="KSO_WM_TEMPLATE_COLOR_TYPE" val="1"/>
  <p:tag name="KSO_WM_SPECIAL_SOURCE" val="bdnull"/>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TABLE_BEAUTIFY" val="smartTable{342b2d2f-daf3-41ef-80c0-4de55c75f690}"/>
  <p:tag name="TABLE_ENDDRAG_ORIGIN_RECT" val="876*319"/>
  <p:tag name="TABLE_ENDDRAG_RECT" val="21*53*876*319"/>
</p:tagLst>
</file>

<file path=ppt/tags/tag24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4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4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5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5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5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26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26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6.xml><?xml version="1.0" encoding="utf-8"?>
<p:tagLst xmlns:p="http://schemas.openxmlformats.org/presentationml/2006/main">
  <p:tag name="KSO_WM_TAG_VERSION" val="1.0"/>
  <p:tag name="KSO_WM_BEAUTIFY_FLAG" val="#wm#"/>
  <p:tag name="KSO_WM_UNIT_TYPE" val="d"/>
  <p:tag name="KSO_WM_UNIT_INDEX" val="1"/>
  <p:tag name="KSO_WM_UNIT_LAYERLEVEL" val="1"/>
  <p:tag name="KSO_WM_UNIT_VALUE" val="1496*1466"/>
  <p:tag name="KSO_WM_UNIT_HIGHLIGHT" val="0"/>
  <p:tag name="KSO_WM_UNIT_COMPATIBLE" val="0"/>
  <p:tag name="KSO_WM_TEMPLATE_CATEGORY" val="custom"/>
  <p:tag name="KSO_WM_TEMPLATE_INDEX" val="20177418"/>
  <p:tag name="KSO_WM_UNIT_ID" val="custom20177418_4*d*1"/>
  <p:tag name="KSO_WM_UNIT_DIAGRAM_ISNUMVISUAL" val="0"/>
  <p:tag name="KSO_WM_UNIT_DIAGRAM_ISREFERUNIT" val="0"/>
  <p:tag name="KSO_WM_UNIT_SUPPORT_UNIT_TYPE" val="[&quot;all&quot;]"/>
</p:tagLst>
</file>

<file path=ppt/tags/tag267.xml><?xml version="1.0" encoding="utf-8"?>
<p:tagLst xmlns:p="http://schemas.openxmlformats.org/presentationml/2006/main">
  <p:tag name="KSO_WM_TAG_VERSION" val="1.0"/>
  <p:tag name="KSO_WM_BEAUTIFY_FLAG" val="#wm#"/>
  <p:tag name="KSO_WM_UNIT_TYPE" val="f"/>
  <p:tag name="KSO_WM_UNIT_INDEX" val="1"/>
  <p:tag name="KSO_WM_UNIT_LAYERLEVEL" val="1"/>
  <p:tag name="KSO_WM_UNIT_VALUE" val="238"/>
  <p:tag name="KSO_WM_UNIT_HIGHLIGHT" val="0"/>
  <p:tag name="KSO_WM_UNIT_COMPATIBLE" val="0"/>
  <p:tag name="KSO_WM_TEMPLATE_CATEGORY" val="custom"/>
  <p:tag name="KSO_WM_TEMPLATE_INDEX" val="20177418"/>
  <p:tag name="KSO_WM_UNIT_ID" val="custom20177418_4*f*1"/>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DIAGRAM_ISNUMVISUAL" val="0"/>
  <p:tag name="KSO_WM_UNIT_DIAGRAM_ISREFERUNIT" val="0"/>
  <p:tag name="KSO_WM_UNIT_SUBTYPE" val="a"/>
</p:tagLst>
</file>

<file path=ppt/tags/tag268.xml><?xml version="1.0" encoding="utf-8"?>
<p:tagLst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890_4"/>
  <p:tag name="KSO_WM_TEMPLATE_CATEGORY" val="custom"/>
  <p:tag name="KSO_WM_TEMPLATE_INDEX" val="20177418"/>
  <p:tag name="KSO_WM_SLIDE_ID" val="custom20177418_4"/>
  <p:tag name="KSO_WM_SLIDE_INDEX" val="4"/>
  <p:tag name="KSO_WM_TEMPLATE_SUBCATEGORY" val="17"/>
  <p:tag name="KSO_WM_SLIDE_SUBTYPE" val="picTxt"/>
  <p:tag name="KSO_WM_TEMPLATE_MASTER_TYPE" val="1"/>
  <p:tag name="KSO_WM_TEMPLATE_COLOR_TYPE" val="1"/>
  <p:tag name="KSO_WM_SPECIAL_SOURCE" val="bdnull"/>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7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8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284.xml><?xml version="1.0" encoding="utf-8"?>
<p:tagLst xmlns:p="http://schemas.openxmlformats.org/presentationml/2006/main">
  <p:tag name="KSO_WM_TAG_VERSION" val="1.0"/>
  <p:tag name="KSO_WM_BEAUTIFY_FLAG" val="#wm#"/>
  <p:tag name="KSO_WM_UNIT_TYPE" val="d"/>
  <p:tag name="KSO_WM_UNIT_INDEX" val="1"/>
  <p:tag name="KSO_WM_UNIT_LAYERLEVEL" val="1"/>
  <p:tag name="KSO_WM_UNIT_VALUE" val="1496*1466"/>
  <p:tag name="KSO_WM_UNIT_HIGHLIGHT" val="0"/>
  <p:tag name="KSO_WM_UNIT_COMPATIBLE" val="0"/>
  <p:tag name="KSO_WM_TEMPLATE_CATEGORY" val="custom"/>
  <p:tag name="KSO_WM_TEMPLATE_INDEX" val="20177418"/>
  <p:tag name="KSO_WM_UNIT_ID" val="custom20177418_4*d*1"/>
  <p:tag name="KSO_WM_UNIT_DIAGRAM_ISNUMVISUAL" val="0"/>
  <p:tag name="KSO_WM_UNIT_DIAGRAM_ISREFERUNIT" val="0"/>
  <p:tag name="KSO_WM_UNIT_SUPPORT_UNIT_TYPE" val="[&quot;all&quot;]"/>
</p:tagLst>
</file>

<file path=ppt/tags/tag285.xml><?xml version="1.0" encoding="utf-8"?>
<p:tagLst xmlns:p="http://schemas.openxmlformats.org/presentationml/2006/main">
  <p:tag name="KSO_WM_TAG_VERSION" val="1.0"/>
  <p:tag name="KSO_WM_BEAUTIFY_FLAG" val="#wm#"/>
  <p:tag name="KSO_WM_UNIT_TYPE" val="f"/>
  <p:tag name="KSO_WM_UNIT_INDEX" val="1"/>
  <p:tag name="KSO_WM_UNIT_LAYERLEVEL" val="1"/>
  <p:tag name="KSO_WM_UNIT_VALUE" val="238"/>
  <p:tag name="KSO_WM_UNIT_HIGHLIGHT" val="0"/>
  <p:tag name="KSO_WM_UNIT_COMPATIBLE" val="0"/>
  <p:tag name="KSO_WM_TEMPLATE_CATEGORY" val="custom"/>
  <p:tag name="KSO_WM_TEMPLATE_INDEX" val="20177418"/>
  <p:tag name="KSO_WM_UNIT_ID" val="custom20177418_4*f*1"/>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DIAGRAM_ISNUMVISUAL" val="0"/>
  <p:tag name="KSO_WM_UNIT_DIAGRAM_ISREFERUNIT" val="0"/>
  <p:tag name="KSO_WM_UNIT_SUBTYPE" val="a"/>
</p:tagLst>
</file>

<file path=ppt/tags/tag286.xml><?xml version="1.0" encoding="utf-8"?>
<p:tagLst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890_4"/>
  <p:tag name="KSO_WM_TEMPLATE_CATEGORY" val="custom"/>
  <p:tag name="KSO_WM_TEMPLATE_INDEX" val="20177418"/>
  <p:tag name="KSO_WM_SLIDE_ID" val="custom20177418_4"/>
  <p:tag name="KSO_WM_SLIDE_INDEX" val="4"/>
  <p:tag name="KSO_WM_TEMPLATE_SUBCATEGORY" val="17"/>
  <p:tag name="KSO_WM_SLIDE_SUBTYPE" val="picTxt"/>
  <p:tag name="KSO_WM_TEMPLATE_MASTER_TYPE" val="1"/>
  <p:tag name="KSO_WM_TEMPLATE_COLOR_TYPE" val="1"/>
  <p:tag name="KSO_WM_SPECIAL_SOURCE" val="bdnull"/>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9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29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0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302.xml><?xml version="1.0" encoding="utf-8"?>
<p:tagLst xmlns:p="http://schemas.openxmlformats.org/presentationml/2006/main">
  <p:tag name="KSO_WM_TAG_VERSION" val="1.0"/>
  <p:tag name="KSO_WM_BEAUTIFY_FLAG" val="#wm#"/>
  <p:tag name="KSO_WM_UNIT_TYPE" val="d"/>
  <p:tag name="KSO_WM_UNIT_INDEX" val="1"/>
  <p:tag name="KSO_WM_UNIT_LAYERLEVEL" val="1"/>
  <p:tag name="KSO_WM_UNIT_VALUE" val="1496*1466"/>
  <p:tag name="KSO_WM_UNIT_HIGHLIGHT" val="0"/>
  <p:tag name="KSO_WM_UNIT_COMPATIBLE" val="0"/>
  <p:tag name="KSO_WM_TEMPLATE_CATEGORY" val="custom"/>
  <p:tag name="KSO_WM_TEMPLATE_INDEX" val="20177418"/>
  <p:tag name="KSO_WM_UNIT_ID" val="custom20177418_4*d*1"/>
  <p:tag name="KSO_WM_UNIT_DIAGRAM_ISNUMVISUAL" val="0"/>
  <p:tag name="KSO_WM_UNIT_DIAGRAM_ISREFERUNIT" val="0"/>
  <p:tag name="KSO_WM_UNIT_SUPPORT_UNIT_TYPE" val="[&quot;all&quot;]"/>
</p:tagLst>
</file>

<file path=ppt/tags/tag303.xml><?xml version="1.0" encoding="utf-8"?>
<p:tagLst xmlns:p="http://schemas.openxmlformats.org/presentationml/2006/main">
  <p:tag name="KSO_WM_TAG_VERSION" val="1.0"/>
  <p:tag name="KSO_WM_BEAUTIFY_FLAG" val="#wm#"/>
  <p:tag name="KSO_WM_UNIT_TYPE" val="f"/>
  <p:tag name="KSO_WM_UNIT_INDEX" val="1"/>
  <p:tag name="KSO_WM_UNIT_LAYERLEVEL" val="1"/>
  <p:tag name="KSO_WM_UNIT_VALUE" val="238"/>
  <p:tag name="KSO_WM_UNIT_HIGHLIGHT" val="0"/>
  <p:tag name="KSO_WM_UNIT_COMPATIBLE" val="0"/>
  <p:tag name="KSO_WM_TEMPLATE_CATEGORY" val="custom"/>
  <p:tag name="KSO_WM_TEMPLATE_INDEX" val="20177418"/>
  <p:tag name="KSO_WM_UNIT_ID" val="custom20177418_4*f*1"/>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DIAGRAM_ISNUMVISUAL" val="0"/>
  <p:tag name="KSO_WM_UNIT_DIAGRAM_ISREFERUNIT" val="0"/>
  <p:tag name="KSO_WM_UNIT_SUBTYPE" val="a"/>
</p:tagLst>
</file>

<file path=ppt/tags/tag304.xml><?xml version="1.0" encoding="utf-8"?>
<p:tagLst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890_4"/>
  <p:tag name="KSO_WM_TEMPLATE_CATEGORY" val="custom"/>
  <p:tag name="KSO_WM_TEMPLATE_INDEX" val="20177418"/>
  <p:tag name="KSO_WM_SLIDE_ID" val="custom20177418_4"/>
  <p:tag name="KSO_WM_SLIDE_INDEX" val="4"/>
  <p:tag name="KSO_WM_TEMPLATE_SUBCATEGORY" val="17"/>
  <p:tag name="KSO_WM_SLIDE_SUBTYPE" val="picTxt"/>
  <p:tag name="KSO_WM_TEMPLATE_MASTER_TYPE" val="1"/>
  <p:tag name="KSO_WM_TEMPLATE_COLOR_TYPE" val="1"/>
  <p:tag name="KSO_WM_SPECIAL_SOURCE" val="bdnull"/>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0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1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1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af0545c9-6c48-4983-a42b-4140ba73d89b}"/>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WM_BEAUTIFY_SHAPE_IDENTITY" val="{a9bf27bf-cc7b-4c2a-b481-1e9059a623a2}"/>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324.xml><?xml version="1.0" encoding="utf-8"?>
<p:tagLst xmlns:p="http://schemas.openxmlformats.org/presentationml/2006/main">
  <p:tag name="KSO_WM_UNIT_TABLE_BEAUTIFY" val="smartTable{d97a0e80-fe06-4c97-a6e4-72fc7c1962c5}"/>
  <p:tag name="TABLE_ENDDRAG_ORIGIN_RECT" val="859*106"/>
  <p:tag name="TABLE_ENDDRAG_RECT" val="73*390*859*106"/>
</p:tagLst>
</file>

<file path=ppt/tags/tag32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 name="KSO_WM_SPECIAL_SOURCE" val="bdnull"/>
</p:tagLst>
</file>

<file path=ppt/tags/tag326.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10"/>
  <p:tag name="KSO_WM_UNIT_ISCONTENTSTITLE" val="0"/>
  <p:tag name="KSO_WM_UNIT_HIGHLIGHT" val="0"/>
  <p:tag name="KSO_WM_UNIT_COMPATIBLE" val="0"/>
  <p:tag name="KSO_WM_UNIT_PRESET_TEXT" val="感谢观看"/>
  <p:tag name="KSO_WM_TEMPLATE_CATEGORY" val="custom"/>
  <p:tag name="KSO_WM_TEMPLATE_INDEX" val="20177418"/>
  <p:tag name="KSO_WM_UNIT_ID" val="custom20177418_28*a*1"/>
  <p:tag name="KSO_WM_UNIT_NOCLEAR" val="1"/>
  <p:tag name="KSO_WM_UNIT_DIAGRAM_ISNUMVISUAL" val="0"/>
  <p:tag name="KSO_WM_UNIT_DIAGRAM_ISREFERUNIT" val="0"/>
  <p:tag name="KSO_WM_UNIT_ISNUMDGMTITLE" val="0"/>
</p:tagLst>
</file>

<file path=ppt/tags/tag327.xml><?xml version="1.0" encoding="utf-8"?>
<p:tagLst xmlns:p="http://schemas.openxmlformats.org/presentationml/2006/main">
  <p:tag name="KSO_WM_TAG_VERSION" val="1.0"/>
  <p:tag name="KSO_WM_SLIDE_ITEM_CNT" val="0"/>
  <p:tag name="KSO_WM_SLIDE_LAYOUT" val="a_b"/>
  <p:tag name="KSO_WM_SLIDE_LAYOUT_CNT" val="1_1"/>
  <p:tag name="KSO_WM_SLIDE_TYPE" val="endPage"/>
  <p:tag name="KSO_WM_BEAUTIFY_FLAG" val="#wm#"/>
  <p:tag name="KSO_WM_COMBINE_RELATE_SLIDE_ID" val="background20176890_12"/>
  <p:tag name="KSO_WM_TEMPLATE_CATEGORY" val="custom"/>
  <p:tag name="KSO_WM_TEMPLATE_INDEX" val="20177418"/>
  <p:tag name="KSO_WM_SLIDE_ID" val="custom20177418_28"/>
  <p:tag name="KSO_WM_SLIDE_INDEX" val="28"/>
  <p:tag name="KSO_WM_TEMPLATE_SUBCATEGORY" val="17"/>
  <p:tag name="KSO_WM_SLIDE_SUBTYPE" val="pureTxt"/>
  <p:tag name="KSO_WM_TEMPLATE_MASTER_TYPE" val="1"/>
  <p:tag name="KSO_WM_TEMPLATE_COLOR_TYPE" val="1"/>
  <p:tag name="KSO_WM_SPECIAL_SOURCE" val="bdnul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ACKGROUND_MASK_FLAG"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0">
      <a:dk1>
        <a:srgbClr val="000000"/>
      </a:dk1>
      <a:lt1>
        <a:srgbClr val="FFFFFF"/>
      </a:lt1>
      <a:dk2>
        <a:srgbClr val="ECF4EC"/>
      </a:dk2>
      <a:lt2>
        <a:srgbClr val="FFFFFF"/>
      </a:lt2>
      <a:accent1>
        <a:srgbClr val="238C3B"/>
      </a:accent1>
      <a:accent2>
        <a:srgbClr val="508834"/>
      </a:accent2>
      <a:accent3>
        <a:srgbClr val="63822C"/>
      </a:accent3>
      <a:accent4>
        <a:srgbClr val="727C27"/>
      </a:accent4>
      <a:accent5>
        <a:srgbClr val="7E7427"/>
      </a:accent5>
      <a:accent6>
        <a:srgbClr val="896D2A"/>
      </a:accent6>
      <a:hlink>
        <a:srgbClr val="1371ED"/>
      </a:hlink>
      <a:folHlink>
        <a:srgbClr val="B759BC"/>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20">
    <a:dk1>
      <a:srgbClr val="000000"/>
    </a:dk1>
    <a:lt1>
      <a:srgbClr val="FFFFFF"/>
    </a:lt1>
    <a:dk2>
      <a:srgbClr val="ECF4EC"/>
    </a:dk2>
    <a:lt2>
      <a:srgbClr val="FFFFFF"/>
    </a:lt2>
    <a:accent1>
      <a:srgbClr val="238C3B"/>
    </a:accent1>
    <a:accent2>
      <a:srgbClr val="508834"/>
    </a:accent2>
    <a:accent3>
      <a:srgbClr val="63822C"/>
    </a:accent3>
    <a:accent4>
      <a:srgbClr val="727C27"/>
    </a:accent4>
    <a:accent5>
      <a:srgbClr val="7E7427"/>
    </a:accent5>
    <a:accent6>
      <a:srgbClr val="896D2A"/>
    </a:accent6>
    <a:hlink>
      <a:srgbClr val="1371ED"/>
    </a:hlink>
    <a:folHlink>
      <a:srgbClr val="B759BC"/>
    </a:folHlink>
  </a:clrScheme>
</a:themeOverride>
</file>

<file path=ppt/theme/themeOverride2.xml><?xml version="1.0" encoding="utf-8"?>
<a:themeOverride xmlns:a="http://schemas.openxmlformats.org/drawingml/2006/main">
  <a:clrScheme name="自定义 120">
    <a:dk1>
      <a:srgbClr val="000000"/>
    </a:dk1>
    <a:lt1>
      <a:srgbClr val="FFFFFF"/>
    </a:lt1>
    <a:dk2>
      <a:srgbClr val="ECF4EC"/>
    </a:dk2>
    <a:lt2>
      <a:srgbClr val="FFFFFF"/>
    </a:lt2>
    <a:accent1>
      <a:srgbClr val="238C3B"/>
    </a:accent1>
    <a:accent2>
      <a:srgbClr val="508834"/>
    </a:accent2>
    <a:accent3>
      <a:srgbClr val="63822C"/>
    </a:accent3>
    <a:accent4>
      <a:srgbClr val="727C27"/>
    </a:accent4>
    <a:accent5>
      <a:srgbClr val="7E7427"/>
    </a:accent5>
    <a:accent6>
      <a:srgbClr val="896D2A"/>
    </a:accent6>
    <a:hlink>
      <a:srgbClr val="1371ED"/>
    </a:hlink>
    <a:folHlink>
      <a:srgbClr val="B759BC"/>
    </a:folHlink>
  </a:clrScheme>
</a:themeOverride>
</file>

<file path=ppt/theme/themeOverride3.xml><?xml version="1.0" encoding="utf-8"?>
<a:themeOverride xmlns:a="http://schemas.openxmlformats.org/drawingml/2006/main">
  <a:clrScheme name="自定义 120">
    <a:dk1>
      <a:srgbClr val="000000"/>
    </a:dk1>
    <a:lt1>
      <a:srgbClr val="FFFFFF"/>
    </a:lt1>
    <a:dk2>
      <a:srgbClr val="ECF4EC"/>
    </a:dk2>
    <a:lt2>
      <a:srgbClr val="FFFFFF"/>
    </a:lt2>
    <a:accent1>
      <a:srgbClr val="238C3B"/>
    </a:accent1>
    <a:accent2>
      <a:srgbClr val="508834"/>
    </a:accent2>
    <a:accent3>
      <a:srgbClr val="63822C"/>
    </a:accent3>
    <a:accent4>
      <a:srgbClr val="727C27"/>
    </a:accent4>
    <a:accent5>
      <a:srgbClr val="7E7427"/>
    </a:accent5>
    <a:accent6>
      <a:srgbClr val="896D2A"/>
    </a:accent6>
    <a:hlink>
      <a:srgbClr val="1371ED"/>
    </a:hlink>
    <a:folHlink>
      <a:srgbClr val="B759BC"/>
    </a:folHlink>
  </a:clrScheme>
</a:themeOverride>
</file>

<file path=ppt/theme/themeOverride4.xml><?xml version="1.0" encoding="utf-8"?>
<a:themeOverride xmlns:a="http://schemas.openxmlformats.org/drawingml/2006/main">
  <a:clrScheme name="自定义 120">
    <a:dk1>
      <a:srgbClr val="000000"/>
    </a:dk1>
    <a:lt1>
      <a:srgbClr val="FFFFFF"/>
    </a:lt1>
    <a:dk2>
      <a:srgbClr val="ECF4EC"/>
    </a:dk2>
    <a:lt2>
      <a:srgbClr val="FFFFFF"/>
    </a:lt2>
    <a:accent1>
      <a:srgbClr val="238C3B"/>
    </a:accent1>
    <a:accent2>
      <a:srgbClr val="508834"/>
    </a:accent2>
    <a:accent3>
      <a:srgbClr val="63822C"/>
    </a:accent3>
    <a:accent4>
      <a:srgbClr val="727C27"/>
    </a:accent4>
    <a:accent5>
      <a:srgbClr val="7E7427"/>
    </a:accent5>
    <a:accent6>
      <a:srgbClr val="896D2A"/>
    </a:accent6>
    <a:hlink>
      <a:srgbClr val="1371ED"/>
    </a:hlink>
    <a:folHlink>
      <a:srgbClr val="B759BC"/>
    </a:folHlink>
  </a:clrScheme>
</a:themeOverride>
</file>

<file path=ppt/theme/themeOverride5.xml><?xml version="1.0" encoding="utf-8"?>
<a:themeOverride xmlns:a="http://schemas.openxmlformats.org/drawingml/2006/main">
  <a:clrScheme name="自定义 120">
    <a:dk1>
      <a:srgbClr val="000000"/>
    </a:dk1>
    <a:lt1>
      <a:srgbClr val="FFFFFF"/>
    </a:lt1>
    <a:dk2>
      <a:srgbClr val="ECF4EC"/>
    </a:dk2>
    <a:lt2>
      <a:srgbClr val="FFFFFF"/>
    </a:lt2>
    <a:accent1>
      <a:srgbClr val="238C3B"/>
    </a:accent1>
    <a:accent2>
      <a:srgbClr val="508834"/>
    </a:accent2>
    <a:accent3>
      <a:srgbClr val="63822C"/>
    </a:accent3>
    <a:accent4>
      <a:srgbClr val="727C27"/>
    </a:accent4>
    <a:accent5>
      <a:srgbClr val="7E7427"/>
    </a:accent5>
    <a:accent6>
      <a:srgbClr val="896D2A"/>
    </a:accent6>
    <a:hlink>
      <a:srgbClr val="1371ED"/>
    </a:hlink>
    <a:folHlink>
      <a:srgbClr val="B759BC"/>
    </a:folHlink>
  </a:clrScheme>
</a:themeOverride>
</file>

<file path=ppt/theme/themeOverride6.xml><?xml version="1.0" encoding="utf-8"?>
<a:themeOverride xmlns:a="http://schemas.openxmlformats.org/drawingml/2006/main">
  <a:clrScheme name="自定义 120">
    <a:dk1>
      <a:srgbClr val="000000"/>
    </a:dk1>
    <a:lt1>
      <a:srgbClr val="FFFFFF"/>
    </a:lt1>
    <a:dk2>
      <a:srgbClr val="ECF4EC"/>
    </a:dk2>
    <a:lt2>
      <a:srgbClr val="FFFFFF"/>
    </a:lt2>
    <a:accent1>
      <a:srgbClr val="238C3B"/>
    </a:accent1>
    <a:accent2>
      <a:srgbClr val="508834"/>
    </a:accent2>
    <a:accent3>
      <a:srgbClr val="63822C"/>
    </a:accent3>
    <a:accent4>
      <a:srgbClr val="727C27"/>
    </a:accent4>
    <a:accent5>
      <a:srgbClr val="7E7427"/>
    </a:accent5>
    <a:accent6>
      <a:srgbClr val="896D2A"/>
    </a:accent6>
    <a:hlink>
      <a:srgbClr val="1371ED"/>
    </a:hlink>
    <a:folHlink>
      <a:srgbClr val="B759BC"/>
    </a:folHlink>
  </a:clrScheme>
</a:themeOverride>
</file>

<file path=docProps/app.xml><?xml version="1.0" encoding="utf-8"?>
<Properties xmlns="http://schemas.openxmlformats.org/officeDocument/2006/extended-properties" xmlns:vt="http://schemas.openxmlformats.org/officeDocument/2006/docPropsVTypes">
  <TotalTime>0</TotalTime>
  <Words>38269</Words>
  <Application>WPS 演示</Application>
  <PresentationFormat>宽屏</PresentationFormat>
  <Paragraphs>478</Paragraphs>
  <Slides>27</Slides>
  <Notes>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27</vt:i4>
      </vt:variant>
    </vt:vector>
  </HeadingPairs>
  <TitlesOfParts>
    <vt:vector size="42" baseType="lpstr">
      <vt:lpstr>Arial</vt:lpstr>
      <vt:lpstr>宋体</vt:lpstr>
      <vt:lpstr>Wingdings</vt:lpstr>
      <vt:lpstr>Wingdings</vt:lpstr>
      <vt:lpstr>汉仪旗黑-85S</vt:lpstr>
      <vt:lpstr>微软雅黑</vt:lpstr>
      <vt:lpstr>Calibri</vt:lpstr>
      <vt:lpstr>Times New Roman</vt:lpstr>
      <vt:lpstr>黑体</vt:lpstr>
      <vt:lpstr>Arial Unicode MS</vt:lpstr>
      <vt:lpstr>HelveticaNeue</vt:lpstr>
      <vt:lpstr>华文新魏</vt:lpstr>
      <vt:lpstr>Segoe Print</vt:lpstr>
      <vt:lpstr>Office 主题​​</vt:lpstr>
      <vt:lpstr>1_Office 主题​​</vt:lpstr>
      <vt:lpstr>PowerPoint 演示文稿</vt:lpstr>
      <vt:lpstr>2024浙江省五校联盟高三5月联考英语试题卷 客观题讲评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Wiesen</cp:lastModifiedBy>
  <cp:revision>214</cp:revision>
  <dcterms:created xsi:type="dcterms:W3CDTF">2024-05-27T13:46:00Z</dcterms:created>
  <dcterms:modified xsi:type="dcterms:W3CDTF">2024-05-29T14:27:29Z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y fmtid="{D5CDD505-2E9C-101B-9397-08002B2CF9AE}" pid="3" name="ICV">
    <vt:lpwstr>971A450A7F2E468398532F238126435F</vt:lpwstr>
  </property>
</Properties>
</file>