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5"/>
  </p:notesMasterIdLst>
  <p:sldIdLst>
    <p:sldId id="310" r:id="rId3"/>
    <p:sldId id="256" r:id="rId4"/>
    <p:sldId id="257" r:id="rId6"/>
    <p:sldId id="274" r:id="rId7"/>
    <p:sldId id="276" r:id="rId8"/>
    <p:sldId id="282" r:id="rId9"/>
    <p:sldId id="278" r:id="rId10"/>
    <p:sldId id="279" r:id="rId11"/>
    <p:sldId id="258" r:id="rId12"/>
    <p:sldId id="259" r:id="rId13"/>
    <p:sldId id="283" r:id="rId14"/>
    <p:sldId id="260" r:id="rId15"/>
    <p:sldId id="261" r:id="rId16"/>
    <p:sldId id="262" r:id="rId17"/>
    <p:sldId id="263" r:id="rId18"/>
    <p:sldId id="265" r:id="rId19"/>
    <p:sldId id="266" r:id="rId20"/>
    <p:sldId id="267" r:id="rId21"/>
    <p:sldId id="268" r:id="rId22"/>
    <p:sldId id="269" r:id="rId23"/>
    <p:sldId id="270" r:id="rId24"/>
    <p:sldId id="264" r:id="rId25"/>
    <p:sldId id="271" r:id="rId26"/>
    <p:sldId id="281" r:id="rId27"/>
    <p:sldId id="273" r:id="rId2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8B323"/>
    <a:srgbClr val="F3F3F2"/>
    <a:srgbClr val="FFFFFF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57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31" Type="http://schemas.openxmlformats.org/officeDocument/2006/relationships/tableStyles" Target="tableStyles.xml"/><Relationship Id="rId30" Type="http://schemas.openxmlformats.org/officeDocument/2006/relationships/viewProps" Target="viewProps.xml"/><Relationship Id="rId3" Type="http://schemas.openxmlformats.org/officeDocument/2006/relationships/slide" Target="slides/slide1.xml"/><Relationship Id="rId29" Type="http://schemas.openxmlformats.org/officeDocument/2006/relationships/presProps" Target="presProps.xml"/><Relationship Id="rId28" Type="http://schemas.openxmlformats.org/officeDocument/2006/relationships/slide" Target="slides/slide25.xml"/><Relationship Id="rId27" Type="http://schemas.openxmlformats.org/officeDocument/2006/relationships/slide" Target="slides/slide24.xml"/><Relationship Id="rId26" Type="http://schemas.openxmlformats.org/officeDocument/2006/relationships/slide" Target="slides/slide23.xml"/><Relationship Id="rId25" Type="http://schemas.openxmlformats.org/officeDocument/2006/relationships/slide" Target="slides/slide22.xml"/><Relationship Id="rId24" Type="http://schemas.openxmlformats.org/officeDocument/2006/relationships/slide" Target="slides/slide21.xml"/><Relationship Id="rId23" Type="http://schemas.openxmlformats.org/officeDocument/2006/relationships/slide" Target="slides/slide20.xml"/><Relationship Id="rId22" Type="http://schemas.openxmlformats.org/officeDocument/2006/relationships/slide" Target="slides/slide19.xml"/><Relationship Id="rId21" Type="http://schemas.openxmlformats.org/officeDocument/2006/relationships/slide" Target="slides/slide18.xml"/><Relationship Id="rId20" Type="http://schemas.openxmlformats.org/officeDocument/2006/relationships/slide" Target="slides/slide17.xml"/><Relationship Id="rId2" Type="http://schemas.openxmlformats.org/officeDocument/2006/relationships/theme" Target="theme/theme1.xml"/><Relationship Id="rId19" Type="http://schemas.openxmlformats.org/officeDocument/2006/relationships/slide" Target="slides/slide16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53BD6A-1253-438D-9114-F6879841681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218026-0D83-45BC-9E68-A17F9B2C75EE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4218026-0D83-45BC-9E68-A17F9B2C75E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标题幻灯片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CB7BAA8D-CDDA-4C1C-BA37-669EB3FC75B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D65A2DCA-EA98-431D-A019-56A4DB845EE5}" type="slidenum">
              <a:rPr lang="zh-CN" altLang="en-US" smtClean="0"/>
            </a:fld>
            <a:endParaRPr lang="zh-CN" altLang="en-US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BAA8D-CDDA-4C1C-BA37-669EB3FC75B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A2DCA-EA98-431D-A019-56A4DB845EE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BAA8D-CDDA-4C1C-BA37-669EB3FC75B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A2DCA-EA98-431D-A019-56A4DB845EE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BAA8D-CDDA-4C1C-BA37-669EB3FC75B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A2DCA-EA98-431D-A019-56A4DB845EE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 showMasterSp="0">
  <p:cSld name="节标题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CB7BAA8D-CDDA-4C1C-BA37-669EB3FC75B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D65A2DCA-EA98-431D-A019-56A4DB845EE5}" type="slidenum">
              <a:rPr lang="zh-CN" altLang="en-US" smtClean="0"/>
            </a:fld>
            <a:endParaRPr lang="zh-CN" altLang="en-US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</a:ln>
          </p:spPr>
        </p: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BAA8D-CDDA-4C1C-BA37-669EB3FC75B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A2DCA-EA98-431D-A019-56A4DB845EE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BAA8D-CDDA-4C1C-BA37-669EB3FC75B0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A2DCA-EA98-431D-A019-56A4DB845EE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BAA8D-CDDA-4C1C-BA37-669EB3FC75B0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A2DCA-EA98-431D-A019-56A4DB845EE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BAA8D-CDDA-4C1C-BA37-669EB3FC75B0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A2DCA-EA98-431D-A019-56A4DB845EE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 showMasterSp="0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CB7BAA8D-CDDA-4C1C-BA37-669EB3FC75B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D65A2DCA-EA98-431D-A019-56A4DB845EE5}" type="slidenum">
              <a:rPr lang="zh-CN" altLang="en-US" smtClean="0"/>
            </a:fld>
            <a:endParaRPr lang="zh-CN" altLang="en-US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 showMasterSp="0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CB7BAA8D-CDDA-4C1C-BA37-669EB3FC75B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D65A2DCA-EA98-431D-A019-56A4DB845EE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image" Target="../media/image1.pn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CB7BAA8D-CDDA-4C1C-BA37-669EB3FC75B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D65A2DCA-EA98-431D-A019-56A4DB845EE5}" type="slidenum">
              <a:rPr lang="zh-CN" altLang="en-US" smtClean="0"/>
            </a:fld>
            <a:endParaRPr lang="zh-CN" altLang="en-US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图片 6" descr="水印"/>
          <p:cNvPicPr>
            <a:picLocks noChangeAspect="1"/>
          </p:cNvPicPr>
          <p:nvPr userDrawn="1"/>
        </p:nvPicPr>
        <p:blipFill>
          <a:blip r:embed="rId12"/>
          <a:stretch>
            <a:fillRect/>
          </a:stretch>
        </p:blipFill>
        <p:spPr>
          <a:xfrm>
            <a:off x="7186295" y="63500"/>
            <a:ext cx="4902200" cy="158686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9" Type="http://schemas.openxmlformats.org/officeDocument/2006/relationships/tags" Target="../tags/tag9.xml"/><Relationship Id="rId8" Type="http://schemas.openxmlformats.org/officeDocument/2006/relationships/tags" Target="../tags/tag8.xml"/><Relationship Id="rId7" Type="http://schemas.openxmlformats.org/officeDocument/2006/relationships/tags" Target="../tags/tag7.xml"/><Relationship Id="rId6" Type="http://schemas.openxmlformats.org/officeDocument/2006/relationships/tags" Target="../tags/tag6.xml"/><Relationship Id="rId5" Type="http://schemas.openxmlformats.org/officeDocument/2006/relationships/tags" Target="../tags/tag5.xml"/><Relationship Id="rId4" Type="http://schemas.openxmlformats.org/officeDocument/2006/relationships/tags" Target="../tags/tag4.xml"/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6" Type="http://schemas.openxmlformats.org/officeDocument/2006/relationships/slideLayout" Target="../slideLayouts/slideLayout2.xml"/><Relationship Id="rId15" Type="http://schemas.openxmlformats.org/officeDocument/2006/relationships/tags" Target="../tags/tag15.xml"/><Relationship Id="rId14" Type="http://schemas.openxmlformats.org/officeDocument/2006/relationships/tags" Target="../tags/tag14.xml"/><Relationship Id="rId13" Type="http://schemas.openxmlformats.org/officeDocument/2006/relationships/tags" Target="../tags/tag13.xml"/><Relationship Id="rId12" Type="http://schemas.openxmlformats.org/officeDocument/2006/relationships/tags" Target="../tags/tag12.xml"/><Relationship Id="rId11" Type="http://schemas.openxmlformats.org/officeDocument/2006/relationships/tags" Target="../tags/tag11.xml"/><Relationship Id="rId10" Type="http://schemas.openxmlformats.org/officeDocument/2006/relationships/tags" Target="../tags/tag10.xml"/><Relationship Id="rId1" Type="http://schemas.openxmlformats.org/officeDocument/2006/relationships/tags" Target="../tags/tag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矩形 1"/>
          <p:cNvSpPr>
            <a:spLocks noChangeArrowheads="1"/>
          </p:cNvSpPr>
          <p:nvPr/>
        </p:nvSpPr>
        <p:spPr bwMode="auto">
          <a:xfrm>
            <a:off x="762000" y="1246505"/>
            <a:ext cx="6538595" cy="50158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zh-CN" altLang="en-US" sz="4000" b="1">
                <a:solidFill>
                  <a:srgbClr val="FF0000"/>
                </a:solidFill>
                <a:latin typeface="HelveticaNeue" panose="02000503000000020004" pitchFamily="2" charset="0"/>
              </a:rPr>
              <a:t>感恩遇见，相互成就，本课件资料仅供您个人参考、教学使用，严禁自行在网络传播，违者依知识产权法追究法律责任。</a:t>
            </a:r>
            <a:endParaRPr lang="en-US" altLang="zh-CN" sz="4000" b="1">
              <a:solidFill>
                <a:srgbClr val="FF0000"/>
              </a:solidFill>
              <a:latin typeface="HelveticaNeue" panose="02000503000000020004" pitchFamily="2" charset="0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en-US" altLang="zh-CN" sz="4000" b="1">
              <a:solidFill>
                <a:srgbClr val="FF0000"/>
              </a:solidFill>
              <a:latin typeface="HelveticaNeue" panose="02000503000000020004" pitchFamily="2" charset="0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zh-CN" altLang="en-US" sz="4000" b="1">
                <a:solidFill>
                  <a:srgbClr val="FF0000"/>
                </a:solidFill>
                <a:latin typeface="HelveticaNeue" panose="02000503000000020004" pitchFamily="2" charset="0"/>
              </a:rPr>
              <a:t>更多教学资源请关注</a:t>
            </a:r>
            <a:endParaRPr lang="en-US" altLang="zh-CN" sz="4000" b="1">
              <a:solidFill>
                <a:srgbClr val="FF0000"/>
              </a:solidFill>
              <a:latin typeface="HelveticaNeue" panose="02000503000000020004" pitchFamily="2" charset="0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zh-CN" altLang="en-US" sz="4000" b="1">
                <a:solidFill>
                  <a:srgbClr val="FF0000"/>
                </a:solidFill>
                <a:latin typeface="HelveticaNeue" panose="02000503000000020004" pitchFamily="2" charset="0"/>
              </a:rPr>
              <a:t>公众号：溯恩高中英语</a:t>
            </a:r>
            <a:endParaRPr lang="zh-CN" altLang="en-US" sz="4000" b="1">
              <a:solidFill>
                <a:srgbClr val="FF0000"/>
              </a:solidFill>
              <a:latin typeface="HelveticaNeue" panose="02000503000000020004" pitchFamily="2" charset="0"/>
            </a:endParaRPr>
          </a:p>
        </p:txBody>
      </p:sp>
      <p:pic>
        <p:nvPicPr>
          <p:cNvPr id="14338" name="图片 2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1385" y="2273935"/>
            <a:ext cx="3359150" cy="335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59" name="矩形 3"/>
          <p:cNvSpPr>
            <a:spLocks noChangeArrowheads="1"/>
          </p:cNvSpPr>
          <p:nvPr/>
        </p:nvSpPr>
        <p:spPr bwMode="auto">
          <a:xfrm>
            <a:off x="7311390" y="1616710"/>
            <a:ext cx="3603625" cy="7067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zh-CN" altLang="en-US" sz="4000" b="1">
                <a:latin typeface="华文新魏" panose="02010800040101010101" pitchFamily="2" charset="-122"/>
              </a:rPr>
              <a:t>知识产权声明</a:t>
            </a:r>
            <a:endParaRPr lang="zh-CN" altLang="en-US" sz="4000" b="1">
              <a:latin typeface="华文新魏" panose="02010800040101010101" pitchFamily="2" charset="-122"/>
            </a:endParaRPr>
          </a:p>
        </p:txBody>
      </p:sp>
    </p:spTree>
  </p:cSld>
  <p:clrMapOvr>
    <a:masterClrMapping/>
  </p:clrMapOvr>
  <p:transition spd="med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格 3"/>
          <p:cNvGraphicFramePr>
            <a:graphicFrameLocks noGrp="1"/>
          </p:cNvGraphicFramePr>
          <p:nvPr/>
        </p:nvGraphicFramePr>
        <p:xfrm>
          <a:off x="1811431" y="275738"/>
          <a:ext cx="9026897" cy="599450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61175"/>
                <a:gridCol w="3682588"/>
                <a:gridCol w="4583134"/>
              </a:tblGrid>
              <a:tr h="461116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2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endParaRPr lang="zh-CN" altLang="en-US" sz="2400" b="0" kern="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2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zh-CN" altLang="en-US" sz="2400" kern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名词</a:t>
                      </a:r>
                      <a:r>
                        <a:rPr lang="en-US" sz="2400" kern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n.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2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zh-CN" altLang="en-US" sz="2400" kern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形容词</a:t>
                      </a:r>
                      <a:r>
                        <a:rPr lang="en-US" sz="2400" kern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adj.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461116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3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zh-CN" altLang="en-US" sz="2400" kern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羞</a:t>
                      </a:r>
                      <a:endParaRPr lang="zh-CN" altLang="en-US" sz="24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3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400" kern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shame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3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400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shameful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461116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3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zh-CN" altLang="en-US" sz="2400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悔</a:t>
                      </a:r>
                      <a:endParaRPr lang="zh-CN" altLang="en-US" sz="24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3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400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regret/guilt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3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400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regretful/guilty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461116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3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zh-CN" altLang="en-US" sz="2400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盼</a:t>
                      </a:r>
                      <a:endParaRPr lang="zh-CN" altLang="en-US" sz="24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3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400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anticipation/expectation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3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400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anticipated/expected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461116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3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zh-CN" altLang="en-US" sz="2400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尬</a:t>
                      </a:r>
                      <a:endParaRPr lang="zh-CN" altLang="en-US" sz="24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3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400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embarrassment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3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400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embarrassed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461116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3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zh-CN" altLang="en-US" sz="2400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失</a:t>
                      </a:r>
                      <a:endParaRPr lang="zh-CN" altLang="en-US" sz="24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3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400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disappointment/frustration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3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400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disappointed/frustrated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461116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3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zh-CN" altLang="en-US" sz="2400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怜</a:t>
                      </a:r>
                      <a:endParaRPr lang="zh-CN" altLang="en-US" sz="24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3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400" kern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sympathy/pity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3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400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sympathetic/pitiful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461116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3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zh-CN" altLang="en-US" sz="2400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累</a:t>
                      </a:r>
                      <a:endParaRPr lang="zh-CN" altLang="en-US" sz="24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3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400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tiredness/exhaustion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3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400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tired/exhausted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461116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3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zh-CN" altLang="en-US" sz="2400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惑</a:t>
                      </a:r>
                      <a:endParaRPr lang="zh-CN" altLang="en-US" sz="24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3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400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puzzlement/doubt/confusion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3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400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puzzled/doubtful/confused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461116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3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zh-CN" altLang="en-US" sz="2400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爱</a:t>
                      </a:r>
                      <a:endParaRPr lang="zh-CN" altLang="en-US" sz="24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3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400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love/affection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3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400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cute/beloved/adorable/affectionate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461116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3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zh-CN" altLang="en-US" sz="2400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安</a:t>
                      </a:r>
                      <a:endParaRPr lang="zh-CN" altLang="en-US" sz="24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3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400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relief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3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400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relieved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461116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3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zh-CN" altLang="en-US" sz="2400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忧</a:t>
                      </a:r>
                      <a:endParaRPr lang="zh-CN" altLang="en-US" sz="24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3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400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worry/concern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3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400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worried/concerned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461116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3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zh-CN" altLang="en-US" sz="2400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愿</a:t>
                      </a:r>
                      <a:endParaRPr lang="zh-CN" altLang="en-US" sz="24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3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400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willingness/unwillingness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3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400" kern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willing/unwilling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986116" y="673917"/>
            <a:ext cx="10802471" cy="517080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zh-CN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ystem-ui"/>
                <a:cs typeface="Times New Roman" panose="02020603050405020304" pitchFamily="18" charset="0"/>
              </a:rPr>
              <a:t>When I almost forgot the contest, the news came.</a:t>
            </a:r>
            <a:r>
              <a:rPr kumimoji="0" lang="zh-CN" altLang="zh-CN" sz="2400" b="0" i="0" u="none" strike="noStrike" cap="none" normalizeH="0" baseline="0" dirty="0">
                <a:ln>
                  <a:noFill/>
                </a:ln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 It was a </a:t>
            </a:r>
            <a:r>
              <a:rPr kumimoji="0" lang="en-US" altLang="zh-CN" sz="2400" b="0" i="0" u="none" strike="noStrike" cap="none" normalizeH="0" baseline="0" dirty="0">
                <a:ln>
                  <a:noFill/>
                </a:ln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letter in the </a:t>
            </a:r>
            <a:r>
              <a:rPr kumimoji="0" lang="en-US" altLang="zh-CN" sz="2400" b="0" i="0" u="none" strike="noStrike" cap="none" normalizeH="0" baseline="0" dirty="0" err="1">
                <a:ln>
                  <a:noFill/>
                </a:ln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mai</a:t>
            </a:r>
            <a:r>
              <a:rPr kumimoji="0" lang="zh-CN" altLang="zh-CN" sz="2400" b="0" i="0" u="none" strike="noStrike" cap="none" normalizeH="0" baseline="0" dirty="0">
                <a:ln>
                  <a:noFill/>
                </a:ln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l, and the </a:t>
            </a:r>
            <a:r>
              <a:rPr kumimoji="0" lang="en-US" altLang="zh-CN" sz="2400" b="0" i="0" u="none" strike="noStrike" cap="none" normalizeH="0" baseline="0" dirty="0">
                <a:ln>
                  <a:noFill/>
                </a:ln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words</a:t>
            </a:r>
            <a:r>
              <a:rPr kumimoji="0" lang="zh-CN" altLang="zh-CN" sz="2400" b="0" i="0" u="none" strike="noStrike" cap="none" normalizeH="0" baseline="0" dirty="0">
                <a:ln>
                  <a:noFill/>
                </a:ln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 on </a:t>
            </a:r>
            <a:r>
              <a:rPr kumimoji="0" lang="en-US" altLang="zh-CN" sz="2400" b="0" i="0" u="none" strike="noStrike" cap="none" normalizeH="0" baseline="0" dirty="0">
                <a:ln>
                  <a:noFill/>
                </a:ln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it congratulated me on</a:t>
            </a:r>
            <a:r>
              <a:rPr kumimoji="0" lang="zh-CN" altLang="zh-CN" sz="2400" b="0" i="0" u="none" strike="noStrike" cap="none" normalizeH="0" baseline="0" dirty="0">
                <a:ln>
                  <a:noFill/>
                </a:ln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 </a:t>
            </a:r>
            <a:r>
              <a:rPr kumimoji="0" lang="en-US" altLang="zh-CN" sz="2400" b="0" i="0" u="none" strike="noStrike" cap="none" normalizeH="0" baseline="0" dirty="0">
                <a:ln>
                  <a:noFill/>
                </a:ln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winning the contest</a:t>
            </a:r>
            <a:r>
              <a:rPr kumimoji="0" lang="zh-CN" altLang="zh-CN" sz="2400" b="0" i="0" u="none" strike="noStrike" cap="none" normalizeH="0" baseline="0" dirty="0">
                <a:ln>
                  <a:noFill/>
                </a:ln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. </a:t>
            </a:r>
            <a:r>
              <a:rPr kumimoji="0" lang="en-US" altLang="zh-CN" sz="2400" b="0" i="0" u="none" strike="noStrike" cap="none" normalizeH="0" baseline="0" dirty="0">
                <a:ln>
                  <a:noFill/>
                </a:ln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A surge of </a:t>
            </a:r>
            <a:r>
              <a:rPr lang="en-US" altLang="zh-CN" sz="2400" dirty="0">
                <a:solidFill>
                  <a:srgbClr val="111111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d</a:t>
            </a:r>
            <a:r>
              <a:rPr kumimoji="0" lang="zh-CN" altLang="zh-CN" sz="2400" b="0" i="0" u="none" strike="noStrike" cap="none" normalizeH="0" baseline="0" dirty="0">
                <a:ln>
                  <a:noFill/>
                </a:ln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isbelief and joy </a:t>
            </a:r>
            <a:r>
              <a:rPr kumimoji="0" lang="en-US" altLang="zh-CN" sz="2400" b="0" i="0" u="none" strike="noStrike" cap="none" normalizeH="0" baseline="0" dirty="0">
                <a:ln>
                  <a:noFill/>
                </a:ln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overwhelmed </a:t>
            </a:r>
            <a:r>
              <a:rPr kumimoji="0" lang="zh-CN" altLang="zh-CN" sz="2400" b="0" i="0" u="none" strike="noStrike" cap="none" normalizeH="0" baseline="0" dirty="0">
                <a:ln>
                  <a:noFill/>
                </a:ln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me, creating an exhilarating mix of emotions</a:t>
            </a:r>
            <a:r>
              <a:rPr lang="en-US" altLang="zh-CN" sz="2400" dirty="0">
                <a:solidFill>
                  <a:srgbClr val="111111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. With a strong sense of achievement, </a:t>
            </a:r>
            <a:r>
              <a:rPr kumimoji="0" lang="zh-CN" altLang="zh-CN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I rushed to the award presentation </a:t>
            </a:r>
            <a:r>
              <a:rPr kumimoji="0" lang="en-US" altLang="zh-CN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proudly </a:t>
            </a:r>
            <a:r>
              <a:rPr kumimoji="0" lang="zh-CN" altLang="zh-CN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and</a:t>
            </a:r>
            <a:r>
              <a:rPr kumimoji="0" lang="zh-CN" altLang="zh-CN" sz="2400" b="0" i="0" u="none" strike="noStrike" cap="none" normalizeH="0" baseline="0" dirty="0">
                <a:ln>
                  <a:noFill/>
                </a:ln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 </a:t>
            </a:r>
            <a:r>
              <a:rPr kumimoji="0" lang="en-US" altLang="zh-CN" sz="2400" b="0" i="0" u="none" strike="noStrike" cap="none" normalizeH="0" baseline="0" dirty="0">
                <a:ln>
                  <a:noFill/>
                </a:ln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claimed</a:t>
            </a:r>
            <a:r>
              <a:rPr kumimoji="0" lang="zh-CN" altLang="zh-CN" sz="2400" b="0" i="0" u="none" strike="noStrike" cap="none" normalizeH="0" baseline="0" dirty="0">
                <a:ln>
                  <a:noFill/>
                </a:ln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 </a:t>
            </a:r>
            <a:r>
              <a:rPr kumimoji="0" lang="en-US" altLang="zh-CN" sz="2400" b="0" i="0" u="none" strike="noStrike" cap="none" normalizeH="0" baseline="0" dirty="0">
                <a:ln>
                  <a:noFill/>
                </a:ln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my</a:t>
            </a:r>
            <a:r>
              <a:rPr kumimoji="0" lang="zh-CN" altLang="zh-CN" sz="2400" b="0" i="0" u="none" strike="noStrike" cap="none" normalizeH="0" baseline="0" dirty="0">
                <a:ln>
                  <a:noFill/>
                </a:ln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 trophy of victor</a:t>
            </a:r>
            <a:r>
              <a:rPr kumimoji="0" lang="en-US" altLang="zh-CN" sz="2400" b="0" i="0" u="none" strike="noStrike" cap="none" normalizeH="0" baseline="0" dirty="0">
                <a:ln>
                  <a:noFill/>
                </a:ln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y</a:t>
            </a:r>
            <a:r>
              <a:rPr kumimoji="0" lang="zh-CN" altLang="zh-CN" sz="2400" b="0" i="0" u="none" strike="noStrike" cap="none" normalizeH="0" baseline="0" dirty="0">
                <a:ln>
                  <a:noFill/>
                </a:ln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. </a:t>
            </a:r>
            <a:r>
              <a:rPr kumimoji="0" lang="en-US" altLang="zh-CN" sz="2400" b="0" i="0" u="none" strike="noStrike" cap="none" normalizeH="0" baseline="0" dirty="0">
                <a:ln>
                  <a:noFill/>
                </a:ln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F</a:t>
            </a:r>
            <a:r>
              <a:rPr kumimoji="0" lang="zh-CN" altLang="zh-CN" sz="2400" b="0" i="0" u="none" strike="noStrike" cap="none" normalizeH="0" baseline="0" dirty="0">
                <a:ln>
                  <a:noFill/>
                </a:ln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illed with self-doubt and challenges</a:t>
            </a:r>
            <a:r>
              <a:rPr kumimoji="0" lang="en-US" altLang="zh-CN" sz="2400" b="0" i="0" u="none" strike="noStrike" cap="none" normalizeH="0" baseline="0" dirty="0">
                <a:ln>
                  <a:noFill/>
                </a:ln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 as the journey was</a:t>
            </a:r>
            <a:r>
              <a:rPr kumimoji="0" lang="zh-CN" altLang="zh-CN" sz="2400" b="0" i="0" u="none" strike="noStrike" cap="none" normalizeH="0" baseline="0" dirty="0">
                <a:ln>
                  <a:noFill/>
                </a:ln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, it had </a:t>
            </a:r>
            <a:r>
              <a:rPr kumimoji="0" lang="en-US" altLang="zh-CN" sz="2400" b="0" i="0" u="none" strike="noStrike" cap="none" normalizeH="0" baseline="0" dirty="0">
                <a:ln>
                  <a:noFill/>
                </a:ln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inspired and motivated me</a:t>
            </a:r>
            <a:r>
              <a:rPr kumimoji="0" lang="zh-CN" altLang="zh-CN" sz="2400" b="0" i="0" u="none" strike="noStrike" cap="none" normalizeH="0" baseline="0" dirty="0">
                <a:ln>
                  <a:noFill/>
                </a:ln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 </a:t>
            </a:r>
            <a:r>
              <a:rPr lang="en-US" altLang="zh-CN" sz="2400" dirty="0">
                <a:solidFill>
                  <a:srgbClr val="111111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to be more</a:t>
            </a:r>
            <a:r>
              <a:rPr kumimoji="0" lang="zh-CN" altLang="zh-CN" sz="2400" b="0" i="0" u="none" strike="noStrike" cap="none" normalizeH="0" baseline="0" dirty="0">
                <a:ln>
                  <a:noFill/>
                </a:ln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 resilien</a:t>
            </a:r>
            <a:r>
              <a:rPr kumimoji="0" lang="en-US" altLang="zh-CN" sz="2400" b="0" i="0" u="none" strike="noStrike" cap="none" normalizeH="0" baseline="0" dirty="0">
                <a:ln>
                  <a:noFill/>
                </a:ln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t</a:t>
            </a:r>
            <a:r>
              <a:rPr kumimoji="0" lang="zh-CN" altLang="zh-CN" sz="2400" b="0" i="0" u="none" strike="noStrike" cap="none" normalizeH="0" baseline="0" dirty="0">
                <a:ln>
                  <a:noFill/>
                </a:ln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 and </a:t>
            </a:r>
            <a:r>
              <a:rPr kumimoji="0" lang="en-US" altLang="zh-CN" sz="2400" b="0" i="0" u="none" strike="noStrike" cap="none" normalizeH="0" baseline="0" dirty="0">
                <a:ln>
                  <a:noFill/>
                </a:ln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passionate about writing. </a:t>
            </a:r>
            <a:r>
              <a:rPr lang="en-US" altLang="zh-CN" sz="2400" dirty="0">
                <a:solidFill>
                  <a:srgbClr val="111111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It was the treasure that nobody could take away.</a:t>
            </a:r>
            <a:endParaRPr lang="en-US" altLang="zh-CN" sz="2400" dirty="0">
              <a:solidFill>
                <a:srgbClr val="111111"/>
              </a:solidFill>
              <a:latin typeface="Times New Roman" panose="02020603050405020304" pitchFamily="18" charset="0"/>
              <a:ea typeface="微软雅黑" panose="020B0503020204020204" charset="-122"/>
              <a:cs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zh-CN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zh-CN" sz="2400" b="1" i="0" u="none" strike="noStrike" cap="none" normalizeH="0" baseline="0" dirty="0">
                <a:ln>
                  <a:noFill/>
                </a:ln>
                <a:solidFill>
                  <a:srgbClr val="3E3E3E"/>
                </a:solidFill>
                <a:effectLst/>
                <a:latin typeface="Times New Roman" panose="02020603050405020304" pitchFamily="18" charset="0"/>
                <a:ea typeface="system-ui"/>
                <a:cs typeface="Times New Roman" panose="02020603050405020304" pitchFamily="18" charset="0"/>
              </a:rPr>
              <a:t>I went to the teacher’s office after the award presentation.</a:t>
            </a:r>
            <a:r>
              <a:rPr kumimoji="0" lang="en-US" altLang="zh-CN" sz="2400" b="1" i="0" u="none" strike="noStrike" cap="none" normalizeH="0" baseline="0" dirty="0">
                <a:ln>
                  <a:noFill/>
                </a:ln>
                <a:solidFill>
                  <a:srgbClr val="3E3E3E"/>
                </a:solidFill>
                <a:effectLst/>
                <a:latin typeface="Times New Roman" panose="02020603050405020304" pitchFamily="18" charset="0"/>
                <a:ea typeface="system-ui"/>
                <a:cs typeface="Times New Roman" panose="02020603050405020304" pitchFamily="18" charset="0"/>
              </a:rPr>
              <a:t> </a:t>
            </a:r>
            <a:r>
              <a:rPr lang="en-US" altLang="zh-CN" sz="2400" dirty="0">
                <a:solidFill>
                  <a:srgbClr val="111111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M</a:t>
            </a:r>
            <a:r>
              <a:rPr kumimoji="0" lang="zh-CN" altLang="zh-CN" sz="2400" b="0" i="0" u="none" strike="noStrike" cap="none" normalizeH="0" baseline="0" dirty="0">
                <a:ln>
                  <a:noFill/>
                </a:ln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y heart pounding</a:t>
            </a:r>
            <a:r>
              <a:rPr kumimoji="0" lang="en-US" altLang="zh-CN" sz="2400" b="0" i="0" u="none" strike="noStrike" cap="none" normalizeH="0" baseline="0" dirty="0">
                <a:ln>
                  <a:noFill/>
                </a:ln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, face glowing</a:t>
            </a:r>
            <a:r>
              <a:rPr kumimoji="0" lang="zh-CN" altLang="zh-CN" sz="2400" b="0" i="0" u="none" strike="noStrike" cap="none" normalizeH="0" baseline="0" dirty="0">
                <a:ln>
                  <a:noFill/>
                </a:ln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,</a:t>
            </a:r>
            <a:r>
              <a:rPr kumimoji="0" lang="en-US" altLang="zh-CN" sz="2400" b="0" i="0" u="none" strike="noStrike" cap="none" normalizeH="0" baseline="0" dirty="0">
                <a:ln>
                  <a:noFill/>
                </a:ln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 I entered the familiar room. Memories soon washed over me</a:t>
            </a:r>
            <a:r>
              <a:rPr kumimoji="0" lang="zh-CN" altLang="zh-CN" sz="2400" b="0" i="0" u="none" strike="noStrike" cap="none" normalizeH="0" baseline="0" dirty="0">
                <a:ln>
                  <a:noFill/>
                </a:ln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. </a:t>
            </a:r>
            <a:r>
              <a:rPr kumimoji="0" lang="en-US" altLang="zh-CN" sz="2400" b="0" i="0" u="none" strike="noStrike" cap="none" normalizeH="0" baseline="0" dirty="0">
                <a:ln>
                  <a:noFill/>
                </a:ln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There was my teacher, my writing coach, looking at me proudly. It was he who always believed in my potential. </a:t>
            </a:r>
            <a:r>
              <a:rPr kumimoji="0" lang="zh-CN" altLang="zh-CN" sz="2400" b="0" i="0" u="none" strike="noStrike" cap="none" normalizeH="0" baseline="0" dirty="0">
                <a:ln>
                  <a:noFill/>
                </a:ln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Gratefulness </a:t>
            </a:r>
            <a:r>
              <a:rPr kumimoji="0" lang="en-US" altLang="zh-CN" sz="2400" b="0" i="0" u="none" strike="noStrike" cap="none" normalizeH="0" baseline="0" dirty="0">
                <a:ln>
                  <a:noFill/>
                </a:ln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seized</a:t>
            </a:r>
            <a:r>
              <a:rPr kumimoji="0" lang="zh-CN" altLang="zh-CN" sz="2400" b="0" i="0" u="none" strike="noStrike" cap="none" normalizeH="0" baseline="0" dirty="0">
                <a:ln>
                  <a:noFill/>
                </a:ln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 me as I thanked him for his unwavering support</a:t>
            </a:r>
            <a:r>
              <a:rPr kumimoji="0" lang="en-US" altLang="zh-CN" sz="2400" b="0" i="0" u="none" strike="noStrike" cap="none" normalizeH="0" baseline="0" dirty="0">
                <a:ln>
                  <a:noFill/>
                </a:ln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, without which I couldn't have reached this far. A</a:t>
            </a:r>
            <a:r>
              <a:rPr kumimoji="0" altLang="zh-CN" sz="2400" b="0" i="0" u="none" strike="noStrike" cap="none" normalizeH="0" baseline="0" dirty="0">
                <a:ln>
                  <a:noFill/>
                </a:ln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t that very moment</a:t>
            </a:r>
            <a:r>
              <a:rPr kumimoji="0" lang="zh-CN" altLang="zh-CN" sz="2400" b="0" i="0" u="none" strike="noStrike" cap="none" normalizeH="0" baseline="0" dirty="0">
                <a:ln>
                  <a:noFill/>
                </a:ln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, I realized that a newfound passion </a:t>
            </a:r>
            <a:r>
              <a:rPr kumimoji="0" lang="en-US" altLang="zh-CN" sz="2400" b="0" i="0" u="none" strike="noStrike" cap="none" normalizeH="0" baseline="0" dirty="0">
                <a:ln>
                  <a:noFill/>
                </a:ln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had already grown</a:t>
            </a:r>
            <a:r>
              <a:rPr kumimoji="0" lang="en-US" altLang="zh-CN" sz="2400" b="0" i="0" u="none" strike="noStrike" cap="none" normalizeH="0" baseline="0" dirty="0">
                <a:ln>
                  <a:noFill/>
                </a:ln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 inside</a:t>
            </a:r>
            <a:r>
              <a:rPr kumimoji="0" lang="zh-CN" altLang="zh-CN" sz="2400" b="0" i="0" u="none" strike="noStrike" cap="none" normalizeH="0" baseline="0" dirty="0">
                <a:ln>
                  <a:noFill/>
                </a:ln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 me.</a:t>
            </a:r>
            <a:endParaRPr kumimoji="0" lang="zh-CN" altLang="zh-CN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8023412" y="1111624"/>
            <a:ext cx="3854823" cy="349623"/>
          </a:xfrm>
          <a:prstGeom prst="rect">
            <a:avLst/>
          </a:prstGeom>
          <a:solidFill>
            <a:schemeClr val="accent1">
              <a:alpha val="48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矩形 1"/>
          <p:cNvSpPr/>
          <p:nvPr>
            <p:custDataLst>
              <p:tags r:id="rId1"/>
            </p:custDataLst>
          </p:nvPr>
        </p:nvSpPr>
        <p:spPr>
          <a:xfrm>
            <a:off x="986155" y="1461135"/>
            <a:ext cx="7803515" cy="349885"/>
          </a:xfrm>
          <a:prstGeom prst="rect">
            <a:avLst/>
          </a:prstGeom>
          <a:solidFill>
            <a:schemeClr val="accent1">
              <a:alpha val="48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圆角矩形标注 2"/>
          <p:cNvSpPr/>
          <p:nvPr/>
        </p:nvSpPr>
        <p:spPr>
          <a:xfrm>
            <a:off x="9171940" y="274955"/>
            <a:ext cx="1485265" cy="565785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400" b="1"/>
              <a:t>无灵主语</a:t>
            </a:r>
            <a:endParaRPr lang="zh-CN" altLang="en-US" sz="2400" b="1"/>
          </a:p>
        </p:txBody>
      </p:sp>
      <p:sp>
        <p:nvSpPr>
          <p:cNvPr id="6" name="圆角矩形标注 5"/>
          <p:cNvSpPr/>
          <p:nvPr>
            <p:custDataLst>
              <p:tags r:id="rId2"/>
            </p:custDataLst>
          </p:nvPr>
        </p:nvSpPr>
        <p:spPr>
          <a:xfrm>
            <a:off x="5464810" y="673735"/>
            <a:ext cx="1294130" cy="565785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400" b="1"/>
              <a:t>非谓语</a:t>
            </a:r>
            <a:endParaRPr lang="zh-CN" altLang="en-US" sz="2400" b="1"/>
          </a:p>
        </p:txBody>
      </p:sp>
      <p:sp>
        <p:nvSpPr>
          <p:cNvPr id="7" name="矩形 6"/>
          <p:cNvSpPr/>
          <p:nvPr>
            <p:custDataLst>
              <p:tags r:id="rId3"/>
            </p:custDataLst>
          </p:nvPr>
        </p:nvSpPr>
        <p:spPr>
          <a:xfrm>
            <a:off x="8789670" y="1461135"/>
            <a:ext cx="3088640" cy="349885"/>
          </a:xfrm>
          <a:prstGeom prst="rect">
            <a:avLst/>
          </a:prstGeom>
          <a:solidFill>
            <a:schemeClr val="accent1">
              <a:alpha val="48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矩形 7"/>
          <p:cNvSpPr/>
          <p:nvPr>
            <p:custDataLst>
              <p:tags r:id="rId4"/>
            </p:custDataLst>
          </p:nvPr>
        </p:nvSpPr>
        <p:spPr>
          <a:xfrm>
            <a:off x="986155" y="1811020"/>
            <a:ext cx="1784350" cy="349885"/>
          </a:xfrm>
          <a:prstGeom prst="rect">
            <a:avLst/>
          </a:prstGeom>
          <a:solidFill>
            <a:schemeClr val="accent1">
              <a:alpha val="48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圆角矩形标注 8"/>
          <p:cNvSpPr/>
          <p:nvPr>
            <p:custDataLst>
              <p:tags r:id="rId5"/>
            </p:custDataLst>
          </p:nvPr>
        </p:nvSpPr>
        <p:spPr>
          <a:xfrm>
            <a:off x="1231265" y="800735"/>
            <a:ext cx="1539875" cy="565785"/>
          </a:xfrm>
          <a:prstGeom prst="wedgeRoundRectCallout">
            <a:avLst>
              <a:gd name="adj1" fmla="val -33464"/>
              <a:gd name="adj2" fmla="val 131818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400" b="1"/>
              <a:t>介词短语</a:t>
            </a:r>
            <a:endParaRPr lang="zh-CN" altLang="en-US" sz="2400" b="1"/>
          </a:p>
        </p:txBody>
      </p:sp>
      <p:sp>
        <p:nvSpPr>
          <p:cNvPr id="10" name="矩形 9"/>
          <p:cNvSpPr/>
          <p:nvPr>
            <p:custDataLst>
              <p:tags r:id="rId6"/>
            </p:custDataLst>
          </p:nvPr>
        </p:nvSpPr>
        <p:spPr>
          <a:xfrm>
            <a:off x="2004695" y="2160905"/>
            <a:ext cx="7315200" cy="349885"/>
          </a:xfrm>
          <a:prstGeom prst="rect">
            <a:avLst/>
          </a:prstGeom>
          <a:solidFill>
            <a:schemeClr val="accent1">
              <a:alpha val="48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圆角矩形标注 10"/>
          <p:cNvSpPr/>
          <p:nvPr>
            <p:custDataLst>
              <p:tags r:id="rId7"/>
            </p:custDataLst>
          </p:nvPr>
        </p:nvSpPr>
        <p:spPr>
          <a:xfrm>
            <a:off x="5594350" y="2830830"/>
            <a:ext cx="2287270" cy="565785"/>
          </a:xfrm>
          <a:prstGeom prst="wedgeRoundRectCallout">
            <a:avLst>
              <a:gd name="adj1" fmla="val -35360"/>
              <a:gd name="adj2" fmla="val -95230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400" b="1"/>
              <a:t>让步状语从句</a:t>
            </a:r>
            <a:endParaRPr lang="zh-CN" altLang="en-US" sz="2400" b="1"/>
          </a:p>
        </p:txBody>
      </p:sp>
      <p:sp>
        <p:nvSpPr>
          <p:cNvPr id="12" name="矩形 11"/>
          <p:cNvSpPr/>
          <p:nvPr>
            <p:custDataLst>
              <p:tags r:id="rId8"/>
            </p:custDataLst>
          </p:nvPr>
        </p:nvSpPr>
        <p:spPr>
          <a:xfrm>
            <a:off x="8703945" y="3686175"/>
            <a:ext cx="3174365" cy="349885"/>
          </a:xfrm>
          <a:prstGeom prst="rect">
            <a:avLst/>
          </a:prstGeom>
          <a:solidFill>
            <a:schemeClr val="accent1">
              <a:alpha val="48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矩形 12"/>
          <p:cNvSpPr/>
          <p:nvPr>
            <p:custDataLst>
              <p:tags r:id="rId9"/>
            </p:custDataLst>
          </p:nvPr>
        </p:nvSpPr>
        <p:spPr>
          <a:xfrm>
            <a:off x="986155" y="4032885"/>
            <a:ext cx="1152525" cy="349885"/>
          </a:xfrm>
          <a:prstGeom prst="rect">
            <a:avLst/>
          </a:prstGeom>
          <a:solidFill>
            <a:schemeClr val="accent1">
              <a:alpha val="48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圆角矩形标注 13"/>
          <p:cNvSpPr/>
          <p:nvPr>
            <p:custDataLst>
              <p:tags r:id="rId10"/>
            </p:custDataLst>
          </p:nvPr>
        </p:nvSpPr>
        <p:spPr>
          <a:xfrm>
            <a:off x="8961120" y="2976245"/>
            <a:ext cx="1607185" cy="565785"/>
          </a:xfrm>
          <a:prstGeom prst="wedgeRoundRectCallout">
            <a:avLst>
              <a:gd name="adj1" fmla="val -30316"/>
              <a:gd name="adj2" fmla="val 72558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400" b="1"/>
              <a:t>独立主格</a:t>
            </a:r>
            <a:endParaRPr lang="zh-CN" altLang="en-US" sz="2400" b="1"/>
          </a:p>
        </p:txBody>
      </p:sp>
      <p:sp>
        <p:nvSpPr>
          <p:cNvPr id="15" name="矩形 14"/>
          <p:cNvSpPr/>
          <p:nvPr>
            <p:custDataLst>
              <p:tags r:id="rId11"/>
            </p:custDataLst>
          </p:nvPr>
        </p:nvSpPr>
        <p:spPr>
          <a:xfrm>
            <a:off x="2138045" y="4771390"/>
            <a:ext cx="3058795" cy="349885"/>
          </a:xfrm>
          <a:prstGeom prst="rect">
            <a:avLst/>
          </a:prstGeom>
          <a:solidFill>
            <a:schemeClr val="accent1">
              <a:alpha val="48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圆角矩形标注 15"/>
          <p:cNvSpPr/>
          <p:nvPr>
            <p:custDataLst>
              <p:tags r:id="rId12"/>
            </p:custDataLst>
          </p:nvPr>
        </p:nvSpPr>
        <p:spPr>
          <a:xfrm>
            <a:off x="3270250" y="4036060"/>
            <a:ext cx="1607185" cy="565785"/>
          </a:xfrm>
          <a:prstGeom prst="wedgeRoundRectCallout">
            <a:avLst>
              <a:gd name="adj1" fmla="val -30316"/>
              <a:gd name="adj2" fmla="val 72558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400" b="1"/>
              <a:t>无灵主语</a:t>
            </a:r>
            <a:endParaRPr lang="zh-CN" altLang="en-US" sz="2400" b="1"/>
          </a:p>
        </p:txBody>
      </p:sp>
      <p:sp>
        <p:nvSpPr>
          <p:cNvPr id="21" name="标题 1"/>
          <p:cNvSpPr txBox="1"/>
          <p:nvPr>
            <p:custDataLst>
              <p:tags r:id="rId13"/>
            </p:custDataLst>
          </p:nvPr>
        </p:nvSpPr>
        <p:spPr>
          <a:xfrm>
            <a:off x="1027430" y="46990"/>
            <a:ext cx="1657985" cy="516890"/>
          </a:xfrm>
          <a:prstGeom prst="rect">
            <a:avLst/>
          </a:prstGeom>
          <a:solidFill>
            <a:srgbClr val="F8B323"/>
          </a:solidFill>
        </p:spPr>
        <p:txBody>
          <a:bodyPr vert="horz" lIns="91440" tIns="45720" rIns="91440" bIns="45720" rtlCol="0" anchor="t">
            <a:normAutofit fontScale="65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100" kern="1200" cap="all" spc="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4000" b="1" kern="100">
                <a:solidFill>
                  <a:schemeClr val="tx1">
                    <a:lumMod val="65000"/>
                    <a:lumOff val="35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下水文：</a:t>
            </a:r>
            <a:endParaRPr lang="zh-CN" altLang="en-US" sz="4000" b="1" kern="100" dirty="0">
              <a:solidFill>
                <a:schemeClr val="tx1">
                  <a:lumMod val="65000"/>
                  <a:lumOff val="35000"/>
                </a:schemeClr>
              </a:solidFill>
              <a:latin typeface="楷体" panose="02010609060101010101" pitchFamily="49" charset="-122"/>
              <a:ea typeface="楷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17" name="矩形 16"/>
          <p:cNvSpPr/>
          <p:nvPr>
            <p:custDataLst>
              <p:tags r:id="rId14"/>
            </p:custDataLst>
          </p:nvPr>
        </p:nvSpPr>
        <p:spPr>
          <a:xfrm>
            <a:off x="5730875" y="4036060"/>
            <a:ext cx="4227195" cy="349885"/>
          </a:xfrm>
          <a:prstGeom prst="rect">
            <a:avLst/>
          </a:prstGeom>
          <a:solidFill>
            <a:schemeClr val="accent1">
              <a:alpha val="48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8" name="圆角矩形标注 17"/>
          <p:cNvSpPr/>
          <p:nvPr>
            <p:custDataLst>
              <p:tags r:id="rId15"/>
            </p:custDataLst>
          </p:nvPr>
        </p:nvSpPr>
        <p:spPr>
          <a:xfrm>
            <a:off x="7096760" y="3396615"/>
            <a:ext cx="1607185" cy="565785"/>
          </a:xfrm>
          <a:prstGeom prst="wedgeRoundRectCallout">
            <a:avLst>
              <a:gd name="adj1" fmla="val -30316"/>
              <a:gd name="adj2" fmla="val 72558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sz="2400" b="1"/>
              <a:t>无灵主语</a:t>
            </a:r>
            <a:endParaRPr lang="zh-CN" altLang="en-US" sz="2400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2" grpId="0" bldLvl="0" animBg="1"/>
      <p:bldP spid="2" grpId="1" animBg="1"/>
      <p:bldP spid="3" grpId="0" animBg="1"/>
      <p:bldP spid="3" grpId="1" animBg="1"/>
      <p:bldP spid="6" grpId="0" bldLvl="0" animBg="1"/>
      <p:bldP spid="6" grpId="1" animBg="1"/>
      <p:bldP spid="7" grpId="0" bldLvl="0" animBg="1"/>
      <p:bldP spid="7" grpId="1" animBg="1"/>
      <p:bldP spid="8" grpId="0" bldLvl="0" animBg="1"/>
      <p:bldP spid="8" grpId="1" animBg="1"/>
      <p:bldP spid="9" grpId="0" bldLvl="0" animBg="1"/>
      <p:bldP spid="9" grpId="1" animBg="1"/>
      <p:bldP spid="10" grpId="0" bldLvl="0" animBg="1"/>
      <p:bldP spid="10" grpId="1" animBg="1"/>
      <p:bldP spid="11" grpId="0" bldLvl="0" animBg="1"/>
      <p:bldP spid="11" grpId="1" animBg="1"/>
      <p:bldP spid="12" grpId="0" bldLvl="0" animBg="1"/>
      <p:bldP spid="12" grpId="1" animBg="1"/>
      <p:bldP spid="13" grpId="0" bldLvl="0" animBg="1"/>
      <p:bldP spid="13" grpId="1" animBg="1"/>
      <p:bldP spid="14" grpId="0" bldLvl="0" animBg="1"/>
      <p:bldP spid="14" grpId="1" animBg="1"/>
      <p:bldP spid="15" grpId="0" bldLvl="0" animBg="1"/>
      <p:bldP spid="15" grpId="1" animBg="1"/>
      <p:bldP spid="16" grpId="0" bldLvl="0" animBg="1"/>
      <p:bldP spid="16" grpId="1" animBg="1"/>
      <p:bldP spid="17" grpId="0" bldLvl="0" animBg="1"/>
      <p:bldP spid="17" grpId="1" animBg="1"/>
      <p:bldP spid="18" grpId="0" bldLvl="0" animBg="1"/>
      <p:bldP spid="18" grpId="1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729239"/>
          </a:xfrm>
        </p:spPr>
        <p:txBody>
          <a:bodyPr>
            <a:normAutofit fontScale="90000"/>
          </a:bodyPr>
          <a:lstStyle/>
          <a:p>
            <a:r>
              <a:rPr lang="zh-CN" altLang="en-US" sz="3600" b="1" kern="100" dirty="0">
                <a:latin typeface="隶书" panose="02010509060101010101" pitchFamily="49" charset="-122"/>
                <a:ea typeface="隶书" panose="02010509060101010101" pitchFamily="49" charset="-122"/>
              </a:rPr>
              <a:t>技巧</a:t>
            </a:r>
            <a:r>
              <a:rPr lang="en-US" altLang="zh-CN" sz="3600" b="1" kern="100" dirty="0">
                <a:effectLst/>
                <a:latin typeface="隶书" panose="02010509060101010101" pitchFamily="49" charset="-122"/>
                <a:ea typeface="隶书" panose="02010509060101010101" pitchFamily="49" charset="-122"/>
              </a:rPr>
              <a:t>1: </a:t>
            </a:r>
            <a:r>
              <a:rPr lang="zh-CN" altLang="en-US" sz="3600" b="1" kern="100" dirty="0">
                <a:effectLst/>
                <a:latin typeface="隶书" panose="02010509060101010101" pitchFamily="49" charset="-122"/>
                <a:ea typeface="隶书" panose="02010509060101010101" pitchFamily="49" charset="-122"/>
              </a:rPr>
              <a:t>使用无灵主语（用无生命的事物来做主语）</a:t>
            </a:r>
            <a:br>
              <a:rPr lang="zh-CN" altLang="en-US" sz="1800" kern="100" dirty="0"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</a:b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176156" y="1048872"/>
            <a:ext cx="6764166" cy="4858869"/>
          </a:xfrm>
        </p:spPr>
        <p:txBody>
          <a:bodyPr>
            <a:normAutofit lnSpcReduction="10000"/>
          </a:bodyPr>
          <a:lstStyle/>
          <a:p>
            <a:pPr marL="0" marR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sz="2800" b="1" u="sng" kern="100" dirty="0"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可选择的谓语动词：</a:t>
            </a:r>
            <a:endParaRPr lang="en-US" altLang="zh-CN" sz="2800" b="1" u="sng" kern="100" dirty="0">
              <a:effectLst/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marL="0" marR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zh-CN" sz="2800" b="1" kern="100" dirty="0"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seize </a:t>
            </a:r>
            <a:r>
              <a:rPr lang="zh-CN" altLang="en-US" sz="2800" b="1" kern="100" dirty="0"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抓住</a:t>
            </a:r>
            <a:r>
              <a:rPr lang="en-US" altLang="zh-CN" sz="2800" b="1" kern="100" dirty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;   </a:t>
            </a:r>
            <a:endParaRPr lang="en-US" altLang="zh-CN" sz="2800" b="1" kern="100" dirty="0">
              <a:effectLst/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zh-CN" sz="2800" b="1" kern="100" dirty="0"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catch (</a:t>
            </a:r>
            <a:r>
              <a:rPr lang="zh-CN" altLang="en-US" sz="2800" b="1" kern="100" dirty="0"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过去式</a:t>
            </a:r>
            <a:r>
              <a:rPr lang="en-US" altLang="zh-CN" sz="2800" b="1" kern="100" dirty="0"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caught)</a:t>
            </a:r>
            <a:r>
              <a:rPr lang="en-US" altLang="zh-CN" sz="2800" b="1" kern="100" dirty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;    </a:t>
            </a:r>
            <a:endParaRPr lang="en-US" altLang="zh-CN" sz="2800" b="1" kern="100" dirty="0">
              <a:effectLst/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zh-CN" sz="2800" b="1" kern="100" dirty="0"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strike (</a:t>
            </a:r>
            <a:r>
              <a:rPr lang="zh-CN" altLang="en-US" sz="2800" b="1" kern="100" dirty="0"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过去式</a:t>
            </a:r>
            <a:r>
              <a:rPr lang="en-US" altLang="zh-CN" sz="2800" b="1" kern="100" dirty="0"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struck)</a:t>
            </a:r>
            <a:r>
              <a:rPr lang="en-US" altLang="zh-CN" sz="2800" b="1" kern="100" dirty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; </a:t>
            </a:r>
            <a:endParaRPr lang="en-US" altLang="zh-CN" sz="2800" b="1" kern="100" dirty="0">
              <a:effectLst/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zh-CN" sz="2800" b="1" kern="100" dirty="0"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surround </a:t>
            </a:r>
            <a:r>
              <a:rPr lang="zh-CN" altLang="en-US" sz="2800" b="1" kern="100" dirty="0"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围绕着</a:t>
            </a:r>
            <a:r>
              <a:rPr lang="en-US" altLang="zh-CN" sz="2800" b="1" kern="100" dirty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;   </a:t>
            </a:r>
            <a:endParaRPr lang="en-US" altLang="zh-CN" sz="2800" b="1" kern="100" dirty="0">
              <a:effectLst/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zh-CN" sz="2800" b="1" kern="100" dirty="0"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take hold of </a:t>
            </a:r>
            <a:r>
              <a:rPr lang="zh-CN" altLang="en-US" sz="2800" b="1" kern="100" dirty="0"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控制</a:t>
            </a:r>
            <a:r>
              <a:rPr lang="en-US" altLang="zh-CN" sz="2800" b="1" kern="100" dirty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; </a:t>
            </a:r>
            <a:endParaRPr lang="en-US" altLang="zh-CN" sz="2800" b="1" kern="100" dirty="0">
              <a:effectLst/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zh-CN" sz="2800" b="1" kern="100" dirty="0"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wash over </a:t>
            </a:r>
            <a:r>
              <a:rPr lang="zh-CN" altLang="en-US" sz="2800" b="1" kern="100" dirty="0"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让人感到</a:t>
            </a:r>
            <a:r>
              <a:rPr lang="en-US" altLang="zh-CN" sz="2800" b="1" kern="100" dirty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; </a:t>
            </a:r>
            <a:endParaRPr lang="en-US" altLang="zh-CN" sz="2800" b="1" kern="100" dirty="0">
              <a:effectLst/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zh-CN" sz="2800" b="1" kern="100" dirty="0"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come over </a:t>
            </a:r>
            <a:r>
              <a:rPr lang="zh-CN" altLang="en-US" sz="2800" b="1" kern="100" dirty="0"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包围</a:t>
            </a:r>
            <a:r>
              <a:rPr lang="en-US" altLang="zh-CN" sz="2800" b="1" kern="100" dirty="0"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/</a:t>
            </a:r>
            <a:r>
              <a:rPr lang="zh-CN" altLang="en-US" sz="2800" b="1" kern="100" dirty="0"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支配</a:t>
            </a:r>
            <a:r>
              <a:rPr lang="en-US" altLang="zh-CN" sz="2800" b="1" kern="100" dirty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; </a:t>
            </a:r>
            <a:endParaRPr lang="en-US" altLang="zh-CN" sz="2800" b="1" kern="100" dirty="0">
              <a:effectLst/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zh-CN" sz="2800" b="1" kern="100" dirty="0"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envelope </a:t>
            </a:r>
            <a:r>
              <a:rPr lang="zh-CN" altLang="en-US" sz="2800" b="1" kern="100" dirty="0"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笼罩</a:t>
            </a:r>
            <a:r>
              <a:rPr lang="en-US" altLang="zh-CN" sz="2800" b="1" kern="100" dirty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;  </a:t>
            </a:r>
            <a:endParaRPr lang="en-US" altLang="zh-CN" sz="2800" b="1" kern="100" dirty="0">
              <a:effectLst/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zh-CN" sz="2800" b="1" kern="100" dirty="0"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overwhelm </a:t>
            </a:r>
            <a:r>
              <a:rPr lang="zh-CN" altLang="en-US" sz="2800" b="1" kern="100" dirty="0"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使难以承受</a:t>
            </a:r>
            <a:endParaRPr lang="en-US" altLang="zh-CN" sz="2800" b="1" kern="100" dirty="0">
              <a:effectLst/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marL="0" marR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zh-CN" sz="2800" b="1" kern="100" dirty="0">
                <a:latin typeface="Times New Roman" panose="02020603050405020304" pitchFamily="18" charset="0"/>
                <a:ea typeface="宋体" panose="02010600030101010101" pitchFamily="2" charset="-122"/>
              </a:rPr>
              <a:t>overcome </a:t>
            </a:r>
            <a:r>
              <a:rPr lang="zh-CN" altLang="en-US" sz="2800" b="1" kern="100" dirty="0">
                <a:latin typeface="Times New Roman" panose="02020603050405020304" pitchFamily="18" charset="0"/>
                <a:ea typeface="宋体" panose="02010600030101010101" pitchFamily="2" charset="-122"/>
              </a:rPr>
              <a:t>克服</a:t>
            </a:r>
            <a:endParaRPr lang="zh-CN" altLang="en-US" sz="2800" b="1" kern="1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endParaRPr lang="zh-CN" altLang="en-US" sz="32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对话气泡: 椭圆形 6"/>
          <p:cNvSpPr/>
          <p:nvPr/>
        </p:nvSpPr>
        <p:spPr>
          <a:xfrm>
            <a:off x="5360747" y="4873493"/>
            <a:ext cx="1183488" cy="596495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观察与总结结构：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162031" y="1389893"/>
            <a:ext cx="10178322" cy="3593591"/>
          </a:xfrm>
        </p:spPr>
        <p:txBody>
          <a:bodyPr>
            <a:normAutofit fontScale="85000"/>
          </a:bodyPr>
          <a:lstStyle/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3200" kern="100" dirty="0"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Uncontrollably, a wave of nervousness washed over me as I gave my first class in </a:t>
            </a:r>
            <a:r>
              <a:rPr lang="en-US" altLang="zh-CN" sz="3200" kern="100" dirty="0" err="1"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Luoding</a:t>
            </a:r>
            <a:r>
              <a:rPr lang="en-US" altLang="zh-CN" sz="3200" kern="100" dirty="0"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 Middle School.</a:t>
            </a:r>
            <a:endParaRPr lang="en-US" altLang="zh-CN" sz="3200" kern="100" dirty="0">
              <a:effectLst/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3200" kern="100" dirty="0"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Instantly, a strong sense of excitement took hold of me when I knew</a:t>
            </a:r>
            <a:r>
              <a:rPr lang="en-US" altLang="zh-CN" sz="3200" kern="100" dirty="0"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 that I was admitted into Sun </a:t>
            </a:r>
            <a:r>
              <a:rPr lang="en-US" altLang="zh-CN" sz="3200" kern="100" dirty="0" err="1"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Yat</a:t>
            </a:r>
            <a:r>
              <a:rPr lang="en-US" altLang="zh-CN" sz="3200" kern="100" dirty="0"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-Sen University .</a:t>
            </a:r>
            <a:endParaRPr lang="en-US" altLang="zh-CN" sz="3200" kern="100" dirty="0">
              <a:effectLst/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3200" kern="100" dirty="0"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Suddenly, a strong surge of fear enveloped him as the bear drew nearer.</a:t>
            </a:r>
            <a:endParaRPr lang="en-US" altLang="zh-CN" sz="3200" kern="100" dirty="0">
              <a:effectLst/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>
              <a:lnSpc>
                <a:spcPct val="150000"/>
              </a:lnSpc>
            </a:pPr>
            <a:endParaRPr lang="zh-CN" altLang="en-US" sz="3600" dirty="0"/>
          </a:p>
        </p:txBody>
      </p:sp>
      <p:sp>
        <p:nvSpPr>
          <p:cNvPr id="4" name="矩形: 圆角 3"/>
          <p:cNvSpPr/>
          <p:nvPr/>
        </p:nvSpPr>
        <p:spPr>
          <a:xfrm>
            <a:off x="5204012" y="1452646"/>
            <a:ext cx="1783976" cy="636495"/>
          </a:xfrm>
          <a:prstGeom prst="round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5" name="文本框 4"/>
          <p:cNvSpPr txBox="1"/>
          <p:nvPr/>
        </p:nvSpPr>
        <p:spPr>
          <a:xfrm>
            <a:off x="1867450" y="4329954"/>
            <a:ext cx="876748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中心结构：情绪</a:t>
            </a:r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n. + v.</a:t>
            </a:r>
            <a:r>
              <a:rPr lang="zh-CN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sb + as/when sb do </a:t>
            </a:r>
            <a:r>
              <a:rPr lang="en-US" altLang="zh-CN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sth</a:t>
            </a:r>
            <a:endParaRPr lang="en-US" altLang="zh-CN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矩形: 圆角 7"/>
          <p:cNvSpPr/>
          <p:nvPr/>
        </p:nvSpPr>
        <p:spPr>
          <a:xfrm>
            <a:off x="5248836" y="2604692"/>
            <a:ext cx="1582270" cy="636495"/>
          </a:xfrm>
          <a:prstGeom prst="round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9" name="矩形: 圆角 8"/>
          <p:cNvSpPr/>
          <p:nvPr/>
        </p:nvSpPr>
        <p:spPr>
          <a:xfrm>
            <a:off x="5248836" y="3768458"/>
            <a:ext cx="632011" cy="561496"/>
          </a:xfrm>
          <a:prstGeom prst="round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cxnSp>
        <p:nvCxnSpPr>
          <p:cNvPr id="11" name="直接连接符 10"/>
          <p:cNvCxnSpPr/>
          <p:nvPr/>
        </p:nvCxnSpPr>
        <p:spPr>
          <a:xfrm>
            <a:off x="7091082" y="1874517"/>
            <a:ext cx="1631577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接连接符 14"/>
          <p:cNvCxnSpPr/>
          <p:nvPr/>
        </p:nvCxnSpPr>
        <p:spPr>
          <a:xfrm>
            <a:off x="6831106" y="3075788"/>
            <a:ext cx="1792941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接连接符 17"/>
          <p:cNvCxnSpPr/>
          <p:nvPr/>
        </p:nvCxnSpPr>
        <p:spPr>
          <a:xfrm>
            <a:off x="5930152" y="4286024"/>
            <a:ext cx="1411942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双括号 20"/>
          <p:cNvSpPr/>
          <p:nvPr/>
        </p:nvSpPr>
        <p:spPr>
          <a:xfrm>
            <a:off x="9332259" y="1278016"/>
            <a:ext cx="2052918" cy="985753"/>
          </a:xfrm>
          <a:prstGeom prst="bracketPair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" name="双括号 22"/>
          <p:cNvSpPr/>
          <p:nvPr/>
        </p:nvSpPr>
        <p:spPr>
          <a:xfrm>
            <a:off x="1107692" y="1821093"/>
            <a:ext cx="5615837" cy="1020719"/>
          </a:xfrm>
          <a:prstGeom prst="bracketPair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4" name="双括号 23"/>
          <p:cNvSpPr/>
          <p:nvPr/>
        </p:nvSpPr>
        <p:spPr>
          <a:xfrm>
            <a:off x="9179858" y="2375646"/>
            <a:ext cx="2250142" cy="985753"/>
          </a:xfrm>
          <a:prstGeom prst="bracketPair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5" name="双括号 24"/>
          <p:cNvSpPr/>
          <p:nvPr/>
        </p:nvSpPr>
        <p:spPr>
          <a:xfrm>
            <a:off x="1144102" y="2976492"/>
            <a:ext cx="6977922" cy="985753"/>
          </a:xfrm>
          <a:prstGeom prst="bracketPair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6" name="双括号 25"/>
          <p:cNvSpPr/>
          <p:nvPr/>
        </p:nvSpPr>
        <p:spPr>
          <a:xfrm>
            <a:off x="7996517" y="3534249"/>
            <a:ext cx="3388659" cy="985753"/>
          </a:xfrm>
          <a:prstGeom prst="bracketPair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8" name="文本框 27"/>
          <p:cNvSpPr txBox="1"/>
          <p:nvPr/>
        </p:nvSpPr>
        <p:spPr>
          <a:xfrm>
            <a:off x="2221851" y="4914260"/>
            <a:ext cx="7891733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zh-CN" altLang="en-US" sz="3200" b="1" kern="100" dirty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当某人做某事时，一股</a:t>
            </a:r>
            <a:r>
              <a:rPr lang="en-US" altLang="zh-CN" sz="3200" b="1" kern="100" dirty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...</a:t>
            </a:r>
            <a:r>
              <a:rPr lang="zh-CN" altLang="en-US" sz="3200" b="1" kern="100" dirty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情绪涌上心头</a:t>
            </a:r>
            <a:endParaRPr lang="zh-CN" altLang="en-US" sz="2400" kern="100" dirty="0">
              <a:effectLst/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3469341" y="5629835"/>
            <a:ext cx="6992471" cy="523220"/>
          </a:xfrm>
          <a:prstGeom prst="rect">
            <a:avLst/>
          </a:prstGeom>
          <a:solidFill>
            <a:srgbClr val="F8B323"/>
          </a:solidFill>
        </p:spPr>
        <p:txBody>
          <a:bodyPr wrap="square" rtlCol="0">
            <a:spAutoFit/>
          </a:bodyPr>
          <a:lstStyle/>
          <a:p>
            <a:r>
              <a:rPr lang="en-US" altLang="zh-CN" sz="2800" dirty="0"/>
              <a:t>a/an strong/intense wave/sense/surge of</a:t>
            </a:r>
            <a:endParaRPr lang="zh-CN" alt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4" grpId="0" animBg="1"/>
      <p:bldP spid="5" grpId="0"/>
      <p:bldP spid="8" grpId="0" animBg="1"/>
      <p:bldP spid="9" grpId="0" animBg="1"/>
      <p:bldP spid="21" grpId="0" animBg="1"/>
      <p:bldP spid="23" grpId="0" animBg="1"/>
      <p:bldP spid="24" grpId="0" animBg="1"/>
      <p:bldP spid="25" grpId="0" animBg="1"/>
      <p:bldP spid="26" grpId="0" animBg="1"/>
      <p:bldP spid="28" grpId="0"/>
      <p:bldP spid="1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96470" y="50425"/>
            <a:ext cx="10408023" cy="738469"/>
          </a:xfrm>
        </p:spPr>
        <p:txBody>
          <a:bodyPr>
            <a:normAutofit fontScale="90000"/>
          </a:bodyPr>
          <a:lstStyle/>
          <a:p>
            <a:r>
              <a:rPr lang="zh-CN" altLang="en-US" b="1" dirty="0"/>
              <a:t>真题演练：</a:t>
            </a:r>
            <a:endParaRPr lang="zh-CN" altLang="en-US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96470" y="870205"/>
            <a:ext cx="10769993" cy="12633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sz="3600" b="1" kern="100" dirty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当</a:t>
            </a:r>
            <a:r>
              <a:rPr lang="en-US" altLang="zh-CN" sz="3600" b="1" kern="100" dirty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David</a:t>
            </a:r>
            <a:r>
              <a:rPr lang="zh-CN" altLang="en-US" sz="3600" b="1" kern="100" dirty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穿过终点线的时候，我非常的骄傲和开心。（</a:t>
            </a:r>
            <a:r>
              <a:rPr lang="en-US" altLang="zh-CN" sz="3600" b="1" kern="100" dirty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2022.6</a:t>
            </a:r>
            <a:r>
              <a:rPr lang="zh-CN" altLang="en-US" sz="3600" b="1" kern="100" dirty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月新高考</a:t>
            </a:r>
            <a:r>
              <a:rPr lang="en-US" altLang="zh-CN" sz="3600" b="1" kern="100" dirty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1</a:t>
            </a:r>
            <a:r>
              <a:rPr lang="zh-CN" altLang="en-US" sz="3600" b="1" kern="100" dirty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卷）</a:t>
            </a:r>
            <a:endParaRPr lang="zh-CN" altLang="en-US" sz="3600" b="1" kern="100" dirty="0">
              <a:effectLst/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896470" y="2064323"/>
            <a:ext cx="11038934" cy="119888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 algn="just">
              <a:spcBef>
                <a:spcPts val="0"/>
              </a:spcBef>
              <a:spcAft>
                <a:spcPts val="0"/>
              </a:spcAft>
            </a:pPr>
            <a:r>
              <a:rPr lang="en-US" altLang="zh-CN" sz="3600" kern="100" dirty="0"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A sense of pride and excitement enveloped me when I watched David cross the finishing line.</a:t>
            </a:r>
            <a:endParaRPr lang="en-US" altLang="zh-CN" sz="2800" kern="100" dirty="0">
              <a:solidFill>
                <a:schemeClr val="accent1">
                  <a:lumMod val="50000"/>
                </a:schemeClr>
              </a:solidFill>
              <a:effectLst/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4" name="内容占位符 2"/>
          <p:cNvSpPr txBox="1"/>
          <p:nvPr/>
        </p:nvSpPr>
        <p:spPr>
          <a:xfrm>
            <a:off x="896470" y="3429000"/>
            <a:ext cx="10769993" cy="12633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zh-CN" altLang="en-US" sz="36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当我看到她</a:t>
            </a:r>
            <a:r>
              <a:rPr lang="en-US" altLang="zh-CN" sz="36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(</a:t>
            </a:r>
            <a:r>
              <a:rPr lang="zh-CN" altLang="en-US" sz="36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蜂鸟</a:t>
            </a:r>
            <a:r>
              <a:rPr lang="en-US" altLang="zh-CN" sz="36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)</a:t>
            </a:r>
            <a:r>
              <a:rPr lang="zh-CN" altLang="en-US" sz="36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停在我的车上时，我非常的激动。（</a:t>
            </a:r>
            <a:r>
              <a:rPr lang="en-US" altLang="zh-CN" sz="36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2023.1</a:t>
            </a:r>
            <a:r>
              <a:rPr lang="zh-CN" altLang="en-US" sz="36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月浙江卷）</a:t>
            </a:r>
            <a:endParaRPr lang="zh-CN" altLang="en-US" sz="3600" b="1" kern="100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896470" y="4787466"/>
            <a:ext cx="11038934" cy="119888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 algn="just">
              <a:spcBef>
                <a:spcPts val="0"/>
              </a:spcBef>
              <a:spcAft>
                <a:spcPts val="0"/>
              </a:spcAft>
            </a:pPr>
            <a:r>
              <a:rPr lang="en-US" altLang="zh-CN" sz="3600" kern="100" dirty="0"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A surge of </a:t>
            </a:r>
            <a:r>
              <a:rPr lang="en-US" altLang="zh-CN" sz="3600" kern="1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excitement </a:t>
            </a:r>
            <a:r>
              <a:rPr lang="en-US" altLang="zh-CN" sz="3600" kern="100" dirty="0"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took hold of me when I noticed her resting on my car.</a:t>
            </a:r>
            <a:endParaRPr lang="en-US" altLang="zh-CN" sz="2800" kern="100" dirty="0">
              <a:solidFill>
                <a:schemeClr val="accent1">
                  <a:lumMod val="50000"/>
                </a:schemeClr>
              </a:solidFill>
              <a:effectLst/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041006" y="1846273"/>
            <a:ext cx="10783441" cy="3593591"/>
          </a:xfrm>
        </p:spPr>
        <p:txBody>
          <a:bodyPr/>
          <a:lstStyle/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2700" kern="100" dirty="0">
                <a:latin typeface="Times New Roman" panose="02020603050405020304" pitchFamily="18" charset="0"/>
                <a:ea typeface="宋体" panose="02010600030101010101" pitchFamily="2" charset="-122"/>
              </a:rPr>
              <a:t>Nervous and scared, Peter managed to step onto the stage, starting to deliver his speech. </a:t>
            </a:r>
            <a:endParaRPr lang="en-US" altLang="zh-CN" sz="2700" kern="1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2700" kern="100" dirty="0">
                <a:latin typeface="Times New Roman" panose="02020603050405020304" pitchFamily="18" charset="0"/>
                <a:ea typeface="宋体" panose="02010600030101010101" pitchFamily="2" charset="-122"/>
              </a:rPr>
              <a:t>Confident and determined , David kept on running, struggling to reach the finish line .</a:t>
            </a:r>
            <a:endParaRPr lang="en-US" altLang="zh-CN" sz="2700" kern="1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2700" kern="100" dirty="0">
                <a:latin typeface="Times New Roman" panose="02020603050405020304" pitchFamily="18" charset="0"/>
                <a:ea typeface="宋体" panose="02010600030101010101" pitchFamily="2" charset="-122"/>
              </a:rPr>
              <a:t>Depressed and helpless, Eric burst into tears, wondering what to do next.</a:t>
            </a:r>
            <a:endParaRPr lang="en-US" altLang="zh-CN" sz="2700" kern="1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endParaRPr lang="zh-CN" altLang="en-US" dirty="0"/>
          </a:p>
        </p:txBody>
      </p:sp>
      <p:sp>
        <p:nvSpPr>
          <p:cNvPr id="5" name="文本框 4"/>
          <p:cNvSpPr txBox="1"/>
          <p:nvPr/>
        </p:nvSpPr>
        <p:spPr>
          <a:xfrm>
            <a:off x="1251677" y="440983"/>
            <a:ext cx="9900417" cy="33374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just">
              <a:lnSpc>
                <a:spcPts val="17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3600" b="1" kern="100" cap="all" spc="200" dirty="0">
                <a:solidFill>
                  <a:schemeClr val="tx2"/>
                </a:solidFill>
                <a:latin typeface="隶书" panose="02010509060101010101" pitchFamily="49" charset="-122"/>
                <a:ea typeface="隶书" panose="02010509060101010101" pitchFamily="49" charset="-122"/>
                <a:cs typeface="+mj-cs"/>
              </a:rPr>
              <a:t>技巧</a:t>
            </a:r>
            <a:r>
              <a:rPr lang="en-US" altLang="zh-CN" sz="3600" b="1" kern="100" cap="all" spc="200" dirty="0">
                <a:solidFill>
                  <a:schemeClr val="tx2"/>
                </a:solidFill>
                <a:latin typeface="隶书" panose="02010509060101010101" pitchFamily="49" charset="-122"/>
                <a:ea typeface="隶书" panose="02010509060101010101" pitchFamily="49" charset="-122"/>
                <a:cs typeface="+mj-cs"/>
              </a:rPr>
              <a:t>2: </a:t>
            </a:r>
            <a:r>
              <a:rPr lang="zh-CN" altLang="en-US" sz="3600" b="1" kern="100" cap="all" spc="200" dirty="0">
                <a:solidFill>
                  <a:schemeClr val="tx2"/>
                </a:solidFill>
                <a:latin typeface="隶书" panose="02010509060101010101" pitchFamily="49" charset="-122"/>
                <a:ea typeface="隶书" panose="02010509060101010101" pitchFamily="49" charset="-122"/>
                <a:cs typeface="+mj-cs"/>
              </a:rPr>
              <a:t>形容词并列开头</a:t>
            </a:r>
            <a:endParaRPr lang="zh-CN" altLang="en-US" sz="3600" b="1" kern="100" cap="all" spc="200" dirty="0">
              <a:solidFill>
                <a:schemeClr val="tx2"/>
              </a:solidFill>
              <a:latin typeface="隶书" panose="02010509060101010101" pitchFamily="49" charset="-122"/>
              <a:ea typeface="隶书" panose="02010509060101010101" pitchFamily="49" charset="-122"/>
              <a:cs typeface="+mj-cs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1251677" y="1083839"/>
            <a:ext cx="60960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3600" b="1" kern="100" cap="all" spc="200" dirty="0">
                <a:solidFill>
                  <a:schemeClr val="tx2"/>
                </a:solidFill>
                <a:latin typeface="隶书" panose="02010509060101010101" pitchFamily="49" charset="-122"/>
                <a:ea typeface="隶书" panose="02010509060101010101" pitchFamily="49" charset="-122"/>
                <a:cs typeface="+mj-cs"/>
              </a:rPr>
              <a:t>观察与总结结构</a:t>
            </a:r>
            <a:r>
              <a:rPr lang="zh-CN" altLang="en-US" sz="3600" dirty="0"/>
              <a:t>：</a:t>
            </a:r>
            <a:endParaRPr lang="zh-CN" altLang="en-US" sz="3600" dirty="0"/>
          </a:p>
        </p:txBody>
      </p:sp>
      <p:sp>
        <p:nvSpPr>
          <p:cNvPr id="8" name="矩形: 圆角 7"/>
          <p:cNvSpPr/>
          <p:nvPr/>
        </p:nvSpPr>
        <p:spPr>
          <a:xfrm>
            <a:off x="1251677" y="1927776"/>
            <a:ext cx="1348088" cy="636495"/>
          </a:xfrm>
          <a:prstGeom prst="round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9" name="矩形: 圆角 8"/>
          <p:cNvSpPr/>
          <p:nvPr/>
        </p:nvSpPr>
        <p:spPr>
          <a:xfrm>
            <a:off x="3256340" y="1927776"/>
            <a:ext cx="1123636" cy="636495"/>
          </a:xfrm>
          <a:prstGeom prst="round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10" name="矩形: 圆角 9"/>
          <p:cNvSpPr/>
          <p:nvPr/>
        </p:nvSpPr>
        <p:spPr>
          <a:xfrm>
            <a:off x="1326956" y="3208294"/>
            <a:ext cx="1461964" cy="636495"/>
          </a:xfrm>
          <a:prstGeom prst="round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11" name="矩形: 圆角 10"/>
          <p:cNvSpPr/>
          <p:nvPr/>
        </p:nvSpPr>
        <p:spPr>
          <a:xfrm>
            <a:off x="3407689" y="3208293"/>
            <a:ext cx="1630655" cy="636495"/>
          </a:xfrm>
          <a:prstGeom prst="round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12" name="矩形: 圆角 11"/>
          <p:cNvSpPr/>
          <p:nvPr/>
        </p:nvSpPr>
        <p:spPr>
          <a:xfrm>
            <a:off x="1326956" y="4406158"/>
            <a:ext cx="1461964" cy="636495"/>
          </a:xfrm>
          <a:prstGeom prst="round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13" name="矩形: 圆角 12"/>
          <p:cNvSpPr/>
          <p:nvPr/>
        </p:nvSpPr>
        <p:spPr>
          <a:xfrm>
            <a:off x="3387453" y="4437899"/>
            <a:ext cx="1303419" cy="636495"/>
          </a:xfrm>
          <a:prstGeom prst="round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14" name="文本框 13"/>
          <p:cNvSpPr txBox="1"/>
          <p:nvPr/>
        </p:nvSpPr>
        <p:spPr>
          <a:xfrm>
            <a:off x="2972877" y="5228979"/>
            <a:ext cx="55950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中心结构：</a:t>
            </a:r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adj.1+adj.2, </a:t>
            </a:r>
            <a:r>
              <a:rPr lang="zh-CN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主句</a:t>
            </a:r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06839" y="23541"/>
            <a:ext cx="10178322" cy="1492132"/>
          </a:xfrm>
        </p:spPr>
        <p:txBody>
          <a:bodyPr/>
          <a:lstStyle/>
          <a:p>
            <a:r>
              <a:rPr lang="zh-CN" altLang="en-US" b="1" dirty="0"/>
              <a:t>真题演练：</a:t>
            </a:r>
            <a:endParaRPr lang="zh-CN" altLang="en-US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96470" y="868827"/>
            <a:ext cx="10769993" cy="145409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sz="3600" b="1" kern="100" dirty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感到坚定和受到鼓舞，</a:t>
            </a:r>
            <a:r>
              <a:rPr lang="en-US" altLang="zh-CN" sz="3600" b="1" kern="100" dirty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David</a:t>
            </a:r>
            <a:r>
              <a:rPr lang="zh-CN" altLang="en-US" sz="3600" b="1" kern="100" dirty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抬起头，感激地看着我。</a:t>
            </a:r>
            <a:r>
              <a:rPr lang="en-US" altLang="zh-CN" sz="3600" b="1" kern="100" dirty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(2022</a:t>
            </a:r>
            <a:r>
              <a:rPr lang="zh-CN" altLang="en-US" sz="3600" b="1" kern="100" dirty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全国</a:t>
            </a:r>
            <a:r>
              <a:rPr lang="en-US" altLang="zh-CN" sz="3600" b="1" kern="100" dirty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1</a:t>
            </a:r>
            <a:r>
              <a:rPr lang="zh-CN" altLang="en-US" sz="3600" b="1" kern="100" dirty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卷</a:t>
            </a:r>
            <a:r>
              <a:rPr lang="en-US" altLang="zh-CN" sz="3600" b="1" kern="100" dirty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)</a:t>
            </a:r>
            <a:endParaRPr lang="zh-CN" alt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896470" y="2064323"/>
            <a:ext cx="11038934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 algn="just">
              <a:spcBef>
                <a:spcPts val="0"/>
              </a:spcBef>
              <a:spcAft>
                <a:spcPts val="0"/>
              </a:spcAft>
            </a:pPr>
            <a:r>
              <a:rPr lang="en-US" altLang="zh-CN" sz="3600" b="1" kern="100" dirty="0"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Determined and inspired , David raised his head , looking at me with gratitude .</a:t>
            </a:r>
            <a:endParaRPr lang="en-US" altLang="zh-CN" sz="2800" b="1" kern="100" dirty="0">
              <a:solidFill>
                <a:schemeClr val="accent1">
                  <a:lumMod val="50000"/>
                </a:schemeClr>
              </a:solidFill>
              <a:effectLst/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4" name="内容占位符 2"/>
          <p:cNvSpPr txBox="1"/>
          <p:nvPr/>
        </p:nvSpPr>
        <p:spPr>
          <a:xfrm>
            <a:off x="896470" y="3264652"/>
            <a:ext cx="10769993" cy="14540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zh-CN" altLang="en-US" sz="36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我想，也许今天她</a:t>
            </a:r>
            <a:r>
              <a:rPr lang="en-US" altLang="zh-CN" sz="36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(</a:t>
            </a:r>
            <a:r>
              <a:rPr lang="zh-CN" altLang="en-US" sz="36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蜂鸟</a:t>
            </a:r>
            <a:r>
              <a:rPr lang="en-US" altLang="zh-CN" sz="36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)</a:t>
            </a:r>
            <a:r>
              <a:rPr lang="zh-CN" altLang="en-US" sz="36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不会来农场了，我感到些许失望和难过。</a:t>
            </a:r>
            <a:r>
              <a:rPr lang="en-US" altLang="zh-CN" sz="36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(2023</a:t>
            </a:r>
            <a:r>
              <a:rPr lang="zh-CN" altLang="en-US" sz="36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年</a:t>
            </a:r>
            <a:r>
              <a:rPr lang="en-US" altLang="zh-CN" sz="36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1</a:t>
            </a:r>
            <a:r>
              <a:rPr lang="zh-CN" altLang="en-US" sz="36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月浙江卷</a:t>
            </a:r>
            <a:r>
              <a:rPr lang="en-US" altLang="zh-CN" sz="36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)</a:t>
            </a:r>
            <a:endParaRPr lang="zh-CN" alt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896470" y="4610299"/>
            <a:ext cx="11038934" cy="119888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 algn="just">
              <a:spcBef>
                <a:spcPts val="0"/>
              </a:spcBef>
              <a:spcAft>
                <a:spcPts val="0"/>
              </a:spcAft>
            </a:pPr>
            <a:r>
              <a:rPr lang="en-US" altLang="zh-CN" sz="3600" b="1" kern="100" dirty="0"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Sort of disappointed and sad, I thought to myself “maybe she won’t come today.”</a:t>
            </a:r>
            <a:endParaRPr lang="en-US" altLang="zh-CN" sz="2800" b="1" kern="100" dirty="0">
              <a:solidFill>
                <a:schemeClr val="accent1">
                  <a:lumMod val="50000"/>
                </a:schemeClr>
              </a:solidFill>
              <a:effectLst/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041006" y="1846273"/>
            <a:ext cx="10783441" cy="3593591"/>
          </a:xfrm>
        </p:spPr>
        <p:txBody>
          <a:bodyPr/>
          <a:lstStyle/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2700" kern="100" dirty="0">
                <a:latin typeface="Times New Roman" panose="02020603050405020304" pitchFamily="18" charset="0"/>
                <a:ea typeface="宋体" panose="02010600030101010101" pitchFamily="2" charset="-122"/>
              </a:rPr>
              <a:t>.Extremely tired as he was, David made up his mind to finish the race. </a:t>
            </a:r>
            <a:endParaRPr lang="en-US" altLang="zh-CN" sz="2700" kern="1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2700" kern="100" dirty="0">
                <a:latin typeface="Times New Roman" panose="02020603050405020304" pitchFamily="18" charset="0"/>
                <a:ea typeface="宋体" panose="02010600030101010101" pitchFamily="2" charset="-122"/>
              </a:rPr>
              <a:t>Exhausted and hungry though he was, he carried on climbing the mountain. </a:t>
            </a:r>
            <a:endParaRPr lang="zh-CN" altLang="en-US" dirty="0"/>
          </a:p>
        </p:txBody>
      </p:sp>
      <p:sp>
        <p:nvSpPr>
          <p:cNvPr id="5" name="文本框 4"/>
          <p:cNvSpPr txBox="1"/>
          <p:nvPr/>
        </p:nvSpPr>
        <p:spPr>
          <a:xfrm>
            <a:off x="1251677" y="440983"/>
            <a:ext cx="9900417" cy="33374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just">
              <a:lnSpc>
                <a:spcPts val="17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3600" b="1" kern="100" cap="all" spc="200" dirty="0">
                <a:solidFill>
                  <a:schemeClr val="tx2"/>
                </a:solidFill>
                <a:latin typeface="隶书" panose="02010509060101010101" pitchFamily="49" charset="-122"/>
                <a:ea typeface="隶书" panose="02010509060101010101" pitchFamily="49" charset="-122"/>
                <a:cs typeface="+mj-cs"/>
              </a:rPr>
              <a:t>技巧</a:t>
            </a:r>
            <a:r>
              <a:rPr lang="en-US" altLang="zh-CN" sz="3600" b="1" kern="100" cap="all" spc="200" dirty="0">
                <a:solidFill>
                  <a:schemeClr val="tx2"/>
                </a:solidFill>
                <a:latin typeface="隶书" panose="02010509060101010101" pitchFamily="49" charset="-122"/>
                <a:ea typeface="隶书" panose="02010509060101010101" pitchFamily="49" charset="-122"/>
                <a:cs typeface="+mj-cs"/>
              </a:rPr>
              <a:t>3: </a:t>
            </a:r>
            <a:r>
              <a:rPr lang="zh-CN" altLang="en-US" sz="3600" b="1" kern="100" cap="all" spc="200" dirty="0">
                <a:solidFill>
                  <a:schemeClr val="tx2"/>
                </a:solidFill>
                <a:latin typeface="隶书" panose="02010509060101010101" pitchFamily="49" charset="-122"/>
                <a:ea typeface="隶书" panose="02010509060101010101" pitchFamily="49" charset="-122"/>
                <a:cs typeface="+mj-cs"/>
              </a:rPr>
              <a:t>使用让步状语从句</a:t>
            </a:r>
            <a:endParaRPr lang="zh-CN" altLang="en-US" sz="3600" b="1" kern="100" cap="all" spc="200" dirty="0">
              <a:solidFill>
                <a:schemeClr val="tx2"/>
              </a:solidFill>
              <a:latin typeface="隶书" panose="02010509060101010101" pitchFamily="49" charset="-122"/>
              <a:ea typeface="隶书" panose="02010509060101010101" pitchFamily="49" charset="-122"/>
              <a:cs typeface="+mj-cs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1251677" y="1083839"/>
            <a:ext cx="60960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3600" b="1" kern="100" cap="all" spc="200" dirty="0">
                <a:solidFill>
                  <a:schemeClr val="tx2"/>
                </a:solidFill>
                <a:latin typeface="隶书" panose="02010509060101010101" pitchFamily="49" charset="-122"/>
                <a:ea typeface="隶书" panose="02010509060101010101" pitchFamily="49" charset="-122"/>
                <a:cs typeface="+mj-cs"/>
              </a:rPr>
              <a:t>观察与总结结构</a:t>
            </a:r>
            <a:r>
              <a:rPr lang="zh-CN" altLang="en-US" sz="3600" dirty="0"/>
              <a:t>：</a:t>
            </a:r>
            <a:endParaRPr lang="zh-CN" altLang="en-US" sz="3600" dirty="0"/>
          </a:p>
        </p:txBody>
      </p:sp>
      <p:sp>
        <p:nvSpPr>
          <p:cNvPr id="8" name="矩形: 圆角 7"/>
          <p:cNvSpPr/>
          <p:nvPr/>
        </p:nvSpPr>
        <p:spPr>
          <a:xfrm>
            <a:off x="1440831" y="1909094"/>
            <a:ext cx="3570439" cy="636495"/>
          </a:xfrm>
          <a:prstGeom prst="round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9" name="矩形: 圆角 8"/>
          <p:cNvSpPr/>
          <p:nvPr/>
        </p:nvSpPr>
        <p:spPr>
          <a:xfrm>
            <a:off x="1335741" y="2540812"/>
            <a:ext cx="5325035" cy="636495"/>
          </a:xfrm>
          <a:prstGeom prst="round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14" name="文本框 13"/>
          <p:cNvSpPr txBox="1"/>
          <p:nvPr/>
        </p:nvSpPr>
        <p:spPr>
          <a:xfrm>
            <a:off x="1897111" y="3871846"/>
            <a:ext cx="878881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中心结构：</a:t>
            </a:r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adj. + as/though + sb. was, </a:t>
            </a:r>
            <a:r>
              <a:rPr lang="zh-CN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主句</a:t>
            </a:r>
            <a:endParaRPr lang="zh-CN" alt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2150133" y="4725506"/>
            <a:ext cx="7891733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zh-CN" altLang="en-US" sz="32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尽管（人</a:t>
            </a:r>
            <a:r>
              <a:rPr lang="en-US" altLang="zh-CN" sz="32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…</a:t>
            </a:r>
            <a:r>
              <a:rPr lang="zh-CN" altLang="en-US" sz="32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）很</a:t>
            </a:r>
            <a:r>
              <a:rPr lang="en-US" altLang="zh-CN" sz="32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(adj…), </a:t>
            </a:r>
            <a:r>
              <a:rPr lang="zh-CN" altLang="en-US" sz="32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他</a:t>
            </a:r>
            <a:r>
              <a:rPr lang="en-US" altLang="zh-CN" sz="32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/</a:t>
            </a:r>
            <a:r>
              <a:rPr lang="zh-CN" altLang="en-US" sz="32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她 仍然</a:t>
            </a:r>
            <a:r>
              <a:rPr lang="en-US" altLang="zh-CN" sz="32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…..</a:t>
            </a:r>
            <a:endParaRPr lang="zh-CN" altLang="en-US" sz="2400" kern="100" dirty="0">
              <a:effectLst/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4" grpId="0"/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96471" y="50425"/>
            <a:ext cx="10178322" cy="1492132"/>
          </a:xfrm>
        </p:spPr>
        <p:txBody>
          <a:bodyPr/>
          <a:lstStyle/>
          <a:p>
            <a:r>
              <a:rPr lang="zh-CN" altLang="en-US" b="1" dirty="0"/>
              <a:t>真题演练：</a:t>
            </a:r>
            <a:endParaRPr lang="zh-CN" altLang="en-US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96471" y="941921"/>
            <a:ext cx="10769993" cy="359359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sz="3600" b="1" kern="100" dirty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尽管一天的工作后我</a:t>
            </a:r>
            <a:r>
              <a:rPr lang="zh-CN" altLang="en-US" sz="36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筋疲力尽</a:t>
            </a:r>
            <a:r>
              <a:rPr lang="zh-CN" altLang="en-US" sz="3600" b="1" kern="100" dirty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，但是想到那些无家可归的人吃到热饭后的笑容，一切都值得了。（</a:t>
            </a:r>
            <a:r>
              <a:rPr lang="en-US" altLang="zh-CN" sz="3600" b="1" kern="100" dirty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2022</a:t>
            </a:r>
            <a:r>
              <a:rPr lang="zh-CN" altLang="en-US" sz="3600" b="1" kern="100" dirty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年</a:t>
            </a:r>
            <a:r>
              <a:rPr lang="en-US" altLang="zh-CN" sz="3600" b="1" kern="100" dirty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6</a:t>
            </a:r>
            <a:r>
              <a:rPr lang="zh-CN" altLang="en-US" sz="36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月浙江卷</a:t>
            </a:r>
            <a:r>
              <a:rPr lang="zh-CN" altLang="en-US" sz="3600" b="1" kern="100" dirty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）</a:t>
            </a:r>
            <a:endParaRPr lang="zh-CN" alt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896471" y="2996652"/>
            <a:ext cx="11038934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 algn="just">
              <a:spcBef>
                <a:spcPts val="0"/>
              </a:spcBef>
              <a:spcAft>
                <a:spcPts val="0"/>
              </a:spcAft>
            </a:pPr>
            <a:r>
              <a:rPr lang="en-US" altLang="zh-CN" sz="3600" b="1" kern="1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Exhausted as/though I was after a whole day’s work, I still felt that was worth it when I recalled the smiles on those homeless people when they had a bite on a hot meal.</a:t>
            </a:r>
            <a:endParaRPr lang="en-US" altLang="zh-CN" sz="2800" b="1" kern="100" dirty="0">
              <a:solidFill>
                <a:schemeClr val="accent1">
                  <a:lumMod val="50000"/>
                </a:schemeClr>
              </a:solidFill>
              <a:effectLst/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041006" y="1846273"/>
            <a:ext cx="10783441" cy="3593591"/>
          </a:xfrm>
        </p:spPr>
        <p:txBody>
          <a:bodyPr/>
          <a:lstStyle/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2700" kern="100" dirty="0">
                <a:latin typeface="Times New Roman" panose="02020603050405020304" pitchFamily="18" charset="0"/>
                <a:ea typeface="宋体" panose="02010600030101010101" pitchFamily="2" charset="-122"/>
              </a:rPr>
              <a:t>Hearing the news, she was totally overwhelmed by grief, wanting to die.</a:t>
            </a:r>
            <a:endParaRPr lang="en-US" altLang="zh-CN" sz="2700" kern="1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2700" kern="100" dirty="0">
                <a:latin typeface="Times New Roman" panose="02020603050405020304" pitchFamily="18" charset="0"/>
                <a:ea typeface="宋体" panose="02010600030101010101" pitchFamily="2" charset="-122"/>
              </a:rPr>
              <a:t>Defeated by the rejection, the salesman left.</a:t>
            </a:r>
            <a:endParaRPr lang="en-US" altLang="zh-CN" sz="2700" kern="1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2700" kern="100" dirty="0">
                <a:latin typeface="Times New Roman" panose="02020603050405020304" pitchFamily="18" charset="0"/>
                <a:ea typeface="宋体" panose="02010600030101010101" pitchFamily="2" charset="-122"/>
              </a:rPr>
              <a:t>To achieve their goal, the twins got to work immediately, hoping to make their mother happy.</a:t>
            </a:r>
            <a:endParaRPr lang="zh-CN" altLang="en-US" dirty="0"/>
          </a:p>
        </p:txBody>
      </p:sp>
      <p:sp>
        <p:nvSpPr>
          <p:cNvPr id="5" name="文本框 4"/>
          <p:cNvSpPr txBox="1"/>
          <p:nvPr/>
        </p:nvSpPr>
        <p:spPr>
          <a:xfrm>
            <a:off x="1145790" y="434234"/>
            <a:ext cx="9900417" cy="33374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just">
              <a:lnSpc>
                <a:spcPts val="17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3600" b="1" kern="100" cap="all" spc="200" dirty="0">
                <a:solidFill>
                  <a:schemeClr val="tx2"/>
                </a:solidFill>
                <a:latin typeface="隶书" panose="02010509060101010101" pitchFamily="49" charset="-122"/>
                <a:ea typeface="隶书" panose="02010509060101010101" pitchFamily="49" charset="-122"/>
                <a:cs typeface="+mj-cs"/>
              </a:rPr>
              <a:t>技巧</a:t>
            </a:r>
            <a:r>
              <a:rPr lang="en-US" altLang="zh-CN" sz="3600" b="1" kern="100" cap="all" spc="200" dirty="0">
                <a:solidFill>
                  <a:schemeClr val="tx2"/>
                </a:solidFill>
                <a:latin typeface="隶书" panose="02010509060101010101" pitchFamily="49" charset="-122"/>
                <a:ea typeface="隶书" panose="02010509060101010101" pitchFamily="49" charset="-122"/>
                <a:cs typeface="+mj-cs"/>
              </a:rPr>
              <a:t>4: </a:t>
            </a:r>
            <a:r>
              <a:rPr lang="zh-CN" altLang="en-US" sz="3600" b="1" kern="100" cap="all" spc="200" dirty="0">
                <a:solidFill>
                  <a:schemeClr val="tx2"/>
                </a:solidFill>
                <a:latin typeface="隶书" panose="02010509060101010101" pitchFamily="49" charset="-122"/>
                <a:ea typeface="隶书" panose="02010509060101010101" pitchFamily="49" charset="-122"/>
                <a:cs typeface="+mj-cs"/>
              </a:rPr>
              <a:t>使用非谓语</a:t>
            </a:r>
            <a:endParaRPr lang="zh-CN" altLang="en-US" sz="3600" b="1" kern="100" cap="all" spc="200" dirty="0">
              <a:solidFill>
                <a:schemeClr val="tx2"/>
              </a:solidFill>
              <a:latin typeface="隶书" panose="02010509060101010101" pitchFamily="49" charset="-122"/>
              <a:ea typeface="隶书" panose="02010509060101010101" pitchFamily="49" charset="-122"/>
              <a:cs typeface="+mj-cs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1251677" y="1065499"/>
            <a:ext cx="60960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3600" b="1" kern="100" cap="all" spc="200" dirty="0">
                <a:solidFill>
                  <a:schemeClr val="tx2"/>
                </a:solidFill>
                <a:latin typeface="隶书" panose="02010509060101010101" pitchFamily="49" charset="-122"/>
                <a:ea typeface="隶书" panose="02010509060101010101" pitchFamily="49" charset="-122"/>
                <a:cs typeface="+mj-cs"/>
              </a:rPr>
              <a:t>观察与总结结构</a:t>
            </a:r>
            <a:r>
              <a:rPr lang="zh-CN" altLang="en-US" sz="3600" dirty="0"/>
              <a:t>：</a:t>
            </a:r>
            <a:endParaRPr lang="zh-CN" altLang="en-US" sz="3600" dirty="0"/>
          </a:p>
        </p:txBody>
      </p:sp>
      <p:sp>
        <p:nvSpPr>
          <p:cNvPr id="8" name="矩形: 圆角 7"/>
          <p:cNvSpPr/>
          <p:nvPr/>
        </p:nvSpPr>
        <p:spPr>
          <a:xfrm>
            <a:off x="1335741" y="1909094"/>
            <a:ext cx="1192307" cy="636495"/>
          </a:xfrm>
          <a:prstGeom prst="round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9" name="矩形: 圆角 8"/>
          <p:cNvSpPr/>
          <p:nvPr/>
        </p:nvSpPr>
        <p:spPr>
          <a:xfrm>
            <a:off x="9215719" y="1904317"/>
            <a:ext cx="2026022" cy="636495"/>
          </a:xfrm>
          <a:prstGeom prst="round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14" name="文本框 13"/>
          <p:cNvSpPr txBox="1"/>
          <p:nvPr/>
        </p:nvSpPr>
        <p:spPr>
          <a:xfrm>
            <a:off x="1797422" y="4770756"/>
            <a:ext cx="976704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中心结构：非谓语</a:t>
            </a:r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做状语</a:t>
            </a:r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zh-CN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zh-CN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主句 </a:t>
            </a:r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zh-CN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非谓语（做状语）</a:t>
            </a:r>
            <a:endParaRPr lang="zh-CN" alt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矩形: 圆角 3"/>
          <p:cNvSpPr/>
          <p:nvPr/>
        </p:nvSpPr>
        <p:spPr>
          <a:xfrm>
            <a:off x="1335741" y="2569834"/>
            <a:ext cx="1299883" cy="636495"/>
          </a:xfrm>
          <a:prstGeom prst="round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6" name="矩形: 圆角 5"/>
          <p:cNvSpPr/>
          <p:nvPr/>
        </p:nvSpPr>
        <p:spPr>
          <a:xfrm>
            <a:off x="1335740" y="3220840"/>
            <a:ext cx="3003177" cy="636495"/>
          </a:xfrm>
          <a:prstGeom prst="round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10" name="矩形: 圆角 9"/>
          <p:cNvSpPr/>
          <p:nvPr/>
        </p:nvSpPr>
        <p:spPr>
          <a:xfrm>
            <a:off x="9520519" y="3136461"/>
            <a:ext cx="2303928" cy="636495"/>
          </a:xfrm>
          <a:prstGeom prst="round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11" name="矩形: 圆角 10"/>
          <p:cNvSpPr/>
          <p:nvPr/>
        </p:nvSpPr>
        <p:spPr>
          <a:xfrm>
            <a:off x="1041005" y="3857335"/>
            <a:ext cx="2804853" cy="636495"/>
          </a:xfrm>
          <a:prstGeom prst="round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4" grpId="0"/>
      <p:bldP spid="4" grpId="0" animBg="1"/>
      <p:bldP spid="6" grpId="0" animBg="1"/>
      <p:bldP spid="10" grpId="0" animBg="1"/>
      <p:bldP spid="1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051628" y="1742056"/>
            <a:ext cx="10318418" cy="4394988"/>
          </a:xfrm>
        </p:spPr>
        <p:txBody>
          <a:bodyPr/>
          <a:lstStyle/>
          <a:p>
            <a:r>
              <a:rPr lang="zh-CN" altLang="en-US" sz="7200" dirty="0">
                <a:latin typeface="隶书" panose="02010509060101010101" pitchFamily="49" charset="-122"/>
                <a:ea typeface="隶书" panose="02010509060101010101" pitchFamily="49" charset="-122"/>
              </a:rPr>
              <a:t>读后续写</a:t>
            </a:r>
            <a:br>
              <a:rPr lang="en-US" altLang="zh-CN" sz="7200" dirty="0">
                <a:latin typeface="隶书" panose="02010509060101010101" pitchFamily="49" charset="-122"/>
                <a:ea typeface="隶书" panose="02010509060101010101" pitchFamily="49" charset="-122"/>
              </a:rPr>
            </a:br>
            <a:r>
              <a:rPr lang="zh-CN" altLang="en-US" sz="7200" dirty="0">
                <a:latin typeface="隶书" panose="02010509060101010101" pitchFamily="49" charset="-122"/>
                <a:ea typeface="隶书" panose="02010509060101010101" pitchFamily="49" charset="-122"/>
              </a:rPr>
              <a:t>高分攻略</a:t>
            </a:r>
            <a:br>
              <a:rPr lang="en-US" altLang="zh-CN" sz="7200" dirty="0">
                <a:latin typeface="隶书" panose="02010509060101010101" pitchFamily="49" charset="-122"/>
                <a:ea typeface="隶书" panose="02010509060101010101" pitchFamily="49" charset="-122"/>
              </a:rPr>
            </a:br>
            <a:r>
              <a:rPr lang="zh-CN" altLang="en-US" sz="7200" dirty="0">
                <a:solidFill>
                  <a:srgbClr val="F8B323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之</a:t>
            </a:r>
            <a:br>
              <a:rPr lang="en-US" altLang="zh-CN" sz="7200" dirty="0">
                <a:latin typeface="隶书" panose="02010509060101010101" pitchFamily="49" charset="-122"/>
                <a:ea typeface="隶书" panose="02010509060101010101" pitchFamily="49" charset="-122"/>
              </a:rPr>
            </a:br>
            <a:r>
              <a:rPr lang="zh-CN" altLang="en-US" sz="7200" dirty="0">
                <a:latin typeface="隶书" panose="02010509060101010101" pitchFamily="49" charset="-122"/>
                <a:ea typeface="隶书" panose="02010509060101010101" pitchFamily="49" charset="-122"/>
              </a:rPr>
              <a:t>情绪描写</a:t>
            </a:r>
            <a:br>
              <a:rPr lang="en-US" altLang="zh-CN" dirty="0">
                <a:latin typeface="隶书" panose="02010509060101010101" pitchFamily="49" charset="-122"/>
                <a:ea typeface="隶书" panose="02010509060101010101" pitchFamily="49" charset="-122"/>
              </a:rPr>
            </a:br>
            <a:endParaRPr lang="zh-CN" altLang="en-US" dirty="0">
              <a:latin typeface="隶书" panose="02010509060101010101" pitchFamily="49" charset="-122"/>
              <a:ea typeface="隶书" panose="02010509060101010101" pitchFamily="49" charset="-122"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7397088" y="5038915"/>
            <a:ext cx="5422884" cy="742279"/>
          </a:xfrm>
        </p:spPr>
        <p:txBody>
          <a:bodyPr>
            <a:normAutofit lnSpcReduction="10000"/>
          </a:bodyPr>
          <a:lstStyle/>
          <a:p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苏骅</a:t>
            </a:r>
            <a:endParaRPr lang="en-US" altLang="zh-C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Olivia</a:t>
            </a:r>
            <a:endParaRPr lang="zh-CN" altLang="en-US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1662135" y="5733207"/>
            <a:ext cx="10225064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4000" cap="all" spc="800" dirty="0">
                <a:solidFill>
                  <a:schemeClr val="tx2"/>
                </a:solidFill>
                <a:latin typeface="隶书" panose="02010509060101010101" pitchFamily="49" charset="-122"/>
                <a:ea typeface="隶书" panose="02010509060101010101" pitchFamily="49" charset="-122"/>
                <a:cs typeface="+mj-cs"/>
              </a:rPr>
              <a:t>例析</a:t>
            </a:r>
            <a:r>
              <a:rPr lang="zh-CN" altLang="en-US" sz="3600" cap="all" spc="800" dirty="0">
                <a:solidFill>
                  <a:schemeClr val="tx2"/>
                </a:solidFill>
                <a:latin typeface="隶书" panose="02010509060101010101" pitchFamily="49" charset="-122"/>
                <a:ea typeface="隶书" panose="02010509060101010101" pitchFamily="49" charset="-122"/>
                <a:cs typeface="+mj-cs"/>
              </a:rPr>
              <a:t>2023</a:t>
            </a:r>
            <a:r>
              <a:rPr lang="zh-CN" altLang="en-US" sz="4000" cap="all" spc="800" dirty="0">
                <a:solidFill>
                  <a:schemeClr val="tx2"/>
                </a:solidFill>
                <a:latin typeface="隶书" panose="02010509060101010101" pitchFamily="49" charset="-122"/>
                <a:ea typeface="隶书" panose="02010509060101010101" pitchFamily="49" charset="-122"/>
                <a:cs typeface="+mj-cs"/>
              </a:rPr>
              <a:t>全国新高考</a:t>
            </a:r>
            <a:r>
              <a:rPr lang="en-US" altLang="zh-CN" sz="3600" b="0" i="0" dirty="0" err="1">
                <a:solidFill>
                  <a:srgbClr val="333333"/>
                </a:solidFill>
                <a:effectLst/>
                <a:latin typeface="隶书" panose="02010509060101010101" pitchFamily="49" charset="-122"/>
                <a:ea typeface="隶书" panose="02010509060101010101" pitchFamily="49" charset="-122"/>
              </a:rPr>
              <a:t>Ⅰ&amp;Ⅱ</a:t>
            </a:r>
            <a:r>
              <a:rPr lang="zh-CN" altLang="en-US" sz="4000" cap="all" spc="800" dirty="0">
                <a:solidFill>
                  <a:schemeClr val="tx2"/>
                </a:solidFill>
                <a:latin typeface="隶书" panose="02010509060101010101" pitchFamily="49" charset="-122"/>
                <a:ea typeface="隶书" panose="02010509060101010101" pitchFamily="49" charset="-122"/>
                <a:cs typeface="+mj-cs"/>
              </a:rPr>
              <a:t>卷读后续写</a:t>
            </a:r>
            <a:endParaRPr lang="zh-CN" altLang="en-US" sz="4000" cap="all" spc="800" dirty="0">
              <a:solidFill>
                <a:schemeClr val="tx2"/>
              </a:solidFill>
              <a:latin typeface="隶书" panose="02010509060101010101" pitchFamily="49" charset="-122"/>
              <a:ea typeface="隶书" panose="02010509060101010101" pitchFamily="49" charset="-122"/>
              <a:cs typeface="+mj-cs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96471" y="0"/>
            <a:ext cx="10178322" cy="1492132"/>
          </a:xfrm>
        </p:spPr>
        <p:txBody>
          <a:bodyPr/>
          <a:lstStyle/>
          <a:p>
            <a:r>
              <a:rPr lang="zh-CN" altLang="en-US" b="1" dirty="0"/>
              <a:t>真题演练：</a:t>
            </a:r>
            <a:endParaRPr lang="zh-CN" altLang="en-US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96471" y="1491944"/>
            <a:ext cx="10769993" cy="359359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sz="3600" b="1" kern="100" dirty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感到</a:t>
            </a:r>
            <a:r>
              <a:rPr lang="zh-CN" altLang="en-US" sz="36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这只神奇的小生物对我的亲近，我惊讶无比</a:t>
            </a:r>
            <a:r>
              <a:rPr lang="zh-CN" altLang="en-US" sz="3600" b="1" kern="100" dirty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。</a:t>
            </a:r>
            <a:r>
              <a:rPr lang="en-US" altLang="zh-CN" sz="3600" b="1" kern="100" dirty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(2023</a:t>
            </a:r>
            <a:r>
              <a:rPr lang="zh-CN" altLang="en-US" sz="3600" b="1" kern="100" dirty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年</a:t>
            </a:r>
            <a:r>
              <a:rPr lang="en-US" altLang="zh-CN" sz="3600" b="1" kern="100" dirty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1</a:t>
            </a:r>
            <a:r>
              <a:rPr lang="zh-CN" altLang="en-US" sz="3600" b="1" kern="100" dirty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月浙江卷</a:t>
            </a:r>
            <a:r>
              <a:rPr lang="en-US" altLang="zh-CN" sz="3600" b="1" kern="100" dirty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)</a:t>
            </a:r>
            <a:endParaRPr lang="zh-CN" alt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844401" y="3428901"/>
            <a:ext cx="11038934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 algn="just">
              <a:spcBef>
                <a:spcPts val="0"/>
              </a:spcBef>
              <a:spcAft>
                <a:spcPts val="0"/>
              </a:spcAft>
            </a:pPr>
            <a:r>
              <a:rPr lang="en-US" altLang="zh-CN" sz="3600" b="1" kern="1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Feeling the closeness shown by this amazing creature towards me, I was astonished beyond words.</a:t>
            </a:r>
            <a:endParaRPr lang="en-US" altLang="zh-CN" sz="2800" b="1" kern="100" dirty="0">
              <a:solidFill>
                <a:schemeClr val="accent1">
                  <a:lumMod val="50000"/>
                </a:schemeClr>
              </a:solidFill>
              <a:effectLst/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1145790" y="434234"/>
            <a:ext cx="9900417" cy="33374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just">
              <a:lnSpc>
                <a:spcPts val="17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3600" b="1" kern="100" cap="all" spc="200" dirty="0">
                <a:solidFill>
                  <a:schemeClr val="tx2"/>
                </a:solidFill>
                <a:latin typeface="隶书" panose="02010509060101010101" pitchFamily="49" charset="-122"/>
                <a:ea typeface="隶书" panose="02010509060101010101" pitchFamily="49" charset="-122"/>
                <a:cs typeface="+mj-cs"/>
              </a:rPr>
              <a:t>技巧</a:t>
            </a:r>
            <a:r>
              <a:rPr lang="en-US" altLang="zh-CN" sz="3600" b="1" kern="100" cap="all" spc="200" dirty="0">
                <a:solidFill>
                  <a:schemeClr val="tx2"/>
                </a:solidFill>
                <a:latin typeface="隶书" panose="02010509060101010101" pitchFamily="49" charset="-122"/>
                <a:ea typeface="隶书" panose="02010509060101010101" pitchFamily="49" charset="-122"/>
                <a:cs typeface="+mj-cs"/>
              </a:rPr>
              <a:t>5: </a:t>
            </a:r>
            <a:r>
              <a:rPr lang="zh-CN" altLang="en-US" sz="3600" b="1" kern="100" cap="all" spc="200" dirty="0">
                <a:solidFill>
                  <a:schemeClr val="tx2"/>
                </a:solidFill>
                <a:latin typeface="隶书" panose="02010509060101010101" pitchFamily="49" charset="-122"/>
                <a:ea typeface="隶书" panose="02010509060101010101" pitchFamily="49" charset="-122"/>
                <a:cs typeface="+mj-cs"/>
              </a:rPr>
              <a:t>使用独立主格</a:t>
            </a:r>
            <a:endParaRPr lang="zh-CN" altLang="en-US" sz="3600" b="1" kern="100" cap="all" spc="200" dirty="0">
              <a:solidFill>
                <a:schemeClr val="tx2"/>
              </a:solidFill>
              <a:latin typeface="隶书" panose="02010509060101010101" pitchFamily="49" charset="-122"/>
              <a:ea typeface="隶书" panose="02010509060101010101" pitchFamily="49" charset="-122"/>
              <a:cs typeface="+mj-cs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1145790" y="927852"/>
            <a:ext cx="1048870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>
                <a:latin typeface="隶书" panose="02010509060101010101" pitchFamily="49" charset="-122"/>
                <a:ea typeface="隶书" panose="02010509060101010101" pitchFamily="49" charset="-122"/>
              </a:rPr>
              <a:t>独立主格：在主句的前面或者后面，跟着的结构（非谓语</a:t>
            </a:r>
            <a:r>
              <a:rPr lang="en-US" altLang="zh-CN" sz="3200" b="1" dirty="0">
                <a:latin typeface="隶书" panose="02010509060101010101" pitchFamily="49" charset="-122"/>
                <a:ea typeface="隶书" panose="02010509060101010101" pitchFamily="49" charset="-122"/>
              </a:rPr>
              <a:t>/</a:t>
            </a:r>
            <a:r>
              <a:rPr lang="en-US" altLang="zh-CN" sz="3200" b="1" dirty="0">
                <a:latin typeface="Times New Roman" panose="02020603050405020304" pitchFamily="18" charset="0"/>
                <a:ea typeface="隶书" panose="02010509060101010101" pitchFamily="49" charset="-122"/>
                <a:cs typeface="Times New Roman" panose="02020603050405020304" pitchFamily="18" charset="0"/>
              </a:rPr>
              <a:t>adj./adv./</a:t>
            </a:r>
            <a:r>
              <a:rPr lang="zh-CN" altLang="en-US" sz="3200" b="1" dirty="0">
                <a:latin typeface="隶书" panose="02010509060101010101" pitchFamily="49" charset="-122"/>
                <a:ea typeface="隶书" panose="02010509060101010101" pitchFamily="49" charset="-122"/>
              </a:rPr>
              <a:t>介词短语）中，拥有自己的主语，并且这个主语与主句中的主语不一致。</a:t>
            </a:r>
            <a:endParaRPr lang="zh-CN" altLang="en-US" sz="3200" b="1" dirty="0">
              <a:latin typeface="隶书" panose="02010509060101010101" pitchFamily="49" charset="-122"/>
              <a:ea typeface="隶书" panose="02010509060101010101" pitchFamily="49" charset="-122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1210235" y="3052438"/>
            <a:ext cx="8839199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altLang="zh-CN" sz="3200" kern="100" dirty="0">
                <a:latin typeface="Times New Roman" panose="02020603050405020304" pitchFamily="18" charset="0"/>
                <a:ea typeface="宋体" panose="02010600030101010101" pitchFamily="2" charset="-122"/>
              </a:rPr>
              <a:t>Face gleaming with satisfied delight, David </a:t>
            </a:r>
            <a:r>
              <a:rPr lang="en-US" altLang="zh-CN" sz="3200" kern="100" dirty="0"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crossed the finish line smoothly.</a:t>
            </a:r>
            <a:endParaRPr lang="en-US" altLang="zh-CN" sz="2400" kern="100" dirty="0">
              <a:effectLst/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7" name="矩形: 圆角 16"/>
          <p:cNvSpPr/>
          <p:nvPr/>
        </p:nvSpPr>
        <p:spPr>
          <a:xfrm>
            <a:off x="1145791" y="2954552"/>
            <a:ext cx="996776" cy="636495"/>
          </a:xfrm>
          <a:prstGeom prst="round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18" name="矩形: 圆角 17"/>
          <p:cNvSpPr/>
          <p:nvPr/>
        </p:nvSpPr>
        <p:spPr>
          <a:xfrm>
            <a:off x="7557247" y="3052050"/>
            <a:ext cx="1192307" cy="636495"/>
          </a:xfrm>
          <a:prstGeom prst="round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19" name="文本框 18"/>
          <p:cNvSpPr txBox="1"/>
          <p:nvPr/>
        </p:nvSpPr>
        <p:spPr>
          <a:xfrm>
            <a:off x="1145790" y="2565768"/>
            <a:ext cx="15598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>
                <a:solidFill>
                  <a:srgbClr val="C00000"/>
                </a:solidFill>
              </a:rPr>
              <a:t>独立主语</a:t>
            </a:r>
            <a:endParaRPr lang="zh-CN" altLang="en-US" b="1" dirty="0">
              <a:solidFill>
                <a:srgbClr val="C00000"/>
              </a:solidFill>
            </a:endParaRPr>
          </a:p>
        </p:txBody>
      </p:sp>
      <p:sp>
        <p:nvSpPr>
          <p:cNvPr id="21" name="文本框 20"/>
          <p:cNvSpPr txBox="1"/>
          <p:nvPr/>
        </p:nvSpPr>
        <p:spPr>
          <a:xfrm>
            <a:off x="7557247" y="2610939"/>
            <a:ext cx="15598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>
                <a:solidFill>
                  <a:srgbClr val="C00000"/>
                </a:solidFill>
              </a:rPr>
              <a:t>主句主语</a:t>
            </a:r>
            <a:endParaRPr lang="zh-CN" altLang="en-US" b="1" dirty="0">
              <a:solidFill>
                <a:srgbClr val="C00000"/>
              </a:solidFill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1210235" y="4477030"/>
            <a:ext cx="10668000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altLang="zh-CN" sz="3200" kern="100" dirty="0">
                <a:latin typeface="Times New Roman" panose="02020603050405020304" pitchFamily="18" charset="0"/>
                <a:ea typeface="宋体" panose="02010600030101010101" pitchFamily="2" charset="-122"/>
              </a:rPr>
              <a:t>Head turning from side to side, the hummingbird looked straight into my eyes</a:t>
            </a:r>
            <a:r>
              <a:rPr lang="en-US" altLang="zh-CN" sz="3200" kern="100" dirty="0"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.</a:t>
            </a:r>
            <a:endParaRPr lang="en-US" altLang="zh-CN" sz="2400" kern="100" dirty="0">
              <a:effectLst/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3" name="矩形: 圆角 2"/>
          <p:cNvSpPr/>
          <p:nvPr/>
        </p:nvSpPr>
        <p:spPr>
          <a:xfrm>
            <a:off x="1210236" y="4483468"/>
            <a:ext cx="996776" cy="636495"/>
          </a:xfrm>
          <a:prstGeom prst="round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4" name="矩形: 圆角 3"/>
          <p:cNvSpPr/>
          <p:nvPr/>
        </p:nvSpPr>
        <p:spPr>
          <a:xfrm>
            <a:off x="7415504" y="4538313"/>
            <a:ext cx="3100096" cy="636495"/>
          </a:xfrm>
          <a:prstGeom prst="round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6" name="文本框 5"/>
          <p:cNvSpPr txBox="1"/>
          <p:nvPr/>
        </p:nvSpPr>
        <p:spPr>
          <a:xfrm>
            <a:off x="1210235" y="4094684"/>
            <a:ext cx="15598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>
                <a:solidFill>
                  <a:srgbClr val="C00000"/>
                </a:solidFill>
              </a:rPr>
              <a:t>独立主语</a:t>
            </a:r>
            <a:endParaRPr lang="zh-CN" altLang="en-US" b="1" dirty="0">
              <a:solidFill>
                <a:srgbClr val="C00000"/>
              </a:solidFill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7621692" y="4139855"/>
            <a:ext cx="15598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>
                <a:solidFill>
                  <a:srgbClr val="C00000"/>
                </a:solidFill>
              </a:rPr>
              <a:t>主句主语</a:t>
            </a:r>
            <a:endParaRPr lang="zh-CN" altLang="en-US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19" grpId="0"/>
      <p:bldP spid="21" grpId="0"/>
      <p:bldP spid="3" grpId="0" animBg="1"/>
      <p:bldP spid="4" grpId="0" animBg="1"/>
      <p:bldP spid="6" grpId="0"/>
      <p:bldP spid="7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隶书" panose="02010509060101010101" pitchFamily="49" charset="-122"/>
                <a:ea typeface="隶书" panose="02010509060101010101" pitchFamily="49" charset="-122"/>
              </a:rPr>
              <a:t>独立主格背诵参考：</a:t>
            </a:r>
            <a:endParaRPr lang="zh-CN" altLang="en-US" dirty="0">
              <a:latin typeface="隶书" panose="02010509060101010101" pitchFamily="49" charset="-122"/>
              <a:ea typeface="隶书" panose="02010509060101010101" pitchFamily="49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1824317" y="1477023"/>
            <a:ext cx="8543365" cy="39039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marR="0" lvl="0" indent="-3429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"/>
            </a:pPr>
            <a:r>
              <a:rPr lang="en-US" altLang="zh-CN" sz="2400" kern="100" dirty="0"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tears welling up in sb’s eyes</a:t>
            </a:r>
            <a:endParaRPr lang="en-US" altLang="zh-CN" sz="2400" kern="100" dirty="0">
              <a:effectLst/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marL="342900" marR="0" lvl="0" indent="-3429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"/>
            </a:pPr>
            <a:r>
              <a:rPr lang="en-US" altLang="zh-CN" sz="2400" kern="100" dirty="0"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tears streaming down sb’s cheeks</a:t>
            </a:r>
            <a:endParaRPr lang="en-US" altLang="zh-CN" sz="2400" kern="100" dirty="0">
              <a:effectLst/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marL="342900" marR="0" lvl="0" indent="-3429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"/>
            </a:pPr>
            <a:r>
              <a:rPr lang="en-US" altLang="zh-CN" sz="2400" kern="100" dirty="0"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eyes glittering with relief /joy/excitement...</a:t>
            </a:r>
            <a:endParaRPr lang="en-US" altLang="zh-CN" sz="2400" kern="100" dirty="0">
              <a:effectLst/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marL="342900" marR="0" lvl="0" indent="-3429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"/>
            </a:pPr>
            <a:r>
              <a:rPr lang="en-US" altLang="zh-CN" sz="2400" kern="100" dirty="0"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eyes blazing with anger/annoyance</a:t>
            </a:r>
            <a:endParaRPr lang="en-US" altLang="zh-CN" sz="2400" kern="100" dirty="0">
              <a:effectLst/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marL="342900" marR="0" lvl="0" indent="-3429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"/>
            </a:pPr>
            <a:r>
              <a:rPr lang="en-US" altLang="zh-CN" sz="2400" kern="100" dirty="0"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face gleaming with delight</a:t>
            </a:r>
            <a:endParaRPr lang="en-US" altLang="zh-CN" sz="2400" kern="100" dirty="0">
              <a:effectLst/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marL="342900" marR="0" lvl="0" indent="-3429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"/>
            </a:pPr>
            <a:r>
              <a:rPr lang="en-US" altLang="zh-CN" sz="2400" kern="100" dirty="0"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heart beating with happiness/tension/excitement...</a:t>
            </a:r>
            <a:endParaRPr lang="en-US" altLang="zh-CN" sz="2400" kern="100" dirty="0">
              <a:effectLst/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marL="342900" marR="0" lvl="0" indent="-3429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"/>
            </a:pPr>
            <a:r>
              <a:rPr lang="en-US" altLang="zh-CN" sz="2400" kern="100" dirty="0"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hands trembling with fright/fear</a:t>
            </a:r>
            <a:endParaRPr lang="en-US" altLang="zh-CN" sz="2400" kern="100" dirty="0">
              <a:effectLst/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77138" y="0"/>
            <a:ext cx="10178322" cy="1492132"/>
          </a:xfrm>
        </p:spPr>
        <p:txBody>
          <a:bodyPr/>
          <a:lstStyle/>
          <a:p>
            <a:r>
              <a:rPr lang="zh-CN" altLang="en-US" b="1" dirty="0"/>
              <a:t>真题演练：</a:t>
            </a:r>
            <a:endParaRPr lang="zh-CN" altLang="en-US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933936" y="1318837"/>
            <a:ext cx="10963835" cy="12620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sz="3600" b="1" kern="100" dirty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拍打着翅膀，蜂鸟围绕着我转了一会。</a:t>
            </a:r>
            <a:r>
              <a:rPr lang="en-US" altLang="zh-CN" sz="3600" b="1" kern="100" dirty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(2023</a:t>
            </a:r>
            <a:r>
              <a:rPr lang="zh-CN" altLang="en-US" sz="3600" b="1" kern="100" dirty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年</a:t>
            </a:r>
            <a:r>
              <a:rPr lang="en-US" altLang="zh-CN" sz="3600" b="1" kern="100" dirty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1</a:t>
            </a:r>
            <a:r>
              <a:rPr lang="zh-CN" altLang="en-US" sz="3600" b="1" kern="100" dirty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月浙江卷</a:t>
            </a:r>
            <a:r>
              <a:rPr lang="en-US" altLang="zh-CN" sz="3600" b="1" kern="100" dirty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)</a:t>
            </a:r>
            <a:endParaRPr lang="zh-CN" alt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858921" y="2829150"/>
            <a:ext cx="11038934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 algn="just">
              <a:spcBef>
                <a:spcPts val="0"/>
              </a:spcBef>
              <a:spcAft>
                <a:spcPts val="0"/>
              </a:spcAft>
            </a:pPr>
            <a:r>
              <a:rPr lang="en-US" altLang="zh-CN" sz="3600" b="1" kern="1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Wings flapping, the hummingbird circled around me for a while.</a:t>
            </a:r>
            <a:endParaRPr lang="en-US" altLang="zh-CN" sz="2800" b="1" kern="100" dirty="0">
              <a:solidFill>
                <a:schemeClr val="accent1">
                  <a:lumMod val="50000"/>
                </a:schemeClr>
              </a:solidFill>
              <a:effectLst/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1145790" y="434234"/>
            <a:ext cx="9900417" cy="33374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just">
              <a:lnSpc>
                <a:spcPts val="17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3600" b="1" kern="100" cap="all" spc="200" dirty="0">
                <a:solidFill>
                  <a:schemeClr val="tx2"/>
                </a:solidFill>
                <a:latin typeface="隶书" panose="02010509060101010101" pitchFamily="49" charset="-122"/>
                <a:ea typeface="隶书" panose="02010509060101010101" pitchFamily="49" charset="-122"/>
                <a:cs typeface="+mj-cs"/>
              </a:rPr>
              <a:t>技巧</a:t>
            </a:r>
            <a:r>
              <a:rPr lang="en-US" altLang="zh-CN" sz="3600" b="1" kern="100" cap="all" spc="200" dirty="0">
                <a:solidFill>
                  <a:schemeClr val="tx2"/>
                </a:solidFill>
                <a:latin typeface="隶书" panose="02010509060101010101" pitchFamily="49" charset="-122"/>
                <a:ea typeface="隶书" panose="02010509060101010101" pitchFamily="49" charset="-122"/>
                <a:cs typeface="+mj-cs"/>
              </a:rPr>
              <a:t>6: </a:t>
            </a:r>
            <a:r>
              <a:rPr lang="zh-CN" altLang="en-US" sz="3600" b="1" kern="100" cap="all" spc="200" dirty="0">
                <a:solidFill>
                  <a:schemeClr val="tx2"/>
                </a:solidFill>
                <a:latin typeface="隶书" panose="02010509060101010101" pitchFamily="49" charset="-122"/>
                <a:ea typeface="隶书" panose="02010509060101010101" pitchFamily="49" charset="-122"/>
                <a:cs typeface="+mj-cs"/>
              </a:rPr>
              <a:t>使用介词短语</a:t>
            </a:r>
            <a:endParaRPr lang="zh-CN" altLang="en-US" sz="3600" b="1" kern="100" cap="all" spc="200" dirty="0">
              <a:solidFill>
                <a:schemeClr val="tx2"/>
              </a:solidFill>
              <a:latin typeface="隶书" panose="02010509060101010101" pitchFamily="49" charset="-122"/>
              <a:ea typeface="隶书" panose="02010509060101010101" pitchFamily="49" charset="-122"/>
              <a:cs typeface="+mj-cs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1145790" y="927852"/>
            <a:ext cx="1048870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>
                <a:latin typeface="隶书" panose="02010509060101010101" pitchFamily="49" charset="-122"/>
                <a:ea typeface="隶书" panose="02010509060101010101" pitchFamily="49" charset="-122"/>
              </a:rPr>
              <a:t>常用的有：</a:t>
            </a:r>
            <a:r>
              <a:rPr lang="en-US" altLang="zh-CN" sz="3200" b="1" dirty="0">
                <a:latin typeface="Times New Roman" panose="02020603050405020304" pitchFamily="18" charset="0"/>
                <a:ea typeface="隶书" panose="02010509060101010101" pitchFamily="49" charset="-122"/>
                <a:cs typeface="Times New Roman" panose="02020603050405020304" pitchFamily="18" charset="0"/>
              </a:rPr>
              <a:t>to one’s + </a:t>
            </a:r>
            <a:r>
              <a:rPr lang="zh-CN" altLang="en-US" sz="3200" b="1" dirty="0">
                <a:latin typeface="Times New Roman" panose="02020603050405020304" pitchFamily="18" charset="0"/>
                <a:ea typeface="隶书" panose="02010509060101010101" pitchFamily="49" charset="-122"/>
                <a:cs typeface="Times New Roman" panose="02020603050405020304" pitchFamily="18" charset="0"/>
              </a:rPr>
              <a:t>情绪</a:t>
            </a:r>
            <a:r>
              <a:rPr lang="en-US" altLang="zh-CN" sz="3200" b="1" dirty="0">
                <a:latin typeface="Times New Roman" panose="02020603050405020304" pitchFamily="18" charset="0"/>
                <a:ea typeface="隶书" panose="02010509060101010101" pitchFamily="49" charset="-122"/>
                <a:cs typeface="Times New Roman" panose="02020603050405020304" pitchFamily="18" charset="0"/>
              </a:rPr>
              <a:t>n. ; do </a:t>
            </a:r>
            <a:r>
              <a:rPr lang="en-US" altLang="zh-CN" sz="3200" b="1" dirty="0" err="1">
                <a:latin typeface="Times New Roman" panose="02020603050405020304" pitchFamily="18" charset="0"/>
                <a:ea typeface="隶书" panose="02010509060101010101" pitchFamily="49" charset="-122"/>
                <a:cs typeface="Times New Roman" panose="02020603050405020304" pitchFamily="18" charset="0"/>
              </a:rPr>
              <a:t>sth</a:t>
            </a:r>
            <a:r>
              <a:rPr lang="en-US" altLang="zh-CN" sz="3200" b="1" dirty="0">
                <a:latin typeface="Times New Roman" panose="02020603050405020304" pitchFamily="18" charset="0"/>
                <a:ea typeface="隶书" panose="02010509060101010101" pitchFamily="49" charset="-122"/>
                <a:cs typeface="Times New Roman" panose="02020603050405020304" pitchFamily="18" charset="0"/>
              </a:rPr>
              <a:t> in +</a:t>
            </a:r>
            <a:r>
              <a:rPr lang="zh-CN" altLang="en-US" sz="3200" b="1" dirty="0">
                <a:latin typeface="Times New Roman" panose="02020603050405020304" pitchFamily="18" charset="0"/>
                <a:ea typeface="隶书" panose="02010509060101010101" pitchFamily="49" charset="-122"/>
                <a:cs typeface="Times New Roman" panose="02020603050405020304" pitchFamily="18" charset="0"/>
              </a:rPr>
              <a:t>情绪</a:t>
            </a:r>
            <a:r>
              <a:rPr lang="en-US" altLang="zh-CN" sz="3200" b="1" dirty="0">
                <a:latin typeface="Times New Roman" panose="02020603050405020304" pitchFamily="18" charset="0"/>
                <a:ea typeface="隶书" panose="02010509060101010101" pitchFamily="49" charset="-122"/>
                <a:cs typeface="Times New Roman" panose="02020603050405020304" pitchFamily="18" charset="0"/>
              </a:rPr>
              <a:t>n. ; </a:t>
            </a:r>
            <a:endParaRPr lang="en-US" altLang="zh-CN" sz="3200" b="1" dirty="0">
              <a:latin typeface="Times New Roman" panose="02020603050405020304" pitchFamily="18" charset="0"/>
              <a:ea typeface="隶书" panose="02010509060101010101" pitchFamily="49" charset="-122"/>
              <a:cs typeface="Times New Roman" panose="02020603050405020304" pitchFamily="18" charset="0"/>
            </a:endParaRPr>
          </a:p>
          <a:p>
            <a:r>
              <a:rPr lang="en-US" altLang="zh-CN" sz="3200" b="1" dirty="0">
                <a:latin typeface="Times New Roman" panose="02020603050405020304" pitchFamily="18" charset="0"/>
                <a:ea typeface="隶书" panose="02010509060101010101" pitchFamily="49" charset="-122"/>
                <a:cs typeface="Times New Roman" panose="02020603050405020304" pitchFamily="18" charset="0"/>
              </a:rPr>
              <a:t>out of +</a:t>
            </a:r>
            <a:r>
              <a:rPr lang="zh-CN" altLang="en-US" sz="3200" b="1" dirty="0">
                <a:latin typeface="Times New Roman" panose="02020603050405020304" pitchFamily="18" charset="0"/>
                <a:ea typeface="隶书" panose="02010509060101010101" pitchFamily="49" charset="-122"/>
                <a:cs typeface="Times New Roman" panose="02020603050405020304" pitchFamily="18" charset="0"/>
              </a:rPr>
              <a:t>情绪</a:t>
            </a:r>
            <a:r>
              <a:rPr lang="en-US" altLang="zh-CN" sz="3200" b="1" dirty="0">
                <a:latin typeface="Times New Roman" panose="02020603050405020304" pitchFamily="18" charset="0"/>
                <a:ea typeface="隶书" panose="02010509060101010101" pitchFamily="49" charset="-122"/>
                <a:cs typeface="Times New Roman" panose="02020603050405020304" pitchFamily="18" charset="0"/>
              </a:rPr>
              <a:t>n. ; with +</a:t>
            </a:r>
            <a:r>
              <a:rPr lang="zh-CN" altLang="en-US" sz="3200" b="1" dirty="0">
                <a:latin typeface="Times New Roman" panose="02020603050405020304" pitchFamily="18" charset="0"/>
                <a:ea typeface="隶书" panose="02010509060101010101" pitchFamily="49" charset="-122"/>
                <a:cs typeface="Times New Roman" panose="02020603050405020304" pitchFamily="18" charset="0"/>
              </a:rPr>
              <a:t>情绪</a:t>
            </a:r>
            <a:r>
              <a:rPr lang="en-US" altLang="zh-CN" sz="3200" b="1" dirty="0">
                <a:latin typeface="Times New Roman" panose="02020603050405020304" pitchFamily="18" charset="0"/>
                <a:ea typeface="隶书" panose="02010509060101010101" pitchFamily="49" charset="-122"/>
                <a:cs typeface="Times New Roman" panose="02020603050405020304" pitchFamily="18" charset="0"/>
              </a:rPr>
              <a:t>n. </a:t>
            </a:r>
            <a:r>
              <a:rPr lang="zh-CN" altLang="en-US" sz="3200" b="1" dirty="0">
                <a:latin typeface="隶书" panose="02010509060101010101" pitchFamily="49" charset="-122"/>
                <a:ea typeface="隶书" panose="02010509060101010101" pitchFamily="49" charset="-122"/>
              </a:rPr>
              <a:t>。</a:t>
            </a:r>
            <a:endParaRPr lang="zh-CN" altLang="en-US" sz="3200" b="1" dirty="0">
              <a:latin typeface="隶书" panose="02010509060101010101" pitchFamily="49" charset="-122"/>
              <a:ea typeface="隶书" panose="02010509060101010101" pitchFamily="49" charset="-122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1233723" y="2258199"/>
            <a:ext cx="98124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my amazement</a:t>
            </a:r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the little creature recognized me.</a:t>
            </a:r>
            <a:endParaRPr lang="zh-CN" alt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1233723" y="2975375"/>
            <a:ext cx="98124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 fled the scene </a:t>
            </a: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terror</a:t>
            </a:r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CN" alt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1233723" y="3692551"/>
            <a:ext cx="98124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 helped the little girl </a:t>
            </a: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out of kindness.</a:t>
            </a:r>
            <a:endParaRPr lang="zh-CN" alt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1233723" y="4408819"/>
            <a:ext cx="98124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Her face turned red </a:t>
            </a: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 embarrassment.</a:t>
            </a:r>
            <a:endParaRPr lang="zh-CN" alt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078522" y="999777"/>
            <a:ext cx="10318418" cy="4394988"/>
          </a:xfrm>
        </p:spPr>
        <p:txBody>
          <a:bodyPr/>
          <a:lstStyle/>
          <a:p>
            <a:r>
              <a:rPr lang="zh-CN" altLang="en-US" dirty="0">
                <a:latin typeface="隶书" panose="02010509060101010101" pitchFamily="49" charset="-122"/>
                <a:ea typeface="隶书" panose="02010509060101010101" pitchFamily="49" charset="-122"/>
              </a:rPr>
              <a:t>谢谢</a:t>
            </a:r>
            <a:endParaRPr lang="zh-CN" altLang="en-US" dirty="0">
              <a:latin typeface="隶书" panose="02010509060101010101" pitchFamily="49" charset="-122"/>
              <a:ea typeface="隶书" panose="02010509060101010101" pitchFamily="49" charset="-122"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7306999" y="5394765"/>
            <a:ext cx="5422884" cy="742279"/>
          </a:xfrm>
        </p:spPr>
        <p:txBody>
          <a:bodyPr>
            <a:normAutofit lnSpcReduction="10000"/>
          </a:bodyPr>
          <a:lstStyle/>
          <a:p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苏骅</a:t>
            </a:r>
            <a:endParaRPr lang="en-US" altLang="zh-C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Olivia</a:t>
            </a:r>
            <a:endParaRPr lang="zh-CN" altLang="en-US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251678" y="893373"/>
            <a:ext cx="10178322" cy="1492132"/>
          </a:xfrm>
        </p:spPr>
        <p:txBody>
          <a:bodyPr/>
          <a:lstStyle/>
          <a:p>
            <a:r>
              <a:rPr lang="zh-CN" altLang="en-US" sz="4400" b="1" kern="100" dirty="0">
                <a:solidFill>
                  <a:schemeClr val="tx1">
                    <a:lumMod val="65000"/>
                    <a:lumOff val="35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我们为什么要进行情绪描写？</a:t>
            </a:r>
            <a:endParaRPr lang="zh-CN" altLang="en-US" sz="4400" b="1" kern="100" dirty="0">
              <a:solidFill>
                <a:schemeClr val="tx1">
                  <a:lumMod val="65000"/>
                  <a:lumOff val="35000"/>
                </a:schemeClr>
              </a:solidFill>
              <a:latin typeface="楷体" panose="02010609060101010101" pitchFamily="49" charset="-122"/>
              <a:ea typeface="楷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sz="4400" b="1" kern="100" dirty="0">
                <a:effectLst/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掌握并能够运用读后续写之情感描写的技巧，让情感描写更加生动形象、更加富有画面感。</a:t>
            </a:r>
            <a:endParaRPr lang="zh-CN" altLang="en-US" sz="4400" kern="100" dirty="0">
              <a:effectLst/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4" name="椭圆 3"/>
          <p:cNvSpPr/>
          <p:nvPr/>
        </p:nvSpPr>
        <p:spPr>
          <a:xfrm>
            <a:off x="2698376" y="4643718"/>
            <a:ext cx="6508377" cy="14921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4400" dirty="0"/>
              <a:t>Show</a:t>
            </a:r>
            <a:r>
              <a:rPr lang="zh-CN" altLang="en-US" sz="4400" dirty="0"/>
              <a:t>！</a:t>
            </a:r>
            <a:r>
              <a:rPr lang="en-US" altLang="zh-CN" sz="4400" dirty="0"/>
              <a:t> Not tell</a:t>
            </a:r>
            <a:r>
              <a:rPr lang="zh-CN" altLang="en-US" sz="4400" dirty="0"/>
              <a:t>！</a:t>
            </a:r>
            <a:endParaRPr lang="zh-CN" altLang="en-US" sz="4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3900337" y="555812"/>
            <a:ext cx="462440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zh-CN" sz="5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Important tip</a:t>
            </a:r>
            <a:r>
              <a:rPr lang="zh-CN" altLang="en-US" sz="5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！</a:t>
            </a:r>
            <a:endParaRPr lang="zh-CN" altLang="en-U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1425388" y="2115671"/>
            <a:ext cx="995978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400" b="1" kern="100" dirty="0">
                <a:solidFill>
                  <a:schemeClr val="tx1">
                    <a:lumMod val="65000"/>
                    <a:lumOff val="35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认真梳理出文章中人物的情感线，才能够在正确的地方用对正确的情绪表达！</a:t>
            </a:r>
            <a:endParaRPr lang="zh-CN" altLang="en-US" sz="4400" b="1" kern="100" dirty="0">
              <a:solidFill>
                <a:schemeClr val="tx1">
                  <a:lumMod val="65000"/>
                  <a:lumOff val="35000"/>
                </a:schemeClr>
              </a:solidFill>
              <a:latin typeface="楷体" panose="02010609060101010101" pitchFamily="49" charset="-122"/>
              <a:ea typeface="楷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1299881" y="4276164"/>
            <a:ext cx="9825317" cy="769441"/>
          </a:xfrm>
          <a:prstGeom prst="rect">
            <a:avLst/>
          </a:prstGeom>
          <a:solidFill>
            <a:srgbClr val="F8B323"/>
          </a:solidFill>
        </p:spPr>
        <p:txBody>
          <a:bodyPr wrap="square" rtlCol="0">
            <a:spAutoFit/>
          </a:bodyPr>
          <a:lstStyle/>
          <a:p>
            <a:r>
              <a:rPr lang="zh-CN" altLang="en-US" sz="4400" b="1" kern="100" dirty="0">
                <a:solidFill>
                  <a:schemeClr val="tx1">
                    <a:lumMod val="65000"/>
                    <a:lumOff val="35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以</a:t>
            </a:r>
            <a:r>
              <a:rPr lang="en-US" altLang="zh-CN" sz="4400" b="1" kern="100" dirty="0">
                <a:solidFill>
                  <a:schemeClr val="tx1">
                    <a:lumMod val="65000"/>
                    <a:lumOff val="35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2023</a:t>
            </a:r>
            <a:r>
              <a:rPr lang="zh-CN" altLang="en-US" sz="4400" b="1" kern="100" dirty="0">
                <a:solidFill>
                  <a:schemeClr val="tx1">
                    <a:lumMod val="65000"/>
                    <a:lumOff val="35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年全国新高考</a:t>
            </a:r>
            <a:r>
              <a:rPr lang="en-US" altLang="zh-CN" sz="4400" b="1" kern="100" dirty="0">
                <a:solidFill>
                  <a:schemeClr val="tx1">
                    <a:lumMod val="65000"/>
                    <a:lumOff val="35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1</a:t>
            </a:r>
            <a:r>
              <a:rPr lang="zh-CN" altLang="en-US" sz="4400" b="1" kern="100" dirty="0">
                <a:solidFill>
                  <a:schemeClr val="tx1">
                    <a:lumMod val="65000"/>
                    <a:lumOff val="35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卷读后续写为例</a:t>
            </a:r>
            <a:endParaRPr lang="zh-CN" altLang="en-US" sz="4400" b="1" kern="100" dirty="0">
              <a:solidFill>
                <a:schemeClr val="tx1">
                  <a:lumMod val="65000"/>
                  <a:lumOff val="35000"/>
                </a:schemeClr>
              </a:solidFill>
              <a:latin typeface="楷体" panose="02010609060101010101" pitchFamily="49" charset="-122"/>
              <a:ea typeface="楷体" panose="02010609060101010101" pitchFamily="49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43497" y="67235"/>
            <a:ext cx="5059475" cy="699247"/>
          </a:xfrm>
          <a:solidFill>
            <a:srgbClr val="F8B323"/>
          </a:solidFill>
        </p:spPr>
        <p:txBody>
          <a:bodyPr/>
          <a:lstStyle/>
          <a:p>
            <a:r>
              <a:rPr lang="zh-CN" altLang="en-US" sz="4000" b="1" kern="100" dirty="0">
                <a:solidFill>
                  <a:schemeClr val="tx1">
                    <a:lumMod val="65000"/>
                    <a:lumOff val="35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文章的情节主线为：</a:t>
            </a:r>
            <a:endParaRPr lang="zh-CN" altLang="en-US" sz="4000" b="1" kern="100" dirty="0">
              <a:solidFill>
                <a:schemeClr val="tx1">
                  <a:lumMod val="65000"/>
                  <a:lumOff val="35000"/>
                </a:schemeClr>
              </a:solidFill>
              <a:latin typeface="楷体" panose="02010609060101010101" pitchFamily="49" charset="-122"/>
              <a:ea typeface="楷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027559" y="2255974"/>
            <a:ext cx="3860997" cy="15150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sz="3200" dirty="0"/>
              <a:t>老师帮助我一次一次地修改</a:t>
            </a:r>
            <a:endParaRPr lang="zh-CN" altLang="en-US" sz="3200" dirty="0"/>
          </a:p>
        </p:txBody>
      </p:sp>
      <p:sp>
        <p:nvSpPr>
          <p:cNvPr id="4" name="箭头: 右 3"/>
          <p:cNvSpPr/>
          <p:nvPr/>
        </p:nvSpPr>
        <p:spPr>
          <a:xfrm>
            <a:off x="5031991" y="1237129"/>
            <a:ext cx="1228165" cy="322729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/>
          </a:p>
        </p:txBody>
      </p:sp>
      <p:sp>
        <p:nvSpPr>
          <p:cNvPr id="5" name="内容占位符 2"/>
          <p:cNvSpPr txBox="1"/>
          <p:nvPr/>
        </p:nvSpPr>
        <p:spPr>
          <a:xfrm>
            <a:off x="6400800" y="1018537"/>
            <a:ext cx="3421726" cy="15150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zh-CN" altLang="en-US" sz="3200" dirty="0"/>
              <a:t>我用尽全力写</a:t>
            </a:r>
            <a:endParaRPr lang="zh-CN" altLang="en-US" sz="3200" dirty="0"/>
          </a:p>
        </p:txBody>
      </p:sp>
      <p:sp>
        <p:nvSpPr>
          <p:cNvPr id="6" name="箭头: 右 5"/>
          <p:cNvSpPr/>
          <p:nvPr/>
        </p:nvSpPr>
        <p:spPr>
          <a:xfrm>
            <a:off x="9208443" y="1237128"/>
            <a:ext cx="1228165" cy="322729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/>
          </a:p>
        </p:txBody>
      </p:sp>
      <p:sp>
        <p:nvSpPr>
          <p:cNvPr id="7" name="内容占位符 2"/>
          <p:cNvSpPr txBox="1"/>
          <p:nvPr/>
        </p:nvSpPr>
        <p:spPr>
          <a:xfrm>
            <a:off x="1033732" y="936812"/>
            <a:ext cx="3860997" cy="15150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zh-CN" altLang="en-US" sz="3200" dirty="0"/>
              <a:t>我的老师鼓励我参加写作比赛</a:t>
            </a:r>
            <a:endParaRPr lang="zh-CN" altLang="en-US" sz="3200" dirty="0"/>
          </a:p>
        </p:txBody>
      </p:sp>
      <p:sp>
        <p:nvSpPr>
          <p:cNvPr id="8" name="箭头: 右 7"/>
          <p:cNvSpPr/>
          <p:nvPr/>
        </p:nvSpPr>
        <p:spPr>
          <a:xfrm>
            <a:off x="5029200" y="2507874"/>
            <a:ext cx="1228165" cy="322729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/>
          </a:p>
        </p:txBody>
      </p:sp>
      <p:sp>
        <p:nvSpPr>
          <p:cNvPr id="9" name="内容占位符 2"/>
          <p:cNvSpPr txBox="1"/>
          <p:nvPr/>
        </p:nvSpPr>
        <p:spPr>
          <a:xfrm>
            <a:off x="6394627" y="2335150"/>
            <a:ext cx="2561114" cy="9188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zh-CN" altLang="en-US" sz="3200" dirty="0"/>
              <a:t>作品上交</a:t>
            </a:r>
            <a:endParaRPr lang="zh-CN" altLang="en-US" sz="3200" dirty="0"/>
          </a:p>
        </p:txBody>
      </p:sp>
      <p:sp>
        <p:nvSpPr>
          <p:cNvPr id="10" name="箭头: 右 9"/>
          <p:cNvSpPr/>
          <p:nvPr/>
        </p:nvSpPr>
        <p:spPr>
          <a:xfrm>
            <a:off x="8594360" y="2553741"/>
            <a:ext cx="1228165" cy="322729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/>
          </a:p>
        </p:txBody>
      </p:sp>
      <p:sp>
        <p:nvSpPr>
          <p:cNvPr id="11" name="文本框 10"/>
          <p:cNvSpPr txBox="1"/>
          <p:nvPr/>
        </p:nvSpPr>
        <p:spPr>
          <a:xfrm>
            <a:off x="8594360" y="2260688"/>
            <a:ext cx="161813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600" dirty="0">
                <a:solidFill>
                  <a:srgbClr val="FF0000"/>
                </a:solidFill>
              </a:rPr>
              <a:t>开始续写</a:t>
            </a:r>
            <a:endParaRPr lang="zh-CN" altLang="en-US" sz="1600" dirty="0">
              <a:solidFill>
                <a:srgbClr val="FF0000"/>
              </a:solidFill>
            </a:endParaRPr>
          </a:p>
        </p:txBody>
      </p:sp>
      <p:sp>
        <p:nvSpPr>
          <p:cNvPr id="12" name="内容占位符 2"/>
          <p:cNvSpPr txBox="1"/>
          <p:nvPr/>
        </p:nvSpPr>
        <p:spPr>
          <a:xfrm>
            <a:off x="1027559" y="3724826"/>
            <a:ext cx="4171970" cy="124162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zh-CN" altLang="en-US" sz="3200" dirty="0"/>
              <a:t>当我快忘记比赛这回事的时候，有结果了</a:t>
            </a:r>
            <a:endParaRPr lang="zh-CN" altLang="en-US" sz="3200" dirty="0"/>
          </a:p>
        </p:txBody>
      </p:sp>
      <p:sp>
        <p:nvSpPr>
          <p:cNvPr id="13" name="箭头: 右 12"/>
          <p:cNvSpPr/>
          <p:nvPr/>
        </p:nvSpPr>
        <p:spPr>
          <a:xfrm>
            <a:off x="5070643" y="4103582"/>
            <a:ext cx="1228165" cy="322729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/>
          </a:p>
        </p:txBody>
      </p:sp>
      <p:sp>
        <p:nvSpPr>
          <p:cNvPr id="14" name="矩形 13"/>
          <p:cNvSpPr/>
          <p:nvPr/>
        </p:nvSpPr>
        <p:spPr>
          <a:xfrm>
            <a:off x="6812568" y="3711223"/>
            <a:ext cx="87716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CN" altLang="en-US" sz="5400" b="0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？</a:t>
            </a:r>
            <a:endParaRPr lang="zh-CN" altLang="en-U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5" name="箭头: 右 14"/>
          <p:cNvSpPr/>
          <p:nvPr/>
        </p:nvSpPr>
        <p:spPr>
          <a:xfrm>
            <a:off x="7727576" y="4103581"/>
            <a:ext cx="1228165" cy="322729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/>
          </a:p>
        </p:txBody>
      </p:sp>
      <p:sp>
        <p:nvSpPr>
          <p:cNvPr id="16" name="内容占位符 2"/>
          <p:cNvSpPr txBox="1"/>
          <p:nvPr/>
        </p:nvSpPr>
        <p:spPr>
          <a:xfrm>
            <a:off x="1027559" y="5043988"/>
            <a:ext cx="4001641" cy="124162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zh-CN" altLang="en-US" sz="3200" dirty="0"/>
              <a:t>颁完奖后，我来到老师的办公室</a:t>
            </a:r>
            <a:endParaRPr lang="zh-CN" altLang="en-US" sz="3200" dirty="0"/>
          </a:p>
        </p:txBody>
      </p:sp>
      <p:sp>
        <p:nvSpPr>
          <p:cNvPr id="17" name="箭头: 右 16"/>
          <p:cNvSpPr/>
          <p:nvPr/>
        </p:nvSpPr>
        <p:spPr>
          <a:xfrm>
            <a:off x="5070642" y="5428113"/>
            <a:ext cx="1228165" cy="322729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/>
          </a:p>
        </p:txBody>
      </p:sp>
      <p:sp>
        <p:nvSpPr>
          <p:cNvPr id="18" name="矩形 17"/>
          <p:cNvSpPr/>
          <p:nvPr/>
        </p:nvSpPr>
        <p:spPr>
          <a:xfrm>
            <a:off x="6850412" y="5091743"/>
            <a:ext cx="87716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CN" altLang="en-US" sz="5400" b="0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？</a:t>
            </a:r>
            <a:endParaRPr lang="zh-CN" altLang="en-U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905333" y="1950519"/>
            <a:ext cx="4143384" cy="17607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sz="3200" dirty="0"/>
              <a:t>一次又一次地修改后，我已经对比赛结果不在乎了</a:t>
            </a:r>
            <a:endParaRPr lang="zh-CN" altLang="en-US" sz="3200" dirty="0"/>
          </a:p>
        </p:txBody>
      </p:sp>
      <p:sp>
        <p:nvSpPr>
          <p:cNvPr id="4" name="箭头: 右 3"/>
          <p:cNvSpPr/>
          <p:nvPr/>
        </p:nvSpPr>
        <p:spPr>
          <a:xfrm>
            <a:off x="5031991" y="1237129"/>
            <a:ext cx="1228165" cy="322729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/>
          </a:p>
        </p:txBody>
      </p:sp>
      <p:sp>
        <p:nvSpPr>
          <p:cNvPr id="5" name="内容占位符 2"/>
          <p:cNvSpPr txBox="1"/>
          <p:nvPr/>
        </p:nvSpPr>
        <p:spPr>
          <a:xfrm>
            <a:off x="6400800" y="1018537"/>
            <a:ext cx="1570514" cy="85749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zh-CN" altLang="en-US" sz="3200" dirty="0"/>
              <a:t>决定写</a:t>
            </a:r>
            <a:endParaRPr lang="zh-CN" altLang="en-US" sz="3200" dirty="0"/>
          </a:p>
        </p:txBody>
      </p:sp>
      <p:sp>
        <p:nvSpPr>
          <p:cNvPr id="6" name="箭头: 右 5"/>
          <p:cNvSpPr/>
          <p:nvPr/>
        </p:nvSpPr>
        <p:spPr>
          <a:xfrm>
            <a:off x="7833205" y="1237128"/>
            <a:ext cx="1228165" cy="322729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/>
          </a:p>
        </p:txBody>
      </p:sp>
      <p:sp>
        <p:nvSpPr>
          <p:cNvPr id="7" name="内容占位符 2"/>
          <p:cNvSpPr txBox="1"/>
          <p:nvPr/>
        </p:nvSpPr>
        <p:spPr>
          <a:xfrm>
            <a:off x="1027559" y="1075343"/>
            <a:ext cx="3995468" cy="8574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zh-CN" altLang="en-US" sz="3200" dirty="0"/>
              <a:t>对比写作赛不抱希望</a:t>
            </a:r>
            <a:endParaRPr lang="zh-CN" altLang="en-US" sz="3200" dirty="0"/>
          </a:p>
        </p:txBody>
      </p:sp>
      <p:sp>
        <p:nvSpPr>
          <p:cNvPr id="8" name="箭头: 右 7"/>
          <p:cNvSpPr/>
          <p:nvPr/>
        </p:nvSpPr>
        <p:spPr>
          <a:xfrm>
            <a:off x="5029200" y="2507874"/>
            <a:ext cx="1228165" cy="322729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/>
          </a:p>
        </p:txBody>
      </p:sp>
      <p:sp>
        <p:nvSpPr>
          <p:cNvPr id="9" name="内容占位符 2"/>
          <p:cNvSpPr txBox="1"/>
          <p:nvPr/>
        </p:nvSpPr>
        <p:spPr>
          <a:xfrm>
            <a:off x="6356360" y="2088061"/>
            <a:ext cx="2666743" cy="109385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zh-CN" altLang="en-US" sz="3200" dirty="0"/>
              <a:t>作品上交后，抛之脑后</a:t>
            </a:r>
            <a:endParaRPr lang="zh-CN" altLang="en-US" sz="3200" dirty="0"/>
          </a:p>
        </p:txBody>
      </p:sp>
      <p:sp>
        <p:nvSpPr>
          <p:cNvPr id="10" name="箭头: 右 9"/>
          <p:cNvSpPr/>
          <p:nvPr/>
        </p:nvSpPr>
        <p:spPr>
          <a:xfrm>
            <a:off x="8837250" y="2530027"/>
            <a:ext cx="1228165" cy="322729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/>
          </a:p>
        </p:txBody>
      </p:sp>
      <p:sp>
        <p:nvSpPr>
          <p:cNvPr id="11" name="文本框 10"/>
          <p:cNvSpPr txBox="1"/>
          <p:nvPr/>
        </p:nvSpPr>
        <p:spPr>
          <a:xfrm>
            <a:off x="8876365" y="2215187"/>
            <a:ext cx="161813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600" dirty="0">
                <a:solidFill>
                  <a:srgbClr val="FF0000"/>
                </a:solidFill>
              </a:rPr>
              <a:t>开始续写</a:t>
            </a:r>
            <a:endParaRPr lang="zh-CN" altLang="en-US" sz="1600" dirty="0">
              <a:solidFill>
                <a:srgbClr val="FF0000"/>
              </a:solidFill>
            </a:endParaRPr>
          </a:p>
        </p:txBody>
      </p:sp>
      <p:sp>
        <p:nvSpPr>
          <p:cNvPr id="12" name="内容占位符 2"/>
          <p:cNvSpPr txBox="1"/>
          <p:nvPr/>
        </p:nvSpPr>
        <p:spPr>
          <a:xfrm>
            <a:off x="905333" y="3756795"/>
            <a:ext cx="2764512" cy="124162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zh-CN" altLang="en-US" sz="3200" dirty="0"/>
              <a:t>得知比赛结果后的心情</a:t>
            </a:r>
            <a:endParaRPr lang="zh-CN" altLang="en-US" sz="3200" dirty="0"/>
          </a:p>
        </p:txBody>
      </p:sp>
      <p:sp>
        <p:nvSpPr>
          <p:cNvPr id="13" name="箭头: 右 12"/>
          <p:cNvSpPr/>
          <p:nvPr/>
        </p:nvSpPr>
        <p:spPr>
          <a:xfrm>
            <a:off x="5048717" y="4157368"/>
            <a:ext cx="1228165" cy="322729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/>
          </a:p>
        </p:txBody>
      </p:sp>
      <p:sp>
        <p:nvSpPr>
          <p:cNvPr id="14" name="矩形 13"/>
          <p:cNvSpPr/>
          <p:nvPr/>
        </p:nvSpPr>
        <p:spPr>
          <a:xfrm>
            <a:off x="3757589" y="3756795"/>
            <a:ext cx="87716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CN" altLang="en-US" sz="5400" b="0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？</a:t>
            </a:r>
            <a:endParaRPr lang="zh-CN" altLang="en-U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6" name="内容占位符 2"/>
          <p:cNvSpPr txBox="1"/>
          <p:nvPr/>
        </p:nvSpPr>
        <p:spPr>
          <a:xfrm>
            <a:off x="1027559" y="5043988"/>
            <a:ext cx="3015523" cy="124162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zh-CN" altLang="en-US" sz="3200" dirty="0"/>
              <a:t>颁完奖，见到老师后的心情</a:t>
            </a:r>
            <a:endParaRPr lang="zh-CN" altLang="en-US" sz="3200" dirty="0"/>
          </a:p>
        </p:txBody>
      </p:sp>
      <p:sp>
        <p:nvSpPr>
          <p:cNvPr id="17" name="箭头: 右 16"/>
          <p:cNvSpPr/>
          <p:nvPr/>
        </p:nvSpPr>
        <p:spPr>
          <a:xfrm>
            <a:off x="5070642" y="5428113"/>
            <a:ext cx="1228165" cy="322729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/>
          </a:p>
        </p:txBody>
      </p:sp>
      <p:sp>
        <p:nvSpPr>
          <p:cNvPr id="18" name="矩形 17"/>
          <p:cNvSpPr/>
          <p:nvPr/>
        </p:nvSpPr>
        <p:spPr>
          <a:xfrm>
            <a:off x="3757589" y="5289177"/>
            <a:ext cx="87716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CN" altLang="en-US" sz="5400" b="0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？</a:t>
            </a:r>
            <a:endParaRPr lang="zh-CN" altLang="en-U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21" name="标题 1"/>
          <p:cNvSpPr txBox="1"/>
          <p:nvPr/>
        </p:nvSpPr>
        <p:spPr>
          <a:xfrm>
            <a:off x="1027559" y="47052"/>
            <a:ext cx="5059475" cy="699247"/>
          </a:xfrm>
          <a:prstGeom prst="rect">
            <a:avLst/>
          </a:prstGeom>
          <a:solidFill>
            <a:srgbClr val="F8B323"/>
          </a:solidFill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100" kern="1200" cap="all" spc="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4000" b="1" kern="100">
                <a:solidFill>
                  <a:schemeClr val="tx1">
                    <a:lumMod val="65000"/>
                    <a:lumOff val="35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文章的情感线为：</a:t>
            </a:r>
            <a:endParaRPr lang="zh-CN" altLang="en-US" sz="4000" b="1" kern="100" dirty="0">
              <a:solidFill>
                <a:schemeClr val="tx1">
                  <a:lumMod val="65000"/>
                  <a:lumOff val="35000"/>
                </a:schemeClr>
              </a:solidFill>
              <a:latin typeface="楷体" panose="02010609060101010101" pitchFamily="49" charset="-122"/>
              <a:ea typeface="楷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22" name="内容占位符 2"/>
          <p:cNvSpPr txBox="1"/>
          <p:nvPr/>
        </p:nvSpPr>
        <p:spPr>
          <a:xfrm>
            <a:off x="8975360" y="820115"/>
            <a:ext cx="3245223" cy="15150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zh-CN" altLang="en-US" sz="3200" dirty="0"/>
              <a:t>写作中，想过放弃，但坚持了</a:t>
            </a:r>
            <a:endParaRPr lang="zh-CN" altLang="en-US" sz="3200" dirty="0"/>
          </a:p>
        </p:txBody>
      </p:sp>
      <p:sp>
        <p:nvSpPr>
          <p:cNvPr id="23" name="内容占位符 2"/>
          <p:cNvSpPr txBox="1"/>
          <p:nvPr/>
        </p:nvSpPr>
        <p:spPr>
          <a:xfrm>
            <a:off x="6348701" y="3526835"/>
            <a:ext cx="3236259" cy="6208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zh-CN" altLang="en-US" sz="3200" dirty="0">
                <a:solidFill>
                  <a:srgbClr val="FF0000"/>
                </a:solidFill>
              </a:rPr>
              <a:t>难以置信和兴奋</a:t>
            </a:r>
            <a:endParaRPr lang="zh-CN" altLang="en-US" sz="3200" dirty="0">
              <a:solidFill>
                <a:srgbClr val="FF0000"/>
              </a:solidFill>
            </a:endParaRPr>
          </a:p>
        </p:txBody>
      </p:sp>
      <p:sp>
        <p:nvSpPr>
          <p:cNvPr id="24" name="内容占位符 2"/>
          <p:cNvSpPr txBox="1"/>
          <p:nvPr/>
        </p:nvSpPr>
        <p:spPr>
          <a:xfrm>
            <a:off x="6372700" y="4147646"/>
            <a:ext cx="3236259" cy="6208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zh-CN" altLang="en-US" sz="3200" dirty="0">
                <a:solidFill>
                  <a:srgbClr val="FF0000"/>
                </a:solidFill>
              </a:rPr>
              <a:t>满满的成就感</a:t>
            </a:r>
            <a:endParaRPr lang="zh-CN" altLang="en-US" sz="3200" dirty="0">
              <a:solidFill>
                <a:srgbClr val="FF0000"/>
              </a:solidFill>
            </a:endParaRPr>
          </a:p>
        </p:txBody>
      </p:sp>
      <p:sp>
        <p:nvSpPr>
          <p:cNvPr id="25" name="内容占位符 2"/>
          <p:cNvSpPr txBox="1"/>
          <p:nvPr/>
        </p:nvSpPr>
        <p:spPr>
          <a:xfrm>
            <a:off x="6356360" y="5279071"/>
            <a:ext cx="1131118" cy="6208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zh-CN" altLang="en-US" sz="3200" dirty="0">
                <a:solidFill>
                  <a:srgbClr val="FF0000"/>
                </a:solidFill>
              </a:rPr>
              <a:t>感激</a:t>
            </a:r>
            <a:endParaRPr lang="zh-CN" altLang="en-US" sz="3200" dirty="0">
              <a:solidFill>
                <a:srgbClr val="FF0000"/>
              </a:solidFill>
            </a:endParaRPr>
          </a:p>
        </p:txBody>
      </p:sp>
      <p:sp>
        <p:nvSpPr>
          <p:cNvPr id="26" name="文本框 25"/>
          <p:cNvSpPr txBox="1"/>
          <p:nvPr/>
        </p:nvSpPr>
        <p:spPr>
          <a:xfrm>
            <a:off x="2432119" y="1420378"/>
            <a:ext cx="8090647" cy="193899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zh-CN" altLang="en-US" sz="6000" dirty="0"/>
              <a:t>如何生动地表现出主角的情绪呢？</a:t>
            </a:r>
            <a:endParaRPr lang="zh-CN" altLang="en-US" sz="6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2008560" y="1769694"/>
            <a:ext cx="8802410" cy="1569660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CN" altLang="en-US" sz="96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腹有诗书气自华</a:t>
            </a:r>
            <a:endParaRPr lang="zh-CN" altLang="en-US" sz="54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pic>
        <p:nvPicPr>
          <p:cNvPr id="2050" name="Picture 2" descr="6 Steps to Making Personal Changes When Chanting for a Goal | Margaret ...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9538" y="3518646"/>
            <a:ext cx="3927662" cy="29457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内容占位符 4"/>
          <p:cNvSpPr>
            <a:spLocks noGrp="1"/>
          </p:cNvSpPr>
          <p:nvPr>
            <p:ph idx="1"/>
          </p:nvPr>
        </p:nvSpPr>
        <p:spPr>
          <a:xfrm>
            <a:off x="2333875" y="936438"/>
            <a:ext cx="3520078" cy="4985124"/>
          </a:xfrm>
        </p:spPr>
        <p:txBody>
          <a:bodyPr/>
          <a:lstStyle/>
          <a:p>
            <a:pPr marL="0" indent="0">
              <a:buNone/>
            </a:pPr>
            <a:r>
              <a:rPr lang="zh-CN" altLang="en-US" dirty="0">
                <a:solidFill>
                  <a:srgbClr val="FF0000"/>
                </a:solidFill>
              </a:rPr>
              <a:t>善用：</a:t>
            </a:r>
            <a:endParaRPr lang="en-US" altLang="zh-CN" dirty="0">
              <a:solidFill>
                <a:srgbClr val="FF0000"/>
              </a:solidFill>
            </a:endParaRPr>
          </a:p>
          <a:p>
            <a:r>
              <a:rPr lang="zh-CN" altLang="en-US" dirty="0"/>
              <a:t>无灵主语</a:t>
            </a:r>
            <a:endParaRPr lang="en-US" altLang="zh-CN" dirty="0"/>
          </a:p>
          <a:p>
            <a:r>
              <a:rPr lang="zh-CN" altLang="en-US" dirty="0"/>
              <a:t>形容词并列开头</a:t>
            </a:r>
            <a:endParaRPr lang="en-US" altLang="zh-CN" dirty="0"/>
          </a:p>
          <a:p>
            <a:r>
              <a:rPr lang="zh-CN" altLang="en-US" dirty="0"/>
              <a:t>让步状语从句</a:t>
            </a:r>
            <a:endParaRPr lang="en-US" altLang="zh-CN" dirty="0"/>
          </a:p>
          <a:p>
            <a:r>
              <a:rPr lang="zh-CN" altLang="en-US" dirty="0"/>
              <a:t>非谓语</a:t>
            </a:r>
            <a:endParaRPr lang="en-US" altLang="zh-CN" dirty="0"/>
          </a:p>
          <a:p>
            <a:r>
              <a:rPr lang="zh-CN" altLang="en-US" dirty="0"/>
              <a:t>独立主格</a:t>
            </a:r>
            <a:endParaRPr lang="en-US" altLang="zh-CN" dirty="0"/>
          </a:p>
          <a:p>
            <a:r>
              <a:rPr lang="zh-CN" altLang="en-US" dirty="0"/>
              <a:t>介词短语</a:t>
            </a:r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  <a:p>
            <a:endParaRPr lang="zh-CN" altLang="en-US" dirty="0"/>
          </a:p>
        </p:txBody>
      </p:sp>
      <p:sp>
        <p:nvSpPr>
          <p:cNvPr id="6" name="文本占位符 5"/>
          <p:cNvSpPr>
            <a:spLocks noGrp="1"/>
          </p:cNvSpPr>
          <p:nvPr>
            <p:ph type="body" sz="half" idx="2"/>
          </p:nvPr>
        </p:nvSpPr>
        <p:spPr>
          <a:xfrm>
            <a:off x="7727577" y="1454466"/>
            <a:ext cx="4294093" cy="1687664"/>
          </a:xfrm>
        </p:spPr>
        <p:txBody>
          <a:bodyPr>
            <a:normAutofit fontScale="92500"/>
          </a:bodyPr>
          <a:lstStyle/>
          <a:p>
            <a:r>
              <a:rPr lang="en-US" altLang="zh-CN" sz="3600" dirty="0"/>
              <a:t>All roads lead to Rome.</a:t>
            </a:r>
            <a:endParaRPr lang="en-US" altLang="zh-CN" sz="3600" dirty="0"/>
          </a:p>
          <a:p>
            <a:r>
              <a:rPr lang="zh-CN" altLang="en-US" sz="3600" dirty="0"/>
              <a:t>条条大路通罗马！</a:t>
            </a:r>
            <a:endParaRPr lang="zh-CN" altLang="en-US" sz="3600" dirty="0"/>
          </a:p>
        </p:txBody>
      </p:sp>
      <p:sp>
        <p:nvSpPr>
          <p:cNvPr id="7" name="矩形 6"/>
          <p:cNvSpPr/>
          <p:nvPr/>
        </p:nvSpPr>
        <p:spPr>
          <a:xfrm>
            <a:off x="7474349" y="3649208"/>
            <a:ext cx="4800548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zh-CN" altLang="en-US" sz="5400" b="1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适合的，才是最好的！</a:t>
            </a:r>
            <a:endParaRPr lang="zh-CN" altLang="en-US" sz="54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sp>
        <p:nvSpPr>
          <p:cNvPr id="2" name="矩形 1"/>
          <p:cNvSpPr/>
          <p:nvPr/>
        </p:nvSpPr>
        <p:spPr>
          <a:xfrm>
            <a:off x="1476572" y="-62753"/>
            <a:ext cx="452341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zh-CN" sz="5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Important skills</a:t>
            </a:r>
            <a:endParaRPr lang="zh-CN" altLang="en-U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表示情绪描写的词：</a:t>
            </a:r>
            <a:endParaRPr lang="zh-CN" altLang="en-US" dirty="0"/>
          </a:p>
        </p:txBody>
      </p:sp>
      <p:graphicFrame>
        <p:nvGraphicFramePr>
          <p:cNvPr id="4" name="表格 3"/>
          <p:cNvGraphicFramePr>
            <a:graphicFrameLocks noGrp="1"/>
          </p:cNvGraphicFramePr>
          <p:nvPr/>
        </p:nvGraphicFramePr>
        <p:xfrm>
          <a:off x="1251679" y="1483359"/>
          <a:ext cx="9882486" cy="439748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33322"/>
                <a:gridCol w="4031631"/>
                <a:gridCol w="5017533"/>
              </a:tblGrid>
              <a:tr h="459303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2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endParaRPr lang="zh-CN" altLang="en-US" sz="2400" b="0" kern="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2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zh-CN" altLang="en-US" sz="2400" kern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名词</a:t>
                      </a:r>
                      <a:r>
                        <a:rPr lang="en-US" sz="2400" kern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n.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2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zh-CN" altLang="en-US" sz="2400" kern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形容词</a:t>
                      </a:r>
                      <a:r>
                        <a:rPr lang="en-US" sz="2400" kern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adj.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754894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2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zh-CN" altLang="en-US" sz="2400" kern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喜</a:t>
                      </a:r>
                      <a:endParaRPr lang="zh-CN" altLang="en-US" sz="24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2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400" kern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joy/pleasure/delight/enjoyment/happiness/excitement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2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400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joyful/delighted/pleased/cheerful/ thrilled/excited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754894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2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zh-CN" altLang="en-US" sz="2400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恩</a:t>
                      </a:r>
                      <a:endParaRPr lang="zh-CN" altLang="en-US" sz="24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2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400" kern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gratitude/appreciation/ thankfulness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2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400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grateful/appreciative /thankful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459303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2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zh-CN" altLang="en-US" sz="2400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急</a:t>
                      </a:r>
                      <a:endParaRPr lang="zh-CN" altLang="en-US" sz="24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2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400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anxiety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2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400" kern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anxious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459303">
                <a:tc>
                  <a:txBody>
                    <a:bodyPr/>
                    <a:lstStyle/>
                    <a:p>
                      <a:pPr marR="0" algn="ctr">
                        <a:lnSpc>
                          <a:spcPts val="2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zh-CN" altLang="en-US" sz="2400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怒</a:t>
                      </a:r>
                      <a:endParaRPr lang="zh-CN" altLang="en-US" sz="24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2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400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fury/anger/rage/madness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23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400" kern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furious/angry/mad/annoyed/outrageous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754894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2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zh-CN" altLang="en-US" sz="2400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悲</a:t>
                      </a:r>
                      <a:endParaRPr lang="zh-CN" altLang="en-US" sz="24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2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400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sorrow/sadness/despair/ depression/grief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2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400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sorrowful/sad/desperate/depressed/ heart-broken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754894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2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zh-CN" altLang="en-US" sz="2400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怕</a:t>
                      </a:r>
                      <a:endParaRPr lang="zh-CN" altLang="en-US" sz="24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2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400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fear/nervousness/terror/horror/ fright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2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altLang="zh-CN" sz="2400" kern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</a:t>
                      </a:r>
                      <a:r>
                        <a:rPr lang="en-US" sz="2400" kern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earful/nervous/terrified/horrified/ alarmed/frightened/scared/afraid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</p:sld>
</file>

<file path=ppt/tags/tag1.xml><?xml version="1.0" encoding="utf-8"?>
<p:tagLst xmlns:p="http://schemas.openxmlformats.org/presentationml/2006/main">
  <p:tag name="KSO_WM_BEAUTIFY_FLAG" val=""/>
</p:tagLst>
</file>

<file path=ppt/tags/tag10.xml><?xml version="1.0" encoding="utf-8"?>
<p:tagLst xmlns:p="http://schemas.openxmlformats.org/presentationml/2006/main">
  <p:tag name="KSO_WM_BEAUTIFY_FLAG" val=""/>
</p:tagLst>
</file>

<file path=ppt/tags/tag11.xml><?xml version="1.0" encoding="utf-8"?>
<p:tagLst xmlns:p="http://schemas.openxmlformats.org/presentationml/2006/main">
  <p:tag name="KSO_WM_BEAUTIFY_FLAG" val=""/>
</p:tagLst>
</file>

<file path=ppt/tags/tag12.xml><?xml version="1.0" encoding="utf-8"?>
<p:tagLst xmlns:p="http://schemas.openxmlformats.org/presentationml/2006/main">
  <p:tag name="KSO_WM_BEAUTIFY_FLAG" val=""/>
</p:tagLst>
</file>

<file path=ppt/tags/tag13.xml><?xml version="1.0" encoding="utf-8"?>
<p:tagLst xmlns:p="http://schemas.openxmlformats.org/presentationml/2006/main">
  <p:tag name="KSO_WM_BEAUTIFY_FLAG" val=""/>
</p:tagLst>
</file>

<file path=ppt/tags/tag14.xml><?xml version="1.0" encoding="utf-8"?>
<p:tagLst xmlns:p="http://schemas.openxmlformats.org/presentationml/2006/main">
  <p:tag name="KSO_WM_BEAUTIFY_FLAG" val=""/>
</p:tagLst>
</file>

<file path=ppt/tags/tag15.xml><?xml version="1.0" encoding="utf-8"?>
<p:tagLst xmlns:p="http://schemas.openxmlformats.org/presentationml/2006/main">
  <p:tag name="KSO_WM_BEAUTIFY_FLAG" val=""/>
</p:tagLst>
</file>

<file path=ppt/tags/tag2.xml><?xml version="1.0" encoding="utf-8"?>
<p:tagLst xmlns:p="http://schemas.openxmlformats.org/presentationml/2006/main">
  <p:tag name="KSO_WM_BEAUTIFY_FLAG" val=""/>
</p:tagLst>
</file>

<file path=ppt/tags/tag3.xml><?xml version="1.0" encoding="utf-8"?>
<p:tagLst xmlns:p="http://schemas.openxmlformats.org/presentationml/2006/main">
  <p:tag name="KSO_WM_BEAUTIFY_FLAG" val=""/>
</p:tagLst>
</file>

<file path=ppt/tags/tag4.xml><?xml version="1.0" encoding="utf-8"?>
<p:tagLst xmlns:p="http://schemas.openxmlformats.org/presentationml/2006/main">
  <p:tag name="KSO_WM_BEAUTIFY_FLAG" val=""/>
</p:tagLst>
</file>

<file path=ppt/tags/tag5.xml><?xml version="1.0" encoding="utf-8"?>
<p:tagLst xmlns:p="http://schemas.openxmlformats.org/presentationml/2006/main">
  <p:tag name="KSO_WM_BEAUTIFY_FLAG" val=""/>
</p:tagLst>
</file>

<file path=ppt/tags/tag6.xml><?xml version="1.0" encoding="utf-8"?>
<p:tagLst xmlns:p="http://schemas.openxmlformats.org/presentationml/2006/main">
  <p:tag name="KSO_WM_BEAUTIFY_FLAG" val=""/>
</p:tagLst>
</file>

<file path=ppt/tags/tag7.xml><?xml version="1.0" encoding="utf-8"?>
<p:tagLst xmlns:p="http://schemas.openxmlformats.org/presentationml/2006/main">
  <p:tag name="KSO_WM_BEAUTIFY_FLAG" val=""/>
</p:tagLst>
</file>

<file path=ppt/tags/tag8.xml><?xml version="1.0" encoding="utf-8"?>
<p:tagLst xmlns:p="http://schemas.openxmlformats.org/presentationml/2006/main">
  <p:tag name="KSO_WM_BEAUTIFY_FLAG" val=""/>
</p:tagLst>
</file>

<file path=ppt/tags/tag9.xml><?xml version="1.0" encoding="utf-8"?>
<p:tagLst xmlns:p="http://schemas.openxmlformats.org/presentationml/2006/main">
  <p:tag name="KSO_WM_BEAUTIFY_FLAG" val=""/>
</p:tagLst>
</file>

<file path=ppt/theme/theme1.xml><?xml version="1.0" encoding="utf-8"?>
<a:theme xmlns:a="http://schemas.openxmlformats.org/drawingml/2006/main" name="徽章">
  <a:themeElements>
    <a:clrScheme name="徽章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徽章">
      <a:majorFont>
        <a:latin typeface="Impact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徽章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5540</Words>
  <Application>WPS 演示</Application>
  <PresentationFormat>宽屏</PresentationFormat>
  <Paragraphs>378</Paragraphs>
  <Slides>25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25</vt:i4>
      </vt:variant>
    </vt:vector>
  </HeadingPairs>
  <TitlesOfParts>
    <vt:vector size="43" baseType="lpstr">
      <vt:lpstr>Arial</vt:lpstr>
      <vt:lpstr>宋体</vt:lpstr>
      <vt:lpstr>Wingdings</vt:lpstr>
      <vt:lpstr>Gill Sans MT</vt:lpstr>
      <vt:lpstr>Times New Roman</vt:lpstr>
      <vt:lpstr>HelveticaNeue</vt:lpstr>
      <vt:lpstr>Helvetica 65 Medium</vt:lpstr>
      <vt:lpstr>华文新魏</vt:lpstr>
      <vt:lpstr>隶书</vt:lpstr>
      <vt:lpstr>楷体</vt:lpstr>
      <vt:lpstr>微软雅黑</vt:lpstr>
      <vt:lpstr>Arial Unicode MS</vt:lpstr>
      <vt:lpstr>Impact</vt:lpstr>
      <vt:lpstr>华文中宋</vt:lpstr>
      <vt:lpstr>等线</vt:lpstr>
      <vt:lpstr>system-ui</vt:lpstr>
      <vt:lpstr>Segoe Print</vt:lpstr>
      <vt:lpstr>徽章</vt:lpstr>
      <vt:lpstr>PowerPoint 演示文稿</vt:lpstr>
      <vt:lpstr>读后续写 高分攻略 之 情绪描写 </vt:lpstr>
      <vt:lpstr>我们为什么要进行情绪描写？</vt:lpstr>
      <vt:lpstr>PowerPoint 演示文稿</vt:lpstr>
      <vt:lpstr>文章的情节主线为：</vt:lpstr>
      <vt:lpstr>PowerPoint 演示文稿</vt:lpstr>
      <vt:lpstr>PowerPoint 演示文稿</vt:lpstr>
      <vt:lpstr>PowerPoint 演示文稿</vt:lpstr>
      <vt:lpstr>表示情绪描写的词：</vt:lpstr>
      <vt:lpstr>PowerPoint 演示文稿</vt:lpstr>
      <vt:lpstr>PowerPoint 演示文稿</vt:lpstr>
      <vt:lpstr>技巧1: 使用无灵主语（用无生命的事物来做主语） </vt:lpstr>
      <vt:lpstr>观察与总结结构：</vt:lpstr>
      <vt:lpstr>真题演练：</vt:lpstr>
      <vt:lpstr>PowerPoint 演示文稿</vt:lpstr>
      <vt:lpstr>真题演练：</vt:lpstr>
      <vt:lpstr>PowerPoint 演示文稿</vt:lpstr>
      <vt:lpstr>真题演练：</vt:lpstr>
      <vt:lpstr>PowerPoint 演示文稿</vt:lpstr>
      <vt:lpstr>真题演练：</vt:lpstr>
      <vt:lpstr>PowerPoint 演示文稿</vt:lpstr>
      <vt:lpstr>独立主格背诵参考：</vt:lpstr>
      <vt:lpstr>真题演练：</vt:lpstr>
      <vt:lpstr>PowerPoint 演示文稿</vt:lpstr>
      <vt:lpstr>谢谢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读后续写 情绪描写</dc:title>
  <dc:creator>Olivia</dc:creator>
  <cp:lastModifiedBy>24147</cp:lastModifiedBy>
  <cp:revision>21</cp:revision>
  <dcterms:created xsi:type="dcterms:W3CDTF">2023-05-14T23:43:00Z</dcterms:created>
  <dcterms:modified xsi:type="dcterms:W3CDTF">2023-06-13T16:22:33Z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7D8ABC1907C747B6849CE06D9F110841_12</vt:lpwstr>
  </property>
  <property fmtid="{D5CDD505-2E9C-101B-9397-08002B2CF9AE}" pid="3" name="KSOProductBuildVer">
    <vt:lpwstr>2052-11.8.2.8411</vt:lpwstr>
  </property>
</Properties>
</file>