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0"/>
  </p:notesMasterIdLst>
  <p:handoutMasterIdLst>
    <p:handoutMasterId r:id="rId49"/>
  </p:handoutMasterIdLst>
  <p:sldIdLst>
    <p:sldId id="545" r:id="rId4"/>
    <p:sldId id="273" r:id="rId5"/>
    <p:sldId id="276" r:id="rId6"/>
    <p:sldId id="360" r:id="rId7"/>
    <p:sldId id="359" r:id="rId8"/>
    <p:sldId id="361" r:id="rId9"/>
    <p:sldId id="362" r:id="rId10"/>
    <p:sldId id="363" r:id="rId11"/>
    <p:sldId id="365" r:id="rId12"/>
    <p:sldId id="366" r:id="rId13"/>
    <p:sldId id="364" r:id="rId14"/>
    <p:sldId id="371" r:id="rId15"/>
    <p:sldId id="373" r:id="rId16"/>
    <p:sldId id="377" r:id="rId17"/>
    <p:sldId id="376" r:id="rId18"/>
    <p:sldId id="374" r:id="rId19"/>
    <p:sldId id="378" r:id="rId20"/>
    <p:sldId id="375" r:id="rId21"/>
    <p:sldId id="379" r:id="rId22"/>
    <p:sldId id="367" r:id="rId23"/>
    <p:sldId id="382" r:id="rId24"/>
    <p:sldId id="381" r:id="rId25"/>
    <p:sldId id="380" r:id="rId26"/>
    <p:sldId id="524" r:id="rId27"/>
    <p:sldId id="368" r:id="rId28"/>
    <p:sldId id="525" r:id="rId29"/>
    <p:sldId id="369" r:id="rId31"/>
    <p:sldId id="463" r:id="rId32"/>
    <p:sldId id="370" r:id="rId33"/>
    <p:sldId id="466" r:id="rId34"/>
    <p:sldId id="467" r:id="rId35"/>
    <p:sldId id="519" r:id="rId36"/>
    <p:sldId id="464" r:id="rId37"/>
    <p:sldId id="465" r:id="rId38"/>
    <p:sldId id="526" r:id="rId39"/>
    <p:sldId id="460" r:id="rId40"/>
    <p:sldId id="461" r:id="rId41"/>
    <p:sldId id="520" r:id="rId42"/>
    <p:sldId id="527" r:id="rId43"/>
    <p:sldId id="529" r:id="rId44"/>
    <p:sldId id="521" r:id="rId45"/>
    <p:sldId id="522" r:id="rId46"/>
    <p:sldId id="523" r:id="rId47"/>
    <p:sldId id="322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E94"/>
    <a:srgbClr val="55749B"/>
    <a:srgbClr val="4C9DAB"/>
    <a:srgbClr val="C45CCC"/>
    <a:srgbClr val="E6E6E6"/>
    <a:srgbClr val="3DA6CF"/>
    <a:srgbClr val="FFCCFF"/>
    <a:srgbClr val="F0EFF5"/>
    <a:srgbClr val="FF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B95C-7450-47D8-ADD1-301458EB17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FC817-5823-414B-8215-C1D7C9B3DB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/>
        </p:nvSpPr>
        <p:spPr>
          <a:xfrm>
            <a:off x="288298" y="267185"/>
            <a:ext cx="11615404" cy="6323630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87821" y="509608"/>
            <a:ext cx="465937" cy="4717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109248" y="651629"/>
            <a:ext cx="624601" cy="192880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/>
        </p:nvSpPr>
        <p:spPr>
          <a:xfrm>
            <a:off x="370807" y="364741"/>
            <a:ext cx="11450385" cy="6128518"/>
          </a:xfrm>
          <a:prstGeom prst="roundRect">
            <a:avLst>
              <a:gd name="adj" fmla="val 3399"/>
            </a:avLst>
          </a:prstGeom>
          <a:solidFill>
            <a:schemeClr val="accent6">
              <a:lumMod val="75000"/>
            </a:schemeClr>
          </a:solidFill>
          <a:ln w="38100" cmpd="dbl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81432" y="652311"/>
            <a:ext cx="401871" cy="407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215495" y="768795"/>
            <a:ext cx="687740" cy="180551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/>
        </p:nvSpPr>
        <p:spPr>
          <a:xfrm>
            <a:off x="288298" y="267185"/>
            <a:ext cx="11615404" cy="6323630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87821" y="509608"/>
            <a:ext cx="465937" cy="4717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109248" y="651629"/>
            <a:ext cx="624601" cy="192880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/>
        </p:nvSpPr>
        <p:spPr>
          <a:xfrm>
            <a:off x="370807" y="364741"/>
            <a:ext cx="11450385" cy="6128518"/>
          </a:xfrm>
          <a:prstGeom prst="roundRect">
            <a:avLst>
              <a:gd name="adj" fmla="val 3399"/>
            </a:avLst>
          </a:prstGeom>
          <a:solidFill>
            <a:schemeClr val="accent6">
              <a:lumMod val="75000"/>
            </a:schemeClr>
          </a:solidFill>
          <a:ln w="38100" cmpd="dbl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81432" y="652311"/>
            <a:ext cx="401871" cy="407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215495" y="768795"/>
            <a:ext cx="687740" cy="180551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6E58-58FB-4358-8DDF-A4E9D74C0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C577F-12C3-49AE-9FFA-4BE109B22D3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40.xml"/><Relationship Id="rId5" Type="http://schemas.openxmlformats.org/officeDocument/2006/relationships/image" Target="../media/image6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6" Type="http://schemas.openxmlformats.org/officeDocument/2006/relationships/image" Target="../media/image15.png"/><Relationship Id="rId5" Type="http://schemas.openxmlformats.org/officeDocument/2006/relationships/tags" Target="../tags/tag44.xml"/><Relationship Id="rId4" Type="http://schemas.openxmlformats.org/officeDocument/2006/relationships/image" Target="../media/image14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6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ags" Target="../tags/tag51.xml"/><Relationship Id="rId4" Type="http://schemas.openxmlformats.org/officeDocument/2006/relationships/image" Target="../media/image17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9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6" Type="http://schemas.openxmlformats.org/officeDocument/2006/relationships/image" Target="../media/image20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1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6" Type="http://schemas.openxmlformats.org/officeDocument/2006/relationships/image" Target="../media/image23.png"/><Relationship Id="rId5" Type="http://schemas.openxmlformats.org/officeDocument/2006/relationships/tags" Target="../tags/tag85.xml"/><Relationship Id="rId4" Type="http://schemas.openxmlformats.org/officeDocument/2006/relationships/image" Target="../media/image22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25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.png"/><Relationship Id="rId7" Type="http://schemas.openxmlformats.org/officeDocument/2006/relationships/tags" Target="../tags/tag99.xml"/><Relationship Id="rId6" Type="http://schemas.openxmlformats.org/officeDocument/2006/relationships/image" Target="../media/image28.png"/><Relationship Id="rId5" Type="http://schemas.openxmlformats.org/officeDocument/2006/relationships/tags" Target="../tags/tag98.xml"/><Relationship Id="rId4" Type="http://schemas.openxmlformats.org/officeDocument/2006/relationships/image" Target="../media/image27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0.png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29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tags" Target="../tags/tag109.xml"/><Relationship Id="rId4" Type="http://schemas.openxmlformats.org/officeDocument/2006/relationships/image" Target="../media/image31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4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5.png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7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ags" Target="../tags/tag10.xml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9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carve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/kɑ:v/    vt.&amp;vi.雕刻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8890" y="4443095"/>
            <a:ext cx="71031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image of her smiling face and kind words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carved deeply into his mind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leaving a lasting impression that he would cherish forever.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96975" y="3522980"/>
            <a:ext cx="10187305" cy="3054350"/>
            <a:chOff x="1885" y="5548"/>
            <a:chExt cx="16043" cy="4810"/>
          </a:xfrm>
        </p:grpSpPr>
        <p:sp>
          <p:nvSpPr>
            <p:cNvPr id="4" name="文本框 3"/>
            <p:cNvSpPr txBox="1"/>
            <p:nvPr/>
          </p:nvSpPr>
          <p:spPr>
            <a:xfrm>
              <a:off x="1885" y="5548"/>
              <a:ext cx="11109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lang="zh-CN" altLang="en-US" sz="2400"/>
                <a:t>她微笑的面容和亲切的话语深深地刻在他的脑海中，留下了永久的印象，他会永远珍藏。</a:t>
              </a:r>
              <a:endParaRPr lang="zh-CN" altLang="en-US" sz="2400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394" y="6593"/>
              <a:ext cx="4534" cy="3765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90815" y="1044575"/>
            <a:ext cx="3975100" cy="2486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3625" y="1697355"/>
            <a:ext cx="70542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s are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carving a pumpkin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for Halloween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196975" y="1128395"/>
            <a:ext cx="45161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孩子们在为万圣节雕刻南瓜。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variety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/vəˈraɪəti/  </a:t>
            </a:r>
            <a:r>
              <a:rPr lang="en-US" altLang="zh-CN">
                <a:sym typeface="+mn-ea"/>
              </a:rPr>
              <a:t>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n.(植物、语言等)变体;异体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955040"/>
            <a:ext cx="103231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a (wide) variety of=(wide) varieties of = various+n.各种各样的...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6975" y="1896110"/>
            <a:ext cx="70446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During the Spring Festival, there are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varieties of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activities to celebrate this traditional festival.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71270" y="1513205"/>
            <a:ext cx="10765790" cy="2004060"/>
            <a:chOff x="2194" y="2543"/>
            <a:chExt cx="16954" cy="3156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2194" y="2543"/>
              <a:ext cx="1695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ea typeface="宋体" panose="02010600030101010101" pitchFamily="2" charset="-122"/>
                </a:rPr>
                <a:t>在春节，有各种各样的活动来庆祝这个传统节日。</a:t>
              </a:r>
              <a:r>
                <a:rPr lang="zh-CN" altLang="en-US" sz="2000">
                  <a:solidFill>
                    <a:srgbClr val="1E7E94"/>
                  </a:solidFill>
                  <a:sym typeface="+mn-ea"/>
                </a:rPr>
                <a:t>（应用文之节日介绍）</a:t>
              </a:r>
              <a:endParaRPr lang="zh-CN" altLang="en-US" sz="2000">
                <a:solidFill>
                  <a:srgbClr val="1E7E94"/>
                </a:solidFill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397" y="3394"/>
              <a:ext cx="4115" cy="230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6975" y="27260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2.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vary from ...to...     从...到...不同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1270" y="4260850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3.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vary in ...                在...方面不同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6975" y="3258185"/>
            <a:ext cx="7188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ea typeface="宋体" panose="02010600030101010101" pitchFamily="2" charset="-122"/>
              </a:rPr>
              <a:t>人们对互联网的态度因人而异。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（应用文之对网络看法）</a:t>
            </a:r>
            <a:endParaRPr lang="zh-CN" altLang="en-US" sz="2000">
              <a:solidFill>
                <a:srgbClr val="1E7E94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1270" y="3728720"/>
            <a:ext cx="101142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eople's attitude towards Internet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vary from person to person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71270" y="4712970"/>
            <a:ext cx="979614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contributions, which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vary in forms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such as painting, calligraphy, photography, music, opera, paper cutting and so on, are supposed to be positive and original.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（应用文之投稿）</a:t>
            </a:r>
            <a:endParaRPr lang="zh-CN" altLang="en-US" sz="2400"/>
          </a:p>
          <a:p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55700" y="5848350"/>
            <a:ext cx="9911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ea typeface="宋体" panose="02010600030101010101" pitchFamily="2" charset="-122"/>
                <a:sym typeface="+mn-ea"/>
              </a:rPr>
              <a:t>投稿的形式多样，比如绘画、书法、摄影、音乐、歌剧、剪纸等，稿件应该是积极向上并且是原创的。</a:t>
            </a:r>
            <a:endParaRPr lang="zh-CN" altLang="en-US" sz="240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0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major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/ˈmeɪdʒə(r)/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a.主要的;重要的 n.主修课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196975" y="955040"/>
            <a:ext cx="103231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major in+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专业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主修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1270" y="1979295"/>
            <a:ext cx="10114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Having majored in English, I have a good command of both spoken and written English.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1270" y="1466850"/>
            <a:ext cx="10248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我主修英语，因此对英语的口语和书写都有很好的掌握。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（应用文之申请信）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6975" y="2968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n. majority 大多数    minority n. 少数   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3625" y="3504565"/>
            <a:ext cx="101142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The vast majority of people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realize the importance of protecting the environment.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71270" y="39312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绝大多数人都意识到保护环境的重要性。</a:t>
            </a:r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1196975" y="5358765"/>
            <a:ext cx="89198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在每年的泼水节上，傣族民众会穿着鲜艳的服饰来辞旧迎新。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196975" y="4517390"/>
            <a:ext cx="10114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the annual Water Splashing Festival, the Dai 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ethnic minority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will wear brightly colored costumes to ring out the old and ring in the new.</a:t>
            </a:r>
            <a:endParaRPr lang="en-US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9" grpId="0"/>
      <p:bldP spid="11" grpId="0"/>
      <p:bldP spid="13" grpId="0"/>
      <p:bldP spid="1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means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/mi:nz/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n.方式;方法;途径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2414905"/>
            <a:ext cx="67957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by means of 借助...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by no means 绝不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mean to sb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___________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3655" y="1036955"/>
            <a:ext cx="81838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means单复数同行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Every possible means _________(have) been tried.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All possible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means _________(have) been tried.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85590" y="1405890"/>
            <a:ext cx="88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C00000"/>
                </a:solidFill>
              </a:rPr>
              <a:t>has</a:t>
            </a:r>
            <a:endParaRPr lang="en-US" altLang="zh-CN" sz="2400">
              <a:solidFill>
                <a:srgbClr val="C00000"/>
              </a:solidFill>
            </a:endParaRPr>
          </a:p>
          <a:p>
            <a:r>
              <a:rPr lang="en-US" altLang="zh-CN" sz="2400">
                <a:solidFill>
                  <a:srgbClr val="C00000"/>
                </a:solidFill>
              </a:rPr>
              <a:t>have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5870" y="4622800"/>
            <a:ext cx="7308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By no means should we ignore the importance of being an honest person.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5250" y="43218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我们绝不能忽视成为诚实的人的重要性。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1245870" y="3199130"/>
            <a:ext cx="10566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They succeeded by means of hard working.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5250" y="28905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他们依靠努力工作而获得成功。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1303655" y="5752465"/>
            <a:ext cx="7581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Mrs. Green, a mean person, rarely showed kindness to others.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38855" y="4232275"/>
            <a:ext cx="8273415" cy="2297430"/>
            <a:chOff x="5573" y="6665"/>
            <a:chExt cx="13029" cy="3618"/>
          </a:xfrm>
        </p:grpSpPr>
        <p:sp>
          <p:nvSpPr>
            <p:cNvPr id="11" name="文本框 10"/>
            <p:cNvSpPr txBox="1"/>
            <p:nvPr/>
          </p:nvSpPr>
          <p:spPr>
            <a:xfrm>
              <a:off x="5573" y="8334"/>
              <a:ext cx="9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苛刻的</a:t>
              </a:r>
              <a:endPara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888" y="6665"/>
              <a:ext cx="4714" cy="3618"/>
            </a:xfrm>
            <a:prstGeom prst="rect">
              <a:avLst/>
            </a:prstGeom>
          </p:spPr>
        </p:pic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9" grpId="0"/>
      <p:bldP spid="8" grpId="0"/>
      <p:bldP spid="7" grpId="0"/>
      <p:bldP spid="1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means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/mi:nz/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n.方式;方法;途径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94970" y="1226820"/>
            <a:ext cx="115493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                  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mean to do &amp; mean doing</a:t>
            </a:r>
            <a:endParaRPr lang="en-US" sz="28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p"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I mean __________(go) , but my father wouldn’t allow me to.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p"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In some parts of London, missing a bus means _________(wait) for another hour.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32270" y="2088515"/>
            <a:ext cx="1314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waiting</a:t>
            </a:r>
            <a:endParaRPr 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61185" y="1657985"/>
            <a:ext cx="1118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go</a:t>
            </a:r>
            <a:endParaRPr 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11415" y="2762885"/>
            <a:ext cx="4268470" cy="3582670"/>
            <a:chOff x="11829" y="4351"/>
            <a:chExt cx="6722" cy="5642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56" t="-994" r="5128" b="2493"/>
            <a:stretch>
              <a:fillRect/>
            </a:stretch>
          </p:blipFill>
          <p:spPr>
            <a:xfrm flipH="1">
              <a:off x="17017" y="4645"/>
              <a:ext cx="1534" cy="5349"/>
            </a:xfrm>
            <a:prstGeom prst="rect">
              <a:avLst/>
            </a:prstGeom>
          </p:spPr>
        </p:pic>
        <p:sp>
          <p:nvSpPr>
            <p:cNvPr id="16" name="矩形: 圆角 9"/>
            <p:cNvSpPr/>
            <p:nvPr>
              <p:custDataLst>
                <p:tags r:id="rId6"/>
              </p:custDataLst>
            </p:nvPr>
          </p:nvSpPr>
          <p:spPr>
            <a:xfrm>
              <a:off x="11829" y="4351"/>
              <a:ext cx="4993" cy="209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/>
                <a:t>mean to do </a:t>
              </a:r>
              <a:r>
                <a:rPr lang="zh-CN" altLang="en-US"/>
                <a:t>计划做</a:t>
              </a:r>
              <a:r>
                <a:rPr lang="en-US" altLang="zh-CN"/>
                <a:t>...</a:t>
              </a:r>
              <a:endParaRPr lang="en-US" altLang="zh-CN"/>
            </a:p>
            <a:p>
              <a:pPr algn="ctr"/>
              <a:r>
                <a:rPr lang="en-US" altLang="zh-CN"/>
                <a:t>mean doing </a:t>
              </a:r>
              <a:r>
                <a:rPr lang="zh-CN" altLang="en-US"/>
                <a:t>意味着</a:t>
              </a:r>
              <a:r>
                <a:rPr lang="en-US" altLang="zh-CN"/>
                <a:t>...</a:t>
              </a:r>
              <a:endParaRPr lang="en-US" altLang="zh-C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classic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/ˈklæsɪk/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a.传统的;最优秀的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；典型的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n.名著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3625" y="1004570"/>
            <a:ext cx="55232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exhibition showcases the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classic military-themed paintings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created by renowned Chinese artist Wang Guanqing.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41160" y="946785"/>
            <a:ext cx="4791075" cy="2728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11910" y="2350770"/>
            <a:ext cx="50971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该展览展示了中国著名艺术家汪冠清创作的</a:t>
            </a:r>
            <a:r>
              <a:rPr lang="zh-CN" altLang="en-US" sz="2400">
                <a:solidFill>
                  <a:srgbClr val="C00000"/>
                </a:solidFill>
              </a:rPr>
              <a:t>经典的军事题材绘画作品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grpSp>
        <p:nvGrpSpPr>
          <p:cNvPr id="10" name="组合 9"/>
          <p:cNvGrpSpPr/>
          <p:nvPr/>
        </p:nvGrpSpPr>
        <p:grpSpPr>
          <a:xfrm>
            <a:off x="1115060" y="3764915"/>
            <a:ext cx="10312400" cy="2904490"/>
            <a:chOff x="1756" y="5929"/>
            <a:chExt cx="16240" cy="4574"/>
          </a:xfrm>
        </p:grpSpPr>
        <p:sp>
          <p:nvSpPr>
            <p:cNvPr id="7" name="文本框 6"/>
            <p:cNvSpPr txBox="1"/>
            <p:nvPr/>
          </p:nvSpPr>
          <p:spPr>
            <a:xfrm>
              <a:off x="1756" y="6278"/>
              <a:ext cx="9133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The exhibits included clothes with designs based on </a:t>
              </a:r>
              <a:r>
                <a:rPr lang="en-US" altLang="zh-CN" sz="24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the famous Chinese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sz="24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classic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 "A Dream in Red Mansions."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649" y="5929"/>
              <a:ext cx="4347" cy="4574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459230" y="518541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展品包括根据</a:t>
            </a:r>
            <a:r>
              <a:rPr lang="zh-CN" altLang="en-US" sz="2400">
                <a:solidFill>
                  <a:srgbClr val="C00000"/>
                </a:solidFill>
              </a:rPr>
              <a:t>中国著名名著</a:t>
            </a:r>
            <a:r>
              <a:rPr lang="zh-CN" altLang="en-US" sz="2400"/>
              <a:t>《红楼梦》设计的服装。</a:t>
            </a:r>
            <a:endParaRPr lang="en-US" altLang="zh-CN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regard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/rɪˈgɑ:d/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n.尊重;关注 vt.把……视为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8220" y="1206500"/>
            <a:ext cx="9992995" cy="4569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880"/>
              </a:lnSpc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have (high /great) regard for sb_________________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have very high regard for him and what he has achieved.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  give one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 regards to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sb ________________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3. regard sb/sth as...______________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88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giant panda is regarded as the symbol of Chengdu.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880"/>
              </a:lnSpc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3370" y="1079500"/>
            <a:ext cx="6096000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88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对某人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尊重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83455" y="2606675"/>
            <a:ext cx="3091180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8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代某人向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某人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问候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6975" y="3203575"/>
            <a:ext cx="9010650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88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Feeling grateful, I told him to give my regards to his family.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6675" y="22059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我对他和他所取得的成就表示崇高的敬意。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1263015" y="37922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如果你见到乔治，请代我问候他。</a:t>
            </a:r>
            <a:endParaRPr lang="zh-CN" altLang="en-US" sz="2400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3683000" y="4187190"/>
            <a:ext cx="3091180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8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把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......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视为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96975" y="3585210"/>
            <a:ext cx="11447780" cy="3135630"/>
            <a:chOff x="1885" y="5646"/>
            <a:chExt cx="18028" cy="4938"/>
          </a:xfrm>
        </p:grpSpPr>
        <p:sp>
          <p:nvSpPr>
            <p:cNvPr id="11" name="文本框 10"/>
            <p:cNvSpPr txBox="1"/>
            <p:nvPr/>
          </p:nvSpPr>
          <p:spPr>
            <a:xfrm>
              <a:off x="1885" y="8143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/>
                <a:t>大熊猫被认为是成都的象征。</a:t>
              </a:r>
              <a:endParaRPr lang="zh-CN" altLang="en-US" sz="2400"/>
            </a:p>
          </p:txBody>
        </p:sp>
        <p:pic>
          <p:nvPicPr>
            <p:cNvPr id="12" name="图片 11" descr="panda-659186_12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29" y="5646"/>
              <a:ext cx="6585" cy="4939"/>
            </a:xfrm>
            <a:prstGeom prst="rect">
              <a:avLst/>
            </a:prstGeom>
          </p:spPr>
        </p:pic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regard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/rɪˈgɑ:d/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n.尊重;关注 vt.把……视为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1218565"/>
            <a:ext cx="8315325" cy="1696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88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4. regarding _______________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Exceedingly privileged to invite professor Smith to deliver a lecture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regarding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“Food and Culture", I couldn't help extending our cordial gratitude and appreciation to him.         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6480" y="3178810"/>
            <a:ext cx="4197350" cy="32512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048000" y="1218565"/>
            <a:ext cx="6096000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88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关于</a:t>
            </a:r>
            <a:endParaRPr 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96975" y="305498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非常荣幸地邀请史密斯教授做一场关于“饮食与文化”的讲座，我不禁向他表示衷心的感谢和赞赏。</a:t>
            </a:r>
            <a:r>
              <a:rPr lang="zh-CN" altLang="en-US" sz="2000">
                <a:solidFill>
                  <a:srgbClr val="1E7E94"/>
                </a:solidFill>
              </a:rPr>
              <a:t>(应用文之邀请信)</a:t>
            </a:r>
            <a:endParaRPr lang="zh-CN" altLang="en-US" sz="2000">
              <a:solidFill>
                <a:srgbClr val="1E7E94"/>
              </a:solidFill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character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/ˈkærəktə(r)/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n.文字;符号;角色;品质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44930" y="1356995"/>
            <a:ext cx="8219440" cy="1203960"/>
            <a:chOff x="1885" y="1665"/>
            <a:chExt cx="12944" cy="1896"/>
          </a:xfrm>
        </p:grpSpPr>
        <p:sp>
          <p:nvSpPr>
            <p:cNvPr id="4" name="文本框 3"/>
            <p:cNvSpPr txBox="1"/>
            <p:nvPr/>
          </p:nvSpPr>
          <p:spPr>
            <a:xfrm>
              <a:off x="2118" y="1844"/>
              <a:ext cx="12577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假定你是李华，你的美籍好友Tom在他所在学校组织的汉字听写大赛中获得了一等奖。请你写一封英文邮件，</a:t>
              </a:r>
              <a:endParaRPr lang="zh-CN" altLang="en-US"/>
            </a:p>
            <a:p>
              <a:r>
                <a:rPr lang="zh-CN" altLang="en-US"/>
                <a:t>内容包括：1. 向他表示祝贺；2. 你认为他获奖的原因；3. 请教参赛经验。</a:t>
              </a:r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885" y="1665"/>
              <a:ext cx="12944" cy="189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263015" y="2561590"/>
            <a:ext cx="99199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/>
              <a:t>1. </a:t>
            </a:r>
            <a:r>
              <a:rPr lang="zh-CN" altLang="en-US" sz="2400"/>
              <a:t>很高兴得知你在学校举办的汉字听写比赛中获得一等奖。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_____________________________________________________________________________</a:t>
            </a:r>
            <a:endParaRPr lang="en-US" altLang="zh-CN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_____________________________________________________________________________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1344930" y="3278505"/>
            <a:ext cx="8617585" cy="1183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Delighted to learn that you have won first prize in the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Characters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Dictation Competition held by your school.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12875" y="5790565"/>
            <a:ext cx="74441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傅告诉王子，如果他想成为一个好人和一个好皇帝，他需要与</a:t>
            </a:r>
            <a:r>
              <a:rPr lang="zh-CN" altLang="en-US" sz="2400">
                <a:solidFill>
                  <a:srgbClr val="C00000"/>
                </a:solidFill>
              </a:rPr>
              <a:t>品格优秀的人</a:t>
            </a:r>
            <a:r>
              <a:rPr lang="zh-CN" altLang="en-US" sz="2400"/>
              <a:t>交往。</a:t>
            </a:r>
            <a:endParaRPr lang="zh-CN" altLang="en-US" sz="2400"/>
          </a:p>
        </p:txBody>
      </p:sp>
      <p:grpSp>
        <p:nvGrpSpPr>
          <p:cNvPr id="12" name="组合 11"/>
          <p:cNvGrpSpPr/>
          <p:nvPr/>
        </p:nvGrpSpPr>
        <p:grpSpPr>
          <a:xfrm>
            <a:off x="1263015" y="4314825"/>
            <a:ext cx="10464165" cy="2127250"/>
            <a:chOff x="1989" y="6795"/>
            <a:chExt cx="16479" cy="3350"/>
          </a:xfrm>
        </p:grpSpPr>
        <p:sp>
          <p:nvSpPr>
            <p:cNvPr id="9" name="文本框 8"/>
            <p:cNvSpPr txBox="1"/>
            <p:nvPr/>
          </p:nvSpPr>
          <p:spPr>
            <a:xfrm>
              <a:off x="1989" y="7231"/>
              <a:ext cx="11959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2. Fu told the prince that if he wanted to be a good man and a good emperor, he needed to associate himself with </a:t>
              </a: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people of excellent character.</a:t>
              </a:r>
              <a:endPara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948" y="6795"/>
              <a:ext cx="4520" cy="3351"/>
            </a:xfrm>
            <a:prstGeom prst="rect">
              <a:avLst/>
            </a:prstGeom>
          </p:spPr>
        </p:pic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character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/ˈkærəktə(r)/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n.文字;符号;角色;品质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1865" y="1181100"/>
            <a:ext cx="5099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3. 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he film portrays growth of the three young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characters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1490" y="1181100"/>
            <a:ext cx="4752340" cy="5281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56615" y="23348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这部电影描绘了三个年轻角色的成长过程。</a:t>
            </a:r>
            <a:endParaRPr lang="zh-CN" altLang="en-US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17368" y="760687"/>
            <a:ext cx="10768951" cy="5240328"/>
            <a:chOff x="477585" y="556211"/>
            <a:chExt cx="11136847" cy="5946512"/>
          </a:xfrm>
        </p:grpSpPr>
        <p:sp>
          <p:nvSpPr>
            <p:cNvPr id="5" name="矩形: 圆角 4"/>
            <p:cNvSpPr/>
            <p:nvPr/>
          </p:nvSpPr>
          <p:spPr>
            <a:xfrm>
              <a:off x="577565" y="556211"/>
              <a:ext cx="11036867" cy="5946512"/>
            </a:xfrm>
            <a:prstGeom prst="roundRect">
              <a:avLst>
                <a:gd name="adj" fmla="val 2171"/>
              </a:avLst>
            </a:prstGeom>
            <a:solidFill>
              <a:schemeClr val="accent6">
                <a:lumMod val="75000"/>
              </a:schemeClr>
            </a:solidFill>
            <a:ln w="381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896927" y="3216416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96927" y="2300560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896927" y="1384704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896926" y="4132272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96925" y="5048128"/>
              <a:ext cx="425167" cy="4251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77585" y="1509196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477585" y="2419956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477585" y="3324527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477585" y="4259858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483410" y="5175714"/>
              <a:ext cx="681432" cy="16235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207895" y="2609850"/>
            <a:ext cx="82569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  <a:sym typeface="阿里巴巴普惠体" panose="00020600040101010101" pitchFamily="18" charset="-122"/>
              </a:rPr>
              <a:t>活用教材词汇，靶向高考写作</a:t>
            </a:r>
            <a:endParaRPr lang="zh-CN" altLang="en-US" sz="4800" dirty="0">
              <a:solidFill>
                <a:schemeClr val="bg1"/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rot="0">
            <a:off x="5367655" y="3636010"/>
            <a:ext cx="4718686" cy="530860"/>
            <a:chOff x="4389201" y="4278278"/>
            <a:chExt cx="1727033" cy="388323"/>
          </a:xfrm>
        </p:grpSpPr>
        <p:sp>
          <p:nvSpPr>
            <p:cNvPr id="29" name="矩形: 圆角 28"/>
            <p:cNvSpPr/>
            <p:nvPr/>
          </p:nvSpPr>
          <p:spPr>
            <a:xfrm>
              <a:off x="4389201" y="4278278"/>
              <a:ext cx="1638053" cy="3883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441390" y="4326586"/>
              <a:ext cx="1674844" cy="29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charset="0"/>
                  <a:ea typeface="阿里巴巴普惠体" panose="00020600040101010101" pitchFamily="18" charset="-122"/>
                  <a:cs typeface="Times New Roman" panose="02020603050405020304" charset="0"/>
                </a:rPr>
                <a:t>M1U5 Languages Around The World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阿里巴巴普惠体" panose="00020600040101010101" pitchFamily="18" charset="-122"/>
                <a:cs typeface="Times New Roman" panose="0202060305040502030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9845"/>
            <a:ext cx="467447" cy="46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calligraphy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/kəˈlɪgrəfi/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n.书法;书法艺术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5405" y="2701290"/>
            <a:ext cx="93872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 </a:t>
            </a:r>
            <a:r>
              <a:rPr lang="en-US" altLang="zh-CN" sz="2400"/>
              <a:t>Dear Lucy, </a:t>
            </a:r>
            <a:endParaRPr lang="en-US" altLang="zh-CN" sz="2400"/>
          </a:p>
          <a:p>
            <a:r>
              <a:rPr lang="en-US" altLang="zh-CN" sz="2400"/>
              <a:t>        </a:t>
            </a:r>
            <a:r>
              <a:rPr lang="zh-CN" altLang="en-US" sz="2400"/>
              <a:t>I am more than delighted to know that you have learnt </a:t>
            </a:r>
            <a:r>
              <a:rPr lang="en-US" altLang="zh-CN" sz="2400"/>
              <a:t>__________________________</a:t>
            </a:r>
            <a:r>
              <a:rPr lang="zh-CN" altLang="en-US" sz="2400"/>
              <a:t>. </a:t>
            </a:r>
            <a:r>
              <a:rPr lang="en-US" altLang="zh-CN" sz="2400"/>
              <a:t>____________________________________________ (</a:t>
            </a:r>
            <a:r>
              <a:rPr lang="zh-CN" altLang="en-US" sz="2400"/>
              <a:t>书法是中国文化的精髓</a:t>
            </a:r>
            <a:r>
              <a:rPr lang="en-US" altLang="zh-CN" sz="2400"/>
              <a:t>)</a:t>
            </a:r>
            <a:r>
              <a:rPr lang="zh-CN" altLang="en-US" sz="2400"/>
              <a:t>, which is valuable, for it is like a window to better understand the Chinese culture. Thus, I advise that you shouldn’t give it up.</a:t>
            </a:r>
            <a:endParaRPr lang="zh-CN" altLang="en-US" sz="2400"/>
          </a:p>
        </p:txBody>
      </p:sp>
      <p:grpSp>
        <p:nvGrpSpPr>
          <p:cNvPr id="6" name="组合 5"/>
          <p:cNvGrpSpPr/>
          <p:nvPr/>
        </p:nvGrpSpPr>
        <p:grpSpPr>
          <a:xfrm>
            <a:off x="1457960" y="1126490"/>
            <a:ext cx="8219440" cy="1312545"/>
            <a:chOff x="1885" y="1665"/>
            <a:chExt cx="12944" cy="2067"/>
          </a:xfrm>
        </p:grpSpPr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2118" y="1844"/>
              <a:ext cx="12577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ym typeface="+mn-ea"/>
                </a:rPr>
                <a:t>  假定你是李华，你的英国笔友Lucy在学习中国书法时，因为太难学而打算放弃。请你发一封电子邮件鼓励她，内容包括：1. 中国书法的意义；2. 鼓励她不要放弃；3. 提出你的建议。</a:t>
              </a:r>
              <a:endParaRPr lang="zh-CN" altLang="en-US"/>
            </a:p>
            <a:p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1885" y="1665"/>
              <a:ext cx="12944" cy="189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727200" y="3429000"/>
            <a:ext cx="3003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sym typeface="+mn-ea"/>
              </a:rPr>
              <a:t>Chinese calligraphy</a:t>
            </a:r>
            <a:endParaRPr lang="zh-CN" altLang="en-US" sz="2400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30750" y="34290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  <a:sym typeface="+mn-ea"/>
              </a:rPr>
              <a:t>Calligraphy is the essence of Chinese culture</a:t>
            </a:r>
            <a:endParaRPr lang="zh-CN" altLang="en-US" sz="240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26650" y="4253865"/>
            <a:ext cx="1871345" cy="2292985"/>
          </a:xfrm>
          <a:prstGeom prst="rect">
            <a:avLst/>
          </a:prstGeom>
        </p:spPr>
      </p:pic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global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/ˈgləʊbl/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adj.全球的;全世界的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1136650"/>
            <a:ext cx="99218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随着世界正在变成一个</a:t>
            </a:r>
            <a:r>
              <a:rPr lang="zh-CN" altLang="en-US" sz="2400" b="1">
                <a:solidFill>
                  <a:srgbClr val="C00000"/>
                </a:solidFill>
              </a:rPr>
              <a:t>地球村</a:t>
            </a:r>
            <a:r>
              <a:rPr lang="zh-CN" altLang="en-US" sz="2400"/>
              <a:t>，英语变得越来越重要。因此，掌握英语意味着我们可以通过一个新的窗口看世界。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643380" y="2018030"/>
            <a:ext cx="90208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 the world is becoming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global village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English is getting more and more important. So mastering English means we can see the world through a new window.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90700" y="4116705"/>
            <a:ext cx="88734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What sets Global Mirror apart is its outstanding qualities. The domestic and international news offers readers like myself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a global perspective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stay well-informed about worldwide events.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43990" y="3268345"/>
            <a:ext cx="959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>
                <a:sym typeface="+mn-ea"/>
              </a:rPr>
              <a:t>《Global Mirror》的与众不同之处在于其杰出的品质。国内和国际新闻为像我这样的读者提供了一个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全球视角</a:t>
            </a:r>
            <a:r>
              <a:rPr lang="zh-CN" altLang="en-US" sz="2400">
                <a:sym typeface="+mn-ea"/>
              </a:rPr>
              <a:t>去充分了解世界事件。</a:t>
            </a:r>
            <a:endParaRPr lang="zh-CN" altLang="en-US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affair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/əˈfeə(r)/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n.公共事务;事件;关系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1321435"/>
            <a:ext cx="102273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1. have an affair_________________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She divorced her husband after she discovered that he was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having an affair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_____________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As a leader, he's been criticized for his inexperience in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foreign affairs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3755" y="13214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 外遇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13535" y="205676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 事件</a:t>
            </a:r>
            <a:endParaRPr lang="zh-CN" altLang="en-US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0755" y="991235"/>
            <a:ext cx="10006965" cy="6062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C00000"/>
                </a:solidFill>
              </a:rPr>
              <a:t>1. appreciate+n./pron./v.ing</a:t>
            </a:r>
            <a:endParaRPr lang="en-US" altLang="zh-CN" sz="2400" b="1">
              <a:solidFill>
                <a:srgbClr val="C00000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2400" b="1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如果你能给我早日回复，我将不胜</a:t>
            </a:r>
            <a:r>
              <a:rPr lang="zh-CN" altLang="en-US" sz="2400" b="1">
                <a:solidFill>
                  <a:srgbClr val="C00000"/>
                </a:solidFill>
              </a:rPr>
              <a:t>感激</a:t>
            </a:r>
            <a:r>
              <a:rPr lang="zh-CN" altLang="en-US" sz="2400"/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（应用文之求助信）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>
                <a:sym typeface="+mn-ea"/>
              </a:rPr>
              <a:t>如果你能考虑我的建议，我将不胜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感激</a:t>
            </a:r>
            <a:r>
              <a:rPr lang="zh-CN" altLang="en-US" sz="2000">
                <a:sym typeface="+mn-ea"/>
              </a:rPr>
              <a:t>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（应用文之推荐信）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>
                <a:sym typeface="+mn-ea"/>
              </a:rPr>
              <a:t>我很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感激</a:t>
            </a:r>
            <a:r>
              <a:rPr lang="zh-CN" altLang="en-US" sz="2400">
                <a:sym typeface="+mn-ea"/>
              </a:rPr>
              <a:t>你在我交换期间给我的帮助。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（应用文之感谢信）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>
                <a:sym typeface="+mn-ea"/>
              </a:rPr>
              <a:t>游客被要求购买100元左右的门票，才能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欣赏</a:t>
            </a:r>
            <a:r>
              <a:rPr lang="zh-CN" altLang="en-US" sz="2400">
                <a:sym typeface="+mn-ea"/>
              </a:rPr>
              <a:t>到令人叹为观止的景色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/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appreciate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/əˈpri:ʃieɪt/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vt.欣赏;重视;感激 vi.增值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3625" y="2164715"/>
            <a:ext cx="7670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I’d greatly appreciate it if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you c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ould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give me an early reply.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3625" y="3161665"/>
            <a:ext cx="10167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I’d greatly appreciate it if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you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could take my recommendation into consideration.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3625" y="5151755"/>
            <a:ext cx="9896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Visitors were required to purchase tickets costing around 100 yuan to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appreciate the breathtaking views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3625" y="4158615"/>
            <a:ext cx="95338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 would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appreciate your helping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me during my exchanged terms.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1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appreciate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/əˈpri:ʃieɪt/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vt.欣赏;重视;感激 vi.增值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4280" y="1164590"/>
            <a:ext cx="10006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C00000"/>
                </a:solidFill>
              </a:rPr>
              <a:t>2. express one’s appreciation</a:t>
            </a:r>
            <a:endParaRPr lang="en-US" altLang="zh-CN" sz="2400" b="1">
              <a:solidFill>
                <a:srgbClr val="C00000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2400" b="1">
              <a:solidFill>
                <a:srgbClr val="C00000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400">
                <a:sym typeface="+mn-ea"/>
              </a:rPr>
              <a:t>在此我真诚地为你在英语上给我的帮助，向你表示感谢。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（应用文之感谢信）</a:t>
            </a:r>
            <a:endParaRPr lang="zh-CN" altLang="en-US" sz="2000" b="1">
              <a:solidFill>
                <a:srgbClr val="1E7E94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4280" y="2363470"/>
            <a:ext cx="10007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Here I sincerely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express my appreciation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to you for your help with my English.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88755" y="3027680"/>
            <a:ext cx="2590800" cy="3486150"/>
          </a:xfrm>
          <a:prstGeom prst="rect">
            <a:avLst/>
          </a:prstGeom>
        </p:spPr>
      </p:pic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specific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/spəˈsɪfɪk/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adj.特定的;明确的;具体的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3625" y="1258570"/>
            <a:ext cx="100412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Her goal was to become a skilled photographer, capturing the beauty of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specific moments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in everyday life.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9690" y="2172970"/>
            <a:ext cx="94824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她的目标是成为一名高明的摄影师，捕捉日常生活中</a:t>
            </a:r>
            <a:r>
              <a:rPr lang="zh-CN" altLang="en-US" sz="2400" b="1">
                <a:solidFill>
                  <a:srgbClr val="C00000"/>
                </a:solidFill>
              </a:rPr>
              <a:t>特定时刻</a:t>
            </a:r>
            <a:r>
              <a:rPr lang="zh-CN" altLang="en-US" sz="2400"/>
              <a:t>的美。</a:t>
            </a:r>
            <a:endParaRPr lang="zh-CN" altLang="en-US" sz="2400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96975" y="3027680"/>
            <a:ext cx="102050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如果您能提供关于活动安排</a:t>
            </a:r>
            <a:r>
              <a:rPr lang="zh-CN" altLang="en-US" sz="2400" b="1">
                <a:solidFill>
                  <a:srgbClr val="C00000"/>
                </a:solidFill>
              </a:rPr>
              <a:t>具体信息</a:t>
            </a:r>
            <a:r>
              <a:rPr lang="zh-CN" altLang="en-US" sz="2400"/>
              <a:t>，我将不胜感激。</a:t>
            </a:r>
            <a:r>
              <a:rPr lang="zh-CN" altLang="en-US" sz="2000">
                <a:solidFill>
                  <a:srgbClr val="1E7E94"/>
                </a:solidFill>
              </a:rPr>
              <a:t>(应用文之求助信)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9690" y="3662680"/>
            <a:ext cx="93503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 would be obliged if you could offer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some specific information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about the arrangements of the activity.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struggle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/ˈstrʌgl/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n.&amp;vi.斗争;奋斗;搏斗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3620" y="3616960"/>
            <a:ext cx="9556115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400" b="0">
                <a:latin typeface="Times New Roman" panose="02020603050405020304" charset="0"/>
              </a:rPr>
              <a:t> From now on, I will make full preparations for my future, and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charset="0"/>
              </a:rPr>
              <a:t>struggle for my dream</a:t>
            </a:r>
            <a:r>
              <a:rPr lang="en-US" sz="2400" b="0">
                <a:latin typeface="Times New Roman" panose="02020603050405020304" charset="0"/>
              </a:rPr>
              <a:t>.</a:t>
            </a:r>
            <a:r>
              <a:rPr lang="zh-CN" altLang="en-US" sz="1800" b="0">
                <a:solidFill>
                  <a:srgbClr val="1E7E94"/>
                </a:solidFill>
              </a:rPr>
              <a:t> </a:t>
            </a:r>
            <a:endParaRPr lang="zh-CN" altLang="en-US" sz="1800" b="0">
              <a:solidFill>
                <a:srgbClr val="1E7E94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0">
              <a:solidFill>
                <a:srgbClr val="1E7E94"/>
              </a:solidFill>
              <a:latin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2810" y="3070860"/>
            <a:ext cx="8522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从现在起我会为我的未来做好充分的准备，</a:t>
            </a:r>
            <a:r>
              <a:rPr lang="zh-CN" altLang="en-US" sz="2400" b="1">
                <a:solidFill>
                  <a:srgbClr val="C00000"/>
                </a:solidFill>
              </a:rPr>
              <a:t>为梦想而奋斗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892810" y="4571365"/>
            <a:ext cx="8522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400"/>
              <a:t>“</a:t>
            </a:r>
            <a:r>
              <a:rPr lang="zh-CN" altLang="en-US" sz="2400"/>
              <a:t>有志者事竟成</a:t>
            </a:r>
            <a:r>
              <a:rPr lang="en-US" altLang="zh-CN" sz="2400"/>
              <a:t>”</a:t>
            </a:r>
            <a:r>
              <a:rPr lang="zh-CN" altLang="en-US" sz="2400"/>
              <a:t>这句谚语提醒我</a:t>
            </a:r>
            <a:r>
              <a:rPr lang="en-US" altLang="zh-CN" sz="2400"/>
              <a:t>:</a:t>
            </a:r>
            <a:r>
              <a:rPr lang="zh-CN" altLang="en-US" sz="2400"/>
              <a:t>成功的道路并不总是平坦的，并鼓励我</a:t>
            </a:r>
            <a:r>
              <a:rPr lang="zh-CN" altLang="en-US" sz="2400" b="1">
                <a:solidFill>
                  <a:srgbClr val="C00000"/>
                </a:solidFill>
              </a:rPr>
              <a:t>与困难作斗争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23620" y="5375275"/>
            <a:ext cx="95561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sz="2400" b="0">
                <a:latin typeface="Times New Roman" panose="02020603050405020304" charset="0"/>
              </a:rPr>
              <a:t> The proverb “ Where there is a will, there is a way” reminded me that the path to success was not always smooth and encouraged me to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charset="0"/>
              </a:rPr>
              <a:t>struggle with the difficulties</a:t>
            </a:r>
            <a:r>
              <a:rPr lang="en-US" sz="2400" b="0">
                <a:latin typeface="Times New Roman" panose="02020603050405020304" charset="0"/>
              </a:rPr>
              <a:t>.</a:t>
            </a:r>
            <a:endParaRPr lang="zh-CN" altLang="en-US" sz="2000" b="0">
              <a:solidFill>
                <a:srgbClr val="1E7E94"/>
              </a:solidFill>
              <a:latin typeface="Times New Roman" panose="020206030504050203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196975" y="768350"/>
            <a:ext cx="6706870" cy="2104390"/>
            <a:chOff x="1660118" y="2354951"/>
            <a:chExt cx="6942231" cy="1159391"/>
          </a:xfrm>
        </p:grpSpPr>
        <p:grpSp>
          <p:nvGrpSpPr>
            <p:cNvPr id="20" name="组合 19"/>
            <p:cNvGrpSpPr/>
            <p:nvPr/>
          </p:nvGrpSpPr>
          <p:grpSpPr>
            <a:xfrm>
              <a:off x="1660118" y="2354951"/>
              <a:ext cx="6942231" cy="1159391"/>
              <a:chOff x="1660118" y="2354951"/>
              <a:chExt cx="6942231" cy="1159391"/>
            </a:xfrm>
          </p:grpSpPr>
          <p:sp>
            <p:nvSpPr>
              <p:cNvPr id="14" name="矩形: 圆角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1660118" y="2539617"/>
                <a:ext cx="6942231" cy="974725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757011" y="2354951"/>
                <a:ext cx="860526" cy="202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p>
                <a:pPr algn="ctr"/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Medium" panose="00020600040101010101" pitchFamily="18" charset="-122"/>
                    <a:ea typeface="阿里巴巴普惠体 Medium" panose="00020600040101010101" pitchFamily="18" charset="-122"/>
                    <a:cs typeface="阿里巴巴普惠体 Medium" panose="00020600040101010101" pitchFamily="18" charset="-122"/>
                    <a:sym typeface="阿里巴巴普惠体" panose="00020600040101010101" pitchFamily="18" charset="-122"/>
                  </a:rPr>
                  <a:t>用法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Medium" panose="00020600040101010101" pitchFamily="18" charset="-122"/>
                  <a:ea typeface="阿里巴巴普惠体 Medium" panose="00020600040101010101" pitchFamily="18" charset="-122"/>
                  <a:cs typeface="阿里巴巴普惠体 Medium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899230" y="2606939"/>
              <a:ext cx="6247828" cy="864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indent="276225" algn="l"/>
              <a:r>
                <a:rPr 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1. struggle for... 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为</a:t>
              </a:r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......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而奋斗</a:t>
              </a:r>
              <a:endParaRPr lang="zh-CN" altLang="en-US" sz="2400" b="1">
                <a:solidFill>
                  <a:srgbClr val="C00000"/>
                </a:solidFill>
                <a:latin typeface="Times New Roman" panose="02020603050405020304" charset="0"/>
              </a:endParaRPr>
            </a:p>
            <a:p>
              <a:pPr indent="276225" algn="l"/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2. struggle with/against... 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与</a:t>
              </a:r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......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而斗争</a:t>
              </a:r>
              <a:endParaRPr lang="zh-CN" altLang="en-US" sz="2400" b="1">
                <a:solidFill>
                  <a:srgbClr val="C00000"/>
                </a:solidFill>
                <a:latin typeface="Times New Roman" panose="02020603050405020304" charset="0"/>
              </a:endParaRPr>
            </a:p>
            <a:p>
              <a:pPr indent="276225" algn="l"/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3. struggle to do sth 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努力</a:t>
              </a:r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/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挣扎着做某事</a:t>
              </a:r>
              <a:endParaRPr lang="zh-CN" altLang="en-US" sz="2400" b="1">
                <a:solidFill>
                  <a:srgbClr val="C00000"/>
                </a:solidFill>
                <a:latin typeface="Times New Roman" panose="02020603050405020304" charset="0"/>
              </a:endParaRPr>
            </a:p>
            <a:p>
              <a:pPr indent="276225" algn="l"/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4. struggle to one’s feet </a:t>
              </a:r>
              <a:r>
                <a:rPr lang="zh-CN" altLang="en-US" sz="2400" b="1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挣扎着站起来</a:t>
              </a:r>
              <a:endPara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sym typeface="+mn-ea"/>
              </a:endParaRPr>
            </a:p>
          </p:txBody>
        </p:sp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struggle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/ˈstrʌgl/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n.&amp;vi.斗争;奋斗;搏斗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65810" y="2100580"/>
            <a:ext cx="84080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76225" algn="l"/>
            <a:r>
              <a:rPr lang="en-US" sz="2400" b="0">
                <a:latin typeface="Times New Roman" panose="02020603050405020304" charset="0"/>
              </a:rPr>
              <a:t>As he turned to walk down the mountain side, he looked back with tearful eyes and saw his treasure slowly disappear. ________</a:t>
            </a:r>
            <a:endParaRPr lang="en-US" sz="2400" b="0">
              <a:latin typeface="Times New Roman" panose="02020603050405020304" charset="0"/>
            </a:endParaRPr>
          </a:p>
          <a:p>
            <a:pPr indent="276225" algn="l"/>
            <a:r>
              <a:rPr lang="en-US" sz="2400" b="0">
                <a:latin typeface="Times New Roman" panose="02020603050405020304" charset="0"/>
              </a:rPr>
              <a:t>_</a:t>
            </a:r>
            <a:r>
              <a:rPr lang="en-US" altLang="en-US" sz="2400" b="0">
                <a:latin typeface="Times New Roman" panose="02020603050405020304" charset="0"/>
              </a:rPr>
              <a:t>___________________________________________________  </a:t>
            </a:r>
            <a:endParaRPr lang="en-US" altLang="en-US" sz="2400" b="0"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5800" y="993775"/>
            <a:ext cx="966025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ClrTx/>
              <a:buSzTx/>
              <a:buFont typeface="Wingdings" panose="05000000000000000000" charset="0"/>
              <a:buChar char="n"/>
            </a:pPr>
            <a:r>
              <a:rPr lang="zh-CN" altLang="en-US" sz="2400"/>
              <a:t>当他转身走下山坡时，他用泪眼回望，看着他的宝藏慢慢消失。他汲取了一个教训，那就是我们必须</a:t>
            </a:r>
            <a:r>
              <a:rPr lang="zh-CN" altLang="en-US" sz="2400" b="1">
                <a:solidFill>
                  <a:srgbClr val="C00000"/>
                </a:solidFill>
              </a:rPr>
              <a:t>经历挫折</a:t>
            </a:r>
            <a:r>
              <a:rPr lang="zh-CN" altLang="en-US" sz="2400"/>
              <a:t>才能实现我们的梦想。</a:t>
            </a:r>
            <a:r>
              <a:rPr lang="zh-CN" altLang="en-US">
                <a:solidFill>
                  <a:srgbClr val="1E7E94"/>
                </a:solidFill>
              </a:rPr>
              <a:t>(续写之克服困难挑战自我)</a:t>
            </a:r>
            <a:endParaRPr lang="zh-CN" altLang="en-US">
              <a:solidFill>
                <a:srgbClr val="1E7E94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5810" y="2463800"/>
            <a:ext cx="8202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sym typeface="+mn-ea"/>
              </a:rPr>
              <a:t>                                                                                             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He drew a lesson that we must experience the struggles to achieve our dreams. </a:t>
            </a:r>
            <a:endParaRPr lang="en-US" sz="2400">
              <a:solidFill>
                <a:srgbClr val="C00000"/>
              </a:solidFill>
              <a:latin typeface="Times New Roman" panose="020206030504050203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21445" y="1795145"/>
            <a:ext cx="2692400" cy="20802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85800" y="3816350"/>
            <a:ext cx="10657840" cy="2424430"/>
            <a:chOff x="1080" y="6010"/>
            <a:chExt cx="16784" cy="3818"/>
          </a:xfrm>
        </p:grpSpPr>
        <p:sp>
          <p:nvSpPr>
            <p:cNvPr id="7" name="文本框 6"/>
            <p:cNvSpPr txBox="1"/>
            <p:nvPr/>
          </p:nvSpPr>
          <p:spPr>
            <a:xfrm>
              <a:off x="1080" y="6010"/>
              <a:ext cx="12853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lang="en-US" sz="2400" b="0">
                  <a:latin typeface="Times New Roman" panose="02020603050405020304" charset="0"/>
                </a:rPr>
                <a:t>As he </a:t>
              </a:r>
              <a:r>
                <a:rPr lang="en-US" sz="2400" b="0">
                  <a:solidFill>
                    <a:srgbClr val="C00000"/>
                  </a:solidFill>
                  <a:latin typeface="Times New Roman" panose="02020603050405020304" charset="0"/>
                </a:rPr>
                <a:t>struggled</a:t>
              </a:r>
              <a:r>
                <a:rPr lang="en-US" sz="2400" b="0">
                  <a:latin typeface="Times New Roman" panose="02020603050405020304" charset="0"/>
                </a:rPr>
                <a:t> from within, the girl’s cries were growing weaker. Jim knew he had to act fast.</a:t>
              </a:r>
              <a:r>
                <a:rPr lang="zh-CN" altLang="en-US" sz="1800" b="0">
                  <a:solidFill>
                    <a:srgbClr val="1E7E94"/>
                  </a:solidFill>
                </a:rPr>
                <a:t> </a:t>
              </a:r>
              <a:r>
                <a:rPr lang="zh-CN" altLang="en-US" sz="1800">
                  <a:solidFill>
                    <a:srgbClr val="1E7E94"/>
                  </a:solidFill>
                  <a:sym typeface="+mn-ea"/>
                </a:rPr>
                <a:t>(续写之挣扎后的挺身而出)</a:t>
              </a:r>
              <a:endParaRPr lang="zh-CN" altLang="en-US" sz="2000" b="0">
                <a:solidFill>
                  <a:srgbClr val="1E7E94"/>
                </a:solidFill>
                <a:latin typeface="Times New Roman" panose="02020603050405020304" charset="0"/>
              </a:endParaRPr>
            </a:p>
          </p:txBody>
        </p:sp>
        <p:pic>
          <p:nvPicPr>
            <p:cNvPr id="9" name="图片 8" descr="u=2555871724,3767719812&amp;fm=26&amp;gp=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-242" b="12776"/>
            <a:stretch>
              <a:fillRect/>
            </a:stretch>
          </p:blipFill>
          <p:spPr>
            <a:xfrm>
              <a:off x="14124" y="6572"/>
              <a:ext cx="3741" cy="325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998855" y="4711065"/>
            <a:ext cx="76111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当他内心</a:t>
            </a:r>
            <a:r>
              <a:rPr lang="zh-CN" altLang="en-US" sz="2400" b="1">
                <a:solidFill>
                  <a:srgbClr val="C00000"/>
                </a:solidFill>
              </a:rPr>
              <a:t>挣扎</a:t>
            </a:r>
            <a:r>
              <a:rPr lang="zh-CN" altLang="en-US" sz="2400"/>
              <a:t>的同时，女孩的哭声变得越来越弱。吉姆知道他必须迅速采取行动。</a:t>
            </a:r>
            <a:endParaRPr lang="zh-CN" altLang="en-US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tongue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/tʌŋ/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n.舌头;语言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84935" y="1536065"/>
            <a:ext cx="100241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sz="2400">
                <a:latin typeface="Times New Roman" panose="02020603050405020304" charset="0"/>
                <a:sym typeface="+mn-ea"/>
              </a:rPr>
              <a:t>The French feel passionately about their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 native/mother tongue</a:t>
            </a:r>
            <a:r>
              <a:rPr lang="en-US" sz="2400">
                <a:latin typeface="Times New Roman" panose="02020603050405020304" charset="0"/>
                <a:sym typeface="+mn-ea"/>
              </a:rPr>
              <a:t>.</a:t>
            </a:r>
            <a:endParaRPr lang="en-US" sz="2400">
              <a:latin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en-US" sz="2400">
              <a:latin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n"/>
            </a:pPr>
            <a:endParaRPr lang="en-US" sz="2400">
              <a:latin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sz="2400">
              <a:latin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n"/>
            </a:pP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</a:rPr>
              <a:t>Tongue lolling</a:t>
            </a:r>
            <a:r>
              <a:rPr lang="en-US" sz="2400">
                <a:latin typeface="Times New Roman" panose="02020603050405020304" charset="0"/>
              </a:rPr>
              <a:t>, the dog came back from the forest.</a:t>
            </a:r>
            <a:endParaRPr lang="en-US" sz="2400">
              <a:latin typeface="Times New Roman" panose="02020603050405020304" charset="0"/>
            </a:endParaRPr>
          </a:p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01800" y="2093595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法国人非常热爱他们的母语。</a:t>
            </a:r>
            <a:endParaRPr lang="zh-CN" altLang="en-US" sz="24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03400" y="3429000"/>
            <a:ext cx="9864090" cy="2827020"/>
            <a:chOff x="2840" y="5400"/>
            <a:chExt cx="15534" cy="4452"/>
          </a:xfrm>
        </p:grpSpPr>
        <p:sp>
          <p:nvSpPr>
            <p:cNvPr id="6" name="文本框 5"/>
            <p:cNvSpPr txBox="1"/>
            <p:nvPr/>
          </p:nvSpPr>
          <p:spPr>
            <a:xfrm>
              <a:off x="2840" y="5629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/>
                <a:t>舌头耷拉着，狗从森林里回来了。</a:t>
              </a:r>
              <a:endParaRPr lang="zh-CN" altLang="en-US" sz="24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016" y="5400"/>
              <a:ext cx="4358" cy="44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point of view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观点;看法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46200" y="2101215"/>
            <a:ext cx="94996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76225"/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</a:rPr>
              <a:t>From my point of view,</a:t>
            </a:r>
            <a:r>
              <a:rPr lang="en-US" sz="2400" b="0">
                <a:latin typeface="Times New Roman" panose="02020603050405020304" charset="0"/>
              </a:rPr>
              <a:t> it would be better if you practice spoken English every day.</a:t>
            </a:r>
            <a:endParaRPr lang="en-US" altLang="en-US" sz="2400" b="0"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6535" y="1518920"/>
            <a:ext cx="8314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以我之见，如果你能每天坚持练英语听力会更好。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18020" y="3231515"/>
            <a:ext cx="4321175" cy="3364865"/>
          </a:xfrm>
          <a:prstGeom prst="rect">
            <a:avLst/>
          </a:prstGeom>
        </p:spPr>
      </p:pic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native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/ˈneɪtɪv/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a. 本地的；土著的  n. 本地人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63270" y="1050925"/>
            <a:ext cx="105492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native speakers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说母语的人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en-US" sz="2000"/>
          </a:p>
        </p:txBody>
      </p:sp>
      <p:sp>
        <p:nvSpPr>
          <p:cNvPr id="27" name="文本框 26"/>
          <p:cNvSpPr txBox="1"/>
          <p:nvPr/>
        </p:nvSpPr>
        <p:spPr>
          <a:xfrm>
            <a:off x="927100" y="2293620"/>
            <a:ext cx="105003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native Chinese speaker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fluency in English, I possess a unique advantage in bridging the communication gap between our Chinese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customers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from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English-speaking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countries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ensuring smooth and effective collaboration.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78205" y="4729480"/>
            <a:ext cx="103060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Longjing Tea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is native to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Hangzhou, where you can visit the lush tea plantations and experience the traditional tea-making process firsthand, savoring the authentic taste of this renowned Chinese green tea.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76630" y="1497330"/>
            <a:ext cx="103365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sym typeface="+mn-ea"/>
              </a:rPr>
              <a:t>作为一名中文母语并且流利掌握英语的人，我在沟通我们的中国客户与来自英语国家的人之间拥有独特的优势，确保协作顺畅高效。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(应用文之应聘信)</a:t>
            </a:r>
            <a:endParaRPr lang="zh-CN" altLang="en-US" sz="1800">
              <a:solidFill>
                <a:srgbClr val="1E7E94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3905" y="3507105"/>
            <a:ext cx="105492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native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to+sp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原产于某地</a:t>
            </a:r>
            <a:endParaRPr lang="en-US" sz="2000"/>
          </a:p>
        </p:txBody>
      </p:sp>
      <p:sp>
        <p:nvSpPr>
          <p:cNvPr id="31" name="文本框 30"/>
          <p:cNvSpPr txBox="1"/>
          <p:nvPr/>
        </p:nvSpPr>
        <p:spPr>
          <a:xfrm>
            <a:off x="976630" y="3967480"/>
            <a:ext cx="10401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/>
              <a:t>龙井茶产自杭州，你可以参观茂密的茶园，并亲身体验传统的制茶过程，品尝这种著名的中国绿茶的真正风味。</a:t>
            </a:r>
            <a:r>
              <a:rPr lang="zh-CN" altLang="en-US" sz="1800">
                <a:solidFill>
                  <a:srgbClr val="1E7E94"/>
                </a:solidFill>
              </a:rPr>
              <a:t>（</a:t>
            </a:r>
            <a:r>
              <a:rPr lang="zh-CN" altLang="en-US" sz="1800">
                <a:solidFill>
                  <a:srgbClr val="1E7E94"/>
                </a:solidFill>
                <a:sym typeface="+mn-ea"/>
              </a:rPr>
              <a:t>应用文之介绍茶文化</a:t>
            </a:r>
            <a:r>
              <a:rPr lang="zh-CN" altLang="en-US" sz="1800">
                <a:solidFill>
                  <a:srgbClr val="1E7E94"/>
                </a:solidFill>
              </a:rPr>
              <a:t>）</a:t>
            </a:r>
            <a:endParaRPr lang="zh-CN" altLang="en-US" sz="1800">
              <a:solidFill>
                <a:srgbClr val="1E7E94"/>
              </a:solidFill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beg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/beg/ (-gg-)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vt.恳求;祈求;哀求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1545" y="1125220"/>
            <a:ext cx="95497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sz="2400">
                <a:latin typeface="Times New Roman" panose="02020603050405020304" charset="0"/>
                <a:sym typeface="+mn-ea"/>
              </a:rPr>
              <a:t>After hearing the boy’s words, Clara_____________________________ , (她站起来，用低声乞求的口气说道。) “Officer, I did steal those things, but there’s nothing else I could do. It’s my baby’s birthday, and I’ve got neither job nor money. Please don’t take those things away. I’ve just used them to make him a cake.”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 (续写之两个警察和一个女窃贼)</a:t>
            </a:r>
            <a:endParaRPr lang="zh-CN" altLang="en-US" sz="2000">
              <a:solidFill>
                <a:srgbClr val="1E7E94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03290" y="1125220"/>
            <a:ext cx="483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stood up and begged in a low voice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01025" y="3647440"/>
            <a:ext cx="3137535" cy="29127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96975" y="3331210"/>
            <a:ext cx="6485255" cy="3291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sz="2400" b="0">
                <a:latin typeface="Times New Roman" panose="02020603050405020304" charset="0"/>
              </a:rPr>
              <a:t>On returning to our apartment, we were astonished to see a beautiful, six-foot Christmas tree propped（支撑） against our front door. In silent wonder, we looked back and forth, from the tree to one another and around the empty street. Excitement built, and________________</a:t>
            </a:r>
            <a:endParaRPr lang="en-US" sz="2400" b="0">
              <a:latin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400" b="0">
                <a:latin typeface="Times New Roman" panose="02020603050405020304" charset="0"/>
              </a:rPr>
              <a:t>     _____________________.</a:t>
            </a:r>
            <a:r>
              <a:rPr lang="zh-CN" altLang="en-US" sz="2400">
                <a:solidFill>
                  <a:srgbClr val="1E7E94"/>
                </a:solidFill>
                <a:sym typeface="+mn-ea"/>
              </a:rPr>
              <a:t>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(续写之意外收获的圣</a:t>
            </a:r>
            <a:r>
              <a:rPr lang="en-US" altLang="zh-CN" sz="2000">
                <a:solidFill>
                  <a:srgbClr val="1E7E94"/>
                </a:solidFill>
                <a:sym typeface="+mn-ea"/>
              </a:rPr>
              <a:t>  </a:t>
            </a:r>
            <a:endParaRPr lang="en-US" altLang="zh-CN" sz="2000">
              <a:solidFill>
                <a:srgbClr val="1E7E94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>
                <a:solidFill>
                  <a:srgbClr val="1E7E94"/>
                </a:solidFill>
                <a:sym typeface="+mn-ea"/>
              </a:rPr>
              <a:t>     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诞树)</a:t>
            </a:r>
            <a:endParaRPr lang="zh-CN" altLang="en-US" sz="2000">
              <a:solidFill>
                <a:srgbClr val="1E7E94"/>
              </a:solidFill>
              <a:latin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0">
              <a:solidFill>
                <a:srgbClr val="1E7E94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9585" y="5140960"/>
            <a:ext cx="53600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/>
            <a:r>
              <a:rPr lang="en-US" sz="2400">
                <a:latin typeface="Times New Roman" panose="02020603050405020304" charset="0"/>
                <a:sym typeface="+mn-ea"/>
              </a:rPr>
              <a:t>                                                 the girls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begged to keep the tree</a:t>
            </a:r>
            <a:endParaRPr lang="en-US" altLang="en-US" sz="2400">
              <a:latin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equal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/ˈi:kwəl/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n.同等人;相等物 a.相同的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93420" y="1227455"/>
            <a:ext cx="10900410" cy="2407920"/>
            <a:chOff x="1392" y="1685"/>
            <a:chExt cx="17166" cy="3792"/>
          </a:xfrm>
        </p:grpSpPr>
        <p:sp>
          <p:nvSpPr>
            <p:cNvPr id="4" name="文本框 3"/>
            <p:cNvSpPr txBox="1"/>
            <p:nvPr/>
          </p:nvSpPr>
          <p:spPr>
            <a:xfrm>
              <a:off x="1392" y="1791"/>
              <a:ext cx="13544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457200" indent="-457200">
                <a:buFont typeface="Wingdings" panose="05000000000000000000" charset="0"/>
                <a:buChar char="n"/>
              </a:pPr>
              <a:r>
                <a:rPr lang="en-US" sz="2800">
                  <a:latin typeface="Times New Roman" panose="02020603050405020304" charset="0"/>
                </a:rPr>
                <a:t>Every action has an equal and an opposite reaction.</a:t>
              </a:r>
              <a:endParaRPr lang="en-US" sz="2800">
                <a:latin typeface="Times New Roman" panose="02020603050405020304" charset="0"/>
              </a:endParaRPr>
            </a:p>
            <a:p>
              <a:endParaRPr lang="en-US" altLang="en-US" sz="2800">
                <a:latin typeface="Times New Roman" panose="0202060305040502030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rcRect t="3487"/>
            <a:stretch>
              <a:fillRect/>
            </a:stretch>
          </p:blipFill>
          <p:spPr>
            <a:xfrm>
              <a:off x="13744" y="1685"/>
              <a:ext cx="4814" cy="3792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318895" y="2128520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每一动作都有一个相等且相反的反作用力。</a:t>
            </a:r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57565" y="4233545"/>
            <a:ext cx="3451860" cy="23114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3420" y="4156710"/>
            <a:ext cx="7237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en-US" sz="2800">
                <a:latin typeface="Times New Roman" panose="02020603050405020304" charset="0"/>
              </a:rPr>
              <a:t>They are demanding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equal rights</a:t>
            </a:r>
            <a:r>
              <a:rPr lang="en-US" sz="2800">
                <a:latin typeface="Times New Roman" panose="02020603050405020304" charset="0"/>
              </a:rPr>
              <a:t> and justice.</a:t>
            </a:r>
            <a:endParaRPr lang="en-US" sz="2800">
              <a:latin typeface="Times New Roman" panose="02020603050405020304" charset="0"/>
            </a:endParaRPr>
          </a:p>
          <a:p>
            <a:endParaRPr lang="en-US" altLang="en-US" sz="2800">
              <a:latin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318895" y="4814570"/>
            <a:ext cx="5288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他们要求平等的权利和公平的待遇。</a:t>
            </a:r>
            <a:endParaRPr lang="zh-CN" altLang="en-US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equal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/ˈi:kwəl/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n.同等人;相等物 a.相同的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56360" y="1438275"/>
            <a:ext cx="10460355" cy="2314575"/>
            <a:chOff x="2136" y="2265"/>
            <a:chExt cx="16473" cy="3645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607" y="2265"/>
              <a:ext cx="5002" cy="364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2136" y="2909"/>
              <a:ext cx="12176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457200" indent="-457200">
                <a:buFont typeface="Wingdings" panose="05000000000000000000" charset="0"/>
                <a:buChar char="n"/>
              </a:pPr>
              <a:r>
                <a:rPr lang="en-US" sz="2800">
                  <a:latin typeface="Times New Roman" panose="02020603050405020304" charset="0"/>
                  <a:sym typeface="+mn-ea"/>
                </a:rPr>
                <a:t>The area of the blue part </a:t>
              </a:r>
              <a:r>
                <a:rPr lang="en-US" sz="2800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is equal to</a:t>
              </a:r>
              <a:r>
                <a:rPr lang="en-US" sz="2800">
                  <a:latin typeface="Times New Roman" panose="02020603050405020304" charset="0"/>
                  <a:sym typeface="+mn-ea"/>
                </a:rPr>
                <a:t> that of the other parts.</a:t>
              </a:r>
              <a:endParaRPr lang="en-US" altLang="en-US" sz="2800">
                <a:latin typeface="Times New Roman" panose="02020603050405020304" charset="0"/>
                <a:sym typeface="+mn-ea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497330" y="3012440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蓝色部分的面积和其他部分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相等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1356360" y="1113155"/>
            <a:ext cx="7778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be equal to (doing) sth 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等于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胜任（做）某事</a:t>
            </a:r>
            <a:endParaRPr lang="zh-C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24330" y="4850130"/>
            <a:ext cx="6096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要积极向上，心情愉快，因为你的心理健康和身体健康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同等重要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</p:txBody>
      </p:sp>
      <p:grpSp>
        <p:nvGrpSpPr>
          <p:cNvPr id="21" name="组合 20"/>
          <p:cNvGrpSpPr/>
          <p:nvPr/>
        </p:nvGrpSpPr>
        <p:grpSpPr>
          <a:xfrm>
            <a:off x="1283970" y="3790315"/>
            <a:ext cx="10532745" cy="2390140"/>
            <a:chOff x="2022" y="5969"/>
            <a:chExt cx="16587" cy="3764"/>
          </a:xfrm>
        </p:grpSpPr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2022" y="5969"/>
              <a:ext cx="12176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457200" indent="-457200">
                <a:buFont typeface="Wingdings" panose="05000000000000000000" charset="0"/>
                <a:buChar char="n"/>
              </a:pPr>
              <a:r>
                <a:rPr lang="en-US" sz="2800">
                  <a:latin typeface="Times New Roman" panose="02020603050405020304" charset="0"/>
                  <a:sym typeface="+mn-ea"/>
                </a:rPr>
                <a:t> Be positive and cheerful, for your mental health </a:t>
              </a:r>
              <a:r>
                <a:rPr lang="en-US" sz="2800">
                  <a:solidFill>
                    <a:srgbClr val="C00000"/>
                  </a:solidFill>
                  <a:latin typeface="Times New Roman" panose="02020603050405020304" charset="0"/>
                  <a:sym typeface="+mn-ea"/>
                </a:rPr>
                <a:t>is equal to </a:t>
              </a:r>
              <a:r>
                <a:rPr lang="en-US" sz="2800">
                  <a:latin typeface="Times New Roman" panose="02020603050405020304" charset="0"/>
                  <a:sym typeface="+mn-ea"/>
                </a:rPr>
                <a:t>your physical health.</a:t>
              </a:r>
              <a:endParaRPr lang="en-US" altLang="en-US" sz="2800">
                <a:latin typeface="Times New Roman" panose="02020603050405020304" charset="0"/>
                <a:sym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007" y="6151"/>
              <a:ext cx="4602" cy="35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gap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/gæp/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n.间隔;开口;差距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965200"/>
            <a:ext cx="75063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1. cause the gap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r>
              <a:rPr lang="en-US" sz="2800">
                <a:latin typeface="Times New Roman" panose="02020603050405020304" charset="0"/>
              </a:rPr>
              <a:t>Language competence varies from person to person, which may cause communication gap</a:t>
            </a:r>
            <a:r>
              <a:rPr lang="en-US" altLang="zh-CN" sz="2800"/>
              <a:t>.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063625" y="3201670"/>
            <a:ext cx="7639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2. narrow/close/bridge/shorten the gap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  <a:sym typeface="+mn-ea"/>
            </a:endParaRP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   填补缺口、减少差距、弥合分歧</a:t>
            </a:r>
            <a:endParaRPr lang="en-US" altLang="zh-CN"/>
          </a:p>
        </p:txBody>
      </p:sp>
      <p:grpSp>
        <p:nvGrpSpPr>
          <p:cNvPr id="8" name="组合 7"/>
          <p:cNvGrpSpPr/>
          <p:nvPr/>
        </p:nvGrpSpPr>
        <p:grpSpPr>
          <a:xfrm>
            <a:off x="1196975" y="857250"/>
            <a:ext cx="10668635" cy="2227580"/>
            <a:chOff x="1885" y="1350"/>
            <a:chExt cx="16801" cy="3508"/>
          </a:xfrm>
        </p:grpSpPr>
        <p:sp>
          <p:nvSpPr>
            <p:cNvPr id="6" name="文本框 5"/>
            <p:cNvSpPr txBox="1"/>
            <p:nvPr/>
          </p:nvSpPr>
          <p:spPr>
            <a:xfrm>
              <a:off x="1885" y="3699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/>
                <a:t>语言能力因人而异，这可能导致沟通障碍。</a:t>
              </a:r>
              <a:endParaRPr lang="zh-CN" altLang="en-US" sz="24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2694" y="1350"/>
              <a:ext cx="5993" cy="3509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063625" y="4771390"/>
            <a:ext cx="70123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  <a:sym typeface="+mn-ea"/>
              </a:rPr>
              <a:t>Make full use of your passion and kindness to bridge the gap between you and others.</a:t>
            </a:r>
            <a:endParaRPr lang="en-US" sz="2800">
              <a:latin typeface="Times New Roman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63625" y="3429000"/>
            <a:ext cx="10801985" cy="3194050"/>
            <a:chOff x="1675" y="5400"/>
            <a:chExt cx="17011" cy="5030"/>
          </a:xfrm>
        </p:grpSpPr>
        <p:sp>
          <p:nvSpPr>
            <p:cNvPr id="10" name="文本框 9"/>
            <p:cNvSpPr txBox="1"/>
            <p:nvPr/>
          </p:nvSpPr>
          <p:spPr>
            <a:xfrm>
              <a:off x="1675" y="6773"/>
              <a:ext cx="116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buFont typeface="Wingdings" panose="05000000000000000000" charset="0"/>
                <a:buNone/>
              </a:pPr>
              <a:r>
                <a:rPr lang="zh-CN" altLang="en-US" sz="2400">
                  <a:sym typeface="+mn-ea"/>
                </a:rPr>
                <a:t>充分利用你的热情和善良，架起你和他人之间的桥梁。</a:t>
              </a:r>
              <a:endParaRPr lang="zh-CN" altLang="en-US" sz="2400"/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146" y="5400"/>
              <a:ext cx="5541" cy="50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demand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/dɪˈmɑ:nd/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n.要求;需求 vt.强烈要求</a:t>
            </a:r>
            <a:endParaRPr lang="en-US" altLang="zh-CN"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56285" y="1226820"/>
            <a:ext cx="945578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1. be in (great) demand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（急）需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en-US" altLang="zh-CN" sz="2800">
                <a:latin typeface="Times New Roman" panose="02020603050405020304" charset="0"/>
              </a:rPr>
              <a:t>  </a:t>
            </a:r>
            <a:r>
              <a:rPr lang="zh-CN" altLang="en-US" sz="2800">
                <a:latin typeface="Times New Roman" panose="02020603050405020304" charset="0"/>
              </a:rPr>
              <a:t>我们俱乐部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急需</a:t>
            </a:r>
            <a:r>
              <a:rPr lang="zh-CN" altLang="en-US" sz="2800">
                <a:latin typeface="Times New Roman" panose="02020603050405020304" charset="0"/>
              </a:rPr>
              <a:t>一些新成员。</a:t>
            </a:r>
            <a:r>
              <a:rPr lang="zh-CN" altLang="en-US" sz="2000">
                <a:solidFill>
                  <a:srgbClr val="1E7E94"/>
                </a:solidFill>
              </a:rPr>
              <a:t>(应用文之社团招新)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155" y="2343785"/>
            <a:ext cx="765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</a:rPr>
              <a:t>New members are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in great demand</a:t>
            </a:r>
            <a:r>
              <a:rPr lang="en-US" sz="2800">
                <a:latin typeface="Times New Roman" panose="02020603050405020304" charset="0"/>
              </a:rPr>
              <a:t> in our club.</a:t>
            </a:r>
            <a:endParaRPr lang="en-US" sz="2800">
              <a:latin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52410" y="4794250"/>
            <a:ext cx="4076700" cy="17532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6285" y="3010535"/>
            <a:ext cx="945578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2. satisfy/meet one’s demand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满足某人需求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en-US" altLang="zh-CN" sz="2800">
                <a:latin typeface="Times New Roman" panose="02020603050405020304" charset="0"/>
              </a:rPr>
              <a:t>   </a:t>
            </a:r>
            <a:r>
              <a:rPr lang="zh-CN" altLang="en-US" sz="2800">
                <a:latin typeface="Times New Roman" panose="02020603050405020304" charset="0"/>
              </a:rPr>
              <a:t>经理许诺他们会尽力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满足顾客的需求</a:t>
            </a:r>
            <a:r>
              <a:rPr lang="zh-CN" altLang="en-US" sz="2800">
                <a:latin typeface="Times New Roman" panose="02020603050405020304" charset="0"/>
              </a:rPr>
              <a:t>。</a:t>
            </a:r>
            <a:endParaRPr lang="zh-CN" altLang="en-US" sz="2000">
              <a:solidFill>
                <a:srgbClr val="1E7E94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9155" y="4272280"/>
            <a:ext cx="7652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charset="0"/>
              </a:rPr>
              <a:t> The manager promised that they would try to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meet their customers’ demands</a:t>
            </a:r>
            <a:r>
              <a:rPr lang="en-US" sz="2800">
                <a:latin typeface="Times New Roman" panose="02020603050405020304" charset="0"/>
              </a:rPr>
              <a:t>.</a:t>
            </a:r>
            <a:endParaRPr lang="en-US" sz="2800">
              <a:latin typeface="Times New Roman" panose="02020603050405020304" charset="0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demand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/dɪˈmɑ:nd/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n.要求;需求 vt.强烈要求</a:t>
            </a:r>
            <a:endParaRPr lang="en-US" altLang="zh-CN"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56285" y="1007110"/>
            <a:ext cx="945578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3. demand v.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强烈要求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    demand to do sth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要求做某事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    demand that sb (should) do sth</a:t>
            </a:r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 要求......做某事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algn="l" fontAlgn="auto">
              <a:lnSpc>
                <a:spcPts val="4000"/>
              </a:lnSpc>
              <a:buClrTx/>
              <a:buSzTx/>
              <a:buFontTx/>
            </a:pPr>
            <a:r>
              <a:rPr lang="en-US" sz="2800">
                <a:latin typeface="Times New Roman" panose="02020603050405020304" charset="0"/>
              </a:rPr>
              <a:t>  “Who the hell are you? ” he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demanded</a:t>
            </a:r>
            <a:r>
              <a:rPr lang="en-US" sz="2800">
                <a:latin typeface="Times New Roman" panose="02020603050405020304" charset="0"/>
              </a:rPr>
              <a:t> angrily. </a:t>
            </a:r>
            <a:endParaRPr 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en-US" sz="2800">
                <a:latin typeface="Times New Roman" panose="02020603050405020304" charset="0"/>
              </a:rPr>
              <a:t>  She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 demanded an immediate explanation</a:t>
            </a:r>
            <a:r>
              <a:rPr lang="en-US" sz="2800">
                <a:latin typeface="Times New Roman" panose="02020603050405020304" charset="0"/>
              </a:rPr>
              <a:t>.</a:t>
            </a:r>
            <a:endParaRPr 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altLang="zh-CN" sz="2000">
              <a:solidFill>
                <a:srgbClr val="1E7E9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6285" y="3901440"/>
            <a:ext cx="945578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4. demanding</a:t>
            </a:r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 a. 要求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高的；苛刻的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altLang="zh-CN" sz="2000">
              <a:solidFill>
                <a:srgbClr val="1E7E94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98765" y="2585085"/>
            <a:ext cx="609600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2400">
                <a:sym typeface="+mn-ea"/>
              </a:rPr>
              <a:t>他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气势汹汹地查问道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176770" y="3056255"/>
            <a:ext cx="609600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2400">
                <a:sym typeface="+mn-ea"/>
              </a:rPr>
              <a:t>她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强烈要求</a:t>
            </a:r>
            <a:r>
              <a:rPr lang="zh-CN" altLang="en-US" sz="2400">
                <a:sym typeface="+mn-ea"/>
              </a:rPr>
              <a:t>立刻做出解释。</a:t>
            </a:r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1063625" y="5154295"/>
            <a:ext cx="9429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I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find it demanding to </a:t>
            </a:r>
            <a:r>
              <a:rPr lang="en-US" sz="2800">
                <a:latin typeface="Times New Roman" panose="02020603050405020304" charset="0"/>
              </a:rPr>
              <a:t>learn English well, so I’m writing to ask you for help.</a:t>
            </a:r>
            <a:endParaRPr lang="en-US" sz="2800">
              <a:latin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3625" y="4626610"/>
            <a:ext cx="8857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我发现要学好英语</a:t>
            </a:r>
            <a:r>
              <a:rPr lang="zh-CN" altLang="en-US" sz="2400" b="1">
                <a:solidFill>
                  <a:srgbClr val="C00000"/>
                </a:solidFill>
              </a:rPr>
              <a:t>很有挑战性</a:t>
            </a:r>
            <a:r>
              <a:rPr lang="zh-CN" altLang="en-US" sz="2400"/>
              <a:t>。所以我写信来向你寻求帮助。</a:t>
            </a:r>
            <a:endParaRPr lang="zh-CN" altLang="en-US"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4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vocabulary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/vəˈkæbjələri/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n.词汇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63625" y="2186940"/>
            <a:ext cx="9429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  First you need to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enlarge/expand your Chinese vocabulary</a:t>
            </a:r>
            <a:r>
              <a:rPr lang="en-US" sz="2800">
                <a:latin typeface="Times New Roman" panose="02020603050405020304" charset="0"/>
              </a:rPr>
              <a:t>, thus potentially helping you better fit into the class.</a:t>
            </a:r>
            <a:endParaRPr lang="en-US" sz="2800">
              <a:latin typeface="Times New Roman" panose="0202060305040502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95045" y="1111885"/>
            <a:ext cx="10797540" cy="5209540"/>
            <a:chOff x="1567" y="1751"/>
            <a:chExt cx="17004" cy="8204"/>
          </a:xfrm>
        </p:grpSpPr>
        <p:sp>
          <p:nvSpPr>
            <p:cNvPr id="4" name="文本框 3"/>
            <p:cNvSpPr txBox="1"/>
            <p:nvPr/>
          </p:nvSpPr>
          <p:spPr>
            <a:xfrm>
              <a:off x="1567" y="1751"/>
              <a:ext cx="1565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首先你需要</a:t>
              </a:r>
              <a:r>
                <a:rPr lang="zh-CN" altLang="en-US" sz="2800" b="1">
                  <a:solidFill>
                    <a:srgbClr val="C00000"/>
                  </a:solidFill>
                </a:rPr>
                <a:t>扩大你的中文词汇量</a:t>
              </a:r>
              <a:r>
                <a:rPr lang="zh-CN" altLang="en-US" sz="2800"/>
                <a:t>，从而有可能帮你更好的适应这个班级。</a:t>
              </a:r>
              <a:r>
                <a:rPr lang="zh-CN" altLang="en-US" sz="2000">
                  <a:solidFill>
                    <a:srgbClr val="1E7E94"/>
                  </a:solidFill>
                </a:rPr>
                <a:t>(应用文之建议信)</a:t>
              </a:r>
              <a:endParaRPr lang="zh-CN" altLang="en-US" sz="2000">
                <a:solidFill>
                  <a:srgbClr val="1E7E94"/>
                </a:solidFill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407" y="5731"/>
              <a:ext cx="3165" cy="4225"/>
            </a:xfrm>
            <a:prstGeom prst="rect">
              <a:avLst/>
            </a:prstGeom>
          </p:spPr>
        </p:pic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description        /dɪˈskrɪpʃn/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n.描写(文字);形容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3035" y="2212340"/>
            <a:ext cx="1029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She has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given </a:t>
            </a:r>
            <a:r>
              <a:rPr lang="en-US" sz="2800">
                <a:latin typeface="Times New Roman" panose="02020603050405020304" charset="0"/>
              </a:rPr>
              <a:t>the police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 a very detailed/full description of </a:t>
            </a:r>
            <a:r>
              <a:rPr lang="en-US" sz="2800">
                <a:latin typeface="Times New Roman" panose="02020603050405020304" charset="0"/>
              </a:rPr>
              <a:t>the robber.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1133475" y="1007110"/>
            <a:ext cx="945578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1. give sb a full description of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</a:rPr>
              <a:t>......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详细描述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23035" y="1681480"/>
            <a:ext cx="10454640" cy="4986655"/>
            <a:chOff x="2241" y="2648"/>
            <a:chExt cx="16464" cy="7853"/>
          </a:xfrm>
        </p:grpSpPr>
        <p:sp>
          <p:nvSpPr>
            <p:cNvPr id="6" name="文本框 5"/>
            <p:cNvSpPr txBox="1"/>
            <p:nvPr/>
          </p:nvSpPr>
          <p:spPr>
            <a:xfrm>
              <a:off x="2241" y="2648"/>
              <a:ext cx="96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ym typeface="+mn-ea"/>
                </a:rPr>
                <a:t>她向警员</a:t>
              </a:r>
              <a:r>
                <a:rPr lang="zh-CN" altLang="en-US" sz="2800" b="1">
                  <a:solidFill>
                    <a:srgbClr val="C00000"/>
                  </a:solidFill>
                  <a:sym typeface="+mn-ea"/>
                </a:rPr>
                <a:t>详细描述</a:t>
              </a:r>
              <a:r>
                <a:rPr lang="zh-CN" altLang="en-US" sz="2800">
                  <a:sym typeface="+mn-ea"/>
                </a:rPr>
                <a:t>了抢劫者的相貌。</a:t>
              </a:r>
              <a:endParaRPr lang="zh-CN" altLang="en-US" sz="2800"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103" y="6020"/>
              <a:ext cx="4602" cy="4481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6975" y="3027680"/>
            <a:ext cx="8381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2. be beyond description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无法形容，难以描述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50035" y="3632200"/>
            <a:ext cx="6588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我的感激之情无以言表。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（应用文之感谢信）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23035" y="4236720"/>
            <a:ext cx="1029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 My gratitude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 is beyond description</a:t>
            </a:r>
            <a:r>
              <a:rPr lang="en-US" sz="2800">
                <a:latin typeface="Times New Roman" panose="02020603050405020304" charset="0"/>
              </a:rPr>
              <a:t>.</a:t>
            </a:r>
            <a:endParaRPr lang="zh-CN" altLang="en-US" sz="28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relate to 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/rɪˈleɪt tə/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与……相关;涉及;谈到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33475" y="1007110"/>
            <a:ext cx="945578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1. relate to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</a:rPr>
              <a:t>......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相关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zh-CN" altLang="en-US" sz="2800">
                <a:latin typeface="Times New Roman" panose="02020603050405020304" charset="0"/>
              </a:rPr>
              <a:t>我写信是为了寻求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关于</a:t>
            </a:r>
            <a:r>
              <a:rPr lang="zh-CN" altLang="en-US" sz="2800">
                <a:latin typeface="Times New Roman" panose="02020603050405020304" charset="0"/>
              </a:rPr>
              <a:t>选择与我对技术和创新的热情相关的职业道路的指导。</a:t>
            </a:r>
            <a:endParaRPr lang="zh-CN" alt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zh-CN" altLang="en-US" sz="2800"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3625" y="2640330"/>
            <a:ext cx="10163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I'm writing to seek guidance on choosing a career path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related to </a:t>
            </a:r>
            <a:r>
              <a:rPr lang="en-US" sz="2800">
                <a:latin typeface="Times New Roman" panose="02020603050405020304" charset="0"/>
              </a:rPr>
              <a:t>my passion for technology and innovation</a:t>
            </a:r>
            <a:r>
              <a:rPr lang="zh-CN" altLang="en-US"/>
              <a:t>.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96975" y="3593465"/>
            <a:ext cx="1016317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 2. relate to sb/sth</a:t>
            </a:r>
            <a:r>
              <a:rPr lang="en-US" sz="2800">
                <a:latin typeface="Times New Roman" panose="02020603050405020304" charset="0"/>
                <a:sym typeface="+mn-ea"/>
              </a:rPr>
              <a:t> _______________________</a:t>
            </a:r>
            <a:endParaRPr lang="en-US" sz="2800">
              <a:latin typeface="Times New Roman" panose="02020603050405020304" charset="0"/>
              <a:sym typeface="+mn-ea"/>
            </a:endParaRPr>
          </a:p>
          <a:p>
            <a:pPr indent="0" fontAlgn="auto">
              <a:lnSpc>
                <a:spcPts val="4000"/>
              </a:lnSpc>
            </a:pPr>
            <a:r>
              <a:rPr lang="en-US" sz="2800">
                <a:latin typeface="Times New Roman" panose="02020603050405020304" charset="0"/>
                <a:sym typeface="+mn-ea"/>
              </a:rPr>
              <a:t>Having grown up in quite a poor household, I could really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relate to </a:t>
            </a:r>
            <a:r>
              <a:rPr lang="en-US" sz="2800">
                <a:latin typeface="Times New Roman" panose="02020603050405020304" charset="0"/>
                <a:sym typeface="+mn-ea"/>
              </a:rPr>
              <a:t>the character’s struggle to find financial success.</a:t>
            </a:r>
            <a:endParaRPr lang="zh-CN" altLang="en-US" sz="2800">
              <a:latin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74185" y="3593465"/>
            <a:ext cx="609600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能够理解并同情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96975" y="5223510"/>
            <a:ext cx="974344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zh-CN" altLang="en-US" sz="2800">
                <a:latin typeface="Times New Roman" panose="02020603050405020304" charset="0"/>
                <a:sym typeface="+mn-ea"/>
              </a:rPr>
              <a:t>我生长在一个贫穷的家庭，所以我很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能理解</a:t>
            </a:r>
            <a:r>
              <a:rPr lang="zh-CN" altLang="en-US" sz="2800">
                <a:latin typeface="Times New Roman" panose="02020603050405020304" charset="0"/>
                <a:sym typeface="+mn-ea"/>
              </a:rPr>
              <a:t>那个角色为追求金钱方面的成功而艰苦奋斗的过程。</a:t>
            </a:r>
            <a:endParaRPr lang="zh-CN" altLang="en-US" sz="2800">
              <a:latin typeface="Times New Roman" panose="02020603050405020304" charset="0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relate to 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/rɪˈleɪt tə/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与……相关;涉及;谈到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33475" y="1007110"/>
            <a:ext cx="9455785" cy="2656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</a:rPr>
              <a:t>3. be closely related to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</a:rPr>
              <a:t>......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</a:rPr>
              <a:t>密切相关</a:t>
            </a: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r>
              <a:rPr lang="zh-CN" altLang="en-US" sz="2800">
                <a:latin typeface="Times New Roman" panose="02020603050405020304" charset="0"/>
              </a:rPr>
              <a:t>有些疾病与空气污染密切相关。</a:t>
            </a:r>
            <a:endParaRPr lang="zh-CN" alt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sz="28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en-US" sz="2800">
              <a:latin typeface="Times New Roman" panose="02020603050405020304" charset="0"/>
            </a:endParaRPr>
          </a:p>
          <a:p>
            <a:pPr indent="0" fontAlgn="auto">
              <a:lnSpc>
                <a:spcPts val="4000"/>
              </a:lnSpc>
            </a:pPr>
            <a:endParaRPr lang="zh-CN" altLang="en-US" sz="2800"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33475" y="2221230"/>
            <a:ext cx="10163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charset="0"/>
              </a:rPr>
              <a:t> Some diseases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</a:rPr>
              <a:t> are closely related to</a:t>
            </a:r>
            <a:r>
              <a:rPr lang="en-US" sz="2800">
                <a:latin typeface="Times New Roman" panose="02020603050405020304" charset="0"/>
              </a:rPr>
              <a:t> air pollution.</a:t>
            </a:r>
            <a:r>
              <a:rPr lang="zh-CN" altLang="en-US"/>
              <a:t>.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76210" y="3491865"/>
            <a:ext cx="4069080" cy="307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87780" y="396875"/>
            <a:ext cx="1880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attitude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66085" y="396875"/>
            <a:ext cx="2117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/ˈætɪtju:d/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3175" y="396875"/>
            <a:ext cx="2125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n.态度;看法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6180" y="1018540"/>
            <a:ext cx="9452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one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 attitude to /toward(s) sb/ sth  对...的态度/看法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0310" y="2808605"/>
            <a:ext cx="98710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Attitude is more important than facts for us. We cannot change our past; we cannot change the fact. However, the only thing we can do is hold a positive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attitude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towards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life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87780" y="1574800"/>
            <a:ext cx="104279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态度对我们来说比事实更重要。我们不能改变我们的过去；我们不能改变事实。然而，我们唯一能做的就是对生活保持积极的态度。 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（续写主题升华之战胜消极促“改变”）</a:t>
            </a:r>
            <a:endParaRPr lang="zh-CN" altLang="en-US">
              <a:solidFill>
                <a:srgbClr val="1E7E94"/>
              </a:solidFill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4201795"/>
            <a:ext cx="2656205" cy="2656205"/>
          </a:xfrm>
          <a:prstGeom prst="rect">
            <a:avLst/>
          </a:prstGeom>
        </p:spPr>
      </p:pic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3625" y="1190625"/>
            <a:ext cx="1003490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我们意识到鸟类对人类来说与朋友对我们的重要性相似。因此，无论我们身处何地，我们都必须保护鸟类，使它们成为我们永恒的伙伴。</a:t>
            </a:r>
            <a:endParaRPr lang="zh-CN" altLang="en-US" sz="2400"/>
          </a:p>
          <a:p>
            <a:r>
              <a:rPr lang="zh-CN" altLang="en-US" sz="1800">
                <a:solidFill>
                  <a:srgbClr val="1E7E94"/>
                </a:solidFill>
                <a:sym typeface="+mn-ea"/>
              </a:rPr>
              <a:t>(2023.1浙江续写之蜂鸟)</a:t>
            </a:r>
            <a:endParaRPr lang="zh-CN" altLang="en-US" sz="1800">
              <a:solidFill>
                <a:srgbClr val="1E7E94"/>
              </a:solidFill>
              <a:sym typeface="+mn-ea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suddenly came to my realization that birds hold a significance to humans similar to that of friends. Consequently, ___________________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______________________________________________________________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no matter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特殊疑问词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不论……;不管……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2575560"/>
            <a:ext cx="93954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no matter where we are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 we must safeguard 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them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 enabling them to be our eternal companions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05065" y="3640455"/>
            <a:ext cx="4305300" cy="2819400"/>
          </a:xfrm>
          <a:prstGeom prst="rect">
            <a:avLst/>
          </a:prstGeom>
        </p:spPr>
      </p:pic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12240" y="1364615"/>
            <a:ext cx="917829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他对我的态度变了。原因是我被开水烫了。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原句：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My burns were the reason for his change of attitude.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改写：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___________________________________________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___________________________________________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reason +why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引导定语从句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454275" y="2172970"/>
            <a:ext cx="82556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reason why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he changed his attitude towards me 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was that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I got burned.</a:t>
            </a:r>
            <a:endParaRPr 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endParaRPr lang="en-US" altLang="en-US" sz="2800" b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time when...    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一段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......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的时期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4260" y="1364615"/>
            <a:ext cx="10385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我记得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有一次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我们一群人在费格森夫人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</a:t>
            </a:r>
            <a:r>
              <a:rPr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Mrs. Ferguson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家后面的田地里玩棒球。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endParaRPr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4260" y="2390775"/>
            <a:ext cx="10278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remember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ed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 time when</a:t>
            </a:r>
            <a:r>
              <a:rPr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 bunch of us were playing baseball in the field behind Mrs. Ferguson's house.</a:t>
            </a:r>
            <a:endParaRPr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64260" y="3753485"/>
            <a:ext cx="945578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fontAlgn="auto">
              <a:lnSpc>
                <a:spcPts val="4000"/>
              </a:lnSpc>
              <a:buFont typeface="Wingdings" panose="05000000000000000000" charset="0"/>
              <a:buChar char="n"/>
            </a:pPr>
            <a:r>
              <a:rPr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这是我第一次浏览长城。</a:t>
            </a:r>
            <a:endParaRPr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70940" y="4446905"/>
            <a:ext cx="10278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It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is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first time (that) I ___________(visit) the Great Wall.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It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was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the first time that I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___________(visit)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Great Wall.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35220" y="4509770"/>
            <a:ext cx="279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visited</a:t>
            </a:r>
            <a:endParaRPr lang="en-US" sz="28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5220" y="4898390"/>
            <a:ext cx="286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had visited</a:t>
            </a:r>
            <a:endParaRPr lang="en-US" sz="28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more...the more...    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56310" y="1679575"/>
            <a:ext cx="10278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It dawned on me that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harder I worked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better result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would get.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3625" y="1084580"/>
            <a:ext cx="9838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14350" indent="-514350">
              <a:buFont typeface="Wingdings" panose="05000000000000000000" charset="0"/>
              <a:buChar char="n"/>
            </a:pPr>
            <a:r>
              <a:rPr lang="zh-CN" altLang="en-US" sz="2800"/>
              <a:t>我逐渐意识到，我工作得</a:t>
            </a:r>
            <a:r>
              <a:rPr lang="zh-CN" altLang="en-US" sz="2800" b="1">
                <a:solidFill>
                  <a:srgbClr val="C00000"/>
                </a:solidFill>
              </a:rPr>
              <a:t>越努力</a:t>
            </a:r>
            <a:r>
              <a:rPr lang="zh-CN" altLang="en-US" sz="2800"/>
              <a:t>，获得的结果就会</a:t>
            </a:r>
            <a:r>
              <a:rPr lang="zh-CN" altLang="en-US" sz="2800" b="1">
                <a:solidFill>
                  <a:srgbClr val="C00000"/>
                </a:solidFill>
              </a:rPr>
              <a:t>越好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1063625" y="3085465"/>
            <a:ext cx="1003871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more careful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you are,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fewer mistakes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you'll make. </a:t>
            </a:r>
            <a:endParaRPr 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3625" y="246951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ym typeface="+mn-ea"/>
              </a:rPr>
              <a:t>你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越仔细</a:t>
            </a:r>
            <a:r>
              <a:rPr lang="zh-CN" altLang="en-US" sz="2800">
                <a:sym typeface="+mn-ea"/>
              </a:rPr>
              <a:t>，你犯的错误就会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越少</a:t>
            </a:r>
            <a:r>
              <a:rPr lang="zh-CN" altLang="en-US"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1" t="3142" r="3094" b="60057"/>
          <a:stretch>
            <a:fillRect/>
          </a:stretch>
        </p:blipFill>
        <p:spPr>
          <a:xfrm>
            <a:off x="8935184" y="4334593"/>
            <a:ext cx="3069356" cy="2523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400/new/VCG211287239543.jpg" descr="templates\picture_hover\&amp;pky13188466473_docer_VCG211287239543&amp;2&amp;src_toppic_drop7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0" y="-554990"/>
            <a:ext cx="13541375" cy="7611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78270" y="272415"/>
            <a:ext cx="443484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440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Thank you!</a:t>
            </a:r>
            <a:endParaRPr lang="en-US" altLang="zh-CN" sz="440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refer to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/rɪˈfɜ:(r)/ (-rr-)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指的是;描述;提到;查阅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5740" y="2969895"/>
            <a:ext cx="817562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Once I meet the word I don’t know, I  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refer to a dictionary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5740" y="4756785"/>
            <a:ext cx="749300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lt"/>
              </a:rPr>
              <a:t>I am writing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with reference 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lt"/>
              </a:rPr>
              <a:t> the job advertisement posted on your company's website. I am highly interested in the position and would like to submit my application for it.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6975" y="1083310"/>
            <a:ext cx="86995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sz="2400"/>
              <a:t>这本书提到的一些故事已经成真了。</a:t>
            </a:r>
            <a:endParaRPr sz="2400"/>
          </a:p>
          <a:p>
            <a:pPr marL="342900" indent="-342900">
              <a:buFont typeface="Wingdings" panose="05000000000000000000" charset="0"/>
              <a:buChar char="n"/>
            </a:pPr>
            <a:endParaRPr sz="2400"/>
          </a:p>
          <a:p>
            <a:pPr marL="342900" indent="-342900">
              <a:buFont typeface="Wingdings" panose="05000000000000000000" charset="0"/>
              <a:buChar char="n"/>
            </a:pPr>
            <a:endParaRPr sz="2400"/>
          </a:p>
          <a:p>
            <a:pPr marL="342900" indent="-342900">
              <a:buFont typeface="Wingdings" panose="05000000000000000000" charset="0"/>
              <a:buChar char="n"/>
            </a:pPr>
            <a:endParaRPr sz="2400"/>
          </a:p>
          <a:p>
            <a:pPr marL="342900" indent="-342900">
              <a:buFont typeface="Wingdings" panose="05000000000000000000" charset="0"/>
              <a:buChar char="n"/>
            </a:pPr>
            <a:r>
              <a:rPr lang="zh-CN" sz="2400"/>
              <a:t>遇到不认识的</a:t>
            </a:r>
            <a:r>
              <a:rPr sz="2400"/>
              <a:t>词，</a:t>
            </a:r>
            <a:r>
              <a:rPr lang="zh-CN" sz="2400"/>
              <a:t>我就</a:t>
            </a:r>
            <a:r>
              <a:rPr sz="2400"/>
              <a:t>查阅字典。</a:t>
            </a:r>
            <a:endParaRPr sz="2400"/>
          </a:p>
        </p:txBody>
      </p:sp>
      <p:sp>
        <p:nvSpPr>
          <p:cNvPr id="8" name="文本框 7"/>
          <p:cNvSpPr txBox="1"/>
          <p:nvPr/>
        </p:nvSpPr>
        <p:spPr>
          <a:xfrm>
            <a:off x="1475740" y="1551305"/>
            <a:ext cx="609600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lt"/>
              </a:rPr>
              <a:t>Some stories this book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refers 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lt"/>
              </a:rPr>
              <a:t> have come true.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96975" y="3779520"/>
            <a:ext cx="10673080" cy="2734310"/>
            <a:chOff x="1885" y="5952"/>
            <a:chExt cx="16808" cy="4306"/>
          </a:xfrm>
        </p:grpSpPr>
        <p:sp>
          <p:nvSpPr>
            <p:cNvPr id="5" name="文本框 4"/>
            <p:cNvSpPr txBox="1"/>
            <p:nvPr/>
          </p:nvSpPr>
          <p:spPr>
            <a:xfrm>
              <a:off x="1885" y="5952"/>
              <a:ext cx="16717" cy="2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algn="l">
                <a:lnSpc>
                  <a:spcPct val="120000"/>
                </a:lnSpc>
                <a:spcAft>
                  <a:spcPts val="300"/>
                </a:spcAft>
                <a:buFont typeface="Wingdings" panose="05000000000000000000" charset="0"/>
                <a:buChar char="n"/>
              </a:pPr>
              <a:r>
                <a:rPr 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我写信是关于您公司网站上发布的招聘广告。我对该职位非常感兴趣，并希望提交我</a:t>
              </a: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对该</a:t>
              </a:r>
              <a:r>
                <a:rPr 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职位</a:t>
              </a: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的</a:t>
              </a:r>
              <a:r>
                <a:rPr 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申请</a:t>
              </a: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。</a:t>
              </a:r>
              <a:r>
                <a:rPr lang="zh-CN" altLang="en-US">
                  <a:solidFill>
                    <a:srgbClr val="1E7E94"/>
                  </a:solidFill>
                  <a:sym typeface="+mn-ea"/>
                </a:rPr>
                <a:t>(应用文之应聘信)</a:t>
              </a:r>
              <a:endParaRPr lang="zh-CN" altLang="en-US">
                <a:solidFill>
                  <a:srgbClr val="1E7E94"/>
                </a:solidFill>
                <a:sym typeface="+mn-ea"/>
              </a:endParaRPr>
            </a:p>
            <a:p>
              <a:pPr marL="342900" indent="-342900" algn="l">
                <a:lnSpc>
                  <a:spcPct val="120000"/>
                </a:lnSpc>
                <a:spcAft>
                  <a:spcPts val="300"/>
                </a:spcAft>
                <a:buFont typeface="Wingdings" panose="05000000000000000000" charset="0"/>
                <a:buChar char="n"/>
              </a:pPr>
              <a:endParaRPr lang="zh-CN" altLang="en-US">
                <a:solidFill>
                  <a:srgbClr val="1E7E9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123" y="7248"/>
              <a:ext cx="4570" cy="3010"/>
            </a:xfrm>
            <a:prstGeom prst="rect">
              <a:avLst/>
            </a:prstGeom>
          </p:spPr>
        </p:pic>
      </p:grp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despite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/dɪˈspaɪt/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prep.即使;尽管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4970" y="969645"/>
            <a:ext cx="115493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                  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     although/though 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despite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p"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____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_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____ the terrible weather, we continued working in the field.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p"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____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__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___ the weather was terrible, we continued working in the field.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6135" y="1500505"/>
            <a:ext cx="1621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Despite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8665" y="1816100"/>
            <a:ext cx="1621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Although/Though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11415" y="2762885"/>
            <a:ext cx="4268470" cy="3582670"/>
            <a:chOff x="11829" y="4351"/>
            <a:chExt cx="6722" cy="5642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56" t="-994" r="5128" b="2493"/>
            <a:stretch>
              <a:fillRect/>
            </a:stretch>
          </p:blipFill>
          <p:spPr>
            <a:xfrm flipH="1">
              <a:off x="17017" y="4645"/>
              <a:ext cx="1534" cy="5349"/>
            </a:xfrm>
            <a:prstGeom prst="rect">
              <a:avLst/>
            </a:prstGeom>
          </p:spPr>
        </p:pic>
        <p:sp>
          <p:nvSpPr>
            <p:cNvPr id="14" name="矩形: 圆角 9"/>
            <p:cNvSpPr/>
            <p:nvPr>
              <p:custDataLst>
                <p:tags r:id="rId5"/>
              </p:custDataLst>
            </p:nvPr>
          </p:nvSpPr>
          <p:spPr>
            <a:xfrm>
              <a:off x="11829" y="4351"/>
              <a:ext cx="4993" cy="209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despite</a:t>
              </a:r>
              <a:r>
                <a:rPr lang="zh-CN" altLang="en-US"/>
                <a:t>是介词，</a:t>
              </a:r>
              <a:r>
                <a:rPr lang="en-US" altLang="zh-CN"/>
                <a:t>although/though</a:t>
              </a:r>
              <a:r>
                <a:rPr lang="zh-CN" altLang="en-US"/>
                <a:t>是连词</a:t>
              </a:r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78205" y="4236085"/>
            <a:ext cx="99269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Despite the challenges, doubts as well as fatigue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while writing, I'm glad that I didn't quit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Despite the fact that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I was confronted with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challenges, doubts as well as fatigue while writing, I'm glad that I didn't quit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8205" y="3286125"/>
            <a:ext cx="6677025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尽管写作过程中充满了挑战、怀疑和疲惫，但我很高兴我没有放弃</a:t>
            </a:r>
            <a:r>
              <a:rPr lang="zh-CN" altLang="en-US" sz="2400"/>
              <a:t>。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(</a:t>
            </a:r>
            <a:r>
              <a:rPr lang="en-US" altLang="zh-CN">
                <a:solidFill>
                  <a:srgbClr val="1E7E94"/>
                </a:solidFill>
                <a:sym typeface="+mn-ea"/>
              </a:rPr>
              <a:t>2023</a:t>
            </a:r>
            <a:r>
              <a:rPr lang="zh-CN" altLang="en-US">
                <a:solidFill>
                  <a:srgbClr val="1E7E94"/>
                </a:solidFill>
                <a:sym typeface="+mn-ea"/>
              </a:rPr>
              <a:t>浙江卷续写写作比赛)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  <a:p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based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/beɪst/    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adj.以(某事)为基础的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6975" y="1452880"/>
            <a:ext cx="1023810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08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 the beginning, written Chinese was a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picture-based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language.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6975" y="1099185"/>
            <a:ext cx="9403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zh-CN" altLang="en-US" sz="2400"/>
              <a:t>在开始的时候，书写中文是一种以图像为基础的语言。</a:t>
            </a:r>
            <a:r>
              <a:rPr lang="zh-CN" altLang="en-US" sz="1800">
                <a:solidFill>
                  <a:srgbClr val="1E7E94"/>
                </a:solidFill>
              </a:rPr>
              <a:t>（课文原句）</a:t>
            </a:r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421640" y="2487930"/>
            <a:ext cx="7201535" cy="4020185"/>
            <a:chOff x="664" y="3918"/>
            <a:chExt cx="11341" cy="6331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64" y="6341"/>
              <a:ext cx="6312" cy="390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885" y="3918"/>
              <a:ext cx="1012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lang="zh-CN" altLang="en-US" sz="2400"/>
                <a:t>这部电影以历史上真实发生的一件事为原型。</a:t>
              </a:r>
              <a:endParaRPr lang="zh-CN" altLang="en-US" sz="240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81430" y="2968625"/>
            <a:ext cx="7922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movie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is based on/upon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 true historic event.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44295" y="411480"/>
            <a:ext cx="8740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date back to/from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追溯到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1465" y="2115185"/>
            <a:ext cx="858456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Lei Feng Pagoda,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dating back to the Tang Dynasty</a:t>
            </a:r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,  is a cultural treasure that attracts tourists to explore its rich history and architectural beauty.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99870" y="1158240"/>
            <a:ext cx="10217150" cy="5164455"/>
            <a:chOff x="2362" y="1824"/>
            <a:chExt cx="16090" cy="8133"/>
          </a:xfrm>
        </p:grpSpPr>
        <p:sp>
          <p:nvSpPr>
            <p:cNvPr id="5" name="文本框 4"/>
            <p:cNvSpPr txBox="1"/>
            <p:nvPr/>
          </p:nvSpPr>
          <p:spPr>
            <a:xfrm>
              <a:off x="2362" y="1824"/>
              <a:ext cx="14963" cy="150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sz="2400"/>
                <a:t>雷峰塔可以追溯到唐代，是一座文化宝藏，吸引着游客们来探索其丰富的历史和建筑之美。</a:t>
              </a:r>
              <a:r>
                <a:rPr lang="zh-CN" altLang="en-US" sz="1800">
                  <a:solidFill>
                    <a:srgbClr val="1E7E94"/>
                  </a:solidFill>
                </a:rPr>
                <a:t>(应用文之推荐旅游城市)</a:t>
              </a:r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011" y="5765"/>
              <a:ext cx="4441" cy="419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561465" y="3498850"/>
            <a:ext cx="10323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out of date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过时的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up to date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赶上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......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的潮流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9870" y="4440555"/>
            <a:ext cx="7397750" cy="956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 I always make sure to keep my computer's software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up to date</a:t>
            </a:r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 to ensure security.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61465" y="5397500"/>
            <a:ext cx="7112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/>
              <a:t>我总是确保</a:t>
            </a:r>
            <a:r>
              <a:rPr sz="2400" b="1">
                <a:solidFill>
                  <a:srgbClr val="C00000"/>
                </a:solidFill>
              </a:rPr>
              <a:t>及时更新</a:t>
            </a:r>
            <a:r>
              <a:rPr sz="2400"/>
              <a:t>我的电脑软件，以确保安全。</a:t>
            </a:r>
            <a:endParaRPr sz="2400"/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063475" y="857361"/>
            <a:ext cx="1053020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96975" y="335280"/>
            <a:ext cx="874077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symbol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/ˈsɪmbl/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n.符号;象征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85570" y="247078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It dawned on her that the brace wasn’t something to be ashamed of but rather </a:t>
            </a:r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 symbol of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her strength and resilience against challenges. 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8420" y="1031240"/>
            <a:ext cx="101815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1. a symbol of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是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的象征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sz="2400"/>
              <a:t>她恍然大悟，这个支撑器</a:t>
            </a:r>
            <a:r>
              <a:rPr lang="en-US" sz="2400"/>
              <a:t>(brace)</a:t>
            </a:r>
            <a:r>
              <a:rPr sz="2400"/>
              <a:t>不是什么可羞愧的东西，而是她对抗挑战时的坚强和毅力的象征。</a:t>
            </a:r>
            <a:r>
              <a:rPr lang="zh-CN" altLang="en-US" sz="2000">
                <a:solidFill>
                  <a:srgbClr val="1E7E94"/>
                </a:solidFill>
                <a:sym typeface="+mn-ea"/>
              </a:rPr>
              <a:t>（续写主题升华之战胜胆怯促“自信”）</a:t>
            </a:r>
            <a:endParaRPr lang="zh-CN" altLang="en-US" sz="2000">
              <a:solidFill>
                <a:srgbClr val="1E7E94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99880" y="3072765"/>
            <a:ext cx="2552700" cy="3365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28420" y="4148455"/>
            <a:ext cx="7395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00000"/>
              </a:lnSpc>
              <a:spcAft>
                <a:spcPts val="0"/>
              </a:spcAft>
            </a:pPr>
            <a:r>
              <a:rPr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symbolize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v.象征着</a:t>
            </a:r>
            <a:endParaRPr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just" fontAlgn="auto">
              <a:lnSpc>
                <a:spcPct val="100000"/>
              </a:lnSpc>
              <a:spcAft>
                <a:spcPts val="0"/>
              </a:spcAft>
            </a:pPr>
            <a:endParaRPr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just" fontAlgn="auto">
              <a:lnSpc>
                <a:spcPct val="100000"/>
              </a:lnSpc>
              <a:spcAft>
                <a:spcPts val="0"/>
              </a:spcAft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White has always __________ (v.象征着) purity in Western culture.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5590" y="4765675"/>
            <a:ext cx="2322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symbolized</a:t>
            </a:r>
            <a:endParaRPr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  <p:tag name="KSO_WM_UNIT_PLACING_PICTURE_USER_VIEWPORT" val="{&quot;height&quot;:5810,&quot;width&quot;:7120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15115</Words>
  <Application>WPS 演示</Application>
  <PresentationFormat>宽屏</PresentationFormat>
  <Paragraphs>607</Paragraphs>
  <Slides>44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61" baseType="lpstr">
      <vt:lpstr>Arial</vt:lpstr>
      <vt:lpstr>宋体</vt:lpstr>
      <vt:lpstr>Wingdings</vt:lpstr>
      <vt:lpstr>阿里巴巴普惠体 Medium</vt:lpstr>
      <vt:lpstr>阿里巴巴普惠体</vt:lpstr>
      <vt:lpstr>Times New Roman</vt:lpstr>
      <vt:lpstr>微软雅黑</vt:lpstr>
      <vt:lpstr>Wingdings</vt:lpstr>
      <vt:lpstr>Arial Unicode MS</vt:lpstr>
      <vt:lpstr>等线 Light</vt:lpstr>
      <vt:lpstr>等线</vt:lpstr>
      <vt:lpstr>Arial Black</vt:lpstr>
      <vt:lpstr>HelveticaNeue</vt:lpstr>
      <vt:lpstr>Shit Happens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 jing</dc:creator>
  <cp:lastModifiedBy>南山有谷堆</cp:lastModifiedBy>
  <cp:revision>263</cp:revision>
  <dcterms:created xsi:type="dcterms:W3CDTF">2022-10-10T00:54:00Z</dcterms:created>
  <dcterms:modified xsi:type="dcterms:W3CDTF">2023-08-15T01:31:59Z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54CC1F50C0C24B65B0C823811D9B39BA_13</vt:lpwstr>
  </property>
  <property fmtid="{D5CDD505-2E9C-101B-9397-08002B2CF9AE}" pid="3" name="KSOProductBuildVer">
    <vt:lpwstr>2052-11.8.2.8506</vt:lpwstr>
  </property>
</Properties>
</file>