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1" r:id="rId2"/>
    <p:sldId id="350" r:id="rId3"/>
    <p:sldId id="264" r:id="rId4"/>
    <p:sldId id="330" r:id="rId5"/>
    <p:sldId id="285" r:id="rId6"/>
    <p:sldId id="286" r:id="rId7"/>
    <p:sldId id="287" r:id="rId8"/>
    <p:sldId id="288" r:id="rId9"/>
    <p:sldId id="289" r:id="rId10"/>
    <p:sldId id="290" r:id="rId11"/>
    <p:sldId id="293" r:id="rId12"/>
    <p:sldId id="294" r:id="rId13"/>
    <p:sldId id="295" r:id="rId14"/>
    <p:sldId id="308" r:id="rId15"/>
    <p:sldId id="309" r:id="rId16"/>
    <p:sldId id="322" r:id="rId17"/>
    <p:sldId id="323" r:id="rId18"/>
    <p:sldId id="324" r:id="rId19"/>
    <p:sldId id="325" r:id="rId20"/>
    <p:sldId id="326" r:id="rId21"/>
    <p:sldId id="327" r:id="rId22"/>
    <p:sldId id="280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0ECF0"/>
    <a:srgbClr val="D1EBFF"/>
    <a:srgbClr val="D1F7FF"/>
    <a:srgbClr val="22ACEC"/>
    <a:srgbClr val="FCB302"/>
    <a:srgbClr val="FED100"/>
    <a:srgbClr val="FAB204"/>
    <a:srgbClr val="FAAC04"/>
    <a:srgbClr val="7ED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0" y="90"/>
      </p:cViewPr>
      <p:guideLst>
        <p:guide orient="horz" pos="195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8DB6B-1F6A-45C1-B002-D22550F60E1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C272-B367-41A5-8460-5A32973724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9D2256-A05B-418E-96AF-0A4F087E294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112631"/>
            <a:ext cx="3333358" cy="10778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2504" y="119048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更多教学资源请关注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公众号：溯恩高中英语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2503014"/>
            <a:ext cx="3276600" cy="3276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90735" y="1190484"/>
            <a:ext cx="5201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  <a:endParaRPr lang="zh-CN" altLang="en-US" sz="6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112631"/>
            <a:ext cx="3333358" cy="10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5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遣词造句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65810" y="1757749"/>
            <a:ext cx="11180781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1: author; adventure; bring up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2: pavement; wander; permit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3: fault; by accident; spot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Group 4: seek; patience; rude</a:t>
            </a: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5: in rags; genuine; manner</a:t>
            </a:r>
          </a:p>
        </p:txBody>
      </p:sp>
      <p:sp>
        <p:nvSpPr>
          <p:cNvPr id="8" name="矩形 7"/>
          <p:cNvSpPr/>
          <p:nvPr/>
        </p:nvSpPr>
        <p:spPr>
          <a:xfrm>
            <a:off x="864236" y="2229785"/>
            <a:ext cx="1072134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The author loves writing stories about adventure, which probably owes to the way he was brought up. </a:t>
            </a:r>
          </a:p>
        </p:txBody>
      </p:sp>
      <p:sp>
        <p:nvSpPr>
          <p:cNvPr id="9" name="矩形 8"/>
          <p:cNvSpPr/>
          <p:nvPr/>
        </p:nvSpPr>
        <p:spPr>
          <a:xfrm>
            <a:off x="864871" y="3518200"/>
            <a:ext cx="1072134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Pets are not permitted to wander on the pavement.    </a:t>
            </a:r>
          </a:p>
        </p:txBody>
      </p:sp>
      <p:sp>
        <p:nvSpPr>
          <p:cNvPr id="11" name="矩形 10"/>
          <p:cNvSpPr/>
          <p:nvPr/>
        </p:nvSpPr>
        <p:spPr>
          <a:xfrm>
            <a:off x="864236" y="4437680"/>
            <a:ext cx="1072134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By accident he spotted the fault, which a lot of people failed to find. </a:t>
            </a:r>
          </a:p>
        </p:txBody>
      </p:sp>
      <p:sp>
        <p:nvSpPr>
          <p:cNvPr id="4" name="矩形 3"/>
          <p:cNvSpPr/>
          <p:nvPr/>
        </p:nvSpPr>
        <p:spPr>
          <a:xfrm>
            <a:off x="815340" y="5183505"/>
            <a:ext cx="1139063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He is seeking help from his friends, who, however, are rude to him and refuse to help him. </a:t>
            </a:r>
          </a:p>
        </p:txBody>
      </p:sp>
      <p:sp>
        <p:nvSpPr>
          <p:cNvPr id="5" name="矩形 4"/>
          <p:cNvSpPr/>
          <p:nvPr/>
        </p:nvSpPr>
        <p:spPr>
          <a:xfrm>
            <a:off x="864870" y="6157595"/>
            <a:ext cx="110820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Though in rags, he was geuine and behaved in good manners.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9" grpId="0"/>
      <p:bldP spid="11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652514" y="190433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permit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50296" y="1858423"/>
            <a:ext cx="11899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&amp; v.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1089660" y="2380615"/>
            <a:ext cx="9820275" cy="35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写出例句中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permit</a:t>
            </a:r>
            <a:r>
              <a:rPr lang="zh-CN" altLang="en-US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的词性和含义</a:t>
            </a: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eaLnBrk="0" hangingPunct="0">
              <a:lnSpc>
                <a:spcPct val="115000"/>
              </a:lnSpc>
              <a:buNone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She would not </a:t>
            </a:r>
            <a:r>
              <a:rPr lang="en-US" altLang="zh-CN" sz="2800" dirty="0">
                <a:solidFill>
                  <a:srgbClr val="FF33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permit 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herself to look at them. </a:t>
            </a:r>
          </a:p>
          <a:p>
            <a:pPr indent="0" eaLnBrk="0" hangingPunct="0">
              <a:lnSpc>
                <a:spcPct val="115000"/>
              </a:lnSpc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</a:t>
            </a:r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允许，准许</a:t>
            </a: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eaLnBrk="0" hangingPunct="0">
              <a:lnSpc>
                <a:spcPct val="115000"/>
              </a:lnSpc>
              <a:buNone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We have to visit the park, if time </a:t>
            </a:r>
            <a:r>
              <a:rPr lang="en-US" altLang="zh-CN" sz="2800" dirty="0">
                <a:solidFill>
                  <a:srgbClr val="FF33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permit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indent="0" eaLnBrk="0" hangingPunct="0">
              <a:lnSpc>
                <a:spcPct val="115000"/>
              </a:lnSpc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</a:t>
            </a:r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使有可能</a:t>
            </a: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eaLnBrk="0" hangingPunct="0">
              <a:lnSpc>
                <a:spcPct val="115000"/>
              </a:lnSpc>
              <a:buNone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He has to apply for a </a:t>
            </a:r>
            <a:r>
              <a:rPr lang="en-US" altLang="zh-CN" sz="2800" dirty="0">
                <a:solidFill>
                  <a:srgbClr val="FF33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permit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and we have to find him a job. </a:t>
            </a:r>
          </a:p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</a:t>
            </a:r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许可证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72515" y="5912485"/>
            <a:ext cx="53454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派生词</a:t>
            </a:r>
            <a:endParaRPr lang="zh-CN" altLang="en-US" sz="28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permission n.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允许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490601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用</a:t>
            </a:r>
            <a:r>
              <a:rPr lang="en-US" altLang="zh-CN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permit</a:t>
            </a:r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改写句子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1507490" y="2380615"/>
            <a:ext cx="1021905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endParaRPr lang="en-US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07490" y="2380615"/>
            <a:ext cx="966978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1. Dogs are not allowed inside the shop.</a:t>
            </a:r>
          </a:p>
          <a:p>
            <a:endParaRPr lang="en-US" altLang="zh-CN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Dogs are not permitted inside the shop. </a:t>
            </a:r>
          </a:p>
          <a:p>
            <a:endParaRPr lang="en-US" altLang="zh-CN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2. We can see a clear view of the lake with the large window.  </a:t>
            </a:r>
          </a:p>
          <a:p>
            <a:pPr marL="514350" indent="-514350">
              <a:buAutoNum type="arabicPeriod"/>
            </a:pPr>
            <a:endParaRPr lang="en-US" altLang="zh-CN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 The large window permits a clear view of the lake. </a:t>
            </a:r>
          </a:p>
        </p:txBody>
      </p:sp>
      <p:sp>
        <p:nvSpPr>
          <p:cNvPr id="7" name="右箭头 6"/>
          <p:cNvSpPr/>
          <p:nvPr/>
        </p:nvSpPr>
        <p:spPr>
          <a:xfrm>
            <a:off x="1684020" y="2948940"/>
            <a:ext cx="633730" cy="368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1684020" y="4540250"/>
            <a:ext cx="633730" cy="368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spot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61701" y="1904143"/>
            <a:ext cx="12788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v. &amp; n. </a:t>
            </a: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906780" y="2426335"/>
            <a:ext cx="6917690" cy="402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将例句中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spot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的含义与右边中文意思匹配。</a:t>
            </a:r>
            <a:endParaRPr lang="en-US" altLang="zh-CN"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She was wearing a black skirt with white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spot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His jacket was covered with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spot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 of mud.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He showed me the exact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spot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where he had asked her to marry him.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 finally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spot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ted my friend in the crowd. </a:t>
            </a:r>
          </a:p>
          <a:p>
            <a:pPr eaLnBrk="0" hangingPunct="0">
              <a:lnSpc>
                <a:spcPct val="115000"/>
              </a:lnSpc>
            </a:pPr>
            <a:endParaRPr lang="en-US" altLang="zh-CN"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52840" y="3915410"/>
            <a:ext cx="2756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斑点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752840" y="5538470"/>
            <a:ext cx="2756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污渍；脏点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752840" y="4733290"/>
            <a:ext cx="2756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地点；场所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752840" y="3168015"/>
            <a:ext cx="2756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看见；发现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7143750" y="3642360"/>
            <a:ext cx="1591945" cy="20637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7291070" y="3509645"/>
            <a:ext cx="1666875" cy="6781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6996430" y="5007610"/>
            <a:ext cx="1739265" cy="120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7366000" y="4208145"/>
            <a:ext cx="1341120" cy="14979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528891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根据图片写相关句子</a:t>
            </a:r>
            <a:endParaRPr lang="en-US" altLang="zh-CN" sz="32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15010" y="5494020"/>
            <a:ext cx="48793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The dog has a brown spot on its body.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379210" y="5494020"/>
            <a:ext cx="61918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Can you spot the difference between these two pictures?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000" y="2243455"/>
            <a:ext cx="3067050" cy="30232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9425" y="2310130"/>
            <a:ext cx="3875405" cy="28898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01065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account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1391285" y="2380615"/>
            <a:ext cx="1021905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写出例句中</a:t>
            </a: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account</a:t>
            </a:r>
            <a:r>
              <a:rPr lang="zh-CN" altLang="en-US" sz="2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相关短语的中文意思</a:t>
            </a:r>
            <a:endParaRPr lang="zh-CN" altLang="en-US" sz="24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5000"/>
              </a:lnSpc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He was too shocked to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give an account of </a:t>
            </a: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what had happened?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I've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opened an account </a:t>
            </a: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with Bank of China.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She retired early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on account of</a:t>
            </a: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ill health.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company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takes account of</a:t>
            </a: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environment issues wherever possible.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event was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accounted</a:t>
            </a: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a success.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poor weather may have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accounted for</a:t>
            </a: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the small crowd.  </a:t>
            </a:r>
          </a:p>
        </p:txBody>
      </p:sp>
      <p:sp>
        <p:nvSpPr>
          <p:cNvPr id="8" name="矩形 7"/>
          <p:cNvSpPr/>
          <p:nvPr/>
        </p:nvSpPr>
        <p:spPr>
          <a:xfrm>
            <a:off x="3216971" y="1949863"/>
            <a:ext cx="12788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v. &amp; n.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387840" y="2864485"/>
            <a:ext cx="16325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给出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...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描述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82610" y="3199130"/>
            <a:ext cx="1097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开账户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35010" y="3727450"/>
            <a:ext cx="792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因为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081260" y="407416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考虑到；顾及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170930" y="4534535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认为是；视为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008745" y="4958715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解释；导致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237045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台词翻译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5" y="2082165"/>
            <a:ext cx="5931535" cy="3565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1890" y="2082165"/>
            <a:ext cx="5843270" cy="356616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77545" y="4762500"/>
            <a:ext cx="4614545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716395" y="4762500"/>
            <a:ext cx="4614545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252464" y="190433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seek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480060" y="2988310"/>
            <a:ext cx="8302625" cy="35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 think it's time we sought legal advice.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Local schools are seeking to reduce the dropout rate.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She managed to calm him down and seek help from a neighbour.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Our mission is to seek out the enemy and destroy them.</a:t>
            </a:r>
          </a:p>
          <a:p>
            <a:pPr eaLnBrk="0" hangingPunct="0">
              <a:lnSpc>
                <a:spcPct val="115000"/>
              </a:lnSpc>
            </a:pPr>
            <a:endParaRPr lang="en-US" altLang="zh-CN"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43"/>
          <p:cNvSpPr>
            <a:spLocks noChangeArrowheads="1"/>
          </p:cNvSpPr>
          <p:nvPr/>
        </p:nvSpPr>
        <p:spPr bwMode="auto">
          <a:xfrm>
            <a:off x="906780" y="2426335"/>
            <a:ext cx="6784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根据例句写出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seek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的相关用法</a:t>
            </a:r>
          </a:p>
        </p:txBody>
      </p:sp>
      <p:sp>
        <p:nvSpPr>
          <p:cNvPr id="8" name="矩形 7"/>
          <p:cNvSpPr/>
          <p:nvPr/>
        </p:nvSpPr>
        <p:spPr>
          <a:xfrm>
            <a:off x="3312538" y="1904143"/>
            <a:ext cx="6076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v.  </a:t>
            </a:r>
          </a:p>
        </p:txBody>
      </p:sp>
      <p:sp>
        <p:nvSpPr>
          <p:cNvPr id="12" name="矩形 43"/>
          <p:cNvSpPr>
            <a:spLocks noChangeArrowheads="1"/>
          </p:cNvSpPr>
          <p:nvPr/>
        </p:nvSpPr>
        <p:spPr bwMode="auto">
          <a:xfrm>
            <a:off x="7691755" y="2870200"/>
            <a:ext cx="281876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seek sth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寻求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... </a:t>
            </a:r>
          </a:p>
        </p:txBody>
      </p:sp>
      <p:sp>
        <p:nvSpPr>
          <p:cNvPr id="9" name="矩形 43"/>
          <p:cNvSpPr>
            <a:spLocks noChangeArrowheads="1"/>
          </p:cNvSpPr>
          <p:nvPr/>
        </p:nvSpPr>
        <p:spPr bwMode="auto">
          <a:xfrm>
            <a:off x="8783320" y="3380105"/>
            <a:ext cx="30162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seek to do sth </a:t>
            </a:r>
          </a:p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试图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设法做某事</a:t>
            </a:r>
          </a:p>
        </p:txBody>
      </p:sp>
      <p:sp>
        <p:nvSpPr>
          <p:cNvPr id="10" name="矩形 43"/>
          <p:cNvSpPr>
            <a:spLocks noChangeArrowheads="1"/>
          </p:cNvSpPr>
          <p:nvPr/>
        </p:nvSpPr>
        <p:spPr bwMode="auto">
          <a:xfrm>
            <a:off x="5780405" y="4473575"/>
            <a:ext cx="6172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seek sth from sb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（向人）请求，寻求</a:t>
            </a:r>
          </a:p>
        </p:txBody>
      </p:sp>
      <p:sp>
        <p:nvSpPr>
          <p:cNvPr id="3" name="矩形 43"/>
          <p:cNvSpPr>
            <a:spLocks noChangeArrowheads="1"/>
          </p:cNvSpPr>
          <p:nvPr/>
        </p:nvSpPr>
        <p:spPr bwMode="auto">
          <a:xfrm>
            <a:off x="6993255" y="5532755"/>
            <a:ext cx="435229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seek out sth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找出，找到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/>
      <p:bldP spid="9" grpId="0"/>
      <p:bldP spid="10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379984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广告翻译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57975" y="1955800"/>
            <a:ext cx="38728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160145" y="2736850"/>
            <a:ext cx="3524250" cy="25952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sz="32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魅力女性，</a:t>
            </a:r>
            <a:r>
              <a:rPr lang="en-US" altLang="zh-CN" sz="32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27</a:t>
            </a:r>
            <a:r>
              <a:rPr lang="zh-CN" altLang="en-US" sz="32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岁，欲寻</a:t>
            </a:r>
            <a:r>
              <a:rPr lang="en-US" altLang="zh-CN" sz="32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25-35</a:t>
            </a:r>
            <a:r>
              <a:rPr lang="zh-CN" altLang="en-US" sz="32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岁男子，同玩共乐，发展友情。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6489700" y="2736850"/>
            <a:ext cx="3524250" cy="259524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Attractive woman, 27, </a:t>
            </a:r>
            <a:r>
              <a:rPr lang="en-US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seek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 male, 25-35, for fun and friendship.</a:t>
            </a:r>
            <a:endParaRPr lang="zh-CN" altLang="en-US" sz="3200" b="1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68426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manner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37303" y="1904143"/>
            <a:ext cx="55816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n. 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684530" y="2647315"/>
            <a:ext cx="9040495" cy="402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猜测例句中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manner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的意思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 hope you would behave in a more responsible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manner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She has a calm relaxed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manner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It is bad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manners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to talk with your mouth full.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It is a book about the life and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manners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of Victorian London.</a:t>
            </a:r>
          </a:p>
          <a:p>
            <a:pPr indent="0"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43"/>
          <p:cNvSpPr>
            <a:spLocks noChangeArrowheads="1"/>
          </p:cNvSpPr>
          <p:nvPr/>
        </p:nvSpPr>
        <p:spPr bwMode="auto">
          <a:xfrm>
            <a:off x="9380220" y="3709670"/>
            <a:ext cx="233870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态度，举止</a:t>
            </a: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9380220" y="4271645"/>
            <a:ext cx="233870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礼貌，礼仪</a:t>
            </a:r>
          </a:p>
        </p:txBody>
      </p:sp>
      <p:sp>
        <p:nvSpPr>
          <p:cNvPr id="7" name="矩形 43"/>
          <p:cNvSpPr>
            <a:spLocks noChangeArrowheads="1"/>
          </p:cNvSpPr>
          <p:nvPr/>
        </p:nvSpPr>
        <p:spPr bwMode="auto">
          <a:xfrm>
            <a:off x="9433560" y="4833620"/>
            <a:ext cx="244538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习俗，风俗</a:t>
            </a:r>
          </a:p>
        </p:txBody>
      </p:sp>
      <p:sp>
        <p:nvSpPr>
          <p:cNvPr id="9" name="矩形 43"/>
          <p:cNvSpPr>
            <a:spLocks noChangeArrowheads="1"/>
          </p:cNvSpPr>
          <p:nvPr/>
        </p:nvSpPr>
        <p:spPr bwMode="auto">
          <a:xfrm>
            <a:off x="9433560" y="3148330"/>
            <a:ext cx="233870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方式，方法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2068546" y="3225439"/>
            <a:ext cx="2199969" cy="2199969"/>
          </a:xfrm>
          <a:prstGeom prst="ellipse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3333731" y="1051391"/>
            <a:ext cx="5429287" cy="92503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2242021" y="3398913"/>
            <a:ext cx="1853017" cy="1853016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121899" tIns="60949" rIns="121899" bIns="60949" numCol="1" rtlCol="0" anchor="t" anchorCtr="0" compatLnSpc="1"/>
          <a:lstStyle/>
          <a:p>
            <a:pPr defTabSz="913765"/>
            <a:endParaRPr lang="zh-CN" altLang="en-US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428981" y="1045838"/>
            <a:ext cx="5143536" cy="86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B3U3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The Million Pound Bank Note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552435" y="2778768"/>
            <a:ext cx="0" cy="3094074"/>
          </a:xfrm>
          <a:prstGeom prst="line">
            <a:avLst/>
          </a:prstGeom>
          <a:ln w="28575"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52435" y="3790880"/>
            <a:ext cx="749212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Calibri" panose="020F050202020403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New Words  and Expressions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2285973" y="1214423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8953520" y="1285861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329946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名言翻译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矩形 43"/>
          <p:cNvSpPr>
            <a:spLocks noChangeArrowheads="1"/>
          </p:cNvSpPr>
          <p:nvPr/>
        </p:nvSpPr>
        <p:spPr bwMode="auto">
          <a:xfrm>
            <a:off x="1089660" y="1824355"/>
            <a:ext cx="10219055" cy="254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endParaRPr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l" eaLnBrk="0" hangingPunct="0">
              <a:lnSpc>
                <a:spcPct val="115000"/>
              </a:lnSpc>
            </a:pPr>
            <a:endParaRPr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5000"/>
              </a:lnSpc>
            </a:pPr>
            <a:endParaRPr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5000"/>
              </a:lnSpc>
            </a:pPr>
            <a:endParaRPr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5000"/>
              </a:lnSpc>
            </a:pPr>
            <a:endParaRPr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7425" y="2236470"/>
            <a:ext cx="1042289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>
                <a:latin typeface="Calibri" panose="020F0502020204030204" pitchFamily="34" charset="0"/>
                <a:cs typeface="Calibri" panose="020F0502020204030204" pitchFamily="34" charset="0"/>
              </a:rPr>
              <a:t>幸福不是你抵达的车站，而是旅行的方式。</a:t>
            </a:r>
          </a:p>
          <a:p>
            <a:r>
              <a:rPr lang="zh-CN" sz="2800">
                <a:latin typeface="Calibri" panose="020F0502020204030204" pitchFamily="34" charset="0"/>
                <a:cs typeface="Calibri" panose="020F0502020204030204" pitchFamily="34" charset="0"/>
              </a:rPr>
              <a:t>Happiness is not a state to arrive at, but a </a:t>
            </a:r>
            <a:r>
              <a:rPr 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manner </a:t>
            </a:r>
            <a:r>
              <a:rPr lang="zh-CN" sz="2800">
                <a:latin typeface="Calibri" panose="020F0502020204030204" pitchFamily="34" charset="0"/>
                <a:cs typeface="Calibri" panose="020F0502020204030204" pitchFamily="34" charset="0"/>
              </a:rPr>
              <a:t>of traveling. </a:t>
            </a:r>
          </a:p>
          <a:p>
            <a:r>
              <a:rPr lang="zh-CN" sz="280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(by </a:t>
            </a:r>
            <a:r>
              <a:rPr lang="zh-CN" sz="2800">
                <a:latin typeface="Calibri" panose="020F0502020204030204" pitchFamily="34" charset="0"/>
                <a:cs typeface="Calibri" panose="020F0502020204030204" pitchFamily="34" charset="0"/>
              </a:rPr>
              <a:t>Margaret Lee Runbeck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altLang="zh-CN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良好的教养能打开最佳学历所打不开的门。</a:t>
            </a:r>
          </a:p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Good 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manners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 will open doors that the best education cannot. </a:t>
            </a:r>
          </a:p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(by Clarence Thomas)</a:t>
            </a:r>
            <a:endParaRPr lang="zh-CN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即学即用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7025" y="1704340"/>
            <a:ext cx="11524615" cy="4629785"/>
          </a:xfrm>
          <a:prstGeom prst="rect">
            <a:avLst/>
          </a:prstGeom>
          <a:solidFill>
            <a:srgbClr val="E0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5000" y="1833880"/>
            <a:ext cx="10908665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latin typeface="Calibri" panose="020F0502020204030204" pitchFamily="34" charset="0"/>
              </a:rPr>
              <a:t>        Samuel Langhorne Clemens, better known by his pen name Mark Twain, was an American writer. He was _________ in Hannibal, Missouri, which provided ______ of many of his works. His love for the Mississippi River _____________ his pen name. In many people’s eyes, writers are usually poor, and probably ______. _______________, Mark Twain earned a great deal of money from his writings. He also _____________ in investment, though he lost a lot of money in it. The ______ of many famous works such as </a:t>
            </a:r>
            <a:r>
              <a:rPr lang="en-US" altLang="zh-CN" sz="2800" i="1" dirty="0">
                <a:latin typeface="Calibri" panose="020F0502020204030204" pitchFamily="34" charset="0"/>
              </a:rPr>
              <a:t>The Adventures of Tom Sawyer</a:t>
            </a:r>
            <a:r>
              <a:rPr lang="en-US" altLang="zh-CN" sz="2800" dirty="0">
                <a:latin typeface="Calibri" panose="020F0502020204030204" pitchFamily="34" charset="0"/>
              </a:rPr>
              <a:t> (1876) and </a:t>
            </a:r>
            <a:r>
              <a:rPr lang="en-US" altLang="zh-CN" sz="2800" i="1" dirty="0">
                <a:latin typeface="Calibri" panose="020F0502020204030204" pitchFamily="34" charset="0"/>
              </a:rPr>
              <a:t>The Adventures of Huckleberry Finn</a:t>
            </a:r>
            <a:r>
              <a:rPr lang="en-US" altLang="zh-CN" sz="2800" dirty="0">
                <a:latin typeface="Calibri" panose="020F0502020204030204" pitchFamily="34" charset="0"/>
              </a:rPr>
              <a:t> (1885), Mark Twain is _______ "the father of American literature".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28105" y="2254885"/>
            <a:ext cx="17849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brought up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07055" y="2671445"/>
            <a:ext cx="11525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scenes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87500" y="3068955"/>
            <a:ext cx="21793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accounted for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78095" y="3491871"/>
            <a:ext cx="11252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in rags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97955" y="3495040"/>
            <a:ext cx="24587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On the contrary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06485" y="3915410"/>
            <a:ext cx="21882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took a chance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947785" y="4333875"/>
            <a:ext cx="11569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author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529320" y="5238750"/>
            <a:ext cx="11791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indeed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/>
        </p:nvSpPr>
        <p:spPr>
          <a:xfrm>
            <a:off x="3573780" y="2818130"/>
            <a:ext cx="5397500" cy="15113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008120" y="3173730"/>
            <a:ext cx="463169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22ACEC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溯恩教育感谢一路有你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011930" y="3727450"/>
            <a:ext cx="4583430" cy="0"/>
          </a:xfrm>
          <a:prstGeom prst="line">
            <a:avLst/>
          </a:prstGeom>
          <a:ln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845981" y="3830272"/>
            <a:ext cx="309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>
              <a:solidFill>
                <a:srgbClr val="7ED9F9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27275" y="1492250"/>
            <a:ext cx="9878060" cy="5323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________          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(戏剧)一场;现场;场面;景色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________  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许可;允许 n. 通行证;许可证;执照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vi. </a:t>
            </a:r>
            <a:r>
              <a:rPr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凝视;盯着看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发现;认出 n. 斑点;污点;地点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vi. &amp; </a:t>
            </a:r>
            <a:r>
              <a:rPr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认为;说明;总计有n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说明;计算;帐目</a:t>
            </a:r>
            <a:endParaRPr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(</a:t>
            </a:r>
            <a:r>
              <a:rPr 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寻找;探索;寻求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反面;对立面 adj. 相反的;相违的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出生地;故乡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小说;长篇故事 adj. 新奇的;异常的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奇遇;冒险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 ________   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</a:t>
            </a:r>
            <a:r>
              <a:rPr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短语;词组;惯用语</a:t>
            </a:r>
            <a:endParaRPr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著者;作家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9969" y="1498421"/>
            <a:ext cx="16192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scene</a:t>
            </a:r>
          </a:p>
        </p:txBody>
      </p:sp>
      <p:sp>
        <p:nvSpPr>
          <p:cNvPr id="4" name="TextBox 16"/>
          <p:cNvSpPr txBox="1"/>
          <p:nvPr/>
        </p:nvSpPr>
        <p:spPr>
          <a:xfrm>
            <a:off x="2710180" y="1910080"/>
            <a:ext cx="1949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permit </a:t>
            </a:r>
          </a:p>
        </p:txBody>
      </p:sp>
      <p:sp>
        <p:nvSpPr>
          <p:cNvPr id="5" name="TextBox 16"/>
          <p:cNvSpPr txBox="1"/>
          <p:nvPr/>
        </p:nvSpPr>
        <p:spPr>
          <a:xfrm>
            <a:off x="2710180" y="234251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stare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2792730" y="274383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spot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2792730" y="3243394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account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2792730" y="366585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seek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2792730" y="410527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contrary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2792730" y="451929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birthplace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2792730" y="496125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novel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2792730" y="540321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adventure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2792730" y="576072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phrase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2792730" y="628269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author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554470" y="3665855"/>
            <a:ext cx="11658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sought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67040" y="3665855"/>
            <a:ext cx="11658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sought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17" grpId="0"/>
      <p:bldP spid="4" grpId="0"/>
      <p:bldP spid="5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30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80774" y="242819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0774" y="393635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280682" y="589415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27275" y="1492250"/>
            <a:ext cx="9878060" cy="5323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13. ________        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vi. 漫游;漫步;漂泊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14. ________     	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过错;缺点;故障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15. ________   	 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船费(包括食宿);通道(一)段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16. ________   	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耐性;忍耐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17. ________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adj. 难以置信的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18. ________   	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餐后甜点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19. ________   	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粗鲁的;无礼的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20. ________   	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礼貌;举止;方式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21. ________   	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vi. 尖声叫 n. 尖叫声;喊叫声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22.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adj. 真的;真诚的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23. ________      	 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破布;碎布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24. ________   	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vi. &amp; n. 鞠躬;弯腰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8404" y="1492071"/>
            <a:ext cx="16192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wander</a:t>
            </a:r>
          </a:p>
        </p:txBody>
      </p:sp>
      <p:sp>
        <p:nvSpPr>
          <p:cNvPr id="4" name="TextBox 16"/>
          <p:cNvSpPr txBox="1"/>
          <p:nvPr/>
        </p:nvSpPr>
        <p:spPr>
          <a:xfrm>
            <a:off x="2888615" y="1906270"/>
            <a:ext cx="1949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fault</a:t>
            </a:r>
          </a:p>
        </p:txBody>
      </p:sp>
      <p:sp>
        <p:nvSpPr>
          <p:cNvPr id="5" name="TextBox 16"/>
          <p:cNvSpPr txBox="1"/>
          <p:nvPr/>
        </p:nvSpPr>
        <p:spPr>
          <a:xfrm>
            <a:off x="2888615" y="2342515"/>
            <a:ext cx="2331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passage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2888615" y="279400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patience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2888615" y="3221990"/>
            <a:ext cx="2538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unbelievable 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2888615" y="364236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dessert 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2888615" y="410146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rude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2888615" y="448627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manner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2888615" y="496443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scream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2888615" y="539940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genuine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2888615" y="575691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rag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2888615" y="622935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bow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  <p:bldP spid="4" grpId="0"/>
      <p:bldP spid="5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派生单词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41780" y="1774190"/>
            <a:ext cx="11148695" cy="4579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1._________ 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许可 n. 通行证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_________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n.许可；批准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2._________ 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过错;缺点;故障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_________    adj. 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有错误的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3._________ 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说明;总计有 n. 理由;帐目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    n. 会计员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4._________ 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耐性;忍耐                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    adj. 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有耐心的</a:t>
            </a:r>
            <a:endParaRPr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5._________ 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粗鲁的;无礼的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  _________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n.粗鲁；原始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6._________ 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</a:t>
            </a:r>
            <a:r>
              <a:rPr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真的;真诚的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adv. 由衷地；真诚地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7._________ 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</a:t>
            </a:r>
            <a:r>
              <a:rPr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破布;碎布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破旧的；褴褛的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8._________     n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奇遇;冒险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_________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</a:t>
            </a:r>
            <a:r>
              <a:rPr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有冒险精神的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9._________ 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vi. 漫游;漫步;漂泊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_________  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n.漫游者；漂泊者</a:t>
            </a:r>
          </a:p>
          <a:p>
            <a:pPr>
              <a:lnSpc>
                <a:spcPts val="3500"/>
              </a:lnSpc>
            </a:pPr>
            <a:endParaRPr 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87220" y="1774269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permit</a:t>
            </a:r>
          </a:p>
        </p:txBody>
      </p:sp>
      <p:sp>
        <p:nvSpPr>
          <p:cNvPr id="9" name="TextBox 38"/>
          <p:cNvSpPr txBox="1"/>
          <p:nvPr/>
        </p:nvSpPr>
        <p:spPr>
          <a:xfrm>
            <a:off x="7373620" y="181229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permission</a:t>
            </a:r>
          </a:p>
        </p:txBody>
      </p:sp>
      <p:sp>
        <p:nvSpPr>
          <p:cNvPr id="11" name="TextBox 38"/>
          <p:cNvSpPr txBox="1"/>
          <p:nvPr/>
        </p:nvSpPr>
        <p:spPr>
          <a:xfrm>
            <a:off x="1887220" y="2272744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fault</a:t>
            </a:r>
          </a:p>
        </p:txBody>
      </p:sp>
      <p:sp>
        <p:nvSpPr>
          <p:cNvPr id="12" name="TextBox 38"/>
          <p:cNvSpPr txBox="1"/>
          <p:nvPr/>
        </p:nvSpPr>
        <p:spPr>
          <a:xfrm>
            <a:off x="7373520" y="2272744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faulty</a:t>
            </a:r>
          </a:p>
        </p:txBody>
      </p:sp>
      <p:sp>
        <p:nvSpPr>
          <p:cNvPr id="15" name="TextBox 38"/>
          <p:cNvSpPr txBox="1"/>
          <p:nvPr/>
        </p:nvSpPr>
        <p:spPr>
          <a:xfrm>
            <a:off x="1887220" y="2733119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account</a:t>
            </a:r>
          </a:p>
        </p:txBody>
      </p:sp>
      <p:sp>
        <p:nvSpPr>
          <p:cNvPr id="16" name="TextBox 38"/>
          <p:cNvSpPr txBox="1"/>
          <p:nvPr/>
        </p:nvSpPr>
        <p:spPr>
          <a:xfrm>
            <a:off x="7373520" y="2733119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accountant</a:t>
            </a:r>
          </a:p>
        </p:txBody>
      </p:sp>
      <p:sp>
        <p:nvSpPr>
          <p:cNvPr id="29" name="TextBox 38"/>
          <p:cNvSpPr txBox="1"/>
          <p:nvPr/>
        </p:nvSpPr>
        <p:spPr>
          <a:xfrm>
            <a:off x="1887220" y="319341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patience</a:t>
            </a:r>
          </a:p>
        </p:txBody>
      </p:sp>
      <p:sp>
        <p:nvSpPr>
          <p:cNvPr id="31" name="TextBox 38"/>
          <p:cNvSpPr txBox="1"/>
          <p:nvPr/>
        </p:nvSpPr>
        <p:spPr>
          <a:xfrm>
            <a:off x="7373620" y="3140075"/>
            <a:ext cx="1182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patient</a:t>
            </a:r>
          </a:p>
        </p:txBody>
      </p:sp>
      <p:sp>
        <p:nvSpPr>
          <p:cNvPr id="32" name="TextBox 38"/>
          <p:cNvSpPr txBox="1"/>
          <p:nvPr/>
        </p:nvSpPr>
        <p:spPr>
          <a:xfrm>
            <a:off x="1887220" y="360045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rude</a:t>
            </a:r>
            <a:r>
              <a:rPr sz="2400" b="0" dirty="0"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 </a:t>
            </a:r>
            <a:endParaRPr lang="en-US" altLang="zh-CN" sz="2400" b="0" dirty="0">
              <a:ea typeface="宋体" panose="02010600030101010101" pitchFamily="2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33" name="TextBox 38"/>
          <p:cNvSpPr txBox="1"/>
          <p:nvPr/>
        </p:nvSpPr>
        <p:spPr>
          <a:xfrm>
            <a:off x="7373620" y="360045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rudeness</a:t>
            </a:r>
          </a:p>
        </p:txBody>
      </p:sp>
      <p:sp>
        <p:nvSpPr>
          <p:cNvPr id="34" name="TextBox 38"/>
          <p:cNvSpPr txBox="1"/>
          <p:nvPr/>
        </p:nvSpPr>
        <p:spPr>
          <a:xfrm>
            <a:off x="1887220" y="406082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genuine</a:t>
            </a:r>
          </a:p>
        </p:txBody>
      </p:sp>
      <p:sp>
        <p:nvSpPr>
          <p:cNvPr id="35" name="TextBox 38"/>
          <p:cNvSpPr txBox="1"/>
          <p:nvPr/>
        </p:nvSpPr>
        <p:spPr>
          <a:xfrm>
            <a:off x="7373620" y="4060825"/>
            <a:ext cx="1403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genuinely</a:t>
            </a:r>
          </a:p>
        </p:txBody>
      </p:sp>
      <p:sp>
        <p:nvSpPr>
          <p:cNvPr id="36" name="TextBox 38"/>
          <p:cNvSpPr txBox="1"/>
          <p:nvPr/>
        </p:nvSpPr>
        <p:spPr>
          <a:xfrm>
            <a:off x="1887220" y="452120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rag</a:t>
            </a:r>
          </a:p>
        </p:txBody>
      </p:sp>
      <p:sp>
        <p:nvSpPr>
          <p:cNvPr id="37" name="TextBox 38"/>
          <p:cNvSpPr txBox="1"/>
          <p:nvPr/>
        </p:nvSpPr>
        <p:spPr>
          <a:xfrm>
            <a:off x="7373620" y="452120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ragged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887220" y="498157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adventure</a:t>
            </a:r>
          </a:p>
        </p:txBody>
      </p:sp>
      <p:sp>
        <p:nvSpPr>
          <p:cNvPr id="40" name="TextBox 38"/>
          <p:cNvSpPr txBox="1"/>
          <p:nvPr/>
        </p:nvSpPr>
        <p:spPr>
          <a:xfrm>
            <a:off x="7373620" y="497713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adventurous</a:t>
            </a:r>
          </a:p>
        </p:txBody>
      </p:sp>
      <p:sp>
        <p:nvSpPr>
          <p:cNvPr id="41" name="TextBox 38"/>
          <p:cNvSpPr txBox="1"/>
          <p:nvPr/>
        </p:nvSpPr>
        <p:spPr>
          <a:xfrm>
            <a:off x="1887220" y="543750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wander</a:t>
            </a:r>
          </a:p>
        </p:txBody>
      </p:sp>
      <p:sp>
        <p:nvSpPr>
          <p:cNvPr id="42" name="TextBox 38"/>
          <p:cNvSpPr txBox="1"/>
          <p:nvPr/>
        </p:nvSpPr>
        <p:spPr>
          <a:xfrm>
            <a:off x="7373620" y="543750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wanderer</a:t>
            </a: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6992321" y="211523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6992321" y="250195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6992321" y="296232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6992321" y="342841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6992321" y="393832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6992321" y="429011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6992321" y="475048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6992321" y="521086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6992321" y="556074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9" grpId="0"/>
      <p:bldP spid="9" grpId="0"/>
      <p:bldP spid="11" grpId="0"/>
      <p:bldP spid="12" grpId="0"/>
      <p:bldP spid="15" grpId="0"/>
      <p:bldP spid="16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重点短语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67447" y="1965799"/>
            <a:ext cx="10058400" cy="4066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1.________________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抚养;培养;教育;提出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2.________________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前进;(用于祈使句)可以;往下说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3.________________       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偶然;无意中;不小心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4.________________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盯着看;凝视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5.________________       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导致;做出解释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6.________________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与此相反;正相反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7. 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冒险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8. _______________       衣衫褴褛  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9. _______________       关于;至于    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10. _______________      打赌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90563" y="1965960"/>
            <a:ext cx="2873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bring up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90563" y="2351466"/>
            <a:ext cx="1997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go ahead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2490564" y="2758950"/>
            <a:ext cx="342902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by accident</a:t>
            </a:r>
          </a:p>
        </p:txBody>
      </p:sp>
      <p:sp>
        <p:nvSpPr>
          <p:cNvPr id="11" name="TextBox 17"/>
          <p:cNvSpPr txBox="1"/>
          <p:nvPr/>
        </p:nvSpPr>
        <p:spPr>
          <a:xfrm>
            <a:off x="2490563" y="3198578"/>
            <a:ext cx="2952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stare at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2490563" y="3551904"/>
            <a:ext cx="2952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account for</a:t>
            </a:r>
          </a:p>
        </p:txBody>
      </p:sp>
      <p:sp>
        <p:nvSpPr>
          <p:cNvPr id="29" name="TextBox 18"/>
          <p:cNvSpPr txBox="1"/>
          <p:nvPr/>
        </p:nvSpPr>
        <p:spPr>
          <a:xfrm>
            <a:off x="2490563" y="3919569"/>
            <a:ext cx="2952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on the contrary </a:t>
            </a:r>
          </a:p>
        </p:txBody>
      </p:sp>
      <p:sp>
        <p:nvSpPr>
          <p:cNvPr id="31" name="TextBox 18"/>
          <p:cNvSpPr txBox="1"/>
          <p:nvPr/>
        </p:nvSpPr>
        <p:spPr>
          <a:xfrm>
            <a:off x="2490563" y="4306919"/>
            <a:ext cx="2952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take a chance</a:t>
            </a:r>
          </a:p>
        </p:txBody>
      </p:sp>
      <p:sp>
        <p:nvSpPr>
          <p:cNvPr id="32" name="TextBox 18"/>
          <p:cNvSpPr txBox="1"/>
          <p:nvPr/>
        </p:nvSpPr>
        <p:spPr>
          <a:xfrm>
            <a:off x="2490563" y="4723479"/>
            <a:ext cx="2952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in rags</a:t>
            </a:r>
          </a:p>
        </p:txBody>
      </p:sp>
      <p:sp>
        <p:nvSpPr>
          <p:cNvPr id="34" name="TextBox 18"/>
          <p:cNvSpPr txBox="1"/>
          <p:nvPr/>
        </p:nvSpPr>
        <p:spPr>
          <a:xfrm>
            <a:off x="2490563" y="5107654"/>
            <a:ext cx="2952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as for</a:t>
            </a:r>
          </a:p>
        </p:txBody>
      </p:sp>
      <p:sp>
        <p:nvSpPr>
          <p:cNvPr id="3" name="TextBox 18"/>
          <p:cNvSpPr txBox="1"/>
          <p:nvPr/>
        </p:nvSpPr>
        <p:spPr>
          <a:xfrm>
            <a:off x="2490563" y="5503259"/>
            <a:ext cx="2952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make a bet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6" grpId="0"/>
      <p:bldP spid="9" grpId="0"/>
      <p:bldP spid="11" grpId="0"/>
      <p:bldP spid="12" grpId="0"/>
      <p:bldP spid="29" grpId="0"/>
      <p:bldP spid="31" grpId="0"/>
      <p:bldP spid="32" grpId="0"/>
      <p:bldP spid="3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词义释义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1780" y="1571625"/>
            <a:ext cx="10399395" cy="5262245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ts val="3500"/>
              </a:lnSpc>
              <a:buAutoNum type="arabicPeriod"/>
              <a:defRPr sz="2800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fontAlgn="auto">
              <a:lnSpc>
                <a:spcPct val="100000"/>
              </a:lnSpc>
            </a:pPr>
            <a:r>
              <a:rPr lang="en-US" altLang="zh-CN" dirty="0"/>
              <a:t>____________ a group of officials led by an ambassador who represent their government in a foreign country</a:t>
            </a:r>
          </a:p>
          <a:p>
            <a:pPr fontAlgn="auto">
              <a:lnSpc>
                <a:spcPct val="100000"/>
              </a:lnSpc>
            </a:pPr>
            <a:r>
              <a:rPr lang="en-US" altLang="zh-CN" dirty="0"/>
              <a:t>____________ a person who writes books or the person who wrote a particular book</a:t>
            </a:r>
          </a:p>
          <a:p>
            <a:pPr fontAlgn="auto">
              <a:lnSpc>
                <a:spcPct val="100000"/>
              </a:lnSpc>
            </a:pPr>
            <a:r>
              <a:rPr lang="en-US" altLang="zh-CN" dirty="0"/>
              <a:t>____________ </a:t>
            </a:r>
            <a:r>
              <a:rPr lang="en-US" altLang="zh-CN"/>
              <a:t>a long narrow area with walls on either side that connects one room or place with another</a:t>
            </a:r>
          </a:p>
          <a:p>
            <a:pPr fontAlgn="auto">
              <a:lnSpc>
                <a:spcPct val="100000"/>
              </a:lnSpc>
            </a:pPr>
            <a:r>
              <a:rPr lang="en-US" altLang="zh-CN" dirty="0"/>
              <a:t>____________ the house or area where a person was born, especially a famous person</a:t>
            </a:r>
          </a:p>
          <a:p>
            <a:pPr fontAlgn="auto">
              <a:lnSpc>
                <a:spcPct val="100000"/>
              </a:lnSpc>
            </a:pPr>
            <a:r>
              <a:rPr lang="en-US" altLang="zh-CN" dirty="0"/>
              <a:t>____________ something that is wrong or not perfect</a:t>
            </a:r>
          </a:p>
          <a:p>
            <a:pPr fontAlgn="auto">
              <a:lnSpc>
                <a:spcPct val="100000"/>
              </a:lnSpc>
            </a:pPr>
            <a:r>
              <a:rPr lang="en-US" altLang="zh-CN" dirty="0"/>
              <a:t>____________ the ability to spend a lot of time doing something difficult that needs a lot of attention and effort</a:t>
            </a:r>
          </a:p>
          <a:p>
            <a:pPr fontAlgn="auto">
              <a:lnSpc>
                <a:spcPct val="100000"/>
              </a:lnSpc>
            </a:pPr>
            <a:r>
              <a:rPr lang="en-US" altLang="zh-CN" dirty="0"/>
              <a:t>____________ </a:t>
            </a:r>
            <a:r>
              <a:rPr lang="en-US" altLang="zh-CN"/>
              <a:t>a flat part at the side of a road for people to walk on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2352675" y="4084955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b="0" dirty="0">
                <a:sym typeface="+mn-ea"/>
              </a:rPr>
              <a:t>birthplace</a:t>
            </a:r>
          </a:p>
        </p:txBody>
      </p:sp>
      <p:sp>
        <p:nvSpPr>
          <p:cNvPr id="3" name="TextBox 14"/>
          <p:cNvSpPr txBox="1"/>
          <p:nvPr/>
        </p:nvSpPr>
        <p:spPr>
          <a:xfrm>
            <a:off x="2352675" y="2432050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b="0" dirty="0">
                <a:sym typeface="+mn-ea"/>
              </a:rPr>
              <a:t>author</a:t>
            </a:r>
          </a:p>
        </p:txBody>
      </p:sp>
      <p:sp>
        <p:nvSpPr>
          <p:cNvPr id="4" name="TextBox 14"/>
          <p:cNvSpPr txBox="1"/>
          <p:nvPr/>
        </p:nvSpPr>
        <p:spPr>
          <a:xfrm>
            <a:off x="2352675" y="6221095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b="0" dirty="0">
                <a:sym typeface="+mn-ea"/>
              </a:rPr>
              <a:t>pavement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2352675" y="4988560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b="0" dirty="0">
                <a:sym typeface="+mn-ea"/>
              </a:rPr>
              <a:t>fault</a:t>
            </a:r>
          </a:p>
        </p:txBody>
      </p:sp>
      <p:sp>
        <p:nvSpPr>
          <p:cNvPr id="18" name="TextBox 14"/>
          <p:cNvSpPr txBox="1"/>
          <p:nvPr/>
        </p:nvSpPr>
        <p:spPr>
          <a:xfrm>
            <a:off x="2352675" y="3247390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b="0" dirty="0">
                <a:sym typeface="+mn-ea"/>
              </a:rPr>
              <a:t>passage</a:t>
            </a:r>
          </a:p>
        </p:txBody>
      </p:sp>
      <p:sp>
        <p:nvSpPr>
          <p:cNvPr id="20" name="TextBox 14"/>
          <p:cNvSpPr txBox="1"/>
          <p:nvPr/>
        </p:nvSpPr>
        <p:spPr>
          <a:xfrm>
            <a:off x="2352675" y="1571625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b="0" dirty="0">
                <a:sym typeface="+mn-ea"/>
              </a:rPr>
              <a:t>embassy</a:t>
            </a:r>
          </a:p>
        </p:txBody>
      </p:sp>
      <p:sp>
        <p:nvSpPr>
          <p:cNvPr id="24" name="TextBox 14"/>
          <p:cNvSpPr txBox="1"/>
          <p:nvPr/>
        </p:nvSpPr>
        <p:spPr>
          <a:xfrm>
            <a:off x="2352675" y="5375910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b="0" dirty="0">
                <a:sym typeface="+mn-ea"/>
              </a:rPr>
              <a:t>patience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/>
      <p:bldP spid="3" grpId="0"/>
      <p:bldP spid="4" grpId="0"/>
      <p:bldP spid="17" grpId="0"/>
      <p:bldP spid="18" grpId="0"/>
      <p:bldP spid="20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话题词汇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40080" y="2325370"/>
            <a:ext cx="2987040" cy="539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Profession</a:t>
            </a:r>
          </a:p>
        </p:txBody>
      </p:sp>
      <p:sp>
        <p:nvSpPr>
          <p:cNvPr id="9" name="矩形 8"/>
          <p:cNvSpPr/>
          <p:nvPr/>
        </p:nvSpPr>
        <p:spPr>
          <a:xfrm>
            <a:off x="4230205" y="2325665"/>
            <a:ext cx="7611685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businessman, barber, embassy, author  </a:t>
            </a:r>
          </a:p>
        </p:txBody>
      </p:sp>
      <p:sp>
        <p:nvSpPr>
          <p:cNvPr id="11" name="矩形 10"/>
          <p:cNvSpPr/>
          <p:nvPr/>
        </p:nvSpPr>
        <p:spPr>
          <a:xfrm>
            <a:off x="640080" y="3398520"/>
            <a:ext cx="2988310" cy="539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Food</a:t>
            </a:r>
          </a:p>
        </p:txBody>
      </p:sp>
      <p:sp>
        <p:nvSpPr>
          <p:cNvPr id="12" name="矩形 11"/>
          <p:cNvSpPr/>
          <p:nvPr/>
        </p:nvSpPr>
        <p:spPr>
          <a:xfrm>
            <a:off x="4230205" y="3438185"/>
            <a:ext cx="7611685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steak, pineapple, dessert, </a:t>
            </a:r>
          </a:p>
        </p:txBody>
      </p:sp>
      <p:sp>
        <p:nvSpPr>
          <p:cNvPr id="15" name="矩形 14"/>
          <p:cNvSpPr/>
          <p:nvPr/>
        </p:nvSpPr>
        <p:spPr>
          <a:xfrm>
            <a:off x="641350" y="4541520"/>
            <a:ext cx="2987040" cy="789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Words to describe people</a:t>
            </a:r>
          </a:p>
        </p:txBody>
      </p:sp>
      <p:sp>
        <p:nvSpPr>
          <p:cNvPr id="16" name="矩形 15"/>
          <p:cNvSpPr/>
          <p:nvPr/>
        </p:nvSpPr>
        <p:spPr>
          <a:xfrm>
            <a:off x="4230205" y="4620555"/>
            <a:ext cx="7611685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penniless, patience, unbelievable, rude, manner, genuine, in rags  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bldLvl="0" animBg="1"/>
      <p:bldP spid="12" grpId="0" bldLvl="0" animBg="1"/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美句赏析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35330" y="2034540"/>
            <a:ext cx="11081385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</a:rPr>
              <a:t>Not all those who _______ are lost.                                                          ---J. R. R. Tolkien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If you believe, ___________ things can sometimes be possible.          ---Tim Tebow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You can be strong and true to yourself without being _____ or loud.  ---Paula Radcliffe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The haters always ______ the loudest.                                                       ---Tucker Max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A historic defeat cannot ____ our heads forever.                                      ---Neymar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endParaRPr lang="en-US" altLang="zh-CN" sz="2400" dirty="0">
              <a:latin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5620" y="2034540"/>
            <a:ext cx="112077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wander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38425" y="2781935"/>
            <a:ext cx="176466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3300"/>
                </a:solidFill>
                <a:latin typeface="Calibri" panose="020F0502020204030204" pitchFamily="34" charset="0"/>
                <a:sym typeface="+mn-ea"/>
              </a:rPr>
              <a:t>unbelievable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366000" y="3494405"/>
            <a:ext cx="7607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3300"/>
                </a:solidFill>
                <a:latin typeface="Calibri" panose="020F0502020204030204" pitchFamily="34" charset="0"/>
                <a:sym typeface="+mn-ea"/>
              </a:rPr>
              <a:t>rude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983865" y="4217035"/>
            <a:ext cx="10737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3300"/>
                </a:solidFill>
                <a:latin typeface="Calibri" panose="020F0502020204030204" pitchFamily="34" charset="0"/>
                <a:sym typeface="+mn-ea"/>
              </a:rPr>
              <a:t>scream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750310" y="4961890"/>
            <a:ext cx="7200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3300"/>
                </a:solidFill>
                <a:latin typeface="Calibri" panose="020F0502020204030204" pitchFamily="34" charset="0"/>
                <a:sym typeface="+mn-ea"/>
              </a:rPr>
              <a:t>bow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7" grpId="0"/>
      <p:bldP spid="10" grpId="0"/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3df6d61f-627f-4fd0-94d5-e5a976b40162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6.6|8.3|3.4|8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8.6|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4|1.5|1.5|1.5|6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2|8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5.1|5.8|5.4|7.1|9.1|4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7.1|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3.2|4.2|4.2|11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6.8|7.2|6.6|5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1.3|2.8|4.7|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|4.9|5.6|5|4.5|2.8|1.6|3.2|3.2|4.1|3.6|3.4|3.6|3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3|14.2|11.3|10.3|12.4|11.2|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6.4|5|3.3|3.2|4.9|3.9|3.6|3.9|3.9|4.1|4.3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6|3.8|2.3|4.1|4|4.4|3.9|4|3.9|5.4|3.4|4.4|2.9|4.2|4.1|3.8|2.8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.7|5.9|5|7.1|6.1|6|7.9|5.8|4.4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7.6|11|7.3|7.4|11.5|8.6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5|3.1|1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9.6|11.5|7.3|8.6|7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9|11.3|10.3|11.5|14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1483</Words>
  <Application>Microsoft Office PowerPoint</Application>
  <PresentationFormat>宽屏</PresentationFormat>
  <Paragraphs>292</Paragraphs>
  <Slides>22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HelveticaNeue</vt:lpstr>
      <vt:lpstr>等线</vt:lpstr>
      <vt:lpstr>等线 Light</vt:lpstr>
      <vt:lpstr>华文新魏</vt:lpstr>
      <vt:lpstr>宋体</vt:lpstr>
      <vt:lpstr>Arial</vt:lpstr>
      <vt:lpstr>Calibri</vt:lpstr>
      <vt:lpstr>Cambria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棕色阅读分享推荐学习通用PPT模板</dc:title>
  <dc:creator>Dell</dc:creator>
  <cp:lastModifiedBy>Windows 用户</cp:lastModifiedBy>
  <cp:revision>143</cp:revision>
  <dcterms:created xsi:type="dcterms:W3CDTF">2017-08-09T01:43:00Z</dcterms:created>
  <dcterms:modified xsi:type="dcterms:W3CDTF">2019-07-09T02:33:59Z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