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549" r:id="rId3"/>
    <p:sldId id="256" r:id="rId4"/>
    <p:sldId id="475" r:id="rId5"/>
    <p:sldId id="272" r:id="rId6"/>
    <p:sldId id="476" r:id="rId7"/>
    <p:sldId id="515" r:id="rId8"/>
    <p:sldId id="516" r:id="rId9"/>
    <p:sldId id="517" r:id="rId10"/>
    <p:sldId id="518" r:id="rId11"/>
    <p:sldId id="519" r:id="rId12"/>
    <p:sldId id="520" r:id="rId13"/>
    <p:sldId id="523" r:id="rId14"/>
    <p:sldId id="527" r:id="rId15"/>
    <p:sldId id="528" r:id="rId16"/>
    <p:sldId id="521" r:id="rId17"/>
    <p:sldId id="524" r:id="rId18"/>
    <p:sldId id="526" r:id="rId19"/>
    <p:sldId id="529" r:id="rId20"/>
    <p:sldId id="506" r:id="rId21"/>
    <p:sldId id="530" r:id="rId22"/>
    <p:sldId id="531" r:id="rId23"/>
    <p:sldId id="532" r:id="rId24"/>
    <p:sldId id="536" r:id="rId25"/>
    <p:sldId id="537" r:id="rId26"/>
    <p:sldId id="535" r:id="rId27"/>
    <p:sldId id="270" r:id="rId28"/>
    <p:sldId id="538" r:id="rId29"/>
    <p:sldId id="539" r:id="rId30"/>
    <p:sldId id="540" r:id="rId31"/>
    <p:sldId id="541" r:id="rId32"/>
    <p:sldId id="542" r:id="rId33"/>
    <p:sldId id="543" r:id="rId34"/>
    <p:sldId id="544" r:id="rId35"/>
    <p:sldId id="545" r:id="rId36"/>
  </p:sldIdLst>
  <p:sldSz cx="18288000" cy="10287000"/>
  <p:notesSz cx="6858000" cy="9144000"/>
  <p:embeddedFontLst>
    <p:embeddedFont>
      <p:font typeface="Calibri" panose="020F0502020204030204"/>
      <p:regular r:id="rId40"/>
      <p:bold r:id="rId41"/>
      <p:italic r:id="rId42"/>
      <p:boldItalic r:id="rId43"/>
    </p:embeddedFont>
    <p:embeddedFont>
      <p:font typeface="Arial Black" panose="020B0A04020102020204" pitchFamily="34" charset="0"/>
      <p:bold r:id="rId44"/>
    </p:embeddedFont>
    <p:embeddedFont>
      <p:font typeface="等线" panose="02010600030101010101" pitchFamily="2" charset="-122"/>
      <p:regular r:id="rId45"/>
    </p:embeddedFont>
    <p:embeddedFont>
      <p:font typeface="Poppins" panose="0000050000000000000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E67F"/>
    <a:srgbClr val="43A7EB"/>
    <a:srgbClr val="E0EBF7"/>
    <a:srgbClr val="D1F1DF"/>
    <a:srgbClr val="FEF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22" autoAdjust="0"/>
  </p:normalViewPr>
  <p:slideViewPr>
    <p:cSldViewPr>
      <p:cViewPr varScale="1">
        <p:scale>
          <a:sx n="39" d="100"/>
          <a:sy n="39" d="100"/>
        </p:scale>
        <p:origin x="4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font" Target="fonts/font10.fntdata"/><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pic>
        <p:nvPicPr>
          <p:cNvPr id="5124" name="图片 6" descr="logo横版 png"/>
          <p:cNvPicPr>
            <a:picLocks noChangeAspect="1"/>
          </p:cNvPicPr>
          <p:nvPr userDrawn="1"/>
        </p:nvPicPr>
        <p:blipFill>
          <a:blip r:embed="rId12"/>
          <a:stretch>
            <a:fillRect/>
          </a:stretch>
        </p:blipFill>
        <p:spPr>
          <a:xfrm>
            <a:off x="16659225" y="695960"/>
            <a:ext cx="1010920" cy="106934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904240" y="1035050"/>
            <a:ext cx="9852660" cy="8216900"/>
          </a:xfrm>
          <a:prstGeom prst="rect">
            <a:avLst/>
          </a:prstGeom>
          <a:noFill/>
          <a:ln w="9525">
            <a:noFill/>
          </a:ln>
        </p:spPr>
        <p:txBody>
          <a:bodyPr wrap="square" anchor="t">
            <a:spAutoFit/>
          </a:bodyPr>
          <a:p>
            <a:r>
              <a:rPr lang="zh-CN" altLang="en-US" sz="6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6600" b="1">
              <a:solidFill>
                <a:srgbClr val="FF0000"/>
              </a:solidFill>
              <a:latin typeface="HelveticaNeue" pitchFamily="2" charset="0"/>
              <a:ea typeface="宋体" panose="02010600030101010101" pitchFamily="2" charset="-122"/>
            </a:endParaRPr>
          </a:p>
          <a:p>
            <a:endParaRPr lang="en-US" altLang="zh-CN" sz="6600" b="1">
              <a:solidFill>
                <a:srgbClr val="FF0000"/>
              </a:solidFill>
              <a:latin typeface="HelveticaNeue" pitchFamily="2" charset="0"/>
              <a:ea typeface="宋体" panose="02010600030101010101" pitchFamily="2" charset="-122"/>
            </a:endParaRPr>
          </a:p>
          <a:p>
            <a:r>
              <a:rPr lang="zh-CN" altLang="en-US" sz="6600" b="1">
                <a:solidFill>
                  <a:srgbClr val="FF0000"/>
                </a:solidFill>
                <a:latin typeface="HelveticaNeue" pitchFamily="2" charset="0"/>
                <a:ea typeface="宋体" panose="02010600030101010101" pitchFamily="2" charset="-122"/>
              </a:rPr>
              <a:t>更多教学资源请关注</a:t>
            </a:r>
            <a:endParaRPr lang="en-US" altLang="zh-CN" sz="6600" b="1">
              <a:solidFill>
                <a:srgbClr val="FF0000"/>
              </a:solidFill>
              <a:latin typeface="HelveticaNeue" pitchFamily="2" charset="0"/>
              <a:ea typeface="宋体" panose="02010600030101010101" pitchFamily="2" charset="-122"/>
            </a:endParaRPr>
          </a:p>
          <a:p>
            <a:r>
              <a:rPr lang="zh-CN" altLang="en-US" sz="6600" b="1">
                <a:solidFill>
                  <a:srgbClr val="FF0000"/>
                </a:solidFill>
                <a:latin typeface="HelveticaNeue" pitchFamily="2" charset="0"/>
                <a:ea typeface="宋体" panose="02010600030101010101" pitchFamily="2" charset="-122"/>
              </a:rPr>
              <a:t>公众号：溯恩英语</a:t>
            </a:r>
            <a:endParaRPr lang="zh-CN" altLang="en-US" sz="6600" b="1">
              <a:solidFill>
                <a:srgbClr val="FF0000"/>
              </a:solidFill>
              <a:latin typeface="HelveticaNeue" pitchFamily="2" charset="0"/>
              <a:ea typeface="宋体" panose="02010600030101010101" pitchFamily="2" charset="-122"/>
            </a:endParaRPr>
          </a:p>
        </p:txBody>
      </p:sp>
      <p:sp>
        <p:nvSpPr>
          <p:cNvPr id="5122" name="矩形 3"/>
          <p:cNvSpPr/>
          <p:nvPr/>
        </p:nvSpPr>
        <p:spPr>
          <a:xfrm>
            <a:off x="12486640" y="3816350"/>
            <a:ext cx="5751195" cy="922020"/>
          </a:xfrm>
          <a:prstGeom prst="rect">
            <a:avLst/>
          </a:prstGeom>
          <a:noFill/>
          <a:ln w="9525">
            <a:noFill/>
          </a:ln>
        </p:spPr>
        <p:txBody>
          <a:bodyPr wrap="square" anchor="t">
            <a:spAutoFit/>
          </a:bodyPr>
          <a:p>
            <a:r>
              <a:rPr lang="zh-CN" altLang="en-US" sz="5400" b="1">
                <a:latin typeface="华文新魏" pitchFamily="2" charset="-122"/>
                <a:ea typeface="宋体" panose="02010600030101010101" pitchFamily="2" charset="-122"/>
              </a:rPr>
              <a:t>知识产权声明</a:t>
            </a:r>
            <a:endParaRPr lang="zh-CN" altLang="en-US" sz="54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10486390" y="654050"/>
            <a:ext cx="7098030" cy="22987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12486640" y="4738370"/>
            <a:ext cx="4381500" cy="437959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 y="957738"/>
            <a:ext cx="17678400" cy="49552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en-US" altLang="zh-CN" sz="2800" b="1" kern="100" dirty="0">
                <a:solidFill>
                  <a:srgbClr val="000000"/>
                </a:solidFill>
                <a:effectLst/>
                <a:latin typeface="Times New Roman" panose="02020603050405020304" pitchFamily="18" charset="0"/>
                <a:ea typeface="宋体" panose="02010600030101010101" pitchFamily="2" charset="-122"/>
              </a:rPr>
              <a:t>B</a:t>
            </a:r>
            <a:endParaRPr lang="zh-CN" altLang="zh-CN" sz="2800" kern="100" dirty="0">
              <a:effectLst/>
              <a:latin typeface="Times New Roman" panose="02020603050405020304" pitchFamily="18" charset="0"/>
              <a:ea typeface="宋体" panose="02010600030101010101" pitchFamily="2" charset="-122"/>
            </a:endParaRPr>
          </a:p>
          <a:p>
            <a:pPr indent="317500" algn="just">
              <a:buNone/>
            </a:pP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All this started one day as she was selling produce in Enfield, and a young customer said that he barely earned enough to buy food. “I hate the idea of young people walking around hungry,” Lena Wong said, The seed was planted. “I want young people to feel that they’ re not forgotten, that they are treasured,” she said. “That not everyone is out for himself. I can make money anytime. Right now, I want to give young people a helping hand.”</a:t>
            </a:r>
            <a:endParaRPr lang="zh-CN" altLang="zh-CN" sz="32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4</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Sometimes, when she arrives late in the day, customers get a chance to thank her in person. In return, she's fond of offering botanical sayings that she collected from a life that has had its share of both joy and pain. “Even in a field full of weeds,” Lena Wong likes to say, “you can grow something— if you put in the effort.”</a:t>
            </a:r>
            <a:endParaRPr lang="zh-CN" altLang="zh-CN" sz="32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533400" y="6095043"/>
            <a:ext cx="17221200" cy="3234219"/>
          </a:xfrm>
          <a:prstGeom prst="rect">
            <a:avLst/>
          </a:prstGeom>
          <a:no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26. Who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inspire</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 Lena Wong to help others?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Her grateful customers.					B. A hungry youth.</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Her modest husband.					D. Some young people.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27. Which of the following best describes Lena Wong according the text?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Kind-hearted.						B. Well-educated.</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Job-centered.							D. Strong-willed.</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bwMode="auto">
          <a:xfrm>
            <a:off x="12572999" y="1485900"/>
            <a:ext cx="5410201"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bwMode="auto">
          <a:xfrm>
            <a:off x="304800" y="1943100"/>
            <a:ext cx="176784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bwMode="auto">
          <a:xfrm>
            <a:off x="1219200" y="2400300"/>
            <a:ext cx="16764000" cy="528162"/>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auto">
          <a:xfrm>
            <a:off x="304800" y="3385662"/>
            <a:ext cx="5591629"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bwMode="auto">
          <a:xfrm>
            <a:off x="8839201" y="7076144"/>
            <a:ext cx="4267200" cy="429556"/>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9" name="矩形 8"/>
          <p:cNvSpPr/>
          <p:nvPr/>
        </p:nvSpPr>
        <p:spPr bwMode="auto">
          <a:xfrm>
            <a:off x="555171" y="8343900"/>
            <a:ext cx="3178629" cy="457200"/>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0" name="矩形 9"/>
          <p:cNvSpPr/>
          <p:nvPr/>
        </p:nvSpPr>
        <p:spPr bwMode="auto">
          <a:xfrm>
            <a:off x="5715000" y="4457700"/>
            <a:ext cx="12268200" cy="457200"/>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1" name="矩形 10"/>
          <p:cNvSpPr/>
          <p:nvPr/>
        </p:nvSpPr>
        <p:spPr bwMode="auto">
          <a:xfrm>
            <a:off x="304800" y="4929865"/>
            <a:ext cx="17678400" cy="899435"/>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2" name="矩形 11"/>
          <p:cNvSpPr/>
          <p:nvPr/>
        </p:nvSpPr>
        <p:spPr bwMode="auto">
          <a:xfrm>
            <a:off x="2705101" y="3465532"/>
            <a:ext cx="3191328" cy="464006"/>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2217815" y="4960345"/>
            <a:ext cx="4563985" cy="1167307"/>
          </a:xfrm>
          <a:prstGeom prst="rect">
            <a:avLst/>
          </a:prstGeom>
        </p:spPr>
        <p:txBody>
          <a:bodyPr wrap="square"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TQ (Technology Quotient)</a:t>
            </a:r>
            <a:endPar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2186361" y="2252632"/>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rPr>
              <a:t>C</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6" name="图片 5"/>
          <p:cNvPicPr>
            <a:picLocks noChangeAspect="1"/>
          </p:cNvPicPr>
          <p:nvPr/>
        </p:nvPicPr>
        <p:blipFill>
          <a:blip r:embed="rId2"/>
          <a:stretch>
            <a:fillRect/>
          </a:stretch>
        </p:blipFill>
        <p:spPr>
          <a:xfrm>
            <a:off x="6590097" y="2366452"/>
            <a:ext cx="9511542" cy="540943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419100"/>
            <a:ext cx="17678400" cy="8710077"/>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New era requires a new vocabulary. Will we still talk about the “mobile” phone when all phones are mobile, or when they are implanted within us?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Technology is everywhere nowadays, especially at work. Some people are really good at using all the cool new tools that keep popping up. They have something called a TQ, or technology quotient. Think of it like a superpower for understanding the latest tech stuff that our great-grandparents would have found really impossible. Having a high TQ means you' re awesome at using all the cool new things that not everyone knows about yet.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The examples are common and becoming more and more frequent. For the parent it might be a home-school video class. For the brand manager it might be search engine boosting. And for the clinician, it might be the role of artificial intelligence in supporting the analysis of a CTscan. TQ attempts to quantify our ability to make sensible use of current technologies and to quickly adapt, embrace and capitalize on future creations. This adoption is critical from a variety of perspectives, from social to business. One trip into the world of ChatGPT and we can see how the dynamics of AI and search are changing for just about everyone.</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4</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Any Mom or Dad can understand the value of IQ and EQ in projecting the potential for a child's success. But what about technology? The ability for the child and the teacher to understand, embrace and </a:t>
            </a:r>
            <a:r>
              <a:rPr lang="en-US" altLang="zh-CN" sz="2800" u="sng" dirty="0">
                <a:effectLst/>
                <a:latin typeface="Times New Roman" panose="02020603050405020304" pitchFamily="18" charset="0"/>
                <a:ea typeface="宋体" panose="02010600030101010101" pitchFamily="2" charset="-122"/>
                <a:cs typeface="Times New Roman" panose="02020603050405020304" pitchFamily="18" charset="0"/>
              </a:rPr>
              <a:t>assimilate</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technology will be a defining aspect of their lives as we speed into the future. We are increasingly defined by technology and our active participation in everything from smart phones to Facebook. It might just be time for the basic human needs of food, water and shelter to incorporate technology too. And when that happens, it just might be a good idea to measure it.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5</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While this shift brings challenges, it's unstoppable. As TQ rises, it will combine with IQ and EQ, reshaping how we live, work, and learn—— turning adaptability with tech into a measurable edge.</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13209814" y="1631626"/>
            <a:ext cx="4540602" cy="1077218"/>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Introduction</a:t>
            </a:r>
            <a:endPar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lgn="ct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dirty="0">
                <a:solidFill>
                  <a:prstClr val="black"/>
                </a:solidFill>
                <a:latin typeface="Times New Roman" panose="02020603050405020304" pitchFamily="18" charset="0"/>
                <a:cs typeface="Times New Roman" panose="02020603050405020304" pitchFamily="18" charset="0"/>
              </a:rPr>
              <a:t> the concept of TQ</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3188043" y="3935857"/>
            <a:ext cx="4540602" cy="584775"/>
          </a:xfrm>
          <a:prstGeom prst="rect">
            <a:avLst/>
          </a:prstGeom>
          <a:solidFill>
            <a:srgbClr val="92D050"/>
          </a:solidFill>
        </p:spPr>
        <p:txBody>
          <a:bodyPr wrap="square" rtlCol="0">
            <a:spAutoFit/>
          </a:bodyPr>
          <a:lstStyle/>
          <a:p>
            <a:pPr lvl="0" algn="ctr"/>
            <a:r>
              <a:rPr lang="en-US" altLang="zh-CN" sz="3200" b="1" dirty="0">
                <a:solidFill>
                  <a:prstClr val="black"/>
                </a:solidFill>
                <a:latin typeface="Times New Roman" panose="02020603050405020304" pitchFamily="18" charset="0"/>
                <a:cs typeface="Times New Roman" panose="02020603050405020304" pitchFamily="18" charset="0"/>
              </a:rPr>
              <a:t>TQ’s application</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13182600" y="6075805"/>
            <a:ext cx="4540602" cy="584775"/>
          </a:xfrm>
          <a:prstGeom prst="rect">
            <a:avLst/>
          </a:prstGeom>
          <a:solidFill>
            <a:srgbClr val="92D050"/>
          </a:solidFill>
        </p:spPr>
        <p:txBody>
          <a:bodyPr wrap="square" rtlCol="0">
            <a:spAutoFit/>
          </a:bodyPr>
          <a:lstStyle/>
          <a:p>
            <a:pPr lvl="0" algn="ctr"/>
            <a:r>
              <a:rPr lang="en-US" altLang="zh-CN" sz="3200" b="1" dirty="0">
                <a:solidFill>
                  <a:prstClr val="black"/>
                </a:solidFill>
                <a:latin typeface="Times New Roman" panose="02020603050405020304" pitchFamily="18" charset="0"/>
                <a:cs typeface="Times New Roman" panose="02020603050405020304" pitchFamily="18" charset="0"/>
              </a:rPr>
              <a:t>TQ’s importance</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13171714" y="8263808"/>
            <a:ext cx="4540602" cy="584775"/>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TQ’s outlook</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304800" y="9179358"/>
            <a:ext cx="17445616" cy="523220"/>
          </a:xfrm>
          <a:prstGeom prst="rect">
            <a:avLst/>
          </a:prstGeom>
          <a:solidFill>
            <a:schemeClr val="accent6">
              <a:lumMod val="20000"/>
              <a:lumOff val="80000"/>
            </a:schemeClr>
          </a:solidFill>
        </p:spPr>
        <p:txBody>
          <a:bodyPr wrap="square">
            <a:spAutoFit/>
          </a:bodyPr>
          <a:lstStyle/>
          <a:p>
            <a:pPr lvl="0"/>
            <a:r>
              <a:rPr lang="en-US" altLang="zh-CN" sz="2800" dirty="0">
                <a:solidFill>
                  <a:prstClr val="black"/>
                </a:solidFill>
              </a:rPr>
              <a:t>The main thread: </a:t>
            </a:r>
            <a:r>
              <a:rPr lang="en-US" altLang="zh-CN" sz="2800" b="1" dirty="0">
                <a:solidFill>
                  <a:prstClr val="black"/>
                </a:solidFill>
              </a:rPr>
              <a:t>The introduction--- the definition---the application----the  value---the  future outlook</a:t>
            </a:r>
            <a:endParaRPr kumimoji="0" lang="zh-CN" altLang="en-US" sz="2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5443"/>
            <a:ext cx="17678400" cy="6124754"/>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New era requires a new vocabulary. Will we still talk about the “mobile” phone when all phones are mobile, or when they are implanted within us</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a:effectLst/>
              <a:highlight>
                <a:srgbClr val="00FFFF"/>
              </a:highligh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Technology is everywhere nowadays, especially at work. Some people are really good at using all the cool new tools that keep popping up. They have something called a TQ, or technology quotient. Think of it like a superpower for understanding the latest tech stuff that our great-grandparents would have found really impossible. Having a high TQ means you' re awesome at using all the cool new things that not everyone knows about yet.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The examples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are common and becoming more and more frequent.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For the parent </a:t>
            </a:r>
            <a:r>
              <a:rPr lang="en-US" altLang="zh-CN" sz="2800" u="sng" dirty="0">
                <a:effectLst/>
                <a:latin typeface="Times New Roman" panose="02020603050405020304" pitchFamily="18" charset="0"/>
                <a:ea typeface="宋体" panose="02010600030101010101" pitchFamily="2" charset="-122"/>
                <a:cs typeface="Times New Roman" panose="02020603050405020304" pitchFamily="18" charset="0"/>
              </a:rPr>
              <a:t>it might be</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 home-school video class.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For the brand manager </a:t>
            </a:r>
            <a:r>
              <a:rPr lang="en-US" altLang="zh-CN" sz="2800" u="sng" dirty="0">
                <a:effectLst/>
                <a:latin typeface="Times New Roman" panose="02020603050405020304" pitchFamily="18" charset="0"/>
                <a:ea typeface="宋体" panose="02010600030101010101" pitchFamily="2" charset="-122"/>
                <a:cs typeface="Times New Roman" panose="02020603050405020304" pitchFamily="18" charset="0"/>
              </a:rPr>
              <a:t>it might be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search engine boosting. And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for the clinician</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u="sng" dirty="0">
                <a:effectLst/>
                <a:latin typeface="Times New Roman" panose="02020603050405020304" pitchFamily="18" charset="0"/>
                <a:ea typeface="宋体" panose="02010600030101010101" pitchFamily="2" charset="-122"/>
                <a:cs typeface="Times New Roman" panose="02020603050405020304" pitchFamily="18" charset="0"/>
              </a:rPr>
              <a:t>it might be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the role of artificial intelligence in supporting the analysis of a CTscan. TQ attempts to quantify our ability to make sensible use of current technologies and to quickly adapt, embrace and capitalize on future creations. This adoption is critical from a variety of perspectives, from social to business. One trip into the world of ChatGPT and we can see how the dynamics of AI and search are changing for just about everyone.</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457200" y="5829300"/>
            <a:ext cx="17221200" cy="3683060"/>
          </a:xfrm>
          <a:prstGeom prst="rect">
            <a:avLst/>
          </a:prstGeom>
          <a:no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28. What is TQ according to the text?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Speed of learning new languages.				B. Skill of fixing high-tech products.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Talent to follow modern changes.				D. Ability to apply new technologies.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29. Which of the following people has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high TQ</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A manager who often uses modern search engines.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A doctor who analyzes CT scans with AI assistance.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A grandparent who finds new tech devices awkward.</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 A mom who watches videos of her child's school life.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bwMode="auto">
          <a:xfrm>
            <a:off x="9144000" y="1257300"/>
            <a:ext cx="85344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bwMode="auto">
          <a:xfrm>
            <a:off x="152400" y="1714500"/>
            <a:ext cx="123444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bwMode="auto">
          <a:xfrm>
            <a:off x="1219200" y="2599734"/>
            <a:ext cx="120396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auto">
          <a:xfrm>
            <a:off x="9742714" y="6714534"/>
            <a:ext cx="7935686"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bwMode="auto">
          <a:xfrm>
            <a:off x="190500" y="3891643"/>
            <a:ext cx="7734300" cy="457200"/>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0" name="文本框 9"/>
          <p:cNvSpPr txBox="1"/>
          <p:nvPr/>
        </p:nvSpPr>
        <p:spPr>
          <a:xfrm>
            <a:off x="457200" y="7186709"/>
            <a:ext cx="17221200" cy="2336537"/>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29. Which of the following people has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high TQ</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A manager who </a:t>
            </a:r>
            <a:r>
              <a:rPr kumimoji="0" lang="en-US" altLang="zh-CN" sz="3200" b="0" i="0" u="none" strike="sng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often uses modern search engines</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 A doctor who analyzes CT scans with AI assistance.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a:t>
            </a:r>
            <a:r>
              <a:rPr kumimoji="0" lang="en-US" altLang="zh-CN" sz="3200" b="0" i="0" u="none" strike="sng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grandparent who finds new tech devices awkward</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 A mom who </a:t>
            </a:r>
            <a:r>
              <a:rPr kumimoji="0" lang="en-US" altLang="zh-CN" sz="3200" b="0" i="0" u="none" strike="sng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watches videos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 her child's school life.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p:nvPr/>
        </p:nvSpPr>
        <p:spPr>
          <a:xfrm>
            <a:off x="9895114" y="7441497"/>
            <a:ext cx="7543801" cy="1815882"/>
          </a:xfrm>
          <a:prstGeom prst="rect">
            <a:avLst/>
          </a:prstGeom>
          <a:solidFill>
            <a:schemeClr val="accent3">
              <a:lumMod val="40000"/>
              <a:lumOff val="60000"/>
            </a:schemeClr>
          </a:solidFill>
          <a:ln>
            <a:solidFill>
              <a:schemeClr val="tx1"/>
            </a:solidFill>
            <a:prstDash val="lgDash"/>
          </a:ln>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search engine boosting: </a:t>
            </a:r>
            <a:r>
              <a:rPr lang="en-US" altLang="zh-CN" sz="2800" i="1" dirty="0">
                <a:latin typeface="Times New Roman" panose="02020603050405020304" pitchFamily="18" charset="0"/>
                <a:cs typeface="Times New Roman" panose="02020603050405020304" pitchFamily="18" charset="0"/>
              </a:rPr>
              <a:t>the practice of using various techniques to improve a website, webpage, or content's visibility, ranking, or relevance in search engine results pages.</a:t>
            </a:r>
            <a:endParaRPr lang="zh-CN" altLang="en-US" i="1" dirty="0"/>
          </a:p>
        </p:txBody>
      </p:sp>
      <p:sp>
        <p:nvSpPr>
          <p:cNvPr id="12" name="矩形 11"/>
          <p:cNvSpPr/>
          <p:nvPr/>
        </p:nvSpPr>
        <p:spPr bwMode="auto">
          <a:xfrm>
            <a:off x="457200" y="8126377"/>
            <a:ext cx="9133114" cy="446123"/>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419100"/>
            <a:ext cx="17678400" cy="4524315"/>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defRPr/>
            </a:pPr>
            <a:r>
              <a:rPr kumimoji="0" lang="en-US" altLang="zh-CN" sz="32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a:t>
            </a:r>
            <a:endParaRPr kumimoji="0" lang="zh-CN" altLang="zh-CN" sz="3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indent="317500" algn="just">
              <a:buNone/>
            </a:pP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4</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Any Mom or Dad can understand the value of IQ and EQ in projecting </a:t>
            </a:r>
            <a:r>
              <a:rPr lang="en-US" altLang="zh-CN" sz="32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the potential </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for a child's success. But what about technology</a:t>
            </a:r>
            <a:r>
              <a:rPr lang="en-US" altLang="zh-CN" sz="32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The ability for the child and the teacher to understand, embrace and </a:t>
            </a:r>
            <a:r>
              <a:rPr lang="en-US" altLang="zh-CN" sz="3200" u="sng"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assimilate</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technology will be a defining aspect of their lives as we speed into the future. We are increasingly defined by technology and our </a:t>
            </a:r>
            <a:r>
              <a:rPr lang="en-US" altLang="zh-CN" sz="32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active</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participation in everything from smart phones to Facebook. It might just be time for the basic human needs of food, water and shelter to incorporate technology too. And when that happens, it just might </a:t>
            </a:r>
            <a:r>
              <a:rPr lang="en-US" altLang="zh-CN" sz="32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be a good idea </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to measure it.</a:t>
            </a:r>
            <a:endParaRPr lang="zh-CN" altLang="zh-CN" sz="32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5</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While this shift brings challenges, it's unstoppable. As TQ rises, it will combine with IQ and EQ, reshaping how we live, work, and learn—— turning adaptability with tech into a measurable edge.</a:t>
            </a:r>
            <a:endParaRPr lang="zh-CN" altLang="zh-CN" sz="32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381000" y="5343586"/>
            <a:ext cx="17221200" cy="2785378"/>
          </a:xfrm>
          <a:prstGeom prst="rect">
            <a:avLst/>
          </a:prstGeom>
          <a:no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30. What does the underlined word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assimilate</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in the fourth paragraph mean?</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514350" marR="0" lvl="0" indent="-514350" algn="l" defTabSz="914400" rtl="0" eaLnBrk="1" fontAlgn="auto" latinLnBrk="0" hangingPunct="1">
              <a:lnSpc>
                <a:spcPts val="3500"/>
              </a:lnSpc>
              <a:spcBef>
                <a:spcPts val="0"/>
              </a:spcBef>
              <a:spcAft>
                <a:spcPts val="0"/>
              </a:spcAft>
              <a:buClrTx/>
              <a:buSzTx/>
              <a:buFontTx/>
              <a:buAutoNum type="alphaUcPeriod"/>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Rely on.			B. Take in.				C. Benefit from.			D. Learn about.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514350" marR="0" lvl="0" indent="-514350" algn="l" defTabSz="914400" rtl="0" eaLnBrk="1" fontAlgn="auto" latinLnBrk="0" hangingPunct="1">
              <a:lnSpc>
                <a:spcPts val="3500"/>
              </a:lnSpc>
              <a:spcBef>
                <a:spcPts val="0"/>
              </a:spcBef>
              <a:spcAft>
                <a:spcPts val="0"/>
              </a:spcAft>
              <a:buClrTx/>
              <a:buSzTx/>
              <a:buFontTx/>
              <a:buAutoNum type="alphaUcPeriod"/>
              <a:defRPr/>
            </a:pP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31. What might be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best title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for the passage?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Why Are IQ and EQ Important for TQ?			B. How Has TQ Changed in the Modern Era?</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What Makes TQ the New Intelligence?			D. Where to Start Adapting to TQ Changes?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bwMode="auto">
          <a:xfrm>
            <a:off x="6477000" y="1485900"/>
            <a:ext cx="113538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bwMode="auto">
          <a:xfrm>
            <a:off x="1981200" y="1975757"/>
            <a:ext cx="144018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bwMode="auto">
          <a:xfrm>
            <a:off x="4876800" y="5823086"/>
            <a:ext cx="4572000" cy="463414"/>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7" name="文本框 6"/>
          <p:cNvSpPr txBox="1"/>
          <p:nvPr/>
        </p:nvSpPr>
        <p:spPr>
          <a:xfrm>
            <a:off x="9906000" y="5426222"/>
            <a:ext cx="7543801" cy="954107"/>
          </a:xfrm>
          <a:prstGeom prst="rect">
            <a:avLst/>
          </a:prstGeom>
          <a:solidFill>
            <a:schemeClr val="accent3">
              <a:lumMod val="40000"/>
              <a:lumOff val="60000"/>
            </a:schemeClr>
          </a:solidFill>
          <a:ln>
            <a:solidFill>
              <a:schemeClr val="tx1"/>
            </a:solidFill>
            <a:prstDash val="lgDash"/>
          </a:ln>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Take in: </a:t>
            </a:r>
            <a:r>
              <a:rPr lang="en-US" altLang="zh-CN" sz="2800" i="1" dirty="0">
                <a:latin typeface="Times New Roman" panose="02020603050405020304" pitchFamily="18" charset="0"/>
                <a:cs typeface="Times New Roman" panose="02020603050405020304" pitchFamily="18" charset="0"/>
              </a:rPr>
              <a:t> to comprehend information/skills deeply and absorb them into one’s own understanding.</a:t>
            </a:r>
            <a:endParaRPr lang="zh-CN" altLang="en-US" i="1" dirty="0"/>
          </a:p>
        </p:txBody>
      </p:sp>
      <p:sp>
        <p:nvSpPr>
          <p:cNvPr id="8" name="文本框 7"/>
          <p:cNvSpPr txBox="1"/>
          <p:nvPr/>
        </p:nvSpPr>
        <p:spPr>
          <a:xfrm>
            <a:off x="380999" y="8298240"/>
            <a:ext cx="17221199" cy="1077218"/>
          </a:xfrm>
          <a:prstGeom prst="rect">
            <a:avLst/>
          </a:prstGeom>
          <a:solidFill>
            <a:srgbClr val="FFC000"/>
          </a:solidFill>
          <a:ln>
            <a:solidFill>
              <a:schemeClr val="tx1"/>
            </a:solidFill>
            <a:prstDash val="lgDash"/>
          </a:ln>
        </p:spPr>
        <p:txBody>
          <a:bodyPr wrap="square">
            <a:spAutoFit/>
          </a:bodyPr>
          <a:lstStyle/>
          <a:p>
            <a:pPr algn="just"/>
            <a:r>
              <a:rPr lang="en-US" altLang="zh-CN" sz="3200" b="1" dirty="0">
                <a:latin typeface="等线" panose="02010600030101010101" pitchFamily="2" charset="-122"/>
                <a:ea typeface="等线" panose="02010600030101010101" pitchFamily="2" charset="-122"/>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The best title requires aligning with the text’s core subject, key information, and logical focus—it should neither be too broad (missing critical details) nor too narrow (ignoring the main topic).</a:t>
            </a:r>
            <a:r>
              <a:rPr lang="en-US" altLang="zh-CN" sz="3200" b="1" i="1" dirty="0">
                <a:latin typeface="Times New Roman" panose="02020603050405020304" pitchFamily="18" charset="0"/>
                <a:cs typeface="Times New Roman" panose="02020603050405020304" pitchFamily="18" charset="0"/>
              </a:rPr>
              <a:t>.</a:t>
            </a:r>
            <a:endParaRPr lang="zh-CN" altLang="en-US" sz="3200" b="1" i="1" dirty="0"/>
          </a:p>
        </p:txBody>
      </p:sp>
      <p:sp>
        <p:nvSpPr>
          <p:cNvPr id="9" name="矩形 8"/>
          <p:cNvSpPr/>
          <p:nvPr/>
        </p:nvSpPr>
        <p:spPr bwMode="auto">
          <a:xfrm>
            <a:off x="380998" y="7567467"/>
            <a:ext cx="7924801" cy="463414"/>
          </a:xfrm>
          <a:prstGeom prst="rect">
            <a:avLst/>
          </a:prstGeom>
          <a:solidFill>
            <a:schemeClr val="accent6">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0" name="文本框 9"/>
          <p:cNvSpPr txBox="1"/>
          <p:nvPr/>
        </p:nvSpPr>
        <p:spPr>
          <a:xfrm>
            <a:off x="380998" y="9409931"/>
            <a:ext cx="17221199" cy="523220"/>
          </a:xfrm>
          <a:prstGeom prst="rect">
            <a:avLst/>
          </a:prstGeom>
          <a:solidFill>
            <a:schemeClr val="accent6">
              <a:lumMod val="20000"/>
              <a:lumOff val="80000"/>
            </a:schemeClr>
          </a:solidFill>
        </p:spPr>
        <p:txBody>
          <a:bodyPr wrap="square">
            <a:spAutoFit/>
          </a:bodyPr>
          <a:lstStyle/>
          <a:p>
            <a:pPr lvl="0"/>
            <a:r>
              <a:rPr lang="en-US" altLang="zh-CN" sz="2800" dirty="0">
                <a:solidFill>
                  <a:prstClr val="black"/>
                </a:solidFill>
              </a:rPr>
              <a:t>The main thread: </a:t>
            </a:r>
            <a:r>
              <a:rPr lang="en-US" altLang="zh-CN" sz="2800" b="1" dirty="0">
                <a:solidFill>
                  <a:prstClr val="black"/>
                </a:solidFill>
              </a:rPr>
              <a:t>The introduction--- the definition---the application----the  value---the  future outlook</a:t>
            </a:r>
            <a:endParaRPr kumimoji="0" lang="zh-CN" altLang="en-US" sz="2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2217815" y="4960345"/>
            <a:ext cx="4563985" cy="1167307"/>
          </a:xfrm>
          <a:prstGeom prst="rect">
            <a:avLst/>
          </a:prstGeom>
        </p:spPr>
        <p:txBody>
          <a:bodyPr wrap="square"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altLang="zh-CN"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Impacts of roads on the wildlife</a:t>
            </a:r>
            <a:endParaRPr kumimoji="0" lang="en-US" altLang="zh-CN"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2186361" y="2252632"/>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rPr>
              <a:t>D</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6" name="图片 5"/>
          <p:cNvPicPr>
            <a:picLocks noChangeAspect="1"/>
          </p:cNvPicPr>
          <p:nvPr/>
        </p:nvPicPr>
        <p:blipFill>
          <a:blip r:embed="rId2"/>
          <a:stretch>
            <a:fillRect/>
          </a:stretch>
        </p:blipFill>
        <p:spPr>
          <a:xfrm>
            <a:off x="6991352" y="1710418"/>
            <a:ext cx="8629648" cy="671801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119743"/>
            <a:ext cx="17907000" cy="9530814"/>
          </a:xfrm>
          <a:prstGeom prst="rect">
            <a:avLst/>
          </a:prstGeom>
          <a:noFill/>
        </p:spPr>
        <p:txBody>
          <a:bodyPr wrap="square">
            <a:spAutoFit/>
          </a:bodyPr>
          <a:lstStyle/>
          <a:p>
            <a:pPr marL="0" marR="0" lvl="0" indent="0" algn="ctr" defTabSz="914400" rtl="0" eaLnBrk="1" fontAlgn="auto" latinLnBrk="0" hangingPunct="1">
              <a:lnSpc>
                <a:spcPts val="3200"/>
              </a:lnSpc>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indent="317500" algn="just">
              <a:lnSpc>
                <a:spcPts val="3200"/>
              </a:lnSpc>
              <a:buNone/>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Through evolution, animals have developed numerous ways to protect themselves from predators(</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捕食者</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Turtles hide in their shells, and skunks(</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臭鼬</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use smelly liquid.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But</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these defenses don't work against cars. Environmental journalist Ben Goldfarb explains, “When facing a car, these defenses are useless—— or even harmful. </a:t>
            </a:r>
            <a:r>
              <a:rPr lang="en-US" altLang="zh-CN" sz="28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Staying still is the worst choice</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Roadkill is a serious threat to wildlife</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32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Roads</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also</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act as barriers, preventing animals from moving freely. The constant traffic on highways creates what scientists call a “moving fence”——a wall of vehicles that animals avoid crossing. While we often see dead animals like deer or squirrels on roads, we don't see the ones that never try to cross. This isolation can harm animal populations more than roadkill itself.</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32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Chemicals from roads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also</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damage the environment. Every year, the U. S. uses 20 million tons of road salt to melt ice, which pollutes nearby soil and plants. Cars release metals like zinc and copper, and tires leave behind microplastics. These pollutants make roadsides dangerous for creatures like monarch butterflies, even though these areas could otherwise be good habitats.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32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4</a:t>
            </a:r>
            <a:r>
              <a:rPr lang="en-US" altLang="zh-CN" sz="28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Roadsides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sometimes attract animals with food like flowers or berries, but this becomes an “ecological trap”. Animals are drawn to these resources, only to face the danger of traffic.</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32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5</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Interestingly</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when traffic decreases, animals quickly adapt. Researchers in the Bay Area found that when cars disappeared for months, white-crowned sparrows— small songbirds——started singing more complex and varied songs. Without traffic noise, they no longer needed to “shout” and could return to their natural behaviors. This shows how much roads affect wildlife—— but also how adaptable animals can be.</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3200"/>
              </a:lnSpc>
              <a:buNone/>
            </a:pPr>
            <a:r>
              <a:rPr lang="en-US" altLang="zh-CN" sz="28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6</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Despite</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these challenges, Goldfarb says, certain species have made </a:t>
            </a:r>
            <a:r>
              <a:rPr lang="en-US" altLang="zh-CN" sz="28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remarkable adaptations</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He notes that Chicago's urban foxes are said to look both ways before crossing the street, “We think about roads as these forces that are universally or exclusively harmful to animals, and certainly they' re incredibly destructive,” he says. “But wildlife is also impressively adaptive and clever and animals are finding ways to make a living in our midst.”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13290198" y="567906"/>
            <a:ext cx="4540602" cy="1077218"/>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problem</a:t>
            </a:r>
            <a:endPar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lgn="ct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dirty="0">
                <a:solidFill>
                  <a:prstClr val="black"/>
                </a:solidFill>
                <a:latin typeface="Times New Roman" panose="02020603050405020304" pitchFamily="18" charset="0"/>
                <a:cs typeface="Times New Roman" panose="02020603050405020304" pitchFamily="18" charset="0"/>
              </a:rPr>
              <a:t>Roadkill Threat</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3290198" y="2637969"/>
            <a:ext cx="4540602" cy="584775"/>
          </a:xfrm>
          <a:prstGeom prst="rect">
            <a:avLst/>
          </a:prstGeom>
          <a:solidFill>
            <a:srgbClr val="92D050"/>
          </a:solidFill>
        </p:spPr>
        <p:txBody>
          <a:bodyPr wrap="square" rtlCol="0">
            <a:spAutoFit/>
          </a:bodyPr>
          <a:lstStyle/>
          <a:p>
            <a:pPr lvl="0" algn="ctr"/>
            <a:r>
              <a:rPr lang="en-US" altLang="zh-CN" sz="3200" b="1" dirty="0">
                <a:solidFill>
                  <a:prstClr val="black"/>
                </a:solidFill>
                <a:latin typeface="Times New Roman" panose="02020603050405020304" pitchFamily="18" charset="0"/>
                <a:cs typeface="Times New Roman" panose="02020603050405020304" pitchFamily="18" charset="0"/>
              </a:rPr>
              <a:t>Movement Barrier</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13290198" y="4207523"/>
            <a:ext cx="4540602" cy="584775"/>
          </a:xfrm>
          <a:prstGeom prst="rect">
            <a:avLst/>
          </a:prstGeom>
          <a:solidFill>
            <a:srgbClr val="92D050"/>
          </a:solidFill>
        </p:spPr>
        <p:txBody>
          <a:bodyPr wrap="square" rtlCol="0">
            <a:spAutoFit/>
          </a:bodyPr>
          <a:lstStyle/>
          <a:p>
            <a:pPr lvl="0" algn="ctr"/>
            <a:r>
              <a:rPr lang="en-US" altLang="zh-CN" sz="3200" b="1" dirty="0">
                <a:solidFill>
                  <a:prstClr val="black"/>
                </a:solidFill>
                <a:latin typeface="Times New Roman" panose="02020603050405020304" pitchFamily="18" charset="0"/>
                <a:cs typeface="Times New Roman" panose="02020603050405020304" pitchFamily="18" charset="0"/>
              </a:rPr>
              <a:t>Chemical Pollution</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13290198" y="8164576"/>
            <a:ext cx="4540602" cy="584775"/>
          </a:xfrm>
          <a:prstGeom prst="rect">
            <a:avLst/>
          </a:prstGeom>
          <a:solidFill>
            <a:srgbClr val="92D050"/>
          </a:solidFill>
        </p:spPr>
        <p:txBody>
          <a:bodyPr wrap="square" rtlCol="0">
            <a:spAutoFit/>
          </a:bodyPr>
          <a:lstStyle/>
          <a:p>
            <a:pPr lvl="0" algn="ctr"/>
            <a:r>
              <a:rPr lang="en-US" altLang="zh-CN" sz="3200" b="1" dirty="0">
                <a:solidFill>
                  <a:prstClr val="black"/>
                </a:solidFill>
                <a:latin typeface="Times New Roman" panose="02020603050405020304" pitchFamily="18" charset="0"/>
                <a:cs typeface="Times New Roman" panose="02020603050405020304" pitchFamily="18" charset="0"/>
              </a:rPr>
              <a:t>Adaptive Species</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13290198" y="5524703"/>
            <a:ext cx="4540602" cy="1077218"/>
          </a:xfrm>
          <a:prstGeom prst="rect">
            <a:avLst/>
          </a:prstGeom>
          <a:solidFill>
            <a:srgbClr val="92D050"/>
          </a:solidFill>
        </p:spPr>
        <p:txBody>
          <a:bodyPr wrap="square" rtlCol="0">
            <a:spAutoFit/>
          </a:bodyPr>
          <a:lstStyle/>
          <a:p>
            <a:pPr lvl="0" algn="ctr"/>
            <a:r>
              <a:rPr lang="en-US" altLang="zh-CN" sz="3200" b="1" dirty="0">
                <a:solidFill>
                  <a:prstClr val="black"/>
                </a:solidFill>
                <a:latin typeface="Times New Roman" panose="02020603050405020304" pitchFamily="18" charset="0"/>
                <a:cs typeface="Times New Roman" panose="02020603050405020304" pitchFamily="18" charset="0"/>
              </a:rPr>
              <a:t>Ecological Trap &amp; Adaptation Case</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190500" y="9242040"/>
            <a:ext cx="17830800" cy="954107"/>
          </a:xfrm>
          <a:prstGeom prst="rect">
            <a:avLst/>
          </a:prstGeom>
          <a:solidFill>
            <a:schemeClr val="accent6">
              <a:lumMod val="20000"/>
              <a:lumOff val="80000"/>
            </a:schemeClr>
          </a:solidFill>
        </p:spPr>
        <p:txBody>
          <a:bodyPr wrap="square">
            <a:spAutoFit/>
          </a:bodyPr>
          <a:lstStyle/>
          <a:p>
            <a:pPr lvl="0"/>
            <a:r>
              <a:rPr lang="en-US" altLang="zh-CN" sz="2800" dirty="0">
                <a:solidFill>
                  <a:prstClr val="black"/>
                </a:solidFill>
              </a:rPr>
              <a:t>The main thread: </a:t>
            </a:r>
            <a:r>
              <a:rPr lang="en-US" altLang="zh-CN" sz="2800" b="1" dirty="0">
                <a:solidFill>
                  <a:prstClr val="black"/>
                </a:solidFill>
              </a:rPr>
              <a:t>the multiple-dimensional harms that roads pose to wildlife, as well as the adaptability displayed by wildlife in response to these impacts</a:t>
            </a:r>
            <a:endParaRPr kumimoji="0" lang="zh-CN" altLang="en-US" sz="2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100" y="249853"/>
            <a:ext cx="17907000" cy="4893647"/>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indent="317500" algn="just">
              <a:buNone/>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Through evolution, animals have developed numerous ways to protect themselves from predators(</a:t>
            </a:r>
            <a:r>
              <a:rPr lang="zh-CN" altLang="zh-CN" sz="3200" dirty="0">
                <a:effectLst/>
                <a:latin typeface="Times New Roman" panose="02020603050405020304" pitchFamily="18" charset="0"/>
                <a:ea typeface="宋体" panose="02010600030101010101" pitchFamily="2" charset="-122"/>
                <a:cs typeface="Times New Roman" panose="02020603050405020304" pitchFamily="18" charset="0"/>
              </a:rPr>
              <a:t>捕食者</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Turtles hide in their shells, and skunks(</a:t>
            </a:r>
            <a:r>
              <a:rPr lang="zh-CN" altLang="zh-CN" sz="3200" dirty="0">
                <a:effectLst/>
                <a:latin typeface="Times New Roman" panose="02020603050405020304" pitchFamily="18" charset="0"/>
                <a:ea typeface="宋体" panose="02010600030101010101" pitchFamily="2" charset="-122"/>
                <a:cs typeface="Times New Roman" panose="02020603050405020304" pitchFamily="18" charset="0"/>
              </a:rPr>
              <a:t>臭鼬</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use smelly liquid. </a:t>
            </a:r>
            <a:r>
              <a:rPr lang="en-US" altLang="zh-CN" sz="32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But</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these defenses don't work against cars. Environmental journalist Ben Goldfarb explains, “When facing a car, these defenses are useless—— or even harmful. Staying still is the worst choice. Roadkill is a serious threat to wildlife.”</a:t>
            </a:r>
            <a:endParaRPr lang="zh-CN" altLang="zh-CN" sz="32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Roads also act as barriers, preventing animals from moving freely. The constant traffic on highways creates what scientists call a “moving fence”——a wall of vehicles that animals avoid crossing. </a:t>
            </a:r>
            <a:r>
              <a:rPr lang="en-US" altLang="zh-CN" sz="32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While</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 we often see dead animals like deer or squirrels on roads, we don't see the ones that never try to cross. This </a:t>
            </a:r>
            <a:r>
              <a:rPr lang="en-US" altLang="zh-CN" sz="3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isolation </a:t>
            </a:r>
            <a:r>
              <a:rPr lang="en-US" altLang="zh-CN" sz="3200" dirty="0">
                <a:effectLst/>
                <a:latin typeface="Times New Roman" panose="02020603050405020304" pitchFamily="18" charset="0"/>
                <a:ea typeface="宋体" panose="02010600030101010101" pitchFamily="2" charset="-122"/>
                <a:cs typeface="Times New Roman" panose="02020603050405020304" pitchFamily="18" charset="0"/>
              </a:rPr>
              <a:t>can harm animal populations more than roadkill itself.</a:t>
            </a:r>
            <a:endParaRPr lang="zh-CN" altLang="zh-CN" sz="32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381000" y="5143500"/>
            <a:ext cx="17221200" cy="3234219"/>
          </a:xfrm>
          <a:prstGeom prst="rect">
            <a:avLst/>
          </a:prstGeom>
          <a:no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32. How does the author start the text in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first paragraph</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By stating a reason.    					 B. By providing statistics.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By defining a concept. 					 D. By giving examples.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33. What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harmful</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impact do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roads</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have on wildlife?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Less food supply.						 B. Restricted movement.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Increased predators.					 D. Species extinction.</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bwMode="auto">
          <a:xfrm>
            <a:off x="914400" y="1257300"/>
            <a:ext cx="10591800" cy="4572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bwMode="auto">
          <a:xfrm>
            <a:off x="8763000" y="6074809"/>
            <a:ext cx="4343400" cy="44029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bwMode="auto">
          <a:xfrm>
            <a:off x="2819400" y="2715986"/>
            <a:ext cx="9410700" cy="457200"/>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auto">
          <a:xfrm>
            <a:off x="4572000" y="3227614"/>
            <a:ext cx="11658600" cy="457200"/>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bwMode="auto">
          <a:xfrm>
            <a:off x="0" y="3673929"/>
            <a:ext cx="17068800" cy="457200"/>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9" name="矩形 8"/>
          <p:cNvSpPr/>
          <p:nvPr/>
        </p:nvSpPr>
        <p:spPr bwMode="auto">
          <a:xfrm>
            <a:off x="8763000" y="7429500"/>
            <a:ext cx="4343400" cy="440291"/>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0" name="文本框 9"/>
          <p:cNvSpPr txBox="1"/>
          <p:nvPr/>
        </p:nvSpPr>
        <p:spPr>
          <a:xfrm>
            <a:off x="8768443" y="8377719"/>
            <a:ext cx="8833757" cy="1815882"/>
          </a:xfrm>
          <a:prstGeom prst="rect">
            <a:avLst/>
          </a:prstGeom>
          <a:solidFill>
            <a:schemeClr val="accent3">
              <a:lumMod val="40000"/>
              <a:lumOff val="60000"/>
            </a:schemeClr>
          </a:solidFill>
          <a:ln>
            <a:solidFill>
              <a:schemeClr val="tx1"/>
            </a:solidFill>
            <a:prstDash val="lgDash"/>
          </a:ln>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restricted: </a:t>
            </a:r>
            <a:r>
              <a:rPr lang="en-US" altLang="zh-CN" sz="2800" i="1" dirty="0">
                <a:latin typeface="Times New Roman" panose="02020603050405020304" pitchFamily="18" charset="0"/>
                <a:cs typeface="Times New Roman" panose="02020603050405020304" pitchFamily="18" charset="0"/>
              </a:rPr>
              <a:t>This means animals on one side of the road can no longer travel to the other side—their movement is directly restricted (they can’t move freely across the road to find food, mates, or new habitats).</a:t>
            </a:r>
            <a:endParaRPr lang="zh-CN" altLang="en-US" i="1" dirty="0"/>
          </a:p>
        </p:txBody>
      </p:sp>
      <p:sp>
        <p:nvSpPr>
          <p:cNvPr id="12" name="文本框 11"/>
          <p:cNvSpPr txBox="1"/>
          <p:nvPr/>
        </p:nvSpPr>
        <p:spPr>
          <a:xfrm>
            <a:off x="7726136" y="4539218"/>
            <a:ext cx="9886950" cy="523220"/>
          </a:xfrm>
          <a:prstGeom prst="rect">
            <a:avLst/>
          </a:prstGeom>
          <a:solidFill>
            <a:schemeClr val="accent5">
              <a:lumMod val="60000"/>
              <a:lumOff val="40000"/>
            </a:schemeClr>
          </a:solidFill>
        </p:spPr>
        <p:txBody>
          <a:bodyPr wrap="square">
            <a:spAutoFit/>
          </a:bodyPr>
          <a:lstStyle/>
          <a:p>
            <a:r>
              <a:rPr lang="en-US" altLang="zh-CN" sz="2800" b="0" i="0" dirty="0">
                <a:effectLst/>
                <a:latin typeface="Inter"/>
              </a:rPr>
              <a:t>roads → blocked movement → population separation (isolation)</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119743"/>
            <a:ext cx="17907000" cy="7017306"/>
          </a:xfrm>
          <a:prstGeom prst="rect">
            <a:avLst/>
          </a:prstGeom>
          <a:noFill/>
        </p:spPr>
        <p:txBody>
          <a:bodyPr wrap="square">
            <a:spAutoFit/>
          </a:bodyPr>
          <a:lstStyle/>
          <a:p>
            <a:pPr marL="0" marR="0" lvl="0" indent="0" algn="ctr" defTabSz="914400" rtl="0" eaLnBrk="1" fontAlgn="auto" latinLnBrk="0" hangingPunct="1">
              <a:lnSpc>
                <a:spcPts val="3000"/>
              </a:lnSpc>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indent="317500" algn="just">
              <a:lnSpc>
                <a:spcPts val="3000"/>
              </a:lnSpc>
              <a:buNone/>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Through evolution, animals have developed numerous ways to protect themselves from predators(</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捕食者</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Turtles hide in their shells, and skunks(</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臭鼬</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use smelly liquid.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But</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these defenses don't work against cars. Environmental journalist Ben Goldfarb explains, “When facing a car, these defenses are useless—— or even harmful. </a:t>
            </a:r>
            <a:r>
              <a:rPr lang="en-US" altLang="zh-CN" sz="28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Staying still is the worst choice</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Roadkill is a serious threat to wildlife</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30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Roads</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also</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act as barriers</a:t>
            </a:r>
            <a:r>
              <a:rPr lang="en-US" altLang="zh-CN" sz="1400" dirty="0">
                <a:effectLst/>
                <a:latin typeface="Times New Roman" panose="02020603050405020304" pitchFamily="18" charset="0"/>
                <a:ea typeface="宋体" panose="02010600030101010101" pitchFamily="2" charset="-122"/>
                <a:cs typeface="Times New Roman" panose="02020603050405020304" pitchFamily="18" charset="0"/>
              </a:rPr>
              <a:t>, preventing animals from moving freely. The constant traffic on highways creates what scientists call a “moving fence”——a wall of vehicles that animals avoid crossing. While we often see dead animals like deer or squirrels on roads, we don't see the ones that never try to cross. This isolation can harm animal populations more than roadkill itself.</a:t>
            </a:r>
            <a:endParaRPr lang="zh-CN" altLang="zh-CN" sz="14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30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Chemicals from roads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also</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damage the environment</a:t>
            </a:r>
            <a:r>
              <a:rPr lang="en-US" altLang="zh-CN" sz="1100" dirty="0">
                <a:effectLst/>
                <a:latin typeface="Times New Roman" panose="02020603050405020304" pitchFamily="18" charset="0"/>
                <a:ea typeface="宋体" panose="02010600030101010101" pitchFamily="2" charset="-122"/>
                <a:cs typeface="Times New Roman" panose="02020603050405020304" pitchFamily="18" charset="0"/>
              </a:rPr>
              <a:t>. Every year, the U. S. uses 20 million tons of road salt to melt ice, which pollutes nearby soil and plants. Cars release metals like zinc and copper, and tires leave behind microplastics. These pollutants make roadsides dangerous for creatures like monarch butterflies, even though these areas could otherwise be good habitats.</a:t>
            </a:r>
            <a:endParaRPr lang="zh-CN" altLang="zh-CN" sz="11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3000"/>
              </a:lnSpc>
              <a:buNone/>
            </a:pPr>
            <a:r>
              <a:rPr lang="en-US" altLang="zh-CN" sz="1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4</a:t>
            </a:r>
            <a:r>
              <a:rPr lang="en-US" altLang="zh-CN" sz="28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Roadsides </a:t>
            </a:r>
            <a:r>
              <a:rPr lang="en-US" altLang="zh-CN" sz="1100" dirty="0">
                <a:effectLst/>
                <a:latin typeface="Times New Roman" panose="02020603050405020304" pitchFamily="18" charset="0"/>
                <a:ea typeface="宋体" panose="02010600030101010101" pitchFamily="2" charset="-122"/>
                <a:cs typeface="Times New Roman" panose="02020603050405020304" pitchFamily="18" charset="0"/>
              </a:rPr>
              <a:t>sometimes attract animals with food like flowers or berries</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but this becomes an “ecological trap”. Animals </a:t>
            </a:r>
            <a:r>
              <a:rPr lang="en-US" altLang="zh-CN" sz="1100" dirty="0">
                <a:effectLst/>
                <a:latin typeface="Times New Roman" panose="02020603050405020304" pitchFamily="18" charset="0"/>
                <a:ea typeface="宋体" panose="02010600030101010101" pitchFamily="2" charset="-122"/>
                <a:cs typeface="Times New Roman" panose="02020603050405020304" pitchFamily="18" charset="0"/>
              </a:rPr>
              <a:t>are drawn to these resources</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only to face the danger of traffic.</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30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5</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Interestingly</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when traffic decreases, animals quickly adapt. </a:t>
            </a:r>
            <a:r>
              <a:rPr lang="en-US" altLang="zh-CN" sz="1100" dirty="0">
                <a:effectLst/>
                <a:latin typeface="Times New Roman" panose="02020603050405020304" pitchFamily="18" charset="0"/>
                <a:ea typeface="宋体" panose="02010600030101010101" pitchFamily="2" charset="-122"/>
                <a:cs typeface="Times New Roman" panose="02020603050405020304" pitchFamily="18" charset="0"/>
              </a:rPr>
              <a:t>Researchers in the Bay Area found that when cars disappeared for months, white-crowned sparrows— small songbirds——started singing more complex and varied songs. Without traffic noise, they no longer needed to “shout” and could return to their natural behaviors</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This shows how much roads affect wildlife—— but also how adaptable animals can be.</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3000"/>
              </a:lnSpc>
              <a:buNone/>
            </a:pPr>
            <a:r>
              <a:rPr lang="en-US" altLang="zh-CN" sz="28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6</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Despite</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these challenges, Goldfarb says, certain species have made </a:t>
            </a:r>
            <a:r>
              <a:rPr lang="en-US" altLang="zh-CN" sz="28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remarkable adaptations</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He notes that Chicago's urban foxes are said to look both ways before crossing the street, “We think about roads as these forces that are universally or exclusively harmful to animals, and certainly they' re incredibly destructive,” he says. “</a:t>
            </a:r>
            <a:r>
              <a:rPr lang="en-US" altLang="zh-CN" sz="28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But</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wildlife is also impressively adaptive and clever and animals are finding ways to make a living in our midst.”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81000" y="6897563"/>
            <a:ext cx="17221200" cy="2785378"/>
          </a:xfrm>
          <a:prstGeom prst="rect">
            <a:avLst/>
          </a:prstGeom>
          <a:no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34. What can we infer from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Goldfarb's words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last paragraph</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Roads are not truly harmful to wildlife.		B. Urban foxes seldom get hit by vehicles.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Animals adapt cleverly to dangerous roads.	D. Wildlife protection deserves highest attention.</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35. What is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the author's purpose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 writing this passage?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To advocate reducing traffic.				B. To preserve wildlife diversity.</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To analyze roads’ effects on wildlife.		D. To highlight roadkill danger to animals.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bwMode="auto">
          <a:xfrm>
            <a:off x="7162799" y="4457700"/>
            <a:ext cx="10874829"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bwMode="auto">
          <a:xfrm>
            <a:off x="212272" y="4838700"/>
            <a:ext cx="2302328"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auto">
          <a:xfrm>
            <a:off x="6923313" y="5246914"/>
            <a:ext cx="7402287"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bwMode="auto">
          <a:xfrm>
            <a:off x="179614" y="6416446"/>
            <a:ext cx="11326586"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9" name="矩形 8"/>
          <p:cNvSpPr/>
          <p:nvPr/>
        </p:nvSpPr>
        <p:spPr bwMode="auto">
          <a:xfrm>
            <a:off x="381000" y="7810500"/>
            <a:ext cx="7848600" cy="467305"/>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0" name="矩形 9"/>
          <p:cNvSpPr/>
          <p:nvPr/>
        </p:nvSpPr>
        <p:spPr bwMode="auto">
          <a:xfrm>
            <a:off x="375557" y="9190742"/>
            <a:ext cx="7848600" cy="467305"/>
          </a:xfrm>
          <a:prstGeom prst="rect">
            <a:avLst/>
          </a:prstGeom>
          <a:solidFill>
            <a:srgbClr val="0070C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2217815" y="4960345"/>
            <a:ext cx="3837023" cy="564578"/>
          </a:xfrm>
          <a:prstGeom prst="rect">
            <a:avLst/>
          </a:prstGeom>
        </p:spPr>
        <p:txBody>
          <a:bodyPr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AI companion</a:t>
            </a:r>
            <a:endPar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2186360" y="2252632"/>
            <a:ext cx="3899931" cy="1967975"/>
          </a:xfrm>
          <a:prstGeom prst="rect">
            <a:avLst/>
          </a:prstGeom>
        </p:spPr>
        <p:txBody>
          <a:bodyPr wrap="square"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zh-CN" altLang="en-US" sz="7800"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rPr>
              <a:t>七选五</a:t>
            </a:r>
            <a:endParaRPr kumimoji="0" lang="en-US" sz="7800"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3074" name="Picture 2" descr="What is an AI Companion App? Features and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838" y="2071989"/>
            <a:ext cx="10868025" cy="572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3788" y="7904987"/>
            <a:ext cx="4204299" cy="1026217"/>
            <a:chOff x="0" y="0"/>
            <a:chExt cx="1001792" cy="244525"/>
          </a:xfrm>
        </p:grpSpPr>
        <p:sp>
          <p:nvSpPr>
            <p:cNvPr id="3" name="Freeform 3"/>
            <p:cNvSpPr/>
            <p:nvPr/>
          </p:nvSpPr>
          <p:spPr>
            <a:xfrm>
              <a:off x="0" y="0"/>
              <a:ext cx="1001792" cy="244525"/>
            </a:xfrm>
            <a:custGeom>
              <a:avLst/>
              <a:gdLst/>
              <a:ahLst/>
              <a:cxnLst/>
              <a:rect l="l" t="t" r="r" b="b"/>
              <a:pathLst>
                <a:path w="1001792" h="244525">
                  <a:moveTo>
                    <a:pt x="122262" y="0"/>
                  </a:moveTo>
                  <a:lnTo>
                    <a:pt x="879530" y="0"/>
                  </a:lnTo>
                  <a:cubicBezTo>
                    <a:pt x="947053" y="0"/>
                    <a:pt x="1001792" y="54739"/>
                    <a:pt x="1001792" y="122262"/>
                  </a:cubicBezTo>
                  <a:lnTo>
                    <a:pt x="1001792" y="122262"/>
                  </a:lnTo>
                  <a:cubicBezTo>
                    <a:pt x="1001792" y="189786"/>
                    <a:pt x="947053" y="244525"/>
                    <a:pt x="879530" y="244525"/>
                  </a:cubicBezTo>
                  <a:lnTo>
                    <a:pt x="122262" y="244525"/>
                  </a:lnTo>
                  <a:cubicBezTo>
                    <a:pt x="54739" y="244525"/>
                    <a:pt x="0" y="189786"/>
                    <a:pt x="0" y="122262"/>
                  </a:cubicBezTo>
                  <a:lnTo>
                    <a:pt x="0" y="122262"/>
                  </a:lnTo>
                  <a:cubicBezTo>
                    <a:pt x="0" y="54739"/>
                    <a:pt x="54739" y="0"/>
                    <a:pt x="122262" y="0"/>
                  </a:cubicBezTo>
                  <a:close/>
                </a:path>
              </a:pathLst>
            </a:custGeom>
            <a:solidFill>
              <a:srgbClr val="43A7EB"/>
            </a:solidFill>
          </p:spPr>
        </p:sp>
        <p:sp>
          <p:nvSpPr>
            <p:cNvPr id="4" name="TextBox 4"/>
            <p:cNvSpPr txBox="1"/>
            <p:nvPr/>
          </p:nvSpPr>
          <p:spPr>
            <a:xfrm>
              <a:off x="0" y="-38100"/>
              <a:ext cx="1001792" cy="282625"/>
            </a:xfrm>
            <a:prstGeom prst="rect">
              <a:avLst/>
            </a:prstGeom>
          </p:spPr>
          <p:txBody>
            <a:bodyPr lIns="50800" tIns="50800" rIns="50800" bIns="50800" rtlCol="0" anchor="ctr"/>
            <a:lstStyle/>
            <a:p>
              <a:pPr algn="ctr">
                <a:lnSpc>
                  <a:spcPts val="2660"/>
                </a:lnSpc>
                <a:spcBef>
                  <a:spcPct val="0"/>
                </a:spcBef>
              </a:pPr>
            </a:p>
          </p:txBody>
        </p:sp>
      </p:grpSp>
      <p:grpSp>
        <p:nvGrpSpPr>
          <p:cNvPr id="5" name="Group 5"/>
          <p:cNvGrpSpPr/>
          <p:nvPr/>
        </p:nvGrpSpPr>
        <p:grpSpPr>
          <a:xfrm>
            <a:off x="11721998" y="-935373"/>
            <a:ext cx="11831100" cy="118311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00"/>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a:off x="8242798" y="7904987"/>
            <a:ext cx="358087" cy="35808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9255"/>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12" name="Group 12"/>
          <p:cNvGrpSpPr/>
          <p:nvPr/>
        </p:nvGrpSpPr>
        <p:grpSpPr>
          <a:xfrm>
            <a:off x="17637548" y="6786907"/>
            <a:ext cx="262408" cy="26240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15" name="Group 15"/>
          <p:cNvGrpSpPr/>
          <p:nvPr/>
        </p:nvGrpSpPr>
        <p:grpSpPr>
          <a:xfrm>
            <a:off x="17362327" y="5452397"/>
            <a:ext cx="170096" cy="17009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sp>
        <p:nvSpPr>
          <p:cNvPr id="18" name="TextBox 18"/>
          <p:cNvSpPr txBox="1"/>
          <p:nvPr/>
        </p:nvSpPr>
        <p:spPr>
          <a:xfrm>
            <a:off x="1533836" y="2500639"/>
            <a:ext cx="8433622" cy="3847207"/>
          </a:xfrm>
          <a:prstGeom prst="rect">
            <a:avLst/>
          </a:prstGeom>
        </p:spPr>
        <p:txBody>
          <a:bodyPr lIns="0" tIns="0" rIns="0" bIns="0" rtlCol="0" anchor="t">
            <a:spAutoFit/>
          </a:bodyPr>
          <a:lstStyle/>
          <a:p>
            <a:pPr algn="l">
              <a:lnSpc>
                <a:spcPts val="14975"/>
              </a:lnSpc>
            </a:pPr>
            <a:r>
              <a:rPr lang="zh-CN" altLang="en-US" sz="13865" b="1" dirty="0">
                <a:solidFill>
                  <a:srgbClr val="000000"/>
                </a:solidFill>
                <a:latin typeface="思源黑体 Bold" panose="020B0800000000000000"/>
                <a:ea typeface="思源黑体 Bold" panose="020B0800000000000000"/>
                <a:cs typeface="思源黑体 Bold" panose="020B0800000000000000"/>
                <a:sym typeface="思源黑体 Bold" panose="020B0800000000000000"/>
              </a:rPr>
              <a:t>浙江强基联盟英语</a:t>
            </a:r>
            <a:endParaRPr lang="en-US" sz="13865" b="1" dirty="0">
              <a:solidFill>
                <a:srgbClr val="000000"/>
              </a:solidFill>
              <a:latin typeface="思源黑体 Bold" panose="020B0800000000000000"/>
              <a:ea typeface="思源黑体 Bold" panose="020B0800000000000000"/>
              <a:cs typeface="思源黑体 Bold" panose="020B0800000000000000"/>
              <a:sym typeface="思源黑体 Bold" panose="020B0800000000000000"/>
            </a:endParaRPr>
          </a:p>
        </p:txBody>
      </p:sp>
      <p:grpSp>
        <p:nvGrpSpPr>
          <p:cNvPr id="19" name="Group 19"/>
          <p:cNvGrpSpPr/>
          <p:nvPr/>
        </p:nvGrpSpPr>
        <p:grpSpPr>
          <a:xfrm>
            <a:off x="9582740" y="4153387"/>
            <a:ext cx="384717" cy="38471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EA6"/>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a:off x="688389" y="4700325"/>
            <a:ext cx="443175" cy="44317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7EB"/>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sp>
        <p:nvSpPr>
          <p:cNvPr id="25" name="Freeform 25"/>
          <p:cNvSpPr/>
          <p:nvPr/>
        </p:nvSpPr>
        <p:spPr>
          <a:xfrm>
            <a:off x="-1653063" y="-1543050"/>
            <a:ext cx="6044088" cy="4784903"/>
          </a:xfrm>
          <a:custGeom>
            <a:avLst/>
            <a:gdLst/>
            <a:ahLst/>
            <a:cxnLst/>
            <a:rect l="l" t="t" r="r" b="b"/>
            <a:pathLst>
              <a:path w="6044088" h="4784903">
                <a:moveTo>
                  <a:pt x="0" y="0"/>
                </a:moveTo>
                <a:lnTo>
                  <a:pt x="6044088" y="0"/>
                </a:lnTo>
                <a:lnTo>
                  <a:pt x="6044088" y="4784903"/>
                </a:lnTo>
                <a:lnTo>
                  <a:pt x="0" y="4784903"/>
                </a:lnTo>
                <a:lnTo>
                  <a:pt x="0" y="0"/>
                </a:lnTo>
                <a:close/>
              </a:path>
            </a:pathLst>
          </a:custGeom>
          <a:blipFill>
            <a:blip r:embed="rId1"/>
            <a:stretch>
              <a:fillRect/>
            </a:stretch>
          </a:blipFill>
        </p:spPr>
      </p:sp>
      <p:sp>
        <p:nvSpPr>
          <p:cNvPr id="26" name="Freeform 26"/>
          <p:cNvSpPr/>
          <p:nvPr/>
        </p:nvSpPr>
        <p:spPr>
          <a:xfrm rot="-845103">
            <a:off x="9047291" y="1492856"/>
            <a:ext cx="2068933" cy="2068933"/>
          </a:xfrm>
          <a:custGeom>
            <a:avLst/>
            <a:gdLst/>
            <a:ahLst/>
            <a:cxnLst/>
            <a:rect l="l" t="t" r="r" b="b"/>
            <a:pathLst>
              <a:path w="2068933" h="2068933">
                <a:moveTo>
                  <a:pt x="0" y="0"/>
                </a:moveTo>
                <a:lnTo>
                  <a:pt x="2068933" y="0"/>
                </a:lnTo>
                <a:lnTo>
                  <a:pt x="2068933" y="2068933"/>
                </a:lnTo>
                <a:lnTo>
                  <a:pt x="0" y="2068933"/>
                </a:lnTo>
                <a:lnTo>
                  <a:pt x="0" y="0"/>
                </a:lnTo>
                <a:close/>
              </a:path>
            </a:pathLst>
          </a:custGeom>
          <a:blipFill>
            <a:blip r:embed="rId2"/>
            <a:stretch>
              <a:fillRect/>
            </a:stretch>
          </a:blipFill>
        </p:spPr>
      </p:sp>
      <p:sp>
        <p:nvSpPr>
          <p:cNvPr id="27" name="Freeform 27"/>
          <p:cNvSpPr/>
          <p:nvPr/>
        </p:nvSpPr>
        <p:spPr>
          <a:xfrm rot="1220164">
            <a:off x="16046535" y="2523969"/>
            <a:ext cx="1162543" cy="1090446"/>
          </a:xfrm>
          <a:custGeom>
            <a:avLst/>
            <a:gdLst/>
            <a:ahLst/>
            <a:cxnLst/>
            <a:rect l="l" t="t" r="r" b="b"/>
            <a:pathLst>
              <a:path w="1162543" h="1090446">
                <a:moveTo>
                  <a:pt x="0" y="0"/>
                </a:moveTo>
                <a:lnTo>
                  <a:pt x="1162543" y="0"/>
                </a:lnTo>
                <a:lnTo>
                  <a:pt x="1162543" y="1090446"/>
                </a:lnTo>
                <a:lnTo>
                  <a:pt x="0" y="1090446"/>
                </a:lnTo>
                <a:lnTo>
                  <a:pt x="0" y="0"/>
                </a:lnTo>
                <a:close/>
              </a:path>
            </a:pathLst>
          </a:custGeom>
          <a:blipFill>
            <a:blip r:embed="rId3"/>
            <a:stretch>
              <a:fillRect l="-11359" t="-16302" r="-13896" b="-17234"/>
            </a:stretch>
          </a:blipFill>
        </p:spPr>
      </p:sp>
      <p:sp>
        <p:nvSpPr>
          <p:cNvPr id="31" name="TextBox 31"/>
          <p:cNvSpPr txBox="1"/>
          <p:nvPr/>
        </p:nvSpPr>
        <p:spPr>
          <a:xfrm>
            <a:off x="1533836" y="6705098"/>
            <a:ext cx="7381564" cy="589905"/>
          </a:xfrm>
          <a:prstGeom prst="rect">
            <a:avLst/>
          </a:prstGeom>
        </p:spPr>
        <p:txBody>
          <a:bodyPr wrap="square" lIns="0" tIns="0" rIns="0" bIns="0" rtlCol="0" anchor="t">
            <a:spAutoFit/>
          </a:bodyPr>
          <a:lstStyle/>
          <a:p>
            <a:pPr algn="l">
              <a:lnSpc>
                <a:spcPts val="4610"/>
              </a:lnSpc>
            </a:pPr>
            <a:r>
              <a:rPr lang="en-US" sz="3975" dirty="0">
                <a:solidFill>
                  <a:srgbClr val="000000"/>
                </a:solidFill>
                <a:latin typeface="思源黑体" panose="020B0500000000000000"/>
                <a:ea typeface="思源黑体" panose="020B0500000000000000"/>
                <a:cs typeface="思源黑体" panose="020B0500000000000000"/>
                <a:sym typeface="思源黑体" panose="020B0500000000000000"/>
              </a:rPr>
              <a:t>2026</a:t>
            </a:r>
            <a:r>
              <a:rPr lang="zh-CN" altLang="en-US" sz="3975" dirty="0">
                <a:solidFill>
                  <a:srgbClr val="000000"/>
                </a:solidFill>
                <a:latin typeface="思源黑体" panose="020B0500000000000000"/>
                <a:ea typeface="思源黑体" panose="020B0500000000000000"/>
                <a:cs typeface="思源黑体" panose="020B0500000000000000"/>
                <a:sym typeface="思源黑体" panose="020B0500000000000000"/>
              </a:rPr>
              <a:t>届高三英语联考客观题解析</a:t>
            </a:r>
            <a:endParaRPr lang="en-US" sz="3975" dirty="0">
              <a:solidFill>
                <a:srgbClr val="000000"/>
              </a:solidFill>
              <a:latin typeface="思源黑体" panose="020B0500000000000000"/>
              <a:ea typeface="思源黑体" panose="020B0500000000000000"/>
              <a:cs typeface="思源黑体" panose="020B0500000000000000"/>
              <a:sym typeface="思源黑体" panose="020B0500000000000000"/>
            </a:endParaRPr>
          </a:p>
        </p:txBody>
      </p:sp>
      <p:sp>
        <p:nvSpPr>
          <p:cNvPr id="32" name="TextBox 32"/>
          <p:cNvSpPr txBox="1"/>
          <p:nvPr/>
        </p:nvSpPr>
        <p:spPr>
          <a:xfrm>
            <a:off x="4042072" y="8126595"/>
            <a:ext cx="5760240" cy="548521"/>
          </a:xfrm>
          <a:prstGeom prst="rect">
            <a:avLst/>
          </a:prstGeom>
        </p:spPr>
        <p:txBody>
          <a:bodyPr lIns="0" tIns="0" rIns="0" bIns="0" rtlCol="0" anchor="t">
            <a:spAutoFit/>
          </a:bodyPr>
          <a:lstStyle/>
          <a:p>
            <a:pPr algn="l">
              <a:lnSpc>
                <a:spcPts val="4315"/>
              </a:lnSpc>
            </a:pPr>
            <a:r>
              <a:rPr lang="en-US" sz="3720" b="1" dirty="0">
                <a:solidFill>
                  <a:srgbClr val="FFFFFF"/>
                </a:solidFill>
                <a:latin typeface="思源黑体 Bold" panose="020B0800000000000000"/>
                <a:ea typeface="思源黑体 Bold" panose="020B0800000000000000"/>
                <a:cs typeface="思源黑体 Bold" panose="020B0800000000000000"/>
                <a:sym typeface="思源黑体 Bold" panose="020B0800000000000000"/>
              </a:rPr>
              <a:t>F A Y</a:t>
            </a:r>
            <a:endParaRPr lang="en-US" sz="3720" b="1" dirty="0">
              <a:solidFill>
                <a:srgbClr val="FFFFFF"/>
              </a:solidFill>
              <a:latin typeface="思源黑体 Bold" panose="020B0800000000000000"/>
              <a:ea typeface="思源黑体 Bold" panose="020B0800000000000000"/>
              <a:cs typeface="思源黑体 Bold" panose="020B0800000000000000"/>
              <a:sym typeface="思源黑体 Bold" panose="020B0800000000000000"/>
            </a:endParaRPr>
          </a:p>
        </p:txBody>
      </p:sp>
      <p:sp>
        <p:nvSpPr>
          <p:cNvPr id="33" name="Freeform 16"/>
          <p:cNvSpPr/>
          <p:nvPr/>
        </p:nvSpPr>
        <p:spPr>
          <a:xfrm>
            <a:off x="9635136" y="871172"/>
            <a:ext cx="8348473" cy="8785163"/>
          </a:xfrm>
          <a:custGeom>
            <a:avLst/>
            <a:gdLst/>
            <a:ahLst/>
            <a:cxnLst/>
            <a:rect l="l" t="t" r="r" b="b"/>
            <a:pathLst>
              <a:path w="8348473" h="8785163">
                <a:moveTo>
                  <a:pt x="0" y="0"/>
                </a:moveTo>
                <a:lnTo>
                  <a:pt x="8348474" y="0"/>
                </a:lnTo>
                <a:lnTo>
                  <a:pt x="8348474" y="8785163"/>
                </a:lnTo>
                <a:lnTo>
                  <a:pt x="0" y="8785163"/>
                </a:lnTo>
                <a:lnTo>
                  <a:pt x="0" y="0"/>
                </a:lnTo>
                <a:close/>
              </a:path>
            </a:pathLst>
          </a:custGeom>
          <a:blipFill>
            <a:blip r:embed="rId4"/>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190500"/>
            <a:ext cx="17564100" cy="7286610"/>
          </a:xfrm>
          <a:prstGeom prst="rect">
            <a:avLst/>
          </a:prstGeom>
          <a:noFill/>
        </p:spPr>
        <p:txBody>
          <a:bodyPr wrap="square">
            <a:spAutoFit/>
          </a:bodyPr>
          <a:lstStyle/>
          <a:p>
            <a:pPr marR="215900" indent="317500" algn="just" fontAlgn="base">
              <a:lnSpc>
                <a:spcPts val="3300"/>
              </a:lnSpc>
              <a:buNone/>
            </a:pPr>
            <a:r>
              <a:rPr lang="en-US" altLang="zh-CN" sz="32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2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1</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Need a quick answer or just a smart assistant in your pocket</a:t>
            </a:r>
            <a:r>
              <a:rPr lang="en-US" altLang="zh-CN" sz="30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FF0000"/>
                </a:solidFill>
                <a:effectLst/>
                <a:latin typeface="Times New Roman" panose="02020603050405020304" pitchFamily="18" charset="0"/>
                <a:ea typeface="TimesNewRoman"/>
                <a:cs typeface="Times New Roman" panose="02020603050405020304" pitchFamily="18" charset="0"/>
              </a:rPr>
              <a:t>The AI Companion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offers exactly that— and much more.</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marR="203200" indent="317500" algn="just" fontAlgn="base">
              <a:lnSpc>
                <a:spcPts val="33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2</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Alex Chen, the lead AI developer behind </a:t>
            </a:r>
            <a:r>
              <a:rPr lang="en-US" altLang="zh-CN" sz="3000" dirty="0">
                <a:solidFill>
                  <a:srgbClr val="FF0000"/>
                </a:solidFill>
                <a:effectLst/>
                <a:latin typeface="Times New Roman" panose="02020603050405020304" pitchFamily="18" charset="0"/>
                <a:ea typeface="TimesNewRoman"/>
                <a:cs typeface="Times New Roman" panose="02020603050405020304" pitchFamily="18" charset="0"/>
              </a:rPr>
              <a:t>this project</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wears his signature hoodie(</a:t>
            </a:r>
            <a:r>
              <a:rPr lang="zh-CN" altLang="zh-CN" sz="3000" dirty="0">
                <a:solidFill>
                  <a:srgbClr val="000000"/>
                </a:solidFill>
                <a:effectLst/>
                <a:latin typeface="Times New Roman" panose="02020603050405020304" pitchFamily="18" charset="0"/>
                <a:ea typeface="TimesNewRoman"/>
                <a:cs typeface="Times New Roman" panose="02020603050405020304" pitchFamily="18" charset="0"/>
              </a:rPr>
              <a:t>连帽衫</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and glasses as he adjusts the system daily.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His goal</a:t>
            </a:r>
            <a:r>
              <a:rPr lang="en-US" altLang="zh-CN" sz="30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u="sng" dirty="0">
                <a:solidFill>
                  <a:srgbClr val="000000"/>
                </a:solidFill>
                <a:effectLst/>
                <a:latin typeface="Times New Roman" panose="02020603050405020304" pitchFamily="18" charset="0"/>
                <a:ea typeface="TimesNewRoman"/>
                <a:cs typeface="Times New Roman" panose="02020603050405020304" pitchFamily="18" charset="0"/>
              </a:rPr>
              <a:t>  36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The AI processes requests in milliseconds, responding with clear, well-structured answers. When </a:t>
            </a:r>
            <a:r>
              <a:rPr lang="en-US" altLang="zh-CN" sz="3000" dirty="0">
                <a:solidFill>
                  <a:srgbClr val="FF0000"/>
                </a:solidFill>
                <a:effectLst/>
                <a:latin typeface="Times New Roman" panose="02020603050405020304" pitchFamily="18" charset="0"/>
                <a:ea typeface="TimesNewRoman"/>
                <a:cs typeface="Times New Roman" panose="02020603050405020304" pitchFamily="18" charset="0"/>
              </a:rPr>
              <a:t>users</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engage with it, a friendly “How can I assist you today?” sets the tone——a small but meaningful touch that makes the exchange feel personal. Even during peak hours, when thousands of requests flood in all at once, the AI remains reliable, never sacrificing speed or accuracy.</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marR="203200" indent="317500" algn="just" fontAlgn="base">
              <a:lnSpc>
                <a:spcPts val="33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3</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Chen's day begins at 5:30 a. m., reviewing </a:t>
            </a:r>
            <a:r>
              <a:rPr lang="en-US" altLang="zh-CN" sz="3000" dirty="0">
                <a:solidFill>
                  <a:srgbClr val="FF0000"/>
                </a:solidFill>
                <a:effectLst/>
                <a:latin typeface="Times New Roman" panose="02020603050405020304" pitchFamily="18" charset="0"/>
                <a:ea typeface="TimesNewRoman"/>
                <a:cs typeface="Times New Roman" panose="02020603050405020304" pitchFamily="18" charset="0"/>
              </a:rPr>
              <a:t>user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feedback and working on the Al's learning models. </a:t>
            </a:r>
            <a:r>
              <a:rPr lang="en-US" altLang="zh-CN" sz="3000" u="sng" dirty="0">
                <a:solidFill>
                  <a:srgbClr val="000000"/>
                </a:solidFill>
                <a:effectLst/>
                <a:latin typeface="Times New Roman" panose="02020603050405020304" pitchFamily="18" charset="0"/>
                <a:ea typeface="TimesNewRoman"/>
                <a:cs typeface="Times New Roman" panose="02020603050405020304" pitchFamily="18" charset="0"/>
              </a:rPr>
              <a:t>     37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“I want this technology to feel effortless—— like chatting with a knowledgeable friend,” he explains. His passion for AI arises from years of studying machine learning, but what truly drives him is making complex tech accessible to everyone.</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marR="203200" indent="317500" algn="just" fontAlgn="base">
              <a:lnSpc>
                <a:spcPts val="33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4</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u="sng" dirty="0">
                <a:solidFill>
                  <a:srgbClr val="000000"/>
                </a:solidFill>
                <a:effectLst/>
                <a:latin typeface="Times New Roman" panose="02020603050405020304" pitchFamily="18" charset="0"/>
                <a:ea typeface="TimesNewRoman"/>
                <a:cs typeface="Times New Roman" panose="02020603050405020304" pitchFamily="18" charset="0"/>
              </a:rPr>
              <a:t>  38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Lisa Park, a university student majoring in computer science, relies on the AI daily. “It's not just about getting answers—— it's how the AI explains things. Even difficult concepts become easy to grasp,” she says. For her, the AI isn't just a tool. </a:t>
            </a:r>
            <a:r>
              <a:rPr lang="en-US" altLang="zh-CN" sz="3000" u="sng" dirty="0">
                <a:solidFill>
                  <a:srgbClr val="000000"/>
                </a:solidFill>
                <a:effectLst/>
                <a:latin typeface="Times New Roman" panose="02020603050405020304" pitchFamily="18" charset="0"/>
                <a:ea typeface="TimesNewRoman"/>
                <a:cs typeface="Times New Roman" panose="02020603050405020304" pitchFamily="18" charset="0"/>
              </a:rPr>
              <a:t>  39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Another user, Mark Reynolds, a freelance writer, adds, “It helps me brainstorm ideas faster than I could alone. The suggestions are creative and actually useful.”</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marR="190500" indent="317500" algn="just" fontAlgn="base">
              <a:lnSpc>
                <a:spcPts val="33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5</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“I can't imagine working on anything else,” Chen admits. </a:t>
            </a:r>
            <a:r>
              <a:rPr lang="en-US" altLang="zh-CN" sz="3000" u="sng" dirty="0">
                <a:solidFill>
                  <a:srgbClr val="000000"/>
                </a:solidFill>
                <a:effectLst/>
                <a:latin typeface="Times New Roman" panose="02020603050405020304" pitchFamily="18" charset="0"/>
                <a:ea typeface="TimesNewRoman"/>
                <a:cs typeface="Times New Roman" panose="02020603050405020304" pitchFamily="18" charset="0"/>
              </a:rPr>
              <a:t>    40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His team is already testing new features, like voice interaction and real-time language translation, to expand its capabilities.</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533400" y="7501318"/>
            <a:ext cx="12877800" cy="2702663"/>
          </a:xfrm>
          <a:prstGeom prst="rect">
            <a:avLst/>
          </a:prstGeom>
          <a:solidFill>
            <a:schemeClr val="accent3">
              <a:lumMod val="20000"/>
              <a:lumOff val="80000"/>
            </a:schemeClr>
          </a:solidFill>
        </p:spPr>
        <p:txBody>
          <a:bodyPr wrap="square">
            <a:spAutoFit/>
          </a:bodyPr>
          <a:lstStyle/>
          <a:p>
            <a:pPr algn="just" fontAlgn="base">
              <a:lnSpc>
                <a:spcPts val="29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A. </a:t>
            </a:r>
            <a:r>
              <a:rPr lang="en-US" altLang="zh-CN" sz="3000" dirty="0">
                <a:solidFill>
                  <a:srgbClr val="000000"/>
                </a:solidFill>
                <a:effectLst/>
                <a:highlight>
                  <a:srgbClr val="00FF00"/>
                </a:highlight>
                <a:latin typeface="Times New Roman" panose="02020603050405020304" pitchFamily="18" charset="0"/>
                <a:ea typeface="TimesNewRoman"/>
                <a:cs typeface="Times New Roman" panose="02020603050405020304" pitchFamily="18" charset="0"/>
              </a:rPr>
              <a:t>It's</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 study partner that adapts to </a:t>
            </a:r>
            <a:r>
              <a:rPr lang="en-US" altLang="zh-CN" sz="3000" dirty="0">
                <a:solidFill>
                  <a:srgbClr val="000000"/>
                </a:solidFill>
                <a:effectLst/>
                <a:highlight>
                  <a:srgbClr val="00FF00"/>
                </a:highlight>
                <a:latin typeface="Times New Roman" panose="02020603050405020304" pitchFamily="18" charset="0"/>
                <a:ea typeface="TimesNewRoman"/>
                <a:cs typeface="Times New Roman" panose="02020603050405020304" pitchFamily="18" charset="0"/>
              </a:rPr>
              <a:t>her</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learning style.</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algn="just" fontAlgn="base">
              <a:lnSpc>
                <a:spcPts val="29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B.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To</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ensure every interaction feels natural and helpful.</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algn="just" fontAlgn="base">
              <a:lnSpc>
                <a:spcPts val="29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C. </a:t>
            </a:r>
            <a:r>
              <a:rPr lang="en-US" altLang="zh-CN" sz="3000" dirty="0">
                <a:solidFill>
                  <a:srgbClr val="000000"/>
                </a:solidFill>
                <a:effectLst/>
                <a:highlight>
                  <a:srgbClr val="00FF00"/>
                </a:highlight>
                <a:latin typeface="Times New Roman" panose="02020603050405020304" pitchFamily="18" charset="0"/>
                <a:ea typeface="TimesNewRoman"/>
                <a:cs typeface="Times New Roman" panose="02020603050405020304" pitchFamily="18" charset="0"/>
              </a:rPr>
              <a:t>He</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organizes weekly user meetings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to collect advice.</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algn="just" fontAlgn="base">
              <a:lnSpc>
                <a:spcPts val="29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D. After five years of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refining the AI</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00FF00"/>
                </a:highlight>
                <a:latin typeface="Times New Roman" panose="02020603050405020304" pitchFamily="18" charset="0"/>
                <a:ea typeface="TimesNewRoman"/>
                <a:cs typeface="Times New Roman" panose="02020603050405020304" pitchFamily="18" charset="0"/>
              </a:rPr>
              <a:t>he</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's determined to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make it smarter</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algn="just" fontAlgn="base">
              <a:lnSpc>
                <a:spcPts val="29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E. Some mornings, </a:t>
            </a:r>
            <a:r>
              <a:rPr lang="en-US" altLang="zh-CN" sz="3000" dirty="0">
                <a:solidFill>
                  <a:srgbClr val="000000"/>
                </a:solidFill>
                <a:effectLst/>
                <a:highlight>
                  <a:srgbClr val="00FF00"/>
                </a:highlight>
                <a:latin typeface="Times New Roman" panose="02020603050405020304" pitchFamily="18" charset="0"/>
                <a:ea typeface="TimesNewRoman"/>
                <a:cs typeface="Times New Roman" panose="02020603050405020304" pitchFamily="18" charset="0"/>
              </a:rPr>
              <a:t>he</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logs in early to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push updates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before users wake up.</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algn="just" fontAlgn="base">
              <a:lnSpc>
                <a:spcPts val="29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F. What </a:t>
            </a:r>
            <a:r>
              <a:rPr lang="en-US" altLang="zh-CN" sz="3000" dirty="0">
                <a:solidFill>
                  <a:srgbClr val="000000"/>
                </a:solidFill>
                <a:effectLst/>
                <a:highlight>
                  <a:srgbClr val="00FF00"/>
                </a:highlight>
                <a:latin typeface="Times New Roman" panose="02020603050405020304" pitchFamily="18" charset="0"/>
                <a:ea typeface="TimesNewRoman"/>
                <a:cs typeface="Times New Roman" panose="02020603050405020304" pitchFamily="18" charset="0"/>
              </a:rPr>
              <a:t>Chen</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might not realize is how much </a:t>
            </a:r>
            <a:r>
              <a:rPr lang="en-US" altLang="zh-CN" sz="3000" dirty="0">
                <a:solidFill>
                  <a:srgbClr val="000000"/>
                </a:solidFill>
                <a:effectLst/>
                <a:highlight>
                  <a:srgbClr val="00FF00"/>
                </a:highlight>
                <a:latin typeface="Times New Roman" panose="02020603050405020304" pitchFamily="18" charset="0"/>
                <a:ea typeface="TimesNewRoman"/>
                <a:cs typeface="Times New Roman" panose="02020603050405020304" pitchFamily="18" charset="0"/>
              </a:rPr>
              <a:t>his</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work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impacts daily lives</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algn="just" fontAlgn="base">
              <a:lnSpc>
                <a:spcPts val="29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G. Not only does </a:t>
            </a:r>
            <a:r>
              <a:rPr lang="en-US" altLang="zh-CN" sz="3000" dirty="0">
                <a:solidFill>
                  <a:srgbClr val="000000"/>
                </a:solidFill>
                <a:effectLst/>
                <a:highlight>
                  <a:srgbClr val="00FF00"/>
                </a:highlight>
                <a:latin typeface="Times New Roman" panose="02020603050405020304" pitchFamily="18" charset="0"/>
                <a:ea typeface="TimesNewRoman"/>
                <a:cs typeface="Times New Roman" panose="02020603050405020304" pitchFamily="18" charset="0"/>
              </a:rPr>
              <a:t>it</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provide instant solutions</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00FF00"/>
                </a:highlight>
                <a:latin typeface="Times New Roman" panose="02020603050405020304" pitchFamily="18" charset="0"/>
                <a:ea typeface="TimesNewRoman"/>
                <a:cs typeface="Times New Roman" panose="02020603050405020304" pitchFamily="18" charset="0"/>
              </a:rPr>
              <a:t>it</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also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offers human-like experience</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12115800" y="571500"/>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Introduction</a:t>
            </a:r>
            <a:endParaRPr lang="zh-CN" altLang="en-US" sz="2800" dirty="0"/>
          </a:p>
        </p:txBody>
      </p:sp>
      <p:sp>
        <p:nvSpPr>
          <p:cNvPr id="8" name="文本框 7"/>
          <p:cNvSpPr txBox="1"/>
          <p:nvPr/>
        </p:nvSpPr>
        <p:spPr>
          <a:xfrm>
            <a:off x="12115800" y="2705100"/>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AI Performance &amp; Features</a:t>
            </a:r>
            <a:endParaRPr lang="zh-CN" altLang="en-US" sz="2800" dirty="0"/>
          </a:p>
        </p:txBody>
      </p:sp>
      <p:sp>
        <p:nvSpPr>
          <p:cNvPr id="9" name="文本框 8"/>
          <p:cNvSpPr txBox="1"/>
          <p:nvPr/>
        </p:nvSpPr>
        <p:spPr>
          <a:xfrm>
            <a:off x="12115800" y="4315480"/>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Developer’s Work &amp; Motivation</a:t>
            </a:r>
            <a:endParaRPr lang="zh-CN" altLang="en-US" sz="2800" dirty="0"/>
          </a:p>
        </p:txBody>
      </p:sp>
      <p:sp>
        <p:nvSpPr>
          <p:cNvPr id="10" name="文本框 9"/>
          <p:cNvSpPr txBox="1"/>
          <p:nvPr/>
        </p:nvSpPr>
        <p:spPr>
          <a:xfrm>
            <a:off x="12099471" y="6068080"/>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User Feedback</a:t>
            </a:r>
            <a:endParaRPr lang="zh-CN" altLang="en-US" sz="2800" dirty="0"/>
          </a:p>
        </p:txBody>
      </p:sp>
      <p:sp>
        <p:nvSpPr>
          <p:cNvPr id="11" name="文本框 10"/>
          <p:cNvSpPr txBox="1"/>
          <p:nvPr/>
        </p:nvSpPr>
        <p:spPr>
          <a:xfrm>
            <a:off x="12115800" y="7363785"/>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Developer’s Passion &amp; Future Plans</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0" y="225584"/>
            <a:ext cx="17564100" cy="8999258"/>
          </a:xfrm>
          <a:prstGeom prst="rect">
            <a:avLst/>
          </a:prstGeom>
          <a:noFill/>
        </p:spPr>
        <p:txBody>
          <a:bodyPr wrap="square">
            <a:spAutoFit/>
          </a:bodyPr>
          <a:lstStyle/>
          <a:p>
            <a:pPr marR="215900" indent="317500" algn="just" fontAlgn="base">
              <a:lnSpc>
                <a:spcPts val="4100"/>
              </a:lnSpc>
              <a:buNone/>
            </a:pPr>
            <a:r>
              <a:rPr lang="en-US" altLang="zh-CN" sz="32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2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1</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Need a quick </a:t>
            </a:r>
            <a:r>
              <a:rPr lang="en-US" altLang="zh-CN" sz="3000" dirty="0">
                <a:effectLst/>
                <a:latin typeface="Times New Roman" panose="02020603050405020304" pitchFamily="18" charset="0"/>
                <a:ea typeface="TimesNewRoman"/>
                <a:cs typeface="Times New Roman" panose="02020603050405020304" pitchFamily="18" charset="0"/>
              </a:rPr>
              <a:t>answer or just a smart assistant in your pocket</a:t>
            </a:r>
            <a:r>
              <a:rPr lang="en-US" altLang="zh-CN" sz="3000" dirty="0">
                <a:effectLst/>
                <a:highlight>
                  <a:srgbClr val="00FFFF"/>
                </a:highlight>
                <a:latin typeface="Times New Roman" panose="02020603050405020304" pitchFamily="18" charset="0"/>
                <a:ea typeface="TimesNewRoman"/>
                <a:cs typeface="Times New Roman" panose="02020603050405020304" pitchFamily="18" charset="0"/>
              </a:rPr>
              <a:t>?</a:t>
            </a:r>
            <a:r>
              <a:rPr lang="en-US" altLang="zh-CN" sz="3000" dirty="0">
                <a:effectLst/>
                <a:latin typeface="Times New Roman" panose="02020603050405020304" pitchFamily="18" charset="0"/>
                <a:ea typeface="TimesNewRoman"/>
                <a:cs typeface="Times New Roman" panose="02020603050405020304" pitchFamily="18" charset="0"/>
              </a:rPr>
              <a:t> The AI Companion offers exactly that— and much more.</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marR="203200" indent="317500" algn="just" fontAlgn="base">
              <a:lnSpc>
                <a:spcPts val="4100"/>
              </a:lnSpc>
              <a:buNone/>
            </a:pPr>
            <a:r>
              <a:rPr lang="en-US" altLang="zh-CN" sz="3000" dirty="0">
                <a:effectLst/>
                <a:latin typeface="Times New Roman" panose="02020603050405020304" pitchFamily="18" charset="0"/>
                <a:ea typeface="TimesNewRoman"/>
                <a:cs typeface="Times New Roman" panose="02020603050405020304" pitchFamily="18" charset="0"/>
              </a:rPr>
              <a:t>  </a:t>
            </a:r>
            <a:r>
              <a:rPr lang="en-US" altLang="zh-CN" sz="3000" dirty="0">
                <a:effectLst/>
                <a:highlight>
                  <a:srgbClr val="FFFF00"/>
                </a:highlight>
                <a:latin typeface="Times New Roman" panose="02020603050405020304" pitchFamily="18" charset="0"/>
                <a:ea typeface="TimesNewRoman"/>
                <a:cs typeface="Times New Roman" panose="02020603050405020304" pitchFamily="18" charset="0"/>
              </a:rPr>
              <a:t>2</a:t>
            </a:r>
            <a:r>
              <a:rPr lang="en-US" altLang="zh-CN" sz="3000" dirty="0">
                <a:effectLst/>
                <a:latin typeface="Times New Roman" panose="02020603050405020304" pitchFamily="18" charset="0"/>
                <a:ea typeface="TimesNewRoman"/>
                <a:cs typeface="Times New Roman" panose="02020603050405020304" pitchFamily="18" charset="0"/>
              </a:rPr>
              <a:t>Alex Chen, the lead AI developer behind this project, wears his signature hoodie(</a:t>
            </a:r>
            <a:r>
              <a:rPr lang="zh-CN" altLang="zh-CN" sz="3000" dirty="0">
                <a:effectLst/>
                <a:latin typeface="Times New Roman" panose="02020603050405020304" pitchFamily="18" charset="0"/>
                <a:ea typeface="TimesNewRoman"/>
                <a:cs typeface="Times New Roman" panose="02020603050405020304" pitchFamily="18" charset="0"/>
              </a:rPr>
              <a:t>连帽衫</a:t>
            </a:r>
            <a:r>
              <a:rPr lang="en-US" altLang="zh-CN" sz="3000" dirty="0">
                <a:effectLst/>
                <a:latin typeface="Times New Roman" panose="02020603050405020304" pitchFamily="18" charset="0"/>
                <a:ea typeface="TimesNewRoman"/>
                <a:cs typeface="Times New Roman" panose="02020603050405020304" pitchFamily="18" charset="0"/>
              </a:rPr>
              <a:t>) and glasses as he adjusts the system daily. </a:t>
            </a:r>
            <a:r>
              <a:rPr lang="en-US" altLang="zh-CN" sz="3000" dirty="0">
                <a:effectLst/>
                <a:highlight>
                  <a:srgbClr val="FFFF00"/>
                </a:highlight>
                <a:latin typeface="Times New Roman" panose="02020603050405020304" pitchFamily="18" charset="0"/>
                <a:ea typeface="TimesNewRoman"/>
                <a:cs typeface="Times New Roman" panose="02020603050405020304" pitchFamily="18" charset="0"/>
              </a:rPr>
              <a:t>His goal</a:t>
            </a:r>
            <a:r>
              <a:rPr lang="en-US" altLang="zh-CN" sz="3000" dirty="0">
                <a:effectLst/>
                <a:highlight>
                  <a:srgbClr val="00FFFF"/>
                </a:highlight>
                <a:latin typeface="Times New Roman" panose="02020603050405020304" pitchFamily="18" charset="0"/>
                <a:ea typeface="TimesNewRoman"/>
                <a:cs typeface="Times New Roman" panose="02020603050405020304" pitchFamily="18" charset="0"/>
              </a:rPr>
              <a:t>?</a:t>
            </a:r>
            <a:r>
              <a:rPr lang="en-US" altLang="zh-CN" sz="3000" dirty="0">
                <a:effectLst/>
                <a:latin typeface="Times New Roman" panose="02020603050405020304" pitchFamily="18" charset="0"/>
                <a:ea typeface="TimesNewRoman"/>
                <a:cs typeface="Times New Roman" panose="02020603050405020304" pitchFamily="18" charset="0"/>
              </a:rPr>
              <a:t> </a:t>
            </a:r>
            <a:r>
              <a:rPr lang="en-US" altLang="zh-CN" sz="3000" u="sng" dirty="0">
                <a:effectLst/>
                <a:latin typeface="Times New Roman" panose="02020603050405020304" pitchFamily="18" charset="0"/>
                <a:ea typeface="TimesNewRoman"/>
                <a:cs typeface="Times New Roman" panose="02020603050405020304" pitchFamily="18" charset="0"/>
              </a:rPr>
              <a:t>  36    </a:t>
            </a:r>
            <a:r>
              <a:rPr lang="en-US" altLang="zh-CN" sz="3000" dirty="0">
                <a:effectLst/>
                <a:latin typeface="Times New Roman" panose="02020603050405020304" pitchFamily="18" charset="0"/>
                <a:ea typeface="TimesNewRoman"/>
                <a:cs typeface="Times New Roman" panose="02020603050405020304" pitchFamily="18" charset="0"/>
              </a:rPr>
              <a:t> The AI processes requests in milliseconds, responding with clear, well-structured answers. When users engage with it, a friendly “How can I assist you today?” sets the tone——a small but meaningful touch that </a:t>
            </a:r>
            <a:r>
              <a:rPr lang="en-US" altLang="zh-CN" sz="3000" dirty="0">
                <a:solidFill>
                  <a:srgbClr val="FF0000"/>
                </a:solidFill>
                <a:effectLst/>
                <a:highlight>
                  <a:srgbClr val="FFFF00"/>
                </a:highlight>
                <a:latin typeface="Times New Roman" panose="02020603050405020304" pitchFamily="18" charset="0"/>
                <a:ea typeface="TimesNewRoman"/>
                <a:cs typeface="Times New Roman" panose="02020603050405020304" pitchFamily="18" charset="0"/>
              </a:rPr>
              <a:t>makes the exchange feel personal</a:t>
            </a:r>
            <a:r>
              <a:rPr lang="en-US" altLang="zh-CN" sz="3000" dirty="0">
                <a:effectLst/>
                <a:latin typeface="Times New Roman" panose="02020603050405020304" pitchFamily="18" charset="0"/>
                <a:ea typeface="TimesNewRoman"/>
                <a:cs typeface="Times New Roman" panose="02020603050405020304" pitchFamily="18" charset="0"/>
              </a:rPr>
              <a:t>. Even during peak hours, when thousands of requests flood in all at once, the AI remains reliable, never sacrificing speed or accuracy.</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marR="203200" indent="317500" algn="just" fontAlgn="base">
              <a:lnSpc>
                <a:spcPts val="4100"/>
              </a:lnSpc>
              <a:buNone/>
            </a:pPr>
            <a:r>
              <a:rPr lang="en-US" altLang="zh-CN" sz="3000" dirty="0">
                <a:effectLst/>
                <a:latin typeface="Times New Roman" panose="02020603050405020304" pitchFamily="18" charset="0"/>
                <a:ea typeface="TimesNewRoman"/>
                <a:cs typeface="Times New Roman" panose="02020603050405020304" pitchFamily="18" charset="0"/>
              </a:rPr>
              <a:t>  </a:t>
            </a:r>
            <a:r>
              <a:rPr lang="en-US" altLang="zh-CN" sz="3000" dirty="0">
                <a:effectLst/>
                <a:highlight>
                  <a:srgbClr val="FFFF00"/>
                </a:highlight>
                <a:latin typeface="Times New Roman" panose="02020603050405020304" pitchFamily="18" charset="0"/>
                <a:ea typeface="TimesNewRoman"/>
                <a:cs typeface="Times New Roman" panose="02020603050405020304" pitchFamily="18" charset="0"/>
              </a:rPr>
              <a:t>3</a:t>
            </a:r>
            <a:r>
              <a:rPr lang="en-US" altLang="zh-CN" sz="3000" dirty="0">
                <a:effectLst/>
                <a:latin typeface="Times New Roman" panose="02020603050405020304" pitchFamily="18" charset="0"/>
                <a:ea typeface="TimesNewRoman"/>
                <a:cs typeface="Times New Roman" panose="02020603050405020304" pitchFamily="18" charset="0"/>
              </a:rPr>
              <a:t>Chen's day begins at </a:t>
            </a:r>
            <a:r>
              <a:rPr lang="en-US" altLang="zh-CN" sz="3000" dirty="0">
                <a:solidFill>
                  <a:srgbClr val="FF0000"/>
                </a:solidFill>
                <a:effectLst/>
                <a:latin typeface="Times New Roman" panose="02020603050405020304" pitchFamily="18" charset="0"/>
                <a:ea typeface="TimesNewRoman"/>
                <a:cs typeface="Times New Roman" panose="02020603050405020304" pitchFamily="18" charset="0"/>
              </a:rPr>
              <a:t>5:30 a. m</a:t>
            </a:r>
            <a:r>
              <a:rPr lang="en-US" altLang="zh-CN" sz="3000" dirty="0">
                <a:effectLst/>
                <a:latin typeface="Times New Roman" panose="02020603050405020304" pitchFamily="18" charset="0"/>
                <a:ea typeface="TimesNewRoman"/>
                <a:cs typeface="Times New Roman" panose="02020603050405020304" pitchFamily="18" charset="0"/>
              </a:rPr>
              <a:t>., </a:t>
            </a:r>
            <a:r>
              <a:rPr lang="en-US" altLang="zh-CN" sz="3000" dirty="0">
                <a:solidFill>
                  <a:srgbClr val="FF0000"/>
                </a:solidFill>
                <a:effectLst/>
                <a:latin typeface="Times New Roman" panose="02020603050405020304" pitchFamily="18" charset="0"/>
                <a:ea typeface="TimesNewRoman"/>
                <a:cs typeface="Times New Roman" panose="02020603050405020304" pitchFamily="18" charset="0"/>
              </a:rPr>
              <a:t>reviewing user feedback and working on the Al's learning models</a:t>
            </a:r>
            <a:r>
              <a:rPr lang="en-US" altLang="zh-CN" sz="3000" dirty="0">
                <a:effectLst/>
                <a:latin typeface="Times New Roman" panose="02020603050405020304" pitchFamily="18" charset="0"/>
                <a:ea typeface="TimesNewRoman"/>
                <a:cs typeface="Times New Roman" panose="02020603050405020304" pitchFamily="18" charset="0"/>
              </a:rPr>
              <a:t>. </a:t>
            </a:r>
            <a:r>
              <a:rPr lang="en-US" altLang="zh-CN" sz="3000" u="sng" dirty="0">
                <a:effectLst/>
                <a:latin typeface="Times New Roman" panose="02020603050405020304" pitchFamily="18" charset="0"/>
                <a:ea typeface="TimesNewRoman"/>
                <a:cs typeface="Times New Roman" panose="02020603050405020304" pitchFamily="18" charset="0"/>
              </a:rPr>
              <a:t>     37     </a:t>
            </a:r>
            <a:r>
              <a:rPr lang="en-US" altLang="zh-CN" sz="3000" dirty="0">
                <a:effectLst/>
                <a:latin typeface="Times New Roman" panose="02020603050405020304" pitchFamily="18" charset="0"/>
                <a:ea typeface="TimesNewRoman"/>
                <a:cs typeface="Times New Roman" panose="02020603050405020304" pitchFamily="18" charset="0"/>
              </a:rPr>
              <a:t>“I want this technology to </a:t>
            </a:r>
            <a:r>
              <a:rPr lang="en-US" altLang="zh-CN" sz="3000" dirty="0">
                <a:effectLst/>
                <a:highlight>
                  <a:srgbClr val="FFFF00"/>
                </a:highlight>
                <a:latin typeface="Times New Roman" panose="02020603050405020304" pitchFamily="18" charset="0"/>
                <a:ea typeface="TimesNewRoman"/>
                <a:cs typeface="Times New Roman" panose="02020603050405020304" pitchFamily="18" charset="0"/>
              </a:rPr>
              <a:t>feel effortless</a:t>
            </a:r>
            <a:r>
              <a:rPr lang="en-US" altLang="zh-CN" sz="3000" dirty="0">
                <a:effectLst/>
                <a:latin typeface="Times New Roman" panose="02020603050405020304" pitchFamily="18" charset="0"/>
                <a:ea typeface="TimesNewRoman"/>
                <a:cs typeface="Times New Roman" panose="02020603050405020304" pitchFamily="18" charset="0"/>
              </a:rPr>
              <a:t>—— like chatting with a knowledgeable friend,” he explains. </a:t>
            </a:r>
            <a:r>
              <a:rPr lang="en-US" altLang="zh-CN" sz="3000" dirty="0">
                <a:effectLst/>
                <a:highlight>
                  <a:srgbClr val="FFFF00"/>
                </a:highlight>
                <a:latin typeface="Times New Roman" panose="02020603050405020304" pitchFamily="18" charset="0"/>
                <a:ea typeface="TimesNewRoman"/>
                <a:cs typeface="Times New Roman" panose="02020603050405020304" pitchFamily="18" charset="0"/>
              </a:rPr>
              <a:t>His passion</a:t>
            </a:r>
            <a:r>
              <a:rPr lang="en-US" altLang="zh-CN" sz="3000" dirty="0">
                <a:effectLst/>
                <a:latin typeface="Times New Roman" panose="02020603050405020304" pitchFamily="18" charset="0"/>
                <a:ea typeface="TimesNewRoman"/>
                <a:cs typeface="Times New Roman" panose="02020603050405020304" pitchFamily="18" charset="0"/>
              </a:rPr>
              <a:t> for AI arises from years of studying machine learning,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but what truly drives him is making complex tech accessible to everyone.</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marR="203200" indent="317500" algn="just" fontAlgn="base">
              <a:lnSpc>
                <a:spcPts val="41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4</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u="sng" dirty="0">
                <a:solidFill>
                  <a:srgbClr val="000000"/>
                </a:solidFill>
                <a:effectLst/>
                <a:latin typeface="Times New Roman" panose="02020603050405020304" pitchFamily="18" charset="0"/>
                <a:ea typeface="TimesNewRoman"/>
                <a:cs typeface="Times New Roman" panose="02020603050405020304" pitchFamily="18" charset="0"/>
              </a:rPr>
              <a:t>  38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Lisa Park</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 university student majoring in computer science, relies on the AI daily. “It's not just about getting answers—— it's how the AI explains things. Even difficult concepts become easy to grasp,” she says. For her, the AI isn't just a tool. </a:t>
            </a:r>
            <a:r>
              <a:rPr lang="en-US" altLang="zh-CN" sz="3000" u="sng" dirty="0">
                <a:solidFill>
                  <a:srgbClr val="000000"/>
                </a:solidFill>
                <a:effectLst/>
                <a:latin typeface="Times New Roman" panose="02020603050405020304" pitchFamily="18" charset="0"/>
                <a:ea typeface="TimesNewRoman"/>
                <a:cs typeface="Times New Roman" panose="02020603050405020304" pitchFamily="18" charset="0"/>
              </a:rPr>
              <a:t>  39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Another user</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Mark Reynolds, a freelance writer, adds, “It helps me brainstorm ideas faster than I could alone. The suggestions are creative and actually useful.”</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marR="190500" indent="317500" algn="just" fontAlgn="base">
              <a:lnSpc>
                <a:spcPts val="4100"/>
              </a:lnSpc>
              <a:buNone/>
            </a:pP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3000" dirty="0">
                <a:solidFill>
                  <a:srgbClr val="000000"/>
                </a:solidFill>
                <a:effectLst/>
                <a:highlight>
                  <a:srgbClr val="FFFF00"/>
                </a:highlight>
                <a:latin typeface="Times New Roman" panose="02020603050405020304" pitchFamily="18" charset="0"/>
                <a:ea typeface="TimesNewRoman"/>
                <a:cs typeface="Times New Roman" panose="02020603050405020304" pitchFamily="18" charset="0"/>
              </a:rPr>
              <a:t>5</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“I can't imagine working on anything else,” Chen admits. </a:t>
            </a:r>
            <a:r>
              <a:rPr lang="en-US" altLang="zh-CN" sz="3000" u="sng" dirty="0">
                <a:solidFill>
                  <a:srgbClr val="000000"/>
                </a:solidFill>
                <a:effectLst/>
                <a:latin typeface="Times New Roman" panose="02020603050405020304" pitchFamily="18" charset="0"/>
                <a:ea typeface="TimesNewRoman"/>
                <a:cs typeface="Times New Roman" panose="02020603050405020304" pitchFamily="18" charset="0"/>
              </a:rPr>
              <a:t>    40     </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His team is </a:t>
            </a:r>
            <a:r>
              <a:rPr lang="en-US" altLang="zh-CN" sz="30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already</a:t>
            </a:r>
            <a:r>
              <a:rPr lang="en-US" altLang="zh-CN" sz="3000" dirty="0">
                <a:solidFill>
                  <a:srgbClr val="000000"/>
                </a:solidFill>
                <a:effectLst/>
                <a:latin typeface="Times New Roman" panose="02020603050405020304" pitchFamily="18" charset="0"/>
                <a:ea typeface="TimesNewRoman"/>
                <a:cs typeface="Times New Roman" panose="02020603050405020304" pitchFamily="18" charset="0"/>
              </a:rPr>
              <a:t> testing new features, like voice interaction and real-time language translation, to expand its capabilities.</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12115800" y="758984"/>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Introduction</a:t>
            </a:r>
            <a:endParaRPr lang="zh-CN" altLang="en-US" sz="2800" dirty="0"/>
          </a:p>
        </p:txBody>
      </p:sp>
      <p:sp>
        <p:nvSpPr>
          <p:cNvPr id="4" name="文本框 3"/>
          <p:cNvSpPr txBox="1"/>
          <p:nvPr/>
        </p:nvSpPr>
        <p:spPr>
          <a:xfrm>
            <a:off x="12132129" y="2613024"/>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AI Performance &amp; Features</a:t>
            </a:r>
            <a:endParaRPr lang="zh-CN" altLang="en-US" sz="2800" dirty="0"/>
          </a:p>
        </p:txBody>
      </p:sp>
      <p:sp>
        <p:nvSpPr>
          <p:cNvPr id="5" name="文本框 4"/>
          <p:cNvSpPr txBox="1"/>
          <p:nvPr/>
        </p:nvSpPr>
        <p:spPr>
          <a:xfrm>
            <a:off x="12132128" y="3523909"/>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Developer’s Work &amp; Motivation</a:t>
            </a:r>
            <a:endParaRPr lang="zh-CN" altLang="en-US" sz="2800" dirty="0"/>
          </a:p>
        </p:txBody>
      </p:sp>
      <p:sp>
        <p:nvSpPr>
          <p:cNvPr id="6" name="文本框 5"/>
          <p:cNvSpPr txBox="1"/>
          <p:nvPr/>
        </p:nvSpPr>
        <p:spPr>
          <a:xfrm>
            <a:off x="12115800" y="7573040"/>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User Feedback</a:t>
            </a:r>
            <a:endParaRPr lang="zh-CN" altLang="en-US" sz="2800" dirty="0"/>
          </a:p>
        </p:txBody>
      </p:sp>
      <p:sp>
        <p:nvSpPr>
          <p:cNvPr id="7" name="文本框 6"/>
          <p:cNvSpPr txBox="1"/>
          <p:nvPr/>
        </p:nvSpPr>
        <p:spPr>
          <a:xfrm>
            <a:off x="12132128" y="9184174"/>
            <a:ext cx="5486400" cy="523220"/>
          </a:xfrm>
          <a:prstGeom prst="rect">
            <a:avLst/>
          </a:prstGeom>
          <a:solidFill>
            <a:srgbClr val="00FF00"/>
          </a:solidFill>
        </p:spPr>
        <p:txBody>
          <a:bodyPr wrap="square">
            <a:spAutoFit/>
          </a:bodyPr>
          <a:lstStyle/>
          <a:p>
            <a:pPr algn="ctr"/>
            <a:r>
              <a:rPr lang="en-US" altLang="zh-CN" sz="2800" b="1" dirty="0">
                <a:solidFill>
                  <a:srgbClr val="000000"/>
                </a:solidFill>
              </a:rPr>
              <a:t>Developer’s Passion &amp; Future Plans</a:t>
            </a:r>
            <a:endParaRPr lang="zh-CN" altLang="en-US" sz="2800" dirty="0"/>
          </a:p>
        </p:txBody>
      </p:sp>
      <p:sp>
        <p:nvSpPr>
          <p:cNvPr id="9" name="文本框 8"/>
          <p:cNvSpPr txBox="1"/>
          <p:nvPr/>
        </p:nvSpPr>
        <p:spPr>
          <a:xfrm>
            <a:off x="4343400" y="1420368"/>
            <a:ext cx="13275128" cy="466281"/>
          </a:xfrm>
          <a:prstGeom prst="rect">
            <a:avLst/>
          </a:prstGeom>
          <a:solidFill>
            <a:schemeClr val="accent6">
              <a:lumMod val="40000"/>
              <a:lumOff val="60000"/>
            </a:schemeClr>
          </a:solidFill>
        </p:spPr>
        <p:txBody>
          <a:bodyPr wrap="square">
            <a:spAutoFit/>
          </a:bodyPr>
          <a:lstStyle/>
          <a:p>
            <a:pPr marL="0" marR="0" lvl="0" indent="0" algn="just" defTabSz="914400" rtl="0" eaLnBrk="1" fontAlgn="base" latinLnBrk="0" hangingPunct="1">
              <a:lnSpc>
                <a:spcPts val="29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36.</a:t>
            </a:r>
            <a:r>
              <a:rPr kumimoji="0" lang="zh-CN" alt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回答问题，引出下文。</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B. </a:t>
            </a:r>
            <a:r>
              <a:rPr kumimoji="0" lang="en-US" altLang="zh-CN" sz="3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To</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ensure every interaction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TimesNewRoman"/>
                <a:cs typeface="Times New Roman" panose="02020603050405020304" pitchFamily="18" charset="0"/>
              </a:rPr>
              <a:t>feels natural and helpful</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9"/>
          <p:cNvSpPr txBox="1"/>
          <p:nvPr/>
        </p:nvSpPr>
        <p:spPr>
          <a:xfrm>
            <a:off x="4343400" y="4873784"/>
            <a:ext cx="13275128" cy="1208023"/>
          </a:xfrm>
          <a:prstGeom prst="rect">
            <a:avLst/>
          </a:prstGeom>
          <a:solidFill>
            <a:schemeClr val="accent6">
              <a:lumMod val="40000"/>
              <a:lumOff val="60000"/>
            </a:schemeClr>
          </a:solidFill>
        </p:spPr>
        <p:txBody>
          <a:bodyPr wrap="square">
            <a:spAutoFit/>
          </a:bodyPr>
          <a:lstStyle/>
          <a:p>
            <a:pPr lvl="0" algn="just" fontAlgn="base">
              <a:lnSpc>
                <a:spcPts val="2900"/>
              </a:lnSpc>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37.</a:t>
            </a:r>
            <a:r>
              <a:rPr lang="zh-CN" altLang="en-US" sz="3000" dirty="0">
                <a:solidFill>
                  <a:srgbClr val="000000"/>
                </a:solidFill>
                <a:latin typeface="Times New Roman" panose="02020603050405020304" pitchFamily="18" charset="0"/>
                <a:ea typeface="TimesNewRoman"/>
                <a:cs typeface="Times New Roman" panose="02020603050405020304" pitchFamily="18" charset="0"/>
              </a:rPr>
              <a:t>主题一致</a:t>
            </a:r>
            <a:r>
              <a:rPr kumimoji="0" lang="zh-CN" alt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，逻辑连贯。（</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Chen </a:t>
            </a:r>
            <a:r>
              <a:rPr lang="zh-CN" altLang="en-US" sz="3000" dirty="0">
                <a:solidFill>
                  <a:srgbClr val="000000"/>
                </a:solidFill>
                <a:latin typeface="Times New Roman" panose="02020603050405020304" pitchFamily="18" charset="0"/>
                <a:ea typeface="TimesNewRoman"/>
                <a:cs typeface="Times New Roman" panose="02020603050405020304" pitchFamily="18" charset="0"/>
              </a:rPr>
              <a:t>清晨工作场景→工作动机）</a:t>
            </a:r>
            <a:endPar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endParaRPr>
          </a:p>
          <a:p>
            <a:pPr lvl="0" algn="just" fontAlgn="base">
              <a:lnSpc>
                <a:spcPts val="2900"/>
              </a:lnSpc>
              <a:defRPr/>
            </a:pPr>
            <a:r>
              <a:rPr lang="en-US" altLang="zh-CN" sz="3000" strike="sngStrike" dirty="0">
                <a:solidFill>
                  <a:srgbClr val="000000"/>
                </a:solidFill>
                <a:latin typeface="Times New Roman" panose="02020603050405020304" pitchFamily="18" charset="0"/>
                <a:ea typeface="TimesNewRoman"/>
                <a:cs typeface="Times New Roman" panose="02020603050405020304" pitchFamily="18" charset="0"/>
              </a:rPr>
              <a:t>C</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 He organizes weekly </a:t>
            </a:r>
            <a:r>
              <a:rPr lang="en-US" altLang="zh-CN" sz="3000" strike="sngStrike" dirty="0">
                <a:solidFill>
                  <a:srgbClr val="000000"/>
                </a:solidFill>
                <a:latin typeface="Times New Roman" panose="02020603050405020304" pitchFamily="18" charset="0"/>
                <a:ea typeface="TimesNewRoman"/>
                <a:cs typeface="Times New Roman" panose="02020603050405020304" pitchFamily="18" charset="0"/>
              </a:rPr>
              <a:t>user meetings </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to collect advice.</a:t>
            </a:r>
            <a:endParaRPr lang="en-US" altLang="zh-CN" sz="3000" dirty="0">
              <a:solidFill>
                <a:srgbClr val="000000"/>
              </a:solidFill>
              <a:latin typeface="Times New Roman" panose="02020603050405020304" pitchFamily="18" charset="0"/>
              <a:ea typeface="TimesNewRoman"/>
              <a:cs typeface="Times New Roman" panose="02020603050405020304" pitchFamily="18" charset="0"/>
            </a:endParaRPr>
          </a:p>
          <a:p>
            <a:pPr lvl="0" algn="just" fontAlgn="base">
              <a:lnSpc>
                <a:spcPts val="2900"/>
              </a:lnSpc>
              <a:defRPr/>
            </a:pPr>
            <a:r>
              <a:rPr lang="en-US" altLang="zh-CN" sz="3000" dirty="0">
                <a:solidFill>
                  <a:srgbClr val="000000"/>
                </a:solidFill>
                <a:latin typeface="Times New Roman" panose="02020603050405020304" pitchFamily="18" charset="0"/>
                <a:ea typeface="TimesNewRoman"/>
                <a:cs typeface="Times New Roman" panose="02020603050405020304" pitchFamily="18" charset="0"/>
              </a:rPr>
              <a:t>E. Some mornings, he logs in </a:t>
            </a:r>
            <a:r>
              <a:rPr lang="en-US" altLang="zh-CN" sz="3000" dirty="0">
                <a:solidFill>
                  <a:srgbClr val="FF0000"/>
                </a:solidFill>
                <a:latin typeface="Times New Roman" panose="02020603050405020304" pitchFamily="18" charset="0"/>
                <a:ea typeface="TimesNewRoman"/>
                <a:cs typeface="Times New Roman" panose="02020603050405020304" pitchFamily="18" charset="0"/>
              </a:rPr>
              <a:t>early</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 to </a:t>
            </a:r>
            <a:r>
              <a:rPr lang="en-US" altLang="zh-CN" sz="3000" dirty="0">
                <a:solidFill>
                  <a:srgbClr val="FF0000"/>
                </a:solidFill>
                <a:latin typeface="Times New Roman" panose="02020603050405020304" pitchFamily="18" charset="0"/>
                <a:ea typeface="TimesNewRoman"/>
                <a:cs typeface="Times New Roman" panose="02020603050405020304" pitchFamily="18" charset="0"/>
              </a:rPr>
              <a:t>push updates </a:t>
            </a:r>
            <a:r>
              <a:rPr lang="en-US" altLang="zh-CN" sz="3000" dirty="0">
                <a:solidFill>
                  <a:srgbClr val="000000"/>
                </a:solidFill>
                <a:highlight>
                  <a:srgbClr val="FFFF00"/>
                </a:highlight>
                <a:latin typeface="Times New Roman" panose="02020603050405020304" pitchFamily="18" charset="0"/>
                <a:ea typeface="TimesNewRoman"/>
                <a:cs typeface="Times New Roman" panose="02020603050405020304" pitchFamily="18" charset="0"/>
              </a:rPr>
              <a:t>before users wake up</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a:t>
            </a:r>
            <a:endParaRPr lang="en-US" altLang="zh-CN" sz="3000" dirty="0">
              <a:solidFill>
                <a:srgbClr val="000000"/>
              </a:solidFill>
              <a:latin typeface="Times New Roman" panose="02020603050405020304" pitchFamily="18" charset="0"/>
              <a:ea typeface="TimesNewRoman"/>
              <a:cs typeface="Times New Roman" panose="02020603050405020304" pitchFamily="18" charset="0"/>
            </a:endParaRPr>
          </a:p>
        </p:txBody>
      </p:sp>
      <p:sp>
        <p:nvSpPr>
          <p:cNvPr id="11" name="文本框 10"/>
          <p:cNvSpPr txBox="1"/>
          <p:nvPr/>
        </p:nvSpPr>
        <p:spPr>
          <a:xfrm>
            <a:off x="361950" y="6571360"/>
            <a:ext cx="16249650" cy="464230"/>
          </a:xfrm>
          <a:prstGeom prst="rect">
            <a:avLst/>
          </a:prstGeom>
          <a:solidFill>
            <a:schemeClr val="accent6">
              <a:lumMod val="40000"/>
              <a:lumOff val="60000"/>
            </a:schemeClr>
          </a:solidFill>
        </p:spPr>
        <p:txBody>
          <a:bodyPr wrap="square">
            <a:spAutoFit/>
          </a:bodyPr>
          <a:lstStyle/>
          <a:p>
            <a:pPr lvl="0" algn="just" fontAlgn="base">
              <a:lnSpc>
                <a:spcPts val="2900"/>
              </a:lnSpc>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38.</a:t>
            </a:r>
            <a:r>
              <a:rPr kumimoji="0" lang="zh-CN" alt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段落结构，段落主旨。</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F. What Chen might not realize is how much his work </a:t>
            </a:r>
            <a:r>
              <a:rPr lang="en-US" altLang="zh-CN" sz="3000" dirty="0">
                <a:solidFill>
                  <a:srgbClr val="FF0000"/>
                </a:solidFill>
                <a:latin typeface="Times New Roman" panose="02020603050405020304" pitchFamily="18" charset="0"/>
                <a:ea typeface="TimesNewRoman"/>
                <a:cs typeface="Times New Roman" panose="02020603050405020304" pitchFamily="18" charset="0"/>
              </a:rPr>
              <a:t>impacts daily lives</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a:t>
            </a:r>
            <a:endParaRPr lang="en-US" altLang="zh-CN" sz="3000" dirty="0">
              <a:solidFill>
                <a:srgbClr val="000000"/>
              </a:solidFill>
              <a:latin typeface="Times New Roman" panose="02020603050405020304" pitchFamily="18" charset="0"/>
              <a:ea typeface="TimesNewRoman"/>
              <a:cs typeface="Times New Roman" panose="02020603050405020304" pitchFamily="18" charset="0"/>
            </a:endParaRPr>
          </a:p>
        </p:txBody>
      </p:sp>
      <p:sp>
        <p:nvSpPr>
          <p:cNvPr id="12" name="文本框 11"/>
          <p:cNvSpPr txBox="1"/>
          <p:nvPr/>
        </p:nvSpPr>
        <p:spPr>
          <a:xfrm>
            <a:off x="361950" y="7525143"/>
            <a:ext cx="12439650" cy="464230"/>
          </a:xfrm>
          <a:prstGeom prst="rect">
            <a:avLst/>
          </a:prstGeom>
          <a:solidFill>
            <a:schemeClr val="accent6">
              <a:lumMod val="40000"/>
              <a:lumOff val="60000"/>
            </a:schemeClr>
          </a:solidFill>
        </p:spPr>
        <p:txBody>
          <a:bodyPr wrap="square">
            <a:spAutoFit/>
          </a:bodyPr>
          <a:lstStyle/>
          <a:p>
            <a:pPr lvl="0" algn="just" fontAlgn="base">
              <a:lnSpc>
                <a:spcPts val="2900"/>
              </a:lnSpc>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39.</a:t>
            </a:r>
            <a:r>
              <a:rPr lang="zh-CN" altLang="en-US" sz="3000" dirty="0">
                <a:solidFill>
                  <a:srgbClr val="000000"/>
                </a:solidFill>
                <a:latin typeface="Times New Roman" panose="02020603050405020304" pitchFamily="18" charset="0"/>
                <a:ea typeface="TimesNewRoman"/>
                <a:cs typeface="Times New Roman" panose="02020603050405020304" pitchFamily="18" charset="0"/>
              </a:rPr>
              <a:t>句式</a:t>
            </a:r>
            <a:r>
              <a:rPr kumimoji="0" lang="zh-CN" alt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，逻辑，语义。</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A. It's a study partner that adapts to her learning style.</a:t>
            </a:r>
            <a:endParaRPr lang="en-US" altLang="zh-CN" sz="3000" dirty="0">
              <a:solidFill>
                <a:srgbClr val="000000"/>
              </a:solidFill>
              <a:latin typeface="Times New Roman" panose="02020603050405020304" pitchFamily="18" charset="0"/>
              <a:ea typeface="TimesNewRoman"/>
              <a:cs typeface="Times New Roman" panose="02020603050405020304" pitchFamily="18" charset="0"/>
            </a:endParaRPr>
          </a:p>
        </p:txBody>
      </p:sp>
      <p:sp>
        <p:nvSpPr>
          <p:cNvPr id="13" name="文本框 12"/>
          <p:cNvSpPr txBox="1"/>
          <p:nvPr/>
        </p:nvSpPr>
        <p:spPr>
          <a:xfrm>
            <a:off x="361950" y="9184174"/>
            <a:ext cx="11906250" cy="836126"/>
          </a:xfrm>
          <a:prstGeom prst="rect">
            <a:avLst/>
          </a:prstGeom>
          <a:solidFill>
            <a:schemeClr val="accent6">
              <a:lumMod val="40000"/>
              <a:lumOff val="60000"/>
            </a:schemeClr>
          </a:solidFill>
        </p:spPr>
        <p:txBody>
          <a:bodyPr wrap="square">
            <a:spAutoFit/>
          </a:bodyPr>
          <a:lstStyle/>
          <a:p>
            <a:pPr lvl="0" algn="just" fontAlgn="base">
              <a:lnSpc>
                <a:spcPts val="2900"/>
              </a:lnSpc>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40</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a:t>
            </a:r>
            <a:r>
              <a:rPr kumimoji="0" lang="zh-CN" alt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逻辑</a:t>
            </a:r>
            <a:r>
              <a:rPr lang="zh-CN" altLang="en-US" sz="3000" dirty="0">
                <a:solidFill>
                  <a:srgbClr val="000000"/>
                </a:solidFill>
                <a:latin typeface="Times New Roman" panose="02020603050405020304" pitchFamily="18" charset="0"/>
                <a:ea typeface="TimesNewRoman"/>
                <a:cs typeface="Times New Roman" panose="02020603050405020304" pitchFamily="18" charset="0"/>
              </a:rPr>
              <a:t>，语义。（当下态度→过往投入→未来计划）</a:t>
            </a:r>
            <a:endParaRPr lang="en-US" altLang="zh-CN" sz="3000" dirty="0">
              <a:solidFill>
                <a:srgbClr val="000000"/>
              </a:solidFill>
              <a:latin typeface="Times New Roman" panose="02020603050405020304" pitchFamily="18" charset="0"/>
              <a:ea typeface="TimesNewRoman"/>
              <a:cs typeface="Times New Roman" panose="02020603050405020304" pitchFamily="18" charset="0"/>
            </a:endParaRPr>
          </a:p>
          <a:p>
            <a:pPr lvl="0" algn="just" fontAlgn="base">
              <a:lnSpc>
                <a:spcPts val="2900"/>
              </a:lnSpc>
              <a:defRPr/>
            </a:pPr>
            <a:r>
              <a:rPr lang="en-US" altLang="zh-CN" sz="3000" dirty="0">
                <a:solidFill>
                  <a:srgbClr val="000000"/>
                </a:solidFill>
                <a:latin typeface="Times New Roman" panose="02020603050405020304" pitchFamily="18" charset="0"/>
                <a:ea typeface="TimesNewRoman"/>
                <a:cs typeface="Times New Roman" panose="02020603050405020304" pitchFamily="18" charset="0"/>
              </a:rPr>
              <a:t>D. After </a:t>
            </a:r>
            <a:r>
              <a:rPr lang="en-US" altLang="zh-CN" sz="3000" dirty="0">
                <a:solidFill>
                  <a:srgbClr val="FF0000"/>
                </a:solidFill>
                <a:latin typeface="Times New Roman" panose="02020603050405020304" pitchFamily="18" charset="0"/>
                <a:ea typeface="TimesNewRoman"/>
                <a:cs typeface="Times New Roman" panose="02020603050405020304" pitchFamily="18" charset="0"/>
              </a:rPr>
              <a:t>five years </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of </a:t>
            </a:r>
            <a:r>
              <a:rPr lang="en-US" altLang="zh-CN" sz="3000" dirty="0">
                <a:solidFill>
                  <a:srgbClr val="000000"/>
                </a:solidFill>
                <a:highlight>
                  <a:srgbClr val="FFFF00"/>
                </a:highlight>
                <a:latin typeface="Times New Roman" panose="02020603050405020304" pitchFamily="18" charset="0"/>
                <a:ea typeface="TimesNewRoman"/>
                <a:cs typeface="Times New Roman" panose="02020603050405020304" pitchFamily="18" charset="0"/>
              </a:rPr>
              <a:t>refining the AI</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 he's determined to </a:t>
            </a:r>
            <a:r>
              <a:rPr lang="en-US" altLang="zh-CN" sz="3000" dirty="0">
                <a:solidFill>
                  <a:srgbClr val="000000"/>
                </a:solidFill>
                <a:highlight>
                  <a:srgbClr val="FFFF00"/>
                </a:highlight>
                <a:latin typeface="Times New Roman" panose="02020603050405020304" pitchFamily="18" charset="0"/>
                <a:ea typeface="TimesNewRoman"/>
                <a:cs typeface="Times New Roman" panose="02020603050405020304" pitchFamily="18" charset="0"/>
              </a:rPr>
              <a:t>make it smarter</a:t>
            </a:r>
            <a:r>
              <a:rPr lang="en-US" altLang="zh-CN" sz="3000" dirty="0">
                <a:solidFill>
                  <a:srgbClr val="000000"/>
                </a:solidFill>
                <a:latin typeface="Times New Roman" panose="02020603050405020304" pitchFamily="18" charset="0"/>
                <a:ea typeface="TimesNewRoman"/>
                <a:cs typeface="Times New Roman" panose="02020603050405020304" pitchFamily="18" charset="0"/>
              </a:rPr>
              <a:t>.</a:t>
            </a:r>
            <a:endParaRPr lang="en-US" altLang="zh-CN" sz="3000" dirty="0">
              <a:solidFill>
                <a:srgbClr val="000000"/>
              </a:solidFill>
              <a:latin typeface="Times New Roman" panose="02020603050405020304" pitchFamily="18" charset="0"/>
              <a:ea typeface="TimesNewRoman"/>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1012371" y="5143500"/>
            <a:ext cx="9954986" cy="1500411"/>
          </a:xfrm>
          <a:prstGeom prst="rect">
            <a:avLst/>
          </a:prstGeom>
          <a:ln>
            <a:solidFill>
              <a:schemeClr val="tx1"/>
            </a:solidFill>
            <a:prstDash val="lgDashDot"/>
          </a:ln>
        </p:spPr>
        <p:txBody>
          <a:bodyPr wrap="square" lIns="0" tIns="0" rIns="0" bIns="0" rtlCol="0" anchor="t">
            <a:spAutoFit/>
          </a:bodyPr>
          <a:lstStyle/>
          <a:p>
            <a:pPr marL="0" marR="0" lvl="0" indent="0" algn="l" defTabSz="914400" rtl="0" eaLnBrk="1" fontAlgn="auto" latinLnBrk="0" hangingPunct="1">
              <a:lnSpc>
                <a:spcPts val="3930"/>
              </a:lnSpc>
              <a:spcBef>
                <a:spcPts val="0"/>
              </a:spcBef>
              <a:spcAft>
                <a:spcPts val="0"/>
              </a:spcAft>
              <a:buClrTx/>
              <a:buSzTx/>
              <a:buFontTx/>
              <a:buNone/>
              <a:defRPr/>
            </a:pPr>
            <a:r>
              <a:rPr kumimoji="0" lang="zh-CN" alt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文章以作者在塞拉利昂邦巴利区的实地观察为切入点，通过 </a:t>
            </a:r>
            <a:r>
              <a:rPr kumimoji="0" lang="en-US" altLang="zh-CN"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16 </a:t>
            </a:r>
            <a:r>
              <a:rPr kumimoji="0" lang="zh-CN" alt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岁少年伊萨（</a:t>
            </a:r>
            <a:r>
              <a:rPr kumimoji="0" lang="en-US" altLang="zh-CN"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Issa</a:t>
            </a:r>
            <a:r>
              <a:rPr kumimoji="0" lang="zh-CN" alt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）的经历，展现了当地教育的矛盾现状与积极变化</a:t>
            </a:r>
            <a:endParaRPr kumimoji="0" 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endParaRPr>
          </a:p>
        </p:txBody>
      </p:sp>
      <p:sp>
        <p:nvSpPr>
          <p:cNvPr id="5" name="Freeform 5"/>
          <p:cNvSpPr/>
          <p:nvPr/>
        </p:nvSpPr>
        <p:spPr>
          <a:xfrm>
            <a:off x="8190514" y="952500"/>
            <a:ext cx="11839575" cy="10868025"/>
          </a:xfrm>
          <a:custGeom>
            <a:avLst/>
            <a:gdLst/>
            <a:ahLst/>
            <a:cxnLst/>
            <a:rect l="l" t="t" r="r" b="b"/>
            <a:pathLst>
              <a:path w="11839575" h="10868025">
                <a:moveTo>
                  <a:pt x="0" y="0"/>
                </a:moveTo>
                <a:lnTo>
                  <a:pt x="11839575" y="0"/>
                </a:lnTo>
                <a:lnTo>
                  <a:pt x="11839575" y="10868025"/>
                </a:lnTo>
                <a:lnTo>
                  <a:pt x="0" y="10868025"/>
                </a:lnTo>
                <a:lnTo>
                  <a:pt x="0" y="0"/>
                </a:lnTo>
                <a:close/>
              </a:path>
            </a:pathLst>
          </a:custGeom>
          <a:blipFill>
            <a:blip r:embed="rId1"/>
            <a:stretch>
              <a:fillRect/>
            </a:stretch>
          </a:blipFill>
        </p:spPr>
      </p:sp>
      <p:sp>
        <p:nvSpPr>
          <p:cNvPr id="6" name="TextBox 6"/>
          <p:cNvSpPr txBox="1"/>
          <p:nvPr/>
        </p:nvSpPr>
        <p:spPr>
          <a:xfrm>
            <a:off x="9651999" y="4977395"/>
            <a:ext cx="7943735" cy="5411738"/>
          </a:xfrm>
          <a:prstGeom prst="rect">
            <a:avLst/>
          </a:prstGeom>
        </p:spPr>
        <p:txBody>
          <a:bodyPr lIns="0" tIns="0" rIns="0" bIns="0" rtlCol="0" anchor="t">
            <a:spAutoFit/>
          </a:bodyPr>
          <a:lstStyle/>
          <a:p>
            <a:pPr marL="0" marR="0" lvl="0" indent="0" algn="r" defTabSz="914400" rtl="0" eaLnBrk="1" fontAlgn="auto" latinLnBrk="0" hangingPunct="1">
              <a:lnSpc>
                <a:spcPts val="42180"/>
              </a:lnSpc>
              <a:spcBef>
                <a:spcPts val="0"/>
              </a:spcBef>
              <a:spcAft>
                <a:spcPts val="0"/>
              </a:spcAft>
              <a:buClrTx/>
              <a:buSzTx/>
              <a:buFontTx/>
              <a:buNone/>
              <a:defRPr/>
            </a:pPr>
            <a:r>
              <a:rPr kumimoji="0" lang="en-US" sz="36365" b="1" i="0" u="none" strike="noStrike" kern="1200" cap="none" spc="1818" normalizeH="0" baseline="0" noProof="0" dirty="0">
                <a:ln>
                  <a:noFill/>
                </a:ln>
                <a:solidFill>
                  <a:srgbClr val="FFFFFF">
                    <a:alpha val="49804"/>
                  </a:srgbClr>
                </a:solidFill>
                <a:effectLst/>
                <a:uLnTx/>
                <a:uFillTx/>
                <a:latin typeface="Poppins Bold"/>
                <a:ea typeface="Poppins Bold"/>
                <a:cs typeface="Poppins Bold"/>
                <a:sym typeface="Poppins Bold"/>
              </a:rPr>
              <a:t>02</a:t>
            </a:r>
            <a:endParaRPr kumimoji="0" lang="en-US" sz="36365" b="1" i="0" u="none" strike="noStrike" kern="1200" cap="none" spc="1818" normalizeH="0" baseline="0" noProof="0" dirty="0">
              <a:ln>
                <a:noFill/>
              </a:ln>
              <a:solidFill>
                <a:srgbClr val="FFFFFF">
                  <a:alpha val="49804"/>
                </a:srgbClr>
              </a:solidFill>
              <a:effectLst/>
              <a:uLnTx/>
              <a:uFillTx/>
              <a:latin typeface="Poppins Bold"/>
              <a:ea typeface="Poppins Bold"/>
              <a:cs typeface="Poppins Bold"/>
              <a:sym typeface="Poppins Bold"/>
            </a:endParaRPr>
          </a:p>
        </p:txBody>
      </p:sp>
      <p:grpSp>
        <p:nvGrpSpPr>
          <p:cNvPr id="7" name="Group 7"/>
          <p:cNvGrpSpPr/>
          <p:nvPr/>
        </p:nvGrpSpPr>
        <p:grpSpPr>
          <a:xfrm>
            <a:off x="0" y="-560794"/>
            <a:ext cx="18288000" cy="1179919"/>
            <a:chOff x="0" y="0"/>
            <a:chExt cx="4816593" cy="310761"/>
          </a:xfrm>
        </p:grpSpPr>
        <p:sp>
          <p:nvSpPr>
            <p:cNvPr id="8" name="Freeform 8"/>
            <p:cNvSpPr/>
            <p:nvPr/>
          </p:nvSpPr>
          <p:spPr>
            <a:xfrm>
              <a:off x="0" y="0"/>
              <a:ext cx="4816592" cy="310761"/>
            </a:xfrm>
            <a:custGeom>
              <a:avLst/>
              <a:gdLst/>
              <a:ahLst/>
              <a:cxnLst/>
              <a:rect l="l" t="t" r="r" b="b"/>
              <a:pathLst>
                <a:path w="4816592" h="310761">
                  <a:moveTo>
                    <a:pt x="21590" y="0"/>
                  </a:moveTo>
                  <a:lnTo>
                    <a:pt x="4795002" y="0"/>
                  </a:lnTo>
                  <a:cubicBezTo>
                    <a:pt x="4800728" y="0"/>
                    <a:pt x="4806220" y="2275"/>
                    <a:pt x="4810269" y="6324"/>
                  </a:cubicBezTo>
                  <a:cubicBezTo>
                    <a:pt x="4814318" y="10372"/>
                    <a:pt x="4816592" y="15864"/>
                    <a:pt x="4816592" y="21590"/>
                  </a:cubicBezTo>
                  <a:lnTo>
                    <a:pt x="4816592" y="289171"/>
                  </a:lnTo>
                  <a:cubicBezTo>
                    <a:pt x="4816592" y="301094"/>
                    <a:pt x="4806926" y="310761"/>
                    <a:pt x="4795002" y="310761"/>
                  </a:cubicBezTo>
                  <a:lnTo>
                    <a:pt x="21590" y="310761"/>
                  </a:lnTo>
                  <a:cubicBezTo>
                    <a:pt x="15864" y="310761"/>
                    <a:pt x="10372" y="308486"/>
                    <a:pt x="6324" y="304437"/>
                  </a:cubicBezTo>
                  <a:cubicBezTo>
                    <a:pt x="2275" y="300388"/>
                    <a:pt x="0" y="294897"/>
                    <a:pt x="0" y="289171"/>
                  </a:cubicBezTo>
                  <a:lnTo>
                    <a:pt x="0" y="21590"/>
                  </a:lnTo>
                  <a:cubicBezTo>
                    <a:pt x="0" y="9666"/>
                    <a:pt x="9666" y="0"/>
                    <a:pt x="21590" y="0"/>
                  </a:cubicBezTo>
                  <a:close/>
                </a:path>
              </a:pathLst>
            </a:custGeom>
            <a:solidFill>
              <a:srgbClr val="43A7EB"/>
            </a:solidFill>
          </p:spPr>
        </p:sp>
        <p:sp>
          <p:nvSpPr>
            <p:cNvPr id="9" name="TextBox 9"/>
            <p:cNvSpPr txBox="1"/>
            <p:nvPr/>
          </p:nvSpPr>
          <p:spPr>
            <a:xfrm>
              <a:off x="0" y="-38100"/>
              <a:ext cx="4816593" cy="3488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10"/>
          <p:cNvGrpSpPr/>
          <p:nvPr/>
        </p:nvGrpSpPr>
        <p:grpSpPr>
          <a:xfrm>
            <a:off x="1067774" y="7210239"/>
            <a:ext cx="1343133" cy="158115"/>
            <a:chOff x="0" y="0"/>
            <a:chExt cx="353747" cy="41644"/>
          </a:xfrm>
        </p:grpSpPr>
        <p:sp>
          <p:nvSpPr>
            <p:cNvPr id="11" name="Freeform 11"/>
            <p:cNvSpPr/>
            <p:nvPr/>
          </p:nvSpPr>
          <p:spPr>
            <a:xfrm>
              <a:off x="0" y="0"/>
              <a:ext cx="353747" cy="41644"/>
            </a:xfrm>
            <a:custGeom>
              <a:avLst/>
              <a:gdLst/>
              <a:ahLst/>
              <a:cxnLst/>
              <a:rect l="l" t="t" r="r" b="b"/>
              <a:pathLst>
                <a:path w="353747" h="41644">
                  <a:moveTo>
                    <a:pt x="0" y="0"/>
                  </a:moveTo>
                  <a:lnTo>
                    <a:pt x="353747" y="0"/>
                  </a:lnTo>
                  <a:lnTo>
                    <a:pt x="353747" y="41644"/>
                  </a:lnTo>
                  <a:lnTo>
                    <a:pt x="0" y="41644"/>
                  </a:lnTo>
                  <a:close/>
                </a:path>
              </a:pathLst>
            </a:custGeom>
            <a:solidFill>
              <a:srgbClr val="FFCE00"/>
            </a:solidFill>
          </p:spPr>
        </p:sp>
        <p:sp>
          <p:nvSpPr>
            <p:cNvPr id="12" name="TextBox 12"/>
            <p:cNvSpPr txBox="1"/>
            <p:nvPr/>
          </p:nvSpPr>
          <p:spPr>
            <a:xfrm>
              <a:off x="0" y="-38100"/>
              <a:ext cx="353747" cy="797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3"/>
          <p:cNvGrpSpPr/>
          <p:nvPr/>
        </p:nvGrpSpPr>
        <p:grpSpPr>
          <a:xfrm>
            <a:off x="2699894" y="7210239"/>
            <a:ext cx="177602" cy="158115"/>
            <a:chOff x="0" y="0"/>
            <a:chExt cx="46776" cy="41644"/>
          </a:xfrm>
        </p:grpSpPr>
        <p:sp>
          <p:nvSpPr>
            <p:cNvPr id="14" name="Freeform 14"/>
            <p:cNvSpPr/>
            <p:nvPr/>
          </p:nvSpPr>
          <p:spPr>
            <a:xfrm>
              <a:off x="0" y="0"/>
              <a:ext cx="46776" cy="41644"/>
            </a:xfrm>
            <a:custGeom>
              <a:avLst/>
              <a:gdLst/>
              <a:ahLst/>
              <a:cxnLst/>
              <a:rect l="l" t="t" r="r" b="b"/>
              <a:pathLst>
                <a:path w="46776" h="41644">
                  <a:moveTo>
                    <a:pt x="0" y="0"/>
                  </a:moveTo>
                  <a:lnTo>
                    <a:pt x="46776" y="0"/>
                  </a:lnTo>
                  <a:lnTo>
                    <a:pt x="46776" y="41644"/>
                  </a:lnTo>
                  <a:lnTo>
                    <a:pt x="0" y="41644"/>
                  </a:lnTo>
                  <a:close/>
                </a:path>
              </a:pathLst>
            </a:custGeom>
            <a:solidFill>
              <a:srgbClr val="FFCE00"/>
            </a:solidFill>
          </p:spPr>
        </p:sp>
        <p:sp>
          <p:nvSpPr>
            <p:cNvPr id="15" name="TextBox 15"/>
            <p:cNvSpPr txBox="1"/>
            <p:nvPr/>
          </p:nvSpPr>
          <p:spPr>
            <a:xfrm>
              <a:off x="0" y="-38100"/>
              <a:ext cx="46776" cy="797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TextBox 21"/>
          <p:cNvSpPr txBox="1"/>
          <p:nvPr/>
        </p:nvSpPr>
        <p:spPr>
          <a:xfrm>
            <a:off x="990600" y="3019113"/>
            <a:ext cx="11481943" cy="1958282"/>
          </a:xfrm>
          <a:prstGeom prst="rect">
            <a:avLst/>
          </a:prstGeom>
        </p:spPr>
        <p:txBody>
          <a:bodyPr lIns="0" tIns="0" rIns="0" bIns="0" rtlCol="0" anchor="t">
            <a:spAutoFit/>
          </a:bodyPr>
          <a:lstStyle/>
          <a:p>
            <a:pPr marL="0" marR="0" lvl="0" indent="0" algn="l" defTabSz="914400" rtl="0" eaLnBrk="1" fontAlgn="auto" latinLnBrk="0" hangingPunct="1">
              <a:lnSpc>
                <a:spcPts val="15270"/>
              </a:lnSpc>
              <a:spcBef>
                <a:spcPts val="0"/>
              </a:spcBef>
              <a:spcAft>
                <a:spcPts val="0"/>
              </a:spcAft>
              <a:buClrTx/>
              <a:buSzTx/>
              <a:buFontTx/>
              <a:buNone/>
              <a:defRPr/>
            </a:pPr>
            <a:r>
              <a:rPr kumimoji="0" lang="zh-CN" altLang="en-US" sz="13165" b="1" i="0" u="none" strike="noStrike" kern="1200" cap="none" spc="0" normalizeH="0" baseline="0" noProof="0" dirty="0">
                <a:ln>
                  <a:noFill/>
                </a:ln>
                <a:solidFill>
                  <a:srgbClr val="000000"/>
                </a:solidFill>
                <a:effectLst/>
                <a:uLnTx/>
                <a:uFillTx/>
                <a:latin typeface="思源黑体 Bold" panose="020B0800000000000000"/>
                <a:ea typeface="思源黑体 Bold" panose="020B0800000000000000"/>
                <a:cs typeface="思源黑体 Bold" panose="020B0800000000000000"/>
                <a:sym typeface="思源黑体 Bold" panose="020B0800000000000000"/>
              </a:rPr>
              <a:t>完形填空详解</a:t>
            </a:r>
            <a:endParaRPr kumimoji="0" lang="en-US" sz="13165" b="1" i="0" u="none" strike="noStrike" kern="1200" cap="none" spc="0" normalizeH="0" baseline="0" noProof="0" dirty="0">
              <a:ln>
                <a:noFill/>
              </a:ln>
              <a:solidFill>
                <a:srgbClr val="000000"/>
              </a:solidFill>
              <a:effectLst/>
              <a:uLnTx/>
              <a:uFillTx/>
              <a:latin typeface="思源黑体 Bold" panose="020B0800000000000000"/>
              <a:ea typeface="思源黑体 Bold" panose="020B0800000000000000"/>
              <a:cs typeface="思源黑体 Bold" panose="020B0800000000000000"/>
              <a:sym typeface="思源黑体 Bold" panose="020B080000000000000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4800" y="0"/>
            <a:ext cx="10896600" cy="10248960"/>
          </a:xfrm>
          <a:prstGeom prst="rect">
            <a:avLst/>
          </a:prstGeom>
          <a:noFill/>
        </p:spPr>
        <p:txBody>
          <a:bodyPr wrap="square">
            <a:spAutoFit/>
          </a:bodyPr>
          <a:lstStyle/>
          <a:p>
            <a:pPr marL="0" marR="1778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One afternoon in Sierra Leone's Bombali District, my jeep passed fields where children harvested crops.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41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 I approached a tall, thin teenager working hard under the blazing sun.</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778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“Shouldn't you be in class?” I asked, noticing the pencil behind his ear. Issa, 16,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42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his forehead with a worn-out sleeve. “The school building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43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after the rains,” he explained. “Without walls, we take turns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44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under a mango tree when the teacher comes.” His words revealed Sierra Leone's </a:t>
            </a:r>
            <a:r>
              <a:rPr kumimoji="0" lang="en-US" altLang="zh-CN" sz="3000" b="0" i="0" u="none" strike="noStrike" kern="1200" cap="none" spc="0" normalizeH="0" baseline="0" noProof="0" dirty="0">
                <a:ln>
                  <a:noFill/>
                </a:ln>
                <a:solidFill>
                  <a:srgbClr val="FF0000"/>
                </a:solidFill>
                <a:effectLst/>
                <a:uLnTx/>
                <a:uFillTx/>
                <a:latin typeface="Times New Roman" panose="02020603050405020304" pitchFamily="18" charset="0"/>
                <a:ea typeface="TimesNewRoman"/>
                <a:cs typeface="Times New Roman" panose="02020603050405020304" pitchFamily="18" charset="0"/>
              </a:rPr>
              <a:t>contradiction</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in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45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 </a:t>
            </a:r>
            <a:r>
              <a:rPr kumimoji="0" lang="en-US" altLang="zh-CN" sz="3000" b="0" i="0" u="none" strike="noStrike" kern="1200" cap="none" spc="0" normalizeH="0" baseline="0" noProof="0" dirty="0">
                <a:ln>
                  <a:noFill/>
                </a:ln>
                <a:solidFill>
                  <a:srgbClr val="000000"/>
                </a:solidFill>
                <a:effectLst/>
                <a:highlight>
                  <a:srgbClr val="00FFFF"/>
                </a:highlight>
                <a:uLnTx/>
                <a:uFillTx/>
                <a:latin typeface="Times New Roman" panose="02020603050405020304" pitchFamily="18" charset="0"/>
                <a:ea typeface="TimesNewRoman"/>
                <a:cs typeface="Times New Roman" panose="02020603050405020304" pitchFamily="18" charset="0"/>
              </a:rPr>
              <a:t>While</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the government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46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school fees in 2018 and built hundreds of new schools, many </a:t>
            </a:r>
            <a:r>
              <a:rPr kumimoji="0" lang="en-US" altLang="zh-CN" sz="3000" b="0" i="0" u="none" strike="noStrike" kern="1200" cap="none" spc="0" normalizeH="0" baseline="0" noProof="0" dirty="0">
                <a:ln>
                  <a:noFill/>
                </a:ln>
                <a:solidFill>
                  <a:srgbClr val="000000"/>
                </a:solidFill>
                <a:effectLst/>
                <a:highlight>
                  <a:srgbClr val="00FFFF"/>
                </a:highlight>
                <a:uLnTx/>
                <a:uFillTx/>
                <a:latin typeface="Times New Roman" panose="02020603050405020304" pitchFamily="18" charset="0"/>
                <a:ea typeface="TimesNewRoman"/>
                <a:cs typeface="Times New Roman" panose="02020603050405020304" pitchFamily="18" charset="0"/>
              </a:rPr>
              <a:t>still need repairs</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About 32% of children here </a:t>
            </a:r>
            <a:r>
              <a:rPr kumimoji="0" lang="en-US" altLang="zh-CN" sz="3000" b="0" i="0" u="none" strike="noStrike" kern="1200" cap="none" spc="0" normalizeH="0" baseline="0" noProof="0" dirty="0">
                <a:ln>
                  <a:noFill/>
                </a:ln>
                <a:solidFill>
                  <a:srgbClr val="000000"/>
                </a:solidFill>
                <a:effectLst/>
                <a:highlight>
                  <a:srgbClr val="00FFFF"/>
                </a:highlight>
                <a:uLnTx/>
                <a:uFillTx/>
                <a:latin typeface="Times New Roman" panose="02020603050405020304" pitchFamily="18" charset="0"/>
                <a:ea typeface="TimesNewRoman"/>
                <a:cs typeface="Times New Roman" panose="02020603050405020304" pitchFamily="18" charset="0"/>
              </a:rPr>
              <a:t>still</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47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primary school— though down from 62% a decade ago.</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524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“Last month,” Issa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48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 “they gave us textbooks”, making a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49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to his barefoot sisters. “</a:t>
            </a:r>
            <a:r>
              <a:rPr kumimoji="0" lang="en-US" altLang="zh-CN" sz="3000" b="0" i="0" u="none" strike="noStrike" kern="1200" cap="none" spc="0" normalizeH="0" baseline="0" noProof="0" dirty="0">
                <a:ln>
                  <a:noFill/>
                </a:ln>
                <a:solidFill>
                  <a:srgbClr val="000000"/>
                </a:solidFill>
                <a:effectLst/>
                <a:highlight>
                  <a:srgbClr val="00FFFF"/>
                </a:highlight>
                <a:uLnTx/>
                <a:uFillTx/>
                <a:latin typeface="Times New Roman" panose="02020603050405020304" pitchFamily="18" charset="0"/>
                <a:ea typeface="TimesNewRoman"/>
                <a:cs typeface="Times New Roman" panose="02020603050405020304" pitchFamily="18" charset="0"/>
              </a:rPr>
              <a:t>But</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no shoes means no school.” Later, at a UNICEF center, I saw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50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in action: solar lamps, shared notebooks, mobile libraries reaching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51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villages.</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270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National enrollment rose from 1.2 million to 2.1 million since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52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began. Girls’ attendance jumped by 37%, with programs like free lunches helping stop kids from leaving school due to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53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143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As I left, Issa's sisters in tire-sandals(</a:t>
            </a:r>
            <a:r>
              <a:rPr kumimoji="0" lang="zh-CN"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凉鞋</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were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54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 book bicycle. </a:t>
            </a:r>
            <a:r>
              <a:rPr kumimoji="0" lang="en-US" altLang="zh-CN" sz="3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Their laughter showed the </a:t>
            </a:r>
            <a:r>
              <a:rPr kumimoji="0" lang="en-US" altLang="zh-CN" sz="3000" b="0" i="0" u="sng"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  55  </a:t>
            </a:r>
            <a:r>
              <a:rPr kumimoji="0" lang="en-US" altLang="zh-CN" sz="3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 of Sierra Leone's education change: every child's right to learn.</a:t>
            </a:r>
            <a:endParaRPr kumimoji="0" lang="zh-CN" altLang="zh-CN" sz="30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1430000" y="0"/>
            <a:ext cx="7010400" cy="10486589"/>
          </a:xfrm>
          <a:prstGeom prst="rect">
            <a:avLst/>
          </a:prstGeom>
          <a:noFill/>
        </p:spPr>
        <p:txBody>
          <a:bodyPr wrap="square">
            <a:spAutoFit/>
          </a:bodyPr>
          <a:lstStyle/>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41. A. Worried		B. Angry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Excited		D. Curious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42. A. wiped  		B. wrapped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C. covered		D. patted</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43. A. leaked		B. collapsed</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sank			D. cracked</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44. A. playing		B. arguing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sleeping		D. studying</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45. A. economy		B. welfare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education		D. agriculture</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46. A. ended			B. doubled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delayed		D. calculated</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47. A. miss			B. skip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finish			D. hate</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48. A. apologized		B. continued</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whispered		D. committed</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49. A. promise		B. speech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change		D. gesture</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50. A. problems		B. solutions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debates		D. failures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51. A. wealthy		B. crowded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remote		D. dangerous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52. A. challenges		B. reforms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meetings		D. researches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53. A. boredom		B. conflicts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diseases		D. poverty</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54. A. fixing up		B. looking for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     C. running after		D. getting on</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27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55. A. truth			B. hope		</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2700"/>
              </a:lnSpc>
              <a:buNone/>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C. secret			D. success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 name="矩形 1"/>
          <p:cNvSpPr/>
          <p:nvPr/>
        </p:nvSpPr>
        <p:spPr bwMode="auto">
          <a:xfrm>
            <a:off x="838201" y="1485900"/>
            <a:ext cx="5867400"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bwMode="auto">
          <a:xfrm>
            <a:off x="15087600" y="342900"/>
            <a:ext cx="2895600" cy="3048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bwMode="auto">
          <a:xfrm>
            <a:off x="4114800" y="1943100"/>
            <a:ext cx="5867400" cy="381000"/>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auto">
          <a:xfrm>
            <a:off x="11963400" y="669471"/>
            <a:ext cx="2933700"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bwMode="auto">
          <a:xfrm>
            <a:off x="457200" y="1028700"/>
            <a:ext cx="7467600" cy="381000"/>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9" name="矩形 8"/>
          <p:cNvSpPr/>
          <p:nvPr/>
        </p:nvSpPr>
        <p:spPr bwMode="auto">
          <a:xfrm>
            <a:off x="4800600" y="2427514"/>
            <a:ext cx="6172200"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0" name="矩形 9"/>
          <p:cNvSpPr/>
          <p:nvPr/>
        </p:nvSpPr>
        <p:spPr bwMode="auto">
          <a:xfrm>
            <a:off x="342900" y="2857500"/>
            <a:ext cx="1028700"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1" name="矩形 10"/>
          <p:cNvSpPr/>
          <p:nvPr/>
        </p:nvSpPr>
        <p:spPr bwMode="auto">
          <a:xfrm>
            <a:off x="15087600" y="1409700"/>
            <a:ext cx="2895600" cy="3048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2" name="矩形 11"/>
          <p:cNvSpPr/>
          <p:nvPr/>
        </p:nvSpPr>
        <p:spPr bwMode="auto">
          <a:xfrm>
            <a:off x="8229600" y="2911928"/>
            <a:ext cx="2743200" cy="326572"/>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3" name="矩形 12"/>
          <p:cNvSpPr/>
          <p:nvPr/>
        </p:nvSpPr>
        <p:spPr bwMode="auto">
          <a:xfrm>
            <a:off x="304800" y="3314700"/>
            <a:ext cx="1066800" cy="381000"/>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4" name="矩形 13"/>
          <p:cNvSpPr/>
          <p:nvPr/>
        </p:nvSpPr>
        <p:spPr bwMode="auto">
          <a:xfrm>
            <a:off x="15087600" y="2427514"/>
            <a:ext cx="2895600" cy="304800"/>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56614" y="105238"/>
            <a:ext cx="4381500" cy="4381500"/>
          </a:xfrm>
          <a:prstGeom prst="rect">
            <a:avLst/>
          </a:prstGeom>
        </p:spPr>
      </p:pic>
      <p:sp>
        <p:nvSpPr>
          <p:cNvPr id="17" name="矩形 16"/>
          <p:cNvSpPr/>
          <p:nvPr/>
        </p:nvSpPr>
        <p:spPr bwMode="auto">
          <a:xfrm>
            <a:off x="6324600" y="3771900"/>
            <a:ext cx="1981200" cy="326572"/>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8" name="矩形 17"/>
          <p:cNvSpPr/>
          <p:nvPr/>
        </p:nvSpPr>
        <p:spPr bwMode="auto">
          <a:xfrm>
            <a:off x="2370364" y="4267200"/>
            <a:ext cx="1981200" cy="326572"/>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9" name="矩形 18"/>
          <p:cNvSpPr/>
          <p:nvPr/>
        </p:nvSpPr>
        <p:spPr bwMode="auto">
          <a:xfrm>
            <a:off x="5067300" y="4751614"/>
            <a:ext cx="2400300"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20" name="矩形 19"/>
          <p:cNvSpPr/>
          <p:nvPr/>
        </p:nvSpPr>
        <p:spPr bwMode="auto">
          <a:xfrm>
            <a:off x="11949796" y="3102428"/>
            <a:ext cx="2895600" cy="3048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21" name="矩形 20"/>
          <p:cNvSpPr/>
          <p:nvPr/>
        </p:nvSpPr>
        <p:spPr bwMode="auto">
          <a:xfrm>
            <a:off x="8039100" y="4708131"/>
            <a:ext cx="2933700"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22" name="矩形 21"/>
          <p:cNvSpPr/>
          <p:nvPr/>
        </p:nvSpPr>
        <p:spPr bwMode="auto">
          <a:xfrm>
            <a:off x="389164" y="5143500"/>
            <a:ext cx="2933700"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23" name="矩形 22"/>
          <p:cNvSpPr/>
          <p:nvPr/>
        </p:nvSpPr>
        <p:spPr bwMode="auto">
          <a:xfrm>
            <a:off x="11963400" y="3505200"/>
            <a:ext cx="2933700"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solidFill>
                    <a:srgbClr val="92D050"/>
                  </a:solid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rPr>
              <a:t>取消</a:t>
            </a:r>
            <a:endParaRPr kumimoji="0" lang="zh-CN" altLang="en-US" sz="2000" b="0" i="0" u="none" strike="noStrike" kern="1200" cap="none" spc="0" normalizeH="0" baseline="0" noProof="0" dirty="0">
              <a:ln>
                <a:solidFill>
                  <a:srgbClr val="92D050"/>
                </a:solid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24" name="矩形 23"/>
          <p:cNvSpPr/>
          <p:nvPr/>
        </p:nvSpPr>
        <p:spPr bwMode="auto">
          <a:xfrm>
            <a:off x="11911696" y="4154723"/>
            <a:ext cx="2933700"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solidFill>
                    <a:srgbClr val="92D050"/>
                  </a:solid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rPr>
              <a:t>无法完成</a:t>
            </a:r>
            <a:endParaRPr kumimoji="0" lang="zh-CN" altLang="en-US" sz="2000" b="0" i="0" u="none" strike="noStrike" kern="1200" cap="none" spc="0" normalizeH="0" baseline="0" noProof="0" dirty="0">
              <a:ln>
                <a:solidFill>
                  <a:srgbClr val="92D050"/>
                </a:solid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25" name="矩形 24"/>
          <p:cNvSpPr/>
          <p:nvPr/>
        </p:nvSpPr>
        <p:spPr bwMode="auto">
          <a:xfrm>
            <a:off x="15093043" y="4838700"/>
            <a:ext cx="2895600" cy="3048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26" name="矩形 25"/>
          <p:cNvSpPr/>
          <p:nvPr/>
        </p:nvSpPr>
        <p:spPr bwMode="auto">
          <a:xfrm>
            <a:off x="16323128" y="4120243"/>
            <a:ext cx="1265464"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solidFill>
                    <a:srgbClr val="92D050"/>
                  </a:solid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rPr>
              <a:t>跳 级</a:t>
            </a:r>
            <a:endParaRPr kumimoji="0" lang="zh-CN" altLang="en-US" sz="2000" b="0" i="0" u="none" strike="noStrike" kern="1200" cap="none" spc="0" normalizeH="0" baseline="0" noProof="0" dirty="0">
              <a:ln>
                <a:solidFill>
                  <a:srgbClr val="92D050"/>
                </a:solid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27" name="矩形 26"/>
          <p:cNvSpPr/>
          <p:nvPr/>
        </p:nvSpPr>
        <p:spPr bwMode="auto">
          <a:xfrm>
            <a:off x="6656614" y="5160321"/>
            <a:ext cx="4629150" cy="381000"/>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rPr>
              <a:t>Make a gesture to</a:t>
            </a:r>
            <a:r>
              <a:rPr kumimoji="0" lang="zh-CN" altLang="en-US" sz="20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rPr>
              <a:t>做手势示意</a:t>
            </a:r>
            <a:endParaRPr kumimoji="0" lang="zh-CN" altLang="en-US" sz="20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28" name="矩形 27"/>
          <p:cNvSpPr/>
          <p:nvPr/>
        </p:nvSpPr>
        <p:spPr bwMode="auto">
          <a:xfrm>
            <a:off x="15093043" y="5867401"/>
            <a:ext cx="2933700"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29" name="矩形 28"/>
          <p:cNvSpPr/>
          <p:nvPr/>
        </p:nvSpPr>
        <p:spPr bwMode="auto">
          <a:xfrm>
            <a:off x="5905500" y="6542867"/>
            <a:ext cx="1562100" cy="3810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0" name="矩形 29"/>
          <p:cNvSpPr/>
          <p:nvPr/>
        </p:nvSpPr>
        <p:spPr bwMode="auto">
          <a:xfrm>
            <a:off x="5334000" y="6057991"/>
            <a:ext cx="4038600" cy="371847"/>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1" name="矩形 30"/>
          <p:cNvSpPr/>
          <p:nvPr/>
        </p:nvSpPr>
        <p:spPr bwMode="auto">
          <a:xfrm>
            <a:off x="7571014" y="6542866"/>
            <a:ext cx="3401786" cy="40364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2" name="矩形 31"/>
          <p:cNvSpPr/>
          <p:nvPr/>
        </p:nvSpPr>
        <p:spPr bwMode="auto">
          <a:xfrm>
            <a:off x="304800" y="6963388"/>
            <a:ext cx="7734300" cy="403641"/>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3" name="矩形 32"/>
          <p:cNvSpPr/>
          <p:nvPr/>
        </p:nvSpPr>
        <p:spPr bwMode="auto">
          <a:xfrm>
            <a:off x="15131143" y="6243914"/>
            <a:ext cx="2895600" cy="3048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4" name="矩形 33"/>
          <p:cNvSpPr/>
          <p:nvPr/>
        </p:nvSpPr>
        <p:spPr bwMode="auto">
          <a:xfrm>
            <a:off x="11911696" y="7214629"/>
            <a:ext cx="2895600" cy="3048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4991100" y="7910937"/>
            <a:ext cx="2933700"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342900" y="8365671"/>
            <a:ext cx="2027464" cy="382975"/>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bwMode="auto">
          <a:xfrm>
            <a:off x="15049500" y="7614559"/>
            <a:ext cx="2933700"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8" name="矩形 37"/>
          <p:cNvSpPr/>
          <p:nvPr/>
        </p:nvSpPr>
        <p:spPr bwMode="auto">
          <a:xfrm>
            <a:off x="15068550" y="8599715"/>
            <a:ext cx="2933700" cy="359229"/>
          </a:xfrm>
          <a:prstGeom prst="rect">
            <a:avLst/>
          </a:prstGeom>
          <a:solidFill>
            <a:srgbClr val="00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39" name="矩形 38"/>
          <p:cNvSpPr/>
          <p:nvPr/>
        </p:nvSpPr>
        <p:spPr bwMode="auto">
          <a:xfrm>
            <a:off x="11933467" y="9307286"/>
            <a:ext cx="2895600" cy="3048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40" name="矩形 39"/>
          <p:cNvSpPr/>
          <p:nvPr/>
        </p:nvSpPr>
        <p:spPr bwMode="auto">
          <a:xfrm>
            <a:off x="15131143" y="9639300"/>
            <a:ext cx="2895600" cy="304800"/>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42" name="文本框 41"/>
          <p:cNvSpPr txBox="1"/>
          <p:nvPr/>
        </p:nvSpPr>
        <p:spPr>
          <a:xfrm>
            <a:off x="6096000" y="9720164"/>
            <a:ext cx="4920343" cy="460445"/>
          </a:xfrm>
          <a:prstGeom prst="rect">
            <a:avLst/>
          </a:prstGeom>
          <a:solidFill>
            <a:srgbClr val="92D050"/>
          </a:solidFill>
        </p:spPr>
        <p:txBody>
          <a:bodyPr wrap="square">
            <a:spAutoFit/>
          </a:bodyPr>
          <a:lstStyle/>
          <a:p>
            <a:r>
              <a:rPr lang="en-US" altLang="zh-CN" sz="2400" dirty="0"/>
              <a:t> National enrollment </a:t>
            </a:r>
            <a:r>
              <a:rPr lang="zh-CN" altLang="en-US" sz="2400" dirty="0"/>
              <a:t>录取数据</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down)">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down)">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down)">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down)">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down)">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down)">
                                      <p:cBhvr>
                                        <p:cTn id="127" dur="5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wipe(down)">
                                      <p:cBhvr>
                                        <p:cTn id="132" dur="500"/>
                                        <p:tgtEl>
                                          <p:spTgt spid="2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down)">
                                      <p:cBhvr>
                                        <p:cTn id="137" dur="500"/>
                                        <p:tgtEl>
                                          <p:spTgt spid="3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wipe(down)">
                                      <p:cBhvr>
                                        <p:cTn id="142" dur="500"/>
                                        <p:tgtEl>
                                          <p:spTgt spid="3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wipe(down)">
                                      <p:cBhvr>
                                        <p:cTn id="152" dur="500"/>
                                        <p:tgtEl>
                                          <p:spTgt spid="33"/>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wipe(down)">
                                      <p:cBhvr>
                                        <p:cTn id="157" dur="500"/>
                                        <p:tgtEl>
                                          <p:spTgt spid="3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wipe(down)">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36"/>
                                        </p:tgtEl>
                                        <p:attrNameLst>
                                          <p:attrName>style.visibility</p:attrName>
                                        </p:attrNameLst>
                                      </p:cBhvr>
                                      <p:to>
                                        <p:strVal val="visible"/>
                                      </p:to>
                                    </p:set>
                                    <p:animEffect transition="in" filter="wipe(down)">
                                      <p:cBhvr>
                                        <p:cTn id="167" dur="500"/>
                                        <p:tgtEl>
                                          <p:spTgt spid="36"/>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4" fill="hold" grpId="0" nodeType="clickEffect">
                                  <p:stCondLst>
                                    <p:cond delay="0"/>
                                  </p:stCondLst>
                                  <p:childTnLst>
                                    <p:set>
                                      <p:cBhvr>
                                        <p:cTn id="171" dur="1" fill="hold">
                                          <p:stCondLst>
                                            <p:cond delay="0"/>
                                          </p:stCondLst>
                                        </p:cTn>
                                        <p:tgtEl>
                                          <p:spTgt spid="37"/>
                                        </p:tgtEl>
                                        <p:attrNameLst>
                                          <p:attrName>style.visibility</p:attrName>
                                        </p:attrNameLst>
                                      </p:cBhvr>
                                      <p:to>
                                        <p:strVal val="visible"/>
                                      </p:to>
                                    </p:set>
                                    <p:animEffect transition="in" filter="wipe(down)">
                                      <p:cBhvr>
                                        <p:cTn id="172" dur="500"/>
                                        <p:tgtEl>
                                          <p:spTgt spid="37"/>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38"/>
                                        </p:tgtEl>
                                        <p:attrNameLst>
                                          <p:attrName>style.visibility</p:attrName>
                                        </p:attrNameLst>
                                      </p:cBhvr>
                                      <p:to>
                                        <p:strVal val="visible"/>
                                      </p:to>
                                    </p:set>
                                    <p:animEffect transition="in" filter="wipe(down)">
                                      <p:cBhvr>
                                        <p:cTn id="177" dur="500"/>
                                        <p:tgtEl>
                                          <p:spTgt spid="38"/>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grpId="0" nodeType="click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wipe(down)">
                                      <p:cBhvr>
                                        <p:cTn id="182" dur="500"/>
                                        <p:tgtEl>
                                          <p:spTgt spid="39"/>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down)">
                                      <p:cBhvr>
                                        <p:cTn id="1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1062330" y="2946197"/>
            <a:ext cx="14482469" cy="1500411"/>
          </a:xfrm>
          <a:prstGeom prst="rect">
            <a:avLst/>
          </a:prstGeom>
          <a:ln>
            <a:solidFill>
              <a:schemeClr val="tx1"/>
            </a:solidFill>
            <a:prstDash val="lgDashDot"/>
          </a:ln>
        </p:spPr>
        <p:txBody>
          <a:bodyPr wrap="square" lIns="0" tIns="0" rIns="0" bIns="0" rtlCol="0" anchor="t">
            <a:spAutoFit/>
          </a:bodyPr>
          <a:lstStyle/>
          <a:p>
            <a:pPr marL="0" marR="0" lvl="0" indent="0" algn="l" defTabSz="914400" rtl="0" eaLnBrk="1" fontAlgn="auto" latinLnBrk="0" hangingPunct="1">
              <a:lnSpc>
                <a:spcPts val="3930"/>
              </a:lnSpc>
              <a:spcBef>
                <a:spcPts val="0"/>
              </a:spcBef>
              <a:spcAft>
                <a:spcPts val="0"/>
              </a:spcAft>
              <a:buClrTx/>
              <a:buSzTx/>
              <a:buFontTx/>
              <a:buNone/>
              <a:defRPr/>
            </a:pPr>
            <a:r>
              <a:rPr kumimoji="0" lang="zh-CN" alt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深圳星云美术馆举办以中国结（</a:t>
            </a:r>
            <a:r>
              <a:rPr kumimoji="0" lang="en-US" altLang="zh-CN"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2500 </a:t>
            </a:r>
            <a:r>
              <a:rPr kumimoji="0" lang="zh-CN" alt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多年历史的传统工艺，含中华美学文化）为灵感的艺术展，融合传统与现当代艺术，既展现中国结制作的讲究与魅力，也推动其与多类艺术对话，还据此催生多元参展作品。</a:t>
            </a:r>
            <a:endParaRPr kumimoji="0" 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endParaRPr>
          </a:p>
        </p:txBody>
      </p:sp>
      <p:sp>
        <p:nvSpPr>
          <p:cNvPr id="5" name="Freeform 5"/>
          <p:cNvSpPr/>
          <p:nvPr/>
        </p:nvSpPr>
        <p:spPr>
          <a:xfrm>
            <a:off x="8763000" y="1181100"/>
            <a:ext cx="11839575" cy="10868025"/>
          </a:xfrm>
          <a:custGeom>
            <a:avLst/>
            <a:gdLst/>
            <a:ahLst/>
            <a:cxnLst/>
            <a:rect l="l" t="t" r="r" b="b"/>
            <a:pathLst>
              <a:path w="11839575" h="10868025">
                <a:moveTo>
                  <a:pt x="0" y="0"/>
                </a:moveTo>
                <a:lnTo>
                  <a:pt x="11839575" y="0"/>
                </a:lnTo>
                <a:lnTo>
                  <a:pt x="11839575" y="10868025"/>
                </a:lnTo>
                <a:lnTo>
                  <a:pt x="0" y="10868025"/>
                </a:lnTo>
                <a:lnTo>
                  <a:pt x="0" y="0"/>
                </a:lnTo>
                <a:close/>
              </a:path>
            </a:pathLst>
          </a:custGeom>
          <a:blipFill>
            <a:blip r:embed="rId1"/>
            <a:stretch>
              <a:fillRect/>
            </a:stretch>
          </a:blipFill>
        </p:spPr>
      </p:sp>
      <p:sp>
        <p:nvSpPr>
          <p:cNvPr id="6" name="TextBox 6"/>
          <p:cNvSpPr txBox="1"/>
          <p:nvPr/>
        </p:nvSpPr>
        <p:spPr>
          <a:xfrm>
            <a:off x="10033077" y="5339444"/>
            <a:ext cx="7943735" cy="5411738"/>
          </a:xfrm>
          <a:prstGeom prst="rect">
            <a:avLst/>
          </a:prstGeom>
        </p:spPr>
        <p:txBody>
          <a:bodyPr lIns="0" tIns="0" rIns="0" bIns="0" rtlCol="0" anchor="t">
            <a:spAutoFit/>
          </a:bodyPr>
          <a:lstStyle/>
          <a:p>
            <a:pPr marL="0" marR="0" lvl="0" indent="0" algn="r" defTabSz="914400" rtl="0" eaLnBrk="1" fontAlgn="auto" latinLnBrk="0" hangingPunct="1">
              <a:lnSpc>
                <a:spcPts val="42180"/>
              </a:lnSpc>
              <a:spcBef>
                <a:spcPts val="0"/>
              </a:spcBef>
              <a:spcAft>
                <a:spcPts val="0"/>
              </a:spcAft>
              <a:buClrTx/>
              <a:buSzTx/>
              <a:buFontTx/>
              <a:buNone/>
              <a:defRPr/>
            </a:pPr>
            <a:r>
              <a:rPr kumimoji="0" lang="en-US" sz="36365" b="1" i="0" u="none" strike="noStrike" kern="1200" cap="none" spc="1818" normalizeH="0" baseline="0" noProof="0" dirty="0">
                <a:ln>
                  <a:noFill/>
                </a:ln>
                <a:solidFill>
                  <a:srgbClr val="FFFFFF">
                    <a:alpha val="49804"/>
                  </a:srgbClr>
                </a:solidFill>
                <a:effectLst/>
                <a:uLnTx/>
                <a:uFillTx/>
                <a:latin typeface="Poppins Bold"/>
                <a:ea typeface="Poppins Bold"/>
                <a:cs typeface="Poppins Bold"/>
                <a:sym typeface="Poppins Bold"/>
              </a:rPr>
              <a:t>03</a:t>
            </a:r>
            <a:endParaRPr kumimoji="0" lang="en-US" sz="36365" b="1" i="0" u="none" strike="noStrike" kern="1200" cap="none" spc="1818" normalizeH="0" baseline="0" noProof="0" dirty="0">
              <a:ln>
                <a:noFill/>
              </a:ln>
              <a:solidFill>
                <a:srgbClr val="FFFFFF">
                  <a:alpha val="49804"/>
                </a:srgbClr>
              </a:solidFill>
              <a:effectLst/>
              <a:uLnTx/>
              <a:uFillTx/>
              <a:latin typeface="Poppins Bold"/>
              <a:ea typeface="Poppins Bold"/>
              <a:cs typeface="Poppins Bold"/>
              <a:sym typeface="Poppins Bold"/>
            </a:endParaRPr>
          </a:p>
        </p:txBody>
      </p:sp>
      <p:grpSp>
        <p:nvGrpSpPr>
          <p:cNvPr id="7" name="Group 7"/>
          <p:cNvGrpSpPr/>
          <p:nvPr/>
        </p:nvGrpSpPr>
        <p:grpSpPr>
          <a:xfrm>
            <a:off x="0" y="-560794"/>
            <a:ext cx="18288000" cy="1179919"/>
            <a:chOff x="0" y="0"/>
            <a:chExt cx="4816593" cy="310761"/>
          </a:xfrm>
        </p:grpSpPr>
        <p:sp>
          <p:nvSpPr>
            <p:cNvPr id="8" name="Freeform 8"/>
            <p:cNvSpPr/>
            <p:nvPr/>
          </p:nvSpPr>
          <p:spPr>
            <a:xfrm>
              <a:off x="0" y="0"/>
              <a:ext cx="4816592" cy="310761"/>
            </a:xfrm>
            <a:custGeom>
              <a:avLst/>
              <a:gdLst/>
              <a:ahLst/>
              <a:cxnLst/>
              <a:rect l="l" t="t" r="r" b="b"/>
              <a:pathLst>
                <a:path w="4816592" h="310761">
                  <a:moveTo>
                    <a:pt x="21590" y="0"/>
                  </a:moveTo>
                  <a:lnTo>
                    <a:pt x="4795002" y="0"/>
                  </a:lnTo>
                  <a:cubicBezTo>
                    <a:pt x="4800728" y="0"/>
                    <a:pt x="4806220" y="2275"/>
                    <a:pt x="4810269" y="6324"/>
                  </a:cubicBezTo>
                  <a:cubicBezTo>
                    <a:pt x="4814318" y="10372"/>
                    <a:pt x="4816592" y="15864"/>
                    <a:pt x="4816592" y="21590"/>
                  </a:cubicBezTo>
                  <a:lnTo>
                    <a:pt x="4816592" y="289171"/>
                  </a:lnTo>
                  <a:cubicBezTo>
                    <a:pt x="4816592" y="301094"/>
                    <a:pt x="4806926" y="310761"/>
                    <a:pt x="4795002" y="310761"/>
                  </a:cubicBezTo>
                  <a:lnTo>
                    <a:pt x="21590" y="310761"/>
                  </a:lnTo>
                  <a:cubicBezTo>
                    <a:pt x="15864" y="310761"/>
                    <a:pt x="10372" y="308486"/>
                    <a:pt x="6324" y="304437"/>
                  </a:cubicBezTo>
                  <a:cubicBezTo>
                    <a:pt x="2275" y="300388"/>
                    <a:pt x="0" y="294897"/>
                    <a:pt x="0" y="289171"/>
                  </a:cubicBezTo>
                  <a:lnTo>
                    <a:pt x="0" y="21590"/>
                  </a:lnTo>
                  <a:cubicBezTo>
                    <a:pt x="0" y="9666"/>
                    <a:pt x="9666" y="0"/>
                    <a:pt x="21590" y="0"/>
                  </a:cubicBezTo>
                  <a:close/>
                </a:path>
              </a:pathLst>
            </a:custGeom>
            <a:solidFill>
              <a:srgbClr val="43A7EB"/>
            </a:solidFill>
          </p:spPr>
        </p:sp>
        <p:sp>
          <p:nvSpPr>
            <p:cNvPr id="9" name="TextBox 9"/>
            <p:cNvSpPr txBox="1"/>
            <p:nvPr/>
          </p:nvSpPr>
          <p:spPr>
            <a:xfrm>
              <a:off x="0" y="-38100"/>
              <a:ext cx="4816593" cy="3488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10"/>
          <p:cNvGrpSpPr/>
          <p:nvPr/>
        </p:nvGrpSpPr>
        <p:grpSpPr>
          <a:xfrm>
            <a:off x="1067774" y="7210239"/>
            <a:ext cx="1343133" cy="158115"/>
            <a:chOff x="0" y="0"/>
            <a:chExt cx="353747" cy="41644"/>
          </a:xfrm>
        </p:grpSpPr>
        <p:sp>
          <p:nvSpPr>
            <p:cNvPr id="11" name="Freeform 11"/>
            <p:cNvSpPr/>
            <p:nvPr/>
          </p:nvSpPr>
          <p:spPr>
            <a:xfrm>
              <a:off x="0" y="0"/>
              <a:ext cx="353747" cy="41644"/>
            </a:xfrm>
            <a:custGeom>
              <a:avLst/>
              <a:gdLst/>
              <a:ahLst/>
              <a:cxnLst/>
              <a:rect l="l" t="t" r="r" b="b"/>
              <a:pathLst>
                <a:path w="353747" h="41644">
                  <a:moveTo>
                    <a:pt x="0" y="0"/>
                  </a:moveTo>
                  <a:lnTo>
                    <a:pt x="353747" y="0"/>
                  </a:lnTo>
                  <a:lnTo>
                    <a:pt x="353747" y="41644"/>
                  </a:lnTo>
                  <a:lnTo>
                    <a:pt x="0" y="41644"/>
                  </a:lnTo>
                  <a:close/>
                </a:path>
              </a:pathLst>
            </a:custGeom>
            <a:solidFill>
              <a:srgbClr val="FFCE00"/>
            </a:solidFill>
          </p:spPr>
        </p:sp>
        <p:sp>
          <p:nvSpPr>
            <p:cNvPr id="12" name="TextBox 12"/>
            <p:cNvSpPr txBox="1"/>
            <p:nvPr/>
          </p:nvSpPr>
          <p:spPr>
            <a:xfrm>
              <a:off x="0" y="-38100"/>
              <a:ext cx="353747" cy="797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3"/>
          <p:cNvGrpSpPr/>
          <p:nvPr/>
        </p:nvGrpSpPr>
        <p:grpSpPr>
          <a:xfrm>
            <a:off x="2699894" y="7210239"/>
            <a:ext cx="177602" cy="158115"/>
            <a:chOff x="0" y="0"/>
            <a:chExt cx="46776" cy="41644"/>
          </a:xfrm>
        </p:grpSpPr>
        <p:sp>
          <p:nvSpPr>
            <p:cNvPr id="14" name="Freeform 14"/>
            <p:cNvSpPr/>
            <p:nvPr/>
          </p:nvSpPr>
          <p:spPr>
            <a:xfrm>
              <a:off x="0" y="0"/>
              <a:ext cx="46776" cy="41644"/>
            </a:xfrm>
            <a:custGeom>
              <a:avLst/>
              <a:gdLst/>
              <a:ahLst/>
              <a:cxnLst/>
              <a:rect l="l" t="t" r="r" b="b"/>
              <a:pathLst>
                <a:path w="46776" h="41644">
                  <a:moveTo>
                    <a:pt x="0" y="0"/>
                  </a:moveTo>
                  <a:lnTo>
                    <a:pt x="46776" y="0"/>
                  </a:lnTo>
                  <a:lnTo>
                    <a:pt x="46776" y="41644"/>
                  </a:lnTo>
                  <a:lnTo>
                    <a:pt x="0" y="41644"/>
                  </a:lnTo>
                  <a:close/>
                </a:path>
              </a:pathLst>
            </a:custGeom>
            <a:solidFill>
              <a:srgbClr val="FFCE00"/>
            </a:solidFill>
          </p:spPr>
        </p:sp>
        <p:sp>
          <p:nvSpPr>
            <p:cNvPr id="15" name="TextBox 15"/>
            <p:cNvSpPr txBox="1"/>
            <p:nvPr/>
          </p:nvSpPr>
          <p:spPr>
            <a:xfrm>
              <a:off x="0" y="-38100"/>
              <a:ext cx="46776" cy="797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TextBox 21"/>
          <p:cNvSpPr txBox="1"/>
          <p:nvPr/>
        </p:nvSpPr>
        <p:spPr>
          <a:xfrm>
            <a:off x="838200" y="1137076"/>
            <a:ext cx="11481943" cy="1958282"/>
          </a:xfrm>
          <a:prstGeom prst="rect">
            <a:avLst/>
          </a:prstGeom>
        </p:spPr>
        <p:txBody>
          <a:bodyPr lIns="0" tIns="0" rIns="0" bIns="0" rtlCol="0" anchor="t">
            <a:spAutoFit/>
          </a:bodyPr>
          <a:lstStyle/>
          <a:p>
            <a:pPr marL="0" marR="0" lvl="0" indent="0" algn="l" defTabSz="914400" rtl="0" eaLnBrk="1" fontAlgn="auto" latinLnBrk="0" hangingPunct="1">
              <a:lnSpc>
                <a:spcPts val="15270"/>
              </a:lnSpc>
              <a:spcBef>
                <a:spcPts val="0"/>
              </a:spcBef>
              <a:spcAft>
                <a:spcPts val="0"/>
              </a:spcAft>
              <a:buClrTx/>
              <a:buSzTx/>
              <a:buFontTx/>
              <a:buNone/>
              <a:defRPr/>
            </a:pPr>
            <a:r>
              <a:rPr lang="zh-CN" altLang="en-US" sz="13165" b="1" dirty="0">
                <a:solidFill>
                  <a:srgbClr val="000000"/>
                </a:solidFill>
                <a:latin typeface="思源黑体 Bold" panose="020B0800000000000000"/>
                <a:ea typeface="思源黑体 Bold" panose="020B0800000000000000"/>
                <a:cs typeface="思源黑体 Bold" panose="020B0800000000000000"/>
                <a:sym typeface="思源黑体 Bold" panose="020B0800000000000000"/>
              </a:rPr>
              <a:t>语法</a:t>
            </a:r>
            <a:r>
              <a:rPr kumimoji="0" lang="zh-CN" altLang="en-US" sz="13165" b="1" i="0" u="none" strike="noStrike" kern="1200" cap="none" spc="0" normalizeH="0" baseline="0" noProof="0" dirty="0">
                <a:ln>
                  <a:noFill/>
                </a:ln>
                <a:solidFill>
                  <a:srgbClr val="000000"/>
                </a:solidFill>
                <a:effectLst/>
                <a:uLnTx/>
                <a:uFillTx/>
                <a:latin typeface="思源黑体 Bold" panose="020B0800000000000000"/>
                <a:ea typeface="思源黑体 Bold" panose="020B0800000000000000"/>
                <a:cs typeface="思源黑体 Bold" panose="020B0800000000000000"/>
                <a:sym typeface="思源黑体 Bold" panose="020B0800000000000000"/>
              </a:rPr>
              <a:t>填空详解</a:t>
            </a:r>
            <a:endParaRPr kumimoji="0" lang="en-US" sz="13165" b="1" i="0" u="none" strike="noStrike" kern="1200" cap="none" spc="0" normalizeH="0" baseline="0" noProof="0" dirty="0">
              <a:ln>
                <a:noFill/>
              </a:ln>
              <a:solidFill>
                <a:srgbClr val="000000"/>
              </a:solidFill>
              <a:effectLst/>
              <a:uLnTx/>
              <a:uFillTx/>
              <a:latin typeface="思源黑体 Bold" panose="020B0800000000000000"/>
              <a:ea typeface="思源黑体 Bold" panose="020B0800000000000000"/>
              <a:cs typeface="思源黑体 Bold" panose="020B0800000000000000"/>
              <a:sym typeface="思源黑体 Bold" panose="020B0800000000000000"/>
            </a:endParaRPr>
          </a:p>
        </p:txBody>
      </p:sp>
      <p:sp>
        <p:nvSpPr>
          <p:cNvPr id="3" name="文本框 2"/>
          <p:cNvSpPr txBox="1"/>
          <p:nvPr/>
        </p:nvSpPr>
        <p:spPr>
          <a:xfrm>
            <a:off x="990258" y="4665899"/>
            <a:ext cx="9042820" cy="3939540"/>
          </a:xfrm>
          <a:prstGeom prst="rect">
            <a:avLst/>
          </a:prstGeom>
          <a:solidFill>
            <a:srgbClr val="FFE67F"/>
          </a:solidFill>
          <a:ln>
            <a:solidFill>
              <a:schemeClr val="tx1"/>
            </a:solidFill>
          </a:ln>
          <a:effectLst>
            <a:outerShdw blurRad="50800" dist="38100" dir="5400000" algn="t" rotWithShape="0">
              <a:prstClr val="black">
                <a:alpha val="40000"/>
              </a:prstClr>
            </a:outerShdw>
          </a:effectLst>
        </p:spPr>
        <p:txBody>
          <a:bodyPr wrap="square">
            <a:spAutoFit/>
          </a:bodyPr>
          <a:lstStyle/>
          <a:p>
            <a:pPr algn="just"/>
            <a:r>
              <a:rPr lang="zh-CN" altLang="en-US" sz="2400" b="1" i="0" dirty="0">
                <a:solidFill>
                  <a:srgbClr val="000000"/>
                </a:solidFill>
                <a:effectLst/>
                <a:latin typeface="Times New Roman" panose="02020603050405020304" pitchFamily="18" charset="0"/>
                <a:cs typeface="Times New Roman" panose="02020603050405020304" pitchFamily="18" charset="0"/>
              </a:rPr>
              <a:t>核心名词</a:t>
            </a:r>
            <a:r>
              <a:rPr lang="zh-CN" altLang="en-US" sz="2400" b="0" i="0" dirty="0">
                <a:effectLst/>
                <a:latin typeface="Times New Roman" panose="02020603050405020304" pitchFamily="18" charset="0"/>
                <a:cs typeface="Times New Roman" panose="02020603050405020304" pitchFamily="18" charset="0"/>
              </a:rPr>
              <a:t>：</a:t>
            </a:r>
            <a:endParaRPr lang="en-US" altLang="zh-CN" sz="2400" b="0" i="0" dirty="0">
              <a:effectLst/>
              <a:latin typeface="Times New Roman" panose="02020603050405020304" pitchFamily="18" charset="0"/>
              <a:cs typeface="Times New Roman" panose="02020603050405020304" pitchFamily="18" charset="0"/>
            </a:endParaRPr>
          </a:p>
          <a:p>
            <a:pPr algn="just"/>
            <a:r>
              <a:rPr lang="en-US" altLang="zh-CN" sz="2400" b="0" i="0" dirty="0">
                <a:effectLst/>
                <a:latin typeface="Times New Roman" panose="02020603050405020304" pitchFamily="18" charset="0"/>
                <a:cs typeface="Times New Roman" panose="02020603050405020304" pitchFamily="18" charset="0"/>
              </a:rPr>
              <a:t>handicraft</a:t>
            </a:r>
            <a:r>
              <a:rPr lang="zh-CN" altLang="en-US" sz="2400" b="0" i="0" dirty="0">
                <a:effectLst/>
                <a:latin typeface="Times New Roman" panose="02020603050405020304" pitchFamily="18" charset="0"/>
                <a:cs typeface="Times New Roman" panose="02020603050405020304" pitchFamily="18" charset="0"/>
              </a:rPr>
              <a:t>（手工艺）、</a:t>
            </a:r>
            <a:r>
              <a:rPr lang="en-US" altLang="zh-CN" sz="2400" b="0" i="0" dirty="0">
                <a:effectLst/>
                <a:latin typeface="Times New Roman" panose="02020603050405020304" pitchFamily="18" charset="0"/>
                <a:cs typeface="Times New Roman" panose="02020603050405020304" pitchFamily="18" charset="0"/>
              </a:rPr>
              <a:t>connotation</a:t>
            </a:r>
            <a:r>
              <a:rPr lang="zh-CN" altLang="en-US" sz="2400" b="0" i="0" dirty="0">
                <a:effectLst/>
                <a:latin typeface="Times New Roman" panose="02020603050405020304" pitchFamily="18" charset="0"/>
                <a:cs typeface="Times New Roman" panose="02020603050405020304" pitchFamily="18" charset="0"/>
              </a:rPr>
              <a:t>（内涵）、</a:t>
            </a:r>
            <a:r>
              <a:rPr lang="en-US" altLang="zh-CN" sz="2400" b="0" i="0" dirty="0">
                <a:effectLst/>
                <a:latin typeface="Times New Roman" panose="02020603050405020304" pitchFamily="18" charset="0"/>
                <a:cs typeface="Times New Roman" panose="02020603050405020304" pitchFamily="18" charset="0"/>
              </a:rPr>
              <a:t>craftsmanship</a:t>
            </a:r>
            <a:r>
              <a:rPr lang="zh-CN" altLang="en-US" sz="2400" b="0" i="0" dirty="0">
                <a:effectLst/>
                <a:latin typeface="Times New Roman" panose="02020603050405020304" pitchFamily="18" charset="0"/>
                <a:cs typeface="Times New Roman" panose="02020603050405020304" pitchFamily="18" charset="0"/>
              </a:rPr>
              <a:t>（工艺）、</a:t>
            </a:r>
            <a:r>
              <a:rPr lang="en-US" altLang="zh-CN" sz="2400" b="0" i="0" dirty="0">
                <a:effectLst/>
                <a:latin typeface="Times New Roman" panose="02020603050405020304" pitchFamily="18" charset="0"/>
                <a:cs typeface="Times New Roman" panose="02020603050405020304" pitchFamily="18" charset="0"/>
              </a:rPr>
              <a:t>precision</a:t>
            </a:r>
            <a:r>
              <a:rPr lang="zh-CN" altLang="en-US" sz="2400" b="0" i="0" dirty="0">
                <a:effectLst/>
                <a:latin typeface="Times New Roman" panose="02020603050405020304" pitchFamily="18" charset="0"/>
                <a:cs typeface="Times New Roman" panose="02020603050405020304" pitchFamily="18" charset="0"/>
              </a:rPr>
              <a:t>（精准）、</a:t>
            </a:r>
            <a:r>
              <a:rPr lang="en-US" altLang="zh-CN" sz="2400" b="0" i="0" dirty="0">
                <a:effectLst/>
                <a:latin typeface="Times New Roman" panose="02020603050405020304" pitchFamily="18" charset="0"/>
                <a:cs typeface="Times New Roman" panose="02020603050405020304" pitchFamily="18" charset="0"/>
              </a:rPr>
              <a:t>symmetry</a:t>
            </a:r>
            <a:r>
              <a:rPr lang="zh-CN" altLang="en-US" sz="2400" b="0" i="0" dirty="0">
                <a:effectLst/>
                <a:latin typeface="Times New Roman" panose="02020603050405020304" pitchFamily="18" charset="0"/>
                <a:cs typeface="Times New Roman" panose="02020603050405020304" pitchFamily="18" charset="0"/>
              </a:rPr>
              <a:t>（对称性）</a:t>
            </a:r>
            <a:endParaRPr lang="en-US" altLang="zh-CN" sz="2400" b="0" i="0" dirty="0">
              <a:effectLst/>
              <a:latin typeface="Times New Roman" panose="02020603050405020304" pitchFamily="18" charset="0"/>
              <a:cs typeface="Times New Roman" panose="02020603050405020304" pitchFamily="18" charset="0"/>
            </a:endParaRPr>
          </a:p>
          <a:p>
            <a:pPr algn="just"/>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形容词</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algn="just"/>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delicate</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（精巧的）、</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harmonious</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（和谐的）、</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masterful</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（精湛的）</a:t>
            </a:r>
            <a:endParaRPr lang="en-US" altLang="zh-CN" sz="2400" b="0" i="0" dirty="0">
              <a:effectLst/>
              <a:latin typeface="Times New Roman" panose="02020603050405020304" pitchFamily="18" charset="0"/>
              <a:cs typeface="Times New Roman" panose="02020603050405020304" pitchFamily="18" charset="0"/>
            </a:endParaRPr>
          </a:p>
          <a:p>
            <a:pPr algn="just">
              <a:spcBef>
                <a:spcPts val="600"/>
              </a:spcBef>
            </a:pPr>
            <a:r>
              <a:rPr lang="zh-CN" altLang="en-US" sz="2400" b="1" i="0" dirty="0">
                <a:solidFill>
                  <a:srgbClr val="000000"/>
                </a:solidFill>
                <a:effectLst/>
                <a:latin typeface="Times New Roman" panose="02020603050405020304" pitchFamily="18" charset="0"/>
                <a:cs typeface="Times New Roman" panose="02020603050405020304" pitchFamily="18" charset="0"/>
              </a:rPr>
              <a:t>核心动词</a:t>
            </a:r>
            <a:r>
              <a:rPr lang="zh-CN" altLang="en-US" sz="2400" b="0" i="0" dirty="0">
                <a:solidFill>
                  <a:srgbClr val="000000"/>
                </a:solidFill>
                <a:effectLst/>
                <a:latin typeface="Times New Roman" panose="02020603050405020304" pitchFamily="18" charset="0"/>
                <a:cs typeface="Times New Roman" panose="02020603050405020304" pitchFamily="18" charset="0"/>
              </a:rPr>
              <a:t>：</a:t>
            </a:r>
            <a:endParaRPr lang="en-US" altLang="zh-CN" sz="2400" b="0" i="0" dirty="0">
              <a:solidFill>
                <a:srgbClr val="000000"/>
              </a:solidFill>
              <a:effectLst/>
              <a:latin typeface="Times New Roman" panose="02020603050405020304" pitchFamily="18" charset="0"/>
              <a:cs typeface="Times New Roman" panose="02020603050405020304" pitchFamily="18" charset="0"/>
            </a:endParaRPr>
          </a:p>
          <a:p>
            <a:pPr algn="just">
              <a:spcBef>
                <a:spcPts val="600"/>
              </a:spcBef>
            </a:pPr>
            <a:r>
              <a:rPr lang="en-US" altLang="zh-CN" sz="2400" b="0" i="0" dirty="0">
                <a:solidFill>
                  <a:srgbClr val="000000"/>
                </a:solidFill>
                <a:effectLst/>
                <a:latin typeface="Times New Roman" panose="02020603050405020304" pitchFamily="18" charset="0"/>
                <a:cs typeface="Times New Roman" panose="02020603050405020304" pitchFamily="18" charset="0"/>
              </a:rPr>
              <a:t>inspire</a:t>
            </a:r>
            <a:r>
              <a:rPr lang="zh-CN" altLang="en-US" sz="2400" b="0" i="0" dirty="0">
                <a:solidFill>
                  <a:srgbClr val="000000"/>
                </a:solidFill>
                <a:effectLst/>
                <a:latin typeface="Times New Roman" panose="02020603050405020304" pitchFamily="18" charset="0"/>
                <a:cs typeface="Times New Roman" panose="02020603050405020304" pitchFamily="18" charset="0"/>
              </a:rPr>
              <a:t>（启发）、</a:t>
            </a:r>
            <a:r>
              <a:rPr lang="en-US" altLang="zh-CN" sz="2400" b="0" i="0" dirty="0">
                <a:solidFill>
                  <a:srgbClr val="000000"/>
                </a:solidFill>
                <a:effectLst/>
                <a:latin typeface="Times New Roman" panose="02020603050405020304" pitchFamily="18" charset="0"/>
                <a:cs typeface="Times New Roman" panose="02020603050405020304" pitchFamily="18" charset="0"/>
              </a:rPr>
              <a:t>initiate</a:t>
            </a:r>
            <a:r>
              <a:rPr lang="zh-CN" altLang="en-US" sz="2400" b="0" i="0" dirty="0">
                <a:solidFill>
                  <a:srgbClr val="000000"/>
                </a:solidFill>
                <a:effectLst/>
                <a:latin typeface="Times New Roman" panose="02020603050405020304" pitchFamily="18" charset="0"/>
                <a:cs typeface="Times New Roman" panose="02020603050405020304" pitchFamily="18" charset="0"/>
              </a:rPr>
              <a:t>（发起）、</a:t>
            </a:r>
            <a:r>
              <a:rPr lang="en-US" altLang="zh-CN" sz="2400" b="0" i="0" dirty="0">
                <a:solidFill>
                  <a:srgbClr val="000000"/>
                </a:solidFill>
                <a:effectLst/>
                <a:latin typeface="Times New Roman" panose="02020603050405020304" pitchFamily="18" charset="0"/>
                <a:cs typeface="Times New Roman" panose="02020603050405020304" pitchFamily="18" charset="0"/>
              </a:rPr>
              <a:t>manipulate</a:t>
            </a:r>
            <a:r>
              <a:rPr lang="zh-CN" altLang="en-US" sz="2400" b="0" i="0" dirty="0">
                <a:solidFill>
                  <a:srgbClr val="000000"/>
                </a:solidFill>
                <a:effectLst/>
                <a:latin typeface="Times New Roman" panose="02020603050405020304" pitchFamily="18" charset="0"/>
                <a:cs typeface="Times New Roman" panose="02020603050405020304" pitchFamily="18" charset="0"/>
              </a:rPr>
              <a:t>（操控）、</a:t>
            </a:r>
            <a:r>
              <a:rPr lang="en-US" altLang="zh-CN" sz="2400" b="0" i="0" dirty="0">
                <a:solidFill>
                  <a:srgbClr val="000000"/>
                </a:solidFill>
                <a:effectLst/>
                <a:latin typeface="Times New Roman" panose="02020603050405020304" pitchFamily="18" charset="0"/>
                <a:cs typeface="Times New Roman" panose="02020603050405020304" pitchFamily="18" charset="0"/>
              </a:rPr>
              <a:t>demonstrate</a:t>
            </a:r>
            <a:r>
              <a:rPr lang="zh-CN" altLang="en-US" sz="2400" b="0" i="0" dirty="0">
                <a:solidFill>
                  <a:srgbClr val="000000"/>
                </a:solidFill>
                <a:effectLst/>
                <a:latin typeface="Times New Roman" panose="02020603050405020304" pitchFamily="18" charset="0"/>
                <a:cs typeface="Times New Roman" panose="02020603050405020304" pitchFamily="18" charset="0"/>
              </a:rPr>
              <a:t>（展现）、</a:t>
            </a:r>
            <a:r>
              <a:rPr lang="en-US" altLang="zh-CN" sz="2400" b="0" i="0" dirty="0">
                <a:solidFill>
                  <a:srgbClr val="000000"/>
                </a:solidFill>
                <a:effectLst/>
                <a:latin typeface="Times New Roman" panose="02020603050405020304" pitchFamily="18" charset="0"/>
                <a:cs typeface="Times New Roman" panose="02020603050405020304" pitchFamily="18" charset="0"/>
              </a:rPr>
              <a:t>motivate</a:t>
            </a:r>
            <a:r>
              <a:rPr lang="zh-CN" altLang="en-US" sz="2400" b="0" i="0" dirty="0">
                <a:solidFill>
                  <a:srgbClr val="000000"/>
                </a:solidFill>
                <a:effectLst/>
                <a:latin typeface="Times New Roman" panose="02020603050405020304" pitchFamily="18" charset="0"/>
                <a:cs typeface="Times New Roman" panose="02020603050405020304" pitchFamily="18" charset="0"/>
              </a:rPr>
              <a:t>（激励），掌握其词性转换（如 </a:t>
            </a:r>
            <a:r>
              <a:rPr lang="en-US" altLang="zh-CN" sz="2400" b="0" i="0" dirty="0">
                <a:solidFill>
                  <a:srgbClr val="000000"/>
                </a:solidFill>
                <a:effectLst/>
                <a:latin typeface="Times New Roman" panose="02020603050405020304" pitchFamily="18" charset="0"/>
                <a:cs typeface="Times New Roman" panose="02020603050405020304" pitchFamily="18" charset="0"/>
              </a:rPr>
              <a:t>inspire → inspired→ inspiration</a:t>
            </a:r>
            <a:r>
              <a:rPr lang="zh-CN" altLang="en-US" sz="2400" b="0" i="0" dirty="0">
                <a:solidFill>
                  <a:srgbClr val="000000"/>
                </a:solidFill>
                <a:effectLst/>
                <a:latin typeface="Times New Roman" panose="02020603050405020304" pitchFamily="18" charset="0"/>
                <a:cs typeface="Times New Roman" panose="02020603050405020304" pitchFamily="18" charset="0"/>
              </a:rPr>
              <a:t>）及固定搭配（如 </a:t>
            </a:r>
            <a:r>
              <a:rPr lang="en-US" altLang="zh-CN" sz="2400" b="0" i="0" dirty="0">
                <a:solidFill>
                  <a:srgbClr val="000000"/>
                </a:solidFill>
                <a:effectLst/>
                <a:latin typeface="Times New Roman" panose="02020603050405020304" pitchFamily="18" charset="0"/>
                <a:cs typeface="Times New Roman" panose="02020603050405020304" pitchFamily="18" charset="0"/>
              </a:rPr>
              <a:t>inspire by, motivate to do</a:t>
            </a:r>
            <a:r>
              <a:rPr lang="zh-CN" altLang="en-US" sz="2400" b="0" i="0" dirty="0">
                <a:solidFill>
                  <a:srgbClr val="000000"/>
                </a:solidFill>
                <a:effectLst/>
                <a:latin typeface="Times New Roman" panose="02020603050405020304" pitchFamily="18" charset="0"/>
                <a:cs typeface="Times New Roman" panose="02020603050405020304" pitchFamily="18" charset="0"/>
              </a:rPr>
              <a:t>）。</a:t>
            </a:r>
            <a:endParaRPr lang="zh-CN" altLang="en-US"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90500"/>
            <a:ext cx="10820400" cy="10433625"/>
          </a:xfrm>
          <a:prstGeom prst="rect">
            <a:avLst/>
          </a:prstGeom>
          <a:noFill/>
        </p:spPr>
        <p:txBody>
          <a:bodyPr wrap="square">
            <a:spAutoFit/>
          </a:bodyPr>
          <a:lstStyle/>
          <a:p>
            <a:pPr marR="76200" indent="317500" algn="just" fontAlgn="base">
              <a:buNone/>
            </a:pP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An exhibition at the </a:t>
            </a:r>
            <a:r>
              <a:rPr lang="en-US" altLang="zh-CN" sz="2800" dirty="0" err="1">
                <a:solidFill>
                  <a:srgbClr val="000000"/>
                </a:solidFill>
                <a:effectLst/>
                <a:latin typeface="Times New Roman" panose="02020603050405020304" pitchFamily="18" charset="0"/>
                <a:ea typeface="TimesNewRoman"/>
                <a:cs typeface="Times New Roman" panose="02020603050405020304" pitchFamily="18" charset="0"/>
              </a:rPr>
              <a:t>Xingyun</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Art Gallery in Shenzhen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is featuring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artwork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56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(inspire) by knot-tying, or </a:t>
            </a:r>
            <a:r>
              <a:rPr lang="en-US" altLang="zh-CN" sz="2800" dirty="0" err="1">
                <a:solidFill>
                  <a:srgbClr val="000000"/>
                </a:solidFill>
                <a:effectLst/>
                <a:latin typeface="Times New Roman" panose="02020603050405020304" pitchFamily="18" charset="0"/>
                <a:ea typeface="TimesNewRoman"/>
                <a:cs typeface="Times New Roman" panose="02020603050405020304" pitchFamily="18" charset="0"/>
              </a:rPr>
              <a:t>zhongguojie</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in Chinese, which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originated</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in China over 2,500years ago.</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marR="63500" indent="317500" algn="just" fontAlgn="base">
              <a:buNone/>
            </a:pP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Knot-tying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is</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one of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57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most traditional handicrafts. The interweaving and looping of the ropes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reflect</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the unique aesthetic and cultural connotations of the Chinese nation, according to Liu Xin,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58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is</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in charge of the exhibition.</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marR="38100" indent="317500" algn="just" fontAlgn="base">
              <a:buNone/>
            </a:pP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“The exhibition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combines</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knot-tying culture, modern craftsmanship and contemporary art,” says Liu. “We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hope to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present the rather delicate knot-tying art and its cultural significance in a visual context,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59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initiate dialogues with decorative art, folk art and modernist art.”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buNone/>
            </a:pP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“In knot-tying, each step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should aim for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a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60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(harmony) and complete pattern. You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try to</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61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(skillful) manipulate the ropes and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guide</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them to form the desired shape until a perfect knot is created,” explains Chen Yue, a knot-tying enthusiast among the visitors to the exhibition.</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marR="12700" indent="317500" algn="just" fontAlgn="base">
              <a:buNone/>
            </a:pP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“The crafter's patience and creativity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62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(demonstrate) during the knot-tying process, and any carelessness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might lead to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flaws,” she adds. “A masterful crafter always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63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(try) to complete the knot with a sense of precision and elegance as a way of respect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64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the art form.”</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fontAlgn="base">
              <a:buNone/>
            </a:pP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Liu says that the symmetry of the knots, the beauty in the strategic arrangement of the ropes, and the flowing lines of the finished work </a:t>
            </a:r>
            <a:r>
              <a:rPr lang="en-US" altLang="zh-CN" sz="2800" dirty="0">
                <a:solidFill>
                  <a:srgbClr val="000000"/>
                </a:solidFill>
                <a:effectLst/>
                <a:highlight>
                  <a:srgbClr val="00FFFF"/>
                </a:highlight>
                <a:latin typeface="Times New Roman" panose="02020603050405020304" pitchFamily="18" charset="0"/>
                <a:ea typeface="TimesNewRoman"/>
                <a:cs typeface="Times New Roman" panose="02020603050405020304" pitchFamily="18" charset="0"/>
              </a:rPr>
              <a:t>motivated</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artists </a:t>
            </a:r>
            <a:r>
              <a:rPr lang="en-US" altLang="zh-CN" sz="2800" u="sng" dirty="0">
                <a:solidFill>
                  <a:srgbClr val="000000"/>
                </a:solidFill>
                <a:effectLst/>
                <a:latin typeface="Times New Roman" panose="02020603050405020304" pitchFamily="18" charset="0"/>
                <a:ea typeface="TimesNewRoman"/>
                <a:cs typeface="Times New Roman" panose="02020603050405020304" pitchFamily="18" charset="0"/>
              </a:rPr>
              <a:t>     65      </a:t>
            </a: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(create) oil paintings, pottery sculptures, digitally-designed patterns and embroidery works for the exhibition.</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fontAlgn="base">
              <a:buNone/>
            </a:pPr>
            <a:r>
              <a:rPr lang="en-US" altLang="zh-CN" sz="2800" dirty="0">
                <a:solidFill>
                  <a:srgbClr val="000000"/>
                </a:solidFill>
                <a:effectLst/>
                <a:latin typeface="Times New Roman" panose="02020603050405020304" pitchFamily="18" charset="0"/>
                <a:ea typeface="TimesNewRoman"/>
                <a:cs typeface="Times New Roman" panose="02020603050405020304" pitchFamily="18" charset="0"/>
              </a:rPr>
              <a:t> </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0972800" y="217714"/>
            <a:ext cx="7162800" cy="1261884"/>
          </a:xfrm>
          <a:prstGeom prst="rect">
            <a:avLst/>
          </a:prstGeom>
          <a:solidFill>
            <a:srgbClr val="92D050"/>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56. inspired </a:t>
            </a:r>
            <a:r>
              <a:rPr lang="zh-CN" altLang="en-US" sz="2800" dirty="0">
                <a:solidFill>
                  <a:srgbClr val="FF0000"/>
                </a:solidFill>
                <a:latin typeface="Times New Roman" panose="02020603050405020304" pitchFamily="18" charset="0"/>
                <a:cs typeface="Times New Roman" panose="02020603050405020304" pitchFamily="18" charset="0"/>
              </a:rPr>
              <a:t>非谓语</a:t>
            </a:r>
            <a:r>
              <a:rPr lang="zh-CN" altLang="en-US" sz="28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artwork </a:t>
            </a:r>
            <a:r>
              <a:rPr lang="zh-CN" altLang="en-US" sz="2400" dirty="0">
                <a:latin typeface="Times New Roman" panose="02020603050405020304" pitchFamily="18" charset="0"/>
                <a:cs typeface="Times New Roman" panose="02020603050405020304" pitchFamily="18" charset="0"/>
              </a:rPr>
              <a:t>与 </a:t>
            </a:r>
            <a:r>
              <a:rPr lang="en-US" altLang="zh-CN" sz="2400" dirty="0">
                <a:latin typeface="Times New Roman" panose="02020603050405020304" pitchFamily="18" charset="0"/>
                <a:cs typeface="Times New Roman" panose="02020603050405020304" pitchFamily="18" charset="0"/>
              </a:rPr>
              <a:t>inspire </a:t>
            </a:r>
            <a:r>
              <a:rPr lang="zh-CN" altLang="en-US" sz="2400" dirty="0">
                <a:latin typeface="Times New Roman" panose="02020603050405020304" pitchFamily="18" charset="0"/>
                <a:cs typeface="Times New Roman" panose="02020603050405020304" pitchFamily="18" charset="0"/>
              </a:rPr>
              <a:t>是被动关系（作品 “被” 中国结启发），过去分词 </a:t>
            </a:r>
            <a:r>
              <a:rPr lang="en-US" altLang="zh-CN" sz="2400" dirty="0">
                <a:latin typeface="Times New Roman" panose="02020603050405020304" pitchFamily="18" charset="0"/>
                <a:cs typeface="Times New Roman" panose="02020603050405020304" pitchFamily="18" charset="0"/>
              </a:rPr>
              <a:t>inspired </a:t>
            </a:r>
            <a:r>
              <a:rPr lang="zh-CN" altLang="en-US" sz="2400" dirty="0">
                <a:latin typeface="Times New Roman" panose="02020603050405020304" pitchFamily="18" charset="0"/>
                <a:cs typeface="Times New Roman" panose="02020603050405020304" pitchFamily="18" charset="0"/>
              </a:rPr>
              <a:t>作后置定语</a:t>
            </a:r>
            <a:endParaRPr lang="zh-CN" altLang="en-US"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0983686" y="1485900"/>
            <a:ext cx="7162800" cy="892552"/>
          </a:xfrm>
          <a:prstGeom prst="rect">
            <a:avLst/>
          </a:prstGeom>
          <a:solidFill>
            <a:schemeClr val="accent3">
              <a:lumMod val="60000"/>
              <a:lumOff val="40000"/>
            </a:schemeClr>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57. the </a:t>
            </a:r>
            <a:r>
              <a:rPr lang="zh-CN" altLang="en-US" sz="2800" dirty="0">
                <a:solidFill>
                  <a:srgbClr val="FF0000"/>
                </a:solidFill>
                <a:latin typeface="Times New Roman" panose="02020603050405020304" pitchFamily="18" charset="0"/>
                <a:cs typeface="Times New Roman" panose="02020603050405020304" pitchFamily="18" charset="0"/>
              </a:rPr>
              <a:t>冠词</a:t>
            </a:r>
            <a:r>
              <a:rPr lang="zh-CN" altLang="en-US" sz="28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one of + the + </a:t>
            </a:r>
            <a:r>
              <a:rPr lang="zh-CN" altLang="en-US" sz="2400" dirty="0">
                <a:latin typeface="Times New Roman" panose="02020603050405020304" pitchFamily="18" charset="0"/>
                <a:cs typeface="Times New Roman" panose="02020603050405020304" pitchFamily="18" charset="0"/>
              </a:rPr>
              <a:t>形容词最高级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可数名词复数</a:t>
            </a:r>
            <a:endParaRPr lang="zh-CN" altLang="en-US"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10972800" y="2400300"/>
            <a:ext cx="7162800" cy="1261884"/>
          </a:xfrm>
          <a:prstGeom prst="rect">
            <a:avLst/>
          </a:prstGeom>
          <a:solidFill>
            <a:srgbClr val="92D050"/>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58. who </a:t>
            </a:r>
            <a:r>
              <a:rPr lang="zh-CN" altLang="en-US" sz="2800" dirty="0">
                <a:solidFill>
                  <a:srgbClr val="FF0000"/>
                </a:solidFill>
                <a:latin typeface="Times New Roman" panose="02020603050405020304" pitchFamily="18" charset="0"/>
                <a:cs typeface="Times New Roman" panose="02020603050405020304" pitchFamily="18" charset="0"/>
              </a:rPr>
              <a:t>定语从句</a:t>
            </a:r>
            <a:r>
              <a:rPr lang="zh-CN" altLang="en-US" sz="28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先行词 </a:t>
            </a:r>
            <a:r>
              <a:rPr lang="en-US" altLang="zh-CN" sz="2400" dirty="0">
                <a:latin typeface="Times New Roman" panose="02020603050405020304" pitchFamily="18" charset="0"/>
                <a:cs typeface="Times New Roman" panose="02020603050405020304" pitchFamily="18" charset="0"/>
              </a:rPr>
              <a:t>Liu Xin </a:t>
            </a:r>
            <a:r>
              <a:rPr lang="zh-CN" altLang="en-US" sz="2400" dirty="0">
                <a:latin typeface="Times New Roman" panose="02020603050405020304" pitchFamily="18" charset="0"/>
                <a:cs typeface="Times New Roman" panose="02020603050405020304" pitchFamily="18" charset="0"/>
              </a:rPr>
              <a:t>指人，且从句中缺少主语，需用关系代词 </a:t>
            </a:r>
            <a:r>
              <a:rPr lang="en-US" altLang="zh-CN" sz="2400" dirty="0">
                <a:latin typeface="Times New Roman" panose="02020603050405020304" pitchFamily="18" charset="0"/>
                <a:cs typeface="Times New Roman" panose="02020603050405020304" pitchFamily="18" charset="0"/>
              </a:rPr>
              <a:t>who </a:t>
            </a:r>
            <a:r>
              <a:rPr lang="zh-CN" altLang="en-US" sz="2400" dirty="0">
                <a:latin typeface="Times New Roman" panose="02020603050405020304" pitchFamily="18" charset="0"/>
                <a:cs typeface="Times New Roman" panose="02020603050405020304" pitchFamily="18" charset="0"/>
              </a:rPr>
              <a:t>引导非限制性定语从句</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10983686" y="3695700"/>
            <a:ext cx="7162800" cy="1261884"/>
          </a:xfrm>
          <a:prstGeom prst="rect">
            <a:avLst/>
          </a:prstGeom>
          <a:solidFill>
            <a:schemeClr val="accent3">
              <a:lumMod val="60000"/>
              <a:lumOff val="40000"/>
            </a:schemeClr>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59. and </a:t>
            </a:r>
            <a:r>
              <a:rPr lang="zh-CN" altLang="en-US" sz="2800" dirty="0">
                <a:solidFill>
                  <a:srgbClr val="FF0000"/>
                </a:solidFill>
                <a:latin typeface="Times New Roman" panose="02020603050405020304" pitchFamily="18" charset="0"/>
                <a:cs typeface="Times New Roman" panose="02020603050405020304" pitchFamily="18" charset="0"/>
              </a:rPr>
              <a:t>连词</a:t>
            </a:r>
            <a:r>
              <a:rPr lang="zh-CN" altLang="en-US" sz="28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两个谓语动词 “</a:t>
            </a:r>
            <a:r>
              <a:rPr lang="en-US" altLang="zh-CN" sz="2400" dirty="0">
                <a:latin typeface="Times New Roman" panose="02020603050405020304" pitchFamily="18" charset="0"/>
                <a:cs typeface="Times New Roman" panose="02020603050405020304" pitchFamily="18" charset="0"/>
              </a:rPr>
              <a:t>present” </a:t>
            </a:r>
            <a:r>
              <a:rPr lang="zh-CN" altLang="en-US" sz="2400" dirty="0">
                <a:latin typeface="Times New Roman" panose="02020603050405020304" pitchFamily="18" charset="0"/>
                <a:cs typeface="Times New Roman" panose="02020603050405020304" pitchFamily="18" charset="0"/>
              </a:rPr>
              <a:t>和 “</a:t>
            </a:r>
            <a:r>
              <a:rPr lang="en-US" altLang="zh-CN" sz="2400" dirty="0">
                <a:latin typeface="Times New Roman" panose="02020603050405020304" pitchFamily="18" charset="0"/>
                <a:cs typeface="Times New Roman" panose="02020603050405020304" pitchFamily="18" charset="0"/>
              </a:rPr>
              <a:t>initiate” </a:t>
            </a:r>
            <a:r>
              <a:rPr lang="zh-CN" altLang="en-US" sz="2400" dirty="0">
                <a:latin typeface="Times New Roman" panose="02020603050405020304" pitchFamily="18" charset="0"/>
                <a:cs typeface="Times New Roman" panose="02020603050405020304" pitchFamily="18" charset="0"/>
              </a:rPr>
              <a:t>为并列关系，需用并列连词 </a:t>
            </a:r>
            <a:r>
              <a:rPr lang="en-US" altLang="zh-CN" sz="2400" dirty="0">
                <a:latin typeface="Times New Roman" panose="02020603050405020304" pitchFamily="18" charset="0"/>
                <a:cs typeface="Times New Roman" panose="02020603050405020304" pitchFamily="18" charset="0"/>
              </a:rPr>
              <a:t>and </a:t>
            </a:r>
            <a:r>
              <a:rPr lang="zh-CN" altLang="en-US" sz="2400" dirty="0">
                <a:latin typeface="Times New Roman" panose="02020603050405020304" pitchFamily="18" charset="0"/>
                <a:cs typeface="Times New Roman" panose="02020603050405020304" pitchFamily="18" charset="0"/>
              </a:rPr>
              <a:t>连接，构成 “</a:t>
            </a:r>
            <a:r>
              <a:rPr lang="en-US" altLang="zh-CN" sz="2400" dirty="0">
                <a:latin typeface="Times New Roman" panose="02020603050405020304" pitchFamily="18" charset="0"/>
                <a:cs typeface="Times New Roman" panose="02020603050405020304" pitchFamily="18" charset="0"/>
              </a:rPr>
              <a:t>hope to do A and do B” </a:t>
            </a:r>
            <a:r>
              <a:rPr lang="zh-CN" altLang="en-US" sz="2400" dirty="0">
                <a:latin typeface="Times New Roman" panose="02020603050405020304" pitchFamily="18" charset="0"/>
                <a:cs typeface="Times New Roman" panose="02020603050405020304" pitchFamily="18" charset="0"/>
              </a:rPr>
              <a:t>的平行结构</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0972800" y="4991100"/>
            <a:ext cx="7162800" cy="523220"/>
          </a:xfrm>
          <a:prstGeom prst="rect">
            <a:avLst/>
          </a:prstGeom>
          <a:solidFill>
            <a:srgbClr val="92D050"/>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60. harmonious</a:t>
            </a:r>
            <a:r>
              <a:rPr lang="zh-CN" altLang="en-US" sz="2800" dirty="0">
                <a:solidFill>
                  <a:srgbClr val="FF0000"/>
                </a:solidFill>
                <a:latin typeface="Times New Roman" panose="02020603050405020304" pitchFamily="18" charset="0"/>
                <a:cs typeface="Times New Roman" panose="02020603050405020304" pitchFamily="18" charset="0"/>
              </a:rPr>
              <a:t>词性转换</a:t>
            </a:r>
            <a:r>
              <a:rPr lang="zh-CN" altLang="en-US" sz="28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名词变形容词</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0983686" y="5558336"/>
            <a:ext cx="7162800" cy="892552"/>
          </a:xfrm>
          <a:prstGeom prst="rect">
            <a:avLst/>
          </a:prstGeom>
          <a:solidFill>
            <a:schemeClr val="accent3">
              <a:lumMod val="60000"/>
              <a:lumOff val="40000"/>
            </a:schemeClr>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61. skillfully</a:t>
            </a:r>
            <a:r>
              <a:rPr lang="zh-CN" altLang="en-US" sz="2800" dirty="0">
                <a:solidFill>
                  <a:srgbClr val="FF0000"/>
                </a:solidFill>
                <a:latin typeface="Times New Roman" panose="02020603050405020304" pitchFamily="18" charset="0"/>
                <a:cs typeface="Times New Roman" panose="02020603050405020304" pitchFamily="18" charset="0"/>
              </a:rPr>
              <a:t>词性转换</a:t>
            </a:r>
            <a:r>
              <a:rPr lang="zh-CN" altLang="en-US" sz="28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动词 </a:t>
            </a:r>
            <a:r>
              <a:rPr lang="en-US" altLang="zh-CN" sz="2400" dirty="0">
                <a:latin typeface="Times New Roman" panose="02020603050405020304" pitchFamily="18" charset="0"/>
                <a:cs typeface="Times New Roman" panose="02020603050405020304" pitchFamily="18" charset="0"/>
              </a:rPr>
              <a:t>manipulate </a:t>
            </a:r>
            <a:r>
              <a:rPr lang="zh-CN" altLang="en-US" sz="2400" dirty="0">
                <a:latin typeface="Times New Roman" panose="02020603050405020304" pitchFamily="18" charset="0"/>
                <a:cs typeface="Times New Roman" panose="02020603050405020304" pitchFamily="18" charset="0"/>
              </a:rPr>
              <a:t>需用副词修饰，</a:t>
            </a:r>
            <a:r>
              <a:rPr lang="en-US" altLang="zh-CN" sz="2400" dirty="0">
                <a:latin typeface="Times New Roman" panose="02020603050405020304" pitchFamily="18" charset="0"/>
                <a:cs typeface="Times New Roman" panose="02020603050405020304" pitchFamily="18" charset="0"/>
              </a:rPr>
              <a:t>skillfully</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adv.</a:t>
            </a:r>
            <a:r>
              <a:rPr lang="zh-CN" altLang="en-US" sz="2400" dirty="0">
                <a:latin typeface="Times New Roman" panose="02020603050405020304" pitchFamily="18" charset="0"/>
                <a:cs typeface="Times New Roman" panose="02020603050405020304" pitchFamily="18" charset="0"/>
              </a:rPr>
              <a:t>“熟练地”）</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0983686" y="6438900"/>
            <a:ext cx="7162800" cy="1261884"/>
          </a:xfrm>
          <a:prstGeom prst="rect">
            <a:avLst/>
          </a:prstGeom>
          <a:solidFill>
            <a:srgbClr val="92D050"/>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62. are demonstrated </a:t>
            </a:r>
            <a:r>
              <a:rPr lang="zh-CN" altLang="en-US" sz="2800" dirty="0">
                <a:solidFill>
                  <a:srgbClr val="FF0000"/>
                </a:solidFill>
                <a:latin typeface="Times New Roman" panose="02020603050405020304" pitchFamily="18" charset="0"/>
                <a:cs typeface="Times New Roman" panose="02020603050405020304" pitchFamily="18" charset="0"/>
              </a:rPr>
              <a:t>时态语态</a:t>
            </a:r>
            <a:r>
              <a:rPr lang="zh-CN" altLang="en-US" sz="28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“耐心与创造力” 是 “被展现” 的对象，需用被动语态（</a:t>
            </a:r>
            <a:r>
              <a:rPr lang="en-US" altLang="zh-CN" sz="2400" dirty="0">
                <a:latin typeface="Times New Roman" panose="02020603050405020304" pitchFamily="18" charset="0"/>
                <a:cs typeface="Times New Roman" panose="02020603050405020304" pitchFamily="18" charset="0"/>
              </a:rPr>
              <a:t>am/is/are + </a:t>
            </a:r>
            <a:r>
              <a:rPr lang="zh-CN" altLang="en-US" sz="2400" dirty="0">
                <a:latin typeface="Times New Roman" panose="02020603050405020304" pitchFamily="18" charset="0"/>
                <a:cs typeface="Times New Roman" panose="02020603050405020304" pitchFamily="18" charset="0"/>
              </a:rPr>
              <a:t>过去分词），结合主语为复数</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10994572" y="7658100"/>
            <a:ext cx="7162800" cy="892552"/>
          </a:xfrm>
          <a:prstGeom prst="rect">
            <a:avLst/>
          </a:prstGeom>
          <a:solidFill>
            <a:schemeClr val="accent3">
              <a:lumMod val="60000"/>
              <a:lumOff val="40000"/>
            </a:schemeClr>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63. tries</a:t>
            </a:r>
            <a:r>
              <a:rPr lang="zh-CN" altLang="en-US" sz="2800" dirty="0">
                <a:solidFill>
                  <a:srgbClr val="FF0000"/>
                </a:solidFill>
                <a:latin typeface="Times New Roman" panose="02020603050405020304" pitchFamily="18" charset="0"/>
                <a:cs typeface="Times New Roman" panose="02020603050405020304" pitchFamily="18" charset="0"/>
              </a:rPr>
              <a:t>主谓一致</a:t>
            </a:r>
            <a:r>
              <a:rPr lang="zh-CN" altLang="en-US" sz="28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主语 </a:t>
            </a:r>
            <a:r>
              <a:rPr lang="en-US" altLang="zh-CN" sz="2400" dirty="0">
                <a:latin typeface="Times New Roman" panose="02020603050405020304" pitchFamily="18" charset="0"/>
                <a:cs typeface="Times New Roman" panose="02020603050405020304" pitchFamily="18" charset="0"/>
              </a:rPr>
              <a:t>A masterful crafter </a:t>
            </a:r>
            <a:r>
              <a:rPr lang="zh-CN" altLang="en-US" sz="2400" dirty="0">
                <a:latin typeface="Times New Roman" panose="02020603050405020304" pitchFamily="18" charset="0"/>
                <a:cs typeface="Times New Roman" panose="02020603050405020304" pitchFamily="18" charset="0"/>
              </a:rPr>
              <a:t>是第三人称单数，一般现在时中，谓语动词需加 </a:t>
            </a:r>
            <a:r>
              <a:rPr lang="en-US" altLang="zh-CN" sz="2400" dirty="0">
                <a:latin typeface="Times New Roman" panose="02020603050405020304" pitchFamily="18" charset="0"/>
                <a:cs typeface="Times New Roman" panose="02020603050405020304" pitchFamily="18" charset="0"/>
              </a:rPr>
              <a:t>- s/es.</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0994572" y="8572500"/>
            <a:ext cx="7162800" cy="892552"/>
          </a:xfrm>
          <a:prstGeom prst="rect">
            <a:avLst/>
          </a:prstGeom>
          <a:solidFill>
            <a:srgbClr val="92D050"/>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64. for</a:t>
            </a:r>
            <a:r>
              <a:rPr lang="zh-CN" altLang="en-US" sz="2800" dirty="0">
                <a:solidFill>
                  <a:srgbClr val="FF0000"/>
                </a:solidFill>
                <a:latin typeface="Times New Roman" panose="02020603050405020304" pitchFamily="18" charset="0"/>
                <a:cs typeface="Times New Roman" panose="02020603050405020304" pitchFamily="18" charset="0"/>
              </a:rPr>
              <a:t>固定搭配</a:t>
            </a:r>
            <a:r>
              <a:rPr lang="zh-CN" altLang="en-US" sz="28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“对</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的尊重” 常用固定搭配 “</a:t>
            </a:r>
            <a:r>
              <a:rPr lang="en-US" altLang="zh-CN" sz="2400" dirty="0">
                <a:latin typeface="Times New Roman" panose="02020603050405020304" pitchFamily="18" charset="0"/>
                <a:cs typeface="Times New Roman" panose="02020603050405020304" pitchFamily="18" charset="0"/>
              </a:rPr>
              <a:t>respect for...”</a:t>
            </a:r>
            <a:endParaRPr lang="zh-CN" altLang="en-US" sz="24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10994572" y="9410700"/>
            <a:ext cx="7162800" cy="892552"/>
          </a:xfrm>
          <a:prstGeom prst="rect">
            <a:avLst/>
          </a:prstGeom>
          <a:solidFill>
            <a:schemeClr val="accent3">
              <a:lumMod val="60000"/>
              <a:lumOff val="40000"/>
            </a:schemeClr>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65. to create</a:t>
            </a:r>
            <a:r>
              <a:rPr lang="zh-CN" altLang="en-US" sz="2800" dirty="0">
                <a:solidFill>
                  <a:srgbClr val="FF0000"/>
                </a:solidFill>
                <a:latin typeface="Times New Roman" panose="02020603050405020304" pitchFamily="18" charset="0"/>
                <a:cs typeface="Times New Roman" panose="02020603050405020304" pitchFamily="18" charset="0"/>
              </a:rPr>
              <a:t>固定搭配</a:t>
            </a:r>
            <a:r>
              <a:rPr lang="zh-CN" altLang="en-US" sz="28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“motivate sb. to do </a:t>
            </a:r>
            <a:r>
              <a:rPr lang="en-US" altLang="zh-CN" sz="2400" dirty="0" err="1">
                <a:latin typeface="Times New Roman" panose="02020603050405020304" pitchFamily="18" charset="0"/>
                <a:cs typeface="Times New Roman" panose="02020603050405020304" pitchFamily="18" charset="0"/>
              </a:rPr>
              <a:t>sth</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是固定结构（激励某人做某事）</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3836" y="7870530"/>
            <a:ext cx="4204299" cy="1026217"/>
            <a:chOff x="0" y="0"/>
            <a:chExt cx="1001792" cy="244525"/>
          </a:xfrm>
        </p:grpSpPr>
        <p:sp>
          <p:nvSpPr>
            <p:cNvPr id="3" name="Freeform 3"/>
            <p:cNvSpPr/>
            <p:nvPr/>
          </p:nvSpPr>
          <p:spPr>
            <a:xfrm>
              <a:off x="0" y="0"/>
              <a:ext cx="1001792" cy="244525"/>
            </a:xfrm>
            <a:custGeom>
              <a:avLst/>
              <a:gdLst/>
              <a:ahLst/>
              <a:cxnLst/>
              <a:rect l="l" t="t" r="r" b="b"/>
              <a:pathLst>
                <a:path w="1001792" h="244525">
                  <a:moveTo>
                    <a:pt x="122262" y="0"/>
                  </a:moveTo>
                  <a:lnTo>
                    <a:pt x="879530" y="0"/>
                  </a:lnTo>
                  <a:cubicBezTo>
                    <a:pt x="947053" y="0"/>
                    <a:pt x="1001792" y="54739"/>
                    <a:pt x="1001792" y="122262"/>
                  </a:cubicBezTo>
                  <a:lnTo>
                    <a:pt x="1001792" y="122262"/>
                  </a:lnTo>
                  <a:cubicBezTo>
                    <a:pt x="1001792" y="189786"/>
                    <a:pt x="947053" y="244525"/>
                    <a:pt x="879530" y="244525"/>
                  </a:cubicBezTo>
                  <a:lnTo>
                    <a:pt x="122262" y="244525"/>
                  </a:lnTo>
                  <a:cubicBezTo>
                    <a:pt x="54739" y="244525"/>
                    <a:pt x="0" y="189786"/>
                    <a:pt x="0" y="122262"/>
                  </a:cubicBezTo>
                  <a:lnTo>
                    <a:pt x="0" y="122262"/>
                  </a:lnTo>
                  <a:cubicBezTo>
                    <a:pt x="0" y="54739"/>
                    <a:pt x="54739" y="0"/>
                    <a:pt x="122262" y="0"/>
                  </a:cubicBezTo>
                  <a:close/>
                </a:path>
              </a:pathLst>
            </a:custGeom>
            <a:solidFill>
              <a:srgbClr val="43A7EB"/>
            </a:solidFill>
          </p:spPr>
        </p:sp>
        <p:sp>
          <p:nvSpPr>
            <p:cNvPr id="4" name="TextBox 4"/>
            <p:cNvSpPr txBox="1"/>
            <p:nvPr/>
          </p:nvSpPr>
          <p:spPr>
            <a:xfrm>
              <a:off x="0" y="-38100"/>
              <a:ext cx="1001792" cy="282625"/>
            </a:xfrm>
            <a:prstGeom prst="rect">
              <a:avLst/>
            </a:prstGeom>
          </p:spPr>
          <p:txBody>
            <a:bodyPr lIns="50800" tIns="50800" rIns="50800" bIns="50800" rtlCol="0" anchor="ctr"/>
            <a:lstStyle/>
            <a:p>
              <a:pPr algn="ctr">
                <a:lnSpc>
                  <a:spcPts val="2660"/>
                </a:lnSpc>
                <a:spcBef>
                  <a:spcPct val="0"/>
                </a:spcBef>
              </a:pPr>
            </a:p>
          </p:txBody>
        </p:sp>
      </p:grpSp>
      <p:grpSp>
        <p:nvGrpSpPr>
          <p:cNvPr id="5" name="Group 5"/>
          <p:cNvGrpSpPr/>
          <p:nvPr/>
        </p:nvGrpSpPr>
        <p:grpSpPr>
          <a:xfrm>
            <a:off x="10740430" y="-935373"/>
            <a:ext cx="11831100" cy="118311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00"/>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sp>
        <p:nvSpPr>
          <p:cNvPr id="8" name="TextBox 8"/>
          <p:cNvSpPr txBox="1"/>
          <p:nvPr/>
        </p:nvSpPr>
        <p:spPr>
          <a:xfrm>
            <a:off x="1533836" y="2288052"/>
            <a:ext cx="8920844" cy="4069739"/>
          </a:xfrm>
          <a:prstGeom prst="rect">
            <a:avLst/>
          </a:prstGeom>
        </p:spPr>
        <p:txBody>
          <a:bodyPr lIns="0" tIns="0" rIns="0" bIns="0" rtlCol="0" anchor="t">
            <a:spAutoFit/>
          </a:bodyPr>
          <a:lstStyle/>
          <a:p>
            <a:pPr algn="l">
              <a:lnSpc>
                <a:spcPts val="15840"/>
              </a:lnSpc>
            </a:pPr>
            <a:r>
              <a:rPr lang="en-US" sz="14670" b="1">
                <a:solidFill>
                  <a:srgbClr val="000000"/>
                </a:solidFill>
                <a:latin typeface="思源黑体 Bold" panose="020B0800000000000000"/>
                <a:ea typeface="思源黑体 Bold" panose="020B0800000000000000"/>
                <a:cs typeface="思源黑体 Bold" panose="020B0800000000000000"/>
                <a:sym typeface="思源黑体 Bold" panose="020B0800000000000000"/>
              </a:rPr>
              <a:t>感谢</a:t>
            </a:r>
            <a:endParaRPr lang="en-US" sz="14670" b="1">
              <a:solidFill>
                <a:srgbClr val="000000"/>
              </a:solidFill>
              <a:latin typeface="思源黑体 Bold" panose="020B0800000000000000"/>
              <a:ea typeface="思源黑体 Bold" panose="020B0800000000000000"/>
              <a:cs typeface="思源黑体 Bold" panose="020B0800000000000000"/>
              <a:sym typeface="思源黑体 Bold" panose="020B0800000000000000"/>
            </a:endParaRPr>
          </a:p>
          <a:p>
            <a:pPr algn="l">
              <a:lnSpc>
                <a:spcPts val="15840"/>
              </a:lnSpc>
            </a:pPr>
            <a:r>
              <a:rPr lang="en-US" sz="14670" b="1">
                <a:solidFill>
                  <a:srgbClr val="000000"/>
                </a:solidFill>
                <a:latin typeface="思源黑体 Bold" panose="020B0800000000000000"/>
                <a:ea typeface="思源黑体 Bold" panose="020B0800000000000000"/>
                <a:cs typeface="思源黑体 Bold" panose="020B0800000000000000"/>
                <a:sym typeface="思源黑体 Bold" panose="020B0800000000000000"/>
              </a:rPr>
              <a:t>您的观看</a:t>
            </a:r>
            <a:endParaRPr lang="en-US" sz="14670" b="1">
              <a:solidFill>
                <a:srgbClr val="000000"/>
              </a:solidFill>
              <a:latin typeface="思源黑体 Bold" panose="020B0800000000000000"/>
              <a:ea typeface="思源黑体 Bold" panose="020B0800000000000000"/>
              <a:cs typeface="思源黑体 Bold" panose="020B0800000000000000"/>
              <a:sym typeface="思源黑体 Bold" panose="020B0800000000000000"/>
            </a:endParaRPr>
          </a:p>
        </p:txBody>
      </p:sp>
      <p:sp>
        <p:nvSpPr>
          <p:cNvPr id="9" name="Freeform 9"/>
          <p:cNvSpPr/>
          <p:nvPr/>
        </p:nvSpPr>
        <p:spPr>
          <a:xfrm>
            <a:off x="9495095" y="514350"/>
            <a:ext cx="7375816" cy="9258300"/>
          </a:xfrm>
          <a:custGeom>
            <a:avLst/>
            <a:gdLst/>
            <a:ahLst/>
            <a:cxnLst/>
            <a:rect l="l" t="t" r="r" b="b"/>
            <a:pathLst>
              <a:path w="7375816" h="9258300">
                <a:moveTo>
                  <a:pt x="0" y="0"/>
                </a:moveTo>
                <a:lnTo>
                  <a:pt x="7375815" y="0"/>
                </a:lnTo>
                <a:lnTo>
                  <a:pt x="7375815" y="9258300"/>
                </a:lnTo>
                <a:lnTo>
                  <a:pt x="0" y="9258300"/>
                </a:lnTo>
                <a:lnTo>
                  <a:pt x="0" y="0"/>
                </a:lnTo>
                <a:close/>
              </a:path>
            </a:pathLst>
          </a:custGeom>
          <a:blipFill>
            <a:blip r:embed="rId1"/>
            <a:stretch>
              <a:fillRect/>
            </a:stretch>
          </a:blipFill>
        </p:spPr>
      </p:sp>
      <p:grpSp>
        <p:nvGrpSpPr>
          <p:cNvPr id="10" name="Group 10"/>
          <p:cNvGrpSpPr/>
          <p:nvPr/>
        </p:nvGrpSpPr>
        <p:grpSpPr>
          <a:xfrm>
            <a:off x="8242798" y="7904987"/>
            <a:ext cx="358087" cy="3580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9255"/>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a:off x="17259300" y="6554844"/>
            <a:ext cx="262408" cy="26240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16" name="Group 16"/>
          <p:cNvGrpSpPr/>
          <p:nvPr/>
        </p:nvGrpSpPr>
        <p:grpSpPr>
          <a:xfrm>
            <a:off x="16101057" y="5452397"/>
            <a:ext cx="170096" cy="17009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19" name="Group 19"/>
          <p:cNvGrpSpPr/>
          <p:nvPr/>
        </p:nvGrpSpPr>
        <p:grpSpPr>
          <a:xfrm>
            <a:off x="10069962" y="2585494"/>
            <a:ext cx="384717" cy="38471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EA6"/>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22" name="Group 22"/>
          <p:cNvGrpSpPr/>
          <p:nvPr/>
        </p:nvGrpSpPr>
        <p:grpSpPr>
          <a:xfrm>
            <a:off x="688389" y="4700325"/>
            <a:ext cx="443175" cy="44317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3A7EB"/>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sp>
        <p:nvSpPr>
          <p:cNvPr id="25" name="Freeform 25"/>
          <p:cNvSpPr/>
          <p:nvPr/>
        </p:nvSpPr>
        <p:spPr>
          <a:xfrm>
            <a:off x="-1653063" y="-1543050"/>
            <a:ext cx="6044088" cy="4784903"/>
          </a:xfrm>
          <a:custGeom>
            <a:avLst/>
            <a:gdLst/>
            <a:ahLst/>
            <a:cxnLst/>
            <a:rect l="l" t="t" r="r" b="b"/>
            <a:pathLst>
              <a:path w="6044088" h="4784903">
                <a:moveTo>
                  <a:pt x="0" y="0"/>
                </a:moveTo>
                <a:lnTo>
                  <a:pt x="6044088" y="0"/>
                </a:lnTo>
                <a:lnTo>
                  <a:pt x="6044088" y="4784903"/>
                </a:lnTo>
                <a:lnTo>
                  <a:pt x="0" y="4784903"/>
                </a:lnTo>
                <a:lnTo>
                  <a:pt x="0" y="0"/>
                </a:lnTo>
                <a:close/>
              </a:path>
            </a:pathLst>
          </a:custGeom>
          <a:blipFill>
            <a:blip r:embed="rId2"/>
            <a:stretch>
              <a:fillRect/>
            </a:stretch>
          </a:blipFill>
        </p:spPr>
      </p:sp>
      <p:sp>
        <p:nvSpPr>
          <p:cNvPr id="26" name="Freeform 26"/>
          <p:cNvSpPr/>
          <p:nvPr/>
        </p:nvSpPr>
        <p:spPr>
          <a:xfrm rot="900133">
            <a:off x="6336392" y="1935744"/>
            <a:ext cx="2068933" cy="2068933"/>
          </a:xfrm>
          <a:custGeom>
            <a:avLst/>
            <a:gdLst/>
            <a:ahLst/>
            <a:cxnLst/>
            <a:rect l="l" t="t" r="r" b="b"/>
            <a:pathLst>
              <a:path w="2068933" h="2068933">
                <a:moveTo>
                  <a:pt x="0" y="0"/>
                </a:moveTo>
                <a:lnTo>
                  <a:pt x="2068933" y="0"/>
                </a:lnTo>
                <a:lnTo>
                  <a:pt x="2068933" y="2068933"/>
                </a:lnTo>
                <a:lnTo>
                  <a:pt x="0" y="2068933"/>
                </a:lnTo>
                <a:lnTo>
                  <a:pt x="0" y="0"/>
                </a:lnTo>
                <a:close/>
              </a:path>
            </a:pathLst>
          </a:custGeom>
          <a:blipFill>
            <a:blip r:embed="rId3"/>
            <a:stretch>
              <a:fillRect/>
            </a:stretch>
          </a:blipFill>
        </p:spPr>
      </p:sp>
      <p:sp>
        <p:nvSpPr>
          <p:cNvPr id="27" name="Freeform 27"/>
          <p:cNvSpPr/>
          <p:nvPr/>
        </p:nvSpPr>
        <p:spPr>
          <a:xfrm rot="1220164">
            <a:off x="15562110" y="2321559"/>
            <a:ext cx="1418085" cy="1330140"/>
          </a:xfrm>
          <a:custGeom>
            <a:avLst/>
            <a:gdLst/>
            <a:ahLst/>
            <a:cxnLst/>
            <a:rect l="l" t="t" r="r" b="b"/>
            <a:pathLst>
              <a:path w="1418085" h="1330140">
                <a:moveTo>
                  <a:pt x="0" y="0"/>
                </a:moveTo>
                <a:lnTo>
                  <a:pt x="1418085" y="0"/>
                </a:lnTo>
                <a:lnTo>
                  <a:pt x="1418085" y="1330140"/>
                </a:lnTo>
                <a:lnTo>
                  <a:pt x="0" y="1330140"/>
                </a:lnTo>
                <a:lnTo>
                  <a:pt x="0" y="0"/>
                </a:lnTo>
                <a:close/>
              </a:path>
            </a:pathLst>
          </a:custGeom>
          <a:blipFill>
            <a:blip r:embed="rId4"/>
            <a:stretch>
              <a:fillRect l="-11359" t="-16302" r="-13896" b="-17234"/>
            </a:stretch>
          </a:blipFill>
        </p:spPr>
      </p:sp>
      <p:sp>
        <p:nvSpPr>
          <p:cNvPr id="28" name="TextBox 28"/>
          <p:cNvSpPr txBox="1"/>
          <p:nvPr/>
        </p:nvSpPr>
        <p:spPr>
          <a:xfrm>
            <a:off x="1659403" y="952500"/>
            <a:ext cx="4423763" cy="233088"/>
          </a:xfrm>
          <a:prstGeom prst="rect">
            <a:avLst/>
          </a:prstGeom>
        </p:spPr>
        <p:txBody>
          <a:bodyPr lIns="0" tIns="0" rIns="0" bIns="0" rtlCol="0" anchor="t">
            <a:spAutoFit/>
          </a:bodyPr>
          <a:lstStyle/>
          <a:p>
            <a:pPr algn="l">
              <a:lnSpc>
                <a:spcPts val="1730"/>
              </a:lnSpc>
            </a:pPr>
            <a:r>
              <a:rPr lang="en-US" sz="1605">
                <a:solidFill>
                  <a:srgbClr val="000000"/>
                </a:solidFill>
                <a:latin typeface="Poppins" panose="00000500000000000000"/>
                <a:ea typeface="Poppins" panose="00000500000000000000"/>
                <a:cs typeface="Poppins" panose="00000500000000000000"/>
                <a:sym typeface="Poppins" panose="00000500000000000000"/>
              </a:rPr>
              <a:t>THANK YOU</a:t>
            </a:r>
            <a:endParaRPr lang="en-US" sz="1605">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29" name="TextBox 29"/>
          <p:cNvSpPr txBox="1"/>
          <p:nvPr/>
        </p:nvSpPr>
        <p:spPr>
          <a:xfrm>
            <a:off x="5158977" y="952500"/>
            <a:ext cx="4423763" cy="233088"/>
          </a:xfrm>
          <a:prstGeom prst="rect">
            <a:avLst/>
          </a:prstGeom>
        </p:spPr>
        <p:txBody>
          <a:bodyPr lIns="0" tIns="0" rIns="0" bIns="0" rtlCol="0" anchor="t">
            <a:spAutoFit/>
          </a:bodyPr>
          <a:lstStyle/>
          <a:p>
            <a:pPr algn="l">
              <a:lnSpc>
                <a:spcPts val="1730"/>
              </a:lnSpc>
            </a:pPr>
            <a:r>
              <a:rPr lang="en-US" sz="1605">
                <a:solidFill>
                  <a:srgbClr val="000000"/>
                </a:solidFill>
                <a:latin typeface="Poppins" panose="00000500000000000000"/>
                <a:ea typeface="Poppins" panose="00000500000000000000"/>
                <a:cs typeface="Poppins" panose="00000500000000000000"/>
                <a:sym typeface="Poppins" panose="00000500000000000000"/>
              </a:rPr>
              <a:t>THANK YOU</a:t>
            </a:r>
            <a:endParaRPr lang="en-US" sz="1605">
              <a:solidFill>
                <a:srgbClr val="000000"/>
              </a:solidFill>
              <a:latin typeface="Poppins" panose="00000500000000000000"/>
              <a:ea typeface="Poppins" panose="00000500000000000000"/>
              <a:cs typeface="Poppins" panose="00000500000000000000"/>
              <a:sym typeface="Poppins" panose="00000500000000000000"/>
            </a:endParaRPr>
          </a:p>
        </p:txBody>
      </p:sp>
      <p:sp>
        <p:nvSpPr>
          <p:cNvPr id="30" name="TextBox 30"/>
          <p:cNvSpPr txBox="1"/>
          <p:nvPr/>
        </p:nvSpPr>
        <p:spPr>
          <a:xfrm>
            <a:off x="15375176" y="1028700"/>
            <a:ext cx="1884124" cy="243507"/>
          </a:xfrm>
          <a:prstGeom prst="rect">
            <a:avLst/>
          </a:prstGeom>
        </p:spPr>
        <p:txBody>
          <a:bodyPr lIns="0" tIns="0" rIns="0" bIns="0" rtlCol="0" anchor="t">
            <a:spAutoFit/>
          </a:bodyPr>
          <a:lstStyle/>
          <a:p>
            <a:pPr algn="r">
              <a:lnSpc>
                <a:spcPts val="1730"/>
              </a:lnSpc>
            </a:pPr>
            <a:r>
              <a:rPr lang="en-US" sz="1605" b="1">
                <a:solidFill>
                  <a:srgbClr val="000000"/>
                </a:solidFill>
                <a:latin typeface="Poppins Bold"/>
                <a:ea typeface="Poppins Bold"/>
                <a:cs typeface="Poppins Bold"/>
                <a:sym typeface="Poppins Bold"/>
              </a:rPr>
              <a:t>THANK YOU</a:t>
            </a:r>
            <a:endParaRPr lang="en-US" sz="1605" b="1">
              <a:solidFill>
                <a:srgbClr val="000000"/>
              </a:solidFill>
              <a:latin typeface="Poppins Bold"/>
              <a:ea typeface="Poppins Bold"/>
              <a:cs typeface="Poppins Bold"/>
              <a:sym typeface="Poppins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8190514" y="952500"/>
            <a:ext cx="11839575" cy="10868025"/>
          </a:xfrm>
          <a:custGeom>
            <a:avLst/>
            <a:gdLst/>
            <a:ahLst/>
            <a:cxnLst/>
            <a:rect l="l" t="t" r="r" b="b"/>
            <a:pathLst>
              <a:path w="11839575" h="10868025">
                <a:moveTo>
                  <a:pt x="0" y="0"/>
                </a:moveTo>
                <a:lnTo>
                  <a:pt x="11839575" y="0"/>
                </a:lnTo>
                <a:lnTo>
                  <a:pt x="11839575" y="10868025"/>
                </a:lnTo>
                <a:lnTo>
                  <a:pt x="0" y="10868025"/>
                </a:lnTo>
                <a:lnTo>
                  <a:pt x="0" y="0"/>
                </a:lnTo>
                <a:close/>
              </a:path>
            </a:pathLst>
          </a:custGeom>
          <a:blipFill>
            <a:blip r:embed="rId1"/>
            <a:stretch>
              <a:fillRect/>
            </a:stretch>
          </a:blipFill>
        </p:spPr>
      </p:sp>
      <p:grpSp>
        <p:nvGrpSpPr>
          <p:cNvPr id="7" name="Group 7"/>
          <p:cNvGrpSpPr/>
          <p:nvPr/>
        </p:nvGrpSpPr>
        <p:grpSpPr>
          <a:xfrm>
            <a:off x="0" y="-560794"/>
            <a:ext cx="18288000" cy="1179919"/>
            <a:chOff x="0" y="0"/>
            <a:chExt cx="4816593" cy="310761"/>
          </a:xfrm>
        </p:grpSpPr>
        <p:sp>
          <p:nvSpPr>
            <p:cNvPr id="8" name="Freeform 8"/>
            <p:cNvSpPr/>
            <p:nvPr/>
          </p:nvSpPr>
          <p:spPr>
            <a:xfrm>
              <a:off x="0" y="0"/>
              <a:ext cx="4816592" cy="310761"/>
            </a:xfrm>
            <a:custGeom>
              <a:avLst/>
              <a:gdLst/>
              <a:ahLst/>
              <a:cxnLst/>
              <a:rect l="l" t="t" r="r" b="b"/>
              <a:pathLst>
                <a:path w="4816592" h="310761">
                  <a:moveTo>
                    <a:pt x="21590" y="0"/>
                  </a:moveTo>
                  <a:lnTo>
                    <a:pt x="4795002" y="0"/>
                  </a:lnTo>
                  <a:cubicBezTo>
                    <a:pt x="4800728" y="0"/>
                    <a:pt x="4806220" y="2275"/>
                    <a:pt x="4810269" y="6324"/>
                  </a:cubicBezTo>
                  <a:cubicBezTo>
                    <a:pt x="4814318" y="10372"/>
                    <a:pt x="4816592" y="15864"/>
                    <a:pt x="4816592" y="21590"/>
                  </a:cubicBezTo>
                  <a:lnTo>
                    <a:pt x="4816592" y="289171"/>
                  </a:lnTo>
                  <a:cubicBezTo>
                    <a:pt x="4816592" y="301094"/>
                    <a:pt x="4806926" y="310761"/>
                    <a:pt x="4795002" y="310761"/>
                  </a:cubicBezTo>
                  <a:lnTo>
                    <a:pt x="21590" y="310761"/>
                  </a:lnTo>
                  <a:cubicBezTo>
                    <a:pt x="15864" y="310761"/>
                    <a:pt x="10372" y="308486"/>
                    <a:pt x="6324" y="304437"/>
                  </a:cubicBezTo>
                  <a:cubicBezTo>
                    <a:pt x="2275" y="300388"/>
                    <a:pt x="0" y="294897"/>
                    <a:pt x="0" y="289171"/>
                  </a:cubicBezTo>
                  <a:lnTo>
                    <a:pt x="0" y="21590"/>
                  </a:lnTo>
                  <a:cubicBezTo>
                    <a:pt x="0" y="9666"/>
                    <a:pt x="9666" y="0"/>
                    <a:pt x="21590" y="0"/>
                  </a:cubicBezTo>
                  <a:close/>
                </a:path>
              </a:pathLst>
            </a:custGeom>
            <a:solidFill>
              <a:srgbClr val="43A7EB"/>
            </a:solidFill>
          </p:spPr>
        </p:sp>
        <p:sp>
          <p:nvSpPr>
            <p:cNvPr id="9" name="TextBox 9"/>
            <p:cNvSpPr txBox="1"/>
            <p:nvPr/>
          </p:nvSpPr>
          <p:spPr>
            <a:xfrm>
              <a:off x="0" y="-38100"/>
              <a:ext cx="4816593" cy="3488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10"/>
          <p:cNvGrpSpPr/>
          <p:nvPr/>
        </p:nvGrpSpPr>
        <p:grpSpPr>
          <a:xfrm>
            <a:off x="1067774" y="7210239"/>
            <a:ext cx="1343133" cy="158115"/>
            <a:chOff x="0" y="0"/>
            <a:chExt cx="353747" cy="41644"/>
          </a:xfrm>
        </p:grpSpPr>
        <p:sp>
          <p:nvSpPr>
            <p:cNvPr id="11" name="Freeform 11"/>
            <p:cNvSpPr/>
            <p:nvPr/>
          </p:nvSpPr>
          <p:spPr>
            <a:xfrm>
              <a:off x="0" y="0"/>
              <a:ext cx="353747" cy="41644"/>
            </a:xfrm>
            <a:custGeom>
              <a:avLst/>
              <a:gdLst/>
              <a:ahLst/>
              <a:cxnLst/>
              <a:rect l="l" t="t" r="r" b="b"/>
              <a:pathLst>
                <a:path w="353747" h="41644">
                  <a:moveTo>
                    <a:pt x="0" y="0"/>
                  </a:moveTo>
                  <a:lnTo>
                    <a:pt x="353747" y="0"/>
                  </a:lnTo>
                  <a:lnTo>
                    <a:pt x="353747" y="41644"/>
                  </a:lnTo>
                  <a:lnTo>
                    <a:pt x="0" y="41644"/>
                  </a:lnTo>
                  <a:close/>
                </a:path>
              </a:pathLst>
            </a:custGeom>
            <a:solidFill>
              <a:srgbClr val="FFCE00"/>
            </a:solidFill>
          </p:spPr>
        </p:sp>
        <p:sp>
          <p:nvSpPr>
            <p:cNvPr id="12" name="TextBox 12"/>
            <p:cNvSpPr txBox="1"/>
            <p:nvPr/>
          </p:nvSpPr>
          <p:spPr>
            <a:xfrm>
              <a:off x="0" y="-38100"/>
              <a:ext cx="353747" cy="797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3"/>
          <p:cNvGrpSpPr/>
          <p:nvPr/>
        </p:nvGrpSpPr>
        <p:grpSpPr>
          <a:xfrm>
            <a:off x="2699894" y="7210239"/>
            <a:ext cx="177602" cy="158115"/>
            <a:chOff x="0" y="0"/>
            <a:chExt cx="46776" cy="41644"/>
          </a:xfrm>
        </p:grpSpPr>
        <p:sp>
          <p:nvSpPr>
            <p:cNvPr id="14" name="Freeform 14"/>
            <p:cNvSpPr/>
            <p:nvPr/>
          </p:nvSpPr>
          <p:spPr>
            <a:xfrm>
              <a:off x="0" y="0"/>
              <a:ext cx="46776" cy="41644"/>
            </a:xfrm>
            <a:custGeom>
              <a:avLst/>
              <a:gdLst/>
              <a:ahLst/>
              <a:cxnLst/>
              <a:rect l="l" t="t" r="r" b="b"/>
              <a:pathLst>
                <a:path w="46776" h="41644">
                  <a:moveTo>
                    <a:pt x="0" y="0"/>
                  </a:moveTo>
                  <a:lnTo>
                    <a:pt x="46776" y="0"/>
                  </a:lnTo>
                  <a:lnTo>
                    <a:pt x="46776" y="41644"/>
                  </a:lnTo>
                  <a:lnTo>
                    <a:pt x="0" y="41644"/>
                  </a:lnTo>
                  <a:close/>
                </a:path>
              </a:pathLst>
            </a:custGeom>
            <a:solidFill>
              <a:srgbClr val="FFCE00"/>
            </a:solidFill>
          </p:spPr>
        </p:sp>
        <p:sp>
          <p:nvSpPr>
            <p:cNvPr id="15" name="TextBox 15"/>
            <p:cNvSpPr txBox="1"/>
            <p:nvPr/>
          </p:nvSpPr>
          <p:spPr>
            <a:xfrm>
              <a:off x="0" y="-38100"/>
              <a:ext cx="46776" cy="797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TextBox 21"/>
          <p:cNvSpPr txBox="1"/>
          <p:nvPr/>
        </p:nvSpPr>
        <p:spPr>
          <a:xfrm>
            <a:off x="990600" y="3019113"/>
            <a:ext cx="11481943" cy="1958282"/>
          </a:xfrm>
          <a:prstGeom prst="rect">
            <a:avLst/>
          </a:prstGeom>
        </p:spPr>
        <p:txBody>
          <a:bodyPr lIns="0" tIns="0" rIns="0" bIns="0" rtlCol="0" anchor="t">
            <a:spAutoFit/>
          </a:bodyPr>
          <a:lstStyle/>
          <a:p>
            <a:pPr marL="0" marR="0" lvl="0" indent="0" algn="l" defTabSz="914400" rtl="0" eaLnBrk="1" fontAlgn="auto" latinLnBrk="0" hangingPunct="1">
              <a:lnSpc>
                <a:spcPts val="15270"/>
              </a:lnSpc>
              <a:spcBef>
                <a:spcPts val="0"/>
              </a:spcBef>
              <a:spcAft>
                <a:spcPts val="0"/>
              </a:spcAft>
              <a:buClrTx/>
              <a:buSzTx/>
              <a:buFontTx/>
              <a:buNone/>
              <a:defRPr/>
            </a:pPr>
            <a:r>
              <a:rPr kumimoji="0" lang="zh-CN" altLang="en-US" sz="13165" b="1" i="0" u="none" strike="noStrike" kern="1200" cap="none" spc="0" normalizeH="0" baseline="0" noProof="0" dirty="0">
                <a:ln>
                  <a:noFill/>
                </a:ln>
                <a:solidFill>
                  <a:srgbClr val="000000"/>
                </a:solidFill>
                <a:effectLst/>
                <a:uLnTx/>
                <a:uFillTx/>
                <a:latin typeface="思源黑体 Bold" panose="020B0800000000000000"/>
                <a:ea typeface="思源黑体 Bold" panose="020B0800000000000000"/>
                <a:cs typeface="思源黑体 Bold" panose="020B0800000000000000"/>
                <a:sym typeface="思源黑体 Bold" panose="020B0800000000000000"/>
              </a:rPr>
              <a:t>试卷纯享版</a:t>
            </a:r>
            <a:endParaRPr kumimoji="0" lang="en-US" sz="13165" b="1" i="0" u="none" strike="noStrike" kern="1200" cap="none" spc="0" normalizeH="0" baseline="0" noProof="0" dirty="0">
              <a:ln>
                <a:noFill/>
              </a:ln>
              <a:solidFill>
                <a:srgbClr val="000000"/>
              </a:solidFill>
              <a:effectLst/>
              <a:uLnTx/>
              <a:uFillTx/>
              <a:latin typeface="思源黑体 Bold" panose="020B0800000000000000"/>
              <a:ea typeface="思源黑体 Bold" panose="020B0800000000000000"/>
              <a:cs typeface="思源黑体 Bold" panose="020B0800000000000000"/>
              <a:sym typeface="思源黑体 Bold" panose="020B080000000000000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76198" y="147479"/>
            <a:ext cx="18059402" cy="12659876"/>
          </a:xfrm>
          <a:prstGeom prst="rect">
            <a:avLst/>
          </a:prstGeom>
          <a:noFill/>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Days of heavy rain caused dangerous flooding in central Texas on Friday. The Guadalupe River overflowed, flooding neighborhoods and washing away roads and bridges. Hundreds of people had to leave their homes. Officials say this is the worst flooding the region has seen in years. Below is the breakdown of damages by county.</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317500" algn="just"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Below were key updates as of Friday night.</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28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Casualties &amp; Emergency Response</a:t>
            </a:r>
            <a:endParaRPr kumimoji="0" lang="zh-CN" altLang="zh-CN"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floods have killed 24 people, and 25 campers from Camp Mystic remain missing as searches continue. Emergency crews including the Texas National Guard have rescued 237people using helicopters supported by over 500 personnel from federal agencies (including FEMA and the U. S. Coast Guard) that are currently assisting in affected areas.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28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Challenges</a:t>
            </a:r>
            <a:endParaRPr kumimoji="0" lang="zh-CN" altLang="zh-CN"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Rescue teams struggled to reach isolated communities as flooded roads and downed power lines blocked access, delaying critical aid. To make matters worse, early weather warnings had underestimated the flood's severity, leaving residents little time to reach safety.</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28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 Government Response</a:t>
            </a:r>
            <a:endParaRPr kumimoji="0" lang="zh-CN" altLang="zh-CN"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Governor Greg Abbott issued an emergency disaster declaration for 15 central Texas counties, accelerating state funding for recovery efforts. Lieutenant Governor Dan Patrick noted communication outages likely delayed locating missing campers.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28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 Recovery Outlook</a:t>
            </a:r>
            <a:endParaRPr kumimoji="0" lang="zh-CN" altLang="zh-CN"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Red Cross has set up 12 shelters, helping more than 1,200 displaced families. Environmental agencies warn that flooded factories could cause pollution. Meanwhile , transportation officials say highway repairs may take weeks.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2" name="表格 11"/>
          <p:cNvGraphicFramePr>
            <a:graphicFrameLocks noGrp="1"/>
          </p:cNvGraphicFramePr>
          <p:nvPr/>
        </p:nvGraphicFramePr>
        <p:xfrm>
          <a:off x="3276600" y="1790700"/>
          <a:ext cx="12344400" cy="2194560"/>
        </p:xfrm>
        <a:graphic>
          <a:graphicData uri="http://schemas.openxmlformats.org/drawingml/2006/table">
            <a:tbl>
              <a:tblPr firstRow="1" firstCol="1" bandRow="1"/>
              <a:tblGrid>
                <a:gridCol w="4627726"/>
                <a:gridCol w="3071055"/>
                <a:gridCol w="4645619"/>
              </a:tblGrid>
              <a:tr h="123190">
                <a:tc>
                  <a:txBody>
                    <a:bodyPr/>
                    <a:lstStyle/>
                    <a:p>
                      <a:pPr algn="ctr" fontAlgn="base">
                        <a:lnSpc>
                          <a:spcPct val="100000"/>
                        </a:lnSpc>
                        <a:buNone/>
                      </a:pPr>
                      <a:r>
                        <a:rPr lang="en-US" sz="2400" b="1">
                          <a:solidFill>
                            <a:srgbClr val="000000"/>
                          </a:solidFill>
                          <a:effectLst/>
                          <a:latin typeface="Times New Roman" panose="02020603050405020304" pitchFamily="18" charset="0"/>
                          <a:ea typeface="TimesNewRoman"/>
                          <a:cs typeface="Times New Roman" panose="02020603050405020304" pitchFamily="18" charset="0"/>
                        </a:rPr>
                        <a:t>County</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b="1">
                          <a:solidFill>
                            <a:srgbClr val="000000"/>
                          </a:solidFill>
                          <a:effectLst/>
                          <a:latin typeface="Times New Roman" panose="02020603050405020304" pitchFamily="18" charset="0"/>
                          <a:ea typeface="TimesNewRoman"/>
                          <a:cs typeface="Times New Roman" panose="02020603050405020304" pitchFamily="18" charset="0"/>
                        </a:rPr>
                        <a:t>Economic Losses</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b="1">
                          <a:solidFill>
                            <a:srgbClr val="000000"/>
                          </a:solidFill>
                          <a:effectLst/>
                          <a:latin typeface="Times New Roman" panose="02020603050405020304" pitchFamily="18" charset="0"/>
                          <a:ea typeface="TimesNewRoman"/>
                          <a:cs typeface="Times New Roman" panose="02020603050405020304" pitchFamily="18" charset="0"/>
                        </a:rPr>
                        <a:t>Buildings Damaged</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0810">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Hunt</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$28</a:t>
                      </a:r>
                      <a:r>
                        <a:rPr lang="en-US" sz="2400" b="1">
                          <a:solidFill>
                            <a:srgbClr val="000000"/>
                          </a:solidFill>
                          <a:effectLst/>
                          <a:latin typeface="Times New Roman" panose="02020603050405020304" pitchFamily="18" charset="0"/>
                          <a:ea typeface="TimesNewRoman"/>
                          <a:cs typeface="Times New Roman" panose="02020603050405020304" pitchFamily="18" charset="0"/>
                        </a:rPr>
                        <a:t> </a:t>
                      </a:r>
                      <a:r>
                        <a:rPr lang="en-US" sz="2400">
                          <a:solidFill>
                            <a:srgbClr val="000000"/>
                          </a:solidFill>
                          <a:effectLst/>
                          <a:latin typeface="Times New Roman" panose="02020603050405020304" pitchFamily="18" charset="0"/>
                          <a:ea typeface="TimesNewRoman"/>
                          <a:cs typeface="Times New Roman" panose="02020603050405020304" pitchFamily="18" charset="0"/>
                        </a:rPr>
                        <a:t>million</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85</a:t>
                      </a:r>
                      <a:r>
                        <a:rPr lang="en-US" sz="2400" b="1" dirty="0">
                          <a:solidFill>
                            <a:srgbClr val="000000"/>
                          </a:solidFill>
                          <a:effectLst/>
                          <a:latin typeface="Times New Roman" panose="02020603050405020304" pitchFamily="18" charset="0"/>
                          <a:ea typeface="TimesNewRoman"/>
                          <a:cs typeface="Times New Roman" panose="02020603050405020304" pitchFamily="18" charset="0"/>
                        </a:rPr>
                        <a:t> </a:t>
                      </a:r>
                      <a:r>
                        <a:rPr lang="en-US" sz="2400" dirty="0">
                          <a:solidFill>
                            <a:srgbClr val="000000"/>
                          </a:solidFill>
                          <a:effectLst/>
                          <a:latin typeface="Times New Roman" panose="02020603050405020304" pitchFamily="18" charset="0"/>
                          <a:ea typeface="TimesNewRoman"/>
                          <a:cs typeface="Times New Roman" panose="02020603050405020304" pitchFamily="18" charset="0"/>
                        </a:rPr>
                        <a:t>(including</a:t>
                      </a:r>
                      <a:r>
                        <a:rPr lang="en-US" sz="2400" b="1" dirty="0">
                          <a:solidFill>
                            <a:srgbClr val="000000"/>
                          </a:solidFill>
                          <a:effectLst/>
                          <a:latin typeface="Times New Roman" panose="02020603050405020304" pitchFamily="18" charset="0"/>
                          <a:ea typeface="TimesNewRoman"/>
                          <a:cs typeface="Times New Roman" panose="02020603050405020304" pitchFamily="18" charset="0"/>
                        </a:rPr>
                        <a:t> </a:t>
                      </a:r>
                      <a:r>
                        <a:rPr lang="en-US" sz="2400" dirty="0">
                          <a:solidFill>
                            <a:srgbClr val="000000"/>
                          </a:solidFill>
                          <a:effectLst/>
                          <a:latin typeface="Times New Roman" panose="02020603050405020304" pitchFamily="18" charset="0"/>
                          <a:ea typeface="TimesNewRoman"/>
                          <a:cs typeface="Times New Roman" panose="02020603050405020304" pitchFamily="18" charset="0"/>
                        </a:rPr>
                        <a:t>12</a:t>
                      </a:r>
                      <a:r>
                        <a:rPr lang="en-US" sz="2400" b="1" dirty="0">
                          <a:solidFill>
                            <a:srgbClr val="000000"/>
                          </a:solidFill>
                          <a:effectLst/>
                          <a:latin typeface="Times New Roman" panose="02020603050405020304" pitchFamily="18" charset="0"/>
                          <a:ea typeface="TimesNewRoman"/>
                          <a:cs typeface="Times New Roman" panose="02020603050405020304" pitchFamily="18" charset="0"/>
                        </a:rPr>
                        <a:t> </a:t>
                      </a:r>
                      <a:r>
                        <a:rPr lang="en-US" sz="2400" dirty="0">
                          <a:solidFill>
                            <a:srgbClr val="000000"/>
                          </a:solidFill>
                          <a:effectLst/>
                          <a:latin typeface="Times New Roman" panose="02020603050405020304" pitchFamily="18" charset="0"/>
                          <a:ea typeface="TimesNewRoman"/>
                          <a:cs typeface="Times New Roman" panose="02020603050405020304" pitchFamily="18" charset="0"/>
                        </a:rPr>
                        <a:t>historic</a:t>
                      </a:r>
                      <a:r>
                        <a:rPr lang="en-US" sz="2400" b="1" dirty="0">
                          <a:solidFill>
                            <a:srgbClr val="000000"/>
                          </a:solidFill>
                          <a:effectLst/>
                          <a:latin typeface="Times New Roman" panose="02020603050405020304" pitchFamily="18" charset="0"/>
                          <a:ea typeface="TimesNewRoman"/>
                          <a:cs typeface="Times New Roman" panose="02020603050405020304" pitchFamily="18" charset="0"/>
                        </a:rPr>
                        <a:t> </a:t>
                      </a:r>
                      <a:r>
                        <a:rPr lang="en-US" sz="2400" dirty="0">
                          <a:solidFill>
                            <a:srgbClr val="000000"/>
                          </a:solidFill>
                          <a:effectLst/>
                          <a:latin typeface="Times New Roman" panose="02020603050405020304" pitchFamily="18" charset="0"/>
                          <a:ea typeface="TimesNewRoman"/>
                          <a:cs typeface="Times New Roman" panose="02020603050405020304" pitchFamily="18" charset="0"/>
                        </a:rPr>
                        <a:t>structures)</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0810">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Kerr</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$15 million</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62 (including 3 bridges, 2 historic buildings)</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0810">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Comal</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$5</a:t>
                      </a:r>
                      <a:r>
                        <a:rPr lang="en-US" sz="2400" b="1">
                          <a:solidFill>
                            <a:srgbClr val="000000"/>
                          </a:solidFill>
                          <a:effectLst/>
                          <a:latin typeface="Times New Roman" panose="02020603050405020304" pitchFamily="18" charset="0"/>
                          <a:ea typeface="TimesNewRoman"/>
                          <a:cs typeface="Times New Roman" panose="02020603050405020304" pitchFamily="18" charset="0"/>
                        </a:rPr>
                        <a:t> </a:t>
                      </a:r>
                      <a:r>
                        <a:rPr lang="en-US" sz="2400">
                          <a:solidFill>
                            <a:srgbClr val="000000"/>
                          </a:solidFill>
                          <a:effectLst/>
                          <a:latin typeface="Times New Roman" panose="02020603050405020304" pitchFamily="18" charset="0"/>
                          <a:ea typeface="TimesNewRoman"/>
                          <a:cs typeface="Times New Roman" panose="02020603050405020304" pitchFamily="18" charset="0"/>
                        </a:rPr>
                        <a:t>million</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34(including</a:t>
                      </a:r>
                      <a:r>
                        <a:rPr lang="en-US" sz="2400" b="1">
                          <a:solidFill>
                            <a:srgbClr val="000000"/>
                          </a:solidFill>
                          <a:effectLst/>
                          <a:latin typeface="Times New Roman" panose="02020603050405020304" pitchFamily="18" charset="0"/>
                          <a:ea typeface="TimesNewRoman"/>
                          <a:cs typeface="Times New Roman" panose="02020603050405020304" pitchFamily="18" charset="0"/>
                        </a:rPr>
                        <a:t> </a:t>
                      </a:r>
                      <a:r>
                        <a:rPr lang="en-US" sz="2400">
                          <a:solidFill>
                            <a:srgbClr val="000000"/>
                          </a:solidFill>
                          <a:effectLst/>
                          <a:latin typeface="Times New Roman" panose="02020603050405020304" pitchFamily="18" charset="0"/>
                          <a:ea typeface="TimesNewRoman"/>
                          <a:cs typeface="Times New Roman" panose="02020603050405020304" pitchFamily="18" charset="0"/>
                        </a:rPr>
                        <a:t>2</a:t>
                      </a:r>
                      <a:r>
                        <a:rPr lang="en-US" sz="2400" b="1">
                          <a:solidFill>
                            <a:srgbClr val="000000"/>
                          </a:solidFill>
                          <a:effectLst/>
                          <a:latin typeface="Times New Roman" panose="02020603050405020304" pitchFamily="18" charset="0"/>
                          <a:ea typeface="TimesNewRoman"/>
                          <a:cs typeface="Times New Roman" panose="02020603050405020304" pitchFamily="18" charset="0"/>
                        </a:rPr>
                        <a:t> </a:t>
                      </a:r>
                      <a:r>
                        <a:rPr lang="en-US" sz="2400">
                          <a:solidFill>
                            <a:srgbClr val="000000"/>
                          </a:solidFill>
                          <a:effectLst/>
                          <a:latin typeface="Times New Roman" panose="02020603050405020304" pitchFamily="18" charset="0"/>
                          <a:ea typeface="TimesNewRoman"/>
                          <a:cs typeface="Times New Roman" panose="02020603050405020304" pitchFamily="18" charset="0"/>
                        </a:rPr>
                        <a:t>highways)</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0335">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Blanco</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$2 million</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18(including 1 historic building)</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419100"/>
            <a:ext cx="17678400" cy="83715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B</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altLang="zh-CN" sz="2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mn-cs"/>
              </a:rPr>
              <a:t>1</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 a city of wealth, comfort and fine food, there's a quiet alley(</a:t>
            </a:r>
            <a:r>
              <a:rPr kumimoji="0" lang="zh-CN"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小巷</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in London’s Camden where passers-by often take several photos. Sharing space with elegant cafes and world-class bars, a tiny fruit and vegetable stand seems to have been transported from a country road far away. </a:t>
            </a:r>
            <a:r>
              <a:rPr kumimoji="0" lang="en-US" altLang="zh-CN" sz="30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But</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what makes the stall even more remarkable in the heart of Camden is that payment is on the honor system— customers just throw coins into an old mailbox— and most of the items on offer are priced at £ l in a neighborhood where fresh food usually goes for much, much more.</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greengrocer with a heart of gold——a Chinese immigrant in her 50s who runs this stall alone—— is rarely glimpsed by her grateful customers. Lena Wong rises before dawn to prepare to work in her small plot in Enfield, outside London, Depending on the season, she’ll reap onions, eggplant, green peppers, etc. And she works several overnight shifts every week at a nursing home to supplement her and her husband's modest salaries.</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All this started one day as she was selling produce in Enfield, and a young customer said that he barely earned enough to buy food. “I hate the idea of young people walking around hungry,” Lena Wong said, The seed was planted. “I want young people to feel that they’ re not forgotten, that they are treasured,” she said. “That not everyone is out for himself. I can make money anytime. Right now, I want to give young people a helping hand.”</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Sometimes, when she arrives late in the day, customers get a chance to thank her in person. In return, she's fond of offering botanical sayings that she collected from a life that has had its share of both joy and pain. “Even in a field full of weeds,” Lena Wong likes to say, “you can grow something— if you put in the effort.”</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58586" y="266700"/>
          <a:ext cx="17172214" cy="10058400"/>
        </p:xfrm>
        <a:graphic>
          <a:graphicData uri="http://schemas.openxmlformats.org/drawingml/2006/table">
            <a:tbl>
              <a:tblPr firstRow="1" bandRow="1">
                <a:tableStyleId>{5A111915-BE36-4E01-A7E5-04B1672EAD32}</a:tableStyleId>
              </a:tblPr>
              <a:tblGrid>
                <a:gridCol w="1551214"/>
                <a:gridCol w="2362200"/>
                <a:gridCol w="3733800"/>
                <a:gridCol w="9525000"/>
              </a:tblGrid>
              <a:tr h="677838">
                <a:tc>
                  <a:txBody>
                    <a:bodyPr/>
                    <a:lstStyle/>
                    <a:p>
                      <a:pPr algn="ctr"/>
                      <a:r>
                        <a:rPr lang="zh-CN" altLang="en-US" sz="3600" dirty="0"/>
                        <a:t>语篇</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solidFill>
                      <a:srgbClr val="43A7EB"/>
                    </a:solidFill>
                  </a:tcPr>
                </a:tc>
                <a:tc>
                  <a:txBody>
                    <a:bodyPr/>
                    <a:lstStyle/>
                    <a:p>
                      <a:pPr algn="ctr"/>
                      <a:r>
                        <a:rPr lang="zh-CN" altLang="en-US" sz="3600" dirty="0"/>
                        <a:t>体裁</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solidFill>
                      <a:srgbClr val="43A7EB"/>
                    </a:solidFill>
                  </a:tcPr>
                </a:tc>
                <a:tc>
                  <a:txBody>
                    <a:bodyPr/>
                    <a:lstStyle/>
                    <a:p>
                      <a:pPr algn="ctr"/>
                      <a:r>
                        <a:rPr lang="zh-CN" altLang="en-US" sz="3600" dirty="0"/>
                        <a:t>话题</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solidFill>
                      <a:srgbClr val="43A7EB"/>
                    </a:solidFill>
                  </a:tcPr>
                </a:tc>
                <a:tc>
                  <a:txBody>
                    <a:bodyPr/>
                    <a:lstStyle/>
                    <a:p>
                      <a:pPr algn="ctr"/>
                      <a:r>
                        <a:rPr lang="zh-CN" altLang="en-US" sz="3600" dirty="0"/>
                        <a:t>主要内容</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solidFill>
                      <a:srgbClr val="43A7EB"/>
                    </a:solidFill>
                  </a:tcPr>
                </a:tc>
              </a:tr>
              <a:tr h="1383275">
                <a:tc>
                  <a:txBody>
                    <a:bodyPr/>
                    <a:lstStyle/>
                    <a:p>
                      <a:pPr algn="ctr"/>
                      <a:r>
                        <a:rPr lang="en-US" altLang="zh-CN" sz="3600" dirty="0"/>
                        <a:t>A</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News report</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flooding in central Texas</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报道德克萨斯州中部因暴雨引发危险洪水，瓜达卢佩河泛滥，数百人离家。介绍伤亡与应急响应、救援面临的挑战、政府响应、恢复前景。</a:t>
                      </a:r>
                      <a:endParaRPr lang="zh-CN" altLang="en-US" sz="3000" dirty="0">
                        <a:latin typeface="Times New Roman" panose="02020603050405020304" pitchFamily="18" charset="0"/>
                        <a:cs typeface="Times New Roman" panose="02020603050405020304" pitchFamily="18" charset="0"/>
                      </a:endParaRPr>
                    </a:p>
                  </a:txBody>
                  <a:tcPr marL="137160" marR="137160" marT="68580" marB="68580"/>
                </a:tc>
              </a:tr>
              <a:tr h="1691640">
                <a:tc>
                  <a:txBody>
                    <a:bodyPr/>
                    <a:lstStyle/>
                    <a:p>
                      <a:pPr algn="ctr"/>
                      <a:r>
                        <a:rPr lang="en-US" altLang="zh-CN" sz="3600" dirty="0"/>
                        <a:t>B</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Narrative</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A special fruit - and - vegetable stall in London</a:t>
                      </a:r>
                      <a:endParaRPr lang="en-US" altLang="zh-CN"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讲述了敦卡姆登小巷特殊果蔬摊，摊主华裔移民 </a:t>
                      </a:r>
                      <a:r>
                        <a:rPr lang="en-US" altLang="zh-CN" sz="3000" dirty="0"/>
                        <a:t>Lena Wong </a:t>
                      </a:r>
                      <a:r>
                        <a:rPr lang="zh-CN" altLang="en-US" sz="3000" dirty="0"/>
                        <a:t>凭诚信系统经营、低价售物，因年轻人困境决定帮扶，顾客有机会当面致谢并聆听她的植物格言，考查摊位特点与人物等细节 。</a:t>
                      </a:r>
                      <a:endParaRPr lang="zh-CN" altLang="en-US" sz="3000" dirty="0">
                        <a:latin typeface="Times New Roman" panose="02020603050405020304" pitchFamily="18" charset="0"/>
                        <a:cs typeface="Times New Roman" panose="02020603050405020304" pitchFamily="18" charset="0"/>
                      </a:endParaRPr>
                    </a:p>
                  </a:txBody>
                  <a:tcPr marL="137160" marR="137160" marT="68580" marB="68580"/>
                </a:tc>
              </a:tr>
              <a:tr h="1481624">
                <a:tc>
                  <a:txBody>
                    <a:bodyPr/>
                    <a:lstStyle/>
                    <a:p>
                      <a:pPr algn="ctr"/>
                      <a:r>
                        <a:rPr lang="en-US" altLang="zh-CN" sz="3600" dirty="0"/>
                        <a:t>C</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Expository</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TQ (Technology Quotient)</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讨论了</a:t>
                      </a:r>
                      <a:r>
                        <a:rPr lang="en-US" altLang="zh-CN" sz="3000" dirty="0"/>
                        <a:t>TQ</a:t>
                      </a:r>
                      <a:r>
                        <a:rPr lang="zh-CN" altLang="en-US" sz="3000" dirty="0"/>
                        <a:t>（技术商数 ），类比为理解新技术的超能力，说明其是运用、适应技术的量化能力，对比 </a:t>
                      </a:r>
                      <a:r>
                        <a:rPr lang="en-US" altLang="zh-CN" sz="3000" dirty="0"/>
                        <a:t>IQ</a:t>
                      </a:r>
                      <a:r>
                        <a:rPr lang="zh-CN" altLang="en-US" sz="3000" dirty="0"/>
                        <a:t>、</a:t>
                      </a:r>
                      <a:r>
                        <a:rPr lang="en-US" altLang="zh-CN" sz="3000" dirty="0"/>
                        <a:t>EQ</a:t>
                      </a:r>
                      <a:r>
                        <a:rPr lang="zh-CN" altLang="en-US" sz="3000" dirty="0"/>
                        <a:t>，强调对个人发展及融入技术时代的关键作用，考定义、人群判断等 。</a:t>
                      </a:r>
                      <a:endParaRPr lang="zh-CN" altLang="en-US" sz="3000" dirty="0">
                        <a:latin typeface="Times New Roman" panose="02020603050405020304" pitchFamily="18" charset="0"/>
                        <a:cs typeface="Times New Roman" panose="02020603050405020304" pitchFamily="18" charset="0"/>
                      </a:endParaRPr>
                    </a:p>
                  </a:txBody>
                  <a:tcPr marL="137160" marR="137160" marT="68580" marB="68580"/>
                </a:tc>
              </a:tr>
              <a:tr h="1802449">
                <a:tc>
                  <a:txBody>
                    <a:bodyPr/>
                    <a:lstStyle/>
                    <a:p>
                      <a:pPr algn="ctr"/>
                      <a:r>
                        <a:rPr lang="en-US" altLang="zh-CN" sz="3600" dirty="0"/>
                        <a:t>D</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Expository</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Impacts of roads on wildlife</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剖析道路对野生动物的影响，包括道路杀戮、阻碍迁徙、化学污染及 “生态陷阱” 威胁，也提交通减少时动物的适应案例（如白冠麻雀 ）与部分物种的进化应对（如城市狐狸 ），考影响、推理等 。 </a:t>
                      </a:r>
                      <a:endParaRPr lang="en-US" altLang="zh-CN" sz="3000" dirty="0">
                        <a:latin typeface="Times New Roman" panose="02020603050405020304" pitchFamily="18" charset="0"/>
                        <a:cs typeface="Times New Roman" panose="02020603050405020304" pitchFamily="18" charset="0"/>
                      </a:endParaRPr>
                    </a:p>
                  </a:txBody>
                  <a:tcPr marL="137160" marR="137160" marT="68580" marB="68580"/>
                </a:tc>
              </a:tr>
              <a:tr h="1937508">
                <a:tc>
                  <a:txBody>
                    <a:bodyPr/>
                    <a:lstStyle/>
                    <a:p>
                      <a:pPr algn="ctr"/>
                      <a:r>
                        <a:rPr lang="zh-CN" altLang="en-US" sz="3600" dirty="0"/>
                        <a:t>七</a:t>
                      </a:r>
                      <a:endParaRPr lang="en-US" altLang="zh-CN" sz="3600" dirty="0"/>
                    </a:p>
                    <a:p>
                      <a:pPr algn="ctr"/>
                      <a:r>
                        <a:rPr lang="zh-CN" altLang="en-US" sz="3600" dirty="0"/>
                        <a:t>选</a:t>
                      </a:r>
                      <a:endParaRPr lang="en-US" altLang="zh-CN" sz="3600" dirty="0"/>
                    </a:p>
                    <a:p>
                      <a:pPr algn="ctr"/>
                      <a:r>
                        <a:rPr lang="zh-CN" altLang="en-US" sz="3600" dirty="0"/>
                        <a:t>五</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Expository</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pPr algn="ctr"/>
                      <a:r>
                        <a:rPr lang="en-US" altLang="zh-CN" sz="3600" dirty="0"/>
                        <a:t>AI Companion </a:t>
                      </a:r>
                      <a:endParaRPr lang="zh-CN" altLang="en-US" sz="3600" dirty="0">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zh-CN" altLang="en-US" sz="3000" dirty="0"/>
                        <a:t>本文介绍主开发者 </a:t>
                      </a:r>
                      <a:r>
                        <a:rPr lang="en-US" altLang="zh-CN" sz="3000" dirty="0"/>
                        <a:t>Alex Chen </a:t>
                      </a:r>
                      <a:r>
                        <a:rPr lang="zh-CN" altLang="en-US" sz="3000" dirty="0"/>
                        <a:t>为让交互自然有用，日常优化系统，讲用户（学生、作家 ）对其辅助学习、创作的好评，及团队测试新功能（语音交互等 ），考查语句填充，关联开发目标与用户体验 。</a:t>
                      </a:r>
                      <a:endParaRPr lang="en-US" altLang="zh-CN" sz="3000" dirty="0"/>
                    </a:p>
                  </a:txBody>
                  <a:tcPr marL="137160" marR="137160" marT="68580" marB="68580"/>
                </a:tc>
              </a:tr>
            </a:tbl>
          </a:graphicData>
        </a:graphic>
      </p:graphicFrame>
      <p:pic>
        <p:nvPicPr>
          <p:cNvPr id="3" name="图片 2"/>
          <p:cNvPicPr>
            <a:picLocks noChangeAspect="1"/>
          </p:cNvPicPr>
          <p:nvPr/>
        </p:nvPicPr>
        <p:blipFill>
          <a:blip r:embed="rId1" cstate="screen"/>
          <a:stretch>
            <a:fillRect/>
          </a:stretch>
        </p:blipFill>
        <p:spPr>
          <a:xfrm>
            <a:off x="914400" y="957358"/>
            <a:ext cx="1048419" cy="1057084"/>
          </a:xfrm>
          <a:prstGeom prst="rect">
            <a:avLst/>
          </a:prstGeom>
        </p:spPr>
      </p:pic>
      <p:pic>
        <p:nvPicPr>
          <p:cNvPr id="4" name="图片 3"/>
          <p:cNvPicPr>
            <a:picLocks noChangeAspect="1"/>
          </p:cNvPicPr>
          <p:nvPr/>
        </p:nvPicPr>
        <p:blipFill>
          <a:blip r:embed="rId2" cstate="screen"/>
          <a:stretch>
            <a:fillRect/>
          </a:stretch>
        </p:blipFill>
        <p:spPr>
          <a:xfrm>
            <a:off x="958457" y="2577896"/>
            <a:ext cx="973525" cy="996959"/>
          </a:xfrm>
          <a:prstGeom prst="rect">
            <a:avLst/>
          </a:prstGeom>
        </p:spPr>
      </p:pic>
      <p:pic>
        <p:nvPicPr>
          <p:cNvPr id="5" name="图片 4"/>
          <p:cNvPicPr>
            <a:picLocks noChangeAspect="1"/>
          </p:cNvPicPr>
          <p:nvPr/>
        </p:nvPicPr>
        <p:blipFill>
          <a:blip r:embed="rId3" cstate="screen"/>
          <a:stretch>
            <a:fillRect/>
          </a:stretch>
        </p:blipFill>
        <p:spPr>
          <a:xfrm>
            <a:off x="747519" y="4123953"/>
            <a:ext cx="1335017" cy="1332003"/>
          </a:xfrm>
          <a:prstGeom prst="rect">
            <a:avLst/>
          </a:prstGeom>
        </p:spPr>
      </p:pic>
      <p:pic>
        <p:nvPicPr>
          <p:cNvPr id="6" name="图片 5"/>
          <p:cNvPicPr>
            <a:picLocks noChangeAspect="1"/>
          </p:cNvPicPr>
          <p:nvPr/>
        </p:nvPicPr>
        <p:blipFill>
          <a:blip r:embed="rId4" cstate="screen"/>
          <a:stretch>
            <a:fillRect/>
          </a:stretch>
        </p:blipFill>
        <p:spPr>
          <a:xfrm>
            <a:off x="715876" y="6005054"/>
            <a:ext cx="1579819" cy="1332004"/>
          </a:xfrm>
          <a:prstGeom prst="rect">
            <a:avLst/>
          </a:prstGeom>
        </p:spPr>
      </p:pic>
      <p:grpSp>
        <p:nvGrpSpPr>
          <p:cNvPr id="10" name="Group 2"/>
          <p:cNvGrpSpPr/>
          <p:nvPr/>
        </p:nvGrpSpPr>
        <p:grpSpPr>
          <a:xfrm>
            <a:off x="1921097" y="9155899"/>
            <a:ext cx="6308504" cy="864401"/>
            <a:chOff x="0" y="0"/>
            <a:chExt cx="1837083" cy="245505"/>
          </a:xfrm>
        </p:grpSpPr>
        <p:sp>
          <p:nvSpPr>
            <p:cNvPr id="11" name="Freeform 3"/>
            <p:cNvSpPr/>
            <p:nvPr/>
          </p:nvSpPr>
          <p:spPr>
            <a:xfrm>
              <a:off x="0" y="0"/>
              <a:ext cx="1837083" cy="245505"/>
            </a:xfrm>
            <a:custGeom>
              <a:avLst/>
              <a:gdLst/>
              <a:ahLst/>
              <a:cxnLst/>
              <a:rect l="l" t="t" r="r" b="b"/>
              <a:pathLst>
                <a:path w="1837083" h="245505">
                  <a:moveTo>
                    <a:pt x="61043" y="0"/>
                  </a:moveTo>
                  <a:lnTo>
                    <a:pt x="1776040" y="0"/>
                  </a:lnTo>
                  <a:cubicBezTo>
                    <a:pt x="1809753" y="0"/>
                    <a:pt x="1837083" y="27330"/>
                    <a:pt x="1837083" y="61043"/>
                  </a:cubicBezTo>
                  <a:lnTo>
                    <a:pt x="1837083" y="184462"/>
                  </a:lnTo>
                  <a:cubicBezTo>
                    <a:pt x="1837083" y="200651"/>
                    <a:pt x="1830652" y="216178"/>
                    <a:pt x="1819204" y="227626"/>
                  </a:cubicBezTo>
                  <a:cubicBezTo>
                    <a:pt x="1807756" y="239073"/>
                    <a:pt x="1792230" y="245505"/>
                    <a:pt x="1776040" y="245505"/>
                  </a:cubicBezTo>
                  <a:lnTo>
                    <a:pt x="61043" y="245505"/>
                  </a:lnTo>
                  <a:cubicBezTo>
                    <a:pt x="27330" y="245505"/>
                    <a:pt x="0" y="218175"/>
                    <a:pt x="0" y="184462"/>
                  </a:cubicBezTo>
                  <a:lnTo>
                    <a:pt x="0" y="61043"/>
                  </a:lnTo>
                  <a:cubicBezTo>
                    <a:pt x="0" y="27330"/>
                    <a:pt x="27330" y="0"/>
                    <a:pt x="61043" y="0"/>
                  </a:cubicBezTo>
                  <a:close/>
                </a:path>
              </a:pathLst>
            </a:custGeom>
            <a:solidFill>
              <a:srgbClr val="000000">
                <a:alpha val="0"/>
              </a:srgbClr>
            </a:solidFill>
            <a:ln w="47625" cap="rnd">
              <a:solidFill>
                <a:srgbClr val="43A7EB"/>
              </a:solidFill>
              <a:prstDash val="solid"/>
              <a:round/>
            </a:ln>
          </p:spPr>
        </p:sp>
        <p:sp>
          <p:nvSpPr>
            <p:cNvPr id="12" name="TextBox 4"/>
            <p:cNvSpPr txBox="1"/>
            <p:nvPr/>
          </p:nvSpPr>
          <p:spPr>
            <a:xfrm>
              <a:off x="0" y="-38100"/>
              <a:ext cx="1837083" cy="28360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TextBox 17"/>
          <p:cNvSpPr txBox="1"/>
          <p:nvPr/>
        </p:nvSpPr>
        <p:spPr>
          <a:xfrm>
            <a:off x="2391918" y="9311786"/>
            <a:ext cx="7479768" cy="543101"/>
          </a:xfrm>
          <a:prstGeom prst="rect">
            <a:avLst/>
          </a:prstGeom>
        </p:spPr>
        <p:txBody>
          <a:bodyPr lIns="0" tIns="0" rIns="0" bIns="0" rtlCol="0" anchor="t">
            <a:spAutoFit/>
          </a:bodyPr>
          <a:lstStyle/>
          <a:p>
            <a:pPr marL="0" marR="0" lvl="0" indent="0" algn="l" defTabSz="914400" rtl="0" eaLnBrk="1" fontAlgn="auto" latinLnBrk="0" hangingPunct="1">
              <a:lnSpc>
                <a:spcPts val="3930"/>
              </a:lnSpc>
              <a:spcBef>
                <a:spcPts val="0"/>
              </a:spcBef>
              <a:spcAft>
                <a:spcPts val="0"/>
              </a:spcAft>
              <a:buClrTx/>
              <a:buSzTx/>
              <a:buFontTx/>
              <a:buNone/>
              <a:defRPr/>
            </a:pPr>
            <a:r>
              <a:rPr kumimoji="0" 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BACKGROUND OVERVIEW</a:t>
            </a:r>
            <a:endParaRPr kumimoji="0" 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419100"/>
            <a:ext cx="17678400" cy="87100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New era requires a new vocabulary. Will we still talk about the “mobile” phone when all phones are mobile, or when they are implanted within us?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Technology is everywhere nowadays, especially at work. Some people are really good at using all the cool new tools that keep popping up. They have something called a TQ, or technology quotient. Think of it like a superpower for understanding the latest tech stuff that our great-grandparents would have found really impossible. Having a high TQ means you' re awesome at using all the cool new things that not everyone knows about yet.</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examples are common and becoming more and more frequent. For the parent it might be a home-school video class. For the brand manager it might be search engine boosting. And for the clinician, it might be the role of artificial intelligence in supporting the analysis of a CTscan. TQ attempts to quantify our ability to make sensible use of current technologies and to quickly adapt, embrace and capitalize on future creations. This adoption is critical from a variety of perspectives, from social to business. One trip into the world of ChatGPT and we can see how the dynamics of AI and search are changing for just about everyone.</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Any Mom or Dad can understand the value of IQ and EQ in projecting the potential for a child's success. But what about technology? The ability for the child and the teacher to understand, embrace and </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assimilate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technology will be a defining aspect of their lives as we speed into the future. We are increasingly defined by technology and our active participation in everything from smart phones to Facebook. It might just be time for the basic human needs of food, water and shelter to incorporate technology too. And when that happens, it just might be a good idea to measure it.</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While this shift brings challenges, it's unstoppable. As TQ rises, it will combine with IQ and EQ, reshaping how we live, work, and learn—— turning adaptability with tech into a measurable edge.</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97971"/>
            <a:ext cx="17907000" cy="9530814"/>
          </a:xfrm>
          <a:prstGeom prst="rect">
            <a:avLst/>
          </a:prstGeom>
          <a:noFill/>
        </p:spPr>
        <p:txBody>
          <a:bodyPr wrap="square">
            <a:spAutoFit/>
          </a:bodyPr>
          <a:lstStyle/>
          <a:p>
            <a:pPr marL="0" marR="0" lvl="0" indent="0" algn="ctr" defTabSz="914400" rtl="0" eaLnBrk="1" fontAlgn="auto" latinLnBrk="0" hangingPunct="1">
              <a:lnSpc>
                <a:spcPts val="3200"/>
              </a:lnSpc>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1" fontAlgn="auto" latinLnBrk="0" hangingPunct="1">
              <a:lnSpc>
                <a:spcPts val="32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Through evolution, animals have developed numerous ways to protect themselves from predators(</a:t>
            </a:r>
            <a:r>
              <a:rPr kumimoji="0" lang="zh-CN"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捕食者</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Turtles hide in their shells, and skunks(</a:t>
            </a:r>
            <a:r>
              <a:rPr kumimoji="0" lang="zh-CN"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臭鼬</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use smelly liquid. </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But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these defenses don't work against cars. Environmental journalist Ben Goldfarb explains, “When facing a car, these defenses are useless—— or even harmful.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Staying still is the worst choice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Times New Roman" panose="02020603050405020304" pitchFamily="18" charset="0"/>
              </a:rPr>
              <a:t>Roadkill is a serious threat to wildlife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32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Roads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also</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act as barriers, preventing animals from moving freely. The constant traffic on highways creates what scientists call a “moving fence”——a wall of vehicles that animals avoid crossing. While we often see dead animals like deer or squirrels on roads, we don't see the ones that never try to cross. This isolation can harm animal populations more than roadkill itself.</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32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Chemicals from roads </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also</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damage the environment. Every year, the U. S. uses 20 million tons of road salt to melt ice, which pollutes nearby soil and plants. Cars release metals like zinc and copper, and tires leave behind microplastics. These pollutants make roadsides dangerous for creatures like monarch butterflies, even though these areas could otherwise be good habitats.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32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Roadsides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sometimes attract animals with food like flowers or berries, but this becomes an “ecological trap”. Animals are drawn to these resources, only to face the danger of traffic.</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32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Interestingly</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when traffic decreases, animals quickly adapt. Researchers in the Bay Area found that when cars disappeared for months, white-crowned sparrows— small songbirds——started singing more complex and varied songs. Without traffic noise, they no longer needed to “shout” and could return to their natural behaviors. This shows how much roads affect wildlife—— but also how adaptable animals can be.</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auto" latinLnBrk="0" hangingPunct="1">
              <a:lnSpc>
                <a:spcPts val="32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 6</a:t>
            </a:r>
            <a:r>
              <a:rPr kumimoji="0" lang="en-US" altLang="zh-CN" sz="2800" b="0"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Despite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these challenges, Goldfarb says, certain species have made </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remarkable adaptations</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He notes that Chicago's urban foxes are said to look both ways before crossing the street, “We think about roads as these forces that are universally or exclusively harmful to animals, and certainly they' re incredibly destructive,” he says. “But wildlife is also impressively adaptive and clever and animals are finding ways to make a living in our midst.”</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950" y="190500"/>
            <a:ext cx="17564100" cy="7286610"/>
          </a:xfrm>
          <a:prstGeom prst="rect">
            <a:avLst/>
          </a:prstGeom>
          <a:noFill/>
        </p:spPr>
        <p:txBody>
          <a:bodyPr wrap="square">
            <a:spAutoFit/>
          </a:bodyPr>
          <a:lstStyle/>
          <a:p>
            <a:pPr marL="0" marR="215900" lvl="0" indent="317500" algn="just" defTabSz="914400" rtl="0" eaLnBrk="1" fontAlgn="base" latinLnBrk="0" hangingPunct="1">
              <a:lnSpc>
                <a:spcPts val="33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r>
              <a:rPr kumimoji="0" lang="en-US" altLang="zh-CN" sz="32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1</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Need a quick answer or just a smart assistant </a:t>
            </a:r>
            <a:r>
              <a:rPr kumimoji="0" lang="en-US" altLang="zh-CN" sz="3000" b="0" i="0" u="none"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in your pocket</a:t>
            </a:r>
            <a:r>
              <a:rPr kumimoji="0" lang="en-US" altLang="zh-CN" sz="3000" b="0" i="0" u="none" strike="noStrike" kern="1200" cap="none" spc="0" normalizeH="0" baseline="0" noProof="0" dirty="0">
                <a:ln>
                  <a:noFill/>
                </a:ln>
                <a:effectLst/>
                <a:highlight>
                  <a:srgbClr val="00FFFF"/>
                </a:highlight>
                <a:uLnTx/>
                <a:uFillTx/>
                <a:latin typeface="Times New Roman" panose="02020603050405020304" pitchFamily="18" charset="0"/>
                <a:ea typeface="TimesNewRoman"/>
                <a:cs typeface="Times New Roman" panose="02020603050405020304" pitchFamily="18" charset="0"/>
              </a:rPr>
              <a:t>?</a:t>
            </a:r>
            <a:r>
              <a:rPr kumimoji="0" lang="en-US" altLang="zh-CN" sz="3000" b="0" i="0" u="none"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 The AI Companion offers exactly that— and much more.</a:t>
            </a:r>
            <a:endParaRPr kumimoji="0" lang="zh-CN" altLang="zh-CN" sz="3000" b="0" i="0" u="none" strike="noStrike" kern="1200" cap="none" spc="0" normalizeH="0" baseline="0" noProof="0" dirty="0">
              <a:ln>
                <a:noFill/>
              </a:ln>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203200" lvl="0" indent="317500" algn="just" defTabSz="914400" rtl="0" eaLnBrk="1" fontAlgn="base" latinLnBrk="0" hangingPunct="1">
              <a:lnSpc>
                <a:spcPts val="33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r>
              <a:rPr kumimoji="0" lang="en-US" altLang="zh-CN" sz="3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2</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Alex Chen, the lead AI developer </a:t>
            </a:r>
            <a:r>
              <a:rPr kumimoji="0" lang="en-US" altLang="zh-CN" sz="3000" b="0" i="0" u="none"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behind this project, wears his signature hoodie(</a:t>
            </a:r>
            <a:r>
              <a:rPr kumimoji="0" lang="zh-CN" altLang="zh-CN" sz="3000" b="0" i="0" u="none"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连帽衫</a:t>
            </a:r>
            <a:r>
              <a:rPr kumimoji="0" lang="en-US" altLang="zh-CN" sz="3000" b="0" i="0" u="none"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 and glasses as he adjusts the system daily. His goal</a:t>
            </a:r>
            <a:r>
              <a:rPr kumimoji="0" lang="en-US" altLang="zh-CN" sz="3000" b="0" i="0" u="none" strike="noStrike" kern="1200" cap="none" spc="0" normalizeH="0" baseline="0" noProof="0" dirty="0">
                <a:ln>
                  <a:noFill/>
                </a:ln>
                <a:effectLst/>
                <a:highlight>
                  <a:srgbClr val="00FFFF"/>
                </a:highlight>
                <a:uLnTx/>
                <a:uFillTx/>
                <a:latin typeface="Times New Roman" panose="02020603050405020304" pitchFamily="18" charset="0"/>
                <a:ea typeface="TimesNewRoman"/>
                <a:cs typeface="Times New Roman" panose="02020603050405020304" pitchFamily="18" charset="0"/>
              </a:rPr>
              <a:t>?</a:t>
            </a:r>
            <a:r>
              <a:rPr kumimoji="0" lang="en-US" altLang="zh-CN" sz="3000" b="0" i="0" u="none"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 </a:t>
            </a:r>
            <a:r>
              <a:rPr kumimoji="0" lang="en-US" altLang="zh-CN" sz="3000" b="0" i="0" u="sng"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  36    </a:t>
            </a:r>
            <a:r>
              <a:rPr kumimoji="0" lang="en-US" altLang="zh-CN" sz="3000" b="0" i="0" u="none"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 The AI processes requests in milliseconds, responding with clear, well-structured answers. When users engage with it, a friendly “How can I assist you today?” sets the tone——a small but meaningful touch that makes the exchange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feel personal. Even during peak hours, when thousands of requests flood in all at once, the AI remains reliable, never sacrificing speed or accuracy.</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203200" lvl="0" indent="317500" algn="just" defTabSz="914400" rtl="0" eaLnBrk="1" fontAlgn="base" latinLnBrk="0" hangingPunct="1">
              <a:lnSpc>
                <a:spcPts val="33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r>
              <a:rPr kumimoji="0" lang="en-US" altLang="zh-CN" sz="3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3</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Chen's day begins at 5:30 a. m., </a:t>
            </a:r>
            <a:r>
              <a:rPr kumimoji="0" lang="en-US" altLang="zh-CN" sz="3000" b="0" i="0" u="none"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reviewing user feedback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and working on the Al's learning models.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37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“I want this technology to feel effortless—— like chatting with a knowledgeable friend,” he explains. His passion for AI arises from years of studying machine learning, but what truly drives him is making complex tech accessible to everyone.</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203200" lvl="0" indent="317500" algn="just" defTabSz="914400" rtl="0" eaLnBrk="1" fontAlgn="base" latinLnBrk="0" hangingPunct="1">
              <a:lnSpc>
                <a:spcPts val="33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r>
              <a:rPr kumimoji="0" lang="en-US" altLang="zh-CN" sz="3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4</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38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Lisa Park, a university student majoring in computer science, relies on the AI daily. “It's not just about getting answers—— it's how the AI explains things. Even difficult concepts become easy to grasp,” she says. For her, the AI isn't just a tool.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39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Another user, Mark Reynolds, a freelance writer, adds, “It helps me brainstorm ideas faster than I could alone. The suggestions are creative and actually useful.”</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90500" lvl="0" indent="317500" algn="just" defTabSz="914400" rtl="0" eaLnBrk="1" fontAlgn="base" latinLnBrk="0" hangingPunct="1">
              <a:lnSpc>
                <a:spcPts val="33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r>
              <a:rPr kumimoji="0" lang="en-US" altLang="zh-CN" sz="3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5</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“I can't imagine working on anything else,” Chen admits.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40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His team is already testing new features, like voice interaction and real-time language translation, to expand its capabilities.</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533400" y="7501318"/>
            <a:ext cx="12877800" cy="2702663"/>
          </a:xfrm>
          <a:prstGeom prst="rect">
            <a:avLst/>
          </a:prstGeom>
          <a:solidFill>
            <a:schemeClr val="accent3">
              <a:lumMod val="20000"/>
              <a:lumOff val="80000"/>
            </a:schemeClr>
          </a:solidFill>
        </p:spPr>
        <p:txBody>
          <a:bodyPr wrap="square">
            <a:spAutoFit/>
          </a:bodyPr>
          <a:lstStyle/>
          <a:p>
            <a:pPr marL="0" marR="0" lvl="0" indent="0" algn="just" defTabSz="914400" rtl="0" eaLnBrk="1" fontAlgn="base" latinLnBrk="0" hangingPunct="1">
              <a:lnSpc>
                <a:spcPts val="29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A. It's a study partner that adapts to her learning style.</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base" latinLnBrk="0" hangingPunct="1">
              <a:lnSpc>
                <a:spcPts val="29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B. To ensure every interaction feels natural and helpful.</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base" latinLnBrk="0" hangingPunct="1">
              <a:lnSpc>
                <a:spcPts val="29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C. He organizes weekly user meetings to collect advice.</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base" latinLnBrk="0" hangingPunct="1">
              <a:lnSpc>
                <a:spcPts val="29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D. After five years of refining the AI, he's determined to make it smarter.</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base" latinLnBrk="0" hangingPunct="1">
              <a:lnSpc>
                <a:spcPts val="29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E. Some mornings, he logs in early to push updates before users wake up.</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base" latinLnBrk="0" hangingPunct="1">
              <a:lnSpc>
                <a:spcPts val="29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F. What Chen might not realize is how much his work impacts daily lives.</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base" latinLnBrk="0" hangingPunct="1">
              <a:lnSpc>
                <a:spcPts val="29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G. Not only does it provide instant solutions, it also offers human-like experience.</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2" name="文本框 1"/>
          <p:cNvSpPr txBox="1"/>
          <p:nvPr/>
        </p:nvSpPr>
        <p:spPr>
          <a:xfrm>
            <a:off x="15697200" y="8814549"/>
            <a:ext cx="1877437" cy="769441"/>
          </a:xfrm>
          <a:prstGeom prst="rect">
            <a:avLst/>
          </a:prstGeom>
          <a:solidFill>
            <a:schemeClr val="accent3">
              <a:lumMod val="60000"/>
              <a:lumOff val="40000"/>
            </a:schemeClr>
          </a:solidFill>
        </p:spPr>
        <p:txBody>
          <a:bodyPr wrap="none" rtlCol="0">
            <a:spAutoFit/>
          </a:bodyPr>
          <a:lstStyle/>
          <a:p>
            <a:r>
              <a:rPr lang="zh-CN" altLang="en-US" sz="4400" b="1" dirty="0"/>
              <a:t>七选五</a:t>
            </a:r>
            <a:endParaRPr lang="zh-CN" altLang="en-US" sz="4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4800" y="0"/>
            <a:ext cx="10896600" cy="10248960"/>
          </a:xfrm>
          <a:prstGeom prst="rect">
            <a:avLst/>
          </a:prstGeom>
          <a:noFill/>
        </p:spPr>
        <p:txBody>
          <a:bodyPr wrap="square">
            <a:spAutoFit/>
          </a:bodyPr>
          <a:lstStyle/>
          <a:p>
            <a:pPr marL="0" marR="1778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One afternoon in Sierra Leone's Bombali District, my jeep passed fields where children harvested crops.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41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 I approached a tall, thin teenager working hard under the blazing sun.</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778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“Shouldn't you be in class?” I asked, noticing the pencil behind his ear. Issa, 16,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42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his forehead with a worn-out sleeve. “The school building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43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after the rains,” he explained. “Without walls, we take turns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44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under a mango tree when the teacher comes.” His words revealed Sierra Leone's </a:t>
            </a:r>
            <a:r>
              <a:rPr kumimoji="0" lang="en-US" altLang="zh-CN" sz="3000" b="0" i="0" u="none" strike="noStrike" kern="1200" cap="none" spc="0" normalizeH="0" baseline="0" noProof="0" dirty="0">
                <a:ln>
                  <a:noFill/>
                </a:ln>
                <a:effectLst/>
                <a:uLnTx/>
                <a:uFillTx/>
                <a:latin typeface="Times New Roman" panose="02020603050405020304" pitchFamily="18" charset="0"/>
                <a:ea typeface="TimesNewRoman"/>
                <a:cs typeface="Times New Roman" panose="02020603050405020304" pitchFamily="18" charset="0"/>
              </a:rPr>
              <a:t>contradiction</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in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45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 While the government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46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school fees in 2018 and built hundreds of new schools, many still need repairs. About 32% of children here still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47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primary school— though down from 62% a decade ago.</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524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“Last month,” Issa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48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 “they gave us textbooks”, making a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49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to his barefoot sisters. “But no shoes means no school.” Later, at a UNICEF center, I saw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50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in action: solar lamps, shared notebooks, mobile libraries reaching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51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villages.</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270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National enrollment rose from 1.2 million to 2.1 million since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52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began. Girls’ attendance jumped by 37%, with programs like free lunches helping stop kids from leaving school due to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53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endParaRPr kumimoji="0" lang="zh-CN" altLang="zh-CN" sz="3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14300" lvl="0" indent="317500" algn="just" defTabSz="914400" rtl="0" eaLnBrk="1" fontAlgn="base"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As I left, Issa's sisters in tire-sandals(</a:t>
            </a:r>
            <a:r>
              <a:rPr kumimoji="0" lang="zh-CN"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凉鞋</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were </a:t>
            </a:r>
            <a:r>
              <a:rPr kumimoji="0" lang="en-US" altLang="zh-CN" sz="30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54  </a:t>
            </a:r>
            <a:r>
              <a:rPr kumimoji="0" lang="en-US" altLang="zh-CN" sz="30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 book bicycle. </a:t>
            </a:r>
            <a:r>
              <a:rPr kumimoji="0" lang="en-US" altLang="zh-CN" sz="3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Their laughter showed the </a:t>
            </a:r>
            <a:r>
              <a:rPr kumimoji="0" lang="en-US" altLang="zh-CN" sz="3000" b="0" i="0" u="sng"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  55  </a:t>
            </a:r>
            <a:r>
              <a:rPr kumimoji="0" lang="en-US" altLang="zh-CN" sz="30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NewRoman"/>
                <a:cs typeface="Times New Roman" panose="02020603050405020304" pitchFamily="18" charset="0"/>
              </a:rPr>
              <a:t> of Sierra Leone's education change: every child's right to learn.</a:t>
            </a:r>
            <a:endParaRPr kumimoji="0" lang="zh-CN" altLang="zh-CN" sz="30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1430000" y="0"/>
            <a:ext cx="7010400" cy="10486589"/>
          </a:xfrm>
          <a:prstGeom prst="rect">
            <a:avLst/>
          </a:prstGeom>
          <a:noFill/>
        </p:spPr>
        <p:txBody>
          <a:bodyPr wrap="square">
            <a:spAutoFit/>
          </a:bodyPr>
          <a:lstStyle/>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41. A. Worried		B. Angry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Excited		D. Curious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42. A. wiped  		B. wrapped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covered		D. patted</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43. A. leaked		B. collapsed</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sank			D. cracked</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44. A. playing		B. arguing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sleeping		D. studying</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45. A. economy		B. welfare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education		D. agriculture</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46. A. ended			B. doubled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delayed		D. calculated</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47. A. miss			B. skip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finish			D. hate</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48. A. apologized		B. continued</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whispered		D. committed</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49. A. promise		B. speech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change		D. gesture</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50. A. problems		B. solutions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debates		D. failures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51. A. wealthy		B. crowded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remote		D. dangerous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52. A. challenges		B. reforms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meetings		D. researches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53. A. boredom		B. conflicts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diseases		D. poverty</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54. A. fixing up		B. looking for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running after		D. getting on</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55. A. truth			B. hope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7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secret			D. success</a:t>
            </a:r>
            <a:endParaRPr kumimoji="0" lang="zh-CN"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15" name="文本框 14"/>
          <p:cNvSpPr txBox="1"/>
          <p:nvPr/>
        </p:nvSpPr>
        <p:spPr>
          <a:xfrm>
            <a:off x="9601200" y="9717148"/>
            <a:ext cx="1316386" cy="769441"/>
          </a:xfrm>
          <a:prstGeom prst="rect">
            <a:avLst/>
          </a:prstGeom>
          <a:solidFill>
            <a:schemeClr val="accent3">
              <a:lumMod val="60000"/>
              <a:lumOff val="40000"/>
            </a:schemeClr>
          </a:solidFill>
        </p:spPr>
        <p:txBody>
          <a:bodyPr wrap="none" rtlCol="0">
            <a:spAutoFit/>
          </a:bodyPr>
          <a:lstStyle/>
          <a:p>
            <a:r>
              <a:rPr lang="zh-CN" altLang="en-US" sz="4400" b="1" dirty="0"/>
              <a:t>完形</a:t>
            </a:r>
            <a:endParaRPr lang="zh-CN" altLang="en-US" sz="4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7200" y="952500"/>
            <a:ext cx="17145000" cy="8956298"/>
          </a:xfrm>
          <a:prstGeom prst="rect">
            <a:avLst/>
          </a:prstGeom>
          <a:noFill/>
        </p:spPr>
        <p:txBody>
          <a:bodyPr wrap="square">
            <a:spAutoFit/>
          </a:bodyPr>
          <a:lstStyle/>
          <a:p>
            <a:pPr marL="0" marR="76200" lvl="0" indent="317500" algn="just"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An exhibition at the </a:t>
            </a:r>
            <a:r>
              <a:rPr kumimoji="0" lang="en-US" altLang="zh-CN"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NewRoman"/>
                <a:cs typeface="Times New Roman" panose="02020603050405020304" pitchFamily="18" charset="0"/>
              </a:rPr>
              <a:t>Xingyun</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Art Gallery in Shenzhen is featuring artwork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56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(inspire) by knot-tying, or </a:t>
            </a:r>
            <a:r>
              <a:rPr kumimoji="0" lang="en-US" altLang="zh-CN"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NewRoman"/>
                <a:cs typeface="Times New Roman" panose="02020603050405020304" pitchFamily="18" charset="0"/>
              </a:rPr>
              <a:t>zhongguojie</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in Chinese, which originated in China over 2,500years ago.</a:t>
            </a:r>
            <a:endParaRPr kumimoji="0" lang="zh-CN"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63500" lvl="0" indent="317500" algn="just"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Knot-tying is one of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57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most traditional handicrafts. The interweaving and looping of the ropes reflect the unique aesthetic and cultural connotations of the Chinese nation, according to Liu Xin,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58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is in charge of the exhibition.</a:t>
            </a:r>
            <a:endParaRPr kumimoji="0" lang="zh-CN"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38100" lvl="0" indent="317500" algn="just"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“The exhibition combines knot-tying culture, modern craftsmanship and contemporary art,” says Liu. “We hope to present the rather delicate knot-tying art and its cultural significance in a visual context,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59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initiate dialogues with decorative art, folk art and modernist art.”</a:t>
            </a:r>
            <a:endParaRPr kumimoji="0" lang="zh-CN"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25400" lvl="0" indent="317500" algn="just"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“In knot-tying, each step should aim for a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60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(harmony) and complete pattern. You try to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61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(skillful) manipulate the ropes and guide them to form the desired shape until a perfect knot is created,” explains Chen Yue, a knot-tying enthusiast among the visitors to the exhibition.</a:t>
            </a:r>
            <a:endParaRPr kumimoji="0" lang="zh-CN"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12700" lvl="0" indent="317500" algn="just"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“The crafter's patience and creativity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62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(demonstrate) during the knot-tying process, and any carelessness might lead to flaws,” she adds. “A masterful crafter always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63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(try) to complete the knot with a sense of precision and elegance as a way of respect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64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the art form.”</a:t>
            </a:r>
            <a:endParaRPr kumimoji="0" lang="zh-CN"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Liu says that the symmetry of the knots, the beauty in the strategic arrangement of the ropes, and the flowing lines of the finished work motivated artists </a:t>
            </a:r>
            <a:r>
              <a:rPr kumimoji="0" lang="en-US" altLang="zh-CN" sz="3200" b="0" i="0" u="sng"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65      </a:t>
            </a: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(create) oil paintings, pottery sculptures, digitally-designed patterns and embroidery works for the exhibition.</a:t>
            </a:r>
            <a:endParaRPr kumimoji="0" lang="zh-CN"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17500" algn="just" defTabSz="914400" rtl="0" eaLnBrk="1" fontAlgn="base"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TimesNewRoman"/>
                <a:cs typeface="Times New Roman" panose="02020603050405020304" pitchFamily="18" charset="0"/>
              </a:rPr>
              <a:t> </a:t>
            </a:r>
            <a:endParaRPr kumimoji="0" lang="zh-CN"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2" name="文本框 1"/>
          <p:cNvSpPr txBox="1"/>
          <p:nvPr/>
        </p:nvSpPr>
        <p:spPr>
          <a:xfrm>
            <a:off x="15137765" y="8949779"/>
            <a:ext cx="2448106" cy="769441"/>
          </a:xfrm>
          <a:prstGeom prst="rect">
            <a:avLst/>
          </a:prstGeom>
          <a:solidFill>
            <a:schemeClr val="accent3">
              <a:lumMod val="60000"/>
              <a:lumOff val="40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b="1" dirty="0"/>
              <a:t>语法填空</a:t>
            </a:r>
            <a:endParaRPr lang="zh-CN" altLang="en-US" sz="4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4900" y="5275841"/>
            <a:ext cx="10020300" cy="864401"/>
            <a:chOff x="0" y="0"/>
            <a:chExt cx="1837083" cy="245505"/>
          </a:xfrm>
        </p:grpSpPr>
        <p:sp>
          <p:nvSpPr>
            <p:cNvPr id="3" name="Freeform 3"/>
            <p:cNvSpPr/>
            <p:nvPr/>
          </p:nvSpPr>
          <p:spPr>
            <a:xfrm>
              <a:off x="0" y="0"/>
              <a:ext cx="1837083" cy="245505"/>
            </a:xfrm>
            <a:custGeom>
              <a:avLst/>
              <a:gdLst/>
              <a:ahLst/>
              <a:cxnLst/>
              <a:rect l="l" t="t" r="r" b="b"/>
              <a:pathLst>
                <a:path w="1837083" h="245505">
                  <a:moveTo>
                    <a:pt x="61043" y="0"/>
                  </a:moveTo>
                  <a:lnTo>
                    <a:pt x="1776040" y="0"/>
                  </a:lnTo>
                  <a:cubicBezTo>
                    <a:pt x="1809753" y="0"/>
                    <a:pt x="1837083" y="27330"/>
                    <a:pt x="1837083" y="61043"/>
                  </a:cubicBezTo>
                  <a:lnTo>
                    <a:pt x="1837083" y="184462"/>
                  </a:lnTo>
                  <a:cubicBezTo>
                    <a:pt x="1837083" y="200651"/>
                    <a:pt x="1830652" y="216178"/>
                    <a:pt x="1819204" y="227626"/>
                  </a:cubicBezTo>
                  <a:cubicBezTo>
                    <a:pt x="1807756" y="239073"/>
                    <a:pt x="1792230" y="245505"/>
                    <a:pt x="1776040" y="245505"/>
                  </a:cubicBezTo>
                  <a:lnTo>
                    <a:pt x="61043" y="245505"/>
                  </a:lnTo>
                  <a:cubicBezTo>
                    <a:pt x="27330" y="245505"/>
                    <a:pt x="0" y="218175"/>
                    <a:pt x="0" y="184462"/>
                  </a:cubicBezTo>
                  <a:lnTo>
                    <a:pt x="0" y="61043"/>
                  </a:lnTo>
                  <a:cubicBezTo>
                    <a:pt x="0" y="27330"/>
                    <a:pt x="27330" y="0"/>
                    <a:pt x="61043" y="0"/>
                  </a:cubicBezTo>
                  <a:close/>
                </a:path>
              </a:pathLst>
            </a:custGeom>
            <a:solidFill>
              <a:srgbClr val="000000">
                <a:alpha val="0"/>
              </a:srgbClr>
            </a:solidFill>
            <a:ln w="47625" cap="rnd">
              <a:solidFill>
                <a:srgbClr val="43A7EB"/>
              </a:solidFill>
              <a:prstDash val="solid"/>
              <a:round/>
            </a:ln>
          </p:spPr>
        </p:sp>
        <p:sp>
          <p:nvSpPr>
            <p:cNvPr id="4" name="TextBox 4"/>
            <p:cNvSpPr txBox="1"/>
            <p:nvPr/>
          </p:nvSpPr>
          <p:spPr>
            <a:xfrm>
              <a:off x="0" y="-38100"/>
              <a:ext cx="1837083" cy="28360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Freeform 5"/>
          <p:cNvSpPr/>
          <p:nvPr/>
        </p:nvSpPr>
        <p:spPr>
          <a:xfrm>
            <a:off x="8190514" y="952500"/>
            <a:ext cx="11839575" cy="10868025"/>
          </a:xfrm>
          <a:custGeom>
            <a:avLst/>
            <a:gdLst/>
            <a:ahLst/>
            <a:cxnLst/>
            <a:rect l="l" t="t" r="r" b="b"/>
            <a:pathLst>
              <a:path w="11839575" h="10868025">
                <a:moveTo>
                  <a:pt x="0" y="0"/>
                </a:moveTo>
                <a:lnTo>
                  <a:pt x="11839575" y="0"/>
                </a:lnTo>
                <a:lnTo>
                  <a:pt x="11839575" y="10868025"/>
                </a:lnTo>
                <a:lnTo>
                  <a:pt x="0" y="10868025"/>
                </a:lnTo>
                <a:lnTo>
                  <a:pt x="0" y="0"/>
                </a:lnTo>
                <a:close/>
              </a:path>
            </a:pathLst>
          </a:custGeom>
          <a:blipFill>
            <a:blip r:embed="rId1"/>
            <a:stretch>
              <a:fillRect/>
            </a:stretch>
          </a:blipFill>
        </p:spPr>
      </p:sp>
      <p:sp>
        <p:nvSpPr>
          <p:cNvPr id="6" name="TextBox 6"/>
          <p:cNvSpPr txBox="1"/>
          <p:nvPr/>
        </p:nvSpPr>
        <p:spPr>
          <a:xfrm>
            <a:off x="9667391" y="4767845"/>
            <a:ext cx="7943735" cy="5747330"/>
          </a:xfrm>
          <a:prstGeom prst="rect">
            <a:avLst/>
          </a:prstGeom>
        </p:spPr>
        <p:txBody>
          <a:bodyPr lIns="0" tIns="0" rIns="0" bIns="0" rtlCol="0" anchor="t">
            <a:spAutoFit/>
          </a:bodyPr>
          <a:lstStyle/>
          <a:p>
            <a:pPr marL="0" marR="0" lvl="0" indent="0" algn="r" defTabSz="914400" rtl="0" eaLnBrk="1" fontAlgn="auto" latinLnBrk="0" hangingPunct="1">
              <a:lnSpc>
                <a:spcPts val="42180"/>
              </a:lnSpc>
              <a:spcBef>
                <a:spcPts val="0"/>
              </a:spcBef>
              <a:spcAft>
                <a:spcPts val="0"/>
              </a:spcAft>
              <a:buClrTx/>
              <a:buSzTx/>
              <a:buFontTx/>
              <a:buNone/>
              <a:defRPr/>
            </a:pPr>
            <a:r>
              <a:rPr kumimoji="0" lang="en-US" sz="36365" b="1" i="0" u="none" strike="noStrike" kern="1200" cap="none" spc="1818" normalizeH="0" baseline="0" noProof="0" dirty="0">
                <a:ln>
                  <a:noFill/>
                </a:ln>
                <a:solidFill>
                  <a:srgbClr val="FFFFFF">
                    <a:alpha val="49804"/>
                  </a:srgbClr>
                </a:solidFill>
                <a:effectLst/>
                <a:uLnTx/>
                <a:uFillTx/>
                <a:latin typeface="Poppins Bold"/>
                <a:ea typeface="Poppins Bold"/>
                <a:cs typeface="Poppins Bold"/>
                <a:sym typeface="Poppins Bold"/>
              </a:rPr>
              <a:t>01</a:t>
            </a:r>
            <a:endParaRPr kumimoji="0" lang="en-US" sz="36365" b="1" i="0" u="none" strike="noStrike" kern="1200" cap="none" spc="1818" normalizeH="0" baseline="0" noProof="0" dirty="0">
              <a:ln>
                <a:noFill/>
              </a:ln>
              <a:solidFill>
                <a:srgbClr val="FFFFFF">
                  <a:alpha val="49804"/>
                </a:srgbClr>
              </a:solidFill>
              <a:effectLst/>
              <a:uLnTx/>
              <a:uFillTx/>
              <a:latin typeface="Poppins Bold"/>
              <a:ea typeface="Poppins Bold"/>
              <a:cs typeface="Poppins Bold"/>
              <a:sym typeface="Poppins Bold"/>
            </a:endParaRPr>
          </a:p>
        </p:txBody>
      </p:sp>
      <p:grpSp>
        <p:nvGrpSpPr>
          <p:cNvPr id="7" name="Group 7"/>
          <p:cNvGrpSpPr/>
          <p:nvPr/>
        </p:nvGrpSpPr>
        <p:grpSpPr>
          <a:xfrm>
            <a:off x="0" y="-560794"/>
            <a:ext cx="18288000" cy="1179919"/>
            <a:chOff x="0" y="0"/>
            <a:chExt cx="4816593" cy="310761"/>
          </a:xfrm>
        </p:grpSpPr>
        <p:sp>
          <p:nvSpPr>
            <p:cNvPr id="8" name="Freeform 8"/>
            <p:cNvSpPr/>
            <p:nvPr/>
          </p:nvSpPr>
          <p:spPr>
            <a:xfrm>
              <a:off x="0" y="0"/>
              <a:ext cx="4816592" cy="310761"/>
            </a:xfrm>
            <a:custGeom>
              <a:avLst/>
              <a:gdLst/>
              <a:ahLst/>
              <a:cxnLst/>
              <a:rect l="l" t="t" r="r" b="b"/>
              <a:pathLst>
                <a:path w="4816592" h="310761">
                  <a:moveTo>
                    <a:pt x="21590" y="0"/>
                  </a:moveTo>
                  <a:lnTo>
                    <a:pt x="4795002" y="0"/>
                  </a:lnTo>
                  <a:cubicBezTo>
                    <a:pt x="4800728" y="0"/>
                    <a:pt x="4806220" y="2275"/>
                    <a:pt x="4810269" y="6324"/>
                  </a:cubicBezTo>
                  <a:cubicBezTo>
                    <a:pt x="4814318" y="10372"/>
                    <a:pt x="4816592" y="15864"/>
                    <a:pt x="4816592" y="21590"/>
                  </a:cubicBezTo>
                  <a:lnTo>
                    <a:pt x="4816592" y="289171"/>
                  </a:lnTo>
                  <a:cubicBezTo>
                    <a:pt x="4816592" y="301094"/>
                    <a:pt x="4806926" y="310761"/>
                    <a:pt x="4795002" y="310761"/>
                  </a:cubicBezTo>
                  <a:lnTo>
                    <a:pt x="21590" y="310761"/>
                  </a:lnTo>
                  <a:cubicBezTo>
                    <a:pt x="15864" y="310761"/>
                    <a:pt x="10372" y="308486"/>
                    <a:pt x="6324" y="304437"/>
                  </a:cubicBezTo>
                  <a:cubicBezTo>
                    <a:pt x="2275" y="300388"/>
                    <a:pt x="0" y="294897"/>
                    <a:pt x="0" y="289171"/>
                  </a:cubicBezTo>
                  <a:lnTo>
                    <a:pt x="0" y="21590"/>
                  </a:lnTo>
                  <a:cubicBezTo>
                    <a:pt x="0" y="9666"/>
                    <a:pt x="9666" y="0"/>
                    <a:pt x="21590" y="0"/>
                  </a:cubicBezTo>
                  <a:close/>
                </a:path>
              </a:pathLst>
            </a:custGeom>
            <a:solidFill>
              <a:srgbClr val="43A7EB"/>
            </a:solidFill>
          </p:spPr>
        </p:sp>
        <p:sp>
          <p:nvSpPr>
            <p:cNvPr id="9" name="TextBox 9"/>
            <p:cNvSpPr txBox="1"/>
            <p:nvPr/>
          </p:nvSpPr>
          <p:spPr>
            <a:xfrm>
              <a:off x="0" y="-38100"/>
              <a:ext cx="4816593" cy="348861"/>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10"/>
          <p:cNvGrpSpPr/>
          <p:nvPr/>
        </p:nvGrpSpPr>
        <p:grpSpPr>
          <a:xfrm>
            <a:off x="1067774" y="7210239"/>
            <a:ext cx="1343133" cy="158115"/>
            <a:chOff x="0" y="0"/>
            <a:chExt cx="353747" cy="41644"/>
          </a:xfrm>
        </p:grpSpPr>
        <p:sp>
          <p:nvSpPr>
            <p:cNvPr id="11" name="Freeform 11"/>
            <p:cNvSpPr/>
            <p:nvPr/>
          </p:nvSpPr>
          <p:spPr>
            <a:xfrm>
              <a:off x="0" y="0"/>
              <a:ext cx="353747" cy="41644"/>
            </a:xfrm>
            <a:custGeom>
              <a:avLst/>
              <a:gdLst/>
              <a:ahLst/>
              <a:cxnLst/>
              <a:rect l="l" t="t" r="r" b="b"/>
              <a:pathLst>
                <a:path w="353747" h="41644">
                  <a:moveTo>
                    <a:pt x="0" y="0"/>
                  </a:moveTo>
                  <a:lnTo>
                    <a:pt x="353747" y="0"/>
                  </a:lnTo>
                  <a:lnTo>
                    <a:pt x="353747" y="41644"/>
                  </a:lnTo>
                  <a:lnTo>
                    <a:pt x="0" y="41644"/>
                  </a:lnTo>
                  <a:close/>
                </a:path>
              </a:pathLst>
            </a:custGeom>
            <a:solidFill>
              <a:srgbClr val="FFCE00"/>
            </a:solidFill>
          </p:spPr>
        </p:sp>
        <p:sp>
          <p:nvSpPr>
            <p:cNvPr id="12" name="TextBox 12"/>
            <p:cNvSpPr txBox="1"/>
            <p:nvPr/>
          </p:nvSpPr>
          <p:spPr>
            <a:xfrm>
              <a:off x="0" y="-38100"/>
              <a:ext cx="353747" cy="797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3"/>
          <p:cNvGrpSpPr/>
          <p:nvPr/>
        </p:nvGrpSpPr>
        <p:grpSpPr>
          <a:xfrm>
            <a:off x="2699894" y="7210239"/>
            <a:ext cx="177602" cy="158115"/>
            <a:chOff x="0" y="0"/>
            <a:chExt cx="46776" cy="41644"/>
          </a:xfrm>
        </p:grpSpPr>
        <p:sp>
          <p:nvSpPr>
            <p:cNvPr id="14" name="Freeform 14"/>
            <p:cNvSpPr/>
            <p:nvPr/>
          </p:nvSpPr>
          <p:spPr>
            <a:xfrm>
              <a:off x="0" y="0"/>
              <a:ext cx="46776" cy="41644"/>
            </a:xfrm>
            <a:custGeom>
              <a:avLst/>
              <a:gdLst/>
              <a:ahLst/>
              <a:cxnLst/>
              <a:rect l="l" t="t" r="r" b="b"/>
              <a:pathLst>
                <a:path w="46776" h="41644">
                  <a:moveTo>
                    <a:pt x="0" y="0"/>
                  </a:moveTo>
                  <a:lnTo>
                    <a:pt x="46776" y="0"/>
                  </a:lnTo>
                  <a:lnTo>
                    <a:pt x="46776" y="41644"/>
                  </a:lnTo>
                  <a:lnTo>
                    <a:pt x="0" y="41644"/>
                  </a:lnTo>
                  <a:close/>
                </a:path>
              </a:pathLst>
            </a:custGeom>
            <a:solidFill>
              <a:srgbClr val="FFCE00"/>
            </a:solidFill>
          </p:spPr>
        </p:sp>
        <p:sp>
          <p:nvSpPr>
            <p:cNvPr id="15" name="TextBox 15"/>
            <p:cNvSpPr txBox="1"/>
            <p:nvPr/>
          </p:nvSpPr>
          <p:spPr>
            <a:xfrm>
              <a:off x="0" y="-38100"/>
              <a:ext cx="46776" cy="797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TextBox 17"/>
          <p:cNvSpPr txBox="1"/>
          <p:nvPr/>
        </p:nvSpPr>
        <p:spPr>
          <a:xfrm>
            <a:off x="1349845" y="5457972"/>
            <a:ext cx="9549478" cy="500137"/>
          </a:xfrm>
          <a:prstGeom prst="rect">
            <a:avLst/>
          </a:prstGeom>
        </p:spPr>
        <p:txBody>
          <a:bodyPr wrap="square" lIns="0" tIns="0" rIns="0" bIns="0" rtlCol="0" anchor="t">
            <a:spAutoFit/>
          </a:bodyPr>
          <a:lstStyle/>
          <a:p>
            <a:pPr marL="0" marR="0" lvl="0" indent="0" algn="l" defTabSz="914400" rtl="0" eaLnBrk="1" fontAlgn="auto" latinLnBrk="0" hangingPunct="1">
              <a:lnSpc>
                <a:spcPts val="3930"/>
              </a:lnSpc>
              <a:spcBef>
                <a:spcPts val="0"/>
              </a:spcBef>
              <a:spcAft>
                <a:spcPts val="0"/>
              </a:spcAft>
              <a:buClrTx/>
              <a:buSzTx/>
              <a:buFontTx/>
              <a:buNone/>
              <a:defRPr/>
            </a:pPr>
            <a:r>
              <a:rPr kumimoji="0" 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rPr>
              <a:t>Reading Comprehension Detailed Analysis</a:t>
            </a:r>
            <a:endParaRPr kumimoji="0" lang="en-US" sz="3390" b="1" i="0" u="none" strike="noStrike" kern="1200" cap="none" spc="0" normalizeH="0" baseline="0" noProof="0" dirty="0">
              <a:ln>
                <a:noFill/>
              </a:ln>
              <a:solidFill>
                <a:srgbClr val="43A7EB"/>
              </a:solidFill>
              <a:effectLst/>
              <a:uLnTx/>
              <a:uFillTx/>
              <a:latin typeface="Poppins Bold"/>
              <a:ea typeface="Poppins Bold"/>
              <a:cs typeface="Poppins Bold"/>
              <a:sym typeface="Poppins Bold"/>
            </a:endParaRPr>
          </a:p>
        </p:txBody>
      </p:sp>
      <p:sp>
        <p:nvSpPr>
          <p:cNvPr id="21" name="TextBox 21"/>
          <p:cNvSpPr txBox="1"/>
          <p:nvPr/>
        </p:nvSpPr>
        <p:spPr>
          <a:xfrm>
            <a:off x="1028700" y="3019113"/>
            <a:ext cx="11481943" cy="1958282"/>
          </a:xfrm>
          <a:prstGeom prst="rect">
            <a:avLst/>
          </a:prstGeom>
        </p:spPr>
        <p:txBody>
          <a:bodyPr lIns="0" tIns="0" rIns="0" bIns="0" rtlCol="0" anchor="t">
            <a:spAutoFit/>
          </a:bodyPr>
          <a:lstStyle/>
          <a:p>
            <a:pPr marL="0" marR="0" lvl="0" indent="0" algn="l" defTabSz="914400" rtl="0" eaLnBrk="1" fontAlgn="auto" latinLnBrk="0" hangingPunct="1">
              <a:lnSpc>
                <a:spcPts val="15270"/>
              </a:lnSpc>
              <a:spcBef>
                <a:spcPts val="0"/>
              </a:spcBef>
              <a:spcAft>
                <a:spcPts val="0"/>
              </a:spcAft>
              <a:buClrTx/>
              <a:buSzTx/>
              <a:buFontTx/>
              <a:buNone/>
              <a:defRPr/>
            </a:pPr>
            <a:r>
              <a:rPr kumimoji="0" lang="zh-CN" altLang="en-US" sz="13165" b="1" i="0" u="none" strike="noStrike" kern="1200" cap="none" spc="0" normalizeH="0" baseline="0" noProof="0" dirty="0">
                <a:ln>
                  <a:noFill/>
                </a:ln>
                <a:solidFill>
                  <a:srgbClr val="000000"/>
                </a:solidFill>
                <a:effectLst/>
                <a:uLnTx/>
                <a:uFillTx/>
                <a:latin typeface="思源黑体 Bold" panose="020B0800000000000000"/>
                <a:ea typeface="思源黑体 Bold" panose="020B0800000000000000"/>
                <a:cs typeface="思源黑体 Bold" panose="020B0800000000000000"/>
                <a:sym typeface="思源黑体 Bold" panose="020B0800000000000000"/>
              </a:rPr>
              <a:t>阅读理解详解</a:t>
            </a:r>
            <a:endParaRPr kumimoji="0" lang="en-US" sz="13165" b="1" i="0" u="none" strike="noStrike" kern="1200" cap="none" spc="0" normalizeH="0" baseline="0" noProof="0" dirty="0">
              <a:ln>
                <a:noFill/>
              </a:ln>
              <a:solidFill>
                <a:srgbClr val="000000"/>
              </a:solidFill>
              <a:effectLst/>
              <a:uLnTx/>
              <a:uFillTx/>
              <a:latin typeface="思源黑体 Bold" panose="020B0800000000000000"/>
              <a:ea typeface="思源黑体 Bold" panose="020B0800000000000000"/>
              <a:cs typeface="思源黑体 Bold" panose="020B0800000000000000"/>
              <a:sym typeface="思源黑体 Bold" panose="020B080000000000000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2217815" y="4960345"/>
            <a:ext cx="3837023" cy="1167307"/>
          </a:xfrm>
          <a:prstGeom prst="rect">
            <a:avLst/>
          </a:prstGeom>
        </p:spPr>
        <p:txBody>
          <a:bodyPr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lang="en-US" sz="3330" b="1" spc="266" dirty="0">
                <a:solidFill>
                  <a:srgbClr val="299BE1"/>
                </a:solidFill>
                <a:latin typeface="Arial Black" panose="020B0A04020102020204" pitchFamily="34" charset="0"/>
                <a:ea typeface="思源黑体 2 Bold"/>
                <a:cs typeface="思源黑体 2 Bold"/>
                <a:sym typeface="思源黑体 2 Bold"/>
              </a:rPr>
              <a:t>F</a:t>
            </a:r>
            <a:r>
              <a:rPr kumimoji="0" lang="en-US" sz="3330" b="1" i="0" u="none" strike="noStrike" kern="1200" cap="none" spc="266" normalizeH="0" baseline="0" noProof="0" dirty="0" err="1">
                <a:ln>
                  <a:noFill/>
                </a:ln>
                <a:solidFill>
                  <a:srgbClr val="299BE1"/>
                </a:solidFill>
                <a:effectLst/>
                <a:uLnTx/>
                <a:uFillTx/>
                <a:latin typeface="Arial Black" panose="020B0A04020102020204" pitchFamily="34" charset="0"/>
                <a:ea typeface="思源黑体 2 Bold"/>
                <a:cs typeface="思源黑体 2 Bold"/>
                <a:sym typeface="思源黑体 2 Bold"/>
              </a:rPr>
              <a:t>looding</a:t>
            </a:r>
            <a:r>
              <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 in central Texas</a:t>
            </a:r>
            <a:endPar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2186361" y="2252632"/>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rPr>
              <a:t>A</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6" name="图片 5"/>
          <p:cNvPicPr>
            <a:picLocks noChangeAspect="1"/>
          </p:cNvPicPr>
          <p:nvPr/>
        </p:nvPicPr>
        <p:blipFill>
          <a:blip r:embed="rId2"/>
          <a:stretch>
            <a:fillRect/>
          </a:stretch>
        </p:blipFill>
        <p:spPr>
          <a:xfrm>
            <a:off x="6858000" y="2217145"/>
            <a:ext cx="9753600" cy="548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76198" y="147479"/>
            <a:ext cx="18059402" cy="12659876"/>
          </a:xfrm>
          <a:prstGeom prst="rect">
            <a:avLst/>
          </a:prstGeom>
          <a:noFill/>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Days of heavy rain caused dangerous flooding in central Texas on Friday. The Guadalupe River overflowed, flooding neighborhoods and washing away roads and bridges. Hundreds of people had to leave their homes. Officials say this is the worst flooding the region has seen in years. Below is the breakdown of damages by county.</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indent="317500" algn="just">
              <a:lnSpc>
                <a:spcPts val="28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Below were key updates as of Friday night.</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2800"/>
              </a:lnSpc>
              <a:buNone/>
            </a:pP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1. Casualties &amp; Emergency Response</a:t>
            </a:r>
            <a:endParaRPr lang="zh-CN" altLang="zh-CN" sz="2800" b="1"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28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The floods have killed 24 people, and 25 campers from Camp Mystic remain missing as searches continue. Emergency crews including the Texas National Guard have rescued 237people using helicopters supported by over 500 personnel from federal agencies (including FEMA and the U. S. Coast Guard) that are currently assisting in affected areas.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2800"/>
              </a:lnSpc>
              <a:buNone/>
            </a:pP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2. Challenges</a:t>
            </a:r>
            <a:endParaRPr lang="zh-CN" altLang="zh-CN" sz="2800" b="1"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28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Rescue teams struggled to reach isolated communities as flooded roads and downed power lines blocked access, delaying critical aid. To make matters worse, early weather warnings had underestimated the flood's severity, leaving residents little time to reach safety.</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2800"/>
              </a:lnSpc>
              <a:buNone/>
            </a:pP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3. Government Response</a:t>
            </a:r>
            <a:endParaRPr lang="zh-CN" altLang="zh-CN" sz="2800" b="1"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28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Governor Greg Abbott issued an emergency disaster declaration for 15 central Texas counties, accelerating state funding for recovery efforts. Lieutenant Governor Dan Patrick noted communication outages likely delayed locating missing campers.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2800"/>
              </a:lnSpc>
              <a:buNone/>
            </a:pPr>
            <a:r>
              <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rPr>
              <a:t>4. Recovery Outlook</a:t>
            </a:r>
            <a:endParaRPr lang="zh-CN" altLang="zh-CN" sz="2800" b="1"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lnSpc>
                <a:spcPts val="2800"/>
              </a:lnSpc>
              <a:buNone/>
            </a:pP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The Red Cross has set up 12 shelters, helping more than 1,200 displaced families. Environmental agencies warn that flooded factories could cause pollution. Meanwhile , transportation officials say highway repairs may take weeks.</a:t>
            </a:r>
            <a:endParaRPr lang="zh-CN" altLang="zh-CN" sz="28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ts val="28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2" name="表格 11"/>
          <p:cNvGraphicFramePr>
            <a:graphicFrameLocks noGrp="1"/>
          </p:cNvGraphicFramePr>
          <p:nvPr/>
        </p:nvGraphicFramePr>
        <p:xfrm>
          <a:off x="3276600" y="1790700"/>
          <a:ext cx="12344400" cy="2194560"/>
        </p:xfrm>
        <a:graphic>
          <a:graphicData uri="http://schemas.openxmlformats.org/drawingml/2006/table">
            <a:tbl>
              <a:tblPr firstRow="1" firstCol="1" bandRow="1"/>
              <a:tblGrid>
                <a:gridCol w="4627726"/>
                <a:gridCol w="3071055"/>
                <a:gridCol w="4645619"/>
              </a:tblGrid>
              <a:tr h="123190">
                <a:tc>
                  <a:txBody>
                    <a:bodyPr/>
                    <a:lstStyle/>
                    <a:p>
                      <a:pPr algn="ctr" fontAlgn="base">
                        <a:lnSpc>
                          <a:spcPct val="100000"/>
                        </a:lnSpc>
                        <a:buNone/>
                      </a:pPr>
                      <a:r>
                        <a:rPr lang="en-US" sz="2400" b="1">
                          <a:solidFill>
                            <a:srgbClr val="000000"/>
                          </a:solidFill>
                          <a:effectLst/>
                          <a:latin typeface="Times New Roman" panose="02020603050405020304" pitchFamily="18" charset="0"/>
                          <a:ea typeface="TimesNewRoman"/>
                          <a:cs typeface="Times New Roman" panose="02020603050405020304" pitchFamily="18" charset="0"/>
                        </a:rPr>
                        <a:t>County</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b="1">
                          <a:solidFill>
                            <a:srgbClr val="000000"/>
                          </a:solidFill>
                          <a:effectLst/>
                          <a:latin typeface="Times New Roman" panose="02020603050405020304" pitchFamily="18" charset="0"/>
                          <a:ea typeface="TimesNewRoman"/>
                          <a:cs typeface="Times New Roman" panose="02020603050405020304" pitchFamily="18" charset="0"/>
                        </a:rPr>
                        <a:t>Economic Losses</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b="1">
                          <a:solidFill>
                            <a:srgbClr val="000000"/>
                          </a:solidFill>
                          <a:effectLst/>
                          <a:latin typeface="Times New Roman" panose="02020603050405020304" pitchFamily="18" charset="0"/>
                          <a:ea typeface="TimesNewRoman"/>
                          <a:cs typeface="Times New Roman" panose="02020603050405020304" pitchFamily="18" charset="0"/>
                        </a:rPr>
                        <a:t>Buildings Damaged</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0810">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Hunt</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$28</a:t>
                      </a:r>
                      <a:r>
                        <a:rPr lang="en-US" sz="2400" b="1">
                          <a:solidFill>
                            <a:srgbClr val="000000"/>
                          </a:solidFill>
                          <a:effectLst/>
                          <a:latin typeface="Times New Roman" panose="02020603050405020304" pitchFamily="18" charset="0"/>
                          <a:ea typeface="TimesNewRoman"/>
                          <a:cs typeface="Times New Roman" panose="02020603050405020304" pitchFamily="18" charset="0"/>
                        </a:rPr>
                        <a:t> </a:t>
                      </a:r>
                      <a:r>
                        <a:rPr lang="en-US" sz="2400">
                          <a:solidFill>
                            <a:srgbClr val="000000"/>
                          </a:solidFill>
                          <a:effectLst/>
                          <a:latin typeface="Times New Roman" panose="02020603050405020304" pitchFamily="18" charset="0"/>
                          <a:ea typeface="TimesNewRoman"/>
                          <a:cs typeface="Times New Roman" panose="02020603050405020304" pitchFamily="18" charset="0"/>
                        </a:rPr>
                        <a:t>million</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85</a:t>
                      </a:r>
                      <a:r>
                        <a:rPr lang="en-US" sz="2400" b="1" dirty="0">
                          <a:solidFill>
                            <a:srgbClr val="000000"/>
                          </a:solidFill>
                          <a:effectLst/>
                          <a:latin typeface="Times New Roman" panose="02020603050405020304" pitchFamily="18" charset="0"/>
                          <a:ea typeface="TimesNewRoman"/>
                          <a:cs typeface="Times New Roman" panose="02020603050405020304" pitchFamily="18" charset="0"/>
                        </a:rPr>
                        <a:t> </a:t>
                      </a:r>
                      <a:r>
                        <a:rPr lang="en-US" sz="2400" dirty="0">
                          <a:solidFill>
                            <a:srgbClr val="000000"/>
                          </a:solidFill>
                          <a:effectLst/>
                          <a:latin typeface="Times New Roman" panose="02020603050405020304" pitchFamily="18" charset="0"/>
                          <a:ea typeface="TimesNewRoman"/>
                          <a:cs typeface="Times New Roman" panose="02020603050405020304" pitchFamily="18" charset="0"/>
                        </a:rPr>
                        <a:t>(including</a:t>
                      </a:r>
                      <a:r>
                        <a:rPr lang="en-US" sz="2400" b="1" dirty="0">
                          <a:solidFill>
                            <a:srgbClr val="000000"/>
                          </a:solidFill>
                          <a:effectLst/>
                          <a:latin typeface="Times New Roman" panose="02020603050405020304" pitchFamily="18" charset="0"/>
                          <a:ea typeface="TimesNewRoman"/>
                          <a:cs typeface="Times New Roman" panose="02020603050405020304" pitchFamily="18" charset="0"/>
                        </a:rPr>
                        <a:t> </a:t>
                      </a:r>
                      <a:r>
                        <a:rPr lang="en-US" sz="2400" dirty="0">
                          <a:solidFill>
                            <a:srgbClr val="000000"/>
                          </a:solidFill>
                          <a:effectLst/>
                          <a:latin typeface="Times New Roman" panose="02020603050405020304" pitchFamily="18" charset="0"/>
                          <a:ea typeface="TimesNewRoman"/>
                          <a:cs typeface="Times New Roman" panose="02020603050405020304" pitchFamily="18" charset="0"/>
                        </a:rPr>
                        <a:t>12</a:t>
                      </a:r>
                      <a:r>
                        <a:rPr lang="en-US" sz="2400" b="1" dirty="0">
                          <a:solidFill>
                            <a:srgbClr val="000000"/>
                          </a:solidFill>
                          <a:effectLst/>
                          <a:latin typeface="Times New Roman" panose="02020603050405020304" pitchFamily="18" charset="0"/>
                          <a:ea typeface="TimesNewRoman"/>
                          <a:cs typeface="Times New Roman" panose="02020603050405020304" pitchFamily="18" charset="0"/>
                        </a:rPr>
                        <a:t> </a:t>
                      </a:r>
                      <a:r>
                        <a:rPr lang="en-US" sz="2400" dirty="0">
                          <a:solidFill>
                            <a:srgbClr val="000000"/>
                          </a:solidFill>
                          <a:effectLst/>
                          <a:latin typeface="Times New Roman" panose="02020603050405020304" pitchFamily="18" charset="0"/>
                          <a:ea typeface="TimesNewRoman"/>
                          <a:cs typeface="Times New Roman" panose="02020603050405020304" pitchFamily="18" charset="0"/>
                        </a:rPr>
                        <a:t>historic</a:t>
                      </a:r>
                      <a:r>
                        <a:rPr lang="en-US" sz="2400" b="1" dirty="0">
                          <a:solidFill>
                            <a:srgbClr val="000000"/>
                          </a:solidFill>
                          <a:effectLst/>
                          <a:latin typeface="Times New Roman" panose="02020603050405020304" pitchFamily="18" charset="0"/>
                          <a:ea typeface="TimesNewRoman"/>
                          <a:cs typeface="Times New Roman" panose="02020603050405020304" pitchFamily="18" charset="0"/>
                        </a:rPr>
                        <a:t> </a:t>
                      </a:r>
                      <a:r>
                        <a:rPr lang="en-US" sz="2400" dirty="0">
                          <a:solidFill>
                            <a:srgbClr val="000000"/>
                          </a:solidFill>
                          <a:effectLst/>
                          <a:latin typeface="Times New Roman" panose="02020603050405020304" pitchFamily="18" charset="0"/>
                          <a:ea typeface="TimesNewRoman"/>
                          <a:cs typeface="Times New Roman" panose="02020603050405020304" pitchFamily="18" charset="0"/>
                        </a:rPr>
                        <a:t>structures)</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0810">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Kerr</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$15 million</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62 (including 3 bridges, 2 historic buildings)</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0810">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Comal</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$5</a:t>
                      </a:r>
                      <a:r>
                        <a:rPr lang="en-US" sz="2400" b="1">
                          <a:solidFill>
                            <a:srgbClr val="000000"/>
                          </a:solidFill>
                          <a:effectLst/>
                          <a:latin typeface="Times New Roman" panose="02020603050405020304" pitchFamily="18" charset="0"/>
                          <a:ea typeface="TimesNewRoman"/>
                          <a:cs typeface="Times New Roman" panose="02020603050405020304" pitchFamily="18" charset="0"/>
                        </a:rPr>
                        <a:t> </a:t>
                      </a:r>
                      <a:r>
                        <a:rPr lang="en-US" sz="2400">
                          <a:solidFill>
                            <a:srgbClr val="000000"/>
                          </a:solidFill>
                          <a:effectLst/>
                          <a:latin typeface="Times New Roman" panose="02020603050405020304" pitchFamily="18" charset="0"/>
                          <a:ea typeface="TimesNewRoman"/>
                          <a:cs typeface="Times New Roman" panose="02020603050405020304" pitchFamily="18" charset="0"/>
                        </a:rPr>
                        <a:t>million</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34(including</a:t>
                      </a:r>
                      <a:r>
                        <a:rPr lang="en-US" sz="2400" b="1">
                          <a:solidFill>
                            <a:srgbClr val="000000"/>
                          </a:solidFill>
                          <a:effectLst/>
                          <a:latin typeface="Times New Roman" panose="02020603050405020304" pitchFamily="18" charset="0"/>
                          <a:ea typeface="TimesNewRoman"/>
                          <a:cs typeface="Times New Roman" panose="02020603050405020304" pitchFamily="18" charset="0"/>
                        </a:rPr>
                        <a:t> </a:t>
                      </a:r>
                      <a:r>
                        <a:rPr lang="en-US" sz="2400">
                          <a:solidFill>
                            <a:srgbClr val="000000"/>
                          </a:solidFill>
                          <a:effectLst/>
                          <a:latin typeface="Times New Roman" panose="02020603050405020304" pitchFamily="18" charset="0"/>
                          <a:ea typeface="TimesNewRoman"/>
                          <a:cs typeface="Times New Roman" panose="02020603050405020304" pitchFamily="18" charset="0"/>
                        </a:rPr>
                        <a:t>2</a:t>
                      </a:r>
                      <a:r>
                        <a:rPr lang="en-US" sz="2400" b="1">
                          <a:solidFill>
                            <a:srgbClr val="000000"/>
                          </a:solidFill>
                          <a:effectLst/>
                          <a:latin typeface="Times New Roman" panose="02020603050405020304" pitchFamily="18" charset="0"/>
                          <a:ea typeface="TimesNewRoman"/>
                          <a:cs typeface="Times New Roman" panose="02020603050405020304" pitchFamily="18" charset="0"/>
                        </a:rPr>
                        <a:t> </a:t>
                      </a:r>
                      <a:r>
                        <a:rPr lang="en-US" sz="2400">
                          <a:solidFill>
                            <a:srgbClr val="000000"/>
                          </a:solidFill>
                          <a:effectLst/>
                          <a:latin typeface="Times New Roman" panose="02020603050405020304" pitchFamily="18" charset="0"/>
                          <a:ea typeface="TimesNewRoman"/>
                          <a:cs typeface="Times New Roman" panose="02020603050405020304" pitchFamily="18" charset="0"/>
                        </a:rPr>
                        <a:t>highways)</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0335">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Blanco</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a:solidFill>
                            <a:srgbClr val="000000"/>
                          </a:solidFill>
                          <a:effectLst/>
                          <a:latin typeface="Times New Roman" panose="02020603050405020304" pitchFamily="18" charset="0"/>
                          <a:ea typeface="TimesNewRoman"/>
                          <a:cs typeface="Times New Roman" panose="02020603050405020304" pitchFamily="18" charset="0"/>
                        </a:rPr>
                        <a:t>$2 million</a:t>
                      </a:r>
                      <a:endParaRPr lang="zh-CN" sz="24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00000"/>
                        </a:lnSpc>
                        <a:buNone/>
                      </a:pPr>
                      <a:r>
                        <a:rPr lang="en-US" sz="2400" dirty="0">
                          <a:solidFill>
                            <a:srgbClr val="000000"/>
                          </a:solidFill>
                          <a:effectLst/>
                          <a:latin typeface="Times New Roman" panose="02020603050405020304" pitchFamily="18" charset="0"/>
                          <a:ea typeface="TimesNewRoman"/>
                          <a:cs typeface="Times New Roman" panose="02020603050405020304" pitchFamily="18" charset="0"/>
                        </a:rPr>
                        <a:t>18(including 1 historic building)</a:t>
                      </a:r>
                      <a:endParaRPr lang="zh-CN" sz="24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5" name="矩形 14"/>
          <p:cNvSpPr/>
          <p:nvPr/>
        </p:nvSpPr>
        <p:spPr bwMode="auto">
          <a:xfrm>
            <a:off x="7848600" y="1801586"/>
            <a:ext cx="3124200" cy="2194560"/>
          </a:xfrm>
          <a:prstGeom prst="rect">
            <a:avLst/>
          </a:prstGeom>
          <a:solidFill>
            <a:srgbClr val="F7BF3F">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6" name="文本框 15"/>
          <p:cNvSpPr txBox="1"/>
          <p:nvPr/>
        </p:nvSpPr>
        <p:spPr>
          <a:xfrm>
            <a:off x="7924800" y="3991792"/>
            <a:ext cx="9144000" cy="477054"/>
          </a:xfrm>
          <a:prstGeom prst="rect">
            <a:avLst/>
          </a:prstGeom>
          <a:solidFill>
            <a:srgbClr val="FEF3DC"/>
          </a:solidFill>
          <a:ln w="38100">
            <a:solidFill>
              <a:schemeClr val="tx1"/>
            </a:solidFill>
          </a:ln>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21. Which county was most severely affected in the floods? A</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bwMode="auto">
          <a:xfrm>
            <a:off x="2590800" y="5104467"/>
            <a:ext cx="7315200" cy="524014"/>
          </a:xfrm>
          <a:prstGeom prst="rect">
            <a:avLst/>
          </a:prstGeom>
          <a:solidFill>
            <a:srgbClr val="00B05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18" name="文本框 17"/>
          <p:cNvSpPr txBox="1"/>
          <p:nvPr/>
        </p:nvSpPr>
        <p:spPr>
          <a:xfrm>
            <a:off x="4800602" y="5495719"/>
            <a:ext cx="13182598" cy="477054"/>
          </a:xfrm>
          <a:prstGeom prst="rect">
            <a:avLst/>
          </a:prstGeom>
          <a:solidFill>
            <a:srgbClr val="D1F1DF"/>
          </a:solidFill>
          <a:ln w="38100">
            <a:solidFill>
              <a:schemeClr val="tx1"/>
            </a:solidFill>
          </a:ln>
        </p:spPr>
        <p:txBody>
          <a:bodyPr wrap="square">
            <a:spAutoFit/>
          </a:bodyPr>
          <a:lstStyle/>
          <a:p>
            <a:pPr lvl="0">
              <a:lnSpc>
                <a:spcPts val="3000"/>
              </a:lnSpc>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22. </a:t>
            </a:r>
            <a:r>
              <a:rPr lang="en-US" altLang="zh-CN" sz="2800" dirty="0">
                <a:solidFill>
                  <a:prstClr val="black"/>
                </a:solidFill>
                <a:latin typeface="Times New Roman" panose="02020603050405020304" pitchFamily="18" charset="0"/>
                <a:cs typeface="Times New Roman" panose="02020603050405020304" pitchFamily="18" charset="0"/>
              </a:rPr>
              <a:t>How many people have been saved by emergency crews as of Friday night? B</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文本框 18"/>
          <p:cNvSpPr txBox="1"/>
          <p:nvPr/>
        </p:nvSpPr>
        <p:spPr>
          <a:xfrm>
            <a:off x="4800602" y="7116694"/>
            <a:ext cx="13182598" cy="477054"/>
          </a:xfrm>
          <a:prstGeom prst="rect">
            <a:avLst/>
          </a:prstGeom>
          <a:solidFill>
            <a:srgbClr val="E0EBF7"/>
          </a:solidFill>
          <a:ln w="38100">
            <a:solidFill>
              <a:schemeClr val="tx1"/>
            </a:solidFill>
          </a:ln>
        </p:spPr>
        <p:txBody>
          <a:bodyPr wrap="square">
            <a:spAutoFit/>
          </a:bodyPr>
          <a:lstStyle/>
          <a:p>
            <a:pPr lvl="0">
              <a:lnSpc>
                <a:spcPts val="3000"/>
              </a:lnSpc>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23. </a:t>
            </a:r>
            <a:r>
              <a:rPr lang="en-US" altLang="zh-CN" sz="2800" dirty="0">
                <a:solidFill>
                  <a:prstClr val="black"/>
                </a:solidFill>
                <a:latin typeface="Times New Roman" panose="02020603050405020304" pitchFamily="18" charset="0"/>
                <a:cs typeface="Times New Roman" panose="02020603050405020304" pitchFamily="18" charset="0"/>
              </a:rPr>
              <a:t>What did </a:t>
            </a:r>
            <a:r>
              <a:rPr lang="en-US" altLang="zh-CN" sz="2800" dirty="0">
                <a:solidFill>
                  <a:srgbClr val="FF0000"/>
                </a:solidFill>
                <a:latin typeface="Times New Roman" panose="02020603050405020304" pitchFamily="18" charset="0"/>
                <a:cs typeface="Times New Roman" panose="02020603050405020304" pitchFamily="18" charset="0"/>
              </a:rPr>
              <a:t>Governor Greg Abbott </a:t>
            </a:r>
            <a:r>
              <a:rPr lang="en-US" altLang="zh-CN" sz="2800" dirty="0">
                <a:solidFill>
                  <a:prstClr val="black"/>
                </a:solidFill>
                <a:latin typeface="Times New Roman" panose="02020603050405020304" pitchFamily="18" charset="0"/>
                <a:cs typeface="Times New Roman" panose="02020603050405020304" pitchFamily="18" charset="0"/>
              </a:rPr>
              <a:t>do in response to the disaster? D</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矩形 19"/>
          <p:cNvSpPr/>
          <p:nvPr/>
        </p:nvSpPr>
        <p:spPr bwMode="auto">
          <a:xfrm>
            <a:off x="457200" y="7163654"/>
            <a:ext cx="3962400" cy="524014"/>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1" name="矩形 20"/>
          <p:cNvSpPr/>
          <p:nvPr/>
        </p:nvSpPr>
        <p:spPr bwMode="auto">
          <a:xfrm>
            <a:off x="3853542" y="7627367"/>
            <a:ext cx="10395857" cy="477054"/>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solidFill>
                  <a:srgbClr val="92D050"/>
                </a:solidFill>
              </a:ln>
              <a:solidFill>
                <a:srgbClr val="92D050"/>
              </a:solidFill>
              <a:effectLst/>
              <a:latin typeface="Arial" panose="020B0604020202020204" pitchFamily="34" charset="0"/>
              <a:ea typeface="宋体" panose="02010600030101010101" pitchFamily="2" charset="-122"/>
            </a:endParaRPr>
          </a:p>
        </p:txBody>
      </p:sp>
      <p:sp>
        <p:nvSpPr>
          <p:cNvPr id="22" name="文本框 21"/>
          <p:cNvSpPr txBox="1"/>
          <p:nvPr/>
        </p:nvSpPr>
        <p:spPr>
          <a:xfrm>
            <a:off x="3946071" y="8323639"/>
            <a:ext cx="7026729" cy="1815882"/>
          </a:xfrm>
          <a:prstGeom prst="rect">
            <a:avLst/>
          </a:prstGeom>
          <a:solidFill>
            <a:schemeClr val="accent3">
              <a:lumMod val="40000"/>
              <a:lumOff val="60000"/>
            </a:schemeClr>
          </a:solidFill>
          <a:ln>
            <a:solidFill>
              <a:schemeClr val="tx1"/>
            </a:solidFill>
            <a:prstDash val="lgDash"/>
          </a:ln>
        </p:spPr>
        <p:txBody>
          <a:bodyPr wrap="square">
            <a:spAutoFit/>
          </a:bodyPr>
          <a:lstStyle/>
          <a:p>
            <a:r>
              <a:rPr lang="en-US" altLang="zh-CN" sz="28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i</a:t>
            </a:r>
            <a:r>
              <a:rPr kumimoji="0" lang="en-US" altLang="zh-CN" sz="2800" b="0" i="0" u="none" strike="noStrike" kern="1200" cap="none" spc="0" normalizeH="0" baseline="0" noProof="0" dirty="0" err="1">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ssue</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u="sng" dirty="0">
                <a:solidFill>
                  <a:prstClr val="black"/>
                </a:solidFill>
                <a:latin typeface="Times New Roman" panose="02020603050405020304" pitchFamily="18" charset="0"/>
                <a:cs typeface="Times New Roman" panose="02020603050405020304" pitchFamily="18" charset="0"/>
              </a:rPr>
              <a:t>If you issue a statement or a warning, you make it known formally or publicly. </a:t>
            </a:r>
            <a:endParaRPr lang="en-US" altLang="zh-CN" sz="2800" i="1" u="sng" dirty="0">
              <a:solidFill>
                <a:prstClr val="black"/>
              </a:solidFill>
              <a:latin typeface="Times New Roman" panose="02020603050405020304" pitchFamily="18" charset="0"/>
              <a:cs typeface="Times New Roman" panose="02020603050405020304" pitchFamily="18" charset="0"/>
            </a:endParaRPr>
          </a:p>
          <a:p>
            <a:r>
              <a:rPr lang="en-US" altLang="zh-CN" sz="2800" i="1" dirty="0">
                <a:solidFill>
                  <a:prstClr val="black"/>
                </a:solidFill>
                <a:latin typeface="Times New Roman" panose="02020603050405020304" pitchFamily="18" charset="0"/>
                <a:cs typeface="Times New Roman" panose="02020603050405020304" pitchFamily="18" charset="0"/>
              </a:rPr>
              <a:t>--- issue a statement</a:t>
            </a:r>
            <a:endParaRPr lang="en-US" altLang="zh-CN" sz="2800" i="1" dirty="0">
              <a:solidFill>
                <a:prstClr val="black"/>
              </a:solidFill>
              <a:latin typeface="Times New Roman" panose="02020603050405020304" pitchFamily="18" charset="0"/>
              <a:cs typeface="Times New Roman" panose="02020603050405020304" pitchFamily="18" charset="0"/>
            </a:endParaRPr>
          </a:p>
          <a:p>
            <a:r>
              <a:rPr lang="en-US" altLang="zh-CN" sz="2800" i="1" dirty="0">
                <a:solidFill>
                  <a:prstClr val="black"/>
                </a:solidFill>
                <a:latin typeface="Times New Roman" panose="02020603050405020304" pitchFamily="18" charset="0"/>
                <a:cs typeface="Times New Roman" panose="02020603050405020304" pitchFamily="18" charset="0"/>
              </a:rPr>
              <a:t>---issue a warning</a:t>
            </a:r>
            <a:endParaRPr lang="zh-CN" altLang="en-US"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t="-18444"/>
            </a:stretch>
          </a:blipFill>
        </p:spPr>
      </p:sp>
      <p:grpSp>
        <p:nvGrpSpPr>
          <p:cNvPr id="3" name="Group 3"/>
          <p:cNvGrpSpPr/>
          <p:nvPr/>
        </p:nvGrpSpPr>
        <p:grpSpPr>
          <a:xfrm>
            <a:off x="1156796" y="743553"/>
            <a:ext cx="15974408" cy="8799894"/>
            <a:chOff x="0" y="0"/>
            <a:chExt cx="4207252" cy="2317667"/>
          </a:xfrm>
        </p:grpSpPr>
        <p:sp>
          <p:nvSpPr>
            <p:cNvPr id="4" name="Freeform 4"/>
            <p:cNvSpPr/>
            <p:nvPr/>
          </p:nvSpPr>
          <p:spPr>
            <a:xfrm>
              <a:off x="0" y="0"/>
              <a:ext cx="4207252" cy="2317667"/>
            </a:xfrm>
            <a:custGeom>
              <a:avLst/>
              <a:gdLst/>
              <a:ahLst/>
              <a:cxnLst/>
              <a:rect l="l" t="t" r="r" b="b"/>
              <a:pathLst>
                <a:path w="4207252" h="2317667">
                  <a:moveTo>
                    <a:pt x="0" y="0"/>
                  </a:moveTo>
                  <a:lnTo>
                    <a:pt x="4207252" y="0"/>
                  </a:lnTo>
                  <a:lnTo>
                    <a:pt x="4207252" y="2317667"/>
                  </a:lnTo>
                  <a:lnTo>
                    <a:pt x="0" y="2317667"/>
                  </a:lnTo>
                  <a:close/>
                </a:path>
              </a:pathLst>
            </a:custGeom>
            <a:solidFill>
              <a:srgbClr val="FFFFFF"/>
            </a:solidFill>
            <a:ln w="38100" cap="sq">
              <a:solidFill>
                <a:srgbClr val="000000"/>
              </a:solidFill>
              <a:prstDash val="solid"/>
              <a:miter/>
            </a:ln>
          </p:spPr>
        </p:sp>
        <p:sp>
          <p:nvSpPr>
            <p:cNvPr id="5" name="TextBox 5"/>
            <p:cNvSpPr txBox="1"/>
            <p:nvPr/>
          </p:nvSpPr>
          <p:spPr>
            <a:xfrm>
              <a:off x="0" y="-38100"/>
              <a:ext cx="4207252" cy="2355767"/>
            </a:xfrm>
            <a:prstGeom prst="rect">
              <a:avLst/>
            </a:prstGeom>
          </p:spPr>
          <p:txBody>
            <a:bodyPr lIns="50800" tIns="50800" rIns="50800" bIns="50800" rtlCol="0" anchor="ctr"/>
            <a:lstStyle/>
            <a:p>
              <a:pPr marL="0" marR="0" lvl="0" indent="0" algn="ctr" defTabSz="914400" rtl="0" eaLnBrk="1" fontAlgn="auto" latinLnBrk="0" hangingPunct="1">
                <a:lnSpc>
                  <a:spcPts val="2625"/>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8"/>
          <p:cNvSpPr txBox="1"/>
          <p:nvPr/>
        </p:nvSpPr>
        <p:spPr>
          <a:xfrm>
            <a:off x="2217815" y="4960345"/>
            <a:ext cx="4563985" cy="1770036"/>
          </a:xfrm>
          <a:prstGeom prst="rect">
            <a:avLst/>
          </a:prstGeom>
        </p:spPr>
        <p:txBody>
          <a:bodyPr wrap="square" lIns="0" tIns="0" rIns="0" bIns="0" rtlCol="0" anchor="t">
            <a:spAutoFit/>
          </a:bodyPr>
          <a:lstStyle/>
          <a:p>
            <a:pPr marL="0" marR="0" lvl="0" indent="0" algn="l" defTabSz="914400" rtl="0" eaLnBrk="1" fontAlgn="auto" latinLnBrk="0" hangingPunct="1">
              <a:lnSpc>
                <a:spcPts val="4665"/>
              </a:lnSpc>
              <a:spcBef>
                <a:spcPct val="0"/>
              </a:spcBef>
              <a:spcAft>
                <a:spcPts val="0"/>
              </a:spcAft>
              <a:buClrTx/>
              <a:buSzTx/>
              <a:buFontTx/>
              <a:buNone/>
              <a:defRPr/>
            </a:pPr>
            <a:r>
              <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rPr>
              <a:t>A special fruit-and-vegetable stall in London</a:t>
            </a:r>
            <a:endParaRPr kumimoji="0" lang="en-US" sz="3330" b="1" i="0" u="none" strike="noStrike" kern="1200" cap="none" spc="266" normalizeH="0" baseline="0" noProof="0" dirty="0">
              <a:ln>
                <a:noFill/>
              </a:ln>
              <a:solidFill>
                <a:srgbClr val="299BE1"/>
              </a:solidFill>
              <a:effectLst/>
              <a:uLnTx/>
              <a:uFillTx/>
              <a:latin typeface="Arial Black" panose="020B0A04020102020204" pitchFamily="34" charset="0"/>
              <a:ea typeface="思源黑体 2 Bold"/>
              <a:cs typeface="思源黑体 2 Bold"/>
              <a:sym typeface="思源黑体 2 Bold"/>
            </a:endParaRPr>
          </a:p>
        </p:txBody>
      </p:sp>
      <p:sp>
        <p:nvSpPr>
          <p:cNvPr id="9" name="TextBox 9"/>
          <p:cNvSpPr txBox="1"/>
          <p:nvPr/>
        </p:nvSpPr>
        <p:spPr>
          <a:xfrm>
            <a:off x="2186361" y="2252632"/>
            <a:ext cx="2261116" cy="2141677"/>
          </a:xfrm>
          <a:prstGeom prst="rect">
            <a:avLst/>
          </a:prstGeom>
        </p:spPr>
        <p:txBody>
          <a:bodyPr lIns="0" tIns="0" rIns="0" bIns="0" rtlCol="0" anchor="t">
            <a:spAutoFit/>
          </a:bodyPr>
          <a:lstStyle/>
          <a:p>
            <a:pPr marL="0" marR="0" lvl="0" indent="0" algn="l" defTabSz="914400" rtl="0" eaLnBrk="1" fontAlgn="auto" latinLnBrk="0" hangingPunct="1">
              <a:lnSpc>
                <a:spcPts val="17590"/>
              </a:lnSpc>
              <a:spcBef>
                <a:spcPct val="0"/>
              </a:spcBef>
              <a:spcAft>
                <a:spcPts val="0"/>
              </a:spcAft>
              <a:buClrTx/>
              <a:buSzTx/>
              <a:buFontTx/>
              <a:buNone/>
              <a:defRPr/>
            </a:pPr>
            <a:r>
              <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rPr>
              <a:t>B</a:t>
            </a:r>
            <a:endParaRPr kumimoji="0" lang="en-US" sz="12565" b="0" i="0" u="none" strike="noStrike" kern="1200" cap="none" spc="1005" normalizeH="0" baseline="0" noProof="0" dirty="0">
              <a:ln>
                <a:noFill/>
              </a:ln>
              <a:solidFill>
                <a:srgbClr val="299BE1"/>
              </a:solidFill>
              <a:effectLst/>
              <a:uLnTx/>
              <a:uFillTx/>
              <a:latin typeface="Arial Black" panose="020B0A04020102020204" pitchFamily="34" charset="0"/>
              <a:ea typeface="华文楷体" panose="02010600040101010101" pitchFamily="2" charset="-122"/>
              <a:cs typeface="可画乐淘淘-简"/>
              <a:sym typeface="可画乐淘淘-简"/>
            </a:endParaRPr>
          </a:p>
        </p:txBody>
      </p:sp>
      <p:grpSp>
        <p:nvGrpSpPr>
          <p:cNvPr id="11" name="Group 11"/>
          <p:cNvGrpSpPr/>
          <p:nvPr/>
        </p:nvGrpSpPr>
        <p:grpSpPr>
          <a:xfrm>
            <a:off x="2186361" y="4538831"/>
            <a:ext cx="3899932" cy="235269"/>
            <a:chOff x="0" y="0"/>
            <a:chExt cx="9473438" cy="571500"/>
          </a:xfrm>
        </p:grpSpPr>
        <p:sp>
          <p:nvSpPr>
            <p:cNvPr id="12" name="Freeform 12"/>
            <p:cNvSpPr/>
            <p:nvPr/>
          </p:nvSpPr>
          <p:spPr>
            <a:xfrm>
              <a:off x="0" y="255270"/>
              <a:ext cx="9473438" cy="69850"/>
            </a:xfrm>
            <a:custGeom>
              <a:avLst/>
              <a:gdLst/>
              <a:ahLst/>
              <a:cxnLst/>
              <a:rect l="l" t="t" r="r" b="b"/>
              <a:pathLst>
                <a:path w="9473438" h="69850">
                  <a:moveTo>
                    <a:pt x="9182608" y="0"/>
                  </a:moveTo>
                  <a:lnTo>
                    <a:pt x="0" y="0"/>
                  </a:lnTo>
                  <a:lnTo>
                    <a:pt x="0" y="69850"/>
                  </a:lnTo>
                  <a:lnTo>
                    <a:pt x="9473438" y="69850"/>
                  </a:lnTo>
                  <a:lnTo>
                    <a:pt x="9473438" y="0"/>
                  </a:lnTo>
                  <a:close/>
                </a:path>
              </a:pathLst>
            </a:custGeom>
            <a:solidFill>
              <a:srgbClr val="7085FF"/>
            </a:solidFill>
          </p:spPr>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019300"/>
            <a:ext cx="8743950" cy="6557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419100"/>
            <a:ext cx="17678400" cy="8371523"/>
          </a:xfrm>
          <a:prstGeom prst="rect">
            <a:avLst/>
          </a:prstGeom>
          <a:noFill/>
        </p:spPr>
        <p:txBody>
          <a:bodyPr wrap="square">
            <a:spAutoFit/>
          </a:bodyPr>
          <a:lstStyle/>
          <a:p>
            <a:pPr algn="ctr">
              <a:buNone/>
            </a:pPr>
            <a:r>
              <a:rPr lang="en-US" altLang="zh-CN" sz="2800" b="1" kern="100" dirty="0">
                <a:solidFill>
                  <a:srgbClr val="000000"/>
                </a:solidFill>
                <a:effectLst/>
                <a:latin typeface="Times New Roman" panose="02020603050405020304" pitchFamily="18" charset="0"/>
                <a:ea typeface="宋体" panose="02010600030101010101" pitchFamily="2" charset="-122"/>
              </a:rPr>
              <a:t>B</a:t>
            </a:r>
            <a:endParaRPr lang="zh-CN" altLang="zh-CN" sz="2800" kern="100" dirty="0">
              <a:effectLst/>
              <a:latin typeface="Times New Roman" panose="02020603050405020304" pitchFamily="18" charset="0"/>
              <a:ea typeface="宋体" panose="02010600030101010101" pitchFamily="2" charset="-122"/>
            </a:endParaRPr>
          </a:p>
          <a:p>
            <a:pPr indent="317500" algn="just">
              <a:buNone/>
            </a:pPr>
            <a:r>
              <a:rPr lang="en-US" altLang="zh-CN" sz="2800" kern="0" dirty="0">
                <a:solidFill>
                  <a:srgbClr val="000000"/>
                </a:solidFill>
                <a:effectLst/>
                <a:latin typeface="Times New Roman" panose="02020603050405020304" pitchFamily="18" charset="0"/>
                <a:ea typeface="宋体" panose="02010600030101010101" pitchFamily="2" charset="-122"/>
              </a:rPr>
              <a:t>  </a:t>
            </a:r>
            <a:r>
              <a:rPr lang="en-US" altLang="zh-CN" sz="2800" kern="0" dirty="0">
                <a:solidFill>
                  <a:srgbClr val="000000"/>
                </a:solidFill>
                <a:effectLst/>
                <a:highlight>
                  <a:srgbClr val="FFFF00"/>
                </a:highlight>
                <a:latin typeface="Times New Roman" panose="02020603050405020304" pitchFamily="18" charset="0"/>
                <a:ea typeface="宋体" panose="02010600030101010101" pitchFamily="2" charset="-122"/>
              </a:rPr>
              <a:t>1</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In a city of wealth, comfort and fine food, there's a quiet alley(</a:t>
            </a:r>
            <a:r>
              <a:rPr lang="zh-CN" altLang="zh-CN" sz="3000" dirty="0">
                <a:effectLst/>
                <a:latin typeface="Times New Roman" panose="02020603050405020304" pitchFamily="18" charset="0"/>
                <a:ea typeface="宋体" panose="02010600030101010101" pitchFamily="2" charset="-122"/>
                <a:cs typeface="Times New Roman" panose="02020603050405020304" pitchFamily="18" charset="0"/>
              </a:rPr>
              <a:t>小巷</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 in London’s Camden where passers-by often take several photos. Sharing space with elegant cafes and world-class bars, a tiny fruit and vegetable stand seems to have been transported from a country road far away. </a:t>
            </a:r>
            <a:r>
              <a:rPr lang="en-US" altLang="zh-CN" sz="30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But</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 what makes the stall even more remarkable in the heart of Camden is that payment is on the honor system— customers just throw coins into an old mailbox— and most of the items on offer are priced at £ l in a neighborhood where fresh food usually goes for much, much more.</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3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0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2</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The greengrocer with a heart of gold——a Chinese immigrant in her 50s who runs this stall alone—— is rarely glimpsed by her grateful customers. Lena Wong rises before dawn to prepare to work in her small plot in Enfield, outside London, Depending on the season, she</a:t>
            </a:r>
            <a:r>
              <a:rPr lang="en-US" altLang="zh-CN" sz="3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ll reap onions, eggplant, green peppers, etc. And she works several overnight shifts every week at a nursing home to supplement her and her husband's modest salaries.</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0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3</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All this started one day as she was selling produce in Enfield, and a young customer said that he barely earned enough to buy food. “I hate the idea of young people walking around hungry,” Lena Wong said, The seed was planted. “I want young people to feel that they’ re not forgotten, that they are treasured,” she said. “That not everyone is out for himself. I can make money anytime. Right now, I want to give young people a helping hand.”</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0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4</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Sometimes, when she arrives late in the day, customers get a chance to thank her in person. In return, she's fond of offering botanical sayings that she collected from a life that has had its share of both joy and pain. “Even in a field full of weeds,” Lena Wong likes to say, “you can grow something— if you put in the effort.”</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13182600" y="1257300"/>
            <a:ext cx="4540602" cy="1569660"/>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Introduction</a:t>
            </a:r>
            <a:endParaRPr lang="en-US" altLang="zh-CN" sz="3200" b="1" dirty="0">
              <a:latin typeface="Times New Roman" panose="02020603050405020304" pitchFamily="18" charset="0"/>
              <a:cs typeface="Times New Roman" panose="02020603050405020304" pitchFamily="18" charset="0"/>
            </a:endParaRPr>
          </a:p>
          <a:p>
            <a:pPr algn="ctr"/>
            <a:r>
              <a:rPr lang="en-US" altLang="zh-CN" sz="3200" b="1" dirty="0">
                <a:latin typeface="Times New Roman" panose="02020603050405020304" pitchFamily="18" charset="0"/>
                <a:cs typeface="Times New Roman" panose="02020603050405020304" pitchFamily="18" charset="0"/>
              </a:rPr>
              <a:t>—the stall’s Distinctiveness</a:t>
            </a:r>
            <a:endParaRPr lang="zh-CN" altLang="en-US" sz="32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3188043" y="3935857"/>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the stall owner’s Routine</a:t>
            </a:r>
            <a:endParaRPr lang="zh-CN" altLang="en-US" sz="32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3182600" y="6075805"/>
            <a:ext cx="4540602" cy="1077218"/>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the origin and </a:t>
            </a:r>
            <a:endParaRPr lang="en-US" altLang="zh-CN" sz="3200" b="1" dirty="0">
              <a:latin typeface="Times New Roman" panose="02020603050405020304" pitchFamily="18" charset="0"/>
              <a:cs typeface="Times New Roman" panose="02020603050405020304" pitchFamily="18" charset="0"/>
            </a:endParaRPr>
          </a:p>
          <a:p>
            <a:pPr algn="ctr"/>
            <a:r>
              <a:rPr lang="en-US" altLang="zh-CN" sz="3200" b="1" dirty="0">
                <a:latin typeface="Times New Roman" panose="02020603050405020304" pitchFamily="18" charset="0"/>
                <a:cs typeface="Times New Roman" panose="02020603050405020304" pitchFamily="18" charset="0"/>
              </a:rPr>
              <a:t>the motivation</a:t>
            </a:r>
            <a:endParaRPr lang="zh-CN" altLang="en-US" sz="32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3182600" y="7966382"/>
            <a:ext cx="4540602" cy="584775"/>
          </a:xfrm>
          <a:prstGeom prst="rect">
            <a:avLst/>
          </a:prstGeom>
          <a:solidFill>
            <a:srgbClr val="92D050"/>
          </a:solid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Interaction &amp; Sayings</a:t>
            </a:r>
            <a:endParaRPr lang="zh-CN" altLang="en-US" sz="32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52400" y="8720249"/>
            <a:ext cx="17678400" cy="954107"/>
          </a:xfrm>
          <a:prstGeom prst="rect">
            <a:avLst/>
          </a:prstGeom>
          <a:solidFill>
            <a:schemeClr val="accent6">
              <a:lumMod val="20000"/>
              <a:lumOff val="80000"/>
            </a:schemeClr>
          </a:solidFill>
        </p:spPr>
        <p:txBody>
          <a:bodyPr wrap="square">
            <a:spAutoFit/>
          </a:bodyPr>
          <a:lstStyle/>
          <a:p>
            <a:r>
              <a:rPr lang="en-US" altLang="zh-CN" sz="2800" dirty="0"/>
              <a:t>thread of the narrative: </a:t>
            </a:r>
            <a:r>
              <a:rPr lang="en-US" altLang="zh-CN" sz="2800" b="1" dirty="0"/>
              <a:t>Stall - centered introduction---Lena’s identity &amp; daily efforts---Origin of goodwill---</a:t>
            </a:r>
            <a:r>
              <a:rPr lang="en-US" altLang="zh-CN" sz="2800" b="1" dirty="0">
                <a:solidFill>
                  <a:srgbClr val="FF0000"/>
                </a:solidFill>
              </a:rPr>
              <a:t>Kindness</a:t>
            </a:r>
            <a:r>
              <a:rPr lang="en-US" altLang="zh-CN" sz="2800" b="1" dirty="0"/>
              <a:t> in action &amp; life wisdom</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38100"/>
            <a:ext cx="17678400" cy="5139869"/>
          </a:xfrm>
          <a:prstGeom prst="rect">
            <a:avLst/>
          </a:prstGeom>
          <a:noFill/>
        </p:spPr>
        <p:txBody>
          <a:bodyPr wrap="square">
            <a:spAutoFit/>
          </a:bodyPr>
          <a:lstStyle/>
          <a:p>
            <a:pPr algn="ctr">
              <a:buNone/>
            </a:pPr>
            <a:r>
              <a:rPr lang="en-US" altLang="zh-CN" sz="2800" b="1" kern="100" dirty="0">
                <a:solidFill>
                  <a:srgbClr val="000000"/>
                </a:solidFill>
                <a:effectLst/>
                <a:latin typeface="Times New Roman" panose="02020603050405020304" pitchFamily="18" charset="0"/>
                <a:ea typeface="宋体" panose="02010600030101010101" pitchFamily="2" charset="-122"/>
              </a:rPr>
              <a:t>B</a:t>
            </a:r>
            <a:endParaRPr lang="zh-CN" altLang="zh-CN" sz="2800" kern="100" dirty="0">
              <a:effectLst/>
              <a:latin typeface="Times New Roman" panose="02020603050405020304" pitchFamily="18" charset="0"/>
              <a:ea typeface="宋体" panose="02010600030101010101" pitchFamily="2" charset="-122"/>
            </a:endParaRPr>
          </a:p>
          <a:p>
            <a:pPr indent="317500" algn="just">
              <a:buNone/>
            </a:pPr>
            <a:r>
              <a:rPr lang="en-US" altLang="zh-CN" sz="2800" kern="0" dirty="0">
                <a:solidFill>
                  <a:srgbClr val="000000"/>
                </a:solidFill>
                <a:effectLst/>
                <a:latin typeface="Times New Roman" panose="02020603050405020304" pitchFamily="18" charset="0"/>
                <a:ea typeface="宋体" panose="02010600030101010101" pitchFamily="2" charset="-122"/>
              </a:rPr>
              <a:t>  </a:t>
            </a:r>
            <a:r>
              <a:rPr lang="en-US" altLang="zh-CN" sz="2800" kern="0" dirty="0">
                <a:solidFill>
                  <a:srgbClr val="000000"/>
                </a:solidFill>
                <a:effectLst/>
                <a:highlight>
                  <a:srgbClr val="FFFF00"/>
                </a:highlight>
                <a:latin typeface="Times New Roman" panose="02020603050405020304" pitchFamily="18" charset="0"/>
                <a:ea typeface="宋体" panose="02010600030101010101" pitchFamily="2" charset="-122"/>
              </a:rPr>
              <a:t>1</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In a city of wealth, comfort and fine food, there's a quiet alley(</a:t>
            </a:r>
            <a:r>
              <a:rPr lang="zh-CN" altLang="zh-CN" sz="3000" dirty="0">
                <a:effectLst/>
                <a:latin typeface="Times New Roman" panose="02020603050405020304" pitchFamily="18" charset="0"/>
                <a:ea typeface="宋体" panose="02010600030101010101" pitchFamily="2" charset="-122"/>
                <a:cs typeface="Times New Roman" panose="02020603050405020304" pitchFamily="18" charset="0"/>
              </a:rPr>
              <a:t>小巷</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 in London’s Camden where passers-by often take several photos. Sharing space with elegant cafes and world-class bars, a tiny fruit and vegetable stand seems to have been transported from a country road far away. </a:t>
            </a:r>
            <a:r>
              <a:rPr lang="en-US" altLang="zh-CN" sz="3000" dirty="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But</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 what makes the stall even </a:t>
            </a:r>
            <a:r>
              <a:rPr lang="en-US" altLang="zh-CN" sz="3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more remarkable </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in the heart of Camden is that payment is on the honor system— customers just throw coins into an old mailbox— and most of the items on offer are priced at </a:t>
            </a:r>
            <a:r>
              <a:rPr lang="en-US" altLang="zh-CN" sz="3200" i="0" dirty="0">
                <a:solidFill>
                  <a:srgbClr val="000000"/>
                </a:solidFill>
                <a:effectLst/>
                <a:latin typeface="Inter"/>
              </a:rPr>
              <a:t>£</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 l in a neighborhood where fresh food usually goes for much, much more.</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a:buNone/>
            </a:pPr>
            <a:r>
              <a:rPr lang="en-US" altLang="zh-CN" sz="3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0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2</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The greengrocer with a heart of gold——a Chinese immigrant in her 50s who runs this stall alone—— is rarely glimpsed by her grateful customers. Lena Wong rises before dawn to prepare to work in her small plot in Enfield, outside London, Depending on the season, she</a:t>
            </a:r>
            <a:r>
              <a:rPr lang="en-US" altLang="zh-CN" sz="3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3000" dirty="0">
                <a:effectLst/>
                <a:latin typeface="Times New Roman" panose="02020603050405020304" pitchFamily="18" charset="0"/>
                <a:ea typeface="宋体" panose="02010600030101010101" pitchFamily="2" charset="-122"/>
                <a:cs typeface="Times New Roman" panose="02020603050405020304" pitchFamily="18" charset="0"/>
              </a:rPr>
              <a:t>ll reap onions, eggplant, green peppers, etc. And she works several overnight shifts every week at a nursing home to supplement her and her husband's modest salaries.</a:t>
            </a:r>
            <a:endParaRPr lang="zh-CN" altLang="zh-CN" sz="30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381000" y="5185881"/>
            <a:ext cx="17221200" cy="3234219"/>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24. Why is the stall in the quiet alley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special</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It is located in an expensive cafe.			B. People often take good pictures there.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It operates on a trust and credit system.		D. The goods sold there come from distant places.</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25. What can we learn about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Lena Wong's job</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It requires her to work long hours.			B. It </a:t>
            </a:r>
            <a:r>
              <a:rPr kumimoji="0" lang="en-US" altLang="zh-CN" sz="3200" b="0" i="0" u="none" strike="sng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pays well to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support her family.</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ts val="35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 It attracts widespread media attention.		D. It focuses on organic produce.</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bwMode="auto">
          <a:xfrm>
            <a:off x="199571" y="1866900"/>
            <a:ext cx="17653000" cy="1371600"/>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5" name="文本框 4"/>
          <p:cNvSpPr txBox="1"/>
          <p:nvPr/>
        </p:nvSpPr>
        <p:spPr>
          <a:xfrm>
            <a:off x="199571" y="2324962"/>
            <a:ext cx="17631229" cy="954107"/>
          </a:xfrm>
          <a:prstGeom prst="rect">
            <a:avLst/>
          </a:prstGeom>
          <a:solidFill>
            <a:schemeClr val="accent3">
              <a:lumMod val="40000"/>
              <a:lumOff val="60000"/>
            </a:schemeClr>
          </a:solidFill>
          <a:ln>
            <a:solidFill>
              <a:schemeClr val="tx1"/>
            </a:solidFill>
            <a:prstDash val="lgDash"/>
          </a:ln>
        </p:spPr>
        <p:txBody>
          <a:bodyPr wrap="square">
            <a:spAutoFit/>
          </a:bodyPr>
          <a:lstStyle/>
          <a:p>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a:t>
            </a:r>
            <a:r>
              <a:rPr lang="en-US" altLang="zh-CN" sz="2800" dirty="0">
                <a:solidFill>
                  <a:srgbClr val="FF0000"/>
                </a:solidFill>
                <a:latin typeface="Times New Roman" panose="02020603050405020304" pitchFamily="18" charset="0"/>
                <a:cs typeface="Times New Roman" panose="02020603050405020304" pitchFamily="18" charset="0"/>
              </a:rPr>
              <a:t>honor system: </a:t>
            </a:r>
            <a:r>
              <a:rPr lang="en-US" altLang="zh-CN" sz="2800" i="1" dirty="0">
                <a:latin typeface="Times New Roman" panose="02020603050405020304" pitchFamily="18" charset="0"/>
                <a:cs typeface="Times New Roman" panose="02020603050405020304" pitchFamily="18" charset="0"/>
              </a:rPr>
              <a:t>A system based on trust, where people are expected to follow rules (e.g., pay, take exams fairly) without external supervision, relying on their own honesty and sense of responsibility.</a:t>
            </a:r>
            <a:endParaRPr lang="zh-CN" altLang="en-US" i="1" dirty="0"/>
          </a:p>
        </p:txBody>
      </p:sp>
      <p:sp>
        <p:nvSpPr>
          <p:cNvPr id="7" name="矩形 6"/>
          <p:cNvSpPr/>
          <p:nvPr/>
        </p:nvSpPr>
        <p:spPr bwMode="auto">
          <a:xfrm>
            <a:off x="397329" y="6151511"/>
            <a:ext cx="6994072" cy="438187"/>
          </a:xfrm>
          <a:prstGeom prst="rect">
            <a:avLst/>
          </a:prstGeom>
          <a:solidFill>
            <a:srgbClr val="FF00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bwMode="auto">
          <a:xfrm>
            <a:off x="6858000" y="3737131"/>
            <a:ext cx="10972800" cy="47324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9" name="矩形 8"/>
          <p:cNvSpPr/>
          <p:nvPr/>
        </p:nvSpPr>
        <p:spPr bwMode="auto">
          <a:xfrm>
            <a:off x="253999" y="4737385"/>
            <a:ext cx="17604015" cy="393998"/>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0" name="矩形 9"/>
          <p:cNvSpPr/>
          <p:nvPr/>
        </p:nvSpPr>
        <p:spPr bwMode="auto">
          <a:xfrm>
            <a:off x="381001" y="7486686"/>
            <a:ext cx="7010400" cy="43818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solidFill>
                  <a:srgbClr val="92D050"/>
                </a:solidFill>
              </a:ln>
              <a:solidFill>
                <a:srgbClr val="92D050"/>
              </a:solidFill>
              <a:effectLst/>
              <a:uLnTx/>
              <a:uFillTx/>
              <a:latin typeface="Arial" panose="020B0604020202020204" pitchFamily="34" charset="0"/>
              <a:ea typeface="宋体" panose="02010600030101010101" pitchFamily="2" charset="-122"/>
              <a:cs typeface="+mn-cs"/>
            </a:endParaRPr>
          </a:p>
        </p:txBody>
      </p:sp>
      <p:sp>
        <p:nvSpPr>
          <p:cNvPr id="11" name="文本框 10"/>
          <p:cNvSpPr txBox="1"/>
          <p:nvPr/>
        </p:nvSpPr>
        <p:spPr>
          <a:xfrm>
            <a:off x="381001" y="8560251"/>
            <a:ext cx="17221200" cy="523220"/>
          </a:xfrm>
          <a:prstGeom prst="rect">
            <a:avLst/>
          </a:prstGeom>
          <a:solidFill>
            <a:schemeClr val="accent3">
              <a:lumMod val="40000"/>
              <a:lumOff val="60000"/>
            </a:schemeClr>
          </a:solidFill>
          <a:ln>
            <a:solidFill>
              <a:schemeClr val="tx1"/>
            </a:solidFill>
            <a:prstDash val="lgDash"/>
          </a:ln>
        </p:spPr>
        <p:txBody>
          <a:bodyPr wrap="square">
            <a:spAutoFit/>
          </a:bodyPr>
          <a:lstStyle/>
          <a:p>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Modest salaries</a:t>
            </a:r>
            <a:r>
              <a:rPr lang="en-US" altLang="zh-CN" sz="2800" dirty="0">
                <a:solidFill>
                  <a:srgbClr val="FF0000"/>
                </a:solidFill>
                <a:latin typeface="Times New Roman" panose="02020603050405020304" pitchFamily="18" charset="0"/>
                <a:cs typeface="Times New Roman" panose="02020603050405020304" pitchFamily="18" charset="0"/>
              </a:rPr>
              <a:t>: </a:t>
            </a:r>
            <a:r>
              <a:rPr lang="en-US" altLang="zh-CN" sz="2800" i="1" dirty="0">
                <a:latin typeface="Times New Roman" panose="02020603050405020304" pitchFamily="18" charset="0"/>
                <a:cs typeface="Times New Roman" panose="02020603050405020304" pitchFamily="18" charset="0"/>
              </a:rPr>
              <a:t>a meager salary; a modest income; a low-paying job; a skimpy salary/pay</a:t>
            </a:r>
            <a:endParaRPr lang="zh-CN" alt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43247</Words>
  <Application>WPS 演示</Application>
  <PresentationFormat>自定义</PresentationFormat>
  <Paragraphs>616</Paragraphs>
  <Slides>34</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34</vt:i4>
      </vt:variant>
    </vt:vector>
  </HeadingPairs>
  <TitlesOfParts>
    <vt:vector size="57" baseType="lpstr">
      <vt:lpstr>Arial</vt:lpstr>
      <vt:lpstr>宋体</vt:lpstr>
      <vt:lpstr>Wingdings</vt:lpstr>
      <vt:lpstr>思源黑体 Bold</vt:lpstr>
      <vt:lpstr>思源黑体</vt:lpstr>
      <vt:lpstr>Times New Roman</vt:lpstr>
      <vt:lpstr>Calibri</vt:lpstr>
      <vt:lpstr>Poppins Bold</vt:lpstr>
      <vt:lpstr>Arial Black</vt:lpstr>
      <vt:lpstr>思源黑体 2 Bold</vt:lpstr>
      <vt:lpstr>华文楷体</vt:lpstr>
      <vt:lpstr>可画乐淘淘-简</vt:lpstr>
      <vt:lpstr>等线</vt:lpstr>
      <vt:lpstr>TimesNewRoman</vt:lpstr>
      <vt:lpstr>Inter</vt:lpstr>
      <vt:lpstr>微软雅黑</vt:lpstr>
      <vt:lpstr>Arial Unicode MS</vt:lpstr>
      <vt:lpstr>Poppins</vt:lpstr>
      <vt:lpstr>Segoe Print</vt:lpstr>
      <vt:lpstr>HelveticaNeue</vt:lpstr>
      <vt:lpstr>华文新魏</vt:lpstr>
      <vt:lpstr>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蓝黄色卡通黏土风课堂展示通用演示文稿</dc:title>
  <dc:creator>Administrator</dc:creator>
  <cp:lastModifiedBy>Administrator</cp:lastModifiedBy>
  <cp:revision>10</cp:revision>
  <dcterms:created xsi:type="dcterms:W3CDTF">2006-08-16T00:00:00Z</dcterms:created>
  <dcterms:modified xsi:type="dcterms:W3CDTF">2025-09-01T01:57:48Z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