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p:sldMasterIdLst>
    <p:sldMasterId id="2147483648" r:id="rId1"/>
  </p:sldMasterIdLst>
  <p:notesMasterIdLst>
    <p:notesMasterId r:id="rId5"/>
  </p:notesMasterIdLst>
  <p:handoutMasterIdLst>
    <p:handoutMasterId r:id="rId34"/>
  </p:handoutMasterIdLst>
  <p:sldIdLst>
    <p:sldId id="646" r:id="rId3"/>
    <p:sldId id="589" r:id="rId4"/>
    <p:sldId id="597" r:id="rId6"/>
    <p:sldId id="514" r:id="rId7"/>
    <p:sldId id="259" r:id="rId8"/>
    <p:sldId id="515" r:id="rId9"/>
    <p:sldId id="622" r:id="rId10"/>
    <p:sldId id="623" r:id="rId11"/>
    <p:sldId id="307" r:id="rId12"/>
    <p:sldId id="620" r:id="rId13"/>
    <p:sldId id="624" r:id="rId14"/>
    <p:sldId id="606" r:id="rId15"/>
    <p:sldId id="607" r:id="rId16"/>
    <p:sldId id="616" r:id="rId17"/>
    <p:sldId id="517" r:id="rId18"/>
    <p:sldId id="516" r:id="rId19"/>
    <p:sldId id="594" r:id="rId20"/>
    <p:sldId id="596" r:id="rId21"/>
    <p:sldId id="601" r:id="rId22"/>
    <p:sldId id="600" r:id="rId23"/>
    <p:sldId id="599" r:id="rId24"/>
    <p:sldId id="603" r:id="rId25"/>
    <p:sldId id="602" r:id="rId26"/>
    <p:sldId id="598" r:id="rId27"/>
    <p:sldId id="615" r:id="rId28"/>
    <p:sldId id="595" r:id="rId29"/>
    <p:sldId id="605" r:id="rId30"/>
    <p:sldId id="612" r:id="rId31"/>
    <p:sldId id="617" r:id="rId32"/>
    <p:sldId id="618" r:id="rId33"/>
  </p:sldIdLst>
  <p:sldSz cx="9145270" cy="5144770"/>
  <p:notesSz cx="6858000" cy="9144000"/>
  <p:defaultTextStyle>
    <a:defPPr>
      <a:defRPr lang="en-US"/>
    </a:defPPr>
    <a:lvl1pPr algn="ctr" rtl="0" fontAlgn="base">
      <a:spcBef>
        <a:spcPct val="0"/>
      </a:spcBef>
      <a:spcAft>
        <a:spcPct val="0"/>
      </a:spcAft>
      <a:defRPr sz="1600" kern="1200" baseline="-250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1600" kern="1200" baseline="-250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1600" kern="1200" baseline="-250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1600" kern="1200" baseline="-250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1600" kern="1200" baseline="-250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600" kern="1200" baseline="-250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600" kern="1200" baseline="-250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600" kern="1200" baseline="-250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600" kern="1200" baseline="-250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EF1"/>
    <a:srgbClr val="226F4B"/>
    <a:srgbClr val="245128"/>
    <a:srgbClr val="DDB99C"/>
    <a:srgbClr val="0C1B0E"/>
    <a:srgbClr val="EECFB0"/>
    <a:srgbClr val="E2BD9F"/>
    <a:srgbClr val="010101"/>
    <a:srgbClr val="293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801" autoAdjust="0"/>
  </p:normalViewPr>
  <p:slideViewPr>
    <p:cSldViewPr>
      <p:cViewPr varScale="1">
        <p:scale>
          <a:sx n="108" d="100"/>
          <a:sy n="108" d="100"/>
        </p:scale>
        <p:origin x="63" y="267"/>
      </p:cViewPr>
      <p:guideLst>
        <p:guide orient="horz" pos="1621"/>
        <p:guide pos="2881"/>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baseline="0"/>
            </a:lvl1pPr>
          </a:lstStyle>
          <a:p>
            <a:endParaRPr lang="zh-CN" altLang="en-US"/>
          </a:p>
        </p:txBody>
      </p:sp>
      <p:sp>
        <p:nvSpPr>
          <p:cNvPr id="1280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aseline="0"/>
            </a:lvl1pPr>
          </a:lstStyle>
          <a:p>
            <a:endParaRPr lang="en-US" altLang="zh-CN"/>
          </a:p>
        </p:txBody>
      </p:sp>
      <p:sp>
        <p:nvSpPr>
          <p:cNvPr id="128004"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80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baseline="0"/>
            </a:lvl1pPr>
          </a:lstStyle>
          <a:p>
            <a:endParaRPr lang="en-US" altLang="zh-CN"/>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aseline="0"/>
            </a:lvl1pPr>
          </a:lstStyle>
          <a:p>
            <a:fld id="{95443879-5936-4EDF-9DBD-F6D59A19C68A}"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CC48400-B415-4F07-9DEA-FF770E69A7D0}" type="slidenum">
              <a:rPr lang="zh-CN" altLang="en-US"/>
            </a:fld>
            <a:endParaRPr lang="en-US" altLang="zh-CN"/>
          </a:p>
        </p:txBody>
      </p:sp>
      <p:sp>
        <p:nvSpPr>
          <p:cNvPr id="288770" name="Rectangle 2"/>
          <p:cNvSpPr>
            <a:spLocks noGrp="1" noRot="1" noChangeAspect="1" noChangeArrowheads="1" noTextEdit="1"/>
          </p:cNvSpPr>
          <p:nvPr>
            <p:ph type="sldImg"/>
          </p:nvPr>
        </p:nvSpPr>
        <p:spPr/>
      </p:sp>
      <p:sp>
        <p:nvSpPr>
          <p:cNvPr id="28877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CC48400-B415-4F07-9DEA-FF770E69A7D0}" type="slidenum">
              <a:rPr lang="zh-CN" altLang="en-US"/>
            </a:fld>
            <a:endParaRPr lang="en-US" altLang="zh-CN"/>
          </a:p>
        </p:txBody>
      </p:sp>
      <p:sp>
        <p:nvSpPr>
          <p:cNvPr id="288770" name="Rectangle 2"/>
          <p:cNvSpPr>
            <a:spLocks noGrp="1" noRot="1" noChangeAspect="1" noChangeArrowheads="1" noTextEdit="1"/>
          </p:cNvSpPr>
          <p:nvPr>
            <p:ph type="sldImg"/>
          </p:nvPr>
        </p:nvSpPr>
        <p:spPr/>
      </p:sp>
      <p:sp>
        <p:nvSpPr>
          <p:cNvPr id="28877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31188"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0"/>
            <a:ext cx="8231188" cy="33956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988" y="206375"/>
            <a:ext cx="2057400" cy="43894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21388" cy="43894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199" y="842032"/>
            <a:ext cx="6859191" cy="1791253"/>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199" y="2702363"/>
            <a:ext cx="6859191"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935" indent="0" algn="ctr">
              <a:buNone/>
              <a:defRPr sz="1200"/>
            </a:lvl8pPr>
            <a:lvl9pPr marL="2743835"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4A18E38-2997-4449-9E7E-7ED570DE92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41EBDC-3FFF-42EF-813F-B1BF1B5270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矩形: 圆角 4"/>
          <p:cNvSpPr/>
          <p:nvPr/>
        </p:nvSpPr>
        <p:spPr bwMode="auto">
          <a:xfrm>
            <a:off x="918845" y="979170"/>
            <a:ext cx="7298055" cy="3510915"/>
          </a:xfrm>
          <a:prstGeom prst="roundRect">
            <a:avLst/>
          </a:prstGeom>
          <a:solidFill>
            <a:srgbClr val="FFFFFF"/>
          </a:solidFill>
          <a:ln w="57150" cap="flat" cmpd="sng" algn="ctr">
            <a:solidFill>
              <a:srgbClr val="226F4B"/>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15975"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25000" dirty="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3987" cy="1020762"/>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1225"/>
            <a:ext cx="7773987" cy="11255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31188"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56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40188" cy="33956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31188" cy="85725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3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6613"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6613" y="1631950"/>
            <a:ext cx="4041775" cy="2963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31188" cy="85725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3338" cy="439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94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7987" cy="4254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7987"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7987"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EF1"/>
        </a:solidFill>
        <a:effectLst/>
      </p:bgPr>
    </p:bg>
    <p:spTree>
      <p:nvGrpSpPr>
        <p:cNvPr id="1" name=""/>
        <p:cNvGrpSpPr/>
        <p:nvPr/>
      </p:nvGrpSpPr>
      <p:grpSpPr>
        <a:xfrm>
          <a:off x="0" y="0"/>
          <a:ext cx="0" cy="0"/>
          <a:chOff x="0" y="0"/>
          <a:chExt cx="0" cy="0"/>
        </a:xfrm>
      </p:grpSpPr>
      <p:pic>
        <p:nvPicPr>
          <p:cNvPr id="2" name="图片 1" descr="水印"/>
          <p:cNvPicPr>
            <a:picLocks noChangeAspect="1"/>
          </p:cNvPicPr>
          <p:nvPr userDrawn="1"/>
        </p:nvPicPr>
        <p:blipFill>
          <a:blip r:embed="rId13"/>
          <a:stretch>
            <a:fillRect/>
          </a:stretch>
        </p:blipFill>
        <p:spPr>
          <a:xfrm>
            <a:off x="5390470" y="22509"/>
            <a:ext cx="3677161" cy="119031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ctr" defTabSz="815975" rtl="0" fontAlgn="base">
        <a:spcBef>
          <a:spcPct val="0"/>
        </a:spcBef>
        <a:spcAft>
          <a:spcPct val="0"/>
        </a:spcAft>
        <a:defRPr sz="2800" b="1">
          <a:solidFill>
            <a:srgbClr val="FFFFFF"/>
          </a:solidFill>
          <a:latin typeface="+mj-lt"/>
          <a:ea typeface="+mj-ea"/>
          <a:cs typeface="+mj-cs"/>
        </a:defRPr>
      </a:lvl1pPr>
      <a:lvl2pPr algn="ctr" defTabSz="815975" rtl="0" fontAlgn="base">
        <a:spcBef>
          <a:spcPct val="0"/>
        </a:spcBef>
        <a:spcAft>
          <a:spcPct val="0"/>
        </a:spcAft>
        <a:defRPr sz="2800" b="1">
          <a:solidFill>
            <a:srgbClr val="FFFFFF"/>
          </a:solidFill>
          <a:latin typeface="Verdana" panose="020B0604030504040204" pitchFamily="34" charset="0"/>
        </a:defRPr>
      </a:lvl2pPr>
      <a:lvl3pPr algn="ctr" defTabSz="815975" rtl="0" fontAlgn="base">
        <a:spcBef>
          <a:spcPct val="0"/>
        </a:spcBef>
        <a:spcAft>
          <a:spcPct val="0"/>
        </a:spcAft>
        <a:defRPr sz="2800" b="1">
          <a:solidFill>
            <a:srgbClr val="FFFFFF"/>
          </a:solidFill>
          <a:latin typeface="Verdana" panose="020B0604030504040204" pitchFamily="34" charset="0"/>
        </a:defRPr>
      </a:lvl3pPr>
      <a:lvl4pPr algn="ctr" defTabSz="815975" rtl="0" fontAlgn="base">
        <a:spcBef>
          <a:spcPct val="0"/>
        </a:spcBef>
        <a:spcAft>
          <a:spcPct val="0"/>
        </a:spcAft>
        <a:defRPr sz="2800" b="1">
          <a:solidFill>
            <a:srgbClr val="FFFFFF"/>
          </a:solidFill>
          <a:latin typeface="Verdana" panose="020B0604030504040204" pitchFamily="34" charset="0"/>
        </a:defRPr>
      </a:lvl4pPr>
      <a:lvl5pPr algn="ctr" defTabSz="815975" rtl="0" fontAlgn="base">
        <a:spcBef>
          <a:spcPct val="0"/>
        </a:spcBef>
        <a:spcAft>
          <a:spcPct val="0"/>
        </a:spcAft>
        <a:defRPr sz="2800" b="1">
          <a:solidFill>
            <a:srgbClr val="FFFFFF"/>
          </a:solidFill>
          <a:latin typeface="Verdana" panose="020B0604030504040204" pitchFamily="34" charset="0"/>
        </a:defRPr>
      </a:lvl5pPr>
      <a:lvl6pPr marL="457200" algn="ctr" defTabSz="815975" rtl="0" fontAlgn="base">
        <a:spcBef>
          <a:spcPct val="0"/>
        </a:spcBef>
        <a:spcAft>
          <a:spcPct val="0"/>
        </a:spcAft>
        <a:defRPr sz="2800" b="1">
          <a:solidFill>
            <a:srgbClr val="FFFFFF"/>
          </a:solidFill>
          <a:latin typeface="Verdana" panose="020B0604030504040204" pitchFamily="34" charset="0"/>
        </a:defRPr>
      </a:lvl6pPr>
      <a:lvl7pPr marL="914400" algn="ctr" defTabSz="815975" rtl="0" fontAlgn="base">
        <a:spcBef>
          <a:spcPct val="0"/>
        </a:spcBef>
        <a:spcAft>
          <a:spcPct val="0"/>
        </a:spcAft>
        <a:defRPr sz="2800" b="1">
          <a:solidFill>
            <a:srgbClr val="FFFFFF"/>
          </a:solidFill>
          <a:latin typeface="Verdana" panose="020B0604030504040204" pitchFamily="34" charset="0"/>
        </a:defRPr>
      </a:lvl7pPr>
      <a:lvl8pPr marL="1371600" algn="ctr" defTabSz="815975" rtl="0" fontAlgn="base">
        <a:spcBef>
          <a:spcPct val="0"/>
        </a:spcBef>
        <a:spcAft>
          <a:spcPct val="0"/>
        </a:spcAft>
        <a:defRPr sz="2800" b="1">
          <a:solidFill>
            <a:srgbClr val="FFFFFF"/>
          </a:solidFill>
          <a:latin typeface="Verdana" panose="020B0604030504040204" pitchFamily="34" charset="0"/>
        </a:defRPr>
      </a:lvl8pPr>
      <a:lvl9pPr marL="1828800" algn="ctr" defTabSz="815975" rtl="0" fontAlgn="base">
        <a:spcBef>
          <a:spcPct val="0"/>
        </a:spcBef>
        <a:spcAft>
          <a:spcPct val="0"/>
        </a:spcAft>
        <a:defRPr sz="2800" b="1">
          <a:solidFill>
            <a:srgbClr val="FFFFFF"/>
          </a:solidFill>
          <a:latin typeface="Verdana" panose="020B0604030504040204" pitchFamily="34" charset="0"/>
        </a:defRPr>
      </a:lvl9pPr>
    </p:titleStyle>
    <p:bodyStyle>
      <a:lvl1pPr marL="306705" indent="-306705" algn="l" defTabSz="815975" rtl="0" fontAlgn="base">
        <a:spcBef>
          <a:spcPct val="20000"/>
        </a:spcBef>
        <a:spcAft>
          <a:spcPct val="0"/>
        </a:spcAft>
        <a:buClr>
          <a:schemeClr val="hlink"/>
        </a:buClr>
        <a:buFont typeface="Wingdings" panose="05000000000000000000" pitchFamily="2" charset="2"/>
        <a:defRPr sz="2500">
          <a:solidFill>
            <a:schemeClr val="tx1"/>
          </a:solidFill>
          <a:latin typeface="+mn-lt"/>
          <a:ea typeface="+mn-ea"/>
          <a:cs typeface="+mn-cs"/>
        </a:defRPr>
      </a:lvl1pPr>
      <a:lvl2pPr marL="663575" indent="-255905" algn="l" defTabSz="815975" rtl="0" fontAlgn="base">
        <a:spcBef>
          <a:spcPct val="20000"/>
        </a:spcBef>
        <a:spcAft>
          <a:spcPct val="0"/>
        </a:spcAft>
        <a:buClr>
          <a:schemeClr val="accent1"/>
        </a:buClr>
        <a:buFont typeface="Wingdings" panose="05000000000000000000" pitchFamily="2" charset="2"/>
        <a:buChar char="§"/>
        <a:defRPr sz="2500">
          <a:solidFill>
            <a:schemeClr val="tx1"/>
          </a:solidFill>
          <a:latin typeface="Arial" panose="020B0604020202020204" pitchFamily="34" charset="0"/>
        </a:defRPr>
      </a:lvl2pPr>
      <a:lvl3pPr marL="1021080" indent="-205105" algn="l" defTabSz="815975" rtl="0" fontAlgn="base">
        <a:spcBef>
          <a:spcPct val="20000"/>
        </a:spcBef>
        <a:spcAft>
          <a:spcPct val="0"/>
        </a:spcAft>
        <a:buClr>
          <a:schemeClr val="tx1"/>
        </a:buClr>
        <a:buChar char="•"/>
        <a:defRPr sz="2100">
          <a:solidFill>
            <a:schemeClr val="tx1"/>
          </a:solidFill>
          <a:latin typeface="Arial" panose="020B0604020202020204" pitchFamily="34" charset="0"/>
        </a:defRPr>
      </a:lvl3pPr>
      <a:lvl4pPr marL="1428750" indent="-205105" algn="l" defTabSz="815975" rtl="0" fontAlgn="base">
        <a:spcBef>
          <a:spcPct val="20000"/>
        </a:spcBef>
        <a:spcAft>
          <a:spcPct val="0"/>
        </a:spcAft>
        <a:buChar char="–"/>
        <a:defRPr>
          <a:solidFill>
            <a:schemeClr val="tx1"/>
          </a:solidFill>
          <a:latin typeface="Arial" panose="020B0604020202020204" pitchFamily="34" charset="0"/>
        </a:defRPr>
      </a:lvl4pPr>
      <a:lvl5pPr marL="1837055" indent="-205105" algn="l" defTabSz="815975" rtl="0" fontAlgn="base">
        <a:spcBef>
          <a:spcPct val="20000"/>
        </a:spcBef>
        <a:spcAft>
          <a:spcPct val="0"/>
        </a:spcAft>
        <a:buChar char="»"/>
        <a:defRPr>
          <a:solidFill>
            <a:schemeClr val="tx1"/>
          </a:solidFill>
          <a:latin typeface="Arial" panose="020B0604020202020204" pitchFamily="34" charset="0"/>
        </a:defRPr>
      </a:lvl5pPr>
      <a:lvl6pPr marL="2294255" indent="-205105" algn="l" defTabSz="815975" rtl="0" fontAlgn="base">
        <a:spcBef>
          <a:spcPct val="20000"/>
        </a:spcBef>
        <a:spcAft>
          <a:spcPct val="0"/>
        </a:spcAft>
        <a:buChar char="»"/>
        <a:defRPr>
          <a:solidFill>
            <a:schemeClr val="tx1"/>
          </a:solidFill>
          <a:latin typeface="Arial" panose="020B0604020202020204" pitchFamily="34" charset="0"/>
        </a:defRPr>
      </a:lvl6pPr>
      <a:lvl7pPr marL="2751455" indent="-205105" algn="l" defTabSz="815975" rtl="0" fontAlgn="base">
        <a:spcBef>
          <a:spcPct val="20000"/>
        </a:spcBef>
        <a:spcAft>
          <a:spcPct val="0"/>
        </a:spcAft>
        <a:buChar char="»"/>
        <a:defRPr>
          <a:solidFill>
            <a:schemeClr val="tx1"/>
          </a:solidFill>
          <a:latin typeface="Arial" panose="020B0604020202020204" pitchFamily="34" charset="0"/>
        </a:defRPr>
      </a:lvl7pPr>
      <a:lvl8pPr marL="3208655" indent="-205105" algn="l" defTabSz="815975" rtl="0" fontAlgn="base">
        <a:spcBef>
          <a:spcPct val="20000"/>
        </a:spcBef>
        <a:spcAft>
          <a:spcPct val="0"/>
        </a:spcAft>
        <a:buChar char="»"/>
        <a:defRPr>
          <a:solidFill>
            <a:schemeClr val="tx1"/>
          </a:solidFill>
          <a:latin typeface="Arial" panose="020B0604020202020204" pitchFamily="34" charset="0"/>
        </a:defRPr>
      </a:lvl8pPr>
      <a:lvl9pPr marL="3665855" indent="-205105" algn="l" defTabSz="815975" rtl="0" fontAlgn="base">
        <a:spcBef>
          <a:spcPct val="20000"/>
        </a:spcBef>
        <a:spcAft>
          <a:spcPct val="0"/>
        </a:spcAft>
        <a:buChar char="»"/>
        <a:defRPr>
          <a:solidFill>
            <a:schemeClr val="tx1"/>
          </a:solidFill>
          <a:latin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hemeOverride" Target="../theme/themeOverride2.xml"/><Relationship Id="rId2" Type="http://schemas.openxmlformats.org/officeDocument/2006/relationships/image" Target="../media/image10.jpe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11.png"/><Relationship Id="rId2" Type="http://schemas.microsoft.com/office/2007/relationships/media" Target="file:///D:\&#25991;&#20214;\&#37101;&#21512;&#33521;\&#31471;&#21320;&#33410;\&#23186;&#20307;3.mp4" TargetMode="External"/><Relationship Id="rId1" Type="http://schemas.openxmlformats.org/officeDocument/2006/relationships/video" Target="file:///D:\&#25991;&#20214;\&#37101;&#21512;&#33521;\&#31471;&#21320;&#33410;\&#23186;&#20307;3.mp4"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26.jpeg"/><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7.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28.png"/><Relationship Id="rId2" Type="http://schemas.microsoft.com/office/2007/relationships/media" Target="file:///D:\&#25991;&#20214;\&#37101;&#21512;&#33521;\&#31471;&#21320;&#33410;\&#23186;&#20307;4.mp4" TargetMode="External"/><Relationship Id="rId1" Type="http://schemas.openxmlformats.org/officeDocument/2006/relationships/video" Target="file:///D:\&#25991;&#20214;\&#37101;&#21512;&#33521;\&#31471;&#21320;&#33410;\&#23186;&#20307;4.mp4"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image" Target="../media/image30.png"/><Relationship Id="rId2" Type="http://schemas.microsoft.com/office/2007/relationships/media" Target="file:///D:\&#25991;&#20214;\&#37101;&#21512;&#33521;\&#31471;&#21320;&#33410;\&#23186;&#20307;5.mp4" TargetMode="External"/><Relationship Id="rId1" Type="http://schemas.openxmlformats.org/officeDocument/2006/relationships/video" Target="file:///D:\&#25991;&#20214;\&#37101;&#21512;&#33521;\&#31471;&#21320;&#33410;\&#23186;&#20307;5.mp4" TargetMode="Externa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5.png"/><Relationship Id="rId2" Type="http://schemas.microsoft.com/office/2007/relationships/media" Target="file:///D:\&#25991;&#20214;\&#37101;&#21512;&#33521;\&#31471;&#21320;&#33410;\&#23186;&#20307;1.mp4" TargetMode="External"/><Relationship Id="rId1" Type="http://schemas.openxmlformats.org/officeDocument/2006/relationships/video" Target="file:///D:\&#25991;&#20214;\&#37101;&#21512;&#33521;\&#31471;&#21320;&#33410;\&#23186;&#20307;1.mp4"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7.png"/><Relationship Id="rId2" Type="http://schemas.microsoft.com/office/2007/relationships/media" Target="file:///D:\&#25991;&#20214;\&#37101;&#21512;&#33521;\&#31471;&#21320;&#33410;\&#23186;&#20307;2.mp4" TargetMode="External"/><Relationship Id="rId1" Type="http://schemas.openxmlformats.org/officeDocument/2006/relationships/video" Target="file:///D:\&#25991;&#20214;\&#37101;&#21512;&#33521;\&#31471;&#21320;&#33410;\&#23186;&#20307;2.mp4"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409019" y="571431"/>
            <a:ext cx="4904627"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4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400" b="1">
              <a:solidFill>
                <a:srgbClr val="FF0000"/>
              </a:solidFill>
              <a:latin typeface="HelveticaNeue" panose="02000503000000020004" pitchFamily="2" charset="0"/>
            </a:endParaRPr>
          </a:p>
          <a:p>
            <a:pPr eaLnBrk="1" hangingPunct="1">
              <a:spcBef>
                <a:spcPct val="0"/>
              </a:spcBef>
              <a:buFontTx/>
              <a:buNone/>
              <a:defRPr/>
            </a:pPr>
            <a:endParaRPr lang="en-US" altLang="zh-CN" sz="4400" b="1">
              <a:solidFill>
                <a:srgbClr val="FF0000"/>
              </a:solidFill>
              <a:latin typeface="HelveticaNeue" panose="02000503000000020004" pitchFamily="2" charset="0"/>
            </a:endParaRPr>
          </a:p>
          <a:p>
            <a:pPr eaLnBrk="1" hangingPunct="1">
              <a:spcBef>
                <a:spcPct val="0"/>
              </a:spcBef>
              <a:buFontTx/>
              <a:buNone/>
              <a:defRPr/>
            </a:pPr>
            <a:r>
              <a:rPr lang="zh-CN" altLang="en-US" sz="4400" b="1">
                <a:solidFill>
                  <a:srgbClr val="FF0000"/>
                </a:solidFill>
                <a:latin typeface="HelveticaNeue" panose="02000503000000020004" pitchFamily="2" charset="0"/>
              </a:rPr>
              <a:t>更多教学资源请关注</a:t>
            </a:r>
            <a:endParaRPr lang="en-US" altLang="zh-CN" sz="4400" b="1">
              <a:solidFill>
                <a:srgbClr val="FF0000"/>
              </a:solidFill>
              <a:latin typeface="HelveticaNeue" panose="02000503000000020004" pitchFamily="2" charset="0"/>
            </a:endParaRPr>
          </a:p>
          <a:p>
            <a:pPr eaLnBrk="1" hangingPunct="1">
              <a:spcBef>
                <a:spcPct val="0"/>
              </a:spcBef>
              <a:buFontTx/>
              <a:buNone/>
              <a:defRPr/>
            </a:pPr>
            <a:r>
              <a:rPr lang="zh-CN" altLang="en-US" sz="4400" b="1">
                <a:solidFill>
                  <a:srgbClr val="FF0000"/>
                </a:solidFill>
                <a:latin typeface="HelveticaNeue" panose="02000503000000020004" pitchFamily="2" charset="0"/>
              </a:rPr>
              <a:t>公众号：溯恩高中英语</a:t>
            </a:r>
            <a:endParaRPr lang="zh-CN" altLang="en-US" sz="44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4296" y="1705966"/>
            <a:ext cx="2519712" cy="251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4304" y="1212979"/>
            <a:ext cx="2703094" cy="3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5390470" y="22509"/>
            <a:ext cx="3677161" cy="1190314"/>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FEF1"/>
        </a:solidFill>
        <a:effectLst/>
      </p:bgPr>
    </p:bg>
    <p:spTree>
      <p:nvGrpSpPr>
        <p:cNvPr id="1" name=""/>
        <p:cNvGrpSpPr/>
        <p:nvPr/>
      </p:nvGrpSpPr>
      <p:grpSpPr>
        <a:xfrm>
          <a:off x="0" y="0"/>
          <a:ext cx="0" cy="0"/>
          <a:chOff x="0" y="0"/>
          <a:chExt cx="0" cy="0"/>
        </a:xfrm>
      </p:grpSpPr>
      <p:sp>
        <p:nvSpPr>
          <p:cNvPr id="8" name="文本框 7"/>
          <p:cNvSpPr txBox="1"/>
          <p:nvPr/>
        </p:nvSpPr>
        <p:spPr>
          <a:xfrm>
            <a:off x="2362994" y="438944"/>
            <a:ext cx="6019800" cy="3293209"/>
          </a:xfrm>
          <a:prstGeom prst="rect">
            <a:avLst/>
          </a:prstGeom>
          <a:noFill/>
        </p:spPr>
        <p:txBody>
          <a:bodyPr wrap="square">
            <a:spAutoFit/>
          </a:bodyPr>
          <a:lstStyle/>
          <a:p>
            <a:pPr algn="l"/>
            <a:r>
              <a:rPr lang="en-US" altLang="zh-CN" sz="2400" dirty="0">
                <a:latin typeface="Times New Roman" panose="02020603050405020304" pitchFamily="18" charset="0"/>
                <a:cs typeface="Times New Roman" panose="02020603050405020304" pitchFamily="18" charset="0"/>
              </a:rPr>
              <a:t>        At that time, many people, in order to save Qu Yuan,  __16__           the boat, threw rice balls and meatballs into the river, and poured realgar wine into the river to </a:t>
            </a:r>
            <a:r>
              <a:rPr lang="en-US" altLang="zh-CN" sz="2400" u="sng" dirty="0">
                <a:latin typeface="Times New Roman" panose="02020603050405020304" pitchFamily="18" charset="0"/>
                <a:cs typeface="Times New Roman" panose="02020603050405020304" pitchFamily="18" charset="0"/>
              </a:rPr>
              <a:t>     17     </a:t>
            </a:r>
            <a:r>
              <a:rPr lang="en-US" altLang="zh-CN" sz="2400" dirty="0">
                <a:latin typeface="Times New Roman" panose="02020603050405020304" pitchFamily="18" charset="0"/>
                <a:cs typeface="Times New Roman" panose="02020603050405020304" pitchFamily="18" charset="0"/>
              </a:rPr>
              <a:t>    the fish and shrimp from biting Qu Yuan's body. Later, in memory of the great poet, Qu Yuan,  people refer to the fifth day of the fifth lunar month  </a:t>
            </a:r>
            <a:r>
              <a:rPr lang="en-US" altLang="zh-CN" sz="2400" u="sng" dirty="0">
                <a:latin typeface="Times New Roman" panose="02020603050405020304" pitchFamily="18" charset="0"/>
                <a:cs typeface="Times New Roman" panose="02020603050405020304" pitchFamily="18" charset="0"/>
              </a:rPr>
              <a:t>     18      </a:t>
            </a:r>
            <a:r>
              <a:rPr lang="en-US" altLang="zh-CN" sz="2400" dirty="0">
                <a:latin typeface="Times New Roman" panose="02020603050405020304" pitchFamily="18" charset="0"/>
                <a:cs typeface="Times New Roman" panose="02020603050405020304" pitchFamily="18" charset="0"/>
              </a:rPr>
              <a:t>  the Dragon Boat Festival. On that day, The local people held  </a:t>
            </a:r>
            <a:r>
              <a:rPr lang="en-US" altLang="zh-CN" sz="2400" u="sng" dirty="0">
                <a:latin typeface="Times New Roman" panose="02020603050405020304" pitchFamily="18" charset="0"/>
                <a:cs typeface="Times New Roman" panose="02020603050405020304" pitchFamily="18" charset="0"/>
              </a:rPr>
              <a:t>     19    </a:t>
            </a:r>
            <a:r>
              <a:rPr lang="en-US" altLang="zh-CN" sz="2400" dirty="0">
                <a:latin typeface="Times New Roman" panose="02020603050405020304" pitchFamily="18" charset="0"/>
                <a:cs typeface="Times New Roman" panose="02020603050405020304" pitchFamily="18" charset="0"/>
              </a:rPr>
              <a:t> activities,</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including racing the Dragon boat , making dumplings and drinking realgar wine.</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        Today, Dragon Boat Festival in  Chinese  is still a very popular grand festival. Country  </a:t>
            </a:r>
            <a:r>
              <a:rPr lang="en-US" altLang="zh-CN" sz="2400" u="sng" dirty="0">
                <a:latin typeface="Times New Roman" panose="02020603050405020304" pitchFamily="18" charset="0"/>
                <a:cs typeface="Times New Roman" panose="02020603050405020304" pitchFamily="18" charset="0"/>
              </a:rPr>
              <a:t>      20    </a:t>
            </a:r>
            <a:r>
              <a:rPr lang="en-US" altLang="zh-CN" sz="2400" dirty="0">
                <a:latin typeface="Times New Roman" panose="02020603050405020304" pitchFamily="18" charset="0"/>
                <a:cs typeface="Times New Roman" panose="02020603050405020304" pitchFamily="18" charset="0"/>
              </a:rPr>
              <a:t>  great importance to the protection of intangible cultural heritage, May 20, 2006, the State Council approved the inclusion of the folk first batch of national intangible cultural heritage.</a:t>
            </a:r>
            <a:endParaRPr lang="zh-CN" altLang="en-US" sz="2400" dirty="0">
              <a:latin typeface="Times New Roman" panose="02020603050405020304" pitchFamily="18" charset="0"/>
              <a:cs typeface="Times New Roman" panose="02020603050405020304" pitchFamily="18" charset="0"/>
            </a:endParaRPr>
          </a:p>
        </p:txBody>
      </p:sp>
      <p:pic>
        <p:nvPicPr>
          <p:cNvPr id="9" name="Picture 8" descr="AA012927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4228" y="2191544"/>
            <a:ext cx="1829594" cy="273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KO2BV%V@ZU{2FK$5C)~7CP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394" y="362744"/>
            <a:ext cx="1719262"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6594" y="0"/>
            <a:ext cx="7467600" cy="5139869"/>
          </a:xfrm>
          <a:prstGeom prst="rect">
            <a:avLst/>
          </a:prstGeom>
          <a:noFill/>
        </p:spPr>
        <p:txBody>
          <a:bodyPr wrap="square" rtlCol="0">
            <a:spAutoFit/>
          </a:bodyPr>
          <a:lstStyle/>
          <a:p>
            <a:pPr algn="l"/>
            <a:r>
              <a:rPr lang="en-US" altLang="zh-CN" sz="2400" dirty="0">
                <a:latin typeface="Times New Roman" panose="02020603050405020304" pitchFamily="18" charset="0"/>
                <a:cs typeface="Times New Roman" panose="02020603050405020304" pitchFamily="18" charset="0"/>
              </a:rPr>
              <a:t>1. A. universal            B. traditional           C. solar                D. lunar</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2. A. come off            B. came about         C. came around    D. came over</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3. A. honest                 B. capable              C. strange             D. timid</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4. A. poem                 B. singer                  C. poet                  D. painter</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5. A. returned             B. invited                C. killed                D. seized</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6. A. ordered              B. suggested            C. adopted            D. employed</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7. A. glad                   B. kind                     C. afraid                D. friendly</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8. A. favored              B. blamed                C. attended            D. suspected</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9. A. badly                 B. highly                  C. good                 D. ill</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10. A. exchanged       B. destroyed             C. banned              D. conveyed</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11. A. patriotic           B. severe                  C. strange              D. efficient</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12. A. song                B. draw                     C. poem                 D. picture</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13. A. determination  B. kindness              C. bravery              D. sadness  </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14. A. for                    B. at                         C. in                       D. on</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15. A. tragic               B. happy                   C. satisfying          D. illegal</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16. A. polished           B. squeezed              C. paddled             D. decorated</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17. A. protect             B. prevent                 C. defend               D. harm</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18. A. for                    B. toward                  C. in                      D. as</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19. A. a variety of      B. a amount of           C. a plenty of       D. a great deal of</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20. A. obeyed             B. conveyed              C. attaches            D. won</a:t>
            </a:r>
            <a:endParaRPr lang="zh-CN" altLang="en-US" sz="24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4036177" y="9818"/>
            <a:ext cx="381000" cy="371872"/>
          </a:xfrm>
          <a:prstGeom prst="rect">
            <a:avLst/>
          </a:prstGeom>
        </p:spPr>
      </p:pic>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2439194" y="239641"/>
            <a:ext cx="381000" cy="371872"/>
          </a:xfrm>
          <a:prstGeom prst="rect">
            <a:avLst/>
          </a:prstGeom>
        </p:spPr>
      </p:pic>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5608721" y="985291"/>
            <a:ext cx="381000" cy="371872"/>
          </a:xfrm>
          <a:prstGeom prst="rect">
            <a:avLst/>
          </a:prstGeom>
        </p:spPr>
      </p:pic>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2470067" y="515817"/>
            <a:ext cx="381000" cy="371872"/>
          </a:xfrm>
          <a:prstGeom prst="rect">
            <a:avLst/>
          </a:prstGeom>
        </p:spPr>
      </p:pic>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4039394" y="752365"/>
            <a:ext cx="381000" cy="371872"/>
          </a:xfrm>
          <a:prstGeom prst="rect">
            <a:avLst/>
          </a:prstGeom>
        </p:spPr>
      </p:pic>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2439194" y="1253770"/>
            <a:ext cx="381000" cy="371872"/>
          </a:xfrm>
          <a:prstGeom prst="rect">
            <a:avLst/>
          </a:prstGeom>
        </p:spPr>
      </p:pic>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4066632" y="1458926"/>
            <a:ext cx="381000" cy="371872"/>
          </a:xfrm>
          <a:prstGeom prst="rect">
            <a:avLst/>
          </a:prstGeom>
        </p:spPr>
      </p:pic>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915194" y="1734344"/>
            <a:ext cx="381000" cy="371872"/>
          </a:xfrm>
          <a:prstGeom prst="rect">
            <a:avLst/>
          </a:prstGeom>
        </p:spPr>
      </p:pic>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5645192" y="1993019"/>
            <a:ext cx="381000" cy="371872"/>
          </a:xfrm>
          <a:prstGeom prst="rect">
            <a:avLst/>
          </a:prstGeom>
        </p:spPr>
      </p:pic>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957013" y="2439298"/>
            <a:ext cx="381000" cy="371872"/>
          </a:xfrm>
          <a:prstGeom prst="rect">
            <a:avLst/>
          </a:prstGeom>
        </p:spPr>
      </p:pic>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2397000" y="2245632"/>
            <a:ext cx="381000" cy="371872"/>
          </a:xfrm>
          <a:prstGeom prst="rect">
            <a:avLst/>
          </a:prstGeom>
        </p:spPr>
      </p:pic>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4066632" y="2648744"/>
            <a:ext cx="381000" cy="371872"/>
          </a:xfrm>
          <a:prstGeom prst="rect">
            <a:avLst/>
          </a:prstGeom>
        </p:spPr>
      </p:pic>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927184" y="2953544"/>
            <a:ext cx="381000" cy="371872"/>
          </a:xfrm>
          <a:prstGeom prst="rect">
            <a:avLst/>
          </a:prstGeom>
        </p:spPr>
      </p:pic>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5619103" y="3194572"/>
            <a:ext cx="381000" cy="371872"/>
          </a:xfrm>
          <a:prstGeom prst="rect">
            <a:avLst/>
          </a:prstGeom>
        </p:spPr>
      </p:pic>
      <p:pic>
        <p:nvPicPr>
          <p:cNvPr id="17" name="图片 16"/>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927184" y="3468688"/>
            <a:ext cx="381000" cy="371872"/>
          </a:xfrm>
          <a:prstGeom prst="rect">
            <a:avLst/>
          </a:prstGeom>
        </p:spPr>
      </p:pic>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4132409" y="3665692"/>
            <a:ext cx="381000" cy="371872"/>
          </a:xfrm>
          <a:prstGeom prst="rect">
            <a:avLst/>
          </a:prstGeom>
        </p:spPr>
      </p:pic>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2380582" y="3891318"/>
            <a:ext cx="381000" cy="371872"/>
          </a:xfrm>
          <a:prstGeom prst="rect">
            <a:avLst/>
          </a:prstGeom>
        </p:spPr>
      </p:pic>
      <p:pic>
        <p:nvPicPr>
          <p:cNvPr id="20" name="图片 19"/>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5672451" y="4138791"/>
            <a:ext cx="381000" cy="371872"/>
          </a:xfrm>
          <a:prstGeom prst="rect">
            <a:avLst/>
          </a:prstGeom>
        </p:spPr>
      </p:pic>
      <p:pic>
        <p:nvPicPr>
          <p:cNvPr id="21" name="图片 20"/>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967833" y="4450777"/>
            <a:ext cx="381000" cy="371872"/>
          </a:xfrm>
          <a:prstGeom prst="rect">
            <a:avLst/>
          </a:prstGeom>
        </p:spPr>
      </p:pic>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4222625" y="4660504"/>
            <a:ext cx="381000" cy="3718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1000"/>
                                        <p:tgtEl>
                                          <p:spTgt spid="17"/>
                                        </p:tgtEl>
                                      </p:cBhvr>
                                    </p:animEffect>
                                    <p:anim calcmode="lin" valueType="num">
                                      <p:cBhvr>
                                        <p:cTn id="105" dur="1000" fill="hold"/>
                                        <p:tgtEl>
                                          <p:spTgt spid="17"/>
                                        </p:tgtEl>
                                        <p:attrNameLst>
                                          <p:attrName>ppt_x</p:attrName>
                                        </p:attrNameLst>
                                      </p:cBhvr>
                                      <p:tavLst>
                                        <p:tav tm="0">
                                          <p:val>
                                            <p:strVal val="#ppt_x"/>
                                          </p:val>
                                        </p:tav>
                                        <p:tav tm="100000">
                                          <p:val>
                                            <p:strVal val="#ppt_x"/>
                                          </p:val>
                                        </p:tav>
                                      </p:tavLst>
                                    </p:anim>
                                    <p:anim calcmode="lin" valueType="num">
                                      <p:cBhvr>
                                        <p:cTn id="10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1000"/>
                                        <p:tgtEl>
                                          <p:spTgt spid="18"/>
                                        </p:tgtEl>
                                      </p:cBhvr>
                                    </p:animEffect>
                                    <p:anim calcmode="lin" valueType="num">
                                      <p:cBhvr>
                                        <p:cTn id="112" dur="1000" fill="hold"/>
                                        <p:tgtEl>
                                          <p:spTgt spid="18"/>
                                        </p:tgtEl>
                                        <p:attrNameLst>
                                          <p:attrName>ppt_x</p:attrName>
                                        </p:attrNameLst>
                                      </p:cBhvr>
                                      <p:tavLst>
                                        <p:tav tm="0">
                                          <p:val>
                                            <p:strVal val="#ppt_x"/>
                                          </p:val>
                                        </p:tav>
                                        <p:tav tm="100000">
                                          <p:val>
                                            <p:strVal val="#ppt_x"/>
                                          </p:val>
                                        </p:tav>
                                      </p:tavLst>
                                    </p:anim>
                                    <p:anim calcmode="lin" valueType="num">
                                      <p:cBhvr>
                                        <p:cTn id="1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19"/>
                                        </p:tgtEl>
                                        <p:attrNameLst>
                                          <p:attrName>style.visibility</p:attrName>
                                        </p:attrNameLst>
                                      </p:cBhvr>
                                      <p:to>
                                        <p:strVal val="visible"/>
                                      </p:to>
                                    </p:set>
                                    <p:animEffect transition="in" filter="fade">
                                      <p:cBhvr>
                                        <p:cTn id="118" dur="1000"/>
                                        <p:tgtEl>
                                          <p:spTgt spid="19"/>
                                        </p:tgtEl>
                                      </p:cBhvr>
                                    </p:animEffect>
                                    <p:anim calcmode="lin" valueType="num">
                                      <p:cBhvr>
                                        <p:cTn id="119" dur="1000" fill="hold"/>
                                        <p:tgtEl>
                                          <p:spTgt spid="19"/>
                                        </p:tgtEl>
                                        <p:attrNameLst>
                                          <p:attrName>ppt_x</p:attrName>
                                        </p:attrNameLst>
                                      </p:cBhvr>
                                      <p:tavLst>
                                        <p:tav tm="0">
                                          <p:val>
                                            <p:strVal val="#ppt_x"/>
                                          </p:val>
                                        </p:tav>
                                        <p:tav tm="100000">
                                          <p:val>
                                            <p:strVal val="#ppt_x"/>
                                          </p:val>
                                        </p:tav>
                                      </p:tavLst>
                                    </p:anim>
                                    <p:anim calcmode="lin" valueType="num">
                                      <p:cBhvr>
                                        <p:cTn id="1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1000"/>
                                        <p:tgtEl>
                                          <p:spTgt spid="20"/>
                                        </p:tgtEl>
                                      </p:cBhvr>
                                    </p:animEffect>
                                    <p:anim calcmode="lin" valueType="num">
                                      <p:cBhvr>
                                        <p:cTn id="126" dur="1000" fill="hold"/>
                                        <p:tgtEl>
                                          <p:spTgt spid="20"/>
                                        </p:tgtEl>
                                        <p:attrNameLst>
                                          <p:attrName>ppt_x</p:attrName>
                                        </p:attrNameLst>
                                      </p:cBhvr>
                                      <p:tavLst>
                                        <p:tav tm="0">
                                          <p:val>
                                            <p:strVal val="#ppt_x"/>
                                          </p:val>
                                        </p:tav>
                                        <p:tav tm="100000">
                                          <p:val>
                                            <p:strVal val="#ppt_x"/>
                                          </p:val>
                                        </p:tav>
                                      </p:tavLst>
                                    </p:anim>
                                    <p:anim calcmode="lin" valueType="num">
                                      <p:cBhvr>
                                        <p:cTn id="1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nodeType="click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1000"/>
                                        <p:tgtEl>
                                          <p:spTgt spid="21"/>
                                        </p:tgtEl>
                                      </p:cBhvr>
                                    </p:animEffect>
                                    <p:anim calcmode="lin" valueType="num">
                                      <p:cBhvr>
                                        <p:cTn id="133" dur="1000" fill="hold"/>
                                        <p:tgtEl>
                                          <p:spTgt spid="21"/>
                                        </p:tgtEl>
                                        <p:attrNameLst>
                                          <p:attrName>ppt_x</p:attrName>
                                        </p:attrNameLst>
                                      </p:cBhvr>
                                      <p:tavLst>
                                        <p:tav tm="0">
                                          <p:val>
                                            <p:strVal val="#ppt_x"/>
                                          </p:val>
                                        </p:tav>
                                        <p:tav tm="100000">
                                          <p:val>
                                            <p:strVal val="#ppt_x"/>
                                          </p:val>
                                        </p:tav>
                                      </p:tavLst>
                                    </p:anim>
                                    <p:anim calcmode="lin" valueType="num">
                                      <p:cBhvr>
                                        <p:cTn id="13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nodeType="clickEffect">
                                  <p:stCondLst>
                                    <p:cond delay="0"/>
                                  </p:stCondLst>
                                  <p:childTnLst>
                                    <p:set>
                                      <p:cBhvr>
                                        <p:cTn id="138" dur="1" fill="hold">
                                          <p:stCondLst>
                                            <p:cond delay="0"/>
                                          </p:stCondLst>
                                        </p:cTn>
                                        <p:tgtEl>
                                          <p:spTgt spid="22"/>
                                        </p:tgtEl>
                                        <p:attrNameLst>
                                          <p:attrName>style.visibility</p:attrName>
                                        </p:attrNameLst>
                                      </p:cBhvr>
                                      <p:to>
                                        <p:strVal val="visible"/>
                                      </p:to>
                                    </p:set>
                                    <p:animEffect transition="in" filter="fade">
                                      <p:cBhvr>
                                        <p:cTn id="139" dur="1000"/>
                                        <p:tgtEl>
                                          <p:spTgt spid="22"/>
                                        </p:tgtEl>
                                      </p:cBhvr>
                                    </p:animEffect>
                                    <p:anim calcmode="lin" valueType="num">
                                      <p:cBhvr>
                                        <p:cTn id="140" dur="1000" fill="hold"/>
                                        <p:tgtEl>
                                          <p:spTgt spid="22"/>
                                        </p:tgtEl>
                                        <p:attrNameLst>
                                          <p:attrName>ppt_x</p:attrName>
                                        </p:attrNameLst>
                                      </p:cBhvr>
                                      <p:tavLst>
                                        <p:tav tm="0">
                                          <p:val>
                                            <p:strVal val="#ppt_x"/>
                                          </p:val>
                                        </p:tav>
                                        <p:tav tm="100000">
                                          <p:val>
                                            <p:strVal val="#ppt_x"/>
                                          </p:val>
                                        </p:tav>
                                      </p:tavLst>
                                    </p:anim>
                                    <p:anim calcmode="lin" valueType="num">
                                      <p:cBhvr>
                                        <p:cTn id="14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 219"/>
          <p:cNvSpPr/>
          <p:nvPr/>
        </p:nvSpPr>
        <p:spPr>
          <a:xfrm>
            <a:off x="610394" y="134144"/>
            <a:ext cx="8077199" cy="457200"/>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dirty="0">
                <a:solidFill>
                  <a:schemeClr val="tx1"/>
                </a:solidFill>
                <a:latin typeface="Times New Roman" panose="02020603050405020304" pitchFamily="18" charset="0"/>
                <a:cs typeface="Times New Roman" panose="02020603050405020304" pitchFamily="18" charset="0"/>
              </a:rPr>
              <a:t>1. The origin of the Dragon Boat Festival</a:t>
            </a:r>
            <a:r>
              <a:rPr lang="zh-CN" altLang="en-US" sz="2800" dirty="0">
                <a:solidFill>
                  <a:schemeClr val="tx1"/>
                </a:solidFill>
                <a:latin typeface="Times New Roman" panose="02020603050405020304" pitchFamily="18" charset="0"/>
                <a:cs typeface="Times New Roman" panose="02020603050405020304" pitchFamily="18" charset="0"/>
              </a:rPr>
              <a:t>（</a:t>
            </a:r>
            <a:r>
              <a:rPr lang="en-US" altLang="zh-CN" sz="2800" dirty="0">
                <a:solidFill>
                  <a:schemeClr val="tx1"/>
                </a:solidFill>
                <a:latin typeface="Times New Roman" panose="02020603050405020304" pitchFamily="18" charset="0"/>
                <a:cs typeface="Times New Roman" panose="02020603050405020304" pitchFamily="18" charset="0"/>
              </a:rPr>
              <a:t>3</a:t>
            </a:r>
            <a:r>
              <a:rPr lang="zh-CN" altLang="en-US" sz="2800" dirty="0">
                <a:solidFill>
                  <a:schemeClr val="tx1"/>
                </a:solidFill>
                <a:latin typeface="Times New Roman" panose="02020603050405020304" pitchFamily="18" charset="0"/>
                <a:cs typeface="Times New Roman" panose="02020603050405020304" pitchFamily="18" charset="0"/>
              </a:rPr>
              <a:t>）</a:t>
            </a:r>
            <a:r>
              <a:rPr lang="en-US" altLang="zh-CN" sz="2800" dirty="0">
                <a:solidFill>
                  <a:schemeClr val="tx1"/>
                </a:solidFill>
                <a:latin typeface="Times New Roman" panose="02020603050405020304" pitchFamily="18" charset="0"/>
                <a:cs typeface="Times New Roman" panose="02020603050405020304" pitchFamily="18" charset="0"/>
              </a:rPr>
              <a:t>--- </a:t>
            </a:r>
            <a:r>
              <a:rPr lang="zh-CN" altLang="en-US" sz="2800" dirty="0">
                <a:solidFill>
                  <a:schemeClr val="tx1"/>
                </a:solidFill>
                <a:latin typeface="Times New Roman" panose="02020603050405020304" pitchFamily="18" charset="0"/>
                <a:cs typeface="Times New Roman" panose="02020603050405020304" pitchFamily="18" charset="0"/>
              </a:rPr>
              <a:t>高考题型开发：七选五</a:t>
            </a:r>
            <a:endParaRPr lang="en-US" altLang="zh-CN" sz="2800" dirty="0">
              <a:solidFill>
                <a:schemeClr val="tx1"/>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457993" y="743744"/>
            <a:ext cx="8229600" cy="3785652"/>
          </a:xfrm>
          <a:prstGeom prst="rect">
            <a:avLst/>
          </a:prstGeom>
          <a:noFill/>
        </p:spPr>
        <p:txBody>
          <a:bodyPr wrap="square">
            <a:spAutoFit/>
          </a:bodyPr>
          <a:lstStyle/>
          <a:p>
            <a:pPr algn="l"/>
            <a:r>
              <a:rPr lang="en-US" altLang="zh-CN" sz="2400" dirty="0">
                <a:latin typeface="Times New Roman" panose="02020603050405020304" pitchFamily="18" charset="0"/>
                <a:cs typeface="Times New Roman" panose="02020603050405020304" pitchFamily="18" charset="0"/>
              </a:rPr>
              <a:t>      The Dragon Boat Festival is traditionally celebrated on the fifth day of the fifth month on the lunar calendar, </a:t>
            </a:r>
            <a:r>
              <a:rPr lang="en-US" altLang="zh-CN" sz="2400" u="sng" dirty="0">
                <a:latin typeface="Times New Roman" panose="02020603050405020304" pitchFamily="18" charset="0"/>
                <a:cs typeface="Times New Roman" panose="02020603050405020304" pitchFamily="18" charset="0"/>
              </a:rPr>
              <a:t>       1         </a:t>
            </a:r>
            <a:r>
              <a:rPr lang="en-US" altLang="zh-CN" sz="2400" dirty="0">
                <a:latin typeface="Times New Roman" panose="02020603050405020304" pitchFamily="18" charset="0"/>
                <a:cs typeface="Times New Roman" panose="02020603050405020304" pitchFamily="18" charset="0"/>
              </a:rPr>
              <a:t> In Chinese, the holiday is called Duan Wu </a:t>
            </a:r>
            <a:r>
              <a:rPr lang="en-US" altLang="zh-CN" sz="2400" dirty="0" err="1">
                <a:latin typeface="Times New Roman" panose="02020603050405020304" pitchFamily="18" charset="0"/>
                <a:cs typeface="Times New Roman" panose="02020603050405020304" pitchFamily="18" charset="0"/>
              </a:rPr>
              <a:t>Jie</a:t>
            </a:r>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      The Dragon Boat Festival commemorates the life and death of the famous Chinese scholar-statesman Qu Yuan, who was a loyal minister that served the King of Chu during the Warring States Period. Initially, Qu Yuan was highly respected and trusted, </a:t>
            </a:r>
            <a:r>
              <a:rPr lang="en-US" altLang="zh-CN" sz="2400" u="sng" dirty="0">
                <a:latin typeface="Times New Roman" panose="02020603050405020304" pitchFamily="18" charset="0"/>
                <a:cs typeface="Times New Roman" panose="02020603050405020304" pitchFamily="18" charset="0"/>
              </a:rPr>
              <a:t>       2      </a:t>
            </a:r>
            <a:r>
              <a:rPr lang="en-US" altLang="zh-CN" sz="2400" dirty="0">
                <a:latin typeface="Times New Roman" panose="02020603050405020304" pitchFamily="18" charset="0"/>
                <a:cs typeface="Times New Roman" panose="02020603050405020304" pitchFamily="18" charset="0"/>
              </a:rPr>
              <a:t>  Eventually, the intrigues of his rivals exerted enough ill influence on the King. Not long after, the King banished Qu Yuan from Chu. While in exile</a:t>
            </a:r>
            <a:r>
              <a:rPr lang="zh-CN" altLang="en-US" sz="2400" dirty="0">
                <a:latin typeface="Times New Roman" panose="02020603050405020304" pitchFamily="18" charset="0"/>
                <a:cs typeface="Times New Roman" panose="02020603050405020304" pitchFamily="18" charset="0"/>
              </a:rPr>
              <a:t>（流放</a:t>
            </a:r>
            <a:r>
              <a:rPr lang="en-US" altLang="zh-CN" sz="2400" dirty="0">
                <a:latin typeface="Times New Roman" panose="02020603050405020304" pitchFamily="18" charset="0"/>
                <a:cs typeface="Times New Roman" panose="02020603050405020304" pitchFamily="18" charset="0"/>
              </a:rPr>
              <a:t>), Qu Yuan composed many poems expressing his sorrows and concerns for his country and people. </a:t>
            </a:r>
            <a:r>
              <a:rPr lang="en-US" altLang="zh-CN" sz="2400" u="sng" dirty="0">
                <a:latin typeface="Times New Roman" panose="02020603050405020304" pitchFamily="18" charset="0"/>
                <a:cs typeface="Times New Roman" panose="02020603050405020304" pitchFamily="18" charset="0"/>
              </a:rPr>
              <a:t>           3   </a:t>
            </a:r>
            <a:endParaRPr lang="en-US" altLang="zh-CN" sz="2400" u="sng"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In the year 295 B.C., at the age of 37, Qu Yuan drowned himself in the Milo River with a heavy stone to his chest. The people rushed to the river to save him, desperately searching the waters in their boats for Qu Yuan. When it was known that Qu Yuan had been lost forever, the local people began the tradition of throwing sacrificial cooked rice into the river. However, a local fisherman had a dream that Qu Yuan did not get any of the cooked rice thrown into the river in his honor. </a:t>
            </a:r>
            <a:r>
              <a:rPr lang="en-US" altLang="zh-CN" sz="2400" u="sng" kern="100" dirty="0">
                <a:latin typeface="Times New Roman" panose="02020603050405020304" pitchFamily="18" charset="0"/>
                <a:ea typeface="等线" panose="02010600030101010101" pitchFamily="2" charset="-122"/>
                <a:cs typeface="Times New Roman" panose="02020603050405020304" pitchFamily="18" charset="0"/>
              </a:rPr>
              <a:t>       4       </a:t>
            </a:r>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So, the following year, the tradition of wrapping the cooked rice in bamboo leaves begun. The cooked rice wrapped in bamboo leaves  later came to be known as </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zong</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zi. </a:t>
            </a:r>
            <a:endPar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文本框 5"/>
          <p:cNvSpPr txBox="1"/>
          <p:nvPr/>
        </p:nvSpPr>
        <p:spPr>
          <a:xfrm>
            <a:off x="1753394" y="972344"/>
            <a:ext cx="914400" cy="338554"/>
          </a:xfrm>
          <a:prstGeom prst="rect">
            <a:avLst/>
          </a:prstGeom>
          <a:solidFill>
            <a:srgbClr val="FFC000"/>
          </a:solid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F</a:t>
            </a:r>
            <a:endParaRPr lang="zh-CN" altLang="en-US" sz="24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5944394" y="1734344"/>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B</a:t>
            </a:r>
            <a:endParaRPr lang="zh-CN" altLang="en-US" dirty="0"/>
          </a:p>
        </p:txBody>
      </p:sp>
      <p:sp>
        <p:nvSpPr>
          <p:cNvPr id="8" name="文本框 7"/>
          <p:cNvSpPr txBox="1"/>
          <p:nvPr/>
        </p:nvSpPr>
        <p:spPr>
          <a:xfrm>
            <a:off x="4617703" y="2467293"/>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D</a:t>
            </a:r>
            <a:endParaRPr lang="zh-CN" altLang="en-US" dirty="0"/>
          </a:p>
        </p:txBody>
      </p:sp>
      <p:sp>
        <p:nvSpPr>
          <p:cNvPr id="9" name="文本框 8"/>
          <p:cNvSpPr txBox="1"/>
          <p:nvPr/>
        </p:nvSpPr>
        <p:spPr>
          <a:xfrm>
            <a:off x="1067594" y="3944144"/>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A</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FEF1"/>
        </a:solidFill>
        <a:effectLst/>
      </p:bgPr>
    </p:bg>
    <p:spTree>
      <p:nvGrpSpPr>
        <p:cNvPr id="1" name=""/>
        <p:cNvGrpSpPr/>
        <p:nvPr/>
      </p:nvGrpSpPr>
      <p:grpSpPr>
        <a:xfrm>
          <a:off x="0" y="0"/>
          <a:ext cx="0" cy="0"/>
          <a:chOff x="0" y="0"/>
          <a:chExt cx="0" cy="0"/>
        </a:xfrm>
      </p:grpSpPr>
      <p:sp>
        <p:nvSpPr>
          <p:cNvPr id="4" name="文本框 3"/>
          <p:cNvSpPr txBox="1"/>
          <p:nvPr/>
        </p:nvSpPr>
        <p:spPr>
          <a:xfrm>
            <a:off x="305594" y="362744"/>
            <a:ext cx="8229600" cy="1323439"/>
          </a:xfrm>
          <a:prstGeom prst="rect">
            <a:avLst/>
          </a:prstGeom>
          <a:noFill/>
        </p:spPr>
        <p:txBody>
          <a:bodyPr wrap="square">
            <a:spAutoFit/>
          </a:bodyPr>
          <a:lstStyle/>
          <a:p>
            <a:pPr marL="228600" indent="266700" algn="l"/>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       5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When it was known that Qu Yuan had been lost to the river, the local fisherman had a dream that the fishes in the river were eating Qu Yuan's body. The local people came up with the idea that if the fishes in the river were not hungry, then they would not eat Qu Yuan's body. So the local people began the tradition of throwing </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zong</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zi into the river to feed the fishes in hope that Qu Yuan's body would be spared.</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文本框 5"/>
          <p:cNvSpPr txBox="1"/>
          <p:nvPr/>
        </p:nvSpPr>
        <p:spPr>
          <a:xfrm>
            <a:off x="534194" y="2420144"/>
            <a:ext cx="7772400" cy="1815882"/>
          </a:xfrm>
          <a:prstGeom prst="rect">
            <a:avLst/>
          </a:prstGeom>
          <a:noFill/>
        </p:spPr>
        <p:txBody>
          <a:bodyPr wrap="square">
            <a:spAutoFit/>
          </a:bodyPr>
          <a:lstStyle/>
          <a:p>
            <a:pPr algn="l"/>
            <a:r>
              <a:rPr lang="en-US" altLang="zh-CN" sz="2400" dirty="0">
                <a:latin typeface="Times New Roman" panose="02020603050405020304" pitchFamily="18" charset="0"/>
                <a:cs typeface="Times New Roman" panose="02020603050405020304" pitchFamily="18" charset="0"/>
              </a:rPr>
              <a:t>A.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Instead, it was the fishes that had eaten the rice. </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B. but over time, his wisdom and erudite ways antagonized the other court officials.</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C. He was favored by local people. </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D. Amongst his most famous poems is “Encountering Sorrow“(</a:t>
            </a:r>
            <a:r>
              <a:rPr lang="zh-CN" altLang="en-US" sz="2400" dirty="0">
                <a:latin typeface="Times New Roman" panose="02020603050405020304" pitchFamily="18" charset="0"/>
                <a:cs typeface="Times New Roman" panose="02020603050405020304" pitchFamily="18" charset="0"/>
              </a:rPr>
              <a:t>离骚</a:t>
            </a:r>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E. however, he came to become proud of himself.</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F. and it is therefore often called ‘Double Fifth Festival’. </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G. There is also another version of the story. </a:t>
            </a:r>
            <a:endParaRPr lang="zh-CN" altLang="en-US" sz="24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838994" y="400635"/>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G</a:t>
            </a:r>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219"/>
          <p:cNvSpPr/>
          <p:nvPr/>
        </p:nvSpPr>
        <p:spPr>
          <a:xfrm>
            <a:off x="1600994" y="57944"/>
            <a:ext cx="6096000" cy="457200"/>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US" altLang="zh-CN" sz="2800" dirty="0">
                <a:solidFill>
                  <a:schemeClr val="tx1"/>
                </a:solidFill>
                <a:latin typeface="Times New Roman" panose="02020603050405020304" pitchFamily="18" charset="0"/>
                <a:cs typeface="Times New Roman" panose="02020603050405020304" pitchFamily="18" charset="0"/>
                <a:sym typeface="+mn-lt"/>
              </a:rPr>
              <a:t>2. The legend of </a:t>
            </a:r>
            <a:r>
              <a:rPr lang="en-US" altLang="zh-CN" sz="2800" dirty="0">
                <a:solidFill>
                  <a:schemeClr val="tx1"/>
                </a:solidFill>
                <a:latin typeface="Times New Roman" panose="02020603050405020304" pitchFamily="18" charset="0"/>
                <a:cs typeface="Times New Roman" panose="02020603050405020304" pitchFamily="18" charset="0"/>
              </a:rPr>
              <a:t>of the Dragon Boat Festival</a:t>
            </a:r>
            <a:endParaRPr lang="en-US" altLang="zh-CN" sz="2800" dirty="0">
              <a:solidFill>
                <a:schemeClr val="tx1"/>
              </a:solidFill>
              <a:latin typeface="Times New Roman" panose="02020603050405020304" pitchFamily="18" charset="0"/>
              <a:cs typeface="Times New Roman" panose="02020603050405020304" pitchFamily="18" charset="0"/>
            </a:endParaRPr>
          </a:p>
          <a:p>
            <a:r>
              <a:rPr lang="en-US" altLang="zh-CN" sz="1800" dirty="0">
                <a:solidFill>
                  <a:schemeClr val="tx1"/>
                </a:solidFill>
                <a:latin typeface="Times New Roman" panose="02020603050405020304" pitchFamily="18" charset="0"/>
                <a:cs typeface="Times New Roman" panose="02020603050405020304" pitchFamily="18" charset="0"/>
                <a:sym typeface="+mn-lt"/>
              </a:rPr>
              <a:t> </a:t>
            </a:r>
            <a:endParaRPr lang="en-US" altLang="zh-CN" sz="1800" dirty="0">
              <a:solidFill>
                <a:schemeClr val="tx1"/>
              </a:solidFill>
              <a:latin typeface="Times New Roman" panose="02020603050405020304" pitchFamily="18" charset="0"/>
              <a:cs typeface="Times New Roman" panose="02020603050405020304" pitchFamily="18" charset="0"/>
              <a:sym typeface="+mn-lt"/>
            </a:endParaRPr>
          </a:p>
        </p:txBody>
      </p:sp>
      <p:pic>
        <p:nvPicPr>
          <p:cNvPr id="4" name="“五月初五，端午节”：最早的端午是什么样？不仅仅是纪念屈原！ 高清(480P)000005-000317">
            <a:hlinkClick r:id="" action="ppaction://media"/>
          </p:cNvPr>
          <p:cNvPicPr>
            <a:picLocks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635" y="589280"/>
            <a:ext cx="9144635" cy="48126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219"/>
          <p:cNvSpPr/>
          <p:nvPr/>
        </p:nvSpPr>
        <p:spPr>
          <a:xfrm>
            <a:off x="1600994" y="134144"/>
            <a:ext cx="6096000" cy="654334"/>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US" altLang="zh-CN" sz="2800" dirty="0">
                <a:solidFill>
                  <a:schemeClr val="tx1"/>
                </a:solidFill>
                <a:latin typeface="Times New Roman" panose="02020603050405020304" pitchFamily="18" charset="0"/>
                <a:cs typeface="Times New Roman" panose="02020603050405020304" pitchFamily="18" charset="0"/>
                <a:sym typeface="+mn-lt"/>
              </a:rPr>
              <a:t>2. The legend of </a:t>
            </a:r>
            <a:r>
              <a:rPr lang="en-US" altLang="zh-CN" sz="2800" dirty="0">
                <a:solidFill>
                  <a:schemeClr val="tx1"/>
                </a:solidFill>
                <a:latin typeface="Times New Roman" panose="02020603050405020304" pitchFamily="18" charset="0"/>
                <a:cs typeface="Times New Roman" panose="02020603050405020304" pitchFamily="18" charset="0"/>
              </a:rPr>
              <a:t>of the Dragon Boat Festival---</a:t>
            </a:r>
            <a:r>
              <a:rPr lang="zh-CN" altLang="en-US" sz="2800" dirty="0">
                <a:solidFill>
                  <a:schemeClr val="tx1"/>
                </a:solidFill>
                <a:latin typeface="Times New Roman" panose="02020603050405020304" pitchFamily="18" charset="0"/>
                <a:cs typeface="Times New Roman" panose="02020603050405020304" pitchFamily="18" charset="0"/>
              </a:rPr>
              <a:t>补全句子</a:t>
            </a:r>
            <a:endParaRPr lang="en-US" altLang="zh-CN" sz="2800" dirty="0">
              <a:solidFill>
                <a:schemeClr val="tx1"/>
              </a:solidFill>
              <a:latin typeface="Times New Roman" panose="02020603050405020304" pitchFamily="18" charset="0"/>
              <a:cs typeface="Times New Roman" panose="02020603050405020304" pitchFamily="18" charset="0"/>
            </a:endParaRPr>
          </a:p>
          <a:p>
            <a:r>
              <a:rPr lang="en-US" altLang="zh-CN" sz="1800" dirty="0">
                <a:solidFill>
                  <a:schemeClr val="tx1"/>
                </a:solidFill>
                <a:latin typeface="Times New Roman" panose="02020603050405020304" pitchFamily="18" charset="0"/>
                <a:cs typeface="Times New Roman" panose="02020603050405020304" pitchFamily="18" charset="0"/>
                <a:sym typeface="+mn-lt"/>
              </a:rPr>
              <a:t> </a:t>
            </a:r>
            <a:endParaRPr lang="en-US" altLang="zh-CN" sz="1800" dirty="0">
              <a:solidFill>
                <a:schemeClr val="tx1"/>
              </a:solidFill>
              <a:latin typeface="Times New Roman" panose="02020603050405020304" pitchFamily="18" charset="0"/>
              <a:cs typeface="Times New Roman" panose="02020603050405020304" pitchFamily="18" charset="0"/>
              <a:sym typeface="+mn-lt"/>
            </a:endParaRPr>
          </a:p>
        </p:txBody>
      </p:sp>
      <p:sp>
        <p:nvSpPr>
          <p:cNvPr id="3" name="文本框 2"/>
          <p:cNvSpPr txBox="1"/>
          <p:nvPr/>
        </p:nvSpPr>
        <p:spPr>
          <a:xfrm>
            <a:off x="3582194" y="961145"/>
            <a:ext cx="5024385" cy="3662541"/>
          </a:xfrm>
          <a:prstGeom prst="rect">
            <a:avLst/>
          </a:prstGeom>
          <a:noFill/>
        </p:spPr>
        <p:txBody>
          <a:bodyPr wrap="square">
            <a:spAutoFit/>
          </a:bodyPr>
          <a:lstStyle/>
          <a:p>
            <a:pPr>
              <a:lnSpc>
                <a:spcPct val="150000"/>
              </a:lnSpc>
            </a:pPr>
            <a:r>
              <a:rPr lang="en-US" altLang="zh-CN" sz="2400" b="1" kern="0" dirty="0">
                <a:solidFill>
                  <a:srgbClr val="000000"/>
                </a:solidFill>
                <a:effectLst/>
                <a:latin typeface="Times New Roman" panose="02020603050405020304" pitchFamily="18" charset="0"/>
                <a:cs typeface="Times New Roman" panose="02020603050405020304" pitchFamily="18" charset="0"/>
              </a:rPr>
              <a:t>1. Qu Yuan jumped off river</a:t>
            </a:r>
            <a:endParaRPr lang="en-US" altLang="zh-CN" sz="2400" b="1" kern="0" dirty="0">
              <a:solidFill>
                <a:srgbClr val="000000"/>
              </a:solidFill>
              <a:effectLst/>
              <a:latin typeface="Times New Roman" panose="02020603050405020304" pitchFamily="18" charset="0"/>
              <a:cs typeface="Times New Roman" panose="02020603050405020304" pitchFamily="18" charset="0"/>
            </a:endParaRPr>
          </a:p>
          <a:p>
            <a:pPr>
              <a:lnSpc>
                <a:spcPct val="150000"/>
              </a:lnSpc>
            </a:pPr>
            <a:r>
              <a:rPr lang="en-US" altLang="zh-CN" sz="2400" b="1" kern="0" dirty="0">
                <a:solidFill>
                  <a:srgbClr val="000000"/>
                </a:solidFill>
                <a:effectLst/>
                <a:latin typeface="Times New Roman" panose="02020603050405020304" pitchFamily="18" charset="0"/>
                <a:cs typeface="Times New Roman" panose="02020603050405020304" pitchFamily="18" charset="0"/>
              </a:rPr>
              <a:t> </a:t>
            </a:r>
            <a:r>
              <a:rPr lang="zh-CN" altLang="zh-CN" sz="2400" b="1" kern="0" dirty="0">
                <a:solidFill>
                  <a:srgbClr val="000000"/>
                </a:solidFill>
                <a:effectLst/>
                <a:latin typeface="Times New Roman" panose="02020603050405020304" pitchFamily="18" charset="0"/>
                <a:cs typeface="Times New Roman" panose="02020603050405020304" pitchFamily="18" charset="0"/>
              </a:rPr>
              <a:t> 屈原投江 </a:t>
            </a:r>
            <a:r>
              <a:rPr lang="en-US" altLang="zh-CN" sz="2400" b="1" kern="0" dirty="0">
                <a:solidFill>
                  <a:srgbClr val="000000"/>
                </a:solidFill>
                <a:effectLst/>
                <a:latin typeface="Times New Roman" panose="02020603050405020304" pitchFamily="18" charset="0"/>
                <a:cs typeface="Times New Roman" panose="02020603050405020304" pitchFamily="18" charset="0"/>
              </a:rPr>
              <a:t> </a:t>
            </a:r>
            <a:endParaRPr lang="zh-CN" altLang="zh-CN" sz="2400" b="1" kern="100" dirty="0">
              <a:effectLst/>
              <a:latin typeface="Times New Roman" panose="02020603050405020304" pitchFamily="18" charset="0"/>
              <a:cs typeface="Times New Roman" panose="02020603050405020304" pitchFamily="18" charset="0"/>
            </a:endParaRPr>
          </a:p>
          <a:p>
            <a:pPr algn="l"/>
            <a:r>
              <a:rPr lang="en-US" altLang="zh-CN" sz="2400" kern="0" dirty="0">
                <a:solidFill>
                  <a:srgbClr val="000000"/>
                </a:solidFill>
                <a:latin typeface="Times New Roman" panose="02020603050405020304" pitchFamily="18" charset="0"/>
                <a:cs typeface="Times New Roman" panose="02020603050405020304" pitchFamily="18" charset="0"/>
              </a:rPr>
              <a:t>        In order to memorialize patriotic poet Qu Yuan </a:t>
            </a:r>
            <a:endParaRPr lang="en-US" altLang="zh-CN" sz="2400" kern="0" dirty="0">
              <a:solidFill>
                <a:srgbClr val="000000"/>
              </a:solidFill>
              <a:latin typeface="Times New Roman" panose="02020603050405020304" pitchFamily="18" charset="0"/>
              <a:cs typeface="Times New Roman" panose="02020603050405020304" pitchFamily="18" charset="0"/>
            </a:endParaRPr>
          </a:p>
          <a:p>
            <a:pPr algn="l"/>
            <a:r>
              <a:rPr lang="en-US" altLang="zh-CN" sz="2400" u="sng" kern="0" dirty="0">
                <a:solidFill>
                  <a:srgbClr val="000000"/>
                </a:solidFill>
                <a:latin typeface="Times New Roman" panose="02020603050405020304" pitchFamily="18" charset="0"/>
                <a:cs typeface="Times New Roman" panose="02020603050405020304" pitchFamily="18" charset="0"/>
              </a:rPr>
              <a:t>         1        </a:t>
            </a:r>
            <a:r>
              <a:rPr lang="en-US" altLang="zh-CN" sz="2400" kern="0" dirty="0">
                <a:solidFill>
                  <a:srgbClr val="000000"/>
                </a:solidFill>
                <a:latin typeface="Times New Roman" panose="02020603050405020304" pitchFamily="18" charset="0"/>
                <a:cs typeface="Times New Roman" panose="02020603050405020304" pitchFamily="18" charset="0"/>
              </a:rPr>
              <a:t>  jumped into the </a:t>
            </a:r>
            <a:r>
              <a:rPr lang="en-US" altLang="zh-CN" sz="2400" kern="0" dirty="0" err="1">
                <a:solidFill>
                  <a:srgbClr val="000000"/>
                </a:solidFill>
                <a:latin typeface="Times New Roman" panose="02020603050405020304" pitchFamily="18" charset="0"/>
                <a:cs typeface="Times New Roman" panose="02020603050405020304" pitchFamily="18" charset="0"/>
              </a:rPr>
              <a:t>Miluo</a:t>
            </a:r>
            <a:r>
              <a:rPr lang="en-US" altLang="zh-CN" sz="2400" kern="0" dirty="0">
                <a:solidFill>
                  <a:srgbClr val="000000"/>
                </a:solidFill>
                <a:latin typeface="Times New Roman" panose="02020603050405020304" pitchFamily="18" charset="0"/>
                <a:cs typeface="Times New Roman" panose="02020603050405020304" pitchFamily="18" charset="0"/>
              </a:rPr>
              <a:t> river, and avoid his body  </a:t>
            </a:r>
            <a:r>
              <a:rPr lang="en-US" altLang="zh-CN" sz="2400" u="sng" kern="0" dirty="0">
                <a:solidFill>
                  <a:srgbClr val="000000"/>
                </a:solidFill>
                <a:latin typeface="Times New Roman" panose="02020603050405020304" pitchFamily="18" charset="0"/>
                <a:cs typeface="Times New Roman" panose="02020603050405020304" pitchFamily="18" charset="0"/>
              </a:rPr>
              <a:t>          2        </a:t>
            </a:r>
            <a:r>
              <a:rPr lang="en-US" altLang="zh-CN" sz="2400" kern="0" dirty="0">
                <a:solidFill>
                  <a:srgbClr val="000000"/>
                </a:solidFill>
                <a:latin typeface="Times New Roman" panose="02020603050405020304" pitchFamily="18" charset="0"/>
                <a:cs typeface="Times New Roman" panose="02020603050405020304" pitchFamily="18" charset="0"/>
              </a:rPr>
              <a:t> (eat) by fish and shrimp, so people cast much bamboo rice (rice dumplings) in the river and compete </a:t>
            </a:r>
            <a:r>
              <a:rPr lang="en-US" altLang="zh-CN" sz="2400" u="sng" kern="0" dirty="0">
                <a:solidFill>
                  <a:srgbClr val="000000"/>
                </a:solidFill>
                <a:latin typeface="Times New Roman" panose="02020603050405020304" pitchFamily="18" charset="0"/>
                <a:cs typeface="Times New Roman" panose="02020603050405020304" pitchFamily="18" charset="0"/>
              </a:rPr>
              <a:t>        3       </a:t>
            </a:r>
            <a:r>
              <a:rPr lang="en-US" altLang="zh-CN" sz="2400" kern="0" dirty="0">
                <a:solidFill>
                  <a:srgbClr val="000000"/>
                </a:solidFill>
                <a:latin typeface="Times New Roman" panose="02020603050405020304" pitchFamily="18" charset="0"/>
                <a:cs typeface="Times New Roman" panose="02020603050405020304" pitchFamily="18" charset="0"/>
              </a:rPr>
              <a:t>  (row),  </a:t>
            </a:r>
            <a:r>
              <a:rPr lang="en-US" altLang="zh-CN" sz="2400" u="sng" kern="0" dirty="0">
                <a:solidFill>
                  <a:srgbClr val="000000"/>
                </a:solidFill>
                <a:latin typeface="Times New Roman" panose="02020603050405020304" pitchFamily="18" charset="0"/>
                <a:cs typeface="Times New Roman" panose="02020603050405020304" pitchFamily="18" charset="0"/>
              </a:rPr>
              <a:t>        4        </a:t>
            </a:r>
            <a:r>
              <a:rPr lang="en-US" altLang="zh-CN" sz="2400" kern="0" dirty="0">
                <a:solidFill>
                  <a:srgbClr val="000000"/>
                </a:solidFill>
                <a:latin typeface="Times New Roman" panose="02020603050405020304" pitchFamily="18" charset="0"/>
                <a:cs typeface="Times New Roman" panose="02020603050405020304" pitchFamily="18" charset="0"/>
              </a:rPr>
              <a:t>(hope) to find the body of Qu yuan.</a:t>
            </a:r>
            <a:endParaRPr lang="en-US" altLang="zh-CN" sz="2400" kern="0" dirty="0">
              <a:solidFill>
                <a:srgbClr val="000000"/>
              </a:solidFill>
              <a:latin typeface="Times New Roman" panose="02020603050405020304" pitchFamily="18" charset="0"/>
              <a:cs typeface="Times New Roman" panose="02020603050405020304" pitchFamily="18" charset="0"/>
            </a:endParaRPr>
          </a:p>
          <a:p>
            <a:pPr algn="l"/>
            <a:endParaRPr lang="en-US" altLang="zh-CN" sz="2000" baseline="0" dirty="0">
              <a:latin typeface="宋体" panose="02010600030101010101" pitchFamily="2" charset="-122"/>
              <a:cs typeface="Times New Roman" panose="02020603050405020304" pitchFamily="18" charset="0"/>
            </a:endParaRPr>
          </a:p>
          <a:p>
            <a:pPr algn="l"/>
            <a:r>
              <a:rPr lang="en-US" altLang="zh-CN" sz="2000" baseline="0" dirty="0">
                <a:latin typeface="宋体" panose="02010600030101010101" pitchFamily="2" charset="-122"/>
                <a:cs typeface="Times New Roman" panose="02020603050405020304" pitchFamily="18" charset="0"/>
              </a:rPr>
              <a:t>   </a:t>
            </a:r>
            <a:r>
              <a:rPr lang="zh-CN" altLang="zh-CN" sz="2400" kern="0" dirty="0">
                <a:solidFill>
                  <a:srgbClr val="000000"/>
                </a:solidFill>
                <a:latin typeface="Times New Roman" panose="02020603050405020304" pitchFamily="18" charset="0"/>
                <a:cs typeface="Times New Roman" panose="02020603050405020304" pitchFamily="18" charset="0"/>
              </a:rPr>
              <a:t>为了纪念爱国诗人屈原，为了不让跳下汨罗江的屈原尸体被鱼虾吃掉，</a:t>
            </a:r>
            <a:r>
              <a:rPr lang="zh-CN" altLang="en-US" sz="2400" kern="0" dirty="0">
                <a:solidFill>
                  <a:srgbClr val="000000"/>
                </a:solidFill>
                <a:latin typeface="Times New Roman" panose="02020603050405020304" pitchFamily="18" charset="0"/>
                <a:cs typeface="Times New Roman" panose="02020603050405020304" pitchFamily="18" charset="0"/>
              </a:rPr>
              <a:t>人们</a:t>
            </a:r>
            <a:r>
              <a:rPr lang="zh-CN" altLang="zh-CN" sz="2400" kern="0" dirty="0">
                <a:solidFill>
                  <a:srgbClr val="000000"/>
                </a:solidFill>
                <a:latin typeface="Times New Roman" panose="02020603050405020304" pitchFamily="18" charset="0"/>
                <a:cs typeface="Times New Roman" panose="02020603050405020304" pitchFamily="18" charset="0"/>
              </a:rPr>
              <a:t>在江里投下许多用竹叶包裹的米食</a:t>
            </a:r>
            <a:r>
              <a:rPr lang="en-US" altLang="zh-CN" sz="2400" kern="0" dirty="0">
                <a:solidFill>
                  <a:srgbClr val="000000"/>
                </a:solidFill>
                <a:latin typeface="Times New Roman" panose="02020603050405020304" pitchFamily="18" charset="0"/>
                <a:cs typeface="Times New Roman" panose="02020603050405020304" pitchFamily="18" charset="0"/>
              </a:rPr>
              <a:t>(</a:t>
            </a:r>
            <a:r>
              <a:rPr lang="zh-CN" altLang="zh-CN" sz="2400" kern="0" dirty="0">
                <a:solidFill>
                  <a:srgbClr val="000000"/>
                </a:solidFill>
                <a:latin typeface="Times New Roman" panose="02020603050405020304" pitchFamily="18" charset="0"/>
                <a:cs typeface="Times New Roman" panose="02020603050405020304" pitchFamily="18" charset="0"/>
              </a:rPr>
              <a:t>粽子</a:t>
            </a:r>
            <a:r>
              <a:rPr lang="en-US" altLang="zh-CN" sz="2400" kern="0" dirty="0">
                <a:solidFill>
                  <a:srgbClr val="000000"/>
                </a:solidFill>
                <a:latin typeface="Times New Roman" panose="02020603050405020304" pitchFamily="18" charset="0"/>
                <a:cs typeface="Times New Roman" panose="02020603050405020304" pitchFamily="18" charset="0"/>
              </a:rPr>
              <a:t>)</a:t>
            </a:r>
            <a:r>
              <a:rPr lang="zh-CN" altLang="zh-CN" sz="2400" kern="0" dirty="0">
                <a:solidFill>
                  <a:srgbClr val="000000"/>
                </a:solidFill>
                <a:latin typeface="Times New Roman" panose="02020603050405020304" pitchFamily="18" charset="0"/>
                <a:cs typeface="Times New Roman" panose="02020603050405020304" pitchFamily="18" charset="0"/>
              </a:rPr>
              <a:t>，并且竞相划船</a:t>
            </a:r>
            <a:r>
              <a:rPr lang="en-US" altLang="zh-CN" sz="2400" kern="0" dirty="0">
                <a:solidFill>
                  <a:srgbClr val="000000"/>
                </a:solidFill>
                <a:latin typeface="Times New Roman" panose="02020603050405020304" pitchFamily="18" charset="0"/>
                <a:cs typeface="Times New Roman" panose="02020603050405020304" pitchFamily="18" charset="0"/>
              </a:rPr>
              <a:t>(</a:t>
            </a:r>
            <a:r>
              <a:rPr lang="zh-CN" altLang="zh-CN" sz="2400" kern="0" dirty="0">
                <a:solidFill>
                  <a:srgbClr val="000000"/>
                </a:solidFill>
                <a:latin typeface="Times New Roman" panose="02020603050405020304" pitchFamily="18" charset="0"/>
                <a:cs typeface="Times New Roman" panose="02020603050405020304" pitchFamily="18" charset="0"/>
              </a:rPr>
              <a:t>赛龙船</a:t>
            </a:r>
            <a:r>
              <a:rPr lang="en-US" altLang="zh-CN" sz="2400" kern="0" dirty="0">
                <a:solidFill>
                  <a:srgbClr val="000000"/>
                </a:solidFill>
                <a:latin typeface="Times New Roman" panose="02020603050405020304" pitchFamily="18" charset="0"/>
                <a:cs typeface="Times New Roman" panose="02020603050405020304" pitchFamily="18" charset="0"/>
              </a:rPr>
              <a:t>)</a:t>
            </a:r>
            <a:r>
              <a:rPr lang="zh-CN" altLang="zh-CN" sz="2400" kern="0" dirty="0">
                <a:solidFill>
                  <a:srgbClr val="000000"/>
                </a:solidFill>
                <a:latin typeface="Times New Roman" panose="02020603050405020304" pitchFamily="18" charset="0"/>
                <a:cs typeface="Times New Roman" panose="02020603050405020304" pitchFamily="18" charset="0"/>
              </a:rPr>
              <a:t>希望找到屈原的尸体。 </a:t>
            </a:r>
            <a:endParaRPr lang="zh-CN" altLang="zh-CN" sz="2400" kern="0" dirty="0">
              <a:solidFill>
                <a:srgbClr val="000000"/>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3696858" y="1886744"/>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who</a:t>
            </a:r>
            <a:endParaRPr lang="zh-CN" altLang="en-US" dirty="0"/>
          </a:p>
        </p:txBody>
      </p:sp>
      <p:sp>
        <p:nvSpPr>
          <p:cNvPr id="5" name="文本框 4"/>
          <p:cNvSpPr txBox="1"/>
          <p:nvPr/>
        </p:nvSpPr>
        <p:spPr>
          <a:xfrm>
            <a:off x="3859632" y="2199021"/>
            <a:ext cx="173258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being eaten</a:t>
            </a:r>
            <a:endParaRPr lang="zh-CN" altLang="en-US" dirty="0"/>
          </a:p>
        </p:txBody>
      </p:sp>
      <p:sp>
        <p:nvSpPr>
          <p:cNvPr id="6" name="文本框 5"/>
          <p:cNvSpPr txBox="1"/>
          <p:nvPr/>
        </p:nvSpPr>
        <p:spPr>
          <a:xfrm>
            <a:off x="5941986" y="2704617"/>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hoping</a:t>
            </a:r>
            <a:endParaRPr lang="zh-CN" altLang="en-US" dirty="0"/>
          </a:p>
        </p:txBody>
      </p:sp>
      <p:sp>
        <p:nvSpPr>
          <p:cNvPr id="7" name="文本框 6"/>
          <p:cNvSpPr txBox="1"/>
          <p:nvPr/>
        </p:nvSpPr>
        <p:spPr>
          <a:xfrm>
            <a:off x="4417987" y="2704617"/>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to row</a:t>
            </a:r>
            <a:endParaRPr lang="zh-CN" altLang="en-US" dirty="0"/>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795" y="1042624"/>
            <a:ext cx="2590800" cy="36625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1794" y="344451"/>
            <a:ext cx="5486400" cy="3662541"/>
          </a:xfrm>
          <a:prstGeom prst="rect">
            <a:avLst/>
          </a:prstGeom>
          <a:noFill/>
        </p:spPr>
        <p:txBody>
          <a:bodyPr wrap="square">
            <a:spAutoFit/>
          </a:bodyPr>
          <a:lstStyle/>
          <a:p>
            <a:pPr>
              <a:lnSpc>
                <a:spcPct val="150000"/>
              </a:lnSpc>
            </a:pPr>
            <a:r>
              <a:rPr lang="en-US" altLang="zh-CN" sz="16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r>
              <a:rPr lang="en-US" altLang="zh-CN" sz="2800" b="1" kern="0" dirty="0">
                <a:solidFill>
                  <a:srgbClr val="000000"/>
                </a:solidFill>
                <a:effectLst/>
                <a:latin typeface="Times New Roman" panose="02020603050405020304" pitchFamily="18" charset="0"/>
                <a:cs typeface="Times New Roman" panose="02020603050405020304" pitchFamily="18" charset="0"/>
              </a:rPr>
              <a:t>2. Cao E looked for her father’s corpse </a:t>
            </a:r>
            <a:endParaRPr lang="zh-CN" altLang="zh-CN" sz="2800" b="1" kern="100" dirty="0">
              <a:effectLst/>
              <a:latin typeface="Times New Roman" panose="02020603050405020304" pitchFamily="18" charset="0"/>
              <a:cs typeface="Times New Roman" panose="02020603050405020304" pitchFamily="18" charset="0"/>
            </a:endParaRPr>
          </a:p>
          <a:p>
            <a:pPr>
              <a:lnSpc>
                <a:spcPct val="150000"/>
              </a:lnSpc>
            </a:pPr>
            <a:r>
              <a:rPr lang="en-US" altLang="zh-CN" sz="2800" b="1" kern="0" dirty="0">
                <a:solidFill>
                  <a:srgbClr val="000000"/>
                </a:solidFill>
                <a:effectLst/>
                <a:latin typeface="So"/>
                <a:cs typeface="Times New Roman" panose="02020603050405020304" pitchFamily="18" charset="0"/>
              </a:rPr>
              <a:t>     </a:t>
            </a:r>
            <a:r>
              <a:rPr lang="zh-CN" altLang="zh-CN" sz="2800" b="1" kern="0" dirty="0">
                <a:solidFill>
                  <a:srgbClr val="000000"/>
                </a:solidFill>
                <a:effectLst/>
                <a:latin typeface="So"/>
                <a:cs typeface="Times New Roman" panose="02020603050405020304" pitchFamily="18" charset="0"/>
              </a:rPr>
              <a:t>曹娥寻父尸 </a:t>
            </a:r>
            <a:endParaRPr lang="zh-CN" altLang="zh-CN" sz="2800" b="1" kern="100" dirty="0">
              <a:effectLst/>
              <a:latin typeface="So"/>
              <a:cs typeface="Times New Roman" panose="02020603050405020304" pitchFamily="18" charset="0"/>
            </a:endParaRPr>
          </a:p>
          <a:p>
            <a:pPr algn="l"/>
            <a:r>
              <a:rPr lang="en-US" altLang="zh-CN" sz="2400" kern="0" dirty="0">
                <a:solidFill>
                  <a:srgbClr val="000000"/>
                </a:solidFill>
                <a:effectLst/>
                <a:latin typeface="Times New Roman" panose="02020603050405020304" pitchFamily="18" charset="0"/>
                <a:cs typeface="Times New Roman" panose="02020603050405020304" pitchFamily="18" charset="0"/>
              </a:rPr>
              <a:t>      Cao E,</a:t>
            </a:r>
            <a:r>
              <a:rPr lang="zh-CN" altLang="en-US" sz="2400" kern="0" dirty="0">
                <a:solidFill>
                  <a:srgbClr val="000000"/>
                </a:solidFill>
                <a:effectLst/>
                <a:latin typeface="Times New Roman" panose="02020603050405020304" pitchFamily="18" charset="0"/>
                <a:cs typeface="Times New Roman" panose="02020603050405020304" pitchFamily="18" charset="0"/>
              </a:rPr>
              <a:t> </a:t>
            </a:r>
            <a:r>
              <a:rPr lang="en-US" altLang="zh-CN" sz="2400" kern="0" dirty="0">
                <a:solidFill>
                  <a:srgbClr val="000000"/>
                </a:solidFill>
                <a:effectLst/>
                <a:latin typeface="Times New Roman" panose="02020603050405020304" pitchFamily="18" charset="0"/>
                <a:cs typeface="Times New Roman" panose="02020603050405020304" pitchFamily="18" charset="0"/>
              </a:rPr>
              <a:t>dutiful girl of the Eastern Han Dynasty</a:t>
            </a:r>
            <a:r>
              <a:rPr lang="en-US" altLang="zh-CN" sz="2400" kern="0" dirty="0">
                <a:solidFill>
                  <a:srgbClr val="000000"/>
                </a:solidFill>
                <a:latin typeface="Times New Roman" panose="02020603050405020304" pitchFamily="18" charset="0"/>
                <a:cs typeface="Times New Roman" panose="02020603050405020304" pitchFamily="18" charset="0"/>
              </a:rPr>
              <a:t>, ___1___</a:t>
            </a:r>
            <a:endParaRPr lang="en-US" altLang="zh-CN" sz="2400" kern="0" dirty="0">
              <a:solidFill>
                <a:srgbClr val="000000"/>
              </a:solidFill>
              <a:latin typeface="Times New Roman" panose="02020603050405020304" pitchFamily="18" charset="0"/>
              <a:cs typeface="Times New Roman" panose="02020603050405020304" pitchFamily="18" charset="0"/>
            </a:endParaRPr>
          </a:p>
          <a:p>
            <a:pPr algn="l"/>
            <a:r>
              <a:rPr lang="en-US" altLang="zh-CN" sz="2400" kern="0" dirty="0">
                <a:solidFill>
                  <a:srgbClr val="000000"/>
                </a:solidFill>
                <a:effectLst/>
                <a:latin typeface="Times New Roman" panose="02020603050405020304" pitchFamily="18" charset="0"/>
                <a:cs typeface="Times New Roman" panose="02020603050405020304" pitchFamily="18" charset="0"/>
              </a:rPr>
              <a:t>father drowned in the river when she was 14-year old. She cried along the river</a:t>
            </a:r>
            <a:r>
              <a:rPr lang="zh-CN" altLang="zh-CN" sz="2400" kern="0" dirty="0">
                <a:solidFill>
                  <a:srgbClr val="000000"/>
                </a:solidFill>
                <a:effectLst/>
                <a:latin typeface="Times New Roman" panose="02020603050405020304" pitchFamily="18" charset="0"/>
                <a:cs typeface="Times New Roman" panose="02020603050405020304" pitchFamily="18" charset="0"/>
              </a:rPr>
              <a:t>，</a:t>
            </a:r>
            <a:r>
              <a:rPr lang="en-US" altLang="zh-CN" sz="2400" kern="0" dirty="0">
                <a:solidFill>
                  <a:srgbClr val="000000"/>
                </a:solidFill>
                <a:latin typeface="Times New Roman" panose="02020603050405020304" pitchFamily="18" charset="0"/>
                <a:cs typeface="Times New Roman" panose="02020603050405020304" pitchFamily="18" charset="0"/>
              </a:rPr>
              <a:t>and still </a:t>
            </a:r>
            <a:r>
              <a:rPr lang="en-US" altLang="zh-CN" sz="2400" kern="0" dirty="0">
                <a:solidFill>
                  <a:srgbClr val="000000"/>
                </a:solidFill>
                <a:effectLst/>
                <a:latin typeface="Times New Roman" panose="02020603050405020304" pitchFamily="18" charset="0"/>
                <a:cs typeface="Times New Roman" panose="02020603050405020304" pitchFamily="18" charset="0"/>
              </a:rPr>
              <a:t>didn</a:t>
            </a:r>
            <a:r>
              <a:rPr lang="en-US" altLang="zh-CN" sz="2400" kern="0" dirty="0">
                <a:solidFill>
                  <a:srgbClr val="000000"/>
                </a:solidFill>
                <a:latin typeface="Times New Roman" panose="02020603050405020304" pitchFamily="18" charset="0"/>
                <a:cs typeface="Times New Roman" panose="02020603050405020304" pitchFamily="18" charset="0"/>
              </a:rPr>
              <a:t>’</a:t>
            </a:r>
            <a:r>
              <a:rPr lang="en-US" altLang="zh-CN" sz="2400" kern="0" dirty="0">
                <a:solidFill>
                  <a:srgbClr val="000000"/>
                </a:solidFill>
                <a:effectLst/>
                <a:latin typeface="Times New Roman" panose="02020603050405020304" pitchFamily="18" charset="0"/>
                <a:cs typeface="Times New Roman" panose="02020603050405020304" pitchFamily="18" charset="0"/>
              </a:rPr>
              <a:t>t see his father</a:t>
            </a:r>
            <a:r>
              <a:rPr lang="en-US" altLang="zh-CN" sz="2400" kern="0" dirty="0">
                <a:solidFill>
                  <a:srgbClr val="000000"/>
                </a:solidFill>
                <a:latin typeface="Times New Roman" panose="02020603050405020304" pitchFamily="18" charset="0"/>
                <a:cs typeface="Times New Roman" panose="02020603050405020304" pitchFamily="18" charset="0"/>
              </a:rPr>
              <a:t>’</a:t>
            </a:r>
            <a:r>
              <a:rPr lang="en-US" altLang="zh-CN" sz="2400" kern="0" dirty="0">
                <a:solidFill>
                  <a:srgbClr val="000000"/>
                </a:solidFill>
                <a:effectLst/>
                <a:latin typeface="Times New Roman" panose="02020603050405020304" pitchFamily="18" charset="0"/>
                <a:cs typeface="Times New Roman" panose="02020603050405020304" pitchFamily="18" charset="0"/>
              </a:rPr>
              <a:t>s corpse after 17 days, and then the she jumped into the river on May 1st</a:t>
            </a:r>
            <a:r>
              <a:rPr lang="en-US" altLang="zh-CN" sz="2400" u="sng" kern="0" dirty="0">
                <a:solidFill>
                  <a:srgbClr val="000000"/>
                </a:solidFill>
                <a:latin typeface="Times New Roman" panose="02020603050405020304" pitchFamily="18" charset="0"/>
                <a:cs typeface="Times New Roman" panose="02020603050405020304" pitchFamily="18" charset="0"/>
              </a:rPr>
              <a:t> </a:t>
            </a:r>
            <a:endParaRPr lang="en-US" altLang="zh-CN" sz="2400" u="sng" kern="0" dirty="0">
              <a:solidFill>
                <a:srgbClr val="000000"/>
              </a:solidFill>
              <a:latin typeface="Times New Roman" panose="02020603050405020304" pitchFamily="18" charset="0"/>
              <a:cs typeface="Times New Roman" panose="02020603050405020304" pitchFamily="18" charset="0"/>
            </a:endParaRPr>
          </a:p>
          <a:p>
            <a:pPr algn="l"/>
            <a:r>
              <a:rPr lang="en-US" altLang="zh-CN" sz="2400" u="sng" kern="0" dirty="0">
                <a:solidFill>
                  <a:srgbClr val="000000"/>
                </a:solidFill>
                <a:latin typeface="Times New Roman" panose="02020603050405020304" pitchFamily="18" charset="0"/>
                <a:cs typeface="Times New Roman" panose="02020603050405020304" pitchFamily="18" charset="0"/>
              </a:rPr>
              <a:t>      2    </a:t>
            </a:r>
            <a:r>
              <a:rPr lang="zh-CN" altLang="en-US" sz="2400" kern="0" dirty="0">
                <a:solidFill>
                  <a:srgbClr val="000000"/>
                </a:solidFill>
                <a:latin typeface="Times New Roman" panose="02020603050405020304" pitchFamily="18" charset="0"/>
                <a:cs typeface="Times New Roman" panose="02020603050405020304" pitchFamily="18" charset="0"/>
              </a:rPr>
              <a:t>（也</a:t>
            </a:r>
            <a:r>
              <a:rPr lang="en-US" altLang="zh-CN" sz="2400" kern="0" dirty="0">
                <a:solidFill>
                  <a:srgbClr val="000000"/>
                </a:solidFill>
                <a:latin typeface="Times New Roman" panose="02020603050405020304" pitchFamily="18" charset="0"/>
                <a:cs typeface="Times New Roman" panose="02020603050405020304" pitchFamily="18" charset="0"/>
              </a:rPr>
              <a:t>,</a:t>
            </a:r>
            <a:r>
              <a:rPr lang="zh-CN" altLang="en-US" sz="2400" kern="0" dirty="0">
                <a:solidFill>
                  <a:srgbClr val="000000"/>
                </a:solidFill>
                <a:latin typeface="Times New Roman" panose="02020603050405020304" pitchFamily="18" charset="0"/>
                <a:cs typeface="Times New Roman" panose="02020603050405020304" pitchFamily="18" charset="0"/>
              </a:rPr>
              <a:t>又</a:t>
            </a:r>
            <a:r>
              <a:rPr lang="en-US" altLang="zh-CN" sz="2400" kern="0" dirty="0">
                <a:solidFill>
                  <a:srgbClr val="000000"/>
                </a:solidFill>
                <a:latin typeface="Times New Roman" panose="02020603050405020304" pitchFamily="18" charset="0"/>
                <a:cs typeface="Times New Roman" panose="02020603050405020304" pitchFamily="18" charset="0"/>
              </a:rPr>
              <a:t>,</a:t>
            </a:r>
            <a:r>
              <a:rPr lang="zh-CN" altLang="en-US" sz="2400" kern="0" dirty="0">
                <a:solidFill>
                  <a:srgbClr val="000000"/>
                </a:solidFill>
                <a:latin typeface="Times New Roman" panose="02020603050405020304" pitchFamily="18" charset="0"/>
                <a:cs typeface="Times New Roman" panose="02020603050405020304" pitchFamily="18" charset="0"/>
              </a:rPr>
              <a:t>和</a:t>
            </a:r>
            <a:r>
              <a:rPr lang="en-US" altLang="zh-CN" sz="2400" kern="0" dirty="0">
                <a:solidFill>
                  <a:srgbClr val="000000"/>
                </a:solidFill>
                <a:latin typeface="Times New Roman" panose="02020603050405020304" pitchFamily="18" charset="0"/>
                <a:cs typeface="Times New Roman" panose="02020603050405020304" pitchFamily="18" charset="0"/>
              </a:rPr>
              <a:t>),</a:t>
            </a:r>
            <a:r>
              <a:rPr lang="zh-CN" altLang="en-US" sz="2400" kern="0" dirty="0">
                <a:solidFill>
                  <a:srgbClr val="000000"/>
                </a:solidFill>
                <a:latin typeface="Times New Roman" panose="02020603050405020304" pitchFamily="18" charset="0"/>
                <a:cs typeface="Times New Roman" panose="02020603050405020304" pitchFamily="18" charset="0"/>
              </a:rPr>
              <a:t> </a:t>
            </a:r>
            <a:r>
              <a:rPr lang="en-US" altLang="zh-CN" sz="2400" kern="0" dirty="0">
                <a:solidFill>
                  <a:srgbClr val="000000"/>
                </a:solidFill>
                <a:effectLst/>
                <a:latin typeface="Times New Roman" panose="02020603050405020304" pitchFamily="18" charset="0"/>
                <a:cs typeface="Times New Roman" panose="02020603050405020304" pitchFamily="18" charset="0"/>
              </a:rPr>
              <a:t>after five days the two corpses folded together and  </a:t>
            </a:r>
            <a:r>
              <a:rPr lang="en-US" altLang="zh-CN" sz="2400" u="sng" kern="0" dirty="0">
                <a:solidFill>
                  <a:srgbClr val="000000"/>
                </a:solidFill>
                <a:effectLst/>
                <a:latin typeface="Times New Roman" panose="02020603050405020304" pitchFamily="18" charset="0"/>
                <a:cs typeface="Times New Roman" panose="02020603050405020304" pitchFamily="18" charset="0"/>
              </a:rPr>
              <a:t>          3       </a:t>
            </a:r>
            <a:r>
              <a:rPr lang="zh-CN" altLang="en-US" sz="2400" kern="0" dirty="0">
                <a:solidFill>
                  <a:srgbClr val="000000"/>
                </a:solidFill>
                <a:effectLst/>
                <a:latin typeface="Times New Roman" panose="02020603050405020304" pitchFamily="18" charset="0"/>
                <a:cs typeface="Times New Roman" panose="02020603050405020304" pitchFamily="18" charset="0"/>
              </a:rPr>
              <a:t>（</a:t>
            </a:r>
            <a:r>
              <a:rPr lang="en-US" altLang="zh-CN" sz="2400" kern="0" dirty="0">
                <a:solidFill>
                  <a:srgbClr val="000000"/>
                </a:solidFill>
                <a:effectLst/>
                <a:latin typeface="Times New Roman" panose="02020603050405020304" pitchFamily="18" charset="0"/>
                <a:cs typeface="Times New Roman" panose="02020603050405020304" pitchFamily="18" charset="0"/>
              </a:rPr>
              <a:t>float). That was </a:t>
            </a:r>
            <a:r>
              <a:rPr lang="en-US" altLang="zh-CN" sz="2400" kern="0" dirty="0">
                <a:solidFill>
                  <a:srgbClr val="000000"/>
                </a:solidFill>
                <a:latin typeface="Times New Roman" panose="02020603050405020304" pitchFamily="18" charset="0"/>
                <a:cs typeface="Times New Roman" panose="02020603050405020304" pitchFamily="18" charset="0"/>
              </a:rPr>
              <a:t>a </a:t>
            </a:r>
            <a:r>
              <a:rPr lang="en-US" altLang="zh-CN" sz="2400" u="sng" kern="0" dirty="0">
                <a:solidFill>
                  <a:srgbClr val="000000"/>
                </a:solidFill>
                <a:latin typeface="Times New Roman" panose="02020603050405020304" pitchFamily="18" charset="0"/>
                <a:cs typeface="Times New Roman" panose="02020603050405020304" pitchFamily="18" charset="0"/>
              </a:rPr>
              <a:t>        4        </a:t>
            </a:r>
            <a:r>
              <a:rPr lang="en-US" altLang="zh-CN" sz="2400" kern="0" dirty="0">
                <a:solidFill>
                  <a:srgbClr val="000000"/>
                </a:solidFill>
                <a:latin typeface="Times New Roman" panose="02020603050405020304" pitchFamily="18" charset="0"/>
                <a:cs typeface="Times New Roman" panose="02020603050405020304" pitchFamily="18" charset="0"/>
              </a:rPr>
              <a:t> (move) </a:t>
            </a:r>
            <a:r>
              <a:rPr lang="en-US" altLang="zh-CN" sz="2400" kern="0" dirty="0">
                <a:solidFill>
                  <a:srgbClr val="000000"/>
                </a:solidFill>
                <a:effectLst/>
                <a:latin typeface="Times New Roman" panose="02020603050405020304" pitchFamily="18" charset="0"/>
                <a:cs typeface="Times New Roman" panose="02020603050405020304" pitchFamily="18" charset="0"/>
              </a:rPr>
              <a:t>story</a:t>
            </a:r>
            <a:r>
              <a:rPr lang="en-US" altLang="zh-CN" sz="2400" kern="0" dirty="0">
                <a:solidFill>
                  <a:srgbClr val="000000"/>
                </a:solidFill>
                <a:latin typeface="Times New Roman" panose="02020603050405020304" pitchFamily="18" charset="0"/>
                <a:cs typeface="Times New Roman" panose="02020603050405020304" pitchFamily="18" charset="0"/>
              </a:rPr>
              <a:t>, </a:t>
            </a:r>
            <a:r>
              <a:rPr lang="en-US" altLang="zh-CN" sz="2400" kern="0" dirty="0">
                <a:solidFill>
                  <a:srgbClr val="000000"/>
                </a:solidFill>
                <a:effectLst/>
                <a:latin typeface="Times New Roman" panose="02020603050405020304" pitchFamily="18" charset="0"/>
                <a:cs typeface="Times New Roman" panose="02020603050405020304" pitchFamily="18" charset="0"/>
              </a:rPr>
              <a:t>so people in the township worshipped her. </a:t>
            </a:r>
            <a:endParaRPr lang="en-US" altLang="zh-CN" sz="2400" kern="0" dirty="0">
              <a:solidFill>
                <a:srgbClr val="000000"/>
              </a:solidFill>
              <a:effectLst/>
              <a:latin typeface="Times New Roman" panose="02020603050405020304" pitchFamily="18" charset="0"/>
              <a:cs typeface="Times New Roman" panose="02020603050405020304" pitchFamily="18" charset="0"/>
            </a:endParaRPr>
          </a:p>
          <a:p>
            <a:pPr algn="l"/>
            <a:endParaRPr lang="zh-CN" altLang="zh-CN" sz="2400" kern="100" dirty="0">
              <a:effectLst/>
              <a:latin typeface="Times New Roman" panose="02020603050405020304" pitchFamily="18" charset="0"/>
              <a:cs typeface="Times New Roman" panose="02020603050405020304" pitchFamily="18" charset="0"/>
            </a:endParaRPr>
          </a:p>
          <a:p>
            <a:pPr algn="l"/>
            <a:r>
              <a:rPr lang="en-US" altLang="zh-CN" sz="2400" kern="0" dirty="0">
                <a:solidFill>
                  <a:srgbClr val="000000"/>
                </a:solidFill>
                <a:effectLst/>
                <a:latin typeface="Times New Roman" panose="02020603050405020304" pitchFamily="18" charset="0"/>
                <a:cs typeface="Times New Roman" panose="02020603050405020304" pitchFamily="18" charset="0"/>
              </a:rPr>
              <a:t>     </a:t>
            </a:r>
            <a:r>
              <a:rPr lang="zh-CN" altLang="zh-CN" sz="2400" kern="0" dirty="0">
                <a:solidFill>
                  <a:srgbClr val="000000"/>
                </a:solidFill>
                <a:effectLst/>
                <a:latin typeface="Times New Roman" panose="02020603050405020304" pitchFamily="18" charset="0"/>
                <a:cs typeface="Times New Roman" panose="02020603050405020304" pitchFamily="18" charset="0"/>
              </a:rPr>
              <a:t>东汉孝女曹娥，因曹父溺江而亡，年仅十四岁的她沿江豪哭，经十七日仍不见曹父尸首，乃在五月一日投江，五日后两尸合抱而浮起的感人事迹， 乡人群而祭之。 </a:t>
            </a:r>
            <a:endParaRPr lang="zh-CN" altLang="zh-CN" sz="2400" kern="100" dirty="0">
              <a:effectLst/>
              <a:latin typeface="Times New Roman" panose="02020603050405020304" pitchFamily="18" charset="0"/>
              <a:cs typeface="Times New Roman" panose="02020603050405020304" pitchFamily="18" charset="0"/>
            </a:endParaRPr>
          </a:p>
        </p:txBody>
      </p:sp>
      <p:sp>
        <p:nvSpPr>
          <p:cNvPr id="3" name="文本框 2"/>
          <p:cNvSpPr txBox="1"/>
          <p:nvPr/>
        </p:nvSpPr>
        <p:spPr>
          <a:xfrm>
            <a:off x="4589630" y="1200944"/>
            <a:ext cx="914400" cy="338554"/>
          </a:xfrm>
          <a:prstGeom prst="rect">
            <a:avLst/>
          </a:prstGeom>
          <a:solidFill>
            <a:srgbClr val="FFC000"/>
          </a:solid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whose</a:t>
            </a:r>
            <a:endParaRPr lang="zh-CN" altLang="en-US" sz="24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275505" y="2142638"/>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as well</a:t>
            </a:r>
            <a:endParaRPr lang="zh-CN" altLang="en-US" dirty="0"/>
          </a:p>
        </p:txBody>
      </p:sp>
      <p:sp>
        <p:nvSpPr>
          <p:cNvPr id="5" name="文本框 4"/>
          <p:cNvSpPr txBox="1"/>
          <p:nvPr/>
        </p:nvSpPr>
        <p:spPr>
          <a:xfrm>
            <a:off x="1631083" y="2403267"/>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floated</a:t>
            </a:r>
            <a:endParaRPr lang="zh-CN" altLang="en-US" dirty="0"/>
          </a:p>
        </p:txBody>
      </p:sp>
      <p:sp>
        <p:nvSpPr>
          <p:cNvPr id="6" name="文本框 5"/>
          <p:cNvSpPr txBox="1"/>
          <p:nvPr/>
        </p:nvSpPr>
        <p:spPr>
          <a:xfrm>
            <a:off x="4267994" y="2434691"/>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moving</a:t>
            </a:r>
            <a:endParaRPr lang="zh-CN" altLang="en-US" dirty="0"/>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22176" y="591344"/>
            <a:ext cx="2517818" cy="4495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10394" y="401737"/>
            <a:ext cx="5181600" cy="3847207"/>
          </a:xfrm>
          <a:prstGeom prst="rect">
            <a:avLst/>
          </a:prstGeom>
          <a:noFill/>
        </p:spPr>
        <p:txBody>
          <a:bodyPr wrap="square">
            <a:spAutoFit/>
          </a:bodyPr>
          <a:lstStyle/>
          <a:p>
            <a:pPr>
              <a:lnSpc>
                <a:spcPct val="150000"/>
              </a:lnSpc>
            </a:pPr>
            <a:r>
              <a:rPr lang="en-US" altLang="zh-CN" sz="2400" b="1" kern="0" dirty="0">
                <a:solidFill>
                  <a:srgbClr val="000000"/>
                </a:solidFill>
                <a:latin typeface="Times New Roman" panose="02020603050405020304" pitchFamily="18" charset="0"/>
                <a:cs typeface="Times New Roman" panose="02020603050405020304" pitchFamily="18" charset="0"/>
              </a:rPr>
              <a:t>3. Madam White Snake </a:t>
            </a:r>
            <a:endParaRPr lang="en-US" altLang="zh-CN" sz="2400" b="1" kern="0" dirty="0">
              <a:solidFill>
                <a:srgbClr val="000000"/>
              </a:solidFill>
              <a:latin typeface="Times New Roman" panose="02020603050405020304" pitchFamily="18" charset="0"/>
              <a:cs typeface="Times New Roman" panose="02020603050405020304" pitchFamily="18" charset="0"/>
            </a:endParaRPr>
          </a:p>
          <a:p>
            <a:pPr>
              <a:lnSpc>
                <a:spcPct val="150000"/>
              </a:lnSpc>
            </a:pPr>
            <a:r>
              <a:rPr lang="zh-CN" altLang="zh-CN" sz="2800" b="1" kern="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白蛇传 </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solidFill>
                  <a:srgbClr val="000000"/>
                </a:solidFill>
                <a:latin typeface="Times New Roman" panose="02020603050405020304" pitchFamily="18" charset="0"/>
                <a:cs typeface="Times New Roman" panose="02020603050405020304" pitchFamily="18" charset="0"/>
              </a:rPr>
              <a:t>      There is a </a:t>
            </a:r>
            <a:r>
              <a:rPr lang="en-US" altLang="zh-CN" sz="2400" kern="0" dirty="0">
                <a:solidFill>
                  <a:srgbClr val="000000"/>
                </a:solidFill>
                <a:effectLst/>
                <a:latin typeface="Times New Roman" panose="02020603050405020304" pitchFamily="18" charset="0"/>
                <a:cs typeface="Times New Roman" panose="02020603050405020304" pitchFamily="18" charset="0"/>
              </a:rPr>
              <a:t>legend of white snake Bai </a:t>
            </a:r>
            <a:r>
              <a:rPr lang="en-US" altLang="zh-CN" sz="2400" kern="0" dirty="0" err="1">
                <a:solidFill>
                  <a:srgbClr val="000000"/>
                </a:solidFill>
                <a:effectLst/>
                <a:latin typeface="Times New Roman" panose="02020603050405020304" pitchFamily="18" charset="0"/>
                <a:cs typeface="Times New Roman" panose="02020603050405020304" pitchFamily="18" charset="0"/>
              </a:rPr>
              <a:t>Suzhen</a:t>
            </a:r>
            <a:r>
              <a:rPr lang="en-US" altLang="zh-CN" sz="2400" kern="0" dirty="0">
                <a:solidFill>
                  <a:srgbClr val="000000"/>
                </a:solidFill>
                <a:latin typeface="Times New Roman" panose="02020603050405020304" pitchFamily="18" charset="0"/>
                <a:cs typeface="Times New Roman" panose="02020603050405020304" pitchFamily="18" charset="0"/>
              </a:rPr>
              <a:t>.</a:t>
            </a:r>
            <a:r>
              <a:rPr lang="en-US" altLang="zh-CN" sz="2400" kern="0" dirty="0">
                <a:solidFill>
                  <a:srgbClr val="000000"/>
                </a:solidFill>
                <a:effectLst/>
                <a:latin typeface="Times New Roman" panose="02020603050405020304" pitchFamily="18" charset="0"/>
                <a:cs typeface="Times New Roman" panose="02020603050405020304" pitchFamily="18" charset="0"/>
              </a:rPr>
              <a:t>____1___</a:t>
            </a:r>
            <a:r>
              <a:rPr lang="en-US" altLang="zh-CN" sz="2400" u="sng" kern="0" dirty="0">
                <a:solidFill>
                  <a:srgbClr val="000000"/>
                </a:solidFill>
                <a:effectLst/>
                <a:latin typeface="Times New Roman" panose="02020603050405020304" pitchFamily="18" charset="0"/>
                <a:cs typeface="Times New Roman" panose="02020603050405020304" pitchFamily="18" charset="0"/>
              </a:rPr>
              <a:t>           </a:t>
            </a:r>
            <a:r>
              <a:rPr lang="en-US" altLang="zh-CN" sz="2400" kern="0" dirty="0">
                <a:solidFill>
                  <a:srgbClr val="000000"/>
                </a:solidFill>
                <a:effectLst/>
                <a:latin typeface="Times New Roman" panose="02020603050405020304" pitchFamily="18" charset="0"/>
                <a:cs typeface="Times New Roman" panose="02020603050405020304" pitchFamily="18" charset="0"/>
              </a:rPr>
              <a:t> (repay) Xu Xian </a:t>
            </a:r>
            <a:r>
              <a:rPr lang="zh-CN" altLang="zh-CN" sz="2400" kern="0" dirty="0">
                <a:solidFill>
                  <a:srgbClr val="000000"/>
                </a:solidFill>
                <a:effectLst/>
                <a:latin typeface="Times New Roman" panose="02020603050405020304" pitchFamily="18" charset="0"/>
                <a:cs typeface="Times New Roman" panose="02020603050405020304" pitchFamily="18" charset="0"/>
              </a:rPr>
              <a:t>，</a:t>
            </a:r>
            <a:r>
              <a:rPr lang="en-US" altLang="zh-CN" sz="2400" kern="0" dirty="0">
                <a:solidFill>
                  <a:srgbClr val="000000"/>
                </a:solidFill>
                <a:latin typeface="Times New Roman" panose="02020603050405020304" pitchFamily="18" charset="0"/>
                <a:cs typeface="Times New Roman" panose="02020603050405020304" pitchFamily="18" charset="0"/>
              </a:rPr>
              <a:t>she</a:t>
            </a:r>
            <a:r>
              <a:rPr lang="en-US" altLang="zh-CN" sz="2400" kern="0" dirty="0">
                <a:solidFill>
                  <a:srgbClr val="000000"/>
                </a:solidFill>
                <a:effectLst/>
                <a:latin typeface="Times New Roman" panose="02020603050405020304" pitchFamily="18" charset="0"/>
                <a:cs typeface="Times New Roman" panose="02020603050405020304" pitchFamily="18" charset="0"/>
              </a:rPr>
              <a:t> fell in love with him and finally got </a:t>
            </a:r>
            <a:endParaRPr lang="en-US" altLang="zh-CN" sz="2400" kern="0" dirty="0">
              <a:solidFill>
                <a:srgbClr val="000000"/>
              </a:solidFill>
              <a:latin typeface="Times New Roman" panose="02020603050405020304" pitchFamily="18" charset="0"/>
              <a:cs typeface="Times New Roman" panose="02020603050405020304" pitchFamily="18" charset="0"/>
            </a:endParaRPr>
          </a:p>
          <a:p>
            <a:pPr algn="l"/>
            <a:r>
              <a:rPr lang="en-US" altLang="zh-CN" sz="2400" u="sng" kern="0" dirty="0">
                <a:solidFill>
                  <a:srgbClr val="000000"/>
                </a:solidFill>
                <a:effectLst/>
                <a:latin typeface="Times New Roman" panose="02020603050405020304" pitchFamily="18" charset="0"/>
                <a:cs typeface="Times New Roman" panose="02020603050405020304" pitchFamily="18" charset="0"/>
              </a:rPr>
              <a:t>      2     </a:t>
            </a:r>
            <a:r>
              <a:rPr lang="en-US" altLang="zh-CN" sz="2400" kern="0" dirty="0">
                <a:solidFill>
                  <a:srgbClr val="000000"/>
                </a:solidFill>
                <a:effectLst/>
                <a:latin typeface="Times New Roman" panose="02020603050405020304" pitchFamily="18" charset="0"/>
                <a:cs typeface="Times New Roman" panose="02020603050405020304" pitchFamily="18" charset="0"/>
              </a:rPr>
              <a:t>(marry)</a:t>
            </a:r>
            <a:r>
              <a:rPr lang="en-US" altLang="zh-CN" sz="2400" kern="0" dirty="0">
                <a:solidFill>
                  <a:srgbClr val="000000"/>
                </a:solidFill>
                <a:latin typeface="Times New Roman" panose="02020603050405020304" pitchFamily="18" charset="0"/>
                <a:cs typeface="Times New Roman" panose="02020603050405020304" pitchFamily="18" charset="0"/>
              </a:rPr>
              <a:t>. On</a:t>
            </a:r>
            <a:r>
              <a:rPr lang="en-US" altLang="zh-CN" sz="2400" kern="0" dirty="0">
                <a:solidFill>
                  <a:srgbClr val="000000"/>
                </a:solidFill>
                <a:effectLst/>
                <a:latin typeface="Times New Roman" panose="02020603050405020304" pitchFamily="18" charset="0"/>
                <a:cs typeface="Times New Roman" panose="02020603050405020304" pitchFamily="18" charset="0"/>
              </a:rPr>
              <a:t> the day of the Dragon Boat Festival, white snake drank realgar wine and revealed ____3____ (her) snakelike</a:t>
            </a:r>
            <a:r>
              <a:rPr lang="en-US" altLang="zh-CN" sz="2400" kern="0" dirty="0">
                <a:solidFill>
                  <a:srgbClr val="000000"/>
                </a:solidFill>
                <a:latin typeface="Times New Roman" panose="02020603050405020304" pitchFamily="18" charset="0"/>
                <a:cs typeface="Times New Roman" panose="02020603050405020304" pitchFamily="18" charset="0"/>
              </a:rPr>
              <a:t>.</a:t>
            </a:r>
            <a:r>
              <a:rPr lang="zh-CN" altLang="en-US" sz="2400" kern="0" dirty="0">
                <a:solidFill>
                  <a:srgbClr val="000000"/>
                </a:solidFill>
                <a:latin typeface="Times New Roman" panose="02020603050405020304" pitchFamily="18" charset="0"/>
                <a:cs typeface="Times New Roman" panose="02020603050405020304" pitchFamily="18" charset="0"/>
              </a:rPr>
              <a:t> </a:t>
            </a:r>
            <a:r>
              <a:rPr lang="en-US" altLang="zh-CN" sz="2400" kern="0" dirty="0">
                <a:solidFill>
                  <a:srgbClr val="000000"/>
                </a:solidFill>
                <a:latin typeface="Times New Roman" panose="02020603050405020304" pitchFamily="18" charset="0"/>
                <a:cs typeface="Times New Roman" panose="02020603050405020304" pitchFamily="18" charset="0"/>
              </a:rPr>
              <a:t>T</a:t>
            </a:r>
            <a:r>
              <a:rPr lang="en-US" altLang="zh-CN" sz="2400" kern="0" dirty="0">
                <a:solidFill>
                  <a:srgbClr val="000000"/>
                </a:solidFill>
                <a:effectLst/>
                <a:latin typeface="Times New Roman" panose="02020603050405020304" pitchFamily="18" charset="0"/>
                <a:cs typeface="Times New Roman" panose="02020603050405020304" pitchFamily="18" charset="0"/>
              </a:rPr>
              <a:t>he white snake</a:t>
            </a:r>
            <a:r>
              <a:rPr lang="en-US" altLang="zh-CN" sz="2400" kern="0" dirty="0">
                <a:solidFill>
                  <a:srgbClr val="000000"/>
                </a:solidFill>
                <a:latin typeface="Times New Roman" panose="02020603050405020304" pitchFamily="18" charset="0"/>
                <a:cs typeface="Times New Roman" panose="02020603050405020304" pitchFamily="18" charset="0"/>
              </a:rPr>
              <a:t>, </a:t>
            </a:r>
            <a:r>
              <a:rPr lang="en-US" altLang="zh-CN" sz="2400" kern="0" dirty="0">
                <a:solidFill>
                  <a:srgbClr val="000000"/>
                </a:solidFill>
                <a:effectLst/>
                <a:latin typeface="Times New Roman" panose="02020603050405020304" pitchFamily="18" charset="0"/>
                <a:cs typeface="Times New Roman" panose="02020603050405020304" pitchFamily="18" charset="0"/>
              </a:rPr>
              <a:t>Fa Hai and water logging Jinshan temple, </a:t>
            </a:r>
            <a:r>
              <a:rPr lang="en-US" altLang="zh-CN" sz="2400" kern="0" dirty="0">
                <a:solidFill>
                  <a:srgbClr val="000000"/>
                </a:solidFill>
                <a:latin typeface="Times New Roman" panose="02020603050405020304" pitchFamily="18" charset="0"/>
                <a:cs typeface="Times New Roman" panose="02020603050405020304" pitchFamily="18" charset="0"/>
              </a:rPr>
              <a:t> </a:t>
            </a:r>
            <a:r>
              <a:rPr lang="en-US" altLang="zh-CN" sz="2400" u="sng" kern="0" dirty="0">
                <a:solidFill>
                  <a:srgbClr val="000000"/>
                </a:solidFill>
                <a:latin typeface="Times New Roman" panose="02020603050405020304" pitchFamily="18" charset="0"/>
                <a:cs typeface="Times New Roman" panose="02020603050405020304" pitchFamily="18" charset="0"/>
              </a:rPr>
              <a:t>       4       </a:t>
            </a:r>
            <a:r>
              <a:rPr lang="zh-CN" altLang="en-US" sz="2400" kern="0" dirty="0">
                <a:solidFill>
                  <a:srgbClr val="000000"/>
                </a:solidFill>
                <a:latin typeface="Times New Roman" panose="02020603050405020304" pitchFamily="18" charset="0"/>
                <a:cs typeface="Times New Roman" panose="02020603050405020304" pitchFamily="18" charset="0"/>
              </a:rPr>
              <a:t>（</a:t>
            </a:r>
            <a:r>
              <a:rPr lang="en-US" altLang="zh-CN" sz="2400" kern="0" dirty="0">
                <a:solidFill>
                  <a:srgbClr val="000000"/>
                </a:solidFill>
                <a:latin typeface="Times New Roman" panose="02020603050405020304" pitchFamily="18" charset="0"/>
                <a:cs typeface="Times New Roman" panose="02020603050405020304" pitchFamily="18" charset="0"/>
              </a:rPr>
              <a:t>be</a:t>
            </a:r>
            <a:r>
              <a:rPr lang="zh-CN" altLang="en-US" sz="2400" kern="0" dirty="0">
                <a:solidFill>
                  <a:srgbClr val="000000"/>
                </a:solidFill>
                <a:latin typeface="Times New Roman" panose="02020603050405020304" pitchFamily="18" charset="0"/>
                <a:cs typeface="Times New Roman" panose="02020603050405020304" pitchFamily="18" charset="0"/>
              </a:rPr>
              <a:t>）</a:t>
            </a:r>
            <a:r>
              <a:rPr lang="en-US" altLang="zh-CN" sz="2400" kern="0" dirty="0">
                <a:solidFill>
                  <a:srgbClr val="000000"/>
                </a:solidFill>
                <a:latin typeface="Times New Roman" panose="02020603050405020304" pitchFamily="18" charset="0"/>
                <a:cs typeface="Times New Roman" panose="02020603050405020304" pitchFamily="18" charset="0"/>
              </a:rPr>
              <a:t>  </a:t>
            </a:r>
            <a:r>
              <a:rPr lang="en-US" altLang="zh-CN" sz="2400" kern="0" dirty="0">
                <a:solidFill>
                  <a:srgbClr val="000000"/>
                </a:solidFill>
                <a:effectLst/>
                <a:latin typeface="Times New Roman" panose="02020603050405020304" pitchFamily="18" charset="0"/>
                <a:cs typeface="Times New Roman" panose="02020603050405020304" pitchFamily="18" charset="0"/>
              </a:rPr>
              <a:t>popular folk opera repertoire. </a:t>
            </a:r>
            <a:endParaRPr lang="en-US" altLang="zh-CN" sz="2400" kern="0" dirty="0">
              <a:solidFill>
                <a:srgbClr val="000000"/>
              </a:solidFill>
              <a:effectLst/>
              <a:latin typeface="Times New Roman" panose="02020603050405020304" pitchFamily="18" charset="0"/>
              <a:cs typeface="Times New Roman" panose="02020603050405020304" pitchFamily="18" charset="0"/>
            </a:endParaRPr>
          </a:p>
          <a:p>
            <a:pPr algn="l"/>
            <a:endParaRPr lang="zh-CN" altLang="zh-CN" sz="2400" kern="100" dirty="0">
              <a:effectLst/>
              <a:latin typeface="Times New Roman" panose="02020603050405020304" pitchFamily="18" charset="0"/>
              <a:cs typeface="Times New Roman" panose="02020603050405020304" pitchFamily="18" charset="0"/>
            </a:endParaRPr>
          </a:p>
          <a:p>
            <a:pPr algn="l"/>
            <a:r>
              <a:rPr lang="en-US" altLang="zh-CN" sz="24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r>
              <a:rPr lang="zh-CN" altLang="zh-CN" sz="2400" kern="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传说白蛇白素贞，为了报答许仙的恩惠，与许仙结为夫妻的凄美的爱情故事。端午节当天白蛇喝了雄黄酒，</a:t>
            </a:r>
            <a:r>
              <a:rPr lang="zh-CN" altLang="en-US" sz="2400" kern="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然自己</a:t>
            </a:r>
            <a:r>
              <a:rPr lang="zh-CN" altLang="zh-CN" sz="2400" kern="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现出蛇形，加上法海白蛇及水淹金山寺的情节，都是脍炙人口的民间戏曲的曲目。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4693904" y="1200944"/>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To repay</a:t>
            </a:r>
            <a:endParaRPr lang="zh-CN" altLang="en-US" dirty="0"/>
          </a:p>
        </p:txBody>
      </p:sp>
      <p:sp>
        <p:nvSpPr>
          <p:cNvPr id="5" name="文本框 4"/>
          <p:cNvSpPr txBox="1"/>
          <p:nvPr/>
        </p:nvSpPr>
        <p:spPr>
          <a:xfrm>
            <a:off x="381794" y="1661597"/>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married</a:t>
            </a:r>
            <a:endParaRPr lang="zh-CN" altLang="en-US" dirty="0"/>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38746" y="160780"/>
            <a:ext cx="2438400" cy="2581041"/>
          </a:xfrm>
          <a:prstGeom prst="rect">
            <a:avLst/>
          </a:prstGeom>
        </p:spPr>
      </p:pic>
      <p:sp>
        <p:nvSpPr>
          <p:cNvPr id="11" name="文本框 10"/>
          <p:cNvSpPr txBox="1"/>
          <p:nvPr/>
        </p:nvSpPr>
        <p:spPr>
          <a:xfrm>
            <a:off x="4420394" y="1886744"/>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herself</a:t>
            </a:r>
            <a:endParaRPr lang="zh-CN" altLang="en-US" dirty="0"/>
          </a:p>
        </p:txBody>
      </p:sp>
      <p:sp>
        <p:nvSpPr>
          <p:cNvPr id="12" name="文本框 11"/>
          <p:cNvSpPr txBox="1"/>
          <p:nvPr/>
        </p:nvSpPr>
        <p:spPr>
          <a:xfrm>
            <a:off x="2058194" y="2462590"/>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are</a:t>
            </a:r>
            <a:endParaRPr lang="zh-CN" altLang="en-US" dirty="0"/>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8746" y="2801144"/>
            <a:ext cx="2606842" cy="228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2794" y="210344"/>
            <a:ext cx="4724400" cy="4585871"/>
          </a:xfrm>
          <a:prstGeom prst="rect">
            <a:avLst/>
          </a:prstGeom>
          <a:noFill/>
        </p:spPr>
        <p:txBody>
          <a:bodyPr wrap="square">
            <a:spAutoFit/>
          </a:bodyPr>
          <a:lstStyle/>
          <a:p>
            <a:pPr>
              <a:lnSpc>
                <a:spcPct val="150000"/>
              </a:lnSpc>
            </a:pPr>
            <a:r>
              <a:rPr lang="en-US" altLang="zh-CN" sz="2800" b="1" kern="0" dirty="0">
                <a:solidFill>
                  <a:srgbClr val="000000"/>
                </a:solidFill>
                <a:effectLst/>
                <a:latin typeface="Times New Roman" panose="02020603050405020304" pitchFamily="18" charset="0"/>
                <a:cs typeface="Times New Roman" panose="02020603050405020304" pitchFamily="18" charset="0"/>
              </a:rPr>
              <a:t>4. Wu </a:t>
            </a:r>
            <a:r>
              <a:rPr lang="en-US" altLang="zh-CN" sz="2800" b="1" kern="0" dirty="0" err="1">
                <a:solidFill>
                  <a:srgbClr val="000000"/>
                </a:solidFill>
                <a:effectLst/>
                <a:latin typeface="Times New Roman" panose="02020603050405020304" pitchFamily="18" charset="0"/>
                <a:cs typeface="Times New Roman" panose="02020603050405020304" pitchFamily="18" charset="0"/>
              </a:rPr>
              <a:t>Zixu</a:t>
            </a:r>
            <a:r>
              <a:rPr lang="en-US" altLang="zh-CN" sz="2800" b="1" kern="0" dirty="0" err="1">
                <a:solidFill>
                  <a:srgbClr val="000000"/>
                </a:solidFill>
                <a:latin typeface="Times New Roman" panose="02020603050405020304" pitchFamily="18" charset="0"/>
                <a:cs typeface="Times New Roman" panose="02020603050405020304" pitchFamily="18" charset="0"/>
              </a:rPr>
              <a:t>’</a:t>
            </a:r>
            <a:r>
              <a:rPr lang="en-US" altLang="zh-CN" sz="2800" b="1" kern="0" dirty="0" err="1">
                <a:solidFill>
                  <a:srgbClr val="000000"/>
                </a:solidFill>
                <a:effectLst/>
                <a:latin typeface="Times New Roman" panose="02020603050405020304" pitchFamily="18" charset="0"/>
                <a:cs typeface="Times New Roman" panose="02020603050405020304" pitchFamily="18" charset="0"/>
              </a:rPr>
              <a:t>s</a:t>
            </a:r>
            <a:r>
              <a:rPr lang="en-US" altLang="zh-CN" sz="2800" b="1" kern="0" dirty="0">
                <a:solidFill>
                  <a:srgbClr val="000000"/>
                </a:solidFill>
                <a:effectLst/>
                <a:latin typeface="Times New Roman" panose="02020603050405020304" pitchFamily="18" charset="0"/>
                <a:cs typeface="Times New Roman" panose="02020603050405020304" pitchFamily="18" charset="0"/>
              </a:rPr>
              <a:t> death anniversary </a:t>
            </a:r>
            <a:endParaRPr lang="zh-CN" altLang="zh-CN" sz="2800" b="1" kern="100" dirty="0">
              <a:effectLst/>
              <a:latin typeface="Times New Roman" panose="02020603050405020304" pitchFamily="18" charset="0"/>
              <a:cs typeface="Times New Roman" panose="02020603050405020304" pitchFamily="18" charset="0"/>
            </a:endParaRPr>
          </a:p>
          <a:p>
            <a:pPr>
              <a:lnSpc>
                <a:spcPct val="150000"/>
              </a:lnSpc>
            </a:pPr>
            <a:r>
              <a:rPr lang="en-US" altLang="zh-CN" sz="2400" b="1"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r>
              <a:rPr lang="zh-CN" altLang="zh-CN" sz="2400" b="1" kern="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伍子胥的忌日 </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16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r>
              <a:rPr lang="en-US" altLang="zh-CN" sz="2400" kern="0" dirty="0">
                <a:solidFill>
                  <a:srgbClr val="000000"/>
                </a:solidFill>
                <a:effectLst/>
                <a:latin typeface="Times New Roman" panose="02020603050405020304" pitchFamily="18" charset="0"/>
                <a:cs typeface="Times New Roman" panose="02020603050405020304" pitchFamily="18" charset="0"/>
              </a:rPr>
              <a:t>It</a:t>
            </a:r>
            <a:r>
              <a:rPr lang="en-US" altLang="zh-CN" sz="2400" kern="0" dirty="0">
                <a:solidFill>
                  <a:srgbClr val="000000"/>
                </a:solidFill>
                <a:latin typeface="Times New Roman" panose="02020603050405020304" pitchFamily="18" charset="0"/>
                <a:cs typeface="Times New Roman" panose="02020603050405020304" pitchFamily="18" charset="0"/>
              </a:rPr>
              <a:t>’</a:t>
            </a:r>
            <a:r>
              <a:rPr lang="en-US" altLang="zh-CN" sz="2400" kern="0" dirty="0">
                <a:solidFill>
                  <a:srgbClr val="000000"/>
                </a:solidFill>
                <a:effectLst/>
                <a:latin typeface="Times New Roman" panose="02020603050405020304" pitchFamily="18" charset="0"/>
                <a:cs typeface="Times New Roman" panose="02020603050405020304" pitchFamily="18" charset="0"/>
              </a:rPr>
              <a:t>s a legend </a:t>
            </a:r>
            <a:r>
              <a:rPr lang="en-US" altLang="zh-CN" sz="2400" u="sng" kern="0" dirty="0">
                <a:solidFill>
                  <a:srgbClr val="000000"/>
                </a:solidFill>
                <a:effectLst/>
                <a:latin typeface="Times New Roman" panose="02020603050405020304" pitchFamily="18" charset="0"/>
                <a:cs typeface="Times New Roman" panose="02020603050405020304" pitchFamily="18" charset="0"/>
              </a:rPr>
              <a:t>      1      </a:t>
            </a:r>
            <a:r>
              <a:rPr lang="en-US" altLang="zh-CN" sz="2400" kern="0" dirty="0">
                <a:solidFill>
                  <a:srgbClr val="000000"/>
                </a:solidFill>
                <a:effectLst/>
                <a:latin typeface="Times New Roman" panose="02020603050405020304" pitchFamily="18" charset="0"/>
                <a:cs typeface="Times New Roman" panose="02020603050405020304" pitchFamily="18" charset="0"/>
              </a:rPr>
              <a:t>  after He Lu, the king of Wu died, the prince </a:t>
            </a:r>
            <a:r>
              <a:rPr lang="en-US" altLang="zh-CN" sz="2400" kern="0" dirty="0" err="1">
                <a:solidFill>
                  <a:srgbClr val="000000"/>
                </a:solidFill>
                <a:effectLst/>
                <a:latin typeface="Times New Roman" panose="02020603050405020304" pitchFamily="18" charset="0"/>
                <a:cs typeface="Times New Roman" panose="02020603050405020304" pitchFamily="18" charset="0"/>
              </a:rPr>
              <a:t>Fuchai</a:t>
            </a:r>
            <a:r>
              <a:rPr lang="en-US" altLang="zh-CN" sz="2400" kern="0" dirty="0">
                <a:solidFill>
                  <a:srgbClr val="000000"/>
                </a:solidFill>
                <a:effectLst/>
                <a:latin typeface="Times New Roman" panose="02020603050405020304" pitchFamily="18" charset="0"/>
                <a:cs typeface="Times New Roman" panose="02020603050405020304" pitchFamily="18" charset="0"/>
              </a:rPr>
              <a:t> ascended</a:t>
            </a:r>
            <a:r>
              <a:rPr lang="en-US" altLang="zh-CN" sz="2400" dirty="0">
                <a:latin typeface="宋体" panose="02010600030101010101" pitchFamily="2" charset="-122"/>
              </a:rPr>
              <a:t>(</a:t>
            </a:r>
            <a:r>
              <a:rPr lang="en-US" altLang="zh-CN" sz="2400" b="0" i="0" dirty="0">
                <a:solidFill>
                  <a:srgbClr val="333333"/>
                </a:solidFill>
                <a:effectLst/>
                <a:latin typeface="宋体" panose="02010600030101010101" pitchFamily="2" charset="-122"/>
              </a:rPr>
              <a:t>v.</a:t>
            </a:r>
            <a:r>
              <a:rPr lang="zh-CN" altLang="en-US" sz="2400" b="0" i="0" dirty="0">
                <a:solidFill>
                  <a:srgbClr val="333333"/>
                </a:solidFill>
                <a:effectLst/>
                <a:latin typeface="宋体" panose="02010600030101010101" pitchFamily="2" charset="-122"/>
              </a:rPr>
              <a:t>上升；攀登</a:t>
            </a:r>
            <a:r>
              <a:rPr lang="en-US" altLang="zh-CN" sz="2400" b="0" i="0" dirty="0">
                <a:solidFill>
                  <a:srgbClr val="333333"/>
                </a:solidFill>
                <a:effectLst/>
                <a:latin typeface="宋体" panose="02010600030101010101" pitchFamily="2" charset="-122"/>
              </a:rPr>
              <a:t>) </a:t>
            </a:r>
            <a:r>
              <a:rPr lang="en-US" altLang="zh-CN" sz="2400" kern="0" dirty="0">
                <a:solidFill>
                  <a:srgbClr val="000000"/>
                </a:solidFill>
                <a:effectLst/>
                <a:latin typeface="Times New Roman" panose="02020603050405020304" pitchFamily="18" charset="0"/>
                <a:cs typeface="Times New Roman" panose="02020603050405020304" pitchFamily="18" charset="0"/>
              </a:rPr>
              <a:t>the throne,</a:t>
            </a:r>
            <a:r>
              <a:rPr lang="zh-CN" altLang="en-US" sz="2400" kern="0" dirty="0">
                <a:solidFill>
                  <a:srgbClr val="000000"/>
                </a:solidFill>
                <a:effectLst/>
                <a:latin typeface="Times New Roman" panose="02020603050405020304" pitchFamily="18" charset="0"/>
                <a:cs typeface="Times New Roman" panose="02020603050405020304" pitchFamily="18" charset="0"/>
              </a:rPr>
              <a:t> </a:t>
            </a:r>
            <a:r>
              <a:rPr lang="en-US" altLang="zh-CN" sz="2400" kern="0" dirty="0">
                <a:solidFill>
                  <a:srgbClr val="000000"/>
                </a:solidFill>
                <a:effectLst/>
                <a:latin typeface="Times New Roman" panose="02020603050405020304" pitchFamily="18" charset="0"/>
                <a:cs typeface="Times New Roman" panose="02020603050405020304" pitchFamily="18" charset="0"/>
              </a:rPr>
              <a:t> </a:t>
            </a:r>
            <a:r>
              <a:rPr lang="en-US" altLang="zh-CN" sz="2400" u="sng" kern="0" dirty="0">
                <a:solidFill>
                  <a:srgbClr val="000000"/>
                </a:solidFill>
                <a:effectLst/>
                <a:latin typeface="Times New Roman" panose="02020603050405020304" pitchFamily="18" charset="0"/>
                <a:cs typeface="Times New Roman" panose="02020603050405020304" pitchFamily="18" charset="0"/>
              </a:rPr>
              <a:t>         2       </a:t>
            </a:r>
            <a:r>
              <a:rPr lang="en-US" altLang="zh-CN" sz="2400" kern="0" dirty="0">
                <a:solidFill>
                  <a:srgbClr val="000000"/>
                </a:solidFill>
                <a:effectLst/>
                <a:latin typeface="Times New Roman" panose="02020603050405020304" pitchFamily="18" charset="0"/>
                <a:cs typeface="Times New Roman" panose="02020603050405020304" pitchFamily="18" charset="0"/>
              </a:rPr>
              <a:t>(send) armed forces to suppress (</a:t>
            </a:r>
            <a:r>
              <a:rPr lang="zh-CN" altLang="en-US" sz="2400" kern="0" dirty="0">
                <a:solidFill>
                  <a:srgbClr val="000000"/>
                </a:solidFill>
                <a:effectLst/>
                <a:latin typeface="Times New Roman" panose="02020603050405020304" pitchFamily="18" charset="0"/>
                <a:cs typeface="Times New Roman" panose="02020603050405020304" pitchFamily="18" charset="0"/>
              </a:rPr>
              <a:t>镇压</a:t>
            </a:r>
            <a:r>
              <a:rPr lang="en-US" altLang="zh-CN" sz="2400" kern="0" dirty="0">
                <a:solidFill>
                  <a:srgbClr val="000000"/>
                </a:solidFill>
                <a:effectLst/>
                <a:latin typeface="Times New Roman" panose="02020603050405020304" pitchFamily="18" charset="0"/>
                <a:cs typeface="Times New Roman" panose="02020603050405020304" pitchFamily="18" charset="0"/>
              </a:rPr>
              <a:t>) Yue and won. </a:t>
            </a:r>
            <a:r>
              <a:rPr lang="en-US" altLang="zh-CN" sz="2400" kern="0" dirty="0" err="1">
                <a:solidFill>
                  <a:srgbClr val="000000"/>
                </a:solidFill>
                <a:effectLst/>
                <a:latin typeface="Times New Roman" panose="02020603050405020304" pitchFamily="18" charset="0"/>
                <a:cs typeface="Times New Roman" panose="02020603050405020304" pitchFamily="18" charset="0"/>
              </a:rPr>
              <a:t>Goujian</a:t>
            </a:r>
            <a:r>
              <a:rPr lang="en-US" altLang="zh-CN" sz="2400" kern="0" dirty="0">
                <a:solidFill>
                  <a:srgbClr val="000000"/>
                </a:solidFill>
                <a:latin typeface="Times New Roman" panose="02020603050405020304" pitchFamily="18" charset="0"/>
                <a:cs typeface="Times New Roman" panose="02020603050405020304" pitchFamily="18" charset="0"/>
              </a:rPr>
              <a:t>, </a:t>
            </a:r>
            <a:r>
              <a:rPr lang="en-US" altLang="zh-CN" sz="2400" kern="0" dirty="0">
                <a:solidFill>
                  <a:srgbClr val="000000"/>
                </a:solidFill>
                <a:effectLst/>
                <a:latin typeface="Times New Roman" panose="02020603050405020304" pitchFamily="18" charset="0"/>
                <a:cs typeface="Times New Roman" panose="02020603050405020304" pitchFamily="18" charset="0"/>
              </a:rPr>
              <a:t>the king of Yue please reconciliation(</a:t>
            </a:r>
            <a:r>
              <a:rPr lang="zh-CN" altLang="en-US" sz="2400" kern="0" dirty="0">
                <a:solidFill>
                  <a:srgbClr val="000000"/>
                </a:solidFill>
                <a:latin typeface="Times New Roman" panose="02020603050405020304" pitchFamily="18" charset="0"/>
                <a:cs typeface="Times New Roman" panose="02020603050405020304" pitchFamily="18" charset="0"/>
              </a:rPr>
              <a:t>调和</a:t>
            </a:r>
            <a:r>
              <a:rPr lang="en-US" altLang="zh-CN" sz="2400" kern="0" dirty="0">
                <a:solidFill>
                  <a:srgbClr val="000000"/>
                </a:solidFill>
                <a:latin typeface="Times New Roman" panose="02020603050405020304" pitchFamily="18" charset="0"/>
                <a:cs typeface="Times New Roman" panose="02020603050405020304" pitchFamily="18" charset="0"/>
              </a:rPr>
              <a:t>;</a:t>
            </a:r>
            <a:r>
              <a:rPr lang="zh-CN" altLang="en-US" sz="2400" kern="0" dirty="0">
                <a:solidFill>
                  <a:srgbClr val="000000"/>
                </a:solidFill>
                <a:latin typeface="Times New Roman" panose="02020603050405020304" pitchFamily="18" charset="0"/>
                <a:cs typeface="Times New Roman" panose="02020603050405020304" pitchFamily="18" charset="0"/>
              </a:rPr>
              <a:t>和好</a:t>
            </a:r>
            <a:r>
              <a:rPr lang="en-US" altLang="zh-CN" sz="2400" kern="0" dirty="0">
                <a:solidFill>
                  <a:srgbClr val="000000"/>
                </a:solidFill>
                <a:latin typeface="Times New Roman" panose="02020603050405020304" pitchFamily="18" charset="0"/>
                <a:cs typeface="Times New Roman" panose="02020603050405020304" pitchFamily="18" charset="0"/>
              </a:rPr>
              <a:t>)</a:t>
            </a:r>
            <a:r>
              <a:rPr lang="en-US" altLang="zh-CN" sz="2400" kern="0" dirty="0">
                <a:solidFill>
                  <a:srgbClr val="000000"/>
                </a:solidFill>
                <a:effectLst/>
                <a:latin typeface="Times New Roman" panose="02020603050405020304" pitchFamily="18" charset="0"/>
                <a:cs typeface="Times New Roman" panose="02020603050405020304" pitchFamily="18" charset="0"/>
              </a:rPr>
              <a:t>.</a:t>
            </a:r>
            <a:r>
              <a:rPr lang="zh-CN" altLang="en-US" sz="2400" kern="0" dirty="0">
                <a:solidFill>
                  <a:srgbClr val="000000"/>
                </a:solidFill>
                <a:effectLst/>
                <a:latin typeface="Times New Roman" panose="02020603050405020304" pitchFamily="18" charset="0"/>
                <a:cs typeface="Times New Roman" panose="02020603050405020304" pitchFamily="18" charset="0"/>
              </a:rPr>
              <a:t> </a:t>
            </a:r>
            <a:r>
              <a:rPr lang="en-US" altLang="zh-CN" sz="2400" kern="0" dirty="0" err="1">
                <a:solidFill>
                  <a:srgbClr val="000000"/>
                </a:solidFill>
                <a:effectLst/>
                <a:latin typeface="Times New Roman" panose="02020603050405020304" pitchFamily="18" charset="0"/>
                <a:cs typeface="Times New Roman" panose="02020603050405020304" pitchFamily="18" charset="0"/>
              </a:rPr>
              <a:t>Fuchai</a:t>
            </a:r>
            <a:r>
              <a:rPr lang="en-US" altLang="zh-CN" sz="2400" kern="0" dirty="0">
                <a:solidFill>
                  <a:srgbClr val="000000"/>
                </a:solidFill>
                <a:effectLst/>
                <a:latin typeface="Times New Roman" panose="02020603050405020304" pitchFamily="18" charset="0"/>
                <a:cs typeface="Times New Roman" panose="02020603050405020304" pitchFamily="18" charset="0"/>
              </a:rPr>
              <a:t> didn</a:t>
            </a:r>
            <a:r>
              <a:rPr lang="en-US" altLang="zh-CN" sz="2400" kern="0" dirty="0">
                <a:solidFill>
                  <a:srgbClr val="000000"/>
                </a:solidFill>
                <a:latin typeface="Times New Roman" panose="02020603050405020304" pitchFamily="18" charset="0"/>
                <a:cs typeface="Times New Roman" panose="02020603050405020304" pitchFamily="18" charset="0"/>
              </a:rPr>
              <a:t>’</a:t>
            </a:r>
            <a:r>
              <a:rPr lang="en-US" altLang="zh-CN" sz="2400" kern="0" dirty="0">
                <a:solidFill>
                  <a:srgbClr val="000000"/>
                </a:solidFill>
                <a:effectLst/>
                <a:latin typeface="Times New Roman" panose="02020603050405020304" pitchFamily="18" charset="0"/>
                <a:cs typeface="Times New Roman" panose="02020603050405020304" pitchFamily="18" charset="0"/>
              </a:rPr>
              <a:t>t listen but agreed treacherous(</a:t>
            </a:r>
            <a:r>
              <a:rPr lang="zh-CN" altLang="en-US" sz="2400" kern="0" dirty="0">
                <a:solidFill>
                  <a:srgbClr val="000000"/>
                </a:solidFill>
                <a:effectLst/>
                <a:latin typeface="Times New Roman" panose="02020603050405020304" pitchFamily="18" charset="0"/>
                <a:cs typeface="Times New Roman" panose="02020603050405020304" pitchFamily="18" charset="0"/>
              </a:rPr>
              <a:t>不忠的</a:t>
            </a:r>
            <a:r>
              <a:rPr lang="en-US" altLang="zh-CN" sz="2400" kern="0" dirty="0">
                <a:solidFill>
                  <a:srgbClr val="000000"/>
                </a:solidFill>
                <a:effectLst/>
                <a:latin typeface="Times New Roman" panose="02020603050405020304" pitchFamily="18" charset="0"/>
                <a:cs typeface="Times New Roman" panose="02020603050405020304" pitchFamily="18" charset="0"/>
              </a:rPr>
              <a:t>;</a:t>
            </a:r>
            <a:r>
              <a:rPr lang="zh-CN" altLang="en-US" sz="2400" kern="0" dirty="0">
                <a:solidFill>
                  <a:srgbClr val="000000"/>
                </a:solidFill>
                <a:effectLst/>
                <a:latin typeface="Times New Roman" panose="02020603050405020304" pitchFamily="18" charset="0"/>
                <a:cs typeface="Times New Roman" panose="02020603050405020304" pitchFamily="18" charset="0"/>
              </a:rPr>
              <a:t>不可靠的</a:t>
            </a:r>
            <a:r>
              <a:rPr lang="en-US" altLang="zh-CN" sz="2400" kern="0" dirty="0">
                <a:solidFill>
                  <a:srgbClr val="000000"/>
                </a:solidFill>
                <a:effectLst/>
                <a:latin typeface="Times New Roman" panose="02020603050405020304" pitchFamily="18" charset="0"/>
                <a:cs typeface="Times New Roman" panose="02020603050405020304" pitchFamily="18" charset="0"/>
              </a:rPr>
              <a:t>) official and judged Wu </a:t>
            </a:r>
            <a:r>
              <a:rPr lang="en-US" altLang="zh-CN" sz="2400" kern="0" dirty="0" err="1">
                <a:solidFill>
                  <a:srgbClr val="000000"/>
                </a:solidFill>
                <a:effectLst/>
                <a:latin typeface="Times New Roman" panose="02020603050405020304" pitchFamily="18" charset="0"/>
                <a:cs typeface="Times New Roman" panose="02020603050405020304" pitchFamily="18" charset="0"/>
              </a:rPr>
              <a:t>Zixu</a:t>
            </a:r>
            <a:r>
              <a:rPr lang="en-US" altLang="zh-CN" sz="2400" kern="0" dirty="0">
                <a:solidFill>
                  <a:srgbClr val="000000"/>
                </a:solidFill>
                <a:effectLst/>
                <a:latin typeface="Times New Roman" panose="02020603050405020304" pitchFamily="18" charset="0"/>
                <a:cs typeface="Times New Roman" panose="02020603050405020304" pitchFamily="18" charset="0"/>
              </a:rPr>
              <a:t> commit suicide and threw his body </a:t>
            </a:r>
            <a:endParaRPr lang="en-US" altLang="zh-CN" sz="2400" kern="0" dirty="0">
              <a:solidFill>
                <a:srgbClr val="000000"/>
              </a:solidFill>
              <a:latin typeface="Times New Roman" panose="02020603050405020304" pitchFamily="18" charset="0"/>
              <a:cs typeface="Times New Roman" panose="02020603050405020304" pitchFamily="18" charset="0"/>
            </a:endParaRPr>
          </a:p>
          <a:p>
            <a:pPr algn="l"/>
            <a:r>
              <a:rPr lang="en-US" altLang="zh-CN" sz="2400" kern="0" dirty="0">
                <a:solidFill>
                  <a:srgbClr val="000000"/>
                </a:solidFill>
                <a:effectLst/>
                <a:latin typeface="Times New Roman" panose="02020603050405020304" pitchFamily="18" charset="0"/>
                <a:cs typeface="Times New Roman" panose="02020603050405020304" pitchFamily="18" charset="0"/>
              </a:rPr>
              <a:t> </a:t>
            </a:r>
            <a:r>
              <a:rPr lang="en-US" altLang="zh-CN" sz="2400" u="sng" kern="0" dirty="0">
                <a:solidFill>
                  <a:srgbClr val="000000"/>
                </a:solidFill>
                <a:effectLst/>
                <a:latin typeface="Times New Roman" panose="02020603050405020304" pitchFamily="18" charset="0"/>
                <a:cs typeface="Times New Roman" panose="02020603050405020304" pitchFamily="18" charset="0"/>
              </a:rPr>
              <a:t>         3      </a:t>
            </a:r>
            <a:r>
              <a:rPr lang="en-US" altLang="zh-CN" sz="2400" kern="0" dirty="0">
                <a:solidFill>
                  <a:srgbClr val="000000"/>
                </a:solidFill>
                <a:effectLst/>
                <a:latin typeface="Times New Roman" panose="02020603050405020304" pitchFamily="18" charset="0"/>
                <a:cs typeface="Times New Roman" panose="02020603050405020304" pitchFamily="18" charset="0"/>
              </a:rPr>
              <a:t> river on May 5</a:t>
            </a:r>
            <a:r>
              <a:rPr lang="en-US" altLang="zh-CN" sz="2400" kern="0" dirty="0">
                <a:solidFill>
                  <a:srgbClr val="000000"/>
                </a:solidFill>
                <a:latin typeface="Times New Roman" panose="02020603050405020304" pitchFamily="18" charset="0"/>
                <a:cs typeface="Times New Roman" panose="02020603050405020304" pitchFamily="18" charset="0"/>
              </a:rPr>
              <a:t>, </a:t>
            </a:r>
            <a:r>
              <a:rPr lang="en-US" altLang="zh-CN" sz="2400" kern="0" dirty="0">
                <a:solidFill>
                  <a:srgbClr val="000000"/>
                </a:solidFill>
                <a:effectLst/>
                <a:latin typeface="Times New Roman" panose="02020603050405020304" pitchFamily="18" charset="0"/>
                <a:cs typeface="Times New Roman" panose="02020603050405020304" pitchFamily="18" charset="0"/>
              </a:rPr>
              <a:t>since then people ___4___ (commemorate) him on Dragon Boat Festival. </a:t>
            </a:r>
            <a:endParaRPr lang="en-US" altLang="zh-CN" sz="2400" kern="0" dirty="0">
              <a:solidFill>
                <a:srgbClr val="000000"/>
              </a:solidFill>
              <a:effectLst/>
              <a:latin typeface="Times New Roman" panose="02020603050405020304" pitchFamily="18" charset="0"/>
              <a:cs typeface="Times New Roman" panose="02020603050405020304" pitchFamily="18" charset="0"/>
            </a:endParaRPr>
          </a:p>
          <a:p>
            <a:pPr algn="l"/>
            <a:endParaRPr lang="zh-CN" altLang="zh-CN" sz="2400" kern="100" dirty="0">
              <a:effectLst/>
              <a:latin typeface="Times New Roman" panose="02020603050405020304" pitchFamily="18" charset="0"/>
              <a:cs typeface="Times New Roman" panose="02020603050405020304" pitchFamily="18" charset="0"/>
            </a:endParaRPr>
          </a:p>
          <a:p>
            <a:pPr algn="l"/>
            <a:r>
              <a:rPr lang="en-US" altLang="zh-CN" sz="24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r>
              <a:rPr lang="zh-CN" altLang="zh-CN" sz="2400" kern="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传说伍子胥助吴伐楚后，吴王阖闾逝世，皇子夫差继位，伐越大胜，越王勾践请和，伍子胥主张和，夫差不听，却听信奸臣言，赐伍子胥自杀，并于五月五日将尸体投入江中，此后人们于端午节祭祀伍子胥。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25394" y="819944"/>
            <a:ext cx="2514600" cy="3886200"/>
          </a:xfrm>
          <a:prstGeom prst="rect">
            <a:avLst/>
          </a:prstGeom>
        </p:spPr>
      </p:pic>
      <p:sp>
        <p:nvSpPr>
          <p:cNvPr id="7" name="文本框 6"/>
          <p:cNvSpPr txBox="1"/>
          <p:nvPr/>
        </p:nvSpPr>
        <p:spPr>
          <a:xfrm>
            <a:off x="1448594" y="1505744"/>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sent</a:t>
            </a:r>
            <a:endParaRPr lang="zh-CN" altLang="en-US" dirty="0"/>
          </a:p>
        </p:txBody>
      </p:sp>
      <p:sp>
        <p:nvSpPr>
          <p:cNvPr id="8" name="文本框 7"/>
          <p:cNvSpPr txBox="1"/>
          <p:nvPr/>
        </p:nvSpPr>
        <p:spPr>
          <a:xfrm>
            <a:off x="2210594" y="972344"/>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that</a:t>
            </a:r>
            <a:endParaRPr lang="zh-CN" altLang="en-US" dirty="0"/>
          </a:p>
        </p:txBody>
      </p:sp>
      <p:sp>
        <p:nvSpPr>
          <p:cNvPr id="9" name="文本框 8"/>
          <p:cNvSpPr txBox="1"/>
          <p:nvPr/>
        </p:nvSpPr>
        <p:spPr>
          <a:xfrm>
            <a:off x="915194" y="2760830"/>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into</a:t>
            </a:r>
            <a:endParaRPr lang="zh-CN" altLang="en-US" dirty="0"/>
          </a:p>
        </p:txBody>
      </p:sp>
      <p:sp>
        <p:nvSpPr>
          <p:cNvPr id="10" name="文本框 9"/>
          <p:cNvSpPr txBox="1"/>
          <p:nvPr/>
        </p:nvSpPr>
        <p:spPr>
          <a:xfrm>
            <a:off x="4361030" y="2761541"/>
            <a:ext cx="18288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have </a:t>
            </a:r>
            <a:r>
              <a:rPr lang="en-US" altLang="zh-CN" dirty="0" err="1"/>
              <a:t>comemorated</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219"/>
          <p:cNvSpPr/>
          <p:nvPr/>
        </p:nvSpPr>
        <p:spPr>
          <a:xfrm>
            <a:off x="1905794" y="134144"/>
            <a:ext cx="5733958" cy="654334"/>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US" altLang="zh-CN" sz="2800" dirty="0">
                <a:solidFill>
                  <a:schemeClr val="tx1"/>
                </a:solidFill>
                <a:latin typeface="Times New Roman" panose="02020603050405020304" pitchFamily="18" charset="0"/>
                <a:cs typeface="Times New Roman" panose="02020603050405020304" pitchFamily="18" charset="0"/>
                <a:sym typeface="+mn-lt"/>
              </a:rPr>
              <a:t>3. The customs of </a:t>
            </a:r>
            <a:r>
              <a:rPr lang="en-US" altLang="zh-CN" sz="2800" dirty="0">
                <a:solidFill>
                  <a:schemeClr val="tx1"/>
                </a:solidFill>
                <a:latin typeface="Times New Roman" panose="02020603050405020304" pitchFamily="18" charset="0"/>
                <a:cs typeface="Times New Roman" panose="02020603050405020304" pitchFamily="18" charset="0"/>
              </a:rPr>
              <a:t>of the Dragon Boat Festival</a:t>
            </a:r>
            <a:endParaRPr lang="en-US" altLang="zh-CN" sz="2800" dirty="0">
              <a:solidFill>
                <a:schemeClr val="tx1"/>
              </a:solidFill>
              <a:latin typeface="Times New Roman" panose="02020603050405020304" pitchFamily="18" charset="0"/>
              <a:cs typeface="Times New Roman" panose="02020603050405020304" pitchFamily="18" charset="0"/>
            </a:endParaRPr>
          </a:p>
          <a:p>
            <a:r>
              <a:rPr lang="en-US" altLang="zh-CN" sz="1800" dirty="0">
                <a:solidFill>
                  <a:schemeClr val="tx1"/>
                </a:solidFill>
                <a:latin typeface="Times New Roman" panose="02020603050405020304" pitchFamily="18" charset="0"/>
                <a:cs typeface="Times New Roman" panose="02020603050405020304" pitchFamily="18" charset="0"/>
                <a:sym typeface="+mn-lt"/>
              </a:rPr>
              <a:t> </a:t>
            </a:r>
            <a:endParaRPr lang="zh-CN" altLang="en-US" sz="1800" dirty="0">
              <a:solidFill>
                <a:schemeClr val="tx1"/>
              </a:solidFill>
              <a:latin typeface="Times New Roman" panose="02020603050405020304" pitchFamily="18" charset="0"/>
              <a:cs typeface="Times New Roman" panose="02020603050405020304" pitchFamily="18" charset="0"/>
              <a:sym typeface="+mn-lt"/>
            </a:endParaRPr>
          </a:p>
        </p:txBody>
      </p:sp>
      <p:sp>
        <p:nvSpPr>
          <p:cNvPr id="10" name="文本框 9"/>
          <p:cNvSpPr txBox="1"/>
          <p:nvPr/>
        </p:nvSpPr>
        <p:spPr>
          <a:xfrm>
            <a:off x="2458152" y="972344"/>
            <a:ext cx="5181600" cy="3293209"/>
          </a:xfrm>
          <a:prstGeom prst="rect">
            <a:avLst/>
          </a:prstGeom>
          <a:noFill/>
        </p:spPr>
        <p:txBody>
          <a:bodyPr wrap="square">
            <a:spAutoFit/>
          </a:bodyPr>
          <a:lstStyle/>
          <a:p>
            <a:r>
              <a:rPr lang="zh-CN" altLang="en-US" sz="3200" b="1" dirty="0"/>
              <a:t>端午节特色词汇：</a:t>
            </a:r>
            <a:endParaRPr lang="zh-CN" altLang="en-US" sz="3200" b="1" dirty="0"/>
          </a:p>
          <a:p>
            <a:r>
              <a:rPr lang="zh-CN" altLang="en-US" sz="2400" dirty="0"/>
              <a:t> </a:t>
            </a:r>
            <a:endParaRPr lang="zh-CN" altLang="en-US" sz="2400" dirty="0"/>
          </a:p>
          <a:p>
            <a:pPr algn="l"/>
            <a:r>
              <a:rPr lang="zh-CN" altLang="en-US" sz="3200" dirty="0">
                <a:latin typeface="Times New Roman" panose="02020603050405020304" pitchFamily="18" charset="0"/>
                <a:cs typeface="Times New Roman" panose="02020603050405020304" pitchFamily="18" charset="0"/>
              </a:rPr>
              <a:t>端午节   </a:t>
            </a:r>
            <a:r>
              <a:rPr lang="en-US" altLang="zh-CN" sz="3200" dirty="0">
                <a:latin typeface="Times New Roman" panose="02020603050405020304" pitchFamily="18" charset="0"/>
                <a:cs typeface="Times New Roman" panose="02020603050405020304" pitchFamily="18" charset="0"/>
              </a:rPr>
              <a:t>the Dragon Boat Festival</a:t>
            </a:r>
            <a:endParaRPr lang="en-US" altLang="zh-CN" sz="3200" dirty="0">
              <a:latin typeface="Times New Roman" panose="02020603050405020304" pitchFamily="18" charset="0"/>
              <a:cs typeface="Times New Roman" panose="02020603050405020304" pitchFamily="18" charset="0"/>
            </a:endParaRPr>
          </a:p>
          <a:p>
            <a:pPr algn="l"/>
            <a:r>
              <a:rPr lang="zh-CN" altLang="en-US" sz="3200" dirty="0">
                <a:latin typeface="Times New Roman" panose="02020603050405020304" pitchFamily="18" charset="0"/>
                <a:cs typeface="Times New Roman" panose="02020603050405020304" pitchFamily="18" charset="0"/>
              </a:rPr>
              <a:t>粽子       </a:t>
            </a:r>
            <a:r>
              <a:rPr lang="en-US" altLang="zh-CN" sz="3200" dirty="0">
                <a:latin typeface="Times New Roman" panose="02020603050405020304" pitchFamily="18" charset="0"/>
                <a:cs typeface="Times New Roman" panose="02020603050405020304" pitchFamily="18" charset="0"/>
              </a:rPr>
              <a:t>zongzi/</a:t>
            </a:r>
            <a:r>
              <a:rPr lang="en-US" altLang="zh-CN" sz="3200" dirty="0" err="1">
                <a:latin typeface="Times New Roman" panose="02020603050405020304" pitchFamily="18" charset="0"/>
                <a:cs typeface="Times New Roman" panose="02020603050405020304" pitchFamily="18" charset="0"/>
              </a:rPr>
              <a:t>tsung-tse</a:t>
            </a:r>
            <a:r>
              <a:rPr lang="en-US" altLang="zh-CN" sz="3200" dirty="0">
                <a:latin typeface="Times New Roman" panose="02020603050405020304" pitchFamily="18" charset="0"/>
                <a:cs typeface="Times New Roman" panose="02020603050405020304" pitchFamily="18" charset="0"/>
              </a:rPr>
              <a:t>/rice dumpling</a:t>
            </a:r>
            <a:endParaRPr lang="en-US" altLang="zh-CN" sz="3200" dirty="0">
              <a:latin typeface="Times New Roman" panose="02020603050405020304" pitchFamily="18" charset="0"/>
              <a:cs typeface="Times New Roman" panose="02020603050405020304" pitchFamily="18" charset="0"/>
            </a:endParaRPr>
          </a:p>
          <a:p>
            <a:pPr algn="l"/>
            <a:r>
              <a:rPr lang="zh-CN" altLang="en-US" sz="3200" dirty="0">
                <a:latin typeface="Times New Roman" panose="02020603050405020304" pitchFamily="18" charset="0"/>
                <a:cs typeface="Times New Roman" panose="02020603050405020304" pitchFamily="18" charset="0"/>
              </a:rPr>
              <a:t>糯米       </a:t>
            </a:r>
            <a:r>
              <a:rPr lang="en-US" altLang="zh-CN" sz="3200" dirty="0">
                <a:latin typeface="Times New Roman" panose="02020603050405020304" pitchFamily="18" charset="0"/>
                <a:cs typeface="Times New Roman" panose="02020603050405020304" pitchFamily="18" charset="0"/>
              </a:rPr>
              <a:t>glutinous rice </a:t>
            </a:r>
            <a:endParaRPr lang="en-US" altLang="zh-CN" sz="3200" dirty="0">
              <a:latin typeface="Times New Roman" panose="02020603050405020304" pitchFamily="18" charset="0"/>
              <a:cs typeface="Times New Roman" panose="02020603050405020304" pitchFamily="18" charset="0"/>
            </a:endParaRPr>
          </a:p>
          <a:p>
            <a:pPr algn="l"/>
            <a:r>
              <a:rPr lang="zh-CN" altLang="en-US" sz="3200" dirty="0">
                <a:latin typeface="Times New Roman" panose="02020603050405020304" pitchFamily="18" charset="0"/>
                <a:cs typeface="Times New Roman" panose="02020603050405020304" pitchFamily="18" charset="0"/>
              </a:rPr>
              <a:t>赛龙舟   </a:t>
            </a:r>
            <a:r>
              <a:rPr lang="en-US" altLang="zh-CN" sz="3200" dirty="0">
                <a:latin typeface="Times New Roman" panose="02020603050405020304" pitchFamily="18" charset="0"/>
                <a:cs typeface="Times New Roman" panose="02020603050405020304" pitchFamily="18" charset="0"/>
              </a:rPr>
              <a:t>Dragon boat racing  </a:t>
            </a:r>
            <a:endParaRPr lang="en-US" altLang="zh-CN" sz="3200" dirty="0">
              <a:latin typeface="Times New Roman" panose="02020603050405020304" pitchFamily="18" charset="0"/>
              <a:cs typeface="Times New Roman" panose="02020603050405020304" pitchFamily="18" charset="0"/>
            </a:endParaRPr>
          </a:p>
          <a:p>
            <a:pPr algn="l"/>
            <a:r>
              <a:rPr lang="zh-CN" altLang="en-US" sz="3200" dirty="0">
                <a:latin typeface="Times New Roman" panose="02020603050405020304" pitchFamily="18" charset="0"/>
                <a:cs typeface="Times New Roman" panose="02020603050405020304" pitchFamily="18" charset="0"/>
              </a:rPr>
              <a:t>雄黄酒   </a:t>
            </a:r>
            <a:r>
              <a:rPr lang="en-US" altLang="zh-CN" sz="3200" dirty="0">
                <a:latin typeface="Times New Roman" panose="02020603050405020304" pitchFamily="18" charset="0"/>
                <a:cs typeface="Times New Roman" panose="02020603050405020304" pitchFamily="18" charset="0"/>
              </a:rPr>
              <a:t>realgar wine </a:t>
            </a:r>
            <a:endParaRPr lang="en-US" altLang="zh-CN" sz="3200" dirty="0">
              <a:latin typeface="Times New Roman" panose="02020603050405020304" pitchFamily="18" charset="0"/>
              <a:cs typeface="Times New Roman" panose="02020603050405020304" pitchFamily="18" charset="0"/>
            </a:endParaRPr>
          </a:p>
          <a:p>
            <a:pPr algn="l"/>
            <a:r>
              <a:rPr lang="zh-CN" altLang="en-US" sz="3200" dirty="0">
                <a:latin typeface="Times New Roman" panose="02020603050405020304" pitchFamily="18" charset="0"/>
                <a:cs typeface="Times New Roman" panose="02020603050405020304" pitchFamily="18" charset="0"/>
              </a:rPr>
              <a:t>香包       </a:t>
            </a:r>
            <a:r>
              <a:rPr lang="en-US" altLang="zh-CN" sz="3200" dirty="0">
                <a:latin typeface="Times New Roman" panose="02020603050405020304" pitchFamily="18" charset="0"/>
                <a:cs typeface="Times New Roman" panose="02020603050405020304" pitchFamily="18" charset="0"/>
              </a:rPr>
              <a:t>perfumed medicine bag/sachet</a:t>
            </a:r>
            <a:endParaRPr lang="en-US" altLang="zh-CN" sz="3200" dirty="0">
              <a:latin typeface="Times New Roman" panose="02020603050405020304" pitchFamily="18" charset="0"/>
              <a:cs typeface="Times New Roman" panose="02020603050405020304" pitchFamily="18" charset="0"/>
            </a:endParaRPr>
          </a:p>
          <a:p>
            <a:pPr algn="l"/>
            <a:r>
              <a:rPr lang="zh-CN" altLang="en-US" sz="3200" dirty="0">
                <a:latin typeface="Times New Roman" panose="02020603050405020304" pitchFamily="18" charset="0"/>
                <a:cs typeface="Times New Roman" panose="02020603050405020304" pitchFamily="18" charset="0"/>
              </a:rPr>
              <a:t>驱邪       </a:t>
            </a:r>
            <a:r>
              <a:rPr lang="en-US" altLang="zh-CN" sz="3200" dirty="0">
                <a:latin typeface="Times New Roman" panose="02020603050405020304" pitchFamily="18" charset="0"/>
                <a:cs typeface="Times New Roman" panose="02020603050405020304" pitchFamily="18" charset="0"/>
              </a:rPr>
              <a:t>ward off evil</a:t>
            </a:r>
            <a:endParaRPr lang="en-US" altLang="zh-CN" sz="3200" dirty="0">
              <a:latin typeface="Times New Roman" panose="02020603050405020304" pitchFamily="18" charset="0"/>
              <a:cs typeface="Times New Roman" panose="02020603050405020304" pitchFamily="18" charset="0"/>
            </a:endParaRPr>
          </a:p>
          <a:p>
            <a:pPr algn="l"/>
            <a:r>
              <a:rPr lang="zh-CN" altLang="en-US" sz="3200" dirty="0">
                <a:latin typeface="Times New Roman" panose="02020603050405020304" pitchFamily="18" charset="0"/>
                <a:cs typeface="Times New Roman" panose="02020603050405020304" pitchFamily="18" charset="0"/>
              </a:rPr>
              <a:t>祛病       </a:t>
            </a:r>
            <a:r>
              <a:rPr lang="en-US" altLang="zh-CN" sz="3200" dirty="0">
                <a:latin typeface="Times New Roman" panose="02020603050405020304" pitchFamily="18" charset="0"/>
                <a:cs typeface="Times New Roman" panose="02020603050405020304" pitchFamily="18" charset="0"/>
              </a:rPr>
              <a:t>ward off disease</a:t>
            </a:r>
            <a:endParaRPr lang="zh-CN" altLang="en-US" sz="32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7678" y="896144"/>
            <a:ext cx="1669179" cy="381000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7546" y="1359986"/>
            <a:ext cx="1669179" cy="36509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矩形 1"/>
          <p:cNvSpPr/>
          <p:nvPr/>
        </p:nvSpPr>
        <p:spPr>
          <a:xfrm>
            <a:off x="1526200" y="682948"/>
            <a:ext cx="5750292" cy="933589"/>
          </a:xfrm>
          <a:prstGeom prst="rect">
            <a:avLst/>
          </a:prstGeom>
          <a:noFill/>
        </p:spPr>
        <p:txBody>
          <a:bodyPr wrap="none" lIns="91440" tIns="45720" rIns="91440" bIns="45720">
            <a:spAutoFit/>
          </a:bodyPr>
          <a:lstStyle/>
          <a:p>
            <a:pPr algn="ctr"/>
            <a:r>
              <a:rPr lang="en-US" altLang="zh-CN" sz="5400" b="1" cap="none" spc="0" dirty="0">
                <a:ln w="22225">
                  <a:solidFill>
                    <a:schemeClr val="accent2"/>
                  </a:solidFill>
                  <a:prstDash val="solid"/>
                </a:ln>
                <a:solidFill>
                  <a:srgbClr val="002060"/>
                </a:solidFill>
                <a:effectLst/>
              </a:rPr>
              <a:t>The Dragon Boat Festival</a:t>
            </a:r>
            <a:endParaRPr lang="en-US" altLang="zh-CN" sz="5400" b="1" cap="none" spc="0" dirty="0">
              <a:ln w="22225">
                <a:solidFill>
                  <a:schemeClr val="accent2"/>
                </a:solidFill>
                <a:prstDash val="solid"/>
              </a:ln>
              <a:solidFill>
                <a:srgbClr val="002060"/>
              </a:solidFill>
              <a:effectLst/>
            </a:endParaRPr>
          </a:p>
          <a:p>
            <a:pPr algn="ctr"/>
            <a:endParaRPr lang="zh-CN" altLang="en-US" sz="2800" b="1" cap="none" spc="0" dirty="0">
              <a:ln w="22225">
                <a:solidFill>
                  <a:schemeClr val="accent2"/>
                </a:solidFill>
                <a:prstDash val="solid"/>
              </a:ln>
              <a:solidFill>
                <a:schemeClr val="accent2">
                  <a:lumMod val="40000"/>
                  <a:lumOff val="60000"/>
                </a:schemeClr>
              </a:solidFill>
              <a:effectLst/>
            </a:endParaRPr>
          </a:p>
        </p:txBody>
      </p:sp>
      <p:sp>
        <p:nvSpPr>
          <p:cNvPr id="15" name="矩形 14"/>
          <p:cNvSpPr/>
          <p:nvPr/>
        </p:nvSpPr>
        <p:spPr>
          <a:xfrm>
            <a:off x="125914" y="36617"/>
            <a:ext cx="6131195" cy="646331"/>
          </a:xfrm>
          <a:prstGeom prst="rect">
            <a:avLst/>
          </a:prstGeom>
          <a:noFill/>
        </p:spPr>
        <p:txBody>
          <a:bodyPr wrap="square" lIns="91440" tIns="45720" rIns="91440" bIns="45720">
            <a:spAutoFit/>
          </a:bodyPr>
          <a:lstStyle/>
          <a:p>
            <a:pPr algn="ctr"/>
            <a:r>
              <a:rPr lang="zh-CN" altLang="en-US" sz="5400" b="1" cap="none" spc="0" dirty="0">
                <a:ln w="22225">
                  <a:solidFill>
                    <a:schemeClr val="accent2"/>
                  </a:solidFill>
                  <a:prstDash val="solid"/>
                </a:ln>
                <a:solidFill>
                  <a:srgbClr val="00B0F0"/>
                </a:solidFill>
                <a:effectLst/>
              </a:rPr>
              <a:t>中国传统节日高考题型开发</a:t>
            </a:r>
            <a:endParaRPr lang="zh-CN" altLang="en-US" sz="5400" b="1" cap="none" spc="0" dirty="0">
              <a:ln w="22225">
                <a:solidFill>
                  <a:schemeClr val="accent2"/>
                </a:solidFill>
                <a:prstDash val="solid"/>
              </a:ln>
              <a:solidFill>
                <a:srgbClr val="00B0F0"/>
              </a:solidFill>
              <a:effectLst/>
            </a:endParaRPr>
          </a:p>
        </p:txBody>
      </p:sp>
      <p:sp>
        <p:nvSpPr>
          <p:cNvPr id="16" name="文本框 15"/>
          <p:cNvSpPr txBox="1"/>
          <p:nvPr/>
        </p:nvSpPr>
        <p:spPr>
          <a:xfrm>
            <a:off x="1906497" y="4462140"/>
            <a:ext cx="4989698" cy="400110"/>
          </a:xfrm>
          <a:prstGeom prst="rect">
            <a:avLst/>
          </a:prstGeom>
          <a:noFill/>
        </p:spPr>
        <p:txBody>
          <a:bodyPr wrap="square" rtlCol="0">
            <a:spAutoFit/>
          </a:bodyPr>
          <a:lstStyle/>
          <a:p>
            <a:pPr fontAlgn="auto">
              <a:spcBef>
                <a:spcPts val="0"/>
              </a:spcBef>
              <a:spcAft>
                <a:spcPts val="0"/>
              </a:spcAft>
            </a:pPr>
            <a:r>
              <a:rPr lang="zh-CN" altLang="en-US" sz="2000" baseline="0" dirty="0">
                <a:solidFill>
                  <a:prstClr val="black"/>
                </a:solidFill>
                <a:latin typeface="宋体" panose="02010600030101010101" pitchFamily="2" charset="-122"/>
              </a:rPr>
              <a:t>杭州二中树兰高级中学   郭合英</a:t>
            </a:r>
            <a:endParaRPr lang="zh-CN" altLang="en-US" sz="2000" baseline="0" dirty="0">
              <a:solidFill>
                <a:prstClr val="black"/>
              </a:solidFill>
              <a:latin typeface="宋体" panose="02010600030101010101" pitchFamily="2"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49914">
            <a:off x="7721913" y="167854"/>
            <a:ext cx="1381325" cy="1511262"/>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94" y="1616537"/>
            <a:ext cx="8534400" cy="263240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05994" y="194272"/>
            <a:ext cx="1905000" cy="420628"/>
          </a:xfrm>
          <a:prstGeom prst="rect">
            <a:avLst/>
          </a:prstGeom>
          <a:noFill/>
        </p:spPr>
        <p:txBody>
          <a:bodyPr wrap="square">
            <a:spAutoFit/>
          </a:bodyPr>
          <a:lstStyle/>
          <a:p>
            <a:pPr algn="just"/>
            <a:r>
              <a:rPr lang="zh-CN" altLang="zh-CN" sz="3200" b="1" kern="100" dirty="0">
                <a:solidFill>
                  <a:srgbClr val="000000"/>
                </a:solidFill>
                <a:effectLst/>
                <a:latin typeface="Tahoma" panose="020B0604030504040204" pitchFamily="34" charset="0"/>
                <a:ea typeface="宋体" panose="02010600030101010101" pitchFamily="2" charset="-122"/>
              </a:rPr>
              <a:t>端午吃什么？</a:t>
            </a:r>
            <a:endParaRPr lang="zh-CN" altLang="zh-CN" sz="3200" kern="100" dirty="0">
              <a:effectLst/>
              <a:latin typeface="Times New Roman" panose="02020603050405020304" pitchFamily="18" charset="0"/>
              <a:ea typeface="宋体" panose="02010600030101010101" pitchFamily="2" charset="-122"/>
            </a:endParaRPr>
          </a:p>
        </p:txBody>
      </p:sp>
      <p:sp>
        <p:nvSpPr>
          <p:cNvPr id="5" name="文本框 4"/>
          <p:cNvSpPr txBox="1"/>
          <p:nvPr/>
        </p:nvSpPr>
        <p:spPr>
          <a:xfrm>
            <a:off x="2210594" y="659199"/>
            <a:ext cx="5861468" cy="3580467"/>
          </a:xfrm>
          <a:prstGeom prst="rect">
            <a:avLst/>
          </a:prstGeom>
          <a:noFill/>
        </p:spPr>
        <p:txBody>
          <a:bodyPr wrap="square">
            <a:spAutoFit/>
          </a:bodyPr>
          <a:lstStyle/>
          <a:p>
            <a:pPr algn="l"/>
            <a:r>
              <a:rPr lang="zh-CN" altLang="en-US" sz="2400" dirty="0"/>
              <a:t>      “粽包分两髻，艾束著危冠。旧俗方储药，羸躯亦点丹。”端午节不可不吃的美味食物就是</a:t>
            </a:r>
            <a:r>
              <a:rPr lang="en-US" altLang="zh-CN" sz="2400" dirty="0" err="1"/>
              <a:t>tsung-tse</a:t>
            </a:r>
            <a:r>
              <a:rPr lang="zh-CN" altLang="en-US" sz="2400" dirty="0"/>
              <a:t>（粽子），这种传统源于汨罗江边的渔夫，将米丢入江中平息江中的蛟龙，希望它们不要伤害屈原。 </a:t>
            </a:r>
            <a:endParaRPr lang="zh-CN" altLang="en-US" sz="2400" dirty="0"/>
          </a:p>
          <a:p>
            <a:pPr algn="l"/>
            <a:endParaRPr lang="zh-CN" altLang="en-US" sz="2400" dirty="0"/>
          </a:p>
          <a:p>
            <a:r>
              <a:rPr lang="zh-CN" altLang="en-US" sz="2400" b="1" dirty="0"/>
              <a:t>粽子 </a:t>
            </a:r>
            <a:r>
              <a:rPr lang="en-US" altLang="zh-CN" sz="2400" b="1" dirty="0" err="1"/>
              <a:t>tsung</a:t>
            </a:r>
            <a:r>
              <a:rPr lang="en-US" altLang="zh-CN" sz="2400" b="1" dirty="0"/>
              <a:t>- </a:t>
            </a:r>
            <a:r>
              <a:rPr lang="en-US" altLang="zh-CN" sz="2400" b="1" dirty="0" err="1"/>
              <a:t>tse</a:t>
            </a:r>
            <a:endParaRPr lang="en-US" altLang="zh-CN" sz="2400" b="1" dirty="0"/>
          </a:p>
          <a:p>
            <a:pPr algn="l"/>
            <a:r>
              <a:rPr lang="en-US" altLang="zh-CN" sz="28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 very popular dish during the Dragon Boat festival is </a:t>
            </a:r>
            <a:r>
              <a:rPr lang="en-US" altLang="zh-CN" sz="2400" dirty="0" err="1">
                <a:latin typeface="Times New Roman" panose="02020603050405020304" pitchFamily="18" charset="0"/>
                <a:cs typeface="Times New Roman" panose="02020603050405020304" pitchFamily="18" charset="0"/>
              </a:rPr>
              <a:t>tsung-tse</a:t>
            </a:r>
            <a:r>
              <a:rPr lang="en-US" altLang="zh-CN" sz="2400" dirty="0">
                <a:latin typeface="Times New Roman" panose="02020603050405020304" pitchFamily="18" charset="0"/>
                <a:cs typeface="Times New Roman" panose="02020603050405020304" pitchFamily="18" charset="0"/>
              </a:rPr>
              <a:t>. This tasty dish   </a:t>
            </a:r>
            <a:r>
              <a:rPr lang="en-US" altLang="zh-CN" sz="2400" u="sng" dirty="0">
                <a:latin typeface="Times New Roman" panose="02020603050405020304" pitchFamily="18" charset="0"/>
                <a:cs typeface="Times New Roman" panose="02020603050405020304" pitchFamily="18" charset="0"/>
              </a:rPr>
              <a:t>        1       </a:t>
            </a:r>
            <a:r>
              <a:rPr lang="en-US" altLang="zh-CN" sz="2400" dirty="0">
                <a:latin typeface="Times New Roman" panose="02020603050405020304" pitchFamily="18" charset="0"/>
                <a:cs typeface="Times New Roman" panose="02020603050405020304" pitchFamily="18" charset="0"/>
              </a:rPr>
              <a:t>  (consist) of rice dumplings with meat, peanut, egg yolk, or other fillings  </a:t>
            </a:r>
            <a:r>
              <a:rPr lang="en-US" altLang="zh-CN" sz="2400" u="sng" dirty="0">
                <a:latin typeface="Times New Roman" panose="02020603050405020304" pitchFamily="18" charset="0"/>
                <a:cs typeface="Times New Roman" panose="02020603050405020304" pitchFamily="18" charset="0"/>
              </a:rPr>
              <a:t>          2         </a:t>
            </a:r>
            <a:r>
              <a:rPr lang="en-US" altLang="zh-CN" sz="2400" dirty="0">
                <a:latin typeface="Times New Roman" panose="02020603050405020304" pitchFamily="18" charset="0"/>
                <a:cs typeface="Times New Roman" panose="02020603050405020304" pitchFamily="18" charset="0"/>
              </a:rPr>
              <a:t>   (wrap) in bamboo leaves. Eating </a:t>
            </a:r>
            <a:r>
              <a:rPr lang="en-US" altLang="zh-CN" sz="2400" dirty="0" err="1">
                <a:latin typeface="Times New Roman" panose="02020603050405020304" pitchFamily="18" charset="0"/>
                <a:cs typeface="Times New Roman" panose="02020603050405020304" pitchFamily="18" charset="0"/>
              </a:rPr>
              <a:t>tsung-tse</a:t>
            </a:r>
            <a:r>
              <a:rPr lang="en-US" altLang="zh-CN" sz="2400" dirty="0">
                <a:latin typeface="Times New Roman" panose="02020603050405020304" pitchFamily="18" charset="0"/>
                <a:cs typeface="Times New Roman" panose="02020603050405020304" pitchFamily="18" charset="0"/>
              </a:rPr>
              <a:t> is meant to remind us  </a:t>
            </a:r>
            <a:r>
              <a:rPr lang="en-US" altLang="zh-CN" sz="2400" u="sng" dirty="0">
                <a:latin typeface="Times New Roman" panose="02020603050405020304" pitchFamily="18" charset="0"/>
                <a:cs typeface="Times New Roman" panose="02020603050405020304" pitchFamily="18" charset="0"/>
              </a:rPr>
              <a:t>      3      </a:t>
            </a:r>
            <a:r>
              <a:rPr lang="en-US" altLang="zh-CN" sz="2400" dirty="0">
                <a:latin typeface="Times New Roman" panose="02020603050405020304" pitchFamily="18" charset="0"/>
                <a:cs typeface="Times New Roman" panose="02020603050405020304" pitchFamily="18" charset="0"/>
              </a:rPr>
              <a:t> (remember) the practice that the village fishermen scattered rice into the Mi Luo river to appease the river dragons so that they would not devour Qu Yuan. The custom of eating </a:t>
            </a:r>
            <a:r>
              <a:rPr lang="en-US" altLang="zh-CN" sz="2400" dirty="0" err="1">
                <a:latin typeface="Times New Roman" panose="02020603050405020304" pitchFamily="18" charset="0"/>
                <a:cs typeface="Times New Roman" panose="02020603050405020304" pitchFamily="18" charset="0"/>
              </a:rPr>
              <a:t>tsung-tse</a:t>
            </a:r>
            <a:r>
              <a:rPr lang="en-US" altLang="zh-CN" sz="2400" dirty="0">
                <a:latin typeface="Times New Roman" panose="02020603050405020304" pitchFamily="18" charset="0"/>
                <a:cs typeface="Times New Roman" panose="02020603050405020304" pitchFamily="18" charset="0"/>
              </a:rPr>
              <a:t> is also  ____4___(popularity ) in North and South Korea, Japan and Southeast Asian nations. </a:t>
            </a:r>
            <a:endParaRPr lang="en-US" altLang="zh-CN" sz="24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3194" y="210314"/>
            <a:ext cx="1752600" cy="297183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41" y="3258344"/>
            <a:ext cx="1600200" cy="1752630"/>
          </a:xfrm>
          <a:prstGeom prst="rect">
            <a:avLst/>
          </a:prstGeom>
        </p:spPr>
      </p:pic>
      <p:sp>
        <p:nvSpPr>
          <p:cNvPr id="8" name="文本框 7"/>
          <p:cNvSpPr txBox="1"/>
          <p:nvPr/>
        </p:nvSpPr>
        <p:spPr>
          <a:xfrm>
            <a:off x="3617328" y="2403266"/>
            <a:ext cx="914400" cy="338554"/>
          </a:xfrm>
          <a:prstGeom prst="rect">
            <a:avLst/>
          </a:prstGeom>
          <a:solidFill>
            <a:srgbClr val="FFC000"/>
          </a:solid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consists</a:t>
            </a:r>
            <a:endParaRPr lang="zh-CN" altLang="en-US" sz="2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5141328" y="2640015"/>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wrapped</a:t>
            </a:r>
            <a:endParaRPr lang="zh-CN" altLang="en-US" dirty="0"/>
          </a:p>
        </p:txBody>
      </p:sp>
      <p:sp>
        <p:nvSpPr>
          <p:cNvPr id="11" name="文本框 10"/>
          <p:cNvSpPr txBox="1"/>
          <p:nvPr/>
        </p:nvSpPr>
        <p:spPr>
          <a:xfrm>
            <a:off x="6096794" y="2859214"/>
            <a:ext cx="14859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to remember</a:t>
            </a:r>
            <a:endParaRPr lang="zh-CN" altLang="en-US" dirty="0"/>
          </a:p>
        </p:txBody>
      </p:sp>
      <p:sp>
        <p:nvSpPr>
          <p:cNvPr id="12" name="文本框 11"/>
          <p:cNvSpPr txBox="1"/>
          <p:nvPr/>
        </p:nvSpPr>
        <p:spPr>
          <a:xfrm>
            <a:off x="5944394" y="3639344"/>
            <a:ext cx="11430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popular</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72394" y="362744"/>
            <a:ext cx="1905000" cy="420628"/>
          </a:xfrm>
          <a:prstGeom prst="rect">
            <a:avLst/>
          </a:prstGeom>
          <a:noFill/>
        </p:spPr>
        <p:txBody>
          <a:bodyPr wrap="square">
            <a:spAutoFit/>
          </a:bodyPr>
          <a:lstStyle/>
          <a:p>
            <a:pPr algn="just"/>
            <a:r>
              <a:rPr lang="zh-CN" altLang="zh-CN" sz="3200" b="1" kern="100" dirty="0">
                <a:solidFill>
                  <a:srgbClr val="000000"/>
                </a:solidFill>
                <a:effectLst/>
                <a:latin typeface="Tahoma" panose="020B0604030504040204" pitchFamily="34" charset="0"/>
                <a:ea typeface="宋体" panose="02010600030101010101" pitchFamily="2" charset="-122"/>
              </a:rPr>
              <a:t>端午喝什么？</a:t>
            </a:r>
            <a:endParaRPr lang="zh-CN" altLang="zh-CN" sz="3200" kern="100" dirty="0">
              <a:effectLst/>
              <a:latin typeface="Times New Roman" panose="02020603050405020304" pitchFamily="18" charset="0"/>
              <a:ea typeface="宋体" panose="02010600030101010101" pitchFamily="2" charset="-122"/>
            </a:endParaRPr>
          </a:p>
        </p:txBody>
      </p:sp>
      <p:sp>
        <p:nvSpPr>
          <p:cNvPr id="5" name="文本框 4"/>
          <p:cNvSpPr txBox="1"/>
          <p:nvPr/>
        </p:nvSpPr>
        <p:spPr>
          <a:xfrm>
            <a:off x="838994" y="1213197"/>
            <a:ext cx="4648200" cy="2964914"/>
          </a:xfrm>
          <a:prstGeom prst="rect">
            <a:avLst/>
          </a:prstGeom>
          <a:noFill/>
        </p:spPr>
        <p:txBody>
          <a:bodyPr wrap="square">
            <a:spAutoFit/>
          </a:bodyPr>
          <a:lstStyle/>
          <a:p>
            <a:pPr algn="l"/>
            <a:r>
              <a:rPr lang="en-US" altLang="zh-CN" sz="2400" kern="100" dirty="0">
                <a:solidFill>
                  <a:srgbClr val="000000"/>
                </a:solidFill>
                <a:effectLst/>
                <a:latin typeface="宋体" panose="02010600030101010101" pitchFamily="2" charset="-122"/>
              </a:rPr>
              <a:t>   “</a:t>
            </a:r>
            <a:r>
              <a:rPr lang="zh-CN" altLang="zh-CN" sz="2400" kern="100" dirty="0">
                <a:solidFill>
                  <a:srgbClr val="000000"/>
                </a:solidFill>
                <a:effectLst/>
                <a:latin typeface="宋体" panose="02010600030101010101" pitchFamily="2" charset="-122"/>
                <a:cs typeface="Times New Roman" panose="02020603050405020304" pitchFamily="18" charset="0"/>
              </a:rPr>
              <a:t>樱桃桑椹与菖蒲，更买雄黄酒一壶。</a:t>
            </a:r>
            <a:r>
              <a:rPr lang="en-US" altLang="zh-CN" sz="2400" kern="100" dirty="0">
                <a:solidFill>
                  <a:srgbClr val="000000"/>
                </a:solidFill>
                <a:effectLst/>
                <a:latin typeface="宋体" panose="02010600030101010101" pitchFamily="2" charset="-122"/>
              </a:rPr>
              <a:t>”</a:t>
            </a:r>
            <a:r>
              <a:rPr lang="zh-CN" altLang="zh-CN" sz="2400" kern="100" dirty="0">
                <a:solidFill>
                  <a:srgbClr val="000000"/>
                </a:solidFill>
                <a:effectLst/>
                <a:latin typeface="宋体" panose="02010600030101010101" pitchFamily="2" charset="-122"/>
                <a:cs typeface="Times New Roman" panose="02020603050405020304" pitchFamily="18" charset="0"/>
              </a:rPr>
              <a:t>端午节尝试一下雄黄酒吧。端午节这天，人们把雄黄倒入酒中饮用，并把雄黄酒涂在小孩儿的耳、鼻、额头、手、足等处，希望这样可以使孩子们不受蛇虫的伤害。</a:t>
            </a:r>
            <a:br>
              <a:rPr lang="en-US" altLang="zh-CN" sz="2400" kern="100" dirty="0">
                <a:effectLst/>
                <a:latin typeface="宋体" panose="02010600030101010101" pitchFamily="2" charset="-122"/>
              </a:rPr>
            </a:br>
            <a:br>
              <a:rPr lang="en-US" altLang="zh-CN" sz="1600" kern="100" dirty="0">
                <a:effectLst/>
                <a:latin typeface="Times New Roman" panose="02020603050405020304" pitchFamily="18" charset="0"/>
                <a:ea typeface="宋体" panose="02010600030101010101" pitchFamily="2" charset="-122"/>
              </a:rPr>
            </a:br>
            <a:r>
              <a:rPr lang="en-US" altLang="zh-CN" sz="1600" kern="100" dirty="0">
                <a:effectLst/>
                <a:latin typeface="Times New Roman" panose="02020603050405020304" pitchFamily="18" charset="0"/>
                <a:ea typeface="宋体" panose="02010600030101010101" pitchFamily="2" charset="-122"/>
              </a:rPr>
              <a:t>           </a:t>
            </a:r>
            <a:r>
              <a:rPr lang="en-US" altLang="zh-CN" sz="2400" kern="100" dirty="0">
                <a:solidFill>
                  <a:srgbClr val="000000"/>
                </a:solidFill>
                <a:effectLst/>
                <a:latin typeface="Times New Roman" panose="02020603050405020304" pitchFamily="18" charset="0"/>
                <a:cs typeface="Times New Roman" panose="02020603050405020304" pitchFamily="18" charset="0"/>
              </a:rPr>
              <a:t>It is a very popular practice </a:t>
            </a:r>
            <a:r>
              <a:rPr lang="en-US" altLang="zh-CN" sz="2400" u="sng" kern="100" dirty="0">
                <a:solidFill>
                  <a:srgbClr val="000000"/>
                </a:solidFill>
                <a:latin typeface="Times New Roman" panose="02020603050405020304" pitchFamily="18" charset="0"/>
                <a:cs typeface="Times New Roman" panose="02020603050405020304" pitchFamily="18" charset="0"/>
              </a:rPr>
              <a:t>        1        </a:t>
            </a:r>
            <a:r>
              <a:rPr lang="en-US" altLang="zh-CN" sz="2400" kern="100" dirty="0">
                <a:solidFill>
                  <a:srgbClr val="000000"/>
                </a:solidFill>
                <a:latin typeface="Times New Roman" panose="02020603050405020304" pitchFamily="18" charset="0"/>
                <a:cs typeface="Times New Roman" panose="02020603050405020304" pitchFamily="18" charset="0"/>
              </a:rPr>
              <a:t> (</a:t>
            </a:r>
            <a:r>
              <a:rPr lang="en-US" altLang="zh-CN" sz="2400" kern="100" dirty="0">
                <a:solidFill>
                  <a:srgbClr val="000000"/>
                </a:solidFill>
                <a:effectLst/>
                <a:latin typeface="Times New Roman" panose="02020603050405020304" pitchFamily="18" charset="0"/>
                <a:cs typeface="Times New Roman" panose="02020603050405020304" pitchFamily="18" charset="0"/>
              </a:rPr>
              <a:t>drink) this kind of Chinese liquor  </a:t>
            </a:r>
            <a:r>
              <a:rPr lang="en-US" altLang="zh-CN" sz="2400" u="sng" kern="100" dirty="0">
                <a:solidFill>
                  <a:srgbClr val="000000"/>
                </a:solidFill>
                <a:effectLst/>
                <a:latin typeface="Times New Roman" panose="02020603050405020304" pitchFamily="18" charset="0"/>
                <a:cs typeface="Times New Roman" panose="02020603050405020304" pitchFamily="18" charset="0"/>
              </a:rPr>
              <a:t>         2        </a:t>
            </a:r>
            <a:r>
              <a:rPr lang="en-US" altLang="zh-CN" sz="2400" kern="100" dirty="0">
                <a:solidFill>
                  <a:srgbClr val="000000"/>
                </a:solidFill>
                <a:effectLst/>
                <a:latin typeface="Times New Roman" panose="02020603050405020304" pitchFamily="18" charset="0"/>
                <a:cs typeface="Times New Roman" panose="02020603050405020304" pitchFamily="18" charset="0"/>
              </a:rPr>
              <a:t>  (season) with realgar at the Dragon Boat Festival. This is for protection  </a:t>
            </a:r>
            <a:r>
              <a:rPr lang="en-US" altLang="zh-CN" sz="2400" u="sng" kern="100" dirty="0">
                <a:solidFill>
                  <a:srgbClr val="000000"/>
                </a:solidFill>
                <a:effectLst/>
                <a:latin typeface="Times New Roman" panose="02020603050405020304" pitchFamily="18" charset="0"/>
                <a:cs typeface="Times New Roman" panose="02020603050405020304" pitchFamily="18" charset="0"/>
              </a:rPr>
              <a:t>         3        </a:t>
            </a:r>
            <a:r>
              <a:rPr lang="en-US" altLang="zh-CN" sz="2400" kern="100" dirty="0">
                <a:solidFill>
                  <a:srgbClr val="000000"/>
                </a:solidFill>
                <a:effectLst/>
                <a:latin typeface="Times New Roman" panose="02020603050405020304" pitchFamily="18" charset="0"/>
                <a:cs typeface="Times New Roman" panose="02020603050405020304" pitchFamily="18" charset="0"/>
              </a:rPr>
              <a:t>  evil and disease for the rest of the year.</a:t>
            </a:r>
            <a:br>
              <a:rPr lang="en-US" altLang="zh-CN" sz="2400" kern="100" dirty="0">
                <a:effectLst/>
                <a:latin typeface="Times New Roman" panose="02020603050405020304" pitchFamily="18" charset="0"/>
                <a:cs typeface="Times New Roman" panose="02020603050405020304" pitchFamily="18" charset="0"/>
              </a:rPr>
            </a:br>
            <a:endParaRPr lang="zh-CN" altLang="en-US" sz="24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239794" y="438944"/>
            <a:ext cx="1616656" cy="266700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714" y="2572543"/>
            <a:ext cx="2514600" cy="2191354"/>
          </a:xfrm>
          <a:prstGeom prst="rect">
            <a:avLst/>
          </a:prstGeom>
        </p:spPr>
      </p:pic>
      <p:sp>
        <p:nvSpPr>
          <p:cNvPr id="8" name="文本框 7"/>
          <p:cNvSpPr txBox="1"/>
          <p:nvPr/>
        </p:nvSpPr>
        <p:spPr>
          <a:xfrm>
            <a:off x="3613506" y="2572543"/>
            <a:ext cx="914400" cy="338554"/>
          </a:xfrm>
          <a:prstGeom prst="rect">
            <a:avLst/>
          </a:prstGeom>
          <a:solidFill>
            <a:srgbClr val="FFC000"/>
          </a:solid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to drink</a:t>
            </a:r>
            <a:endParaRPr lang="zh-CN" altLang="en-US" sz="2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3276183" y="2877344"/>
            <a:ext cx="974203" cy="338554"/>
          </a:xfrm>
          <a:prstGeom prst="rect">
            <a:avLst/>
          </a:prstGeom>
          <a:solidFill>
            <a:srgbClr val="FFC000"/>
          </a:solid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seasoned</a:t>
            </a:r>
            <a:endParaRPr lang="zh-CN" altLang="en-US" sz="24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1867694" y="3329666"/>
            <a:ext cx="914400" cy="338554"/>
          </a:xfrm>
          <a:prstGeom prst="rect">
            <a:avLst/>
          </a:prstGeom>
          <a:solidFill>
            <a:srgbClr val="FFC000"/>
          </a:solid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from</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6594" y="481880"/>
            <a:ext cx="1752600" cy="420628"/>
          </a:xfrm>
          <a:prstGeom prst="rect">
            <a:avLst/>
          </a:prstGeom>
          <a:noFill/>
        </p:spPr>
        <p:txBody>
          <a:bodyPr wrap="square">
            <a:spAutoFit/>
          </a:bodyPr>
          <a:lstStyle/>
          <a:p>
            <a:pPr algn="l"/>
            <a:r>
              <a:rPr lang="zh-CN" altLang="zh-CN" sz="32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端午玩什么？</a:t>
            </a:r>
            <a:endParaRPr lang="zh-CN" altLang="en-US" sz="3200" dirty="0"/>
          </a:p>
        </p:txBody>
      </p:sp>
      <p:sp>
        <p:nvSpPr>
          <p:cNvPr id="5" name="文本框 4"/>
          <p:cNvSpPr txBox="1"/>
          <p:nvPr/>
        </p:nvSpPr>
        <p:spPr>
          <a:xfrm>
            <a:off x="457994" y="1584627"/>
            <a:ext cx="7924800" cy="2062103"/>
          </a:xfrm>
          <a:prstGeom prst="rect">
            <a:avLst/>
          </a:prstGeom>
          <a:noFill/>
        </p:spPr>
        <p:txBody>
          <a:bodyPr wrap="square">
            <a:spAutoFit/>
          </a:bodyPr>
          <a:lstStyle/>
          <a:p>
            <a:pPr algn="l"/>
            <a:r>
              <a:rPr lang="en-US" altLang="zh-CN" sz="2400" kern="100" dirty="0">
                <a:solidFill>
                  <a:srgbClr val="000000"/>
                </a:solidFill>
                <a:effectLst/>
                <a:latin typeface="宋体" panose="02010600030101010101" pitchFamily="2" charset="-122"/>
              </a:rPr>
              <a:t>   “</a:t>
            </a:r>
            <a:r>
              <a:rPr lang="zh-CN" altLang="zh-CN" sz="2400" kern="100" dirty="0">
                <a:solidFill>
                  <a:srgbClr val="000000"/>
                </a:solidFill>
                <a:effectLst/>
                <a:latin typeface="宋体" panose="02010600030101010101" pitchFamily="2" charset="-122"/>
                <a:cs typeface="Times New Roman" panose="02020603050405020304" pitchFamily="18" charset="0"/>
              </a:rPr>
              <a:t>鼓声三下红旗开，两龙跃出浮水来。棹影斡波飞万剑，鼓声劈浪鸣千雷。</a:t>
            </a:r>
            <a:r>
              <a:rPr lang="en-US" altLang="zh-CN" sz="2400" kern="100" dirty="0">
                <a:solidFill>
                  <a:srgbClr val="000000"/>
                </a:solidFill>
                <a:effectLst/>
                <a:latin typeface="宋体" panose="02010600030101010101" pitchFamily="2" charset="-122"/>
              </a:rPr>
              <a:t>”</a:t>
            </a:r>
            <a:r>
              <a:rPr lang="zh-CN" altLang="zh-CN" sz="2400" kern="100" dirty="0">
                <a:solidFill>
                  <a:srgbClr val="000000"/>
                </a:solidFill>
                <a:effectLst/>
                <a:latin typeface="宋体" panose="02010600030101010101" pitchFamily="2" charset="-122"/>
                <a:cs typeface="Times New Roman" panose="02020603050405020304" pitchFamily="18" charset="0"/>
              </a:rPr>
              <a:t>端午节最应景的节目就是赛龙舟。</a:t>
            </a:r>
            <a:br>
              <a:rPr lang="en-US" altLang="zh-CN" sz="2400" kern="100" dirty="0">
                <a:effectLst/>
                <a:latin typeface="宋体" panose="02010600030101010101" pitchFamily="2" charset="-122"/>
              </a:rPr>
            </a:br>
            <a:br>
              <a:rPr lang="en-US" altLang="zh-CN" sz="2400" kern="100" dirty="0">
                <a:effectLst/>
                <a:latin typeface="Times New Roman" panose="02020603050405020304" pitchFamily="18" charset="0"/>
                <a:ea typeface="宋体" panose="02010600030101010101" pitchFamily="2" charset="-122"/>
              </a:rPr>
            </a:br>
            <a:r>
              <a:rPr lang="en-US" altLang="zh-CN" sz="2400" kern="100" dirty="0">
                <a:effectLst/>
                <a:latin typeface="Times New Roman" panose="02020603050405020304" pitchFamily="18" charset="0"/>
                <a:ea typeface="宋体" panose="02010600030101010101" pitchFamily="2" charset="-122"/>
              </a:rPr>
              <a:t>        </a:t>
            </a:r>
            <a:r>
              <a:rPr lang="en-US" altLang="zh-CN" sz="2400" kern="100" dirty="0">
                <a:solidFill>
                  <a:srgbClr val="000000"/>
                </a:solidFill>
                <a:effectLst/>
                <a:latin typeface="Times New Roman" panose="02020603050405020304" pitchFamily="18" charset="0"/>
                <a:ea typeface="宋体" panose="02010600030101010101" pitchFamily="2" charset="-122"/>
              </a:rPr>
              <a:t>Dragon boat racing is  </a:t>
            </a:r>
            <a:r>
              <a:rPr lang="en-US" altLang="zh-CN" sz="2400" u="sng" kern="100" dirty="0">
                <a:solidFill>
                  <a:srgbClr val="000000"/>
                </a:solidFill>
                <a:effectLst/>
                <a:latin typeface="Times New Roman" panose="02020603050405020304" pitchFamily="18" charset="0"/>
                <a:ea typeface="宋体" panose="02010600030101010101" pitchFamily="2" charset="-122"/>
              </a:rPr>
              <a:t>       1       </a:t>
            </a:r>
            <a:r>
              <a:rPr lang="en-US" altLang="zh-CN" sz="2400" kern="100" dirty="0">
                <a:solidFill>
                  <a:srgbClr val="000000"/>
                </a:solidFill>
                <a:effectLst/>
                <a:latin typeface="Times New Roman" panose="02020603050405020304" pitchFamily="18" charset="0"/>
                <a:ea typeface="宋体" panose="02010600030101010101" pitchFamily="2" charset="-122"/>
              </a:rPr>
              <a:t>   indispensable(</a:t>
            </a:r>
            <a:r>
              <a:rPr lang="zh-CN" altLang="en-US" sz="2400" kern="100" dirty="0">
                <a:solidFill>
                  <a:srgbClr val="000000"/>
                </a:solidFill>
                <a:effectLst/>
                <a:latin typeface="Times New Roman" panose="02020603050405020304" pitchFamily="18" charset="0"/>
                <a:ea typeface="宋体" panose="02010600030101010101" pitchFamily="2" charset="-122"/>
              </a:rPr>
              <a:t>不可或缺的</a:t>
            </a:r>
            <a:r>
              <a:rPr lang="en-US" altLang="zh-CN" sz="2400" kern="100" dirty="0">
                <a:solidFill>
                  <a:srgbClr val="000000"/>
                </a:solidFill>
                <a:effectLst/>
                <a:latin typeface="Times New Roman" panose="02020603050405020304" pitchFamily="18" charset="0"/>
                <a:ea typeface="宋体" panose="02010600030101010101" pitchFamily="2" charset="-122"/>
              </a:rPr>
              <a:t>) part of the festival,   ___2___ </a:t>
            </a:r>
            <a:r>
              <a:rPr lang="zh-CN" altLang="en-US" sz="2400" kern="100" dirty="0">
                <a:solidFill>
                  <a:srgbClr val="000000"/>
                </a:solidFill>
                <a:effectLst/>
                <a:latin typeface="Times New Roman" panose="02020603050405020304" pitchFamily="18" charset="0"/>
                <a:ea typeface="宋体" panose="02010600030101010101" pitchFamily="2" charset="-122"/>
              </a:rPr>
              <a:t>（</a:t>
            </a:r>
            <a:r>
              <a:rPr lang="en-US" altLang="zh-CN" sz="2400" kern="100" dirty="0">
                <a:solidFill>
                  <a:srgbClr val="000000"/>
                </a:solidFill>
                <a:effectLst/>
                <a:latin typeface="Times New Roman" panose="02020603050405020304" pitchFamily="18" charset="0"/>
                <a:ea typeface="宋体" panose="02010600030101010101" pitchFamily="2" charset="-122"/>
              </a:rPr>
              <a:t>hold</a:t>
            </a:r>
            <a:r>
              <a:rPr lang="zh-CN" altLang="en-US" sz="2400" kern="100" dirty="0">
                <a:solidFill>
                  <a:srgbClr val="000000"/>
                </a:solidFill>
                <a:effectLst/>
                <a:latin typeface="Times New Roman" panose="02020603050405020304" pitchFamily="18" charset="0"/>
                <a:ea typeface="宋体" panose="02010600030101010101" pitchFamily="2" charset="-122"/>
              </a:rPr>
              <a:t>）</a:t>
            </a:r>
            <a:r>
              <a:rPr lang="en-US" altLang="zh-CN" sz="2400" kern="100" dirty="0">
                <a:solidFill>
                  <a:srgbClr val="000000"/>
                </a:solidFill>
                <a:effectLst/>
                <a:latin typeface="Times New Roman" panose="02020603050405020304" pitchFamily="18" charset="0"/>
                <a:ea typeface="宋体" panose="02010600030101010101" pitchFamily="2" charset="-122"/>
              </a:rPr>
              <a:t> all over the country. As the gun </a:t>
            </a:r>
            <a:r>
              <a:rPr lang="en-US" altLang="zh-CN" sz="2400" u="sng" kern="100" dirty="0">
                <a:solidFill>
                  <a:srgbClr val="000000"/>
                </a:solidFill>
                <a:latin typeface="Times New Roman" panose="02020603050405020304" pitchFamily="18" charset="0"/>
              </a:rPr>
              <a:t>       3       </a:t>
            </a:r>
            <a:r>
              <a:rPr lang="en-US" altLang="zh-CN" sz="2400" kern="100" dirty="0">
                <a:solidFill>
                  <a:srgbClr val="000000"/>
                </a:solidFill>
                <a:latin typeface="Times New Roman" panose="02020603050405020304" pitchFamily="18" charset="0"/>
              </a:rPr>
              <a:t>  </a:t>
            </a:r>
            <a:r>
              <a:rPr lang="en-US" altLang="zh-CN" sz="2400" kern="100" dirty="0">
                <a:solidFill>
                  <a:srgbClr val="000000"/>
                </a:solidFill>
                <a:effectLst/>
                <a:latin typeface="Times New Roman" panose="02020603050405020304" pitchFamily="18" charset="0"/>
                <a:ea typeface="宋体" panose="02010600030101010101" pitchFamily="2" charset="-122"/>
              </a:rPr>
              <a:t> (fire), people will see racers in dragon-shaped canoes pulling the oars harmoniously and   </a:t>
            </a:r>
            <a:r>
              <a:rPr lang="en-US" altLang="zh-CN" sz="2400" u="sng" kern="100" dirty="0">
                <a:solidFill>
                  <a:srgbClr val="000000"/>
                </a:solidFill>
                <a:effectLst/>
                <a:latin typeface="Times New Roman" panose="02020603050405020304" pitchFamily="18" charset="0"/>
                <a:ea typeface="宋体" panose="02010600030101010101" pitchFamily="2" charset="-122"/>
              </a:rPr>
              <a:t>        4        </a:t>
            </a:r>
            <a:r>
              <a:rPr lang="en-US" altLang="zh-CN" sz="2400" kern="100" dirty="0">
                <a:solidFill>
                  <a:srgbClr val="000000"/>
                </a:solidFill>
                <a:effectLst/>
                <a:latin typeface="Times New Roman" panose="02020603050405020304" pitchFamily="18" charset="0"/>
                <a:ea typeface="宋体" panose="02010600030101010101" pitchFamily="2" charset="-122"/>
              </a:rPr>
              <a:t>  (hurry), accompanied by rapid drums, speeding toward their destination.</a:t>
            </a:r>
            <a:br>
              <a:rPr lang="en-US" altLang="zh-CN" sz="2400" kern="100" dirty="0">
                <a:effectLst/>
                <a:latin typeface="Times New Roman" panose="02020603050405020304" pitchFamily="18" charset="0"/>
                <a:ea typeface="宋体" panose="02010600030101010101" pitchFamily="2" charset="-122"/>
              </a:rPr>
            </a:br>
            <a:endParaRPr lang="zh-CN" altLang="en-US" sz="2400"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91794" y="134144"/>
            <a:ext cx="2799761" cy="1248524"/>
          </a:xfrm>
          <a:prstGeom prst="rect">
            <a:avLst/>
          </a:prstGeom>
        </p:spPr>
      </p:pic>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t="33894" r="579"/>
          <a:stretch>
            <a:fillRect/>
          </a:stretch>
        </p:blipFill>
        <p:spPr>
          <a:xfrm>
            <a:off x="1107302" y="3400509"/>
            <a:ext cx="6626183" cy="1486214"/>
          </a:xfrm>
          <a:prstGeom prst="rect">
            <a:avLst/>
          </a:prstGeom>
        </p:spPr>
      </p:pic>
      <p:sp>
        <p:nvSpPr>
          <p:cNvPr id="13" name="文本框 12"/>
          <p:cNvSpPr txBox="1"/>
          <p:nvPr/>
        </p:nvSpPr>
        <p:spPr>
          <a:xfrm>
            <a:off x="457994" y="2572544"/>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held</a:t>
            </a:r>
            <a:endParaRPr lang="zh-CN" altLang="en-US" dirty="0"/>
          </a:p>
        </p:txBody>
      </p:sp>
      <p:sp>
        <p:nvSpPr>
          <p:cNvPr id="14" name="文本框 13"/>
          <p:cNvSpPr txBox="1"/>
          <p:nvPr/>
        </p:nvSpPr>
        <p:spPr>
          <a:xfrm>
            <a:off x="4698123" y="2635005"/>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is fired</a:t>
            </a:r>
            <a:endParaRPr lang="zh-CN" altLang="en-US" dirty="0"/>
          </a:p>
        </p:txBody>
      </p:sp>
      <p:sp>
        <p:nvSpPr>
          <p:cNvPr id="15" name="文本框 14"/>
          <p:cNvSpPr txBox="1"/>
          <p:nvPr/>
        </p:nvSpPr>
        <p:spPr>
          <a:xfrm>
            <a:off x="5258594" y="2890173"/>
            <a:ext cx="11430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hurriedly</a:t>
            </a:r>
            <a:endParaRPr lang="zh-CN" altLang="en-US" dirty="0"/>
          </a:p>
        </p:txBody>
      </p:sp>
      <p:sp>
        <p:nvSpPr>
          <p:cNvPr id="16" name="文本框 15"/>
          <p:cNvSpPr txBox="1"/>
          <p:nvPr/>
        </p:nvSpPr>
        <p:spPr>
          <a:xfrm>
            <a:off x="2820194" y="2319759"/>
            <a:ext cx="914400" cy="338554"/>
          </a:xfrm>
          <a:prstGeom prst="rect">
            <a:avLst/>
          </a:prstGeom>
          <a:solidFill>
            <a:srgbClr val="FFC000"/>
          </a:solid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an</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10394" y="210344"/>
            <a:ext cx="2362200" cy="420628"/>
          </a:xfrm>
          <a:prstGeom prst="rect">
            <a:avLst/>
          </a:prstGeom>
          <a:noFill/>
        </p:spPr>
        <p:txBody>
          <a:bodyPr wrap="square">
            <a:spAutoFit/>
          </a:bodyPr>
          <a:lstStyle/>
          <a:p>
            <a:pPr indent="318770" algn="just"/>
            <a:r>
              <a:rPr lang="zh-CN" altLang="zh-CN" sz="3200" b="1" kern="100" dirty="0">
                <a:solidFill>
                  <a:srgbClr val="000000"/>
                </a:solidFill>
                <a:effectLst/>
                <a:latin typeface="Times New Roman" panose="02020603050405020304" pitchFamily="18" charset="0"/>
                <a:ea typeface="宋体" panose="02010600030101010101" pitchFamily="2" charset="-122"/>
              </a:rPr>
              <a:t>端午戴什么？</a:t>
            </a:r>
            <a:endParaRPr lang="zh-CN" altLang="zh-CN" sz="3200" kern="100" dirty="0">
              <a:effectLst/>
              <a:latin typeface="Times New Roman" panose="02020603050405020304" pitchFamily="18" charset="0"/>
              <a:ea typeface="宋体" panose="02010600030101010101" pitchFamily="2" charset="-122"/>
            </a:endParaRPr>
          </a:p>
        </p:txBody>
      </p:sp>
      <p:sp>
        <p:nvSpPr>
          <p:cNvPr id="5" name="文本框 4"/>
          <p:cNvSpPr txBox="1"/>
          <p:nvPr/>
        </p:nvSpPr>
        <p:spPr>
          <a:xfrm>
            <a:off x="457994" y="971679"/>
            <a:ext cx="7620000" cy="2308324"/>
          </a:xfrm>
          <a:prstGeom prst="rect">
            <a:avLst/>
          </a:prstGeom>
          <a:noFill/>
        </p:spPr>
        <p:txBody>
          <a:bodyPr wrap="square">
            <a:spAutoFit/>
          </a:bodyPr>
          <a:lstStyle/>
          <a:p>
            <a:pPr algn="l"/>
            <a:r>
              <a:rPr lang="zh-CN" altLang="zh-CN" sz="2400" b="1" kern="100" dirty="0">
                <a:solidFill>
                  <a:srgbClr val="000000"/>
                </a:solidFill>
                <a:effectLst/>
                <a:ea typeface="Times New Roman" panose="02020603050405020304" pitchFamily="18" charset="0"/>
              </a:rPr>
              <a:t> </a:t>
            </a:r>
            <a:r>
              <a:rPr lang="en-US" altLang="zh-CN" sz="2400" b="1" kern="100" dirty="0">
                <a:solidFill>
                  <a:srgbClr val="000000"/>
                </a:solidFill>
                <a:effectLst/>
                <a:ea typeface="Times New Roman" panose="02020603050405020304" pitchFamily="18" charset="0"/>
              </a:rPr>
              <a:t>      </a:t>
            </a:r>
            <a:r>
              <a:rPr lang="zh-CN"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端午节最有特色的饰物就是香包（</a:t>
            </a:r>
            <a:r>
              <a:rPr lang="en-US" altLang="zh-CN" sz="2400" kern="100" dirty="0">
                <a:solidFill>
                  <a:srgbClr val="000000"/>
                </a:solidFill>
                <a:effectLst/>
                <a:latin typeface="Times New Roman" panose="02020603050405020304" pitchFamily="18" charset="0"/>
                <a:ea typeface="宋体" panose="02010600030101010101" pitchFamily="2" charset="-122"/>
              </a:rPr>
              <a:t>sachet</a:t>
            </a:r>
            <a:r>
              <a:rPr lang="zh-CN"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）。小孩佩戴香包，传说有避邪驱瘟之意。用含有多种香味的药用植物做成的香包也可以预防疾病。</a:t>
            </a:r>
            <a:br>
              <a:rPr lang="en-US" altLang="zh-CN" sz="2400" kern="100" dirty="0">
                <a:effectLst/>
                <a:latin typeface="Times New Roman" panose="02020603050405020304" pitchFamily="18" charset="0"/>
                <a:ea typeface="宋体" panose="02010600030101010101" pitchFamily="2" charset="-122"/>
              </a:rPr>
            </a:br>
            <a:br>
              <a:rPr lang="en-US" altLang="zh-CN" sz="2400" kern="100" dirty="0">
                <a:effectLst/>
                <a:latin typeface="Times New Roman" panose="02020603050405020304" pitchFamily="18" charset="0"/>
                <a:ea typeface="宋体" panose="02010600030101010101" pitchFamily="2" charset="-122"/>
              </a:rPr>
            </a:br>
            <a:r>
              <a:rPr lang="en-US" altLang="zh-CN" sz="2400" kern="100" dirty="0">
                <a:effectLst/>
                <a:latin typeface="Times New Roman" panose="02020603050405020304" pitchFamily="18" charset="0"/>
                <a:ea typeface="宋体" panose="02010600030101010101" pitchFamily="2" charset="-122"/>
              </a:rPr>
              <a:t>        </a:t>
            </a:r>
            <a:r>
              <a:rPr lang="en-US" altLang="zh-CN" sz="2400" kern="100" dirty="0">
                <a:solidFill>
                  <a:srgbClr val="000000"/>
                </a:solidFill>
                <a:effectLst/>
                <a:latin typeface="Times New Roman" panose="02020603050405020304" pitchFamily="18" charset="0"/>
                <a:ea typeface="宋体" panose="02010600030101010101" pitchFamily="2" charset="-122"/>
              </a:rPr>
              <a:t>On Dragon Boat Festival, parents also need to dress their children up with a sachet. They first sew little bags with </a:t>
            </a:r>
            <a:r>
              <a:rPr lang="en-US" altLang="zh-CN" sz="2400" u="sng" kern="100" dirty="0">
                <a:solidFill>
                  <a:srgbClr val="000000"/>
                </a:solidFill>
                <a:effectLst/>
                <a:latin typeface="Times New Roman" panose="02020603050405020304" pitchFamily="18" charset="0"/>
                <a:ea typeface="宋体" panose="02010600030101010101" pitchFamily="2" charset="-122"/>
              </a:rPr>
              <a:t>            1       </a:t>
            </a:r>
            <a:r>
              <a:rPr lang="en-US" altLang="zh-CN" sz="2400" kern="100" dirty="0">
                <a:solidFill>
                  <a:srgbClr val="000000"/>
                </a:solidFill>
                <a:effectLst/>
                <a:latin typeface="Times New Roman" panose="02020603050405020304" pitchFamily="18" charset="0"/>
                <a:ea typeface="宋体" panose="02010600030101010101" pitchFamily="2" charset="-122"/>
              </a:rPr>
              <a:t> (color) silk cloth, then fill the bags </a:t>
            </a:r>
            <a:r>
              <a:rPr lang="en-US" altLang="zh-CN" sz="2400" kern="100" dirty="0">
                <a:solidFill>
                  <a:srgbClr val="000000"/>
                </a:solidFill>
                <a:latin typeface="Times New Roman" panose="02020603050405020304" pitchFamily="18" charset="0"/>
              </a:rPr>
              <a:t>____2____</a:t>
            </a:r>
            <a:r>
              <a:rPr lang="en-US" altLang="zh-CN" sz="2400" kern="100" dirty="0">
                <a:solidFill>
                  <a:srgbClr val="000000"/>
                </a:solidFill>
                <a:effectLst/>
                <a:latin typeface="Times New Roman" panose="02020603050405020304" pitchFamily="18" charset="0"/>
                <a:ea typeface="宋体" panose="02010600030101010101" pitchFamily="2" charset="-122"/>
              </a:rPr>
              <a:t>         perfumes or herbal medicines</a:t>
            </a:r>
            <a:r>
              <a:rPr lang="zh-CN"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（草药）</a:t>
            </a:r>
            <a:r>
              <a:rPr lang="en-US" altLang="zh-CN" sz="2400" kern="100" dirty="0">
                <a:solidFill>
                  <a:srgbClr val="000000"/>
                </a:solidFill>
                <a:effectLst/>
                <a:latin typeface="Times New Roman" panose="02020603050405020304" pitchFamily="18" charset="0"/>
                <a:ea typeface="宋体" panose="02010600030101010101" pitchFamily="2" charset="-122"/>
              </a:rPr>
              <a:t>, and finally string them with silk threads. The sachet will be hung around the neck or</a:t>
            </a:r>
            <a:r>
              <a:rPr lang="en-US" altLang="zh-CN" sz="2400" u="sng" kern="100" dirty="0">
                <a:solidFill>
                  <a:srgbClr val="000000"/>
                </a:solidFill>
                <a:effectLst/>
                <a:latin typeface="Times New Roman" panose="02020603050405020304" pitchFamily="18" charset="0"/>
                <a:ea typeface="宋体" panose="02010600030101010101" pitchFamily="2" charset="-122"/>
              </a:rPr>
              <a:t>         3         </a:t>
            </a:r>
            <a:r>
              <a:rPr lang="en-US" altLang="zh-CN" sz="2400" kern="100" dirty="0">
                <a:solidFill>
                  <a:srgbClr val="000000"/>
                </a:solidFill>
                <a:effectLst/>
                <a:latin typeface="Times New Roman" panose="02020603050405020304" pitchFamily="18" charset="0"/>
                <a:ea typeface="宋体" panose="02010600030101010101" pitchFamily="2" charset="-122"/>
              </a:rPr>
              <a:t>  (tie) to the front of a garment as an ornament. They </a:t>
            </a:r>
            <a:r>
              <a:rPr lang="en-US" altLang="zh-CN" sz="2400" u="sng" kern="100" dirty="0">
                <a:solidFill>
                  <a:srgbClr val="000000"/>
                </a:solidFill>
                <a:latin typeface="Times New Roman" panose="02020603050405020304" pitchFamily="18" charset="0"/>
              </a:rPr>
              <a:t>       4      </a:t>
            </a:r>
            <a:r>
              <a:rPr lang="en-US" altLang="zh-CN" sz="2400" kern="100" dirty="0">
                <a:solidFill>
                  <a:srgbClr val="000000"/>
                </a:solidFill>
                <a:latin typeface="Times New Roman" panose="02020603050405020304" pitchFamily="18" charset="0"/>
              </a:rPr>
              <a:t>  (said)</a:t>
            </a:r>
            <a:r>
              <a:rPr lang="en-US" altLang="zh-CN" sz="2400" kern="100" dirty="0">
                <a:solidFill>
                  <a:srgbClr val="000000"/>
                </a:solidFill>
                <a:effectLst/>
                <a:latin typeface="Times New Roman" panose="02020603050405020304" pitchFamily="18" charset="0"/>
                <a:ea typeface="宋体" panose="02010600030101010101" pitchFamily="2" charset="-122"/>
              </a:rPr>
              <a:t> to be able to ward off evil.</a:t>
            </a:r>
            <a:br>
              <a:rPr lang="en-US" altLang="zh-CN" sz="2400" kern="100" dirty="0">
                <a:effectLst/>
                <a:latin typeface="Times New Roman" panose="02020603050405020304" pitchFamily="18" charset="0"/>
                <a:ea typeface="宋体" panose="02010600030101010101" pitchFamily="2" charset="-122"/>
              </a:rPr>
            </a:br>
            <a:endParaRPr lang="zh-CN" altLang="en-US" sz="2400"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5052" y="3505200"/>
            <a:ext cx="1919704" cy="1429544"/>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609" y="3398773"/>
            <a:ext cx="2407904" cy="1642398"/>
          </a:xfrm>
          <a:prstGeom prst="rect">
            <a:avLst/>
          </a:prstGeom>
        </p:spPr>
      </p:pic>
      <p:sp>
        <p:nvSpPr>
          <p:cNvPr id="8" name="文本框 7"/>
          <p:cNvSpPr txBox="1"/>
          <p:nvPr/>
        </p:nvSpPr>
        <p:spPr>
          <a:xfrm>
            <a:off x="3124994" y="1914007"/>
            <a:ext cx="914400" cy="338554"/>
          </a:xfrm>
          <a:prstGeom prst="rect">
            <a:avLst/>
          </a:prstGeom>
          <a:solidFill>
            <a:srgbClr val="FFC000"/>
          </a:solid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colorful</a:t>
            </a:r>
            <a:endParaRPr lang="zh-CN" altLang="en-US" sz="2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6983380" y="1956564"/>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with</a:t>
            </a:r>
            <a:endParaRPr lang="zh-CN" altLang="en-US" dirty="0"/>
          </a:p>
        </p:txBody>
      </p:sp>
      <p:sp>
        <p:nvSpPr>
          <p:cNvPr id="10" name="文本框 9"/>
          <p:cNvSpPr txBox="1"/>
          <p:nvPr/>
        </p:nvSpPr>
        <p:spPr>
          <a:xfrm>
            <a:off x="3810794" y="2468990"/>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tied</a:t>
            </a:r>
            <a:endParaRPr lang="zh-CN" altLang="en-US" dirty="0"/>
          </a:p>
        </p:txBody>
      </p:sp>
      <p:sp>
        <p:nvSpPr>
          <p:cNvPr id="12" name="文本框 11"/>
          <p:cNvSpPr txBox="1"/>
          <p:nvPr/>
        </p:nvSpPr>
        <p:spPr>
          <a:xfrm>
            <a:off x="1925052" y="2733764"/>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are said</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72394" y="286544"/>
            <a:ext cx="1828800" cy="420628"/>
          </a:xfrm>
          <a:prstGeom prst="rect">
            <a:avLst/>
          </a:prstGeom>
          <a:noFill/>
        </p:spPr>
        <p:txBody>
          <a:bodyPr wrap="square">
            <a:spAutoFit/>
          </a:bodyPr>
          <a:lstStyle/>
          <a:p>
            <a:pPr algn="just">
              <a:spcBef>
                <a:spcPts val="1050"/>
              </a:spcBef>
              <a:spcAft>
                <a:spcPts val="1050"/>
              </a:spcAft>
            </a:pPr>
            <a:r>
              <a:rPr lang="zh-CN" altLang="zh-CN" sz="3200" b="1" kern="100" dirty="0">
                <a:solidFill>
                  <a:srgbClr val="000000"/>
                </a:solidFill>
                <a:effectLst/>
                <a:latin typeface="Times New Roman" panose="02020603050405020304" pitchFamily="18" charset="0"/>
                <a:ea typeface="宋体" panose="02010600030101010101" pitchFamily="2" charset="-122"/>
              </a:rPr>
              <a:t>端午挂什么？</a:t>
            </a:r>
            <a:endParaRPr lang="zh-CN" altLang="zh-CN" sz="3200" kern="100" dirty="0">
              <a:effectLst/>
              <a:latin typeface="Times New Roman" panose="02020603050405020304" pitchFamily="18" charset="0"/>
              <a:ea typeface="宋体" panose="02010600030101010101" pitchFamily="2" charset="-122"/>
            </a:endParaRPr>
          </a:p>
        </p:txBody>
      </p:sp>
      <p:sp>
        <p:nvSpPr>
          <p:cNvPr id="8" name="文本框 7"/>
          <p:cNvSpPr txBox="1"/>
          <p:nvPr/>
        </p:nvSpPr>
        <p:spPr>
          <a:xfrm>
            <a:off x="534194" y="896144"/>
            <a:ext cx="5410200" cy="2800767"/>
          </a:xfrm>
          <a:prstGeom prst="rect">
            <a:avLst/>
          </a:prstGeom>
          <a:noFill/>
        </p:spPr>
        <p:txBody>
          <a:bodyPr wrap="square">
            <a:spAutoFit/>
          </a:bodyPr>
          <a:lstStyle/>
          <a:p>
            <a:pPr algn="l"/>
            <a:r>
              <a:rPr lang="en-US" altLang="zh-CN" sz="2400" kern="100" dirty="0">
                <a:solidFill>
                  <a:srgbClr val="545454"/>
                </a:solidFill>
                <a:effectLst/>
                <a:latin typeface="宋体" panose="02010600030101010101" pitchFamily="2" charset="-122"/>
              </a:rPr>
              <a:t>      “</a:t>
            </a:r>
            <a:r>
              <a:rPr lang="zh-CN" altLang="zh-CN" sz="2400" kern="100" dirty="0">
                <a:solidFill>
                  <a:srgbClr val="545454"/>
                </a:solidFill>
                <a:effectLst/>
                <a:latin typeface="宋体" panose="02010600030101010101" pitchFamily="2" charset="-122"/>
                <a:cs typeface="Times New Roman" panose="02020603050405020304" pitchFamily="18" charset="0"/>
              </a:rPr>
              <a:t>不效艾符趋习俗，但祈蒲酒话升平。</a:t>
            </a:r>
            <a:r>
              <a:rPr lang="en-US" altLang="zh-CN" sz="2400" kern="100" dirty="0">
                <a:solidFill>
                  <a:srgbClr val="545454"/>
                </a:solidFill>
                <a:effectLst/>
                <a:latin typeface="宋体" panose="02010600030101010101" pitchFamily="2" charset="-122"/>
              </a:rPr>
              <a:t>”</a:t>
            </a:r>
            <a:br>
              <a:rPr lang="en-US" altLang="zh-CN" sz="2400" kern="100" dirty="0">
                <a:solidFill>
                  <a:srgbClr val="545454"/>
                </a:solidFill>
                <a:effectLst/>
                <a:latin typeface="宋体" panose="02010600030101010101" pitchFamily="2" charset="-122"/>
              </a:rPr>
            </a:br>
            <a:r>
              <a:rPr lang="en-US" altLang="zh-CN" sz="2400" kern="100" dirty="0">
                <a:solidFill>
                  <a:srgbClr val="545454"/>
                </a:solidFill>
                <a:effectLst/>
                <a:latin typeface="宋体" panose="02010600030101010101" pitchFamily="2" charset="-122"/>
              </a:rPr>
              <a:t>    </a:t>
            </a:r>
            <a:r>
              <a:rPr lang="zh-CN" altLang="zh-CN" sz="2400" kern="100" dirty="0">
                <a:solidFill>
                  <a:srgbClr val="545454"/>
                </a:solidFill>
                <a:effectLst/>
                <a:latin typeface="宋体" panose="02010600030101010101" pitchFamily="2" charset="-122"/>
                <a:cs typeface="Times New Roman" panose="02020603050405020304" pitchFamily="18" charset="0"/>
              </a:rPr>
              <a:t>许多人相信五月是一年中容易引发疾病的危险时节，因此必须有许多防备家人生病的措施。端午节时，人们会将一种特别的植物</a:t>
            </a:r>
            <a:r>
              <a:rPr lang="en-US" altLang="zh-CN" sz="2400" kern="100" dirty="0">
                <a:solidFill>
                  <a:srgbClr val="545454"/>
                </a:solidFill>
                <a:effectLst/>
                <a:latin typeface="宋体" panose="02010600030101010101" pitchFamily="2" charset="-122"/>
              </a:rPr>
              <a:t>-</a:t>
            </a:r>
            <a:r>
              <a:rPr lang="zh-CN" altLang="zh-CN" sz="2400" kern="100" dirty="0">
                <a:solidFill>
                  <a:srgbClr val="545454"/>
                </a:solidFill>
                <a:effectLst/>
                <a:latin typeface="宋体" panose="02010600030101010101" pitchFamily="2" charset="-122"/>
                <a:cs typeface="Times New Roman" panose="02020603050405020304" pitchFamily="18" charset="0"/>
              </a:rPr>
              <a:t>艾草挂在门口，作为保护之用。</a:t>
            </a:r>
            <a:endParaRPr lang="en-US" altLang="zh-CN" sz="2400" kern="100" dirty="0">
              <a:solidFill>
                <a:srgbClr val="545454"/>
              </a:solidFill>
              <a:effectLst/>
              <a:latin typeface="宋体" panose="02010600030101010101" pitchFamily="2" charset="-122"/>
              <a:cs typeface="Times New Roman" panose="02020603050405020304" pitchFamily="18" charset="0"/>
            </a:endParaRPr>
          </a:p>
          <a:p>
            <a:pPr algn="l"/>
            <a:r>
              <a:rPr lang="en-US" altLang="zh-CN" sz="2400" kern="100" dirty="0">
                <a:solidFill>
                  <a:srgbClr val="545454"/>
                </a:solidFill>
                <a:latin typeface="Times New Roman" panose="02020603050405020304" pitchFamily="18" charset="0"/>
                <a:cs typeface="Times New Roman" panose="02020603050405020304" pitchFamily="18" charset="0"/>
              </a:rPr>
              <a:t>   </a:t>
            </a:r>
            <a:endParaRPr lang="en-US" altLang="zh-CN" sz="2400" kern="100" dirty="0">
              <a:solidFill>
                <a:srgbClr val="545454"/>
              </a:solidFill>
              <a:latin typeface="Times New Roman" panose="02020603050405020304" pitchFamily="18" charset="0"/>
              <a:cs typeface="Times New Roman" panose="02020603050405020304" pitchFamily="18" charset="0"/>
            </a:endParaRPr>
          </a:p>
          <a:p>
            <a:pPr algn="l"/>
            <a:r>
              <a:rPr lang="en-US" altLang="zh-CN" sz="2400" kern="100" dirty="0">
                <a:solidFill>
                  <a:srgbClr val="545454"/>
                </a:solidFill>
                <a:latin typeface="Times New Roman" panose="02020603050405020304" pitchFamily="18" charset="0"/>
                <a:cs typeface="Times New Roman" panose="02020603050405020304" pitchFamily="18" charset="0"/>
              </a:rPr>
              <a:t>       It is believed  </a:t>
            </a:r>
            <a:r>
              <a:rPr lang="en-US" altLang="zh-CN" sz="2400" u="sng" kern="100" dirty="0">
                <a:solidFill>
                  <a:srgbClr val="545454"/>
                </a:solidFill>
                <a:latin typeface="Times New Roman" panose="02020603050405020304" pitchFamily="18" charset="0"/>
                <a:cs typeface="Times New Roman" panose="02020603050405020304" pitchFamily="18" charset="0"/>
              </a:rPr>
              <a:t>         1        </a:t>
            </a:r>
            <a:r>
              <a:rPr lang="en-US" altLang="zh-CN" sz="2400" kern="100" dirty="0">
                <a:solidFill>
                  <a:srgbClr val="545454"/>
                </a:solidFill>
                <a:latin typeface="Times New Roman" panose="02020603050405020304" pitchFamily="18" charset="0"/>
                <a:cs typeface="Times New Roman" panose="02020603050405020304" pitchFamily="18" charset="0"/>
              </a:rPr>
              <a:t>    May is a dangerous time of the  year for diseases. </a:t>
            </a:r>
            <a:r>
              <a:rPr lang="en-US" altLang="zh-CN" sz="2400" dirty="0">
                <a:latin typeface="Times New Roman" panose="02020603050405020304" pitchFamily="18" charset="0"/>
                <a:cs typeface="Times New Roman" panose="02020603050405020304" pitchFamily="18" charset="0"/>
              </a:rPr>
              <a:t>Therefore</a:t>
            </a:r>
            <a:r>
              <a:rPr lang="en-US" altLang="zh-CN" sz="2400" kern="100" dirty="0">
                <a:solidFill>
                  <a:srgbClr val="545454"/>
                </a:solidFill>
                <a:latin typeface="Times New Roman" panose="02020603050405020304" pitchFamily="18" charset="0"/>
                <a:cs typeface="Times New Roman" panose="02020603050405020304" pitchFamily="18" charset="0"/>
              </a:rPr>
              <a:t>, it is necessary for us ____2___</a:t>
            </a:r>
            <a:endParaRPr lang="en-US" altLang="zh-CN" sz="2400" kern="100" dirty="0">
              <a:solidFill>
                <a:srgbClr val="545454"/>
              </a:solidFill>
              <a:latin typeface="Times New Roman" panose="02020603050405020304" pitchFamily="18" charset="0"/>
              <a:cs typeface="Times New Roman" panose="02020603050405020304" pitchFamily="18" charset="0"/>
            </a:endParaRPr>
          </a:p>
          <a:p>
            <a:pPr algn="l"/>
            <a:r>
              <a:rPr lang="zh-CN" altLang="en-US" sz="2400" kern="100" dirty="0">
                <a:solidFill>
                  <a:srgbClr val="545454"/>
                </a:solidFill>
                <a:latin typeface="Times New Roman" panose="02020603050405020304" pitchFamily="18" charset="0"/>
                <a:cs typeface="Times New Roman" panose="02020603050405020304" pitchFamily="18" charset="0"/>
              </a:rPr>
              <a:t>（</a:t>
            </a:r>
            <a:r>
              <a:rPr lang="en-US" altLang="zh-CN" sz="2400" kern="100" dirty="0">
                <a:solidFill>
                  <a:srgbClr val="545454"/>
                </a:solidFill>
                <a:latin typeface="Times New Roman" panose="02020603050405020304" pitchFamily="18" charset="0"/>
                <a:cs typeface="Times New Roman" panose="02020603050405020304" pitchFamily="18" charset="0"/>
              </a:rPr>
              <a:t>take</a:t>
            </a:r>
            <a:r>
              <a:rPr lang="zh-CN" altLang="en-US" sz="2400" kern="100" dirty="0">
                <a:solidFill>
                  <a:srgbClr val="545454"/>
                </a:solidFill>
                <a:latin typeface="Times New Roman" panose="02020603050405020304" pitchFamily="18" charset="0"/>
                <a:cs typeface="Times New Roman" panose="02020603050405020304" pitchFamily="18" charset="0"/>
              </a:rPr>
              <a:t>）</a:t>
            </a:r>
            <a:r>
              <a:rPr lang="en-US" altLang="zh-CN" sz="2400" kern="100" dirty="0">
                <a:solidFill>
                  <a:srgbClr val="545454"/>
                </a:solidFill>
                <a:latin typeface="Times New Roman" panose="02020603050405020304" pitchFamily="18" charset="0"/>
                <a:cs typeface="Times New Roman" panose="02020603050405020304" pitchFamily="18" charset="0"/>
              </a:rPr>
              <a:t> measures to prevent family  </a:t>
            </a:r>
            <a:r>
              <a:rPr lang="en-US" altLang="zh-CN" sz="2400" u="sng" kern="100" dirty="0">
                <a:solidFill>
                  <a:srgbClr val="545454"/>
                </a:solidFill>
                <a:latin typeface="Times New Roman" panose="02020603050405020304" pitchFamily="18" charset="0"/>
                <a:cs typeface="Times New Roman" panose="02020603050405020304" pitchFamily="18" charset="0"/>
              </a:rPr>
              <a:t>         3       </a:t>
            </a:r>
            <a:r>
              <a:rPr lang="en-US" altLang="zh-CN" sz="2400" kern="100" dirty="0">
                <a:solidFill>
                  <a:srgbClr val="545454"/>
                </a:solidFill>
                <a:latin typeface="Times New Roman" panose="02020603050405020304" pitchFamily="18" charset="0"/>
                <a:cs typeface="Times New Roman" panose="02020603050405020304" pitchFamily="18" charset="0"/>
              </a:rPr>
              <a:t>  illness. On Dragon Boat Festival, people </a:t>
            </a:r>
            <a:r>
              <a:rPr lang="en-US" altLang="zh-CN" sz="2400" kern="100" dirty="0">
                <a:solidFill>
                  <a:srgbClr val="545454"/>
                </a:solidFill>
                <a:latin typeface="Times New Roman" panose="02020603050405020304" pitchFamily="18" charset="0"/>
              </a:rPr>
              <a:t>hang branches of moxa(</a:t>
            </a:r>
            <a:r>
              <a:rPr lang="zh-CN" altLang="en-US" sz="2400" kern="100" dirty="0">
                <a:solidFill>
                  <a:srgbClr val="545454"/>
                </a:solidFill>
                <a:latin typeface="Times New Roman" panose="02020603050405020304" pitchFamily="18" charset="0"/>
              </a:rPr>
              <a:t>艾草</a:t>
            </a:r>
            <a:r>
              <a:rPr lang="en-US" altLang="zh-CN" sz="2400" kern="100" dirty="0">
                <a:solidFill>
                  <a:srgbClr val="545454"/>
                </a:solidFill>
                <a:latin typeface="Times New Roman" panose="02020603050405020304" pitchFamily="18" charset="0"/>
              </a:rPr>
              <a:t>) and calamus </a:t>
            </a:r>
            <a:r>
              <a:rPr lang="zh-CN" altLang="en-US" sz="2400" kern="100" dirty="0">
                <a:solidFill>
                  <a:srgbClr val="545454"/>
                </a:solidFill>
                <a:latin typeface="Times New Roman" panose="02020603050405020304" pitchFamily="18" charset="0"/>
              </a:rPr>
              <a:t>（菖蒲）</a:t>
            </a:r>
            <a:r>
              <a:rPr lang="en-US" altLang="zh-CN" sz="2400" kern="100" dirty="0">
                <a:solidFill>
                  <a:srgbClr val="545454"/>
                </a:solidFill>
                <a:latin typeface="Times New Roman" panose="02020603050405020304" pitchFamily="18" charset="0"/>
              </a:rPr>
              <a:t>around the doors of their homes ____4____ </a:t>
            </a:r>
            <a:r>
              <a:rPr lang="en-US" altLang="zh-CN" sz="2400" u="sng" kern="100" dirty="0">
                <a:solidFill>
                  <a:srgbClr val="545454"/>
                </a:solidFill>
                <a:latin typeface="Times New Roman" panose="02020603050405020304" pitchFamily="18" charset="0"/>
              </a:rPr>
              <a:t>               </a:t>
            </a:r>
            <a:r>
              <a:rPr lang="en-US" altLang="zh-CN" sz="2400" kern="100" dirty="0">
                <a:solidFill>
                  <a:srgbClr val="545454"/>
                </a:solidFill>
                <a:latin typeface="Times New Roman" panose="02020603050405020304" pitchFamily="18" charset="0"/>
              </a:rPr>
              <a:t>     </a:t>
            </a:r>
            <a:r>
              <a:rPr lang="en-US" altLang="zh-CN" sz="2400" kern="100" dirty="0">
                <a:solidFill>
                  <a:srgbClr val="545454"/>
                </a:solidFill>
                <a:latin typeface="Times New Roman" panose="02020603050405020304" pitchFamily="18" charset="0"/>
                <a:cs typeface="Times New Roman" panose="02020603050405020304" pitchFamily="18" charset="0"/>
              </a:rPr>
              <a:t>a protection. </a:t>
            </a:r>
            <a:endParaRPr lang="zh-CN" altLang="en-US" sz="2400" dirty="0"/>
          </a:p>
        </p:txBody>
      </p:sp>
      <p:pic>
        <p:nvPicPr>
          <p:cNvPr id="205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49194" y="849313"/>
            <a:ext cx="253365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2134394" y="2127250"/>
            <a:ext cx="914400" cy="338554"/>
          </a:xfrm>
          <a:prstGeom prst="rect">
            <a:avLst/>
          </a:prstGeom>
          <a:solidFill>
            <a:srgbClr val="FFC000"/>
          </a:solid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that</a:t>
            </a:r>
            <a:endParaRPr lang="zh-CN" altLang="en-US" sz="24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4725194" y="2330408"/>
            <a:ext cx="1041944" cy="338554"/>
          </a:xfrm>
          <a:prstGeom prst="rect">
            <a:avLst/>
          </a:prstGeom>
          <a:solidFill>
            <a:srgbClr val="FFC000"/>
          </a:solid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to take</a:t>
            </a:r>
            <a:endParaRPr lang="zh-CN" altLang="en-US" sz="2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4788966" y="3081362"/>
            <a:ext cx="914400" cy="338554"/>
          </a:xfrm>
          <a:prstGeom prst="rect">
            <a:avLst/>
          </a:prstGeom>
          <a:solidFill>
            <a:srgbClr val="FFC000"/>
          </a:solid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as/for</a:t>
            </a:r>
            <a:endParaRPr lang="zh-CN" altLang="en-US" sz="24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2896394" y="2580273"/>
            <a:ext cx="914400" cy="338554"/>
          </a:xfrm>
          <a:prstGeom prst="rect">
            <a:avLst/>
          </a:prstGeom>
          <a:solidFill>
            <a:srgbClr val="FFC000"/>
          </a:solid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from</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 219"/>
          <p:cNvSpPr/>
          <p:nvPr/>
        </p:nvSpPr>
        <p:spPr>
          <a:xfrm>
            <a:off x="1705815" y="13828"/>
            <a:ext cx="5733958" cy="577516"/>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2800" dirty="0">
                <a:solidFill>
                  <a:schemeClr val="tx1"/>
                </a:solidFill>
                <a:latin typeface="Times New Roman" panose="02020603050405020304" pitchFamily="18" charset="0"/>
                <a:cs typeface="Times New Roman" panose="02020603050405020304" pitchFamily="18" charset="0"/>
                <a:sym typeface="+mn-lt"/>
              </a:rPr>
              <a:t>4. The poem </a:t>
            </a:r>
            <a:r>
              <a:rPr lang="en-US" altLang="zh-CN" sz="2800" dirty="0">
                <a:solidFill>
                  <a:schemeClr val="tx1"/>
                </a:solidFill>
                <a:latin typeface="Times New Roman" panose="02020603050405020304" pitchFamily="18" charset="0"/>
                <a:cs typeface="Times New Roman" panose="02020603050405020304" pitchFamily="18" charset="0"/>
              </a:rPr>
              <a:t>of Sorrow</a:t>
            </a:r>
            <a:r>
              <a:rPr lang="en-US" altLang="zh-CN" sz="2800" baseline="0" dirty="0">
                <a:solidFill>
                  <a:schemeClr val="tx1"/>
                </a:solidFill>
                <a:latin typeface="Times New Roman" panose="02020603050405020304" pitchFamily="18" charset="0"/>
                <a:cs typeface="Times New Roman" panose="02020603050405020304" pitchFamily="18" charset="0"/>
              </a:rPr>
              <a:t> </a:t>
            </a:r>
            <a:r>
              <a:rPr lang="en-US" altLang="zh-CN" sz="2800" dirty="0">
                <a:solidFill>
                  <a:schemeClr val="tx1"/>
                </a:solidFill>
                <a:latin typeface="Times New Roman" panose="02020603050405020304" pitchFamily="18" charset="0"/>
                <a:cs typeface="Times New Roman" panose="02020603050405020304" pitchFamily="18" charset="0"/>
              </a:rPr>
              <a:t>After Departure </a:t>
            </a:r>
            <a:endParaRPr lang="en-US" altLang="zh-CN" sz="2800" dirty="0">
              <a:solidFill>
                <a:schemeClr val="tx1"/>
              </a:solidFill>
              <a:latin typeface="Times New Roman" panose="02020603050405020304" pitchFamily="18" charset="0"/>
              <a:cs typeface="Times New Roman" panose="02020603050405020304" pitchFamily="18" charset="0"/>
              <a:sym typeface="+mn-lt"/>
            </a:endParaRPr>
          </a:p>
          <a:p>
            <a:endParaRPr kumimoji="1" lang="zh-CN" altLang="en-US" sz="1200" dirty="0">
              <a:solidFill>
                <a:srgbClr val="5F392A"/>
              </a:solidFill>
              <a:latin typeface="字魂73号-江南手书" panose="00000500000000000000" pitchFamily="2" charset="-122"/>
              <a:ea typeface="字魂73号-江南手书" panose="00000500000000000000" pitchFamily="2" charset="-122"/>
              <a:cs typeface="+mn-ea"/>
              <a:sym typeface="+mn-lt"/>
            </a:endParaRPr>
          </a:p>
        </p:txBody>
      </p:sp>
      <p:pic>
        <p:nvPicPr>
          <p:cNvPr id="4" name="双语版屈原《离骚》 节选 超清(720P)">
            <a:hlinkClick r:id="" action="ppaction://media"/>
          </p:cNvPr>
          <p:cNvPicPr>
            <a:picLocks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0" y="673735"/>
            <a:ext cx="9144635" cy="44818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341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4"/>
                </p:tgtEl>
              </p:cMediaNode>
            </p:video>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219"/>
          <p:cNvSpPr/>
          <p:nvPr/>
        </p:nvSpPr>
        <p:spPr>
          <a:xfrm>
            <a:off x="1705815" y="134144"/>
            <a:ext cx="5733958" cy="654334"/>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en-US" altLang="zh-CN" sz="1800" dirty="0">
              <a:solidFill>
                <a:schemeClr val="tx1"/>
              </a:solidFill>
              <a:latin typeface="Times New Roman" panose="02020603050405020304" pitchFamily="18" charset="0"/>
              <a:cs typeface="Times New Roman" panose="02020603050405020304" pitchFamily="18" charset="0"/>
              <a:sym typeface="+mn-lt"/>
            </a:endParaRPr>
          </a:p>
          <a:p>
            <a:pPr algn="ctr"/>
            <a:r>
              <a:rPr lang="en-US" altLang="zh-CN" sz="2800" dirty="0">
                <a:solidFill>
                  <a:schemeClr val="tx1"/>
                </a:solidFill>
                <a:latin typeface="Times New Roman" panose="02020603050405020304" pitchFamily="18" charset="0"/>
                <a:cs typeface="Times New Roman" panose="02020603050405020304" pitchFamily="18" charset="0"/>
                <a:sym typeface="+mn-lt"/>
              </a:rPr>
              <a:t>4. The poem </a:t>
            </a:r>
            <a:r>
              <a:rPr lang="en-US" altLang="zh-CN" sz="2800" dirty="0">
                <a:solidFill>
                  <a:schemeClr val="tx1"/>
                </a:solidFill>
                <a:latin typeface="Times New Roman" panose="02020603050405020304" pitchFamily="18" charset="0"/>
                <a:cs typeface="Times New Roman" panose="02020603050405020304" pitchFamily="18" charset="0"/>
              </a:rPr>
              <a:t>about the Dragon Boat Festival</a:t>
            </a:r>
            <a:endParaRPr lang="en-US" altLang="zh-CN" sz="2800" dirty="0">
              <a:solidFill>
                <a:schemeClr val="tx1"/>
              </a:solidFill>
              <a:latin typeface="Times New Roman" panose="02020603050405020304" pitchFamily="18" charset="0"/>
              <a:cs typeface="Times New Roman" panose="02020603050405020304" pitchFamily="18" charset="0"/>
            </a:endParaRPr>
          </a:p>
          <a:p>
            <a:r>
              <a:rPr lang="en-US" altLang="zh-CN" sz="1800" dirty="0">
                <a:solidFill>
                  <a:schemeClr val="tx1"/>
                </a:solidFill>
                <a:latin typeface="Times New Roman" panose="02020603050405020304" pitchFamily="18" charset="0"/>
                <a:cs typeface="Times New Roman" panose="02020603050405020304" pitchFamily="18" charset="0"/>
                <a:sym typeface="+mn-lt"/>
              </a:rPr>
              <a:t> </a:t>
            </a:r>
            <a:endParaRPr lang="en-US" altLang="zh-CN" sz="1800" dirty="0">
              <a:solidFill>
                <a:schemeClr val="tx1"/>
              </a:solidFill>
              <a:latin typeface="Times New Roman" panose="02020603050405020304" pitchFamily="18" charset="0"/>
              <a:cs typeface="Times New Roman" panose="02020603050405020304" pitchFamily="18" charset="0"/>
              <a:sym typeface="+mn-lt"/>
            </a:endParaRPr>
          </a:p>
          <a:p>
            <a:endParaRPr kumimoji="1" lang="zh-CN" altLang="en-US" sz="1200" dirty="0">
              <a:solidFill>
                <a:srgbClr val="5F392A"/>
              </a:solidFill>
              <a:latin typeface="字魂73号-江南手书" panose="00000500000000000000" pitchFamily="2" charset="-122"/>
              <a:ea typeface="字魂73号-江南手书" panose="00000500000000000000" pitchFamily="2" charset="-122"/>
              <a:cs typeface="+mn-ea"/>
              <a:sym typeface="+mn-lt"/>
            </a:endParaRPr>
          </a:p>
        </p:txBody>
      </p:sp>
      <p:sp>
        <p:nvSpPr>
          <p:cNvPr id="6" name="文本框 5"/>
          <p:cNvSpPr txBox="1"/>
          <p:nvPr/>
        </p:nvSpPr>
        <p:spPr>
          <a:xfrm>
            <a:off x="343694" y="2748534"/>
            <a:ext cx="8458200" cy="2062103"/>
          </a:xfrm>
          <a:prstGeom prst="rect">
            <a:avLst/>
          </a:prstGeom>
          <a:noFill/>
        </p:spPr>
        <p:txBody>
          <a:bodyPr wrap="square">
            <a:spAutoFit/>
          </a:bodyPr>
          <a:lstStyle/>
          <a:p>
            <a:r>
              <a:rPr lang="zh-CN" altLang="en-US" sz="2400" b="0" i="0" dirty="0">
                <a:solidFill>
                  <a:srgbClr val="333333"/>
                </a:solidFill>
                <a:effectLst/>
                <a:latin typeface="宋体" panose="02010600030101010101" pitchFamily="2" charset="-122"/>
                <a:ea typeface="宋体" panose="02010600030101010101" pitchFamily="2" charset="-122"/>
              </a:rPr>
              <a:t>　  </a:t>
            </a:r>
            <a:r>
              <a:rPr lang="en-US" altLang="zh-CN" sz="2400" dirty="0">
                <a:solidFill>
                  <a:srgbClr val="333333"/>
                </a:solidFill>
                <a:latin typeface="Times New Roman" panose="02020603050405020304" pitchFamily="18" charset="0"/>
                <a:cs typeface="Times New Roman" panose="02020603050405020304" pitchFamily="18" charset="0"/>
              </a:rPr>
              <a:t>A Presentation of Clothes on the </a:t>
            </a:r>
            <a:r>
              <a:rPr lang="en-US" altLang="zh-CN" sz="2400" dirty="0" err="1">
                <a:solidFill>
                  <a:srgbClr val="333333"/>
                </a:solidFill>
                <a:latin typeface="Times New Roman" panose="02020603050405020304" pitchFamily="18" charset="0"/>
                <a:cs typeface="Times New Roman" panose="02020603050405020304" pitchFamily="18" charset="0"/>
              </a:rPr>
              <a:t>Duanwu</a:t>
            </a:r>
            <a:r>
              <a:rPr lang="en-US" altLang="zh-CN" sz="2400" dirty="0">
                <a:solidFill>
                  <a:srgbClr val="333333"/>
                </a:solidFill>
                <a:latin typeface="Times New Roman" panose="02020603050405020304" pitchFamily="18" charset="0"/>
                <a:cs typeface="Times New Roman" panose="02020603050405020304" pitchFamily="18" charset="0"/>
              </a:rPr>
              <a:t> Festival</a:t>
            </a:r>
            <a:endParaRPr lang="en-US" altLang="zh-CN" sz="2400" dirty="0">
              <a:solidFill>
                <a:srgbClr val="333333"/>
              </a:solidFill>
              <a:latin typeface="Times New Roman" panose="02020603050405020304" pitchFamily="18" charset="0"/>
              <a:cs typeface="Times New Roman" panose="02020603050405020304" pitchFamily="18" charset="0"/>
            </a:endParaRPr>
          </a:p>
          <a:p>
            <a:r>
              <a:rPr lang="en-US" altLang="zh-CN" sz="2400" dirty="0">
                <a:solidFill>
                  <a:srgbClr val="333333"/>
                </a:solidFill>
                <a:latin typeface="Times New Roman" panose="02020603050405020304" pitchFamily="18" charset="0"/>
                <a:cs typeface="Times New Roman" panose="02020603050405020304" pitchFamily="18" charset="0"/>
              </a:rPr>
              <a:t>Du Fu</a:t>
            </a:r>
            <a:endParaRPr lang="en-US" altLang="zh-CN" sz="2400" dirty="0">
              <a:solidFill>
                <a:srgbClr val="333333"/>
              </a:solidFill>
              <a:latin typeface="Times New Roman" panose="02020603050405020304" pitchFamily="18" charset="0"/>
              <a:cs typeface="Times New Roman" panose="02020603050405020304" pitchFamily="18" charset="0"/>
            </a:endParaRPr>
          </a:p>
          <a:p>
            <a:r>
              <a:rPr lang="en-US" altLang="zh-CN" sz="2400" b="0" i="0" dirty="0">
                <a:solidFill>
                  <a:srgbClr val="333333"/>
                </a:solidFill>
                <a:effectLst/>
                <a:latin typeface="Times New Roman" panose="02020603050405020304" pitchFamily="18" charset="0"/>
                <a:cs typeface="Times New Roman" panose="02020603050405020304" pitchFamily="18" charset="0"/>
              </a:rPr>
              <a:t>For palace robes even my name was there</a:t>
            </a:r>
            <a:r>
              <a:rPr lang="zh-CN" altLang="en-US" sz="2400" b="0" i="0" dirty="0">
                <a:solidFill>
                  <a:srgbClr val="333333"/>
                </a:solidFill>
                <a:effectLst/>
                <a:latin typeface="Times New Roman" panose="02020603050405020304" pitchFamily="18" charset="0"/>
                <a:cs typeface="Times New Roman" panose="02020603050405020304" pitchFamily="18" charset="0"/>
              </a:rPr>
              <a:t>，</a:t>
            </a:r>
            <a:r>
              <a:rPr lang="en-US" altLang="zh-CN" sz="2400" b="0" i="0" dirty="0">
                <a:solidFill>
                  <a:srgbClr val="333333"/>
                </a:solidFill>
                <a:effectLst/>
                <a:latin typeface="Times New Roman" panose="02020603050405020304" pitchFamily="18" charset="0"/>
                <a:cs typeface="Times New Roman" panose="02020603050405020304" pitchFamily="18" charset="0"/>
              </a:rPr>
              <a:t>on </a:t>
            </a:r>
            <a:r>
              <a:rPr lang="en-US" altLang="zh-CN" sz="2400" b="0" i="0" dirty="0" err="1">
                <a:solidFill>
                  <a:srgbClr val="333333"/>
                </a:solidFill>
                <a:effectLst/>
                <a:latin typeface="Times New Roman" panose="02020603050405020304" pitchFamily="18" charset="0"/>
                <a:cs typeface="Times New Roman" panose="02020603050405020304" pitchFamily="18" charset="0"/>
              </a:rPr>
              <a:t>Duanwu</a:t>
            </a:r>
            <a:r>
              <a:rPr lang="en-US" altLang="zh-CN" sz="2400" b="0" i="0" dirty="0">
                <a:solidFill>
                  <a:srgbClr val="333333"/>
                </a:solidFill>
                <a:effectLst/>
                <a:latin typeface="Times New Roman" panose="02020603050405020304" pitchFamily="18" charset="0"/>
                <a:cs typeface="Times New Roman" panose="02020603050405020304" pitchFamily="18" charset="0"/>
              </a:rPr>
              <a:t> I received the glory of his grace.</a:t>
            </a:r>
            <a:endParaRPr lang="en-US" altLang="zh-CN" sz="2400" b="0" i="0" dirty="0">
              <a:solidFill>
                <a:srgbClr val="333333"/>
              </a:solidFill>
              <a:effectLst/>
              <a:latin typeface="Times New Roman" panose="02020603050405020304" pitchFamily="18" charset="0"/>
              <a:cs typeface="Times New Roman" panose="02020603050405020304" pitchFamily="18" charset="0"/>
            </a:endParaRPr>
          </a:p>
          <a:p>
            <a:r>
              <a:rPr lang="en-US" altLang="zh-CN" sz="2400" dirty="0">
                <a:solidFill>
                  <a:srgbClr val="333333"/>
                </a:solidFill>
                <a:latin typeface="Times New Roman" panose="02020603050405020304" pitchFamily="18" charset="0"/>
                <a:cs typeface="Times New Roman" panose="02020603050405020304" pitchFamily="18" charset="0"/>
              </a:rPr>
              <a:t>Fine threaded linen, so soft that the breeze gets in, fragrant gossamer, light as layered snow.</a:t>
            </a:r>
            <a:endParaRPr lang="en-US" altLang="zh-CN" sz="2400" dirty="0">
              <a:solidFill>
                <a:srgbClr val="333333"/>
              </a:solidFill>
              <a:latin typeface="Times New Roman" panose="02020603050405020304" pitchFamily="18" charset="0"/>
              <a:cs typeface="Times New Roman" panose="02020603050405020304" pitchFamily="18" charset="0"/>
            </a:endParaRPr>
          </a:p>
          <a:p>
            <a:r>
              <a:rPr lang="en-US" altLang="zh-CN" sz="2400" dirty="0">
                <a:solidFill>
                  <a:srgbClr val="333333"/>
                </a:solidFill>
                <a:latin typeface="Times New Roman" panose="02020603050405020304" pitchFamily="18" charset="0"/>
                <a:cs typeface="Times New Roman" panose="02020603050405020304" pitchFamily="18" charset="0"/>
              </a:rPr>
              <a:t>Coming from the emperor, still wet where the writing is, wearing these in hot weather one is cool.</a:t>
            </a:r>
            <a:endParaRPr lang="en-US" altLang="zh-CN" sz="2400" dirty="0">
              <a:solidFill>
                <a:srgbClr val="333333"/>
              </a:solidFill>
              <a:latin typeface="Times New Roman" panose="02020603050405020304" pitchFamily="18" charset="0"/>
              <a:cs typeface="Times New Roman" panose="02020603050405020304" pitchFamily="18" charset="0"/>
            </a:endParaRPr>
          </a:p>
          <a:p>
            <a:r>
              <a:rPr lang="en-US" altLang="zh-CN" sz="2400" dirty="0">
                <a:solidFill>
                  <a:srgbClr val="333333"/>
                </a:solidFill>
                <a:latin typeface="Times New Roman" panose="02020603050405020304" pitchFamily="18" charset="0"/>
                <a:cs typeface="Times New Roman" panose="02020603050405020304" pitchFamily="18" charset="0"/>
              </a:rPr>
              <a:t>He took consideration to measure the length, all my life I will be obligated to His Majesty’s feelings.</a:t>
            </a:r>
            <a:endParaRPr lang="en-US" altLang="zh-CN" sz="2400" dirty="0">
              <a:solidFill>
                <a:srgbClr val="333333"/>
              </a:solidFill>
              <a:latin typeface="Times New Roman" panose="02020603050405020304" pitchFamily="18" charset="0"/>
              <a:cs typeface="Times New Roman" panose="02020603050405020304" pitchFamily="18" charset="0"/>
            </a:endParaRPr>
          </a:p>
          <a:p>
            <a:endParaRPr lang="en-US" altLang="zh-CN" sz="2400" dirty="0">
              <a:solidFill>
                <a:srgbClr val="333333"/>
              </a:solidFill>
              <a:latin typeface="Times New Roman" panose="02020603050405020304" pitchFamily="18" charset="0"/>
              <a:cs typeface="Times New Roman" panose="02020603050405020304" pitchFamily="18" charset="0"/>
            </a:endParaRPr>
          </a:p>
          <a:p>
            <a:r>
              <a:rPr lang="en-US" altLang="zh-CN" sz="2400" dirty="0">
                <a:solidFill>
                  <a:srgbClr val="333333"/>
                </a:solidFill>
                <a:latin typeface="Times New Roman" panose="02020603050405020304" pitchFamily="18" charset="0"/>
                <a:cs typeface="Times New Roman" panose="02020603050405020304" pitchFamily="18" charset="0"/>
              </a:rPr>
              <a:t>(Stephen Owen </a:t>
            </a:r>
            <a:r>
              <a:rPr lang="zh-CN" altLang="en-US" sz="2400" dirty="0">
                <a:solidFill>
                  <a:srgbClr val="333333"/>
                </a:solidFill>
                <a:latin typeface="Times New Roman" panose="02020603050405020304" pitchFamily="18" charset="0"/>
                <a:cs typeface="Times New Roman" panose="02020603050405020304" pitchFamily="18" charset="0"/>
              </a:rPr>
              <a:t>译</a:t>
            </a:r>
            <a:r>
              <a:rPr lang="en-US" altLang="zh-CN" sz="2400" dirty="0">
                <a:solidFill>
                  <a:srgbClr val="333333"/>
                </a:solidFill>
                <a:latin typeface="Times New Roman" panose="02020603050405020304" pitchFamily="18" charset="0"/>
                <a:cs typeface="Times New Roman" panose="02020603050405020304" pitchFamily="18" charset="0"/>
              </a:rPr>
              <a:t>)</a:t>
            </a:r>
            <a:endParaRPr lang="en-US" altLang="zh-CN" sz="2400" dirty="0">
              <a:solidFill>
                <a:srgbClr val="333333"/>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01394" y="1048544"/>
            <a:ext cx="3429000" cy="1524000"/>
          </a:xfrm>
          <a:prstGeom prst="rect">
            <a:avLst/>
          </a:prstGeom>
        </p:spPr>
      </p:pic>
      <p:sp>
        <p:nvSpPr>
          <p:cNvPr id="8" name="文本框 7"/>
          <p:cNvSpPr txBox="1"/>
          <p:nvPr/>
        </p:nvSpPr>
        <p:spPr>
          <a:xfrm>
            <a:off x="610394" y="924273"/>
            <a:ext cx="4572000" cy="1569660"/>
          </a:xfrm>
          <a:prstGeom prst="rect">
            <a:avLst/>
          </a:prstGeom>
          <a:noFill/>
        </p:spPr>
        <p:txBody>
          <a:bodyPr wrap="square">
            <a:spAutoFit/>
          </a:bodyPr>
          <a:lstStyle/>
          <a:p>
            <a:r>
              <a:rPr lang="en-US" altLang="zh-CN" sz="2400" dirty="0">
                <a:solidFill>
                  <a:srgbClr val="333333"/>
                </a:solidFill>
                <a:latin typeface="宋体" panose="02010600030101010101" pitchFamily="2" charset="-122"/>
              </a:rPr>
              <a:t>《</a:t>
            </a:r>
            <a:r>
              <a:rPr lang="zh-CN" altLang="en-US" sz="2400" dirty="0">
                <a:solidFill>
                  <a:srgbClr val="333333"/>
                </a:solidFill>
                <a:latin typeface="宋体" panose="02010600030101010101" pitchFamily="2" charset="-122"/>
              </a:rPr>
              <a:t>端午日赐衣</a:t>
            </a:r>
            <a:r>
              <a:rPr lang="en-US" altLang="zh-CN" sz="2400" dirty="0">
                <a:solidFill>
                  <a:srgbClr val="333333"/>
                </a:solidFill>
                <a:latin typeface="宋体" panose="02010600030101010101" pitchFamily="2" charset="-122"/>
              </a:rPr>
              <a:t>》</a:t>
            </a:r>
            <a:endParaRPr lang="en-US" altLang="zh-CN" sz="2400" dirty="0">
              <a:solidFill>
                <a:srgbClr val="333333"/>
              </a:solidFill>
              <a:latin typeface="宋体" panose="02010600030101010101" pitchFamily="2" charset="-122"/>
            </a:endParaRPr>
          </a:p>
          <a:p>
            <a:r>
              <a:rPr lang="zh-CN" altLang="en-US" sz="2400" dirty="0">
                <a:solidFill>
                  <a:srgbClr val="333333"/>
                </a:solidFill>
                <a:latin typeface="宋体" panose="02010600030101010101" pitchFamily="2" charset="-122"/>
              </a:rPr>
              <a:t>唐 杜甫</a:t>
            </a:r>
            <a:endParaRPr lang="en-US" altLang="zh-CN" sz="2400" b="0" i="0" dirty="0">
              <a:solidFill>
                <a:srgbClr val="333333"/>
              </a:solidFill>
              <a:effectLst/>
              <a:latin typeface="宋体" panose="02010600030101010101" pitchFamily="2" charset="-122"/>
              <a:ea typeface="宋体" panose="02010600030101010101" pitchFamily="2" charset="-122"/>
            </a:endParaRPr>
          </a:p>
          <a:p>
            <a:r>
              <a:rPr lang="zh-CN" altLang="en-US" sz="2400" b="0" i="0" dirty="0">
                <a:solidFill>
                  <a:srgbClr val="333333"/>
                </a:solidFill>
                <a:effectLst/>
                <a:latin typeface="宋体" panose="02010600030101010101" pitchFamily="2" charset="-122"/>
                <a:ea typeface="宋体" panose="02010600030101010101" pitchFamily="2" charset="-122"/>
              </a:rPr>
              <a:t>官衣亦有名，端午被恩荣。</a:t>
            </a:r>
            <a:endParaRPr lang="zh-CN" altLang="en-US" sz="2400" b="0" i="0" dirty="0">
              <a:solidFill>
                <a:srgbClr val="333333"/>
              </a:solidFill>
              <a:effectLst/>
              <a:latin typeface="宋体" panose="02010600030101010101" pitchFamily="2" charset="-122"/>
              <a:ea typeface="宋体" panose="02010600030101010101" pitchFamily="2" charset="-122"/>
            </a:endParaRPr>
          </a:p>
          <a:p>
            <a:r>
              <a:rPr lang="zh-CN" altLang="en-US" sz="2400" b="0" i="0" dirty="0">
                <a:solidFill>
                  <a:srgbClr val="333333"/>
                </a:solidFill>
                <a:effectLst/>
                <a:latin typeface="宋体" panose="02010600030101010101" pitchFamily="2" charset="-122"/>
                <a:ea typeface="宋体" panose="02010600030101010101" pitchFamily="2" charset="-122"/>
              </a:rPr>
              <a:t>细葛含风软，香罗叠雪轻。</a:t>
            </a:r>
            <a:endParaRPr lang="en-US" altLang="zh-CN" sz="2400" b="0" i="0" dirty="0">
              <a:solidFill>
                <a:srgbClr val="333333"/>
              </a:solidFill>
              <a:effectLst/>
              <a:latin typeface="宋体" panose="02010600030101010101" pitchFamily="2" charset="-122"/>
              <a:ea typeface="宋体" panose="02010600030101010101" pitchFamily="2" charset="-122"/>
            </a:endParaRPr>
          </a:p>
          <a:p>
            <a:r>
              <a:rPr lang="zh-CN" altLang="en-US" sz="2400" dirty="0">
                <a:solidFill>
                  <a:srgbClr val="333333"/>
                </a:solidFill>
                <a:latin typeface="宋体" panose="02010600030101010101" pitchFamily="2" charset="-122"/>
              </a:rPr>
              <a:t>自天题处湿，当暑著来清。</a:t>
            </a:r>
            <a:endParaRPr lang="en-US" altLang="zh-CN" sz="2400" dirty="0">
              <a:solidFill>
                <a:srgbClr val="333333"/>
              </a:solidFill>
              <a:latin typeface="宋体" panose="02010600030101010101" pitchFamily="2" charset="-122"/>
            </a:endParaRPr>
          </a:p>
          <a:p>
            <a:r>
              <a:rPr lang="zh-CN" altLang="en-US" sz="2400" b="0" i="0" dirty="0">
                <a:solidFill>
                  <a:srgbClr val="333333"/>
                </a:solidFill>
                <a:effectLst/>
                <a:latin typeface="宋体" panose="02010600030101010101" pitchFamily="2" charset="-122"/>
                <a:ea typeface="宋体" panose="02010600030101010101" pitchFamily="2" charset="-122"/>
              </a:rPr>
              <a:t>意内称长短，终生荷圣情。</a:t>
            </a:r>
            <a:endParaRPr lang="zh-CN" altLang="en-US" sz="2400" b="0" i="0" dirty="0">
              <a:solidFill>
                <a:srgbClr val="333333"/>
              </a:solidFill>
              <a:effectLst/>
              <a:latin typeface="宋体" panose="02010600030101010101" pitchFamily="2" charset="-122"/>
              <a:ea typeface="宋体" panose="02010600030101010101" pitchFamily="2" charset="-122"/>
            </a:endParaRPr>
          </a:p>
        </p:txBody>
      </p:sp>
      <p:sp>
        <p:nvSpPr>
          <p:cNvPr id="9" name="矩形: 圆角 8"/>
          <p:cNvSpPr/>
          <p:nvPr/>
        </p:nvSpPr>
        <p:spPr bwMode="auto">
          <a:xfrm>
            <a:off x="400844" y="2748534"/>
            <a:ext cx="8343900" cy="2186210"/>
          </a:xfrm>
          <a:prstGeom prst="roundRect">
            <a:avLst/>
          </a:prstGeom>
          <a:solidFill>
            <a:schemeClr val="accent5">
              <a:lumMod val="20000"/>
              <a:lumOff val="80000"/>
            </a:schemeClr>
          </a:solidFill>
          <a:ln w="1587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815975" rtl="0" eaLnBrk="1" fontAlgn="base" latinLnBrk="0" hangingPunct="1">
              <a:lnSpc>
                <a:spcPct val="100000"/>
              </a:lnSpc>
              <a:spcBef>
                <a:spcPct val="0"/>
              </a:spcBef>
              <a:spcAft>
                <a:spcPct val="0"/>
              </a:spcAft>
              <a:buClrTx/>
              <a:buSzTx/>
              <a:buFontTx/>
              <a:buNone/>
            </a:pPr>
            <a:r>
              <a:rPr lang="zh-CN" altLang="en-US" sz="2800" dirty="0"/>
              <a:t>译文欣赏</a:t>
            </a:r>
            <a:endParaRPr lang="en-US" altLang="zh-CN" sz="2800" dirty="0"/>
          </a:p>
          <a:p>
            <a:pPr marL="0" marR="0" indent="0" algn="ctr" defTabSz="815975" rtl="0" eaLnBrk="1" fontAlgn="base" latinLnBrk="0" hangingPunct="1">
              <a:lnSpc>
                <a:spcPct val="100000"/>
              </a:lnSpc>
              <a:spcBef>
                <a:spcPct val="0"/>
              </a:spcBef>
              <a:spcAft>
                <a:spcPct val="0"/>
              </a:spcAft>
              <a:buClrTx/>
              <a:buSzTx/>
              <a:buFontTx/>
              <a:buNone/>
            </a:pPr>
            <a:endParaRPr lang="en-US" altLang="zh-CN" sz="1400" dirty="0"/>
          </a:p>
          <a:p>
            <a:pPr marL="0" marR="0" indent="0" algn="ctr" defTabSz="815975"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25000" dirty="0">
                <a:ln>
                  <a:noFill/>
                </a:ln>
                <a:solidFill>
                  <a:schemeClr val="tx1"/>
                </a:solidFill>
                <a:effectLst/>
                <a:latin typeface="Arial" panose="020B0604020202020204" pitchFamily="34" charset="0"/>
                <a:ea typeface="宋体" panose="02010600030101010101" pitchFamily="2" charset="-122"/>
              </a:rPr>
              <a:t>端午佳节，皇上赐予名贵的宫衣，恩宠有加。</a:t>
            </a:r>
            <a:endParaRPr kumimoji="0" lang="zh-CN" altLang="en-US" sz="2800" b="0" i="0" u="none" strike="noStrike" cap="none" normalizeH="0" baseline="-25000" dirty="0">
              <a:ln>
                <a:noFill/>
              </a:ln>
              <a:solidFill>
                <a:schemeClr val="tx1"/>
              </a:solidFill>
              <a:effectLst/>
              <a:latin typeface="Arial" panose="020B0604020202020204" pitchFamily="34" charset="0"/>
              <a:ea typeface="宋体" panose="02010600030101010101" pitchFamily="2" charset="-122"/>
            </a:endParaRPr>
          </a:p>
          <a:p>
            <a:pPr marL="0" marR="0" indent="0" algn="ctr" defTabSz="815975"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25000" dirty="0">
                <a:ln>
                  <a:noFill/>
                </a:ln>
                <a:solidFill>
                  <a:schemeClr val="tx1"/>
                </a:solidFill>
                <a:effectLst/>
                <a:latin typeface="Arial" panose="020B0604020202020204" pitchFamily="34" charset="0"/>
                <a:ea typeface="宋体" panose="02010600030101010101" pitchFamily="2" charset="-122"/>
              </a:rPr>
              <a:t>香罗衣是细葛纺成，柔软得风一吹就飘起，洁白的颜色宛如新雪。</a:t>
            </a:r>
            <a:endParaRPr kumimoji="0" lang="zh-CN" altLang="en-US" sz="2800" b="0" i="0" u="none" strike="noStrike" cap="none" normalizeH="0" baseline="-25000" dirty="0">
              <a:ln>
                <a:noFill/>
              </a:ln>
              <a:solidFill>
                <a:schemeClr val="tx1"/>
              </a:solidFill>
              <a:effectLst/>
              <a:latin typeface="Arial" panose="020B0604020202020204" pitchFamily="34" charset="0"/>
              <a:ea typeface="宋体" panose="02010600030101010101" pitchFamily="2" charset="-122"/>
            </a:endParaRPr>
          </a:p>
          <a:p>
            <a:pPr marL="0" marR="0" indent="0" algn="ctr" defTabSz="815975"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25000" dirty="0">
                <a:ln>
                  <a:noFill/>
                </a:ln>
                <a:solidFill>
                  <a:schemeClr val="tx1"/>
                </a:solidFill>
                <a:effectLst/>
                <a:latin typeface="Arial" panose="020B0604020202020204" pitchFamily="34" charset="0"/>
                <a:ea typeface="宋体" panose="02010600030101010101" pitchFamily="2" charset="-122"/>
              </a:rPr>
              <a:t>来自皇天，雨露滋润，正当酷暑，穿上它清凉无比。</a:t>
            </a:r>
            <a:endParaRPr kumimoji="0" lang="zh-CN" altLang="en-US" sz="2800" b="0" i="0" u="none" strike="noStrike" cap="none" normalizeH="0" baseline="-25000" dirty="0">
              <a:ln>
                <a:noFill/>
              </a:ln>
              <a:solidFill>
                <a:schemeClr val="tx1"/>
              </a:solidFill>
              <a:effectLst/>
              <a:latin typeface="Arial" panose="020B0604020202020204" pitchFamily="34" charset="0"/>
              <a:ea typeface="宋体" panose="02010600030101010101" pitchFamily="2" charset="-122"/>
            </a:endParaRPr>
          </a:p>
          <a:p>
            <a:pPr marL="0" marR="0" indent="0" algn="ctr" defTabSz="815975"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25000" dirty="0">
                <a:ln>
                  <a:noFill/>
                </a:ln>
                <a:solidFill>
                  <a:schemeClr val="tx1"/>
                </a:solidFill>
                <a:effectLst/>
                <a:latin typeface="Arial" panose="020B0604020202020204" pitchFamily="34" charset="0"/>
                <a:ea typeface="宋体" panose="02010600030101010101" pitchFamily="2" charset="-122"/>
              </a:rPr>
              <a:t>宫衣的长短均合心意，终身一世承载皇上的盛情。</a:t>
            </a:r>
            <a:endParaRPr kumimoji="0" lang="zh-CN" altLang="en-US" sz="2800" b="0" i="0" u="none" strike="noStrike" cap="none" normalizeH="0" baseline="-25000" dirty="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219"/>
          <p:cNvSpPr/>
          <p:nvPr/>
        </p:nvSpPr>
        <p:spPr>
          <a:xfrm>
            <a:off x="1753394" y="134144"/>
            <a:ext cx="5733958" cy="533400"/>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2800" dirty="0">
                <a:solidFill>
                  <a:schemeClr val="tx1"/>
                </a:solidFill>
                <a:latin typeface="Times New Roman" panose="02020603050405020304" pitchFamily="18" charset="0"/>
                <a:cs typeface="Times New Roman" panose="02020603050405020304" pitchFamily="18" charset="0"/>
                <a:sym typeface="+mn-lt"/>
              </a:rPr>
              <a:t>5. The</a:t>
            </a:r>
            <a:r>
              <a:rPr lang="en-US" altLang="zh-CN" sz="2800" baseline="0" dirty="0">
                <a:solidFill>
                  <a:schemeClr val="tx1"/>
                </a:solidFill>
                <a:latin typeface="Times New Roman" panose="02020603050405020304" pitchFamily="18" charset="0"/>
                <a:cs typeface="Times New Roman" panose="02020603050405020304" pitchFamily="18" charset="0"/>
                <a:sym typeface="+mn-lt"/>
              </a:rPr>
              <a:t> </a:t>
            </a:r>
            <a:r>
              <a:rPr lang="en-US" altLang="zh-CN" sz="2800" dirty="0">
                <a:solidFill>
                  <a:schemeClr val="tx1"/>
                </a:solidFill>
                <a:latin typeface="Times New Roman" panose="02020603050405020304" pitchFamily="18" charset="0"/>
                <a:cs typeface="Times New Roman" panose="02020603050405020304" pitchFamily="18" charset="0"/>
                <a:sym typeface="+mn-lt"/>
              </a:rPr>
              <a:t>composition</a:t>
            </a:r>
            <a:endParaRPr lang="en-US" altLang="zh-CN" sz="2800" dirty="0">
              <a:solidFill>
                <a:schemeClr val="tx1"/>
              </a:solidFill>
              <a:latin typeface="Times New Roman" panose="02020603050405020304" pitchFamily="18" charset="0"/>
              <a:cs typeface="Times New Roman" panose="02020603050405020304" pitchFamily="18" charset="0"/>
              <a:sym typeface="+mn-lt"/>
            </a:endParaRPr>
          </a:p>
          <a:p>
            <a:pPr algn="ctr"/>
            <a:endParaRPr lang="zh-CN" altLang="en-US" sz="2000" dirty="0">
              <a:solidFill>
                <a:schemeClr val="tx1"/>
              </a:solidFill>
              <a:latin typeface="Times New Roman" panose="02020603050405020304" pitchFamily="18" charset="0"/>
              <a:cs typeface="Times New Roman" panose="02020603050405020304" pitchFamily="18" charset="0"/>
              <a:sym typeface="+mn-lt"/>
            </a:endParaRPr>
          </a:p>
        </p:txBody>
      </p:sp>
      <p:sp>
        <p:nvSpPr>
          <p:cNvPr id="3" name="文本框 2"/>
          <p:cNvSpPr txBox="1"/>
          <p:nvPr/>
        </p:nvSpPr>
        <p:spPr>
          <a:xfrm>
            <a:off x="502904" y="819944"/>
            <a:ext cx="7924800" cy="4031873"/>
          </a:xfrm>
          <a:prstGeom prst="rect">
            <a:avLst/>
          </a:prstGeom>
          <a:noFill/>
        </p:spPr>
        <p:txBody>
          <a:bodyPr wrap="square" rtlCol="0">
            <a:spAutoFit/>
          </a:bodyPr>
          <a:lstStyle/>
          <a:p>
            <a:pPr algn="l"/>
            <a:r>
              <a:rPr lang="zh-CN" altLang="en-US" sz="2400" dirty="0"/>
              <a:t>       假如你是李华，你的美国笔友</a:t>
            </a:r>
            <a:r>
              <a:rPr lang="en-US" altLang="zh-CN" sz="2400" dirty="0"/>
              <a:t>Jim</a:t>
            </a:r>
            <a:r>
              <a:rPr lang="zh-CN" altLang="en-US" sz="2400" dirty="0"/>
              <a:t>对中国的传统节日端午节很感兴趣，来信询问相关情况，请你给他写封</a:t>
            </a:r>
            <a:r>
              <a:rPr lang="en-US" altLang="zh-CN" sz="2400" dirty="0"/>
              <a:t>e-mail</a:t>
            </a:r>
            <a:r>
              <a:rPr lang="zh-CN" altLang="en-US" sz="2400" dirty="0"/>
              <a:t>回复，主要内容如下：</a:t>
            </a:r>
            <a:endParaRPr lang="en-US" altLang="zh-CN" sz="2400" dirty="0"/>
          </a:p>
          <a:p>
            <a:pPr algn="l"/>
            <a:r>
              <a:rPr lang="en-US" altLang="zh-CN" sz="2400" dirty="0"/>
              <a:t>1. </a:t>
            </a:r>
            <a:r>
              <a:rPr lang="zh-CN" altLang="en-US" sz="2400" dirty="0"/>
              <a:t>节日时间；</a:t>
            </a:r>
            <a:endParaRPr lang="en-US" altLang="zh-CN" sz="2400" dirty="0"/>
          </a:p>
          <a:p>
            <a:pPr algn="l"/>
            <a:r>
              <a:rPr lang="en-US" altLang="zh-CN" sz="2400" dirty="0"/>
              <a:t>2. </a:t>
            </a:r>
            <a:r>
              <a:rPr lang="zh-CN" altLang="en-US" sz="2400" dirty="0"/>
              <a:t>历史起源；</a:t>
            </a:r>
            <a:endParaRPr lang="en-US" altLang="zh-CN" sz="2400" dirty="0"/>
          </a:p>
          <a:p>
            <a:pPr algn="l"/>
            <a:r>
              <a:rPr lang="en-US" altLang="zh-CN" sz="2400" dirty="0"/>
              <a:t>3. </a:t>
            </a:r>
            <a:r>
              <a:rPr lang="zh-CN" altLang="en-US" sz="2400" dirty="0"/>
              <a:t>庆祝活动。</a:t>
            </a:r>
            <a:endParaRPr lang="en-US" altLang="zh-CN" sz="2400" dirty="0"/>
          </a:p>
          <a:p>
            <a:pPr algn="l"/>
            <a:r>
              <a:rPr lang="zh-CN" altLang="en-US" sz="2400" dirty="0"/>
              <a:t>注意：</a:t>
            </a:r>
            <a:endParaRPr lang="en-US" altLang="zh-CN" sz="2400" dirty="0"/>
          </a:p>
          <a:p>
            <a:pPr algn="l"/>
            <a:r>
              <a:rPr lang="en-US" altLang="zh-CN" sz="2400" dirty="0"/>
              <a:t>1. </a:t>
            </a:r>
            <a:r>
              <a:rPr lang="zh-CN" altLang="en-US" sz="2400" dirty="0"/>
              <a:t>词数</a:t>
            </a:r>
            <a:r>
              <a:rPr lang="en-US" altLang="zh-CN" sz="2400" dirty="0"/>
              <a:t>80</a:t>
            </a:r>
            <a:r>
              <a:rPr lang="zh-CN" altLang="en-US" sz="2400" dirty="0"/>
              <a:t>词左右；</a:t>
            </a:r>
            <a:endParaRPr lang="en-US" altLang="zh-CN" sz="2400" dirty="0"/>
          </a:p>
          <a:p>
            <a:pPr algn="l"/>
            <a:r>
              <a:rPr lang="en-US" altLang="zh-CN" sz="2400" dirty="0"/>
              <a:t>2. </a:t>
            </a:r>
            <a:r>
              <a:rPr lang="zh-CN" altLang="en-US" sz="2400" dirty="0"/>
              <a:t>首句已给出，不计入总词数。</a:t>
            </a:r>
            <a:endParaRPr lang="en-US" altLang="zh-CN" sz="2400" dirty="0"/>
          </a:p>
          <a:p>
            <a:pPr algn="l"/>
            <a:r>
              <a:rPr lang="en-US" altLang="zh-CN" sz="2400" dirty="0"/>
              <a:t>Dear Jim,</a:t>
            </a:r>
            <a:endParaRPr lang="en-US" altLang="zh-CN" sz="2400" dirty="0"/>
          </a:p>
          <a:p>
            <a:pPr algn="l"/>
            <a:r>
              <a:rPr lang="en-US" altLang="zh-CN" sz="2400" dirty="0"/>
              <a:t>        I am glad to tell you something about the Chinese Dragon Festival.</a:t>
            </a:r>
            <a:endParaRPr lang="en-US" altLang="zh-CN" sz="2400" dirty="0"/>
          </a:p>
          <a:p>
            <a:pPr algn="l"/>
            <a:r>
              <a:rPr lang="en-US" altLang="zh-CN" sz="2400" u="sng" dirty="0"/>
              <a:t>____________________________________________________________________________________________________________________________________________________________________________________________________________</a:t>
            </a:r>
            <a:endParaRPr lang="en-US" altLang="zh-CN" sz="2400" u="sng" dirty="0"/>
          </a:p>
          <a:p>
            <a:pPr algn="l"/>
            <a:r>
              <a:rPr lang="en-US" altLang="zh-CN" sz="2400" dirty="0"/>
              <a:t>                                                                                                   Yours,</a:t>
            </a:r>
            <a:endParaRPr lang="en-US" altLang="zh-CN" sz="2400" dirty="0"/>
          </a:p>
          <a:p>
            <a:pPr algn="l"/>
            <a:r>
              <a:rPr lang="en-US" altLang="zh-CN" sz="2400" dirty="0"/>
              <a:t>                                                                                                    Li Hua</a:t>
            </a:r>
            <a:endParaRPr lang="en-US" altLang="zh-CN" sz="2400" dirty="0"/>
          </a:p>
          <a:p>
            <a:pPr marL="457200" indent="-457200" algn="l">
              <a:buAutoNum type="arabicPeriod"/>
            </a:pP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91594" y="57944"/>
            <a:ext cx="3962400" cy="379591"/>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One possible version</a:t>
            </a:r>
            <a:endParaRPr lang="zh-CN" altLang="en-US" sz="28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381794" y="659199"/>
            <a:ext cx="8305800" cy="3826689"/>
          </a:xfrm>
          <a:prstGeom prst="rect">
            <a:avLst/>
          </a:prstGeom>
          <a:noFill/>
        </p:spPr>
        <p:txBody>
          <a:bodyPr wrap="square" rtlCol="0">
            <a:spAutoFit/>
          </a:bodyPr>
          <a:lstStyle/>
          <a:p>
            <a:pPr algn="l"/>
            <a:r>
              <a:rPr lang="en-US" altLang="zh-CN" sz="2800" dirty="0">
                <a:latin typeface="Times New Roman" panose="02020603050405020304" pitchFamily="18" charset="0"/>
                <a:cs typeface="Times New Roman" panose="02020603050405020304" pitchFamily="18" charset="0"/>
              </a:rPr>
              <a:t>Dear</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Jim,</a:t>
            </a:r>
            <a:endParaRPr lang="en-US" altLang="zh-CN" sz="2800" dirty="0">
              <a:latin typeface="Times New Roman" panose="02020603050405020304" pitchFamily="18" charset="0"/>
              <a:cs typeface="Times New Roman" panose="02020603050405020304" pitchFamily="18" charset="0"/>
            </a:endParaRPr>
          </a:p>
          <a:p>
            <a:pPr algn="l"/>
            <a:r>
              <a:rPr lang="en-US" altLang="zh-CN" sz="2800" dirty="0">
                <a:latin typeface="Times New Roman" panose="02020603050405020304" pitchFamily="18" charset="0"/>
                <a:cs typeface="Times New Roman" panose="02020603050405020304" pitchFamily="18" charset="0"/>
              </a:rPr>
              <a:t>        I am glad to tell you something about the Chinese Dragon Festival. Originating from more than 2000 years,  Dragon Boat Festival is said to commemorate the  Chinese patriotic poet Qu Yuan, who drowned himself into the </a:t>
            </a:r>
            <a:r>
              <a:rPr lang="en-US" altLang="zh-CN" sz="2800" dirty="0" err="1">
                <a:latin typeface="Times New Roman" panose="02020603050405020304" pitchFamily="18" charset="0"/>
                <a:cs typeface="Times New Roman" panose="02020603050405020304" pitchFamily="18" charset="0"/>
              </a:rPr>
              <a:t>Miluo</a:t>
            </a:r>
            <a:r>
              <a:rPr lang="en-US" altLang="zh-CN" sz="2800" dirty="0">
                <a:latin typeface="Times New Roman" panose="02020603050405020304" pitchFamily="18" charset="0"/>
                <a:cs typeface="Times New Roman" panose="02020603050405020304" pitchFamily="18" charset="0"/>
              </a:rPr>
              <a:t> River on the 5th day of the 5th month for losing his country. Chinese people refer to the day as Dragon Boat Festival in honor of the poet.</a:t>
            </a:r>
            <a:endParaRPr lang="en-US" altLang="zh-CN" sz="2800" dirty="0">
              <a:latin typeface="Times New Roman" panose="02020603050405020304" pitchFamily="18" charset="0"/>
              <a:cs typeface="Times New Roman" panose="02020603050405020304" pitchFamily="18" charset="0"/>
            </a:endParaRPr>
          </a:p>
          <a:p>
            <a:pPr algn="l"/>
            <a:r>
              <a:rPr lang="en-US" altLang="zh-CN" sz="2800" dirty="0">
                <a:latin typeface="Times New Roman" panose="02020603050405020304" pitchFamily="18" charset="0"/>
                <a:cs typeface="Times New Roman" panose="02020603050405020304" pitchFamily="18" charset="0"/>
              </a:rPr>
              <a:t>        As one of the four major Chinese traditional festivals, Dragon Boat Festival has  a public vacation when people will have a three-day off to observe it throughout the country. Nowadays, eating Zongzi and racing dragon boats are the most widespread activities . It’s also a time when family or friends brighten up the day together. </a:t>
            </a:r>
            <a:endParaRPr lang="en-US" altLang="zh-CN" sz="2800" dirty="0">
              <a:latin typeface="Times New Roman" panose="02020603050405020304" pitchFamily="18" charset="0"/>
              <a:cs typeface="Times New Roman" panose="02020603050405020304" pitchFamily="18" charset="0"/>
            </a:endParaRPr>
          </a:p>
          <a:p>
            <a:pPr algn="l"/>
            <a:r>
              <a:rPr lang="en-US" altLang="zh-CN" sz="2800" dirty="0">
                <a:latin typeface="Times New Roman" panose="02020603050405020304" pitchFamily="18" charset="0"/>
                <a:cs typeface="Times New Roman" panose="02020603050405020304" pitchFamily="18" charset="0"/>
              </a:rPr>
              <a:t>         Hope that you’ll experience it in the flesh some day .</a:t>
            </a:r>
            <a:endParaRPr lang="en-US" altLang="zh-CN" sz="2800" dirty="0">
              <a:latin typeface="Times New Roman" panose="02020603050405020304" pitchFamily="18" charset="0"/>
              <a:cs typeface="Times New Roman" panose="02020603050405020304" pitchFamily="18" charset="0"/>
            </a:endParaRPr>
          </a:p>
          <a:p>
            <a:pPr algn="l"/>
            <a:r>
              <a:rPr lang="en-US" altLang="zh-CN" sz="2800" dirty="0">
                <a:latin typeface="Times New Roman" panose="02020603050405020304" pitchFamily="18" charset="0"/>
                <a:cs typeface="Times New Roman" panose="02020603050405020304" pitchFamily="18" charset="0"/>
              </a:rPr>
              <a:t>                                                                                          Yours,</a:t>
            </a:r>
            <a:endParaRPr lang="en-US" altLang="zh-CN" sz="2800" dirty="0">
              <a:latin typeface="Times New Roman" panose="02020603050405020304" pitchFamily="18" charset="0"/>
              <a:cs typeface="Times New Roman" panose="02020603050405020304" pitchFamily="18" charset="0"/>
            </a:endParaRPr>
          </a:p>
          <a:p>
            <a:pPr algn="l"/>
            <a:r>
              <a:rPr lang="en-US" altLang="zh-CN" sz="2800" dirty="0">
                <a:latin typeface="Times New Roman" panose="02020603050405020304" pitchFamily="18" charset="0"/>
                <a:cs typeface="Times New Roman" panose="02020603050405020304" pitchFamily="18" charset="0"/>
              </a:rPr>
              <a:t>                                                                                          Li Hua</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诗与歌_霍斌朗诵《端午节随感》 蓝光(1080P)">
            <a:hlinkClick r:id="" action="ppaction://media"/>
          </p:cNvPr>
          <p:cNvPicPr>
            <a:picLocks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635" y="635"/>
            <a:ext cx="9144635" cy="51441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7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媒体1">
            <a:hlinkClick r:id="" action="ppaction://media"/>
          </p:cNvPr>
          <p:cNvPicPr>
            <a:picLocks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635" y="635"/>
            <a:ext cx="9144635" cy="51441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0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r="1164" b="11061"/>
          <a:stretch>
            <a:fillRect/>
          </a:stretch>
        </p:blipFill>
        <p:spPr>
          <a:xfrm>
            <a:off x="1005063" y="477932"/>
            <a:ext cx="7135462" cy="41892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 219"/>
          <p:cNvSpPr/>
          <p:nvPr/>
        </p:nvSpPr>
        <p:spPr>
          <a:xfrm>
            <a:off x="115094" y="57944"/>
            <a:ext cx="8724900" cy="457200"/>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aseline="0" dirty="0">
                <a:solidFill>
                  <a:schemeClr val="tx1"/>
                </a:solidFill>
                <a:latin typeface="Times New Roman" panose="02020603050405020304" pitchFamily="18" charset="0"/>
                <a:cs typeface="Times New Roman" panose="02020603050405020304" pitchFamily="18" charset="0"/>
              </a:rPr>
              <a:t>  </a:t>
            </a:r>
            <a:r>
              <a:rPr lang="en-US" altLang="zh-CN" sz="2800" dirty="0">
                <a:solidFill>
                  <a:schemeClr val="tx1"/>
                </a:solidFill>
                <a:latin typeface="Times New Roman" panose="02020603050405020304" pitchFamily="18" charset="0"/>
                <a:cs typeface="Times New Roman" panose="02020603050405020304" pitchFamily="18" charset="0"/>
              </a:rPr>
              <a:t>The introduction to the Dragon Boat Festival</a:t>
            </a:r>
            <a:r>
              <a:rPr lang="zh-CN" altLang="en-US" sz="2800" dirty="0">
                <a:solidFill>
                  <a:schemeClr val="tx1"/>
                </a:solidFill>
                <a:latin typeface="Times New Roman" panose="02020603050405020304" pitchFamily="18" charset="0"/>
                <a:cs typeface="Times New Roman" panose="02020603050405020304" pitchFamily="18" charset="0"/>
              </a:rPr>
              <a:t>   高考题型开发</a:t>
            </a:r>
            <a:r>
              <a:rPr lang="en-US" altLang="zh-CN" sz="2800" dirty="0">
                <a:solidFill>
                  <a:schemeClr val="tx1"/>
                </a:solidFill>
                <a:latin typeface="Times New Roman" panose="02020603050405020304" pitchFamily="18" charset="0"/>
                <a:cs typeface="Times New Roman" panose="02020603050405020304" pitchFamily="18" charset="0"/>
              </a:rPr>
              <a:t>---</a:t>
            </a:r>
            <a:r>
              <a:rPr lang="zh-CN" altLang="en-US" sz="2800" dirty="0">
                <a:solidFill>
                  <a:schemeClr val="tx1"/>
                </a:solidFill>
                <a:latin typeface="Times New Roman" panose="02020603050405020304" pitchFamily="18" charset="0"/>
                <a:cs typeface="Times New Roman" panose="02020603050405020304" pitchFamily="18" charset="0"/>
              </a:rPr>
              <a:t>语篇填空</a:t>
            </a:r>
            <a:endParaRPr lang="en-US" altLang="zh-CN" sz="2800" dirty="0">
              <a:solidFill>
                <a:schemeClr val="tx1"/>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629444" y="802829"/>
            <a:ext cx="7753350" cy="3785652"/>
          </a:xfrm>
          <a:prstGeom prst="rect">
            <a:avLst/>
          </a:prstGeom>
          <a:noFill/>
        </p:spPr>
        <p:txBody>
          <a:bodyPr wrap="square" rtlCol="0">
            <a:spAutoFit/>
          </a:bodyPr>
          <a:lstStyle/>
          <a:p>
            <a:pPr algn="l"/>
            <a:r>
              <a:rPr lang="en-US" altLang="zh-CN" dirty="0"/>
              <a:t>        </a:t>
            </a:r>
            <a:r>
              <a:rPr lang="en-US" altLang="zh-CN" sz="2400" dirty="0">
                <a:latin typeface="Times New Roman" panose="02020603050405020304" pitchFamily="18" charset="0"/>
                <a:cs typeface="Times New Roman" panose="02020603050405020304" pitchFamily="18" charset="0"/>
              </a:rPr>
              <a:t>The Dragon Boat Festival,  also called Double Fifth Festival, falls </a:t>
            </a:r>
            <a:r>
              <a:rPr lang="en-US" altLang="zh-CN" sz="2400" u="sng" dirty="0">
                <a:latin typeface="Times New Roman" panose="02020603050405020304" pitchFamily="18" charset="0"/>
                <a:cs typeface="Times New Roman" panose="02020603050405020304" pitchFamily="18" charset="0"/>
              </a:rPr>
              <a:t>       1     </a:t>
            </a:r>
            <a:r>
              <a:rPr lang="en-US" altLang="zh-CN" sz="2400" dirty="0">
                <a:latin typeface="Times New Roman" panose="02020603050405020304" pitchFamily="18" charset="0"/>
                <a:cs typeface="Times New Roman" panose="02020603050405020304" pitchFamily="18" charset="0"/>
              </a:rPr>
              <a:t> the fifth day of the fifth month of the lunar calendar and usually in June in the Solar calendar with a history of more than 2000 years.  It is one of the most important Chinese</a:t>
            </a:r>
            <a:r>
              <a:rPr lang="en-US" altLang="zh-CN" sz="2400" u="sng" dirty="0">
                <a:latin typeface="Times New Roman" panose="02020603050405020304" pitchFamily="18" charset="0"/>
                <a:cs typeface="Times New Roman" panose="02020603050405020304" pitchFamily="18" charset="0"/>
              </a:rPr>
              <a:t>       2      </a:t>
            </a:r>
            <a:r>
              <a:rPr lang="en-US" altLang="zh-CN" sz="2400" dirty="0">
                <a:latin typeface="Times New Roman" panose="02020603050405020304" pitchFamily="18" charset="0"/>
                <a:cs typeface="Times New Roman" panose="02020603050405020304" pitchFamily="18" charset="0"/>
              </a:rPr>
              <a:t> (festival).</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      The Dragon Boat Festival </a:t>
            </a:r>
            <a:r>
              <a:rPr lang="en-US" altLang="zh-CN" sz="2400" u="sng" dirty="0">
                <a:latin typeface="Times New Roman" panose="02020603050405020304" pitchFamily="18" charset="0"/>
                <a:cs typeface="Times New Roman" panose="02020603050405020304" pitchFamily="18" charset="0"/>
              </a:rPr>
              <a:t>         3        </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celebrate</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for thousands of years to commemorate(</a:t>
            </a:r>
            <a:r>
              <a:rPr lang="zh-CN" altLang="en-US" sz="2400" dirty="0">
                <a:latin typeface="Times New Roman" panose="02020603050405020304" pitchFamily="18" charset="0"/>
                <a:cs typeface="Times New Roman" panose="02020603050405020304" pitchFamily="18" charset="0"/>
              </a:rPr>
              <a:t>纪念</a:t>
            </a:r>
            <a:r>
              <a:rPr lang="en-US" altLang="zh-CN" sz="2400" dirty="0">
                <a:latin typeface="Times New Roman" panose="02020603050405020304" pitchFamily="18" charset="0"/>
                <a:cs typeface="Times New Roman" panose="02020603050405020304" pitchFamily="18" charset="0"/>
              </a:rPr>
              <a:t>) Qu Yuan, a great patriotic (</a:t>
            </a:r>
            <a:r>
              <a:rPr lang="zh-CN" altLang="en-US" sz="2400" dirty="0">
                <a:latin typeface="Times New Roman" panose="02020603050405020304" pitchFamily="18" charset="0"/>
                <a:cs typeface="Times New Roman" panose="02020603050405020304" pitchFamily="18" charset="0"/>
              </a:rPr>
              <a:t>爱国的</a:t>
            </a:r>
            <a:r>
              <a:rPr lang="en-US" altLang="zh-CN" sz="2400" dirty="0">
                <a:latin typeface="Times New Roman" panose="02020603050405020304" pitchFamily="18" charset="0"/>
                <a:cs typeface="Times New Roman" panose="02020603050405020304" pitchFamily="18" charset="0"/>
              </a:rPr>
              <a:t>) poet  </a:t>
            </a:r>
            <a:r>
              <a:rPr lang="en-US" altLang="zh-CN" sz="2400" u="sng" dirty="0">
                <a:latin typeface="Times New Roman" panose="02020603050405020304" pitchFamily="18" charset="0"/>
                <a:cs typeface="Times New Roman" panose="02020603050405020304" pitchFamily="18" charset="0"/>
              </a:rPr>
              <a:t>      4      </a:t>
            </a:r>
            <a:r>
              <a:rPr lang="en-US" altLang="zh-CN" sz="2400" dirty="0">
                <a:latin typeface="Times New Roman" panose="02020603050405020304" pitchFamily="18" charset="0"/>
                <a:cs typeface="Times New Roman" panose="02020603050405020304" pitchFamily="18" charset="0"/>
              </a:rPr>
              <a:t> lived in the state of Chu during the Warring States period (475 B.C. to 221 B. C.). He drowned </a:t>
            </a:r>
            <a:r>
              <a:rPr lang="en-US" altLang="zh-CN" sz="2400" u="sng" dirty="0">
                <a:latin typeface="Times New Roman" panose="02020603050405020304" pitchFamily="18" charset="0"/>
                <a:cs typeface="Times New Roman" panose="02020603050405020304" pitchFamily="18" charset="0"/>
              </a:rPr>
              <a:t>       5        </a:t>
            </a:r>
            <a:r>
              <a:rPr lang="en-US" altLang="zh-CN" sz="2400" dirty="0">
                <a:latin typeface="Times New Roman" panose="02020603050405020304" pitchFamily="18" charset="0"/>
                <a:cs typeface="Times New Roman" panose="02020603050405020304" pitchFamily="18" charset="0"/>
              </a:rPr>
              <a:t>  in the </a:t>
            </a:r>
            <a:r>
              <a:rPr lang="en-US" altLang="zh-CN" sz="2400" dirty="0" err="1">
                <a:latin typeface="Times New Roman" panose="02020603050405020304" pitchFamily="18" charset="0"/>
                <a:cs typeface="Times New Roman" panose="02020603050405020304" pitchFamily="18" charset="0"/>
              </a:rPr>
              <a:t>Miluo</a:t>
            </a:r>
            <a:r>
              <a:rPr lang="en-US" altLang="zh-CN" sz="2400" dirty="0">
                <a:latin typeface="Times New Roman" panose="02020603050405020304" pitchFamily="18" charset="0"/>
                <a:cs typeface="Times New Roman" panose="02020603050405020304" pitchFamily="18" charset="0"/>
              </a:rPr>
              <a:t> River in today‘s Hunan Province in 278 B.C. on the fifth day of the fifth month of the Chinese lunar calendar,  </a:t>
            </a:r>
            <a:r>
              <a:rPr lang="en-US" altLang="zh-CN" sz="2400" u="sng" dirty="0">
                <a:latin typeface="Times New Roman" panose="02020603050405020304" pitchFamily="18" charset="0"/>
                <a:cs typeface="Times New Roman" panose="02020603050405020304" pitchFamily="18" charset="0"/>
              </a:rPr>
              <a:t>        6     </a:t>
            </a:r>
            <a:r>
              <a:rPr lang="en-US" altLang="zh-CN" sz="2400" dirty="0">
                <a:latin typeface="Times New Roman" panose="02020603050405020304" pitchFamily="18" charset="0"/>
                <a:cs typeface="Times New Roman" panose="02020603050405020304" pitchFamily="18" charset="0"/>
              </a:rPr>
              <a:t> (hope )his death would encourage the king ____7___ (revitalize) the kingdom. The tradition arose that on the day of his death</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the dragon boat races would be held and people should eat "zongzi" (glutinous rice dumplings </a:t>
            </a:r>
            <a:r>
              <a:rPr lang="en-US" altLang="zh-CN" sz="2400" u="sng" dirty="0">
                <a:latin typeface="Times New Roman" panose="02020603050405020304" pitchFamily="18" charset="0"/>
                <a:cs typeface="Times New Roman" panose="02020603050405020304" pitchFamily="18" charset="0"/>
              </a:rPr>
              <a:t>        8      </a:t>
            </a:r>
            <a:r>
              <a:rPr lang="en-US" altLang="zh-CN" sz="2400" dirty="0">
                <a:latin typeface="Times New Roman" panose="02020603050405020304" pitchFamily="18" charset="0"/>
                <a:cs typeface="Times New Roman" panose="02020603050405020304" pitchFamily="18" charset="0"/>
              </a:rPr>
              <a:t>  (wrap) in bamboo or reed leaves).</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      Today, Dragon Boat Festival in the Chinese people is still </a:t>
            </a:r>
            <a:r>
              <a:rPr lang="en-US" altLang="zh-CN" sz="2400" u="sng" dirty="0">
                <a:latin typeface="Times New Roman" panose="02020603050405020304" pitchFamily="18" charset="0"/>
                <a:cs typeface="Times New Roman" panose="02020603050405020304" pitchFamily="18" charset="0"/>
              </a:rPr>
              <a:t>       9      </a:t>
            </a:r>
            <a:r>
              <a:rPr lang="en-US" altLang="zh-CN" sz="2400" dirty="0">
                <a:latin typeface="Times New Roman" panose="02020603050405020304" pitchFamily="18" charset="0"/>
                <a:cs typeface="Times New Roman" panose="02020603050405020304" pitchFamily="18" charset="0"/>
              </a:rPr>
              <a:t> very popular grand festival. Country attaches great </a:t>
            </a:r>
            <a:r>
              <a:rPr lang="en-US" altLang="zh-CN" sz="2400" u="sng" dirty="0">
                <a:latin typeface="Times New Roman" panose="02020603050405020304" pitchFamily="18" charset="0"/>
                <a:cs typeface="Times New Roman" panose="02020603050405020304" pitchFamily="18" charset="0"/>
              </a:rPr>
              <a:t>        10        </a:t>
            </a:r>
            <a:r>
              <a:rPr lang="en-US" altLang="zh-CN" sz="2400" dirty="0">
                <a:latin typeface="Times New Roman" panose="02020603050405020304" pitchFamily="18" charset="0"/>
                <a:cs typeface="Times New Roman" panose="02020603050405020304" pitchFamily="18" charset="0"/>
              </a:rPr>
              <a:t> (important)  to the protection of intangible cultural heritage(</a:t>
            </a:r>
            <a:r>
              <a:rPr lang="zh-CN" altLang="en-US" sz="2400" dirty="0">
                <a:latin typeface="Times New Roman" panose="02020603050405020304" pitchFamily="18" charset="0"/>
                <a:cs typeface="Times New Roman" panose="02020603050405020304" pitchFamily="18" charset="0"/>
              </a:rPr>
              <a:t>非物质文化遗产</a:t>
            </a:r>
            <a:r>
              <a:rPr lang="en-US" altLang="zh-CN" sz="2400" dirty="0">
                <a:latin typeface="Times New Roman" panose="02020603050405020304" pitchFamily="18" charset="0"/>
                <a:cs typeface="Times New Roman" panose="02020603050405020304" pitchFamily="18" charset="0"/>
              </a:rPr>
              <a:t>), May 20, 2006, the State Council approved the inclusion of the folk first batch of national intangible cultural heritage.</a:t>
            </a:r>
            <a:endParaRPr lang="zh-CN" altLang="en-US" sz="24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402387" y="783022"/>
            <a:ext cx="914400" cy="338554"/>
          </a:xfrm>
          <a:prstGeom prst="rect">
            <a:avLst/>
          </a:prstGeom>
          <a:solidFill>
            <a:srgbClr val="FFC000"/>
          </a:solid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on</a:t>
            </a:r>
            <a:endParaRPr lang="zh-CN" altLang="en-US" sz="24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6553994" y="1271150"/>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festivals</a:t>
            </a:r>
            <a:endParaRPr lang="zh-CN" altLang="en-US" dirty="0"/>
          </a:p>
        </p:txBody>
      </p:sp>
      <p:sp>
        <p:nvSpPr>
          <p:cNvPr id="8" name="文本框 7"/>
          <p:cNvSpPr txBox="1"/>
          <p:nvPr/>
        </p:nvSpPr>
        <p:spPr>
          <a:xfrm>
            <a:off x="3058404" y="1509437"/>
            <a:ext cx="2058194"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has been celebrated</a:t>
            </a:r>
            <a:endParaRPr lang="zh-CN" altLang="en-US" dirty="0"/>
          </a:p>
        </p:txBody>
      </p:sp>
      <p:sp>
        <p:nvSpPr>
          <p:cNvPr id="9" name="文本框 8"/>
          <p:cNvSpPr txBox="1"/>
          <p:nvPr/>
        </p:nvSpPr>
        <p:spPr>
          <a:xfrm>
            <a:off x="5696744" y="1759278"/>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who</a:t>
            </a:r>
            <a:endParaRPr lang="zh-CN" altLang="en-US" dirty="0"/>
          </a:p>
        </p:txBody>
      </p:sp>
      <p:sp>
        <p:nvSpPr>
          <p:cNvPr id="10" name="文本框 9"/>
          <p:cNvSpPr txBox="1"/>
          <p:nvPr/>
        </p:nvSpPr>
        <p:spPr>
          <a:xfrm>
            <a:off x="6868402" y="1971283"/>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himself</a:t>
            </a:r>
            <a:endParaRPr lang="zh-CN" altLang="en-US" dirty="0"/>
          </a:p>
        </p:txBody>
      </p:sp>
      <p:sp>
        <p:nvSpPr>
          <p:cNvPr id="11" name="文本框 10"/>
          <p:cNvSpPr txBox="1"/>
          <p:nvPr/>
        </p:nvSpPr>
        <p:spPr>
          <a:xfrm>
            <a:off x="2667794" y="2468819"/>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hoping</a:t>
            </a:r>
            <a:endParaRPr lang="zh-CN" altLang="en-US" dirty="0"/>
          </a:p>
        </p:txBody>
      </p:sp>
      <p:sp>
        <p:nvSpPr>
          <p:cNvPr id="12" name="文本框 11"/>
          <p:cNvSpPr txBox="1"/>
          <p:nvPr/>
        </p:nvSpPr>
        <p:spPr>
          <a:xfrm>
            <a:off x="7078213" y="3024207"/>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wrapped</a:t>
            </a:r>
            <a:endParaRPr lang="zh-CN" altLang="en-US" dirty="0"/>
          </a:p>
        </p:txBody>
      </p:sp>
      <p:sp>
        <p:nvSpPr>
          <p:cNvPr id="14" name="文本框 13"/>
          <p:cNvSpPr txBox="1"/>
          <p:nvPr/>
        </p:nvSpPr>
        <p:spPr>
          <a:xfrm>
            <a:off x="7048771" y="2567245"/>
            <a:ext cx="1468061"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to revitalize</a:t>
            </a:r>
            <a:endParaRPr lang="zh-CN" altLang="en-US" dirty="0"/>
          </a:p>
        </p:txBody>
      </p:sp>
      <p:sp>
        <p:nvSpPr>
          <p:cNvPr id="15" name="文本框 14"/>
          <p:cNvSpPr txBox="1"/>
          <p:nvPr/>
        </p:nvSpPr>
        <p:spPr>
          <a:xfrm>
            <a:off x="3258344" y="3766755"/>
            <a:ext cx="12192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importance</a:t>
            </a:r>
            <a:endParaRPr lang="zh-CN" altLang="en-US" dirty="0"/>
          </a:p>
        </p:txBody>
      </p:sp>
      <p:sp>
        <p:nvSpPr>
          <p:cNvPr id="16" name="文本框 15"/>
          <p:cNvSpPr txBox="1"/>
          <p:nvPr/>
        </p:nvSpPr>
        <p:spPr>
          <a:xfrm>
            <a:off x="5676483" y="3462690"/>
            <a:ext cx="914400" cy="338554"/>
          </a:xfrm>
          <a:prstGeom prst="rect">
            <a:avLst/>
          </a:prstGeom>
          <a:solidFill>
            <a:srgbClr val="FFC000"/>
          </a:solid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en-US" altLang="zh-CN" dirty="0"/>
              <a:t>a</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 219"/>
          <p:cNvSpPr/>
          <p:nvPr/>
        </p:nvSpPr>
        <p:spPr>
          <a:xfrm>
            <a:off x="144841" y="2151186"/>
            <a:ext cx="2000909" cy="682787"/>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4800" dirty="0">
                <a:solidFill>
                  <a:schemeClr val="tx1"/>
                </a:solidFill>
                <a:latin typeface="Times New Roman" panose="02020603050405020304" pitchFamily="18" charset="0"/>
                <a:cs typeface="Times New Roman" panose="02020603050405020304" pitchFamily="18" charset="0"/>
              </a:rPr>
              <a:t>contents</a:t>
            </a:r>
            <a:endParaRPr lang="en-US" altLang="zh-CN" sz="4800" dirty="0">
              <a:solidFill>
                <a:schemeClr val="tx1"/>
              </a:solidFill>
              <a:latin typeface="Times New Roman" panose="02020603050405020304" pitchFamily="18" charset="0"/>
              <a:cs typeface="Times New Roman" panose="02020603050405020304" pitchFamily="18" charset="0"/>
            </a:endParaRPr>
          </a:p>
          <a:p>
            <a:pPr algn="ct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7" name="左大括号 6"/>
          <p:cNvSpPr/>
          <p:nvPr/>
        </p:nvSpPr>
        <p:spPr>
          <a:xfrm>
            <a:off x="2276900" y="445010"/>
            <a:ext cx="533745" cy="4255069"/>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p>
        </p:txBody>
      </p:sp>
      <p:sp>
        <p:nvSpPr>
          <p:cNvPr id="8" name=" 219"/>
          <p:cNvSpPr/>
          <p:nvPr/>
        </p:nvSpPr>
        <p:spPr>
          <a:xfrm>
            <a:off x="2941795" y="286792"/>
            <a:ext cx="5733958" cy="685771"/>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en-US" altLang="zh-CN" sz="2800" dirty="0">
                <a:solidFill>
                  <a:schemeClr val="tx1"/>
                </a:solidFill>
                <a:latin typeface="Times New Roman" panose="02020603050405020304" pitchFamily="18" charset="0"/>
                <a:cs typeface="Times New Roman" panose="02020603050405020304" pitchFamily="18" charset="0"/>
              </a:rPr>
              <a:t>1. The origin of the Dragon Boat Festival</a:t>
            </a:r>
            <a:endParaRPr lang="en-US" altLang="zh-CN" sz="2800" dirty="0">
              <a:solidFill>
                <a:schemeClr val="tx1"/>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9" name=" 219"/>
          <p:cNvSpPr/>
          <p:nvPr/>
        </p:nvSpPr>
        <p:spPr>
          <a:xfrm>
            <a:off x="2962819" y="1254896"/>
            <a:ext cx="5733958" cy="654334"/>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US" altLang="zh-CN" sz="2800" dirty="0">
                <a:solidFill>
                  <a:schemeClr val="tx1"/>
                </a:solidFill>
                <a:latin typeface="Times New Roman" panose="02020603050405020304" pitchFamily="18" charset="0"/>
                <a:cs typeface="Times New Roman" panose="02020603050405020304" pitchFamily="18" charset="0"/>
                <a:sym typeface="+mn-lt"/>
              </a:rPr>
              <a:t>2. The legend of </a:t>
            </a:r>
            <a:r>
              <a:rPr lang="en-US" altLang="zh-CN" sz="2800" dirty="0">
                <a:solidFill>
                  <a:schemeClr val="tx1"/>
                </a:solidFill>
                <a:latin typeface="Times New Roman" panose="02020603050405020304" pitchFamily="18" charset="0"/>
                <a:cs typeface="Times New Roman" panose="02020603050405020304" pitchFamily="18" charset="0"/>
              </a:rPr>
              <a:t>of the Dragon Boat Festival</a:t>
            </a:r>
            <a:endParaRPr lang="en-US" altLang="zh-CN" sz="2800" dirty="0">
              <a:solidFill>
                <a:schemeClr val="tx1"/>
              </a:solidFill>
              <a:latin typeface="Times New Roman" panose="02020603050405020304" pitchFamily="18" charset="0"/>
              <a:cs typeface="Times New Roman" panose="02020603050405020304" pitchFamily="18" charset="0"/>
            </a:endParaRPr>
          </a:p>
          <a:p>
            <a:r>
              <a:rPr lang="en-US" altLang="zh-CN" sz="1800" dirty="0">
                <a:solidFill>
                  <a:schemeClr val="tx1"/>
                </a:solidFill>
                <a:latin typeface="Times New Roman" panose="02020603050405020304" pitchFamily="18" charset="0"/>
                <a:cs typeface="Times New Roman" panose="02020603050405020304" pitchFamily="18" charset="0"/>
                <a:sym typeface="+mn-lt"/>
              </a:rPr>
              <a:t> </a:t>
            </a:r>
            <a:endParaRPr lang="en-US" altLang="zh-CN" sz="1800" dirty="0">
              <a:solidFill>
                <a:schemeClr val="tx1"/>
              </a:solidFill>
              <a:latin typeface="Times New Roman" panose="02020603050405020304" pitchFamily="18" charset="0"/>
              <a:cs typeface="Times New Roman" panose="02020603050405020304" pitchFamily="18" charset="0"/>
              <a:sym typeface="+mn-lt"/>
            </a:endParaRPr>
          </a:p>
        </p:txBody>
      </p:sp>
      <p:sp>
        <p:nvSpPr>
          <p:cNvPr id="11" name=" 219"/>
          <p:cNvSpPr/>
          <p:nvPr/>
        </p:nvSpPr>
        <p:spPr>
          <a:xfrm>
            <a:off x="2962819" y="2228129"/>
            <a:ext cx="5733958" cy="654334"/>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US" altLang="zh-CN" sz="2800" dirty="0">
                <a:solidFill>
                  <a:schemeClr val="tx1"/>
                </a:solidFill>
                <a:latin typeface="Times New Roman" panose="02020603050405020304" pitchFamily="18" charset="0"/>
                <a:cs typeface="Times New Roman" panose="02020603050405020304" pitchFamily="18" charset="0"/>
                <a:sym typeface="+mn-lt"/>
              </a:rPr>
              <a:t>3. The customs of </a:t>
            </a:r>
            <a:r>
              <a:rPr lang="en-US" altLang="zh-CN" sz="2800" dirty="0">
                <a:solidFill>
                  <a:schemeClr val="tx1"/>
                </a:solidFill>
                <a:latin typeface="Times New Roman" panose="02020603050405020304" pitchFamily="18" charset="0"/>
                <a:cs typeface="Times New Roman" panose="02020603050405020304" pitchFamily="18" charset="0"/>
              </a:rPr>
              <a:t>of the Dragon Boat Festival</a:t>
            </a:r>
            <a:endParaRPr lang="en-US" altLang="zh-CN" sz="2800" dirty="0">
              <a:solidFill>
                <a:schemeClr val="tx1"/>
              </a:solidFill>
              <a:latin typeface="Times New Roman" panose="02020603050405020304" pitchFamily="18" charset="0"/>
              <a:cs typeface="Times New Roman" panose="02020603050405020304" pitchFamily="18" charset="0"/>
            </a:endParaRPr>
          </a:p>
          <a:p>
            <a:r>
              <a:rPr lang="en-US" altLang="zh-CN" sz="1800" dirty="0">
                <a:solidFill>
                  <a:schemeClr val="tx1"/>
                </a:solidFill>
                <a:latin typeface="Times New Roman" panose="02020603050405020304" pitchFamily="18" charset="0"/>
                <a:cs typeface="Times New Roman" panose="02020603050405020304" pitchFamily="18" charset="0"/>
                <a:sym typeface="+mn-lt"/>
              </a:rPr>
              <a:t> </a:t>
            </a:r>
            <a:endParaRPr lang="zh-CN" altLang="en-US" sz="1800" dirty="0">
              <a:solidFill>
                <a:schemeClr val="tx1"/>
              </a:solidFill>
              <a:latin typeface="Times New Roman" panose="02020603050405020304" pitchFamily="18" charset="0"/>
              <a:cs typeface="Times New Roman" panose="02020603050405020304" pitchFamily="18" charset="0"/>
              <a:sym typeface="+mn-lt"/>
            </a:endParaRPr>
          </a:p>
        </p:txBody>
      </p:sp>
      <p:sp>
        <p:nvSpPr>
          <p:cNvPr id="12" name=" 219"/>
          <p:cNvSpPr/>
          <p:nvPr/>
        </p:nvSpPr>
        <p:spPr>
          <a:xfrm>
            <a:off x="2979655" y="3191105"/>
            <a:ext cx="5733958" cy="654334"/>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en-US" altLang="zh-CN" sz="1800" dirty="0">
              <a:solidFill>
                <a:schemeClr val="tx1"/>
              </a:solidFill>
              <a:latin typeface="Times New Roman" panose="02020603050405020304" pitchFamily="18" charset="0"/>
              <a:cs typeface="Times New Roman" panose="02020603050405020304" pitchFamily="18" charset="0"/>
              <a:sym typeface="+mn-lt"/>
            </a:endParaRPr>
          </a:p>
          <a:p>
            <a:r>
              <a:rPr lang="en-US" altLang="zh-CN" sz="2800" dirty="0">
                <a:solidFill>
                  <a:schemeClr val="tx1"/>
                </a:solidFill>
                <a:latin typeface="Times New Roman" panose="02020603050405020304" pitchFamily="18" charset="0"/>
                <a:cs typeface="Times New Roman" panose="02020603050405020304" pitchFamily="18" charset="0"/>
                <a:sym typeface="+mn-lt"/>
              </a:rPr>
              <a:t>4. The poems concerning </a:t>
            </a:r>
            <a:r>
              <a:rPr lang="en-US" altLang="zh-CN" sz="2800" dirty="0">
                <a:solidFill>
                  <a:schemeClr val="tx1"/>
                </a:solidFill>
                <a:latin typeface="Times New Roman" panose="02020603050405020304" pitchFamily="18" charset="0"/>
                <a:cs typeface="Times New Roman" panose="02020603050405020304" pitchFamily="18" charset="0"/>
              </a:rPr>
              <a:t>the Dragon Boat Festival</a:t>
            </a:r>
            <a:endParaRPr lang="en-US" altLang="zh-CN" sz="2800" dirty="0">
              <a:solidFill>
                <a:schemeClr val="tx1"/>
              </a:solidFill>
              <a:latin typeface="Times New Roman" panose="02020603050405020304" pitchFamily="18" charset="0"/>
              <a:cs typeface="Times New Roman" panose="02020603050405020304" pitchFamily="18" charset="0"/>
            </a:endParaRPr>
          </a:p>
          <a:p>
            <a:r>
              <a:rPr lang="en-US" altLang="zh-CN" sz="1800" dirty="0">
                <a:solidFill>
                  <a:schemeClr val="tx1"/>
                </a:solidFill>
                <a:latin typeface="Times New Roman" panose="02020603050405020304" pitchFamily="18" charset="0"/>
                <a:cs typeface="Times New Roman" panose="02020603050405020304" pitchFamily="18" charset="0"/>
                <a:sym typeface="+mn-lt"/>
              </a:rPr>
              <a:t> </a:t>
            </a:r>
            <a:endParaRPr lang="en-US" altLang="zh-CN" sz="1800" dirty="0">
              <a:solidFill>
                <a:schemeClr val="tx1"/>
              </a:solidFill>
              <a:latin typeface="Times New Roman" panose="02020603050405020304" pitchFamily="18" charset="0"/>
              <a:cs typeface="Times New Roman" panose="02020603050405020304" pitchFamily="18" charset="0"/>
              <a:sym typeface="+mn-lt"/>
            </a:endParaRPr>
          </a:p>
          <a:p>
            <a:endParaRPr kumimoji="1" lang="zh-CN" altLang="en-US" sz="1200" dirty="0">
              <a:solidFill>
                <a:srgbClr val="5F392A"/>
              </a:solidFill>
              <a:latin typeface="字魂73号-江南手书" panose="00000500000000000000" pitchFamily="2" charset="-122"/>
              <a:ea typeface="字魂73号-江南手书" panose="00000500000000000000" pitchFamily="2" charset="-122"/>
              <a:cs typeface="+mn-ea"/>
              <a:sym typeface="+mn-lt"/>
            </a:endParaRPr>
          </a:p>
        </p:txBody>
      </p:sp>
      <p:sp>
        <p:nvSpPr>
          <p:cNvPr id="13" name=" 219"/>
          <p:cNvSpPr/>
          <p:nvPr/>
        </p:nvSpPr>
        <p:spPr>
          <a:xfrm>
            <a:off x="2979655" y="4154081"/>
            <a:ext cx="5733958" cy="654334"/>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US" altLang="zh-CN" sz="2800" dirty="0">
                <a:solidFill>
                  <a:schemeClr val="tx1"/>
                </a:solidFill>
                <a:latin typeface="Times New Roman" panose="02020603050405020304" pitchFamily="18" charset="0"/>
                <a:cs typeface="Times New Roman" panose="02020603050405020304" pitchFamily="18" charset="0"/>
                <a:sym typeface="+mn-lt"/>
              </a:rPr>
              <a:t>5. The</a:t>
            </a:r>
            <a:r>
              <a:rPr lang="en-US" altLang="zh-CN" sz="2800" baseline="0" dirty="0">
                <a:solidFill>
                  <a:schemeClr val="tx1"/>
                </a:solidFill>
                <a:latin typeface="Times New Roman" panose="02020603050405020304" pitchFamily="18" charset="0"/>
                <a:cs typeface="Times New Roman" panose="02020603050405020304" pitchFamily="18" charset="0"/>
                <a:sym typeface="+mn-lt"/>
              </a:rPr>
              <a:t> </a:t>
            </a:r>
            <a:r>
              <a:rPr lang="en-US" altLang="zh-CN" sz="2800" dirty="0">
                <a:solidFill>
                  <a:schemeClr val="tx1"/>
                </a:solidFill>
                <a:latin typeface="Times New Roman" panose="02020603050405020304" pitchFamily="18" charset="0"/>
                <a:cs typeface="Times New Roman" panose="02020603050405020304" pitchFamily="18" charset="0"/>
                <a:sym typeface="+mn-lt"/>
              </a:rPr>
              <a:t>composition</a:t>
            </a:r>
            <a:endParaRPr lang="en-US" altLang="zh-CN" sz="2800" dirty="0">
              <a:solidFill>
                <a:schemeClr val="tx1"/>
              </a:solidFill>
              <a:latin typeface="Times New Roman" panose="02020603050405020304" pitchFamily="18" charset="0"/>
              <a:cs typeface="Times New Roman" panose="02020603050405020304" pitchFamily="18" charset="0"/>
              <a:sym typeface="+mn-lt"/>
            </a:endParaRPr>
          </a:p>
          <a:p>
            <a:endParaRPr lang="zh-CN" altLang="en-US" sz="2400" dirty="0">
              <a:solidFill>
                <a:schemeClr val="tx1"/>
              </a:solidFill>
              <a:latin typeface="Times New Roman" panose="02020603050405020304" pitchFamily="18" charset="0"/>
              <a:cs typeface="Times New Roman" panose="02020603050405020304" pitchFamily="18" charset="0"/>
              <a:sym typeface="+mn-lt"/>
            </a:endParaRPr>
          </a:p>
        </p:txBody>
      </p:sp>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0685" y="4011952"/>
            <a:ext cx="1480309" cy="105055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采用)端午节英文介绍 高清(480P) ">
            <a:hlinkClick r:id="" action="ppaction://media"/>
          </p:cNvPr>
          <p:cNvPicPr>
            <a:picLocks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635" y="296545"/>
            <a:ext cx="9144635" cy="5143500"/>
          </a:xfrm>
          <a:prstGeom prst="rect">
            <a:avLst/>
          </a:prstGeom>
        </p:spPr>
      </p:pic>
      <p:sp>
        <p:nvSpPr>
          <p:cNvPr id="4" name=" 219"/>
          <p:cNvSpPr/>
          <p:nvPr/>
        </p:nvSpPr>
        <p:spPr>
          <a:xfrm>
            <a:off x="686594" y="57944"/>
            <a:ext cx="7493525" cy="457200"/>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dirty="0">
                <a:solidFill>
                  <a:schemeClr val="tx1"/>
                </a:solidFill>
                <a:latin typeface="Times New Roman" panose="02020603050405020304" pitchFamily="18" charset="0"/>
                <a:cs typeface="Times New Roman" panose="02020603050405020304" pitchFamily="18" charset="0"/>
              </a:rPr>
              <a:t>1. The origin of the Dragon Boat Festival</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0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FEF1"/>
        </a:solidFill>
        <a:effectLst/>
      </p:bgPr>
    </p:bg>
    <p:spTree>
      <p:nvGrpSpPr>
        <p:cNvPr id="1" name=""/>
        <p:cNvGrpSpPr/>
        <p:nvPr/>
      </p:nvGrpSpPr>
      <p:grpSpPr>
        <a:xfrm>
          <a:off x="0" y="0"/>
          <a:ext cx="0" cy="0"/>
          <a:chOff x="0" y="0"/>
          <a:chExt cx="0" cy="0"/>
        </a:xfrm>
      </p:grpSpPr>
      <p:sp>
        <p:nvSpPr>
          <p:cNvPr id="4" name="文本框 3"/>
          <p:cNvSpPr txBox="1"/>
          <p:nvPr/>
        </p:nvSpPr>
        <p:spPr>
          <a:xfrm>
            <a:off x="153194" y="532541"/>
            <a:ext cx="8839200" cy="4524315"/>
          </a:xfrm>
          <a:prstGeom prst="rect">
            <a:avLst/>
          </a:prstGeom>
          <a:noFill/>
        </p:spPr>
        <p:txBody>
          <a:bodyPr wrap="square">
            <a:spAutoFit/>
          </a:bodyPr>
          <a:lstStyle/>
          <a:p>
            <a:pPr indent="342900" algn="l"/>
            <a:r>
              <a:rPr lang="en-US" altLang="zh-CN" sz="2400" dirty="0">
                <a:latin typeface="Times New Roman" panose="02020603050405020304" pitchFamily="18" charset="0"/>
                <a:cs typeface="Times New Roman" panose="02020603050405020304" pitchFamily="18" charset="0"/>
              </a:rPr>
              <a:t>The Dragon Boat Festival, a traditional Chinese festival, has a history of more than 2,000 years. The fifth day of the fifth lunar month is the Dragon Boat Festival, also known as </a:t>
            </a:r>
            <a:r>
              <a:rPr lang="en-US" altLang="zh-CN" sz="2400" dirty="0" err="1">
                <a:latin typeface="Times New Roman" panose="02020603050405020304" pitchFamily="18" charset="0"/>
                <a:cs typeface="Times New Roman" panose="02020603050405020304" pitchFamily="18" charset="0"/>
              </a:rPr>
              <a:t>ruiyang</a:t>
            </a:r>
            <a:r>
              <a:rPr lang="en-US" altLang="zh-CN" sz="2400" dirty="0">
                <a:latin typeface="Times New Roman" panose="02020603050405020304" pitchFamily="18" charset="0"/>
                <a:cs typeface="Times New Roman" panose="02020603050405020304" pitchFamily="18" charset="0"/>
              </a:rPr>
              <a:t> festival and the fifth festival. It is said that the Dragon Boat Festival is related to Qu Yuan.</a:t>
            </a:r>
            <a:endParaRPr lang="en-US" altLang="zh-CN" sz="2400" dirty="0">
              <a:latin typeface="Times New Roman" panose="02020603050405020304" pitchFamily="18" charset="0"/>
              <a:cs typeface="Times New Roman" panose="02020603050405020304" pitchFamily="18" charset="0"/>
            </a:endParaRPr>
          </a:p>
          <a:p>
            <a:pPr indent="342900" algn="l"/>
            <a:r>
              <a:rPr lang="en-US" altLang="zh-CN" sz="2400" dirty="0">
                <a:latin typeface="Times New Roman" panose="02020603050405020304" pitchFamily="18" charset="0"/>
                <a:cs typeface="Times New Roman" panose="02020603050405020304" pitchFamily="18" charset="0"/>
              </a:rPr>
              <a:t>Qu Yuan was a minister of the state of chu during the spring and autumn period. He was deeply trusted. However, he was </a:t>
            </a:r>
            <a:r>
              <a:rPr lang="en-US" altLang="zh-CN" sz="2400" u="sng" dirty="0">
                <a:latin typeface="Times New Roman" panose="02020603050405020304" pitchFamily="18" charset="0"/>
                <a:cs typeface="Times New Roman" panose="02020603050405020304" pitchFamily="18" charset="0"/>
              </a:rPr>
              <a:t>set up </a:t>
            </a:r>
            <a:r>
              <a:rPr lang="en-US" altLang="zh-CN" sz="2400" dirty="0">
                <a:latin typeface="Times New Roman" panose="02020603050405020304" pitchFamily="18" charset="0"/>
                <a:cs typeface="Times New Roman" panose="02020603050405020304" pitchFamily="18" charset="0"/>
              </a:rPr>
              <a:t>by a villain. He was driven out of the capital by the king of chu and exiled to a distant land. Later, the qin army broke into Kyoto. Qu Yuan saw that his motherland was invaded, heartbroken. On the fifth day of the lunar calendar, he picked up a stone and jumped into the </a:t>
            </a:r>
            <a:r>
              <a:rPr lang="en-US" altLang="zh-CN" sz="2400" dirty="0" err="1">
                <a:latin typeface="Times New Roman" panose="02020603050405020304" pitchFamily="18" charset="0"/>
                <a:cs typeface="Times New Roman" panose="02020603050405020304" pitchFamily="18" charset="0"/>
              </a:rPr>
              <a:t>Miluo</a:t>
            </a:r>
            <a:r>
              <a:rPr lang="en-US" altLang="zh-CN" sz="2400" dirty="0">
                <a:latin typeface="Times New Roman" panose="02020603050405020304" pitchFamily="18" charset="0"/>
                <a:cs typeface="Times New Roman" panose="02020603050405020304" pitchFamily="18" charset="0"/>
              </a:rPr>
              <a:t> river.</a:t>
            </a:r>
            <a:endParaRPr lang="en-US" altLang="zh-CN" sz="2400" dirty="0">
              <a:latin typeface="Times New Roman" panose="02020603050405020304" pitchFamily="18" charset="0"/>
              <a:cs typeface="Times New Roman" panose="02020603050405020304" pitchFamily="18" charset="0"/>
            </a:endParaRPr>
          </a:p>
          <a:p>
            <a:pPr indent="342900" algn="l"/>
            <a:r>
              <a:rPr lang="en-US" altLang="zh-CN" sz="2400" dirty="0">
                <a:latin typeface="Times New Roman" panose="02020603050405020304" pitchFamily="18" charset="0"/>
                <a:cs typeface="Times New Roman" panose="02020603050405020304" pitchFamily="18" charset="0"/>
              </a:rPr>
              <a:t>After Qu Yuan died, the people of chu were devastated. They came to the </a:t>
            </a:r>
            <a:r>
              <a:rPr lang="en-US" altLang="zh-CN" sz="2400" dirty="0" err="1">
                <a:latin typeface="Times New Roman" panose="02020603050405020304" pitchFamily="18" charset="0"/>
                <a:cs typeface="Times New Roman" panose="02020603050405020304" pitchFamily="18" charset="0"/>
              </a:rPr>
              <a:t>Miluo</a:t>
            </a:r>
            <a:r>
              <a:rPr lang="en-US" altLang="zh-CN" sz="2400" dirty="0">
                <a:latin typeface="Times New Roman" panose="02020603050405020304" pitchFamily="18" charset="0"/>
                <a:cs typeface="Times New Roman" panose="02020603050405020304" pitchFamily="18" charset="0"/>
              </a:rPr>
              <a:t> river to salvage the body of Qu Yuan, rowing the boat back and forth in the river. A fisherman took out prepared rice balls, eggs and other food and throw them into the river, saying the fish, lobster, crab would not go to the bite the body of Qu Yuan. People followed suit. It is said that an old doctor also brought a realgar wine and poured it into the river, hoping that the dragon water beast would faint after drinking it and would not harm the body of Qu Yuan. Later, people were afraid that the dragon would eat the rice balls, and then they would cover the rice with leaves, and then they would be wrapped in colorful strings and turned into dumplings and thrown into the river.</a:t>
            </a:r>
            <a:endParaRPr lang="zh-CN" altLang="zh-CN" sz="2400" dirty="0">
              <a:latin typeface="Times New Roman" panose="02020603050405020304" pitchFamily="18" charset="0"/>
              <a:cs typeface="Times New Roman" panose="02020603050405020304" pitchFamily="18" charset="0"/>
            </a:endParaRPr>
          </a:p>
          <a:p>
            <a:pPr indent="342900" algn="l" fontAlgn="base">
              <a:spcAft>
                <a:spcPts val="1800"/>
              </a:spcAft>
            </a:pPr>
            <a:r>
              <a:rPr lang="en-US" altLang="zh-CN" sz="2400" kern="0" dirty="0">
                <a:solidFill>
                  <a:srgbClr val="333333"/>
                </a:solidFill>
                <a:effectLst/>
                <a:latin typeface="Times New Roman" panose="02020603050405020304" pitchFamily="18" charset="0"/>
                <a:cs typeface="Times New Roman" panose="02020603050405020304" pitchFamily="18" charset="0"/>
              </a:rPr>
              <a:t>From then on, every year on May 5, there was the custom of racing dragon boat, eating zongzi and drinking realgar wine.</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 219"/>
          <p:cNvSpPr/>
          <p:nvPr/>
        </p:nvSpPr>
        <p:spPr>
          <a:xfrm>
            <a:off x="762794" y="116711"/>
            <a:ext cx="7848600" cy="457200"/>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dirty="0">
                <a:solidFill>
                  <a:schemeClr val="tx1"/>
                </a:solidFill>
                <a:latin typeface="Times New Roman" panose="02020603050405020304" pitchFamily="18" charset="0"/>
                <a:cs typeface="Times New Roman" panose="02020603050405020304" pitchFamily="18" charset="0"/>
              </a:rPr>
              <a:t>1. The origin of the Dragon Boat Festival (1)--- </a:t>
            </a:r>
            <a:r>
              <a:rPr lang="zh-CN" altLang="en-US" sz="2800" dirty="0">
                <a:solidFill>
                  <a:schemeClr val="tx1"/>
                </a:solidFill>
                <a:latin typeface="Times New Roman" panose="02020603050405020304" pitchFamily="18" charset="0"/>
                <a:cs typeface="Times New Roman" panose="02020603050405020304" pitchFamily="18" charset="0"/>
              </a:rPr>
              <a:t>高考题型开发</a:t>
            </a:r>
            <a:r>
              <a:rPr lang="en-US" altLang="zh-CN" sz="2800" dirty="0">
                <a:solidFill>
                  <a:schemeClr val="tx1"/>
                </a:solidFill>
                <a:latin typeface="Times New Roman" panose="02020603050405020304" pitchFamily="18" charset="0"/>
                <a:cs typeface="Times New Roman" panose="02020603050405020304" pitchFamily="18" charset="0"/>
              </a:rPr>
              <a:t>: </a:t>
            </a:r>
            <a:r>
              <a:rPr lang="zh-CN" altLang="en-US" sz="2800" dirty="0">
                <a:solidFill>
                  <a:schemeClr val="tx1"/>
                </a:solidFill>
                <a:latin typeface="Times New Roman" panose="02020603050405020304" pitchFamily="18" charset="0"/>
                <a:cs typeface="Times New Roman" panose="02020603050405020304" pitchFamily="18" charset="0"/>
              </a:rPr>
              <a:t>阅读理解</a:t>
            </a:r>
            <a:endParaRPr lang="en-US" altLang="zh-CN" sz="2800" dirty="0">
              <a:solidFill>
                <a:schemeClr val="tx1"/>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endParaRPr lang="zh-CN" altLang="en-US" sz="2800" dirty="0">
              <a:solidFill>
                <a:schemeClr val="tx1"/>
              </a:solidFill>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6094" y="515144"/>
            <a:ext cx="8153400" cy="3785652"/>
          </a:xfrm>
          <a:prstGeom prst="rect">
            <a:avLst/>
          </a:prstGeom>
          <a:noFill/>
        </p:spPr>
        <p:txBody>
          <a:bodyPr wrap="square">
            <a:spAutoFit/>
          </a:bodyPr>
          <a:lstStyle/>
          <a:p>
            <a:pPr algn="l"/>
            <a:r>
              <a:rPr lang="en-US" altLang="zh-CN" sz="2400" dirty="0">
                <a:latin typeface="Times New Roman" panose="02020603050405020304" pitchFamily="18" charset="0"/>
                <a:cs typeface="Times New Roman" panose="02020603050405020304" pitchFamily="18" charset="0"/>
              </a:rPr>
              <a:t>1. How many years can we infer about the origin of the Dragon Boat Festival?</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    A. only 2000 years.                                             B. 2000 years or so.</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    C. over 2000 years.                                             D. less than 2000 years.</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2. What does the underlined word “</a:t>
            </a:r>
            <a:r>
              <a:rPr lang="en-US" altLang="zh-CN" sz="2400" u="sng" dirty="0">
                <a:latin typeface="Times New Roman" panose="02020603050405020304" pitchFamily="18" charset="0"/>
                <a:cs typeface="Times New Roman" panose="02020603050405020304" pitchFamily="18" charset="0"/>
              </a:rPr>
              <a:t>set up</a:t>
            </a:r>
            <a:r>
              <a:rPr lang="en-US" altLang="zh-CN" sz="2400" dirty="0">
                <a:latin typeface="Times New Roman" panose="02020603050405020304" pitchFamily="18" charset="0"/>
                <a:cs typeface="Times New Roman" panose="02020603050405020304" pitchFamily="18" charset="0"/>
              </a:rPr>
              <a:t>” in Paragraph 2 probably mean?</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    A. formed                     B. criticized                  C. praised                 D. framed </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3. Why did the local people throw rice balls, eggs and other food into the river?</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    A. Because they wanted to raise the fishes to make them grow fatter.</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    B. Because they didn’t want the body of Qu Yuan eaten by the fish, lobster, crab and so on.</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    C. Because the dragon water beast fainted after eating the food.</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    D. Because it was a custom to throw them into the river.</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4. The sentence in Paragraph 3  “ they would cover the rice with leaves, and then </a:t>
            </a:r>
            <a:r>
              <a:rPr lang="en-US" altLang="zh-CN" sz="2400" u="sng" dirty="0">
                <a:latin typeface="Times New Roman" panose="02020603050405020304" pitchFamily="18" charset="0"/>
                <a:cs typeface="Times New Roman" panose="02020603050405020304" pitchFamily="18" charset="0"/>
              </a:rPr>
              <a:t>they</a:t>
            </a:r>
            <a:r>
              <a:rPr lang="en-US" altLang="zh-CN" sz="2400" dirty="0">
                <a:latin typeface="Times New Roman" panose="02020603050405020304" pitchFamily="18" charset="0"/>
                <a:cs typeface="Times New Roman" panose="02020603050405020304" pitchFamily="18" charset="0"/>
              </a:rPr>
              <a:t> would be</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    wrapped in colorful strings”, the second word “they” refers to _______.</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   A. the local people                                       B. the rice balls covered with leaves</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   C. the ministers of Chu                                D. the rice balls</a:t>
            </a:r>
            <a:endParaRPr lang="en-US" altLang="zh-CN" sz="2400" dirty="0">
              <a:latin typeface="Times New Roman" panose="02020603050405020304" pitchFamily="18" charset="0"/>
              <a:cs typeface="Times New Roman" panose="02020603050405020304" pitchFamily="18" charset="0"/>
            </a:endParaRPr>
          </a:p>
          <a:p>
            <a:pPr algn="l"/>
            <a:endParaRPr lang="en-US" altLang="zh-CN" sz="2400"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610394" y="1048544"/>
            <a:ext cx="381000" cy="371872"/>
          </a:xfrm>
          <a:prstGeom prst="rect">
            <a:avLst/>
          </a:prstGeom>
        </p:spPr>
      </p:pic>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6096794" y="1505744"/>
            <a:ext cx="381000" cy="371872"/>
          </a:xfrm>
          <a:prstGeom prst="rect">
            <a:avLst/>
          </a:prstGeom>
        </p:spPr>
      </p:pic>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610394" y="2256326"/>
            <a:ext cx="381000" cy="371872"/>
          </a:xfrm>
          <a:prstGeom prst="rect">
            <a:avLst/>
          </a:prstGeom>
        </p:spPr>
      </p:pic>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t="22584" r="13109"/>
          <a:stretch>
            <a:fillRect/>
          </a:stretch>
        </p:blipFill>
        <p:spPr>
          <a:xfrm>
            <a:off x="4115594" y="3410744"/>
            <a:ext cx="381000" cy="3718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 219"/>
          <p:cNvSpPr/>
          <p:nvPr/>
        </p:nvSpPr>
        <p:spPr>
          <a:xfrm>
            <a:off x="419894" y="210344"/>
            <a:ext cx="8305800" cy="457200"/>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dirty="0">
                <a:solidFill>
                  <a:schemeClr val="tx1"/>
                </a:solidFill>
                <a:latin typeface="Times New Roman" panose="02020603050405020304" pitchFamily="18" charset="0"/>
                <a:cs typeface="Times New Roman" panose="02020603050405020304" pitchFamily="18" charset="0"/>
              </a:rPr>
              <a:t>1. The origin of the Dragon Boat Festival</a:t>
            </a:r>
            <a:r>
              <a:rPr lang="zh-CN" altLang="en-US" sz="2800" dirty="0">
                <a:solidFill>
                  <a:schemeClr val="tx1"/>
                </a:solidFill>
                <a:latin typeface="Times New Roman" panose="02020603050405020304" pitchFamily="18" charset="0"/>
                <a:cs typeface="Times New Roman" panose="02020603050405020304" pitchFamily="18" charset="0"/>
              </a:rPr>
              <a:t>（</a:t>
            </a:r>
            <a:r>
              <a:rPr lang="en-US" altLang="zh-CN" sz="2800" dirty="0">
                <a:solidFill>
                  <a:schemeClr val="tx1"/>
                </a:solidFill>
                <a:latin typeface="Times New Roman" panose="02020603050405020304" pitchFamily="18" charset="0"/>
                <a:cs typeface="Times New Roman" panose="02020603050405020304" pitchFamily="18" charset="0"/>
              </a:rPr>
              <a:t>2</a:t>
            </a:r>
            <a:r>
              <a:rPr lang="zh-CN" altLang="en-US" sz="2800" dirty="0">
                <a:solidFill>
                  <a:schemeClr val="tx1"/>
                </a:solidFill>
                <a:latin typeface="Times New Roman" panose="02020603050405020304" pitchFamily="18" charset="0"/>
                <a:cs typeface="Times New Roman" panose="02020603050405020304" pitchFamily="18" charset="0"/>
              </a:rPr>
              <a:t>）</a:t>
            </a:r>
            <a:r>
              <a:rPr lang="en-US" altLang="zh-CN" sz="2800" dirty="0">
                <a:solidFill>
                  <a:schemeClr val="tx1"/>
                </a:solidFill>
                <a:latin typeface="Times New Roman" panose="02020603050405020304" pitchFamily="18" charset="0"/>
                <a:cs typeface="Times New Roman" panose="02020603050405020304" pitchFamily="18" charset="0"/>
              </a:rPr>
              <a:t>--- </a:t>
            </a:r>
            <a:r>
              <a:rPr lang="zh-CN" altLang="en-US" sz="2800" dirty="0">
                <a:solidFill>
                  <a:schemeClr val="tx1"/>
                </a:solidFill>
                <a:latin typeface="Times New Roman" panose="02020603050405020304" pitchFamily="18" charset="0"/>
                <a:cs typeface="Times New Roman" panose="02020603050405020304" pitchFamily="18" charset="0"/>
              </a:rPr>
              <a:t>高考题型开发</a:t>
            </a:r>
            <a:r>
              <a:rPr lang="en-US" altLang="zh-CN" sz="2800" dirty="0">
                <a:solidFill>
                  <a:schemeClr val="tx1"/>
                </a:solidFill>
                <a:latin typeface="Times New Roman" panose="02020603050405020304" pitchFamily="18" charset="0"/>
                <a:cs typeface="Times New Roman" panose="02020603050405020304" pitchFamily="18" charset="0"/>
              </a:rPr>
              <a:t>: </a:t>
            </a:r>
            <a:r>
              <a:rPr lang="zh-CN" altLang="en-US" sz="2800" dirty="0">
                <a:solidFill>
                  <a:schemeClr val="tx1"/>
                </a:solidFill>
                <a:latin typeface="Times New Roman" panose="02020603050405020304" pitchFamily="18" charset="0"/>
                <a:cs typeface="Times New Roman" panose="02020603050405020304" pitchFamily="18" charset="0"/>
              </a:rPr>
              <a:t>完形填空</a:t>
            </a:r>
            <a:endParaRPr lang="en-US" altLang="zh-CN" sz="2800" dirty="0">
              <a:solidFill>
                <a:schemeClr val="tx1"/>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610394" y="819944"/>
            <a:ext cx="7924800" cy="3785652"/>
          </a:xfrm>
          <a:prstGeom prst="rect">
            <a:avLst/>
          </a:prstGeom>
          <a:noFill/>
        </p:spPr>
        <p:txBody>
          <a:bodyPr wrap="square">
            <a:spAutoFit/>
          </a:bodyPr>
          <a:lstStyle/>
          <a:p>
            <a:pPr algn="l"/>
            <a:r>
              <a:rPr lang="en-US" altLang="zh-CN" sz="2400" dirty="0">
                <a:latin typeface="Times New Roman" panose="02020603050405020304" pitchFamily="18" charset="0"/>
                <a:cs typeface="Times New Roman" panose="02020603050405020304" pitchFamily="18" charset="0"/>
              </a:rPr>
              <a:t>       The Dragon Boat Festival, the 5th day of the 5th month in the Chinese lunar calendar, has had a history of more than 2,000 years. It is usually in June in the </a:t>
            </a:r>
            <a:r>
              <a:rPr lang="en-US" altLang="zh-CN" sz="2400" u="sng" dirty="0">
                <a:latin typeface="Times New Roman" panose="02020603050405020304" pitchFamily="18" charset="0"/>
                <a:cs typeface="Times New Roman" panose="02020603050405020304" pitchFamily="18" charset="0"/>
              </a:rPr>
              <a:t>      1     </a:t>
            </a:r>
            <a:r>
              <a:rPr lang="en-US" altLang="zh-CN" sz="2400" dirty="0">
                <a:latin typeface="Times New Roman" panose="02020603050405020304" pitchFamily="18" charset="0"/>
                <a:cs typeface="Times New Roman" panose="02020603050405020304" pitchFamily="18" charset="0"/>
              </a:rPr>
              <a:t> calendar. You only know the Dragon Boat Festival, but do you know how it </a:t>
            </a:r>
            <a:r>
              <a:rPr lang="en-US" altLang="zh-CN" sz="2400" u="sng" dirty="0">
                <a:latin typeface="Times New Roman" panose="02020603050405020304" pitchFamily="18" charset="0"/>
                <a:cs typeface="Times New Roman" panose="02020603050405020304" pitchFamily="18" charset="0"/>
              </a:rPr>
              <a:t>      2     </a:t>
            </a:r>
            <a:r>
              <a:rPr lang="en-US" altLang="zh-CN" sz="2400" dirty="0">
                <a:latin typeface="Times New Roman" panose="02020603050405020304" pitchFamily="18" charset="0"/>
                <a:cs typeface="Times New Roman" panose="02020603050405020304" pitchFamily="18" charset="0"/>
              </a:rPr>
              <a:t> ? And if you say it's going to be a long, long time ago.</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       During the spring and autumn period and the warring states period, there was a minister </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named Qu Yuan in the state of chu. He was not only a  </a:t>
            </a:r>
            <a:r>
              <a:rPr lang="en-US" altLang="zh-CN" sz="2400" u="sng" dirty="0">
                <a:latin typeface="Times New Roman" panose="02020603050405020304" pitchFamily="18" charset="0"/>
                <a:cs typeface="Times New Roman" panose="02020603050405020304" pitchFamily="18" charset="0"/>
              </a:rPr>
              <a:t>     3     </a:t>
            </a:r>
            <a:r>
              <a:rPr lang="en-US" altLang="zh-CN" sz="2400" dirty="0">
                <a:latin typeface="Times New Roman" panose="02020603050405020304" pitchFamily="18" charset="0"/>
                <a:cs typeface="Times New Roman" panose="02020603050405020304" pitchFamily="18" charset="0"/>
              </a:rPr>
              <a:t> man to govern the country, but also a great  </a:t>
            </a:r>
            <a:r>
              <a:rPr lang="en-US" altLang="zh-CN" sz="2400" u="sng" dirty="0">
                <a:latin typeface="Times New Roman" panose="02020603050405020304" pitchFamily="18" charset="0"/>
                <a:cs typeface="Times New Roman" panose="02020603050405020304" pitchFamily="18" charset="0"/>
              </a:rPr>
              <a:t>     4     </a:t>
            </a:r>
            <a:r>
              <a:rPr lang="en-US" altLang="zh-CN" sz="2400" dirty="0">
                <a:latin typeface="Times New Roman" panose="02020603050405020304" pitchFamily="18" charset="0"/>
                <a:cs typeface="Times New Roman" panose="02020603050405020304" pitchFamily="18" charset="0"/>
              </a:rPr>
              <a:t>. At that time, the state of qin </a:t>
            </a:r>
            <a:r>
              <a:rPr lang="en-US" altLang="zh-CN" sz="2400" u="sng" dirty="0">
                <a:latin typeface="Times New Roman" panose="02020603050405020304" pitchFamily="18" charset="0"/>
                <a:cs typeface="Times New Roman" panose="02020603050405020304" pitchFamily="18" charset="0"/>
              </a:rPr>
              <a:t>      5      </a:t>
            </a:r>
            <a:r>
              <a:rPr lang="en-US" altLang="zh-CN" sz="2400" dirty="0">
                <a:latin typeface="Times New Roman" panose="02020603050405020304" pitchFamily="18" charset="0"/>
                <a:cs typeface="Times New Roman" panose="02020603050405020304" pitchFamily="18" charset="0"/>
              </a:rPr>
              <a:t> the king of chu, Qu Yuan </a:t>
            </a:r>
            <a:r>
              <a:rPr lang="en-US" altLang="zh-CN" sz="2400" u="sng" dirty="0">
                <a:latin typeface="Times New Roman" panose="02020603050405020304" pitchFamily="18" charset="0"/>
                <a:cs typeface="Times New Roman" panose="02020603050405020304" pitchFamily="18" charset="0"/>
              </a:rPr>
              <a:t>     6    </a:t>
            </a:r>
            <a:r>
              <a:rPr lang="en-US" altLang="zh-CN" sz="2400" dirty="0">
                <a:latin typeface="Times New Roman" panose="02020603050405020304" pitchFamily="18" charset="0"/>
                <a:cs typeface="Times New Roman" panose="02020603050405020304" pitchFamily="18" charset="0"/>
              </a:rPr>
              <a:t> that Chu </a:t>
            </a:r>
            <a:r>
              <a:rPr lang="en-US" altLang="zh-CN" sz="2400" dirty="0" err="1">
                <a:latin typeface="Times New Roman" panose="02020603050405020304" pitchFamily="18" charset="0"/>
                <a:cs typeface="Times New Roman" panose="02020603050405020304" pitchFamily="18" charset="0"/>
              </a:rPr>
              <a:t>qing</a:t>
            </a:r>
            <a:r>
              <a:rPr lang="en-US" altLang="zh-CN" sz="2400" dirty="0">
                <a:latin typeface="Times New Roman" panose="02020603050405020304" pitchFamily="18" charset="0"/>
                <a:cs typeface="Times New Roman" panose="02020603050405020304" pitchFamily="18" charset="0"/>
              </a:rPr>
              <a:t> wang, the son of the king of chu,  should save the king, but Chu </a:t>
            </a:r>
            <a:r>
              <a:rPr lang="en-US" altLang="zh-CN" sz="2400" dirty="0" err="1">
                <a:latin typeface="Times New Roman" panose="02020603050405020304" pitchFamily="18" charset="0"/>
                <a:cs typeface="Times New Roman" panose="02020603050405020304" pitchFamily="18" charset="0"/>
              </a:rPr>
              <a:t>qing</a:t>
            </a:r>
            <a:r>
              <a:rPr lang="en-US" altLang="zh-CN" sz="2400" dirty="0">
                <a:latin typeface="Times New Roman" panose="02020603050405020304" pitchFamily="18" charset="0"/>
                <a:cs typeface="Times New Roman" panose="02020603050405020304" pitchFamily="18" charset="0"/>
              </a:rPr>
              <a:t> wang  was </a:t>
            </a:r>
            <a:endParaRPr lang="en-US" altLang="zh-CN" sz="2400" dirty="0">
              <a:latin typeface="Times New Roman" panose="02020603050405020304" pitchFamily="18" charset="0"/>
              <a:cs typeface="Times New Roman" panose="02020603050405020304" pitchFamily="18" charset="0"/>
            </a:endParaRPr>
          </a:p>
          <a:p>
            <a:pPr algn="l"/>
            <a:r>
              <a:rPr lang="en-US" altLang="zh-CN" sz="2400" u="sng" dirty="0">
                <a:latin typeface="Times New Roman" panose="02020603050405020304" pitchFamily="18" charset="0"/>
                <a:cs typeface="Times New Roman" panose="02020603050405020304" pitchFamily="18" charset="0"/>
              </a:rPr>
              <a:t>     7    </a:t>
            </a:r>
            <a:r>
              <a:rPr lang="en-US" altLang="zh-CN" sz="2400" dirty="0">
                <a:latin typeface="Times New Roman" panose="02020603050405020304" pitchFamily="18" charset="0"/>
                <a:cs typeface="Times New Roman" panose="02020603050405020304" pitchFamily="18" charset="0"/>
              </a:rPr>
              <a:t> to fight the state of qin and manifested</a:t>
            </a:r>
            <a:r>
              <a:rPr lang="zh-CN" altLang="en-US" sz="2400" dirty="0">
                <a:latin typeface="Times New Roman" panose="02020603050405020304" pitchFamily="18" charset="0"/>
                <a:cs typeface="Times New Roman" panose="02020603050405020304" pitchFamily="18" charset="0"/>
              </a:rPr>
              <a:t>（表明）</a:t>
            </a:r>
            <a:r>
              <a:rPr lang="en-US" altLang="zh-CN" sz="2400" dirty="0">
                <a:latin typeface="Times New Roman" panose="02020603050405020304" pitchFamily="18" charset="0"/>
                <a:cs typeface="Times New Roman" panose="02020603050405020304" pitchFamily="18" charset="0"/>
              </a:rPr>
              <a:t>the indecision in it. There was a villain</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who didn’t want Qu Yuan </a:t>
            </a:r>
            <a:r>
              <a:rPr lang="en-US" altLang="zh-CN" sz="2400" u="sng" dirty="0">
                <a:latin typeface="Times New Roman" panose="02020603050405020304" pitchFamily="18" charset="0"/>
                <a:cs typeface="Times New Roman" panose="02020603050405020304" pitchFamily="18" charset="0"/>
              </a:rPr>
              <a:t>     8     </a:t>
            </a:r>
            <a:r>
              <a:rPr lang="en-US" altLang="zh-CN" sz="2400" dirty="0">
                <a:latin typeface="Times New Roman" panose="02020603050405020304" pitchFamily="18" charset="0"/>
                <a:cs typeface="Times New Roman" panose="02020603050405020304" pitchFamily="18" charset="0"/>
              </a:rPr>
              <a:t>  . He spoke </a:t>
            </a:r>
            <a:r>
              <a:rPr lang="en-US" altLang="zh-CN" sz="2400" u="sng" dirty="0">
                <a:latin typeface="Times New Roman" panose="02020603050405020304" pitchFamily="18" charset="0"/>
                <a:cs typeface="Times New Roman" panose="02020603050405020304" pitchFamily="18" charset="0"/>
              </a:rPr>
              <a:t>     9    </a:t>
            </a:r>
            <a:r>
              <a:rPr lang="en-US" altLang="zh-CN" sz="2400" dirty="0">
                <a:latin typeface="Times New Roman" panose="02020603050405020304" pitchFamily="18" charset="0"/>
                <a:cs typeface="Times New Roman" panose="02020603050405020304" pitchFamily="18" charset="0"/>
              </a:rPr>
              <a:t> of Qu Yuan before Chu </a:t>
            </a:r>
            <a:r>
              <a:rPr lang="en-US" altLang="zh-CN" sz="2400" dirty="0" err="1">
                <a:latin typeface="Times New Roman" panose="02020603050405020304" pitchFamily="18" charset="0"/>
                <a:cs typeface="Times New Roman" panose="02020603050405020304" pitchFamily="18" charset="0"/>
              </a:rPr>
              <a:t>qing</a:t>
            </a:r>
            <a:r>
              <a:rPr lang="en-US" altLang="zh-CN" sz="2400" dirty="0">
                <a:latin typeface="Times New Roman" panose="02020603050405020304" pitchFamily="18" charset="0"/>
                <a:cs typeface="Times New Roman" panose="02020603050405020304" pitchFamily="18" charset="0"/>
              </a:rPr>
              <a:t> wang, and Chu  believed in him, got the fief (</a:t>
            </a:r>
            <a:r>
              <a:rPr lang="zh-CN" altLang="en-US" sz="2400" dirty="0">
                <a:latin typeface="Times New Roman" panose="02020603050405020304" pitchFamily="18" charset="0"/>
                <a:cs typeface="Times New Roman" panose="02020603050405020304" pitchFamily="18" charset="0"/>
              </a:rPr>
              <a:t>封地</a:t>
            </a:r>
            <a:r>
              <a:rPr lang="en-US" altLang="zh-CN" sz="2400" dirty="0">
                <a:latin typeface="Times New Roman" panose="02020603050405020304" pitchFamily="18" charset="0"/>
                <a:cs typeface="Times New Roman" panose="02020603050405020304" pitchFamily="18" charset="0"/>
              </a:rPr>
              <a:t>) of Qu Yuan confiscated and exiled Qu Yuan. Finally, the state of chu was </a:t>
            </a:r>
            <a:r>
              <a:rPr lang="en-US" altLang="zh-CN" sz="2400" u="sng" dirty="0">
                <a:latin typeface="Times New Roman" panose="02020603050405020304" pitchFamily="18" charset="0"/>
                <a:cs typeface="Times New Roman" panose="02020603050405020304" pitchFamily="18" charset="0"/>
              </a:rPr>
              <a:t>      10      </a:t>
            </a:r>
            <a:r>
              <a:rPr lang="en-US" altLang="zh-CN" sz="2400" dirty="0">
                <a:latin typeface="Times New Roman" panose="02020603050405020304" pitchFamily="18" charset="0"/>
                <a:cs typeface="Times New Roman" panose="02020603050405020304" pitchFamily="18" charset="0"/>
              </a:rPr>
              <a:t>  by the state of qin. Because Qu Yuan is a  </a:t>
            </a:r>
            <a:r>
              <a:rPr lang="en-US" altLang="zh-CN" sz="2400" u="sng" dirty="0">
                <a:latin typeface="Times New Roman" panose="02020603050405020304" pitchFamily="18" charset="0"/>
                <a:cs typeface="Times New Roman" panose="02020603050405020304" pitchFamily="18" charset="0"/>
              </a:rPr>
              <a:t>     11     </a:t>
            </a:r>
            <a:r>
              <a:rPr lang="en-US" altLang="zh-CN" sz="2400" dirty="0">
                <a:latin typeface="Times New Roman" panose="02020603050405020304" pitchFamily="18" charset="0"/>
                <a:cs typeface="Times New Roman" panose="02020603050405020304" pitchFamily="18" charset="0"/>
              </a:rPr>
              <a:t>  poet, his heart ached. He wrote a </a:t>
            </a:r>
            <a:r>
              <a:rPr lang="en-US" altLang="zh-CN" sz="2400" u="sng" dirty="0">
                <a:latin typeface="Times New Roman" panose="02020603050405020304" pitchFamily="18" charset="0"/>
                <a:cs typeface="Times New Roman" panose="02020603050405020304" pitchFamily="18" charset="0"/>
              </a:rPr>
              <a:t>     12   </a:t>
            </a:r>
            <a:r>
              <a:rPr lang="en-US" altLang="zh-CN" sz="2400" dirty="0">
                <a:latin typeface="Times New Roman" panose="02020603050405020304" pitchFamily="18" charset="0"/>
                <a:cs typeface="Times New Roman" panose="02020603050405020304" pitchFamily="18" charset="0"/>
              </a:rPr>
              <a:t>‘Tian Wen’ , expressing his </a:t>
            </a:r>
            <a:r>
              <a:rPr lang="en-US" altLang="zh-CN" sz="2400" u="sng" dirty="0">
                <a:latin typeface="Times New Roman" panose="02020603050405020304" pitchFamily="18" charset="0"/>
                <a:cs typeface="Times New Roman" panose="02020603050405020304" pitchFamily="18" charset="0"/>
              </a:rPr>
              <a:t>     13      </a:t>
            </a:r>
            <a:r>
              <a:rPr lang="en-US" altLang="zh-CN" sz="2400" dirty="0">
                <a:latin typeface="Times New Roman" panose="02020603050405020304" pitchFamily="18" charset="0"/>
                <a:cs typeface="Times New Roman" panose="02020603050405020304" pitchFamily="18" charset="0"/>
              </a:rPr>
              <a:t>  that he would be determined to live and die with the country. He  jumped  into the </a:t>
            </a:r>
            <a:r>
              <a:rPr lang="en-US" altLang="zh-CN" sz="2400" dirty="0" err="1">
                <a:latin typeface="Times New Roman" panose="02020603050405020304" pitchFamily="18" charset="0"/>
                <a:cs typeface="Times New Roman" panose="02020603050405020304" pitchFamily="18" charset="0"/>
              </a:rPr>
              <a:t>Miluo</a:t>
            </a:r>
            <a:r>
              <a:rPr lang="en-US" altLang="zh-CN" sz="2400" dirty="0">
                <a:latin typeface="Times New Roman" panose="02020603050405020304" pitchFamily="18" charset="0"/>
                <a:cs typeface="Times New Roman" panose="02020603050405020304" pitchFamily="18" charset="0"/>
              </a:rPr>
              <a:t> river  </a:t>
            </a:r>
            <a:r>
              <a:rPr lang="en-US" altLang="zh-CN" sz="2400" u="sng" dirty="0">
                <a:latin typeface="Times New Roman" panose="02020603050405020304" pitchFamily="18" charset="0"/>
                <a:cs typeface="Times New Roman" panose="02020603050405020304" pitchFamily="18" charset="0"/>
              </a:rPr>
              <a:t>     14     </a:t>
            </a:r>
            <a:r>
              <a:rPr lang="en-US" altLang="zh-CN" sz="2400" dirty="0">
                <a:latin typeface="Times New Roman" panose="02020603050405020304" pitchFamily="18" charset="0"/>
                <a:cs typeface="Times New Roman" panose="02020603050405020304" pitchFamily="18" charset="0"/>
              </a:rPr>
              <a:t> the 5th day of the 5th month with a stone held in his arms to put an end to his </a:t>
            </a:r>
            <a:r>
              <a:rPr lang="en-US" altLang="zh-CN" sz="2400" u="sng" dirty="0">
                <a:latin typeface="Times New Roman" panose="02020603050405020304" pitchFamily="18" charset="0"/>
                <a:cs typeface="Times New Roman" panose="02020603050405020304" pitchFamily="18" charset="0"/>
              </a:rPr>
              <a:t>      15     </a:t>
            </a:r>
            <a:r>
              <a:rPr lang="en-US" altLang="zh-CN" sz="2400" dirty="0">
                <a:latin typeface="Times New Roman" panose="02020603050405020304" pitchFamily="18" charset="0"/>
                <a:cs typeface="Times New Roman" panose="02020603050405020304" pitchFamily="18" charset="0"/>
              </a:rPr>
              <a:t> life. </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当图网www.99ppt.com">
  <a:themeElements>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5mg4jyq2">
      <a:majorFont>
        <a:latin typeface="Adobe Arabic"/>
        <a:ea typeface="微软雅黑"/>
        <a:cs typeface=""/>
      </a:majorFont>
      <a:minorFont>
        <a:latin typeface="Adobe Arabic"/>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815975" rtl="0" eaLnBrk="1" fontAlgn="base" latinLnBrk="0" hangingPunct="1">
          <a:lnSpc>
            <a:spcPct val="100000"/>
          </a:lnSpc>
          <a:spcBef>
            <a:spcPct val="0"/>
          </a:spcBef>
          <a:spcAft>
            <a:spcPct val="0"/>
          </a:spcAft>
          <a:buClrTx/>
          <a:buSzTx/>
          <a:buFontTx/>
          <a:buNone/>
          <a:defRPr kumimoji="0" lang="en-US" sz="16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815975" rtl="0" eaLnBrk="1" fontAlgn="base" latinLnBrk="0" hangingPunct="1">
          <a:lnSpc>
            <a:spcPct val="100000"/>
          </a:lnSpc>
          <a:spcBef>
            <a:spcPct val="0"/>
          </a:spcBef>
          <a:spcAft>
            <a:spcPct val="0"/>
          </a:spcAft>
          <a:buClrTx/>
          <a:buSzTx/>
          <a:buFontTx/>
          <a:buNone/>
          <a:defRPr kumimoji="0" lang="en-US" sz="16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sample 1">
        <a:dk1>
          <a:srgbClr val="1A3E86"/>
        </a:dk1>
        <a:lt1>
          <a:srgbClr val="C1CFDD"/>
        </a:lt1>
        <a:dk2>
          <a:srgbClr val="000000"/>
        </a:dk2>
        <a:lt2>
          <a:srgbClr val="B2B2B2"/>
        </a:lt2>
        <a:accent1>
          <a:srgbClr val="4AAAC0"/>
        </a:accent1>
        <a:accent2>
          <a:srgbClr val="6600FF"/>
        </a:accent2>
        <a:accent3>
          <a:srgbClr val="DDE4EB"/>
        </a:accent3>
        <a:accent4>
          <a:srgbClr val="143472"/>
        </a:accent4>
        <a:accent5>
          <a:srgbClr val="B1D2DC"/>
        </a:accent5>
        <a:accent6>
          <a:srgbClr val="5C00E7"/>
        </a:accent6>
        <a:hlink>
          <a:srgbClr val="006699"/>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2B166E"/>
        </a:dk1>
        <a:lt1>
          <a:srgbClr val="AADBFC"/>
        </a:lt1>
        <a:dk2>
          <a:srgbClr val="003366"/>
        </a:dk2>
        <a:lt2>
          <a:srgbClr val="B2B2B2"/>
        </a:lt2>
        <a:accent1>
          <a:srgbClr val="19B17B"/>
        </a:accent1>
        <a:accent2>
          <a:srgbClr val="E57B1B"/>
        </a:accent2>
        <a:accent3>
          <a:srgbClr val="D2EAFD"/>
        </a:accent3>
        <a:accent4>
          <a:srgbClr val="23115D"/>
        </a:accent4>
        <a:accent5>
          <a:srgbClr val="ABD5BF"/>
        </a:accent5>
        <a:accent6>
          <a:srgbClr val="CF6F17"/>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themeOverride>
</file>

<file path=ppt/theme/themeOverride2.xml><?xml version="1.0" encoding="utf-8"?>
<a:themeOverride xmlns:a="http://schemas.openxmlformats.org/drawingml/2006/main">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themeOverride>
</file>

<file path=ppt/theme/themeOverride3.xml><?xml version="1.0" encoding="utf-8"?>
<a:themeOverride xmlns:a="http://schemas.openxmlformats.org/drawingml/2006/main">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themeOverride>
</file>

<file path=docProps/app.xml><?xml version="1.0" encoding="utf-8"?>
<Properties xmlns="http://schemas.openxmlformats.org/officeDocument/2006/extended-properties" xmlns:vt="http://schemas.openxmlformats.org/officeDocument/2006/docPropsVTypes">
  <TotalTime>0</TotalTime>
  <Words>18327</Words>
  <Application>WPS 演示</Application>
  <PresentationFormat>自定义</PresentationFormat>
  <Paragraphs>348</Paragraphs>
  <Slides>30</Slides>
  <Notes>28</Notes>
  <HiddenSlides>0</HiddenSlides>
  <MMClips>5</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30</vt:i4>
      </vt:variant>
    </vt:vector>
  </HeadingPairs>
  <TitlesOfParts>
    <vt:vector size="48" baseType="lpstr">
      <vt:lpstr>Arial</vt:lpstr>
      <vt:lpstr>宋体</vt:lpstr>
      <vt:lpstr>Wingdings</vt:lpstr>
      <vt:lpstr>Verdana</vt:lpstr>
      <vt:lpstr>Times New Roman</vt:lpstr>
      <vt:lpstr>HelveticaNeue</vt:lpstr>
      <vt:lpstr>Corbel</vt:lpstr>
      <vt:lpstr>华文新魏</vt:lpstr>
      <vt:lpstr>字魂73号-江南手书</vt:lpstr>
      <vt:lpstr>等线</vt:lpstr>
      <vt:lpstr>微软雅黑</vt:lpstr>
      <vt:lpstr>Arial Unicode MS</vt:lpstr>
      <vt:lpstr>So</vt:lpstr>
      <vt:lpstr>Segoe Print</vt:lpstr>
      <vt:lpstr>Calibri</vt:lpstr>
      <vt:lpstr>Tahoma</vt:lpstr>
      <vt:lpstr>Adobe Arabic</vt:lpstr>
      <vt:lpstr>当图网www.99ppt.com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当图网www.99ppt.com</dc:title>
  <dc:creator/>
  <cp:lastModifiedBy>南山有谷堆</cp:lastModifiedBy>
  <cp:revision>5</cp:revision>
  <dcterms:created xsi:type="dcterms:W3CDTF">2018-05-23T05:20:00Z</dcterms:created>
  <dcterms:modified xsi:type="dcterms:W3CDTF">2021-06-11T05:44:25Z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