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401" r:id="rId3"/>
    <p:sldId id="270" r:id="rId4"/>
    <p:sldId id="358" r:id="rId5"/>
    <p:sldId id="353" r:id="rId6"/>
    <p:sldId id="354" r:id="rId7"/>
    <p:sldId id="372" r:id="rId8"/>
    <p:sldId id="355" r:id="rId9"/>
    <p:sldId id="356" r:id="rId11"/>
    <p:sldId id="357" r:id="rId12"/>
    <p:sldId id="380" r:id="rId13"/>
    <p:sldId id="381" r:id="rId14"/>
    <p:sldId id="382" r:id="rId15"/>
    <p:sldId id="383" r:id="rId16"/>
    <p:sldId id="384" r:id="rId17"/>
    <p:sldId id="385" r:id="rId18"/>
    <p:sldId id="386" r:id="rId19"/>
    <p:sldId id="387" r:id="rId20"/>
    <p:sldId id="388" r:id="rId21"/>
    <p:sldId id="393" r:id="rId22"/>
    <p:sldId id="394" r:id="rId23"/>
    <p:sldId id="395" r:id="rId24"/>
    <p:sldId id="396" r:id="rId25"/>
    <p:sldId id="332" r:id="rId26"/>
    <p:sldId id="277" r:id="rId27"/>
    <p:sldId id="278" r:id="rId28"/>
    <p:sldId id="287"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6"/>
        <p:guide pos="38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9.xml"/><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media/media2.mp3"/></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202565" y="104139"/>
            <a:ext cx="11497310" cy="119888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2</a:t>
            </a:r>
            <a:r>
              <a:rPr sz="3600">
                <a:latin typeface="+mj-lt"/>
                <a:cs typeface="+mj-lt"/>
              </a:rPr>
              <a:t>. </a:t>
            </a:r>
            <a:r>
              <a:rPr lang="en-US" sz="3600">
                <a:latin typeface="+mj-lt"/>
                <a:cs typeface="+mj-lt"/>
              </a:rPr>
              <a:t>Friendship among the apes  </a:t>
            </a:r>
            <a:endParaRPr lang="en-US" sz="3600">
              <a:latin typeface="+mj-lt"/>
              <a:cs typeface="+mj-lt"/>
            </a:endParaRPr>
          </a:p>
          <a:p>
            <a:pPr algn="ctr">
              <a:defRPr sz="2800" b="1">
                <a:latin typeface="+mn-lt"/>
                <a:ea typeface="+mn-ea"/>
                <a:cs typeface="+mn-cs"/>
                <a:sym typeface="Helvetica"/>
              </a:defRPr>
            </a:pPr>
            <a:r>
              <a:rPr lang="en-US" sz="3600">
                <a:latin typeface="+mj-lt"/>
                <a:cs typeface="+mj-lt"/>
              </a:rPr>
              <a:t>  </a:t>
            </a:r>
            <a:r>
              <a:rPr lang="zh-CN" altLang="en-US" sz="3600">
                <a:solidFill>
                  <a:schemeClr val="accent2"/>
                </a:solidFill>
                <a:latin typeface="微软雅黑" panose="020B0503020204020204" charset="-122"/>
                <a:ea typeface="微软雅黑" panose="020B0503020204020204" charset="-122"/>
                <a:cs typeface="Arial" panose="020B0604020202020204" pitchFamily="34" charset="0"/>
              </a:rPr>
              <a:t>  猩猩之间的友谊</a:t>
            </a:r>
            <a:endParaRPr lang="zh-CN" altLang="en-US" sz="36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4522470" y="2173605"/>
            <a:ext cx="3714115" cy="2752725"/>
          </a:xfrm>
          <a:prstGeom prst="rect">
            <a:avLst/>
          </a:prstGeom>
          <a:noFill/>
          <a:ln>
            <a:noFill/>
          </a:ln>
        </p:spPr>
      </p:pic>
      <p:pic>
        <p:nvPicPr>
          <p:cNvPr id="3" name="图片 2"/>
          <p:cNvPicPr>
            <a:picLocks noChangeAspect="1"/>
          </p:cNvPicPr>
          <p:nvPr/>
        </p:nvPicPr>
        <p:blipFill>
          <a:blip r:embed="rId2"/>
          <a:srcRect r="5084"/>
          <a:stretch>
            <a:fillRect/>
          </a:stretch>
        </p:blipFill>
        <p:spPr>
          <a:xfrm>
            <a:off x="8236585" y="1118870"/>
            <a:ext cx="3841115" cy="2352040"/>
          </a:xfrm>
          <a:prstGeom prst="rect">
            <a:avLst/>
          </a:prstGeom>
        </p:spPr>
      </p:pic>
      <p:pic>
        <p:nvPicPr>
          <p:cNvPr id="4" name="图片 3"/>
          <p:cNvPicPr>
            <a:picLocks noChangeAspect="1"/>
          </p:cNvPicPr>
          <p:nvPr/>
        </p:nvPicPr>
        <p:blipFill>
          <a:blip r:embed="rId3"/>
          <a:srcRect l="2373" r="1952"/>
          <a:stretch>
            <a:fillRect/>
          </a:stretch>
        </p:blipFill>
        <p:spPr>
          <a:xfrm>
            <a:off x="107315" y="3662045"/>
            <a:ext cx="4326890" cy="252603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759460"/>
            <a:ext cx="12238355" cy="5723890"/>
          </a:xfrm>
          <a:prstGeom prst="rect">
            <a:avLst/>
          </a:prstGeom>
          <a:noFill/>
        </p:spPr>
        <p:txBody>
          <a:bodyPr wrap="square" rtlCol="0" anchor="t">
            <a:spAutoFit/>
          </a:bodyPr>
          <a:p>
            <a:pPr fontAlgn="auto">
              <a:lnSpc>
                <a:spcPct val="100000"/>
              </a:lnSpc>
            </a:pPr>
            <a:r>
              <a:rPr lang="en-US" altLang="zh-CN" sz="28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Chimpanzees and gorillas can be pals. </a:t>
            </a:r>
            <a:endParaRPr sz="2600">
              <a:latin typeface="Times New Roman" panose="02020603050405020304" charset="0"/>
              <a:cs typeface="Times New Roman" panose="02020603050405020304" charset="0"/>
            </a:endParaRPr>
          </a:p>
          <a:p>
            <a:pPr fontAlgn="auto">
              <a:lnSpc>
                <a:spcPct val="1000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That’s the conclusion of a two- decade study</a:t>
            </a:r>
            <a:r>
              <a:rPr lang="en-US" sz="2600">
                <a:latin typeface="Times New Roman" panose="02020603050405020304" charset="0"/>
                <a:cs typeface="Times New Roman" panose="02020603050405020304" charset="0"/>
              </a:rPr>
              <a:t>_________</a:t>
            </a:r>
            <a:r>
              <a:rPr sz="2600">
                <a:latin typeface="Times New Roman" panose="02020603050405020304" charset="0"/>
                <a:cs typeface="Times New Roman" panose="02020603050405020304" charset="0"/>
              </a:rPr>
              <a:t> analyzed social inter</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actions between the two primate species in the Republic of Congo, says NPR .org. Researchers in Nouabalé- Ndoki Park observed gorillas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follow</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calls of chimps to ripe fig trees and then feeding alongside them. They also saw</a:t>
            </a:r>
            <a:r>
              <a:rPr lang="en-US" sz="2600">
                <a:latin typeface="Times New Roman" panose="02020603050405020304" charset="0"/>
                <a:cs typeface="Times New Roman" panose="02020603050405020304" charset="0"/>
              </a:rPr>
              <a:t> ____</a:t>
            </a:r>
            <a:r>
              <a:rPr sz="2600">
                <a:latin typeface="Times New Roman" panose="02020603050405020304" charset="0"/>
                <a:cs typeface="Times New Roman" panose="02020603050405020304" charset="0"/>
              </a:rPr>
              <a:t> young of the two species playing with each other. And when bands of the two groups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encounter</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each other, gorillas and chimps would scan the other side and approach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individual</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they knew. Chimps even mimicked gorillas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beating their chests.</a:t>
            </a:r>
            <a:endParaRPr sz="2600">
              <a:latin typeface="Times New Roman" panose="02020603050405020304" charset="0"/>
              <a:cs typeface="Times New Roman" panose="02020603050405020304" charset="0"/>
            </a:endParaRPr>
          </a:p>
          <a:p>
            <a:pPr fontAlgn="auto">
              <a:lnSpc>
                <a:spcPct val="100000"/>
              </a:lnSpc>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researchers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theorize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that these quasi</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friendships might form to help avoid predators,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they concluded the more likely </a:t>
            </a:r>
            <a:r>
              <a:rPr lang="en-US" altLang="zh-CN" sz="2600">
                <a:solidFill>
                  <a:srgbClr val="3333FF"/>
                </a:solidFill>
                <a:latin typeface="Times New Roman" panose="02020603050405020304" charset="0"/>
                <a:cs typeface="Times New Roman" panose="02020603050405020304" charset="0"/>
              </a:rPr>
              <a:t>incentive</a:t>
            </a:r>
            <a:r>
              <a:rPr sz="2600">
                <a:latin typeface="Times New Roman" panose="02020603050405020304" charset="0"/>
                <a:cs typeface="Times New Roman" panose="02020603050405020304" charset="0"/>
              </a:rPr>
              <a:t> was to find food. The close relationships did sometimes result in aggressive displays and spats, but those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rare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t>
            </a:r>
            <a:r>
              <a:rPr lang="en-US" altLang="zh-CN" sz="2600">
                <a:solidFill>
                  <a:srgbClr val="3333FF"/>
                </a:solidFill>
                <a:latin typeface="Times New Roman" panose="02020603050405020304" charset="0"/>
                <a:cs typeface="Times New Roman" panose="02020603050405020304" charset="0"/>
              </a:rPr>
              <a:t>escalate</a:t>
            </a:r>
            <a:r>
              <a:rPr sz="2600">
                <a:latin typeface="Times New Roman" panose="02020603050405020304" charset="0"/>
                <a:cs typeface="Times New Roman" panose="02020603050405020304" charset="0"/>
              </a:rPr>
              <a:t>d to serious violence. Co- author Jake Funkhouser, from Washington University, says the findings indicate “a depth of social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aware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and myriad social transmission path ways not previously imagined.”</a:t>
            </a:r>
            <a:endParaRPr sz="2600">
              <a:latin typeface="Times New Roman" panose="02020603050405020304" charset="0"/>
              <a:cs typeface="Times New Roman" panose="02020603050405020304" charset="0"/>
            </a:endParaRPr>
          </a:p>
        </p:txBody>
      </p:sp>
      <p:sp>
        <p:nvSpPr>
          <p:cNvPr id="1048598" name="文本框 4"/>
          <p:cNvSpPr txBox="1"/>
          <p:nvPr/>
        </p:nvSpPr>
        <p:spPr>
          <a:xfrm>
            <a:off x="1753235" y="33020"/>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周刊报道</a:t>
            </a:r>
            <a:r>
              <a:rPr sz="2400" b="1">
                <a:solidFill>
                  <a:srgbClr val="ED7D31"/>
                </a:solidFill>
                <a:latin typeface="微软雅黑" panose="020B0503020204020204" charset="-122"/>
                <a:ea typeface="微软雅黑" panose="020B0503020204020204" charset="-122"/>
                <a:cs typeface="微软雅黑" panose="020B0503020204020204" charset="-122"/>
              </a:rPr>
              <a:t>》2022年1</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lang="en-US" altLang="zh-CN" sz="2400" b="1">
                <a:solidFill>
                  <a:srgbClr val="ED7D31"/>
                </a:solidFill>
                <a:latin typeface="微软雅黑" panose="020B0503020204020204" charset="-122"/>
                <a:ea typeface="微软雅黑" panose="020B0503020204020204" charset="-122"/>
                <a:cs typeface="微软雅黑" panose="020B0503020204020204" charset="-122"/>
              </a:rPr>
              <a:t>21</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75323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3" name="文本框 2"/>
          <p:cNvSpPr txBox="1"/>
          <p:nvPr/>
        </p:nvSpPr>
        <p:spPr>
          <a:xfrm>
            <a:off x="6482715" y="1184910"/>
            <a:ext cx="14160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a:t>
            </a:r>
            <a:r>
              <a:rPr lang="en-US" sz="2600">
                <a:solidFill>
                  <a:srgbClr val="FF0000"/>
                </a:solidFill>
                <a:latin typeface="Times New Roman" panose="02020603050405020304" charset="0"/>
                <a:cs typeface="Times New Roman" panose="02020603050405020304" charset="0"/>
                <a:sym typeface="+mn-ea"/>
              </a:rPr>
              <a:t>/which</a:t>
            </a:r>
            <a:r>
              <a:rPr sz="2600">
                <a:solidFill>
                  <a:srgbClr val="FF0000"/>
                </a:solidFill>
                <a:latin typeface="Times New Roman" panose="02020603050405020304" charset="0"/>
                <a:cs typeface="Times New Roman" panose="02020603050405020304" charset="0"/>
                <a:sym typeface="+mn-ea"/>
              </a:rPr>
              <a:t>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7337425" y="2401570"/>
            <a:ext cx="5613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the</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038475" y="4400550"/>
            <a:ext cx="7264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but </a:t>
            </a:r>
            <a:endParaRPr sz="26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928995" y="3600450"/>
            <a:ext cx="44259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by</a:t>
            </a:r>
            <a:endParaRPr sz="26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786380" y="4000500"/>
            <a:ext cx="223456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had theorized</a:t>
            </a:r>
            <a:endParaRPr sz="26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522845" y="5571490"/>
            <a:ext cx="18694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awareness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8895080" y="3228975"/>
            <a:ext cx="16090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individuals</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1124565" y="4800600"/>
            <a:ext cx="85407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rarely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8011160" y="2801620"/>
            <a:ext cx="176657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encountered </a:t>
            </a:r>
            <a:endParaRPr sz="26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5550535" y="2001520"/>
            <a:ext cx="145034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following</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62052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incentive</a:t>
            </a:r>
            <a:r>
              <a:rPr lang="en-US" altLang="zh-CN" sz="2800">
                <a:latin typeface="Times New Roman" panose="02020603050405020304" charset="0"/>
                <a:ea typeface="华文中宋" panose="02010600040101010101" charset="-122"/>
                <a:cs typeface="Times New Roman" panose="02020603050405020304" charset="0"/>
                <a:sym typeface="+mn-ea"/>
              </a:rPr>
              <a:t>: something that encourages you to do sth.    </a:t>
            </a:r>
            <a:r>
              <a:rPr lang="zh-CN" altLang="en-US" sz="2800">
                <a:latin typeface="Times New Roman" panose="02020603050405020304" charset="0"/>
                <a:ea typeface="华文中宋" panose="02010600040101010101" charset="-122"/>
                <a:cs typeface="Times New Roman" panose="02020603050405020304" charset="0"/>
                <a:sym typeface="+mn-ea"/>
              </a:rPr>
              <a:t>激励；刺激；鼓励</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Neither side would have a real incentive to start a war. Ergo, peace would reign.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双方都没有发动战争的真实动机。因此，和平将会到来</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indent="0" algn="l">
              <a:lnSpc>
                <a:spcPct val="90000"/>
              </a:lnSpc>
              <a:spcBef>
                <a:spcPts val="1000"/>
              </a:spcBef>
              <a:buClrTx/>
              <a:buSzTx/>
              <a:buFont typeface="Wingdings" panose="05000000000000000000" charset="0"/>
              <a:buNone/>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escalate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become or make sth greater, worse, more serious, etc.</a:t>
            </a:r>
            <a:r>
              <a:rPr lang="en-US" altLang="zh-CN" sz="2800"/>
              <a:t>   </a:t>
            </a:r>
            <a:endParaRPr lang="en-US" altLang="zh-CN" sz="2800"/>
          </a:p>
          <a:p>
            <a:pPr algn="l">
              <a:lnSpc>
                <a:spcPct val="90000"/>
              </a:lnSpc>
              <a:spcBef>
                <a:spcPts val="1000"/>
              </a:spcBef>
              <a:buClrTx/>
              <a:buSzTx/>
              <a:buFont typeface="Wingdings" panose="05000000000000000000" charset="0"/>
              <a:buNone/>
            </a:pP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使）逐步扩大，不断恶化，加剧</a:t>
            </a:r>
            <a:endParaRPr lang="zh-CN" sz="2800">
              <a:latin typeface="华文中宋" panose="02010600040101010101" charset="-122"/>
              <a:ea typeface="华文中宋" panose="02010600040101010101" charset="-122"/>
              <a:cs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Conditions are still very tense and the fighting could escalate at any time. .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形势依然很紧张，战斗随时可能升级。</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134735"/>
            <a:ext cx="637349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The fighting escalated into a full-scale war.</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116455"/>
            <a:ext cx="571309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没有使人们节约燃料的鼓励办法。</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65100" y="3134360"/>
            <a:ext cx="6602095"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69545" y="6635750"/>
            <a:ext cx="6264275" cy="222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612765"/>
            <a:ext cx="9986010" cy="521970"/>
          </a:xfrm>
          <a:prstGeom prst="rect">
            <a:avLst/>
          </a:prstGeom>
          <a:noFill/>
        </p:spPr>
        <p:txBody>
          <a:bodyPr wrap="square" rtlCol="0" anchor="t">
            <a:spAutoFit/>
          </a:bodyPr>
          <a:p>
            <a:pPr algn="l">
              <a:buClrTx/>
              <a:buSzTx/>
              <a:buFontTx/>
            </a:pPr>
            <a:r>
              <a:rPr lang="zh-CN" sz="2800">
                <a:latin typeface="华文中宋" panose="02010600040101010101" charset="-122"/>
                <a:ea typeface="华文中宋" panose="02010600040101010101" charset="-122"/>
                <a:cs typeface="华文中宋" panose="02010600040101010101" charset="-122"/>
              </a:rPr>
              <a:t>这场交战逐步扩大为全面战争。</a:t>
            </a:r>
            <a:endParaRPr lang="en-US" altLang="zh-CN"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127635" y="211645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07645" y="2638425"/>
            <a:ext cx="656780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There is no incentive for people to save fuel. </a:t>
            </a:r>
            <a:endParaRPr lang="en-US" sz="2800"/>
          </a:p>
        </p:txBody>
      </p:sp>
      <p:sp>
        <p:nvSpPr>
          <p:cNvPr id="5" name="文本框 4"/>
          <p:cNvSpPr txBox="1"/>
          <p:nvPr/>
        </p:nvSpPr>
        <p:spPr>
          <a:xfrm>
            <a:off x="125095" y="5643245"/>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56845" y="3825240"/>
            <a:ext cx="11870055" cy="28543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1155" y="4056380"/>
            <a:ext cx="11818620" cy="1476375"/>
          </a:xfrm>
          <a:prstGeom prst="rect">
            <a:avLst/>
          </a:prstGeom>
          <a:noFill/>
        </p:spPr>
        <p:txBody>
          <a:bodyPr wrap="square">
            <a:spAutoFit/>
          </a:bodyPr>
          <a:lstStyle/>
          <a:p>
            <a:pPr algn="l"/>
            <a:r>
              <a:rPr lang="en-US" altLang="zh-CN" sz="3000">
                <a:latin typeface="Times New Roman" panose="02020603050405020304" charset="0"/>
                <a:cs typeface="Times New Roman" panose="02020603050405020304" charset="0"/>
                <a:sym typeface="+mn-ea"/>
              </a:rPr>
              <a:t>The researchers had theorized that these quasi-_x0002_friendships might form to help avoid predators, but they concluded the more likely incentive was to find food.</a:t>
            </a:r>
            <a:endParaRPr lang="en-US" altLang="zh-CN" sz="3000">
              <a:latin typeface="Times New Roman" panose="02020603050405020304" charset="0"/>
              <a:cs typeface="Times New Roman" panose="02020603050405020304" charset="0"/>
              <a:sym typeface="+mn-ea"/>
            </a:endParaRPr>
          </a:p>
        </p:txBody>
      </p:sp>
      <p:sp>
        <p:nvSpPr>
          <p:cNvPr id="4" name="文本框 3"/>
          <p:cNvSpPr txBox="1"/>
          <p:nvPr/>
        </p:nvSpPr>
        <p:spPr>
          <a:xfrm>
            <a:off x="307975" y="56845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82700" y="5652135"/>
            <a:ext cx="10513060" cy="891540"/>
          </a:xfrm>
          <a:prstGeom prst="rect">
            <a:avLst/>
          </a:prstGeom>
          <a:noFill/>
        </p:spPr>
        <p:txBody>
          <a:bodyPr wrap="square" rtlCol="0">
            <a:spAutoFit/>
          </a:bodyPr>
          <a:lstStyle/>
          <a:p>
            <a:pPr algn="l">
              <a:buClrTx/>
              <a:buSzTx/>
              <a:buFontTx/>
            </a:pPr>
            <a:r>
              <a:rPr lang="zh-CN" sz="2600">
                <a:latin typeface="华文中宋" panose="02010600040101010101" charset="-122"/>
                <a:ea typeface="华文中宋" panose="02010600040101010101" charset="-122"/>
              </a:rPr>
              <a:t>研究人员认为</a:t>
            </a:r>
            <a:r>
              <a:rPr lang="zh-CN" sz="2600">
                <a:latin typeface="华文中宋" panose="02010600040101010101" charset="-122"/>
                <a:ea typeface="华文中宋" panose="02010600040101010101" charset="-122"/>
                <a:sym typeface="+mn-ea"/>
              </a:rPr>
              <a:t>理论上</a:t>
            </a:r>
            <a:r>
              <a:rPr lang="zh-CN" sz="2600">
                <a:latin typeface="华文中宋" panose="02010600040101010101" charset="-122"/>
                <a:ea typeface="华文中宋" panose="02010600040101010101" charset="-122"/>
              </a:rPr>
              <a:t>这种准友谊可能是为了帮助躲避捕食者，但他们得出的结论是，更有可能的动机是寻找食物。</a:t>
            </a:r>
            <a:endParaRPr lang="zh-CN"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08025"/>
            <a:ext cx="11856085" cy="255206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07975" y="984250"/>
            <a:ext cx="11803380" cy="1014730"/>
          </a:xfrm>
          <a:prstGeom prst="rect">
            <a:avLst/>
          </a:prstGeom>
          <a:noFill/>
        </p:spPr>
        <p:txBody>
          <a:bodyPr wrap="square">
            <a:spAutoFit/>
          </a:bodyPr>
          <a:lstStyle/>
          <a:p>
            <a:pPr algn="l"/>
            <a:r>
              <a:rPr lang="en-US" altLang="zh-CN" sz="3000">
                <a:latin typeface="Times New Roman" panose="02020603050405020304" charset="0"/>
                <a:cs typeface="Times New Roman" panose="02020603050405020304" charset="0"/>
                <a:sym typeface="+mn-ea"/>
              </a:rPr>
              <a:t>And when bands of the two groups encountered each other, gorillas and chimps would scan the other side and approach individuals they knew. </a:t>
            </a:r>
            <a:endParaRPr lang="en-US" altLang="zh-CN" sz="3000">
              <a:latin typeface="Times New Roman" panose="02020603050405020304" charset="0"/>
              <a:cs typeface="Times New Roman" panose="02020603050405020304" charset="0"/>
              <a:sym typeface="+mn-ea"/>
            </a:endParaRPr>
          </a:p>
        </p:txBody>
      </p:sp>
      <p:sp>
        <p:nvSpPr>
          <p:cNvPr id="12" name="文本框 11"/>
          <p:cNvSpPr txBox="1"/>
          <p:nvPr/>
        </p:nvSpPr>
        <p:spPr>
          <a:xfrm>
            <a:off x="351155" y="22091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70025" y="2122170"/>
            <a:ext cx="105949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当两组</a:t>
            </a:r>
            <a:r>
              <a:rPr lang="zh-CN" sz="2600">
                <a:latin typeface="华文中宋" panose="02010600040101010101" charset="-122"/>
                <a:ea typeface="华文中宋" panose="02010600040101010101" charset="-122"/>
              </a:rPr>
              <a:t>不同种类的猩猩</a:t>
            </a:r>
            <a:r>
              <a:rPr sz="2600">
                <a:latin typeface="华文中宋" panose="02010600040101010101" charset="-122"/>
                <a:ea typeface="华文中宋" panose="02010600040101010101" charset="-122"/>
              </a:rPr>
              <a:t>相遇时，大猩猩和黑猩猩会扫视另一边</a:t>
            </a:r>
            <a:r>
              <a:rPr lang="zh-CN" sz="2600">
                <a:latin typeface="华文中宋" panose="02010600040101010101" charset="-122"/>
                <a:ea typeface="华文中宋" panose="02010600040101010101" charset="-122"/>
              </a:rPr>
              <a:t>的情况</a:t>
            </a:r>
            <a:r>
              <a:rPr sz="2600">
                <a:latin typeface="华文中宋" panose="02010600040101010101" charset="-122"/>
                <a:ea typeface="华文中宋" panose="02010600040101010101" charset="-122"/>
              </a:rPr>
              <a:t>，</a:t>
            </a:r>
            <a:r>
              <a:rPr lang="zh-CN" sz="2600">
                <a:latin typeface="华文中宋" panose="02010600040101010101" charset="-122"/>
                <a:ea typeface="华文中宋" panose="02010600040101010101" charset="-122"/>
              </a:rPr>
              <a:t>然后</a:t>
            </a:r>
            <a:r>
              <a:rPr sz="2600">
                <a:latin typeface="华文中宋" panose="02010600040101010101" charset="-122"/>
                <a:ea typeface="华文中宋" panose="02010600040101010101" charset="-122"/>
              </a:rPr>
              <a:t>接近他们认识的</a:t>
            </a:r>
            <a:r>
              <a:rPr lang="zh-CN" sz="2600">
                <a:latin typeface="华文中宋" panose="02010600040101010101" charset="-122"/>
                <a:ea typeface="华文中宋" panose="02010600040101010101" charset="-122"/>
              </a:rPr>
              <a:t>猩猩</a:t>
            </a:r>
            <a:r>
              <a:rPr sz="2600">
                <a:latin typeface="华文中宋" panose="02010600040101010101" charset="-122"/>
                <a:ea typeface="华文中宋" panose="02010600040101010101" charset="-122"/>
              </a:rPr>
              <a:t>。</a:t>
            </a:r>
            <a:endParaRPr sz="26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p:nvPr/>
        </p:nvSpPr>
        <p:spPr>
          <a:xfrm>
            <a:off x="247650" y="158750"/>
            <a:ext cx="12034520" cy="5384800"/>
          </a:xfrm>
          <a:prstGeom prst="rect">
            <a:avLst/>
          </a:prstGeom>
          <a:solidFill>
            <a:schemeClr val="bg1"/>
          </a:solidFill>
          <a:ln w="12700">
            <a:solidFill>
              <a:schemeClr val="bg1"/>
            </a:solidFill>
            <a:miter lim="400000"/>
          </a:ln>
        </p:spPr>
        <p:txBody>
          <a:bodyPr wrap="square" lIns="45719" rIns="45719">
            <a:spAutoFit/>
          </a:bodyPr>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sym typeface="+mn-ea"/>
              </a:rPr>
              <a:t>Women in fifties face £7,000 pay gap</a:t>
            </a:r>
            <a:endParaRPr lang="en-US" sz="3600">
              <a:latin typeface="+mj-lt"/>
              <a:cs typeface="+mj-lt"/>
              <a:sym typeface="+mn-ea"/>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sym typeface="+mn-ea"/>
              </a:rPr>
              <a:t>50岁的女性面临7000英镑的收入差距</a:t>
            </a:r>
            <a:r>
              <a:rPr lang="en-US" sz="3600">
                <a:latin typeface="+mj-lt"/>
                <a:cs typeface="+mj-lt"/>
                <a:sym typeface="+mn-ea"/>
              </a:rPr>
              <a:t> </a:t>
            </a: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sz="3600">
              <a:solidFill>
                <a:srgbClr val="ED7D31"/>
              </a:solidFill>
              <a:latin typeface="+mj-lt"/>
              <a:ea typeface="微软雅黑" panose="020B0503020204020204" charset="-122"/>
              <a:cs typeface="+mj-lt"/>
              <a:sym typeface="+mn-ea"/>
            </a:endParaRPr>
          </a:p>
          <a:p>
            <a:pPr algn="ctr">
              <a:defRPr sz="2800" b="1">
                <a:latin typeface="+mn-lt"/>
                <a:ea typeface="+mn-ea"/>
                <a:cs typeface="+mn-cs"/>
                <a:sym typeface="Helvetica"/>
              </a:defRPr>
            </a:pPr>
            <a:endParaRPr lang="en-US" sz="3600" b="1">
              <a:solidFill>
                <a:srgbClr val="ED7D31"/>
              </a:solidFill>
              <a:latin typeface="微软雅黑" panose="020B0503020204020204" charset="-122"/>
              <a:ea typeface="微软雅黑" panose="020B0503020204020204" charset="-122"/>
              <a:cs typeface="微软雅黑" panose="020B0503020204020204" charset="-122"/>
            </a:endParaRPr>
          </a:p>
          <a:p>
            <a:pPr algn="ctr">
              <a:defRPr sz="2800" b="1">
                <a:latin typeface="+mn-lt"/>
                <a:ea typeface="+mn-ea"/>
                <a:cs typeface="+mn-cs"/>
                <a:sym typeface="Helvetica"/>
              </a:defRPr>
            </a:pPr>
            <a:endParaRPr sz="3600">
              <a:latin typeface="+mj-lt"/>
              <a:cs typeface="+mj-lt"/>
            </a:endParaRPr>
          </a:p>
          <a:p>
            <a:pPr algn="ctr">
              <a:defRPr sz="2800" b="1">
                <a:latin typeface="+mn-lt"/>
                <a:ea typeface="+mn-ea"/>
                <a:cs typeface="+mn-cs"/>
                <a:sym typeface="Helvetica"/>
              </a:defRPr>
            </a:pPr>
            <a:endParaRPr lang="en-US" sz="3600">
              <a:latin typeface="+mj-lt"/>
              <a:cs typeface="+mj-lt"/>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nvPicPr>
        <p:blipFill>
          <a:blip r:embed="rId1"/>
          <a:stretch>
            <a:fillRect/>
          </a:stretch>
        </p:blipFill>
        <p:spPr>
          <a:xfrm>
            <a:off x="96520" y="1332865"/>
            <a:ext cx="5126355" cy="3422650"/>
          </a:xfrm>
          <a:prstGeom prst="rect">
            <a:avLst/>
          </a:prstGeom>
        </p:spPr>
      </p:pic>
      <p:pic>
        <p:nvPicPr>
          <p:cNvPr id="6" name="图片 5"/>
          <p:cNvPicPr>
            <a:picLocks noChangeAspect="1"/>
          </p:cNvPicPr>
          <p:nvPr/>
        </p:nvPicPr>
        <p:blipFill>
          <a:blip r:embed="rId2"/>
          <a:stretch>
            <a:fillRect/>
          </a:stretch>
        </p:blipFill>
        <p:spPr>
          <a:xfrm>
            <a:off x="4408805" y="2343150"/>
            <a:ext cx="5064125" cy="2929890"/>
          </a:xfrm>
          <a:prstGeom prst="rect">
            <a:avLst/>
          </a:prstGeom>
        </p:spPr>
      </p:pic>
      <p:pic>
        <p:nvPicPr>
          <p:cNvPr id="8" name="图片 7"/>
          <p:cNvPicPr>
            <a:picLocks noChangeAspect="1"/>
          </p:cNvPicPr>
          <p:nvPr/>
        </p:nvPicPr>
        <p:blipFill>
          <a:blip r:embed="rId3"/>
          <a:stretch>
            <a:fillRect/>
          </a:stretch>
        </p:blipFill>
        <p:spPr>
          <a:xfrm>
            <a:off x="7465695" y="3760470"/>
            <a:ext cx="4653280" cy="3018790"/>
          </a:xfrm>
          <a:prstGeom prst="rect">
            <a:avLst/>
          </a:prstGeom>
        </p:spPr>
      </p:pic>
    </p:spTree>
  </p:cSld>
  <p:clrMapOvr>
    <a:overrideClrMapping bg1="lt1" tx1="dk1" bg2="lt2" tx2="dk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7625" y="404495"/>
            <a:ext cx="12271375" cy="6277610"/>
          </a:xfrm>
          <a:prstGeom prst="rect">
            <a:avLst/>
          </a:prstGeom>
          <a:noFill/>
        </p:spPr>
        <p:txBody>
          <a:bodyPr wrap="square" rtlCol="0" anchor="t">
            <a:spAutoFit/>
          </a:bodyPr>
          <a:p>
            <a:pPr fontAlgn="auto">
              <a:lnSpc>
                <a:spcPct val="95000"/>
              </a:lnSpc>
            </a:pPr>
            <a:r>
              <a:rPr lang="en-US" altLang="zh-CN" sz="2490">
                <a:latin typeface="Times New Roman" panose="02020603050405020304" charset="0"/>
                <a:cs typeface="Times New Roman" panose="02020603050405020304" charset="0"/>
              </a:rPr>
              <a:t>      </a:t>
            </a:r>
            <a:r>
              <a:rPr sz="2490">
                <a:latin typeface="Times New Roman" panose="02020603050405020304" charset="0"/>
                <a:cs typeface="Times New Roman" panose="02020603050405020304" charset="0"/>
              </a:rPr>
              <a:t>Older women workers face the highest gender pay gap in the country with those aged more than 50 paid </a:t>
            </a:r>
            <a:r>
              <a:rPr lang="en-US" sz="2490">
                <a:latin typeface="Times New Roman" panose="02020603050405020304" charset="0"/>
                <a:cs typeface="Times New Roman" panose="02020603050405020304" charset="0"/>
              </a:rPr>
              <a:t>____ </a:t>
            </a:r>
            <a:r>
              <a:rPr sz="2490">
                <a:latin typeface="Times New Roman" panose="02020603050405020304" charset="0"/>
                <a:cs typeface="Times New Roman" panose="02020603050405020304" charset="0"/>
              </a:rPr>
              <a:t> average £7,000 less than their male counterparts.</a:t>
            </a:r>
            <a:endParaRPr sz="2490">
              <a:latin typeface="Times New Roman" panose="02020603050405020304" charset="0"/>
              <a:cs typeface="Times New Roman" panose="02020603050405020304" charset="0"/>
            </a:endParaRPr>
          </a:p>
          <a:p>
            <a:pPr fontAlgn="auto">
              <a:lnSpc>
                <a:spcPct val="95000"/>
              </a:lnSpc>
            </a:pPr>
            <a:r>
              <a:rPr lang="en-US" sz="2490">
                <a:latin typeface="Times New Roman" panose="02020603050405020304" charset="0"/>
                <a:cs typeface="Times New Roman" panose="02020603050405020304" charset="0"/>
              </a:rPr>
              <a:t>      </a:t>
            </a:r>
            <a:r>
              <a:rPr sz="2490">
                <a:latin typeface="Times New Roman" panose="02020603050405020304" charset="0"/>
                <a:cs typeface="Times New Roman" panose="02020603050405020304" charset="0"/>
              </a:rPr>
              <a:t>Research being published today reveals a 24 per cent difference between the median gross annual pay of full</a:t>
            </a:r>
            <a:r>
              <a:rPr lang="en-US" sz="2490">
                <a:latin typeface="Times New Roman" panose="02020603050405020304" charset="0"/>
                <a:cs typeface="Times New Roman" panose="02020603050405020304" charset="0"/>
              </a:rPr>
              <a:t>-</a:t>
            </a:r>
            <a:r>
              <a:rPr sz="2490">
                <a:latin typeface="Times New Roman" panose="02020603050405020304" charset="0"/>
                <a:cs typeface="Times New Roman" panose="02020603050405020304" charset="0"/>
              </a:rPr>
              <a:t>time working men and women aged in their </a:t>
            </a:r>
            <a:r>
              <a:rPr lang="en-US" sz="2490">
                <a:latin typeface="Times New Roman" panose="02020603050405020304" charset="0"/>
                <a:cs typeface="Times New Roman" panose="02020603050405020304" charset="0"/>
              </a:rPr>
              <a:t>______ (</a:t>
            </a:r>
            <a:r>
              <a:rPr sz="2490">
                <a:latin typeface="Times New Roman" panose="02020603050405020304" charset="0"/>
                <a:cs typeface="Times New Roman" panose="02020603050405020304" charset="0"/>
              </a:rPr>
              <a:t>fift</a:t>
            </a:r>
            <a:r>
              <a:rPr lang="en-US" sz="2490">
                <a:latin typeface="Times New Roman" panose="02020603050405020304" charset="0"/>
                <a:cs typeface="Times New Roman" panose="02020603050405020304" charset="0"/>
              </a:rPr>
              <a:t>y)</a:t>
            </a:r>
            <a:r>
              <a:rPr sz="2490">
                <a:latin typeface="Times New Roman" panose="02020603050405020304" charset="0"/>
                <a:cs typeface="Times New Roman" panose="02020603050405020304" charset="0"/>
              </a:rPr>
              <a:t>. That gap rose to 26 per cent for women workers aged older than 60.</a:t>
            </a:r>
            <a:endParaRPr sz="2490">
              <a:latin typeface="Times New Roman" panose="02020603050405020304" charset="0"/>
              <a:cs typeface="Times New Roman" panose="02020603050405020304" charset="0"/>
            </a:endParaRPr>
          </a:p>
          <a:p>
            <a:pPr fontAlgn="auto">
              <a:lnSpc>
                <a:spcPct val="95000"/>
              </a:lnSpc>
            </a:pPr>
            <a:r>
              <a:rPr lang="en-US" sz="2490">
                <a:latin typeface="Times New Roman" panose="02020603050405020304" charset="0"/>
                <a:cs typeface="Times New Roman" panose="02020603050405020304" charset="0"/>
              </a:rPr>
              <a:t>     </a:t>
            </a:r>
            <a:r>
              <a:rPr sz="2490">
                <a:latin typeface="Times New Roman" panose="02020603050405020304" charset="0"/>
                <a:cs typeface="Times New Roman" panose="02020603050405020304" charset="0"/>
              </a:rPr>
              <a:t>A survey for Rest Less, an organisation </a:t>
            </a:r>
            <a:r>
              <a:rPr lang="en-US" sz="2490">
                <a:latin typeface="Times New Roman" panose="02020603050405020304" charset="0"/>
                <a:cs typeface="Times New Roman" panose="02020603050405020304" charset="0"/>
              </a:rPr>
              <a:t>__________ </a:t>
            </a:r>
            <a:r>
              <a:rPr sz="2490">
                <a:latin typeface="Times New Roman" panose="02020603050405020304" charset="0"/>
                <a:cs typeface="Times New Roman" panose="02020603050405020304" charset="0"/>
              </a:rPr>
              <a:t> provides work advice to the over-50s, found that women aged between 50 and 59 earned an average salary of £30,603. That was £7,274 less than men in </a:t>
            </a:r>
            <a:r>
              <a:rPr lang="en-US" sz="2490">
                <a:latin typeface="Times New Roman" panose="02020603050405020304" charset="0"/>
                <a:cs typeface="Times New Roman" panose="02020603050405020304" charset="0"/>
              </a:rPr>
              <a:t>____</a:t>
            </a:r>
            <a:r>
              <a:rPr sz="2490">
                <a:latin typeface="Times New Roman" panose="02020603050405020304" charset="0"/>
                <a:cs typeface="Times New Roman" panose="02020603050405020304" charset="0"/>
              </a:rPr>
              <a:t> same age group. The research team </a:t>
            </a:r>
            <a:r>
              <a:rPr lang="en-US" sz="2490">
                <a:latin typeface="Times New Roman" panose="02020603050405020304" charset="0"/>
                <a:cs typeface="Times New Roman" panose="02020603050405020304" charset="0"/>
              </a:rPr>
              <a:t>__________ (</a:t>
            </a:r>
            <a:r>
              <a:rPr sz="2490">
                <a:latin typeface="Times New Roman" panose="02020603050405020304" charset="0"/>
                <a:cs typeface="Times New Roman" panose="02020603050405020304" charset="0"/>
              </a:rPr>
              <a:t>compare</a:t>
            </a:r>
            <a:r>
              <a:rPr lang="en-US" sz="2490">
                <a:latin typeface="Times New Roman" panose="02020603050405020304" charset="0"/>
                <a:cs typeface="Times New Roman" panose="02020603050405020304" charset="0"/>
              </a:rPr>
              <a:t>) </a:t>
            </a:r>
            <a:r>
              <a:rPr sz="2490">
                <a:latin typeface="Times New Roman" panose="02020603050405020304" charset="0"/>
                <a:cs typeface="Times New Roman" panose="02020603050405020304" charset="0"/>
              </a:rPr>
              <a:t>this year’s data with the previous ten years and found that while the national gender pay gap across all ages </a:t>
            </a:r>
            <a:r>
              <a:rPr lang="en-US" sz="2490">
                <a:latin typeface="Times New Roman" panose="02020603050405020304" charset="0"/>
                <a:cs typeface="Times New Roman" panose="02020603050405020304" charset="0"/>
              </a:rPr>
              <a:t>_____________ (</a:t>
            </a:r>
            <a:r>
              <a:rPr sz="2490">
                <a:latin typeface="Times New Roman" panose="02020603050405020304" charset="0"/>
                <a:cs typeface="Times New Roman" panose="02020603050405020304" charset="0"/>
              </a:rPr>
              <a:t>narrow</a:t>
            </a:r>
            <a:r>
              <a:rPr lang="en-US" sz="2490">
                <a:latin typeface="Times New Roman" panose="02020603050405020304" charset="0"/>
                <a:cs typeface="Times New Roman" panose="02020603050405020304" charset="0"/>
              </a:rPr>
              <a:t>)</a:t>
            </a:r>
            <a:r>
              <a:rPr sz="2490">
                <a:latin typeface="Times New Roman" panose="02020603050405020304" charset="0"/>
                <a:cs typeface="Times New Roman" panose="02020603050405020304" charset="0"/>
              </a:rPr>
              <a:t> from 24 per cent in 2012 to 19 per cent this year, </a:t>
            </a:r>
            <a:r>
              <a:rPr lang="en-US" sz="2490">
                <a:latin typeface="Times New Roman" panose="02020603050405020304" charset="0"/>
                <a:cs typeface="Times New Roman" panose="02020603050405020304" charset="0"/>
              </a:rPr>
              <a:t>____ </a:t>
            </a:r>
            <a:r>
              <a:rPr sz="2490">
                <a:latin typeface="Times New Roman" panose="02020603050405020304" charset="0"/>
                <a:cs typeface="Times New Roman" panose="02020603050405020304" charset="0"/>
              </a:rPr>
              <a:t>remained at its highest for those in their fifties and sixties.</a:t>
            </a:r>
            <a:endParaRPr sz="2490">
              <a:latin typeface="Times New Roman" panose="02020603050405020304" charset="0"/>
              <a:cs typeface="Times New Roman" panose="02020603050405020304" charset="0"/>
            </a:endParaRPr>
          </a:p>
          <a:p>
            <a:pPr fontAlgn="auto">
              <a:lnSpc>
                <a:spcPct val="95000"/>
              </a:lnSpc>
            </a:pPr>
            <a:r>
              <a:rPr lang="en-US" sz="2490">
                <a:latin typeface="Times New Roman" panose="02020603050405020304" charset="0"/>
                <a:cs typeface="Times New Roman" panose="02020603050405020304" charset="0"/>
              </a:rPr>
              <a:t>      </a:t>
            </a:r>
            <a:r>
              <a:rPr sz="2490">
                <a:latin typeface="Times New Roman" panose="02020603050405020304" charset="0"/>
                <a:cs typeface="Times New Roman" panose="02020603050405020304" charset="0"/>
              </a:rPr>
              <a:t>The organisation </a:t>
            </a:r>
            <a:r>
              <a:rPr lang="en-US" altLang="zh-CN" sz="2500">
                <a:solidFill>
                  <a:srgbClr val="3333FF"/>
                </a:solidFill>
                <a:latin typeface="Times New Roman" panose="02020603050405020304" charset="0"/>
                <a:cs typeface="Times New Roman" panose="02020603050405020304" charset="0"/>
              </a:rPr>
              <a:t>attribute</a:t>
            </a:r>
            <a:r>
              <a:rPr sz="2490">
                <a:latin typeface="Times New Roman" panose="02020603050405020304" charset="0"/>
                <a:cs typeface="Times New Roman" panose="02020603050405020304" charset="0"/>
              </a:rPr>
              <a:t>d much of the gender pay gap for older women to the burden of caring responsibilities, which </a:t>
            </a:r>
            <a:r>
              <a:rPr lang="en-US" sz="2490">
                <a:latin typeface="Times New Roman" panose="02020603050405020304" charset="0"/>
                <a:cs typeface="Times New Roman" panose="02020603050405020304" charset="0"/>
              </a:rPr>
              <a:t>__________ (</a:t>
            </a:r>
            <a:r>
              <a:rPr sz="2490">
                <a:latin typeface="Times New Roman" panose="02020603050405020304" charset="0"/>
                <a:cs typeface="Times New Roman" panose="02020603050405020304" charset="0"/>
              </a:rPr>
              <a:t>primary</a:t>
            </a:r>
            <a:r>
              <a:rPr lang="en-US" sz="2490">
                <a:latin typeface="Times New Roman" panose="02020603050405020304" charset="0"/>
                <a:cs typeface="Times New Roman" panose="02020603050405020304" charset="0"/>
              </a:rPr>
              <a:t>)</a:t>
            </a:r>
            <a:r>
              <a:rPr sz="2490">
                <a:latin typeface="Times New Roman" panose="02020603050405020304" charset="0"/>
                <a:cs typeface="Times New Roman" panose="02020603050405020304" charset="0"/>
              </a:rPr>
              <a:t> still fall on women. “Women can miss out on salary progression during their careers, which </a:t>
            </a:r>
            <a:r>
              <a:rPr lang="en-US" altLang="zh-CN" sz="2500">
                <a:solidFill>
                  <a:schemeClr val="tx1"/>
                </a:solidFill>
                <a:latin typeface="Times New Roman" panose="02020603050405020304" charset="0"/>
                <a:cs typeface="Times New Roman" panose="02020603050405020304" charset="0"/>
              </a:rPr>
              <a:t>compounds </a:t>
            </a:r>
            <a:r>
              <a:rPr sz="2490">
                <a:latin typeface="Times New Roman" panose="02020603050405020304" charset="0"/>
                <a:cs typeface="Times New Roman" panose="02020603050405020304" charset="0"/>
              </a:rPr>
              <a:t>as time goes on, </a:t>
            </a:r>
            <a:r>
              <a:rPr lang="en-US" sz="2490">
                <a:latin typeface="Times New Roman" panose="02020603050405020304" charset="0"/>
                <a:cs typeface="Times New Roman" panose="02020603050405020304" charset="0"/>
              </a:rPr>
              <a:t>_________ (</a:t>
            </a:r>
            <a:r>
              <a:rPr sz="2490">
                <a:latin typeface="Times New Roman" panose="02020603050405020304" charset="0"/>
                <a:cs typeface="Times New Roman" panose="02020603050405020304" charset="0"/>
              </a:rPr>
              <a:t>widen</a:t>
            </a:r>
            <a:r>
              <a:rPr lang="en-US" sz="2490">
                <a:latin typeface="Times New Roman" panose="02020603050405020304" charset="0"/>
                <a:cs typeface="Times New Roman" panose="02020603050405020304" charset="0"/>
              </a:rPr>
              <a:t>)</a:t>
            </a:r>
            <a:r>
              <a:rPr sz="2490">
                <a:latin typeface="Times New Roman" panose="02020603050405020304" charset="0"/>
                <a:cs typeface="Times New Roman" panose="02020603050405020304" charset="0"/>
              </a:rPr>
              <a:t> the gender pay gap as we age,” Stuart Lewis, the chief executive of Rest Less, said. He added that the gender pay gap for older workers “can have </a:t>
            </a:r>
            <a:r>
              <a:rPr lang="en-US" altLang="zh-CN" sz="2500">
                <a:solidFill>
                  <a:srgbClr val="3333FF"/>
                </a:solidFill>
                <a:latin typeface="Times New Roman" panose="02020603050405020304" charset="0"/>
                <a:cs typeface="Times New Roman" panose="02020603050405020304" charset="0"/>
              </a:rPr>
              <a:t>devastating</a:t>
            </a:r>
            <a:r>
              <a:rPr sz="2490">
                <a:latin typeface="Times New Roman" panose="02020603050405020304" charset="0"/>
                <a:cs typeface="Times New Roman" panose="02020603050405020304" charset="0"/>
              </a:rPr>
              <a:t> long-term conse</a:t>
            </a:r>
            <a:r>
              <a:rPr lang="en-US" sz="2490">
                <a:latin typeface="Times New Roman" panose="02020603050405020304" charset="0"/>
                <a:cs typeface="Times New Roman" panose="02020603050405020304" charset="0"/>
              </a:rPr>
              <a:t>-</a:t>
            </a:r>
            <a:r>
              <a:rPr sz="2490">
                <a:latin typeface="Times New Roman" panose="02020603050405020304" charset="0"/>
                <a:cs typeface="Times New Roman" panose="02020603050405020304" charset="0"/>
              </a:rPr>
              <a:t>quences on women’s retirement provision and </a:t>
            </a:r>
            <a:r>
              <a:rPr lang="en-US" sz="2490">
                <a:latin typeface="Times New Roman" panose="02020603050405020304" charset="0"/>
                <a:cs typeface="Times New Roman" panose="02020603050405020304" charset="0"/>
              </a:rPr>
              <a:t>________ (</a:t>
            </a:r>
            <a:r>
              <a:rPr sz="2490">
                <a:latin typeface="Times New Roman" panose="02020603050405020304" charset="0"/>
                <a:cs typeface="Times New Roman" panose="02020603050405020304" charset="0"/>
              </a:rPr>
              <a:t>financ</a:t>
            </a:r>
            <a:r>
              <a:rPr lang="en-US" sz="2490">
                <a:latin typeface="Times New Roman" panose="02020603050405020304" charset="0"/>
                <a:cs typeface="Times New Roman" panose="02020603050405020304" charset="0"/>
              </a:rPr>
              <a:t>e)</a:t>
            </a:r>
            <a:r>
              <a:rPr sz="2490">
                <a:latin typeface="Times New Roman" panose="02020603050405020304" charset="0"/>
                <a:cs typeface="Times New Roman" panose="02020603050405020304" charset="0"/>
              </a:rPr>
              <a:t> independence into later life”.</a:t>
            </a:r>
            <a:endParaRPr sz="2490">
              <a:latin typeface="Times New Roman" panose="02020603050405020304" charset="0"/>
              <a:cs typeface="Times New Roman" panose="02020603050405020304" charset="0"/>
            </a:endParaRPr>
          </a:p>
        </p:txBody>
      </p:sp>
      <p:sp>
        <p:nvSpPr>
          <p:cNvPr id="1048598" name="文本框 4"/>
          <p:cNvSpPr txBox="1"/>
          <p:nvPr/>
        </p:nvSpPr>
        <p:spPr>
          <a:xfrm>
            <a:off x="1768475" y="-15875"/>
            <a:ext cx="6158230" cy="445135"/>
          </a:xfrm>
          <a:prstGeom prst="rect">
            <a:avLst/>
          </a:prstGeom>
          <a:noFill/>
        </p:spPr>
        <p:txBody>
          <a:bodyPr wrap="square" rtlCol="0">
            <a:spAutoFit/>
          </a:bodyPr>
          <a:p>
            <a:pPr algn="l">
              <a:buClrTx/>
              <a:buSzTx/>
              <a:buFontTx/>
            </a:pP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泰晤士报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日 </a:t>
            </a:r>
            <a:r>
              <a:rPr lang="en-US" sz="2300" b="1">
                <a:solidFill>
                  <a:srgbClr val="ED7D31"/>
                </a:solidFill>
                <a:latin typeface="微软雅黑" panose="020B0503020204020204" charset="-122"/>
                <a:ea typeface="微软雅黑" panose="020B0503020204020204" charset="-122"/>
                <a:cs typeface="微软雅黑" panose="020B0503020204020204" charset="-122"/>
              </a:rPr>
              <a:t>  17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461135" cy="460375"/>
          </a:xfrm>
          <a:prstGeom prst="rect">
            <a:avLst/>
          </a:prstGeom>
          <a:solidFill>
            <a:srgbClr val="70AD47"/>
          </a:solidFill>
        </p:spPr>
        <p:txBody>
          <a:bodyPr wrap="square" rtlCol="0">
            <a:spAutoFit/>
          </a:bodyPr>
          <a:p>
            <a:pPr lvl="0" algn="l">
              <a:buClrTx/>
              <a:buSzTx/>
              <a:buFontTx/>
            </a:pPr>
            <a:r>
              <a:rPr kumimoji="1" lang="zh-CN" altLang="zh-CN" sz="2400" b="1" dirty="0">
                <a:solidFill>
                  <a:sysClr val="window" lastClr="FFFFFF"/>
                </a:solidFill>
                <a:sym typeface="微软雅黑" panose="020B0503020204020204" charset="-122"/>
              </a:rPr>
              <a:t>语篇填空</a:t>
            </a:r>
            <a:endParaRPr kumimoji="1" lang="zh-CN" altLang="zh-CN" sz="2400" b="1" dirty="0">
              <a:solidFill>
                <a:sysClr val="window" lastClr="FFFFFF"/>
              </a:solidFill>
              <a:sym typeface="微软雅黑" panose="020B0503020204020204" charset="-122"/>
            </a:endParaRPr>
          </a:p>
        </p:txBody>
      </p:sp>
      <p:sp>
        <p:nvSpPr>
          <p:cNvPr id="4" name="文本框 3"/>
          <p:cNvSpPr txBox="1"/>
          <p:nvPr/>
        </p:nvSpPr>
        <p:spPr>
          <a:xfrm>
            <a:off x="1774825" y="739775"/>
            <a:ext cx="4845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on </a:t>
            </a:r>
            <a:endParaRPr sz="28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8064500" y="1467485"/>
            <a:ext cx="10553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fi</a:t>
            </a:r>
            <a:r>
              <a:rPr sz="2800">
                <a:solidFill>
                  <a:srgbClr val="FF0000"/>
                </a:solidFill>
                <a:latin typeface="Times New Roman" panose="02020603050405020304" charset="0"/>
                <a:cs typeface="Times New Roman" panose="02020603050405020304" charset="0"/>
                <a:sym typeface="+mn-ea"/>
              </a:rPr>
              <a:t>fties</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0826750" y="3658235"/>
            <a:ext cx="5130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it</a:t>
            </a:r>
            <a:endParaRPr lang="en-US" sz="28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8426450" y="2882265"/>
            <a:ext cx="19011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compared</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5993130" y="6174105"/>
            <a:ext cx="17278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financial</a:t>
            </a:r>
            <a:endParaRPr lang="en-US"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4030345" y="4716145"/>
            <a:ext cx="14624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primarily</a:t>
            </a:r>
            <a:endParaRPr sz="28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3201035" y="2940050"/>
            <a:ext cx="584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the</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5572760" y="2214245"/>
            <a:ext cx="16173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a:t>
            </a:r>
            <a:r>
              <a:rPr lang="en-US" sz="2800">
                <a:solidFill>
                  <a:srgbClr val="FF0000"/>
                </a:solidFill>
                <a:latin typeface="Times New Roman" panose="02020603050405020304" charset="0"/>
                <a:cs typeface="Times New Roman" panose="02020603050405020304" charset="0"/>
                <a:sym typeface="+mn-ea"/>
              </a:rPr>
              <a:t>/which</a:t>
            </a:r>
            <a:endParaRPr lang="en-US" sz="28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1197610" y="3658235"/>
            <a:ext cx="21767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had narrowed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987915" y="5069840"/>
            <a:ext cx="152146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widening</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322810" cy="587946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attribute</a:t>
            </a:r>
            <a:r>
              <a:rPr lang="en-US" altLang="zh-CN" sz="2800">
                <a:latin typeface="Times New Roman" panose="02020603050405020304" charset="0"/>
                <a:ea typeface="华文中宋" panose="02010600040101010101" charset="-122"/>
                <a:cs typeface="Times New Roman" panose="02020603050405020304" charset="0"/>
                <a:sym typeface="+mn-ea"/>
              </a:rPr>
              <a:t>: to say or believe that sth is the result of a particular thing                    把…归因于；认为…是由于</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700">
                <a:latin typeface="Times New Roman" panose="02020603050405020304" charset="0"/>
                <a:ea typeface="华文中宋" panose="02010600040101010101" charset="-122"/>
                <a:cs typeface="Times New Roman" panose="02020603050405020304" charset="0"/>
              </a:rPr>
              <a:t>The committee refused to attribute blame without further information.  </a:t>
            </a:r>
            <a:r>
              <a:rPr lang="en-US" altLang="zh-CN"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700">
                <a:latin typeface="Times New Roman" panose="02020603050405020304" charset="0"/>
                <a:ea typeface="华文中宋" panose="02010600040101010101" charset="-122"/>
                <a:cs typeface="Times New Roman" panose="02020603050405020304" charset="0"/>
              </a:rPr>
              <a:t>    如果没有进一步的情况，委员会拒绝归罪于任何人。</a:t>
            </a:r>
            <a:endParaRPr lang="en-US" altLang="zh-CN" sz="27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devastating</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causing a lot of damage and destruction</a:t>
            </a:r>
            <a:r>
              <a:rPr lang="en-US" altLang="zh-CN" sz="2800"/>
              <a:t>                                                  </a:t>
            </a:r>
            <a:r>
              <a:rPr sz="2800">
                <a:latin typeface="Times New Roman" panose="02020603050405020304" charset="0"/>
                <a:ea typeface="华文中宋" panose="02010600040101010101" charset="-122"/>
                <a:cs typeface="Times New Roman" panose="02020603050405020304" charset="0"/>
              </a:rPr>
              <a:t>破坏性极大的；毁灭性的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Oil spills are having a devastating effect on coral reefs in the ocean.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海上溢油对海洋里的珊瑚礁有着毁灭性影响</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1770" y="5977255"/>
            <a:ext cx="87420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received devastating injuries in the accident.</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42125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她认为她的成功来自勤劳和一点运气。</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770" y="3415665"/>
            <a:ext cx="8197850" cy="266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91770" y="6439535"/>
            <a:ext cx="7031990" cy="69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47850" y="5455285"/>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他在这次事故中受到致命伤害。</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0015" y="243332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91770" y="2961005"/>
            <a:ext cx="808291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She attributes her success to hard work and a little luck.</a:t>
            </a:r>
            <a:endParaRPr lang="en-US" sz="2800"/>
          </a:p>
        </p:txBody>
      </p:sp>
      <p:sp>
        <p:nvSpPr>
          <p:cNvPr id="5" name="文本框 4"/>
          <p:cNvSpPr txBox="1"/>
          <p:nvPr/>
        </p:nvSpPr>
        <p:spPr>
          <a:xfrm>
            <a:off x="114935" y="5455285"/>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147955" y="608330"/>
            <a:ext cx="11910060" cy="399669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2314832" cy="521970"/>
          </a:xfrm>
          <a:prstGeom prst="rect">
            <a:avLst/>
          </a:prstGeom>
          <a:solidFill>
            <a:schemeClr val="accent6"/>
          </a:solidFill>
        </p:spPr>
        <p:txBody>
          <a:bodyPr wrap="square" rtlCol="0">
            <a:spAutoFit/>
          </a:bodyPr>
          <a:lstStyle/>
          <a:p>
            <a:r>
              <a:rPr kumimoji="1" lang="zh-CN" sz="2800" b="1" dirty="0">
                <a:solidFill>
                  <a:schemeClr val="lt1"/>
                </a:solidFill>
              </a:rPr>
              <a:t>长难句</a:t>
            </a:r>
            <a:r>
              <a:rPr kumimoji="1" lang="zh-CN" sz="2800" b="1" dirty="0" smtClean="0">
                <a:solidFill>
                  <a:schemeClr val="lt1"/>
                </a:solidFill>
              </a:rPr>
              <a:t>分析</a:t>
            </a:r>
            <a:r>
              <a:rPr kumimoji="1" lang="en-US" altLang="zh-CN" sz="2800" b="1" dirty="0" smtClean="0">
                <a:solidFill>
                  <a:schemeClr val="lt1"/>
                </a:solidFill>
              </a:rPr>
              <a:t> </a:t>
            </a:r>
            <a:endParaRPr kumimoji="1" lang="zh-CN" sz="2800" b="1" dirty="0">
              <a:solidFill>
                <a:schemeClr val="lt1"/>
              </a:solidFill>
            </a:endParaRPr>
          </a:p>
        </p:txBody>
      </p:sp>
      <p:sp>
        <p:nvSpPr>
          <p:cNvPr id="1048612" name="文本框 8"/>
          <p:cNvSpPr txBox="1"/>
          <p:nvPr/>
        </p:nvSpPr>
        <p:spPr>
          <a:xfrm>
            <a:off x="415033" y="796091"/>
            <a:ext cx="11615420" cy="1814830"/>
          </a:xfrm>
          <a:prstGeom prst="rect">
            <a:avLst/>
          </a:prstGeom>
          <a:noFill/>
        </p:spPr>
        <p:txBody>
          <a:bodyPr wrap="square">
            <a:spAutoFit/>
          </a:bodyPr>
          <a:lstStyle/>
          <a:p>
            <a:r>
              <a:rPr lang="en-US" sz="2800" dirty="0">
                <a:latin typeface="Times New Roman" panose="02020603050405020304" charset="0"/>
                <a:cs typeface="Times New Roman" panose="02020603050405020304" charset="0"/>
                <a:sym typeface="+mn-ea"/>
              </a:rPr>
              <a:t>The research team compared this year’s data with the previous ten years and found that while the national gender pay gap across all ages had narrowed from 24 per cent in 2012 to 19 per cent this year, it remained at its highest for those in their fifties and sixties. </a:t>
            </a:r>
            <a:endParaRPr sz="2800" dirty="0">
              <a:latin typeface="Times New Roman" panose="02020603050405020304" charset="0"/>
              <a:cs typeface="Times New Roman" panose="02020603050405020304" charset="0"/>
              <a:sym typeface="+mn-ea"/>
            </a:endParaRPr>
          </a:p>
        </p:txBody>
      </p:sp>
      <p:sp>
        <p:nvSpPr>
          <p:cNvPr id="1048613" name="文本框 3"/>
          <p:cNvSpPr txBox="1"/>
          <p:nvPr/>
        </p:nvSpPr>
        <p:spPr>
          <a:xfrm>
            <a:off x="256839" y="5665358"/>
            <a:ext cx="804545" cy="460375"/>
          </a:xfrm>
          <a:prstGeom prst="rect">
            <a:avLst/>
          </a:prstGeom>
          <a:solidFill>
            <a:srgbClr val="0070C0"/>
          </a:solidFill>
        </p:spPr>
        <p:txBody>
          <a:bodyPr wrap="square" rtlCol="0">
            <a:spAutoFit/>
          </a:bodyPr>
          <a:lstStyle/>
          <a:p>
            <a:pPr algn="ctr"/>
            <a:r>
              <a:rPr kumimoji="1" lang="zh-CN" altLang="en-US" sz="2400" b="1" dirty="0">
                <a:solidFill>
                  <a:schemeClr val="lt1"/>
                </a:solidFill>
              </a:rPr>
              <a:t>翻译</a:t>
            </a:r>
            <a:endParaRPr kumimoji="1" lang="zh-CN" altLang="en-US" sz="2400" b="1" dirty="0">
              <a:solidFill>
                <a:schemeClr val="lt1"/>
              </a:solidFill>
            </a:endParaRPr>
          </a:p>
        </p:txBody>
      </p:sp>
      <p:sp>
        <p:nvSpPr>
          <p:cNvPr id="1048614" name="文本框 9"/>
          <p:cNvSpPr txBox="1"/>
          <p:nvPr/>
        </p:nvSpPr>
        <p:spPr>
          <a:xfrm>
            <a:off x="1061085" y="5346700"/>
            <a:ext cx="10835640" cy="1383665"/>
          </a:xfrm>
          <a:prstGeom prst="rect">
            <a:avLst/>
          </a:prstGeom>
          <a:noFill/>
        </p:spPr>
        <p:txBody>
          <a:bodyPr wrap="square" rtlCol="0">
            <a:spAutoFit/>
          </a:bodyPr>
          <a:lstStyle/>
          <a:p>
            <a:r>
              <a:rPr sz="2800" dirty="0">
                <a:latin typeface="Times New Roman" panose="02020603050405020304" charset="0"/>
                <a:ea typeface="华文中宋" panose="02010600040101010101" charset="-122"/>
                <a:cs typeface="Times New Roman" panose="02020603050405020304" charset="0"/>
              </a:rPr>
              <a:t>研究小组将今年的数据与前十年的数据进行了比较，发现尽管全国各年龄段的性别收入差距已从2012年的24%缩小至今年的19%，但五六十岁人群的性别收入差距仍然最高</a:t>
            </a:r>
            <a:r>
              <a:rPr lang="zh-CN" altLang="en-US" sz="2800" dirty="0" smtClean="0">
                <a:latin typeface="Times New Roman" panose="02020603050405020304" charset="0"/>
                <a:ea typeface="华文中宋" panose="02010600040101010101" charset="-122"/>
                <a:cs typeface="Times New Roman" panose="02020603050405020304" charset="0"/>
              </a:rPr>
              <a:t>。 </a:t>
            </a:r>
            <a:endParaRPr lang="zh-CN" sz="2800" dirty="0">
              <a:latin typeface="Times New Roman" panose="02020603050405020304" charset="0"/>
              <a:ea typeface="华文中宋" panose="02010600040101010101" charset="-122"/>
              <a:cs typeface="Times New Roman" panose="02020603050405020304" charset="0"/>
            </a:endParaRPr>
          </a:p>
        </p:txBody>
      </p:sp>
      <p:sp>
        <p:nvSpPr>
          <p:cNvPr id="4" name="文本框 3"/>
          <p:cNvSpPr txBox="1"/>
          <p:nvPr/>
        </p:nvSpPr>
        <p:spPr>
          <a:xfrm>
            <a:off x="415170" y="2951151"/>
            <a:ext cx="11476990" cy="1383665"/>
          </a:xfrm>
          <a:prstGeom prst="rect">
            <a:avLst/>
          </a:prstGeom>
          <a:solidFill>
            <a:schemeClr val="accent6">
              <a:lumMod val="20000"/>
              <a:lumOff val="80000"/>
            </a:schemeClr>
          </a:solidFill>
        </p:spPr>
        <p:txBody>
          <a:bodyPr wrap="square" rtlCol="0">
            <a:spAutoFit/>
          </a:bodyPr>
          <a:lstStyle/>
          <a:p>
            <a:r>
              <a:rPr lang="en-US" altLang="zh-CN" sz="2800" dirty="0">
                <a:effectLst/>
                <a:latin typeface="Times New Roman" panose="02020603050405020304" charset="0"/>
                <a:ea typeface="华文中宋" panose="02010600040101010101" charset="-122"/>
                <a:cs typeface="Times New Roman" panose="02020603050405020304" charset="0"/>
                <a:sym typeface="+mn-ea"/>
              </a:rPr>
              <a:t>分析：本句</a:t>
            </a:r>
            <a:r>
              <a:rPr lang="zh-CN" altLang="en-US" sz="2800" dirty="0">
                <a:effectLst/>
                <a:latin typeface="Times New Roman" panose="02020603050405020304" charset="0"/>
                <a:ea typeface="华文中宋" panose="02010600040101010101" charset="-122"/>
                <a:cs typeface="Times New Roman" panose="02020603050405020304" charset="0"/>
                <a:sym typeface="+mn-ea"/>
              </a:rPr>
              <a:t>结构较为复杂：</a:t>
            </a:r>
            <a:r>
              <a:rPr lang="zh-CN" altLang="zh-CN" sz="2800" dirty="0">
                <a:effectLst/>
                <a:latin typeface="Times New Roman" panose="02020603050405020304" charset="0"/>
                <a:ea typeface="华文中宋" panose="02010600040101010101" charset="-122"/>
                <a:cs typeface="Times New Roman" panose="02020603050405020304" charset="0"/>
                <a:sym typeface="+mn-ea"/>
              </a:rPr>
              <a:t>本句主语是</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_________________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，句子</a:t>
            </a:r>
            <a:r>
              <a:rPr lang="zh-CN" altLang="en-US" sz="2800" dirty="0">
                <a:effectLst/>
                <a:latin typeface="Times New Roman" panose="02020603050405020304" charset="0"/>
                <a:ea typeface="华文中宋" panose="02010600040101010101" charset="-122"/>
                <a:cs typeface="Times New Roman" panose="02020603050405020304" charset="0"/>
                <a:sym typeface="+mn-ea"/>
              </a:rPr>
              <a:t>中的</a:t>
            </a:r>
            <a:r>
              <a:rPr lang="en-US" altLang="zh-CN" sz="2800" dirty="0">
                <a:effectLst/>
                <a:latin typeface="Times New Roman" panose="02020603050405020304" charset="0"/>
                <a:ea typeface="华文中宋" panose="02010600040101010101" charset="-122"/>
                <a:cs typeface="Times New Roman" panose="02020603050405020304" charset="0"/>
                <a:sym typeface="+mn-ea"/>
              </a:rPr>
              <a:t> “</a:t>
            </a:r>
            <a:r>
              <a:rPr lang="en-US" altLang="zh-CN" sz="2800" dirty="0">
                <a:latin typeface="Times New Roman" panose="02020603050405020304" charset="0"/>
                <a:ea typeface="华文中宋" panose="02010600040101010101" charset="-122"/>
                <a:cs typeface="Times New Roman" panose="02020603050405020304" charset="0"/>
                <a:sym typeface="+mn-ea"/>
              </a:rPr>
              <a:t>compared and found” </a:t>
            </a:r>
            <a:r>
              <a:rPr lang="zh-CN" altLang="zh-CN" sz="2800" dirty="0" smtClean="0">
                <a:effectLst/>
                <a:latin typeface="Times New Roman" panose="02020603050405020304" charset="0"/>
                <a:ea typeface="华文中宋" panose="02010600040101010101" charset="-122"/>
                <a:cs typeface="Times New Roman" panose="02020603050405020304" charset="0"/>
                <a:sym typeface="+mn-ea"/>
              </a:rPr>
              <a:t>为</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________</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a:t>
            </a:r>
            <a:r>
              <a:rPr lang="en-US" altLang="zh-CN" sz="2800" dirty="0" smtClean="0">
                <a:effectLst/>
                <a:latin typeface="Times New Roman" panose="02020603050405020304" charset="0"/>
                <a:ea typeface="华文中宋" panose="02010600040101010101" charset="-122"/>
                <a:cs typeface="Times New Roman" panose="02020603050405020304" charset="0"/>
                <a:sym typeface="+mn-ea"/>
              </a:rPr>
              <a:t>found</a:t>
            </a:r>
            <a:r>
              <a:rPr lang="zh-CN" altLang="en-US" sz="2800" dirty="0" smtClean="0">
                <a:effectLst/>
                <a:latin typeface="Times New Roman" panose="02020603050405020304" charset="0"/>
                <a:ea typeface="华文中宋" panose="02010600040101010101" charset="-122"/>
                <a:cs typeface="Times New Roman" panose="02020603050405020304" charset="0"/>
                <a:sym typeface="+mn-ea"/>
              </a:rPr>
              <a:t>后面</a:t>
            </a:r>
            <a:r>
              <a:rPr lang="zh-CN" altLang="en-US" sz="2800" dirty="0">
                <a:latin typeface="Times New Roman" panose="02020603050405020304" charset="0"/>
                <a:ea typeface="华文中宋" panose="02010600040101010101" charset="-122"/>
                <a:cs typeface="Times New Roman" panose="02020603050405020304" charset="0"/>
                <a:sym typeface="+mn-ea"/>
              </a:rPr>
              <a:t>是</a:t>
            </a:r>
            <a:r>
              <a:rPr lang="en-US" altLang="zh-CN" sz="2800" dirty="0">
                <a:latin typeface="Times New Roman" panose="02020603050405020304" charset="0"/>
                <a:ea typeface="华文中宋" panose="02010600040101010101" charset="-122"/>
                <a:cs typeface="Times New Roman" panose="02020603050405020304" charset="0"/>
                <a:sym typeface="+mn-ea"/>
              </a:rPr>
              <a:t>that </a:t>
            </a:r>
            <a:r>
              <a:rPr lang="zh-CN" altLang="en-US" sz="2800" dirty="0">
                <a:latin typeface="Times New Roman" panose="02020603050405020304" charset="0"/>
                <a:ea typeface="华文中宋" panose="02010600040101010101" charset="-122"/>
                <a:cs typeface="Times New Roman" panose="02020603050405020304" charset="0"/>
                <a:sym typeface="+mn-ea"/>
              </a:rPr>
              <a:t>引导的宾语从句，而宾语从句是有</a:t>
            </a:r>
            <a:r>
              <a:rPr lang="en-US" altLang="zh-CN" sz="2800" dirty="0">
                <a:latin typeface="Times New Roman" panose="02020603050405020304" charset="0"/>
                <a:ea typeface="华文中宋" panose="02010600040101010101" charset="-122"/>
                <a:cs typeface="Times New Roman" panose="02020603050405020304" charset="0"/>
                <a:sym typeface="+mn-ea"/>
              </a:rPr>
              <a:t>while </a:t>
            </a:r>
            <a:r>
              <a:rPr lang="zh-CN" altLang="en-US" sz="2800" dirty="0">
                <a:latin typeface="Times New Roman" panose="02020603050405020304" charset="0"/>
                <a:ea typeface="华文中宋" panose="02010600040101010101" charset="-122"/>
                <a:cs typeface="Times New Roman" panose="02020603050405020304" charset="0"/>
                <a:sym typeface="+mn-ea"/>
              </a:rPr>
              <a:t>引导的一个</a:t>
            </a:r>
            <a:r>
              <a:rPr lang="en-US" altLang="zh-CN" sz="2800" dirty="0" smtClean="0">
                <a:latin typeface="Times New Roman" panose="02020603050405020304" charset="0"/>
                <a:ea typeface="华文中宋" panose="02010600040101010101" charset="-122"/>
                <a:cs typeface="Times New Roman" panose="02020603050405020304" charset="0"/>
                <a:sym typeface="+mn-ea"/>
              </a:rPr>
              <a:t>_____________</a:t>
            </a:r>
            <a:r>
              <a:rPr lang="zh-CN" altLang="en-US" sz="2800" dirty="0" smtClean="0">
                <a:latin typeface="Times New Roman" panose="02020603050405020304" charset="0"/>
                <a:ea typeface="华文中宋" panose="02010600040101010101" charset="-122"/>
                <a:cs typeface="Times New Roman" panose="02020603050405020304" charset="0"/>
                <a:sym typeface="+mn-ea"/>
              </a:rPr>
              <a:t>。</a:t>
            </a:r>
            <a:endParaRPr lang="zh-CN" altLang="zh-CN" sz="2800" b="0" i="0" dirty="0">
              <a:effectLst/>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6635580" y="2951121"/>
            <a:ext cx="2890690"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The research team </a:t>
            </a:r>
            <a:endParaRPr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6" name="文本框 5"/>
          <p:cNvSpPr txBox="1"/>
          <p:nvPr/>
        </p:nvSpPr>
        <p:spPr>
          <a:xfrm>
            <a:off x="4413885" y="3381375"/>
            <a:ext cx="1263650" cy="521970"/>
          </a:xfrm>
          <a:prstGeom prst="rect">
            <a:avLst/>
          </a:prstGeom>
          <a:noFill/>
        </p:spPr>
        <p:txBody>
          <a:bodyPr wrap="square" rtlCol="0" anchor="t">
            <a:spAutoFit/>
          </a:bodyPr>
          <a:lstStyle/>
          <a:p>
            <a:r>
              <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谓语</a:t>
            </a:r>
            <a:endPar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5495290" y="3812540"/>
            <a:ext cx="1966595" cy="521970"/>
          </a:xfrm>
          <a:prstGeom prst="rect">
            <a:avLst/>
          </a:prstGeom>
          <a:noFill/>
        </p:spPr>
        <p:txBody>
          <a:bodyPr wrap="square" rtlCol="0" anchor="t">
            <a:spAutoFit/>
          </a:bodyPr>
          <a:lstStyle/>
          <a:p>
            <a:r>
              <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rPr>
              <a:t>状语从句</a:t>
            </a:r>
            <a:endParaRPr lang="en-US" altLang="zh-CN" sz="28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48614"/>
                                        </p:tgtEl>
                                        <p:attrNameLst>
                                          <p:attrName>style.visibility</p:attrName>
                                        </p:attrNameLst>
                                      </p:cBhvr>
                                      <p:to>
                                        <p:strVal val="visible"/>
                                      </p:to>
                                    </p:set>
                                    <p:animEffect transition="in" filter="blinds(horizontal)">
                                      <p:cBhvr>
                                        <p:cTn id="22" dur="500"/>
                                        <p:tgtEl>
                                          <p:spTgt spid="10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0" animBg="1"/>
      <p:bldP spid="1048614" grpId="0"/>
      <p:bldP spid="10" grpId="0"/>
      <p:bldP spid="10" grpId="1"/>
      <p:bldP spid="6" grpId="0"/>
      <p:bldP spid="6" grpId="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95580" y="4324985"/>
            <a:ext cx="11788140" cy="20650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03530" y="4451350"/>
            <a:ext cx="1181862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organisation attributed much of the gender pay gap for older women to the burden of caring responsibilities, which primarily still fall on women.</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280670" y="55892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271905" y="5404485"/>
            <a:ext cx="10612120"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该组织将老年女性的性别收入差距很大程度上归因于照顾孩子的责任，而这些责任主要仍落在女性身上。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9550" y="620395"/>
            <a:ext cx="11773535" cy="283146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80670" y="697865"/>
            <a:ext cx="1160335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survey for Rest Less, an organisation that provides work advice to the over-50s, found that women aged between 50 and 59 earned an average salary of £30,603. That was £7,274 less than men in the same age group.</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03530" y="23615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271270" y="2072005"/>
            <a:ext cx="10709910" cy="129159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为50岁以上人群提供工作建议的组织Rest Less进行的一项调查发现，年龄在50岁至59岁之间的女性的平均工资为30603英镑。这比同年龄段的男性少了7274英镑 。</a:t>
            </a:r>
            <a:endParaRPr>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448560" y="1616710"/>
            <a:ext cx="7524750" cy="4791075"/>
          </a:xfrm>
          <a:prstGeom prst="rect">
            <a:avLst/>
          </a:prstGeom>
        </p:spPr>
      </p:pic>
      <p:sp>
        <p:nvSpPr>
          <p:cNvPr id="5" name="文本框 4"/>
          <p:cNvSpPr txBox="1"/>
          <p:nvPr/>
        </p:nvSpPr>
        <p:spPr>
          <a:xfrm>
            <a:off x="955040" y="0"/>
            <a:ext cx="10281920" cy="1630045"/>
          </a:xfrm>
          <a:prstGeom prst="rect">
            <a:avLst/>
          </a:prstGeom>
          <a:noFill/>
        </p:spPr>
        <p:txBody>
          <a:bodyPr wrap="square" rtlCol="0" anchor="t">
            <a:spAutoFit/>
          </a:bodyPr>
          <a:p>
            <a:pPr algn="ctr">
              <a:buClrTx/>
              <a:buSzTx/>
              <a:buFontTx/>
            </a:pPr>
            <a:r>
              <a:rPr lang="en-US" altLang="zh-CN" sz="3600" b="1"/>
              <a:t>4. Burning trees for energy puts nature and climate goals at risk, 650 scientists warn</a:t>
            </a:r>
            <a:endParaRPr lang="en-US" altLang="zh-CN" sz="3600" b="1"/>
          </a:p>
          <a:p>
            <a:pPr algn="ctr">
              <a:buClrTx/>
              <a:buSzTx/>
              <a:buFontTx/>
            </a:pP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“焚树取能”危及自然气候</a:t>
            </a:r>
            <a:endPar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
        <p:nvSpPr>
          <p:cNvPr id="6" name="文本框 5"/>
          <p:cNvSpPr txBox="1"/>
          <p:nvPr/>
        </p:nvSpPr>
        <p:spPr>
          <a:xfrm>
            <a:off x="1106170" y="6407785"/>
            <a:ext cx="9979660" cy="398780"/>
          </a:xfrm>
          <a:prstGeom prst="rect">
            <a:avLst/>
          </a:prstGeom>
          <a:noFill/>
        </p:spPr>
        <p:txBody>
          <a:bodyPr wrap="square" rtlCol="0" anchor="t">
            <a:spAutoFit/>
          </a:bodyPr>
          <a:p>
            <a:pPr algn="ctr"/>
            <a:r>
              <a:rPr lang="zh-CN" altLang="en-US" sz="2000">
                <a:latin typeface="Times New Roman" panose="02020603050405020304" charset="0"/>
                <a:cs typeface="Times New Roman" panose="02020603050405020304" charset="0"/>
              </a:rPr>
              <a:t>Canada</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is one of the largest providers of biomass wood, and clearcutting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harming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its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forests</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December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2230" y="625475"/>
            <a:ext cx="12129770"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More than 650 scientists are urging world leaders </a:t>
            </a:r>
            <a:r>
              <a:rPr lang="en-US" altLang="zh-CN" sz="2600">
                <a:latin typeface="Times New Roman" panose="02020603050405020304" charset="0"/>
                <a:cs typeface="Times New Roman" panose="02020603050405020304" charset="0"/>
              </a:rPr>
              <a:t>______ (stop)</a:t>
            </a:r>
            <a:r>
              <a:rPr lang="zh-CN" altLang="en-US" sz="2600">
                <a:latin typeface="Times New Roman" panose="02020603050405020304" charset="0"/>
                <a:cs typeface="Times New Roman" panose="02020603050405020304" charset="0"/>
              </a:rPr>
              <a:t> burning trees </a:t>
            </a:r>
            <a:r>
              <a:rPr lang="zh-CN" altLang="en-US" sz="2600">
                <a:solidFill>
                  <a:schemeClr val="tx1"/>
                </a:solidFill>
                <a:latin typeface="Times New Roman" panose="02020603050405020304" charset="0"/>
                <a:cs typeface="Times New Roman" panose="02020603050405020304" charset="0"/>
              </a:rPr>
              <a:t>to make</a:t>
            </a:r>
            <a:r>
              <a:rPr lang="zh-CN" altLang="en-US" sz="2600">
                <a:latin typeface="Times New Roman" panose="02020603050405020304" charset="0"/>
                <a:cs typeface="Times New Roman" panose="02020603050405020304" charset="0"/>
              </a:rPr>
              <a:t> energy ahead of Cop15, the UN biodiversity summit, </a:t>
            </a:r>
            <a:r>
              <a:rPr lang="en-US" altLang="zh-CN" sz="2600">
                <a:latin typeface="Times New Roman" panose="02020603050405020304" charset="0"/>
                <a:cs typeface="Times New Roman" panose="02020603050405020304" charset="0"/>
              </a:rPr>
              <a:t>________ </a:t>
            </a:r>
            <a:r>
              <a:rPr lang="zh-CN" altLang="en-US" sz="2600">
                <a:latin typeface="Times New Roman" panose="02020603050405020304" charset="0"/>
                <a:cs typeface="Times New Roman" panose="02020603050405020304" charset="0"/>
              </a:rPr>
              <a:t>it destroys </a:t>
            </a:r>
            <a:r>
              <a:rPr lang="zh-CN" altLang="en-US" sz="2600">
                <a:solidFill>
                  <a:schemeClr val="tx1"/>
                </a:solidFill>
                <a:latin typeface="Times New Roman" panose="02020603050405020304" charset="0"/>
                <a:cs typeface="Times New Roman" panose="02020603050405020304" charset="0"/>
              </a:rPr>
              <a:t>valuable </a:t>
            </a:r>
            <a:r>
              <a:rPr lang="zh-CN" altLang="en-US" sz="2600">
                <a:latin typeface="Times New Roman" panose="02020603050405020304" charset="0"/>
                <a:cs typeface="Times New Roman" panose="02020603050405020304" charset="0"/>
              </a:rPr>
              <a:t>habitats.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Countries need to stop using forest bioenergy to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create heat and electricity </a:t>
            </a:r>
            <a:r>
              <a:rPr lang="zh-CN" altLang="en-US" sz="2600">
                <a:solidFill>
                  <a:schemeClr val="tx1"/>
                </a:solidFill>
                <a:latin typeface="Times New Roman" panose="02020603050405020304" charset="0"/>
                <a:cs typeface="Times New Roman" panose="02020603050405020304" charset="0"/>
              </a:rPr>
              <a:t>urgently </a:t>
            </a:r>
            <a:r>
              <a:rPr lang="zh-CN" altLang="en-US" sz="2600">
                <a:latin typeface="Times New Roman" panose="02020603050405020304" charset="0"/>
                <a:cs typeface="Times New Roman" panose="02020603050405020304" charset="0"/>
              </a:rPr>
              <a:t>because it </a:t>
            </a:r>
            <a:r>
              <a:rPr lang="zh-CN" altLang="en-US" sz="2600">
                <a:solidFill>
                  <a:srgbClr val="0000FF"/>
                </a:solidFill>
                <a:latin typeface="Times New Roman" panose="02020603050405020304" charset="0"/>
                <a:cs typeface="Times New Roman" panose="02020603050405020304" charset="0"/>
              </a:rPr>
              <a:t>undermine</a:t>
            </a:r>
            <a:r>
              <a:rPr lang="zh-CN" altLang="en-US" sz="2600">
                <a:latin typeface="Times New Roman" panose="02020603050405020304" charset="0"/>
                <a:cs typeface="Times New Roman" panose="02020603050405020304" charset="0"/>
              </a:rPr>
              <a:t>s international climate and nature targets, the scientists say. Instead they should use renewable energy </a:t>
            </a:r>
            <a:r>
              <a:rPr lang="en-US" altLang="zh-CN" sz="2600">
                <a:latin typeface="Times New Roman" panose="02020603050405020304" charset="0"/>
                <a:cs typeface="Times New Roman" panose="02020603050405020304" charset="0"/>
              </a:rPr>
              <a:t>_______ (</a:t>
            </a:r>
            <a:r>
              <a:rPr lang="en-US" altLang="zh-CN" sz="2600">
                <a:latin typeface="Times New Roman" panose="02020603050405020304" charset="0"/>
                <a:cs typeface="Times New Roman" panose="02020603050405020304" charset="0"/>
                <a:sym typeface="+mn-ea"/>
              </a:rPr>
              <a:t>source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such as wind and solar.</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Bioenergy has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wrongly been </a:t>
            </a:r>
            <a:r>
              <a:rPr lang="zh-CN" altLang="en-US" sz="2600">
                <a:solidFill>
                  <a:srgbClr val="0000FF"/>
                </a:solidFill>
                <a:latin typeface="Times New Roman" panose="02020603050405020304" charset="0"/>
                <a:cs typeface="Times New Roman" panose="02020603050405020304" charset="0"/>
              </a:rPr>
              <a:t>deem</a:t>
            </a:r>
            <a:r>
              <a:rPr lang="zh-CN" altLang="en-US" sz="2600">
                <a:latin typeface="Times New Roman" panose="02020603050405020304" charset="0"/>
                <a:cs typeface="Times New Roman" panose="02020603050405020304" charset="0"/>
              </a:rPr>
              <a:t>ed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carbon neutral</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and many countries are </a:t>
            </a:r>
            <a:r>
              <a:rPr lang="en-US" altLang="zh-CN" sz="2600">
                <a:latin typeface="Times New Roman" panose="02020603050405020304" charset="0"/>
                <a:cs typeface="Times New Roman" panose="02020603050405020304" charset="0"/>
              </a:rPr>
              <a:t>___________ (increase) </a:t>
            </a:r>
            <a:r>
              <a:rPr lang="zh-CN" altLang="en-US" sz="2600">
                <a:latin typeface="Times New Roman" panose="02020603050405020304" charset="0"/>
                <a:cs typeface="Times New Roman" panose="02020603050405020304" charset="0"/>
              </a:rPr>
              <a:t>relying on forest biomass to meet net zero goals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according to the letter, </a:t>
            </a:r>
            <a:r>
              <a:rPr lang="en-US" altLang="zh-CN" sz="2600">
                <a:latin typeface="Times New Roman" panose="02020603050405020304" charset="0"/>
                <a:cs typeface="Times New Roman" panose="02020603050405020304" charset="0"/>
              </a:rPr>
              <a:t>_________ (address) </a:t>
            </a:r>
            <a:r>
              <a:rPr lang="zh-CN" altLang="en-US" sz="2600">
                <a:latin typeface="Times New Roman" panose="02020603050405020304" charset="0"/>
                <a:cs typeface="Times New Roman" panose="02020603050405020304" charset="0"/>
              </a:rPr>
              <a:t>to world leaders including the US president, Joe Biden; the UK</a:t>
            </a:r>
            <a:r>
              <a:rPr lang="en-US" altLang="zh-CN" sz="2600">
                <a:latin typeface="Times New Roman" panose="02020603050405020304" charset="0"/>
                <a:cs typeface="Times New Roman" panose="02020603050405020304" charset="0"/>
              </a:rPr>
              <a:t> prime minister, Rishi Sunak; and the EU president, Ursula von der Leyen. “The best thing for the climate and biodiversity is to leave forests ________ (stand) and biomass energy does ____ opposite.”</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The letter says that if ______ (globe) leaders agree to protect 30% of land and sea by 2030 at the Cop15 meeting in Montreal, they must also commit ___ ending reliance on biomass energy. Commitments made at Cop15 and at climate conferences could be undermined if this practice _________ (continue).</a:t>
            </a:r>
            <a:endParaRPr lang="en-US" altLang="zh-CN" sz="2600">
              <a:latin typeface="Times New Roman" panose="02020603050405020304" charset="0"/>
              <a:cs typeface="Times New Roman" panose="02020603050405020304" charset="0"/>
            </a:endParaRPr>
          </a:p>
        </p:txBody>
      </p:sp>
      <p:sp>
        <p:nvSpPr>
          <p:cNvPr id="10" name="文本框 16"/>
          <p:cNvSpPr txBox="1"/>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《卫报</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7026910" y="596265"/>
            <a:ext cx="10731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to stop</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255510" y="1028065"/>
            <a:ext cx="137033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because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5741670" y="2178050"/>
            <a:ext cx="117856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sources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72085" y="2973705"/>
            <a:ext cx="184023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increasingly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466215" y="3425825"/>
            <a:ext cx="156273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addressed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100060" y="4162425"/>
            <a:ext cx="135191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standing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971165" y="4536440"/>
            <a:ext cx="67119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the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364230" y="4939030"/>
            <a:ext cx="10731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global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625840" y="5369560"/>
            <a:ext cx="5270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to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3814445" y="6156960"/>
            <a:ext cx="145732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continues</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13" grpId="0"/>
      <p:bldP spid="2" grpId="1"/>
      <p:bldP spid="3" grpId="1"/>
      <p:bldP spid="5" grpId="1"/>
      <p:bldP spid="6" grpId="1"/>
      <p:bldP spid="7" grpId="1"/>
      <p:bldP spid="8" grpId="1"/>
      <p:bldP spid="9" grpId="1"/>
      <p:bldP spid="11" grpId="1"/>
      <p:bldP spid="12" grpId="1"/>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undermine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someone less confident, less powerful, or less likely to succeed, or to make something weaker, often gradually（常指逐渐地）削弱信心、权威等，损害</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contract clearly specifies who can operate the machinery.                           合同明确规定谁可以操作机器。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deem</a:t>
            </a:r>
            <a:r>
              <a:rPr lang="en-US" altLang="zh-CN" sz="2800"/>
              <a:t>: </a:t>
            </a:r>
            <a:r>
              <a:rPr sz="2800">
                <a:latin typeface="Times New Roman" panose="02020603050405020304" charset="0"/>
                <a:ea typeface="华文中宋" panose="02010600040101010101" charset="-122"/>
                <a:cs typeface="Times New Roman" panose="02020603050405020304" charset="0"/>
              </a:rPr>
              <a:t>to have a particular opinion about sth 认为；视为；相信</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They would take any action deemed necessary .                                                    </a:t>
            </a:r>
            <a:r>
              <a:rPr lang="en-US" altLang="zh-CN" sz="2800">
                <a:latin typeface="华文中宋" panose="02010600040101010101" charset="-122"/>
                <a:ea typeface="华文中宋" panose="02010600040101010101" charset="-122"/>
                <a:cs typeface="华文中宋" panose="02010600040101010101" charset="-122"/>
              </a:rPr>
              <a:t>他们会采取认为必要的任何行动。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8543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357245"/>
            <a:ext cx="6212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This crisis has undermined his position.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says he would support the use of force if the UN deemed it necessary.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854325"/>
            <a:ext cx="6275070" cy="521970"/>
          </a:xfrm>
          <a:prstGeom prst="rect">
            <a:avLst/>
          </a:prstGeom>
          <a:noFill/>
        </p:spPr>
        <p:txBody>
          <a:bodyPr wrap="square" rtlCol="0" anchor="t">
            <a:spAutoFit/>
          </a:bodyPr>
          <a:lstStyle/>
          <a:p>
            <a:r>
              <a:rPr lang="zh-CN" altLang="en-US" sz="2800">
                <a:ea typeface="华文中宋" panose="02010600040101010101" charset="-122"/>
              </a:rPr>
              <a:t>这场危机已损害了他的地位。</a:t>
            </a:r>
            <a:endParaRPr lang="zh-CN" altLang="en-US" sz="2800">
              <a:ea typeface="华文中宋" panose="02010600040101010101" charset="-122"/>
            </a:endParaRPr>
          </a:p>
        </p:txBody>
      </p:sp>
      <p:cxnSp>
        <p:nvCxnSpPr>
          <p:cNvPr id="3145728" name="直接连接符 8"/>
          <p:cNvCxnSpPr/>
          <p:nvPr/>
        </p:nvCxnSpPr>
        <p:spPr>
          <a:xfrm flipV="1">
            <a:off x="311150" y="3858895"/>
            <a:ext cx="574230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99860"/>
            <a:ext cx="10758805" cy="247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他说如果联合国认为有必要，他就支持动用武力。</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45795"/>
            <a:ext cx="11588750" cy="26168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68770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Countries need to stop using forest bioenergy to create heat and electricity urgently because it undermines international climate and nature targets, the scientists say. Instead they should use renewable energy sources such as wind and solar.</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2021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51940" y="1948815"/>
            <a:ext cx="10022840" cy="1198880"/>
          </a:xfrm>
          <a:prstGeom prst="rect">
            <a:avLst/>
          </a:prstGeom>
          <a:noFill/>
        </p:spPr>
        <p:txBody>
          <a:bodyPr wrap="square" rtlCol="0">
            <a:spAutoFit/>
          </a:bodyPr>
          <a:lstStyle/>
          <a:p>
            <a:pPr algn="l">
              <a:buClrTx/>
              <a:buSzTx/>
              <a:buFontTx/>
            </a:pPr>
            <a:r>
              <a:rPr sz="2400">
                <a:ea typeface="华文中宋" panose="02010600040101010101" charset="-122"/>
              </a:rPr>
              <a:t>科学家们说，各国需要立即停止使用森林生物能源来产生热量和电力，因为这破坏了国际气候和自然目标。相反，他们应该使用风能和太阳能等可再生能源。</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605530"/>
            <a:ext cx="11588750" cy="28994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63550" y="3657600"/>
            <a:ext cx="11314430"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letter says that if global leaders agree to protect 30% of land and sea by 2030 at the Cop15 meeting in Montreal, they must also commit to ending reliance on biomass energy. Commitments made at Cop15 and at climate conferences could be undermined if this practice continues.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72643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551940" y="5275580"/>
            <a:ext cx="1028255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信中说，如果全球领导人在蒙特利尔举行的Cop15会议上同意到2030年保护30%的陆地和海洋，他们还必须承诺结束对生物质能的依赖</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如果这种做法继续下去，在Cop15和气候会议上作出的承诺可能会遭到破坏。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683000" y="154940"/>
            <a:ext cx="482790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Chinese Tea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中国茶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Chinese Tea">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53770" y="885825"/>
            <a:ext cx="10287000" cy="57721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09855" y="475615"/>
            <a:ext cx="11972290" cy="632269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Tea is the most popular drink in the world. And there are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ways we make and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it. But if you wanna drink tea in the oldest way we still know of, you</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ll first need to hike deep into the remote Tea Mountains of Southwest China and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leaves and buds from tea trees that are hundreds of years old.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 long way to go for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Chinese tea, but one person is doing it.</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“My name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Shunan Tang. I</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m the owner of Tea Drunk, which is a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 in New York City. We </a:t>
            </a:r>
            <a:r>
              <a:rPr lang="en-US" sz="2700">
                <a:latin typeface="Times New Roman" panose="02020603050405020304" charset="0"/>
                <a:cs typeface="Times New Roman" panose="02020603050405020304" charset="0"/>
              </a:rPr>
              <a:t>_________ </a:t>
            </a:r>
            <a:r>
              <a:rPr sz="2700">
                <a:latin typeface="Times New Roman" panose="02020603050405020304" charset="0"/>
                <a:cs typeface="Times New Roman" panose="02020603050405020304" charset="0"/>
              </a:rPr>
              <a:t>in historic Chinese tea. Historic tea is really representing a </a:t>
            </a:r>
            <a:r>
              <a:rPr lang="en-US" altLang="zh-CN" sz="2700">
                <a:solidFill>
                  <a:srgbClr val="3333FF"/>
                </a:solidFill>
                <a:latin typeface="Times New Roman" panose="02020603050405020304" charset="0"/>
                <a:ea typeface="+mn-ea"/>
                <a:cs typeface="Times New Roman" panose="02020603050405020304" charset="0"/>
              </a:rPr>
              <a:t>pinnacle </a:t>
            </a:r>
            <a:r>
              <a:rPr sz="2700">
                <a:latin typeface="Times New Roman" panose="02020603050405020304" charset="0"/>
                <a:cs typeface="Times New Roman" panose="02020603050405020304" charset="0"/>
              </a:rPr>
              <a:t>of tea culture. And these teas are usually not mass produced. And they</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re trying to be as authentic to the tea as possible.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almost like a </a:t>
            </a:r>
            <a:r>
              <a:rPr lang="en-US" sz="2700">
                <a:latin typeface="Times New Roman" panose="02020603050405020304" charset="0"/>
                <a:cs typeface="Times New Roman" panose="02020603050405020304" charset="0"/>
              </a:rPr>
              <a:t>__________ </a:t>
            </a:r>
            <a:r>
              <a:rPr sz="2700">
                <a:latin typeface="Times New Roman" panose="02020603050405020304" charset="0"/>
                <a:cs typeface="Times New Roman" panose="02020603050405020304" charset="0"/>
              </a:rPr>
              <a:t>of music played versus a practice or an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piece of art work versus the copies.” </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The masterpiece tea, </a:t>
            </a:r>
            <a:r>
              <a:rPr lang="en-US" altLang="zh-CN" sz="2700">
                <a:solidFill>
                  <a:srgbClr val="3333FF"/>
                </a:solidFill>
                <a:latin typeface="Times New Roman" panose="02020603050405020304" charset="0"/>
                <a:ea typeface="+mn-ea"/>
                <a:cs typeface="Times New Roman" panose="02020603050405020304" charset="0"/>
              </a:rPr>
              <a:t>so to speak</a:t>
            </a:r>
            <a:r>
              <a:rPr sz="2700">
                <a:latin typeface="Times New Roman" panose="02020603050405020304" charset="0"/>
                <a:cs typeface="Times New Roman" panose="02020603050405020304" charset="0"/>
              </a:rPr>
              <a:t>, comes from ancient tea trees that grow in the wild. They only </a:t>
            </a:r>
            <a:r>
              <a:rPr lang="en-US" sz="2700">
                <a:latin typeface="Times New Roman" panose="02020603050405020304" charset="0"/>
                <a:cs typeface="Times New Roman" panose="02020603050405020304" charset="0"/>
              </a:rPr>
              <a:t>____ </a:t>
            </a:r>
            <a:r>
              <a:rPr sz="2700">
                <a:latin typeface="Times New Roman" panose="02020603050405020304" charset="0"/>
                <a:cs typeface="Times New Roman" panose="02020603050405020304" charset="0"/>
              </a:rPr>
              <a:t>for 15 days out of the year. So Shunan must race each spring to find the trees and </a:t>
            </a:r>
            <a:r>
              <a:rPr lang="en-US" sz="2700">
                <a:latin typeface="Times New Roman" panose="02020603050405020304" charset="0"/>
                <a:cs typeface="Times New Roman" panose="02020603050405020304" charset="0"/>
              </a:rPr>
              <a:t>______ </a:t>
            </a:r>
            <a:r>
              <a:rPr sz="2700">
                <a:latin typeface="Times New Roman" panose="02020603050405020304" charset="0"/>
                <a:cs typeface="Times New Roman" panose="02020603050405020304" charset="0"/>
              </a:rPr>
              <a:t>them in time with the help of local farmers.</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endParaRPr lang="en-US"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24" name="文本框 23"/>
          <p:cNvSpPr txBox="1"/>
          <p:nvPr/>
        </p:nvSpPr>
        <p:spPr>
          <a:xfrm>
            <a:off x="8458200" y="540385"/>
            <a:ext cx="13233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countless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185420" y="1760220"/>
            <a:ext cx="140271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handpick</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6" name="文本框 25"/>
          <p:cNvSpPr txBox="1"/>
          <p:nvPr/>
        </p:nvSpPr>
        <p:spPr>
          <a:xfrm>
            <a:off x="7421245" y="4249420"/>
            <a:ext cx="261493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original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2116455" y="2175510"/>
            <a:ext cx="13373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authentic </a:t>
            </a:r>
            <a:endParaRPr sz="2700">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2644775" y="5887720"/>
            <a:ext cx="113919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harvest </a:t>
            </a:r>
            <a:endParaRPr lang="en-US" sz="2700">
              <a:solidFill>
                <a:srgbClr val="FF0000"/>
              </a:solidFill>
              <a:latin typeface="Times New Roman" panose="02020603050405020304" charset="0"/>
              <a:cs typeface="Times New Roman" panose="02020603050405020304" charset="0"/>
              <a:sym typeface="+mn-ea"/>
            </a:endParaRPr>
          </a:p>
        </p:txBody>
      </p:sp>
      <p:sp>
        <p:nvSpPr>
          <p:cNvPr id="29" name="文本框 28"/>
          <p:cNvSpPr txBox="1"/>
          <p:nvPr/>
        </p:nvSpPr>
        <p:spPr>
          <a:xfrm>
            <a:off x="185420" y="4260215"/>
            <a:ext cx="18014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m</a:t>
            </a:r>
            <a:r>
              <a:rPr lang="en-US" sz="2700">
                <a:solidFill>
                  <a:srgbClr val="FF0000"/>
                </a:solidFill>
                <a:latin typeface="Times New Roman" panose="02020603050405020304" charset="0"/>
                <a:cs typeface="Times New Roman" panose="02020603050405020304" charset="0"/>
                <a:sym typeface="+mn-ea"/>
              </a:rPr>
              <a:t>a</a:t>
            </a:r>
            <a:r>
              <a:rPr sz="2700">
                <a:solidFill>
                  <a:srgbClr val="FF0000"/>
                </a:solidFill>
                <a:latin typeface="Times New Roman" panose="02020603050405020304" charset="0"/>
                <a:cs typeface="Times New Roman" panose="02020603050405020304" charset="0"/>
                <a:sym typeface="+mn-ea"/>
              </a:rPr>
              <a:t>sterpiece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2971800" y="3006090"/>
            <a:ext cx="161417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specialize </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2490470" y="5494020"/>
            <a:ext cx="133985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bud </a:t>
            </a:r>
            <a:endParaRPr sz="2700">
              <a:solidFill>
                <a:srgbClr val="FF0000"/>
              </a:solidFill>
              <a:latin typeface="Times New Roman" panose="02020603050405020304" charset="0"/>
              <a:cs typeface="Times New Roman" panose="02020603050405020304" charset="0"/>
              <a:sym typeface="+mn-ea"/>
            </a:endParaRPr>
          </a:p>
        </p:txBody>
      </p:sp>
      <p:sp>
        <p:nvSpPr>
          <p:cNvPr id="32" name="文本框 31"/>
          <p:cNvSpPr txBox="1"/>
          <p:nvPr/>
        </p:nvSpPr>
        <p:spPr>
          <a:xfrm>
            <a:off x="9859645" y="2590800"/>
            <a:ext cx="224409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tea house</a:t>
            </a:r>
            <a:endParaRPr sz="2700">
              <a:solidFill>
                <a:srgbClr val="FF0000"/>
              </a:solidFill>
              <a:latin typeface="Times New Roman" panose="02020603050405020304" charset="0"/>
              <a:cs typeface="Times New Roman" panose="02020603050405020304" charset="0"/>
              <a:sym typeface="+mn-ea"/>
            </a:endParaRPr>
          </a:p>
        </p:txBody>
      </p:sp>
      <p:sp>
        <p:nvSpPr>
          <p:cNvPr id="33" name="文本框 32"/>
          <p:cNvSpPr txBox="1"/>
          <p:nvPr/>
        </p:nvSpPr>
        <p:spPr>
          <a:xfrm>
            <a:off x="829945" y="948055"/>
            <a:ext cx="142113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consume </a:t>
            </a:r>
            <a:endParaRPr sz="2700">
              <a:solidFill>
                <a:srgbClr val="FF0000"/>
              </a:solidFill>
              <a:latin typeface="Times New Roman" panose="02020603050405020304" charset="0"/>
              <a:cs typeface="Times New Roman" panose="02020603050405020304" charset="0"/>
              <a:sym typeface="+mn-ea"/>
            </a:endParaRPr>
          </a:p>
        </p:txBody>
      </p:sp>
      <p:pic>
        <p:nvPicPr>
          <p:cNvPr id="34" name="Chinese Tea">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65865" y="604329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4"/>
                </p:tgtEl>
              </p:cMediaNode>
            </p:audio>
          </p:childTnLst>
        </p:cTn>
      </p:par>
    </p:tnLst>
    <p:bldLst>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0" y="520700"/>
            <a:ext cx="12178030" cy="49898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1</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pinnacle</a:t>
            </a:r>
            <a:r>
              <a:rPr lang="en-US" altLang="zh-CN" sz="2800">
                <a:latin typeface="Times New Roman" panose="02020603050405020304" charset="0"/>
                <a:ea typeface="华文中宋" panose="02010600040101010101" charset="-122"/>
                <a:cs typeface="Times New Roman" panose="02020603050405020304" charset="0"/>
                <a:sym typeface="+mn-ea"/>
              </a:rPr>
              <a:t>: the most important or successful part of sth    </a:t>
            </a:r>
            <a:r>
              <a:rPr lang="zh-CN" altLang="en-US" sz="2800">
                <a:latin typeface="Times New Roman" panose="02020603050405020304" charset="0"/>
                <a:ea typeface="华文中宋" panose="02010600040101010101" charset="-122"/>
                <a:cs typeface="Times New Roman" panose="02020603050405020304" charset="0"/>
                <a:sym typeface="+mn-ea"/>
              </a:rPr>
              <a:t>顶点；顶峰；鼎盛时期</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She was still a screen goddess at the pinnacle of her career.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她仍然是一位处于事业巅峰期的银幕女神。</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so to speak</a:t>
            </a:r>
            <a:r>
              <a:rPr lang="en-US" altLang="zh-CN" sz="2800"/>
              <a:t>:</a:t>
            </a:r>
            <a:r>
              <a:rPr lang="en-US" altLang="zh-CN" sz="2800">
                <a:latin typeface="Times New Roman" panose="02020603050405020304" charset="0"/>
                <a:cs typeface="Times New Roman" panose="02020603050405020304" charset="0"/>
              </a:rPr>
              <a:t> used to emphasize that you are expressing sth in an unusual or amusing way    </a:t>
            </a:r>
            <a:r>
              <a:rPr lang="zh-CN" altLang="en-US" sz="2800">
                <a:latin typeface="Times New Roman" panose="02020603050405020304" charset="0"/>
                <a:ea typeface="华文中宋" panose="02010600040101010101" charset="-122"/>
                <a:cs typeface="Times New Roman" panose="02020603050405020304" charset="0"/>
              </a:rPr>
              <a:t>可以说；可谓</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They were all very similar. All cut from the same cloth, so to speak.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他们都十分相像。可以说就跟一块布上剪下来的似的。</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41605" y="6110605"/>
            <a:ext cx="1106741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 ought not to tell you but I will, since you’re a family member, so to speak.</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2285" y="2115185"/>
            <a:ext cx="7741285" cy="521970"/>
          </a:xfrm>
          <a:prstGeom prst="rect">
            <a:avLst/>
          </a:prstGeom>
          <a:noFill/>
        </p:spPr>
        <p:txBody>
          <a:bodyPr wrap="square" rtlCol="0" anchor="t">
            <a:spAutoFit/>
          </a:bodyPr>
          <a:lstStyle/>
          <a:p>
            <a:r>
              <a:rPr lang="zh-CN" altLang="en-US" sz="2800">
                <a:ea typeface="华文中宋" panose="02010600040101010101" charset="-122"/>
              </a:rPr>
              <a:t>她达到了事业的巅峰。  </a:t>
            </a:r>
            <a:endParaRPr lang="zh-CN" altLang="en-US" sz="2800">
              <a:ea typeface="华文中宋" panose="02010600040101010101" charset="-122"/>
            </a:endParaRPr>
          </a:p>
        </p:txBody>
      </p:sp>
      <p:cxnSp>
        <p:nvCxnSpPr>
          <p:cNvPr id="3145728" name="直接连接符 8"/>
          <p:cNvCxnSpPr/>
          <p:nvPr/>
        </p:nvCxnSpPr>
        <p:spPr>
          <a:xfrm flipV="1">
            <a:off x="147320" y="3206115"/>
            <a:ext cx="6192520" cy="527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139065" y="6572250"/>
            <a:ext cx="11069320"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909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3890" y="5490210"/>
            <a:ext cx="10109200" cy="521970"/>
          </a:xfrm>
          <a:prstGeom prst="rect">
            <a:avLst/>
          </a:prstGeom>
          <a:noFill/>
        </p:spPr>
        <p:txBody>
          <a:bodyPr wrap="square" rtlCol="0" anchor="t">
            <a:spAutoFit/>
          </a:bodyPr>
          <a:p>
            <a:pPr algn="l"/>
            <a:r>
              <a:rPr lang="zh-CN" altLang="en-US" sz="2600">
                <a:ea typeface="华文中宋" panose="02010600040101010101" charset="-122"/>
                <a:sym typeface="+mn-ea"/>
              </a:rPr>
              <a:t>我本来不该告诉你的，但我还是要这么做，因为好歹你是家里的一员。</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76200" y="2125980"/>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25730" y="2736850"/>
            <a:ext cx="618617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She has reached the pinnacle of her career.</a:t>
            </a:r>
            <a:endParaRPr lang="en-US" sz="2800"/>
          </a:p>
        </p:txBody>
      </p:sp>
      <p:sp>
        <p:nvSpPr>
          <p:cNvPr id="5" name="文本框 4"/>
          <p:cNvSpPr txBox="1"/>
          <p:nvPr/>
        </p:nvSpPr>
        <p:spPr>
          <a:xfrm>
            <a:off x="147320" y="5490210"/>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60655" y="3292475"/>
            <a:ext cx="11870055" cy="32918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10515" y="3379470"/>
            <a:ext cx="1181862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Historic tea is really representing a pinnacle of tea culture. And these teas are usually not mass produced. And they’re trying to be as authentic to the tea as possible. It’s almost like a masterpiece of music played versus a practice or an original piece of art work versus the copies.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351155" y="55791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36675" y="5194300"/>
            <a:ext cx="10513060" cy="1291590"/>
          </a:xfrm>
          <a:prstGeom prst="rect">
            <a:avLst/>
          </a:prstGeom>
          <a:noFill/>
        </p:spPr>
        <p:txBody>
          <a:bodyPr wrap="square" rtlCol="0">
            <a:spAutoFit/>
          </a:bodyPr>
          <a:lstStyle/>
          <a:p>
            <a:pPr algn="l">
              <a:buClrTx/>
              <a:buSzTx/>
              <a:buFontTx/>
            </a:pPr>
            <a:r>
              <a:rPr lang="zh-CN" sz="2600">
                <a:latin typeface="华文中宋" panose="02010600040101010101" charset="-122"/>
                <a:ea typeface="华文中宋" panose="02010600040101010101" charset="-122"/>
              </a:rPr>
              <a:t>历史悠久的茶确实代表了茶文化的顶峰。而且这些茶通常不是大批量生产的。他们试图尽可能地保持茶的原汁原味。这几乎就像演奏的音乐杰作与练习作品之间的对比，或者是原创艺术作品与复制品的对比。</a:t>
            </a:r>
            <a:endParaRPr lang="zh-CN"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28600" y="585470"/>
            <a:ext cx="11856085" cy="240919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25755" y="648970"/>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But if you wanna drink tea in the oldest way we still know of, you’ll first need to hike deep into the remote Tea Mountains of Southwest China and handpick leaves and buds from tea trees that are hundreds of years old. </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68935" y="215963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032000"/>
            <a:ext cx="105949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但如果你想用我们所知道的最古老的方式喝茶，你首先需要徒步深入中国西南部偏远的茶山，从数百年的茶树上手工采摘叶子和嫩芽。</a:t>
            </a:r>
            <a:endParaRPr sz="26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76083" y="149860"/>
            <a:ext cx="8693785" cy="645160"/>
          </a:xfrm>
          <a:prstGeom prst="rect">
            <a:avLst/>
          </a:prstGeom>
          <a:noFill/>
        </p:spPr>
        <p:txBody>
          <a:bodyPr wrap="square" rtlCol="0" anchor="t">
            <a:spAutoFit/>
          </a:bodyPr>
          <a:p>
            <a:pPr algn="ctr"/>
            <a:r>
              <a:rPr lang="en-US" altLang="zh-CN" sz="3600" b="1"/>
              <a:t>1. </a:t>
            </a:r>
            <a:r>
              <a:rPr sz="3600" b="1"/>
              <a:t>WORLD</a:t>
            </a:r>
            <a:r>
              <a:rPr lang="en-US" sz="3600" b="1"/>
              <a:t> </a:t>
            </a:r>
            <a:r>
              <a:rPr sz="3600" b="1"/>
              <a:t>WATCH</a:t>
            </a:r>
            <a:endParaRPr lang="zh-CN" altLang="en-US" sz="36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1612900" y="939800"/>
            <a:ext cx="8820785" cy="5918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640" y="2330450"/>
            <a:ext cx="12056110" cy="3974465"/>
          </a:xfrm>
          <a:prstGeom prst="rect">
            <a:avLst/>
          </a:prstGeom>
          <a:noFill/>
        </p:spPr>
        <p:txBody>
          <a:bodyPr wrap="square" rtlCol="0" anchor="t">
            <a:noAutofit/>
          </a:bodyPr>
          <a:p>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A mudslide </a:t>
            </a:r>
            <a:r>
              <a:rPr lang="zh-CN" altLang="en-US" sz="2900">
                <a:solidFill>
                  <a:srgbClr val="0000FF"/>
                </a:solidFill>
                <a:latin typeface="Times New Roman" panose="02020603050405020304" charset="0"/>
                <a:cs typeface="Times New Roman" panose="02020603050405020304" charset="0"/>
              </a:rPr>
              <a:t>unleash</a:t>
            </a:r>
            <a:r>
              <a:rPr sz="2900">
                <a:latin typeface="Times New Roman" panose="02020603050405020304" charset="0"/>
                <a:cs typeface="Times New Roman" panose="02020603050405020304" charset="0"/>
              </a:rPr>
              <a:t>ed</a:t>
            </a:r>
            <a:r>
              <a:rPr lang="zh-CN" altLang="en-US" sz="2900">
                <a:solidFill>
                  <a:srgbClr val="0000FF"/>
                </a:solidFill>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by torrential rain buried a bus and two other vehicles in central Colombia, killing at least 27 people and leaving others </a:t>
            </a:r>
            <a:r>
              <a:rPr lang="en-US" sz="2900">
                <a:latin typeface="Times New Roman" panose="02020603050405020304" charset="0"/>
                <a:cs typeface="Times New Roman" panose="02020603050405020304" charset="0"/>
              </a:rPr>
              <a:t>_______ (trap) </a:t>
            </a:r>
            <a:r>
              <a:rPr sz="2900">
                <a:latin typeface="Times New Roman" panose="02020603050405020304" charset="0"/>
                <a:cs typeface="Times New Roman" panose="02020603050405020304" charset="0"/>
              </a:rPr>
              <a:t>as rescuers tried to reach </a:t>
            </a:r>
            <a:r>
              <a:rPr lang="en-US" sz="2900">
                <a:latin typeface="Times New Roman" panose="02020603050405020304" charset="0"/>
                <a:cs typeface="Times New Roman" panose="02020603050405020304" charset="0"/>
              </a:rPr>
              <a:t>_____ </a:t>
            </a:r>
            <a:r>
              <a:rPr sz="2900">
                <a:latin typeface="Times New Roman" panose="02020603050405020304" charset="0"/>
                <a:cs typeface="Times New Roman" panose="02020603050405020304" charset="0"/>
              </a:rPr>
              <a:t>in the wreckage on Monday. </a:t>
            </a:r>
            <a:endParaRPr sz="2900">
              <a:latin typeface="Times New Roman" panose="02020603050405020304" charset="0"/>
              <a:cs typeface="Times New Roman" panose="02020603050405020304" charset="0"/>
            </a:endParaRPr>
          </a:p>
          <a:p>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The mudslide late Sunday </a:t>
            </a:r>
            <a:r>
              <a:rPr lang="en-US" sz="2900">
                <a:latin typeface="Times New Roman" panose="02020603050405020304" charset="0"/>
                <a:cs typeface="Times New Roman" panose="02020603050405020304" charset="0"/>
              </a:rPr>
              <a:t>_______ (divide) </a:t>
            </a:r>
            <a:r>
              <a:rPr sz="2900">
                <a:latin typeface="Times New Roman" panose="02020603050405020304" charset="0"/>
                <a:cs typeface="Times New Roman" panose="02020603050405020304" charset="0"/>
              </a:rPr>
              <a:t>a highway in two in the town of Pueblo Rico in the district of Risaralda. </a:t>
            </a:r>
            <a:endParaRPr sz="2900">
              <a:latin typeface="Times New Roman" panose="02020603050405020304" charset="0"/>
              <a:cs typeface="Times New Roman" panose="02020603050405020304" charset="0"/>
            </a:endParaRPr>
          </a:p>
          <a:p>
            <a:r>
              <a:rPr lang="en-US" sz="2900">
                <a:latin typeface="Times New Roman" panose="02020603050405020304" charset="0"/>
                <a:cs typeface="Times New Roman" panose="02020603050405020304" charset="0"/>
              </a:rPr>
              <a:t>     ____ </a:t>
            </a:r>
            <a:r>
              <a:rPr sz="2900">
                <a:latin typeface="Times New Roman" panose="02020603050405020304" charset="0"/>
                <a:cs typeface="Times New Roman" panose="02020603050405020304" charset="0"/>
              </a:rPr>
              <a:t>dead included three children, President Gustavo Petro tweeted. Several more people were rescued and taken to hospitals. More than 70 search-and</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rescue workers </a:t>
            </a:r>
            <a:r>
              <a:rPr lang="en-US" sz="2900">
                <a:latin typeface="Times New Roman" panose="02020603050405020304" charset="0"/>
                <a:cs typeface="Times New Roman" panose="02020603050405020304" charset="0"/>
              </a:rPr>
              <a:t>_____ (use) </a:t>
            </a:r>
            <a:r>
              <a:rPr sz="2900">
                <a:latin typeface="Times New Roman" panose="02020603050405020304" charset="0"/>
                <a:cs typeface="Times New Roman" panose="02020603050405020304" charset="0"/>
              </a:rPr>
              <a:t>backhoes and other equipment tried to reach the rest.</a:t>
            </a:r>
            <a:endParaRPr sz="2900">
              <a:latin typeface="Times New Roman" panose="02020603050405020304" charset="0"/>
              <a:cs typeface="Times New Roman" panose="02020603050405020304" charset="0"/>
            </a:endParaRPr>
          </a:p>
        </p:txBody>
      </p:sp>
      <p:sp>
        <p:nvSpPr>
          <p:cNvPr id="10" name="文本框 16"/>
          <p:cNvSpPr txBox="1"/>
          <p:nvPr/>
        </p:nvSpPr>
        <p:spPr>
          <a:xfrm>
            <a:off x="-19050" y="0"/>
            <a:ext cx="187261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1</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《华尔街日报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A22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custDataLst>
              <p:tags r:id="rId1"/>
            </p:custDataLst>
          </p:nvPr>
        </p:nvPicPr>
        <p:blipFill>
          <a:blip r:embed="rId2"/>
          <a:stretch>
            <a:fillRect/>
          </a:stretch>
        </p:blipFill>
        <p:spPr>
          <a:xfrm>
            <a:off x="4290706" y="854710"/>
            <a:ext cx="3610588" cy="1440000"/>
          </a:xfrm>
          <a:prstGeom prst="rect">
            <a:avLst/>
          </a:prstGeom>
          <a:noFill/>
          <a:ln>
            <a:noFill/>
          </a:ln>
        </p:spPr>
      </p:pic>
      <p:sp>
        <p:nvSpPr>
          <p:cNvPr id="7" name="文本框 6"/>
          <p:cNvSpPr txBox="1"/>
          <p:nvPr/>
        </p:nvSpPr>
        <p:spPr>
          <a:xfrm>
            <a:off x="2512695" y="5487670"/>
            <a:ext cx="101727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using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9849485" y="2849880"/>
            <a:ext cx="133731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trapped </a:t>
            </a:r>
            <a:endParaRPr sz="29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668655" y="4593590"/>
            <a:ext cx="106870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The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4582160" y="3741420"/>
            <a:ext cx="161417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divided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3945890" y="3295650"/>
            <a:ext cx="87884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them </a:t>
            </a:r>
            <a:endParaRPr sz="29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 grpId="0" bldLvl="0" animBg="1"/>
      <p:bldP spid="11" grpId="0" bldLvl="0" animBg="1"/>
      <p:bldP spid="1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nvSpPr>
        <p:spPr>
          <a:xfrm>
            <a:off x="-19050" y="0"/>
            <a:ext cx="187198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2</a:t>
            </a:r>
            <a:endParaRPr kumimoji="1" lang="en-US" altLang="zh-CN" sz="2800" b="1" dirty="0">
              <a:solidFill>
                <a:sysClr val="window" lastClr="FFFFFF"/>
              </a:solidFill>
              <a:sym typeface="微软雅黑" panose="020B0503020204020204" charset="-122"/>
            </a:endParaRPr>
          </a:p>
        </p:txBody>
      </p:sp>
      <p:sp>
        <p:nvSpPr>
          <p:cNvPr id="9"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《华尔街日报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A22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36525" y="1723390"/>
            <a:ext cx="11919585" cy="4972685"/>
          </a:xfrm>
          <a:prstGeom prst="rect">
            <a:avLst/>
          </a:prstGeom>
          <a:noFill/>
        </p:spPr>
        <p:txBody>
          <a:bodyPr wrap="square" rtlCol="0" anchor="t">
            <a:noAutofit/>
          </a:bodyPr>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More than six years after the </a:t>
            </a:r>
            <a:r>
              <a:rPr lang="en-US" sz="2400">
                <a:latin typeface="Times New Roman" panose="02020603050405020304" charset="0"/>
                <a:cs typeface="Times New Roman" panose="02020603050405020304" charset="0"/>
              </a:rPr>
              <a:t>________ (deadly) </a:t>
            </a:r>
            <a:r>
              <a:rPr sz="2400">
                <a:latin typeface="Times New Roman" panose="02020603050405020304" charset="0"/>
                <a:cs typeface="Times New Roman" panose="02020603050405020304" charset="0"/>
              </a:rPr>
              <a:t>peacetime attack on Belgian soil, the trial of 10 men </a:t>
            </a:r>
            <a:r>
              <a:rPr lang="en-US" sz="2400">
                <a:latin typeface="Times New Roman" panose="02020603050405020304" charset="0"/>
                <a:cs typeface="Times New Roman" panose="02020603050405020304" charset="0"/>
              </a:rPr>
              <a:t>_______ (accuse) </a:t>
            </a:r>
            <a:r>
              <a:rPr sz="2400">
                <a:latin typeface="Times New Roman" panose="02020603050405020304" charset="0"/>
                <a:cs typeface="Times New Roman" panose="02020603050405020304" charset="0"/>
              </a:rPr>
              <a:t>over the suicide bombings at Brussels airport and a subway station started in earnest under high security on Monday.</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Among the accused is Salah Abdeslam, the only </a:t>
            </a:r>
            <a:r>
              <a:rPr lang="en-US" sz="2400">
                <a:latin typeface="Times New Roman" panose="02020603050405020304" charset="0"/>
                <a:cs typeface="Times New Roman" panose="02020603050405020304" charset="0"/>
              </a:rPr>
              <a:t>________ (survive) </a:t>
            </a:r>
            <a:r>
              <a:rPr sz="2400">
                <a:latin typeface="Times New Roman" panose="02020603050405020304" charset="0"/>
                <a:cs typeface="Times New Roman" panose="02020603050405020304" charset="0"/>
              </a:rPr>
              <a:t>among the Islamic State extremists </a:t>
            </a:r>
            <a:r>
              <a:rPr lang="en-US" sz="2400">
                <a:latin typeface="Times New Roman" panose="02020603050405020304" charset="0"/>
                <a:cs typeface="Times New Roman" panose="02020603050405020304" charset="0"/>
              </a:rPr>
              <a:t>________ </a:t>
            </a:r>
            <a:r>
              <a:rPr sz="2400">
                <a:latin typeface="Times New Roman" panose="02020603050405020304" charset="0"/>
                <a:cs typeface="Times New Roman" panose="02020603050405020304" charset="0"/>
              </a:rPr>
              <a:t>in 2015 struck the Bata-clan theater in Paris, city cafes and France’s national stadium. He </a:t>
            </a:r>
            <a:r>
              <a:rPr lang="en-US" sz="2400">
                <a:latin typeface="Times New Roman" panose="02020603050405020304" charset="0"/>
                <a:cs typeface="Times New Roman" panose="02020603050405020304" charset="0"/>
              </a:rPr>
              <a:t>___________ (bring)</a:t>
            </a:r>
            <a:r>
              <a:rPr sz="2400">
                <a:latin typeface="Times New Roman" panose="02020603050405020304" charset="0"/>
                <a:cs typeface="Times New Roman" panose="02020603050405020304" charset="0"/>
              </a:rPr>
              <a:t> to the court in an armored police vehicle and identified himself when called upon by the </a:t>
            </a:r>
            <a:r>
              <a:rPr lang="zh-CN" altLang="en-US" sz="2400">
                <a:solidFill>
                  <a:srgbClr val="0000FF"/>
                </a:solidFill>
                <a:latin typeface="Times New Roman" panose="02020603050405020304" charset="0"/>
                <a:cs typeface="Times New Roman" panose="02020603050405020304" charset="0"/>
              </a:rPr>
              <a:t>presiding </a:t>
            </a:r>
            <a:r>
              <a:rPr sz="2400">
                <a:latin typeface="Times New Roman" panose="02020603050405020304" charset="0"/>
                <a:cs typeface="Times New Roman" panose="02020603050405020304" charset="0"/>
              </a:rPr>
              <a:t>judge.</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The 10 defendants face </a:t>
            </a:r>
            <a:r>
              <a:rPr lang="en-US" sz="2400">
                <a:latin typeface="Times New Roman" panose="02020603050405020304" charset="0"/>
                <a:cs typeface="Times New Roman" panose="02020603050405020304" charset="0"/>
              </a:rPr>
              <a:t>_______ (charge) </a:t>
            </a:r>
            <a:r>
              <a:rPr sz="2400">
                <a:latin typeface="Times New Roman" panose="02020603050405020304" charset="0"/>
                <a:cs typeface="Times New Roman" panose="02020603050405020304" charset="0"/>
              </a:rPr>
              <a:t>including murder, attempted murder and membership in, or participation in the acts of, a terrorist group, over the attacks at Belgium’s main airport and on the central commuter line on March 22, 2016. </a:t>
            </a:r>
            <a:endParaRPr sz="2400">
              <a:latin typeface="Times New Roman" panose="02020603050405020304" charset="0"/>
              <a:cs typeface="Times New Roman" panose="02020603050405020304" charset="0"/>
            </a:endParaRPr>
          </a:p>
          <a:p>
            <a:r>
              <a:rPr lang="en-US" sz="2400">
                <a:latin typeface="Times New Roman" panose="02020603050405020304" charset="0"/>
                <a:cs typeface="Times New Roman" panose="02020603050405020304" charset="0"/>
              </a:rPr>
              <a:t>     ___</a:t>
            </a:r>
            <a:r>
              <a:rPr sz="2400">
                <a:latin typeface="Times New Roman" panose="02020603050405020304" charset="0"/>
                <a:cs typeface="Times New Roman" panose="02020603050405020304" charset="0"/>
              </a:rPr>
              <a:t> all, 32 people were killed. Around 900 people were hurt or suffered mental trauma. If convicted, some of the accused could face up to 30 years in prison.</a:t>
            </a:r>
            <a:endParaRPr sz="2400">
              <a:latin typeface="Times New Roman" panose="02020603050405020304" charset="0"/>
              <a:cs typeface="Times New Roman" panose="02020603050405020304" charset="0"/>
            </a:endParaRPr>
          </a:p>
        </p:txBody>
      </p:sp>
      <p:pic>
        <p:nvPicPr>
          <p:cNvPr id="13" name="图片 12"/>
          <p:cNvPicPr>
            <a:picLocks noChangeAspect="1"/>
          </p:cNvPicPr>
          <p:nvPr/>
        </p:nvPicPr>
        <p:blipFill>
          <a:blip r:embed="rId1"/>
          <a:stretch>
            <a:fillRect/>
          </a:stretch>
        </p:blipFill>
        <p:spPr>
          <a:xfrm>
            <a:off x="4423728" y="610870"/>
            <a:ext cx="2657118" cy="1080000"/>
          </a:xfrm>
          <a:prstGeom prst="rect">
            <a:avLst/>
          </a:prstGeom>
          <a:noFill/>
          <a:ln>
            <a:noFill/>
          </a:ln>
        </p:spPr>
      </p:pic>
      <p:sp>
        <p:nvSpPr>
          <p:cNvPr id="6" name="文本框 5"/>
          <p:cNvSpPr txBox="1"/>
          <p:nvPr/>
        </p:nvSpPr>
        <p:spPr>
          <a:xfrm>
            <a:off x="1254125" y="2146300"/>
            <a:ext cx="128016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accused </a:t>
            </a:r>
            <a:endParaRPr kumimoji="0" lang="zh-CN" alt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718820" y="5431790"/>
            <a:ext cx="41783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In</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6659245" y="2872105"/>
            <a:ext cx="133731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survivor </a:t>
            </a:r>
            <a:endParaRPr sz="24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3601085" y="4331335"/>
            <a:ext cx="12071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charges </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2893060" y="3613785"/>
            <a:ext cx="16141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was brought</a:t>
            </a:r>
            <a:endParaRPr kumimoji="0" lang="en-US"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291080" y="3244850"/>
            <a:ext cx="12128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who</a:t>
            </a:r>
            <a:r>
              <a:rPr lang="en-US" sz="2400">
                <a:solidFill>
                  <a:srgbClr val="FF0000"/>
                </a:solidFill>
                <a:latin typeface="Times New Roman" panose="02020603050405020304" charset="0"/>
                <a:cs typeface="Times New Roman" panose="02020603050405020304" charset="0"/>
                <a:sym typeface="+mn-ea"/>
              </a:rPr>
              <a:t>/that</a:t>
            </a:r>
            <a:r>
              <a:rPr sz="2400">
                <a:solidFill>
                  <a:srgbClr val="FF0000"/>
                </a:solidFill>
                <a:latin typeface="Times New Roman" panose="02020603050405020304" charset="0"/>
                <a:cs typeface="Times New Roman" panose="02020603050405020304" charset="0"/>
                <a:sym typeface="+mn-ea"/>
              </a:rPr>
              <a:t> </a:t>
            </a:r>
            <a:endParaRPr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234180" y="1777365"/>
            <a:ext cx="118872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400">
                <a:solidFill>
                  <a:srgbClr val="FF0000"/>
                </a:solidFill>
                <a:latin typeface="Times New Roman" panose="02020603050405020304" charset="0"/>
                <a:cs typeface="Times New Roman" panose="02020603050405020304" charset="0"/>
                <a:sym typeface="+mn-ea"/>
              </a:rPr>
              <a:t>deadliest </a:t>
            </a:r>
            <a:endParaRPr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2" grpId="0" bldLvl="0" animBg="1"/>
      <p:bldP spid="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nvSpPr>
        <p:spPr>
          <a:xfrm>
            <a:off x="-19050" y="0"/>
            <a:ext cx="187198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r>
              <a:rPr kumimoji="1" lang="en-US" altLang="zh-CN" sz="2800" b="1" dirty="0">
                <a:solidFill>
                  <a:sysClr val="window" lastClr="FFFFFF"/>
                </a:solidFill>
                <a:sym typeface="微软雅黑" panose="020B0503020204020204" charset="-122"/>
              </a:rPr>
              <a:t>3</a:t>
            </a:r>
            <a:endParaRPr kumimoji="1" lang="en-US" altLang="zh-CN" sz="2800" b="1" dirty="0">
              <a:solidFill>
                <a:sysClr val="window" lastClr="FFFFFF"/>
              </a:solidFill>
              <a:sym typeface="微软雅黑" panose="020B0503020204020204" charset="-122"/>
            </a:endParaRPr>
          </a:p>
        </p:txBody>
      </p:sp>
      <p:sp>
        <p:nvSpPr>
          <p:cNvPr id="9" name="文本框 4"/>
          <p:cNvSpPr txBox="1"/>
          <p:nvPr/>
        </p:nvSpPr>
        <p:spPr>
          <a:xfrm>
            <a:off x="1852930" y="65405"/>
            <a:ext cx="664273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《华尔街日报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12</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sz="2300" b="1">
                <a:solidFill>
                  <a:srgbClr val="ED7D31"/>
                </a:solidFill>
                <a:latin typeface="微软雅黑" panose="020B0503020204020204" charset="-122"/>
                <a:ea typeface="微软雅黑" panose="020B0503020204020204" charset="-122"/>
                <a:cs typeface="微软雅黑" panose="020B0503020204020204" charset="-122"/>
              </a:rPr>
              <a:t>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A22</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7945" y="1227455"/>
            <a:ext cx="12124055" cy="5629910"/>
          </a:xfrm>
          <a:prstGeom prst="rect">
            <a:avLst/>
          </a:prstGeom>
          <a:noFill/>
        </p:spPr>
        <p:txBody>
          <a:bodyPr wrap="square" rtlCol="0" anchor="t">
            <a:noAutofit/>
          </a:bodyPr>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Improved weather conditions Monday allowed rescuers to resume </a:t>
            </a:r>
            <a:r>
              <a:rPr lang="en-US" sz="2600">
                <a:latin typeface="Times New Roman" panose="02020603050405020304" charset="0"/>
                <a:cs typeface="Times New Roman" panose="02020603050405020304" charset="0"/>
              </a:rPr>
              <a:t>__________ (evacuate) </a:t>
            </a:r>
            <a:r>
              <a:rPr sz="2600">
                <a:latin typeface="Times New Roman" panose="02020603050405020304" charset="0"/>
                <a:cs typeface="Times New Roman" panose="02020603050405020304" charset="0"/>
              </a:rPr>
              <a:t>efforts and a search for possible victims after the highest volcano on Indonesia’s most </a:t>
            </a:r>
            <a:r>
              <a:rPr lang="en-US" sz="2600">
                <a:latin typeface="Times New Roman" panose="02020603050405020304" charset="0"/>
                <a:cs typeface="Times New Roman" panose="02020603050405020304" charset="0"/>
              </a:rPr>
              <a:t>_______ (dense) </a:t>
            </a:r>
            <a:r>
              <a:rPr sz="2600">
                <a:latin typeface="Times New Roman" panose="02020603050405020304" charset="0"/>
                <a:cs typeface="Times New Roman" panose="02020603050405020304" charset="0"/>
              </a:rPr>
              <a:t>populated island erupted, </a:t>
            </a:r>
            <a:r>
              <a:rPr lang="en-US" sz="2600">
                <a:latin typeface="Times New Roman" panose="02020603050405020304" charset="0"/>
                <a:cs typeface="Times New Roman" panose="02020603050405020304" charset="0"/>
              </a:rPr>
              <a:t>________ (trigger) </a:t>
            </a:r>
            <a:r>
              <a:rPr sz="2600">
                <a:latin typeface="Times New Roman" panose="02020603050405020304" charset="0"/>
                <a:cs typeface="Times New Roman" panose="02020603050405020304" charset="0"/>
              </a:rPr>
              <a:t>by monsoon rains. </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Mount Semeru in Lumajang district in East Java province </a:t>
            </a:r>
            <a:r>
              <a:rPr lang="zh-CN" altLang="en-US" sz="2600">
                <a:solidFill>
                  <a:srgbClr val="0000FF"/>
                </a:solidFill>
                <a:latin typeface="Times New Roman" panose="02020603050405020304" charset="0"/>
                <a:cs typeface="Times New Roman" panose="02020603050405020304" charset="0"/>
              </a:rPr>
              <a:t>spew</a:t>
            </a:r>
            <a:r>
              <a:rPr sz="2600">
                <a:latin typeface="Times New Roman" panose="02020603050405020304" charset="0"/>
                <a:cs typeface="Times New Roman" panose="02020603050405020304" charset="0"/>
              </a:rPr>
              <a:t>ed thick columns of ash nearly 5,000 feet into the sky Sunday. Villages and nearby towns </a:t>
            </a:r>
            <a:r>
              <a:rPr lang="en-US" sz="2600">
                <a:latin typeface="Times New Roman" panose="02020603050405020304" charset="0"/>
                <a:cs typeface="Times New Roman" panose="02020603050405020304" charset="0"/>
              </a:rPr>
              <a:t>_____________ (blanket)</a:t>
            </a:r>
            <a:r>
              <a:rPr sz="2600">
                <a:latin typeface="Times New Roman" panose="02020603050405020304" charset="0"/>
                <a:cs typeface="Times New Roman" panose="02020603050405020304" charset="0"/>
              </a:rPr>
              <a:t> with falling ash, blocking out the sun, but no </a:t>
            </a:r>
            <a:r>
              <a:rPr lang="en-US" sz="2600">
                <a:latin typeface="Times New Roman" panose="02020603050405020304" charset="0"/>
                <a:cs typeface="Times New Roman" panose="02020603050405020304" charset="0"/>
              </a:rPr>
              <a:t>_________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(casualty) have been reported. </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Hundreds of rescuers were </a:t>
            </a:r>
            <a:r>
              <a:rPr lang="zh-CN" altLang="en-US" sz="2600">
                <a:solidFill>
                  <a:srgbClr val="0000FF"/>
                </a:solidFill>
                <a:latin typeface="Times New Roman" panose="02020603050405020304" charset="0"/>
                <a:cs typeface="Times New Roman" panose="02020603050405020304" charset="0"/>
              </a:rPr>
              <a:t>deploy</a:t>
            </a:r>
            <a:r>
              <a:rPr sz="2600">
                <a:latin typeface="Times New Roman" panose="02020603050405020304" charset="0"/>
                <a:cs typeface="Times New Roman" panose="02020603050405020304" charset="0"/>
              </a:rPr>
              <a:t>ed Monday in the worst-hit villages of Sumberwuluh and Supiturang,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houses and mosques were buried to their rooftops by tons of volcanic debris.</a:t>
            </a:r>
            <a:endParaRPr sz="2600">
              <a:latin typeface="Times New Roman" panose="02020603050405020304" charset="0"/>
              <a:cs typeface="Times New Roman" panose="02020603050405020304" charset="0"/>
            </a:endParaRPr>
          </a:p>
          <a:p>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Heavy rains had eroded and finally collapsed the lava dome atop the 12,060-foot volcano, causing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avalanche of blistering gas and lava down its slopes toward a nearby river.</a:t>
            </a:r>
            <a:endParaRPr sz="2600">
              <a:latin typeface="Times New Roman" panose="02020603050405020304" charset="0"/>
              <a:cs typeface="Times New Roman" panose="02020603050405020304" charset="0"/>
            </a:endParaRPr>
          </a:p>
        </p:txBody>
      </p:sp>
      <p:pic>
        <p:nvPicPr>
          <p:cNvPr id="4" name="图片 3"/>
          <p:cNvPicPr>
            <a:picLocks noChangeAspect="1"/>
          </p:cNvPicPr>
          <p:nvPr/>
        </p:nvPicPr>
        <p:blipFill>
          <a:blip r:embed="rId1"/>
          <a:stretch>
            <a:fillRect/>
          </a:stretch>
        </p:blipFill>
        <p:spPr>
          <a:xfrm>
            <a:off x="4664075" y="510540"/>
            <a:ext cx="1942465" cy="814705"/>
          </a:xfrm>
          <a:prstGeom prst="rect">
            <a:avLst/>
          </a:prstGeom>
          <a:noFill/>
          <a:ln>
            <a:noFill/>
          </a:ln>
        </p:spPr>
      </p:pic>
      <p:sp>
        <p:nvSpPr>
          <p:cNvPr id="6" name="文本框 5"/>
          <p:cNvSpPr txBox="1"/>
          <p:nvPr/>
        </p:nvSpPr>
        <p:spPr>
          <a:xfrm>
            <a:off x="2564130" y="2051050"/>
            <a:ext cx="128016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densely </a:t>
            </a:r>
            <a:endParaRPr kumimoji="0" lang="zh-CN" alt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2520950" y="6043295"/>
            <a:ext cx="41783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a:t>
            </a:r>
            <a:r>
              <a:rPr sz="2600">
                <a:latin typeface="Times New Roman" panose="02020603050405020304" charset="0"/>
                <a:cs typeface="Times New Roman" panose="02020603050405020304" charset="0"/>
                <a:sym typeface="+mn-ea"/>
              </a:rPr>
              <a:t> </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8231505" y="2087880"/>
            <a:ext cx="13373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triggered </a:t>
            </a:r>
            <a:endParaRPr sz="26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7540625" y="3666490"/>
            <a:ext cx="14065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casualties</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 name="文本框 2"/>
          <p:cNvSpPr txBox="1"/>
          <p:nvPr/>
        </p:nvSpPr>
        <p:spPr>
          <a:xfrm>
            <a:off x="8860155" y="3239770"/>
            <a:ext cx="22352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were blanketed</a:t>
            </a:r>
            <a:endParaRPr kumimoji="0" lang="en-US" sz="26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397760" y="4855210"/>
            <a:ext cx="12128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where </a:t>
            </a:r>
            <a:endParaRPr sz="26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9450070" y="1303655"/>
            <a:ext cx="149923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evacuation</a:t>
            </a:r>
            <a:r>
              <a:rPr sz="2600">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2" grpId="0" bldLvl="0" animBg="1"/>
      <p:bldP spid="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unleash</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~sth (on/upon sb/sth) to suddenly let a strong force, emotion, etc. be felt of have an effect    </a:t>
            </a:r>
            <a:r>
              <a:rPr lang="zh-CN" sz="2800">
                <a:latin typeface="Times New Roman" panose="02020603050405020304" charset="0"/>
                <a:ea typeface="华文中宋" panose="02010600040101010101" charset="-122"/>
                <a:cs typeface="Times New Roman" panose="02020603050405020304" charset="0"/>
                <a:sym typeface="+mn-ea"/>
              </a:rPr>
              <a:t>发泄；突然释放；使爆发</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officers were still reluctant to unleash their troops in pursuit of their enemy.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军官们仍不愿发兵追击敌人。</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preside</a:t>
            </a:r>
            <a:r>
              <a:rPr lang="en-US" altLang="zh-CN" sz="2800"/>
              <a:t>: </a:t>
            </a:r>
            <a:r>
              <a:rPr lang="en-US" sz="2800">
                <a:latin typeface="Times New Roman" panose="02020603050405020304" charset="0"/>
                <a:ea typeface="华文中宋" panose="02010600040101010101" charset="-122"/>
                <a:cs typeface="Times New Roman" panose="02020603050405020304" charset="0"/>
              </a:rPr>
              <a:t>~ (at/over sth)</a:t>
            </a:r>
            <a:r>
              <a:rPr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to lead or be in charge of a meeting, ceremony, etc.</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主持（会议、仪式等）；担任（会议）主席</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PM presided over a meeting of his inner Cabinet.                                                  </a:t>
            </a:r>
            <a:r>
              <a:rPr lang="en-US" altLang="zh-CN" sz="2800">
                <a:latin typeface="华文中宋" panose="02010600040101010101" charset="-122"/>
                <a:ea typeface="华文中宋" panose="02010600040101010101" charset="-122"/>
                <a:cs typeface="华文中宋" panose="02010600040101010101" charset="-122"/>
              </a:rPr>
              <a:t>首相主持了一次核心内阁会议。</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298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083560"/>
            <a:ext cx="10530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government’s proposals unleashed a storm of protest in the press.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57175" y="566420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57175" y="6217920"/>
            <a:ext cx="83508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asked if I would preside at the committee meeting</a:t>
            </a:r>
            <a:r>
              <a:rPr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94535" y="2529840"/>
            <a:ext cx="9491980" cy="521970"/>
          </a:xfrm>
          <a:prstGeom prst="rect">
            <a:avLst/>
          </a:prstGeom>
          <a:noFill/>
        </p:spPr>
        <p:txBody>
          <a:bodyPr wrap="square" rtlCol="0" anchor="t">
            <a:spAutoFit/>
          </a:bodyPr>
          <a:lstStyle/>
          <a:p>
            <a:r>
              <a:rPr lang="zh-CN" altLang="en-US" sz="2800">
                <a:ea typeface="华文中宋" panose="02010600040101010101" charset="-122"/>
              </a:rPr>
              <a:t>政府的提案引发了新闻界的抗议浪潮。</a:t>
            </a:r>
            <a:endParaRPr lang="zh-CN" altLang="en-US" sz="2800">
              <a:ea typeface="华文中宋" panose="02010600040101010101" charset="-122"/>
            </a:endParaRPr>
          </a:p>
        </p:txBody>
      </p:sp>
      <p:cxnSp>
        <p:nvCxnSpPr>
          <p:cNvPr id="3145728" name="直接连接符 8"/>
          <p:cNvCxnSpPr/>
          <p:nvPr/>
        </p:nvCxnSpPr>
        <p:spPr>
          <a:xfrm flipV="1">
            <a:off x="200025" y="3537585"/>
            <a:ext cx="10131425"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54165"/>
            <a:ext cx="810387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40255" y="5664200"/>
            <a:ext cx="8297545" cy="521970"/>
          </a:xfrm>
          <a:prstGeom prst="rect">
            <a:avLst/>
          </a:prstGeom>
          <a:noFill/>
        </p:spPr>
        <p:txBody>
          <a:bodyPr wrap="square" rtlCol="0" anchor="t">
            <a:spAutoFit/>
          </a:bodyPr>
          <a:p>
            <a:r>
              <a:rPr lang="zh-CN" altLang="en-US" sz="2800">
                <a:ea typeface="华文中宋" panose="02010600040101010101" charset="-122"/>
              </a:rPr>
              <a:t>他们问我是否会主持委员会会议。</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3" dur="500"/>
                                        <p:tgtEl>
                                          <p:spTgt spid="104860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48604"/>
                                        </p:tgtEl>
                                        <p:attrNameLst>
                                          <p:attrName>style.visibility</p:attrName>
                                        </p:attrNameLst>
                                      </p:cBhvr>
                                      <p:to>
                                        <p:strVal val="visible"/>
                                      </p:to>
                                    </p:set>
                                    <p:animEffect transition="in" filter="blinds(horizontal)">
                                      <p:cBhvr>
                                        <p:cTn id="18" dur="500"/>
                                        <p:tgtEl>
                                          <p:spTgt spid="104860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8608"/>
                                        </p:tgtEl>
                                        <p:attrNameLst>
                                          <p:attrName>style.visibility</p:attrName>
                                        </p:attrNameLst>
                                      </p:cBhvr>
                                      <p:to>
                                        <p:strVal val="visible"/>
                                      </p:to>
                                    </p:set>
                                    <p:animEffect transition="in" filter="blinds(horizontal)">
                                      <p:cBhvr>
                                        <p:cTn id="21" dur="500"/>
                                        <p:tgtEl>
                                          <p:spTgt spid="104860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048605"/>
                                        </p:tgtEl>
                                        <p:attrNameLst>
                                          <p:attrName>style.visibility</p:attrName>
                                        </p:attrNameLst>
                                      </p:cBhvr>
                                      <p:to>
                                        <p:strVal val="visible"/>
                                      </p:to>
                                    </p:set>
                                    <p:animEffect transition="in" filter="blinds(horizontal)">
                                      <p:cBhvr>
                                        <p:cTn id="29" dur="500"/>
                                        <p:tgtEl>
                                          <p:spTgt spid="104860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5514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spew</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flow out quickly, or to make sth flow our quickly, in large amounts</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（使）喷出；涌出</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volcano spewed out more scorching volcanic ashes, gases and rocks.                           火山喷出更多灼热的火山灰、气体和岩块。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4. </a:t>
            </a:r>
            <a:r>
              <a:rPr lang="en-US" altLang="zh-CN" sz="2800">
                <a:solidFill>
                  <a:srgbClr val="0000FF"/>
                </a:solidFill>
                <a:latin typeface="Times New Roman" panose="02020603050405020304" charset="0"/>
                <a:cs typeface="Times New Roman" panose="02020603050405020304" charset="0"/>
                <a:sym typeface="+mn-ea"/>
              </a:rPr>
              <a:t>deploy</a:t>
            </a:r>
            <a:r>
              <a:rPr lang="en-US" altLang="zh-CN" sz="2800"/>
              <a:t>: </a:t>
            </a:r>
            <a:r>
              <a:rPr lang="en-US" sz="2800">
                <a:latin typeface="Times New Roman" panose="02020603050405020304" charset="0"/>
                <a:ea typeface="华文中宋" panose="02010600040101010101" charset="-122"/>
                <a:cs typeface="Times New Roman" panose="02020603050405020304" charset="0"/>
              </a:rPr>
              <a:t>to move soldiers or weapons into a position where they are ready for military action    </a:t>
            </a:r>
            <a:r>
              <a:rPr lang="zh-CN" altLang="en-US" sz="2800">
                <a:latin typeface="Times New Roman" panose="02020603050405020304" charset="0"/>
                <a:ea typeface="华文中宋" panose="02010600040101010101" charset="-122"/>
                <a:cs typeface="Times New Roman" panose="02020603050405020304" charset="0"/>
              </a:rPr>
              <a:t>部署，调度（军队或武器）</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president said he had no intention of deploying ground troops.                                                  </a:t>
            </a:r>
            <a:r>
              <a:rPr lang="en-US" altLang="zh-CN" sz="2800">
                <a:latin typeface="华文中宋" panose="02010600040101010101" charset="-122"/>
                <a:ea typeface="华文中宋" panose="02010600040101010101" charset="-122"/>
                <a:cs typeface="华文中宋" panose="02010600040101010101" charset="-122"/>
              </a:rPr>
              <a:t>总统称并不打算部署地面部队。</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6066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09595"/>
            <a:ext cx="61734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Flames spewed from the aircraft’s engine.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80511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At least 5000 missiles were deployed along the border</a:t>
            </a:r>
            <a:r>
              <a:rPr sz="2800">
                <a:solidFill>
                  <a:srgbClr val="FF0000"/>
                </a:solidFill>
                <a:latin typeface="Times New Roman" panose="02020603050405020304" charset="0"/>
                <a:cs typeface="Times New Roman" panose="02020603050405020304" charset="0"/>
              </a:rPr>
              <a:t>.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606675"/>
            <a:ext cx="3680460" cy="521970"/>
          </a:xfrm>
          <a:prstGeom prst="rect">
            <a:avLst/>
          </a:prstGeom>
          <a:noFill/>
        </p:spPr>
        <p:txBody>
          <a:bodyPr wrap="square" rtlCol="0" anchor="t">
            <a:spAutoFit/>
          </a:bodyPr>
          <a:lstStyle/>
          <a:p>
            <a:r>
              <a:rPr lang="zh-CN" altLang="en-US" sz="2800">
                <a:ea typeface="华文中宋" panose="02010600040101010101" charset="-122"/>
              </a:rPr>
              <a:t>飞机发动机喷出火焰。</a:t>
            </a:r>
            <a:endParaRPr lang="zh-CN" altLang="en-US" sz="2800">
              <a:ea typeface="华文中宋" panose="02010600040101010101" charset="-122"/>
            </a:endParaRPr>
          </a:p>
        </p:txBody>
      </p:sp>
      <p:cxnSp>
        <p:nvCxnSpPr>
          <p:cNvPr id="3145728" name="直接连接符 8"/>
          <p:cNvCxnSpPr/>
          <p:nvPr/>
        </p:nvCxnSpPr>
        <p:spPr>
          <a:xfrm flipV="1">
            <a:off x="311150" y="3606165"/>
            <a:ext cx="6067425"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13195"/>
            <a:ext cx="8032750" cy="114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8595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
        <p:nvSpPr>
          <p:cNvPr id="3" name="文本框 6"/>
          <p:cNvSpPr txBox="1"/>
          <p:nvPr/>
        </p:nvSpPr>
        <p:spPr>
          <a:xfrm>
            <a:off x="2052320" y="5467985"/>
            <a:ext cx="8297545" cy="521970"/>
          </a:xfrm>
          <a:prstGeom prst="rect">
            <a:avLst/>
          </a:prstGeom>
          <a:noFill/>
        </p:spPr>
        <p:txBody>
          <a:bodyPr wrap="square" rtlCol="0" anchor="t">
            <a:spAutoFit/>
          </a:bodyPr>
          <a:p>
            <a:r>
              <a:rPr lang="zh-CN" altLang="en-US" sz="2800">
                <a:ea typeface="华文中宋" panose="02010600040101010101" charset="-122"/>
              </a:rPr>
              <a:t>沿边境至少部署了</a:t>
            </a:r>
            <a:r>
              <a:rPr lang="en-US" altLang="zh-CN" sz="2800">
                <a:ea typeface="华文中宋" panose="02010600040101010101" charset="-122"/>
              </a:rPr>
              <a:t>5000</a:t>
            </a:r>
            <a:r>
              <a:rPr lang="zh-CN" altLang="en-US" sz="2800">
                <a:ea typeface="华文中宋" panose="02010600040101010101" charset="-122"/>
              </a:rPr>
              <a:t>枚导弹。</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4828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944880"/>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A mudslide unleashed by torrential rain buried a bus and two other vehicles in central Colombia, killing at least 27 people and leaving others trapped as rescuers tried to reach them in the wreckage on Monday. </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37363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04315" y="2286635"/>
            <a:ext cx="10241915" cy="829945"/>
          </a:xfrm>
          <a:prstGeom prst="rect">
            <a:avLst/>
          </a:prstGeom>
          <a:noFill/>
        </p:spPr>
        <p:txBody>
          <a:bodyPr wrap="square" rtlCol="0">
            <a:spAutoFit/>
          </a:bodyPr>
          <a:lstStyle/>
          <a:p>
            <a:pPr algn="l">
              <a:buClrTx/>
              <a:buSzTx/>
              <a:buFontTx/>
            </a:pPr>
            <a:r>
              <a:rPr sz="2400">
                <a:ea typeface="华文中宋" panose="02010600040101010101" charset="-122"/>
              </a:rPr>
              <a:t>周一，暴雨引发的泥石流在哥伦比亚中部掩埋了一辆公共汽车和另外两辆汽车，造成至少27人死亡</a:t>
            </a:r>
            <a:r>
              <a:rPr lang="zh-CN" sz="2400">
                <a:ea typeface="华文中宋" panose="02010600040101010101" charset="-122"/>
              </a:rPr>
              <a:t>和多人被困，</a:t>
            </a:r>
            <a:r>
              <a:rPr sz="2400">
                <a:ea typeface="华文中宋" panose="02010600040101010101" charset="-122"/>
              </a:rPr>
              <a:t>救援人员</a:t>
            </a:r>
            <a:r>
              <a:rPr lang="zh-CN" sz="2400">
                <a:ea typeface="华文中宋" panose="02010600040101010101" charset="-122"/>
              </a:rPr>
              <a:t>正</a:t>
            </a:r>
            <a:r>
              <a:rPr sz="2400">
                <a:ea typeface="华文中宋" panose="02010600040101010101" charset="-122"/>
              </a:rPr>
              <a:t>试图从</a:t>
            </a:r>
            <a:r>
              <a:rPr lang="zh-CN" sz="2400">
                <a:ea typeface="华文中宋" panose="02010600040101010101" charset="-122"/>
              </a:rPr>
              <a:t>废墟</a:t>
            </a:r>
            <a:r>
              <a:rPr sz="2400">
                <a:ea typeface="华文中宋" panose="02010600040101010101" charset="-122"/>
              </a:rPr>
              <a:t>中救出他们</a:t>
            </a:r>
            <a:r>
              <a:rPr lang="zh-CN" sz="2400">
                <a:ea typeface="华文中宋" panose="02010600040101010101" charset="-122"/>
              </a:rPr>
              <a:t>。</a:t>
            </a:r>
            <a:endParaRPr lang="zh-CN"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99510"/>
            <a:ext cx="11751310" cy="25914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3860" y="3859530"/>
            <a:ext cx="1144079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Improved weather conditions Monday allowed rescuers to resume</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evacuat</a:t>
            </a:r>
            <a:r>
              <a:rPr lang="en-US" sz="2600">
                <a:latin typeface="Times New Roman" panose="02020603050405020304" charset="0"/>
                <a:cs typeface="Times New Roman" panose="02020603050405020304" charset="0"/>
                <a:sym typeface="+mn-ea"/>
              </a:rPr>
              <a:t>ion</a:t>
            </a:r>
            <a:r>
              <a:rPr sz="2600">
                <a:latin typeface="Times New Roman" panose="02020603050405020304" charset="0"/>
                <a:cs typeface="Times New Roman" panose="02020603050405020304" charset="0"/>
                <a:sym typeface="+mn-ea"/>
              </a:rPr>
              <a:t> efforts and a search for possible victims after the highest volcano on Indonesia’s most dense</a:t>
            </a:r>
            <a:r>
              <a:rPr lang="en-US" sz="2600">
                <a:latin typeface="Times New Roman" panose="02020603050405020304" charset="0"/>
                <a:cs typeface="Times New Roman" panose="02020603050405020304" charset="0"/>
                <a:sym typeface="+mn-ea"/>
              </a:rPr>
              <a:t>ly</a:t>
            </a:r>
            <a:r>
              <a:rPr sz="2600">
                <a:latin typeface="Times New Roman" panose="02020603050405020304" charset="0"/>
                <a:cs typeface="Times New Roman" panose="02020603050405020304" charset="0"/>
                <a:sym typeface="+mn-ea"/>
              </a:rPr>
              <a:t> populated island erupted, trigger</a:t>
            </a:r>
            <a:r>
              <a:rPr lang="en-US" sz="2600">
                <a:latin typeface="Times New Roman" panose="02020603050405020304" charset="0"/>
                <a:cs typeface="Times New Roman" panose="02020603050405020304" charset="0"/>
                <a:sym typeface="+mn-ea"/>
              </a:rPr>
              <a:t>ed</a:t>
            </a:r>
            <a:r>
              <a:rPr sz="2600">
                <a:latin typeface="Times New Roman" panose="02020603050405020304" charset="0"/>
                <a:cs typeface="Times New Roman" panose="02020603050405020304" charset="0"/>
                <a:sym typeface="+mn-ea"/>
              </a:rPr>
              <a:t> by monsoon rains.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17195" y="52939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384618" y="5207000"/>
            <a:ext cx="1042797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周一天气条件的改善使救援人员得以恢复疏散工作，并搜寻可能的受害者。此前，印尼人口最密集岛屿上最高的火山因季风降雨而</a:t>
            </a:r>
            <a:r>
              <a:rPr lang="zh-CN" sz="2400">
                <a:latin typeface="Times New Roman" panose="02020603050405020304" charset="0"/>
                <a:ea typeface="华文中宋" panose="02010600040101010101" charset="-122"/>
                <a:cs typeface="Times New Roman" panose="02020603050405020304" charset="0"/>
              </a:rPr>
              <a:t>爆发</a:t>
            </a:r>
            <a:r>
              <a:rPr sz="2400">
                <a:latin typeface="Times New Roman" panose="02020603050405020304" charset="0"/>
                <a:ea typeface="华文中宋" panose="02010600040101010101" charset="-122"/>
                <a:cs typeface="Times New Roman" panose="02020603050405020304" charset="0"/>
              </a:rPr>
              <a:t>。</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tags/tag1.xml><?xml version="1.0" encoding="utf-8"?>
<p:tagLst xmlns:p="http://schemas.openxmlformats.org/presentationml/2006/main">
  <p:tag name="KSO_WM_UNIT_PLACING_PICTURE_USER_VIEWPORT" val="{&quot;height&quot;:2267.716535433071,&quot;width&quot;:5685.965354330709}"/>
</p:tagLst>
</file>

<file path=ppt/tags/tag10.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MEDIACOVER_FLAG" val="1"/>
  <p:tag name="KSO_WM_UNIT_MEDIACOVER_BTN_STATE" val="1"/>
  <p:tag name="KSO_WM_UNIT_MEDIACOVER_BTNRECT" val="0*0*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15427</Words>
  <Application>WPS 演示</Application>
  <PresentationFormat>宽屏</PresentationFormat>
  <Paragraphs>437</Paragraphs>
  <Slides>26</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26</vt:i4>
      </vt:variant>
    </vt:vector>
  </HeadingPairs>
  <TitlesOfParts>
    <vt:vector size="42" baseType="lpstr">
      <vt:lpstr>Arial</vt:lpstr>
      <vt:lpstr>宋体</vt:lpstr>
      <vt:lpstr>Wingdings</vt:lpstr>
      <vt:lpstr>Trebuchet MS</vt:lpstr>
      <vt:lpstr>微软雅黑</vt:lpstr>
      <vt:lpstr>Times New Roman</vt:lpstr>
      <vt:lpstr>华文中宋</vt:lpstr>
      <vt:lpstr>Wingdings</vt:lpstr>
      <vt:lpstr>Helvetica</vt:lpstr>
      <vt:lpstr>Arial Unicode MS</vt:lpstr>
      <vt:lpstr>Calibri</vt:lpstr>
      <vt:lpstr>Times New Roman</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384</cp:revision>
  <dcterms:created xsi:type="dcterms:W3CDTF">2019-06-19T02:08:00Z</dcterms:created>
  <dcterms:modified xsi:type="dcterms:W3CDTF">2022-12-15T11:57:39Z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5A80235548914A9E81C680B1E0896C02</vt:lpwstr>
  </property>
</Properties>
</file>