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sldIdLst>
    <p:sldId id="271" r:id="rId3"/>
    <p:sldId id="257" r:id="rId4"/>
    <p:sldId id="256" r:id="rId5"/>
    <p:sldId id="260" r:id="rId6"/>
    <p:sldId id="262" r:id="rId7"/>
    <p:sldId id="265" r:id="rId8"/>
    <p:sldId id="264" r:id="rId9"/>
    <p:sldId id="263" r:id="rId10"/>
    <p:sldId id="266" r:id="rId11"/>
    <p:sldId id="267" r:id="rId12"/>
    <p:sldId id="259" r:id="rId13"/>
  </p:sldIdLst>
  <p:sldSz cx="12192000" cy="6858000"/>
  <p:notesSz cx="6858000" cy="9144000"/>
  <p:embeddedFontLst>
    <p:embeddedFont>
      <p:font typeface="汉仪尚巍手书W" panose="00020600040101010101" charset="-122"/>
      <p:regular r:id="rId18"/>
    </p:embeddedFont>
    <p:embeddedFont>
      <p:font typeface="Arial Black" panose="020B0A04020102020204" pitchFamily="34" charset="0"/>
      <p:bold r:id="rId19"/>
    </p:embeddedFont>
    <p:embeddedFont>
      <p:font typeface="微软雅黑" panose="020B0503020204020204" charset="-122"/>
      <p:regular r:id="rId20"/>
    </p:embeddedFont>
    <p:embeddedFont>
      <p:font typeface="Calibri" panose="020F0502020204030204" charset="0"/>
      <p:regular r:id="rId21"/>
      <p:bold r:id="rId22"/>
      <p:italic r:id="rId23"/>
      <p:boldItalic r:id="rId24"/>
    </p:embeddedFont>
    <p:embeddedFont>
      <p:font typeface="等线" panose="02010600030101010101" charset="-122"/>
      <p:regular r:id="rId2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4" d="100"/>
          <a:sy n="64" d="100"/>
        </p:scale>
        <p:origin x="72" y="27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font" Target="fonts/font8.fntdata"/><Relationship Id="rId24" Type="http://schemas.openxmlformats.org/officeDocument/2006/relationships/font" Target="fonts/font7.fntdata"/><Relationship Id="rId23" Type="http://schemas.openxmlformats.org/officeDocument/2006/relationships/font" Target="fonts/font6.fntdata"/><Relationship Id="rId22" Type="http://schemas.openxmlformats.org/officeDocument/2006/relationships/font" Target="fonts/font5.fntdata"/><Relationship Id="rId21" Type="http://schemas.openxmlformats.org/officeDocument/2006/relationships/font" Target="fonts/font4.fntdata"/><Relationship Id="rId20" Type="http://schemas.openxmlformats.org/officeDocument/2006/relationships/font" Target="fonts/font3.fntdata"/><Relationship Id="rId2" Type="http://schemas.openxmlformats.org/officeDocument/2006/relationships/theme" Target="theme/theme1.xml"/><Relationship Id="rId19" Type="http://schemas.openxmlformats.org/officeDocument/2006/relationships/font" Target="fonts/font2.fntdata"/><Relationship Id="rId18" Type="http://schemas.openxmlformats.org/officeDocument/2006/relationships/font" Target="fonts/font1.fntdata"/><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notesMaster" Target="notesMasters/notesMaster1.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2572CE-FE0D-4878-945C-FB4D6DB4CAF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102079-C21A-4476-A163-1A1B6C63B13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s>
</file>

<file path=ppt/slides/_rels/slide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image" Target="../media/image4.jpeg"/><Relationship Id="rId2" Type="http://schemas.openxmlformats.org/officeDocument/2006/relationships/tags" Target="../tags/tag2.xml"/><Relationship Id="rId11" Type="http://schemas.openxmlformats.org/officeDocument/2006/relationships/slideLayout" Target="../slideLayouts/slideLayout1.xml"/><Relationship Id="rId10" Type="http://schemas.openxmlformats.org/officeDocument/2006/relationships/tags" Target="../tags/tag9.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image" Target="../media/image5.jpeg"/><Relationship Id="rId17" Type="http://schemas.openxmlformats.org/officeDocument/2006/relationships/slideLayout" Target="../slideLayouts/slideLayout1.xml"/><Relationship Id="rId16" Type="http://schemas.openxmlformats.org/officeDocument/2006/relationships/tags" Target="../tags/tag24.xml"/><Relationship Id="rId15" Type="http://schemas.openxmlformats.org/officeDocument/2006/relationships/tags" Target="../tags/tag23.xml"/><Relationship Id="rId14" Type="http://schemas.openxmlformats.org/officeDocument/2006/relationships/tags" Target="../tags/tag22.xml"/><Relationship Id="rId13" Type="http://schemas.openxmlformats.org/officeDocument/2006/relationships/tags" Target="../tags/tag21.xml"/><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tags" Target="../tags/tag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s>
</file>

<file path=ppt/slides/_rels/slide7.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1" Type="http://schemas.openxmlformats.org/officeDocument/2006/relationships/slideLayout" Target="../slideLayouts/slideLayout2.xml"/><Relationship Id="rId10" Type="http://schemas.openxmlformats.org/officeDocument/2006/relationships/tags" Target="../tags/tag37.xml"/><Relationship Id="rId1" Type="http://schemas.openxmlformats.org/officeDocument/2006/relationships/tags" Target="../tags/tag31.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8.xml"/><Relationship Id="rId2" Type="http://schemas.openxmlformats.org/officeDocument/2006/relationships/image" Target="../media/image15.jpeg"/><Relationship Id="rId1"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tags" Target="../tags/tag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328295" y="2851150"/>
            <a:ext cx="11730990" cy="2568575"/>
          </a:xfrm>
          <a:prstGeom prst="rect">
            <a:avLst/>
          </a:prstGeom>
          <a:noFill/>
        </p:spPr>
        <p:txBody>
          <a:bodyPr wrap="square" rtlCol="0" anchor="t">
            <a:spAutoFit/>
          </a:bodyPr>
          <a:lstStyle>
            <a:defPPr>
              <a:defRPr lang="zh-CN"/>
            </a:defPPr>
            <a:lvl1pPr>
              <a:defRPr b="0" i="0">
                <a:solidFill>
                  <a:srgbClr val="212529"/>
                </a:solidFill>
                <a:effectLst/>
                <a:latin typeface="Nunito" pitchFamily="2" charset="0"/>
              </a:defRPr>
            </a:lvl1pPr>
          </a:lstStyle>
          <a:p>
            <a:pPr lvl="0" algn="just">
              <a:buClrTx/>
              <a:buSzTx/>
              <a:buFontTx/>
            </a:pPr>
            <a:r>
              <a:rPr lang="zh-CN" altLang="en-US" sz="2300" b="1" i="1" dirty="0">
                <a:solidFill>
                  <a:schemeClr val="tx1"/>
                </a:solidFill>
                <a:latin typeface="Times New Roman" panose="02020603050405020304" pitchFamily="18" charset="0"/>
                <a:cs typeface="Times New Roman" panose="02020603050405020304" pitchFamily="18" charset="0"/>
                <a:sym typeface="+mn-ea"/>
              </a:rPr>
              <a:t>Join Robert in this exciting opportunity to make a difference in our </a:t>
            </a:r>
            <a:r>
              <a:rPr lang="en-US" altLang="zh-CN" sz="2300" b="1" i="1" dirty="0">
                <a:solidFill>
                  <a:schemeClr val="tx1"/>
                </a:solidFill>
                <a:latin typeface="Times New Roman" panose="02020603050405020304" pitchFamily="18" charset="0"/>
                <a:cs typeface="Times New Roman" panose="02020603050405020304" pitchFamily="18" charset="0"/>
                <a:sym typeface="+mn-ea"/>
              </a:rPr>
              <a:t>English class</a:t>
            </a:r>
            <a:r>
              <a:rPr lang="zh-CN" altLang="en-US" sz="2300" b="1" i="1" dirty="0">
                <a:solidFill>
                  <a:schemeClr val="tx1"/>
                </a:solidFill>
                <a:latin typeface="Times New Roman" panose="02020603050405020304" pitchFamily="18" charset="0"/>
                <a:cs typeface="Times New Roman" panose="02020603050405020304" pitchFamily="18" charset="0"/>
                <a:sym typeface="+mn-ea"/>
              </a:rPr>
              <a:t>! Apply now!</a:t>
            </a:r>
            <a:endParaRPr lang="zh-CN" altLang="en-US" sz="2300" b="1" i="1" dirty="0">
              <a:solidFill>
                <a:schemeClr val="tx1"/>
              </a:solidFill>
              <a:latin typeface="Times New Roman" panose="02020603050405020304" pitchFamily="18" charset="0"/>
              <a:cs typeface="Times New Roman" panose="02020603050405020304" pitchFamily="18" charset="0"/>
              <a:sym typeface="+mn-ea"/>
            </a:endParaRPr>
          </a:p>
          <a:p>
            <a:pPr lvl="0" algn="just">
              <a:buClrTx/>
              <a:buSzTx/>
              <a:buFontTx/>
            </a:pPr>
            <a:endParaRPr lang="zh-CN" altLang="en-US" sz="2300" b="1" i="1" dirty="0">
              <a:solidFill>
                <a:schemeClr val="tx1"/>
              </a:solidFill>
              <a:latin typeface="Times New Roman" panose="02020603050405020304" pitchFamily="18" charset="0"/>
              <a:cs typeface="Times New Roman" panose="02020603050405020304" pitchFamily="18" charset="0"/>
              <a:sym typeface="+mn-ea"/>
            </a:endParaRPr>
          </a:p>
          <a:p>
            <a:pPr lvl="0" algn="just">
              <a:buClrTx/>
              <a:buSzTx/>
              <a:buFontTx/>
            </a:pPr>
            <a:r>
              <a:rPr lang="zh-CN" altLang="en-US" sz="2300" b="1" i="1" dirty="0">
                <a:solidFill>
                  <a:schemeClr val="tx1"/>
                </a:solidFill>
                <a:latin typeface="Times New Roman" panose="02020603050405020304" pitchFamily="18" charset="0"/>
                <a:cs typeface="Times New Roman" panose="02020603050405020304" pitchFamily="18" charset="0"/>
                <a:sym typeface="+mn-ea"/>
              </a:rPr>
              <a:t>Seize this opportunity to work closely with Robert, learn from his expertise, and contribute to the overall growth and development of our school! Apply soon!</a:t>
            </a:r>
            <a:endParaRPr lang="zh-CN" altLang="en-US" sz="2300" b="1" i="1" dirty="0">
              <a:solidFill>
                <a:schemeClr val="tx1"/>
              </a:solidFill>
              <a:latin typeface="Times New Roman" panose="02020603050405020304" pitchFamily="18" charset="0"/>
              <a:cs typeface="Times New Roman" panose="02020603050405020304" pitchFamily="18" charset="0"/>
              <a:sym typeface="+mn-ea"/>
            </a:endParaRPr>
          </a:p>
          <a:p>
            <a:pPr lvl="0" algn="just">
              <a:buClrTx/>
              <a:buSzTx/>
              <a:buFontTx/>
            </a:pPr>
            <a:endParaRPr lang="zh-CN" altLang="en-US" sz="2300" b="1" i="1" dirty="0">
              <a:solidFill>
                <a:schemeClr val="tx1"/>
              </a:solidFill>
              <a:latin typeface="Times New Roman" panose="02020603050405020304" pitchFamily="18" charset="0"/>
              <a:cs typeface="Times New Roman" panose="02020603050405020304" pitchFamily="18" charset="0"/>
              <a:sym typeface="+mn-ea"/>
            </a:endParaRPr>
          </a:p>
          <a:p>
            <a:pPr lvl="0" algn="just">
              <a:buClrTx/>
              <a:buSzTx/>
              <a:buFontTx/>
            </a:pPr>
            <a:r>
              <a:rPr lang="zh-CN" altLang="en-US" sz="2300" b="1" i="1" dirty="0">
                <a:solidFill>
                  <a:schemeClr val="tx1"/>
                </a:solidFill>
                <a:latin typeface="Times New Roman" panose="02020603050405020304" pitchFamily="18" charset="0"/>
                <a:cs typeface="Times New Roman" panose="02020603050405020304" pitchFamily="18" charset="0"/>
                <a:sym typeface="+mn-ea"/>
              </a:rPr>
              <a:t>Grab this golden opportunity to collaborate with Robert and contribute significantly to our </a:t>
            </a:r>
            <a:r>
              <a:rPr lang="en-US" altLang="zh-CN" sz="2300" b="1" i="1" dirty="0">
                <a:solidFill>
                  <a:schemeClr val="tx1"/>
                </a:solidFill>
                <a:latin typeface="Times New Roman" panose="02020603050405020304" pitchFamily="18" charset="0"/>
                <a:cs typeface="Times New Roman" panose="02020603050405020304" pitchFamily="18" charset="0"/>
                <a:sym typeface="+mn-ea"/>
              </a:rPr>
              <a:t>english learning</a:t>
            </a:r>
            <a:r>
              <a:rPr lang="zh-CN" altLang="en-US" sz="2300" b="1" i="1" dirty="0">
                <a:solidFill>
                  <a:schemeClr val="tx1"/>
                </a:solidFill>
                <a:latin typeface="Times New Roman" panose="02020603050405020304" pitchFamily="18" charset="0"/>
                <a:cs typeface="Times New Roman" panose="02020603050405020304" pitchFamily="18" charset="0"/>
                <a:sym typeface="+mn-ea"/>
              </a:rPr>
              <a:t>! Apply promptly!</a:t>
            </a:r>
            <a:endParaRPr lang="zh-CN" altLang="en-US" sz="2300" b="1" i="1" dirty="0">
              <a:solidFill>
                <a:schemeClr val="tx1"/>
              </a:solidFill>
              <a:latin typeface="Times New Roman" panose="02020603050405020304" pitchFamily="18" charset="0"/>
              <a:cs typeface="Times New Roman" panose="02020603050405020304" pitchFamily="18" charset="0"/>
              <a:sym typeface="+mn-ea"/>
            </a:endParaRPr>
          </a:p>
        </p:txBody>
      </p:sp>
      <p:sp>
        <p:nvSpPr>
          <p:cNvPr id="16" name="圆角矩形 4"/>
          <p:cNvSpPr/>
          <p:nvPr>
            <p:custDataLst>
              <p:tags r:id="rId1"/>
            </p:custDataLst>
          </p:nvPr>
        </p:nvSpPr>
        <p:spPr>
          <a:xfrm>
            <a:off x="6701507" y="333595"/>
            <a:ext cx="1476376" cy="390525"/>
          </a:xfrm>
          <a:prstGeom prst="roundRect">
            <a:avLst/>
          </a:prstGeom>
          <a:gradFill>
            <a:gsLst>
              <a:gs pos="96000">
                <a:schemeClr val="accent6">
                  <a:lumMod val="60000"/>
                  <a:lumOff val="40000"/>
                </a:schemeClr>
              </a:gs>
              <a:gs pos="0">
                <a:srgbClr val="FFDC9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effectLst/>
              </a:rPr>
              <a:t>期待报名</a:t>
            </a:r>
            <a:endParaRPr lang="zh-CN" sz="2400" dirty="0">
              <a:solidFill>
                <a:schemeClr val="tx1"/>
              </a:solidFill>
              <a:effectLst/>
            </a:endParaRPr>
          </a:p>
        </p:txBody>
      </p:sp>
      <p:sp>
        <p:nvSpPr>
          <p:cNvPr id="17" name="文本框 16"/>
          <p:cNvSpPr txBox="1"/>
          <p:nvPr/>
        </p:nvSpPr>
        <p:spPr>
          <a:xfrm>
            <a:off x="328412" y="257578"/>
            <a:ext cx="4836016" cy="523220"/>
          </a:xfrm>
          <a:prstGeom prst="rect">
            <a:avLst/>
          </a:prstGeom>
          <a:noFill/>
        </p:spPr>
        <p:txBody>
          <a:bodyPr wrap="square" rtlCol="0">
            <a:spAutoFit/>
          </a:bodyPr>
          <a:lstStyle/>
          <a:p>
            <a:r>
              <a:rPr lang="en-US" altLang="zh-CN" sz="2800" b="1" dirty="0"/>
              <a:t>3. Job requirements</a:t>
            </a:r>
            <a:endParaRPr lang="zh-CN" altLang="en-US" sz="2800" b="1" dirty="0"/>
          </a:p>
        </p:txBody>
      </p:sp>
      <p:sp>
        <p:nvSpPr>
          <p:cNvPr id="18" name="圆角矩形 4"/>
          <p:cNvSpPr/>
          <p:nvPr>
            <p:custDataLst>
              <p:tags r:id="rId2"/>
            </p:custDataLst>
          </p:nvPr>
        </p:nvSpPr>
        <p:spPr>
          <a:xfrm>
            <a:off x="5202020" y="329338"/>
            <a:ext cx="1476376" cy="390525"/>
          </a:xfrm>
          <a:prstGeom prst="roundRect">
            <a:avLst/>
          </a:prstGeom>
          <a:gradFill>
            <a:gsLst>
              <a:gs pos="96000">
                <a:schemeClr val="accent6">
                  <a:lumMod val="60000"/>
                  <a:lumOff val="40000"/>
                </a:schemeClr>
              </a:gs>
              <a:gs pos="0">
                <a:srgbClr val="FFDC9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effectLst/>
              </a:rPr>
              <a:t>报名要求</a:t>
            </a:r>
            <a:endParaRPr lang="zh-CN" sz="2400" dirty="0">
              <a:solidFill>
                <a:schemeClr val="tx1"/>
              </a:solidFill>
              <a:effectLst/>
            </a:endParaRPr>
          </a:p>
        </p:txBody>
      </p:sp>
      <p:sp>
        <p:nvSpPr>
          <p:cNvPr id="19" name="圆角矩形 4"/>
          <p:cNvSpPr/>
          <p:nvPr>
            <p:custDataLst>
              <p:tags r:id="rId3"/>
            </p:custDataLst>
          </p:nvPr>
        </p:nvSpPr>
        <p:spPr>
          <a:xfrm>
            <a:off x="3688245" y="329337"/>
            <a:ext cx="1476376" cy="390525"/>
          </a:xfrm>
          <a:prstGeom prst="roundRect">
            <a:avLst/>
          </a:prstGeom>
          <a:gradFill>
            <a:gsLst>
              <a:gs pos="96000">
                <a:schemeClr val="accent6">
                  <a:lumMod val="60000"/>
                  <a:lumOff val="40000"/>
                </a:schemeClr>
              </a:gs>
              <a:gs pos="0">
                <a:srgbClr val="FFDC9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effectLst/>
              </a:rPr>
              <a:t>必要衔接</a:t>
            </a:r>
            <a:endParaRPr lang="zh-CN" sz="2400" dirty="0">
              <a:solidFill>
                <a:schemeClr val="tx1"/>
              </a:solidFill>
              <a:effectLst/>
            </a:endParaRPr>
          </a:p>
        </p:txBody>
      </p:sp>
      <p:sp>
        <p:nvSpPr>
          <p:cNvPr id="2" name="矩形: 对角圆角 1"/>
          <p:cNvSpPr/>
          <p:nvPr>
            <p:custDataLst>
              <p:tags r:id="rId4"/>
            </p:custDataLst>
          </p:nvPr>
        </p:nvSpPr>
        <p:spPr>
          <a:xfrm>
            <a:off x="9265285" y="102870"/>
            <a:ext cx="2653030" cy="1127760"/>
          </a:xfrm>
          <a:prstGeom prst="round2Diag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p>
            <a:pPr algn="ctr"/>
            <a:r>
              <a:rPr lang="zh-CN" altLang="en-US" sz="3600" b="1" dirty="0">
                <a:sym typeface="+mn-ea"/>
              </a:rPr>
              <a:t>交际意识</a:t>
            </a:r>
            <a:endParaRPr lang="en-US" altLang="zh-CN" sz="3600" b="1" dirty="0"/>
          </a:p>
          <a:p>
            <a:pPr algn="ctr"/>
            <a:r>
              <a:rPr lang="zh-CN" altLang="en-US" sz="3600" b="1" dirty="0">
                <a:sym typeface="+mn-ea"/>
              </a:rPr>
              <a:t>（增加兴趣）</a:t>
            </a:r>
            <a:endParaRPr lang="zh-CN" altLang="en-US" sz="3600" b="1" dirty="0"/>
          </a:p>
        </p:txBody>
      </p:sp>
      <p:sp>
        <p:nvSpPr>
          <p:cNvPr id="10" name="文本框 9"/>
          <p:cNvSpPr txBox="1"/>
          <p:nvPr>
            <p:custDataLst>
              <p:tags r:id="rId5"/>
            </p:custDataLst>
          </p:nvPr>
        </p:nvSpPr>
        <p:spPr>
          <a:xfrm>
            <a:off x="631190" y="889635"/>
            <a:ext cx="11286490" cy="1568450"/>
          </a:xfrm>
          <a:prstGeom prst="rect">
            <a:avLst/>
          </a:prstGeom>
          <a:noFill/>
        </p:spPr>
        <p:txBody>
          <a:bodyPr wrap="square" rtlCol="0">
            <a:spAutoFit/>
          </a:bodyPr>
          <a:p>
            <a:r>
              <a:rPr lang="en-US" sz="2400" dirty="0">
                <a:latin typeface="Arial Black" panose="020B0A04020102020204" pitchFamily="34" charset="0"/>
              </a:rPr>
              <a:t>Join sth./ sb. to do sth.! Apply now!</a:t>
            </a:r>
            <a:endParaRPr lang="en-US" sz="2400" dirty="0">
              <a:latin typeface="Arial Black" panose="020B0A04020102020204" pitchFamily="34" charset="0"/>
            </a:endParaRPr>
          </a:p>
          <a:p>
            <a:r>
              <a:rPr lang="en-US" sz="2400" dirty="0">
                <a:latin typeface="Arial Black" panose="020B0A04020102020204" pitchFamily="34" charset="0"/>
                <a:sym typeface="+mn-ea"/>
              </a:rPr>
              <a:t>Seize/ Grab this opportunity to do sth.! Looking forward to receiving your applications! </a:t>
            </a:r>
            <a:endParaRPr lang="en-US" sz="2400" dirty="0">
              <a:latin typeface="Arial Black" panose="020B0A04020102020204" pitchFamily="34" charset="0"/>
              <a:sym typeface="+mn-ea"/>
            </a:endParaRPr>
          </a:p>
          <a:p>
            <a:r>
              <a:rPr lang="en-US" sz="2400" dirty="0">
                <a:latin typeface="Arial Black" panose="020B0A04020102020204" pitchFamily="34" charset="0"/>
              </a:rPr>
              <a:t>Don't miss out on this exciting opportunity! Apply soon!</a:t>
            </a:r>
            <a:endParaRPr lang="en-US" sz="2400" dirty="0">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9585" y="142240"/>
            <a:ext cx="8388350" cy="6492875"/>
          </a:xfrm>
          <a:prstGeom prst="rect">
            <a:avLst/>
          </a:prstGeom>
          <a:noFill/>
        </p:spPr>
        <p:txBody>
          <a:bodyPr wrap="square" rtlCol="0" anchor="t">
            <a:spAutoFit/>
          </a:bodyPr>
          <a:lstStyle/>
          <a:p>
            <a:pPr algn="ctr"/>
            <a:r>
              <a:rPr lang="zh-CN" altLang="en-US" sz="2600" b="1">
                <a:latin typeface="Times New Roman" panose="02020603050405020304" pitchFamily="18" charset="0"/>
                <a:cs typeface="Times New Roman" panose="02020603050405020304" pitchFamily="18" charset="0"/>
              </a:rPr>
              <a:t>I WANT YOU</a:t>
            </a:r>
            <a:endParaRPr lang="zh-CN" altLang="en-US" sz="2600" b="1">
              <a:latin typeface="Times New Roman" panose="02020603050405020304" pitchFamily="18" charset="0"/>
              <a:cs typeface="Times New Roman" panose="02020603050405020304" pitchFamily="18" charset="0"/>
            </a:endParaRPr>
          </a:p>
          <a:p>
            <a:pPr indent="457200" algn="just" fontAlgn="auto"/>
            <a:r>
              <a:rPr lang="zh-CN" altLang="en-US" sz="2600" i="1">
                <a:latin typeface="Times New Roman" panose="02020603050405020304" pitchFamily="18" charset="0"/>
                <a:cs typeface="Times New Roman" panose="02020603050405020304" pitchFamily="18" charset="0"/>
              </a:rPr>
              <a:t>Our school foreign teacher, Robert, is looking for a student assistant to work with him.The purpose is to provide better support for his teaching work and enhance the learning experience of students.</a:t>
            </a:r>
            <a:endParaRPr lang="zh-CN" altLang="en-US" sz="2600" i="1">
              <a:latin typeface="Times New Roman" panose="02020603050405020304" pitchFamily="18" charset="0"/>
              <a:cs typeface="Times New Roman" panose="02020603050405020304" pitchFamily="18" charset="0"/>
            </a:endParaRPr>
          </a:p>
          <a:p>
            <a:pPr indent="457200" algn="just" fontAlgn="auto"/>
            <a:r>
              <a:rPr lang="zh-CN" altLang="en-US" sz="2600" i="1">
                <a:latin typeface="Times New Roman" panose="02020603050405020304" pitchFamily="18" charset="0"/>
                <a:cs typeface="Times New Roman" panose="02020603050405020304" pitchFamily="18" charset="0"/>
              </a:rPr>
              <a:t>The selection will be based on an interview. Candidates should have a good command of English and be able to communicate fluently with both the teacher and students. They should also be responsible, patient and have a passion for teaching.</a:t>
            </a:r>
            <a:endParaRPr lang="zh-CN" altLang="en-US" sz="2600" i="1">
              <a:latin typeface="Times New Roman" panose="02020603050405020304" pitchFamily="18" charset="0"/>
              <a:cs typeface="Times New Roman" panose="02020603050405020304" pitchFamily="18" charset="0"/>
            </a:endParaRPr>
          </a:p>
          <a:p>
            <a:pPr indent="457200" algn="just" fontAlgn="auto"/>
            <a:r>
              <a:rPr lang="zh-CN" altLang="en-US" sz="2600" i="1">
                <a:latin typeface="Times New Roman" panose="02020603050405020304" pitchFamily="18" charset="0"/>
                <a:cs typeface="Times New Roman" panose="02020603050405020304" pitchFamily="18" charset="0"/>
              </a:rPr>
              <a:t>Anyone who is interested in this position can send their resume and a brief self-introduction to Robert</a:t>
            </a:r>
            <a:r>
              <a:rPr lang="en-US" altLang="zh-CN" sz="2600" i="1">
                <a:latin typeface="Times New Roman" panose="02020603050405020304" pitchFamily="18" charset="0"/>
                <a:cs typeface="Times New Roman" panose="02020603050405020304" pitchFamily="18" charset="0"/>
              </a:rPr>
              <a:t>’</a:t>
            </a:r>
            <a:r>
              <a:rPr lang="zh-CN" altLang="en-US" sz="2600" i="1">
                <a:latin typeface="Times New Roman" panose="02020603050405020304" pitchFamily="18" charset="0"/>
                <a:cs typeface="Times New Roman" panose="02020603050405020304" pitchFamily="18" charset="0"/>
              </a:rPr>
              <a:t>s email address: robert@email. com before April 30th. We believe that this opportunity will be a valuable experience for the selected candidate and we look forward to seeing your application.</a:t>
            </a:r>
            <a:endParaRPr lang="zh-CN" altLang="en-US" sz="2600" i="1">
              <a:latin typeface="Times New Roman" panose="02020603050405020304" pitchFamily="18" charset="0"/>
              <a:cs typeface="Times New Roman" panose="02020603050405020304" pitchFamily="18" charset="0"/>
            </a:endParaRPr>
          </a:p>
        </p:txBody>
      </p:sp>
      <p:sp>
        <p:nvSpPr>
          <p:cNvPr id="3" name="文本框 2"/>
          <p:cNvSpPr txBox="1"/>
          <p:nvPr/>
        </p:nvSpPr>
        <p:spPr>
          <a:xfrm>
            <a:off x="492760" y="142240"/>
            <a:ext cx="8388350" cy="6492875"/>
          </a:xfrm>
          <a:prstGeom prst="rect">
            <a:avLst/>
          </a:prstGeom>
          <a:solidFill>
            <a:schemeClr val="bg1"/>
          </a:solidFill>
        </p:spPr>
        <p:txBody>
          <a:bodyPr wrap="square" rtlCol="0" anchor="t">
            <a:spAutoFit/>
          </a:bodyPr>
          <a:p>
            <a:pPr algn="ctr"/>
            <a:r>
              <a:rPr lang="zh-CN" altLang="en-US" sz="2600" b="1">
                <a:latin typeface="Times New Roman" panose="02020603050405020304" pitchFamily="18" charset="0"/>
                <a:cs typeface="Times New Roman" panose="02020603050405020304" pitchFamily="18" charset="0"/>
              </a:rPr>
              <a:t>I WANT YOU</a:t>
            </a:r>
            <a:endParaRPr lang="zh-CN" altLang="en-US" sz="2600" b="1">
              <a:latin typeface="Times New Roman" panose="02020603050405020304" pitchFamily="18" charset="0"/>
              <a:cs typeface="Times New Roman" panose="02020603050405020304" pitchFamily="18" charset="0"/>
            </a:endParaRPr>
          </a:p>
          <a:p>
            <a:pPr indent="457200" algn="just" fontAlgn="auto"/>
            <a:r>
              <a:rPr lang="zh-CN" altLang="en-US" sz="2600" i="1">
                <a:latin typeface="Times New Roman" panose="02020603050405020304" pitchFamily="18" charset="0"/>
                <a:cs typeface="Times New Roman" panose="02020603050405020304" pitchFamily="18" charset="0"/>
              </a:rPr>
              <a:t>Our school foreign teacher, Robert, </a:t>
            </a:r>
            <a:r>
              <a:rPr lang="zh-CN" altLang="en-US" sz="2600" b="1" i="1">
                <a:solidFill>
                  <a:srgbClr val="FF0000"/>
                </a:solidFill>
                <a:latin typeface="Times New Roman" panose="02020603050405020304" pitchFamily="18" charset="0"/>
                <a:cs typeface="Times New Roman" panose="02020603050405020304" pitchFamily="18" charset="0"/>
              </a:rPr>
              <a:t>is looking for </a:t>
            </a:r>
            <a:r>
              <a:rPr lang="zh-CN" altLang="en-US" sz="2600" i="1">
                <a:latin typeface="Times New Roman" panose="02020603050405020304" pitchFamily="18" charset="0"/>
                <a:cs typeface="Times New Roman" panose="02020603050405020304" pitchFamily="18" charset="0"/>
              </a:rPr>
              <a:t>a student assistant to work with him.</a:t>
            </a:r>
            <a:r>
              <a:rPr lang="en-US" altLang="zh-CN" sz="2600" i="1">
                <a:latin typeface="Times New Roman" panose="02020603050405020304" pitchFamily="18" charset="0"/>
                <a:cs typeface="Times New Roman" panose="02020603050405020304" pitchFamily="18" charset="0"/>
              </a:rPr>
              <a:t> </a:t>
            </a:r>
            <a:r>
              <a:rPr lang="zh-CN" altLang="en-US" sz="2600" b="1" i="1">
                <a:solidFill>
                  <a:srgbClr val="FF0000"/>
                </a:solidFill>
                <a:latin typeface="Times New Roman" panose="02020603050405020304" pitchFamily="18" charset="0"/>
                <a:cs typeface="Times New Roman" panose="02020603050405020304" pitchFamily="18" charset="0"/>
              </a:rPr>
              <a:t>The purpose is to</a:t>
            </a:r>
            <a:r>
              <a:rPr lang="zh-CN" altLang="en-US" sz="2600" i="1">
                <a:latin typeface="Times New Roman" panose="02020603050405020304" pitchFamily="18" charset="0"/>
                <a:cs typeface="Times New Roman" panose="02020603050405020304" pitchFamily="18" charset="0"/>
              </a:rPr>
              <a:t> provide better support for his teaching work and enhance the learning experience of students.</a:t>
            </a:r>
            <a:endParaRPr lang="zh-CN" altLang="en-US" sz="2600" i="1">
              <a:latin typeface="Times New Roman" panose="02020603050405020304" pitchFamily="18" charset="0"/>
              <a:cs typeface="Times New Roman" panose="02020603050405020304" pitchFamily="18" charset="0"/>
            </a:endParaRPr>
          </a:p>
          <a:p>
            <a:pPr indent="457200" algn="just" fontAlgn="auto"/>
            <a:r>
              <a:rPr lang="zh-CN" altLang="en-US" sz="2600" b="1" i="1">
                <a:solidFill>
                  <a:srgbClr val="FF0000"/>
                </a:solidFill>
                <a:latin typeface="Times New Roman" panose="02020603050405020304" pitchFamily="18" charset="0"/>
                <a:cs typeface="Times New Roman" panose="02020603050405020304" pitchFamily="18" charset="0"/>
              </a:rPr>
              <a:t>The selection will</a:t>
            </a:r>
            <a:r>
              <a:rPr lang="zh-CN" altLang="en-US" sz="2600" i="1">
                <a:latin typeface="Times New Roman" panose="02020603050405020304" pitchFamily="18" charset="0"/>
                <a:cs typeface="Times New Roman" panose="02020603050405020304" pitchFamily="18" charset="0"/>
              </a:rPr>
              <a:t> be based on an interview. </a:t>
            </a:r>
            <a:r>
              <a:rPr lang="zh-CN" altLang="en-US" sz="2600" b="1" i="1">
                <a:solidFill>
                  <a:srgbClr val="FF0000"/>
                </a:solidFill>
                <a:latin typeface="Times New Roman" panose="02020603050405020304" pitchFamily="18" charset="0"/>
                <a:cs typeface="Times New Roman" panose="02020603050405020304" pitchFamily="18" charset="0"/>
              </a:rPr>
              <a:t>Candidates should have</a:t>
            </a:r>
            <a:r>
              <a:rPr lang="zh-CN" altLang="en-US" sz="2600" i="1">
                <a:latin typeface="Times New Roman" panose="02020603050405020304" pitchFamily="18" charset="0"/>
                <a:cs typeface="Times New Roman" panose="02020603050405020304" pitchFamily="18" charset="0"/>
              </a:rPr>
              <a:t> a good command of English and be able to communicate fluently with both the teacher and students. </a:t>
            </a:r>
            <a:r>
              <a:rPr lang="zh-CN" altLang="en-US" sz="2600" b="1" i="1">
                <a:solidFill>
                  <a:srgbClr val="FF0000"/>
                </a:solidFill>
                <a:latin typeface="Times New Roman" panose="02020603050405020304" pitchFamily="18" charset="0"/>
                <a:cs typeface="Times New Roman" panose="02020603050405020304" pitchFamily="18" charset="0"/>
              </a:rPr>
              <a:t>They should also be</a:t>
            </a:r>
            <a:r>
              <a:rPr lang="zh-CN" altLang="en-US" sz="2600" i="1">
                <a:latin typeface="Times New Roman" panose="02020603050405020304" pitchFamily="18" charset="0"/>
                <a:cs typeface="Times New Roman" panose="02020603050405020304" pitchFamily="18" charset="0"/>
              </a:rPr>
              <a:t> responsible, patient and have a passion for teaching.</a:t>
            </a:r>
            <a:endParaRPr lang="zh-CN" altLang="en-US" sz="2600" i="1">
              <a:latin typeface="Times New Roman" panose="02020603050405020304" pitchFamily="18" charset="0"/>
              <a:cs typeface="Times New Roman" panose="02020603050405020304" pitchFamily="18" charset="0"/>
            </a:endParaRPr>
          </a:p>
          <a:p>
            <a:pPr indent="457200" algn="just" fontAlgn="auto"/>
            <a:r>
              <a:rPr lang="zh-CN" altLang="en-US" sz="2600" b="1" i="1">
                <a:solidFill>
                  <a:srgbClr val="FF0000"/>
                </a:solidFill>
                <a:latin typeface="Times New Roman" panose="02020603050405020304" pitchFamily="18" charset="0"/>
                <a:cs typeface="Times New Roman" panose="02020603050405020304" pitchFamily="18" charset="0"/>
              </a:rPr>
              <a:t>Anyone who is interested in this position can </a:t>
            </a:r>
            <a:r>
              <a:rPr lang="zh-CN" altLang="en-US" sz="2600" i="1">
                <a:latin typeface="Times New Roman" panose="02020603050405020304" pitchFamily="18" charset="0"/>
                <a:cs typeface="Times New Roman" panose="02020603050405020304" pitchFamily="18" charset="0"/>
              </a:rPr>
              <a:t>send their resume and a brief self-introduction to Robert</a:t>
            </a:r>
            <a:r>
              <a:rPr lang="en-US" altLang="zh-CN" sz="2600" i="1">
                <a:latin typeface="Times New Roman" panose="02020603050405020304" pitchFamily="18" charset="0"/>
                <a:cs typeface="Times New Roman" panose="02020603050405020304" pitchFamily="18" charset="0"/>
              </a:rPr>
              <a:t>’</a:t>
            </a:r>
            <a:r>
              <a:rPr lang="zh-CN" altLang="en-US" sz="2600" i="1">
                <a:latin typeface="Times New Roman" panose="02020603050405020304" pitchFamily="18" charset="0"/>
                <a:cs typeface="Times New Roman" panose="02020603050405020304" pitchFamily="18" charset="0"/>
              </a:rPr>
              <a:t>s email address: robert@email. com before April 30th. We believe that this opportunity will be a valuable experience for the selected candidate and </a:t>
            </a:r>
            <a:r>
              <a:rPr lang="zh-CN" altLang="en-US" sz="2600" b="1" i="1">
                <a:solidFill>
                  <a:srgbClr val="FF0000"/>
                </a:solidFill>
                <a:latin typeface="Times New Roman" panose="02020603050405020304" pitchFamily="18" charset="0"/>
                <a:cs typeface="Times New Roman" panose="02020603050405020304" pitchFamily="18" charset="0"/>
              </a:rPr>
              <a:t>we look forward to seeing your application</a:t>
            </a:r>
            <a:r>
              <a:rPr lang="zh-CN" altLang="en-US" sz="2600" i="1">
                <a:latin typeface="Times New Roman" panose="02020603050405020304" pitchFamily="18" charset="0"/>
                <a:cs typeface="Times New Roman" panose="02020603050405020304" pitchFamily="18" charset="0"/>
              </a:rPr>
              <a:t>.</a:t>
            </a:r>
            <a:endParaRPr lang="zh-CN" altLang="en-US" sz="2600" i="1">
              <a:latin typeface="Times New Roman" panose="02020603050405020304" pitchFamily="18" charset="0"/>
              <a:cs typeface="Times New Roman" panose="02020603050405020304" pitchFamily="18" charset="0"/>
            </a:endParaRPr>
          </a:p>
        </p:txBody>
      </p:sp>
      <p:sp>
        <p:nvSpPr>
          <p:cNvPr id="4" name="文本框 3"/>
          <p:cNvSpPr txBox="1"/>
          <p:nvPr/>
        </p:nvSpPr>
        <p:spPr>
          <a:xfrm>
            <a:off x="8881110" y="857250"/>
            <a:ext cx="3314700" cy="6000750"/>
          </a:xfrm>
          <a:prstGeom prst="rect">
            <a:avLst/>
          </a:prstGeom>
          <a:noFill/>
        </p:spPr>
        <p:txBody>
          <a:bodyPr wrap="square" rtlCol="0">
            <a:spAutoFit/>
          </a:bodyPr>
          <a:p>
            <a:r>
              <a:rPr lang="zh-CN" altLang="en-US" sz="2400" b="1">
                <a:solidFill>
                  <a:srgbClr val="FF0000"/>
                </a:solidFill>
                <a:effectLst>
                  <a:outerShdw blurRad="38100" dist="38100" dir="2700000" algn="tl">
                    <a:srgbClr val="000000">
                      <a:alpha val="43137"/>
                    </a:srgbClr>
                  </a:outerShdw>
                </a:effectLst>
                <a:cs typeface="+mn-lt"/>
              </a:rPr>
              <a:t>Para. 1 writing purpose + recruiting</a:t>
            </a:r>
            <a:r>
              <a:rPr lang="en-US" altLang="zh-CN" sz="1600">
                <a:effectLst>
                  <a:outerShdw blurRad="38100" dist="38100" dir="2700000" algn="tl">
                    <a:srgbClr val="000000">
                      <a:alpha val="43137"/>
                    </a:srgbClr>
                  </a:outerShdw>
                </a:effectLst>
                <a:cs typeface="+mn-lt"/>
              </a:rPr>
              <a:t> </a:t>
            </a:r>
            <a:r>
              <a:rPr lang="zh-CN" altLang="en-US" sz="2400" b="1">
                <a:solidFill>
                  <a:srgbClr val="FF0000"/>
                </a:solidFill>
                <a:effectLst>
                  <a:outerShdw blurRad="38100" dist="38100" dir="2700000" algn="tl">
                    <a:srgbClr val="000000">
                      <a:alpha val="43137"/>
                    </a:srgbClr>
                  </a:outerShdw>
                </a:effectLst>
                <a:cs typeface="+mn-lt"/>
              </a:rPr>
              <a:t>purpose</a:t>
            </a:r>
            <a:endParaRPr lang="zh-CN" altLang="en-US" sz="2400" b="1">
              <a:solidFill>
                <a:srgbClr val="FF0000"/>
              </a:solidFill>
              <a:effectLst>
                <a:outerShdw blurRad="38100" dist="38100" dir="2700000" algn="tl">
                  <a:srgbClr val="000000">
                    <a:alpha val="43137"/>
                  </a:srgbClr>
                </a:outerShdw>
              </a:effectLst>
              <a:cs typeface="+mn-lt"/>
            </a:endParaRPr>
          </a:p>
          <a:p>
            <a:endParaRPr lang="zh-CN" altLang="en-US" sz="2400" b="1">
              <a:solidFill>
                <a:srgbClr val="FF0000"/>
              </a:solidFill>
              <a:effectLst>
                <a:outerShdw blurRad="38100" dist="38100" dir="2700000" algn="tl">
                  <a:srgbClr val="000000">
                    <a:alpha val="43137"/>
                  </a:srgbClr>
                </a:outerShdw>
              </a:effectLst>
              <a:cs typeface="+mn-lt"/>
            </a:endParaRPr>
          </a:p>
          <a:p>
            <a:endParaRPr lang="zh-CN" altLang="en-US" sz="2400" b="1">
              <a:solidFill>
                <a:srgbClr val="FF0000"/>
              </a:solidFill>
              <a:effectLst>
                <a:outerShdw blurRad="38100" dist="38100" dir="2700000" algn="tl">
                  <a:srgbClr val="000000">
                    <a:alpha val="43137"/>
                  </a:srgbClr>
                </a:outerShdw>
              </a:effectLst>
              <a:cs typeface="+mn-lt"/>
            </a:endParaRPr>
          </a:p>
          <a:p>
            <a:endParaRPr lang="zh-CN" altLang="en-US" sz="2400" b="1">
              <a:solidFill>
                <a:srgbClr val="FF0000"/>
              </a:solidFill>
              <a:effectLst>
                <a:outerShdw blurRad="38100" dist="38100" dir="2700000" algn="tl">
                  <a:srgbClr val="000000">
                    <a:alpha val="43137"/>
                  </a:srgbClr>
                </a:outerShdw>
              </a:effectLst>
              <a:cs typeface="+mn-lt"/>
            </a:endParaRPr>
          </a:p>
          <a:p>
            <a:r>
              <a:rPr lang="en-US" altLang="zh-CN" sz="2400" b="1">
                <a:solidFill>
                  <a:srgbClr val="FF0000"/>
                </a:solidFill>
                <a:effectLst>
                  <a:outerShdw blurRad="38100" dist="38100" dir="2700000" algn="tl">
                    <a:srgbClr val="000000">
                      <a:alpha val="43137"/>
                    </a:srgbClr>
                  </a:outerShdw>
                </a:effectLst>
                <a:cs typeface="+mn-lt"/>
              </a:rPr>
              <a:t>Para. 2 selection process</a:t>
            </a:r>
            <a:endParaRPr lang="en-US" altLang="zh-CN" sz="2400" b="1">
              <a:solidFill>
                <a:srgbClr val="FF0000"/>
              </a:solidFill>
              <a:effectLst>
                <a:outerShdw blurRad="38100" dist="38100" dir="2700000" algn="tl">
                  <a:srgbClr val="000000">
                    <a:alpha val="43137"/>
                  </a:srgbClr>
                </a:outerShdw>
              </a:effectLst>
              <a:cs typeface="+mn-lt"/>
            </a:endParaRPr>
          </a:p>
          <a:p>
            <a:r>
              <a:rPr lang="en-US" altLang="zh-CN" sz="2400" b="1">
                <a:solidFill>
                  <a:srgbClr val="FF0000"/>
                </a:solidFill>
                <a:effectLst>
                  <a:outerShdw blurRad="38100" dist="38100" dir="2700000" algn="tl">
                    <a:srgbClr val="000000">
                      <a:alpha val="43137"/>
                    </a:srgbClr>
                  </a:outerShdw>
                </a:effectLst>
                <a:cs typeface="+mn-lt"/>
              </a:rPr>
              <a:t>+ requirements</a:t>
            </a:r>
            <a:endParaRPr lang="en-US" altLang="zh-CN" sz="2400" b="1">
              <a:solidFill>
                <a:srgbClr val="FF0000"/>
              </a:solidFill>
              <a:effectLst>
                <a:outerShdw blurRad="38100" dist="38100" dir="2700000" algn="tl">
                  <a:srgbClr val="000000">
                    <a:alpha val="43137"/>
                  </a:srgbClr>
                </a:outerShdw>
              </a:effectLst>
              <a:cs typeface="+mn-lt"/>
            </a:endParaRPr>
          </a:p>
          <a:p>
            <a:endParaRPr lang="en-US" altLang="zh-CN" sz="2400" b="1">
              <a:solidFill>
                <a:srgbClr val="FF0000"/>
              </a:solidFill>
              <a:effectLst>
                <a:outerShdw blurRad="38100" dist="38100" dir="2700000" algn="tl">
                  <a:srgbClr val="000000">
                    <a:alpha val="43137"/>
                  </a:srgbClr>
                </a:outerShdw>
              </a:effectLst>
              <a:cs typeface="+mn-lt"/>
            </a:endParaRPr>
          </a:p>
          <a:p>
            <a:endParaRPr lang="en-US" altLang="zh-CN" sz="2400" b="1">
              <a:solidFill>
                <a:srgbClr val="FF0000"/>
              </a:solidFill>
              <a:effectLst>
                <a:outerShdw blurRad="38100" dist="38100" dir="2700000" algn="tl">
                  <a:srgbClr val="000000">
                    <a:alpha val="43137"/>
                  </a:srgbClr>
                </a:outerShdw>
              </a:effectLst>
              <a:cs typeface="+mn-lt"/>
            </a:endParaRPr>
          </a:p>
          <a:p>
            <a:endParaRPr lang="en-US" altLang="zh-CN" sz="2400" b="1">
              <a:solidFill>
                <a:srgbClr val="FF0000"/>
              </a:solidFill>
              <a:effectLst>
                <a:outerShdw blurRad="38100" dist="38100" dir="2700000" algn="tl">
                  <a:srgbClr val="000000">
                    <a:alpha val="43137"/>
                  </a:srgbClr>
                </a:outerShdw>
              </a:effectLst>
              <a:cs typeface="+mn-lt"/>
            </a:endParaRPr>
          </a:p>
          <a:p>
            <a:r>
              <a:rPr lang="en-US" altLang="zh-CN" sz="2400" b="1">
                <a:solidFill>
                  <a:srgbClr val="FF0000"/>
                </a:solidFill>
                <a:effectLst>
                  <a:outerShdw blurRad="38100" dist="38100" dir="2700000" algn="tl">
                    <a:srgbClr val="000000">
                      <a:alpha val="43137"/>
                    </a:srgbClr>
                  </a:outerShdw>
                </a:effectLst>
                <a:cs typeface="+mn-lt"/>
              </a:rPr>
              <a:t>Para. 3 registration + appeal </a:t>
            </a:r>
            <a:endParaRPr lang="en-US" altLang="zh-CN" sz="2400" b="1">
              <a:solidFill>
                <a:srgbClr val="FF0000"/>
              </a:solidFill>
              <a:effectLst>
                <a:outerShdw blurRad="38100" dist="38100" dir="2700000" algn="tl">
                  <a:srgbClr val="000000">
                    <a:alpha val="43137"/>
                  </a:srgbClr>
                </a:outerShdw>
              </a:effectLst>
              <a:cs typeface="+mn-lt"/>
            </a:endParaRPr>
          </a:p>
          <a:p>
            <a:endParaRPr lang="en-US" altLang="zh-CN" sz="2400" b="1">
              <a:solidFill>
                <a:srgbClr val="FF0000"/>
              </a:solidFill>
              <a:effectLst>
                <a:outerShdw blurRad="38100" dist="38100" dir="2700000" algn="tl">
                  <a:srgbClr val="000000">
                    <a:alpha val="43137"/>
                  </a:srgbClr>
                </a:outerShdw>
              </a:effectLst>
              <a:cs typeface="+mn-lt"/>
            </a:endParaRPr>
          </a:p>
          <a:p>
            <a:endParaRPr lang="en-US" altLang="zh-CN" sz="2400" b="1">
              <a:solidFill>
                <a:srgbClr val="FF0000"/>
              </a:solidFill>
              <a:effectLst>
                <a:outerShdw blurRad="38100" dist="38100" dir="2700000" algn="tl">
                  <a:srgbClr val="000000">
                    <a:alpha val="43137"/>
                  </a:srgbClr>
                </a:outerShdw>
              </a:effectLst>
              <a:cs typeface="+mn-lt"/>
            </a:endParaRPr>
          </a:p>
          <a:p>
            <a:endParaRPr lang="en-US" altLang="zh-CN" sz="2400" b="1">
              <a:solidFill>
                <a:srgbClr val="FF0000"/>
              </a:solidFill>
              <a:effectLst>
                <a:outerShdw blurRad="38100" dist="38100" dir="2700000" algn="tl">
                  <a:srgbClr val="000000">
                    <a:alpha val="43137"/>
                  </a:srgbClr>
                </a:outerShdw>
              </a:effectLst>
              <a:cs typeface="+mn-lt"/>
            </a:endParaRPr>
          </a:p>
          <a:p>
            <a:endParaRPr lang="en-US" altLang="zh-CN" sz="2400" b="1">
              <a:solidFill>
                <a:srgbClr val="FF0000"/>
              </a:solidFill>
              <a:effectLst>
                <a:outerShdw blurRad="38100" dist="38100" dir="2700000" algn="tl">
                  <a:srgbClr val="000000">
                    <a:alpha val="43137"/>
                  </a:srgbClr>
                </a:outerShdw>
              </a:effectLst>
              <a:cs typeface="+mn-lt"/>
            </a:endParaRPr>
          </a:p>
        </p:txBody>
      </p:sp>
      <p:sp>
        <p:nvSpPr>
          <p:cNvPr id="6" name="文本框 5"/>
          <p:cNvSpPr txBox="1"/>
          <p:nvPr/>
        </p:nvSpPr>
        <p:spPr>
          <a:xfrm>
            <a:off x="6290310" y="1856105"/>
            <a:ext cx="4319270" cy="368300"/>
          </a:xfrm>
          <a:prstGeom prst="rect">
            <a:avLst/>
          </a:prstGeom>
          <a:noFill/>
        </p:spPr>
        <p:txBody>
          <a:bodyPr wrap="square" rtlCol="0">
            <a:spAutoFit/>
          </a:bodyPr>
          <a:p>
            <a:r>
              <a:rPr lang="zh-CN" altLang="en-US" b="1">
                <a:solidFill>
                  <a:srgbClr val="00B050"/>
                </a:solidFill>
                <a:effectLst/>
              </a:rPr>
              <a:t>要点二内容太少，并且缺少要点间衔接</a:t>
            </a:r>
            <a:r>
              <a:rPr lang="en-US" altLang="zh-CN" b="1">
                <a:solidFill>
                  <a:srgbClr val="00B050"/>
                </a:solidFill>
                <a:effectLst/>
              </a:rPr>
              <a:t>  </a:t>
            </a:r>
            <a:endParaRPr lang="en-US" altLang="zh-CN" b="1">
              <a:solidFill>
                <a:srgbClr val="00B050"/>
              </a:solidFill>
              <a:effectLst/>
            </a:endParaRPr>
          </a:p>
        </p:txBody>
      </p:sp>
      <p:sp>
        <p:nvSpPr>
          <p:cNvPr id="7" name="文本框 6"/>
          <p:cNvSpPr txBox="1"/>
          <p:nvPr>
            <p:custDataLst>
              <p:tags r:id="rId1"/>
            </p:custDataLst>
          </p:nvPr>
        </p:nvSpPr>
        <p:spPr>
          <a:xfrm>
            <a:off x="8881110" y="4199890"/>
            <a:ext cx="2715260" cy="368300"/>
          </a:xfrm>
          <a:prstGeom prst="rect">
            <a:avLst/>
          </a:prstGeom>
          <a:noFill/>
        </p:spPr>
        <p:txBody>
          <a:bodyPr wrap="square" rtlCol="0">
            <a:spAutoFit/>
          </a:bodyPr>
          <a:p>
            <a:r>
              <a:rPr lang="zh-CN" altLang="en-US" b="1">
                <a:solidFill>
                  <a:srgbClr val="00B050"/>
                </a:solidFill>
                <a:effectLst/>
              </a:rPr>
              <a:t>方式真实具体，符合交际</a:t>
            </a:r>
            <a:endParaRPr lang="zh-CN" altLang="en-US" b="1">
              <a:solidFill>
                <a:srgbClr val="00B050"/>
              </a:solidFill>
              <a:effectLst/>
            </a:endParaRPr>
          </a:p>
        </p:txBody>
      </p:sp>
      <p:sp>
        <p:nvSpPr>
          <p:cNvPr id="8" name="文本框 7"/>
          <p:cNvSpPr txBox="1"/>
          <p:nvPr>
            <p:custDataLst>
              <p:tags r:id="rId2"/>
            </p:custDataLst>
          </p:nvPr>
        </p:nvSpPr>
        <p:spPr>
          <a:xfrm>
            <a:off x="9110980" y="488950"/>
            <a:ext cx="2715260" cy="368300"/>
          </a:xfrm>
          <a:prstGeom prst="rect">
            <a:avLst/>
          </a:prstGeom>
          <a:noFill/>
        </p:spPr>
        <p:txBody>
          <a:bodyPr wrap="square" rtlCol="0">
            <a:spAutoFit/>
          </a:bodyPr>
          <a:p>
            <a:r>
              <a:rPr lang="zh-CN" altLang="en-US" b="1">
                <a:solidFill>
                  <a:srgbClr val="00B050"/>
                </a:solidFill>
                <a:effectLst/>
              </a:rPr>
              <a:t>结构总体完整，要点齐全</a:t>
            </a:r>
            <a:endParaRPr lang="zh-CN" altLang="en-US" b="1">
              <a:solidFill>
                <a:srgbClr val="00B050"/>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2" name="组合 411"/>
          <p:cNvGrpSpPr/>
          <p:nvPr>
            <p:custDataLst>
              <p:tags r:id="rId1"/>
            </p:custDataLst>
          </p:nvPr>
        </p:nvGrpSpPr>
        <p:grpSpPr>
          <a:xfrm>
            <a:off x="8076565" y="-635"/>
            <a:ext cx="4171315" cy="3943985"/>
            <a:chOff x="5650799" y="604084"/>
            <a:chExt cx="5816733" cy="5839062"/>
          </a:xfrm>
        </p:grpSpPr>
        <p:sp>
          <p:nvSpPr>
            <p:cNvPr id="413" name="PA-矩形 1"/>
            <p:cNvSpPr/>
            <p:nvPr>
              <p:custDataLst>
                <p:tags r:id="rId2"/>
              </p:custDataLst>
            </p:nvPr>
          </p:nvSpPr>
          <p:spPr>
            <a:xfrm>
              <a:off x="5650799" y="3613250"/>
              <a:ext cx="2027699" cy="2006515"/>
            </a:xfrm>
            <a:custGeom>
              <a:avLst/>
              <a:gdLst>
                <a:gd name="connsiteX0" fmla="*/ 1902586 w 1902586"/>
                <a:gd name="connsiteY0" fmla="*/ 0 h 1882709"/>
                <a:gd name="connsiteX1" fmla="*/ 852136 w 1902586"/>
                <a:gd name="connsiteY1" fmla="*/ 1882709 h 1882709"/>
                <a:gd name="connsiteX2" fmla="*/ 0 w 1902586"/>
                <a:gd name="connsiteY2" fmla="*/ 2 h 1882709"/>
              </a:gdLst>
              <a:ahLst/>
              <a:cxnLst>
                <a:cxn ang="0">
                  <a:pos x="connsiteX0" y="connsiteY0"/>
                </a:cxn>
                <a:cxn ang="0">
                  <a:pos x="connsiteX1" y="connsiteY1"/>
                </a:cxn>
                <a:cxn ang="0">
                  <a:pos x="connsiteX2" y="connsiteY2"/>
                </a:cxn>
              </a:cxnLst>
              <a:rect l="l" t="t" r="r" b="b"/>
              <a:pathLst>
                <a:path w="1902586" h="1882709">
                  <a:moveTo>
                    <a:pt x="1902586" y="0"/>
                  </a:moveTo>
                  <a:cubicBezTo>
                    <a:pt x="1869986" y="896528"/>
                    <a:pt x="1140105" y="1286836"/>
                    <a:pt x="852136" y="1882709"/>
                  </a:cubicBezTo>
                  <a:cubicBezTo>
                    <a:pt x="-18110" y="987993"/>
                    <a:pt x="46183" y="207382"/>
                    <a:pt x="0" y="2"/>
                  </a:cubicBezTo>
                  <a:close/>
                </a:path>
              </a:pathLst>
            </a:custGeom>
            <a:blipFill dpi="0" rotWithShape="0">
              <a:blip r:embed="rId3"/>
              <a:srcRect/>
              <a:stretch>
                <a:fillRect t="-175000" r="-187000" b="-6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14" name="PA-矩形 2"/>
            <p:cNvSpPr/>
            <p:nvPr>
              <p:custDataLst>
                <p:tags r:id="rId4"/>
              </p:custDataLst>
            </p:nvPr>
          </p:nvSpPr>
          <p:spPr>
            <a:xfrm>
              <a:off x="6710493" y="3613372"/>
              <a:ext cx="1746853" cy="2829774"/>
            </a:xfrm>
            <a:custGeom>
              <a:avLst/>
              <a:gdLst>
                <a:gd name="connsiteX0" fmla="*/ 1183 w 1810"/>
                <a:gd name="connsiteY0" fmla="*/ 0 h 2932"/>
                <a:gd name="connsiteX1" fmla="*/ 1810 w 1810"/>
                <a:gd name="connsiteY1" fmla="*/ 0 h 2932"/>
                <a:gd name="connsiteX2" fmla="*/ 1810 w 1810"/>
                <a:gd name="connsiteY2" fmla="*/ 2932 h 2932"/>
                <a:gd name="connsiteX3" fmla="*/ 0 w 1810"/>
                <a:gd name="connsiteY3" fmla="*/ 2209 h 2932"/>
                <a:gd name="connsiteX4" fmla="*/ 1183 w 1810"/>
                <a:gd name="connsiteY4" fmla="*/ 0 h 2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0" h="2932">
                  <a:moveTo>
                    <a:pt x="1183" y="0"/>
                  </a:moveTo>
                  <a:lnTo>
                    <a:pt x="1810" y="0"/>
                  </a:lnTo>
                  <a:lnTo>
                    <a:pt x="1810" y="2932"/>
                  </a:lnTo>
                  <a:cubicBezTo>
                    <a:pt x="1433" y="2869"/>
                    <a:pt x="720" y="2839"/>
                    <a:pt x="0" y="2209"/>
                  </a:cubicBezTo>
                  <a:cubicBezTo>
                    <a:pt x="113" y="1767"/>
                    <a:pt x="1178" y="1032"/>
                    <a:pt x="1183" y="0"/>
                  </a:cubicBezTo>
                  <a:close/>
                </a:path>
              </a:pathLst>
            </a:custGeom>
            <a:blipFill dpi="0" rotWithShape="0">
              <a:blip r:embed="rId3"/>
              <a:srcRect/>
              <a:stretch>
                <a:fillRect l="-61000" t="-124000" r="-172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15" name="PA-矩形 3"/>
            <p:cNvSpPr/>
            <p:nvPr>
              <p:custDataLst>
                <p:tags r:id="rId5"/>
              </p:custDataLst>
            </p:nvPr>
          </p:nvSpPr>
          <p:spPr>
            <a:xfrm>
              <a:off x="5650800" y="1416514"/>
              <a:ext cx="2028665" cy="2025817"/>
            </a:xfrm>
            <a:custGeom>
              <a:avLst/>
              <a:gdLst>
                <a:gd name="connsiteX0" fmla="*/ 0 w 2102"/>
                <a:gd name="connsiteY0" fmla="*/ 2099 h 2099"/>
                <a:gd name="connsiteX1" fmla="*/ 937 w 2102"/>
                <a:gd name="connsiteY1" fmla="*/ 0 h 2099"/>
                <a:gd name="connsiteX2" fmla="*/ 2102 w 2102"/>
                <a:gd name="connsiteY2" fmla="*/ 2099 h 2099"/>
                <a:gd name="connsiteX3" fmla="*/ 0 w 2102"/>
                <a:gd name="connsiteY3" fmla="*/ 2099 h 2099"/>
              </a:gdLst>
              <a:ahLst/>
              <a:cxnLst>
                <a:cxn ang="0">
                  <a:pos x="connsiteX0" y="connsiteY0"/>
                </a:cxn>
                <a:cxn ang="0">
                  <a:pos x="connsiteX1" y="connsiteY1"/>
                </a:cxn>
                <a:cxn ang="0">
                  <a:pos x="connsiteX2" y="connsiteY2"/>
                </a:cxn>
                <a:cxn ang="0">
                  <a:pos x="connsiteX3" y="connsiteY3"/>
                </a:cxn>
              </a:cxnLst>
              <a:rect l="l" t="t" r="r" b="b"/>
              <a:pathLst>
                <a:path w="2102" h="2099">
                  <a:moveTo>
                    <a:pt x="0" y="2099"/>
                  </a:moveTo>
                  <a:cubicBezTo>
                    <a:pt x="12" y="1858"/>
                    <a:pt x="64" y="778"/>
                    <a:pt x="937" y="0"/>
                  </a:cubicBezTo>
                  <a:cubicBezTo>
                    <a:pt x="1287" y="718"/>
                    <a:pt x="2022" y="1055"/>
                    <a:pt x="2102" y="2099"/>
                  </a:cubicBezTo>
                  <a:lnTo>
                    <a:pt x="0" y="2099"/>
                  </a:lnTo>
                  <a:close/>
                </a:path>
              </a:pathLst>
            </a:custGeom>
            <a:blipFill dpi="0" rotWithShape="0">
              <a:blip r:embed="rId3"/>
              <a:srcRect/>
              <a:stretch>
                <a:fillRect t="-65000" r="-187000" b="-17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16" name="PA-矩形 4"/>
            <p:cNvSpPr/>
            <p:nvPr>
              <p:custDataLst>
                <p:tags r:id="rId6"/>
              </p:custDataLst>
            </p:nvPr>
          </p:nvSpPr>
          <p:spPr>
            <a:xfrm>
              <a:off x="6681956" y="604875"/>
              <a:ext cx="1774841" cy="2837495"/>
            </a:xfrm>
            <a:custGeom>
              <a:avLst/>
              <a:gdLst>
                <a:gd name="connsiteX0" fmla="*/ 1665329 w 1665330"/>
                <a:gd name="connsiteY0" fmla="*/ 0 h 2662415"/>
                <a:gd name="connsiteX1" fmla="*/ 1665330 w 1665330"/>
                <a:gd name="connsiteY1" fmla="*/ 2662415 h 2662415"/>
                <a:gd name="connsiteX2" fmla="*/ 1108411 w 1665330"/>
                <a:gd name="connsiteY2" fmla="*/ 2662415 h 2662415"/>
                <a:gd name="connsiteX3" fmla="*/ 0 w 1665330"/>
                <a:gd name="connsiteY3" fmla="*/ 641152 h 2662415"/>
                <a:gd name="connsiteX4" fmla="*/ 1665329 w 1665330"/>
                <a:gd name="connsiteY4" fmla="*/ 0 h 2662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330" h="2662415">
                  <a:moveTo>
                    <a:pt x="1665329" y="0"/>
                  </a:moveTo>
                  <a:lnTo>
                    <a:pt x="1665330" y="2662415"/>
                  </a:lnTo>
                  <a:lnTo>
                    <a:pt x="1108411" y="2662415"/>
                  </a:lnTo>
                  <a:cubicBezTo>
                    <a:pt x="1065848" y="1646349"/>
                    <a:pt x="369472" y="1314904"/>
                    <a:pt x="0" y="641152"/>
                  </a:cubicBezTo>
                  <a:cubicBezTo>
                    <a:pt x="556922" y="165720"/>
                    <a:pt x="1168178" y="43466"/>
                    <a:pt x="1665329" y="0"/>
                  </a:cubicBezTo>
                  <a:close/>
                </a:path>
              </a:pathLst>
            </a:custGeom>
            <a:blipFill dpi="0" rotWithShape="0">
              <a:blip r:embed="rId3"/>
              <a:srcRect/>
              <a:stretch>
                <a:fillRect l="-58000" t="-18000" r="-170000" b="-12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417" name="PA-矩形 5"/>
            <p:cNvSpPr/>
            <p:nvPr>
              <p:custDataLst>
                <p:tags r:id="rId7"/>
              </p:custDataLst>
            </p:nvPr>
          </p:nvSpPr>
          <p:spPr>
            <a:xfrm>
              <a:off x="9435971" y="3613372"/>
              <a:ext cx="2031561" cy="2006514"/>
            </a:xfrm>
            <a:custGeom>
              <a:avLst/>
              <a:gdLst>
                <a:gd name="connsiteX0" fmla="*/ 0 w 1906209"/>
                <a:gd name="connsiteY0" fmla="*/ 0 h 1882708"/>
                <a:gd name="connsiteX1" fmla="*/ 1906209 w 1906209"/>
                <a:gd name="connsiteY1" fmla="*/ 0 h 1882708"/>
                <a:gd name="connsiteX2" fmla="*/ 1051358 w 1906209"/>
                <a:gd name="connsiteY2" fmla="*/ 1882708 h 1882708"/>
                <a:gd name="connsiteX3" fmla="*/ 0 w 1906209"/>
                <a:gd name="connsiteY3" fmla="*/ 0 h 1882708"/>
              </a:gdLst>
              <a:ahLst/>
              <a:cxnLst>
                <a:cxn ang="0">
                  <a:pos x="connsiteX0" y="connsiteY0"/>
                </a:cxn>
                <a:cxn ang="0">
                  <a:pos x="connsiteX1" y="connsiteY1"/>
                </a:cxn>
                <a:cxn ang="0">
                  <a:pos x="connsiteX2" y="connsiteY2"/>
                </a:cxn>
                <a:cxn ang="0">
                  <a:pos x="connsiteX3" y="connsiteY3"/>
                </a:cxn>
              </a:cxnLst>
              <a:rect l="l" t="t" r="r" b="b"/>
              <a:pathLst>
                <a:path w="1906209" h="1882708">
                  <a:moveTo>
                    <a:pt x="0" y="0"/>
                  </a:moveTo>
                  <a:lnTo>
                    <a:pt x="1906209" y="0"/>
                  </a:lnTo>
                  <a:cubicBezTo>
                    <a:pt x="1895342" y="980747"/>
                    <a:pt x="1293143" y="1650879"/>
                    <a:pt x="1051358" y="1882708"/>
                  </a:cubicBezTo>
                  <a:cubicBezTo>
                    <a:pt x="450970" y="831326"/>
                    <a:pt x="129496" y="1193559"/>
                    <a:pt x="0" y="0"/>
                  </a:cubicBezTo>
                  <a:close/>
                </a:path>
              </a:pathLst>
            </a:custGeom>
            <a:blipFill dpi="0" rotWithShape="0">
              <a:blip r:embed="rId3"/>
              <a:srcRect/>
              <a:stretch>
                <a:fillRect l="-186000" t="-175000" b="-6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8" name="PA-矩形 6"/>
            <p:cNvSpPr/>
            <p:nvPr>
              <p:custDataLst>
                <p:tags r:id="rId8"/>
              </p:custDataLst>
            </p:nvPr>
          </p:nvSpPr>
          <p:spPr>
            <a:xfrm>
              <a:off x="8642647" y="3613372"/>
              <a:ext cx="1766155" cy="2804680"/>
            </a:xfrm>
            <a:custGeom>
              <a:avLst/>
              <a:gdLst>
                <a:gd name="connsiteX0" fmla="*/ 0 w 1830"/>
                <a:gd name="connsiteY0" fmla="*/ 0 h 2906"/>
                <a:gd name="connsiteX1" fmla="*/ 634 w 1830"/>
                <a:gd name="connsiteY1" fmla="*/ 0 h 2906"/>
                <a:gd name="connsiteX2" fmla="*/ 1830 w 1830"/>
                <a:gd name="connsiteY2" fmla="*/ 2226 h 2906"/>
                <a:gd name="connsiteX3" fmla="*/ 0 w 1830"/>
                <a:gd name="connsiteY3" fmla="*/ 2906 h 2906"/>
                <a:gd name="connsiteX4" fmla="*/ 0 w 1830"/>
                <a:gd name="connsiteY4" fmla="*/ 0 h 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0" h="2906">
                  <a:moveTo>
                    <a:pt x="0" y="0"/>
                  </a:moveTo>
                  <a:lnTo>
                    <a:pt x="634" y="0"/>
                  </a:lnTo>
                  <a:cubicBezTo>
                    <a:pt x="665" y="1071"/>
                    <a:pt x="1470" y="1481"/>
                    <a:pt x="1830" y="2226"/>
                  </a:cubicBezTo>
                  <a:cubicBezTo>
                    <a:pt x="870" y="2941"/>
                    <a:pt x="320" y="2861"/>
                    <a:pt x="0" y="2906"/>
                  </a:cubicBezTo>
                  <a:lnTo>
                    <a:pt x="0" y="0"/>
                  </a:lnTo>
                  <a:close/>
                </a:path>
              </a:pathLst>
            </a:custGeom>
            <a:blipFill dpi="0" rotWithShape="0">
              <a:blip r:embed="rId3"/>
              <a:srcRect/>
              <a:stretch>
                <a:fillRect l="-169000" t="-125000" r="-60000" b="-1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19" name="PA-矩形 7"/>
            <p:cNvSpPr/>
            <p:nvPr>
              <p:custDataLst>
                <p:tags r:id="rId9"/>
              </p:custDataLst>
            </p:nvPr>
          </p:nvSpPr>
          <p:spPr>
            <a:xfrm>
              <a:off x="9436513" y="1388738"/>
              <a:ext cx="2030595" cy="2064422"/>
            </a:xfrm>
            <a:custGeom>
              <a:avLst/>
              <a:gdLst>
                <a:gd name="connsiteX0" fmla="*/ 0 w 2104"/>
                <a:gd name="connsiteY0" fmla="*/ 2139 h 2139"/>
                <a:gd name="connsiteX1" fmla="*/ 1156 w 2104"/>
                <a:gd name="connsiteY1" fmla="*/ 0 h 2139"/>
                <a:gd name="connsiteX2" fmla="*/ 2104 w 2104"/>
                <a:gd name="connsiteY2" fmla="*/ 2127 h 2139"/>
                <a:gd name="connsiteX3" fmla="*/ 0 w 2104"/>
                <a:gd name="connsiteY3" fmla="*/ 2139 h 2139"/>
              </a:gdLst>
              <a:ahLst/>
              <a:cxnLst>
                <a:cxn ang="0">
                  <a:pos x="connsiteX0" y="connsiteY0"/>
                </a:cxn>
                <a:cxn ang="0">
                  <a:pos x="connsiteX1" y="connsiteY1"/>
                </a:cxn>
                <a:cxn ang="0">
                  <a:pos x="connsiteX2" y="connsiteY2"/>
                </a:cxn>
                <a:cxn ang="0">
                  <a:pos x="connsiteX3" y="connsiteY3"/>
                </a:cxn>
              </a:cxnLst>
              <a:rect l="l" t="t" r="r" b="b"/>
              <a:pathLst>
                <a:path w="2104" h="2139">
                  <a:moveTo>
                    <a:pt x="0" y="2139"/>
                  </a:moveTo>
                  <a:cubicBezTo>
                    <a:pt x="34" y="991"/>
                    <a:pt x="870" y="748"/>
                    <a:pt x="1156" y="0"/>
                  </a:cubicBezTo>
                  <a:cubicBezTo>
                    <a:pt x="1429" y="313"/>
                    <a:pt x="2070" y="841"/>
                    <a:pt x="2104" y="2127"/>
                  </a:cubicBezTo>
                  <a:lnTo>
                    <a:pt x="0" y="2139"/>
                  </a:lnTo>
                  <a:close/>
                </a:path>
              </a:pathLst>
            </a:custGeom>
            <a:blipFill dpi="0" rotWithShape="0">
              <a:blip r:embed="rId3"/>
              <a:srcRect/>
              <a:stretch>
                <a:fillRect l="-186000" t="-63000" b="-17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20" name="PA-矩形 8"/>
            <p:cNvSpPr/>
            <p:nvPr>
              <p:custDataLst>
                <p:tags r:id="rId10"/>
              </p:custDataLst>
            </p:nvPr>
          </p:nvSpPr>
          <p:spPr>
            <a:xfrm>
              <a:off x="8646508" y="604084"/>
              <a:ext cx="1771946" cy="2839425"/>
            </a:xfrm>
            <a:custGeom>
              <a:avLst/>
              <a:gdLst>
                <a:gd name="connsiteX0" fmla="*/ 0 w 1836"/>
                <a:gd name="connsiteY0" fmla="*/ 0 h 2942"/>
                <a:gd name="connsiteX1" fmla="*/ 1836 w 1836"/>
                <a:gd name="connsiteY1" fmla="*/ 679 h 2942"/>
                <a:gd name="connsiteX2" fmla="*/ 619 w 1836"/>
                <a:gd name="connsiteY2" fmla="*/ 2942 h 2942"/>
                <a:gd name="connsiteX3" fmla="*/ 0 w 1836"/>
                <a:gd name="connsiteY3" fmla="*/ 2942 h 2942"/>
                <a:gd name="connsiteX4" fmla="*/ 0 w 1836"/>
                <a:gd name="connsiteY4" fmla="*/ 0 h 2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6" h="2942">
                  <a:moveTo>
                    <a:pt x="0" y="0"/>
                  </a:moveTo>
                  <a:cubicBezTo>
                    <a:pt x="406" y="49"/>
                    <a:pt x="1006" y="19"/>
                    <a:pt x="1836" y="679"/>
                  </a:cubicBezTo>
                  <a:cubicBezTo>
                    <a:pt x="1602" y="1309"/>
                    <a:pt x="612" y="1868"/>
                    <a:pt x="619" y="2942"/>
                  </a:cubicBezTo>
                  <a:lnTo>
                    <a:pt x="0" y="2942"/>
                  </a:lnTo>
                  <a:lnTo>
                    <a:pt x="0" y="0"/>
                  </a:lnTo>
                  <a:close/>
                </a:path>
              </a:pathLst>
            </a:custGeom>
            <a:blipFill dpi="0" rotWithShape="0">
              <a:blip r:embed="rId3"/>
              <a:srcRect/>
              <a:stretch>
                <a:fillRect l="-169000" t="-18000" r="-59000" b="-12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421" name="文本框 420"/>
          <p:cNvSpPr txBox="1"/>
          <p:nvPr/>
        </p:nvSpPr>
        <p:spPr>
          <a:xfrm>
            <a:off x="909955" y="3793490"/>
            <a:ext cx="9757410" cy="1938020"/>
          </a:xfrm>
          <a:prstGeom prst="rect">
            <a:avLst/>
          </a:prstGeom>
          <a:noFill/>
        </p:spPr>
        <p:txBody>
          <a:bodyPr wrap="square" rtlCol="0" anchor="t">
            <a:spAutoFit/>
          </a:bodyPr>
          <a:lstStyle/>
          <a:p>
            <a:pPr algn="ctr"/>
            <a:r>
              <a:rPr lang="zh-CN" altLang="en-US" sz="6000" b="1" dirty="0">
                <a:gradFill>
                  <a:gsLst>
                    <a:gs pos="0">
                      <a:srgbClr val="23607C"/>
                    </a:gs>
                    <a:gs pos="100000">
                      <a:srgbClr val="0C364F"/>
                    </a:gs>
                  </a:gsLst>
                  <a:lin scaled="1"/>
                </a:gradFill>
                <a:effectLst>
                  <a:outerShdw blurRad="38100" dist="38100" dir="2700000" algn="tl">
                    <a:srgbClr val="000000">
                      <a:alpha val="43137"/>
                    </a:srgbClr>
                  </a:outerShdw>
                </a:effectLst>
                <a:latin typeface="汉仪尚巍手书W" panose="00020600040101010101" charset="-122"/>
                <a:ea typeface="汉仪尚巍手书W" panose="00020600040101010101" charset="-122"/>
              </a:rPr>
              <a:t>Assistant Teacher for Robert</a:t>
            </a:r>
            <a:endParaRPr lang="zh-CN" altLang="en-US" sz="6000" b="1" dirty="0">
              <a:gradFill>
                <a:gsLst>
                  <a:gs pos="0">
                    <a:srgbClr val="23607C"/>
                  </a:gs>
                  <a:gs pos="100000">
                    <a:srgbClr val="0C364F"/>
                  </a:gs>
                </a:gsLst>
                <a:lin scaled="1"/>
              </a:gradFill>
              <a:effectLst>
                <a:outerShdw blurRad="38100" dist="38100" dir="2700000" algn="tl">
                  <a:srgbClr val="000000">
                    <a:alpha val="43137"/>
                  </a:srgbClr>
                </a:outerShdw>
              </a:effectLst>
              <a:latin typeface="汉仪尚巍手书W" panose="00020600040101010101" charset="-122"/>
              <a:ea typeface="汉仪尚巍手书W" panose="00020600040101010101" charset="-122"/>
            </a:endParaRPr>
          </a:p>
          <a:p>
            <a:pPr algn="ctr"/>
            <a:r>
              <a:rPr lang="zh-CN" altLang="en-US" sz="6000" b="1" dirty="0">
                <a:gradFill>
                  <a:gsLst>
                    <a:gs pos="0">
                      <a:srgbClr val="23607C"/>
                    </a:gs>
                    <a:gs pos="100000">
                      <a:srgbClr val="0C364F"/>
                    </a:gs>
                  </a:gsLst>
                  <a:lin scaled="1"/>
                </a:gradFill>
                <a:effectLst>
                  <a:outerShdw blurRad="38100" dist="38100" dir="2700000" algn="tl">
                    <a:srgbClr val="000000">
                      <a:alpha val="43137"/>
                    </a:srgbClr>
                  </a:outerShdw>
                </a:effectLst>
                <a:latin typeface="汉仪尚巍手书W" panose="00020600040101010101" charset="-122"/>
                <a:ea typeface="汉仪尚巍手书W" panose="00020600040101010101" charset="-122"/>
              </a:rPr>
              <a:t>为外教</a:t>
            </a:r>
            <a:r>
              <a:rPr lang="zh-CN" altLang="en-US" sz="6000" b="1" dirty="0">
                <a:gradFill>
                  <a:gsLst>
                    <a:gs pos="0">
                      <a:srgbClr val="23607C"/>
                    </a:gs>
                    <a:gs pos="100000">
                      <a:srgbClr val="0C364F"/>
                    </a:gs>
                  </a:gsLst>
                  <a:lin scaled="1"/>
                </a:gradFill>
                <a:effectLst>
                  <a:outerShdw blurRad="38100" dist="38100" dir="2700000" algn="tl">
                    <a:srgbClr val="000000">
                      <a:alpha val="43137"/>
                    </a:srgbClr>
                  </a:outerShdw>
                </a:effectLst>
                <a:latin typeface="汉仪尚巍手书W" panose="00020600040101010101" charset="-122"/>
                <a:ea typeface="汉仪尚巍手书W" panose="00020600040101010101" charset="-122"/>
                <a:sym typeface="+mn-ea"/>
              </a:rPr>
              <a:t>招聘</a:t>
            </a:r>
            <a:r>
              <a:rPr lang="zh-CN" altLang="en-US" sz="6000" b="1" dirty="0">
                <a:gradFill>
                  <a:gsLst>
                    <a:gs pos="0">
                      <a:srgbClr val="23607C"/>
                    </a:gs>
                    <a:gs pos="100000">
                      <a:srgbClr val="0C364F"/>
                    </a:gs>
                  </a:gsLst>
                  <a:lin scaled="1"/>
                </a:gradFill>
                <a:effectLst>
                  <a:outerShdw blurRad="38100" dist="38100" dir="2700000" algn="tl">
                    <a:srgbClr val="000000">
                      <a:alpha val="43137"/>
                    </a:srgbClr>
                  </a:outerShdw>
                </a:effectLst>
                <a:latin typeface="汉仪尚巍手书W" panose="00020600040101010101" charset="-122"/>
                <a:ea typeface="汉仪尚巍手书W" panose="00020600040101010101" charset="-122"/>
              </a:rPr>
              <a:t>助教</a:t>
            </a:r>
            <a:endParaRPr lang="zh-CN" altLang="en-US" sz="6000" b="1" dirty="0">
              <a:gradFill>
                <a:gsLst>
                  <a:gs pos="0">
                    <a:srgbClr val="23607C"/>
                  </a:gs>
                  <a:gs pos="100000">
                    <a:srgbClr val="0C364F"/>
                  </a:gs>
                </a:gsLst>
                <a:lin scaled="1"/>
              </a:gradFill>
              <a:effectLst>
                <a:outerShdw blurRad="38100" dist="38100" dir="2700000" algn="tl">
                  <a:srgbClr val="000000">
                    <a:alpha val="43137"/>
                  </a:srgbClr>
                </a:outerShdw>
              </a:effectLst>
              <a:latin typeface="汉仪尚巍手书W" panose="00020600040101010101" charset="-122"/>
              <a:ea typeface="汉仪尚巍手书W" panose="00020600040101010101" charset="-122"/>
            </a:endParaRPr>
          </a:p>
        </p:txBody>
      </p:sp>
      <p:sp>
        <p:nvSpPr>
          <p:cNvPr id="2" name="文本框 1"/>
          <p:cNvSpPr txBox="1"/>
          <p:nvPr/>
        </p:nvSpPr>
        <p:spPr>
          <a:xfrm>
            <a:off x="227965" y="1184910"/>
            <a:ext cx="6856095" cy="1076325"/>
          </a:xfrm>
          <a:prstGeom prst="rect">
            <a:avLst/>
          </a:prstGeom>
          <a:noFill/>
        </p:spPr>
        <p:txBody>
          <a:bodyPr wrap="square" rtlCol="0" anchor="t">
            <a:spAutoFit/>
          </a:bodyPr>
          <a:p>
            <a:pPr indent="0" algn="ctr">
              <a:buFont typeface="Wingdings" panose="05000000000000000000" charset="0"/>
              <a:buNone/>
            </a:pPr>
            <a:r>
              <a:rPr lang="zh-CN" altLang="en-US" sz="3200" b="1" dirty="0">
                <a:gradFill>
                  <a:gsLst>
                    <a:gs pos="0">
                      <a:srgbClr val="23607C"/>
                    </a:gs>
                    <a:gs pos="100000">
                      <a:srgbClr val="0C364F"/>
                    </a:gs>
                  </a:gsLst>
                  <a:lin scaled="1"/>
                </a:gradFill>
                <a:effectLst>
                  <a:outerShdw blurRad="38100" dist="38100" dir="2700000" algn="tl">
                    <a:srgbClr val="000000">
                      <a:alpha val="43137"/>
                    </a:srgbClr>
                  </a:outerShdw>
                </a:effectLst>
                <a:latin typeface="汉仪尚巍手书W" panose="00020600040101010101" charset="-122"/>
                <a:ea typeface="汉仪尚巍手书W" panose="00020600040101010101" charset="-122"/>
              </a:rPr>
              <a:t>浙江强基联盟2023学年第二学期</a:t>
            </a:r>
            <a:endParaRPr lang="zh-CN" altLang="en-US" sz="3200" b="1" dirty="0">
              <a:gradFill>
                <a:gsLst>
                  <a:gs pos="0">
                    <a:srgbClr val="23607C"/>
                  </a:gs>
                  <a:gs pos="100000">
                    <a:srgbClr val="0C364F"/>
                  </a:gs>
                </a:gsLst>
                <a:lin scaled="1"/>
              </a:gradFill>
              <a:effectLst>
                <a:outerShdw blurRad="38100" dist="38100" dir="2700000" algn="tl">
                  <a:srgbClr val="000000">
                    <a:alpha val="43137"/>
                  </a:srgbClr>
                </a:outerShdw>
              </a:effectLst>
              <a:latin typeface="汉仪尚巍手书W" panose="00020600040101010101" charset="-122"/>
              <a:ea typeface="汉仪尚巍手书W" panose="00020600040101010101" charset="-122"/>
            </a:endParaRPr>
          </a:p>
          <a:p>
            <a:pPr indent="0" algn="ctr">
              <a:buFont typeface="Wingdings" panose="05000000000000000000" charset="0"/>
              <a:buNone/>
            </a:pPr>
            <a:r>
              <a:rPr lang="zh-CN" altLang="en-US" sz="3200" b="1" dirty="0">
                <a:gradFill>
                  <a:gsLst>
                    <a:gs pos="0">
                      <a:srgbClr val="23607C"/>
                    </a:gs>
                    <a:gs pos="100000">
                      <a:srgbClr val="0C364F"/>
                    </a:gs>
                  </a:gsLst>
                  <a:lin scaled="1"/>
                </a:gradFill>
                <a:effectLst>
                  <a:outerShdw blurRad="38100" dist="38100" dir="2700000" algn="tl">
                    <a:srgbClr val="000000">
                      <a:alpha val="43137"/>
                    </a:srgbClr>
                  </a:outerShdw>
                </a:effectLst>
                <a:latin typeface="汉仪尚巍手书W" panose="00020600040101010101" charset="-122"/>
                <a:ea typeface="汉仪尚巍手书W" panose="00020600040101010101" charset="-122"/>
              </a:rPr>
              <a:t>高三3月联考应用文讲评</a:t>
            </a:r>
            <a:endParaRPr lang="zh-CN" altLang="en-US" sz="3200" b="1" dirty="0">
              <a:gradFill>
                <a:gsLst>
                  <a:gs pos="0">
                    <a:srgbClr val="23607C"/>
                  </a:gs>
                  <a:gs pos="100000">
                    <a:srgbClr val="0C364F"/>
                  </a:gs>
                </a:gsLst>
                <a:lin scaled="1"/>
              </a:gradFill>
              <a:effectLst>
                <a:outerShdw blurRad="38100" dist="38100" dir="2700000" algn="tl">
                  <a:srgbClr val="000000">
                    <a:alpha val="43137"/>
                  </a:srgbClr>
                </a:outerShdw>
              </a:effectLst>
              <a:latin typeface="汉仪尚巍手书W" panose="00020600040101010101" charset="-122"/>
              <a:ea typeface="汉仪尚巍手书W" panose="00020600040101010101" charset="-122"/>
            </a:endParaRPr>
          </a:p>
        </p:txBody>
      </p:sp>
      <p:sp>
        <p:nvSpPr>
          <p:cNvPr id="3" name="文本框 2"/>
          <p:cNvSpPr txBox="1"/>
          <p:nvPr/>
        </p:nvSpPr>
        <p:spPr>
          <a:xfrm>
            <a:off x="53340" y="2722245"/>
            <a:ext cx="8763000" cy="706755"/>
          </a:xfrm>
          <a:prstGeom prst="rect">
            <a:avLst/>
          </a:prstGeom>
          <a:noFill/>
        </p:spPr>
        <p:txBody>
          <a:bodyPr wrap="square" rtlCol="0" anchor="t">
            <a:spAutoFit/>
          </a:bodyPr>
          <a:p>
            <a:pPr marL="571500" indent="-571500">
              <a:buFont typeface="Wingdings" panose="05000000000000000000" charset="0"/>
              <a:buChar char="Ø"/>
            </a:pPr>
            <a:r>
              <a:rPr lang="zh-CN" altLang="en-US" sz="4000" b="1" dirty="0">
                <a:solidFill>
                  <a:srgbClr val="C00000"/>
                </a:solidFill>
                <a:effectLst>
                  <a:outerShdw blurRad="38100" dist="38100" dir="2700000" algn="tl">
                    <a:srgbClr val="000000">
                      <a:alpha val="43137"/>
                    </a:srgbClr>
                  </a:outerShdw>
                </a:effectLst>
                <a:latin typeface="汉仪尚巍手书W" panose="00020600040101010101" charset="-122"/>
                <a:ea typeface="汉仪尚巍手书W" panose="00020600040101010101" charset="-122"/>
              </a:rPr>
              <a:t>信息整合下的结构化思维交际写作</a:t>
            </a:r>
            <a:endParaRPr lang="zh-CN" altLang="en-US" sz="4000" b="1" dirty="0">
              <a:solidFill>
                <a:srgbClr val="C00000"/>
              </a:solidFill>
              <a:effectLst>
                <a:outerShdw blurRad="38100" dist="38100" dir="2700000" algn="tl">
                  <a:srgbClr val="000000">
                    <a:alpha val="43137"/>
                  </a:srgbClr>
                </a:outerShdw>
              </a:effectLst>
              <a:latin typeface="汉仪尚巍手书W" panose="00020600040101010101" charset="-122"/>
              <a:ea typeface="汉仪尚巍手书W" panose="00020600040101010101" charset="-122"/>
            </a:endParaRPr>
          </a:p>
        </p:txBody>
      </p:sp>
      <p:sp>
        <p:nvSpPr>
          <p:cNvPr id="4" name="文本框 3"/>
          <p:cNvSpPr txBox="1"/>
          <p:nvPr/>
        </p:nvSpPr>
        <p:spPr>
          <a:xfrm>
            <a:off x="7558405" y="6096000"/>
            <a:ext cx="4254500" cy="368300"/>
          </a:xfrm>
          <a:prstGeom prst="rect">
            <a:avLst/>
          </a:prstGeom>
          <a:noFill/>
        </p:spPr>
        <p:txBody>
          <a:bodyPr wrap="square" rtlCol="0" anchor="t">
            <a:spAutoFit/>
          </a:bodyPr>
          <a:p>
            <a:pPr marL="285750" indent="-285750">
              <a:buFont typeface="Arial" panose="020B0604020202020204" pitchFamily="34" charset="0"/>
              <a:buChar char="•"/>
            </a:pPr>
            <a:r>
              <a:rPr lang="zh-CN" altLang="en-US" b="1">
                <a:sym typeface="+mn-ea"/>
              </a:rPr>
              <a:t>浙江省义乌中学</a:t>
            </a:r>
            <a:r>
              <a:rPr lang="en-US" altLang="zh-CN" b="1">
                <a:sym typeface="+mn-ea"/>
              </a:rPr>
              <a:t>   </a:t>
            </a:r>
            <a:r>
              <a:rPr lang="zh-CN" altLang="en-US" b="1"/>
              <a:t>陈敏之</a:t>
            </a:r>
            <a:endParaRPr lang="zh-CN" altLang="en-US"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4676775" y="1228725"/>
            <a:ext cx="1476375" cy="390525"/>
          </a:xfrm>
          <a:prstGeom prst="roundRect">
            <a:avLst/>
          </a:prstGeom>
          <a:gradFill>
            <a:gsLst>
              <a:gs pos="96000">
                <a:srgbClr val="FDBE29"/>
              </a:gs>
              <a:gs pos="0">
                <a:srgbClr val="FFDC9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custDataLst>
              <p:tags r:id="rId1"/>
            </p:custDataLst>
          </p:nvPr>
        </p:nvSpPr>
        <p:spPr>
          <a:xfrm>
            <a:off x="4596765" y="296545"/>
            <a:ext cx="7459980" cy="3470525"/>
          </a:xfrm>
          <a:prstGeom prst="rect">
            <a:avLst/>
          </a:prstGeom>
          <a:noFill/>
        </p:spPr>
        <p:txBody>
          <a:bodyPr wrap="square" rtlCol="0" anchor="t">
            <a:noAutofit/>
          </a:bodyPr>
          <a:lstStyle/>
          <a:p>
            <a:r>
              <a:rPr lang="en-US" altLang="zh-CN" sz="2800"/>
              <a:t>         </a:t>
            </a:r>
            <a:r>
              <a:rPr lang="zh-CN" altLang="en-US" sz="2800"/>
              <a:t>假如学校外教</a:t>
            </a:r>
            <a:r>
              <a:rPr lang="en-US" altLang="zh-CN" sz="2800"/>
              <a:t>Robert</a:t>
            </a:r>
            <a:r>
              <a:rPr lang="zh-CN" altLang="en-US" sz="2800"/>
              <a:t>想聘请一名同学做他的助教，请你在学校英文报上替他写一则校园招聘信息，内容包括：</a:t>
            </a:r>
            <a:endParaRPr lang="zh-CN" altLang="en-US" sz="2800"/>
          </a:p>
          <a:p>
            <a:r>
              <a:rPr lang="en-US" altLang="zh-CN" sz="2800"/>
              <a:t>1. </a:t>
            </a:r>
            <a:r>
              <a:rPr lang="zh-CN" altLang="en-US" sz="2800"/>
              <a:t>招聘目的；</a:t>
            </a:r>
            <a:r>
              <a:rPr lang="en-US" altLang="zh-CN" sz="2800"/>
              <a:t>2.</a:t>
            </a:r>
            <a:r>
              <a:rPr lang="zh-CN" altLang="en-US" sz="2800"/>
              <a:t>选拔方式；</a:t>
            </a:r>
            <a:r>
              <a:rPr lang="en-US" altLang="zh-CN" sz="2800"/>
              <a:t>3.</a:t>
            </a:r>
            <a:r>
              <a:rPr lang="zh-CN" altLang="en-US" sz="2800"/>
              <a:t>报名要求。</a:t>
            </a:r>
            <a:endParaRPr lang="zh-CN" altLang="en-US" sz="2800"/>
          </a:p>
          <a:p>
            <a:r>
              <a:rPr lang="zh-CN" altLang="en-US" sz="2800"/>
              <a:t>注意：</a:t>
            </a:r>
            <a:endParaRPr lang="zh-CN" altLang="en-US" sz="2800"/>
          </a:p>
          <a:p>
            <a:r>
              <a:rPr lang="en-US" altLang="zh-CN" sz="2800"/>
              <a:t>1.</a:t>
            </a:r>
            <a:r>
              <a:rPr lang="zh-CN" altLang="en-US" sz="2800"/>
              <a:t>词数</a:t>
            </a:r>
            <a:r>
              <a:rPr lang="en-US" altLang="zh-CN" sz="2800"/>
              <a:t>80</a:t>
            </a:r>
            <a:r>
              <a:rPr lang="zh-CN" altLang="en-US" sz="2800"/>
              <a:t>个左右；题目已给出，不计入总词数；</a:t>
            </a:r>
            <a:endParaRPr lang="zh-CN" altLang="en-US" sz="2800"/>
          </a:p>
          <a:p>
            <a:r>
              <a:rPr lang="en-US" altLang="zh-CN" sz="2800"/>
              <a:t>2. </a:t>
            </a:r>
            <a:r>
              <a:rPr lang="zh-CN" altLang="en-US" sz="2800"/>
              <a:t>请按如下格式在答题卡的相应位置作答。</a:t>
            </a:r>
            <a:endParaRPr lang="zh-CN" altLang="en-US" sz="2800"/>
          </a:p>
          <a:p>
            <a:r>
              <a:rPr lang="en-US" altLang="zh-CN" sz="2800"/>
              <a:t>                             I WANT YOU</a:t>
            </a:r>
            <a:endParaRPr lang="en-US" altLang="zh-CN" sz="2800"/>
          </a:p>
        </p:txBody>
      </p:sp>
      <p:pic>
        <p:nvPicPr>
          <p:cNvPr id="100" name="图片 99"/>
          <p:cNvPicPr/>
          <p:nvPr/>
        </p:nvPicPr>
        <p:blipFill>
          <a:blip r:embed="rId2"/>
          <a:stretch>
            <a:fillRect/>
          </a:stretch>
        </p:blipFill>
        <p:spPr>
          <a:xfrm>
            <a:off x="120650" y="163195"/>
            <a:ext cx="4207510" cy="6592570"/>
          </a:xfrm>
          <a:prstGeom prst="rect">
            <a:avLst/>
          </a:prstGeom>
          <a:noFill/>
          <a:ln w="9525">
            <a:noFill/>
          </a:ln>
        </p:spPr>
      </p:pic>
      <p:sp>
        <p:nvSpPr>
          <p:cNvPr id="3" name="圆角矩形 2"/>
          <p:cNvSpPr/>
          <p:nvPr>
            <p:custDataLst>
              <p:tags r:id="rId3"/>
            </p:custDataLst>
          </p:nvPr>
        </p:nvSpPr>
        <p:spPr>
          <a:xfrm>
            <a:off x="4515792" y="3917950"/>
            <a:ext cx="1476375" cy="390525"/>
          </a:xfrm>
          <a:prstGeom prst="roundRect">
            <a:avLst/>
          </a:prstGeom>
          <a:gradFill>
            <a:gsLst>
              <a:gs pos="96000">
                <a:srgbClr val="FDBE29"/>
              </a:gs>
              <a:gs pos="0">
                <a:srgbClr val="FFDC9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effectLst>
                  <a:outerShdw blurRad="38100" dist="38100" dir="2700000" algn="tl">
                    <a:srgbClr val="000000">
                      <a:alpha val="43137"/>
                    </a:srgbClr>
                  </a:outerShdw>
                </a:effectLst>
              </a:rPr>
              <a:t>文</a:t>
            </a:r>
            <a:r>
              <a:rPr lang="en-US" altLang="zh-CN" sz="2400" b="1" dirty="0">
                <a:effectLst>
                  <a:outerShdw blurRad="38100" dist="38100" dir="2700000" algn="tl">
                    <a:srgbClr val="000000">
                      <a:alpha val="43137"/>
                    </a:srgbClr>
                  </a:outerShdw>
                </a:effectLst>
              </a:rPr>
              <a:t>     </a:t>
            </a:r>
            <a:r>
              <a:rPr lang="zh-CN" altLang="en-US" sz="2400" b="1" dirty="0">
                <a:effectLst>
                  <a:outerShdw blurRad="38100" dist="38100" dir="2700000" algn="tl">
                    <a:srgbClr val="000000">
                      <a:alpha val="43137"/>
                    </a:srgbClr>
                  </a:outerShdw>
                </a:effectLst>
              </a:rPr>
              <a:t>体</a:t>
            </a:r>
            <a:endParaRPr lang="zh-CN" altLang="en-US" sz="2400" b="1" dirty="0">
              <a:effectLst>
                <a:outerShdw blurRad="38100" dist="38100" dir="2700000" algn="tl">
                  <a:srgbClr val="000000">
                    <a:alpha val="43137"/>
                  </a:srgbClr>
                </a:outerShdw>
              </a:effectLst>
            </a:endParaRPr>
          </a:p>
        </p:txBody>
      </p:sp>
      <p:sp>
        <p:nvSpPr>
          <p:cNvPr id="5" name="圆角矩形 4"/>
          <p:cNvSpPr/>
          <p:nvPr>
            <p:custDataLst>
              <p:tags r:id="rId4"/>
            </p:custDataLst>
          </p:nvPr>
        </p:nvSpPr>
        <p:spPr>
          <a:xfrm>
            <a:off x="6115407" y="3917950"/>
            <a:ext cx="1476375" cy="390525"/>
          </a:xfrm>
          <a:prstGeom prst="roundRect">
            <a:avLst/>
          </a:prstGeom>
          <a:gradFill>
            <a:gsLst>
              <a:gs pos="96000">
                <a:srgbClr val="FDBE29"/>
              </a:gs>
              <a:gs pos="0">
                <a:srgbClr val="FFDC9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400" b="1" dirty="0">
                <a:solidFill>
                  <a:schemeClr val="tx1"/>
                </a:solidFill>
                <a:effectLst/>
              </a:rPr>
              <a:t>招聘启事</a:t>
            </a:r>
            <a:endParaRPr lang="zh-CN" sz="2400" b="1" dirty="0">
              <a:solidFill>
                <a:schemeClr val="tx1"/>
              </a:solidFill>
              <a:effectLst/>
            </a:endParaRPr>
          </a:p>
        </p:txBody>
      </p:sp>
      <p:sp>
        <p:nvSpPr>
          <p:cNvPr id="6" name="圆角矩形 4"/>
          <p:cNvSpPr/>
          <p:nvPr>
            <p:custDataLst>
              <p:tags r:id="rId5"/>
            </p:custDataLst>
          </p:nvPr>
        </p:nvSpPr>
        <p:spPr>
          <a:xfrm>
            <a:off x="7682828" y="3917950"/>
            <a:ext cx="1476375" cy="390525"/>
          </a:xfrm>
          <a:prstGeom prst="roundRect">
            <a:avLst/>
          </a:prstGeom>
          <a:gradFill>
            <a:gsLst>
              <a:gs pos="96000">
                <a:schemeClr val="accent6">
                  <a:lumMod val="60000"/>
                  <a:lumOff val="40000"/>
                </a:schemeClr>
              </a:gs>
              <a:gs pos="0">
                <a:srgbClr val="FFDC9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写作目的</a:t>
            </a:r>
            <a:endParaRPr lang="zh-CN" sz="2400" dirty="0">
              <a:solidFill>
                <a:schemeClr val="tx1"/>
              </a:solidFill>
              <a:effectLst/>
            </a:endParaRPr>
          </a:p>
        </p:txBody>
      </p:sp>
      <p:sp>
        <p:nvSpPr>
          <p:cNvPr id="7" name="圆角矩形 4"/>
          <p:cNvSpPr/>
          <p:nvPr>
            <p:custDataLst>
              <p:tags r:id="rId6"/>
            </p:custDataLst>
          </p:nvPr>
        </p:nvSpPr>
        <p:spPr>
          <a:xfrm>
            <a:off x="9172082" y="3917949"/>
            <a:ext cx="1671930" cy="390525"/>
          </a:xfrm>
          <a:prstGeom prst="roundRect">
            <a:avLst/>
          </a:prstGeom>
          <a:gradFill>
            <a:gsLst>
              <a:gs pos="96000">
                <a:schemeClr val="accent6">
                  <a:lumMod val="60000"/>
                  <a:lumOff val="40000"/>
                </a:schemeClr>
              </a:gs>
              <a:gs pos="0">
                <a:srgbClr val="FFDC9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 </a:t>
            </a:r>
            <a:r>
              <a:rPr lang="zh-CN" altLang="en-US" sz="2400" dirty="0">
                <a:solidFill>
                  <a:schemeClr val="tx1"/>
                </a:solidFill>
              </a:rPr>
              <a:t>招聘目的</a:t>
            </a:r>
            <a:endParaRPr lang="zh-CN" sz="2400" dirty="0">
              <a:solidFill>
                <a:schemeClr val="tx1"/>
              </a:solidFill>
              <a:effectLst/>
            </a:endParaRPr>
          </a:p>
        </p:txBody>
      </p:sp>
      <p:sp>
        <p:nvSpPr>
          <p:cNvPr id="8" name="文本框 7"/>
          <p:cNvSpPr txBox="1"/>
          <p:nvPr/>
        </p:nvSpPr>
        <p:spPr>
          <a:xfrm>
            <a:off x="10856891" y="3882378"/>
            <a:ext cx="1370821" cy="461665"/>
          </a:xfrm>
          <a:prstGeom prst="rect">
            <a:avLst/>
          </a:prstGeom>
          <a:noFill/>
        </p:spPr>
        <p:txBody>
          <a:bodyPr wrap="square" rtlCol="0">
            <a:spAutoFit/>
          </a:bodyPr>
          <a:lstStyle/>
          <a:p>
            <a:r>
              <a:rPr lang="en-US" altLang="zh-CN" sz="2400" b="1" dirty="0"/>
              <a:t>Para. 1</a:t>
            </a:r>
            <a:endParaRPr lang="zh-CN" altLang="en-US" sz="2400" b="1" dirty="0"/>
          </a:p>
        </p:txBody>
      </p:sp>
      <p:sp>
        <p:nvSpPr>
          <p:cNvPr id="9" name="圆角矩形 2"/>
          <p:cNvSpPr/>
          <p:nvPr>
            <p:custDataLst>
              <p:tags r:id="rId7"/>
            </p:custDataLst>
          </p:nvPr>
        </p:nvSpPr>
        <p:spPr>
          <a:xfrm>
            <a:off x="4529118" y="4503987"/>
            <a:ext cx="1476375" cy="390525"/>
          </a:xfrm>
          <a:prstGeom prst="roundRect">
            <a:avLst/>
          </a:prstGeom>
          <a:gradFill>
            <a:gsLst>
              <a:gs pos="96000">
                <a:srgbClr val="FDBE29"/>
              </a:gs>
              <a:gs pos="0">
                <a:srgbClr val="FFDC9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effectLst>
                  <a:outerShdw blurRad="38100" dist="38100" dir="2700000" algn="tl">
                    <a:srgbClr val="000000">
                      <a:alpha val="43137"/>
                    </a:srgbClr>
                  </a:outerShdw>
                </a:effectLst>
              </a:rPr>
              <a:t>对     象</a:t>
            </a:r>
            <a:endParaRPr lang="zh-CN" altLang="en-US" sz="2400" b="1" dirty="0">
              <a:effectLst>
                <a:outerShdw blurRad="38100" dist="38100" dir="2700000" algn="tl">
                  <a:srgbClr val="000000">
                    <a:alpha val="43137"/>
                  </a:srgbClr>
                </a:outerShdw>
              </a:effectLst>
            </a:endParaRPr>
          </a:p>
        </p:txBody>
      </p:sp>
      <p:sp>
        <p:nvSpPr>
          <p:cNvPr id="10" name="圆角矩形 4"/>
          <p:cNvSpPr/>
          <p:nvPr>
            <p:custDataLst>
              <p:tags r:id="rId8"/>
            </p:custDataLst>
          </p:nvPr>
        </p:nvSpPr>
        <p:spPr>
          <a:xfrm>
            <a:off x="6115406" y="4505642"/>
            <a:ext cx="1476375" cy="390525"/>
          </a:xfrm>
          <a:prstGeom prst="roundRect">
            <a:avLst/>
          </a:prstGeom>
          <a:gradFill>
            <a:gsLst>
              <a:gs pos="96000">
                <a:srgbClr val="FDBE29"/>
              </a:gs>
              <a:gs pos="0">
                <a:srgbClr val="FFDC9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effectLst/>
              </a:rPr>
              <a:t>学         生 </a:t>
            </a:r>
            <a:endParaRPr lang="zh-CN" sz="2400" b="1" dirty="0">
              <a:solidFill>
                <a:schemeClr val="tx1"/>
              </a:solidFill>
              <a:effectLst/>
            </a:endParaRPr>
          </a:p>
        </p:txBody>
      </p:sp>
      <p:sp>
        <p:nvSpPr>
          <p:cNvPr id="11" name="圆角矩形 4"/>
          <p:cNvSpPr/>
          <p:nvPr>
            <p:custDataLst>
              <p:tags r:id="rId9"/>
            </p:custDataLst>
          </p:nvPr>
        </p:nvSpPr>
        <p:spPr>
          <a:xfrm>
            <a:off x="7682827" y="4500403"/>
            <a:ext cx="1896942" cy="390525"/>
          </a:xfrm>
          <a:prstGeom prst="roundRect">
            <a:avLst/>
          </a:prstGeom>
          <a:gradFill>
            <a:gsLst>
              <a:gs pos="96000">
                <a:srgbClr val="FDBE29"/>
              </a:gs>
              <a:gs pos="0">
                <a:srgbClr val="FFDC9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effectLst/>
              </a:rPr>
              <a:t>第二</a:t>
            </a:r>
            <a:r>
              <a:rPr lang="en-US" altLang="zh-CN" sz="2400" dirty="0">
                <a:solidFill>
                  <a:schemeClr val="tx1"/>
                </a:solidFill>
                <a:effectLst/>
              </a:rPr>
              <a:t>/</a:t>
            </a:r>
            <a:r>
              <a:rPr lang="zh-CN" altLang="en-US" sz="2400" dirty="0">
                <a:solidFill>
                  <a:schemeClr val="tx1"/>
                </a:solidFill>
                <a:effectLst/>
              </a:rPr>
              <a:t>三人称</a:t>
            </a:r>
            <a:endParaRPr lang="zh-CN" sz="2400" dirty="0">
              <a:solidFill>
                <a:schemeClr val="tx1"/>
              </a:solidFill>
              <a:effectLst/>
            </a:endParaRPr>
          </a:p>
        </p:txBody>
      </p:sp>
      <p:sp>
        <p:nvSpPr>
          <p:cNvPr id="12" name="圆角矩形 4"/>
          <p:cNvSpPr/>
          <p:nvPr>
            <p:custDataLst>
              <p:tags r:id="rId10"/>
            </p:custDataLst>
          </p:nvPr>
        </p:nvSpPr>
        <p:spPr>
          <a:xfrm>
            <a:off x="7682827" y="5063079"/>
            <a:ext cx="1476376" cy="390525"/>
          </a:xfrm>
          <a:prstGeom prst="roundRect">
            <a:avLst/>
          </a:prstGeom>
          <a:gradFill>
            <a:gsLst>
              <a:gs pos="96000">
                <a:schemeClr val="accent6">
                  <a:lumMod val="60000"/>
                  <a:lumOff val="40000"/>
                </a:schemeClr>
              </a:gs>
              <a:gs pos="0">
                <a:srgbClr val="FFDC9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effectLst/>
              </a:rPr>
              <a:t>选拔方式</a:t>
            </a:r>
            <a:endParaRPr lang="zh-CN" sz="2400" dirty="0">
              <a:solidFill>
                <a:schemeClr val="tx1"/>
              </a:solidFill>
              <a:effectLst/>
            </a:endParaRPr>
          </a:p>
        </p:txBody>
      </p:sp>
      <p:sp>
        <p:nvSpPr>
          <p:cNvPr id="13" name="圆角矩形 4"/>
          <p:cNvSpPr/>
          <p:nvPr>
            <p:custDataLst>
              <p:tags r:id="rId11"/>
            </p:custDataLst>
          </p:nvPr>
        </p:nvSpPr>
        <p:spPr>
          <a:xfrm>
            <a:off x="9172081" y="5082856"/>
            <a:ext cx="1757857" cy="390525"/>
          </a:xfrm>
          <a:prstGeom prst="roundRect">
            <a:avLst/>
          </a:prstGeom>
          <a:gradFill>
            <a:gsLst>
              <a:gs pos="96000">
                <a:schemeClr val="accent6">
                  <a:lumMod val="60000"/>
                  <a:lumOff val="40000"/>
                </a:schemeClr>
              </a:gs>
              <a:gs pos="0">
                <a:srgbClr val="FFDC9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effectLst/>
              </a:rPr>
              <a:t>+</a:t>
            </a:r>
            <a:r>
              <a:rPr lang="zh-CN" altLang="en-US" sz="2400" dirty="0">
                <a:solidFill>
                  <a:schemeClr val="tx1"/>
                </a:solidFill>
                <a:effectLst/>
              </a:rPr>
              <a:t>原因</a:t>
            </a:r>
            <a:r>
              <a:rPr lang="en-US" altLang="zh-CN" sz="2400" dirty="0">
                <a:solidFill>
                  <a:schemeClr val="tx1"/>
                </a:solidFill>
                <a:effectLst/>
              </a:rPr>
              <a:t>/</a:t>
            </a:r>
            <a:r>
              <a:rPr lang="zh-CN" altLang="en-US" sz="2400" dirty="0">
                <a:solidFill>
                  <a:schemeClr val="tx1"/>
                </a:solidFill>
                <a:effectLst/>
              </a:rPr>
              <a:t>目的</a:t>
            </a:r>
            <a:endParaRPr lang="zh-CN" sz="2400" dirty="0">
              <a:solidFill>
                <a:schemeClr val="tx1"/>
              </a:solidFill>
              <a:effectLst/>
            </a:endParaRPr>
          </a:p>
        </p:txBody>
      </p:sp>
      <p:sp>
        <p:nvSpPr>
          <p:cNvPr id="14" name="圆角矩形 4"/>
          <p:cNvSpPr/>
          <p:nvPr>
            <p:custDataLst>
              <p:tags r:id="rId12"/>
            </p:custDataLst>
          </p:nvPr>
        </p:nvSpPr>
        <p:spPr>
          <a:xfrm>
            <a:off x="7682827" y="5586702"/>
            <a:ext cx="1476376" cy="390525"/>
          </a:xfrm>
          <a:prstGeom prst="roundRect">
            <a:avLst/>
          </a:prstGeom>
          <a:gradFill>
            <a:gsLst>
              <a:gs pos="96000">
                <a:schemeClr val="accent6">
                  <a:lumMod val="60000"/>
                  <a:lumOff val="40000"/>
                </a:schemeClr>
              </a:gs>
              <a:gs pos="0">
                <a:srgbClr val="FFDC9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effectLst/>
              </a:rPr>
              <a:t>报名要求</a:t>
            </a:r>
            <a:endParaRPr lang="zh-CN" sz="2400" dirty="0">
              <a:solidFill>
                <a:schemeClr val="tx1"/>
              </a:solidFill>
              <a:effectLst/>
            </a:endParaRPr>
          </a:p>
        </p:txBody>
      </p:sp>
      <p:sp>
        <p:nvSpPr>
          <p:cNvPr id="15" name="圆角矩形 4"/>
          <p:cNvSpPr/>
          <p:nvPr>
            <p:custDataLst>
              <p:tags r:id="rId13"/>
            </p:custDataLst>
          </p:nvPr>
        </p:nvSpPr>
        <p:spPr>
          <a:xfrm>
            <a:off x="6169052" y="5586701"/>
            <a:ext cx="1476376" cy="390525"/>
          </a:xfrm>
          <a:prstGeom prst="roundRect">
            <a:avLst/>
          </a:prstGeom>
          <a:gradFill>
            <a:gsLst>
              <a:gs pos="96000">
                <a:schemeClr val="accent6">
                  <a:lumMod val="60000"/>
                  <a:lumOff val="40000"/>
                </a:schemeClr>
              </a:gs>
              <a:gs pos="0">
                <a:srgbClr val="FFDC9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effectLst/>
              </a:rPr>
              <a:t>必要衔接</a:t>
            </a:r>
            <a:endParaRPr lang="zh-CN" sz="2400" dirty="0">
              <a:solidFill>
                <a:schemeClr val="tx1"/>
              </a:solidFill>
              <a:effectLst/>
            </a:endParaRPr>
          </a:p>
        </p:txBody>
      </p:sp>
      <p:sp>
        <p:nvSpPr>
          <p:cNvPr id="16" name="文本框 15"/>
          <p:cNvSpPr txBox="1"/>
          <p:nvPr/>
        </p:nvSpPr>
        <p:spPr>
          <a:xfrm>
            <a:off x="10856891" y="5047285"/>
            <a:ext cx="1370821" cy="461665"/>
          </a:xfrm>
          <a:prstGeom prst="rect">
            <a:avLst/>
          </a:prstGeom>
          <a:noFill/>
        </p:spPr>
        <p:txBody>
          <a:bodyPr wrap="square" rtlCol="0">
            <a:spAutoFit/>
          </a:bodyPr>
          <a:lstStyle/>
          <a:p>
            <a:r>
              <a:rPr lang="en-US" altLang="zh-CN" sz="2400" b="1" dirty="0"/>
              <a:t>Para. 2</a:t>
            </a:r>
            <a:endParaRPr lang="zh-CN" altLang="en-US" sz="2400" b="1" dirty="0"/>
          </a:p>
        </p:txBody>
      </p:sp>
      <p:sp>
        <p:nvSpPr>
          <p:cNvPr id="17" name="圆角矩形 4"/>
          <p:cNvSpPr/>
          <p:nvPr>
            <p:custDataLst>
              <p:tags r:id="rId14"/>
            </p:custDataLst>
          </p:nvPr>
        </p:nvSpPr>
        <p:spPr>
          <a:xfrm>
            <a:off x="9182314" y="5590959"/>
            <a:ext cx="1476376" cy="390525"/>
          </a:xfrm>
          <a:prstGeom prst="roundRect">
            <a:avLst/>
          </a:prstGeom>
          <a:gradFill>
            <a:gsLst>
              <a:gs pos="96000">
                <a:schemeClr val="accent6">
                  <a:lumMod val="60000"/>
                  <a:lumOff val="40000"/>
                </a:schemeClr>
              </a:gs>
              <a:gs pos="0">
                <a:srgbClr val="FFDC9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effectLst/>
              </a:rPr>
              <a:t>期待报名</a:t>
            </a:r>
            <a:endParaRPr lang="zh-CN" sz="2400" dirty="0">
              <a:solidFill>
                <a:schemeClr val="tx1"/>
              </a:solidFill>
              <a:effectLst/>
            </a:endParaRPr>
          </a:p>
        </p:txBody>
      </p:sp>
      <p:sp>
        <p:nvSpPr>
          <p:cNvPr id="18" name="文本框 17"/>
          <p:cNvSpPr txBox="1"/>
          <p:nvPr/>
        </p:nvSpPr>
        <p:spPr>
          <a:xfrm>
            <a:off x="10856891" y="5515561"/>
            <a:ext cx="1370821" cy="461665"/>
          </a:xfrm>
          <a:prstGeom prst="rect">
            <a:avLst/>
          </a:prstGeom>
          <a:noFill/>
        </p:spPr>
        <p:txBody>
          <a:bodyPr wrap="square" rtlCol="0">
            <a:spAutoFit/>
          </a:bodyPr>
          <a:lstStyle/>
          <a:p>
            <a:r>
              <a:rPr lang="en-US" altLang="zh-CN" sz="2400" b="1" dirty="0"/>
              <a:t>Para. 3</a:t>
            </a:r>
            <a:endParaRPr lang="zh-CN" altLang="en-US" sz="2400" b="1" dirty="0"/>
          </a:p>
        </p:txBody>
      </p:sp>
      <p:sp>
        <p:nvSpPr>
          <p:cNvPr id="19" name="圆角矩形 2"/>
          <p:cNvSpPr/>
          <p:nvPr>
            <p:custDataLst>
              <p:tags r:id="rId15"/>
            </p:custDataLst>
          </p:nvPr>
        </p:nvSpPr>
        <p:spPr>
          <a:xfrm>
            <a:off x="4526361" y="6035130"/>
            <a:ext cx="1476375" cy="390525"/>
          </a:xfrm>
          <a:prstGeom prst="roundRect">
            <a:avLst/>
          </a:prstGeom>
          <a:gradFill>
            <a:gsLst>
              <a:gs pos="96000">
                <a:srgbClr val="FDBE29"/>
              </a:gs>
              <a:gs pos="0">
                <a:srgbClr val="FFDC9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effectLst>
                  <a:outerShdw blurRad="38100" dist="38100" dir="2700000" algn="tl">
                    <a:srgbClr val="000000">
                      <a:alpha val="43137"/>
                    </a:srgbClr>
                  </a:outerShdw>
                </a:effectLst>
              </a:rPr>
              <a:t>时      态</a:t>
            </a:r>
            <a:endParaRPr lang="zh-CN" altLang="en-US" sz="2400" b="1" dirty="0">
              <a:effectLst>
                <a:outerShdw blurRad="38100" dist="38100" dir="2700000" algn="tl">
                  <a:srgbClr val="000000">
                    <a:alpha val="43137"/>
                  </a:srgbClr>
                </a:outerShdw>
              </a:effectLst>
            </a:endParaRPr>
          </a:p>
        </p:txBody>
      </p:sp>
      <p:sp>
        <p:nvSpPr>
          <p:cNvPr id="20" name="圆角矩形 4"/>
          <p:cNvSpPr/>
          <p:nvPr>
            <p:custDataLst>
              <p:tags r:id="rId16"/>
            </p:custDataLst>
          </p:nvPr>
        </p:nvSpPr>
        <p:spPr>
          <a:xfrm>
            <a:off x="6115406" y="6035130"/>
            <a:ext cx="3464363" cy="390525"/>
          </a:xfrm>
          <a:prstGeom prst="roundRect">
            <a:avLst/>
          </a:prstGeom>
          <a:gradFill>
            <a:gsLst>
              <a:gs pos="96000">
                <a:srgbClr val="FDBE29"/>
              </a:gs>
              <a:gs pos="0">
                <a:srgbClr val="FFDC9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effectLst/>
              </a:rPr>
              <a:t>一般现在时</a:t>
            </a:r>
            <a:r>
              <a:rPr lang="en-US" altLang="zh-CN" sz="2400" b="1" dirty="0">
                <a:solidFill>
                  <a:schemeClr val="tx1"/>
                </a:solidFill>
                <a:effectLst/>
              </a:rPr>
              <a:t>+</a:t>
            </a:r>
            <a:r>
              <a:rPr lang="zh-CN" altLang="en-US" sz="2400" b="1" dirty="0">
                <a:solidFill>
                  <a:schemeClr val="tx1"/>
                </a:solidFill>
                <a:effectLst/>
              </a:rPr>
              <a:t>一般将来时</a:t>
            </a:r>
            <a:endParaRPr lang="zh-CN" sz="2400" b="1" dirty="0">
              <a:solidFill>
                <a:schemeClr val="tx1"/>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down)">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down)">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ipe(down)">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wipe(down)">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wipe(down)">
                                      <p:cBhvr>
                                        <p:cTn id="8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ldLvl="0" animBg="1"/>
      <p:bldP spid="5" grpId="0" bldLvl="0" animBg="1"/>
      <p:bldP spid="6" grpId="0" animBg="1"/>
      <p:bldP spid="7" grpId="0" animBg="1"/>
      <p:bldP spid="8" grpId="0"/>
      <p:bldP spid="9" grpId="0" bldLvl="0" animBg="1"/>
      <p:bldP spid="10" grpId="0" bldLvl="0" animBg="1"/>
      <p:bldP spid="11" grpId="0" bldLvl="0" animBg="1"/>
      <p:bldP spid="12" grpId="0" bldLvl="0" animBg="1"/>
      <p:bldP spid="13" grpId="0" bldLvl="0" animBg="1"/>
      <p:bldP spid="14" grpId="0" bldLvl="0" animBg="1"/>
      <p:bldP spid="15" grpId="0" bldLvl="0" animBg="1"/>
      <p:bldP spid="16" grpId="0"/>
      <p:bldP spid="17" grpId="0" bldLvl="0" animBg="1"/>
      <p:bldP spid="18" grpId="0"/>
      <p:bldP spid="19" grpId="0" bldLvl="0" animBg="1"/>
      <p:bldP spid="20"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0"/>
            <a:ext cx="6591300" cy="4776470"/>
          </a:xfrm>
          <a:prstGeom prst="rect">
            <a:avLst/>
          </a:prstGeom>
        </p:spPr>
      </p:pic>
      <p:pic>
        <p:nvPicPr>
          <p:cNvPr id="2" name="图片 1"/>
          <p:cNvPicPr>
            <a:picLocks noChangeAspect="1"/>
          </p:cNvPicPr>
          <p:nvPr/>
        </p:nvPicPr>
        <p:blipFill>
          <a:blip r:embed="rId2"/>
          <a:stretch>
            <a:fillRect/>
          </a:stretch>
        </p:blipFill>
        <p:spPr>
          <a:xfrm>
            <a:off x="5572760" y="1330325"/>
            <a:ext cx="6619240" cy="5527675"/>
          </a:xfrm>
          <a:prstGeom prst="rect">
            <a:avLst/>
          </a:prstGeom>
        </p:spPr>
      </p:pic>
      <p:sp>
        <p:nvSpPr>
          <p:cNvPr id="3" name="文本框 2"/>
          <p:cNvSpPr txBox="1"/>
          <p:nvPr/>
        </p:nvSpPr>
        <p:spPr>
          <a:xfrm>
            <a:off x="7573229" y="360829"/>
            <a:ext cx="2618302" cy="1938992"/>
          </a:xfrm>
          <a:prstGeom prst="rect">
            <a:avLst/>
          </a:prstGeom>
          <a:solidFill>
            <a:schemeClr val="accent1">
              <a:lumMod val="60000"/>
              <a:lumOff val="40000"/>
            </a:schemeClr>
          </a:solidFill>
          <a:ln w="53975">
            <a:solidFill>
              <a:schemeClr val="accent1"/>
            </a:solidFill>
          </a:ln>
        </p:spPr>
        <p:txBody>
          <a:bodyPr wrap="square" rtlCol="0">
            <a:spAutoFit/>
          </a:bodyPr>
          <a:lstStyle/>
          <a:p>
            <a:pPr algn="ctr"/>
            <a:r>
              <a:rPr lang="en-US" altLang="zh-CN" sz="2400" b="1" dirty="0"/>
              <a:t>position</a:t>
            </a:r>
            <a:endParaRPr lang="en-US" altLang="zh-CN" sz="2400" b="1" dirty="0"/>
          </a:p>
          <a:p>
            <a:pPr algn="ctr"/>
            <a:r>
              <a:rPr lang="en-US" altLang="zh-CN" sz="2400" b="1" dirty="0"/>
              <a:t>job description </a:t>
            </a:r>
            <a:endParaRPr lang="en-US" altLang="zh-CN" sz="2400" b="1" dirty="0"/>
          </a:p>
          <a:p>
            <a:pPr algn="ctr"/>
            <a:r>
              <a:rPr lang="en-US" altLang="zh-CN" sz="2400" b="1" dirty="0">
                <a:solidFill>
                  <a:srgbClr val="FFFF00"/>
                </a:solidFill>
                <a:effectLst>
                  <a:outerShdw blurRad="38100" dist="38100" dir="2700000" algn="tl">
                    <a:srgbClr val="000000">
                      <a:alpha val="43137"/>
                    </a:srgbClr>
                  </a:outerShdw>
                </a:effectLst>
              </a:rPr>
              <a:t>job requirements</a:t>
            </a:r>
            <a:endParaRPr lang="en-US" altLang="zh-CN" sz="2400" b="1" dirty="0">
              <a:solidFill>
                <a:srgbClr val="FFFF00"/>
              </a:solidFill>
              <a:effectLst>
                <a:outerShdw blurRad="38100" dist="38100" dir="2700000" algn="tl">
                  <a:srgbClr val="000000">
                    <a:alpha val="43137"/>
                  </a:srgbClr>
                </a:outerShdw>
              </a:effectLst>
            </a:endParaRPr>
          </a:p>
          <a:p>
            <a:pPr algn="ctr"/>
            <a:r>
              <a:rPr lang="en-US" altLang="zh-CN" sz="2400" b="1" dirty="0"/>
              <a:t>salary </a:t>
            </a:r>
            <a:endParaRPr lang="en-US" altLang="zh-CN" sz="2400" b="1" dirty="0"/>
          </a:p>
          <a:p>
            <a:pPr algn="ctr"/>
            <a:r>
              <a:rPr lang="en-US" altLang="zh-CN" sz="2400" b="1" dirty="0">
                <a:solidFill>
                  <a:srgbClr val="FFFF00"/>
                </a:solidFill>
                <a:effectLst>
                  <a:outerShdw blurRad="38100" dist="38100" dir="2700000" algn="tl">
                    <a:srgbClr val="000000">
                      <a:alpha val="43137"/>
                    </a:srgbClr>
                  </a:outerShdw>
                </a:effectLst>
              </a:rPr>
              <a:t>selection process</a:t>
            </a:r>
            <a:endParaRPr lang="en-US" altLang="zh-CN" sz="24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ox(in)">
                                      <p:cBhvr>
                                        <p:cTn id="22" dur="2000"/>
                                        <p:tgtEl>
                                          <p:spTgt spid="3">
                                            <p:txEl>
                                              <p:pRg st="0" end="0"/>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box(in)">
                                      <p:cBhvr>
                                        <p:cTn id="25" dur="2000"/>
                                        <p:tgtEl>
                                          <p:spTgt spid="3">
                                            <p:txEl>
                                              <p:pRg st="1" end="1"/>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ox(in)">
                                      <p:cBhvr>
                                        <p:cTn id="28" dur="2000"/>
                                        <p:tgtEl>
                                          <p:spTgt spid="3">
                                            <p:txEl>
                                              <p:pRg st="2" end="2"/>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box(in)">
                                      <p:cBhvr>
                                        <p:cTn id="31" dur="20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box(in)">
                                      <p:cBhvr>
                                        <p:cTn id="36"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28412" y="103273"/>
            <a:ext cx="4836016" cy="521970"/>
          </a:xfrm>
          <a:prstGeom prst="rect">
            <a:avLst/>
          </a:prstGeom>
          <a:noFill/>
        </p:spPr>
        <p:txBody>
          <a:bodyPr wrap="square" rtlCol="0">
            <a:spAutoFit/>
          </a:bodyPr>
          <a:lstStyle/>
          <a:p>
            <a:r>
              <a:rPr lang="en-US" altLang="zh-CN" sz="2800" b="1" dirty="0"/>
              <a:t>1. Purpose of recruitment </a:t>
            </a:r>
            <a:endParaRPr lang="zh-CN" altLang="en-US" sz="2800" b="1" dirty="0"/>
          </a:p>
        </p:txBody>
      </p:sp>
      <p:pic>
        <p:nvPicPr>
          <p:cNvPr id="1026" name="Picture 2" descr="Foreign language teaching. Part 3: planning courses for adults ..."/>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10862" y="1096651"/>
            <a:ext cx="3277673" cy="2183750"/>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3921617" y="625379"/>
            <a:ext cx="8218866" cy="1568450"/>
          </a:xfrm>
          <a:prstGeom prst="rect">
            <a:avLst/>
          </a:prstGeom>
          <a:noFill/>
        </p:spPr>
        <p:txBody>
          <a:bodyPr wrap="square" rtlCol="0">
            <a:spAutoFit/>
          </a:bodyPr>
          <a:lstStyle/>
          <a:p>
            <a:r>
              <a:rPr lang="en-US" altLang="zh-CN" sz="2400" dirty="0">
                <a:highlight>
                  <a:srgbClr val="FFFF00"/>
                </a:highlight>
              </a:rPr>
              <a:t>for Robert</a:t>
            </a:r>
            <a:endParaRPr lang="en-US" altLang="zh-CN" sz="2400" dirty="0">
              <a:highlight>
                <a:srgbClr val="FFFF00"/>
              </a:highlight>
            </a:endParaRPr>
          </a:p>
          <a:p>
            <a:pPr marL="342900" indent="-342900">
              <a:buFont typeface="Arial" panose="020B0604020202020204" pitchFamily="34" charset="0"/>
              <a:buChar char="•"/>
            </a:pPr>
            <a:r>
              <a:rPr lang="en-US" altLang="zh-CN" sz="2400" dirty="0"/>
              <a:t>provide support to a lead teacher in charge of a classroom</a:t>
            </a:r>
            <a:endParaRPr lang="en-US" altLang="zh-CN" sz="2400" dirty="0"/>
          </a:p>
          <a:p>
            <a:pPr marL="342900" indent="-342900">
              <a:buFont typeface="Arial" panose="020B0604020202020204" pitchFamily="34" charset="0"/>
              <a:buChar char="•"/>
            </a:pPr>
            <a:r>
              <a:rPr lang="en-US" altLang="zh-CN" sz="2400" dirty="0"/>
              <a:t>assist Robert in dealing with academic stuffs (supervising students, developing lesson plans &amp; preparing lesson material)</a:t>
            </a:r>
            <a:endParaRPr lang="en-US" altLang="zh-CN" sz="2400"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2064" y="2336443"/>
            <a:ext cx="3277672" cy="2185114"/>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7682775" y="2460020"/>
            <a:ext cx="4457708" cy="1938020"/>
          </a:xfrm>
          <a:prstGeom prst="rect">
            <a:avLst/>
          </a:prstGeom>
          <a:noFill/>
        </p:spPr>
        <p:txBody>
          <a:bodyPr wrap="square">
            <a:spAutoFit/>
          </a:bodyPr>
          <a:lstStyle/>
          <a:p>
            <a:pPr indent="0">
              <a:buFont typeface="Arial" panose="020B0604020202020204" pitchFamily="34" charset="0"/>
              <a:buNone/>
            </a:pPr>
            <a:r>
              <a:rPr lang="en-US" altLang="zh-CN" sz="2400" dirty="0">
                <a:highlight>
                  <a:srgbClr val="FFFF00"/>
                </a:highlight>
              </a:rPr>
              <a:t>for students </a:t>
            </a:r>
            <a:endParaRPr lang="en-US" altLang="zh-CN" sz="2400" dirty="0">
              <a:highlight>
                <a:srgbClr val="FFFF00"/>
              </a:highlight>
            </a:endParaRPr>
          </a:p>
          <a:p>
            <a:pPr marL="342900" indent="-342900">
              <a:buFont typeface="Arial" panose="020B0604020202020204" pitchFamily="34" charset="0"/>
              <a:buChar char="•"/>
            </a:pPr>
            <a:r>
              <a:rPr lang="en-US" altLang="zh-CN" sz="2400" dirty="0"/>
              <a:t>help ensure better teacher-student communication and relationships</a:t>
            </a:r>
            <a:endParaRPr lang="en-US" altLang="zh-CN" sz="2400" dirty="0"/>
          </a:p>
          <a:p>
            <a:endParaRPr lang="en-US" altLang="zh-CN" sz="2400" dirty="0"/>
          </a:p>
        </p:txBody>
      </p:sp>
      <p:sp>
        <p:nvSpPr>
          <p:cNvPr id="10" name="文本框 9"/>
          <p:cNvSpPr txBox="1"/>
          <p:nvPr/>
        </p:nvSpPr>
        <p:spPr>
          <a:xfrm>
            <a:off x="959476" y="4787748"/>
            <a:ext cx="7186675" cy="1198880"/>
          </a:xfrm>
          <a:prstGeom prst="rect">
            <a:avLst/>
          </a:prstGeom>
          <a:noFill/>
        </p:spPr>
        <p:txBody>
          <a:bodyPr wrap="square">
            <a:spAutoFit/>
          </a:bodyPr>
          <a:lstStyle/>
          <a:p>
            <a:pPr indent="0">
              <a:buFont typeface="Arial" panose="020B0604020202020204" pitchFamily="34" charset="0"/>
              <a:buNone/>
            </a:pPr>
            <a:r>
              <a:rPr lang="en-US" altLang="zh-CN" sz="2400" dirty="0">
                <a:highlight>
                  <a:srgbClr val="FFFF00"/>
                </a:highlight>
              </a:rPr>
              <a:t>for the applicant himself/ herself </a:t>
            </a:r>
            <a:endParaRPr lang="en-US" altLang="zh-CN" sz="2400" dirty="0">
              <a:highlight>
                <a:srgbClr val="FFFF00"/>
              </a:highlight>
            </a:endParaRPr>
          </a:p>
          <a:p>
            <a:pPr marL="342900" indent="-342900">
              <a:buFont typeface="Arial" panose="020B0604020202020204" pitchFamily="34" charset="0"/>
              <a:buChar char="•"/>
            </a:pPr>
            <a:r>
              <a:rPr lang="en-US" altLang="zh-CN" sz="2400" dirty="0"/>
              <a:t>offer an easy access to connecting to Robert and enhance both administrative and linguistic abilities</a:t>
            </a:r>
            <a:endParaRPr lang="en-US" altLang="zh-CN" sz="2400" dirty="0"/>
          </a:p>
        </p:txBody>
      </p:sp>
      <p:pic>
        <p:nvPicPr>
          <p:cNvPr id="1030" name="Picture 6" descr="5 things a promising job applicant wants to hear from you | inPA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6304" y="4072852"/>
            <a:ext cx="3386880" cy="22579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ox(in)">
                                      <p:cBhvr>
                                        <p:cTn id="12" dur="2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box(in)">
                                      <p:cBhvr>
                                        <p:cTn id="21" dur="20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box(in)">
                                      <p:cBhvr>
                                        <p:cTn id="26" dur="2000"/>
                                        <p:tgtEl>
                                          <p:spTgt spid="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box(in)">
                                      <p:cBhvr>
                                        <p:cTn id="31" dur="2000"/>
                                        <p:tgtEl>
                                          <p:spTgt spid="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wipe(down)">
                                      <p:cBhvr>
                                        <p:cTn id="36" dur="500"/>
                                        <p:tgtEl>
                                          <p:spTgt spid="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8">
                                            <p:txEl>
                                              <p:pRg st="1" end="1"/>
                                            </p:txEl>
                                          </p:spTgt>
                                        </p:tgtEl>
                                        <p:attrNameLst>
                                          <p:attrName>style.visibility</p:attrName>
                                        </p:attrNameLst>
                                      </p:cBhvr>
                                      <p:to>
                                        <p:strVal val="visible"/>
                                      </p:to>
                                    </p:set>
                                    <p:animEffect transition="in" filter="box(in)">
                                      <p:cBhvr>
                                        <p:cTn id="41" dur="2000"/>
                                        <p:tgtEl>
                                          <p:spTgt spid="8">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47731" y="250536"/>
            <a:ext cx="1370821" cy="461665"/>
          </a:xfrm>
          <a:prstGeom prst="rect">
            <a:avLst/>
          </a:prstGeom>
          <a:noFill/>
        </p:spPr>
        <p:txBody>
          <a:bodyPr wrap="square" rtlCol="0">
            <a:spAutoFit/>
          </a:bodyPr>
          <a:lstStyle/>
          <a:p>
            <a:r>
              <a:rPr lang="en-US" altLang="zh-CN" sz="2400" b="1" dirty="0"/>
              <a:t>Para. 1</a:t>
            </a:r>
            <a:endParaRPr lang="zh-CN" altLang="en-US" sz="2400" b="1" dirty="0"/>
          </a:p>
        </p:txBody>
      </p:sp>
      <p:sp>
        <p:nvSpPr>
          <p:cNvPr id="5" name="文本框 4"/>
          <p:cNvSpPr txBox="1"/>
          <p:nvPr/>
        </p:nvSpPr>
        <p:spPr>
          <a:xfrm>
            <a:off x="412124" y="837127"/>
            <a:ext cx="11713335" cy="461665"/>
          </a:xfrm>
          <a:prstGeom prst="rect">
            <a:avLst/>
          </a:prstGeom>
          <a:noFill/>
        </p:spPr>
        <p:txBody>
          <a:bodyPr wrap="square" rtlCol="0">
            <a:spAutoFit/>
          </a:bodyPr>
          <a:lstStyle/>
          <a:p>
            <a:r>
              <a:rPr lang="en-US" altLang="zh-CN" sz="2400" dirty="0">
                <a:latin typeface="Arial Black" panose="020B0A04020102020204" pitchFamily="34" charset="0"/>
              </a:rPr>
              <a:t>To (</a:t>
            </a:r>
            <a:r>
              <a:rPr lang="zh-CN" altLang="en-US" sz="2400" dirty="0">
                <a:latin typeface="Arial Black" panose="020B0A04020102020204" pitchFamily="34" charset="0"/>
              </a:rPr>
              <a:t>招聘目的</a:t>
            </a:r>
            <a:r>
              <a:rPr lang="en-US" altLang="zh-CN" sz="2400" dirty="0">
                <a:latin typeface="Arial Black" panose="020B0A04020102020204" pitchFamily="34" charset="0"/>
              </a:rPr>
              <a:t>), our esteemed foreign teacher Robert wants to (</a:t>
            </a:r>
            <a:r>
              <a:rPr lang="zh-CN" altLang="en-US" sz="2400" dirty="0">
                <a:latin typeface="Arial Black" panose="020B0A04020102020204" pitchFamily="34" charset="0"/>
              </a:rPr>
              <a:t>写作目的</a:t>
            </a:r>
            <a:r>
              <a:rPr lang="en-US" altLang="zh-CN" sz="2400" dirty="0">
                <a:latin typeface="Arial Black" panose="020B0A04020102020204" pitchFamily="34" charset="0"/>
              </a:rPr>
              <a:t>).</a:t>
            </a:r>
            <a:endParaRPr lang="zh-CN" altLang="en-US" sz="2400" dirty="0">
              <a:latin typeface="Arial Black" panose="020B0A04020102020204" pitchFamily="34" charset="0"/>
            </a:endParaRPr>
          </a:p>
        </p:txBody>
      </p:sp>
      <p:sp>
        <p:nvSpPr>
          <p:cNvPr id="6" name="圆角矩形 4"/>
          <p:cNvSpPr/>
          <p:nvPr>
            <p:custDataLst>
              <p:tags r:id="rId1"/>
            </p:custDataLst>
          </p:nvPr>
        </p:nvSpPr>
        <p:spPr>
          <a:xfrm>
            <a:off x="1552484" y="314928"/>
            <a:ext cx="1476375" cy="390525"/>
          </a:xfrm>
          <a:prstGeom prst="roundRect">
            <a:avLst/>
          </a:prstGeom>
          <a:gradFill>
            <a:gsLst>
              <a:gs pos="96000">
                <a:schemeClr val="accent6">
                  <a:lumMod val="60000"/>
                  <a:lumOff val="40000"/>
                </a:schemeClr>
              </a:gs>
              <a:gs pos="0">
                <a:srgbClr val="FFDC9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写作目的</a:t>
            </a:r>
            <a:endParaRPr lang="zh-CN" sz="2400" dirty="0">
              <a:solidFill>
                <a:schemeClr val="tx1"/>
              </a:solidFill>
              <a:effectLst/>
            </a:endParaRPr>
          </a:p>
        </p:txBody>
      </p:sp>
      <p:sp>
        <p:nvSpPr>
          <p:cNvPr id="7" name="圆角矩形 4"/>
          <p:cNvSpPr/>
          <p:nvPr>
            <p:custDataLst>
              <p:tags r:id="rId2"/>
            </p:custDataLst>
          </p:nvPr>
        </p:nvSpPr>
        <p:spPr>
          <a:xfrm>
            <a:off x="3041738" y="314927"/>
            <a:ext cx="1671930" cy="390525"/>
          </a:xfrm>
          <a:prstGeom prst="roundRect">
            <a:avLst/>
          </a:prstGeom>
          <a:gradFill>
            <a:gsLst>
              <a:gs pos="96000">
                <a:schemeClr val="accent6">
                  <a:lumMod val="60000"/>
                  <a:lumOff val="40000"/>
                </a:schemeClr>
              </a:gs>
              <a:gs pos="0">
                <a:srgbClr val="FFDC9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rPr>
              <a:t>+ </a:t>
            </a:r>
            <a:r>
              <a:rPr lang="zh-CN" altLang="en-US" sz="2400" dirty="0">
                <a:solidFill>
                  <a:schemeClr val="tx1"/>
                </a:solidFill>
              </a:rPr>
              <a:t>招聘目的</a:t>
            </a:r>
            <a:endParaRPr lang="zh-CN" sz="2400" dirty="0">
              <a:solidFill>
                <a:schemeClr val="tx1"/>
              </a:solidFill>
              <a:effectLst/>
            </a:endParaRPr>
          </a:p>
        </p:txBody>
      </p:sp>
      <p:sp>
        <p:nvSpPr>
          <p:cNvPr id="8" name="文本框 7"/>
          <p:cNvSpPr txBox="1"/>
          <p:nvPr/>
        </p:nvSpPr>
        <p:spPr>
          <a:xfrm>
            <a:off x="412123" y="1478924"/>
            <a:ext cx="11713335" cy="861774"/>
          </a:xfrm>
          <a:prstGeom prst="rect">
            <a:avLst/>
          </a:prstGeom>
          <a:noFill/>
        </p:spPr>
        <p:txBody>
          <a:bodyPr wrap="square" rtlCol="0">
            <a:spAutoFit/>
          </a:bodyPr>
          <a:lstStyle/>
          <a:p>
            <a:r>
              <a:rPr lang="en-US" altLang="zh-CN" sz="2500" i="1" dirty="0">
                <a:latin typeface="Times New Roman" panose="02020603050405020304" pitchFamily="18" charset="0"/>
                <a:cs typeface="Times New Roman" panose="02020603050405020304" pitchFamily="18" charset="0"/>
              </a:rPr>
              <a:t>To </a:t>
            </a:r>
            <a:r>
              <a:rPr lang="en-US" altLang="zh-CN" sz="2500" b="1" i="1" dirty="0">
                <a:latin typeface="Times New Roman" panose="02020603050405020304" pitchFamily="18" charset="0"/>
                <a:cs typeface="Times New Roman" panose="02020603050405020304" pitchFamily="18" charset="0"/>
              </a:rPr>
              <a:t>help</a:t>
            </a:r>
            <a:r>
              <a:rPr lang="zh-CN" altLang="en-US" sz="2500" b="1" i="1" dirty="0">
                <a:latin typeface="Times New Roman" panose="02020603050405020304" pitchFamily="18" charset="0"/>
                <a:cs typeface="Times New Roman" panose="02020603050405020304" pitchFamily="18" charset="0"/>
              </a:rPr>
              <a:t> </a:t>
            </a:r>
            <a:r>
              <a:rPr lang="en-US" altLang="zh-CN" sz="2500" b="1" i="1" dirty="0">
                <a:latin typeface="Times New Roman" panose="02020603050405020304" pitchFamily="18" charset="0"/>
                <a:cs typeface="Times New Roman" panose="02020603050405020304" pitchFamily="18" charset="0"/>
              </a:rPr>
              <a:t>with</a:t>
            </a:r>
            <a:r>
              <a:rPr lang="zh-CN" altLang="en-US" sz="2500" b="1" i="1" dirty="0">
                <a:latin typeface="Times New Roman" panose="02020603050405020304" pitchFamily="18" charset="0"/>
                <a:cs typeface="Times New Roman" panose="02020603050405020304" pitchFamily="18" charset="0"/>
              </a:rPr>
              <a:t> </a:t>
            </a:r>
            <a:r>
              <a:rPr lang="en-US" altLang="zh-CN" sz="2500" b="1" i="1" dirty="0">
                <a:latin typeface="Times New Roman" panose="02020603050405020304" pitchFamily="18" charset="0"/>
                <a:cs typeface="Times New Roman" panose="02020603050405020304" pitchFamily="18" charset="0"/>
              </a:rPr>
              <a:t>academic stuffs and better teacher-stuff communication</a:t>
            </a:r>
            <a:r>
              <a:rPr lang="en-US" altLang="zh-CN" sz="2500" i="1" dirty="0">
                <a:latin typeface="Times New Roman" panose="02020603050405020304" pitchFamily="18" charset="0"/>
                <a:cs typeface="Times New Roman" panose="02020603050405020304" pitchFamily="18" charset="0"/>
              </a:rPr>
              <a:t>, our esteemed foreign teacher Robert wants to </a:t>
            </a:r>
            <a:r>
              <a:rPr lang="en-US" altLang="zh-CN" sz="2500" b="1" i="1" dirty="0">
                <a:latin typeface="Times New Roman" panose="02020603050405020304" pitchFamily="18" charset="0"/>
                <a:cs typeface="Times New Roman" panose="02020603050405020304" pitchFamily="18" charset="0"/>
              </a:rPr>
              <a:t>find a qualified student assistant</a:t>
            </a:r>
            <a:r>
              <a:rPr lang="en-US" altLang="zh-CN" sz="2500" i="1" dirty="0">
                <a:latin typeface="Times New Roman" panose="02020603050405020304" pitchFamily="18" charset="0"/>
                <a:cs typeface="Times New Roman" panose="02020603050405020304" pitchFamily="18" charset="0"/>
              </a:rPr>
              <a:t>.  </a:t>
            </a:r>
            <a:endParaRPr lang="zh-CN" altLang="en-US" sz="2500" i="1"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412123" y="2645756"/>
            <a:ext cx="11326970" cy="830997"/>
          </a:xfrm>
          <a:prstGeom prst="rect">
            <a:avLst/>
          </a:prstGeom>
          <a:noFill/>
        </p:spPr>
        <p:txBody>
          <a:bodyPr wrap="square" rtlCol="0">
            <a:spAutoFit/>
          </a:bodyPr>
          <a:lstStyle/>
          <a:p>
            <a:r>
              <a:rPr lang="en-US" altLang="zh-CN" sz="2400" dirty="0">
                <a:latin typeface="Arial Black" panose="020B0A04020102020204" pitchFamily="34" charset="0"/>
              </a:rPr>
              <a:t>Our respectable foreign teacher Robert is (</a:t>
            </a:r>
            <a:r>
              <a:rPr lang="zh-CN" altLang="en-US" sz="2400" dirty="0">
                <a:latin typeface="Arial Black" panose="020B0A04020102020204" pitchFamily="34" charset="0"/>
              </a:rPr>
              <a:t>写作目的</a:t>
            </a:r>
            <a:r>
              <a:rPr lang="en-US" altLang="zh-CN" sz="2400" dirty="0">
                <a:latin typeface="Arial Black" panose="020B0A04020102020204" pitchFamily="34" charset="0"/>
              </a:rPr>
              <a:t>), in an effort to (</a:t>
            </a:r>
            <a:r>
              <a:rPr lang="zh-CN" altLang="en-US" sz="2400" dirty="0">
                <a:latin typeface="Arial Black" panose="020B0A04020102020204" pitchFamily="34" charset="0"/>
              </a:rPr>
              <a:t>招聘目的</a:t>
            </a:r>
            <a:r>
              <a:rPr lang="en-US" altLang="zh-CN" sz="2400" dirty="0">
                <a:latin typeface="Arial Black" panose="020B0A04020102020204" pitchFamily="34" charset="0"/>
              </a:rPr>
              <a:t>).</a:t>
            </a:r>
            <a:endParaRPr lang="zh-CN" altLang="en-US" sz="2400" dirty="0">
              <a:latin typeface="Arial Black" panose="020B0A04020102020204" pitchFamily="34" charset="0"/>
            </a:endParaRPr>
          </a:p>
        </p:txBody>
      </p:sp>
      <p:sp>
        <p:nvSpPr>
          <p:cNvPr id="11" name="文本框 10"/>
          <p:cNvSpPr txBox="1"/>
          <p:nvPr/>
        </p:nvSpPr>
        <p:spPr>
          <a:xfrm>
            <a:off x="412123" y="3730580"/>
            <a:ext cx="11779877" cy="1631216"/>
          </a:xfrm>
          <a:prstGeom prst="rect">
            <a:avLst/>
          </a:prstGeom>
          <a:noFill/>
        </p:spPr>
        <p:txBody>
          <a:bodyPr wrap="square" rtlCol="0">
            <a:spAutoFit/>
          </a:bodyPr>
          <a:lstStyle/>
          <a:p>
            <a:r>
              <a:rPr lang="en-US" altLang="zh-CN" sz="2500" i="1" dirty="0">
                <a:latin typeface="Times New Roman" panose="02020603050405020304" pitchFamily="18" charset="0"/>
                <a:cs typeface="Times New Roman" panose="02020603050405020304" pitchFamily="18" charset="0"/>
              </a:rPr>
              <a:t>Our respectable foreign teacher Robert is </a:t>
            </a:r>
            <a:r>
              <a:rPr lang="en-US" altLang="zh-CN" sz="2500" b="1" i="1" dirty="0">
                <a:latin typeface="Times New Roman" panose="02020603050405020304" pitchFamily="18" charset="0"/>
                <a:cs typeface="Times New Roman" panose="02020603050405020304" pitchFamily="18" charset="0"/>
              </a:rPr>
              <a:t>looking for/ seeking a diligent and enthusiastic student to join him as his assistant teacher</a:t>
            </a:r>
            <a:r>
              <a:rPr lang="en-US" altLang="zh-CN" sz="2500" i="1" dirty="0">
                <a:latin typeface="Times New Roman" panose="02020603050405020304" pitchFamily="18" charset="0"/>
                <a:cs typeface="Times New Roman" panose="02020603050405020304" pitchFamily="18" charset="0"/>
              </a:rPr>
              <a:t>, in an effort to </a:t>
            </a:r>
            <a:r>
              <a:rPr lang="en-US" altLang="zh-CN" sz="2500" b="1" i="1" dirty="0">
                <a:latin typeface="Times New Roman" panose="02020603050405020304" pitchFamily="18" charset="0"/>
                <a:cs typeface="Times New Roman" panose="02020603050405020304" pitchFamily="18" charset="0"/>
              </a:rPr>
              <a:t>enhance the learning experience for all students, while providing an exceptional opportunity for personal growth and professional development.</a:t>
            </a:r>
            <a:endParaRPr lang="zh-CN" altLang="en-US" sz="2500" b="1" i="1" dirty="0">
              <a:latin typeface="Times New Roman" panose="02020603050405020304" pitchFamily="18" charset="0"/>
              <a:cs typeface="Times New Roman" panose="02020603050405020304" pitchFamily="18" charset="0"/>
            </a:endParaRPr>
          </a:p>
        </p:txBody>
      </p:sp>
      <p:sp>
        <p:nvSpPr>
          <p:cNvPr id="12" name="矩形: 对角圆角 11"/>
          <p:cNvSpPr/>
          <p:nvPr/>
        </p:nvSpPr>
        <p:spPr>
          <a:xfrm>
            <a:off x="5183747" y="210755"/>
            <a:ext cx="2653048" cy="598867"/>
          </a:xfrm>
          <a:prstGeom prst="round2Diag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zh-CN" altLang="en-US" sz="3600" b="1" dirty="0"/>
              <a:t>信息整合</a:t>
            </a:r>
            <a:endParaRPr lang="zh-CN" altLang="en-US" sz="3600" b="1" dirty="0"/>
          </a:p>
        </p:txBody>
      </p:sp>
      <p:sp>
        <p:nvSpPr>
          <p:cNvPr id="13" name="椭圆 12"/>
          <p:cNvSpPr/>
          <p:nvPr>
            <p:custDataLst>
              <p:tags r:id="rId3"/>
            </p:custDataLst>
          </p:nvPr>
        </p:nvSpPr>
        <p:spPr>
          <a:xfrm>
            <a:off x="5339961" y="1909811"/>
            <a:ext cx="1388500" cy="441325"/>
          </a:xfrm>
          <a:prstGeom prst="ellipse">
            <a:avLst/>
          </a:prstGeom>
          <a:noFill/>
          <a:ln w="412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custDataLst>
              <p:tags r:id="rId4"/>
            </p:custDataLst>
          </p:nvPr>
        </p:nvSpPr>
        <p:spPr>
          <a:xfrm>
            <a:off x="8532254" y="3726180"/>
            <a:ext cx="3593204" cy="538953"/>
          </a:xfrm>
          <a:prstGeom prst="ellipse">
            <a:avLst/>
          </a:prstGeom>
          <a:noFill/>
          <a:ln w="412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custDataLst>
              <p:tags r:id="rId5"/>
            </p:custDataLst>
          </p:nvPr>
        </p:nvSpPr>
        <p:spPr>
          <a:xfrm>
            <a:off x="10038903" y="1535232"/>
            <a:ext cx="1471295" cy="441325"/>
          </a:xfrm>
          <a:prstGeom prst="ellipse">
            <a:avLst/>
          </a:prstGeom>
          <a:noFill/>
          <a:ln w="412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custDataLst>
              <p:tags r:id="rId6"/>
            </p:custDataLst>
          </p:nvPr>
        </p:nvSpPr>
        <p:spPr>
          <a:xfrm>
            <a:off x="1100965" y="3781811"/>
            <a:ext cx="1471295" cy="441325"/>
          </a:xfrm>
          <a:prstGeom prst="ellipse">
            <a:avLst/>
          </a:prstGeom>
          <a:noFill/>
          <a:ln w="412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对角圆角 16"/>
          <p:cNvSpPr/>
          <p:nvPr/>
        </p:nvSpPr>
        <p:spPr>
          <a:xfrm>
            <a:off x="1176661" y="5379076"/>
            <a:ext cx="3908737" cy="1233930"/>
          </a:xfrm>
          <a:prstGeom prst="round2Diag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zh-CN" altLang="en-US" sz="3600" b="1" dirty="0"/>
              <a:t>结构化思维</a:t>
            </a:r>
            <a:endParaRPr lang="en-US" altLang="zh-CN" sz="3600" b="1" dirty="0"/>
          </a:p>
          <a:p>
            <a:pPr algn="ctr"/>
            <a:r>
              <a:rPr lang="zh-CN" altLang="en-US" sz="3600" b="1" dirty="0"/>
              <a:t>（对要点</a:t>
            </a:r>
            <a:r>
              <a:rPr lang="en-US" altLang="zh-CN" sz="3600" b="1" dirty="0"/>
              <a:t>3</a:t>
            </a:r>
            <a:r>
              <a:rPr lang="zh-CN" altLang="en-US" sz="3600" b="1" dirty="0"/>
              <a:t>的总括）</a:t>
            </a:r>
            <a:endParaRPr lang="zh-CN" altLang="en-US" sz="3600" b="1" dirty="0"/>
          </a:p>
        </p:txBody>
      </p:sp>
      <p:sp>
        <p:nvSpPr>
          <p:cNvPr id="18" name="矩形: 对角圆角 17"/>
          <p:cNvSpPr/>
          <p:nvPr/>
        </p:nvSpPr>
        <p:spPr>
          <a:xfrm>
            <a:off x="6510271" y="5379076"/>
            <a:ext cx="4634248" cy="1233930"/>
          </a:xfrm>
          <a:prstGeom prst="round2Diag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zh-CN" altLang="en-US" sz="3600" b="1" dirty="0"/>
              <a:t>交际意识</a:t>
            </a:r>
            <a:endParaRPr lang="en-US" altLang="zh-CN" sz="3600" b="1" dirty="0"/>
          </a:p>
          <a:p>
            <a:pPr algn="ctr"/>
            <a:r>
              <a:rPr lang="zh-CN" altLang="en-US" sz="3600" b="1" dirty="0"/>
              <a:t>（引发共鸣</a:t>
            </a:r>
            <a:r>
              <a:rPr lang="en-US" altLang="zh-CN" sz="3600" b="1" dirty="0"/>
              <a:t>/</a:t>
            </a:r>
            <a:r>
              <a:rPr lang="zh-CN" altLang="en-US" sz="3600" b="1" dirty="0"/>
              <a:t>增加兴趣）</a:t>
            </a:r>
            <a:endParaRPr lang="zh-CN" alt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p:bldP spid="10" grpId="0"/>
      <p:bldP spid="11" grpId="0"/>
      <p:bldP spid="12" grpId="0" animBg="1"/>
      <p:bldP spid="13" grpId="0" bldLvl="0" animBg="1"/>
      <p:bldP spid="14" grpId="0" bldLvl="0" animBg="1"/>
      <p:bldP spid="15" grpId="0" bldLvl="0" animBg="1"/>
      <p:bldP spid="16" grpId="0" bldLvl="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328412" y="103273"/>
            <a:ext cx="4836016" cy="521970"/>
          </a:xfrm>
          <a:prstGeom prst="rect">
            <a:avLst/>
          </a:prstGeom>
          <a:noFill/>
        </p:spPr>
        <p:txBody>
          <a:bodyPr wrap="square" rtlCol="0">
            <a:spAutoFit/>
          </a:bodyPr>
          <a:lstStyle/>
          <a:p>
            <a:r>
              <a:rPr lang="en-US" altLang="zh-CN" sz="2800" b="1" dirty="0"/>
              <a:t>2. Selection process</a:t>
            </a:r>
            <a:endParaRPr lang="zh-CN" altLang="en-US" sz="2800" b="1" dirty="0"/>
          </a:p>
        </p:txBody>
      </p:sp>
      <p:sp>
        <p:nvSpPr>
          <p:cNvPr id="4" name="文本框 3"/>
          <p:cNvSpPr txBox="1"/>
          <p:nvPr/>
        </p:nvSpPr>
        <p:spPr>
          <a:xfrm>
            <a:off x="328295" y="625475"/>
            <a:ext cx="8470900" cy="2389505"/>
          </a:xfrm>
          <a:prstGeom prst="rect">
            <a:avLst/>
          </a:prstGeom>
          <a:noFill/>
        </p:spPr>
        <p:txBody>
          <a:bodyPr wrap="square" rtlCol="0" anchor="t">
            <a:noAutofit/>
          </a:bodyPr>
          <a:lstStyle/>
          <a:p>
            <a:pPr algn="just"/>
            <a:r>
              <a:rPr lang="en-US" altLang="zh-CN" sz="2400"/>
              <a:t>A students’ version:</a:t>
            </a:r>
            <a:endParaRPr lang="en-US" altLang="zh-CN" sz="2400"/>
          </a:p>
          <a:p>
            <a:pPr algn="just"/>
            <a:r>
              <a:rPr lang="zh-CN" altLang="en-US" sz="2400"/>
              <a:t>Applicants will be required to submit a resume, a brief cover letter expressing their interest and qualifications, and any relevant academic or teaching experience. Shortlisted candidates will be invited to participate in an interview conducted by Robert to further assess their suitability for the position.</a:t>
            </a:r>
            <a:endParaRPr lang="zh-CN" altLang="en-US" sz="2400"/>
          </a:p>
          <a:p>
            <a:pPr algn="just"/>
            <a:endParaRPr lang="zh-CN" altLang="en-US" sz="2400"/>
          </a:p>
        </p:txBody>
      </p:sp>
      <p:pic>
        <p:nvPicPr>
          <p:cNvPr id="100" name="图片 99"/>
          <p:cNvPicPr/>
          <p:nvPr/>
        </p:nvPicPr>
        <p:blipFill>
          <a:blip r:embed="rId2"/>
          <a:stretch>
            <a:fillRect/>
          </a:stretch>
        </p:blipFill>
        <p:spPr>
          <a:xfrm>
            <a:off x="8936990" y="321310"/>
            <a:ext cx="3013075" cy="1682750"/>
          </a:xfrm>
          <a:prstGeom prst="rect">
            <a:avLst/>
          </a:prstGeom>
          <a:noFill/>
          <a:ln w="9525">
            <a:noFill/>
          </a:ln>
        </p:spPr>
      </p:pic>
      <p:pic>
        <p:nvPicPr>
          <p:cNvPr id="101" name="图片 100"/>
          <p:cNvPicPr/>
          <p:nvPr/>
        </p:nvPicPr>
        <p:blipFill>
          <a:blip r:embed="rId3"/>
          <a:srcRect t="7830"/>
          <a:stretch>
            <a:fillRect/>
          </a:stretch>
        </p:blipFill>
        <p:spPr>
          <a:xfrm>
            <a:off x="8936990" y="4458335"/>
            <a:ext cx="2874645" cy="2055495"/>
          </a:xfrm>
          <a:prstGeom prst="rect">
            <a:avLst/>
          </a:prstGeom>
          <a:noFill/>
          <a:ln w="9525">
            <a:noFill/>
          </a:ln>
        </p:spPr>
      </p:pic>
      <p:pic>
        <p:nvPicPr>
          <p:cNvPr id="102" name="图片 101"/>
          <p:cNvPicPr/>
          <p:nvPr/>
        </p:nvPicPr>
        <p:blipFill>
          <a:blip r:embed="rId4">
            <a:clrChange>
              <a:clrFrom>
                <a:srgbClr val="9BD3D4">
                  <a:alpha val="100000"/>
                </a:srgbClr>
              </a:clrFrom>
              <a:clrTo>
                <a:srgbClr val="9BD3D4">
                  <a:alpha val="100000"/>
                  <a:alpha val="0"/>
                </a:srgbClr>
              </a:clrTo>
            </a:clrChange>
          </a:blip>
          <a:stretch>
            <a:fillRect/>
          </a:stretch>
        </p:blipFill>
        <p:spPr>
          <a:xfrm>
            <a:off x="8936990" y="2249170"/>
            <a:ext cx="2823845" cy="1964055"/>
          </a:xfrm>
          <a:prstGeom prst="rect">
            <a:avLst/>
          </a:prstGeom>
          <a:noFill/>
          <a:ln w="9525">
            <a:noFill/>
          </a:ln>
        </p:spPr>
      </p:pic>
      <p:sp>
        <p:nvSpPr>
          <p:cNvPr id="7" name="文本框 6"/>
          <p:cNvSpPr txBox="1"/>
          <p:nvPr/>
        </p:nvSpPr>
        <p:spPr>
          <a:xfrm>
            <a:off x="70485" y="2976880"/>
            <a:ext cx="8731885" cy="4246245"/>
          </a:xfrm>
          <a:prstGeom prst="rect">
            <a:avLst/>
          </a:prstGeom>
          <a:noFill/>
        </p:spPr>
        <p:txBody>
          <a:bodyPr wrap="square" rtlCol="0" anchor="t">
            <a:spAutoFit/>
          </a:bodyPr>
          <a:lstStyle/>
          <a:p>
            <a:pPr marL="342900" indent="-342900" algn="just">
              <a:buFont typeface="Arial" panose="020B0604020202020204" pitchFamily="34" charset="0"/>
              <a:buChar char="•"/>
            </a:pPr>
            <a:r>
              <a:rPr lang="zh-CN" altLang="en-US" sz="2250" b="1" i="1" dirty="0">
                <a:latin typeface="Times New Roman" panose="02020603050405020304" pitchFamily="18" charset="0"/>
                <a:cs typeface="Times New Roman" panose="02020603050405020304" pitchFamily="18" charset="0"/>
                <a:sym typeface="+mn-ea"/>
              </a:rPr>
              <a:t>Applicants will </a:t>
            </a:r>
            <a:r>
              <a:rPr lang="zh-CN" altLang="en-US" sz="2250" b="1" i="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undergo a rigorous selection process</a:t>
            </a:r>
            <a:r>
              <a:rPr lang="zh-CN" altLang="en-US" sz="2250" b="1" i="1" dirty="0">
                <a:latin typeface="Times New Roman" panose="02020603050405020304" pitchFamily="18" charset="0"/>
                <a:cs typeface="Times New Roman" panose="02020603050405020304" pitchFamily="18" charset="0"/>
                <a:sym typeface="+mn-ea"/>
              </a:rPr>
              <a:t>, including application screenings and interviews</a:t>
            </a:r>
            <a:r>
              <a:rPr lang="en-US" altLang="zh-CN" sz="2250" b="1" i="1" dirty="0">
                <a:latin typeface="Times New Roman" panose="02020603050405020304" pitchFamily="18" charset="0"/>
                <a:cs typeface="Times New Roman" panose="02020603050405020304" pitchFamily="18" charset="0"/>
                <a:sym typeface="+mn-ea"/>
              </a:rPr>
              <a:t>, </a:t>
            </a:r>
            <a:r>
              <a:rPr lang="en-US" altLang="zh-CN" sz="2250" b="1" i="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to evaluate</a:t>
            </a:r>
            <a:r>
              <a:rPr lang="en-US" altLang="zh-CN" sz="2250" b="1" i="1" dirty="0">
                <a:latin typeface="Times New Roman" panose="02020603050405020304" pitchFamily="18" charset="0"/>
                <a:cs typeface="Times New Roman" panose="02020603050405020304" pitchFamily="18" charset="0"/>
                <a:sym typeface="+mn-ea"/>
              </a:rPr>
              <a:t> whether they are fit for the post</a:t>
            </a:r>
            <a:r>
              <a:rPr lang="zh-CN" altLang="en-US" sz="2250" b="1" i="1" dirty="0">
                <a:latin typeface="Times New Roman" panose="02020603050405020304" pitchFamily="18" charset="0"/>
                <a:cs typeface="Times New Roman" panose="02020603050405020304" pitchFamily="18" charset="0"/>
                <a:sym typeface="+mn-ea"/>
              </a:rPr>
              <a:t>. </a:t>
            </a:r>
            <a:endParaRPr lang="zh-CN" altLang="en-US" sz="2250" b="1" i="1" dirty="0">
              <a:latin typeface="Times New Roman" panose="02020603050405020304" pitchFamily="18" charset="0"/>
              <a:cs typeface="Times New Roman" panose="02020603050405020304" pitchFamily="18" charset="0"/>
              <a:sym typeface="+mn-ea"/>
            </a:endParaRPr>
          </a:p>
          <a:p>
            <a:pPr marL="342900" indent="-342900" algn="just">
              <a:buFont typeface="Arial" panose="020B0604020202020204" pitchFamily="34" charset="0"/>
              <a:buChar char="•"/>
            </a:pPr>
            <a:endParaRPr lang="zh-CN" altLang="en-US" sz="2250" b="1" i="1"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zh-CN" altLang="en-US" sz="2250" b="1" i="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To select</a:t>
            </a:r>
            <a:r>
              <a:rPr lang="zh-CN" altLang="en-US" sz="2250" b="1" i="1" dirty="0">
                <a:latin typeface="Times New Roman" panose="02020603050405020304" pitchFamily="18" charset="0"/>
                <a:cs typeface="Times New Roman" panose="02020603050405020304" pitchFamily="18" charset="0"/>
                <a:sym typeface="+mn-ea"/>
              </a:rPr>
              <a:t> the most suitable candidate, Robert will </a:t>
            </a:r>
            <a:r>
              <a:rPr lang="zh-CN" altLang="en-US" sz="2250" b="1" i="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conduct a thorough evaluation process</a:t>
            </a:r>
            <a:r>
              <a:rPr lang="zh-CN" altLang="en-US" sz="2250" b="1" i="1" dirty="0">
                <a:latin typeface="Times New Roman" panose="02020603050405020304" pitchFamily="18" charset="0"/>
                <a:cs typeface="Times New Roman" panose="02020603050405020304" pitchFamily="18" charset="0"/>
                <a:sym typeface="+mn-ea"/>
              </a:rPr>
              <a:t>, including a review of applications, followed by </a:t>
            </a:r>
            <a:r>
              <a:rPr lang="en-US" altLang="zh-CN" sz="2250" b="1" i="1" u="sng" dirty="0">
                <a:latin typeface="Times New Roman" panose="02020603050405020304" pitchFamily="18" charset="0"/>
                <a:cs typeface="Times New Roman" panose="02020603050405020304" pitchFamily="18" charset="0"/>
                <a:sym typeface="+mn-ea"/>
              </a:rPr>
              <a:t>in-person or online</a:t>
            </a:r>
            <a:r>
              <a:rPr lang="en-US" altLang="zh-CN" sz="2250" b="1" i="1" dirty="0">
                <a:latin typeface="Times New Roman" panose="02020603050405020304" pitchFamily="18" charset="0"/>
                <a:cs typeface="Times New Roman" panose="02020603050405020304" pitchFamily="18" charset="0"/>
                <a:sym typeface="+mn-ea"/>
              </a:rPr>
              <a:t> </a:t>
            </a:r>
            <a:r>
              <a:rPr lang="zh-CN" altLang="en-US" sz="2250" b="1" i="1" dirty="0">
                <a:latin typeface="Times New Roman" panose="02020603050405020304" pitchFamily="18" charset="0"/>
                <a:cs typeface="Times New Roman" panose="02020603050405020304" pitchFamily="18" charset="0"/>
                <a:sym typeface="+mn-ea"/>
              </a:rPr>
              <a:t>interviews. </a:t>
            </a:r>
            <a:endParaRPr lang="zh-CN" altLang="en-US" sz="2250" b="1" i="1"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zh-CN" altLang="en-US" sz="2250" b="1" i="1"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zh-CN" altLang="en-US" sz="2250" b="1" i="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Selection will involve</a:t>
            </a:r>
            <a:r>
              <a:rPr lang="zh-CN" altLang="en-US" sz="2250" b="1" i="1" dirty="0">
                <a:latin typeface="Times New Roman" panose="02020603050405020304" pitchFamily="18" charset="0"/>
                <a:cs typeface="Times New Roman" panose="02020603050405020304" pitchFamily="18" charset="0"/>
                <a:sym typeface="+mn-ea"/>
              </a:rPr>
              <a:t> application reviews and interviews, </a:t>
            </a:r>
            <a:r>
              <a:rPr lang="zh-CN" altLang="en-US" sz="2250" b="1" i="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mn-ea"/>
              </a:rPr>
              <a:t>focusing on </a:t>
            </a:r>
            <a:r>
              <a:rPr lang="zh-CN" altLang="en-US" sz="2250" b="1" i="1" u="sng" dirty="0">
                <a:latin typeface="Times New Roman" panose="02020603050405020304" pitchFamily="18" charset="0"/>
                <a:cs typeface="Times New Roman" panose="02020603050405020304" pitchFamily="18" charset="0"/>
                <a:sym typeface="+mn-ea"/>
              </a:rPr>
              <a:t>academic performance, language skills, and interpersonal abilities.</a:t>
            </a:r>
            <a:endParaRPr lang="zh-CN" altLang="en-US" sz="2250" b="1" i="1" u="sng"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zh-CN" altLang="en-US" sz="2250" b="1" i="1"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endParaRPr lang="zh-CN" altLang="en-US" sz="2250" b="1" i="1"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331470" y="625475"/>
            <a:ext cx="8470900" cy="2281555"/>
          </a:xfrm>
          <a:prstGeom prst="rect">
            <a:avLst/>
          </a:prstGeom>
          <a:solidFill>
            <a:schemeClr val="bg1"/>
          </a:solidFill>
        </p:spPr>
        <p:txBody>
          <a:bodyPr wrap="square" rtlCol="0" anchor="t">
            <a:noAutofit/>
          </a:bodyPr>
          <a:lstStyle/>
          <a:p>
            <a:pPr algn="just"/>
            <a:r>
              <a:rPr lang="en-US" altLang="zh-CN" sz="2400" dirty="0"/>
              <a:t>A students’ version:</a:t>
            </a:r>
            <a:endParaRPr lang="en-US" altLang="zh-CN" sz="2400" dirty="0"/>
          </a:p>
          <a:p>
            <a:pPr algn="just"/>
            <a:r>
              <a:rPr lang="zh-CN" altLang="en-US" sz="2400" dirty="0"/>
              <a:t>Applicants will be required to </a:t>
            </a:r>
            <a:r>
              <a:rPr lang="zh-CN" altLang="en-US" sz="2400" dirty="0">
                <a:solidFill>
                  <a:srgbClr val="FF0000"/>
                </a:solidFill>
              </a:rPr>
              <a:t>submit a resume</a:t>
            </a:r>
            <a:r>
              <a:rPr lang="zh-CN" altLang="en-US" sz="2400" dirty="0"/>
              <a:t>, </a:t>
            </a:r>
            <a:r>
              <a:rPr lang="zh-CN" altLang="en-US" sz="2400" dirty="0">
                <a:solidFill>
                  <a:srgbClr val="FF0000"/>
                </a:solidFill>
              </a:rPr>
              <a:t>a brief cover letter</a:t>
            </a:r>
            <a:r>
              <a:rPr lang="zh-CN" altLang="en-US" sz="2400" dirty="0"/>
              <a:t> </a:t>
            </a:r>
            <a:r>
              <a:rPr lang="zh-CN" altLang="en-US" sz="2400" dirty="0">
                <a:solidFill>
                  <a:srgbClr val="FF0000"/>
                </a:solidFill>
              </a:rPr>
              <a:t>expressing their interest and qualifications</a:t>
            </a:r>
            <a:r>
              <a:rPr lang="zh-CN" altLang="en-US" sz="2400" dirty="0"/>
              <a:t>, </a:t>
            </a:r>
            <a:r>
              <a:rPr lang="zh-CN" altLang="en-US" sz="2400" dirty="0">
                <a:solidFill>
                  <a:srgbClr val="FF0000"/>
                </a:solidFill>
              </a:rPr>
              <a:t>and any relevant academic or teaching experience</a:t>
            </a:r>
            <a:r>
              <a:rPr lang="zh-CN" altLang="en-US" sz="2400" dirty="0"/>
              <a:t>. </a:t>
            </a:r>
            <a:r>
              <a:rPr lang="en-US" altLang="zh-CN" sz="2400" dirty="0"/>
              <a:t>Qualified</a:t>
            </a:r>
            <a:r>
              <a:rPr lang="zh-CN" altLang="en-US" sz="2400" dirty="0"/>
              <a:t> candidates will be invited to </a:t>
            </a:r>
            <a:r>
              <a:rPr lang="zh-CN" altLang="en-US" sz="2400" dirty="0">
                <a:solidFill>
                  <a:srgbClr val="FF0000"/>
                </a:solidFill>
              </a:rPr>
              <a:t>participate in an interview</a:t>
            </a:r>
            <a:r>
              <a:rPr lang="zh-CN" altLang="en-US" sz="2400" dirty="0"/>
              <a:t> conducted by Robert to further assess their suitability for the position.</a:t>
            </a:r>
            <a:endParaRPr lang="zh-CN" altLang="en-US" sz="2400" dirty="0"/>
          </a:p>
        </p:txBody>
      </p:sp>
      <p:sp>
        <p:nvSpPr>
          <p:cNvPr id="9" name="椭圆 8"/>
          <p:cNvSpPr/>
          <p:nvPr/>
        </p:nvSpPr>
        <p:spPr>
          <a:xfrm>
            <a:off x="342900" y="1019810"/>
            <a:ext cx="1471295" cy="441325"/>
          </a:xfrm>
          <a:prstGeom prst="ellipse">
            <a:avLst/>
          </a:prstGeom>
          <a:noFill/>
          <a:ln w="412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custDataLst>
              <p:tags r:id="rId5"/>
            </p:custDataLst>
          </p:nvPr>
        </p:nvSpPr>
        <p:spPr>
          <a:xfrm>
            <a:off x="4913629" y="1745615"/>
            <a:ext cx="3023077" cy="441325"/>
          </a:xfrm>
          <a:prstGeom prst="ellipse">
            <a:avLst/>
          </a:prstGeom>
          <a:noFill/>
          <a:ln w="412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custDataLst>
              <p:tags r:id="rId6"/>
            </p:custDataLst>
          </p:nvPr>
        </p:nvSpPr>
        <p:spPr>
          <a:xfrm>
            <a:off x="469900" y="2976880"/>
            <a:ext cx="1471295" cy="441325"/>
          </a:xfrm>
          <a:prstGeom prst="ellipse">
            <a:avLst/>
          </a:prstGeom>
          <a:noFill/>
          <a:ln w="412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custDataLst>
              <p:tags r:id="rId7"/>
            </p:custDataLst>
          </p:nvPr>
        </p:nvSpPr>
        <p:spPr>
          <a:xfrm>
            <a:off x="4913630" y="4373880"/>
            <a:ext cx="1019810" cy="441325"/>
          </a:xfrm>
          <a:prstGeom prst="ellipse">
            <a:avLst/>
          </a:prstGeom>
          <a:noFill/>
          <a:ln w="412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custDataLst>
              <p:tags r:id="rId8"/>
            </p:custDataLst>
          </p:nvPr>
        </p:nvSpPr>
        <p:spPr>
          <a:xfrm>
            <a:off x="469900" y="5707380"/>
            <a:ext cx="1177290" cy="441325"/>
          </a:xfrm>
          <a:prstGeom prst="ellipse">
            <a:avLst/>
          </a:prstGeom>
          <a:noFill/>
          <a:ln w="412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对角圆角 1"/>
          <p:cNvSpPr/>
          <p:nvPr/>
        </p:nvSpPr>
        <p:spPr>
          <a:xfrm>
            <a:off x="3772119" y="103273"/>
            <a:ext cx="2653048" cy="598867"/>
          </a:xfrm>
          <a:prstGeom prst="round2Diag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zh-CN" altLang="en-US" sz="3600" b="1" dirty="0"/>
              <a:t>信息整合</a:t>
            </a:r>
            <a:endParaRPr lang="zh-CN" altLang="en-US" sz="3600" b="1" dirty="0"/>
          </a:p>
        </p:txBody>
      </p:sp>
      <p:sp>
        <p:nvSpPr>
          <p:cNvPr id="6" name="圆角矩形 4"/>
          <p:cNvSpPr/>
          <p:nvPr>
            <p:custDataLst>
              <p:tags r:id="rId9"/>
            </p:custDataLst>
          </p:nvPr>
        </p:nvSpPr>
        <p:spPr>
          <a:xfrm>
            <a:off x="6640295" y="251460"/>
            <a:ext cx="1476376" cy="390525"/>
          </a:xfrm>
          <a:prstGeom prst="roundRect">
            <a:avLst/>
          </a:prstGeom>
          <a:gradFill>
            <a:gsLst>
              <a:gs pos="96000">
                <a:schemeClr val="accent6">
                  <a:lumMod val="60000"/>
                  <a:lumOff val="40000"/>
                </a:schemeClr>
              </a:gs>
              <a:gs pos="0">
                <a:srgbClr val="FFDC9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effectLst/>
              </a:rPr>
              <a:t>选拔方式</a:t>
            </a:r>
            <a:endParaRPr lang="zh-CN" sz="2400" dirty="0">
              <a:solidFill>
                <a:schemeClr val="tx1"/>
              </a:solidFill>
              <a:effectLst/>
            </a:endParaRPr>
          </a:p>
        </p:txBody>
      </p:sp>
      <p:sp>
        <p:nvSpPr>
          <p:cNvPr id="14" name="圆角矩形 4"/>
          <p:cNvSpPr/>
          <p:nvPr>
            <p:custDataLst>
              <p:tags r:id="rId10"/>
            </p:custDataLst>
          </p:nvPr>
        </p:nvSpPr>
        <p:spPr>
          <a:xfrm>
            <a:off x="8129549" y="271237"/>
            <a:ext cx="1757857" cy="390525"/>
          </a:xfrm>
          <a:prstGeom prst="roundRect">
            <a:avLst/>
          </a:prstGeom>
          <a:gradFill>
            <a:gsLst>
              <a:gs pos="96000">
                <a:schemeClr val="accent6">
                  <a:lumMod val="60000"/>
                  <a:lumOff val="40000"/>
                </a:schemeClr>
              </a:gs>
              <a:gs pos="0">
                <a:srgbClr val="FFDC9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tx1"/>
                </a:solidFill>
                <a:effectLst/>
              </a:rPr>
              <a:t>+</a:t>
            </a:r>
            <a:r>
              <a:rPr lang="zh-CN" altLang="en-US" sz="2400" dirty="0">
                <a:solidFill>
                  <a:schemeClr val="tx1"/>
                </a:solidFill>
                <a:effectLst/>
              </a:rPr>
              <a:t>原因</a:t>
            </a:r>
            <a:r>
              <a:rPr lang="en-US" altLang="zh-CN" sz="2400" dirty="0">
                <a:solidFill>
                  <a:schemeClr val="tx1"/>
                </a:solidFill>
                <a:effectLst/>
              </a:rPr>
              <a:t>/</a:t>
            </a:r>
            <a:r>
              <a:rPr lang="zh-CN" altLang="en-US" sz="2400" dirty="0">
                <a:solidFill>
                  <a:schemeClr val="tx1"/>
                </a:solidFill>
                <a:effectLst/>
              </a:rPr>
              <a:t>目的</a:t>
            </a:r>
            <a:endParaRPr lang="zh-CN" sz="2400" dirty="0">
              <a:solidFill>
                <a:schemeClr val="tx1"/>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ox(in)">
                                      <p:cBhvr>
                                        <p:cTn id="7" dur="2000"/>
                                        <p:tgtEl>
                                          <p:spTgt spid="100"/>
                                        </p:tgtEl>
                                      </p:cBhvr>
                                    </p:animEffect>
                                  </p:childTnLst>
                                </p:cTn>
                              </p:par>
                              <p:par>
                                <p:cTn id="8" presetID="4" presetClass="entr" presetSubtype="16" fill="hold"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box(in)">
                                      <p:cBhvr>
                                        <p:cTn id="10" dur="2000"/>
                                        <p:tgtEl>
                                          <p:spTgt spid="102"/>
                                        </p:tgtEl>
                                      </p:cBhvr>
                                    </p:animEffect>
                                  </p:childTnLst>
                                </p:cTn>
                              </p:par>
                              <p:par>
                                <p:cTn id="11" presetID="4" presetClass="entr" presetSubtype="16" fill="hold"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box(in)">
                                      <p:cBhvr>
                                        <p:cTn id="13" dur="2000"/>
                                        <p:tgtEl>
                                          <p:spTgt spid="10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nodeType="clickEffect">
                                  <p:stCondLst>
                                    <p:cond delay="0"/>
                                  </p:stCondLst>
                                  <p:childTnLst>
                                    <p:set>
                                      <p:cBhvr>
                                        <p:cTn id="53" dur="1" fill="hold">
                                          <p:stCondLst>
                                            <p:cond delay="0"/>
                                          </p:stCondLst>
                                        </p:cTn>
                                        <p:tgtEl>
                                          <p:spTgt spid="7">
                                            <p:txEl>
                                              <p:pRg st="2" end="2"/>
                                            </p:txEl>
                                          </p:spTgt>
                                        </p:tgtEl>
                                        <p:attrNameLst>
                                          <p:attrName>style.visibility</p:attrName>
                                        </p:attrNameLst>
                                      </p:cBhvr>
                                      <p:to>
                                        <p:strVal val="visible"/>
                                      </p:to>
                                    </p:set>
                                    <p:animEffect transition="in" filter="box(in)">
                                      <p:cBhvr>
                                        <p:cTn id="54" dur="2000"/>
                                        <p:tgtEl>
                                          <p:spTgt spid="7">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ntr" presetSubtype="16" fill="hold" nodeType="clickEffect">
                                  <p:stCondLst>
                                    <p:cond delay="0"/>
                                  </p:stCondLst>
                                  <p:childTnLst>
                                    <p:set>
                                      <p:cBhvr>
                                        <p:cTn id="58" dur="1" fill="hold">
                                          <p:stCondLst>
                                            <p:cond delay="0"/>
                                          </p:stCondLst>
                                        </p:cTn>
                                        <p:tgtEl>
                                          <p:spTgt spid="7">
                                            <p:txEl>
                                              <p:pRg st="4" end="4"/>
                                            </p:txEl>
                                          </p:spTgt>
                                        </p:tgtEl>
                                        <p:attrNameLst>
                                          <p:attrName>style.visibility</p:attrName>
                                        </p:attrNameLst>
                                      </p:cBhvr>
                                      <p:to>
                                        <p:strVal val="visible"/>
                                      </p:to>
                                    </p:set>
                                    <p:animEffect transition="in" filter="box(in)">
                                      <p:cBhvr>
                                        <p:cTn id="59" dur="2000"/>
                                        <p:tgtEl>
                                          <p:spTgt spid="7">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bldLvl="0" animBg="1"/>
      <p:bldP spid="11" grpId="0" bldLvl="0" animBg="1"/>
      <p:bldP spid="12" grpId="0" bldLvl="0" animBg="1"/>
      <p:bldP spid="13" grpId="0" bldLvl="0" animBg="1"/>
      <p:bldP spid="2" grpId="0" animBg="1"/>
      <p:bldP spid="6" grpId="0" bldLvl="0" animBg="1"/>
      <p:bldP spid="1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2138888" y="2318774"/>
            <a:ext cx="8585984" cy="3235066"/>
          </a:xfrm>
          <a:prstGeom prst="rect">
            <a:avLst/>
          </a:prstGeom>
        </p:spPr>
      </p:pic>
      <p:sp>
        <p:nvSpPr>
          <p:cNvPr id="14" name="矩形 13"/>
          <p:cNvSpPr/>
          <p:nvPr/>
        </p:nvSpPr>
        <p:spPr>
          <a:xfrm>
            <a:off x="578724" y="1660086"/>
            <a:ext cx="11587396" cy="41187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777135" y="3037476"/>
            <a:ext cx="7590486" cy="368300"/>
          </a:xfrm>
          <a:prstGeom prst="rect">
            <a:avLst/>
          </a:prstGeom>
          <a:noFill/>
        </p:spPr>
        <p:txBody>
          <a:bodyPr wrap="square" rtlCol="0" anchor="t">
            <a:spAutoFit/>
          </a:bodyPr>
          <a:lstStyle>
            <a:defPPr>
              <a:defRPr lang="zh-CN"/>
            </a:defPPr>
            <a:lvl1pPr>
              <a:defRPr b="0" i="0">
                <a:solidFill>
                  <a:srgbClr val="212529"/>
                </a:solidFill>
                <a:effectLst/>
                <a:latin typeface="Nunito" pitchFamily="2" charset="0"/>
              </a:defRPr>
            </a:lvl1pPr>
          </a:lstStyle>
          <a:p>
            <a:pPr lvl="0" algn="just">
              <a:buClrTx/>
              <a:buSzTx/>
              <a:buFontTx/>
            </a:pPr>
            <a:r>
              <a:rPr lang="zh-CN" altLang="en-US" sz="2400" dirty="0">
                <a:solidFill>
                  <a:schemeClr val="tx1"/>
                </a:solidFill>
                <a:latin typeface="+mn-lt"/>
                <a:sym typeface="+mn-ea"/>
              </a:rPr>
              <a:t>a sense of responsibility</a:t>
            </a:r>
            <a:endParaRPr lang="zh-CN" altLang="en-US" sz="2400" dirty="0">
              <a:solidFill>
                <a:schemeClr val="tx1"/>
              </a:solidFill>
              <a:latin typeface="+mn-lt"/>
              <a:sym typeface="+mn-ea"/>
            </a:endParaRPr>
          </a:p>
        </p:txBody>
      </p:sp>
      <p:sp>
        <p:nvSpPr>
          <p:cNvPr id="6" name="文本框 5"/>
          <p:cNvSpPr txBox="1"/>
          <p:nvPr/>
        </p:nvSpPr>
        <p:spPr>
          <a:xfrm>
            <a:off x="328412" y="257578"/>
            <a:ext cx="4836016" cy="523220"/>
          </a:xfrm>
          <a:prstGeom prst="rect">
            <a:avLst/>
          </a:prstGeom>
          <a:noFill/>
        </p:spPr>
        <p:txBody>
          <a:bodyPr wrap="square" rtlCol="0">
            <a:spAutoFit/>
          </a:bodyPr>
          <a:lstStyle/>
          <a:p>
            <a:r>
              <a:rPr lang="en-US" altLang="zh-CN" sz="2800" b="1" dirty="0"/>
              <a:t>3. Job requirements</a:t>
            </a:r>
            <a:endParaRPr lang="zh-CN" altLang="en-US" sz="2800" b="1" dirty="0"/>
          </a:p>
        </p:txBody>
      </p:sp>
      <p:sp>
        <p:nvSpPr>
          <p:cNvPr id="9" name="文本框 8"/>
          <p:cNvSpPr txBox="1"/>
          <p:nvPr/>
        </p:nvSpPr>
        <p:spPr>
          <a:xfrm>
            <a:off x="1979959" y="1506093"/>
            <a:ext cx="10836910" cy="460375"/>
          </a:xfrm>
          <a:prstGeom prst="rect">
            <a:avLst/>
          </a:prstGeom>
          <a:noFill/>
        </p:spPr>
        <p:txBody>
          <a:bodyPr wrap="square" rtlCol="0" anchor="t">
            <a:spAutoFit/>
          </a:bodyPr>
          <a:lstStyle>
            <a:defPPr>
              <a:defRPr lang="zh-CN"/>
            </a:defPPr>
            <a:lvl1pPr>
              <a:defRPr b="0" i="0">
                <a:solidFill>
                  <a:srgbClr val="212529"/>
                </a:solidFill>
                <a:effectLst/>
                <a:latin typeface="Nunito" pitchFamily="2" charset="0"/>
              </a:defRPr>
            </a:lvl1pPr>
          </a:lstStyle>
          <a:p>
            <a:pPr lvl="0" algn="just">
              <a:buClrTx/>
              <a:buSzTx/>
              <a:buFontTx/>
            </a:pPr>
            <a:r>
              <a:rPr lang="zh-CN" altLang="en-US" sz="2400" dirty="0">
                <a:solidFill>
                  <a:schemeClr val="tx1"/>
                </a:solidFill>
                <a:latin typeface="+mn-lt"/>
                <a:sym typeface="+mn-ea"/>
              </a:rPr>
              <a:t>Fluency in oral English communication and mastery of English writing </a:t>
            </a:r>
            <a:endParaRPr lang="zh-CN" altLang="en-US" sz="2400" dirty="0">
              <a:solidFill>
                <a:schemeClr val="tx1"/>
              </a:solidFill>
              <a:latin typeface="+mn-lt"/>
              <a:sym typeface="+mn-ea"/>
            </a:endParaRPr>
          </a:p>
        </p:txBody>
      </p:sp>
      <p:sp>
        <p:nvSpPr>
          <p:cNvPr id="13" name="文本框 12"/>
          <p:cNvSpPr txBox="1"/>
          <p:nvPr/>
        </p:nvSpPr>
        <p:spPr>
          <a:xfrm>
            <a:off x="1777135" y="3447215"/>
            <a:ext cx="11064729" cy="461665"/>
          </a:xfrm>
          <a:prstGeom prst="rect">
            <a:avLst/>
          </a:prstGeom>
          <a:noFill/>
        </p:spPr>
        <p:txBody>
          <a:bodyPr wrap="square" rtlCol="0" anchor="t">
            <a:spAutoFit/>
          </a:bodyPr>
          <a:lstStyle>
            <a:defPPr>
              <a:defRPr lang="zh-CN"/>
            </a:defPPr>
            <a:lvl1pPr>
              <a:defRPr b="0" i="0">
                <a:solidFill>
                  <a:srgbClr val="212529"/>
                </a:solidFill>
                <a:effectLst/>
                <a:latin typeface="Nunito" pitchFamily="2" charset="0"/>
              </a:defRPr>
            </a:lvl1pPr>
          </a:lstStyle>
          <a:p>
            <a:pPr lvl="0" algn="just">
              <a:buClrTx/>
              <a:buSzTx/>
              <a:buFontTx/>
            </a:pPr>
            <a:r>
              <a:rPr lang="en-US" altLang="zh-CN" sz="2400" dirty="0">
                <a:solidFill>
                  <a:schemeClr val="tx1"/>
                </a:solidFill>
                <a:latin typeface="+mn-lt"/>
                <a:sym typeface="+mn-ea"/>
              </a:rPr>
              <a:t>a </a:t>
            </a:r>
            <a:r>
              <a:rPr lang="zh-CN" altLang="en-US" sz="2400" dirty="0">
                <a:solidFill>
                  <a:schemeClr val="tx1"/>
                </a:solidFill>
                <a:latin typeface="+mn-lt"/>
                <a:sym typeface="+mn-ea"/>
              </a:rPr>
              <a:t>strong ability to work under pressure</a:t>
            </a:r>
            <a:endParaRPr lang="zh-CN" altLang="en-US" sz="2400" dirty="0">
              <a:solidFill>
                <a:schemeClr val="tx1"/>
              </a:solidFill>
              <a:latin typeface="+mn-lt"/>
              <a:sym typeface="+mn-ea"/>
            </a:endParaRPr>
          </a:p>
        </p:txBody>
      </p:sp>
      <p:sp>
        <p:nvSpPr>
          <p:cNvPr id="15" name="文本框 14"/>
          <p:cNvSpPr txBox="1"/>
          <p:nvPr/>
        </p:nvSpPr>
        <p:spPr>
          <a:xfrm>
            <a:off x="1774633" y="4228577"/>
            <a:ext cx="4037705" cy="461665"/>
          </a:xfrm>
          <a:prstGeom prst="rect">
            <a:avLst/>
          </a:prstGeom>
          <a:noFill/>
        </p:spPr>
        <p:txBody>
          <a:bodyPr wrap="square" rtlCol="0" anchor="t">
            <a:spAutoFit/>
          </a:bodyPr>
          <a:lstStyle>
            <a:defPPr>
              <a:defRPr lang="zh-CN"/>
            </a:defPPr>
            <a:lvl1pPr>
              <a:defRPr b="0" i="0">
                <a:solidFill>
                  <a:srgbClr val="212529"/>
                </a:solidFill>
                <a:effectLst/>
                <a:latin typeface="Nunito" pitchFamily="2" charset="0"/>
              </a:defRPr>
            </a:lvl1pPr>
          </a:lstStyle>
          <a:p>
            <a:pPr lvl="0" algn="just">
              <a:buClrTx/>
              <a:buSzTx/>
              <a:buFontTx/>
            </a:pPr>
            <a:r>
              <a:rPr lang="zh-CN" altLang="en-US" sz="2400" dirty="0">
                <a:solidFill>
                  <a:schemeClr val="tx1"/>
                </a:solidFill>
                <a:latin typeface="+mn-lt"/>
                <a:sym typeface="+mn-ea"/>
              </a:rPr>
              <a:t>a specific interest in education</a:t>
            </a:r>
            <a:endParaRPr lang="zh-CN" altLang="en-US" sz="2400" dirty="0">
              <a:solidFill>
                <a:schemeClr val="tx1"/>
              </a:solidFill>
              <a:latin typeface="+mn-lt"/>
              <a:sym typeface="+mn-ea"/>
            </a:endParaRPr>
          </a:p>
        </p:txBody>
      </p:sp>
      <p:sp>
        <p:nvSpPr>
          <p:cNvPr id="19" name="文本框 18"/>
          <p:cNvSpPr txBox="1"/>
          <p:nvPr/>
        </p:nvSpPr>
        <p:spPr>
          <a:xfrm>
            <a:off x="1777135" y="3844334"/>
            <a:ext cx="9517487" cy="461665"/>
          </a:xfrm>
          <a:prstGeom prst="rect">
            <a:avLst/>
          </a:prstGeom>
          <a:noFill/>
        </p:spPr>
        <p:txBody>
          <a:bodyPr wrap="square" rtlCol="0" anchor="t">
            <a:spAutoFit/>
          </a:bodyPr>
          <a:lstStyle>
            <a:defPPr>
              <a:defRPr lang="zh-CN"/>
            </a:defPPr>
            <a:lvl1pPr>
              <a:defRPr b="0" i="0">
                <a:solidFill>
                  <a:srgbClr val="212529"/>
                </a:solidFill>
                <a:effectLst/>
                <a:latin typeface="Nunito" pitchFamily="2" charset="0"/>
              </a:defRPr>
            </a:lvl1pPr>
          </a:lstStyle>
          <a:p>
            <a:pPr lvl="0" algn="just">
              <a:buClrTx/>
              <a:buSzTx/>
              <a:buFontTx/>
            </a:pPr>
            <a:r>
              <a:rPr lang="zh-CN" altLang="en-US" sz="2400" dirty="0">
                <a:solidFill>
                  <a:schemeClr val="tx1"/>
                </a:solidFill>
                <a:latin typeface="+mn-lt"/>
                <a:sym typeface="+mn-ea"/>
              </a:rPr>
              <a:t>a compassionate and positive attitude</a:t>
            </a:r>
            <a:endParaRPr lang="zh-CN" altLang="en-US" sz="2400" dirty="0">
              <a:solidFill>
                <a:schemeClr val="tx1"/>
              </a:solidFill>
              <a:latin typeface="+mn-lt"/>
              <a:sym typeface="+mn-ea"/>
            </a:endParaRPr>
          </a:p>
        </p:txBody>
      </p:sp>
      <p:pic>
        <p:nvPicPr>
          <p:cNvPr id="103" name="图片 102"/>
          <p:cNvPicPr/>
          <p:nvPr/>
        </p:nvPicPr>
        <p:blipFill>
          <a:blip r:embed="rId2">
            <a:clrChange>
              <a:clrFrom>
                <a:srgbClr val="FEFEFE">
                  <a:alpha val="100000"/>
                </a:srgbClr>
              </a:clrFrom>
              <a:clrTo>
                <a:srgbClr val="FEFEFE">
                  <a:alpha val="100000"/>
                  <a:alpha val="0"/>
                </a:srgbClr>
              </a:clrTo>
            </a:clrChange>
          </a:blip>
          <a:stretch>
            <a:fillRect/>
          </a:stretch>
        </p:blipFill>
        <p:spPr>
          <a:xfrm>
            <a:off x="8223964" y="54366"/>
            <a:ext cx="1625286" cy="1605720"/>
          </a:xfrm>
          <a:prstGeom prst="rect">
            <a:avLst/>
          </a:prstGeom>
          <a:noFill/>
          <a:ln w="9525">
            <a:noFill/>
          </a:ln>
        </p:spPr>
      </p:pic>
      <p:sp>
        <p:nvSpPr>
          <p:cNvPr id="2" name="圆角矩形 4"/>
          <p:cNvSpPr/>
          <p:nvPr>
            <p:custDataLst>
              <p:tags r:id="rId3"/>
            </p:custDataLst>
          </p:nvPr>
        </p:nvSpPr>
        <p:spPr>
          <a:xfrm>
            <a:off x="5202020" y="329338"/>
            <a:ext cx="1476376" cy="390525"/>
          </a:xfrm>
          <a:prstGeom prst="roundRect">
            <a:avLst/>
          </a:prstGeom>
          <a:gradFill>
            <a:gsLst>
              <a:gs pos="96000">
                <a:schemeClr val="accent6">
                  <a:lumMod val="60000"/>
                  <a:lumOff val="40000"/>
                </a:schemeClr>
              </a:gs>
              <a:gs pos="0">
                <a:srgbClr val="FFDC9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effectLst/>
              </a:rPr>
              <a:t>报名要求</a:t>
            </a:r>
            <a:endParaRPr lang="zh-CN" sz="2400" dirty="0">
              <a:solidFill>
                <a:schemeClr val="tx1"/>
              </a:solidFill>
              <a:effectLst/>
            </a:endParaRPr>
          </a:p>
        </p:txBody>
      </p:sp>
      <p:sp>
        <p:nvSpPr>
          <p:cNvPr id="16" name="文本框 15"/>
          <p:cNvSpPr txBox="1"/>
          <p:nvPr/>
        </p:nvSpPr>
        <p:spPr>
          <a:xfrm>
            <a:off x="578725" y="1482332"/>
            <a:ext cx="1401234" cy="461665"/>
          </a:xfrm>
          <a:prstGeom prst="rect">
            <a:avLst/>
          </a:prstGeom>
          <a:noFill/>
        </p:spPr>
        <p:txBody>
          <a:bodyPr wrap="square" rtlCol="0">
            <a:spAutoFit/>
          </a:bodyPr>
          <a:lstStyle/>
          <a:p>
            <a:r>
              <a:rPr lang="en-US" altLang="zh-CN" sz="2400" b="1" dirty="0">
                <a:highlight>
                  <a:srgbClr val="FFFF00"/>
                </a:highlight>
              </a:rPr>
              <a:t>Language </a:t>
            </a:r>
            <a:endParaRPr lang="zh-CN" altLang="en-US" sz="2400" b="1" dirty="0">
              <a:highlight>
                <a:srgbClr val="FFFF00"/>
              </a:highlight>
            </a:endParaRPr>
          </a:p>
        </p:txBody>
      </p:sp>
      <p:sp>
        <p:nvSpPr>
          <p:cNvPr id="18" name="文本框 17"/>
          <p:cNvSpPr txBox="1"/>
          <p:nvPr/>
        </p:nvSpPr>
        <p:spPr>
          <a:xfrm>
            <a:off x="578725" y="1996283"/>
            <a:ext cx="2396822" cy="461665"/>
          </a:xfrm>
          <a:prstGeom prst="rect">
            <a:avLst/>
          </a:prstGeom>
          <a:noFill/>
        </p:spPr>
        <p:txBody>
          <a:bodyPr wrap="square" rtlCol="0">
            <a:spAutoFit/>
          </a:bodyPr>
          <a:lstStyle/>
          <a:p>
            <a:r>
              <a:rPr lang="en-US" altLang="zh-CN" sz="2400" b="1" dirty="0">
                <a:highlight>
                  <a:srgbClr val="FFFF00"/>
                </a:highlight>
              </a:rPr>
              <a:t>Communication </a:t>
            </a:r>
            <a:endParaRPr lang="zh-CN" altLang="en-US" sz="2400" b="1" dirty="0">
              <a:highlight>
                <a:srgbClr val="FFFF00"/>
              </a:highlight>
            </a:endParaRPr>
          </a:p>
        </p:txBody>
      </p:sp>
      <p:sp>
        <p:nvSpPr>
          <p:cNvPr id="21" name="文本框 20"/>
          <p:cNvSpPr txBox="1"/>
          <p:nvPr/>
        </p:nvSpPr>
        <p:spPr>
          <a:xfrm>
            <a:off x="2827519" y="1996282"/>
            <a:ext cx="8100310" cy="461665"/>
          </a:xfrm>
          <a:prstGeom prst="rect">
            <a:avLst/>
          </a:prstGeom>
          <a:noFill/>
        </p:spPr>
        <p:txBody>
          <a:bodyPr wrap="square" rtlCol="0" anchor="t">
            <a:spAutoFit/>
          </a:bodyPr>
          <a:lstStyle>
            <a:defPPr>
              <a:defRPr lang="zh-CN"/>
            </a:defPPr>
            <a:lvl1pPr lvl="0" algn="just">
              <a:buClrTx/>
              <a:buSzTx/>
              <a:buFontTx/>
              <a:defRPr sz="2400" b="0" i="0">
                <a:effectLst/>
              </a:defRPr>
            </a:lvl1pPr>
          </a:lstStyle>
          <a:p>
            <a:r>
              <a:rPr lang="zh-CN" altLang="en-US" dirty="0">
                <a:sym typeface="+mn-ea"/>
              </a:rPr>
              <a:t>Outstanding interpersonal and presentation abilities</a:t>
            </a:r>
            <a:endParaRPr lang="zh-CN" altLang="en-US" dirty="0"/>
          </a:p>
        </p:txBody>
      </p:sp>
      <p:sp>
        <p:nvSpPr>
          <p:cNvPr id="22" name="文本框 21"/>
          <p:cNvSpPr txBox="1"/>
          <p:nvPr/>
        </p:nvSpPr>
        <p:spPr>
          <a:xfrm>
            <a:off x="578724" y="2533943"/>
            <a:ext cx="2396822" cy="461665"/>
          </a:xfrm>
          <a:prstGeom prst="rect">
            <a:avLst/>
          </a:prstGeom>
          <a:noFill/>
        </p:spPr>
        <p:txBody>
          <a:bodyPr wrap="square" rtlCol="0">
            <a:spAutoFit/>
          </a:bodyPr>
          <a:lstStyle/>
          <a:p>
            <a:r>
              <a:rPr lang="en-US" altLang="zh-CN" sz="2400" b="1" dirty="0">
                <a:highlight>
                  <a:srgbClr val="FFFF00"/>
                </a:highlight>
              </a:rPr>
              <a:t>Class Knowledge</a:t>
            </a:r>
            <a:endParaRPr lang="zh-CN" altLang="en-US" sz="2400" b="1" dirty="0">
              <a:highlight>
                <a:srgbClr val="FFFF00"/>
              </a:highlight>
            </a:endParaRPr>
          </a:p>
        </p:txBody>
      </p:sp>
      <p:sp>
        <p:nvSpPr>
          <p:cNvPr id="24" name="文本框 23"/>
          <p:cNvSpPr txBox="1"/>
          <p:nvPr/>
        </p:nvSpPr>
        <p:spPr>
          <a:xfrm>
            <a:off x="2827519" y="2542909"/>
            <a:ext cx="8608172" cy="461665"/>
          </a:xfrm>
          <a:prstGeom prst="rect">
            <a:avLst/>
          </a:prstGeom>
          <a:noFill/>
        </p:spPr>
        <p:txBody>
          <a:bodyPr wrap="square" rtlCol="0" anchor="t">
            <a:spAutoFit/>
          </a:bodyPr>
          <a:lstStyle>
            <a:defPPr>
              <a:defRPr lang="zh-CN"/>
            </a:defPPr>
            <a:lvl1pPr lvl="0" algn="just">
              <a:buClrTx/>
              <a:buSzTx/>
              <a:buFontTx/>
              <a:defRPr sz="2400" b="0" i="0">
                <a:effectLst/>
              </a:defRPr>
            </a:lvl1pPr>
          </a:lstStyle>
          <a:p>
            <a:r>
              <a:rPr lang="zh-CN" altLang="en-US" dirty="0">
                <a:sym typeface="+mn-ea"/>
              </a:rPr>
              <a:t>Solid understanding of classroom activities and teaching </a:t>
            </a:r>
            <a:r>
              <a:rPr lang="en-US" altLang="zh-CN" dirty="0">
                <a:sym typeface="+mn-ea"/>
              </a:rPr>
              <a:t>procedures</a:t>
            </a:r>
            <a:endParaRPr lang="zh-CN" altLang="en-US" dirty="0">
              <a:sym typeface="+mn-ea"/>
            </a:endParaRPr>
          </a:p>
        </p:txBody>
      </p:sp>
      <p:sp>
        <p:nvSpPr>
          <p:cNvPr id="25" name="文本框 24"/>
          <p:cNvSpPr txBox="1"/>
          <p:nvPr/>
        </p:nvSpPr>
        <p:spPr>
          <a:xfrm>
            <a:off x="578724" y="3044960"/>
            <a:ext cx="2396822" cy="461665"/>
          </a:xfrm>
          <a:prstGeom prst="rect">
            <a:avLst/>
          </a:prstGeom>
          <a:noFill/>
        </p:spPr>
        <p:txBody>
          <a:bodyPr wrap="square" rtlCol="0">
            <a:spAutoFit/>
          </a:bodyPr>
          <a:lstStyle/>
          <a:p>
            <a:r>
              <a:rPr lang="en-US" altLang="zh-CN" sz="2400" b="1" dirty="0">
                <a:highlight>
                  <a:srgbClr val="FFFF00"/>
                </a:highlight>
              </a:rPr>
              <a:t>Others </a:t>
            </a:r>
            <a:endParaRPr lang="zh-CN" altLang="en-US" sz="2400" b="1" dirty="0">
              <a:highlight>
                <a:srgbClr val="FFFF00"/>
              </a:highlight>
            </a:endParaRPr>
          </a:p>
        </p:txBody>
      </p:sp>
      <p:sp>
        <p:nvSpPr>
          <p:cNvPr id="26" name="文本框 25"/>
          <p:cNvSpPr txBox="1"/>
          <p:nvPr/>
        </p:nvSpPr>
        <p:spPr>
          <a:xfrm>
            <a:off x="794479" y="5066675"/>
            <a:ext cx="10133350" cy="923330"/>
          </a:xfrm>
          <a:prstGeom prst="rect">
            <a:avLst/>
          </a:prstGeom>
          <a:noFill/>
        </p:spPr>
        <p:txBody>
          <a:bodyPr wrap="square" rtlCol="0">
            <a:spAutoFit/>
          </a:bodyPr>
          <a:lstStyle>
            <a:defPPr>
              <a:defRPr lang="zh-CN"/>
            </a:defPPr>
            <a:lvl1pPr>
              <a:defRPr sz="2400">
                <a:latin typeface="Arial Black" panose="020B0A04020102020204" pitchFamily="34" charset="0"/>
              </a:defRPr>
            </a:lvl1pPr>
          </a:lstStyle>
          <a:p>
            <a:r>
              <a:rPr lang="en-US" altLang="zh-CN" dirty="0"/>
              <a:t>You are expected to/ must be….</a:t>
            </a:r>
            <a:endParaRPr lang="en-US" altLang="zh-CN" dirty="0"/>
          </a:p>
          <a:p>
            <a:r>
              <a:rPr lang="en-US" altLang="zh-CN" dirty="0"/>
              <a:t>… is a must/ an essential/ preferred.</a:t>
            </a:r>
            <a:endParaRPr lang="en-US" altLang="zh-CN" dirty="0"/>
          </a:p>
          <a:p>
            <a:r>
              <a:rPr lang="en-US" altLang="zh-CN" dirty="0"/>
              <a:t>… will give you an advantage / edge over other candidates.  </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barn(inVertical)">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barn(inVertical)">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barn(inVertical)">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barn(inVertical)">
                                      <p:cBhvr>
                                        <p:cTn id="73" dur="5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9" grpId="0"/>
      <p:bldP spid="13" grpId="0"/>
      <p:bldP spid="15" grpId="0"/>
      <p:bldP spid="19" grpId="0"/>
      <p:bldP spid="2" grpId="0" bldLvl="0" animBg="1"/>
      <p:bldP spid="16" grpId="0"/>
      <p:bldP spid="18" grpId="0"/>
      <p:bldP spid="21" grpId="0"/>
      <p:bldP spid="22" grpId="0"/>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631290" y="2612994"/>
            <a:ext cx="11031855" cy="2676525"/>
          </a:xfrm>
          <a:prstGeom prst="rect">
            <a:avLst/>
          </a:prstGeom>
          <a:noFill/>
        </p:spPr>
        <p:txBody>
          <a:bodyPr wrap="square" rtlCol="0" anchor="t">
            <a:spAutoFit/>
          </a:bodyPr>
          <a:lstStyle>
            <a:defPPr>
              <a:defRPr lang="zh-CN"/>
            </a:defPPr>
            <a:lvl1pPr>
              <a:defRPr b="0" i="0">
                <a:solidFill>
                  <a:srgbClr val="212529"/>
                </a:solidFill>
                <a:effectLst/>
                <a:latin typeface="Nunito" pitchFamily="2" charset="0"/>
              </a:defRPr>
            </a:lvl1pPr>
          </a:lstStyle>
          <a:p>
            <a:pPr lvl="0" algn="just">
              <a:buClrTx/>
              <a:buSzTx/>
              <a:buFontTx/>
            </a:pPr>
            <a:r>
              <a:rPr lang="zh-CN" altLang="en-US" sz="2400" b="1" i="1" dirty="0">
                <a:solidFill>
                  <a:schemeClr val="tx1"/>
                </a:solidFill>
                <a:latin typeface="Times New Roman" panose="02020603050405020304" pitchFamily="18" charset="0"/>
                <a:cs typeface="Times New Roman" panose="02020603050405020304" pitchFamily="18" charset="0"/>
                <a:sym typeface="+mn-ea"/>
              </a:rPr>
              <a:t>To excel in this role, you must demonstrate </a:t>
            </a:r>
            <a:r>
              <a:rPr lang="en-US" altLang="zh-CN" sz="2400" b="1" i="1" dirty="0">
                <a:solidFill>
                  <a:schemeClr val="tx1"/>
                </a:solidFill>
                <a:latin typeface="Times New Roman" panose="02020603050405020304" pitchFamily="18" charset="0"/>
                <a:cs typeface="Times New Roman" panose="02020603050405020304" pitchFamily="18" charset="0"/>
                <a:sym typeface="+mn-ea"/>
              </a:rPr>
              <a:t>(</a:t>
            </a:r>
            <a:r>
              <a:rPr lang="en-US" altLang="zh-CN" sz="2400" b="1" i="1" dirty="0" err="1">
                <a:solidFill>
                  <a:schemeClr val="tx1"/>
                </a:solidFill>
                <a:latin typeface="Times New Roman" panose="02020603050405020304" pitchFamily="18" charset="0"/>
                <a:cs typeface="Times New Roman" panose="02020603050405020304" pitchFamily="18" charset="0"/>
                <a:sym typeface="+mn-ea"/>
              </a:rPr>
              <a:t>vt.</a:t>
            </a:r>
            <a:r>
              <a:rPr lang="zh-CN" altLang="en-US" sz="2400" b="1" i="1" dirty="0">
                <a:solidFill>
                  <a:schemeClr val="tx1"/>
                </a:solidFill>
                <a:latin typeface="Times New Roman" panose="02020603050405020304" pitchFamily="18" charset="0"/>
                <a:cs typeface="Times New Roman" panose="02020603050405020304" pitchFamily="18" charset="0"/>
                <a:sym typeface="+mn-ea"/>
              </a:rPr>
              <a:t>表现出</a:t>
            </a:r>
            <a:r>
              <a:rPr lang="en-US" altLang="zh-CN" sz="2400" b="1" i="1" dirty="0">
                <a:solidFill>
                  <a:schemeClr val="tx1"/>
                </a:solidFill>
                <a:latin typeface="Times New Roman" panose="02020603050405020304" pitchFamily="18" charset="0"/>
                <a:cs typeface="Times New Roman" panose="02020603050405020304" pitchFamily="18" charset="0"/>
                <a:sym typeface="+mn-ea"/>
              </a:rPr>
              <a:t>)</a:t>
            </a:r>
            <a:r>
              <a:rPr lang="zh-CN" altLang="en-US" sz="2400" b="1" i="1" dirty="0">
                <a:solidFill>
                  <a:schemeClr val="tx1"/>
                </a:solidFill>
                <a:latin typeface="Times New Roman" panose="02020603050405020304" pitchFamily="18" charset="0"/>
                <a:cs typeface="Times New Roman" panose="02020603050405020304" pitchFamily="18" charset="0"/>
                <a:sym typeface="+mn-ea"/>
              </a:rPr>
              <a:t> excellent written and verbal communication skills, as well as in-depth knowledge of classroom activities and teaching methods.</a:t>
            </a:r>
            <a:endParaRPr lang="zh-CN" altLang="en-US" sz="2400" b="1" i="1" dirty="0">
              <a:solidFill>
                <a:schemeClr val="tx1"/>
              </a:solidFill>
              <a:latin typeface="Times New Roman" panose="02020603050405020304" pitchFamily="18" charset="0"/>
              <a:cs typeface="Times New Roman" panose="02020603050405020304" pitchFamily="18" charset="0"/>
              <a:sym typeface="+mn-ea"/>
            </a:endParaRPr>
          </a:p>
          <a:p>
            <a:pPr lvl="0" algn="just">
              <a:buClrTx/>
              <a:buSzTx/>
              <a:buFontTx/>
            </a:pPr>
            <a:endParaRPr lang="zh-CN" altLang="en-US" sz="2400" b="1" i="1" dirty="0">
              <a:solidFill>
                <a:schemeClr val="tx1"/>
              </a:solidFill>
              <a:latin typeface="Times New Roman" panose="02020603050405020304" pitchFamily="18" charset="0"/>
              <a:cs typeface="Times New Roman" panose="02020603050405020304" pitchFamily="18" charset="0"/>
              <a:sym typeface="+mn-ea"/>
            </a:endParaRPr>
          </a:p>
          <a:p>
            <a:pPr lvl="0" algn="just">
              <a:buClrTx/>
              <a:buSzTx/>
              <a:buFontTx/>
            </a:pPr>
            <a:r>
              <a:rPr lang="en-US" altLang="zh-CN" sz="2400" b="1" i="1" dirty="0">
                <a:solidFill>
                  <a:schemeClr val="tx1"/>
                </a:solidFill>
                <a:latin typeface="Times New Roman" panose="02020603050405020304" pitchFamily="18" charset="0"/>
                <a:cs typeface="Times New Roman" panose="02020603050405020304" pitchFamily="18" charset="0"/>
                <a:sym typeface="+mn-ea"/>
              </a:rPr>
              <a:t>To apply, you should be equipped with fluency in oral English communication and mastery of English writing. Solid understanding of classroom activities will </a:t>
            </a:r>
            <a:r>
              <a:rPr lang="en-US" altLang="zh-CN" sz="2400" b="1" i="1" u="sng" dirty="0">
                <a:solidFill>
                  <a:schemeClr val="tx1"/>
                </a:solidFill>
                <a:latin typeface="Times New Roman" panose="02020603050405020304" pitchFamily="18" charset="0"/>
                <a:cs typeface="Times New Roman" panose="02020603050405020304" pitchFamily="18" charset="0"/>
                <a:sym typeface="+mn-ea"/>
              </a:rPr>
              <a:t>also</a:t>
            </a:r>
            <a:r>
              <a:rPr lang="en-US" altLang="zh-CN" sz="2400" b="1" i="1" dirty="0">
                <a:solidFill>
                  <a:schemeClr val="tx1"/>
                </a:solidFill>
                <a:latin typeface="Times New Roman" panose="02020603050405020304" pitchFamily="18" charset="0"/>
                <a:cs typeface="Times New Roman" panose="02020603050405020304" pitchFamily="18" charset="0"/>
                <a:sym typeface="+mn-ea"/>
              </a:rPr>
              <a:t> give you an advantage/ edge over others.</a:t>
            </a:r>
            <a:endParaRPr lang="en-US" altLang="zh-CN" sz="2400" b="1" i="1" dirty="0">
              <a:solidFill>
                <a:schemeClr val="tx1"/>
              </a:solidFill>
              <a:latin typeface="Times New Roman" panose="02020603050405020304" pitchFamily="18" charset="0"/>
              <a:cs typeface="Times New Roman" panose="02020603050405020304" pitchFamily="18" charset="0"/>
              <a:sym typeface="+mn-ea"/>
            </a:endParaRPr>
          </a:p>
        </p:txBody>
      </p:sp>
      <p:sp>
        <p:nvSpPr>
          <p:cNvPr id="4" name="圆角矩形 4"/>
          <p:cNvSpPr/>
          <p:nvPr>
            <p:custDataLst>
              <p:tags r:id="rId1"/>
            </p:custDataLst>
          </p:nvPr>
        </p:nvSpPr>
        <p:spPr>
          <a:xfrm>
            <a:off x="3688245" y="329337"/>
            <a:ext cx="1476376" cy="390525"/>
          </a:xfrm>
          <a:prstGeom prst="roundRect">
            <a:avLst/>
          </a:prstGeom>
          <a:gradFill>
            <a:gsLst>
              <a:gs pos="96000">
                <a:schemeClr val="accent6">
                  <a:lumMod val="60000"/>
                  <a:lumOff val="40000"/>
                </a:schemeClr>
              </a:gs>
              <a:gs pos="0">
                <a:srgbClr val="FFDC9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effectLst/>
              </a:rPr>
              <a:t>必要衔接</a:t>
            </a:r>
            <a:endParaRPr lang="zh-CN" sz="2400" dirty="0">
              <a:solidFill>
                <a:schemeClr val="tx1"/>
              </a:solidFill>
              <a:effectLst/>
            </a:endParaRPr>
          </a:p>
        </p:txBody>
      </p:sp>
      <p:sp>
        <p:nvSpPr>
          <p:cNvPr id="10" name="文本框 9"/>
          <p:cNvSpPr txBox="1"/>
          <p:nvPr/>
        </p:nvSpPr>
        <p:spPr>
          <a:xfrm>
            <a:off x="631190" y="889801"/>
            <a:ext cx="4338375" cy="1200329"/>
          </a:xfrm>
          <a:prstGeom prst="rect">
            <a:avLst/>
          </a:prstGeom>
          <a:noFill/>
        </p:spPr>
        <p:txBody>
          <a:bodyPr wrap="square" rtlCol="0">
            <a:spAutoFit/>
          </a:bodyPr>
          <a:lstStyle/>
          <a:p>
            <a:r>
              <a:rPr lang="en-US" altLang="zh-CN" sz="2400" dirty="0">
                <a:latin typeface="Arial Black" panose="020B0A04020102020204" pitchFamily="34" charset="0"/>
              </a:rPr>
              <a:t>To apply, </a:t>
            </a:r>
            <a:endParaRPr lang="en-US" altLang="zh-CN" sz="2400" dirty="0">
              <a:latin typeface="Arial Black" panose="020B0A04020102020204" pitchFamily="34" charset="0"/>
            </a:endParaRPr>
          </a:p>
          <a:p>
            <a:r>
              <a:rPr lang="en-US" altLang="zh-CN" sz="2400" dirty="0">
                <a:latin typeface="Arial Black" panose="020B0A04020102020204" pitchFamily="34" charset="0"/>
              </a:rPr>
              <a:t>To be eligible (</a:t>
            </a:r>
            <a:r>
              <a:rPr lang="zh-CN" altLang="en-US" sz="2400" dirty="0">
                <a:latin typeface="Arial Black" panose="020B0A04020102020204" pitchFamily="34" charset="0"/>
              </a:rPr>
              <a:t>符合条件的</a:t>
            </a:r>
            <a:r>
              <a:rPr lang="en-US" altLang="zh-CN" sz="2400" dirty="0">
                <a:latin typeface="Arial Black" panose="020B0A04020102020204" pitchFamily="34" charset="0"/>
              </a:rPr>
              <a:t>),</a:t>
            </a:r>
            <a:endParaRPr lang="en-US" altLang="zh-CN" sz="2400" dirty="0">
              <a:latin typeface="Arial Black" panose="020B0A04020102020204" pitchFamily="34" charset="0"/>
            </a:endParaRPr>
          </a:p>
          <a:p>
            <a:r>
              <a:rPr lang="en-US" altLang="zh-CN" sz="2400" dirty="0">
                <a:latin typeface="Arial Black" panose="020B0A04020102020204" pitchFamily="34" charset="0"/>
              </a:rPr>
              <a:t>To excel in this role, </a:t>
            </a:r>
            <a:endParaRPr lang="en-US" altLang="zh-CN" sz="2400" dirty="0">
              <a:latin typeface="Arial Black" panose="020B0A04020102020204" pitchFamily="34" charset="0"/>
            </a:endParaRPr>
          </a:p>
        </p:txBody>
      </p:sp>
      <p:sp>
        <p:nvSpPr>
          <p:cNvPr id="5" name="文本框 4"/>
          <p:cNvSpPr txBox="1"/>
          <p:nvPr/>
        </p:nvSpPr>
        <p:spPr>
          <a:xfrm>
            <a:off x="328412" y="257578"/>
            <a:ext cx="3419129" cy="523220"/>
          </a:xfrm>
          <a:prstGeom prst="rect">
            <a:avLst/>
          </a:prstGeom>
          <a:noFill/>
        </p:spPr>
        <p:txBody>
          <a:bodyPr wrap="square" rtlCol="0">
            <a:spAutoFit/>
          </a:bodyPr>
          <a:lstStyle/>
          <a:p>
            <a:r>
              <a:rPr lang="en-US" altLang="zh-CN" sz="2800" b="1" dirty="0"/>
              <a:t>3. Job requirements</a:t>
            </a:r>
            <a:endParaRPr lang="zh-CN" altLang="en-US" sz="2800" b="1" dirty="0"/>
          </a:p>
        </p:txBody>
      </p:sp>
      <p:sp>
        <p:nvSpPr>
          <p:cNvPr id="8" name="圆角矩形 4"/>
          <p:cNvSpPr/>
          <p:nvPr>
            <p:custDataLst>
              <p:tags r:id="rId2"/>
            </p:custDataLst>
          </p:nvPr>
        </p:nvSpPr>
        <p:spPr>
          <a:xfrm>
            <a:off x="5202020" y="329338"/>
            <a:ext cx="1476376" cy="390525"/>
          </a:xfrm>
          <a:prstGeom prst="roundRect">
            <a:avLst/>
          </a:prstGeom>
          <a:gradFill>
            <a:gsLst>
              <a:gs pos="96000">
                <a:schemeClr val="accent6">
                  <a:lumMod val="60000"/>
                  <a:lumOff val="40000"/>
                </a:schemeClr>
              </a:gs>
              <a:gs pos="0">
                <a:srgbClr val="FFDC9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effectLst/>
              </a:rPr>
              <a:t>报名要求</a:t>
            </a:r>
            <a:endParaRPr lang="zh-CN" sz="2400" dirty="0">
              <a:solidFill>
                <a:schemeClr val="tx1"/>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ζ1-1"/>
  <p:tag name="KSO_WM_UNIT_ID" val="crop20201169_1*i*1"/>
  <p:tag name="KSO_WM_TEMPLATE_CATEGORY" val="crop"/>
  <p:tag name="KSO_WM_TEMPLATE_INDEX" val="20201169"/>
  <p:tag name="KSO_WM_UNIT_LAYERLEVEL" val="1"/>
  <p:tag name="KSO_WM_TAG_VERSION" val="1.0"/>
  <p:tag name="KSO_WM_BEAUTIFY_FLAG" val="#wm#"/>
  <p:tag name="KSO_WM_UNIT_TYPE" val="i"/>
  <p:tag name="KSO_WM_UNIT_INDEX" val="1"/>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UNIT_DIAGRAM_MODELTYPE" val="creativeCrop"/>
  <p:tag name="KSO_WM_UNIT_VALUE" val="523*528"/>
  <p:tag name="KSO_WM_UNIT_HIGHLIGHT" val="0"/>
  <p:tag name="KSO_WM_UNIT_COMPATIBLE" val="0"/>
  <p:tag name="KSO_WM_UNIT_DIAGRAM_ISNUMVISUAL" val="0"/>
  <p:tag name="KSO_WM_UNIT_DIAGRAM_ISREFERUNIT" val="0"/>
  <p:tag name="KSO_WM_DIAGRAM_GROUP_CODE" val="1670988117"/>
  <p:tag name="KSO_WM_UNIT_TYPE" val="ζ_h_d"/>
  <p:tag name="KSO_WM_UNIT_INDEX" val="1_1_6"/>
  <p:tag name="KSO_WM_UNIT_ID" val="crop20201169_1*ζ_h_d*1_1_6"/>
  <p:tag name="KSO_WM_TEMPLATE_CATEGORY" val="crop"/>
  <p:tag name="KSO_WM_TEMPLATE_INDEX" val="20201169"/>
  <p:tag name="KSO_WM_UNIT_LAYERLEVEL" val="1_1_1"/>
  <p:tag name="KSO_WM_TAG_VERSION" val="1.0"/>
  <p:tag name="KSO_WM_BEAUTIFY_FLAG" val="#wm#"/>
  <p:tag name="KSO_WM_BLIP_RECT_LEFT" val="0"/>
  <p:tag name="KSO_WM_BLIP_RECT_RIGHT" val="-187"/>
  <p:tag name="KSO_WM_BLIP_RECT_TOP" val="-175"/>
  <p:tag name="KSO_WM_BLIP_RECT_BOTTOM" val="-66"/>
  <p:tag name="KSO_WM_CREATIVE_CROP_ORG_WIDTH" val="458.01"/>
  <p:tag name="KSO_WM_CREATIVE_CROP_ORG_HEIGHT" val="540"/>
  <p:tag name="KSO_WM_CREATIVE_CROP_HEIGHT" val="459.769"/>
  <p:tag name="KSO_WM_CREATIVE_CROP_WIDTH" val="458.011"/>
  <p:tag name="KSO_WM_CREATIVE_CROP_VERSION" val="1"/>
  <p:tag name="KSO_WM_CREATIVE_CROP_TEMPLATE_ID" val="3126007"/>
  <p:tag name="KSO_WM_DIAGRAM_VIRTUALLY_FRAME" val="{&quot;height&quot;:290,&quot;left&quot;:635.95,&quot;top&quot;:-0.05,&quot;width&quot;:328.45}"/>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PA" val="v5.2.5"/>
  <p:tag name="PICTUREFILLRANGE" val="8c94030d-4d61-4035-9908-248edf846fc2"/>
  <p:tag name="KSO_WM_UNIT_DIAGRAM_MODELTYPE" val="creativeCrop"/>
  <p:tag name="KSO_WM_UNIT_HIGHLIGHT" val="0"/>
  <p:tag name="KSO_WM_UNIT_COMPATIBLE" val="0"/>
  <p:tag name="KSO_WM_UNIT_DIAGRAM_ISNUMVISUAL" val="0"/>
  <p:tag name="KSO_WM_UNIT_DIAGRAM_ISREFERUNIT" val="0"/>
  <p:tag name="KSO_WM_DIAGRAM_GROUP_CODE" val="1670988117"/>
  <p:tag name="KSO_WM_UNIT_TYPE" val="ζ_h_d"/>
  <p:tag name="KSO_WM_UNIT_INDEX" val="1_1_1"/>
  <p:tag name="KSO_WM_UNIT_ID" val="crop20201169_1*ζ_h_d*1_1_1"/>
  <p:tag name="KSO_WM_TEMPLATE_CATEGORY" val="crop"/>
  <p:tag name="KSO_WM_TEMPLATE_INDEX" val="20201169"/>
  <p:tag name="KSO_WM_UNIT_LAYERLEVEL" val="1_1_1"/>
  <p:tag name="KSO_WM_TAG_VERSION" val="1.0"/>
  <p:tag name="KSO_WM_BEAUTIFY_FLAG" val="#wm#"/>
  <p:tag name="KSO_WM_UNIT_VALUE" val="737*455"/>
  <p:tag name="KSO_WM_BLIP_RECT_LEFT" val="-61"/>
  <p:tag name="KSO_WM_BLIP_RECT_RIGHT" val="-172"/>
  <p:tag name="KSO_WM_BLIP_RECT_TOP" val="-124"/>
  <p:tag name="KSO_WM_BLIP_RECT_BOTTOM" val="-18"/>
  <p:tag name="KSO_WM_CREATIVE_CROP_ORG_WIDTH" val="458.01"/>
  <p:tag name="KSO_WM_CREATIVE_CROP_ORG_HEIGHT" val="540"/>
  <p:tag name="KSO_WM_CREATIVE_CROP_HEIGHT" val="459.769"/>
  <p:tag name="KSO_WM_CREATIVE_CROP_WIDTH" val="458.011"/>
  <p:tag name="KSO_WM_CREATIVE_CROP_VERSION" val="1"/>
  <p:tag name="KSO_WM_CREATIVE_CROP_TEMPLATE_ID" val="3126007"/>
  <p:tag name="KSO_WM_DIAGRAM_VIRTUALLY_FRAME" val="{&quot;height&quot;:290,&quot;left&quot;:635.95,&quot;top&quot;:-0.05,&quot;width&quot;:328.45}"/>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PA" val="v5.2.5"/>
  <p:tag name="PICTUREFILLRANGE" val="8c94030d-4d61-4035-9908-248edf846fc2"/>
  <p:tag name="KSO_WM_UNIT_DIAGRAM_MODELTYPE" val="creativeCrop"/>
  <p:tag name="KSO_WM_UNIT_HIGHLIGHT" val="0"/>
  <p:tag name="KSO_WM_UNIT_COMPATIBLE" val="0"/>
  <p:tag name="KSO_WM_UNIT_DIAGRAM_ISNUMVISUAL" val="0"/>
  <p:tag name="KSO_WM_UNIT_DIAGRAM_ISREFERUNIT" val="0"/>
  <p:tag name="KSO_WM_DIAGRAM_GROUP_CODE" val="1670988117"/>
  <p:tag name="KSO_WM_UNIT_TYPE" val="ζ_h_d"/>
  <p:tag name="KSO_WM_UNIT_INDEX" val="1_1_2"/>
  <p:tag name="KSO_WM_UNIT_ID" val="crop20201169_1*ζ_h_d*1_1_2"/>
  <p:tag name="KSO_WM_TEMPLATE_CATEGORY" val="crop"/>
  <p:tag name="KSO_WM_TEMPLATE_INDEX" val="20201169"/>
  <p:tag name="KSO_WM_UNIT_LAYERLEVEL" val="1_1_1"/>
  <p:tag name="KSO_WM_TAG_VERSION" val="1.0"/>
  <p:tag name="KSO_WM_BEAUTIFY_FLAG" val="#wm#"/>
  <p:tag name="KSO_WM_UNIT_VALUE" val="528*528"/>
  <p:tag name="KSO_WM_BLIP_RECT_LEFT" val="0"/>
  <p:tag name="KSO_WM_BLIP_RECT_RIGHT" val="-187"/>
  <p:tag name="KSO_WM_BLIP_RECT_TOP" val="-65"/>
  <p:tag name="KSO_WM_BLIP_RECT_BOTTOM" val="-173"/>
  <p:tag name="KSO_WM_CREATIVE_CROP_ORG_WIDTH" val="458.01"/>
  <p:tag name="KSO_WM_CREATIVE_CROP_ORG_HEIGHT" val="540"/>
  <p:tag name="KSO_WM_CREATIVE_CROP_HEIGHT" val="459.769"/>
  <p:tag name="KSO_WM_CREATIVE_CROP_WIDTH" val="458.011"/>
  <p:tag name="KSO_WM_CREATIVE_CROP_VERSION" val="1"/>
  <p:tag name="KSO_WM_CREATIVE_CROP_TEMPLATE_ID" val="3126007"/>
  <p:tag name="KSO_WM_DIAGRAM_VIRTUALLY_FRAME" val="{&quot;height&quot;:290,&quot;left&quot;:635.95,&quot;top&quot;:-0.05,&quot;width&quot;:328.45}"/>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5.xml><?xml version="1.0" encoding="utf-8"?>
<p:tagLst xmlns:p="http://schemas.openxmlformats.org/presentationml/2006/main">
  <p:tag name="KSO_WM_UNIT_DIAGRAM_MODELTYPE" val="creativeCrop"/>
  <p:tag name="KSO_WM_UNIT_VALUE" val="739*462"/>
  <p:tag name="KSO_WM_UNIT_HIGHLIGHT" val="0"/>
  <p:tag name="KSO_WM_UNIT_COMPATIBLE" val="0"/>
  <p:tag name="KSO_WM_UNIT_DIAGRAM_ISNUMVISUAL" val="0"/>
  <p:tag name="KSO_WM_UNIT_DIAGRAM_ISREFERUNIT" val="0"/>
  <p:tag name="KSO_WM_DIAGRAM_GROUP_CODE" val="1670988117"/>
  <p:tag name="KSO_WM_UNIT_TYPE" val="ζ_h_d"/>
  <p:tag name="KSO_WM_UNIT_INDEX" val="1_1_7"/>
  <p:tag name="KSO_WM_UNIT_ID" val="crop20201169_1*ζ_h_d*1_1_7"/>
  <p:tag name="KSO_WM_TEMPLATE_CATEGORY" val="crop"/>
  <p:tag name="KSO_WM_TEMPLATE_INDEX" val="20201169"/>
  <p:tag name="KSO_WM_UNIT_LAYERLEVEL" val="1_1_1"/>
  <p:tag name="KSO_WM_TAG_VERSION" val="1.0"/>
  <p:tag name="KSO_WM_BEAUTIFY_FLAG" val="#wm#"/>
  <p:tag name="KSO_WM_BLIP_RECT_LEFT" val="-58"/>
  <p:tag name="KSO_WM_BLIP_RECT_RIGHT" val="-170"/>
  <p:tag name="KSO_WM_BLIP_RECT_TOP" val="-18"/>
  <p:tag name="KSO_WM_BLIP_RECT_BOTTOM" val="-124"/>
  <p:tag name="KSO_WM_CREATIVE_CROP_ORG_WIDTH" val="458.01"/>
  <p:tag name="KSO_WM_CREATIVE_CROP_ORG_HEIGHT" val="540"/>
  <p:tag name="KSO_WM_CREATIVE_CROP_HEIGHT" val="459.769"/>
  <p:tag name="KSO_WM_CREATIVE_CROP_WIDTH" val="458.011"/>
  <p:tag name="KSO_WM_CREATIVE_CROP_VERSION" val="1"/>
  <p:tag name="KSO_WM_CREATIVE_CROP_TEMPLATE_ID" val="3126007"/>
  <p:tag name="KSO_WM_DIAGRAM_VIRTUALLY_FRAME" val="{&quot;height&quot;:290,&quot;left&quot;:635.95,&quot;top&quot;:-0.05,&quot;width&quot;:328.45}"/>
</p:tagLst>
</file>

<file path=ppt/tags/tag6.xml><?xml version="1.0" encoding="utf-8"?>
<p:tagLst xmlns:p="http://schemas.openxmlformats.org/presentationml/2006/main">
  <p:tag name="KSO_WM_UNIT_DIAGRAM_MODELTYPE" val="creativeCrop"/>
  <p:tag name="KSO_WM_UNIT_VALUE" val="523*529"/>
  <p:tag name="KSO_WM_UNIT_HIGHLIGHT" val="0"/>
  <p:tag name="KSO_WM_UNIT_COMPATIBLE" val="0"/>
  <p:tag name="KSO_WM_UNIT_DIAGRAM_ISNUMVISUAL" val="0"/>
  <p:tag name="KSO_WM_UNIT_DIAGRAM_ISREFERUNIT" val="0"/>
  <p:tag name="KSO_WM_DIAGRAM_GROUP_CODE" val="1670988117"/>
  <p:tag name="KSO_WM_UNIT_TYPE" val="ζ_h_d"/>
  <p:tag name="KSO_WM_UNIT_INDEX" val="1_1_8"/>
  <p:tag name="KSO_WM_UNIT_ID" val="crop20201169_1*ζ_h_d*1_1_8"/>
  <p:tag name="KSO_WM_TEMPLATE_CATEGORY" val="crop"/>
  <p:tag name="KSO_WM_TEMPLATE_INDEX" val="20201169"/>
  <p:tag name="KSO_WM_UNIT_LAYERLEVEL" val="1_1_1"/>
  <p:tag name="KSO_WM_TAG_VERSION" val="1.0"/>
  <p:tag name="KSO_WM_BEAUTIFY_FLAG" val="#wm#"/>
  <p:tag name="KSO_WM_BLIP_RECT_LEFT" val="-186"/>
  <p:tag name="KSO_WM_BLIP_RECT_RIGHT" val="0"/>
  <p:tag name="KSO_WM_BLIP_RECT_TOP" val="-175"/>
  <p:tag name="KSO_WM_BLIP_RECT_BOTTOM" val="-66"/>
  <p:tag name="KSO_WM_CREATIVE_CROP_ORG_WIDTH" val="458.01"/>
  <p:tag name="KSO_WM_CREATIVE_CROP_ORG_HEIGHT" val="540"/>
  <p:tag name="KSO_WM_CREATIVE_CROP_HEIGHT" val="459.769"/>
  <p:tag name="KSO_WM_CREATIVE_CROP_WIDTH" val="458.011"/>
  <p:tag name="KSO_WM_CREATIVE_CROP_VERSION" val="1"/>
  <p:tag name="KSO_WM_CREATIVE_CROP_TEMPLATE_ID" val="3126007"/>
  <p:tag name="KSO_WM_DIAGRAM_VIRTUALLY_FRAME" val="{&quot;height&quot;:290,&quot;left&quot;:635.95,&quot;top&quot;:-0.05,&quot;width&quot;:328.45}"/>
</p:tagLst>
</file>

<file path=ppt/tags/tag7.xml><?xml version="1.0" encoding="utf-8"?>
<p:tagLst xmlns:p="http://schemas.openxmlformats.org/presentationml/2006/main">
  <p:tag name="PA" val="v5.2.5"/>
  <p:tag name="PICTUREFILLRANGE" val="8c94030d-4d61-4035-9908-248edf846fc2"/>
  <p:tag name="KSO_WM_UNIT_DIAGRAM_MODELTYPE" val="creativeCrop"/>
  <p:tag name="KSO_WM_UNIT_HIGHLIGHT" val="0"/>
  <p:tag name="KSO_WM_UNIT_COMPATIBLE" val="0"/>
  <p:tag name="KSO_WM_UNIT_DIAGRAM_ISNUMVISUAL" val="0"/>
  <p:tag name="KSO_WM_UNIT_DIAGRAM_ISREFERUNIT" val="0"/>
  <p:tag name="KSO_WM_DIAGRAM_GROUP_CODE" val="1670988117"/>
  <p:tag name="KSO_WM_UNIT_TYPE" val="ζ_h_d"/>
  <p:tag name="KSO_WM_UNIT_INDEX" val="1_1_3"/>
  <p:tag name="KSO_WM_UNIT_ID" val="crop20201169_1*ζ_h_d*1_1_3"/>
  <p:tag name="KSO_WM_TEMPLATE_CATEGORY" val="crop"/>
  <p:tag name="KSO_WM_TEMPLATE_INDEX" val="20201169"/>
  <p:tag name="KSO_WM_UNIT_LAYERLEVEL" val="1_1_1"/>
  <p:tag name="KSO_WM_TAG_VERSION" val="1.0"/>
  <p:tag name="KSO_WM_BEAUTIFY_FLAG" val="#wm#"/>
  <p:tag name="KSO_WM_UNIT_VALUE" val="730*460"/>
  <p:tag name="KSO_WM_BLIP_RECT_LEFT" val="-169"/>
  <p:tag name="KSO_WM_BLIP_RECT_RIGHT" val="-60"/>
  <p:tag name="KSO_WM_BLIP_RECT_TOP" val="-125"/>
  <p:tag name="KSO_WM_BLIP_RECT_BOTTOM" val="-19"/>
  <p:tag name="KSO_WM_CREATIVE_CROP_ORG_WIDTH" val="458.01"/>
  <p:tag name="KSO_WM_CREATIVE_CROP_ORG_HEIGHT" val="540"/>
  <p:tag name="KSO_WM_CREATIVE_CROP_HEIGHT" val="459.769"/>
  <p:tag name="KSO_WM_CREATIVE_CROP_WIDTH" val="458.011"/>
  <p:tag name="KSO_WM_CREATIVE_CROP_VERSION" val="1"/>
  <p:tag name="KSO_WM_CREATIVE_CROP_TEMPLATE_ID" val="3126007"/>
  <p:tag name="KSO_WM_DIAGRAM_VIRTUALLY_FRAME" val="{&quot;height&quot;:290,&quot;left&quot;:635.95,&quot;top&quot;:-0.05,&quot;width&quot;:328.45}"/>
</p:tagLst>
</file>

<file path=ppt/tags/tag8.xml><?xml version="1.0" encoding="utf-8"?>
<p:tagLst xmlns:p="http://schemas.openxmlformats.org/presentationml/2006/main">
  <p:tag name="PA" val="v5.2.5"/>
  <p:tag name="PICTUREFILLRANGE" val="8c94030d-4d61-4035-9908-248edf846fc2"/>
  <p:tag name="KSO_WM_UNIT_DIAGRAM_MODELTYPE" val="creativeCrop"/>
  <p:tag name="KSO_WM_UNIT_HIGHLIGHT" val="0"/>
  <p:tag name="KSO_WM_UNIT_COMPATIBLE" val="0"/>
  <p:tag name="KSO_WM_UNIT_DIAGRAM_ISNUMVISUAL" val="0"/>
  <p:tag name="KSO_WM_UNIT_DIAGRAM_ISREFERUNIT" val="0"/>
  <p:tag name="KSO_WM_DIAGRAM_GROUP_CODE" val="1670988117"/>
  <p:tag name="KSO_WM_UNIT_TYPE" val="ζ_h_d"/>
  <p:tag name="KSO_WM_UNIT_INDEX" val="1_1_4"/>
  <p:tag name="KSO_WM_UNIT_ID" val="crop20201169_1*ζ_h_d*1_1_4"/>
  <p:tag name="KSO_WM_TEMPLATE_CATEGORY" val="crop"/>
  <p:tag name="KSO_WM_TEMPLATE_INDEX" val="20201169"/>
  <p:tag name="KSO_WM_UNIT_LAYERLEVEL" val="1_1_1"/>
  <p:tag name="KSO_WM_TAG_VERSION" val="1.0"/>
  <p:tag name="KSO_WM_BEAUTIFY_FLAG" val="#wm#"/>
  <p:tag name="KSO_WM_UNIT_VALUE" val="538*529"/>
  <p:tag name="KSO_WM_BLIP_RECT_LEFT" val="-186"/>
  <p:tag name="KSO_WM_BLIP_RECT_RIGHT" val="0"/>
  <p:tag name="KSO_WM_BLIP_RECT_TOP" val="-63"/>
  <p:tag name="KSO_WM_BLIP_RECT_BOTTOM" val="-170"/>
  <p:tag name="KSO_WM_CREATIVE_CROP_ORG_WIDTH" val="458.01"/>
  <p:tag name="KSO_WM_CREATIVE_CROP_ORG_HEIGHT" val="540"/>
  <p:tag name="KSO_WM_CREATIVE_CROP_HEIGHT" val="459.769"/>
  <p:tag name="KSO_WM_CREATIVE_CROP_WIDTH" val="458.011"/>
  <p:tag name="KSO_WM_CREATIVE_CROP_VERSION" val="1"/>
  <p:tag name="KSO_WM_CREATIVE_CROP_TEMPLATE_ID" val="3126007"/>
  <p:tag name="KSO_WM_DIAGRAM_VIRTUALLY_FRAME" val="{&quot;height&quot;:290,&quot;left&quot;:635.95,&quot;top&quot;:-0.05,&quot;width&quot;:328.45}"/>
</p:tagLst>
</file>

<file path=ppt/tags/tag9.xml><?xml version="1.0" encoding="utf-8"?>
<p:tagLst xmlns:p="http://schemas.openxmlformats.org/presentationml/2006/main">
  <p:tag name="PA" val="v5.2.5"/>
  <p:tag name="PICTUREFILLRANGE" val="8c94030d-4d61-4035-9908-248edf846fc2"/>
  <p:tag name="KSO_WM_UNIT_DIAGRAM_MODELTYPE" val="creativeCrop"/>
  <p:tag name="KSO_WM_UNIT_HIGHLIGHT" val="0"/>
  <p:tag name="KSO_WM_UNIT_COMPATIBLE" val="0"/>
  <p:tag name="KSO_WM_UNIT_DIAGRAM_ISNUMVISUAL" val="0"/>
  <p:tag name="KSO_WM_UNIT_DIAGRAM_ISREFERUNIT" val="0"/>
  <p:tag name="KSO_WM_DIAGRAM_GROUP_CODE" val="1670988117"/>
  <p:tag name="KSO_WM_UNIT_TYPE" val="ζ_h_d"/>
  <p:tag name="KSO_WM_UNIT_INDEX" val="1_1_5"/>
  <p:tag name="KSO_WM_UNIT_ID" val="crop20201169_1*ζ_h_d*1_1_5"/>
  <p:tag name="KSO_WM_TEMPLATE_CATEGORY" val="crop"/>
  <p:tag name="KSO_WM_TEMPLATE_INDEX" val="20201169"/>
  <p:tag name="KSO_WM_UNIT_LAYERLEVEL" val="1_1_1"/>
  <p:tag name="KSO_WM_TAG_VERSION" val="1.0"/>
  <p:tag name="KSO_WM_BEAUTIFY_FLAG" val="#wm#"/>
  <p:tag name="KSO_WM_UNIT_VALUE" val="739*461"/>
  <p:tag name="KSO_WM_BLIP_RECT_LEFT" val="-169"/>
  <p:tag name="KSO_WM_BLIP_RECT_RIGHT" val="-59"/>
  <p:tag name="KSO_WM_BLIP_RECT_TOP" val="-18"/>
  <p:tag name="KSO_WM_BLIP_RECT_BOTTOM" val="-124"/>
  <p:tag name="KSO_WM_CREATIVE_CROP_ORG_WIDTH" val="458.01"/>
  <p:tag name="KSO_WM_CREATIVE_CROP_ORG_HEIGHT" val="540"/>
  <p:tag name="KSO_WM_CREATIVE_CROP_HEIGHT" val="459.769"/>
  <p:tag name="KSO_WM_CREATIVE_CROP_WIDTH" val="458.011"/>
  <p:tag name="KSO_WM_CREATIVE_CROP_VERSION" val="1"/>
  <p:tag name="KSO_WM_CREATIVE_CROP_TEMPLATE_ID" val="3126007"/>
  <p:tag name="KSO_WM_DIAGRAM_VIRTUALLY_FRAME" val="{&quot;height&quot;:290,&quot;left&quot;:635.95,&quot;top&quot;:-0.05,&quot;width&quot;:328.4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5934</Words>
  <Application>WPS 演示</Application>
  <PresentationFormat>宽屏</PresentationFormat>
  <Paragraphs>218</Paragraphs>
  <Slides>11</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11</vt:i4>
      </vt:variant>
    </vt:vector>
  </HeadingPairs>
  <TitlesOfParts>
    <vt:vector size="27" baseType="lpstr">
      <vt:lpstr>Arial</vt:lpstr>
      <vt:lpstr>宋体</vt:lpstr>
      <vt:lpstr>Wingdings</vt:lpstr>
      <vt:lpstr>汉仪尚巍手书W</vt:lpstr>
      <vt:lpstr>Wingdings</vt:lpstr>
      <vt:lpstr>Arial Black</vt:lpstr>
      <vt:lpstr>Times New Roman</vt:lpstr>
      <vt:lpstr>Nunito</vt:lpstr>
      <vt:lpstr>微软雅黑</vt:lpstr>
      <vt:lpstr>Calibri</vt:lpstr>
      <vt:lpstr>Arial Unicode MS</vt:lpstr>
      <vt:lpstr>等线</vt:lpstr>
      <vt:lpstr>HelveticaNeue</vt:lpstr>
      <vt:lpstr>华文新魏</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Administrator</cp:lastModifiedBy>
  <cp:revision>43</cp:revision>
  <dcterms:created xsi:type="dcterms:W3CDTF">2024-03-22T05:57:00Z</dcterms:created>
  <dcterms:modified xsi:type="dcterms:W3CDTF">2024-04-03T03:23:45Z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650087401ED74C1FBDD55F9E1BD77E36_13</vt:lpwstr>
  </property>
  <property fmtid="{D5CDD505-2E9C-101B-9397-08002B2CF9AE}" pid="3" name="KSOProductBuildVer">
    <vt:lpwstr>2052-11.8.2.7978</vt:lpwstr>
  </property>
</Properties>
</file>