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sldIdLst>
    <p:sldId id="285" r:id="rId4"/>
    <p:sldId id="257" r:id="rId5"/>
    <p:sldId id="264" r:id="rId6"/>
    <p:sldId id="260" r:id="rId7"/>
    <p:sldId id="273" r:id="rId8"/>
    <p:sldId id="275" r:id="rId9"/>
    <p:sldId id="276" r:id="rId10"/>
    <p:sldId id="277" r:id="rId11"/>
    <p:sldId id="280" r:id="rId12"/>
    <p:sldId id="281" r:id="rId13"/>
    <p:sldId id="278" r:id="rId14"/>
    <p:sldId id="282" r:id="rId15"/>
    <p:sldId id="272" r:id="rId16"/>
  </p:sldIdLst>
  <p:sldSz cx="12192000" cy="6858000"/>
  <p:notesSz cx="6858000" cy="9144000"/>
  <p:embeddedFontLst>
    <p:embeddedFont>
      <p:font typeface="华文新魏" panose="02010800040101010101" pitchFamily="2" charset="-122"/>
      <p:regular r:id="rId20"/>
    </p:embeddedFont>
    <p:embeddedFont>
      <p:font typeface="方正楷体_GB2312" panose="02000000000000000000" charset="-122"/>
      <p:regular r:id="rId21"/>
    </p:embeddedFont>
    <p:embeddedFont>
      <p:font typeface="汉仪尚巍手书W" panose="00020600040101010101" pitchFamily="18" charset="-122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  <p:embeddedFont>
      <p:font typeface="Wingdings 2" panose="05020102010507070707" charset="0"/>
      <p:regular r:id="rId27"/>
    </p:embeddedFont>
    <p:embeddedFont>
      <p:font typeface="华文楷体" panose="02010600040101010101" charset="-122"/>
      <p:regular r:id="rId28"/>
    </p:embeddedFont>
    <p:embeddedFont>
      <p:font typeface="方正舒体" panose="02010601030101010101" charset="-122"/>
      <p:regular r:id="rId29"/>
    </p:embeddedFont>
    <p:embeddedFont>
      <p:font typeface="等线 Light" panose="02010600030101010101" charset="-122"/>
      <p:regular r:id="rId30"/>
    </p:embeddedFont>
    <p:embeddedFont>
      <p:font typeface="等线" panose="02010600030101010101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29"/>
    <a:srgbClr val="B1393F"/>
    <a:srgbClr val="983135"/>
    <a:srgbClr val="FFFFFF"/>
    <a:srgbClr val="DEC29D"/>
    <a:srgbClr val="45546F"/>
    <a:srgbClr val="FCFBFB"/>
    <a:srgbClr val="F5F8FF"/>
    <a:srgbClr val="C39657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2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font" Target="fonts/font12.fntdata"/><Relationship Id="rId30" Type="http://schemas.openxmlformats.org/officeDocument/2006/relationships/font" Target="fonts/font11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>
            <a:spLocks noChangeArrowheads="1"/>
          </p:cNvSpPr>
          <p:nvPr/>
        </p:nvSpPr>
        <p:spPr bwMode="auto">
          <a:xfrm>
            <a:off x="432594" y="1512094"/>
            <a:ext cx="653891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9pPr>
          </a:lstStyle>
          <a:p>
            <a:r>
              <a:rPr lang="zh-CN" altLang="en-US" sz="4000" b="1" dirty="0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 dirty="0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>
            <a:spLocks noChangeArrowheads="1"/>
          </p:cNvSpPr>
          <p:nvPr/>
        </p:nvSpPr>
        <p:spPr bwMode="auto">
          <a:xfrm>
            <a:off x="7506494" y="2275681"/>
            <a:ext cx="360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5pPr>
            <a:lvl6pPr marL="22860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6pPr>
            <a:lvl7pPr marL="2743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7pPr>
            <a:lvl8pPr marL="3200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8pPr>
            <a:lvl9pPr marL="3657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9pPr>
          </a:lstStyle>
          <a:p>
            <a:r>
              <a:rPr lang="zh-CN" altLang="en-US" sz="4000" b="1">
                <a:latin typeface="华文新魏" panose="02010800040101010101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07" y="329406"/>
            <a:ext cx="4902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1" descr="qrcode_for_gh_3a435f224ccf_12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8569" y="2983706"/>
            <a:ext cx="31099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6" descr="logo横版 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151394" y="32940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4000">
                <a:srgbClr val="983135"/>
              </a:gs>
              <a:gs pos="100000">
                <a:srgbClr val="752529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65100" algn="ctr" rotWithShape="0">
              <a:srgbClr val="752529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图片包含 游戏机&#10;&#10;描述已自动生成"/>
          <p:cNvPicPr>
            <a:picLocks noChangeAspect="1"/>
          </p:cNvPicPr>
          <p:nvPr/>
        </p:nvPicPr>
        <p:blipFill>
          <a:blip r:embed="rId1" cstate="screen">
            <a:alphaModFix amt="20000"/>
            <a:biLevel thresh="2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: 圆角 3"/>
          <p:cNvSpPr/>
          <p:nvPr/>
        </p:nvSpPr>
        <p:spPr>
          <a:xfrm>
            <a:off x="83344" y="101600"/>
            <a:ext cx="12025312" cy="6654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78810" y="180975"/>
            <a:ext cx="6726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C00000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   </a:t>
            </a:r>
            <a:r>
              <a:rPr lang="zh-CN" altLang="en-US" sz="3600" b="1">
                <a:solidFill>
                  <a:srgbClr val="C00000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书面表达，门面担当</a:t>
            </a:r>
            <a:endParaRPr lang="zh-CN" altLang="en-US" sz="3600" b="1">
              <a:solidFill>
                <a:srgbClr val="C00000"/>
              </a:solidFill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5" name="文本框 4" descr="7b0a202020202262756c6c6574223a20227b5c2263617465676f727949645c223a5c225c222c5c2274656d706c61746549645c223a32303233313539347d220a7d0a"/>
          <p:cNvSpPr txBox="1"/>
          <p:nvPr/>
        </p:nvSpPr>
        <p:spPr>
          <a:xfrm>
            <a:off x="753110" y="1719580"/>
            <a:ext cx="1068578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Blip>
                <a:blip r:embed="rId2"/>
              </a:buBlip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应用文写作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：牢记应用文写作四步骤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——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仔细审题，拟定结构；研读要点，拓展细节；结合教材，搭建语料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。多花一分钟</a:t>
            </a:r>
            <a:r>
              <a:rPr lang="zh-CN" altLang="en-US" sz="2400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仔细审清题目要求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（体裁、写作对象、人称、时态额、要点等），写作过程中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合理布局要点比例和衔接要点内容，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牢记读者意识，围绕体裁和要点灵活运用语料，力求写出一篇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“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结构清、时态对、要点全、逻辑顺、语句通、卷面净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 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的考场佳作。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Blip>
                <a:blip r:embed="rId2"/>
              </a:buBlip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读后续写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：牢记读后续写写作三步骤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——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精读抓伏笔（快速厘清时间、地点、人物关系、人物性格等背景信息及续写伏笔）、构思定框架（注意主题协同、人物协同、情节协同、语言协同）、描写提档次（五感描写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多样句式）。</a:t>
            </a:r>
            <a:r>
              <a:rPr lang="zh-CN" altLang="en-US" sz="2400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记住使用有把握的词汇和句型，避免追求华丽辞藻而犯错。基础分比高级分更可靠！</a:t>
            </a:r>
            <a:endParaRPr lang="zh-CN" altLang="en-US" sz="2400"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>
              <a:buNone/>
            </a:pPr>
            <a:endParaRPr lang="zh-CN" altLang="en-US" sz="2400" i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>
              <a:buNone/>
            </a:pPr>
            <a:r>
              <a:rPr lang="en-US" altLang="zh-CN" sz="2400" i="1" u="sng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"</a:t>
            </a:r>
            <a:r>
              <a:rPr lang="zh-CN" altLang="en-US" sz="2400" i="1" u="sng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当你提笔时，记住：应用文的每一分都来自严谨，续写的每一分都来自共鸣。你已储备万千星河，此刻只需照亮一方纸页。</a:t>
            </a:r>
            <a:r>
              <a:rPr lang="en-US" altLang="zh-CN" sz="2400" i="1" u="sng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"</a:t>
            </a:r>
            <a:endParaRPr lang="en-US" altLang="zh-CN" sz="2400" i="1" u="sng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Blip>
                <a:blip r:embed="rId2"/>
              </a:buBlip>
            </a:pP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41015" y="913765"/>
            <a:ext cx="8406130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latin typeface="Calibri" panose="020F0502020204030204" charset="0"/>
                <a:cs typeface="Calibri" panose="020F0502020204030204" charset="0"/>
              </a:rPr>
              <a:t>"Your pen is your sword. Wield it with clarity, and the world will hear your voice."</a:t>
            </a:r>
            <a:endParaRPr lang="en-US" altLang="zh-CN" b="1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altLang="zh-CN"/>
              <a:t>                             </a:t>
            </a:r>
            <a:r>
              <a:rPr lang="zh-CN" altLang="en-US" b="1" i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笔锋如剑，明晰为刃。挥毫之间，世界将听见你的声音。</a:t>
            </a:r>
            <a:endParaRPr lang="zh-CN" altLang="en-US" b="1" i="1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151394" y="32940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4000">
                <a:srgbClr val="983135"/>
              </a:gs>
              <a:gs pos="100000">
                <a:srgbClr val="752529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65100" algn="ctr" rotWithShape="0">
              <a:srgbClr val="752529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图片包含 游戏机&#10;&#10;描述已自动生成"/>
          <p:cNvPicPr>
            <a:picLocks noChangeAspect="1"/>
          </p:cNvPicPr>
          <p:nvPr/>
        </p:nvPicPr>
        <p:blipFill>
          <a:blip r:embed="rId1" cstate="screen">
            <a:alphaModFix amt="20000"/>
            <a:biLevel thresh="2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: 圆角 3"/>
          <p:cNvSpPr/>
          <p:nvPr/>
        </p:nvSpPr>
        <p:spPr>
          <a:xfrm>
            <a:off x="547688" y="546100"/>
            <a:ext cx="11096625" cy="5765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"Every word you’ve learned, every effort you’ve made, has woven the wings to soar through this challenge. Today, you’re ready to fly."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862137" y="1800947"/>
            <a:ext cx="8467725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0" dirty="0">
                <a:gradFill>
                  <a:gsLst>
                    <a:gs pos="0">
                      <a:srgbClr val="B1393F"/>
                    </a:gs>
                    <a:gs pos="100000">
                      <a:srgbClr val="762529"/>
                    </a:gs>
                  </a:gsLst>
                  <a:lin ang="2700000" scaled="0"/>
                </a:gradFill>
                <a:latin typeface="方正楷体_GB2312" panose="02000000000000000000" charset="-122"/>
                <a:ea typeface="方正楷体_GB2312" panose="02000000000000000000" charset="-122"/>
              </a:rPr>
              <a:t>心理赋能</a:t>
            </a:r>
            <a:endParaRPr lang="zh-CN" altLang="en-US" sz="10500" dirty="0">
              <a:gradFill>
                <a:gsLst>
                  <a:gs pos="0">
                    <a:srgbClr val="B1393F"/>
                  </a:gs>
                  <a:gs pos="100000">
                    <a:srgbClr val="762529"/>
                  </a:gs>
                </a:gsLst>
                <a:lin ang="2700000" scaled="0"/>
              </a:gradFill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26260" y="3878580"/>
            <a:ext cx="88036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400" b="1" i="1">
                <a:gradFill>
                  <a:gsLst>
                    <a:gs pos="0">
                      <a:srgbClr val="EAB00C"/>
                    </a:gs>
                    <a:gs pos="100000">
                      <a:srgbClr val="A5700D"/>
                    </a:gs>
                  </a:gsLst>
                  <a:lin ang="5400000" scaled="1"/>
                </a:gradFill>
                <a:latin typeface="Calibri" panose="020F0502020204030204" charset="0"/>
                <a:cs typeface="Calibri" panose="020F0502020204030204" charset="0"/>
              </a:rPr>
              <a:t>Be calm. Be confident.</a:t>
            </a:r>
            <a:endParaRPr lang="en-US" altLang="zh-CN" sz="4400" b="1" i="1">
              <a:gradFill>
                <a:gsLst>
                  <a:gs pos="0">
                    <a:srgbClr val="EAB00C"/>
                  </a:gs>
                  <a:gs pos="100000">
                    <a:srgbClr val="A5700D"/>
                  </a:gs>
                </a:gsLst>
                <a:lin ang="5400000" scaled="1"/>
              </a:gra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51394" y="32940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4000">
                <a:srgbClr val="983135"/>
              </a:gs>
              <a:gs pos="100000">
                <a:srgbClr val="752529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65100" algn="ctr" rotWithShape="0">
              <a:srgbClr val="752529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图片包含 游戏机&#10;&#10;描述已自动生成"/>
          <p:cNvPicPr>
            <a:picLocks noChangeAspect="1"/>
          </p:cNvPicPr>
          <p:nvPr/>
        </p:nvPicPr>
        <p:blipFill>
          <a:blip r:embed="rId1" cstate="screen">
            <a:alphaModFix amt="20000"/>
            <a:biLevel thresh="2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: 圆角 3"/>
          <p:cNvSpPr/>
          <p:nvPr/>
        </p:nvSpPr>
        <p:spPr>
          <a:xfrm>
            <a:off x="83344" y="101600"/>
            <a:ext cx="12025312" cy="6654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🧘</a:t>
            </a:r>
            <a:r>
              <a:rPr lang="en-US" altLang="zh-CN"/>
              <a:t> </a:t>
            </a:r>
            <a:r>
              <a:rPr lang="zh-CN" altLang="en-US"/>
              <a:t>静：接纳紧张，化为动力</a:t>
            </a:r>
            <a:endParaRPr lang="zh-CN" altLang="en-US"/>
          </a:p>
          <a:p>
            <a:pPr algn="ctr"/>
            <a:r>
              <a:rPr lang="zh-CN" altLang="en-US"/>
              <a:t>💪</a:t>
            </a:r>
            <a:r>
              <a:rPr lang="en-US" altLang="zh-CN"/>
              <a:t> </a:t>
            </a:r>
            <a:r>
              <a:rPr lang="zh-CN" altLang="en-US"/>
              <a:t>信：</a:t>
            </a:r>
            <a:r>
              <a:rPr lang="en-US" altLang="zh-CN"/>
              <a:t>“</a:t>
            </a:r>
            <a:r>
              <a:rPr lang="zh-CN" altLang="en-US"/>
              <a:t>我准备好了！</a:t>
            </a:r>
            <a:r>
              <a:rPr lang="en-US" altLang="zh-CN"/>
              <a:t>”</a:t>
            </a:r>
            <a:r>
              <a:rPr lang="zh-CN" altLang="en-US"/>
              <a:t>（实力回顾）</a:t>
            </a:r>
            <a:endParaRPr lang="zh-CN" altLang="en-US"/>
          </a:p>
          <a:p>
            <a:pPr algn="ctr"/>
            <a:r>
              <a:rPr lang="zh-CN" altLang="en-US"/>
              <a:t>🌊</a:t>
            </a:r>
            <a:r>
              <a:rPr lang="en-US" altLang="zh-CN"/>
              <a:t> </a:t>
            </a:r>
            <a:r>
              <a:rPr lang="zh-CN" altLang="en-US"/>
              <a:t>韧：难题跳过，专注当下</a:t>
            </a:r>
            <a:endParaRPr lang="zh-CN" altLang="en-US"/>
          </a:p>
          <a:p>
            <a:pPr algn="ctr"/>
            <a:r>
              <a:rPr lang="zh-CN" altLang="en-US"/>
              <a:t>☀</a:t>
            </a:r>
            <a:r>
              <a:rPr lang="en-US" altLang="en-US"/>
              <a:t>️</a:t>
            </a:r>
            <a:r>
              <a:rPr lang="en-US" altLang="zh-CN"/>
              <a:t> </a:t>
            </a:r>
            <a:r>
              <a:rPr lang="zh-CN" altLang="en-US"/>
              <a:t>安：作息规律，物品备齐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01090" y="1520825"/>
            <a:ext cx="547560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5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静：接纳紧张，化为动力</a:t>
            </a:r>
            <a:endParaRPr lang="zh-CN" altLang="en-US" sz="3200" b="1">
              <a:solidFill>
                <a:schemeClr val="accent5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3200" b="1">
              <a:solidFill>
                <a:schemeClr val="accent5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200" b="1">
                <a:solidFill>
                  <a:schemeClr val="accent5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信：</a:t>
            </a:r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altLang="en-US" sz="3200" b="1">
                <a:solidFill>
                  <a:schemeClr val="accent5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我准备好了！</a:t>
            </a:r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endParaRPr lang="en-US" altLang="zh-CN" sz="3200" b="1">
              <a:solidFill>
                <a:schemeClr val="accent5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3200" b="1">
              <a:solidFill>
                <a:schemeClr val="accent5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200" b="1">
                <a:solidFill>
                  <a:schemeClr val="accent5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韧：难题跳过，专注当下</a:t>
            </a:r>
            <a:endParaRPr lang="zh-CN" altLang="en-US" sz="3200" b="1">
              <a:solidFill>
                <a:schemeClr val="accent5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3200" b="1">
              <a:solidFill>
                <a:schemeClr val="accent5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200" b="1">
                <a:solidFill>
                  <a:schemeClr val="accent5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安：作息规律，物品备齐</a:t>
            </a:r>
            <a:endParaRPr lang="zh-CN" altLang="en-US" sz="3200" b="1">
              <a:solidFill>
                <a:schemeClr val="accent5">
                  <a:lumMod val="75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8" name="图片 7" descr="坐在沙发上电脑绘图的男士背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480820"/>
            <a:ext cx="739775" cy="739775"/>
          </a:xfrm>
          <a:prstGeom prst="rect">
            <a:avLst/>
          </a:prstGeom>
        </p:spPr>
      </p:pic>
      <p:pic>
        <p:nvPicPr>
          <p:cNvPr id="9" name="图片 8" descr="拳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" y="2448560"/>
            <a:ext cx="690880" cy="690880"/>
          </a:xfrm>
          <a:prstGeom prst="rect">
            <a:avLst/>
          </a:prstGeom>
        </p:spPr>
      </p:pic>
      <p:pic>
        <p:nvPicPr>
          <p:cNvPr id="10" name="图片 9" descr="鲨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20" y="3429000"/>
            <a:ext cx="785495" cy="785495"/>
          </a:xfrm>
          <a:prstGeom prst="rect">
            <a:avLst/>
          </a:prstGeom>
        </p:spPr>
      </p:pic>
      <p:pic>
        <p:nvPicPr>
          <p:cNvPr id="12" name="图片 11" descr="休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05" y="4460240"/>
            <a:ext cx="598805" cy="5988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">
            <a:off x="7272655" y="400050"/>
            <a:ext cx="4281805" cy="5882005"/>
          </a:xfrm>
          <a:prstGeom prst="round2Diag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6535" y="5422900"/>
            <a:ext cx="6324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u="sng">
                <a:latin typeface="宋体" panose="02010600030101010101" pitchFamily="2" charset="-122"/>
                <a:ea typeface="宋体" panose="02010600030101010101" pitchFamily="2" charset="-122"/>
              </a:rPr>
              <a:t>考后智慧：绝不对答案！下一科，才是主战场！</a:t>
            </a:r>
            <a:endParaRPr lang="zh-CN" altLang="en-US" sz="2400" b="1" u="sng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1151394" y="32940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4000">
                <a:srgbClr val="983135"/>
              </a:gs>
              <a:gs pos="100000">
                <a:srgbClr val="752529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65100" algn="ctr" rotWithShape="0">
              <a:srgbClr val="752529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图片包含 游戏机&#10;&#10;描述已自动生成"/>
          <p:cNvPicPr>
            <a:picLocks noChangeAspect="1"/>
          </p:cNvPicPr>
          <p:nvPr/>
        </p:nvPicPr>
        <p:blipFill>
          <a:blip r:embed="rId1" cstate="screen">
            <a:alphaModFix amt="20000"/>
            <a:biLevel thresh="2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: 圆角 3"/>
          <p:cNvSpPr/>
          <p:nvPr/>
        </p:nvSpPr>
        <p:spPr>
          <a:xfrm>
            <a:off x="547688" y="546100"/>
            <a:ext cx="11096625" cy="5765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90295" y="1321435"/>
            <a:ext cx="762571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孩子们：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请将这场考试看作灵魂的展卷礼。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你写的不是答案，是少年与世界的对谈；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你交的不是试卷，是时光写给未来的序言。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提笔如剑，落字成光。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我们更高处见！</a:t>
            </a:r>
            <a:endParaRPr lang="en-US" altLang="zh-CN" sz="32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37555" y="3895725"/>
            <a:ext cx="5382895" cy="14865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8800" b="1">
                <a:solidFill>
                  <a:schemeClr val="accent4"/>
                </a:solidFill>
                <a:effectLst/>
                <a:latin typeface="方正舒体" panose="02010601030101010101" charset="-122"/>
                <a:ea typeface="方正舒体" panose="02010601030101010101" charset="-122"/>
              </a:rPr>
              <a:t>高考加油！</a:t>
            </a:r>
            <a:endParaRPr lang="zh-CN" altLang="en-US" sz="8800" b="1">
              <a:solidFill>
                <a:schemeClr val="accent4"/>
              </a:solidFill>
              <a:effectLst/>
              <a:latin typeface="方正舒体" panose="02010601030101010101" charset="-122"/>
              <a:ea typeface="方正舒体" panose="02010601030101010101" charset="-122"/>
            </a:endParaRPr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51394" y="32940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4000">
                <a:srgbClr val="983135"/>
              </a:gs>
              <a:gs pos="100000">
                <a:srgbClr val="752529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65100" algn="ctr" rotWithShape="0">
              <a:srgbClr val="752529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图片包含 游戏机&#10;&#10;描述已自动生成"/>
          <p:cNvPicPr>
            <a:picLocks noChangeAspect="1"/>
          </p:cNvPicPr>
          <p:nvPr/>
        </p:nvPicPr>
        <p:blipFill>
          <a:blip r:embed="rId1" cstate="screen">
            <a:alphaModFix amt="20000"/>
            <a:biLevel thresh="2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: 圆角 3"/>
          <p:cNvSpPr/>
          <p:nvPr/>
        </p:nvSpPr>
        <p:spPr>
          <a:xfrm>
            <a:off x="547688" y="546100"/>
            <a:ext cx="11096625" cy="5765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401048" y="3576720"/>
            <a:ext cx="4038600" cy="392898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108199" y="4267676"/>
            <a:ext cx="6233160" cy="492760"/>
            <a:chOff x="3076575" y="2983057"/>
            <a:chExt cx="6233160" cy="588371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3076575" y="3009900"/>
              <a:ext cx="6048375" cy="0"/>
            </a:xfrm>
            <a:prstGeom prst="line">
              <a:avLst/>
            </a:prstGeom>
            <a:ln w="19050">
              <a:solidFill>
                <a:srgbClr val="B139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076575" y="3514725"/>
              <a:ext cx="6048375" cy="0"/>
            </a:xfrm>
            <a:prstGeom prst="line">
              <a:avLst/>
            </a:prstGeom>
            <a:ln w="19050">
              <a:solidFill>
                <a:srgbClr val="991F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3086735" y="2983057"/>
              <a:ext cx="6223000" cy="5883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zh-CN" sz="2800" b="1" i="1" dirty="0">
                  <a:solidFill>
                    <a:schemeClr val="accent4">
                      <a:lumMod val="50000"/>
                    </a:schemeClr>
                  </a:solidFill>
                  <a:latin typeface="方正楷体_GB2312" panose="02000000000000000000" charset="-122"/>
                  <a:ea typeface="方正楷体_GB2312" panose="02000000000000000000" charset="-122"/>
                  <a:cs typeface="方正楷体_GB2312" panose="02000000000000000000" charset="-122"/>
                </a:rPr>
                <a:t>考前最后一课</a:t>
              </a:r>
              <a:r>
                <a:rPr lang="en-US" altLang="zh-CN" sz="2800" b="1" i="1" dirty="0">
                  <a:solidFill>
                    <a:schemeClr val="accent4">
                      <a:lumMod val="50000"/>
                    </a:schemeClr>
                  </a:solidFill>
                  <a:latin typeface="方正楷体_GB2312" panose="02000000000000000000" charset="-122"/>
                  <a:ea typeface="方正楷体_GB2312" panose="02000000000000000000" charset="-122"/>
                  <a:cs typeface="方正楷体_GB2312" panose="02000000000000000000" charset="-122"/>
                </a:rPr>
                <a:t>  </a:t>
              </a:r>
              <a:r>
                <a:rPr lang="zh-CN" altLang="en-US" sz="2800" b="1" i="1" dirty="0">
                  <a:solidFill>
                    <a:schemeClr val="accent4">
                      <a:lumMod val="50000"/>
                    </a:schemeClr>
                  </a:solidFill>
                  <a:latin typeface="方正楷体_GB2312" panose="02000000000000000000" charset="-122"/>
                  <a:ea typeface="方正楷体_GB2312" panose="02000000000000000000" charset="-122"/>
                  <a:cs typeface="方正楷体_GB2312" panose="02000000000000000000" charset="-122"/>
                </a:rPr>
                <a:t>答题策略</a:t>
              </a:r>
              <a:r>
                <a:rPr lang="en-US" altLang="zh-CN" sz="2800" b="1" i="1" dirty="0">
                  <a:solidFill>
                    <a:schemeClr val="accent4">
                      <a:lumMod val="50000"/>
                    </a:schemeClr>
                  </a:solidFill>
                  <a:latin typeface="方正楷体_GB2312" panose="02000000000000000000" charset="-122"/>
                  <a:ea typeface="方正楷体_GB2312" panose="02000000000000000000" charset="-122"/>
                  <a:cs typeface="方正楷体_GB2312" panose="02000000000000000000" charset="-122"/>
                </a:rPr>
                <a:t>&amp;</a:t>
              </a:r>
              <a:r>
                <a:rPr lang="zh-CN" altLang="en-US" sz="2800" b="1" i="1" dirty="0">
                  <a:solidFill>
                    <a:schemeClr val="accent4">
                      <a:lumMod val="50000"/>
                    </a:schemeClr>
                  </a:solidFill>
                  <a:latin typeface="方正楷体_GB2312" panose="02000000000000000000" charset="-122"/>
                  <a:ea typeface="方正楷体_GB2312" panose="02000000000000000000" charset="-122"/>
                  <a:cs typeface="方正楷体_GB2312" panose="02000000000000000000" charset="-122"/>
                </a:rPr>
                <a:t>心理赋能</a:t>
              </a:r>
              <a:endParaRPr lang="zh-CN" altLang="en-US" sz="2800" b="1" i="1" dirty="0">
                <a:solidFill>
                  <a:schemeClr val="accent4">
                    <a:lumMod val="50000"/>
                  </a:schemeClr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0566401" y="1081504"/>
            <a:ext cx="1625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00" dirty="0">
                <a:gradFill>
                  <a:gsLst>
                    <a:gs pos="0">
                      <a:srgbClr val="B1393F"/>
                    </a:gs>
                    <a:gs pos="100000">
                      <a:srgbClr val="762529"/>
                    </a:gs>
                  </a:gsLst>
                  <a:lin ang="2700000" scaled="0"/>
                </a:gra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！</a:t>
            </a:r>
            <a:endParaRPr lang="zh-CN" altLang="en-US" sz="19900" dirty="0">
              <a:gradFill>
                <a:gsLst>
                  <a:gs pos="0">
                    <a:srgbClr val="B1393F"/>
                  </a:gs>
                  <a:gs pos="100000">
                    <a:srgbClr val="762529"/>
                  </a:gs>
                </a:gsLst>
                <a:lin ang="2700000" scaled="0"/>
              </a:gra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2975" y="1567180"/>
            <a:ext cx="95046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C00000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高考英语终极锦囊</a:t>
            </a:r>
            <a:endParaRPr lang="zh-CN" altLang="en-US" sz="5400" b="1">
              <a:solidFill>
                <a:srgbClr val="C00000"/>
              </a:solidFill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  <a:p>
            <a:r>
              <a:rPr lang="zh-CN" altLang="en-US" sz="5400" b="1">
                <a:solidFill>
                  <a:srgbClr val="C00000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 </a:t>
            </a:r>
            <a:r>
              <a:rPr lang="en-US" altLang="zh-CN" sz="5400" b="1">
                <a:solidFill>
                  <a:srgbClr val="C00000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       ——</a:t>
            </a:r>
            <a:r>
              <a:rPr lang="zh-CN" altLang="en-US" sz="5400" b="1">
                <a:solidFill>
                  <a:srgbClr val="C00000"/>
                </a:solidFill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你的才华，终将绽放</a:t>
            </a:r>
            <a:endParaRPr lang="zh-CN" altLang="en-US" sz="5400" b="1">
              <a:solidFill>
                <a:srgbClr val="C00000"/>
              </a:solidFill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151394" y="32940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4000">
                <a:srgbClr val="983135"/>
              </a:gs>
              <a:gs pos="100000">
                <a:srgbClr val="752529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65100" algn="ctr" rotWithShape="0">
              <a:srgbClr val="752529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图片包含 游戏机&#10;&#10;描述已自动生成"/>
          <p:cNvPicPr>
            <a:picLocks noChangeAspect="1"/>
          </p:cNvPicPr>
          <p:nvPr/>
        </p:nvPicPr>
        <p:blipFill>
          <a:blip r:embed="rId1" cstate="screen">
            <a:alphaModFix amt="20000"/>
            <a:biLevel thresh="2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: 圆角 3"/>
          <p:cNvSpPr/>
          <p:nvPr/>
        </p:nvSpPr>
        <p:spPr>
          <a:xfrm>
            <a:off x="83344" y="101600"/>
            <a:ext cx="12025312" cy="6654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46470" y="1465580"/>
            <a:ext cx="5643880" cy="3784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 b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你们三年的汗水，早已为这场战役做好最充分的准备。</a:t>
            </a:r>
            <a:endParaRPr lang="zh-CN" altLang="en-US" sz="4000" b="1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  <a:p>
            <a:r>
              <a:rPr lang="zh-CN" altLang="en-US" sz="4000" b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今天，只需带上智慧与勇气</a:t>
            </a:r>
            <a:r>
              <a:rPr lang="en-US" altLang="zh-CN" sz="4000" b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——</a:t>
            </a:r>
            <a:r>
              <a:rPr lang="zh-CN" altLang="en-US" sz="4000" b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稳、准、细、巧；静、信、韧、安。</a:t>
            </a:r>
            <a:endParaRPr lang="zh-CN" altLang="en-US" sz="4000" b="1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r="-17" b="-14"/>
          <a:stretch>
            <a:fillRect/>
          </a:stretch>
        </p:blipFill>
        <p:spPr>
          <a:xfrm>
            <a:off x="109855" y="101600"/>
            <a:ext cx="5607050" cy="6654165"/>
          </a:xfrm>
          <a:prstGeom prst="rect">
            <a:avLst/>
          </a:prstGeom>
        </p:spPr>
      </p:pic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151394" y="32940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4000">
                <a:srgbClr val="983135"/>
              </a:gs>
              <a:gs pos="100000">
                <a:srgbClr val="752529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65100" algn="ctr" rotWithShape="0">
              <a:srgbClr val="752529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图片包含 游戏机&#10;&#10;描述已自动生成"/>
          <p:cNvPicPr>
            <a:picLocks noChangeAspect="1"/>
          </p:cNvPicPr>
          <p:nvPr/>
        </p:nvPicPr>
        <p:blipFill>
          <a:blip r:embed="rId1" cstate="screen">
            <a:alphaModFix amt="20000"/>
            <a:biLevel thresh="2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: 圆角 3"/>
          <p:cNvSpPr/>
          <p:nvPr/>
        </p:nvSpPr>
        <p:spPr>
          <a:xfrm>
            <a:off x="547688" y="546100"/>
            <a:ext cx="11096625" cy="5765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"Every word you’ve learned, every effort you’ve made, has woven the wings to soar through this challenge. Today, you’re ready to fly."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862137" y="1800947"/>
            <a:ext cx="8467725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0" dirty="0">
                <a:gradFill>
                  <a:gsLst>
                    <a:gs pos="0">
                      <a:srgbClr val="B1393F"/>
                    </a:gs>
                    <a:gs pos="100000">
                      <a:srgbClr val="762529"/>
                    </a:gs>
                  </a:gsLst>
                  <a:lin ang="2700000" scaled="0"/>
                </a:gradFill>
                <a:latin typeface="方正楷体_GB2312" panose="02000000000000000000" charset="-122"/>
                <a:ea typeface="方正楷体_GB2312" panose="02000000000000000000" charset="-122"/>
              </a:rPr>
              <a:t>答题策略</a:t>
            </a:r>
            <a:endParaRPr lang="en-US" altLang="zh-CN" sz="10500" dirty="0">
              <a:gradFill>
                <a:gsLst>
                  <a:gs pos="0">
                    <a:srgbClr val="B1393F"/>
                  </a:gs>
                  <a:gs pos="100000">
                    <a:srgbClr val="762529"/>
                  </a:gs>
                </a:gsLst>
                <a:lin ang="2700000" scaled="0"/>
              </a:gradFill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36115" y="3977640"/>
            <a:ext cx="83934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400" b="1" i="1">
                <a:gradFill>
                  <a:gsLst>
                    <a:gs pos="0">
                      <a:srgbClr val="FBAF03"/>
                    </a:gs>
                    <a:gs pos="81000">
                      <a:srgbClr val="FE6719"/>
                    </a:gs>
                    <a:gs pos="35000">
                      <a:srgbClr val="FF8C0B"/>
                    </a:gs>
                  </a:gsLst>
                  <a:lin ang="18900000" scaled="0"/>
                </a:gradFill>
                <a:latin typeface="Calibri" panose="020F0502020204030204" charset="0"/>
                <a:cs typeface="Calibri" panose="020F0502020204030204" charset="0"/>
              </a:rPr>
              <a:t>Be smart. Be precise.</a:t>
            </a:r>
            <a:endParaRPr lang="en-US" altLang="zh-CN" sz="4400" b="1" i="1">
              <a:gradFill>
                <a:gsLst>
                  <a:gs pos="0">
                    <a:srgbClr val="FBAF03"/>
                  </a:gs>
                  <a:gs pos="81000">
                    <a:srgbClr val="FE6719"/>
                  </a:gs>
                  <a:gs pos="35000">
                    <a:srgbClr val="FF8C0B"/>
                  </a:gs>
                </a:gsLst>
                <a:lin ang="18900000" scaled="0"/>
              </a:gra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51394" y="32940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4000">
                <a:srgbClr val="983135"/>
              </a:gs>
              <a:gs pos="100000">
                <a:srgbClr val="752529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65100" algn="ctr" rotWithShape="0">
              <a:srgbClr val="752529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图片包含 游戏机&#10;&#10;描述已自动生成"/>
          <p:cNvPicPr>
            <a:picLocks noChangeAspect="1"/>
          </p:cNvPicPr>
          <p:nvPr/>
        </p:nvPicPr>
        <p:blipFill>
          <a:blip r:embed="rId1" cstate="screen">
            <a:alphaModFix amt="20000"/>
            <a:biLevel thresh="2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: 圆角 3"/>
          <p:cNvSpPr/>
          <p:nvPr/>
        </p:nvSpPr>
        <p:spPr>
          <a:xfrm>
            <a:off x="83344" y="101600"/>
            <a:ext cx="12025312" cy="6654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整体把控，时间至上</a:t>
            </a:r>
            <a:r>
              <a:rPr lang="en-US" altLang="zh-CN"/>
              <a:t> (Master the Clock)</a:t>
            </a:r>
            <a:r>
              <a:rPr lang="zh-CN" altLang="en-US"/>
              <a:t>：</a:t>
            </a:r>
            <a:endParaRPr lang="zh-CN" altLang="en-US"/>
          </a:p>
          <a:p>
            <a:pPr algn="ctr"/>
            <a:endParaRPr lang="en-US" altLang="zh-CN"/>
          </a:p>
          <a:p>
            <a:pPr algn="ctr"/>
            <a:r>
              <a:rPr lang="zh-CN" altLang="en-US"/>
              <a:t>拿到试卷：</a:t>
            </a:r>
            <a:r>
              <a:rPr lang="en-US" altLang="zh-CN"/>
              <a:t> </a:t>
            </a:r>
            <a:r>
              <a:rPr lang="zh-CN" altLang="en-US"/>
              <a:t>第一时间浏览全卷（尤其是作文题目），对难度、题量、题型分布做到心中有数。深呼吸，稳住心神。</a:t>
            </a:r>
            <a:endParaRPr lang="zh-CN" altLang="en-US"/>
          </a:p>
          <a:p>
            <a:pPr algn="ctr"/>
            <a:endParaRPr lang="en-US" altLang="zh-CN"/>
          </a:p>
          <a:p>
            <a:pPr algn="ctr"/>
            <a:r>
              <a:rPr lang="zh-CN" altLang="en-US"/>
              <a:t>严格分配时间：</a:t>
            </a:r>
            <a:r>
              <a:rPr lang="en-US" altLang="zh-CN"/>
              <a:t> </a:t>
            </a:r>
            <a:r>
              <a:rPr lang="zh-CN" altLang="en-US"/>
              <a:t>牢记各题型建议时间（如听力</a:t>
            </a:r>
            <a:r>
              <a:rPr lang="en-US" altLang="zh-CN"/>
              <a:t>20min</a:t>
            </a:r>
            <a:r>
              <a:rPr lang="zh-CN" altLang="en-US"/>
              <a:t>，阅读</a:t>
            </a:r>
            <a:r>
              <a:rPr lang="en-US" altLang="zh-CN"/>
              <a:t>+</a:t>
            </a:r>
            <a:r>
              <a:rPr lang="zh-CN" altLang="en-US"/>
              <a:t>七选五</a:t>
            </a:r>
            <a:r>
              <a:rPr lang="en-US" altLang="zh-CN"/>
              <a:t>40min</a:t>
            </a:r>
            <a:r>
              <a:rPr lang="zh-CN" altLang="en-US"/>
              <a:t>，完形</a:t>
            </a:r>
            <a:r>
              <a:rPr lang="en-US" altLang="zh-CN"/>
              <a:t>15min</a:t>
            </a:r>
            <a:r>
              <a:rPr lang="zh-CN" altLang="en-US"/>
              <a:t>，语填</a:t>
            </a:r>
            <a:r>
              <a:rPr lang="en-US" altLang="zh-CN"/>
              <a:t>+</a:t>
            </a:r>
            <a:r>
              <a:rPr lang="zh-CN" altLang="en-US"/>
              <a:t>改错</a:t>
            </a:r>
            <a:r>
              <a:rPr lang="en-US" altLang="zh-CN"/>
              <a:t>15min</a:t>
            </a:r>
            <a:r>
              <a:rPr lang="zh-CN" altLang="en-US"/>
              <a:t>，作文</a:t>
            </a:r>
            <a:r>
              <a:rPr lang="en-US" altLang="zh-CN"/>
              <a:t>30min</a:t>
            </a:r>
            <a:r>
              <a:rPr lang="zh-CN" altLang="en-US"/>
              <a:t>，留</a:t>
            </a:r>
            <a:r>
              <a:rPr lang="en-US" altLang="zh-CN"/>
              <a:t>5min</a:t>
            </a:r>
            <a:r>
              <a:rPr lang="zh-CN" altLang="en-US"/>
              <a:t>检查）。这是底线！</a:t>
            </a:r>
            <a:endParaRPr lang="zh-CN" altLang="en-US"/>
          </a:p>
          <a:p>
            <a:pPr algn="ctr"/>
            <a:endParaRPr lang="en-US" altLang="zh-CN"/>
          </a:p>
          <a:p>
            <a:pPr algn="ctr"/>
            <a:r>
              <a:rPr lang="zh-CN" altLang="en-US"/>
              <a:t>果断取舍：</a:t>
            </a:r>
            <a:r>
              <a:rPr lang="en-US" altLang="zh-CN"/>
              <a:t> </a:t>
            </a:r>
            <a:r>
              <a:rPr lang="zh-CN" altLang="en-US"/>
              <a:t>遇到难题（尤其是阅读或完形中个别卡壳题），标记后立即跳过！</a:t>
            </a:r>
            <a:r>
              <a:rPr lang="en-US" altLang="zh-CN"/>
              <a:t> </a:t>
            </a:r>
            <a:r>
              <a:rPr lang="zh-CN" altLang="en-US"/>
              <a:t>绝不死磕，确保会做的题有充足时间拿下。最后若有时间再回头攻坚。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5650" y="1942465"/>
            <a:ext cx="1088707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charset="0"/>
              </a:rPr>
              <a:t>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拿到试卷：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第一时间浏览全卷（尤其是作文题目），对难度、题量、题型分布做到心中有数。深呼吸，稳住心神。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en-US" altLang="zh-CN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charset="0"/>
              </a:rPr>
              <a:t>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严格分配时间：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牢记各题型建议时间（如听力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20min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，阅读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七选五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35-40min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，完形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10-15min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，语法填空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5min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，作文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40-45min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，留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5min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检查）。这是底线！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en-US" altLang="zh-CN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Wingdings 2" panose="05020102010507070707" charset="0"/>
              </a:rPr>
              <a:t>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果断取舍：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遇到难题（尤其是阅读或完形中个别卡壳题），标记后立即跳过！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绝不死磕，确保会做的题有充足时间拿下。最后若有时间再回头攻坚。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78810" y="180975"/>
            <a:ext cx="6726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整体把控，合理规划考试时间</a:t>
            </a:r>
            <a:endParaRPr lang="zh-CN" altLang="en-US" sz="3600" b="1">
              <a:solidFill>
                <a:srgbClr val="C00000"/>
              </a:solidFill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92550" y="937895"/>
            <a:ext cx="8018145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 i="1">
                <a:latin typeface="Calibri" panose="020F0502020204030204" charset="0"/>
                <a:ea typeface="方正楷体_GB2312" panose="02000000000000000000" charset="-122"/>
                <a:cs typeface="Calibri" panose="020F0502020204030204" charset="0"/>
              </a:rPr>
              <a:t>"Time is not your enemy—it’s your ally. Master it, and you master the battlefield."</a:t>
            </a:r>
            <a:endParaRPr lang="en-US" altLang="zh-CN" b="1" i="1">
              <a:latin typeface="Calibri" panose="020F0502020204030204" charset="0"/>
              <a:ea typeface="方正楷体_GB2312" panose="02000000000000000000" charset="-122"/>
              <a:cs typeface="Calibri" panose="020F0502020204030204" charset="0"/>
            </a:endParaRPr>
          </a:p>
          <a:p>
            <a:r>
              <a:rPr lang="en-US" altLang="zh-CN" b="1" i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                    </a:t>
            </a:r>
            <a:r>
              <a:rPr lang="zh-CN" altLang="en-US" b="1" i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时间并非敌人，而是战友。驾驭它，你便主宰了战场。</a:t>
            </a:r>
            <a:endParaRPr lang="zh-CN" altLang="en-US" b="1" i="1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51394" y="32940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4000">
                <a:srgbClr val="983135"/>
              </a:gs>
              <a:gs pos="100000">
                <a:srgbClr val="752529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65100" algn="ctr" rotWithShape="0">
              <a:srgbClr val="752529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图片包含 游戏机&#10;&#10;描述已自动生成"/>
          <p:cNvPicPr>
            <a:picLocks noChangeAspect="1"/>
          </p:cNvPicPr>
          <p:nvPr/>
        </p:nvPicPr>
        <p:blipFill>
          <a:blip r:embed="rId1" cstate="screen">
            <a:alphaModFix amt="20000"/>
            <a:biLevel thresh="2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: 圆角 3"/>
          <p:cNvSpPr/>
          <p:nvPr/>
        </p:nvSpPr>
        <p:spPr>
          <a:xfrm>
            <a:off x="83344" y="101600"/>
            <a:ext cx="12025312" cy="6654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78810" y="180975"/>
            <a:ext cx="6726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听力部分，赢在起跑线</a:t>
            </a:r>
            <a:endParaRPr lang="zh-CN" altLang="en-US" sz="3600" b="1">
              <a:solidFill>
                <a:srgbClr val="C00000"/>
              </a:solidFill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3" name="文本框 2" descr="7b0a202020202262756c6c6574223a20227b5c2263617465676f727949645c223a5c225c222c5c2274656d706c61746549645c223a32303233313537397d220a7d0a"/>
          <p:cNvSpPr txBox="1"/>
          <p:nvPr/>
        </p:nvSpPr>
        <p:spPr>
          <a:xfrm>
            <a:off x="624205" y="1727835"/>
            <a:ext cx="1102423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Blip>
                <a:blip r:embed="rId2"/>
              </a:buBlip>
            </a:pP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试音&amp;读题： 利用宝贵时间！快速阅读题干和选项，圈画关键词（Who, What, When, Where, Why, How），预测话题和问题。提前预判是成功的一半！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Blip>
                <a:blip r:embed="rId2"/>
              </a:buBlip>
            </a:pP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专注第一遍： 力求听懂大意，抓核心信息（人物关系、事件发展、数字、地点、态度）。简单信息题争取一遍解决。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Blip>
                <a:blip r:embed="rId2"/>
              </a:buBlip>
            </a:pP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利用第二遍： 重点攻克细节题和推理题，验证第一遍的答案，捕捉遗漏信息。答案写在答题卡上！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Blip>
                <a:blip r:embed="rId2"/>
              </a:buBlip>
            </a:pPr>
            <a:endParaRPr lang="zh-CN" altLang="en-US" sz="24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>
              <a:buNone/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注意：听力前五题短对话必须高度集中注意力，若有未听清的，不要过多纠结，着眼于当下的每一题，不要影响后面的听力答题。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60270" y="854075"/>
            <a:ext cx="9756775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b="1" i="1">
                <a:latin typeface="Calibri" panose="020F0502020204030204" charset="0"/>
                <a:ea typeface="方正楷体_GB2312" panose="02000000000000000000" charset="-122"/>
                <a:cs typeface="Calibri" panose="020F0502020204030204" charset="0"/>
              </a:rPr>
              <a:t>"Listen not just with your ears, but with your heart. Every word you catch is a step closer to victory."</a:t>
            </a:r>
            <a:endParaRPr lang="en-US" altLang="zh-CN" b="1" i="1">
              <a:latin typeface="Calibri" panose="020F0502020204030204" charset="0"/>
              <a:ea typeface="方正楷体_GB2312" panose="02000000000000000000" charset="-122"/>
              <a:cs typeface="Calibri" panose="020F0502020204030204" charset="0"/>
            </a:endParaRPr>
          </a:p>
          <a:p>
            <a:pPr algn="l">
              <a:buClrTx/>
              <a:buSzTx/>
              <a:buNone/>
            </a:pPr>
            <a:r>
              <a:rPr lang="en-US" altLang="zh-CN" b="1" i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          </a:t>
            </a:r>
            <a:r>
              <a:rPr lang="zh-CN" altLang="en-US" b="1" i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不仅用耳倾听，更要用心捕捉。你抓住的每个词，都是迈向胜利的一步。</a:t>
            </a:r>
            <a:endParaRPr lang="zh-CN" altLang="en-US" b="1" i="1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151394" y="32940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4000">
                <a:srgbClr val="983135"/>
              </a:gs>
              <a:gs pos="100000">
                <a:srgbClr val="752529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65100" algn="ctr" rotWithShape="0">
              <a:srgbClr val="752529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图片包含 游戏机&#10;&#10;描述已自动生成"/>
          <p:cNvPicPr>
            <a:picLocks noChangeAspect="1"/>
          </p:cNvPicPr>
          <p:nvPr/>
        </p:nvPicPr>
        <p:blipFill>
          <a:blip r:embed="rId1" cstate="screen">
            <a:alphaModFix amt="20000"/>
            <a:biLevel thresh="2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: 圆角 3"/>
          <p:cNvSpPr/>
          <p:nvPr/>
        </p:nvSpPr>
        <p:spPr>
          <a:xfrm>
            <a:off x="83344" y="101600"/>
            <a:ext cx="12025312" cy="6654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 descr="7b0a202020202262756c6c6574223a20227b5c2263617465676f727949645c223a5c225c222c5c2274656d706c61746549645c223a32303233313435337d220a7d0a"/>
          <p:cNvSpPr txBox="1"/>
          <p:nvPr/>
        </p:nvSpPr>
        <p:spPr>
          <a:xfrm>
            <a:off x="636270" y="1518920"/>
            <a:ext cx="1092327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Blip>
                <a:blip r:embed="rId2"/>
              </a:buBlip>
            </a:pP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先题后文，定位精准： 先读题干，明确问题，带着问题去文中定位关键句（通常是题号顺序对应段落顺序）。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Blip>
                <a:blip r:embed="rId2"/>
              </a:buBlip>
            </a:pP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圈画关键： 定位后，精读相关句段，圈画与答案直接相关的关键词、转折词(but, however)、因果词(because, therefore)、态度词等。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Blip>
                <a:blip r:embed="rId2"/>
              </a:buBlip>
            </a:pP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忠于原文： </a:t>
            </a:r>
            <a:r>
              <a:rPr lang="zh-CN" altLang="en-US" sz="2400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答案一定基于文本！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避免主观臆断和过度推理。正确选项往往是原文信息的同义替换或合理推断。警惕绝对化词语(always, never, all, none)和偷换概念。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Blip>
                <a:blip r:embed="rId2"/>
              </a:buBlip>
            </a:pP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主旨大意： 关注首尾段、段落首尾句、反复出现的核心词。七选五特别注意逻辑衔接词(however, for example, therefore, besides)和代词指代(this, that, these, they)，注意正确的选项必须是</a:t>
            </a:r>
            <a:r>
              <a:rPr lang="zh-CN" altLang="en-US" sz="2400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内容和逻辑均匹配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78810" y="180975"/>
            <a:ext cx="6726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阅读理解，得阅读者得天下</a:t>
            </a:r>
            <a:endParaRPr lang="zh-CN" altLang="en-US" sz="3600" b="1">
              <a:solidFill>
                <a:srgbClr val="C00000"/>
              </a:solidFill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56610" y="854075"/>
            <a:ext cx="8560435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b="1" i="1">
                <a:latin typeface="Calibri" panose="020F0502020204030204" charset="0"/>
                <a:ea typeface="方正楷体_GB2312" panose="02000000000000000000" charset="-122"/>
                <a:cs typeface="Calibri" panose="020F0502020204030204" charset="0"/>
              </a:rPr>
              <a:t>"Words are the mirrors of thoughts. Look closely, and they’ll reveal their secrets to you."</a:t>
            </a:r>
            <a:endParaRPr lang="en-US" altLang="zh-CN" b="1" i="1">
              <a:latin typeface="Calibri" panose="020F0502020204030204" charset="0"/>
              <a:ea typeface="方正楷体_GB2312" panose="02000000000000000000" charset="-122"/>
              <a:cs typeface="Calibri" panose="020F0502020204030204" charset="0"/>
            </a:endParaRPr>
          </a:p>
          <a:p>
            <a:r>
              <a:rPr lang="en-US" altLang="zh-CN" b="1" i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              </a:t>
            </a:r>
            <a:r>
              <a:rPr lang="zh-CN" altLang="en-US" b="1" i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文字是思想的镜子。凝神细读，自会向你吐露真意。</a:t>
            </a:r>
            <a:endParaRPr lang="zh-CN" altLang="en-US" b="1" i="1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151394" y="32940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4000">
                <a:srgbClr val="983135"/>
              </a:gs>
              <a:gs pos="100000">
                <a:srgbClr val="752529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65100" algn="ctr" rotWithShape="0">
              <a:srgbClr val="752529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图片包含 游戏机&#10;&#10;描述已自动生成"/>
          <p:cNvPicPr>
            <a:picLocks noChangeAspect="1"/>
          </p:cNvPicPr>
          <p:nvPr/>
        </p:nvPicPr>
        <p:blipFill>
          <a:blip r:embed="rId1" cstate="screen">
            <a:alphaModFix amt="20000"/>
            <a:biLevel thresh="2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: 圆角 3"/>
          <p:cNvSpPr/>
          <p:nvPr/>
        </p:nvSpPr>
        <p:spPr>
          <a:xfrm>
            <a:off x="83344" y="101600"/>
            <a:ext cx="12025312" cy="6654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 descr="7b0a202020202262756c6c6574223a20227b5c2263617465676f727949645c223a5c225c222c5c2274656d706c61746549645c223a32303233313235327d220a7d0a"/>
          <p:cNvSpPr txBox="1"/>
          <p:nvPr/>
        </p:nvSpPr>
        <p:spPr>
          <a:xfrm>
            <a:off x="612140" y="2181225"/>
            <a:ext cx="1105535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Blip>
                <a:blip r:embed="rId2"/>
              </a:buBlip>
            </a:pP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通览全文： 先快速通读一遍（跳过空格），把握文章主旨、基调（褒贬）、基本脉络和人物情感变化。首句尤其关键！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Blip>
                <a:blip r:embed="rId2"/>
              </a:buBlip>
            </a:pP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瞻前顾后： 填空时，务必联系空前后文。答案往往藏在上下文线索中（同义复现、反义对比、逻辑关系、固定搭配）。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Blip>
                <a:blip r:embed="rId2"/>
              </a:buBlip>
            </a:pP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词义辨析： 结合语境选择最符合语义、情感色彩和语法的选项。</a:t>
            </a:r>
            <a:r>
              <a:rPr lang="zh-CN" altLang="en-US" sz="2400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注意熟词新义、一词多义（近几年高考必有一题）。</a:t>
            </a:r>
            <a:endParaRPr lang="zh-CN" altLang="en-US" sz="2400"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Blip>
                <a:blip r:embed="rId2"/>
              </a:buBlip>
            </a:pP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代入检查： 初步选完后，将答案代入全文通读，检查是否逻辑通顺、语义连贯。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880995" y="180975"/>
            <a:ext cx="6726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rgbClr val="C00000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完形填空，注意上下文</a:t>
            </a:r>
            <a:endParaRPr lang="zh-CN" altLang="en-US" sz="3600" b="1">
              <a:solidFill>
                <a:srgbClr val="C00000"/>
              </a:solidFill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2480" y="1050290"/>
            <a:ext cx="11267440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b="1" i="1">
                <a:latin typeface="Calibri" panose="020F0502020204030204" charset="0"/>
                <a:ea typeface="方正楷体_GB2312" panose="02000000000000000000" charset="-122"/>
                <a:cs typeface="Calibri" panose="020F0502020204030204" charset="0"/>
              </a:rPr>
              <a:t>"Every blank is a bridge to the full story—trust your instincts, connect the dots, and the answers will shine through."</a:t>
            </a:r>
            <a:endParaRPr lang="en-US" altLang="zh-CN" b="1" i="1">
              <a:latin typeface="Calibri" panose="020F0502020204030204" charset="0"/>
              <a:ea typeface="方正楷体_GB2312" panose="02000000000000000000" charset="-122"/>
              <a:cs typeface="Calibri" panose="020F0502020204030204" charset="0"/>
            </a:endParaRPr>
          </a:p>
          <a:p>
            <a:pPr algn="l">
              <a:buClrTx/>
              <a:buSzTx/>
              <a:buNone/>
            </a:pPr>
            <a:r>
              <a:rPr lang="en-US" altLang="zh-CN" b="1" i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                                </a:t>
            </a:r>
            <a:r>
              <a:rPr lang="zh-CN" altLang="en-US" b="1" i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每个空格都是通往完整故事的桥梁</a:t>
            </a:r>
            <a:r>
              <a:rPr lang="en-US" altLang="zh-CN" b="1" i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——</a:t>
            </a:r>
            <a:r>
              <a:rPr lang="zh-CN" altLang="en-US" b="1" i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相信你的直觉，串联线索，答案自会浮现。</a:t>
            </a:r>
            <a:endParaRPr lang="zh-CN" altLang="en-US" b="1" i="1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151394" y="32940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4000">
                <a:srgbClr val="983135"/>
              </a:gs>
              <a:gs pos="100000">
                <a:srgbClr val="752529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65100" algn="ctr" rotWithShape="0">
              <a:srgbClr val="752529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图片包含 游戏机&#10;&#10;描述已自动生成"/>
          <p:cNvPicPr>
            <a:picLocks noChangeAspect="1"/>
          </p:cNvPicPr>
          <p:nvPr/>
        </p:nvPicPr>
        <p:blipFill>
          <a:blip r:embed="rId1" cstate="screen">
            <a:alphaModFix amt="20000"/>
            <a:biLevel thresh="25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: 圆角 3"/>
          <p:cNvSpPr/>
          <p:nvPr/>
        </p:nvSpPr>
        <p:spPr>
          <a:xfrm>
            <a:off x="83344" y="101600"/>
            <a:ext cx="12025312" cy="6654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"Grammar is the backbone of language. Every blank you fill strengthens your mastery of English."</a:t>
            </a:r>
            <a:endParaRPr lang="en-US" altLang="zh-CN"/>
          </a:p>
          <a:p>
            <a:pPr algn="ctr"/>
            <a:r>
              <a:rPr lang="zh-CN" altLang="en-US"/>
              <a:t>（语法是语言的脊梁。你填写的每个空，都在加固你对英语的掌控。）</a:t>
            </a:r>
            <a:endParaRPr lang="zh-CN" altLang="en-US"/>
          </a:p>
          <a:p>
            <a:pPr algn="ctr"/>
            <a:endParaRPr lang="en-US" altLang="zh-CN"/>
          </a:p>
          <a:p>
            <a:pPr algn="ctr"/>
            <a:r>
              <a:rPr lang="en-US" altLang="zh-CN"/>
              <a:t>2. </a:t>
            </a:r>
            <a:r>
              <a:rPr lang="zh-CN" altLang="en-US"/>
              <a:t>诗意隐喻版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78810" y="180975"/>
            <a:ext cx="6726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  <a:latin typeface="方正楷体_GB2312" panose="02000000000000000000" charset="-122"/>
                <a:ea typeface="方正楷体_GB2312" panose="02000000000000000000" charset="-122"/>
              </a:rPr>
              <a:t>语法填空，细节决定成败</a:t>
            </a:r>
            <a:endParaRPr lang="zh-CN" altLang="en-US" sz="3600" b="1">
              <a:solidFill>
                <a:srgbClr val="C00000"/>
              </a:solidFill>
              <a:latin typeface="方正楷体_GB2312" panose="02000000000000000000" charset="-122"/>
              <a:ea typeface="方正楷体_GB2312" panose="02000000000000000000" charset="-122"/>
            </a:endParaRPr>
          </a:p>
        </p:txBody>
      </p:sp>
      <p:sp>
        <p:nvSpPr>
          <p:cNvPr id="3" name="文本框 2" descr="7b0a202020202262756c6c6574223a20227b5c2263617465676f727949645c223a5c225c222c5c2274656d706c61746549645c223a32303233313133387d220a7d0a"/>
          <p:cNvSpPr txBox="1"/>
          <p:nvPr/>
        </p:nvSpPr>
        <p:spPr>
          <a:xfrm>
            <a:off x="666115" y="1788795"/>
            <a:ext cx="1094676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Blip>
                <a:blip r:embed="rId2"/>
              </a:buBlip>
            </a:pP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始终遵循“读文本、析语意、理成分、判缺失、寻线索、填空格</a:t>
            </a:r>
            <a:r>
              <a: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”</a:t>
            </a: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的做题原则，在理解语篇意义的基础上做题，不能只着眼于横线前后的几个词或凭直觉，否则容易造成失分。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注意书写规范，规范大小写，写错的单词整个划掉以后重新写，不要超出答题区域！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Blip>
                <a:blip r:embed="rId2"/>
              </a:buBlip>
            </a:pP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buBlip>
                <a:blip r:embed="rId2"/>
              </a:buBlip>
            </a:pPr>
            <a:r>
              <a:rPr lang="zh-CN" altLang="en-US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牢记语法填空做题六大口诀，助你语法填空不丢分：</a:t>
            </a:r>
            <a:endParaRPr lang="zh-CN" altLang="en-US" sz="2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>
              <a:buNone/>
            </a:pPr>
            <a:r>
              <a:rPr lang="zh-CN" altLang="en-US" sz="2400" i="1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一逻二搭三固定，介词选择不费力。</a:t>
            </a:r>
            <a:endParaRPr lang="zh-CN" altLang="en-US" sz="2400" i="1"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>
              <a:buNone/>
            </a:pPr>
            <a:r>
              <a:rPr lang="zh-CN" altLang="en-US" sz="2400" i="1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一标二联三验，熟词新义现原形。</a:t>
            </a:r>
            <a:endParaRPr lang="zh-CN" altLang="en-US" sz="2400" i="1"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>
              <a:buNone/>
            </a:pPr>
            <a:r>
              <a:rPr lang="zh-CN" altLang="en-US" sz="2400" i="1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看成分、判词性、记拼写，词性转换巧破解。</a:t>
            </a:r>
            <a:endParaRPr lang="zh-CN" altLang="en-US" sz="2400" i="1"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>
              <a:buNone/>
            </a:pPr>
            <a:r>
              <a:rPr lang="zh-CN" altLang="en-US" sz="2400" i="1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一看时态、二看语态、三看主谓一致（谓语动词）</a:t>
            </a:r>
            <a:endParaRPr lang="zh-CN" altLang="en-US" sz="2400" i="1"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>
              <a:buNone/>
            </a:pPr>
            <a:r>
              <a:rPr lang="zh-CN" altLang="en-US" sz="2400" i="1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一看搭配，二看主被动，三看时间点（非谓语动词）</a:t>
            </a:r>
            <a:endParaRPr lang="zh-CN" altLang="en-US" sz="2400" i="1"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>
              <a:buNone/>
            </a:pPr>
            <a:r>
              <a:rPr lang="zh-CN" altLang="en-US" sz="2400" i="1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一辨二划三括</a:t>
            </a:r>
            <a:r>
              <a:rPr lang="en-US" altLang="zh-CN" sz="2400" i="1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——</a:t>
            </a:r>
            <a:r>
              <a:rPr lang="zh-CN" altLang="en-US" sz="2400" i="1">
                <a:highlight>
                  <a:srgbClr val="FFFF00"/>
                </a:highligh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辨句式，划成分，括修饰（长难句梳理）</a:t>
            </a:r>
            <a:endParaRPr lang="zh-CN" altLang="en-US" sz="2400" i="1"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>
              <a:buNone/>
            </a:pPr>
            <a:endParaRPr lang="zh-CN" altLang="en-US" sz="2400" i="1">
              <a:highlight>
                <a:srgbClr val="FFFF00"/>
              </a:highlight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94230" y="895985"/>
            <a:ext cx="9745345" cy="71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noAutofit/>
          </a:bodyPr>
          <a:p>
            <a:r>
              <a:rPr lang="en-US" altLang="zh-CN"/>
              <a:t>"</a:t>
            </a:r>
            <a:r>
              <a:rPr lang="en-US" altLang="zh-CN" b="1">
                <a:latin typeface="Calibri" panose="020F0502020204030204" charset="0"/>
                <a:cs typeface="Calibri" panose="020F0502020204030204" charset="0"/>
              </a:rPr>
              <a:t>Grammar is the backbone of language. Every blank you fill strengthens your mastery of English.</a:t>
            </a:r>
            <a:r>
              <a:rPr lang="en-US" altLang="zh-CN"/>
              <a:t>"</a:t>
            </a:r>
            <a:endParaRPr lang="en-US" altLang="zh-CN"/>
          </a:p>
          <a:p>
            <a:r>
              <a:rPr lang="en-US" altLang="zh-CN" b="1" i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                           </a:t>
            </a:r>
            <a:r>
              <a:rPr lang="zh-CN" altLang="en-US" b="1" i="1">
                <a:latin typeface="方正楷体_GB2312" panose="02000000000000000000" charset="-122"/>
                <a:ea typeface="方正楷体_GB2312" panose="02000000000000000000" charset="-122"/>
                <a:cs typeface="方正楷体_GB2312" panose="02000000000000000000" charset="-122"/>
              </a:rPr>
              <a:t>语法是语言的脊梁。你填写的每个空，都在加固你对英语的掌控。</a:t>
            </a:r>
            <a:endParaRPr lang="zh-CN" altLang="en-US" b="1" i="1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  <a:p>
            <a:endParaRPr lang="zh-CN" altLang="en-US" b="1" i="1">
              <a:latin typeface="方正楷体_GB2312" panose="02000000000000000000" charset="-122"/>
              <a:ea typeface="方正楷体_GB2312" panose="02000000000000000000" charset="-122"/>
              <a:cs typeface="方正楷体_GB2312" panose="02000000000000000000" charset="-122"/>
            </a:endParaRPr>
          </a:p>
          <a:p>
            <a:endParaRPr lang="zh-CN" altLang="en-US"/>
          </a:p>
        </p:txBody>
      </p:sp>
      <p:pic>
        <p:nvPicPr>
          <p:cNvPr id="5124" name="图片 6" descr="logo横版 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151394" y="329406"/>
            <a:ext cx="6080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3605</Words>
  <Application>WPS 演示</Application>
  <PresentationFormat>宽屏</PresentationFormat>
  <Paragraphs>149</Paragraphs>
  <Slides>13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Wingdings</vt:lpstr>
      <vt:lpstr>黑体</vt:lpstr>
      <vt:lpstr>HelveticaNeue</vt:lpstr>
      <vt:lpstr>华文新魏</vt:lpstr>
      <vt:lpstr>方正楷体_GB2312</vt:lpstr>
      <vt:lpstr>汉仪尚巍手书W</vt:lpstr>
      <vt:lpstr>Calibri</vt:lpstr>
      <vt:lpstr>Times New Roman</vt:lpstr>
      <vt:lpstr>Wingdings 2</vt:lpstr>
      <vt:lpstr>华文楷体</vt:lpstr>
      <vt:lpstr>方正舒体</vt:lpstr>
      <vt:lpstr>Segoe Print</vt:lpstr>
      <vt:lpstr>微软雅黑</vt:lpstr>
      <vt:lpstr>Arial Unicode MS</vt:lpstr>
      <vt:lpstr>等线 Light</vt:lpstr>
      <vt:lpstr>等线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Wiesen</cp:lastModifiedBy>
  <cp:revision>9</cp:revision>
  <dcterms:created xsi:type="dcterms:W3CDTF">2025-06-05T05:53:00Z</dcterms:created>
  <dcterms:modified xsi:type="dcterms:W3CDTF">2025-06-05T14:05:14Z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2052-10.8.2.6613</vt:lpwstr>
  </property>
  <property fmtid="{D5CDD505-2E9C-101B-9397-08002B2CF9AE}" pid="3" name="KSOTemplateUUID">
    <vt:lpwstr>v1.0_mb_Sc8YmGpwo0MVDxIdmvdU4w==</vt:lpwstr>
  </property>
  <property fmtid="{D5CDD505-2E9C-101B-9397-08002B2CF9AE}" pid="4" name="ICV">
    <vt:lpwstr>70594DC058534D57BF4F9DAEB3EF5204_13</vt:lpwstr>
  </property>
</Properties>
</file>