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36"/>
  </p:handoutMasterIdLst>
  <p:sldIdLst>
    <p:sldId id="340" r:id="rId3"/>
    <p:sldId id="256" r:id="rId4"/>
    <p:sldId id="297" r:id="rId5"/>
    <p:sldId id="263" r:id="rId6"/>
    <p:sldId id="258" r:id="rId7"/>
    <p:sldId id="262" r:id="rId8"/>
    <p:sldId id="314" r:id="rId9"/>
    <p:sldId id="261" r:id="rId10"/>
    <p:sldId id="284" r:id="rId12"/>
    <p:sldId id="311" r:id="rId13"/>
    <p:sldId id="287" r:id="rId14"/>
    <p:sldId id="276" r:id="rId15"/>
    <p:sldId id="277" r:id="rId16"/>
    <p:sldId id="278" r:id="rId17"/>
    <p:sldId id="280" r:id="rId18"/>
    <p:sldId id="315" r:id="rId19"/>
    <p:sldId id="312" r:id="rId20"/>
    <p:sldId id="316" r:id="rId21"/>
    <p:sldId id="306" r:id="rId22"/>
    <p:sldId id="305" r:id="rId23"/>
    <p:sldId id="308" r:id="rId24"/>
    <p:sldId id="317" r:id="rId25"/>
    <p:sldId id="290" r:id="rId26"/>
    <p:sldId id="291" r:id="rId27"/>
    <p:sldId id="296" r:id="rId28"/>
    <p:sldId id="295" r:id="rId29"/>
    <p:sldId id="299" r:id="rId30"/>
    <p:sldId id="301" r:id="rId31"/>
    <p:sldId id="319" r:id="rId32"/>
    <p:sldId id="318" r:id="rId33"/>
    <p:sldId id="303" r:id="rId34"/>
    <p:sldId id="307" r:id="rId3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31F5"/>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5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commentAuthors" Target="commentAuthors.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handoutMaster" Target="handoutMasters/handout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397600"/>
            <a:ext cx="9799200" cy="11052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5040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04000"/>
            <a:ext cx="5342400" cy="4140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04000"/>
            <a:ext cx="5342400" cy="4140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pic>
        <p:nvPicPr>
          <p:cNvPr id="5124" name="图片 6" descr="logo横版 png"/>
          <p:cNvPicPr>
            <a:picLocks noChangeAspect="1"/>
          </p:cNvPicPr>
          <p:nvPr userDrawn="1"/>
        </p:nvPicPr>
        <p:blipFill>
          <a:blip r:embed="rId17"/>
          <a:stretch>
            <a:fillRect/>
          </a:stretch>
        </p:blipFill>
        <p:spPr>
          <a:xfrm>
            <a:off x="11477625" y="825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ea"/>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2.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3.xml"/><Relationship Id="rId2" Type="http://schemas.microsoft.com/office/2007/relationships/hdphoto" Target="../media/image5.wdp"/><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8.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microsoft.com/office/2007/relationships/hdphoto" Target="../media/image5.wdp"/><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383280" y="1602105"/>
            <a:ext cx="8535670" cy="3028315"/>
          </a:xfrm>
          <a:prstGeom prst="rect">
            <a:avLst/>
          </a:prstGeom>
          <a:noFill/>
        </p:spPr>
        <p:txBody>
          <a:bodyPr wrap="square" rtlCol="0" anchor="t">
            <a:noAutofit/>
          </a:bodyPr>
          <a:p>
            <a:pPr marL="509905" marR="5080">
              <a:lnSpc>
                <a:spcPct val="162000"/>
              </a:lnSpc>
              <a:spcBef>
                <a:spcPts val="1895"/>
              </a:spcBef>
            </a:pPr>
            <a:r>
              <a:rPr sz="2800" b="1" spc="-5">
                <a:solidFill>
                  <a:srgbClr val="C00000"/>
                </a:solidFill>
                <a:latin typeface="宋体" panose="02010600030101010101" pitchFamily="2" charset="-122"/>
                <a:cs typeface="宋体" panose="02010600030101010101" pitchFamily="2" charset="-122"/>
                <a:sym typeface="+mn-ea"/>
              </a:rPr>
              <a:t>概括性</a:t>
            </a:r>
            <a:r>
              <a:rPr sz="2800" b="1" spc="-5">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简洁而精准地概括全文或全段的核心思想</a:t>
            </a:r>
            <a:r>
              <a:rPr sz="2800" spc="-5">
                <a:latin typeface="宋体" panose="02010600030101010101" pitchFamily="2" charset="-122"/>
                <a:cs typeface="宋体" panose="02010600030101010101" pitchFamily="2" charset="-122"/>
                <a:sym typeface="+mn-ea"/>
              </a:rPr>
              <a:t>。 </a:t>
            </a:r>
            <a:endParaRPr sz="2800" spc="-5">
              <a:latin typeface="宋体" panose="02010600030101010101" pitchFamily="2" charset="-122"/>
              <a:cs typeface="宋体" panose="02010600030101010101" pitchFamily="2" charset="-122"/>
              <a:sym typeface="+mn-ea"/>
            </a:endParaRPr>
          </a:p>
          <a:p>
            <a:pPr marL="509905" marR="5080">
              <a:lnSpc>
                <a:spcPct val="162000"/>
              </a:lnSpc>
              <a:spcBef>
                <a:spcPts val="1895"/>
              </a:spcBef>
            </a:pPr>
            <a:r>
              <a:rPr sz="2800" b="1" spc="-5">
                <a:solidFill>
                  <a:srgbClr val="C00000"/>
                </a:solidFill>
                <a:latin typeface="宋体" panose="02010600030101010101" pitchFamily="2" charset="-122"/>
                <a:cs typeface="宋体" panose="02010600030101010101" pitchFamily="2" charset="-122"/>
                <a:sym typeface="+mn-ea"/>
              </a:rPr>
              <a:t>针对性</a:t>
            </a:r>
            <a:r>
              <a:rPr sz="2800" b="1" spc="-5">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标题的范围与文章内容完美契合</a:t>
            </a:r>
            <a:r>
              <a:rPr sz="2800" spc="-5">
                <a:latin typeface="宋体" panose="02010600030101010101" pitchFamily="2" charset="-122"/>
                <a:cs typeface="宋体" panose="02010600030101010101" pitchFamily="2" charset="-122"/>
                <a:sym typeface="+mn-ea"/>
              </a:rPr>
              <a:t>。</a:t>
            </a:r>
            <a:endParaRPr sz="2800">
              <a:latin typeface="宋体" panose="02010600030101010101" pitchFamily="2" charset="-122"/>
              <a:cs typeface="宋体" panose="02010600030101010101" pitchFamily="2" charset="-122"/>
            </a:endParaRPr>
          </a:p>
          <a:p>
            <a:pPr marL="509905">
              <a:lnSpc>
                <a:spcPct val="100000"/>
              </a:lnSpc>
              <a:spcBef>
                <a:spcPts val="2075"/>
              </a:spcBef>
            </a:pPr>
            <a:r>
              <a:rPr sz="2800" b="1">
                <a:solidFill>
                  <a:srgbClr val="C00000"/>
                </a:solidFill>
                <a:latin typeface="宋体" panose="02010600030101010101" pitchFamily="2" charset="-122"/>
                <a:cs typeface="宋体" panose="02010600030101010101" pitchFamily="2" charset="-122"/>
                <a:sym typeface="+mn-ea"/>
              </a:rPr>
              <a:t>醒目性</a:t>
            </a:r>
            <a:r>
              <a:rPr sz="2800" b="1">
                <a:latin typeface="宋体" panose="02010600030101010101" pitchFamily="2" charset="-122"/>
                <a:cs typeface="宋体" panose="02010600030101010101" pitchFamily="2" charset="-122"/>
                <a:sym typeface="+mn-ea"/>
              </a:rPr>
              <a:t>：</a:t>
            </a:r>
            <a:r>
              <a:rPr lang="zh-CN" altLang="en-US" sz="2800" b="1">
                <a:solidFill>
                  <a:srgbClr val="000000"/>
                </a:solidFill>
                <a:latin typeface="Times New Roman" panose="02020603050405020304"/>
                <a:ea typeface="Times New Roman" panose="02020603050405020304"/>
                <a:sym typeface="+mn-ea"/>
              </a:rPr>
              <a:t>能够激发读者的阅读兴趣</a:t>
            </a:r>
            <a:r>
              <a:rPr sz="2800" spc="-5">
                <a:latin typeface="宋体" panose="02010600030101010101" pitchFamily="2" charset="-122"/>
                <a:cs typeface="宋体" panose="02010600030101010101" pitchFamily="2" charset="-122"/>
                <a:sym typeface="+mn-ea"/>
              </a:rPr>
              <a:t>。</a:t>
            </a:r>
            <a:endParaRPr lang="zh-CN" altLang="en-US" sz="2800" spc="-5">
              <a:latin typeface="宋体" panose="02010600030101010101" pitchFamily="2" charset="-122"/>
              <a:cs typeface="宋体" panose="02010600030101010101" pitchFamily="2" charset="-122"/>
              <a:sym typeface="+mn-ea"/>
            </a:endParaRPr>
          </a:p>
        </p:txBody>
      </p:sp>
      <p:grpSp>
        <p:nvGrpSpPr>
          <p:cNvPr id="6" name="组合 5"/>
          <p:cNvGrpSpPr/>
          <p:nvPr/>
        </p:nvGrpSpPr>
        <p:grpSpPr>
          <a:xfrm>
            <a:off x="560705" y="1746250"/>
            <a:ext cx="3348355" cy="2383790"/>
            <a:chOff x="883" y="2475"/>
            <a:chExt cx="5273" cy="3754"/>
          </a:xfrm>
        </p:grpSpPr>
        <p:sp>
          <p:nvSpPr>
            <p:cNvPr id="4" name="object 4"/>
            <p:cNvSpPr/>
            <p:nvPr/>
          </p:nvSpPr>
          <p:spPr>
            <a:xfrm>
              <a:off x="883" y="3942"/>
              <a:ext cx="4445" cy="821"/>
            </a:xfrm>
            <a:custGeom>
              <a:avLst/>
              <a:gdLst/>
              <a:ahLst/>
              <a:cxnLst/>
              <a:rect l="l" t="t" r="r" b="b"/>
              <a:pathLst>
                <a:path w="2822575" h="521334">
                  <a:moveTo>
                    <a:pt x="0" y="0"/>
                  </a:moveTo>
                  <a:lnTo>
                    <a:pt x="2822448" y="0"/>
                  </a:lnTo>
                  <a:lnTo>
                    <a:pt x="2822448" y="521208"/>
                  </a:lnTo>
                  <a:lnTo>
                    <a:pt x="0" y="521208"/>
                  </a:lnTo>
                  <a:lnTo>
                    <a:pt x="0" y="0"/>
                  </a:lnTo>
                  <a:close/>
                </a:path>
              </a:pathLst>
            </a:custGeom>
            <a:solidFill>
              <a:srgbClr val="A02B10"/>
            </a:solidFill>
          </p:spPr>
          <p:txBody>
            <a:bodyPr wrap="square" lIns="0" tIns="0" rIns="0" bIns="0" rtlCol="0"/>
            <a:p>
              <a:pPr algn="ctr"/>
              <a:r>
                <a:rPr lang="zh-CN" altLang="en-US" sz="2800" b="1">
                  <a:solidFill>
                    <a:schemeClr val="bg1"/>
                  </a:solidFill>
                  <a:latin typeface="宋体" panose="02010600030101010101" pitchFamily="2" charset="-122"/>
                  <a:ea typeface="宋体" panose="02010600030101010101" pitchFamily="2" charset="-122"/>
                </a:rPr>
                <a:t>最佳标题的特点</a:t>
              </a:r>
              <a:endParaRPr lang="zh-CN" altLang="en-US" sz="2800" b="1">
                <a:solidFill>
                  <a:schemeClr val="bg1"/>
                </a:solidFill>
                <a:latin typeface="宋体" panose="02010600030101010101" pitchFamily="2" charset="-122"/>
                <a:ea typeface="宋体" panose="02010600030101010101" pitchFamily="2" charset="-122"/>
              </a:endParaRPr>
            </a:p>
          </p:txBody>
        </p:sp>
        <p:sp>
          <p:nvSpPr>
            <p:cNvPr id="20" name="object 20"/>
            <p:cNvSpPr/>
            <p:nvPr/>
          </p:nvSpPr>
          <p:spPr>
            <a:xfrm>
              <a:off x="5540" y="2475"/>
              <a:ext cx="616" cy="3755"/>
            </a:xfrm>
            <a:prstGeom prst="rect">
              <a:avLst/>
            </a:prstGeom>
            <a:blipFill>
              <a:blip r:embed="rId1"/>
              <a:stretch>
                <a:fillRect/>
              </a:stretch>
            </a:blipFill>
          </p:spPr>
          <p:txBody>
            <a:bodyPr wrap="square" lIns="0" tIns="0" rIns="0" bIns="0" rtlCol="0"/>
            <a:lstStyle/>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102360" y="1787525"/>
            <a:ext cx="9761220" cy="2923540"/>
          </a:xfrm>
        </p:spPr>
        <p:txBody>
          <a:bodyPr>
            <a:normAutofit lnSpcReduction="20000"/>
          </a:bodyPr>
          <a:p>
            <a:pPr marL="0" indent="0">
              <a:lnSpc>
                <a:spcPct val="200000"/>
              </a:lnSpc>
              <a:buNone/>
            </a:pPr>
            <a:r>
              <a:rPr sz="3200" b="1" spc="-5">
                <a:solidFill>
                  <a:srgbClr val="C00000"/>
                </a:solidFill>
                <a:latin typeface="Athelas Bold" panose="02000503000000020003" charset="0"/>
                <a:cs typeface="Athelas Bold" panose="02000503000000020003" charset="0"/>
                <a:sym typeface="+mn-ea"/>
              </a:rPr>
              <a:t>How</a:t>
            </a:r>
            <a:r>
              <a:rPr sz="3200" b="1" spc="-5">
                <a:solidFill>
                  <a:schemeClr val="tx1"/>
                </a:solidFill>
                <a:latin typeface="Athelas Bold" panose="02000503000000020003" charset="0"/>
                <a:cs typeface="Athelas Bold" panose="02000503000000020003" charset="0"/>
                <a:sym typeface="+mn-ea"/>
              </a:rPr>
              <a:t> can </a:t>
            </a:r>
            <a:r>
              <a:rPr sz="3200" b="1">
                <a:solidFill>
                  <a:schemeClr val="tx1"/>
                </a:solidFill>
                <a:latin typeface="Athelas Bold" panose="02000503000000020003" charset="0"/>
                <a:cs typeface="Athelas Bold" panose="02000503000000020003" charset="0"/>
                <a:sym typeface="+mn-ea"/>
              </a:rPr>
              <a:t>we</a:t>
            </a:r>
            <a:r>
              <a:rPr sz="3200" b="1">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find </a:t>
            </a:r>
            <a:r>
              <a:rPr sz="3200" b="1">
                <a:solidFill>
                  <a:srgbClr val="C00000"/>
                </a:solidFill>
                <a:latin typeface="Athelas Bold" panose="02000503000000020003" charset="0"/>
                <a:cs typeface="Athelas Bold" panose="02000503000000020003" charset="0"/>
                <a:sym typeface="+mn-ea"/>
              </a:rPr>
              <a:t>the</a:t>
            </a:r>
            <a:r>
              <a:rPr sz="3200" b="1" spc="-40">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topic  sentence</a:t>
            </a:r>
            <a:r>
              <a:rPr sz="3200" b="1" spc="-55">
                <a:solidFill>
                  <a:schemeClr val="tx1"/>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quickly</a:t>
            </a:r>
            <a:r>
              <a:rPr sz="3200" b="1" spc="-5">
                <a:solidFill>
                  <a:schemeClr val="tx1"/>
                </a:solidFill>
                <a:latin typeface="Athelas Bold" panose="02000503000000020003" charset="0"/>
                <a:cs typeface="Athelas Bold" panose="02000503000000020003" charset="0"/>
                <a:sym typeface="+mn-ea"/>
              </a:rPr>
              <a:t>?</a:t>
            </a:r>
            <a:endParaRPr sz="3200" b="1">
              <a:solidFill>
                <a:schemeClr val="tx1"/>
              </a:solidFill>
              <a:latin typeface="Athelas Bold" panose="02000503000000020003" charset="0"/>
              <a:cs typeface="Athelas Bold" panose="02000503000000020003" charset="0"/>
            </a:endParaRPr>
          </a:p>
          <a:p>
            <a:pPr marL="12065" marR="5080" indent="0">
              <a:lnSpc>
                <a:spcPct val="200000"/>
              </a:lnSpc>
              <a:spcBef>
                <a:spcPts val="100"/>
              </a:spcBef>
              <a:buNone/>
            </a:pPr>
            <a:r>
              <a:rPr sz="3200" b="1" spc="-15">
                <a:solidFill>
                  <a:srgbClr val="C00000"/>
                </a:solidFill>
                <a:latin typeface="Athelas Bold" panose="02000503000000020003" charset="0"/>
                <a:cs typeface="Athelas Bold" panose="02000503000000020003" charset="0"/>
                <a:sym typeface="+mn-ea"/>
              </a:rPr>
              <a:t>Where </a:t>
            </a:r>
            <a:r>
              <a:rPr sz="3200" b="1" spc="-5">
                <a:solidFill>
                  <a:schemeClr val="tx1"/>
                </a:solidFill>
                <a:latin typeface="Athelas Bold" panose="02000503000000020003" charset="0"/>
                <a:cs typeface="Athelas Bold" panose="02000503000000020003" charset="0"/>
                <a:sym typeface="+mn-ea"/>
              </a:rPr>
              <a:t>is </a:t>
            </a:r>
            <a:r>
              <a:rPr sz="3200" b="1">
                <a:solidFill>
                  <a:schemeClr val="tx1"/>
                </a:solidFill>
                <a:latin typeface="Athelas Bold" panose="02000503000000020003" charset="0"/>
                <a:cs typeface="Athelas Bold" panose="02000503000000020003" charset="0"/>
                <a:sym typeface="+mn-ea"/>
              </a:rPr>
              <a:t>the </a:t>
            </a:r>
            <a:r>
              <a:rPr sz="3200" b="1" spc="-5">
                <a:solidFill>
                  <a:schemeClr val="tx1"/>
                </a:solidFill>
                <a:latin typeface="Athelas Bold" panose="02000503000000020003" charset="0"/>
                <a:cs typeface="Athelas Bold" panose="02000503000000020003" charset="0"/>
                <a:sym typeface="+mn-ea"/>
              </a:rPr>
              <a:t>topic</a:t>
            </a:r>
            <a:r>
              <a:rPr sz="3200" b="1" spc="-70">
                <a:solidFill>
                  <a:schemeClr val="tx1"/>
                </a:solidFill>
                <a:latin typeface="Athelas Bold" panose="02000503000000020003" charset="0"/>
                <a:cs typeface="Athelas Bold" panose="02000503000000020003" charset="0"/>
                <a:sym typeface="+mn-ea"/>
              </a:rPr>
              <a:t> </a:t>
            </a:r>
            <a:r>
              <a:rPr sz="3200" b="1" spc="-5">
                <a:solidFill>
                  <a:schemeClr val="tx1"/>
                </a:solidFill>
                <a:latin typeface="Athelas Bold" panose="02000503000000020003" charset="0"/>
                <a:cs typeface="Athelas Bold" panose="02000503000000020003" charset="0"/>
                <a:sym typeface="+mn-ea"/>
              </a:rPr>
              <a:t>sentence  usually</a:t>
            </a:r>
            <a:r>
              <a:rPr sz="3200" b="1" spc="-5">
                <a:solidFill>
                  <a:srgbClr val="C00000"/>
                </a:solidFill>
                <a:latin typeface="Athelas Bold" panose="02000503000000020003" charset="0"/>
                <a:cs typeface="Athelas Bold" panose="02000503000000020003" charset="0"/>
                <a:sym typeface="+mn-ea"/>
              </a:rPr>
              <a:t> in </a:t>
            </a:r>
            <a:r>
              <a:rPr sz="3200" b="1">
                <a:solidFill>
                  <a:srgbClr val="C00000"/>
                </a:solidFill>
                <a:latin typeface="Athelas Bold" panose="02000503000000020003" charset="0"/>
                <a:cs typeface="Athelas Bold" panose="02000503000000020003" charset="0"/>
                <a:sym typeface="+mn-ea"/>
              </a:rPr>
              <a:t>the</a:t>
            </a:r>
            <a:r>
              <a:rPr sz="3200" b="1" spc="-30">
                <a:solidFill>
                  <a:srgbClr val="C00000"/>
                </a:solidFill>
                <a:latin typeface="Athelas Bold" panose="02000503000000020003" charset="0"/>
                <a:cs typeface="Athelas Bold" panose="02000503000000020003" charset="0"/>
                <a:sym typeface="+mn-ea"/>
              </a:rPr>
              <a:t> </a:t>
            </a:r>
            <a:r>
              <a:rPr sz="3200" b="1" spc="-5">
                <a:solidFill>
                  <a:srgbClr val="C00000"/>
                </a:solidFill>
                <a:latin typeface="Athelas Bold" panose="02000503000000020003" charset="0"/>
                <a:cs typeface="Athelas Bold" panose="02000503000000020003" charset="0"/>
                <a:sym typeface="+mn-ea"/>
              </a:rPr>
              <a:t>passage</a:t>
            </a:r>
            <a:r>
              <a:rPr lang="en-US" sz="3200" b="1" spc="-5">
                <a:solidFill>
                  <a:srgbClr val="C00000"/>
                </a:solidFill>
                <a:latin typeface="Athelas Bold" panose="02000503000000020003" charset="0"/>
                <a:cs typeface="Athelas Bold" panose="02000503000000020003" charset="0"/>
                <a:sym typeface="+mn-ea"/>
              </a:rPr>
              <a:t>/paragraph</a:t>
            </a:r>
            <a:r>
              <a:rPr sz="3200" b="1" spc="-5">
                <a:solidFill>
                  <a:schemeClr val="tx1"/>
                </a:solidFill>
                <a:latin typeface="Athelas Bold" panose="02000503000000020003" charset="0"/>
                <a:cs typeface="Athelas Bold" panose="02000503000000020003" charset="0"/>
                <a:sym typeface="+mn-ea"/>
              </a:rPr>
              <a:t>?</a:t>
            </a:r>
            <a:endParaRPr lang="en-US" altLang="zh-CN" sz="3200" b="1" spc="-5">
              <a:solidFill>
                <a:schemeClr val="tx1"/>
              </a:solidFill>
              <a:latin typeface="Athelas Bold" panose="02000503000000020003" charset="0"/>
              <a:ea typeface="宋体" panose="02010600030101010101" pitchFamily="2" charset="-122"/>
              <a:cs typeface="Athelas Bold" panose="02000503000000020003" charset="0"/>
              <a:sym typeface="+mn-ea"/>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策略回顾</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589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686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sp>
        <p:nvSpPr>
          <p:cNvPr id="8" name="object 8"/>
          <p:cNvSpPr/>
          <p:nvPr/>
        </p:nvSpPr>
        <p:spPr>
          <a:xfrm>
            <a:off x="2301875" y="1581785"/>
            <a:ext cx="3015615" cy="50927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2348865" y="1632585"/>
            <a:ext cx="2955290" cy="443230"/>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sp>
        <p:nvSpPr>
          <p:cNvPr id="10" name="object 10"/>
          <p:cNvSpPr/>
          <p:nvPr/>
        </p:nvSpPr>
        <p:spPr>
          <a:xfrm>
            <a:off x="5790565" y="3470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38735" y="1740535"/>
            <a:ext cx="2235835" cy="4078605"/>
            <a:chOff x="-61" y="2741"/>
            <a:chExt cx="3521" cy="6423"/>
          </a:xfrm>
        </p:grpSpPr>
        <p:grpSp>
          <p:nvGrpSpPr>
            <p:cNvPr id="43" name="组合 42"/>
            <p:cNvGrpSpPr/>
            <p:nvPr/>
          </p:nvGrpSpPr>
          <p:grpSpPr>
            <a:xfrm>
              <a:off x="-61" y="5055"/>
              <a:ext cx="2829" cy="1450"/>
              <a:chOff x="-61" y="5055"/>
              <a:chExt cx="2829" cy="1450"/>
            </a:xfrm>
          </p:grpSpPr>
          <p:sp>
            <p:nvSpPr>
              <p:cNvPr id="2" name="object 2"/>
              <p:cNvSpPr/>
              <p:nvPr/>
            </p:nvSpPr>
            <p:spPr>
              <a:xfrm>
                <a:off x="149" y="5055"/>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61" y="5465"/>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6423"/>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368925" y="2663825"/>
            <a:ext cx="391160" cy="233616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grpSp>
        <p:nvGrpSpPr>
          <p:cNvPr id="27" name="组合 26"/>
          <p:cNvGrpSpPr/>
          <p:nvPr/>
        </p:nvGrpSpPr>
        <p:grpSpPr>
          <a:xfrm>
            <a:off x="5785485" y="2436495"/>
            <a:ext cx="5430532" cy="828040"/>
            <a:chOff x="6319" y="2719"/>
            <a:chExt cx="10007" cy="1306"/>
          </a:xfrm>
        </p:grpSpPr>
        <p:sp>
          <p:nvSpPr>
            <p:cNvPr id="28"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9"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30" name="object 6"/>
          <p:cNvSpPr/>
          <p:nvPr/>
        </p:nvSpPr>
        <p:spPr>
          <a:xfrm>
            <a:off x="2208530" y="5659120"/>
            <a:ext cx="5797550" cy="52260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indent="0" algn="ctr" fontAlgn="auto">
              <a:lnSpc>
                <a:spcPct val="100000"/>
              </a:lnSpc>
            </a:pP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grpSp>
        <p:nvGrpSpPr>
          <p:cNvPr id="45" name="组合 44"/>
          <p:cNvGrpSpPr/>
          <p:nvPr/>
        </p:nvGrpSpPr>
        <p:grpSpPr>
          <a:xfrm>
            <a:off x="5744845" y="4327525"/>
            <a:ext cx="5482590" cy="1141730"/>
            <a:chOff x="9047" y="6565"/>
            <a:chExt cx="8634" cy="1798"/>
          </a:xfrm>
        </p:grpSpPr>
        <p:grpSp>
          <p:nvGrpSpPr>
            <p:cNvPr id="32" name="组合 31"/>
            <p:cNvGrpSpPr/>
            <p:nvPr/>
          </p:nvGrpSpPr>
          <p:grpSpPr>
            <a:xfrm>
              <a:off x="9091" y="6622"/>
              <a:ext cx="8561" cy="1281"/>
              <a:chOff x="9726" y="2983"/>
              <a:chExt cx="6740" cy="1661"/>
            </a:xfrm>
          </p:grpSpPr>
          <p:sp>
            <p:nvSpPr>
              <p:cNvPr id="33"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34"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37" name="矩形 36"/>
            <p:cNvSpPr/>
            <p:nvPr/>
          </p:nvSpPr>
          <p:spPr>
            <a:xfrm>
              <a:off x="9047" y="6565"/>
              <a:ext cx="8634" cy="1798"/>
            </a:xfrm>
            <a:prstGeom prst="rect">
              <a:avLst/>
            </a:prstGeom>
            <a:solidFill>
              <a:srgbClr val="A02B10"/>
            </a:solidFill>
          </p:spPr>
          <p:txBody>
            <a:bodyPr wrap="square" lIns="0" tIns="0" rIns="0" bIns="0" rtlCol="0" anchor="t">
              <a:noAutofit/>
            </a:bodyPr>
            <a:lstStyle/>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sp>
        <p:nvSpPr>
          <p:cNvPr id="38" name="右箭头 37"/>
          <p:cNvSpPr/>
          <p:nvPr/>
        </p:nvSpPr>
        <p:spPr>
          <a:xfrm>
            <a:off x="5396865" y="1637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491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546225"/>
            <a:ext cx="335661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blinds(horizontal)">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blinds(horizontal)">
                                      <p:cBhvr>
                                        <p:cTn id="25" dur="500"/>
                                        <p:tgtEl>
                                          <p:spTgt spid="4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blinds(horizontal)">
                                      <p:cBhvr>
                                        <p:cTn id="28" dur="500"/>
                                        <p:tgtEl>
                                          <p:spTgt spid="42"/>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linds(horizontal)">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linds(horizont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linds(horizontal)">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blinds(horizontal)">
                                      <p:cBhvr>
                                        <p:cTn id="51" dur="500"/>
                                        <p:tgtEl>
                                          <p:spTgt spid="45"/>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blinds(horizontal)">
                                      <p:cBhvr>
                                        <p:cTn id="5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38" grpId="0" animBg="1"/>
      <p:bldP spid="41" grpId="0" animBg="1"/>
      <p:bldP spid="42" grpId="0"/>
      <p:bldP spid="6" grpId="0" bldLvl="0" animBg="1"/>
      <p:bldP spid="20" grpId="0" bldLvl="0" animBg="1"/>
      <p:bldP spid="10" grpId="0" bldLvl="0" animBg="1"/>
      <p:bldP spid="30"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 (</a:t>
            </a:r>
            <a:r>
              <a:rPr lang="zh-CN" altLang="en-US" sz="1600" b="1">
                <a:solidFill>
                  <a:schemeClr val="tx1"/>
                </a:solidFill>
                <a:latin typeface="Times New Roman Regular" panose="02020603050405020304"/>
                <a:ea typeface="Times New Roman" panose="02020603050405020304"/>
              </a:rPr>
              <a:t>稽阳卷</a:t>
            </a:r>
            <a:r>
              <a:rPr lang="en-US" altLang="zh-CN" sz="1600" b="1">
                <a:solidFill>
                  <a:schemeClr val="tx1"/>
                </a:solidFill>
                <a:latin typeface="Times New Roman Regular" panose="02020603050405020304"/>
                <a:ea typeface="Times New Roman" panose="02020603050405020304"/>
              </a:rPr>
              <a:t>)</a:t>
            </a:r>
            <a:r>
              <a:rPr lang="en-US" altLang="zh-CN" sz="1600" b="1">
                <a:solidFill>
                  <a:schemeClr val="tx1"/>
                </a:solidFill>
                <a:latin typeface="Times New Roman Regular" panose="02020603050405020304"/>
                <a:ea typeface="Times New Roman" panose="02020603050405020304"/>
                <a:sym typeface="+mn-ea"/>
              </a:rPr>
              <a:t>Will machines turn on humanity? Will we become slaves for a superior artificial intelligence? While such questions may seem to belong to the field of science fiction </a:t>
            </a:r>
            <a:r>
              <a:rPr lang="en-US" altLang="zh-CN" sz="1600" b="1">
                <a:solidFill>
                  <a:schemeClr val="tx1"/>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The more extreme concerns around AI involve what’s known as the singularity. In his 2010 paper The Singularity: </a:t>
            </a:r>
            <a:r>
              <a:rPr lang="en-US" altLang="zh-CN" sz="1600" b="1" i="1">
                <a:solidFill>
                  <a:schemeClr val="tx1"/>
                </a:solidFill>
                <a:latin typeface="Times New Roman Regular" panose="02020603050405020304"/>
                <a:ea typeface="Times New Roman" panose="02020603050405020304"/>
              </a:rPr>
              <a:t>A Philosophical Analysis</a:t>
            </a:r>
            <a:r>
              <a:rPr lang="en-US" altLang="zh-CN" sz="1600" b="1">
                <a:solidFill>
                  <a:schemeClr val="tx1"/>
                </a:solidFill>
                <a:latin typeface="Times New Roman Regular" panose="02020603050405020304"/>
                <a:ea typeface="Times New Roman" panose="02020603050405020304"/>
              </a:rPr>
              <a:t>, the philosopher David Chalmers describes the singularity as follows: “What happens when machines become more intelligent than humans? One view is that this event will be followed by an explosion to ever-greater levels of intelligence, as each generation of machines creates more intelligent machines in turn. This intelligence explosion is now known as the ‘singularity’.” The main worry is that, if such a singularity event were to occur, we’d no longer have authority over what happens in society.</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While influential figures across AI research express real concern about the singularity, however, American philosopher Daniel Dennett doesn’t buy it. As-he puts it, “I am not worried about humanity creating a race of super-intelligent agents, but that does not mean I am not worried. I see other, less dramatic, but much more likely, scenarios in the immediate future that are cause for concern.” He argues that smart technology presents us with more practical threats that have a far higher likelihood of occurring. As Dennett clarifies: “The real danger is not that machines more intelligent than we are will usurp (</a:t>
            </a:r>
            <a:r>
              <a:rPr lang="zh-CN" altLang="en-US" sz="1600" b="1">
                <a:solidFill>
                  <a:schemeClr val="tx1"/>
                </a:solidFill>
                <a:latin typeface="宋体" panose="02010600030101010101" pitchFamily="2" charset="-122"/>
                <a:ea typeface="宋体" panose="02010600030101010101" pitchFamily="2" charset="-122"/>
              </a:rPr>
              <a:t>篡夺</a:t>
            </a:r>
            <a:r>
              <a:rPr lang="en-US" altLang="zh-CN" sz="1600" b="1">
                <a:solidFill>
                  <a:schemeClr val="tx1"/>
                </a:solidFill>
                <a:latin typeface="Times New Roman Regular" panose="02020603050405020304"/>
                <a:ea typeface="Times New Roman" panose="02020603050405020304"/>
              </a:rPr>
              <a:t>) our role as captains of our destinies, but that we will overestimate the comprehension of our latest thinking tools, easily ceding (</a:t>
            </a:r>
            <a:r>
              <a:rPr lang="zh-CN" altLang="en-US" sz="1600" b="1">
                <a:solidFill>
                  <a:schemeClr val="tx1"/>
                </a:solidFill>
                <a:latin typeface="宋体" panose="02010600030101010101" pitchFamily="2" charset="-122"/>
                <a:ea typeface="宋体" panose="02010600030101010101" pitchFamily="2" charset="-122"/>
              </a:rPr>
              <a:t>让渡</a:t>
            </a:r>
            <a:r>
              <a:rPr lang="en-US" altLang="zh-CN" sz="1600" b="1">
                <a:solidFill>
                  <a:schemeClr val="tx1"/>
                </a:solidFill>
                <a:latin typeface="Times New Roman Regular" panose="02020603050405020304"/>
                <a:ea typeface="Times New Roman" panose="02020603050405020304"/>
              </a:rPr>
              <a:t>) authority to them far beyond their competence.”</a:t>
            </a:r>
            <a:endParaRPr lang="en-US" altLang="zh-CN" sz="1600" b="1">
              <a:solidFill>
                <a:schemeClr val="tx1"/>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chemeClr val="tx1"/>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how concerned should we be that we are dumbing ourselves down by our growing reliance on intelligent machines?”</a:t>
            </a:r>
            <a:endParaRPr lang="en-US" altLang="zh-CN" sz="1600" b="1">
              <a:solidFill>
                <a:schemeClr val="tx1"/>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265170" y="318770"/>
            <a:ext cx="7098665" cy="575310"/>
            <a:chOff x="5142" y="502"/>
            <a:chExt cx="11179" cy="906"/>
          </a:xfrm>
        </p:grpSpPr>
        <p:sp>
          <p:nvSpPr>
            <p:cNvPr id="2"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9"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sp>
          <p:nvSpPr>
            <p:cNvPr id="38" name="右箭头 37"/>
            <p:cNvSpPr/>
            <p:nvPr/>
          </p:nvSpPr>
          <p:spPr>
            <a:xfrm>
              <a:off x="9966" y="606"/>
              <a:ext cx="835" cy="582"/>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10881" y="502"/>
              <a:ext cx="5441" cy="89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10997" y="588"/>
              <a:ext cx="5286" cy="801"/>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gr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 (</a:t>
            </a:r>
            <a:r>
              <a:rPr lang="zh-CN" altLang="en-US" sz="1600" b="1">
                <a:solidFill>
                  <a:srgbClr val="000000"/>
                </a:solidFill>
                <a:latin typeface="Times New Roman Regular" panose="02020603050405020304"/>
                <a:ea typeface="Times New Roman" panose="02020603050405020304"/>
              </a:rPr>
              <a:t>稽阳卷</a:t>
            </a:r>
            <a:r>
              <a:rPr lang="en-US" altLang="zh-CN" sz="1600" b="1">
                <a:solidFill>
                  <a:srgbClr val="000000"/>
                </a:solidFill>
                <a:latin typeface="Times New Roman Regular" panose="02020603050405020304"/>
                <a:ea typeface="Times New Roman" panose="02020603050405020304"/>
              </a:rPr>
              <a:t>)</a:t>
            </a:r>
            <a:r>
              <a:rPr lang="en-US" altLang="zh-CN" sz="1600" b="1">
                <a:solidFill>
                  <a:srgbClr val="1331F5"/>
                </a:solidFill>
                <a:latin typeface="Times New Roman Regular" panose="02020603050405020304"/>
                <a:ea typeface="Times New Roman" panose="02020603050405020304"/>
                <a:sym typeface="+mn-ea"/>
              </a:rPr>
              <a:t>Will </a:t>
            </a:r>
            <a:r>
              <a:rPr lang="en-US" altLang="zh-CN" sz="1600" b="1">
                <a:solidFill>
                  <a:schemeClr val="accent6">
                    <a:lumMod val="75000"/>
                  </a:schemeClr>
                </a:solidFill>
                <a:latin typeface="Times New Roman Regular" panose="02020603050405020304"/>
                <a:ea typeface="Times New Roman" panose="02020603050405020304"/>
                <a:sym typeface="+mn-ea"/>
              </a:rPr>
              <a:t>machines </a:t>
            </a:r>
            <a:r>
              <a:rPr lang="en-US" altLang="zh-CN" sz="1600" b="1">
                <a:solidFill>
                  <a:srgbClr val="1331F5"/>
                </a:solidFill>
                <a:latin typeface="Times New Roman Regular" panose="02020603050405020304"/>
                <a:ea typeface="Times New Roman" panose="02020603050405020304"/>
                <a:sym typeface="+mn-ea"/>
              </a:rPr>
              <a:t>turn on humanity? Will we become slaves for a </a:t>
            </a:r>
            <a:r>
              <a:rPr lang="en-US" altLang="zh-CN" sz="1600" b="1">
                <a:solidFill>
                  <a:schemeClr val="accent6">
                    <a:lumMod val="75000"/>
                  </a:schemeClr>
                </a:solidFill>
                <a:latin typeface="Times New Roman Regular" panose="02020603050405020304"/>
                <a:ea typeface="Times New Roman" panose="02020603050405020304"/>
                <a:sym typeface="+mn-ea"/>
              </a:rPr>
              <a:t>superior artificial intelligence</a:t>
            </a:r>
            <a:r>
              <a:rPr lang="en-US" altLang="zh-CN" sz="1600" b="1">
                <a:solidFill>
                  <a:srgbClr val="1331F5"/>
                </a:solidFill>
                <a:latin typeface="Times New Roman Regular" panose="02020603050405020304"/>
                <a:ea typeface="Times New Roman" panose="02020603050405020304"/>
                <a:sym typeface="+mn-ea"/>
              </a:rPr>
              <a:t>?</a:t>
            </a:r>
            <a:r>
              <a:rPr lang="en-US" altLang="zh-CN" sz="1600" b="1">
                <a:solidFill>
                  <a:srgbClr val="000000"/>
                </a:solidFill>
                <a:latin typeface="Times New Roman Regular" panose="02020603050405020304"/>
                <a:ea typeface="Times New Roman" panose="02020603050405020304"/>
                <a:sym typeface="+mn-ea"/>
              </a:rPr>
              <a:t> While such questions may seem to belong to the field of science fiction </a:t>
            </a:r>
            <a:r>
              <a:rPr lang="en-US" altLang="zh-CN" sz="1600" b="1">
                <a:solidFill>
                  <a:srgbClr val="000000"/>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The more</a:t>
            </a:r>
            <a:r>
              <a:rPr lang="en-US" altLang="zh-CN" sz="1600" b="1">
                <a:solidFill>
                  <a:srgbClr val="FF0000"/>
                </a:solidFill>
                <a:latin typeface="Times New Roman Regular" panose="02020603050405020304"/>
                <a:ea typeface="Times New Roman" panose="02020603050405020304"/>
              </a:rPr>
              <a:t> extreme concerns</a:t>
            </a:r>
            <a:r>
              <a:rPr lang="en-US" altLang="zh-CN" sz="1600" b="1">
                <a:solidFill>
                  <a:srgbClr val="1331F5"/>
                </a:solidFill>
                <a:latin typeface="Times New Roman Regular" panose="02020603050405020304"/>
                <a:ea typeface="Times New Roman" panose="02020603050405020304"/>
              </a:rPr>
              <a:t> around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involve what’s known as the singularity. </a:t>
            </a:r>
            <a:r>
              <a:rPr lang="en-US" altLang="zh-CN" sz="1600" b="1">
                <a:solidFill>
                  <a:srgbClr val="000000"/>
                </a:solidFill>
                <a:latin typeface="Times New Roman Regular" panose="02020603050405020304"/>
                <a:ea typeface="Times New Roman" panose="02020603050405020304"/>
              </a:rPr>
              <a:t>In his 2010 paper The Singularity: </a:t>
            </a:r>
            <a:r>
              <a:rPr lang="en-US" altLang="zh-CN" sz="1600" b="1" i="1">
                <a:solidFill>
                  <a:srgbClr val="000000"/>
                </a:solidFill>
                <a:latin typeface="Times New Roman Regular" panose="02020603050405020304"/>
                <a:ea typeface="Times New Roman" panose="02020603050405020304"/>
              </a:rPr>
              <a:t>A Philosophical Analysis</a:t>
            </a:r>
            <a:r>
              <a:rPr lang="en-US" altLang="zh-CN" sz="1600" b="1">
                <a:solidFill>
                  <a:srgbClr val="000000"/>
                </a:solidFill>
                <a:latin typeface="Times New Roman Regular" panose="02020603050405020304"/>
                <a:ea typeface="Times New Roman" panose="02020603050405020304"/>
              </a:rPr>
              <a:t>, the philosopher David Chalmers describes the singularity as follows: “What happens when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000000"/>
                </a:solidFill>
                <a:latin typeface="Times New Roman Regular" panose="02020603050405020304"/>
                <a:ea typeface="Times New Roman" panose="02020603050405020304"/>
              </a:rPr>
              <a:t>become more intelligent than humans? One view is that this event will be followed by an explosion to ever-greater levels of intelligence, as each </a:t>
            </a:r>
            <a:r>
              <a:rPr lang="en-US" altLang="zh-CN" sz="1600" b="1">
                <a:solidFill>
                  <a:schemeClr val="accent6">
                    <a:lumMod val="75000"/>
                  </a:schemeClr>
                </a:solidFill>
                <a:latin typeface="Times New Roman Regular" panose="02020603050405020304"/>
                <a:ea typeface="Times New Roman" panose="02020603050405020304"/>
              </a:rPr>
              <a:t>generation of machines </a:t>
            </a:r>
            <a:r>
              <a:rPr lang="en-US" altLang="zh-CN" sz="1600" b="1">
                <a:solidFill>
                  <a:srgbClr val="000000"/>
                </a:solidFill>
                <a:latin typeface="Times New Roman Regular" panose="02020603050405020304"/>
                <a:ea typeface="Times New Roman" panose="02020603050405020304"/>
              </a:rPr>
              <a:t>creates more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000000"/>
                </a:solidFill>
                <a:latin typeface="Times New Roman Regular" panose="02020603050405020304"/>
                <a:ea typeface="Times New Roman" panose="02020603050405020304"/>
              </a:rPr>
              <a:t> in turn. This intelligence explosion is now known as the ‘singularity’.” The </a:t>
            </a:r>
            <a:r>
              <a:rPr lang="en-US" altLang="zh-CN" sz="1600" b="1">
                <a:solidFill>
                  <a:srgbClr val="FF0000"/>
                </a:solidFill>
                <a:latin typeface="Times New Roman Regular" panose="02020603050405020304"/>
                <a:ea typeface="Times New Roman" panose="02020603050405020304"/>
              </a:rPr>
              <a:t>main worry</a:t>
            </a:r>
            <a:r>
              <a:rPr lang="en-US" altLang="zh-CN" sz="1600" b="1">
                <a:solidFill>
                  <a:srgbClr val="000000"/>
                </a:solidFill>
                <a:latin typeface="Times New Roman Regular" panose="02020603050405020304"/>
                <a:ea typeface="Times New Roman" panose="02020603050405020304"/>
              </a:rPr>
              <a:t> is that, if such a singularity event were to occur, we’d no longer have authority over what happens in society.</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While influential figures across </a:t>
            </a:r>
            <a:r>
              <a:rPr lang="en-US" altLang="zh-CN" sz="1600" b="1">
                <a:solidFill>
                  <a:schemeClr val="accent6">
                    <a:lumMod val="75000"/>
                  </a:schemeClr>
                </a:solidFill>
                <a:latin typeface="Times New Roman Regular" panose="02020603050405020304"/>
                <a:ea typeface="Times New Roman" panose="02020603050405020304"/>
              </a:rPr>
              <a:t>AI</a:t>
            </a:r>
            <a:r>
              <a:rPr lang="en-US" altLang="zh-CN" sz="1600" b="1">
                <a:solidFill>
                  <a:srgbClr val="1331F5"/>
                </a:solidFill>
                <a:latin typeface="Times New Roman Regular" panose="02020603050405020304"/>
                <a:ea typeface="Times New Roman" panose="02020603050405020304"/>
              </a:rPr>
              <a:t> research express </a:t>
            </a:r>
            <a:r>
              <a:rPr lang="en-US" altLang="zh-CN" sz="1600" b="1">
                <a:solidFill>
                  <a:srgbClr val="FF0000"/>
                </a:solidFill>
                <a:latin typeface="Times New Roman Regular" panose="02020603050405020304"/>
                <a:ea typeface="Times New Roman" panose="02020603050405020304"/>
              </a:rPr>
              <a:t>real concern</a:t>
            </a:r>
            <a:r>
              <a:rPr lang="en-US" altLang="zh-CN" sz="1600" b="1">
                <a:solidFill>
                  <a:srgbClr val="1331F5"/>
                </a:solidFill>
                <a:latin typeface="Times New Roman Regular" panose="02020603050405020304"/>
                <a:ea typeface="Times New Roman" panose="02020603050405020304"/>
              </a:rPr>
              <a:t> about the singularity, however, American philosopher Daniel Dennett doesn’t buy it</a:t>
            </a:r>
            <a:r>
              <a:rPr lang="en-US" altLang="zh-CN" sz="1600" b="1">
                <a:solidFill>
                  <a:srgbClr val="000000"/>
                </a:solidFill>
                <a:latin typeface="Times New Roman Regular" panose="02020603050405020304"/>
                <a:ea typeface="Times New Roman" panose="02020603050405020304"/>
              </a:rPr>
              <a:t>. As-he puts it, “I am not </a:t>
            </a:r>
            <a:r>
              <a:rPr lang="en-US" altLang="zh-CN" sz="1600" b="1">
                <a:solidFill>
                  <a:srgbClr val="FF0000"/>
                </a:solidFill>
                <a:latin typeface="Times New Roman Regular" panose="02020603050405020304"/>
                <a:ea typeface="Times New Roman" panose="02020603050405020304"/>
              </a:rPr>
              <a:t>worried about </a:t>
            </a:r>
            <a:r>
              <a:rPr lang="en-US" altLang="zh-CN" sz="1600" b="1">
                <a:solidFill>
                  <a:srgbClr val="000000"/>
                </a:solidFill>
                <a:latin typeface="Times New Roman Regular" panose="02020603050405020304"/>
                <a:ea typeface="Times New Roman" panose="02020603050405020304"/>
              </a:rPr>
              <a:t>humanity creating </a:t>
            </a:r>
            <a:r>
              <a:rPr lang="en-US" altLang="zh-CN" sz="1600" b="1">
                <a:solidFill>
                  <a:schemeClr val="accent6">
                    <a:lumMod val="75000"/>
                  </a:schemeClr>
                </a:solidFill>
                <a:latin typeface="Times New Roman Regular" panose="02020603050405020304"/>
                <a:ea typeface="Times New Roman" panose="02020603050405020304"/>
              </a:rPr>
              <a:t>a race of super-intelligent agents</a:t>
            </a:r>
            <a:r>
              <a:rPr lang="en-US" altLang="zh-CN" sz="1600" b="1">
                <a:solidFill>
                  <a:srgbClr val="000000"/>
                </a:solidFill>
                <a:latin typeface="Times New Roman Regular" panose="02020603050405020304"/>
                <a:ea typeface="Times New Roman" panose="02020603050405020304"/>
              </a:rPr>
              <a:t>, but that does not mean I am not </a:t>
            </a:r>
            <a:r>
              <a:rPr lang="en-US" altLang="zh-CN" sz="1600" b="1">
                <a:solidFill>
                  <a:srgbClr val="FF0000"/>
                </a:solidFill>
                <a:latin typeface="Times New Roman Regular" panose="02020603050405020304"/>
                <a:ea typeface="Times New Roman" panose="02020603050405020304"/>
              </a:rPr>
              <a:t>worried</a:t>
            </a:r>
            <a:r>
              <a:rPr lang="en-US" altLang="zh-CN" sz="1600" b="1">
                <a:solidFill>
                  <a:srgbClr val="000000"/>
                </a:solidFill>
                <a:latin typeface="Times New Roman Regular" panose="02020603050405020304"/>
                <a:ea typeface="Times New Roman" panose="02020603050405020304"/>
              </a:rPr>
              <a:t>. I see other, less dramatic, but much more likely, scenarios in the immediate future that are cause for </a:t>
            </a:r>
            <a:r>
              <a:rPr lang="en-US" altLang="zh-CN" sz="1600" b="1">
                <a:solidFill>
                  <a:srgbClr val="FF0000"/>
                </a:solidFill>
                <a:latin typeface="Times New Roman Regular" panose="02020603050405020304"/>
                <a:ea typeface="Times New Roman" panose="02020603050405020304"/>
              </a:rPr>
              <a:t>concern</a:t>
            </a:r>
            <a:r>
              <a:rPr lang="en-US" altLang="zh-CN" sz="1600" b="1">
                <a:solidFill>
                  <a:srgbClr val="000000"/>
                </a:solidFill>
                <a:latin typeface="Times New Roman Regular" panose="02020603050405020304"/>
                <a:ea typeface="Times New Roman" panose="02020603050405020304"/>
              </a:rPr>
              <a:t>.” He argues that </a:t>
            </a:r>
            <a:r>
              <a:rPr lang="en-US" altLang="zh-CN" sz="1600" b="1">
                <a:solidFill>
                  <a:schemeClr val="accent6">
                    <a:lumMod val="75000"/>
                  </a:schemeClr>
                </a:solidFill>
                <a:latin typeface="Times New Roman Regular" panose="02020603050405020304"/>
                <a:ea typeface="Times New Roman" panose="02020603050405020304"/>
              </a:rPr>
              <a:t>smart technology</a:t>
            </a:r>
            <a:r>
              <a:rPr lang="en-US" altLang="zh-CN" sz="1600" b="1">
                <a:solidFill>
                  <a:srgbClr val="000000"/>
                </a:solidFill>
                <a:latin typeface="Times New Roman Regular" panose="02020603050405020304"/>
                <a:ea typeface="Times New Roman" panose="02020603050405020304"/>
              </a:rPr>
              <a:t> presents us with more practical threats that have a far higher likelihood of occurring. As Dennett clarifies: </a:t>
            </a:r>
            <a:r>
              <a:rPr lang="en-US" altLang="zh-CN" sz="1600" b="1">
                <a:solidFill>
                  <a:srgbClr val="1331F5"/>
                </a:solidFill>
                <a:latin typeface="Times New Roman Regular" panose="02020603050405020304"/>
                <a:ea typeface="Times New Roman" panose="02020603050405020304"/>
              </a:rPr>
              <a:t>“The </a:t>
            </a:r>
            <a:r>
              <a:rPr lang="en-US" altLang="zh-CN" sz="1600" b="1">
                <a:solidFill>
                  <a:srgbClr val="FF0000"/>
                </a:solidFill>
                <a:latin typeface="Times New Roman Regular" panose="02020603050405020304"/>
                <a:ea typeface="Times New Roman" panose="02020603050405020304"/>
              </a:rPr>
              <a:t>real danger </a:t>
            </a:r>
            <a:r>
              <a:rPr lang="en-US" altLang="zh-CN" sz="1600" b="1">
                <a:solidFill>
                  <a:srgbClr val="1331F5"/>
                </a:solidFill>
                <a:latin typeface="Times New Roman Regular" panose="02020603050405020304"/>
                <a:ea typeface="Times New Roman" panose="02020603050405020304"/>
              </a:rPr>
              <a:t>is not that </a:t>
            </a:r>
            <a:r>
              <a:rPr lang="en-US" altLang="zh-CN" sz="1600" b="1">
                <a:solidFill>
                  <a:schemeClr val="accent6">
                    <a:lumMod val="75000"/>
                  </a:schemeClr>
                </a:solidFill>
                <a:latin typeface="Times New Roman Regular" panose="02020603050405020304"/>
                <a:ea typeface="Times New Roman" panose="02020603050405020304"/>
              </a:rPr>
              <a:t>machines </a:t>
            </a:r>
            <a:r>
              <a:rPr lang="en-US" altLang="zh-CN" sz="1600" b="1">
                <a:solidFill>
                  <a:srgbClr val="1331F5"/>
                </a:solidFill>
                <a:latin typeface="Times New Roman Regular" panose="02020603050405020304"/>
                <a:ea typeface="Times New Roman" panose="02020603050405020304"/>
              </a:rPr>
              <a:t>more intelligent than we are will usurp (</a:t>
            </a:r>
            <a:r>
              <a:rPr lang="zh-CN" altLang="en-US" sz="1600" b="1">
                <a:solidFill>
                  <a:srgbClr val="1331F5"/>
                </a:solidFill>
                <a:latin typeface="宋体" panose="02010600030101010101" pitchFamily="2" charset="-122"/>
                <a:ea typeface="宋体" panose="02010600030101010101" pitchFamily="2" charset="-122"/>
              </a:rPr>
              <a:t>篡夺</a:t>
            </a:r>
            <a:r>
              <a:rPr lang="en-US" altLang="zh-CN" sz="1600" b="1">
                <a:solidFill>
                  <a:srgbClr val="1331F5"/>
                </a:solidFill>
                <a:latin typeface="Times New Roman Regular" panose="02020603050405020304"/>
                <a:ea typeface="Times New Roman" panose="02020603050405020304"/>
              </a:rPr>
              <a:t>) our role as captains of our destinies, but that we will overestimate the comprehension of our</a:t>
            </a:r>
            <a:r>
              <a:rPr lang="en-US" altLang="zh-CN" sz="1600" b="1">
                <a:solidFill>
                  <a:schemeClr val="accent6">
                    <a:lumMod val="75000"/>
                  </a:schemeClr>
                </a:solidFill>
                <a:latin typeface="Times New Roman Regular" panose="02020603050405020304"/>
                <a:ea typeface="Times New Roman" panose="02020603050405020304"/>
              </a:rPr>
              <a:t> latest thinking tools</a:t>
            </a:r>
            <a:r>
              <a:rPr lang="en-US" altLang="zh-CN" sz="1600" b="1">
                <a:solidFill>
                  <a:srgbClr val="1331F5"/>
                </a:solidFill>
                <a:latin typeface="Times New Roman Regular" panose="02020603050405020304"/>
                <a:ea typeface="Times New Roman" panose="02020603050405020304"/>
              </a:rPr>
              <a:t>, easily ceding (</a:t>
            </a:r>
            <a:r>
              <a:rPr lang="zh-CN" altLang="en-US" sz="1600" b="1">
                <a:solidFill>
                  <a:srgbClr val="1331F5"/>
                </a:solidFill>
                <a:latin typeface="宋体" panose="02010600030101010101" pitchFamily="2" charset="-122"/>
                <a:ea typeface="宋体" panose="02010600030101010101" pitchFamily="2" charset="-122"/>
              </a:rPr>
              <a:t>让渡</a:t>
            </a:r>
            <a:r>
              <a:rPr lang="en-US" altLang="zh-CN" sz="1600" b="1">
                <a:solidFill>
                  <a:srgbClr val="1331F5"/>
                </a:solidFill>
                <a:latin typeface="Times New Roman Regular" panose="02020603050405020304"/>
                <a:ea typeface="Times New Roman" panose="02020603050405020304"/>
              </a:rPr>
              <a:t>) authority to them far beyond their competence.</a:t>
            </a:r>
            <a:r>
              <a:rPr lang="en-US" altLang="zh-CN" sz="1600" b="1">
                <a:solidFill>
                  <a:srgbClr val="000000"/>
                </a:solidFill>
                <a:latin typeface="Times New Roman Regular" panose="02020603050405020304"/>
                <a:ea typeface="Times New Roman" panose="02020603050405020304"/>
              </a:rPr>
              <a: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a:t>
            </a:r>
            <a:r>
              <a:rPr lang="en-US" altLang="zh-CN" sz="1600" b="1">
                <a:solidFill>
                  <a:srgbClr val="1331F5"/>
                </a:solidFill>
                <a:latin typeface="Times New Roman Regular" panose="02020603050405020304"/>
                <a:ea typeface="Times New Roman" panose="02020603050405020304"/>
              </a:rPr>
              <a:t>how</a:t>
            </a:r>
            <a:r>
              <a:rPr lang="en-US" altLang="zh-CN" sz="1600" b="1">
                <a:solidFill>
                  <a:srgbClr val="FF0000"/>
                </a:solidFill>
                <a:latin typeface="Times New Roman Regular" panose="02020603050405020304"/>
                <a:ea typeface="Times New Roman" panose="02020603050405020304"/>
              </a:rPr>
              <a:t> concerned</a:t>
            </a:r>
            <a:r>
              <a:rPr lang="en-US" altLang="zh-CN" sz="1600" b="1">
                <a:solidFill>
                  <a:srgbClr val="1331F5"/>
                </a:solidFill>
                <a:latin typeface="Times New Roman Regular" panose="02020603050405020304"/>
                <a:ea typeface="Times New Roman" panose="02020603050405020304"/>
              </a:rPr>
              <a:t> should we be that we are dumbing ourselves down by our growing reliance on </a:t>
            </a:r>
            <a:r>
              <a:rPr lang="en-US" altLang="zh-CN" sz="1600" b="1">
                <a:solidFill>
                  <a:schemeClr val="accent6">
                    <a:lumMod val="75000"/>
                  </a:schemeClr>
                </a:solidFill>
                <a:latin typeface="Times New Roman Regular" panose="02020603050405020304"/>
                <a:ea typeface="Times New Roman" panose="02020603050405020304"/>
              </a:rPr>
              <a:t>intelligent machines</a:t>
            </a:r>
            <a:r>
              <a:rPr lang="en-US" altLang="zh-CN" sz="1600" b="1">
                <a:solidFill>
                  <a:srgbClr val="1331F5"/>
                </a:solidFill>
                <a:latin typeface="Times New Roman Regular" panose="02020603050405020304"/>
                <a:ea typeface="Times New Roman" panose="02020603050405020304"/>
              </a:rPr>
              <a:t>?”</a:t>
            </a:r>
            <a:endParaRPr lang="en-US" altLang="zh-CN" sz="1600" b="1">
              <a:solidFill>
                <a:srgbClr val="1331F5"/>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sp>
        <p:nvSpPr>
          <p:cNvPr id="15" name="文本框 14"/>
          <p:cNvSpPr txBox="1"/>
          <p:nvPr/>
        </p:nvSpPr>
        <p:spPr>
          <a:xfrm>
            <a:off x="7050405" y="1170940"/>
            <a:ext cx="470281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Introduce </a:t>
            </a:r>
            <a:r>
              <a:rPr lang="en-US" altLang="zh-CN" sz="2400" spc="-10">
                <a:latin typeface="Times New Roman" panose="02020603050405020304"/>
                <a:cs typeface="Times New Roman" panose="02020603050405020304"/>
                <a:sym typeface="+mn-ea"/>
              </a:rPr>
              <a:t>controversial issues</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7050405" y="2244090"/>
            <a:ext cx="4703445" cy="82994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a:latin typeface="Times New Roman" panose="02020603050405020304"/>
                <a:cs typeface="Times New Roman" panose="02020603050405020304"/>
                <a:sym typeface="+mn-ea"/>
              </a:rPr>
              <a:t>Explanation of the singularity concept</a:t>
            </a:r>
            <a:endParaRPr lang="en-US" sz="2400">
              <a:latin typeface="Times New Roman" panose="02020603050405020304"/>
              <a:cs typeface="Times New Roman" panose="02020603050405020304"/>
              <a:sym typeface="+mn-ea"/>
            </a:endParaRPr>
          </a:p>
        </p:txBody>
      </p:sp>
      <p:sp>
        <p:nvSpPr>
          <p:cNvPr id="17" name="文本框 16"/>
          <p:cNvSpPr txBox="1"/>
          <p:nvPr/>
        </p:nvSpPr>
        <p:spPr>
          <a:xfrm>
            <a:off x="7050405" y="3528060"/>
            <a:ext cx="4702810" cy="82994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a:t>
            </a:r>
            <a:r>
              <a:rPr lang="en-US" altLang="zh-CN" sz="2400" spc="-5">
                <a:latin typeface="Times New Roman" panose="02020603050405020304"/>
                <a:cs typeface="Times New Roman" panose="02020603050405020304"/>
                <a:sym typeface="+mn-ea"/>
              </a:rPr>
              <a:t>refute</a:t>
            </a:r>
            <a:r>
              <a:rPr lang="zh-CN" altLang="en-US" sz="2400" spc="-5">
                <a:latin typeface="Times New Roman" panose="02020603050405020304"/>
                <a:cs typeface="Times New Roman" panose="02020603050405020304"/>
                <a:sym typeface="+mn-ea"/>
              </a:rPr>
              <a:t>“</a:t>
            </a:r>
            <a:r>
              <a:rPr lang="en-US" altLang="zh-CN" sz="2400" spc="-5">
                <a:latin typeface="Times New Roman" panose="02020603050405020304"/>
                <a:cs typeface="Times New Roman" panose="02020603050405020304"/>
                <a:sym typeface="+mn-ea"/>
              </a:rPr>
              <a:t>Singularity Crisis Theory</a:t>
            </a:r>
            <a:r>
              <a:rPr lang="zh-CN" sz="2400" spc="-5">
                <a:latin typeface="Times New Roman" panose="02020603050405020304"/>
                <a:cs typeface="Times New Roman" panose="02020603050405020304"/>
                <a:sym typeface="+mn-ea"/>
              </a:rPr>
              <a:t>”</a:t>
            </a:r>
            <a:endParaRPr lang="zh-CN" sz="2400" spc="-5">
              <a:latin typeface="Times New Roman" panose="02020603050405020304"/>
              <a:cs typeface="Times New Roman" panose="02020603050405020304"/>
              <a:sym typeface="+mn-ea"/>
            </a:endParaRPr>
          </a:p>
        </p:txBody>
      </p:sp>
      <p:sp>
        <p:nvSpPr>
          <p:cNvPr id="19" name="文本框 18"/>
          <p:cNvSpPr txBox="1"/>
          <p:nvPr/>
        </p:nvSpPr>
        <p:spPr>
          <a:xfrm>
            <a:off x="7069455" y="4812665"/>
            <a:ext cx="468312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 </a:t>
            </a:r>
            <a:r>
              <a:rPr lang="en-US" altLang="zh-CN" sz="2400" spc="-10">
                <a:latin typeface="Times New Roman" panose="02020603050405020304"/>
                <a:cs typeface="Times New Roman" panose="02020603050405020304"/>
                <a:sym typeface="+mn-ea"/>
              </a:rPr>
              <a:t>Example demonstration</a:t>
            </a:r>
            <a:endParaRPr lang="en-US" altLang="zh-CN" sz="2400" spc="-10">
              <a:latin typeface="Times New Roman" panose="02020603050405020304"/>
              <a:cs typeface="Times New Roman" panose="02020603050405020304"/>
              <a:sym typeface="+mn-ea"/>
            </a:endParaRPr>
          </a:p>
        </p:txBody>
      </p:sp>
      <p:sp>
        <p:nvSpPr>
          <p:cNvPr id="20" name="object 20"/>
          <p:cNvSpPr/>
          <p:nvPr/>
        </p:nvSpPr>
        <p:spPr>
          <a:xfrm>
            <a:off x="6659245" y="1426845"/>
            <a:ext cx="391160" cy="3653155"/>
          </a:xfrm>
          <a:prstGeom prst="rect">
            <a:avLst/>
          </a:prstGeom>
          <a:blipFill>
            <a:blip r:embed="rId1"/>
            <a:stretch>
              <a:fillRect/>
            </a:stretch>
          </a:blipFill>
        </p:spPr>
        <p:txBody>
          <a:bodyPr wrap="square" lIns="0" tIns="0" rIns="0" bIns="0" rtlCol="0"/>
          <a:p/>
        </p:txBody>
      </p:sp>
      <p:sp>
        <p:nvSpPr>
          <p:cNvPr id="21" name="文本框 20"/>
          <p:cNvSpPr txBox="1"/>
          <p:nvPr/>
        </p:nvSpPr>
        <p:spPr>
          <a:xfrm>
            <a:off x="4462780" y="2704465"/>
            <a:ext cx="2064385" cy="829945"/>
          </a:xfrm>
          <a:prstGeom prst="rect">
            <a:avLst/>
          </a:prstGeom>
          <a:solidFill>
            <a:schemeClr val="accent6">
              <a:lumMod val="20000"/>
              <a:lumOff val="80000"/>
            </a:schemeClr>
          </a:solidFill>
        </p:spPr>
        <p:txBody>
          <a:bodyPr wrap="square" rtlCol="0" anchor="t">
            <a:spAutoFit/>
          </a:bodyPr>
          <a:p>
            <a:pPr algn="ctr"/>
            <a:r>
              <a:rPr lang="en-US" sz="2400">
                <a:latin typeface="Times New Roman" panose="02020603050405020304"/>
                <a:cs typeface="Times New Roman" panose="02020603050405020304"/>
                <a:sym typeface="+mn-ea"/>
              </a:rPr>
              <a:t>Argumentation</a:t>
            </a:r>
            <a:endParaRPr lang="en-US"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议论文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linds(horizontal)">
                                      <p:cBhvr>
                                        <p:cTn id="3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20" grpId="0" bldLvl="0" animBg="1"/>
      <p:bldP spid="21"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错题再做</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文本框 11"/>
          <p:cNvSpPr txBox="1"/>
          <p:nvPr/>
        </p:nvSpPr>
        <p:spPr>
          <a:xfrm>
            <a:off x="213360" y="979805"/>
            <a:ext cx="11793855" cy="4769485"/>
          </a:xfrm>
          <a:prstGeom prst="rect">
            <a:avLst/>
          </a:prstGeom>
        </p:spPr>
        <p:txBody>
          <a:bodyPr wrap="square">
            <a:spAutoFit/>
          </a:bodyPr>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 (</a:t>
            </a:r>
            <a:r>
              <a:rPr lang="zh-CN" altLang="en-US" sz="1600" b="1">
                <a:solidFill>
                  <a:srgbClr val="000000"/>
                </a:solidFill>
                <a:latin typeface="Times New Roman Regular" panose="02020603050405020304"/>
                <a:ea typeface="Times New Roman" panose="02020603050405020304"/>
              </a:rPr>
              <a:t>稽阳卷</a:t>
            </a:r>
            <a:r>
              <a:rPr lang="en-US" altLang="zh-CN" sz="1600" b="1">
                <a:solidFill>
                  <a:srgbClr val="000000"/>
                </a:solidFill>
                <a:latin typeface="Times New Roman Regular" panose="02020603050405020304"/>
                <a:ea typeface="Times New Roman" panose="02020603050405020304"/>
              </a:rPr>
              <a:t>)</a:t>
            </a:r>
            <a:r>
              <a:rPr lang="en-US" altLang="zh-CN" sz="1600" b="1">
                <a:solidFill>
                  <a:srgbClr val="1331F5"/>
                </a:solidFill>
                <a:latin typeface="Times New Roman Regular" panose="02020603050405020304"/>
                <a:ea typeface="Times New Roman" panose="02020603050405020304"/>
                <a:sym typeface="+mn-ea"/>
              </a:rPr>
              <a:t>Will machines turn on humanity? Will we become slaves for a superior artificial intelligence?</a:t>
            </a:r>
            <a:r>
              <a:rPr lang="en-US" altLang="zh-CN" sz="1600" b="1">
                <a:solidFill>
                  <a:srgbClr val="000000"/>
                </a:solidFill>
                <a:latin typeface="Times New Roman Regular" panose="02020603050405020304"/>
                <a:ea typeface="Times New Roman" panose="02020603050405020304"/>
                <a:sym typeface="+mn-ea"/>
              </a:rPr>
              <a:t> While such questions may seem to belong to the field of science fiction </a:t>
            </a:r>
            <a:r>
              <a:rPr lang="en-US" altLang="zh-CN" sz="1600" b="1">
                <a:solidFill>
                  <a:srgbClr val="000000"/>
                </a:solidFill>
                <a:latin typeface="Times New Roman Regular" panose="02020603050405020304"/>
                <a:ea typeface="Times New Roman" panose="02020603050405020304"/>
              </a:rPr>
              <a:t>the world-ending potential of AI is becoming an increasingly urgent topic — mostly due to the rapid ongoing development of popular technologies like ChatGPT.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The more</a:t>
            </a:r>
            <a:r>
              <a:rPr lang="en-US" altLang="zh-CN" sz="1600" b="1">
                <a:solidFill>
                  <a:srgbClr val="FF0000"/>
                </a:solidFill>
                <a:latin typeface="Times New Roman Regular" panose="02020603050405020304"/>
                <a:ea typeface="Times New Roman" panose="02020603050405020304"/>
              </a:rPr>
              <a:t> extreme concerns</a:t>
            </a:r>
            <a:r>
              <a:rPr lang="en-US" altLang="zh-CN" sz="1600" b="1">
                <a:solidFill>
                  <a:srgbClr val="1331F5"/>
                </a:solidFill>
                <a:latin typeface="Times New Roman Regular" panose="02020603050405020304"/>
                <a:ea typeface="Times New Roman" panose="02020603050405020304"/>
              </a:rPr>
              <a:t> around AI involve what’s known as the singularity. </a:t>
            </a:r>
            <a:r>
              <a:rPr lang="en-US" altLang="zh-CN" sz="1600" b="1">
                <a:solidFill>
                  <a:srgbClr val="000000"/>
                </a:solidFill>
                <a:latin typeface="Times New Roman Regular" panose="02020603050405020304"/>
                <a:ea typeface="Times New Roman" panose="02020603050405020304"/>
              </a:rPr>
              <a:t>In his 2010 paper The Singularity: </a:t>
            </a:r>
            <a:r>
              <a:rPr lang="en-US" altLang="zh-CN" sz="1600" b="1" i="1">
                <a:solidFill>
                  <a:srgbClr val="000000"/>
                </a:solidFill>
                <a:latin typeface="Times New Roman Regular" panose="02020603050405020304"/>
                <a:ea typeface="Times New Roman" panose="02020603050405020304"/>
              </a:rPr>
              <a:t>A Philosophical Analysis</a:t>
            </a:r>
            <a:r>
              <a:rPr lang="en-US" altLang="zh-CN" sz="1600" b="1">
                <a:solidFill>
                  <a:srgbClr val="000000"/>
                </a:solidFill>
                <a:latin typeface="Times New Roman Regular" panose="02020603050405020304"/>
                <a:ea typeface="Times New Roman" panose="02020603050405020304"/>
              </a:rPr>
              <a:t>, the philosopher David Chalmers describes the singularity as follows: “What happens when machines become more intelligent than humans? One view is that this event will be followed by an explosion to ever-greater levels of intelligence, as each generation of machines creates more intelligent machines in turn. This intelligence explosion is now known as the ‘singularity’.” The </a:t>
            </a:r>
            <a:r>
              <a:rPr lang="en-US" altLang="zh-CN" sz="1600" b="1">
                <a:solidFill>
                  <a:srgbClr val="FF0000"/>
                </a:solidFill>
                <a:latin typeface="Times New Roman Regular" panose="02020603050405020304"/>
                <a:ea typeface="Times New Roman" panose="02020603050405020304"/>
              </a:rPr>
              <a:t>main worry</a:t>
            </a:r>
            <a:r>
              <a:rPr lang="en-US" altLang="zh-CN" sz="1600" b="1">
                <a:solidFill>
                  <a:srgbClr val="000000"/>
                </a:solidFill>
                <a:latin typeface="Times New Roman Regular" panose="02020603050405020304"/>
                <a:ea typeface="Times New Roman" panose="02020603050405020304"/>
              </a:rPr>
              <a:t> is that, if such a singularity event were to occur, we’d no longer have authority over what happens in society.</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1331F5"/>
                </a:solidFill>
                <a:latin typeface="Times New Roman Regular" panose="02020603050405020304"/>
                <a:ea typeface="Times New Roman" panose="02020603050405020304"/>
              </a:rPr>
              <a:t>While influential figures across AI research express </a:t>
            </a:r>
            <a:r>
              <a:rPr lang="en-US" altLang="zh-CN" sz="1600" b="1">
                <a:solidFill>
                  <a:srgbClr val="FF0000"/>
                </a:solidFill>
                <a:latin typeface="Times New Roman Regular" panose="02020603050405020304"/>
                <a:ea typeface="Times New Roman" panose="02020603050405020304"/>
              </a:rPr>
              <a:t>real concern</a:t>
            </a:r>
            <a:r>
              <a:rPr lang="en-US" altLang="zh-CN" sz="1600" b="1">
                <a:solidFill>
                  <a:srgbClr val="1331F5"/>
                </a:solidFill>
                <a:latin typeface="Times New Roman Regular" panose="02020603050405020304"/>
                <a:ea typeface="Times New Roman" panose="02020603050405020304"/>
              </a:rPr>
              <a:t> about the singularity, however, American philosopher Daniel Dennett doesn’t buy it</a:t>
            </a:r>
            <a:r>
              <a:rPr lang="en-US" altLang="zh-CN" sz="1600" b="1">
                <a:solidFill>
                  <a:srgbClr val="000000"/>
                </a:solidFill>
                <a:latin typeface="Times New Roman Regular" panose="02020603050405020304"/>
                <a:ea typeface="Times New Roman" panose="02020603050405020304"/>
              </a:rPr>
              <a:t>. As-he puts it, “I am not </a:t>
            </a:r>
            <a:r>
              <a:rPr lang="en-US" altLang="zh-CN" sz="1600" b="1">
                <a:solidFill>
                  <a:srgbClr val="FF0000"/>
                </a:solidFill>
                <a:latin typeface="Times New Roman Regular" panose="02020603050405020304"/>
                <a:ea typeface="Times New Roman" panose="02020603050405020304"/>
              </a:rPr>
              <a:t>worried about </a:t>
            </a:r>
            <a:r>
              <a:rPr lang="en-US" altLang="zh-CN" sz="1600" b="1">
                <a:solidFill>
                  <a:srgbClr val="000000"/>
                </a:solidFill>
                <a:latin typeface="Times New Roman Regular" panose="02020603050405020304"/>
                <a:ea typeface="Times New Roman" panose="02020603050405020304"/>
              </a:rPr>
              <a:t>humanity creating a race of super-intelligent agents, but that does not mean I am not </a:t>
            </a:r>
            <a:r>
              <a:rPr lang="en-US" altLang="zh-CN" sz="1600" b="1">
                <a:solidFill>
                  <a:srgbClr val="FF0000"/>
                </a:solidFill>
                <a:latin typeface="Times New Roman Regular" panose="02020603050405020304"/>
                <a:ea typeface="Times New Roman" panose="02020603050405020304"/>
              </a:rPr>
              <a:t>worried</a:t>
            </a:r>
            <a:r>
              <a:rPr lang="en-US" altLang="zh-CN" sz="1600" b="1">
                <a:solidFill>
                  <a:srgbClr val="000000"/>
                </a:solidFill>
                <a:latin typeface="Times New Roman Regular" panose="02020603050405020304"/>
                <a:ea typeface="Times New Roman" panose="02020603050405020304"/>
              </a:rPr>
              <a:t>. I see other, less dramatic, but much more likely, scenarios in the immediate future that are cause for </a:t>
            </a:r>
            <a:r>
              <a:rPr lang="en-US" altLang="zh-CN" sz="1600" b="1">
                <a:solidFill>
                  <a:srgbClr val="FF0000"/>
                </a:solidFill>
                <a:latin typeface="Times New Roman Regular" panose="02020603050405020304"/>
                <a:ea typeface="Times New Roman" panose="02020603050405020304"/>
              </a:rPr>
              <a:t>concern</a:t>
            </a:r>
            <a:r>
              <a:rPr lang="en-US" altLang="zh-CN" sz="1600" b="1">
                <a:solidFill>
                  <a:srgbClr val="000000"/>
                </a:solidFill>
                <a:latin typeface="Times New Roman Regular" panose="02020603050405020304"/>
                <a:ea typeface="Times New Roman" panose="02020603050405020304"/>
              </a:rPr>
              <a:t>.” He argues that smart technology presents us with more practical threats that have a far higher likelihood of occurring. As Dennett clarifies: </a:t>
            </a:r>
            <a:r>
              <a:rPr lang="en-US" altLang="zh-CN" sz="1600" b="1">
                <a:solidFill>
                  <a:srgbClr val="1331F5"/>
                </a:solidFill>
                <a:latin typeface="Times New Roman Regular" panose="02020603050405020304"/>
                <a:ea typeface="Times New Roman" panose="02020603050405020304"/>
              </a:rPr>
              <a:t>“The </a:t>
            </a:r>
            <a:r>
              <a:rPr lang="en-US" altLang="zh-CN" sz="1600" b="1">
                <a:solidFill>
                  <a:srgbClr val="FF0000"/>
                </a:solidFill>
                <a:latin typeface="Times New Roman Regular" panose="02020603050405020304"/>
                <a:ea typeface="Times New Roman" panose="02020603050405020304"/>
              </a:rPr>
              <a:t>real danger </a:t>
            </a:r>
            <a:r>
              <a:rPr lang="en-US" altLang="zh-CN" sz="1600" b="1">
                <a:solidFill>
                  <a:srgbClr val="1331F5"/>
                </a:solidFill>
                <a:latin typeface="Times New Roman Regular" panose="02020603050405020304"/>
                <a:ea typeface="Times New Roman" panose="02020603050405020304"/>
              </a:rPr>
              <a:t>is not that machines more intelligent than we are will usurp (</a:t>
            </a:r>
            <a:r>
              <a:rPr lang="zh-CN" altLang="en-US" sz="1600" b="1">
                <a:solidFill>
                  <a:srgbClr val="1331F5"/>
                </a:solidFill>
                <a:latin typeface="宋体" panose="02010600030101010101" pitchFamily="2" charset="-122"/>
                <a:ea typeface="宋体" panose="02010600030101010101" pitchFamily="2" charset="-122"/>
              </a:rPr>
              <a:t>篡夺</a:t>
            </a:r>
            <a:r>
              <a:rPr lang="en-US" altLang="zh-CN" sz="1600" b="1">
                <a:solidFill>
                  <a:srgbClr val="1331F5"/>
                </a:solidFill>
                <a:latin typeface="Times New Roman Regular" panose="02020603050405020304"/>
                <a:ea typeface="Times New Roman" panose="02020603050405020304"/>
              </a:rPr>
              <a:t>) our role as captains of our destinies, but that we will overestimate the comprehension of our latest thinking tools, easily ceding (</a:t>
            </a:r>
            <a:r>
              <a:rPr lang="zh-CN" altLang="en-US" sz="1600" b="1">
                <a:solidFill>
                  <a:srgbClr val="1331F5"/>
                </a:solidFill>
                <a:latin typeface="宋体" panose="02010600030101010101" pitchFamily="2" charset="-122"/>
                <a:ea typeface="宋体" panose="02010600030101010101" pitchFamily="2" charset="-122"/>
              </a:rPr>
              <a:t>让渡</a:t>
            </a:r>
            <a:r>
              <a:rPr lang="en-US" altLang="zh-CN" sz="1600" b="1">
                <a:solidFill>
                  <a:srgbClr val="1331F5"/>
                </a:solidFill>
                <a:latin typeface="Times New Roman Regular" panose="02020603050405020304"/>
                <a:ea typeface="Times New Roman" panose="02020603050405020304"/>
              </a:rPr>
              <a:t>) authority to them far beyond their competence.</a:t>
            </a:r>
            <a:r>
              <a:rPr lang="en-US" altLang="zh-CN" sz="1600" b="1">
                <a:solidFill>
                  <a:srgbClr val="000000"/>
                </a:solidFill>
                <a:latin typeface="Times New Roman Regular" panose="02020603050405020304"/>
                <a:ea typeface="Times New Roman" panose="02020603050405020304"/>
              </a:rPr>
              <a:t>”</a:t>
            </a:r>
            <a:endParaRPr lang="en-US" altLang="zh-CN" sz="1600" b="1">
              <a:solidFill>
                <a:srgbClr val="000000"/>
              </a:solidFill>
              <a:latin typeface="Times New Roman Regular" panose="02020603050405020304"/>
              <a:ea typeface="Times New Roman" panose="02020603050405020304"/>
            </a:endParaRPr>
          </a:p>
          <a:p>
            <a:pPr marL="0" indent="266700" algn="just" defTabSz="266700" fontAlgn="ctr">
              <a:lnSpc>
                <a:spcPct val="100000"/>
              </a:lnSpc>
              <a:spcBef>
                <a:spcPct val="0"/>
              </a:spcBef>
              <a:spcAft>
                <a:spcPct val="0"/>
              </a:spcAft>
            </a:pPr>
            <a:r>
              <a:rPr lang="en-US" altLang="zh-CN" sz="1600" b="1">
                <a:solidFill>
                  <a:srgbClr val="000000"/>
                </a:solidFill>
                <a:latin typeface="Times New Roman Regular" panose="02020603050405020304"/>
                <a:ea typeface="Times New Roman" panose="02020603050405020304"/>
              </a:rPr>
              <a:t>Take transport. It’s not just aviation and shipping industries that depend on GPS for safe and efficient navigation: how many individuals now turn to their smartphones instead of using a road map? As Dennett summarizes: “Use it or lose it is the rule of thumb cited at this point... </a:t>
            </a:r>
            <a:r>
              <a:rPr lang="en-US" altLang="zh-CN" sz="1600" b="1">
                <a:solidFill>
                  <a:srgbClr val="1331F5"/>
                </a:solidFill>
                <a:latin typeface="Times New Roman Regular" panose="02020603050405020304"/>
                <a:ea typeface="Times New Roman" panose="02020603050405020304"/>
              </a:rPr>
              <a:t>how</a:t>
            </a:r>
            <a:r>
              <a:rPr lang="en-US" altLang="zh-CN" sz="1600" b="1">
                <a:solidFill>
                  <a:srgbClr val="FF0000"/>
                </a:solidFill>
                <a:latin typeface="Times New Roman Regular" panose="02020603050405020304"/>
                <a:ea typeface="Times New Roman" panose="02020603050405020304"/>
              </a:rPr>
              <a:t> concerned</a:t>
            </a:r>
            <a:r>
              <a:rPr lang="en-US" altLang="zh-CN" sz="1600" b="1">
                <a:solidFill>
                  <a:srgbClr val="1331F5"/>
                </a:solidFill>
                <a:latin typeface="Times New Roman Regular" panose="02020603050405020304"/>
                <a:ea typeface="Times New Roman" panose="02020603050405020304"/>
              </a:rPr>
              <a:t> should we be that we are dumbing ourselves down by our growing reliance on intelligent machines?”</a:t>
            </a:r>
            <a:endParaRPr lang="en-US" altLang="zh-CN" sz="1600" b="1">
              <a:solidFill>
                <a:srgbClr val="1331F5"/>
              </a:solidFill>
              <a:latin typeface="Times New Roman Regular" panose="02020603050405020304"/>
              <a:ea typeface="Times New Roman" panose="02020603050405020304"/>
            </a:endParaRPr>
          </a:p>
        </p:txBody>
      </p:sp>
      <p:sp>
        <p:nvSpPr>
          <p:cNvPr id="14" name="文本框 13"/>
          <p:cNvSpPr txBox="1"/>
          <p:nvPr/>
        </p:nvSpPr>
        <p:spPr>
          <a:xfrm>
            <a:off x="1531620" y="5647690"/>
            <a:ext cx="10104755" cy="1114425"/>
          </a:xfrm>
          <a:prstGeom prst="rect">
            <a:avLst/>
          </a:prstGeom>
          <a:solidFill>
            <a:schemeClr val="accent4">
              <a:lumMod val="40000"/>
              <a:lumOff val="60000"/>
            </a:schemeClr>
          </a:solidFill>
        </p:spPr>
        <p:txBody>
          <a:bodyPr wrap="square">
            <a:noAutofit/>
          </a:bodyPr>
          <a:p>
            <a:pPr marL="0" indent="0" algn="l" defTabSz="266700" fontAlgn="ctr">
              <a:lnSpc>
                <a:spcPct val="112000"/>
              </a:lnSpc>
              <a:spcBef>
                <a:spcPct val="0"/>
              </a:spcBef>
              <a:spcAft>
                <a:spcPct val="0"/>
              </a:spcAft>
            </a:pPr>
            <a:r>
              <a:rPr lang="en-US" altLang="zh-CN" sz="2000">
                <a:solidFill>
                  <a:srgbClr val="C00000"/>
                </a:solidFill>
                <a:latin typeface="Times New Roman Regular" panose="02020603050405020304"/>
                <a:ea typeface="Times New Roman" panose="02020603050405020304"/>
              </a:rPr>
              <a:t>What would be the best title for the text?</a:t>
            </a:r>
            <a:endParaRPr lang="en-US" altLang="zh-CN" sz="2000">
              <a:solidFill>
                <a:srgbClr val="C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A. </a:t>
            </a:r>
            <a:r>
              <a:rPr lang="en-US" altLang="zh-CN" sz="2000">
                <a:solidFill>
                  <a:srgbClr val="000000"/>
                </a:solidFill>
                <a:latin typeface="Times New Roman Regular" panose="02020603050405020304"/>
                <a:ea typeface="Times New Roman" panose="02020603050405020304"/>
              </a:rPr>
              <a:t>Super-intelligence: the future trend of AI.        </a:t>
            </a:r>
            <a:r>
              <a:rPr lang="en-US" altLang="zh-CN" sz="2000">
                <a:solidFill>
                  <a:srgbClr val="000000"/>
                </a:solidFill>
                <a:latin typeface="Times New Roman Regular" panose="02020603050405020304"/>
                <a:ea typeface="宋体" panose="02010600030101010101" pitchFamily="2" charset="-122"/>
              </a:rPr>
              <a:t>B. </a:t>
            </a:r>
            <a:r>
              <a:rPr lang="en-US" altLang="zh-CN" sz="2000">
                <a:solidFill>
                  <a:srgbClr val="000000"/>
                </a:solidFill>
                <a:latin typeface="Times New Roman Regular" panose="02020603050405020304"/>
                <a:ea typeface="Times New Roman" panose="02020603050405020304"/>
              </a:rPr>
              <a:t>Overreliance: the real danger of AI.</a:t>
            </a:r>
            <a:endParaRPr lang="en-US" altLang="zh-CN" sz="2000">
              <a:solidFill>
                <a:srgbClr val="000000"/>
              </a:solidFill>
              <a:latin typeface="Times New Roman Regular" panose="02020603050405020304"/>
              <a:ea typeface="Times New Roman" panose="02020603050405020304"/>
            </a:endParaRPr>
          </a:p>
          <a:p>
            <a:pPr marL="0" indent="228600" algn="l" defTabSz="266700" fontAlgn="ctr">
              <a:lnSpc>
                <a:spcPct val="112000"/>
              </a:lnSpc>
              <a:spcBef>
                <a:spcPct val="0"/>
              </a:spcBef>
              <a:spcAft>
                <a:spcPct val="0"/>
              </a:spcAft>
              <a:tabLst>
                <a:tab pos="3094355" algn="l"/>
              </a:tabLst>
            </a:pPr>
            <a:r>
              <a:rPr lang="en-US" altLang="zh-CN" sz="2000">
                <a:solidFill>
                  <a:srgbClr val="000000"/>
                </a:solidFill>
                <a:latin typeface="Times New Roman Regular" panose="02020603050405020304"/>
                <a:ea typeface="宋体" panose="02010600030101010101" pitchFamily="2" charset="-122"/>
              </a:rPr>
              <a:t>C. </a:t>
            </a:r>
            <a:r>
              <a:rPr lang="en-US" altLang="zh-CN" sz="2000">
                <a:solidFill>
                  <a:srgbClr val="000000"/>
                </a:solidFill>
                <a:latin typeface="Times New Roman Regular" panose="02020603050405020304"/>
                <a:ea typeface="Times New Roman" panose="02020603050405020304"/>
              </a:rPr>
              <a:t>Singularity: the uncontrollable nature of AI.    </a:t>
            </a:r>
            <a:r>
              <a:rPr lang="en-US" altLang="zh-CN" sz="2000">
                <a:solidFill>
                  <a:srgbClr val="000000"/>
                </a:solidFill>
                <a:latin typeface="Times New Roman Regular" panose="02020603050405020304"/>
                <a:ea typeface="宋体" panose="02010600030101010101" pitchFamily="2" charset="-122"/>
              </a:rPr>
              <a:t>D. </a:t>
            </a:r>
            <a:r>
              <a:rPr lang="en-US" altLang="zh-CN" sz="2000">
                <a:solidFill>
                  <a:srgbClr val="000000"/>
                </a:solidFill>
                <a:latin typeface="Times New Roman Regular" panose="02020603050405020304"/>
                <a:ea typeface="Times New Roman" panose="02020603050405020304"/>
              </a:rPr>
              <a:t>Reliability: the wide application of AI.</a:t>
            </a:r>
            <a:endParaRPr lang="en-US" altLang="zh-CN" sz="2000">
              <a:solidFill>
                <a:srgbClr val="000000"/>
              </a:solidFill>
              <a:latin typeface="Times New Roman Regular" panose="02020603050405020304"/>
              <a:ea typeface="Times New Roman" panose="02020603050405020304"/>
            </a:endParaRPr>
          </a:p>
        </p:txBody>
      </p:sp>
      <p:grpSp>
        <p:nvGrpSpPr>
          <p:cNvPr id="3" name="组合 2"/>
          <p:cNvGrpSpPr/>
          <p:nvPr/>
        </p:nvGrpSpPr>
        <p:grpSpPr>
          <a:xfrm>
            <a:off x="3028950" y="309245"/>
            <a:ext cx="3015615" cy="575310"/>
            <a:chOff x="5142" y="502"/>
            <a:chExt cx="4749" cy="906"/>
          </a:xfrm>
        </p:grpSpPr>
        <p:sp>
          <p:nvSpPr>
            <p:cNvPr id="4" name="object 8"/>
            <p:cNvSpPr/>
            <p:nvPr/>
          </p:nvSpPr>
          <p:spPr>
            <a:xfrm>
              <a:off x="5142" y="502"/>
              <a:ext cx="4749" cy="9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5" name="object 9"/>
            <p:cNvSpPr txBox="1"/>
            <p:nvPr/>
          </p:nvSpPr>
          <p:spPr>
            <a:xfrm>
              <a:off x="5216" y="599"/>
              <a:ext cx="4654" cy="698"/>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第二步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找主题句</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2" name="文本框 1"/>
          <p:cNvSpPr txBox="1"/>
          <p:nvPr/>
        </p:nvSpPr>
        <p:spPr>
          <a:xfrm>
            <a:off x="6584950" y="4928870"/>
            <a:ext cx="5253990" cy="212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6" name="文本框 5"/>
          <p:cNvSpPr txBox="1"/>
          <p:nvPr/>
        </p:nvSpPr>
        <p:spPr>
          <a:xfrm>
            <a:off x="213360" y="5189855"/>
            <a:ext cx="1179385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213360" y="5450205"/>
            <a:ext cx="1191260" cy="212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0" name="文本框 9"/>
          <p:cNvSpPr txBox="1"/>
          <p:nvPr/>
        </p:nvSpPr>
        <p:spPr>
          <a:xfrm>
            <a:off x="6011545" y="526605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30" name="object 6"/>
          <p:cNvSpPr/>
          <p:nvPr/>
        </p:nvSpPr>
        <p:spPr>
          <a:xfrm>
            <a:off x="6614160" y="271145"/>
            <a:ext cx="5559425" cy="57467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lnSpc>
                <a:spcPct val="150000"/>
              </a:lnSpc>
            </a:pP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6042660" y="384810"/>
            <a:ext cx="530225" cy="428625"/>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椭圆 8"/>
          <p:cNvSpPr/>
          <p:nvPr/>
        </p:nvSpPr>
        <p:spPr>
          <a:xfrm>
            <a:off x="9861550" y="5189855"/>
            <a:ext cx="88328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6814820" y="6027420"/>
            <a:ext cx="4096385" cy="386080"/>
          </a:xfrm>
          <a:prstGeom prst="rect">
            <a:avLst/>
          </a:prstGeom>
          <a:noFill/>
          <a:ln>
            <a:solidFill>
              <a:schemeClr val="accent6"/>
            </a:solidFill>
          </a:ln>
        </p:spPr>
        <p:txBody>
          <a:bodyPr wrap="square" rtlCol="0">
            <a:noAutofit/>
          </a:bodyPr>
          <a:p>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blinds(horizontal)">
                                      <p:cBhvr>
                                        <p:cTn id="28" dur="500"/>
                                        <p:tgtEl>
                                          <p:spTgt spid="3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blinds(horizontal)">
                                      <p:cBhvr>
                                        <p:cTn id="33" dur="5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linds(horizontal)">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7" grpId="0" bldLvl="0" animBg="1"/>
      <p:bldP spid="10" grpId="0"/>
      <p:bldP spid="30" grpId="0" bldLvl="0" animBg="1"/>
      <p:bldP spid="38" grpId="0" animBg="1"/>
      <p:bldP spid="9" grpId="0" bldLvl="0" animBg="1"/>
      <p:bldP spid="13"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2813050" y="287591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段落大意题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394460"/>
            <a:ext cx="11871960" cy="3305175"/>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(2025·</a:t>
            </a:r>
            <a:r>
              <a:rPr lang="zh-CN" altLang="en-US" sz="2400" b="1">
                <a:latin typeface="Athelas Regular" panose="02000503000000020003" charset="0"/>
                <a:cs typeface="Athelas Regular" panose="02000503000000020003" charset="0"/>
              </a:rPr>
              <a:t>浙江</a:t>
            </a:r>
            <a:r>
              <a:rPr lang="en-US" altLang="zh-CN" sz="2400" b="1">
                <a:latin typeface="Athelas Regular" panose="02000503000000020003" charset="0"/>
                <a:cs typeface="Athelas Regular" panose="02000503000000020003" charset="0"/>
              </a:rPr>
              <a:t>1</a:t>
            </a:r>
            <a:r>
              <a:rPr lang="zh-CN" altLang="en-US" sz="2400" b="1">
                <a:latin typeface="Athelas Regular" panose="02000503000000020003" charset="0"/>
                <a:cs typeface="Athelas Regular" panose="02000503000000020003" charset="0"/>
              </a:rPr>
              <a:t>月卷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Martin sees a silver lining, however: She believes that anthropomorphism (</a:t>
            </a:r>
            <a:r>
              <a:rPr lang="zh-CN" altLang="en-US" sz="2400" b="1">
                <a:latin typeface="Athelas Regular" panose="02000503000000020003" charset="0"/>
                <a:cs typeface="Athelas Regular" panose="02000503000000020003" charset="0"/>
              </a:rPr>
              <a:t>拟人化</a:t>
            </a:r>
            <a:r>
              <a:rPr lang="en-US" altLang="zh-CN" sz="2400" b="1">
                <a:latin typeface="Athelas Regular" panose="02000503000000020003" charset="0"/>
                <a:cs typeface="Athelas Regular" panose="02000503000000020003" charset="0"/>
              </a:rPr>
              <a:t>) “provides an opportunity to change stereotypes.” When women are put into positions of leadership like running companies, </a:t>
            </a:r>
            <a:r>
              <a:rPr lang="en-US" altLang="zh-CN" sz="2400" b="1">
                <a:solidFill>
                  <a:srgbClr val="C00000"/>
                </a:solidFill>
                <a:latin typeface="Athelas Regular" panose="02000503000000020003" charset="0"/>
                <a:cs typeface="Athelas Regular" panose="02000503000000020003" charset="0"/>
              </a:rPr>
              <a:t>it reduces negative stereotypes</a:t>
            </a:r>
            <a:r>
              <a:rPr lang="en-US" altLang="zh-CN" sz="2400" b="1">
                <a:latin typeface="Athelas Regular" panose="02000503000000020003" charset="0"/>
                <a:cs typeface="Athelas Regular" panose="02000503000000020003" charset="0"/>
              </a:rPr>
              <a:t> about women. </a:t>
            </a:r>
            <a:r>
              <a:rPr lang="en-US" altLang="zh-CN" sz="2400" b="1">
                <a:solidFill>
                  <a:srgbClr val="C00000"/>
                </a:solidFill>
                <a:latin typeface="Athelas Regular" panose="02000503000000020003" charset="0"/>
                <a:cs typeface="Athelas Regular" panose="02000503000000020003" charset="0"/>
              </a:rPr>
              <a:t>Similarly</a:t>
            </a:r>
            <a:r>
              <a:rPr lang="en-US" altLang="zh-CN" sz="2400" b="1">
                <a:latin typeface="Athelas Regular" panose="02000503000000020003" charset="0"/>
                <a:cs typeface="Athelas Regular" panose="02000503000000020003" charset="0"/>
              </a:rPr>
              <a:t>, </a:t>
            </a:r>
            <a:r>
              <a:rPr lang="en-US" altLang="zh-CN" sz="2400" b="1">
                <a:solidFill>
                  <a:srgbClr val="1331F5"/>
                </a:solidFill>
                <a:latin typeface="Athelas Regular" panose="02000503000000020003" charset="0"/>
                <a:cs typeface="Athelas Regular" panose="02000503000000020003" charset="0"/>
              </a:rPr>
              <a:t>anthropomorphized products </a:t>
            </a:r>
            <a:r>
              <a:rPr lang="en-US" altLang="zh-CN" sz="2400" b="1">
                <a:latin typeface="Athelas Regular" panose="02000503000000020003" charset="0"/>
                <a:cs typeface="Athelas Regular" panose="02000503000000020003" charset="0"/>
              </a:rPr>
              <a:t>could be created to take on stereotype-inconsistent roles – a male robot that assists with nursing or a female robot that helps do calculations, for instance.</a:t>
            </a: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010" y="5188585"/>
            <a:ext cx="10988040"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35. What does the last paragraph mainly talk about?</a:t>
            </a:r>
            <a:endParaRPr lang="en-US" altLang="zh-CN" sz="2400">
              <a:solidFill>
                <a:srgbClr val="C00000"/>
              </a:solidFill>
              <a:latin typeface="Athelas Regular" panose="02000503000000020003" charset="0"/>
              <a:cs typeface="Athelas Regular" panose="02000503000000020003" charset="0"/>
              <a:sym typeface="+mn-ea"/>
            </a:endParaRPr>
          </a:p>
          <a:p>
            <a:pPr algn="just">
              <a:lnSpc>
                <a:spcPct val="115000"/>
              </a:lnSpc>
              <a:spcBef>
                <a:spcPts val="0"/>
              </a:spcBef>
              <a:spcAft>
                <a:spcPts val="0"/>
              </a:spcAft>
            </a:pPr>
            <a:r>
              <a:rPr lang="en-US" altLang="zh-CN" sz="2400">
                <a:solidFill>
                  <a:srgbClr val="000000"/>
                </a:solidFill>
                <a:latin typeface="Athelas Regular" panose="02000503000000020003" charset="0"/>
                <a:cs typeface="Athelas Regular" panose="02000503000000020003" charset="0"/>
                <a:sym typeface="+mn-ea"/>
              </a:rPr>
              <a:t>A. The quality of genderless products. 	B. The upside of gendering a product.</a:t>
            </a:r>
            <a:endParaRPr lang="en-US" altLang="zh-CN" sz="2400">
              <a:solidFill>
                <a:srgbClr val="000000"/>
              </a:solidFill>
              <a:latin typeface="Athelas Regular" panose="02000503000000020003" charset="0"/>
              <a:cs typeface="Athelas Regular" panose="02000503000000020003" charset="0"/>
              <a:sym typeface="+mn-ea"/>
            </a:endParaRPr>
          </a:p>
          <a:p>
            <a:pPr algn="just">
              <a:lnSpc>
                <a:spcPct val="115000"/>
              </a:lnSpc>
              <a:spcBef>
                <a:spcPts val="0"/>
              </a:spcBef>
              <a:spcAft>
                <a:spcPts val="0"/>
              </a:spcAft>
            </a:pPr>
            <a:r>
              <a:rPr lang="en-US" altLang="zh-CN" sz="2400">
                <a:solidFill>
                  <a:srgbClr val="000000"/>
                </a:solidFill>
                <a:latin typeface="Athelas Regular" panose="02000503000000020003" charset="0"/>
                <a:cs typeface="Athelas Regular" panose="02000503000000020003" charset="0"/>
                <a:sym typeface="+mn-ea"/>
              </a:rPr>
              <a:t>C. The meaning of anthropomorphism.	D. The stereotypes of men and women.</a:t>
            </a:r>
            <a:endParaRPr lang="en-US" altLang="zh-CN" sz="2400">
              <a:solidFill>
                <a:srgbClr val="000000"/>
              </a:solidFill>
              <a:latin typeface="Athelas Regular" panose="02000503000000020003" charset="0"/>
              <a:cs typeface="Athelas Regular" panose="02000503000000020003" charset="0"/>
              <a:sym typeface="+mn-ea"/>
            </a:endParaRPr>
          </a:p>
        </p:txBody>
      </p:sp>
      <p:sp>
        <p:nvSpPr>
          <p:cNvPr id="3" name="文本框 2"/>
          <p:cNvSpPr txBox="1"/>
          <p:nvPr/>
        </p:nvSpPr>
        <p:spPr>
          <a:xfrm>
            <a:off x="5272405" y="1503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4" name="文本框 13"/>
          <p:cNvSpPr txBox="1"/>
          <p:nvPr/>
        </p:nvSpPr>
        <p:spPr>
          <a:xfrm>
            <a:off x="5638165" y="5711190"/>
            <a:ext cx="5057140" cy="386080"/>
          </a:xfrm>
          <a:prstGeom prst="rect">
            <a:avLst/>
          </a:prstGeom>
          <a:noFill/>
          <a:ln>
            <a:solidFill>
              <a:schemeClr val="accent6"/>
            </a:solidFill>
          </a:ln>
        </p:spPr>
        <p:txBody>
          <a:bodyPr wrap="square" rtlCol="0">
            <a:noAutofit/>
          </a:bodyPr>
          <a:p>
            <a:endParaRPr lang="zh-CN" altLang="en-US"/>
          </a:p>
        </p:txBody>
      </p:sp>
      <p:pic>
        <p:nvPicPr>
          <p:cNvPr id="4" name="23yyxkq8.jpg" descr="id:2147495412;FounderCES"/>
          <p:cNvPicPr>
            <a:picLocks noChangeAspect="1"/>
          </p:cNvPicPr>
          <p:nvPr/>
        </p:nvPicPr>
        <p:blipFill>
          <a:blip r:embed="rId1"/>
          <a:stretch>
            <a:fillRect/>
          </a:stretch>
        </p:blipFill>
        <p:spPr>
          <a:xfrm>
            <a:off x="7731125" y="0"/>
            <a:ext cx="4348480" cy="1628775"/>
          </a:xfrm>
          <a:prstGeom prst="rect">
            <a:avLst/>
          </a:prstGeom>
        </p:spPr>
      </p:pic>
      <p:grpSp>
        <p:nvGrpSpPr>
          <p:cNvPr id="16" name="组合 15"/>
          <p:cNvGrpSpPr/>
          <p:nvPr/>
        </p:nvGrpSpPr>
        <p:grpSpPr>
          <a:xfrm>
            <a:off x="207645" y="2022475"/>
            <a:ext cx="11871325" cy="803910"/>
            <a:chOff x="327" y="3185"/>
            <a:chExt cx="18695" cy="1266"/>
          </a:xfrm>
        </p:grpSpPr>
        <p:sp>
          <p:nvSpPr>
            <p:cNvPr id="5" name="文本框 4"/>
            <p:cNvSpPr txBox="1"/>
            <p:nvPr/>
          </p:nvSpPr>
          <p:spPr>
            <a:xfrm>
              <a:off x="960" y="3185"/>
              <a:ext cx="18063" cy="534"/>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327" y="3917"/>
              <a:ext cx="10448" cy="535"/>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8" name="椭圆 7"/>
          <p:cNvSpPr/>
          <p:nvPr/>
        </p:nvSpPr>
        <p:spPr>
          <a:xfrm>
            <a:off x="2609850" y="1962150"/>
            <a:ext cx="1830705"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nvSpPr>
        <p:spPr>
          <a:xfrm>
            <a:off x="6096000" y="4182110"/>
            <a:ext cx="4348480" cy="829945"/>
          </a:xfrm>
          <a:prstGeom prst="rect">
            <a:avLst/>
          </a:prstGeom>
          <a:noFill/>
        </p:spPr>
        <p:txBody>
          <a:bodyPr wrap="square" rtlCol="0" anchor="t">
            <a:spAutoFit/>
          </a:bodyPr>
          <a:p>
            <a:r>
              <a:rPr lang="en-US" altLang="zh-CN" sz="2400">
                <a:solidFill>
                  <a:srgbClr val="C00000"/>
                </a:solidFill>
                <a:latin typeface="Athelas Regular" panose="02000503000000020003" charset="0"/>
                <a:cs typeface="Athelas Regular" panose="02000503000000020003" charset="0"/>
              </a:rPr>
              <a:t>every sad or unpleasant situation has a positive side to it.</a:t>
            </a:r>
            <a:endParaRPr lang="en-US" altLang="zh-CN" sz="2400">
              <a:solidFill>
                <a:srgbClr val="C00000"/>
              </a:solidFill>
              <a:latin typeface="Athelas Regular" panose="02000503000000020003" charset="0"/>
              <a:cs typeface="Athelas Regular" panose="02000503000000020003" charset="0"/>
            </a:endParaRPr>
          </a:p>
        </p:txBody>
      </p:sp>
      <p:sp>
        <p:nvSpPr>
          <p:cNvPr id="12" name="椭圆 11"/>
          <p:cNvSpPr/>
          <p:nvPr/>
        </p:nvSpPr>
        <p:spPr>
          <a:xfrm>
            <a:off x="6608445" y="5711190"/>
            <a:ext cx="1122680"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13" name="直接箭头连接符 12"/>
          <p:cNvCxnSpPr/>
          <p:nvPr/>
        </p:nvCxnSpPr>
        <p:spPr>
          <a:xfrm>
            <a:off x="4005580" y="2376170"/>
            <a:ext cx="2922905" cy="3324860"/>
          </a:xfrm>
          <a:prstGeom prst="straightConnector1">
            <a:avLst/>
          </a:prstGeom>
          <a:ln w="28575" cmpd="sng">
            <a:solidFill>
              <a:srgbClr val="C00000"/>
            </a:solidFill>
            <a:prstDash val="solid"/>
            <a:headEnd type="arrow"/>
            <a:tailEnd type="arrow"/>
          </a:ln>
        </p:spPr>
        <p:style>
          <a:lnRef idx="2">
            <a:schemeClr val="accent1"/>
          </a:lnRef>
          <a:fillRef idx="0">
            <a:srgbClr val="FFFFFF"/>
          </a:fillRef>
          <a:effectRef idx="0">
            <a:srgbClr val="FFFFFF"/>
          </a:effectRef>
          <a:fontRef idx="minor">
            <a:schemeClr val="tx1"/>
          </a:fontRef>
        </p:style>
      </p:cxn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3" grpId="0"/>
      <p:bldP spid="8" grpId="0" bldLvl="0" animBg="1"/>
      <p:bldP spid="12" grpId="0" bldLvl="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3134360" y="283400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文章大意题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93040" y="598170"/>
            <a:ext cx="11865610" cy="5450840"/>
          </a:xfrm>
        </p:spPr>
        <p:txBody>
          <a:bodyPr>
            <a:noAutofit/>
          </a:bodyPr>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latin typeface="Athelas Regular" panose="02000503000000020003" charset="0"/>
                <a:cs typeface="Athelas Regular" panose="02000503000000020003" charset="0"/>
                <a:sym typeface="+mn-ea"/>
              </a:rPr>
              <a:t>(2024</a:t>
            </a:r>
            <a:r>
              <a:rPr lang="zh-CN" altLang="en-US" sz="1600" b="1">
                <a:solidFill>
                  <a:schemeClr val="tx1"/>
                </a:solidFill>
                <a:latin typeface="Athelas Regular" panose="02000503000000020003" charset="0"/>
                <a:cs typeface="Athelas Regular" panose="02000503000000020003" charset="0"/>
                <a:sym typeface="+mn-ea"/>
              </a:rPr>
              <a:t>年新课标高考英语</a:t>
            </a:r>
            <a:r>
              <a:rPr lang="en-US" altLang="zh-CN" sz="1600" b="1">
                <a:solidFill>
                  <a:schemeClr val="tx1"/>
                </a:solidFill>
                <a:latin typeface="Athelas Regular" panose="02000503000000020003" charset="0"/>
                <a:cs typeface="Athelas Regular" panose="02000503000000020003" charset="0"/>
                <a:sym typeface="+mn-ea"/>
              </a:rPr>
              <a:t>II</a:t>
            </a:r>
            <a:r>
              <a:rPr lang="zh-CN" altLang="en-US" sz="1600" b="1">
                <a:solidFill>
                  <a:schemeClr val="tx1"/>
                </a:solidFill>
                <a:latin typeface="Athelas Regular" panose="02000503000000020003" charset="0"/>
                <a:cs typeface="Athelas Regular" panose="02000503000000020003" charset="0"/>
                <a:sym typeface="+mn-ea"/>
              </a:rPr>
              <a:t>卷</a:t>
            </a:r>
            <a:r>
              <a:rPr lang="en-US" altLang="zh-CN" sz="1600" b="1">
                <a:solidFill>
                  <a:schemeClr val="tx1"/>
                </a:solidFill>
                <a:latin typeface="Athelas Regular" panose="02000503000000020003" charset="0"/>
                <a:cs typeface="Athelas Regular" panose="02000503000000020003" charset="0"/>
                <a:sym typeface="+mn-ea"/>
              </a:rPr>
              <a:t>C</a:t>
            </a:r>
            <a:r>
              <a:rPr lang="zh-CN" altLang="en-US" sz="1600" b="1">
                <a:solidFill>
                  <a:schemeClr val="tx1"/>
                </a:solidFill>
                <a:latin typeface="Athelas Regular" panose="02000503000000020003" charset="0"/>
                <a:cs typeface="Athelas Regular" panose="02000503000000020003" charset="0"/>
                <a:sym typeface="+mn-ea"/>
              </a:rPr>
              <a:t>篇</a:t>
            </a:r>
            <a:r>
              <a:rPr lang="en-US" altLang="zh-CN" sz="1600" b="1">
                <a:solidFill>
                  <a:schemeClr val="tx1"/>
                </a:solidFill>
                <a:latin typeface="Athelas Regular" panose="02000503000000020003" charset="0"/>
                <a:cs typeface="Athelas Regular" panose="02000503000000020003" charset="0"/>
                <a:sym typeface="+mn-ea"/>
              </a:rPr>
              <a:t>)</a:t>
            </a:r>
            <a:r>
              <a:rPr lang="en-US" altLang="zh-CN" sz="1600" b="1">
                <a:solidFill>
                  <a:schemeClr val="tx1"/>
                </a:solidFill>
                <a:latin typeface="Athelas Regular" panose="02000503000000020003" charset="0"/>
                <a:cs typeface="Athelas Regular" panose="02000503000000020003" charset="0"/>
              </a:rPr>
              <a:t>We all know fresh is best when it comes to food. However, most produce at the store went through weeks of travel and covered hundreds of miles before reaching the table. While farmer’s markets are a solid choice to reduce the journey, Babylon Micro-Farm (BMF) shortens it even more.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BMF is an indoor garden system. It can be set up for a family. Additionally, it could serve a larger audience such as a hospital, restaurant or school. The innovative design requires little effort to achieve a reliable weekly supply of fresh greens.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Specifically, it’s a farm that relies on new technology. By connecting through the Cloud, BMF is remotely monitored. Also, there is a convenient app that provides growing data in real time. Because the system is automated, it significantly reduces the amount of water needed to grow plants. Rather than watering rows of soil, the system provides just the right amount to each plant. After harvest, users simply replace the plants with a new pre-seeded pod (</a:t>
            </a:r>
            <a:r>
              <a:rPr lang="zh-CN" altLang="en-US" sz="1600" b="1">
                <a:solidFill>
                  <a:schemeClr val="tx1"/>
                </a:solidFill>
                <a:latin typeface="Athelas Regular" panose="02000503000000020003" charset="0"/>
                <a:cs typeface="Athelas Regular" panose="02000503000000020003" charset="0"/>
              </a:rPr>
              <a:t>容器</a:t>
            </a:r>
            <a:r>
              <a:rPr lang="en-US" altLang="zh-CN" sz="1600" b="1">
                <a:solidFill>
                  <a:schemeClr val="tx1"/>
                </a:solidFill>
                <a:latin typeface="Athelas Regular" panose="02000503000000020003" charset="0"/>
                <a:cs typeface="Athelas Regular" panose="02000503000000020003" charset="0"/>
              </a:rPr>
              <a:t>) to get the next growth cycle started.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Moreover, having a system in the same building where it’s eaten means zero emissions (</a:t>
            </a:r>
            <a:r>
              <a:rPr lang="zh-CN" altLang="en-US" sz="1600" b="1">
                <a:solidFill>
                  <a:schemeClr val="tx1"/>
                </a:solidFill>
                <a:latin typeface="Athelas Regular" panose="02000503000000020003" charset="0"/>
                <a:cs typeface="Athelas Regular" panose="02000503000000020003" charset="0"/>
              </a:rPr>
              <a:t>排放</a:t>
            </a:r>
            <a:r>
              <a:rPr lang="en-US" altLang="zh-CN" sz="1600" b="1">
                <a:solidFill>
                  <a:schemeClr val="tx1"/>
                </a:solidFill>
                <a:latin typeface="Athelas Regular" panose="02000503000000020003" charset="0"/>
                <a:cs typeface="Athelas Regular" panose="02000503000000020003" charset="0"/>
              </a:rPr>
              <a:t>) from transporting plants from soil to salad. In addition, there’s no need for pesticides and other chemicals that pollute traditional farms and the surrounding environment.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BMF employees live out sustainability in their everyday lives. About half of them walk or bike to work. Inside the office, they encourage recycling and waste reduction by limiting garbage cans and avoiding single-use plastic. “We are passionate about reducing waste, carbon and chemicals in our environment,” said a BMF employee.</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1" name="文本框 10"/>
          <p:cNvSpPr txBox="1"/>
          <p:nvPr/>
        </p:nvSpPr>
        <p:spPr>
          <a:xfrm>
            <a:off x="337820" y="5569585"/>
            <a:ext cx="10496550" cy="1126490"/>
          </a:xfrm>
          <a:prstGeom prst="rect">
            <a:avLst/>
          </a:prstGeom>
          <a:solidFill>
            <a:schemeClr val="accent4">
              <a:lumMod val="40000"/>
              <a:lumOff val="60000"/>
            </a:schemeClr>
          </a:solidFill>
        </p:spPr>
        <p:txBody>
          <a:bodyPr wrap="square" rtlCol="0" anchor="t">
            <a:noAutofit/>
          </a:bodyPr>
          <a:p>
            <a:pPr marL="0" indent="0" algn="just">
              <a:lnSpc>
                <a:spcPct val="130000"/>
              </a:lnSpc>
              <a:spcBef>
                <a:spcPts val="0"/>
              </a:spcBef>
              <a:spcAft>
                <a:spcPts val="0"/>
              </a:spcAft>
              <a:buNone/>
            </a:pPr>
            <a:r>
              <a:rPr lang="en-US" altLang="zh-CN" sz="1600" b="1">
                <a:solidFill>
                  <a:srgbClr val="C00000"/>
                </a:solidFill>
                <a:latin typeface="Athelas Regular" panose="02000503000000020003" charset="0"/>
                <a:cs typeface="Athelas Regular" panose="02000503000000020003" charset="0"/>
                <a:sym typeface="+mn-ea"/>
              </a:rPr>
              <a:t>11. What does the text mainly talk about?</a:t>
            </a:r>
            <a:endParaRPr lang="en-US" altLang="zh-CN" sz="1600" b="1">
              <a:solidFill>
                <a:srgbClr val="C00000"/>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A. BMF’s major strengths.	                                           B. BMF’s general management.</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C. BMF’s global influence.	                                           D. BMF’s technical standards.</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2" name="矩形 11"/>
          <p:cNvSpPr/>
          <p:nvPr/>
        </p:nvSpPr>
        <p:spPr>
          <a:xfrm>
            <a:off x="4466590" y="0"/>
            <a:ext cx="469201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altLang="en-US" sz="2400" b="1">
                <a:solidFill>
                  <a:schemeClr val="bg1"/>
                </a:solidFill>
                <a:latin typeface="Times New Roman" panose="02020603050405020304" pitchFamily="18" charset="0"/>
                <a:cs typeface="Times New Roman" panose="02020603050405020304" pitchFamily="18" charset="0"/>
                <a:sym typeface="+mn-ea"/>
              </a:rPr>
              <a:t>没有主题句的如何概括主题大意？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8" name="文本框 17"/>
          <p:cNvSpPr txBox="1"/>
          <p:nvPr/>
        </p:nvSpPr>
        <p:spPr>
          <a:xfrm>
            <a:off x="207645" y="0"/>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67665" y="1252220"/>
            <a:ext cx="11042650" cy="3239770"/>
          </a:xfrm>
          <a:prstGeom prst="rect">
            <a:avLst/>
          </a:prstGeom>
          <a:noFill/>
        </p:spPr>
        <p:txBody>
          <a:bodyPr wrap="square" rtlCol="0">
            <a:spAutoFit/>
          </a:bodyPr>
          <a:p>
            <a:pPr marL="12700" algn="ctr">
              <a:lnSpc>
                <a:spcPct val="150000"/>
              </a:lnSpc>
              <a:spcBef>
                <a:spcPts val="95"/>
              </a:spcBef>
            </a:pPr>
            <a:r>
              <a:rPr lang="zh-CN" altLang="en-US" sz="6600" b="1">
                <a:latin typeface="宋体" panose="02010600030101010101" pitchFamily="2" charset="-122"/>
                <a:ea typeface="宋体" panose="02010600030101010101" pitchFamily="2" charset="-122"/>
                <a:cs typeface="宋体" panose="02010600030101010101" pitchFamily="2" charset="-122"/>
              </a:rPr>
              <a:t>科学审题，精准突破</a:t>
            </a:r>
            <a:endParaRPr lang="zh-CN" altLang="en-US" sz="6600" b="1">
              <a:latin typeface="宋体" panose="02010600030101010101" pitchFamily="2" charset="-122"/>
              <a:ea typeface="宋体" panose="02010600030101010101" pitchFamily="2" charset="-122"/>
              <a:cs typeface="宋体" panose="02010600030101010101" pitchFamily="2" charset="-122"/>
            </a:endParaRPr>
          </a:p>
          <a:p>
            <a:pPr marL="12700">
              <a:lnSpc>
                <a:spcPct val="150000"/>
              </a:lnSpc>
              <a:spcBef>
                <a:spcPts val="95"/>
              </a:spcBef>
            </a:pPr>
            <a:r>
              <a:rPr lang="en-US" altLang="zh-CN" sz="4800" b="1">
                <a:latin typeface="宋体" panose="02010600030101010101" pitchFamily="2" charset="-122"/>
                <a:ea typeface="宋体" panose="02010600030101010101" pitchFamily="2" charset="-122"/>
                <a:cs typeface="宋体" panose="02010600030101010101" pitchFamily="2" charset="-122"/>
              </a:rPr>
              <a:t>         —— </a:t>
            </a:r>
            <a:r>
              <a:rPr lang="zh-CN" altLang="en-US" sz="4800" b="1">
                <a:latin typeface="宋体" panose="02010600030101010101" pitchFamily="2" charset="-122"/>
                <a:ea typeface="宋体" panose="02010600030101010101" pitchFamily="2" charset="-122"/>
                <a:cs typeface="宋体" panose="02010600030101010101" pitchFamily="2" charset="-122"/>
              </a:rPr>
              <a:t>阅读理解主旨大意题</a:t>
            </a:r>
            <a:endParaRPr lang="zh-CN" altLang="en-US" sz="3200" b="1">
              <a:latin typeface="宋体" panose="02010600030101010101" pitchFamily="2" charset="-122"/>
              <a:ea typeface="宋体" panose="02010600030101010101" pitchFamily="2" charset="-122"/>
              <a:cs typeface="宋体" panose="02010600030101010101" pitchFamily="2" charset="-122"/>
            </a:endParaRPr>
          </a:p>
          <a:p>
            <a:pPr marL="12700">
              <a:lnSpc>
                <a:spcPct val="100000"/>
              </a:lnSpc>
              <a:spcBef>
                <a:spcPts val="95"/>
              </a:spcBef>
            </a:pP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pic>
        <p:nvPicPr>
          <p:cNvPr id="3" name="图片 2"/>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
        <p:nvSpPr>
          <p:cNvPr id="2" name="文本框 1"/>
          <p:cNvSpPr txBox="1"/>
          <p:nvPr/>
        </p:nvSpPr>
        <p:spPr>
          <a:xfrm>
            <a:off x="6642735" y="4731385"/>
            <a:ext cx="4064000" cy="953135"/>
          </a:xfrm>
          <a:prstGeom prst="rect">
            <a:avLst/>
          </a:prstGeom>
          <a:noFill/>
        </p:spPr>
        <p:txBody>
          <a:bodyPr wrap="square" rtlCol="0">
            <a:spAutoFit/>
          </a:bodyPr>
          <a:p>
            <a:r>
              <a:rPr lang="en-US" altLang="zh-CN" sz="2800" b="1">
                <a:latin typeface="Athelas Bold" panose="02000503000000020003" charset="0"/>
                <a:cs typeface="Athelas Bold" panose="02000503000000020003" charset="0"/>
              </a:rPr>
              <a:t>Jingning High School</a:t>
            </a:r>
            <a:endParaRPr lang="en-US" altLang="zh-CN" sz="2800" b="1">
              <a:latin typeface="Athelas Bold" panose="02000503000000020003" charset="0"/>
              <a:cs typeface="Athelas Bold" panose="02000503000000020003" charset="0"/>
            </a:endParaRPr>
          </a:p>
          <a:p>
            <a:r>
              <a:rPr lang="en-US" altLang="zh-CN" sz="2800" b="1">
                <a:latin typeface="Athelas Bold" panose="02000503000000020003" charset="0"/>
                <a:cs typeface="Athelas Bold" panose="02000503000000020003" charset="0"/>
              </a:rPr>
              <a:t> By Sophia</a:t>
            </a:r>
            <a:endParaRPr lang="en-US" altLang="zh-CN" sz="2800" b="1">
              <a:latin typeface="Athelas Bold" panose="02000503000000020003" charset="0"/>
              <a:cs typeface="Athelas Bold" panose="02000503000000020003" charset="0"/>
            </a:endParaRPr>
          </a:p>
        </p:txBody>
      </p:sp>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93040" y="598170"/>
            <a:ext cx="11865610" cy="5450840"/>
          </a:xfrm>
        </p:spPr>
        <p:txBody>
          <a:bodyPr>
            <a:noAutofit/>
          </a:bodyPr>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latin typeface="Athelas Regular" panose="02000503000000020003" charset="0"/>
                <a:cs typeface="Athelas Regular" panose="02000503000000020003" charset="0"/>
                <a:sym typeface="+mn-ea"/>
              </a:rPr>
              <a:t>(2024</a:t>
            </a:r>
            <a:r>
              <a:rPr lang="zh-CN" altLang="en-US" sz="1600" b="1">
                <a:solidFill>
                  <a:schemeClr val="tx1"/>
                </a:solidFill>
                <a:latin typeface="Athelas Regular" panose="02000503000000020003" charset="0"/>
                <a:cs typeface="Athelas Regular" panose="02000503000000020003" charset="0"/>
                <a:sym typeface="+mn-ea"/>
              </a:rPr>
              <a:t>年新课标高考英语</a:t>
            </a:r>
            <a:r>
              <a:rPr lang="en-US" altLang="zh-CN" sz="1600" b="1">
                <a:solidFill>
                  <a:schemeClr val="tx1"/>
                </a:solidFill>
                <a:latin typeface="Athelas Regular" panose="02000503000000020003" charset="0"/>
                <a:cs typeface="Athelas Regular" panose="02000503000000020003" charset="0"/>
                <a:sym typeface="+mn-ea"/>
              </a:rPr>
              <a:t>II</a:t>
            </a:r>
            <a:r>
              <a:rPr lang="zh-CN" altLang="en-US" sz="1600" b="1">
                <a:solidFill>
                  <a:schemeClr val="tx1"/>
                </a:solidFill>
                <a:latin typeface="Athelas Regular" panose="02000503000000020003" charset="0"/>
                <a:cs typeface="Athelas Regular" panose="02000503000000020003" charset="0"/>
                <a:sym typeface="+mn-ea"/>
              </a:rPr>
              <a:t>卷</a:t>
            </a:r>
            <a:r>
              <a:rPr lang="en-US" altLang="zh-CN" sz="1600" b="1">
                <a:solidFill>
                  <a:schemeClr val="tx1"/>
                </a:solidFill>
                <a:latin typeface="Athelas Regular" panose="02000503000000020003" charset="0"/>
                <a:cs typeface="Athelas Regular" panose="02000503000000020003" charset="0"/>
                <a:sym typeface="+mn-ea"/>
              </a:rPr>
              <a:t>C</a:t>
            </a:r>
            <a:r>
              <a:rPr lang="zh-CN" altLang="en-US" sz="1600" b="1">
                <a:solidFill>
                  <a:schemeClr val="tx1"/>
                </a:solidFill>
                <a:latin typeface="Athelas Regular" panose="02000503000000020003" charset="0"/>
                <a:cs typeface="Athelas Regular" panose="02000503000000020003" charset="0"/>
                <a:sym typeface="+mn-ea"/>
              </a:rPr>
              <a:t>篇</a:t>
            </a:r>
            <a:r>
              <a:rPr lang="en-US" altLang="zh-CN" sz="1600" b="1">
                <a:solidFill>
                  <a:schemeClr val="tx1"/>
                </a:solidFill>
                <a:latin typeface="Athelas Regular" panose="02000503000000020003" charset="0"/>
                <a:cs typeface="Athelas Regular" panose="02000503000000020003" charset="0"/>
                <a:sym typeface="+mn-ea"/>
              </a:rPr>
              <a:t>)</a:t>
            </a:r>
            <a:r>
              <a:rPr lang="en-US" altLang="zh-CN" sz="1600" b="1">
                <a:solidFill>
                  <a:schemeClr val="tx1"/>
                </a:solidFill>
                <a:latin typeface="Athelas Regular" panose="02000503000000020003" charset="0"/>
                <a:cs typeface="Athelas Regular" panose="02000503000000020003" charset="0"/>
              </a:rPr>
              <a:t>We all know fresh is best when it comes to food. However, most produce at the store went through weeks of travel and covered hundreds of miles before reaching the table. While farmer’s markets are a solid choice to reduce the journey, </a:t>
            </a:r>
            <a:r>
              <a:rPr lang="en-US" altLang="zh-CN" sz="1600" b="1">
                <a:solidFill>
                  <a:srgbClr val="C00000"/>
                </a:solidFill>
                <a:latin typeface="Athelas Regular" panose="02000503000000020003" charset="0"/>
                <a:cs typeface="Athelas Regular" panose="02000503000000020003" charset="0"/>
              </a:rPr>
              <a:t>Babylon Micro-Farm (BMF)</a:t>
            </a:r>
            <a:r>
              <a:rPr lang="en-US" altLang="zh-CN" sz="1600" b="1">
                <a:solidFill>
                  <a:schemeClr val="tx1"/>
                </a:solidFill>
                <a:latin typeface="Athelas Regular" panose="02000503000000020003" charset="0"/>
                <a:cs typeface="Athelas Regular" panose="02000503000000020003" charset="0"/>
              </a:rPr>
              <a:t> shortens it even more.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BMF</a:t>
            </a:r>
            <a:r>
              <a:rPr lang="en-US" altLang="zh-CN" sz="1600" b="1">
                <a:solidFill>
                  <a:schemeClr val="tx1"/>
                </a:solidFill>
                <a:latin typeface="Athelas Regular" panose="02000503000000020003" charset="0"/>
                <a:cs typeface="Athelas Regular" panose="02000503000000020003" charset="0"/>
              </a:rPr>
              <a:t> is an indoor garden system.</a:t>
            </a:r>
            <a:r>
              <a:rPr lang="en-US" altLang="zh-CN" sz="1600" b="1">
                <a:solidFill>
                  <a:srgbClr val="C00000"/>
                </a:solidFill>
                <a:latin typeface="Athelas Regular" panose="02000503000000020003" charset="0"/>
                <a:cs typeface="Athelas Regular" panose="02000503000000020003" charset="0"/>
              </a:rPr>
              <a:t> It can be set up for </a:t>
            </a:r>
            <a:r>
              <a:rPr lang="en-US" altLang="zh-CN" sz="1600" b="1">
                <a:solidFill>
                  <a:schemeClr val="tx1"/>
                </a:solidFill>
                <a:latin typeface="Athelas Regular" panose="02000503000000020003" charset="0"/>
                <a:cs typeface="Athelas Regular" panose="02000503000000020003" charset="0"/>
              </a:rPr>
              <a:t>a family. Additionally, </a:t>
            </a:r>
            <a:r>
              <a:rPr lang="en-US" altLang="zh-CN" sz="1600" b="1">
                <a:solidFill>
                  <a:srgbClr val="C00000"/>
                </a:solidFill>
                <a:latin typeface="Athelas Regular" panose="02000503000000020003" charset="0"/>
                <a:cs typeface="Athelas Regular" panose="02000503000000020003" charset="0"/>
              </a:rPr>
              <a:t>it could serve</a:t>
            </a:r>
            <a:r>
              <a:rPr lang="en-US" altLang="zh-CN" sz="1600" b="1">
                <a:solidFill>
                  <a:schemeClr val="tx1"/>
                </a:solidFill>
                <a:latin typeface="Athelas Regular" panose="02000503000000020003" charset="0"/>
                <a:cs typeface="Athelas Regular" panose="02000503000000020003" charset="0"/>
              </a:rPr>
              <a:t> a larger audience such as a hospital, restaurant or school. The innovative design requires little effort to achieve a reliable weekly supply of fresh greens.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Specifically, it’s a </a:t>
            </a:r>
            <a:r>
              <a:rPr lang="en-US" altLang="zh-CN" sz="1600" b="1">
                <a:solidFill>
                  <a:srgbClr val="C00000"/>
                </a:solidFill>
                <a:latin typeface="Athelas Regular" panose="02000503000000020003" charset="0"/>
                <a:cs typeface="Athelas Regular" panose="02000503000000020003" charset="0"/>
              </a:rPr>
              <a:t>farm </a:t>
            </a:r>
            <a:r>
              <a:rPr lang="en-US" altLang="zh-CN" sz="1600" b="1">
                <a:solidFill>
                  <a:schemeClr val="tx1"/>
                </a:solidFill>
                <a:latin typeface="Athelas Regular" panose="02000503000000020003" charset="0"/>
                <a:cs typeface="Athelas Regular" panose="02000503000000020003" charset="0"/>
              </a:rPr>
              <a:t>that</a:t>
            </a:r>
            <a:r>
              <a:rPr lang="en-US" altLang="zh-CN" sz="1600" b="1">
                <a:solidFill>
                  <a:schemeClr val="tx1"/>
                </a:solidFill>
                <a:highlight>
                  <a:srgbClr val="FFFF00"/>
                </a:highlight>
                <a:latin typeface="Athelas Regular" panose="02000503000000020003" charset="0"/>
                <a:cs typeface="Athelas Regular" panose="02000503000000020003" charset="0"/>
              </a:rPr>
              <a:t> relies on new technology</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highlight>
                  <a:srgbClr val="FFFF00"/>
                </a:highlight>
                <a:latin typeface="Athelas Regular" panose="02000503000000020003" charset="0"/>
                <a:cs typeface="Athelas Regular" panose="02000503000000020003" charset="0"/>
              </a:rPr>
              <a:t>By connecting through the Cloud</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BMF </a:t>
            </a:r>
            <a:r>
              <a:rPr lang="en-US" altLang="zh-CN" sz="1600" b="1">
                <a:solidFill>
                  <a:schemeClr val="tx1"/>
                </a:solidFill>
                <a:latin typeface="Athelas Regular" panose="02000503000000020003" charset="0"/>
                <a:cs typeface="Athelas Regular" panose="02000503000000020003" charset="0"/>
              </a:rPr>
              <a:t>is remotely monitored. Also, there is a convenient app that provides growing data in real time. Because the system is automated, it significantly reduces the amount of water needed to grow plants. Rather than watering rows of soil, the system provides just the right amount to each plant. After harvest, users simply replace the plants with a new pre-seeded pod (</a:t>
            </a:r>
            <a:r>
              <a:rPr lang="zh-CN" altLang="en-US" sz="1600" b="1">
                <a:solidFill>
                  <a:schemeClr val="tx1"/>
                </a:solidFill>
                <a:latin typeface="Athelas Regular" panose="02000503000000020003" charset="0"/>
                <a:cs typeface="Athelas Regular" panose="02000503000000020003" charset="0"/>
              </a:rPr>
              <a:t>容器</a:t>
            </a:r>
            <a:r>
              <a:rPr lang="en-US" altLang="zh-CN" sz="1600" b="1">
                <a:solidFill>
                  <a:schemeClr val="tx1"/>
                </a:solidFill>
                <a:latin typeface="Athelas Regular" panose="02000503000000020003" charset="0"/>
                <a:cs typeface="Athelas Regular" panose="02000503000000020003" charset="0"/>
              </a:rPr>
              <a:t>) to get the next growth cycle started.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rgbClr val="1331F5"/>
                </a:solidFill>
                <a:latin typeface="Athelas Regular" panose="02000503000000020003" charset="0"/>
                <a:cs typeface="Athelas Regular" panose="02000503000000020003" charset="0"/>
              </a:rPr>
              <a:t>     Moreover</a:t>
            </a:r>
            <a:r>
              <a:rPr lang="en-US" altLang="zh-CN" sz="1600" b="1">
                <a:solidFill>
                  <a:schemeClr val="tx1"/>
                </a:solidFill>
                <a:latin typeface="Athelas Regular" panose="02000503000000020003" charset="0"/>
                <a:cs typeface="Athelas Regular" panose="02000503000000020003" charset="0"/>
              </a:rPr>
              <a:t>, having a system in the same building where it’s eaten means </a:t>
            </a:r>
            <a:r>
              <a:rPr lang="en-US" altLang="zh-CN" sz="1600" b="1">
                <a:solidFill>
                  <a:srgbClr val="FF0000"/>
                </a:solidFill>
                <a:latin typeface="Athelas Regular" panose="02000503000000020003" charset="0"/>
                <a:cs typeface="Athelas Regular" panose="02000503000000020003" charset="0"/>
              </a:rPr>
              <a:t>zero emissions</a:t>
            </a:r>
            <a:r>
              <a:rPr lang="en-US" altLang="zh-CN" sz="1600" b="1">
                <a:solidFill>
                  <a:schemeClr val="tx1"/>
                </a:solidFill>
                <a:latin typeface="Athelas Regular" panose="02000503000000020003" charset="0"/>
                <a:cs typeface="Athelas Regular" panose="02000503000000020003" charset="0"/>
              </a:rPr>
              <a:t> (</a:t>
            </a:r>
            <a:r>
              <a:rPr lang="zh-CN" altLang="en-US" sz="1600" b="1">
                <a:solidFill>
                  <a:schemeClr val="tx1"/>
                </a:solidFill>
                <a:latin typeface="Athelas Regular" panose="02000503000000020003" charset="0"/>
                <a:cs typeface="Athelas Regular" panose="02000503000000020003" charset="0"/>
              </a:rPr>
              <a:t>排放</a:t>
            </a:r>
            <a:r>
              <a:rPr lang="en-US" altLang="zh-CN" sz="1600" b="1">
                <a:solidFill>
                  <a:schemeClr val="tx1"/>
                </a:solidFill>
                <a:latin typeface="Athelas Regular" panose="02000503000000020003" charset="0"/>
                <a:cs typeface="Athelas Regular" panose="02000503000000020003" charset="0"/>
              </a:rPr>
              <a:t>) from transporting plants from soil to salad. </a:t>
            </a:r>
            <a:r>
              <a:rPr lang="en-US" altLang="zh-CN" sz="1600" b="1">
                <a:solidFill>
                  <a:srgbClr val="1331F5"/>
                </a:solidFill>
                <a:latin typeface="Athelas Regular" panose="02000503000000020003" charset="0"/>
                <a:cs typeface="Athelas Regular" panose="02000503000000020003" charset="0"/>
              </a:rPr>
              <a:t>In addition,</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FF0000"/>
                </a:solidFill>
                <a:latin typeface="Athelas Regular" panose="02000503000000020003" charset="0"/>
                <a:cs typeface="Athelas Regular" panose="02000503000000020003" charset="0"/>
              </a:rPr>
              <a:t>there’s no need for pesticides and other chemicals</a:t>
            </a:r>
            <a:r>
              <a:rPr lang="en-US" altLang="zh-CN" sz="1600" b="1">
                <a:solidFill>
                  <a:schemeClr val="tx1"/>
                </a:solidFill>
                <a:latin typeface="Athelas Regular" panose="02000503000000020003" charset="0"/>
                <a:cs typeface="Athelas Regular" panose="02000503000000020003" charset="0"/>
              </a:rPr>
              <a:t> that pollute traditional farms and the surrounding environment. </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r>
              <a:rPr lang="en-US" altLang="zh-CN" sz="1600" b="1">
                <a:solidFill>
                  <a:schemeClr val="tx1"/>
                </a:solidFill>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   BMF</a:t>
            </a:r>
            <a:r>
              <a:rPr lang="en-US" altLang="zh-CN" sz="1600" b="1">
                <a:solidFill>
                  <a:schemeClr val="tx1"/>
                </a:solidFill>
                <a:latin typeface="Athelas Regular" panose="02000503000000020003" charset="0"/>
                <a:cs typeface="Athelas Regular" panose="02000503000000020003" charset="0"/>
              </a:rPr>
              <a:t> </a:t>
            </a:r>
            <a:r>
              <a:rPr lang="en-US" altLang="zh-CN" sz="1600" b="1">
                <a:solidFill>
                  <a:schemeClr val="tx1"/>
                </a:solidFill>
                <a:highlight>
                  <a:srgbClr val="FFFF00"/>
                </a:highlight>
                <a:latin typeface="Athelas Regular" panose="02000503000000020003" charset="0"/>
                <a:cs typeface="Athelas Regular" panose="02000503000000020003" charset="0"/>
              </a:rPr>
              <a:t>employees </a:t>
            </a:r>
            <a:r>
              <a:rPr lang="en-US" altLang="zh-CN" sz="1600" b="1">
                <a:solidFill>
                  <a:schemeClr val="tx1"/>
                </a:solidFill>
                <a:latin typeface="Athelas Regular" panose="02000503000000020003" charset="0"/>
                <a:cs typeface="Athelas Regular" panose="02000503000000020003" charset="0"/>
              </a:rPr>
              <a:t>live ou</a:t>
            </a:r>
            <a:r>
              <a:rPr lang="en-US" altLang="zh-CN" sz="1600" b="1">
                <a:solidFill>
                  <a:srgbClr val="FF0000"/>
                </a:solidFill>
                <a:latin typeface="Athelas Regular" panose="02000503000000020003" charset="0"/>
                <a:cs typeface="Athelas Regular" panose="02000503000000020003" charset="0"/>
              </a:rPr>
              <a:t>t sustainability</a:t>
            </a:r>
            <a:r>
              <a:rPr lang="en-US" altLang="zh-CN" sz="1600" b="1">
                <a:solidFill>
                  <a:schemeClr val="tx1"/>
                </a:solidFill>
                <a:latin typeface="Athelas Regular" panose="02000503000000020003" charset="0"/>
                <a:cs typeface="Athelas Regular" panose="02000503000000020003" charset="0"/>
              </a:rPr>
              <a:t> in their everyday lives. About half of them walk or bike to work. Inside the office, they encourage recycling and waste reduction by limiting garbage cans and avoiding single-use plastic. “We are passionate about reducing waste, carbon and chemicals in our environment,” said a BMF employee.</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1" name="文本框 10"/>
          <p:cNvSpPr txBox="1"/>
          <p:nvPr/>
        </p:nvSpPr>
        <p:spPr>
          <a:xfrm>
            <a:off x="337820" y="5569585"/>
            <a:ext cx="10496550" cy="1126490"/>
          </a:xfrm>
          <a:prstGeom prst="rect">
            <a:avLst/>
          </a:prstGeom>
          <a:solidFill>
            <a:schemeClr val="accent4">
              <a:lumMod val="40000"/>
              <a:lumOff val="60000"/>
            </a:schemeClr>
          </a:solidFill>
        </p:spPr>
        <p:txBody>
          <a:bodyPr wrap="square" rtlCol="0" anchor="t">
            <a:noAutofit/>
          </a:bodyPr>
          <a:p>
            <a:pPr marL="0" indent="0" algn="just">
              <a:lnSpc>
                <a:spcPct val="130000"/>
              </a:lnSpc>
              <a:spcBef>
                <a:spcPts val="0"/>
              </a:spcBef>
              <a:spcAft>
                <a:spcPts val="0"/>
              </a:spcAft>
              <a:buNone/>
            </a:pPr>
            <a:r>
              <a:rPr lang="en-US" altLang="zh-CN" sz="1600" b="1">
                <a:solidFill>
                  <a:srgbClr val="C00000"/>
                </a:solidFill>
                <a:latin typeface="Athelas Regular" panose="02000503000000020003" charset="0"/>
                <a:cs typeface="Athelas Regular" panose="02000503000000020003" charset="0"/>
                <a:sym typeface="+mn-ea"/>
              </a:rPr>
              <a:t>11. What does the text mainly talk about?</a:t>
            </a:r>
            <a:endParaRPr lang="en-US" altLang="zh-CN" sz="1600" b="1">
              <a:solidFill>
                <a:srgbClr val="C00000"/>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A. BMF’s major strengths.	                                          B. BMF’s general management.</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30000"/>
              </a:lnSpc>
              <a:spcBef>
                <a:spcPts val="0"/>
              </a:spcBef>
              <a:spcAft>
                <a:spcPts val="0"/>
              </a:spcAft>
              <a:buNone/>
            </a:pPr>
            <a:r>
              <a:rPr lang="en-US" altLang="zh-CN" sz="1600" b="1">
                <a:latin typeface="Athelas Regular" panose="02000503000000020003" charset="0"/>
                <a:cs typeface="Athelas Regular" panose="02000503000000020003" charset="0"/>
                <a:sym typeface="+mn-ea"/>
              </a:rPr>
              <a:t>C. BMF’s global influence.	                                           D. BMF’s technical standards.</a:t>
            </a:r>
            <a:endParaRPr lang="en-US" altLang="zh-CN" sz="1600" b="1">
              <a:solidFill>
                <a:schemeClr val="tx1"/>
              </a:solidFill>
              <a:latin typeface="Athelas Regular" panose="02000503000000020003" charset="0"/>
              <a:cs typeface="Athelas Regular" panose="02000503000000020003" charset="0"/>
            </a:endParaRPr>
          </a:p>
          <a:p>
            <a:pPr marL="0" indent="0" algn="just">
              <a:lnSpc>
                <a:spcPct val="100000"/>
              </a:lnSpc>
              <a:buNone/>
            </a:pPr>
            <a:endParaRPr lang="en-US" altLang="zh-CN" sz="1600" b="1">
              <a:solidFill>
                <a:schemeClr val="tx1"/>
              </a:solidFill>
              <a:latin typeface="Athelas Regular" panose="02000503000000020003" charset="0"/>
              <a:cs typeface="Athelas Regular" panose="02000503000000020003" charset="0"/>
            </a:endParaRPr>
          </a:p>
        </p:txBody>
      </p:sp>
      <p:sp>
        <p:nvSpPr>
          <p:cNvPr id="18" name="文本框 17"/>
          <p:cNvSpPr txBox="1"/>
          <p:nvPr/>
        </p:nvSpPr>
        <p:spPr>
          <a:xfrm>
            <a:off x="207645" y="0"/>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真题再研</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5" name="文本框 14"/>
          <p:cNvSpPr txBox="1"/>
          <p:nvPr/>
        </p:nvSpPr>
        <p:spPr>
          <a:xfrm>
            <a:off x="3143250" y="78422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a:t>
            </a:r>
            <a:r>
              <a:rPr lang="en-US" altLang="zh-CN" sz="2400" spc="-10">
                <a:latin typeface="Times New Roman" panose="02020603050405020304"/>
                <a:cs typeface="Times New Roman" panose="02020603050405020304"/>
                <a:sym typeface="+mn-ea"/>
              </a:rPr>
              <a:t>Introduction of Babylon Micro-Farm</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3143250" y="1601470"/>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spc="-10">
                <a:latin typeface="Times New Roman" panose="02020603050405020304"/>
                <a:cs typeface="Times New Roman" panose="02020603050405020304"/>
                <a:sym typeface="+mn-ea"/>
              </a:rPr>
              <a:t>Introduction of Babylon Micro-Farm</a:t>
            </a:r>
            <a:endParaRPr lang="en-US" altLang="zh-CN" sz="2400" spc="-10">
              <a:latin typeface="Times New Roman" panose="02020603050405020304"/>
              <a:cs typeface="Times New Roman" panose="02020603050405020304"/>
              <a:sym typeface="+mn-ea"/>
            </a:endParaRPr>
          </a:p>
        </p:txBody>
      </p:sp>
      <p:sp>
        <p:nvSpPr>
          <p:cNvPr id="17" name="文本框 16"/>
          <p:cNvSpPr txBox="1"/>
          <p:nvPr/>
        </p:nvSpPr>
        <p:spPr>
          <a:xfrm>
            <a:off x="3143250" y="2645410"/>
            <a:ext cx="611632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T</a:t>
            </a:r>
            <a:r>
              <a:rPr lang="en-US" altLang="zh-CN" sz="2400" spc="-5">
                <a:latin typeface="Times New Roman" panose="02020603050405020304"/>
                <a:cs typeface="Times New Roman" panose="02020603050405020304"/>
                <a:sym typeface="+mn-ea"/>
              </a:rPr>
              <a:t>echnical explanation: How BMF works.</a:t>
            </a:r>
            <a:r>
              <a:rPr sz="2400" spc="-5">
                <a:latin typeface="Times New Roman" panose="02020603050405020304"/>
                <a:cs typeface="Times New Roman" panose="02020603050405020304"/>
                <a:sym typeface="+mn-ea"/>
              </a:rPr>
              <a:t> </a:t>
            </a:r>
            <a:endParaRPr lang="en-US" sz="2400" spc="-10">
              <a:latin typeface="Times New Roman" panose="02020603050405020304"/>
              <a:cs typeface="Times New Roman" panose="02020603050405020304"/>
              <a:sym typeface="+mn-ea"/>
            </a:endParaRPr>
          </a:p>
        </p:txBody>
      </p:sp>
      <p:sp>
        <p:nvSpPr>
          <p:cNvPr id="19" name="文本框 18"/>
          <p:cNvSpPr txBox="1"/>
          <p:nvPr/>
        </p:nvSpPr>
        <p:spPr>
          <a:xfrm>
            <a:off x="3143250" y="3965575"/>
            <a:ext cx="829564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 </a:t>
            </a:r>
            <a:r>
              <a:rPr lang="en-US" altLang="zh-CN" sz="2400" spc="-10">
                <a:latin typeface="Times New Roman" panose="02020603050405020304"/>
                <a:cs typeface="Times New Roman" panose="02020603050405020304"/>
                <a:sym typeface="+mn-ea"/>
              </a:rPr>
              <a:t>Environmental benefits: Reduced emissions and chemicals.</a:t>
            </a:r>
            <a:endParaRPr lang="en-US" altLang="zh-CN" sz="2400" spc="-10">
              <a:latin typeface="Times New Roman" panose="02020603050405020304"/>
              <a:cs typeface="Times New Roman" panose="02020603050405020304"/>
              <a:sym typeface="+mn-ea"/>
            </a:endParaRPr>
          </a:p>
        </p:txBody>
      </p:sp>
      <p:sp>
        <p:nvSpPr>
          <p:cNvPr id="2" name="文本框 1"/>
          <p:cNvSpPr txBox="1"/>
          <p:nvPr/>
        </p:nvSpPr>
        <p:spPr>
          <a:xfrm>
            <a:off x="3143250" y="4834890"/>
            <a:ext cx="906145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Para.5 </a:t>
            </a:r>
            <a:r>
              <a:rPr lang="en-US" altLang="zh-CN" sz="2400" spc="-10">
                <a:latin typeface="Times New Roman" panose="02020603050405020304"/>
                <a:cs typeface="Times New Roman" panose="02020603050405020304"/>
                <a:sym typeface="+mn-ea"/>
              </a:rPr>
              <a:t>Cultural reinforcement: BMF’s employees practice sustainability.</a:t>
            </a:r>
            <a:endParaRPr lang="en-US" altLang="zh-CN" sz="2400" spc="-10">
              <a:latin typeface="Times New Roman" panose="02020603050405020304"/>
              <a:cs typeface="Times New Roman" panose="02020603050405020304"/>
              <a:sym typeface="+mn-ea"/>
            </a:endParaRPr>
          </a:p>
        </p:txBody>
      </p:sp>
      <p:sp>
        <p:nvSpPr>
          <p:cNvPr id="4" name="文本框 3"/>
          <p:cNvSpPr txBox="1"/>
          <p:nvPr/>
        </p:nvSpPr>
        <p:spPr>
          <a:xfrm>
            <a:off x="337820" y="5932170"/>
            <a:ext cx="2494280" cy="386080"/>
          </a:xfrm>
          <a:prstGeom prst="rect">
            <a:avLst/>
          </a:prstGeom>
          <a:noFill/>
          <a:ln>
            <a:solidFill>
              <a:schemeClr val="accent6"/>
            </a:solidFill>
          </a:ln>
        </p:spPr>
        <p:txBody>
          <a:bodyPr wrap="square" rtlCol="0">
            <a:noAutofit/>
          </a:bodyPr>
          <a:p>
            <a:endParaRPr lang="zh-CN" altLang="en-US"/>
          </a:p>
        </p:txBody>
      </p:sp>
      <p:sp>
        <p:nvSpPr>
          <p:cNvPr id="5" name="矩形 4"/>
          <p:cNvSpPr/>
          <p:nvPr/>
        </p:nvSpPr>
        <p:spPr>
          <a:xfrm>
            <a:off x="3880485" y="0"/>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20" name="object 20"/>
          <p:cNvSpPr/>
          <p:nvPr/>
        </p:nvSpPr>
        <p:spPr>
          <a:xfrm>
            <a:off x="2586990" y="1049020"/>
            <a:ext cx="391160" cy="3923665"/>
          </a:xfrm>
          <a:prstGeom prst="rect">
            <a:avLst/>
          </a:prstGeom>
          <a:blipFill>
            <a:blip r:embed="rId1"/>
            <a:stretch>
              <a:fillRect/>
            </a:stretch>
          </a:blipFill>
        </p:spPr>
        <p:txBody>
          <a:bodyPr wrap="square" lIns="0" tIns="0" rIns="0" bIns="0" rtlCol="0"/>
          <a:p/>
        </p:txBody>
      </p:sp>
      <p:sp>
        <p:nvSpPr>
          <p:cNvPr id="21" name="文本框 20"/>
          <p:cNvSpPr txBox="1"/>
          <p:nvPr/>
        </p:nvSpPr>
        <p:spPr>
          <a:xfrm>
            <a:off x="145415" y="2557145"/>
            <a:ext cx="2624455" cy="906780"/>
          </a:xfrm>
          <a:prstGeom prst="rect">
            <a:avLst/>
          </a:prstGeom>
          <a:solidFill>
            <a:schemeClr val="accent6">
              <a:lumMod val="20000"/>
              <a:lumOff val="80000"/>
            </a:schemeClr>
          </a:solidFill>
        </p:spPr>
        <p:txBody>
          <a:bodyPr wrap="square" rtlCol="0" anchor="t">
            <a:noAutofit/>
          </a:bodyPr>
          <a:p>
            <a:pPr algn="ctr"/>
            <a:r>
              <a:rPr lang="en-US" altLang="zh-CN" sz="2400">
                <a:latin typeface="Times New Roman" panose="02020603050405020304"/>
                <a:cs typeface="Times New Roman" panose="02020603050405020304"/>
                <a:sym typeface="+mn-ea"/>
              </a:rPr>
              <a:t>Expository writing</a:t>
            </a:r>
            <a:endParaRPr lang="en-US" altLang="zh-CN"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说明文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blinds(horizontal)">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linds(horizontal)">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linds(horizontal)">
                                      <p:cBhvr>
                                        <p:cTn id="4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2" grpId="0" bldLvl="0" animBg="1"/>
      <p:bldP spid="4" grpId="0" bldLvl="0" animBg="1"/>
      <p:bldP spid="5" grpId="0" bldLvl="0" animBg="1"/>
      <p:bldP spid="20" grpId="0" bldLvl="0" animBg="1"/>
      <p:bldP spid="21"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208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305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grpSp>
        <p:nvGrpSpPr>
          <p:cNvPr id="26" name="组合 25"/>
          <p:cNvGrpSpPr/>
          <p:nvPr/>
        </p:nvGrpSpPr>
        <p:grpSpPr>
          <a:xfrm>
            <a:off x="2301875" y="1200785"/>
            <a:ext cx="3014980" cy="509270"/>
            <a:chOff x="3625" y="1891"/>
            <a:chExt cx="4748" cy="802"/>
          </a:xfrm>
        </p:grpSpPr>
        <p:sp>
          <p:nvSpPr>
            <p:cNvPr id="8" name="object 8"/>
            <p:cNvSpPr/>
            <p:nvPr/>
          </p:nvSpPr>
          <p:spPr>
            <a:xfrm>
              <a:off x="3625" y="1891"/>
              <a:ext cx="4749" cy="802"/>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3699" y="1971"/>
              <a:ext cx="4654" cy="698"/>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10" name="object 10"/>
          <p:cNvSpPr/>
          <p:nvPr/>
        </p:nvSpPr>
        <p:spPr>
          <a:xfrm>
            <a:off x="6266815" y="3089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13970" y="1359535"/>
            <a:ext cx="2211070" cy="4672330"/>
            <a:chOff x="-22" y="2741"/>
            <a:chExt cx="3482" cy="7358"/>
          </a:xfrm>
        </p:grpSpPr>
        <p:grpSp>
          <p:nvGrpSpPr>
            <p:cNvPr id="43" name="组合 42"/>
            <p:cNvGrpSpPr/>
            <p:nvPr/>
          </p:nvGrpSpPr>
          <p:grpSpPr>
            <a:xfrm>
              <a:off x="-22" y="5806"/>
              <a:ext cx="2791" cy="1450"/>
              <a:chOff x="-22" y="5806"/>
              <a:chExt cx="2791" cy="1450"/>
            </a:xfrm>
          </p:grpSpPr>
          <p:sp>
            <p:nvSpPr>
              <p:cNvPr id="2" name="object 2"/>
              <p:cNvSpPr/>
              <p:nvPr/>
            </p:nvSpPr>
            <p:spPr>
              <a:xfrm>
                <a:off x="150" y="5806"/>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22" y="6192"/>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7358"/>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718175" y="2282825"/>
            <a:ext cx="391160" cy="238442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sp>
        <p:nvSpPr>
          <p:cNvPr id="30" name="object 6"/>
          <p:cNvSpPr/>
          <p:nvPr/>
        </p:nvSpPr>
        <p:spPr>
          <a:xfrm>
            <a:off x="2208530" y="5753735"/>
            <a:ext cx="5296535" cy="56578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5396865" y="1256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110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165225"/>
            <a:ext cx="337185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ctr">
              <a:lnSpc>
                <a:spcPct val="100000"/>
              </a:lnSpc>
            </a:pP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object 11"/>
          <p:cNvSpPr txBox="1"/>
          <p:nvPr/>
        </p:nvSpPr>
        <p:spPr>
          <a:xfrm>
            <a:off x="2447925" y="2512060"/>
            <a:ext cx="5158740" cy="381635"/>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nvGrpSpPr>
          <p:cNvPr id="14" name="组合 13"/>
          <p:cNvGrpSpPr/>
          <p:nvPr/>
        </p:nvGrpSpPr>
        <p:grpSpPr>
          <a:xfrm>
            <a:off x="6221095" y="3994150"/>
            <a:ext cx="5482590" cy="1141730"/>
            <a:chOff x="9047" y="6565"/>
            <a:chExt cx="8634" cy="1798"/>
          </a:xfrm>
        </p:grpSpPr>
        <p:grpSp>
          <p:nvGrpSpPr>
            <p:cNvPr id="15" name="组合 14"/>
            <p:cNvGrpSpPr/>
            <p:nvPr/>
          </p:nvGrpSpPr>
          <p:grpSpPr>
            <a:xfrm>
              <a:off x="9091" y="6622"/>
              <a:ext cx="8561" cy="1281"/>
              <a:chOff x="9726" y="2983"/>
              <a:chExt cx="6740" cy="1661"/>
            </a:xfrm>
          </p:grpSpPr>
          <p:sp>
            <p:nvSpPr>
              <p:cNvPr id="16"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18"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19" name="矩形 18"/>
            <p:cNvSpPr/>
            <p:nvPr/>
          </p:nvSpPr>
          <p:spPr>
            <a:xfrm>
              <a:off x="9047" y="6565"/>
              <a:ext cx="8634" cy="1798"/>
            </a:xfrm>
            <a:prstGeom prst="rect">
              <a:avLst/>
            </a:prstGeom>
            <a:solidFill>
              <a:srgbClr val="A02B10"/>
            </a:solidFill>
          </p:spPr>
          <p:txBody>
            <a:bodyPr wrap="square" lIns="0" tIns="0" rIns="0" bIns="0" rtlCol="0" anchor="t">
              <a:noAutofit/>
            </a:bodyPr>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grpSp>
        <p:nvGrpSpPr>
          <p:cNvPr id="21" name="组合 20"/>
          <p:cNvGrpSpPr/>
          <p:nvPr/>
        </p:nvGrpSpPr>
        <p:grpSpPr>
          <a:xfrm>
            <a:off x="6261735" y="1991995"/>
            <a:ext cx="5430532" cy="828040"/>
            <a:chOff x="6319" y="2719"/>
            <a:chExt cx="10007" cy="1306"/>
          </a:xfrm>
        </p:grpSpPr>
        <p:sp>
          <p:nvSpPr>
            <p:cNvPr id="22"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3"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27" name="矩形 26"/>
          <p:cNvSpPr/>
          <p:nvPr/>
        </p:nvSpPr>
        <p:spPr>
          <a:xfrm>
            <a:off x="2156460" y="4034155"/>
            <a:ext cx="3500120" cy="991235"/>
          </a:xfrm>
          <a:prstGeom prst="rect">
            <a:avLst/>
          </a:prstGeom>
          <a:solidFill>
            <a:srgbClr val="A02B10"/>
          </a:solidFill>
        </p:spPr>
        <p:txBody>
          <a:bodyPr wrap="square" lIns="0" tIns="0" rIns="0" bIns="0" rtlCol="0" anchor="t">
            <a:noAutofit/>
          </a:bodyPr>
          <a:p>
            <a:pPr marL="12700" lvl="0" algn="l">
              <a:lnSpc>
                <a:spcPct val="120000"/>
              </a:lnSpc>
              <a:spcBef>
                <a:spcPts val="100"/>
              </a:spcBef>
              <a:spcAft>
                <a:spcPts val="0"/>
              </a:spcAft>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P spid="30"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313180" y="25908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2970530" y="259270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巩固训练题</a:t>
            </a:r>
            <a:endParaRPr lang="zh-CN" altLang="en-US" sz="6600" b="1">
              <a:solidFill>
                <a:srgbClr val="C00000"/>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1</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884555"/>
            <a:ext cx="11871960" cy="4304030"/>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年全国高考英语甲卷</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篇</a:t>
            </a:r>
            <a:r>
              <a:rPr lang="en-US" altLang="zh-CN" sz="1600" b="1">
                <a:latin typeface="Athelas Regular" panose="02000503000000020003" charset="0"/>
                <a:cs typeface="Athelas Regular" panose="02000503000000020003" charset="0"/>
              </a:rPr>
              <a:t>)Animals can express their needs using a lot of ways. For instance, almost all animals have distinct vocals (</a:t>
            </a:r>
            <a:r>
              <a:rPr lang="zh-CN" altLang="en-US" sz="1600" b="1">
                <a:latin typeface="Athelas Regular" panose="02000503000000020003" charset="0"/>
                <a:cs typeface="Athelas Regular" panose="02000503000000020003" charset="0"/>
              </a:rPr>
              <a:t>声音</a:t>
            </a:r>
            <a:r>
              <a:rPr lang="en-US" altLang="zh-CN" sz="1600" b="1">
                <a:latin typeface="Athelas Regular" panose="02000503000000020003" charset="0"/>
                <a:cs typeface="Athelas Regular" panose="02000503000000020003" charset="0"/>
              </a:rPr>
              <a:t>) that they rely on to either ask for help, scare away any dangerous animals or look for shelter. But cats are special creatures who possess amazing vocalization skills. They are able to have entire conversations with humans using meows and you're able to interpret it. If a pet cat is hungry, it will keep meowing to attract attention and find food. However, when a cat is looking for affection, they tend to produce stretched and soft meows. Meowing starts as soon as a baby cat is brought to life and uses it to get the mother's attention and be fed.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Cats have many heightened senses, but their sense of smell is quite impressive. They use their noses to assess their environment and look out for any signs of danger. They will sniff out specific areas before they choose a place to relax. However, another way the cats are able to distinguish between situations is by looking for familiar smells. Your cat will likely smell your face and store the smell in its memory and use it to recognize you in the future. That's why most pet cats are able to tell immediately if their owners were around any other cats, which they don't usually like.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Dogs are known for their impressive fetching habit, but cats take this behavior up a notch. Many cats will find random objects outside and bring them to their owners. This is a very old habit that's been present in all kinds of predators (</a:t>
            </a:r>
            <a:r>
              <a:rPr lang="zh-CN" altLang="en-US" sz="1600" b="1">
                <a:latin typeface="Athelas Regular" panose="02000503000000020003" charset="0"/>
                <a:cs typeface="Athelas Regular" panose="02000503000000020003" charset="0"/>
              </a:rPr>
              <a:t>食肉动物</a:t>
            </a:r>
            <a:r>
              <a:rPr lang="en-US" altLang="zh-CN" sz="1600" b="1">
                <a:latin typeface="Athelas Regular" panose="02000503000000020003" charset="0"/>
                <a:cs typeface="Athelas Regular" panose="02000503000000020003" charset="0"/>
              </a:rPr>
              <a:t>). Cats bring gifts for their owners to show they love you. These adorable little hunters are just doing something that it's been in their nature since the beginning of time. So just go along with it!</a:t>
            </a:r>
            <a:endParaRPr lang="en-US" altLang="zh-CN" sz="16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297170"/>
            <a:ext cx="10987405" cy="1308735"/>
          </a:xfrm>
          <a:prstGeom prst="rect">
            <a:avLst/>
          </a:prstGeom>
          <a:solidFill>
            <a:schemeClr val="accent4">
              <a:lumMod val="40000"/>
              <a:lumOff val="60000"/>
            </a:schemeClr>
          </a:solidFill>
        </p:spPr>
        <p:txBody>
          <a:bodyPr wrap="square" rtlCol="0" anchor="t">
            <a:spAutoFit/>
          </a:bodyPr>
          <a:p>
            <a:pPr algn="just">
              <a:lnSpc>
                <a:spcPct val="110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What is a suitable title for the text?</a:t>
            </a:r>
            <a:endParaRPr lang="en-US" altLang="zh-CN" sz="2400">
              <a:solidFill>
                <a:srgbClr val="C00000"/>
              </a:solidFill>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A. Tips on Finding a Smart Cat	B. Understanding Your Cat's Behavior</a:t>
            </a:r>
            <a:endParaRPr lang="en-US" altLang="zh-CN" sz="2400">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C. Have Fun with Your Cat	               D. How to Keep Your Cat Healthy</a:t>
            </a:r>
            <a:endParaRPr lang="en-US" altLang="zh-CN" sz="24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1</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884555"/>
            <a:ext cx="11871960" cy="4304030"/>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年全国高考英语甲卷</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篇</a:t>
            </a:r>
            <a:r>
              <a:rPr lang="en-US" altLang="zh-CN" sz="1600" b="1">
                <a:latin typeface="Athelas Regular" panose="02000503000000020003" charset="0"/>
                <a:cs typeface="Athelas Regular" panose="02000503000000020003" charset="0"/>
              </a:rPr>
              <a:t>)</a:t>
            </a:r>
            <a:r>
              <a:rPr lang="en-US" altLang="zh-CN" sz="1600" b="1">
                <a:solidFill>
                  <a:srgbClr val="FF0000"/>
                </a:solidFill>
                <a:highlight>
                  <a:srgbClr val="FFFF00"/>
                </a:highlight>
                <a:latin typeface="Athelas Regular" panose="02000503000000020003" charset="0"/>
                <a:cs typeface="Athelas Regular" panose="02000503000000020003" charset="0"/>
              </a:rPr>
              <a:t>Animals can express their needs using a lot of ways.</a:t>
            </a:r>
            <a:r>
              <a:rPr lang="en-US" altLang="zh-CN" sz="1600" b="1">
                <a:latin typeface="Athelas Regular" panose="02000503000000020003" charset="0"/>
                <a:cs typeface="Athelas Regular" panose="02000503000000020003" charset="0"/>
              </a:rPr>
              <a:t> For instance, almost all animals have distinct vocals (</a:t>
            </a:r>
            <a:r>
              <a:rPr lang="zh-CN" altLang="en-US" sz="1600" b="1">
                <a:latin typeface="Athelas Regular" panose="02000503000000020003" charset="0"/>
                <a:cs typeface="Athelas Regular" panose="02000503000000020003" charset="0"/>
              </a:rPr>
              <a:t>声音</a:t>
            </a:r>
            <a:r>
              <a:rPr lang="en-US" altLang="zh-CN" sz="1600" b="1">
                <a:latin typeface="Athelas Regular" panose="02000503000000020003" charset="0"/>
                <a:cs typeface="Athelas Regular" panose="02000503000000020003" charset="0"/>
              </a:rPr>
              <a:t>) that they rely on to either ask for help, scare away any dangerous animals or look for shelter.</a:t>
            </a:r>
            <a:r>
              <a:rPr lang="en-US" altLang="zh-CN" sz="1600" b="1">
                <a:highlight>
                  <a:srgbClr val="FFFF00"/>
                </a:highlight>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But cats </a:t>
            </a:r>
            <a:r>
              <a:rPr lang="en-US" altLang="zh-CN" sz="1600" b="1">
                <a:highlight>
                  <a:srgbClr val="FFFF00"/>
                </a:highlight>
                <a:latin typeface="Athelas Regular" panose="02000503000000020003" charset="0"/>
                <a:cs typeface="Athelas Regular" panose="02000503000000020003" charset="0"/>
              </a:rPr>
              <a:t>are special creatures who possess amazing </a:t>
            </a:r>
            <a:r>
              <a:rPr lang="en-US" altLang="zh-CN" sz="1600" b="1">
                <a:solidFill>
                  <a:srgbClr val="1331F5"/>
                </a:solidFill>
                <a:highlight>
                  <a:srgbClr val="FFFF00"/>
                </a:highlight>
                <a:latin typeface="Athelas Regular" panose="02000503000000020003" charset="0"/>
                <a:cs typeface="Athelas Regular" panose="02000503000000020003" charset="0"/>
              </a:rPr>
              <a:t>vocalization skills</a:t>
            </a:r>
            <a:r>
              <a:rPr lang="en-US" altLang="zh-CN" sz="1600" b="1">
                <a:highlight>
                  <a:srgbClr val="FFFF00"/>
                </a:highlight>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They are able to have entire conversations with humans </a:t>
            </a:r>
            <a:r>
              <a:rPr lang="en-US" altLang="zh-CN" sz="1600" b="1">
                <a:solidFill>
                  <a:srgbClr val="1331F5"/>
                </a:solidFill>
                <a:latin typeface="Athelas Regular" panose="02000503000000020003" charset="0"/>
                <a:cs typeface="Athelas Regular" panose="02000503000000020003" charset="0"/>
              </a:rPr>
              <a:t>using meows </a:t>
            </a:r>
            <a:r>
              <a:rPr lang="en-US" altLang="zh-CN" sz="1600" b="1">
                <a:latin typeface="Athelas Regular" panose="02000503000000020003" charset="0"/>
                <a:cs typeface="Athelas Regular" panose="02000503000000020003" charset="0"/>
              </a:rPr>
              <a:t>and you're able to interpret it. If a pet cat is hungry, it will</a:t>
            </a:r>
            <a:r>
              <a:rPr lang="en-US" altLang="zh-CN" sz="1600" b="1">
                <a:solidFill>
                  <a:srgbClr val="1331F5"/>
                </a:solidFill>
                <a:latin typeface="Athelas Regular" panose="02000503000000020003" charset="0"/>
                <a:cs typeface="Athelas Regular" panose="02000503000000020003" charset="0"/>
              </a:rPr>
              <a:t> keep meowing</a:t>
            </a:r>
            <a:r>
              <a:rPr lang="en-US" altLang="zh-CN" sz="1600" b="1">
                <a:latin typeface="Athelas Regular" panose="02000503000000020003" charset="0"/>
                <a:cs typeface="Athelas Regular" panose="02000503000000020003" charset="0"/>
              </a:rPr>
              <a:t> to attract attention and find food. However, when a cat is looking for affection, they tend to produce stretched and soft </a:t>
            </a:r>
            <a:r>
              <a:rPr lang="en-US" altLang="zh-CN" sz="1600" b="1">
                <a:solidFill>
                  <a:srgbClr val="1331F5"/>
                </a:solidFill>
                <a:latin typeface="Athelas Regular" panose="02000503000000020003" charset="0"/>
                <a:cs typeface="Athelas Regular" panose="02000503000000020003" charset="0"/>
              </a:rPr>
              <a:t>meows</a:t>
            </a:r>
            <a:r>
              <a:rPr lang="en-US" altLang="zh-CN" sz="1600" b="1">
                <a:latin typeface="Athelas Regular" panose="02000503000000020003" charset="0"/>
                <a:cs typeface="Athelas Regular" panose="02000503000000020003" charset="0"/>
              </a:rPr>
              <a:t>. </a:t>
            </a:r>
            <a:r>
              <a:rPr lang="en-US" altLang="zh-CN" sz="1600" b="1">
                <a:solidFill>
                  <a:srgbClr val="1331F5"/>
                </a:solidFill>
                <a:latin typeface="Athelas Regular" panose="02000503000000020003" charset="0"/>
                <a:cs typeface="Athelas Regular" panose="02000503000000020003" charset="0"/>
              </a:rPr>
              <a:t>Meowing </a:t>
            </a:r>
            <a:r>
              <a:rPr lang="en-US" altLang="zh-CN" sz="1600" b="1">
                <a:latin typeface="Athelas Regular" panose="02000503000000020003" charset="0"/>
                <a:cs typeface="Athelas Regular" panose="02000503000000020003" charset="0"/>
              </a:rPr>
              <a:t>starts as soon as a baby cat is brought to life and uses it to get the mother's attention and be fed.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Cats </a:t>
            </a:r>
            <a:r>
              <a:rPr lang="en-US" altLang="zh-CN" sz="1600" b="1">
                <a:highlight>
                  <a:srgbClr val="FFFF00"/>
                </a:highlight>
                <a:latin typeface="Athelas Regular" panose="02000503000000020003" charset="0"/>
                <a:cs typeface="Athelas Regular" panose="02000503000000020003" charset="0"/>
              </a:rPr>
              <a:t>have many heightened senses, but their sense of </a:t>
            </a:r>
            <a:r>
              <a:rPr lang="en-US" altLang="zh-CN" sz="1600" b="1">
                <a:solidFill>
                  <a:srgbClr val="1331F5"/>
                </a:solidFill>
                <a:highlight>
                  <a:srgbClr val="FFFF00"/>
                </a:highlight>
                <a:latin typeface="Athelas Regular" panose="02000503000000020003" charset="0"/>
                <a:cs typeface="Athelas Regular" panose="02000503000000020003" charset="0"/>
              </a:rPr>
              <a:t>smell </a:t>
            </a:r>
            <a:r>
              <a:rPr lang="en-US" altLang="zh-CN" sz="1600" b="1">
                <a:highlight>
                  <a:srgbClr val="FFFF00"/>
                </a:highlight>
                <a:latin typeface="Athelas Regular" panose="02000503000000020003" charset="0"/>
                <a:cs typeface="Athelas Regular" panose="02000503000000020003" charset="0"/>
              </a:rPr>
              <a:t>is quite impressive.</a:t>
            </a:r>
            <a:r>
              <a:rPr lang="en-US" altLang="zh-CN" sz="1600" b="1">
                <a:latin typeface="Athelas Regular" panose="02000503000000020003" charset="0"/>
                <a:cs typeface="Athelas Regular" panose="02000503000000020003" charset="0"/>
              </a:rPr>
              <a:t> They use their noses to assess their environment and look out for any signs of danger. They will </a:t>
            </a:r>
            <a:r>
              <a:rPr lang="en-US" altLang="zh-CN" sz="1600" b="1">
                <a:solidFill>
                  <a:srgbClr val="1331F5"/>
                </a:solidFill>
                <a:latin typeface="Athelas Regular" panose="02000503000000020003" charset="0"/>
                <a:cs typeface="Athelas Regular" panose="02000503000000020003" charset="0"/>
              </a:rPr>
              <a:t>sniff out </a:t>
            </a:r>
            <a:r>
              <a:rPr lang="en-US" altLang="zh-CN" sz="1600" b="1">
                <a:latin typeface="Athelas Regular" panose="02000503000000020003" charset="0"/>
                <a:cs typeface="Athelas Regular" panose="02000503000000020003" charset="0"/>
              </a:rPr>
              <a:t>specific areas before they choose a place to relax. However, another way the cats are able to distinguish between situations is by</a:t>
            </a:r>
            <a:r>
              <a:rPr lang="en-US" altLang="zh-CN" sz="1600" b="1">
                <a:solidFill>
                  <a:srgbClr val="1331F5"/>
                </a:solidFill>
                <a:latin typeface="Athelas Regular" panose="02000503000000020003" charset="0"/>
                <a:cs typeface="Athelas Regular" panose="02000503000000020003" charset="0"/>
              </a:rPr>
              <a:t> looking for familiar smells.</a:t>
            </a:r>
            <a:r>
              <a:rPr lang="en-US" altLang="zh-CN" sz="1600" b="1">
                <a:latin typeface="Athelas Regular" panose="02000503000000020003" charset="0"/>
                <a:cs typeface="Athelas Regular" panose="02000503000000020003" charset="0"/>
              </a:rPr>
              <a:t> Your cat will likely </a:t>
            </a:r>
            <a:r>
              <a:rPr lang="en-US" altLang="zh-CN" sz="1600" b="1">
                <a:solidFill>
                  <a:srgbClr val="1331F5"/>
                </a:solidFill>
                <a:latin typeface="Athelas Regular" panose="02000503000000020003" charset="0"/>
                <a:cs typeface="Athelas Regular" panose="02000503000000020003" charset="0"/>
              </a:rPr>
              <a:t>smell </a:t>
            </a:r>
            <a:r>
              <a:rPr lang="en-US" altLang="zh-CN" sz="1600" b="1">
                <a:latin typeface="Athelas Regular" panose="02000503000000020003" charset="0"/>
                <a:cs typeface="Athelas Regular" panose="02000503000000020003" charset="0"/>
              </a:rPr>
              <a:t>your face and store the </a:t>
            </a:r>
            <a:r>
              <a:rPr lang="en-US" altLang="zh-CN" sz="1600" b="1">
                <a:solidFill>
                  <a:srgbClr val="1331F5"/>
                </a:solidFill>
                <a:latin typeface="Athelas Regular" panose="02000503000000020003" charset="0"/>
                <a:cs typeface="Athelas Regular" panose="02000503000000020003" charset="0"/>
              </a:rPr>
              <a:t>smell </a:t>
            </a:r>
            <a:r>
              <a:rPr lang="en-US" altLang="zh-CN" sz="1600" b="1">
                <a:latin typeface="Athelas Regular" panose="02000503000000020003" charset="0"/>
                <a:cs typeface="Athelas Regular" panose="02000503000000020003" charset="0"/>
              </a:rPr>
              <a:t>in its memory and use it to recognize you in the future. That's why most pet cats are able to tell immediately if their owners were around any other cats, which they don't usually like. </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     </a:t>
            </a:r>
            <a:r>
              <a:rPr lang="en-US" altLang="zh-CN" sz="1600" b="1">
                <a:highlight>
                  <a:srgbClr val="FFFF00"/>
                </a:highlight>
                <a:latin typeface="Athelas Regular" panose="02000503000000020003" charset="0"/>
                <a:cs typeface="Athelas Regular" panose="02000503000000020003" charset="0"/>
              </a:rPr>
              <a:t>Dogs are known for their impressive </a:t>
            </a:r>
            <a:r>
              <a:rPr lang="en-US" altLang="zh-CN" sz="1600" b="1">
                <a:solidFill>
                  <a:srgbClr val="1331F5"/>
                </a:solidFill>
                <a:highlight>
                  <a:srgbClr val="FFFF00"/>
                </a:highlight>
                <a:latin typeface="Athelas Regular" panose="02000503000000020003" charset="0"/>
                <a:cs typeface="Athelas Regular" panose="02000503000000020003" charset="0"/>
              </a:rPr>
              <a:t>fetching habit</a:t>
            </a:r>
            <a:r>
              <a:rPr lang="en-US" altLang="zh-CN" sz="1600" b="1">
                <a:highlight>
                  <a:srgbClr val="FFFF00"/>
                </a:highlight>
                <a:latin typeface="Athelas Regular" panose="02000503000000020003" charset="0"/>
                <a:cs typeface="Athelas Regular" panose="02000503000000020003" charset="0"/>
              </a:rPr>
              <a:t>, </a:t>
            </a:r>
            <a:r>
              <a:rPr lang="en-US" altLang="zh-CN" sz="1600" b="1">
                <a:solidFill>
                  <a:srgbClr val="FF0000"/>
                </a:solidFill>
                <a:highlight>
                  <a:srgbClr val="FFFF00"/>
                </a:highlight>
                <a:latin typeface="Athelas Regular" panose="02000503000000020003" charset="0"/>
                <a:cs typeface="Athelas Regular" panose="02000503000000020003" charset="0"/>
              </a:rPr>
              <a:t>but cats</a:t>
            </a:r>
            <a:r>
              <a:rPr lang="en-US" altLang="zh-CN" sz="1600" b="1">
                <a:highlight>
                  <a:srgbClr val="FFFF00"/>
                </a:highlight>
                <a:latin typeface="Athelas Regular" panose="02000503000000020003" charset="0"/>
                <a:cs typeface="Athelas Regular" panose="02000503000000020003" charset="0"/>
              </a:rPr>
              <a:t> take</a:t>
            </a:r>
            <a:r>
              <a:rPr lang="en-US" altLang="zh-CN" sz="1600" b="1">
                <a:solidFill>
                  <a:srgbClr val="1331F5"/>
                </a:solidFill>
                <a:highlight>
                  <a:srgbClr val="FFFF00"/>
                </a:highlight>
                <a:latin typeface="Athelas Regular" panose="02000503000000020003" charset="0"/>
                <a:cs typeface="Athelas Regular" panose="02000503000000020003" charset="0"/>
              </a:rPr>
              <a:t> this behavior up a notch</a:t>
            </a:r>
            <a:r>
              <a:rPr lang="en-US" altLang="zh-CN" sz="1600" b="1">
                <a:highlight>
                  <a:srgbClr val="FFFF00"/>
                </a:highlight>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Many cats will find random objects outside and </a:t>
            </a:r>
            <a:r>
              <a:rPr lang="en-US" altLang="zh-CN" sz="1600" b="1">
                <a:solidFill>
                  <a:srgbClr val="1331F5"/>
                </a:solidFill>
                <a:latin typeface="Athelas Regular" panose="02000503000000020003" charset="0"/>
                <a:cs typeface="Athelas Regular" panose="02000503000000020003" charset="0"/>
              </a:rPr>
              <a:t>bring them to their owners</a:t>
            </a:r>
            <a:r>
              <a:rPr lang="en-US" altLang="zh-CN" sz="1600" b="1">
                <a:latin typeface="Athelas Regular" panose="02000503000000020003" charset="0"/>
                <a:cs typeface="Athelas Regular" panose="02000503000000020003" charset="0"/>
              </a:rPr>
              <a:t>. </a:t>
            </a:r>
            <a:r>
              <a:rPr lang="en-US" altLang="zh-CN" sz="1600" b="1">
                <a:solidFill>
                  <a:srgbClr val="1331F5"/>
                </a:solidFill>
                <a:latin typeface="Athelas Regular" panose="02000503000000020003" charset="0"/>
                <a:cs typeface="Athelas Regular" panose="02000503000000020003" charset="0"/>
              </a:rPr>
              <a:t>This is a very old habit </a:t>
            </a:r>
            <a:r>
              <a:rPr lang="en-US" altLang="zh-CN" sz="1600" b="1">
                <a:latin typeface="Athelas Regular" panose="02000503000000020003" charset="0"/>
                <a:cs typeface="Athelas Regular" panose="02000503000000020003" charset="0"/>
              </a:rPr>
              <a:t>that's been present in all kinds of predators (</a:t>
            </a:r>
            <a:r>
              <a:rPr lang="zh-CN" altLang="en-US" sz="1600" b="1">
                <a:latin typeface="Athelas Regular" panose="02000503000000020003" charset="0"/>
                <a:cs typeface="Athelas Regular" panose="02000503000000020003" charset="0"/>
              </a:rPr>
              <a:t>食肉动物</a:t>
            </a:r>
            <a:r>
              <a:rPr lang="en-US" altLang="zh-CN" sz="1600" b="1">
                <a:latin typeface="Athelas Regular" panose="02000503000000020003" charset="0"/>
                <a:cs typeface="Athelas Regular" panose="02000503000000020003" charset="0"/>
              </a:rPr>
              <a:t>). Cats</a:t>
            </a:r>
            <a:r>
              <a:rPr lang="en-US" altLang="zh-CN" sz="1600" b="1">
                <a:solidFill>
                  <a:srgbClr val="1331F5"/>
                </a:solidFill>
                <a:latin typeface="Athelas Regular" panose="02000503000000020003" charset="0"/>
                <a:cs typeface="Athelas Regular" panose="02000503000000020003" charset="0"/>
              </a:rPr>
              <a:t> bring gifts for their owners</a:t>
            </a:r>
            <a:r>
              <a:rPr lang="en-US" altLang="zh-CN" sz="1600" b="1">
                <a:latin typeface="Athelas Regular" panose="02000503000000020003" charset="0"/>
                <a:cs typeface="Athelas Regular" panose="02000503000000020003" charset="0"/>
              </a:rPr>
              <a:t> to show they love you. These adorable little hunters are just doing something that it's been in their nature since the beginning of time. So just go along with it!</a:t>
            </a:r>
            <a:endParaRPr lang="en-US" altLang="zh-CN" sz="16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297170"/>
            <a:ext cx="10987405" cy="1308735"/>
          </a:xfrm>
          <a:prstGeom prst="rect">
            <a:avLst/>
          </a:prstGeom>
          <a:solidFill>
            <a:schemeClr val="accent4">
              <a:lumMod val="40000"/>
              <a:lumOff val="60000"/>
            </a:schemeClr>
          </a:solidFill>
        </p:spPr>
        <p:txBody>
          <a:bodyPr wrap="square" rtlCol="0" anchor="t">
            <a:spAutoFit/>
          </a:bodyPr>
          <a:p>
            <a:pPr algn="just">
              <a:lnSpc>
                <a:spcPct val="110000"/>
              </a:lnSpc>
              <a:spcBef>
                <a:spcPts val="0"/>
              </a:spcBef>
              <a:spcAft>
                <a:spcPts val="0"/>
              </a:spcAft>
            </a:pPr>
            <a:r>
              <a:rPr lang="en-US" altLang="zh-CN" sz="2400">
                <a:solidFill>
                  <a:srgbClr val="C00000"/>
                </a:solidFill>
                <a:latin typeface="Athelas Regular" panose="02000503000000020003" charset="0"/>
                <a:cs typeface="Athelas Regular" panose="02000503000000020003" charset="0"/>
                <a:sym typeface="+mn-ea"/>
              </a:rPr>
              <a:t>What is a suitable title for the text?</a:t>
            </a:r>
            <a:endParaRPr lang="en-US" altLang="zh-CN" sz="2400">
              <a:solidFill>
                <a:srgbClr val="C00000"/>
              </a:solidFill>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A. Tips on Finding a Smart Cat	B. Understanding Your Cat's Behavior</a:t>
            </a:r>
            <a:endParaRPr lang="en-US" altLang="zh-CN" sz="2400">
              <a:latin typeface="Athelas Regular" panose="02000503000000020003" charset="0"/>
              <a:cs typeface="Athelas Regular" panose="02000503000000020003" charset="0"/>
            </a:endParaRPr>
          </a:p>
          <a:p>
            <a:pPr algn="just">
              <a:lnSpc>
                <a:spcPct val="110000"/>
              </a:lnSpc>
              <a:spcBef>
                <a:spcPts val="0"/>
              </a:spcBef>
              <a:spcAft>
                <a:spcPts val="0"/>
              </a:spcAft>
            </a:pPr>
            <a:r>
              <a:rPr lang="en-US" altLang="zh-CN" sz="2400">
                <a:latin typeface="Athelas Regular" panose="02000503000000020003" charset="0"/>
                <a:cs typeface="Athelas Regular" panose="02000503000000020003" charset="0"/>
                <a:sym typeface="+mn-ea"/>
              </a:rPr>
              <a:t>C. Have Fun with Your Cat	               D. How to Keep Your Cat Healthy</a:t>
            </a:r>
            <a:endParaRPr lang="en-US" altLang="zh-CN" sz="2400">
              <a:solidFill>
                <a:srgbClr val="000000"/>
              </a:solidFill>
              <a:latin typeface="Times New Roman" panose="02020603050405020304" pitchFamily="18" charset="0"/>
              <a:sym typeface="+mn-ea"/>
            </a:endParaRPr>
          </a:p>
        </p:txBody>
      </p:sp>
      <p:sp>
        <p:nvSpPr>
          <p:cNvPr id="12" name="矩形 11"/>
          <p:cNvSpPr/>
          <p:nvPr/>
        </p:nvSpPr>
        <p:spPr>
          <a:xfrm>
            <a:off x="4617085" y="201295"/>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4" name="文本框 13"/>
          <p:cNvSpPr txBox="1"/>
          <p:nvPr/>
        </p:nvSpPr>
        <p:spPr>
          <a:xfrm>
            <a:off x="4992370" y="5758815"/>
            <a:ext cx="4999355" cy="386080"/>
          </a:xfrm>
          <a:prstGeom prst="rect">
            <a:avLst/>
          </a:prstGeom>
          <a:noFill/>
          <a:ln>
            <a:solidFill>
              <a:schemeClr val="accent6"/>
            </a:solidFill>
          </a:ln>
        </p:spPr>
        <p:txBody>
          <a:bodyPr wrap="square" rtlCol="0">
            <a:noAutofit/>
          </a:bodyPr>
          <a:p>
            <a:endParaRPr lang="zh-CN" altLang="en-US"/>
          </a:p>
        </p:txBody>
      </p:sp>
      <p:sp>
        <p:nvSpPr>
          <p:cNvPr id="2" name="椭圆 1"/>
          <p:cNvSpPr/>
          <p:nvPr/>
        </p:nvSpPr>
        <p:spPr>
          <a:xfrm>
            <a:off x="10118725" y="1179830"/>
            <a:ext cx="481965" cy="401320"/>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7" name="组合 6"/>
          <p:cNvGrpSpPr/>
          <p:nvPr/>
        </p:nvGrpSpPr>
        <p:grpSpPr>
          <a:xfrm>
            <a:off x="4992370" y="1501140"/>
            <a:ext cx="6170930" cy="4288790"/>
            <a:chOff x="7862" y="2364"/>
            <a:chExt cx="9718" cy="6754"/>
          </a:xfrm>
        </p:grpSpPr>
        <p:cxnSp>
          <p:nvCxnSpPr>
            <p:cNvPr id="3" name="直接箭头连接符 2"/>
            <p:cNvCxnSpPr/>
            <p:nvPr/>
          </p:nvCxnSpPr>
          <p:spPr>
            <a:xfrm flipH="1">
              <a:off x="12116" y="2364"/>
              <a:ext cx="5464" cy="6754"/>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cxnSp>
          <p:nvCxnSpPr>
            <p:cNvPr id="4" name="直接箭头连接符 3"/>
            <p:cNvCxnSpPr/>
            <p:nvPr/>
          </p:nvCxnSpPr>
          <p:spPr>
            <a:xfrm>
              <a:off x="7862" y="4565"/>
              <a:ext cx="3672" cy="4477"/>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cxnSp>
          <p:nvCxnSpPr>
            <p:cNvPr id="5" name="直接箭头连接符 4"/>
            <p:cNvCxnSpPr/>
            <p:nvPr/>
          </p:nvCxnSpPr>
          <p:spPr>
            <a:xfrm>
              <a:off x="11798" y="6592"/>
              <a:ext cx="0" cy="2477"/>
            </a:xfrm>
            <a:prstGeom prst="straightConnector1">
              <a:avLst/>
            </a:prstGeom>
            <a:ln w="31750">
              <a:gradFill>
                <a:gsLst>
                  <a:gs pos="0">
                    <a:schemeClr val="accent1">
                      <a:hueOff val="-4200000"/>
                    </a:schemeClr>
                  </a:gs>
                  <a:gs pos="100000">
                    <a:schemeClr val="accent1"/>
                  </a:gs>
                </a:gsLst>
              </a:gradFill>
              <a:tailEnd type="arrow" w="med" len="med"/>
            </a:ln>
          </p:spPr>
          <p:style>
            <a:lnRef idx="0">
              <a:srgbClr val="FFFFFF"/>
            </a:lnRef>
            <a:fillRef idx="0">
              <a:srgbClr val="FFFFFF"/>
            </a:fillRef>
            <a:effectRef idx="0">
              <a:srgbClr val="FFFFFF"/>
            </a:effectRef>
            <a:fontRef idx="minor">
              <a:schemeClr val="tx1"/>
            </a:fontRef>
          </p:style>
        </p:cxn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4" grpId="0" bldLvl="0" animBg="1"/>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2</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013460"/>
            <a:ext cx="11871960" cy="3870960"/>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(2023·</a:t>
            </a:r>
            <a:r>
              <a:rPr lang="zh-CN" altLang="en-US" sz="2400" b="1">
                <a:latin typeface="Athelas Regular" panose="02000503000000020003" charset="0"/>
                <a:cs typeface="Athelas Regular" panose="02000503000000020003" charset="0"/>
              </a:rPr>
              <a:t>新高考</a:t>
            </a:r>
            <a:r>
              <a:rPr lang="en-US" altLang="en-US" sz="2400" b="1">
                <a:latin typeface="Athelas Regular" panose="02000503000000020003" charset="0"/>
                <a:cs typeface="Athelas Regular" panose="02000503000000020003" charset="0"/>
              </a:rPr>
              <a:t>Ⅰ</a:t>
            </a:r>
            <a:r>
              <a:rPr lang="zh-CN" altLang="en-US" sz="2400" b="1">
                <a:latin typeface="Athelas Regular" panose="02000503000000020003" charset="0"/>
                <a:cs typeface="Athelas Regular" panose="02000503000000020003" charset="0"/>
              </a:rPr>
              <a:t>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This effect capitalizes on the fact that when people make errors, those errors aren’t always the same. Some people will tend to overestimate, and some to underestimate. When enough of these errors are averaged together, they cancel each other out, resulting in a more accurate estimate. If people are similar and tend to make the same errors, then their errors won’t cancel each other out. In more technical terms, the wisdom of crowds requires that people’s estimates be independent. If for whatever reasons, people’s errors become correlated or dependent, the accuracy of the estimate will go down.</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645" y="5188585"/>
            <a:ext cx="10987405"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b="1">
                <a:solidFill>
                  <a:srgbClr val="C00000"/>
                </a:solidFill>
                <a:latin typeface="Athelas Regular" panose="02000503000000020003" charset="0"/>
                <a:cs typeface="Athelas Regular" panose="02000503000000020003" charset="0"/>
                <a:sym typeface="+mn-ea"/>
              </a:rPr>
              <a:t>32.What is Paragraph 2 of the text mainly about?</a:t>
            </a:r>
            <a:endParaRPr lang="en-US" altLang="zh-CN" sz="24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A.The methods of estimation.                    B.The underlying logic of the effect.</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C.The causes of people’s errors.                D.The design of Galton’s experiment.</a:t>
            </a:r>
            <a:endParaRPr lang="en-US" altLang="zh-CN" sz="24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2400">
              <a:solidFill>
                <a:srgbClr val="000000"/>
              </a:solidFill>
              <a:latin typeface="Times New Roman" panose="02020603050405020304" pitchFamily="18" charset="0"/>
              <a:sym typeface="+mn-ea"/>
            </a:endParaRPr>
          </a:p>
        </p:txBody>
      </p:sp>
      <p:sp>
        <p:nvSpPr>
          <p:cNvPr id="11" name="文本框 10"/>
          <p:cNvSpPr txBox="1"/>
          <p:nvPr/>
        </p:nvSpPr>
        <p:spPr>
          <a:xfrm>
            <a:off x="609600" y="1641475"/>
            <a:ext cx="11470005" cy="339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207645" y="2106295"/>
            <a:ext cx="2362200" cy="339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5272405" y="1122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239395"/>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2</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1013460"/>
            <a:ext cx="11871960" cy="3870960"/>
          </a:xfrm>
          <a:prstGeom prst="rect">
            <a:avLst/>
          </a:prstGeom>
          <a:noFill/>
        </p:spPr>
        <p:txBody>
          <a:bodyPr wrap="square" rtlCol="0">
            <a:noAutofit/>
          </a:bodyPr>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sym typeface="+mn-ea"/>
              </a:rPr>
              <a:t>       </a:t>
            </a:r>
            <a:r>
              <a:rPr lang="en-US" altLang="zh-CN" sz="2400" b="1">
                <a:latin typeface="Athelas Regular" panose="02000503000000020003" charset="0"/>
                <a:cs typeface="Athelas Regular" panose="02000503000000020003" charset="0"/>
              </a:rPr>
              <a:t>(2023·</a:t>
            </a:r>
            <a:r>
              <a:rPr lang="zh-CN" altLang="en-US" sz="2400" b="1">
                <a:latin typeface="Athelas Regular" panose="02000503000000020003" charset="0"/>
                <a:cs typeface="Athelas Regular" panose="02000503000000020003" charset="0"/>
              </a:rPr>
              <a:t>新高考</a:t>
            </a:r>
            <a:r>
              <a:rPr lang="en-US" altLang="en-US" sz="2400" b="1">
                <a:latin typeface="Athelas Regular" panose="02000503000000020003" charset="0"/>
                <a:cs typeface="Athelas Regular" panose="02000503000000020003" charset="0"/>
              </a:rPr>
              <a:t>Ⅰ</a:t>
            </a:r>
            <a:r>
              <a:rPr lang="zh-CN" altLang="en-US" sz="2400" b="1">
                <a:latin typeface="Athelas Regular" panose="02000503000000020003" charset="0"/>
                <a:cs typeface="Athelas Regular" panose="02000503000000020003" charset="0"/>
              </a:rPr>
              <a:t>卷</a:t>
            </a:r>
            <a:r>
              <a:rPr lang="en-US" altLang="zh-CN" sz="2400" b="1">
                <a:latin typeface="Athelas Regular" panose="02000503000000020003" charset="0"/>
                <a:cs typeface="Athelas Regular" panose="02000503000000020003" charset="0"/>
              </a:rPr>
              <a:t>·D</a:t>
            </a:r>
            <a:r>
              <a:rPr lang="zh-CN" altLang="en-US" sz="2400" b="1">
                <a:latin typeface="Athelas Regular" panose="02000503000000020003" charset="0"/>
                <a:cs typeface="Athelas Regular" panose="02000503000000020003" charset="0"/>
              </a:rPr>
              <a:t>篇节选</a:t>
            </a:r>
            <a:r>
              <a:rPr lang="en-US" altLang="zh-CN" sz="2400" b="1">
                <a:latin typeface="Athelas Regular" panose="02000503000000020003" charset="0"/>
                <a:cs typeface="Athelas Regular" panose="02000503000000020003" charset="0"/>
              </a:rPr>
              <a:t>)</a:t>
            </a:r>
            <a:endParaRPr lang="en-US" altLang="zh-CN" sz="2400" b="1">
              <a:latin typeface="Athelas Regular" panose="02000503000000020003" charset="0"/>
              <a:cs typeface="Athelas Regular" panose="02000503000000020003" charset="0"/>
            </a:endParaRPr>
          </a:p>
          <a:p>
            <a:pPr algn="just">
              <a:lnSpc>
                <a:spcPct val="125000"/>
              </a:lnSpc>
              <a:spcBef>
                <a:spcPts val="0"/>
              </a:spcBef>
              <a:spcAft>
                <a:spcPts val="0"/>
              </a:spcAft>
            </a:pPr>
            <a:r>
              <a:rPr lang="en-US" altLang="zh-CN" sz="2400" b="1">
                <a:latin typeface="Athelas Regular" panose="02000503000000020003" charset="0"/>
                <a:cs typeface="Athelas Regular" panose="02000503000000020003" charset="0"/>
              </a:rPr>
              <a:t>     This effect capitalizes on the fact that when people make errors, those errors aren’t always the same. </a:t>
            </a:r>
            <a:r>
              <a:rPr lang="en-US" altLang="zh-CN" sz="2400" b="1">
                <a:solidFill>
                  <a:srgbClr val="C00000"/>
                </a:solidFill>
                <a:latin typeface="Athelas Regular" panose="02000503000000020003" charset="0"/>
                <a:cs typeface="Athelas Regular" panose="02000503000000020003" charset="0"/>
              </a:rPr>
              <a:t>Some </a:t>
            </a:r>
            <a:r>
              <a:rPr lang="en-US" altLang="zh-CN" sz="2400" b="1">
                <a:latin typeface="Athelas Regular" panose="02000503000000020003" charset="0"/>
                <a:cs typeface="Athelas Regular" panose="02000503000000020003" charset="0"/>
              </a:rPr>
              <a:t>people will tend to </a:t>
            </a:r>
            <a:r>
              <a:rPr lang="en-US" altLang="zh-CN" sz="2400" b="1">
                <a:solidFill>
                  <a:srgbClr val="C00000"/>
                </a:solidFill>
                <a:latin typeface="Athelas Regular" panose="02000503000000020003" charset="0"/>
                <a:cs typeface="Athelas Regular" panose="02000503000000020003" charset="0"/>
              </a:rPr>
              <a:t>overestimate</a:t>
            </a:r>
            <a:r>
              <a:rPr lang="en-US" altLang="zh-CN" sz="2400" b="1">
                <a:latin typeface="Athelas Regular" panose="02000503000000020003" charset="0"/>
                <a:cs typeface="Athelas Regular" panose="02000503000000020003" charset="0"/>
              </a:rPr>
              <a:t>, and </a:t>
            </a:r>
            <a:r>
              <a:rPr lang="en-US" altLang="zh-CN" sz="2400" b="1">
                <a:solidFill>
                  <a:srgbClr val="C00000"/>
                </a:solidFill>
                <a:latin typeface="Athelas Regular" panose="02000503000000020003" charset="0"/>
                <a:cs typeface="Athelas Regular" panose="02000503000000020003" charset="0"/>
              </a:rPr>
              <a:t>some </a:t>
            </a:r>
            <a:r>
              <a:rPr lang="en-US" altLang="zh-CN" sz="2400" b="1">
                <a:latin typeface="Athelas Regular" panose="02000503000000020003" charset="0"/>
                <a:cs typeface="Athelas Regular" panose="02000503000000020003" charset="0"/>
              </a:rPr>
              <a:t>to </a:t>
            </a:r>
            <a:r>
              <a:rPr lang="en-US" altLang="zh-CN" sz="2400" b="1">
                <a:solidFill>
                  <a:srgbClr val="C00000"/>
                </a:solidFill>
                <a:latin typeface="Athelas Regular" panose="02000503000000020003" charset="0"/>
                <a:cs typeface="Athelas Regular" panose="02000503000000020003" charset="0"/>
              </a:rPr>
              <a:t>underestimate</a:t>
            </a:r>
            <a:r>
              <a:rPr lang="en-US" altLang="zh-CN" sz="2400" b="1">
                <a:latin typeface="Athelas Regular" panose="02000503000000020003" charset="0"/>
                <a:cs typeface="Athelas Regular" panose="02000503000000020003" charset="0"/>
              </a:rPr>
              <a:t>. When enough of these errors are averaged together, they cancel each other out, resulting in a </a:t>
            </a:r>
            <a:r>
              <a:rPr lang="en-US" altLang="zh-CN" sz="2400" b="1">
                <a:solidFill>
                  <a:srgbClr val="C00000"/>
                </a:solidFill>
                <a:latin typeface="Athelas Regular" panose="02000503000000020003" charset="0"/>
                <a:cs typeface="Athelas Regular" panose="02000503000000020003" charset="0"/>
              </a:rPr>
              <a:t>more accurate estimate</a:t>
            </a:r>
            <a:r>
              <a:rPr lang="en-US" altLang="zh-CN" sz="2400" b="1">
                <a:latin typeface="Athelas Regular" panose="02000503000000020003" charset="0"/>
                <a:cs typeface="Athelas Regular" panose="02000503000000020003" charset="0"/>
              </a:rPr>
              <a:t>. If people are similar and tend to make the same errors, then their errors won’t cancel each other out. In more technical terms, </a:t>
            </a:r>
            <a:r>
              <a:rPr lang="en-US" altLang="zh-CN" sz="2400" b="1">
                <a:solidFill>
                  <a:srgbClr val="1331F5"/>
                </a:solidFill>
                <a:latin typeface="Athelas Regular" panose="02000503000000020003" charset="0"/>
                <a:cs typeface="Athelas Regular" panose="02000503000000020003" charset="0"/>
              </a:rPr>
              <a:t>the wisdom of crowds </a:t>
            </a:r>
            <a:r>
              <a:rPr lang="en-US" altLang="zh-CN" sz="2400" b="1">
                <a:latin typeface="Athelas Regular" panose="02000503000000020003" charset="0"/>
                <a:cs typeface="Athelas Regular" panose="02000503000000020003" charset="0"/>
              </a:rPr>
              <a:t>requires that people’s </a:t>
            </a:r>
            <a:r>
              <a:rPr lang="en-US" altLang="zh-CN" sz="2400" b="1">
                <a:solidFill>
                  <a:srgbClr val="C00000"/>
                </a:solidFill>
                <a:latin typeface="Athelas Regular" panose="02000503000000020003" charset="0"/>
                <a:cs typeface="Athelas Regular" panose="02000503000000020003" charset="0"/>
              </a:rPr>
              <a:t>estimates </a:t>
            </a:r>
            <a:r>
              <a:rPr lang="en-US" altLang="zh-CN" sz="2400" b="1">
                <a:latin typeface="Athelas Regular" panose="02000503000000020003" charset="0"/>
                <a:cs typeface="Athelas Regular" panose="02000503000000020003" charset="0"/>
              </a:rPr>
              <a:t>be independent. If for whatever reasons, people’s errors become correlated or dependent, </a:t>
            </a:r>
            <a:r>
              <a:rPr lang="en-US" altLang="zh-CN" sz="2400" b="1">
                <a:solidFill>
                  <a:srgbClr val="C00000"/>
                </a:solidFill>
                <a:latin typeface="Athelas Regular" panose="02000503000000020003" charset="0"/>
                <a:cs typeface="Athelas Regular" panose="02000503000000020003" charset="0"/>
              </a:rPr>
              <a:t>the accuracy of the estimate</a:t>
            </a:r>
            <a:r>
              <a:rPr lang="en-US" altLang="zh-CN" sz="2400" b="1">
                <a:latin typeface="Athelas Regular" panose="02000503000000020003" charset="0"/>
                <a:cs typeface="Athelas Regular" panose="02000503000000020003" charset="0"/>
              </a:rPr>
              <a:t> will go down.</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endParaRPr lang="en-US" altLang="zh-CN" sz="2400" b="1">
              <a:latin typeface="Athelas Regular" panose="02000503000000020003" charset="0"/>
              <a:cs typeface="Athelas Regular" panose="02000503000000020003" charset="0"/>
            </a:endParaRPr>
          </a:p>
        </p:txBody>
      </p:sp>
      <p:sp>
        <p:nvSpPr>
          <p:cNvPr id="10" name="文本框 9"/>
          <p:cNvSpPr txBox="1"/>
          <p:nvPr/>
        </p:nvSpPr>
        <p:spPr>
          <a:xfrm>
            <a:off x="207645" y="5188585"/>
            <a:ext cx="10987405" cy="1449705"/>
          </a:xfrm>
          <a:prstGeom prst="rect">
            <a:avLst/>
          </a:prstGeom>
          <a:solidFill>
            <a:schemeClr val="accent4">
              <a:lumMod val="40000"/>
              <a:lumOff val="60000"/>
            </a:schemeClr>
          </a:solidFill>
        </p:spPr>
        <p:txBody>
          <a:bodyPr wrap="square" rtlCol="0" anchor="t">
            <a:noAutofit/>
          </a:bodyPr>
          <a:p>
            <a:pPr algn="just">
              <a:lnSpc>
                <a:spcPct val="115000"/>
              </a:lnSpc>
              <a:spcBef>
                <a:spcPts val="0"/>
              </a:spcBef>
              <a:spcAft>
                <a:spcPts val="0"/>
              </a:spcAft>
            </a:pPr>
            <a:r>
              <a:rPr lang="en-US" altLang="zh-CN" sz="2400" b="1">
                <a:solidFill>
                  <a:srgbClr val="C00000"/>
                </a:solidFill>
                <a:latin typeface="Athelas Regular" panose="02000503000000020003" charset="0"/>
                <a:cs typeface="Athelas Regular" panose="02000503000000020003" charset="0"/>
                <a:sym typeface="+mn-ea"/>
              </a:rPr>
              <a:t>32.What is Paragraph 2 of the text mainly about?</a:t>
            </a:r>
            <a:endParaRPr lang="en-US" altLang="zh-CN" sz="24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A.The methods of estimation.                    B.The underlying logic of the effect.</a:t>
            </a:r>
            <a:endParaRPr lang="en-US" altLang="zh-CN" sz="24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2400" b="1">
                <a:latin typeface="Athelas Regular" panose="02000503000000020003" charset="0"/>
                <a:cs typeface="Athelas Regular" panose="02000503000000020003" charset="0"/>
                <a:sym typeface="+mn-ea"/>
              </a:rPr>
              <a:t>C.The causes of people’s errors.                D.The design of Galton’s experiment.</a:t>
            </a:r>
            <a:endParaRPr lang="en-US" altLang="zh-CN" sz="2400" b="1">
              <a:latin typeface="Athelas Regular" panose="02000503000000020003" charset="0"/>
              <a:cs typeface="Athelas Regular" panose="02000503000000020003" charset="0"/>
            </a:endParaRPr>
          </a:p>
          <a:p>
            <a:pPr algn="just">
              <a:lnSpc>
                <a:spcPct val="110000"/>
              </a:lnSpc>
              <a:spcBef>
                <a:spcPts val="0"/>
              </a:spcBef>
              <a:spcAft>
                <a:spcPts val="0"/>
              </a:spcAft>
            </a:pPr>
            <a:endParaRPr lang="en-US" altLang="zh-CN" sz="2400">
              <a:solidFill>
                <a:srgbClr val="000000"/>
              </a:solidFill>
              <a:latin typeface="Times New Roman" panose="02020603050405020304" pitchFamily="18" charset="0"/>
              <a:sym typeface="+mn-ea"/>
            </a:endParaRPr>
          </a:p>
        </p:txBody>
      </p:sp>
      <p:sp>
        <p:nvSpPr>
          <p:cNvPr id="11" name="文本框 10"/>
          <p:cNvSpPr txBox="1"/>
          <p:nvPr/>
        </p:nvSpPr>
        <p:spPr>
          <a:xfrm>
            <a:off x="609600" y="1641475"/>
            <a:ext cx="11470005" cy="339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207645" y="2106295"/>
            <a:ext cx="2362200" cy="33972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5272405" y="1122045"/>
            <a:ext cx="2624455"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4" name="文本框 13"/>
          <p:cNvSpPr txBox="1"/>
          <p:nvPr/>
        </p:nvSpPr>
        <p:spPr>
          <a:xfrm>
            <a:off x="5330825" y="5711190"/>
            <a:ext cx="4999355" cy="386080"/>
          </a:xfrm>
          <a:prstGeom prst="rect">
            <a:avLst/>
          </a:prstGeom>
          <a:noFill/>
          <a:ln>
            <a:solidFill>
              <a:schemeClr val="accent6"/>
            </a:solidFill>
          </a:ln>
        </p:spPr>
        <p:txBody>
          <a:bodyPr wrap="square" rtlCol="0">
            <a:noAutofit/>
          </a:bodyPr>
          <a:p>
            <a:endParaRPr lang="zh-CN" altLang="en-US"/>
          </a:p>
        </p:txBody>
      </p:sp>
      <p:pic>
        <p:nvPicPr>
          <p:cNvPr id="4" name="23yyxkq8.jpg" descr="id:2147495412;FounderCES"/>
          <p:cNvPicPr>
            <a:picLocks noChangeAspect="1"/>
          </p:cNvPicPr>
          <p:nvPr/>
        </p:nvPicPr>
        <p:blipFill>
          <a:blip r:embed="rId1"/>
          <a:stretch>
            <a:fillRect/>
          </a:stretch>
        </p:blipFill>
        <p:spPr>
          <a:xfrm>
            <a:off x="7731125" y="0"/>
            <a:ext cx="4348480" cy="1628775"/>
          </a:xfrm>
          <a:prstGeom prst="rect">
            <a:avLst/>
          </a:prstGeom>
        </p:spPr>
      </p:pic>
      <p:sp>
        <p:nvSpPr>
          <p:cNvPr id="15" name="椭圆 14"/>
          <p:cNvSpPr/>
          <p:nvPr/>
        </p:nvSpPr>
        <p:spPr>
          <a:xfrm>
            <a:off x="404495" y="1598295"/>
            <a:ext cx="1830705"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椭圆 4"/>
          <p:cNvSpPr/>
          <p:nvPr/>
        </p:nvSpPr>
        <p:spPr>
          <a:xfrm>
            <a:off x="8691245" y="5711190"/>
            <a:ext cx="1830705" cy="3860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13" name="直接箭头连接符 12"/>
          <p:cNvCxnSpPr/>
          <p:nvPr/>
        </p:nvCxnSpPr>
        <p:spPr>
          <a:xfrm>
            <a:off x="2135505" y="1922145"/>
            <a:ext cx="7019925" cy="3726815"/>
          </a:xfrm>
          <a:prstGeom prst="straightConnector1">
            <a:avLst/>
          </a:prstGeom>
          <a:ln w="28575" cmpd="sng">
            <a:solidFill>
              <a:srgbClr val="C00000"/>
            </a:solidFill>
            <a:prstDash val="solid"/>
            <a:headEnd type="arrow"/>
            <a:tailEnd type="arrow"/>
          </a:ln>
        </p:spPr>
        <p:style>
          <a:lnRef idx="2">
            <a:schemeClr val="accent1"/>
          </a:lnRef>
          <a:fillRef idx="0">
            <a:srgbClr val="FFFFFF"/>
          </a:fillRef>
          <a:effectRef idx="0">
            <a:srgbClr val="FFFFFF"/>
          </a:effectRef>
          <a:fontRef idx="minor">
            <a:schemeClr val="tx1"/>
          </a:fontRef>
        </p:style>
      </p:cxn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5" grpId="0" bldLvl="0" animBg="1"/>
      <p:bldP spid="5"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3</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九省联考卷】</a:t>
            </a:r>
            <a:r>
              <a:rPr lang="en-US" altLang="zh-CN" sz="1600" b="1">
                <a:latin typeface="Athelas Regular" panose="02000503000000020003" charset="0"/>
                <a:cs typeface="Athelas Regular" panose="02000503000000020003" charset="0"/>
              </a:rPr>
              <a:t>For lots of kids, toddlerhood (</a:t>
            </a:r>
            <a:r>
              <a:rPr lang="zh-CN" altLang="en-US" sz="1600" b="1">
                <a:latin typeface="Athelas Regular" panose="02000503000000020003" charset="0"/>
                <a:cs typeface="Athelas Regular" panose="02000503000000020003" charset="0"/>
              </a:rPr>
              <a:t>幼儿期</a:t>
            </a:r>
            <a:r>
              <a:rPr lang="en-US" altLang="zh-CN" sz="1600" b="1">
                <a:latin typeface="Athelas Regular" panose="02000503000000020003" charset="0"/>
                <a:cs typeface="Athelas Regular" panose="02000503000000020003" charset="0"/>
              </a:rPr>
              <a:t>) is an important time for friendship. Studies show that the earlier kids learn to form positive relationships, the better they are at relating to others as teenagers and adults. Playing together also helps these kids practice social behaviors, such as kindness, sharing, and cooperation.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Even so, how quickly your child develops into a social creature may also depend on his temperament (</a:t>
            </a:r>
            <a:r>
              <a:rPr lang="zh-CN" altLang="en-US" sz="1600" b="1">
                <a:latin typeface="Athelas Regular" panose="02000503000000020003" charset="0"/>
                <a:cs typeface="Athelas Regular" panose="02000503000000020003" charset="0"/>
              </a:rPr>
              <a:t>性格</a:t>
            </a:r>
            <a:r>
              <a:rPr lang="en-US" altLang="zh-CN" sz="1600" b="1">
                <a:latin typeface="Athelas Regular" panose="02000503000000020003" charset="0"/>
                <a:cs typeface="Athelas Regular" panose="02000503000000020003" charset="0"/>
              </a:rPr>
              <a:t>). Some toddlers are very social, but others are shy. In addition, the way' that toddlers demonstrate that they like other children is markedly different from what adults think of as expressions of friendship. Research at Ohio State University in Columbus found that a toddler’s way of saying “I like you” during play is likely to come in the form of copying a friend’s behavior.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This seemingly unusual way of demonstrating fondness can result in unpleasant behavior, Regardless of how much they like a playmate, they may still grab his toys, refuse to share, and get bossy. But experts say that this is a normal and necessary part of friendship for kids this age. Through play experiences, toddlers learn social rules. That’s why it's so important to take an active role in your toddler’s social encounters by setting limits and offering frequent reminders of what they are. When you establish these guidelines, explain the reasons behind them.</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Begin by helping your child learn sympathy (“Ben is crying. What's making him so sad?”), then suggest how he could resolve the problem (“Maybe he would feel better if you let him play the ball.”). When your child shares or shows empathy (</a:t>
            </a:r>
            <a:r>
              <a:rPr lang="zh-CN" altLang="en-US" sz="1600" b="1">
                <a:latin typeface="Athelas Regular" panose="02000503000000020003" charset="0"/>
                <a:cs typeface="Athelas Regular" panose="02000503000000020003" charset="0"/>
              </a:rPr>
              <a:t>同理心</a:t>
            </a:r>
            <a:r>
              <a:rPr lang="en-US" altLang="zh-CN" sz="1600" b="1">
                <a:latin typeface="Athelas Regular" panose="02000503000000020003" charset="0"/>
                <a:cs typeface="Athelas Regular" panose="02000503000000020003" charset="0"/>
              </a:rPr>
              <a:t>) toward a friend, praise him (“Ben stopped crying! You made him feel better.”).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Another way to encourage healthy social interaction is by encouraging kids to use words -- not fists -- to express how they feel. It's also important to be mindful of how your child's personality affects playtime. Kids are easy to get angry when they’re sleepy or hungry, so schedule playtime when they’re refreshed.</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0987405"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35. Which of the following is the best title for the text?</a:t>
            </a:r>
            <a:endParaRPr lang="en-US" altLang="zh-CN"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A. How Children Adapt to Changes	             B. How to Be a Role Model for Children</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C. How Your Baby Learns to Love	             D. How to Communicate with Your Kid</a:t>
            </a:r>
            <a:endParaRPr lang="en-US" altLang="zh-CN" sz="20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3</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2024·</a:t>
            </a:r>
            <a:r>
              <a:rPr lang="zh-CN" altLang="en-US" sz="1600" b="1">
                <a:latin typeface="Athelas Regular" panose="02000503000000020003" charset="0"/>
                <a:cs typeface="Athelas Regular" panose="02000503000000020003" charset="0"/>
              </a:rPr>
              <a:t>九省联考卷】</a:t>
            </a:r>
            <a:r>
              <a:rPr lang="en-US" altLang="zh-CN" sz="1600" b="1">
                <a:latin typeface="Athelas Regular" panose="02000503000000020003" charset="0"/>
                <a:cs typeface="Athelas Regular" panose="02000503000000020003" charset="0"/>
              </a:rPr>
              <a:t>For lots of kids, toddlerhood (</a:t>
            </a:r>
            <a:r>
              <a:rPr lang="zh-CN" altLang="en-US" sz="1600" b="1">
                <a:latin typeface="Athelas Regular" panose="02000503000000020003" charset="0"/>
                <a:cs typeface="Athelas Regular" panose="02000503000000020003" charset="0"/>
              </a:rPr>
              <a:t>幼儿期</a:t>
            </a:r>
            <a:r>
              <a:rPr lang="en-US" altLang="zh-CN" sz="1600" b="1">
                <a:latin typeface="Athelas Regular" panose="02000503000000020003" charset="0"/>
                <a:cs typeface="Athelas Regular" panose="02000503000000020003" charset="0"/>
              </a:rPr>
              <a:t>) is an important time for friendship. Studies show that the earlier kids learn to form positive relationships, the better they are at relating to others as teenagers and adults. Playing together also helps these kids practice social behaviors, such as kindness, sharing, and cooperation.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Even so, how quickly your child develops into a social creature may also depend on his temperament (</a:t>
            </a:r>
            <a:r>
              <a:rPr lang="zh-CN" altLang="en-US" sz="1600" b="1">
                <a:latin typeface="Athelas Regular" panose="02000503000000020003" charset="0"/>
                <a:cs typeface="Athelas Regular" panose="02000503000000020003" charset="0"/>
              </a:rPr>
              <a:t>性格</a:t>
            </a:r>
            <a:r>
              <a:rPr lang="en-US" altLang="zh-CN" sz="1600" b="1">
                <a:latin typeface="Athelas Regular" panose="02000503000000020003" charset="0"/>
                <a:cs typeface="Athelas Regular" panose="02000503000000020003" charset="0"/>
              </a:rPr>
              <a:t>). Some toddlers are very social, but others are shy. In addition, the way' that toddlers demonstrate that they like other children is markedly different from what adults think of as expressions of friendship. Research at Ohio State University in Columbus found that a toddler’s way of saying “I like you” during play is likely to come in the form of copying a friend’s behavior.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This seemingly unusual way of demonstrating fondness can result in unpleasant behavior, Regardless of how much they like a playmate, they may still grab his toys, refuse to share, and get bossy. But experts say that this is a normal and necessary part of friendship for kids this age. Through play experiences, toddlers learn social rules. That’s why it's so important to take an active role in your toddler’s social encounters by setting limits and offering frequent reminders of what they are. When you establish these guidelines, explain the reasons behind them.</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Begin by helping your child learn sympathy (“Ben is crying. What's making him so sad?”), then suggest how he could resolve the problem (“Maybe he would feel better if you let him play the ball.”). When your child shares or shows empathy (</a:t>
            </a:r>
            <a:r>
              <a:rPr lang="zh-CN" altLang="en-US" sz="1600" b="1">
                <a:latin typeface="Athelas Regular" panose="02000503000000020003" charset="0"/>
                <a:cs typeface="Athelas Regular" panose="02000503000000020003" charset="0"/>
              </a:rPr>
              <a:t>同理心</a:t>
            </a:r>
            <a:r>
              <a:rPr lang="en-US" altLang="zh-CN" sz="1600" b="1">
                <a:latin typeface="Athelas Regular" panose="02000503000000020003" charset="0"/>
                <a:cs typeface="Athelas Regular" panose="02000503000000020003" charset="0"/>
              </a:rPr>
              <a:t>) toward a friend, praise him (“Ben stopped crying! You made him feel better.”).</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Another way to encourage healthy social interaction is by encouraging kids to use words -- not fists -- to express how they feel. It's also important to be mindful of how your child's personality affects playtime. Kids are easy to get angry when they’re sleepy or hungry, so schedule playtime when they’re refreshed.</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0987405"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35. Which of the following is the best title for the text?</a:t>
            </a:r>
            <a:endParaRPr lang="en-US" altLang="zh-CN"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A. How Children Adapt to Changes	             B. How to Be a Role Model for Children</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     C. How Your Baby Learns to Love	             D. How to Communicate with Your Kid</a:t>
            </a:r>
            <a:endParaRPr lang="en-US" altLang="zh-CN" sz="2000">
              <a:solidFill>
                <a:srgbClr val="000000"/>
              </a:solidFill>
              <a:latin typeface="Times New Roman" panose="02020603050405020304" pitchFamily="18" charset="0"/>
              <a:sym typeface="+mn-ea"/>
            </a:endParaRPr>
          </a:p>
        </p:txBody>
      </p:sp>
      <p:grpSp>
        <p:nvGrpSpPr>
          <p:cNvPr id="5" name="组合 4"/>
          <p:cNvGrpSpPr/>
          <p:nvPr/>
        </p:nvGrpSpPr>
        <p:grpSpPr>
          <a:xfrm>
            <a:off x="207645" y="773430"/>
            <a:ext cx="11871960" cy="826135"/>
            <a:chOff x="327" y="1218"/>
            <a:chExt cx="18696" cy="1301"/>
          </a:xfrm>
        </p:grpSpPr>
        <p:grpSp>
          <p:nvGrpSpPr>
            <p:cNvPr id="3" name="组合 2"/>
            <p:cNvGrpSpPr/>
            <p:nvPr/>
          </p:nvGrpSpPr>
          <p:grpSpPr>
            <a:xfrm>
              <a:off x="327" y="1218"/>
              <a:ext cx="18696" cy="803"/>
              <a:chOff x="327" y="1218"/>
              <a:chExt cx="18696" cy="803"/>
            </a:xfrm>
          </p:grpSpPr>
          <p:sp>
            <p:nvSpPr>
              <p:cNvPr id="11" name="文本框 10"/>
              <p:cNvSpPr txBox="1"/>
              <p:nvPr/>
            </p:nvSpPr>
            <p:spPr>
              <a:xfrm>
                <a:off x="14188" y="1218"/>
                <a:ext cx="4835"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 name="文本框 1"/>
              <p:cNvSpPr txBox="1"/>
              <p:nvPr/>
            </p:nvSpPr>
            <p:spPr>
              <a:xfrm>
                <a:off x="327" y="1663"/>
                <a:ext cx="18696"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4" name="文本框 3"/>
            <p:cNvSpPr txBox="1"/>
            <p:nvPr/>
          </p:nvSpPr>
          <p:spPr>
            <a:xfrm>
              <a:off x="327" y="2161"/>
              <a:ext cx="10552"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8" name="椭圆 7"/>
          <p:cNvSpPr/>
          <p:nvPr/>
        </p:nvSpPr>
        <p:spPr>
          <a:xfrm>
            <a:off x="207645" y="1056005"/>
            <a:ext cx="3292475" cy="22669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文本框 6"/>
          <p:cNvSpPr txBox="1"/>
          <p:nvPr/>
        </p:nvSpPr>
        <p:spPr>
          <a:xfrm>
            <a:off x="1441450" y="1627505"/>
            <a:ext cx="8740140" cy="22733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9" name="椭圆 8"/>
          <p:cNvSpPr/>
          <p:nvPr/>
        </p:nvSpPr>
        <p:spPr>
          <a:xfrm>
            <a:off x="2652395" y="1603375"/>
            <a:ext cx="3781425" cy="27178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2651760" y="3317240"/>
            <a:ext cx="496506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椭圆 12"/>
          <p:cNvSpPr/>
          <p:nvPr/>
        </p:nvSpPr>
        <p:spPr>
          <a:xfrm>
            <a:off x="4793615" y="3302000"/>
            <a:ext cx="3070225" cy="2273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文本框 13"/>
          <p:cNvSpPr txBox="1"/>
          <p:nvPr/>
        </p:nvSpPr>
        <p:spPr>
          <a:xfrm>
            <a:off x="835025" y="4986020"/>
            <a:ext cx="4965065" cy="21209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椭圆 14"/>
          <p:cNvSpPr/>
          <p:nvPr/>
        </p:nvSpPr>
        <p:spPr>
          <a:xfrm>
            <a:off x="2112010" y="4991735"/>
            <a:ext cx="3472815" cy="24193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矩形 15"/>
          <p:cNvSpPr/>
          <p:nvPr/>
        </p:nvSpPr>
        <p:spPr>
          <a:xfrm>
            <a:off x="4617085" y="105410"/>
            <a:ext cx="6525895" cy="655320"/>
          </a:xfrm>
          <a:prstGeom prst="rect">
            <a:avLst/>
          </a:prstGeom>
          <a:solidFill>
            <a:srgbClr val="A02B10"/>
          </a:solidFill>
        </p:spPr>
        <p:txBody>
          <a:bodyPr wrap="square" lIns="0" tIns="0" rIns="0" bIns="0" rtlCol="0" anchor="t">
            <a:noAutofit/>
          </a:bodyPr>
          <a:p>
            <a:pPr marL="12700" lvl="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
        <p:nvSpPr>
          <p:cNvPr id="17" name="文本框 16"/>
          <p:cNvSpPr txBox="1"/>
          <p:nvPr/>
        </p:nvSpPr>
        <p:spPr>
          <a:xfrm>
            <a:off x="739775" y="6550660"/>
            <a:ext cx="3781425" cy="323215"/>
          </a:xfrm>
          <a:prstGeom prst="rect">
            <a:avLst/>
          </a:prstGeom>
          <a:noFill/>
          <a:ln>
            <a:solidFill>
              <a:schemeClr val="accent6"/>
            </a:solidFill>
          </a:ln>
        </p:spPr>
        <p:txBody>
          <a:bodyPr wrap="square" rtlCol="0">
            <a:noAutofit/>
          </a:bodyPr>
          <a:p>
            <a:endParaRPr lang="zh-CN" altLang="en-US"/>
          </a:p>
        </p:txBody>
      </p:sp>
      <p:sp>
        <p:nvSpPr>
          <p:cNvPr id="19" name="文本框 18"/>
          <p:cNvSpPr txBox="1"/>
          <p:nvPr/>
        </p:nvSpPr>
        <p:spPr>
          <a:xfrm>
            <a:off x="758825" y="4152265"/>
            <a:ext cx="3858260" cy="257175"/>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0" name="椭圆 19"/>
          <p:cNvSpPr/>
          <p:nvPr/>
        </p:nvSpPr>
        <p:spPr>
          <a:xfrm>
            <a:off x="1231900" y="4154170"/>
            <a:ext cx="3385185" cy="241935"/>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linds(horizont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linds(horizontal)">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3" grpId="0" bldLvl="0" animBg="1"/>
      <p:bldP spid="15" grpId="0" bldLvl="0" animBg="1"/>
      <p:bldP spid="16" grpId="0" bldLvl="0" animBg="1"/>
      <p:bldP spid="17" grpId="0" bldLvl="0" animBg="1"/>
      <p:bldP spid="7" grpId="0" animBg="1"/>
      <p:bldP spid="12" grpId="0" animBg="1"/>
      <p:bldP spid="14" grpId="0" animBg="1"/>
      <p:bldP spid="20" grpId="0" bldLvl="0" animBg="1"/>
      <p:bldP spid="19"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4</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2023·1</a:t>
            </a:r>
            <a:r>
              <a:rPr lang="zh-CN" altLang="en-US" sz="1600" b="1">
                <a:latin typeface="Athelas Regular" panose="02000503000000020003" charset="0"/>
                <a:cs typeface="Athelas Regular" panose="02000503000000020003" charset="0"/>
              </a:rPr>
              <a:t>月浙江卷阅读</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】Live with roommates?  Have friends and family around you?  Chances are that if you’re looking to live a more sustainable lifestyle, not everyone around you will be ready to jump on that bandwagon.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I experienced this when I started switching to a zero waste lifestyle five years ago, as I was living with my parents,  and I continue to experience this with my husband,  as he is not completely zero waste like me. I’ve learned a few things along the way though,  which I hope you’ll find encouraging if you’re doing your best to figure out how you can make the change in a not-always-supportive household.</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zh-CN" alt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Zero waste was a radical lifestyle movement a few years back. I remember showing my parents a video of Bea Johnson</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sharing how cool I thought it would be to buy groceries with jars,  and have so little trash</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A few days later,  I came back with my first jars of zero waste groceries,  and my dad commented on how silly it was for me to carry jars everywhere. It came off as a bit discouraging.</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Yet as the months of reducing waste continued,  I did what I could that was within my own reach. I had my own bedroom,  so I worked on removing things I didn’t need.  Since I had my own toiletries </a:t>
            </a:r>
            <a:r>
              <a:rPr lang="zh-CN" altLang="en-US" sz="1600" b="1">
                <a:latin typeface="Athelas Regular" panose="02000503000000020003" charset="0"/>
                <a:cs typeface="Athelas Regular" panose="02000503000000020003" charset="0"/>
              </a:rPr>
              <a:t>（洗漱用品）</a:t>
            </a:r>
            <a:r>
              <a:rPr lang="en-US" altLang="zh-CN" sz="1600" b="1">
                <a:latin typeface="Athelas Regular" panose="02000503000000020003" charset="0"/>
                <a:cs typeface="Athelas Regular" panose="02000503000000020003" charset="0"/>
              </a:rPr>
              <a:t>,  I was able to start personalising my routine to be more sustainable.  I also offered to cook every so often,  so I portioned out a bit of the cupboard for my own zero waste groceries. Perhaps your household won’t entirely make the switch</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but you may have some control over your own personal spaces to make the changes you desire.</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As you make your lifestyle changes</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you may find yourself wanting to speak up for yourself if others comment on what you’re doing</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which can turn itself into a whole household debate. If you have individuals who are not on board,  your words probably won’t do much and can often leave you feeling more discouraged.</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So here is my advice</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Lead by action.</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1356340"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What is the text mainly about</a:t>
            </a:r>
            <a:r>
              <a:rPr lang="zh-CN" altLang="en-US" sz="2000">
                <a:solidFill>
                  <a:srgbClr val="C00000"/>
                </a:solidFill>
                <a:latin typeface="Times New Roman" panose="02020603050405020304" pitchFamily="18" charset="0"/>
                <a:sym typeface="+mn-ea"/>
              </a:rPr>
              <a:t>？</a:t>
            </a:r>
            <a:endParaRPr lang="zh-CN" altLang="en-US"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A.How to get on well with other family members.        B.How to have one’s own personal space at home.</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C.How to live a zero waste lifestyle in a household.     D.How to control the budget when buying groceries.</a:t>
            </a:r>
            <a:endParaRPr lang="en-US" altLang="zh-CN" sz="2000">
              <a:solidFill>
                <a:srgbClr val="000000"/>
              </a:solidFill>
              <a:latin typeface="Times New Roman" panose="02020603050405020304" pitchFamily="18" charset="0"/>
              <a:sym typeface="+mn-ea"/>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358775" y="21590"/>
          <a:ext cx="11123295" cy="6587490"/>
        </p:xfrm>
        <a:graphic>
          <a:graphicData uri="http://schemas.openxmlformats.org/drawingml/2006/table">
            <a:tbl>
              <a:tblPr/>
              <a:tblGrid>
                <a:gridCol w="2794000"/>
                <a:gridCol w="2035175"/>
                <a:gridCol w="2096770"/>
                <a:gridCol w="2098675"/>
                <a:gridCol w="2098675"/>
              </a:tblGrid>
              <a:tr h="640080">
                <a:tc gridSpan="5">
                  <a:txBody>
                    <a:bodyPr/>
                    <a:p>
                      <a:pPr marL="339090" indent="0" algn="ctr">
                        <a:lnSpc>
                          <a:spcPct val="150000"/>
                        </a:lnSpc>
                        <a:spcBef>
                          <a:spcPct val="0"/>
                        </a:spcBef>
                        <a:spcAft>
                          <a:spcPct val="0"/>
                        </a:spcAft>
                      </a:pPr>
                      <a:r>
                        <a:rPr lang="en-US" altLang="zh-CN" sz="2800" b="1">
                          <a:solidFill>
                            <a:srgbClr val="FF0000"/>
                          </a:solidFill>
                          <a:latin typeface="Times New Roman" panose="02020603050405020304"/>
                          <a:ea typeface="宋体" panose="02010600030101010101" pitchFamily="2" charset="-122"/>
                        </a:rPr>
                        <a:t>2022-202</a:t>
                      </a:r>
                      <a:r>
                        <a:rPr lang="en-US" altLang="zh-CN" sz="2800" b="1">
                          <a:solidFill>
                            <a:srgbClr val="FF0000"/>
                          </a:solidFill>
                          <a:latin typeface="Times New Roman" panose="02020603050405020304"/>
                          <a:ea typeface="Times New Roman" panose="02020603050405020304"/>
                        </a:rPr>
                        <a:t>5</a:t>
                      </a:r>
                      <a:r>
                        <a:rPr lang="zh-CN" sz="2800" b="1">
                          <a:solidFill>
                            <a:srgbClr val="FF0000"/>
                          </a:solidFill>
                          <a:latin typeface="宋体" panose="02010600030101010101" pitchFamily="2" charset="-122"/>
                          <a:ea typeface="宋体" panose="02010600030101010101" pitchFamily="2" charset="-122"/>
                        </a:rPr>
                        <a:t>高考阅读理解考点统计</a:t>
                      </a:r>
                      <a:endParaRPr lang="zh-CN" sz="2800" b="1">
                        <a:solidFill>
                          <a:srgbClr val="FF0000"/>
                        </a:solidFill>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6350" cap="flat" cmpd="sng">
                      <a:solidFill>
                        <a:srgbClr val="000008"/>
                      </a:solidFill>
                      <a:prstDash val="solid"/>
                      <a:headEnd type="none" w="med" len="med"/>
                      <a:tailEnd type="none" w="med" len="med"/>
                    </a:lnB>
                    <a:solidFill>
                      <a:srgbClr val="FFFFFF"/>
                    </a:solidFill>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R>
                      <a:noFill/>
                    </a:lnR>
                    <a:lnT>
                      <a:noFill/>
                    </a:lnT>
                    <a:lnB w="6350" cap="flat" cmpd="sng">
                      <a:solidFill>
                        <a:srgbClr val="000008"/>
                      </a:solidFill>
                      <a:prstDash val="solid"/>
                      <a:headEnd type="none" w="med" len="med"/>
                      <a:tailEnd type="none" w="med" len="med"/>
                    </a:lnB>
                  </a:tcPr>
                </a:tc>
              </a:tr>
              <a:tr h="598170">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卷别</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细节理解题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猜测词义题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推理判断题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c>
                  <a:txBody>
                    <a:bodyPr/>
                    <a:p>
                      <a:pPr marL="339090" indent="0" algn="ctr">
                        <a:lnSpc>
                          <a:spcPct val="150000"/>
                        </a:lnSpc>
                        <a:spcBef>
                          <a:spcPct val="0"/>
                        </a:spcBef>
                        <a:spcAft>
                          <a:spcPct val="0"/>
                        </a:spcAft>
                      </a:pPr>
                      <a:r>
                        <a:rPr lang="zh-CN" sz="1800" b="1">
                          <a:solidFill>
                            <a:srgbClr val="000000"/>
                          </a:solidFill>
                          <a:latin typeface="宋体" panose="02010600030101010101" pitchFamily="2" charset="-122"/>
                          <a:ea typeface="宋体" panose="02010600030101010101" pitchFamily="2" charset="-122"/>
                        </a:rPr>
                        <a:t>主旨大意题</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B6DDE8"/>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Times New Roman" panose="02020603050405020304"/>
                        </a:rPr>
                        <a:t>2025</a:t>
                      </a:r>
                      <a:r>
                        <a:rPr lang="zh-CN" sz="1800" b="1">
                          <a:solidFill>
                            <a:srgbClr val="000000"/>
                          </a:solidFill>
                          <a:latin typeface="Times New Roman" panose="02020603050405020304"/>
                          <a:ea typeface="宋体" panose="02010600030101010101" pitchFamily="2" charset="-122"/>
                        </a:rPr>
                        <a:t>浙江</a:t>
                      </a:r>
                      <a:r>
                        <a:rPr lang="en-US" altLang="zh-CN" sz="1800" b="1">
                          <a:solidFill>
                            <a:srgbClr val="000000"/>
                          </a:solidFill>
                          <a:latin typeface="Times New Roman" panose="02020603050405020304"/>
                          <a:ea typeface="Times New Roman" panose="02020603050405020304"/>
                        </a:rPr>
                        <a:t>1</a:t>
                      </a:r>
                      <a:r>
                        <a:rPr lang="zh-CN" sz="1800" b="1">
                          <a:solidFill>
                            <a:srgbClr val="000000"/>
                          </a:solidFill>
                          <a:latin typeface="Times New Roman" panose="02020603050405020304"/>
                          <a:ea typeface="宋体" panose="02010600030101010101" pitchFamily="2" charset="-122"/>
                        </a:rPr>
                        <a:t>月卷</a:t>
                      </a:r>
                      <a:endParaRPr lang="zh-CN" sz="1800" b="1">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5</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1</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7</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Times New Roman" panose="02020603050405020304"/>
                        </a:rPr>
                        <a:t>2</a:t>
                      </a:r>
                      <a:endParaRPr lang="en-US" altLang="zh-CN" sz="1800">
                        <a:solidFill>
                          <a:srgbClr val="FF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Times New Roman" panose="02020603050405020304"/>
                        </a:rPr>
                        <a:t>2025</a:t>
                      </a:r>
                      <a:r>
                        <a:rPr lang="zh-CN" sz="1800" b="1">
                          <a:solidFill>
                            <a:srgbClr val="000000"/>
                          </a:solidFill>
                          <a:latin typeface="Times New Roman" panose="02020603050405020304"/>
                          <a:ea typeface="宋体" panose="02010600030101010101" pitchFamily="2" charset="-122"/>
                        </a:rPr>
                        <a:t>八省联考卷</a:t>
                      </a:r>
                      <a:endParaRPr lang="zh-CN" sz="1800" b="1">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9</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1</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Times New Roman" panose="02020603050405020304"/>
                        </a:rPr>
                        <a:t>4</a:t>
                      </a:r>
                      <a:endParaRPr lang="en-US" altLang="zh-CN" sz="1800">
                        <a:solidFill>
                          <a:srgbClr val="00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Times New Roman" panose="02020603050405020304"/>
                        </a:rPr>
                        <a:t>1</a:t>
                      </a:r>
                      <a:endParaRPr lang="en-US" altLang="zh-CN" sz="1800">
                        <a:solidFill>
                          <a:srgbClr val="FF0000"/>
                        </a:solidFill>
                        <a:latin typeface="Times New Roman" panose="02020603050405020304"/>
                        <a:ea typeface="Times New Roman" panose="02020603050405020304"/>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9</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9</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2</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新课标</a:t>
                      </a:r>
                      <a:r>
                        <a:rPr lang="en-US" altLang="zh-CN" sz="1800" b="1">
                          <a:solidFill>
                            <a:srgbClr val="000000"/>
                          </a:solidFill>
                          <a:latin typeface="Times New Roman" panose="02020603050405020304"/>
                          <a:ea typeface="宋体" panose="02010600030101010101" pitchFamily="2" charset="-122"/>
                        </a:rPr>
                        <a:t>II</a:t>
                      </a:r>
                      <a:r>
                        <a:rPr lang="zh-CN" sz="1800" b="1">
                          <a:solidFill>
                            <a:srgbClr val="000000"/>
                          </a:solidFill>
                          <a:latin typeface="宋体" panose="02010600030101010101" pitchFamily="2" charset="-122"/>
                          <a:ea typeface="宋体" panose="02010600030101010101" pitchFamily="2" charset="-122"/>
                        </a:rPr>
                        <a:t>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2</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4</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2024</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7</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6</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5</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2023</a:t>
                      </a:r>
                      <a:r>
                        <a:rPr lang="zh-CN" sz="1800" b="1">
                          <a:solidFill>
                            <a:srgbClr val="000000"/>
                          </a:solidFill>
                          <a:latin typeface="宋体" panose="02010600030101010101" pitchFamily="2" charset="-122"/>
                          <a:ea typeface="宋体" panose="02010600030101010101" pitchFamily="2" charset="-122"/>
                        </a:rPr>
                        <a:t>全国乙卷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5</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全国甲卷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8</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3</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3</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r h="411480">
                <a:tc>
                  <a:txBody>
                    <a:bodyPr/>
                    <a:p>
                      <a:pPr marL="339090" indent="0" algn="ctr">
                        <a:lnSpc>
                          <a:spcPct val="150000"/>
                        </a:lnSpc>
                        <a:spcBef>
                          <a:spcPct val="0"/>
                        </a:spcBef>
                        <a:spcAft>
                          <a:spcPct val="0"/>
                        </a:spcAft>
                      </a:pPr>
                      <a:r>
                        <a:rPr lang="en-US" altLang="zh-CN" sz="1800" b="1">
                          <a:solidFill>
                            <a:srgbClr val="000000"/>
                          </a:solidFill>
                          <a:latin typeface="Times New Roman" panose="02020603050405020304"/>
                          <a:ea typeface="宋体" panose="02010600030101010101" pitchFamily="2" charset="-122"/>
                        </a:rPr>
                        <a:t>2022</a:t>
                      </a:r>
                      <a:r>
                        <a:rPr lang="zh-CN" sz="1800" b="1">
                          <a:solidFill>
                            <a:srgbClr val="000000"/>
                          </a:solidFill>
                          <a:latin typeface="宋体" panose="02010600030101010101" pitchFamily="2" charset="-122"/>
                          <a:ea typeface="宋体" panose="02010600030101010101" pitchFamily="2" charset="-122"/>
                        </a:rPr>
                        <a:t>全国乙卷</a:t>
                      </a:r>
                      <a:endParaRPr lang="zh-CN" sz="1800" b="1">
                        <a:solidFill>
                          <a:srgbClr val="000000"/>
                        </a:solidFill>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BD4B4"/>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10</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1</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FFFFFF"/>
                    </a:solidFill>
                  </a:tcPr>
                </a:tc>
                <a:tc>
                  <a:txBody>
                    <a:bodyPr/>
                    <a:p>
                      <a:pPr marL="339090" indent="0" algn="ctr">
                        <a:lnSpc>
                          <a:spcPct val="150000"/>
                        </a:lnSpc>
                        <a:spcBef>
                          <a:spcPct val="0"/>
                        </a:spcBef>
                        <a:spcAft>
                          <a:spcPct val="0"/>
                        </a:spcAft>
                      </a:pPr>
                      <a:r>
                        <a:rPr lang="en-US" altLang="zh-CN" sz="1800">
                          <a:solidFill>
                            <a:srgbClr val="000000"/>
                          </a:solidFill>
                          <a:latin typeface="Times New Roman" panose="02020603050405020304"/>
                          <a:ea typeface="宋体" panose="02010600030101010101" pitchFamily="2" charset="-122"/>
                        </a:rPr>
                        <a:t>3</a:t>
                      </a:r>
                      <a:endParaRPr lang="en-US" altLang="zh-CN" sz="1800">
                        <a:solidFill>
                          <a:srgbClr val="00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339090" indent="0" algn="ctr">
                        <a:lnSpc>
                          <a:spcPct val="150000"/>
                        </a:lnSpc>
                        <a:spcBef>
                          <a:spcPct val="0"/>
                        </a:spcBef>
                        <a:spcAft>
                          <a:spcPct val="0"/>
                        </a:spcAft>
                      </a:pPr>
                      <a:r>
                        <a:rPr lang="en-US" altLang="zh-CN" sz="1800">
                          <a:solidFill>
                            <a:srgbClr val="FF0000"/>
                          </a:solidFill>
                          <a:latin typeface="Times New Roman" panose="02020603050405020304"/>
                          <a:ea typeface="宋体" panose="02010600030101010101" pitchFamily="2" charset="-122"/>
                        </a:rPr>
                        <a:t>1</a:t>
                      </a:r>
                      <a:endParaRPr lang="en-US" altLang="zh-CN" sz="1800">
                        <a:solidFill>
                          <a:srgbClr val="FF0000"/>
                        </a:solidFill>
                        <a:latin typeface="Times New Roman" panose="02020603050405020304"/>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solidFill>
                      <a:srgbClr val="D6E3BC"/>
                    </a:solidFill>
                  </a:tcPr>
                </a:tc>
              </a:tr>
            </a:tbl>
          </a:graphicData>
        </a:graphic>
      </p:graphicFrame>
      <p:sp>
        <p:nvSpPr>
          <p:cNvPr id="2" name="圆角矩形 1"/>
          <p:cNvSpPr/>
          <p:nvPr/>
        </p:nvSpPr>
        <p:spPr>
          <a:xfrm>
            <a:off x="9721215" y="683260"/>
            <a:ext cx="1706245" cy="5925820"/>
          </a:xfrm>
          <a:prstGeom prst="roundRect">
            <a:avLst/>
          </a:prstGeom>
          <a:noFill/>
          <a:ln w="28575" cap="flat" cmpd="sng">
            <a:solidFill>
              <a:srgbClr val="FF0000"/>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文本框 17"/>
          <p:cNvSpPr txBox="1"/>
          <p:nvPr/>
        </p:nvSpPr>
        <p:spPr>
          <a:xfrm>
            <a:off x="404495" y="0"/>
            <a:ext cx="2815590"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4.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巩固训练</a:t>
            </a:r>
            <a:r>
              <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rPr>
              <a:t>4</a:t>
            </a:r>
            <a:endParaRPr lang="en-US" altLang="zh-CN"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6" name="文本框 5"/>
          <p:cNvSpPr txBox="1"/>
          <p:nvPr/>
        </p:nvSpPr>
        <p:spPr>
          <a:xfrm>
            <a:off x="207645" y="692785"/>
            <a:ext cx="11871960" cy="5122545"/>
          </a:xfrm>
          <a:prstGeom prst="rect">
            <a:avLst/>
          </a:prstGeom>
          <a:noFill/>
        </p:spPr>
        <p:txBody>
          <a:bodyPr wrap="square" rtlCol="0">
            <a:noAutofit/>
          </a:bodyPr>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sym typeface="+mn-ea"/>
              </a:rPr>
              <a:t>       </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2023·1</a:t>
            </a:r>
            <a:r>
              <a:rPr lang="zh-CN" altLang="en-US" sz="1600" b="1">
                <a:latin typeface="Athelas Regular" panose="02000503000000020003" charset="0"/>
                <a:cs typeface="Athelas Regular" panose="02000503000000020003" charset="0"/>
              </a:rPr>
              <a:t>月浙江卷阅读</a:t>
            </a:r>
            <a:r>
              <a:rPr lang="en-US" altLang="zh-CN" sz="1600" b="1">
                <a:latin typeface="Athelas Regular" panose="02000503000000020003" charset="0"/>
                <a:cs typeface="Athelas Regular" panose="02000503000000020003" charset="0"/>
              </a:rPr>
              <a:t>B</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】Live with roommates?  Have friends and family around you?  Chances are that if you’re looking to live a more sustainable lifestyle, not everyone around you will be ready to jump on that bandwagon.</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I experienced this when I started switching to</a:t>
            </a:r>
            <a:r>
              <a:rPr lang="en-US" altLang="zh-CN" sz="1600" b="1">
                <a:solidFill>
                  <a:srgbClr val="C00000"/>
                </a:solidFill>
                <a:latin typeface="Athelas Regular" panose="02000503000000020003" charset="0"/>
                <a:cs typeface="Athelas Regular" panose="02000503000000020003" charset="0"/>
              </a:rPr>
              <a:t> a zero waste lifestyle</a:t>
            </a:r>
            <a:r>
              <a:rPr lang="en-US" altLang="zh-CN" sz="1600" b="1">
                <a:latin typeface="Athelas Regular" panose="02000503000000020003" charset="0"/>
                <a:cs typeface="Athelas Regular" panose="02000503000000020003" charset="0"/>
              </a:rPr>
              <a:t> five years ago, as I was living with my parents,  and I continue to experience this with my husband,  as he is not completely</a:t>
            </a:r>
            <a:r>
              <a:rPr lang="en-US" altLang="zh-CN" sz="1600" b="1">
                <a:solidFill>
                  <a:srgbClr val="C00000"/>
                </a:solidFill>
                <a:latin typeface="Athelas Regular" panose="02000503000000020003" charset="0"/>
                <a:cs typeface="Athelas Regular" panose="02000503000000020003" charset="0"/>
              </a:rPr>
              <a:t> zero waste </a:t>
            </a:r>
            <a:r>
              <a:rPr lang="en-US" altLang="zh-CN" sz="1600" b="1">
                <a:latin typeface="Athelas Regular" panose="02000503000000020003" charset="0"/>
                <a:cs typeface="Athelas Regular" panose="02000503000000020003" charset="0"/>
              </a:rPr>
              <a:t>like me. I’ve learned a few things along the way though,  which I hope you’ll find encouraging if you’re doing your best to figure out how you can make the change</a:t>
            </a:r>
            <a:r>
              <a:rPr lang="en-US" altLang="zh-CN" sz="1600" b="1">
                <a:solidFill>
                  <a:srgbClr val="C00000"/>
                </a:solidFill>
                <a:latin typeface="Athelas Regular" panose="02000503000000020003" charset="0"/>
                <a:cs typeface="Athelas Regular" panose="02000503000000020003" charset="0"/>
              </a:rPr>
              <a:t> in a not-always-supportive household.</a:t>
            </a:r>
            <a:endParaRPr lang="en-US" altLang="zh-CN" sz="1600" b="1">
              <a:solidFill>
                <a:srgbClr val="C00000"/>
              </a:solidFill>
              <a:latin typeface="Athelas Regular" panose="02000503000000020003" charset="0"/>
              <a:cs typeface="Athelas Regular" panose="02000503000000020003" charset="0"/>
            </a:endParaRPr>
          </a:p>
          <a:p>
            <a:pPr algn="just">
              <a:lnSpc>
                <a:spcPct val="115000"/>
              </a:lnSpc>
              <a:spcBef>
                <a:spcPts val="0"/>
              </a:spcBef>
              <a:spcAft>
                <a:spcPts val="0"/>
              </a:spcAft>
            </a:pPr>
            <a:r>
              <a:rPr lang="zh-CN" altLang="en-US" sz="1600" b="1">
                <a:latin typeface="Athelas Regular" panose="02000503000000020003" charset="0"/>
                <a:cs typeface="Athelas Regular" panose="02000503000000020003" charset="0"/>
              </a:rPr>
              <a:t>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was a radical </a:t>
            </a:r>
            <a:r>
              <a:rPr lang="en-US" altLang="zh-CN" sz="1600" b="1">
                <a:solidFill>
                  <a:srgbClr val="C00000"/>
                </a:solidFill>
                <a:latin typeface="Athelas Regular" panose="02000503000000020003" charset="0"/>
                <a:cs typeface="Athelas Regular" panose="02000503000000020003" charset="0"/>
              </a:rPr>
              <a:t>lifestyle </a:t>
            </a:r>
            <a:r>
              <a:rPr lang="en-US" altLang="zh-CN" sz="1600" b="1">
                <a:latin typeface="Athelas Regular" panose="02000503000000020003" charset="0"/>
                <a:cs typeface="Athelas Regular" panose="02000503000000020003" charset="0"/>
              </a:rPr>
              <a:t>movement a few years back. I remember showing my parents a video of Bea Johnson</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sharing how cool I thought it would be to buy groceries with jars,  and have so little trash</a:t>
            </a:r>
            <a:r>
              <a:rPr lang="zh-CN" altLang="en-US" sz="1600" b="1">
                <a:latin typeface="Athelas Regular" panose="02000503000000020003" charset="0"/>
                <a:cs typeface="Athelas Regular" panose="02000503000000020003" charset="0"/>
              </a:rPr>
              <a:t>！</a:t>
            </a:r>
            <a:r>
              <a:rPr lang="en-US" altLang="zh-CN" sz="1600" b="1">
                <a:latin typeface="Athelas Regular" panose="02000503000000020003" charset="0"/>
                <a:cs typeface="Athelas Regular" panose="02000503000000020003" charset="0"/>
              </a:rPr>
              <a:t> A few days later,  I came back with my first jars of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groceries,  and my dad commented on how silly it was for me to carry jars everywhere. It came off as a bit discouraging.</a:t>
            </a:r>
            <a:endParaRPr lang="en-US" altLang="zh-CN" sz="1600" b="1">
              <a:latin typeface="Athelas Regular" panose="02000503000000020003" charset="0"/>
              <a:cs typeface="Athelas Regular" panose="02000503000000020003" charset="0"/>
            </a:endParaRPr>
          </a:p>
          <a:p>
            <a:pPr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Yet as the months of reducing waste continued,  I did what I could that was within my own reach. I had my own bedroom,  so I worked on removing things I didn’t need.  Since I had my own toiletries </a:t>
            </a:r>
            <a:r>
              <a:rPr lang="zh-CN" altLang="en-US" sz="1600" b="1">
                <a:latin typeface="Athelas Regular" panose="02000503000000020003" charset="0"/>
                <a:cs typeface="Athelas Regular" panose="02000503000000020003" charset="0"/>
              </a:rPr>
              <a:t>（洗漱用品）</a:t>
            </a:r>
            <a:r>
              <a:rPr lang="en-US" altLang="zh-CN" sz="1600" b="1">
                <a:latin typeface="Athelas Regular" panose="02000503000000020003" charset="0"/>
                <a:cs typeface="Athelas Regular" panose="02000503000000020003" charset="0"/>
              </a:rPr>
              <a:t>,  I was able to start personalising my routine to be more </a:t>
            </a:r>
            <a:r>
              <a:rPr lang="en-US" altLang="zh-CN" sz="1600" b="1">
                <a:solidFill>
                  <a:srgbClr val="C00000"/>
                </a:solidFill>
                <a:latin typeface="Athelas Regular" panose="02000503000000020003" charset="0"/>
                <a:cs typeface="Athelas Regular" panose="02000503000000020003" charset="0"/>
              </a:rPr>
              <a:t>sustainable</a:t>
            </a:r>
            <a:r>
              <a:rPr lang="en-US" altLang="zh-CN" sz="1600" b="1">
                <a:latin typeface="Athelas Regular" panose="02000503000000020003" charset="0"/>
                <a:cs typeface="Athelas Regular" panose="02000503000000020003" charset="0"/>
              </a:rPr>
              <a:t>.  I also offered to cook every so often,  so I portioned out a bit of the cupboard for my own </a:t>
            </a:r>
            <a:r>
              <a:rPr lang="en-US" altLang="zh-CN" sz="1600" b="1">
                <a:solidFill>
                  <a:srgbClr val="C00000"/>
                </a:solidFill>
                <a:latin typeface="Athelas Regular" panose="02000503000000020003" charset="0"/>
                <a:cs typeface="Athelas Regular" panose="02000503000000020003" charset="0"/>
              </a:rPr>
              <a:t>zero waste </a:t>
            </a:r>
            <a:r>
              <a:rPr lang="en-US" altLang="zh-CN" sz="1600" b="1">
                <a:latin typeface="Athelas Regular" panose="02000503000000020003" charset="0"/>
                <a:cs typeface="Athelas Regular" panose="02000503000000020003" charset="0"/>
              </a:rPr>
              <a:t>groceries. Perhaps your </a:t>
            </a:r>
            <a:r>
              <a:rPr lang="en-US" altLang="zh-CN" sz="1600" b="1">
                <a:solidFill>
                  <a:srgbClr val="C00000"/>
                </a:solidFill>
                <a:latin typeface="Athelas Regular" panose="02000503000000020003" charset="0"/>
                <a:cs typeface="Athelas Regular" panose="02000503000000020003" charset="0"/>
              </a:rPr>
              <a:t>household </a:t>
            </a:r>
            <a:r>
              <a:rPr lang="en-US" altLang="zh-CN" sz="1600" b="1">
                <a:latin typeface="Athelas Regular" panose="02000503000000020003" charset="0"/>
                <a:cs typeface="Athelas Regular" panose="02000503000000020003" charset="0"/>
              </a:rPr>
              <a:t>won’t entirely make the switch</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but you may have some control over your own personal spaces to make the changes you desire.</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As you make your </a:t>
            </a:r>
            <a:r>
              <a:rPr lang="en-US" altLang="zh-CN" sz="1600" b="1">
                <a:solidFill>
                  <a:srgbClr val="C00000"/>
                </a:solidFill>
                <a:latin typeface="Athelas Regular" panose="02000503000000020003" charset="0"/>
                <a:cs typeface="Athelas Regular" panose="02000503000000020003" charset="0"/>
              </a:rPr>
              <a:t>lifestyle </a:t>
            </a:r>
            <a:r>
              <a:rPr lang="en-US" altLang="zh-CN" sz="1600" b="1">
                <a:latin typeface="Athelas Regular" panose="02000503000000020003" charset="0"/>
                <a:cs typeface="Athelas Regular" panose="02000503000000020003" charset="0"/>
              </a:rPr>
              <a:t>changes</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you may find yourself wanting to speak up for yourself  if others comment on what you’re doing</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which can turn itself into a whole </a:t>
            </a:r>
            <a:r>
              <a:rPr lang="en-US" altLang="zh-CN" sz="1600" b="1">
                <a:solidFill>
                  <a:srgbClr val="C00000"/>
                </a:solidFill>
                <a:latin typeface="Athelas Regular" panose="02000503000000020003" charset="0"/>
                <a:cs typeface="Athelas Regular" panose="02000503000000020003" charset="0"/>
              </a:rPr>
              <a:t>household </a:t>
            </a:r>
            <a:r>
              <a:rPr lang="en-US" altLang="zh-CN" sz="1600" b="1">
                <a:latin typeface="Athelas Regular" panose="02000503000000020003" charset="0"/>
                <a:cs typeface="Athelas Regular" panose="02000503000000020003" charset="0"/>
              </a:rPr>
              <a:t>debate. If you have individuals who are not on board,  your words probably won’t do much and can often leave you feeling more discouraged.</a:t>
            </a:r>
            <a:endParaRPr lang="en-US" altLang="zh-CN" sz="1600" b="1">
              <a:latin typeface="Athelas Regular" panose="02000503000000020003" charset="0"/>
              <a:cs typeface="Athelas Regular" panose="02000503000000020003" charset="0"/>
            </a:endParaRPr>
          </a:p>
          <a:p>
            <a:pPr indent="457200" algn="just">
              <a:lnSpc>
                <a:spcPct val="115000"/>
              </a:lnSpc>
              <a:spcBef>
                <a:spcPts val="0"/>
              </a:spcBef>
              <a:spcAft>
                <a:spcPts val="0"/>
              </a:spcAft>
            </a:pPr>
            <a:r>
              <a:rPr lang="en-US" altLang="zh-CN" sz="1600" b="1">
                <a:latin typeface="Athelas Regular" panose="02000503000000020003" charset="0"/>
                <a:cs typeface="Athelas Regular" panose="02000503000000020003" charset="0"/>
              </a:rPr>
              <a:t>So here is my advice</a:t>
            </a:r>
            <a:r>
              <a:rPr lang="en-US" sz="1600" b="1">
                <a:latin typeface="Athelas Regular" panose="02000503000000020003" charset="0"/>
                <a:cs typeface="Athelas Regular" panose="02000503000000020003" charset="0"/>
              </a:rPr>
              <a:t>: </a:t>
            </a:r>
            <a:r>
              <a:rPr lang="en-US" altLang="zh-CN" sz="1600" b="1">
                <a:latin typeface="Athelas Regular" panose="02000503000000020003" charset="0"/>
                <a:cs typeface="Athelas Regular" panose="02000503000000020003" charset="0"/>
              </a:rPr>
              <a:t>Lead by action.</a:t>
            </a:r>
            <a:endParaRPr lang="en-US" altLang="zh-CN" sz="1600" b="1">
              <a:latin typeface="Athelas Regular" panose="02000503000000020003" charset="0"/>
              <a:cs typeface="Athelas Regular" panose="02000503000000020003" charset="0"/>
            </a:endParaRPr>
          </a:p>
        </p:txBody>
      </p:sp>
      <p:sp>
        <p:nvSpPr>
          <p:cNvPr id="10" name="文本框 9"/>
          <p:cNvSpPr txBox="1"/>
          <p:nvPr/>
        </p:nvSpPr>
        <p:spPr>
          <a:xfrm>
            <a:off x="404495" y="5831205"/>
            <a:ext cx="11356340" cy="995045"/>
          </a:xfrm>
          <a:prstGeom prst="rect">
            <a:avLst/>
          </a:prstGeom>
          <a:solidFill>
            <a:schemeClr val="accent4">
              <a:lumMod val="40000"/>
              <a:lumOff val="60000"/>
            </a:schemeClr>
          </a:solidFill>
        </p:spPr>
        <p:txBody>
          <a:bodyPr wrap="square" rtlCol="0" anchor="t">
            <a:noAutofit/>
          </a:bodyPr>
          <a:p>
            <a:pPr algn="just">
              <a:lnSpc>
                <a:spcPct val="110000"/>
              </a:lnSpc>
              <a:spcBef>
                <a:spcPts val="0"/>
              </a:spcBef>
              <a:spcAft>
                <a:spcPts val="0"/>
              </a:spcAft>
            </a:pPr>
            <a:r>
              <a:rPr lang="en-US" altLang="zh-CN" sz="2000">
                <a:solidFill>
                  <a:srgbClr val="C00000"/>
                </a:solidFill>
                <a:latin typeface="Times New Roman" panose="02020603050405020304" pitchFamily="18" charset="0"/>
                <a:sym typeface="+mn-ea"/>
              </a:rPr>
              <a:t>What is the text mainly about</a:t>
            </a:r>
            <a:r>
              <a:rPr lang="zh-CN" altLang="en-US" sz="2000">
                <a:solidFill>
                  <a:srgbClr val="C00000"/>
                </a:solidFill>
                <a:latin typeface="Times New Roman" panose="02020603050405020304" pitchFamily="18" charset="0"/>
                <a:sym typeface="+mn-ea"/>
              </a:rPr>
              <a:t>？</a:t>
            </a:r>
            <a:endParaRPr lang="zh-CN" altLang="en-US" sz="2000">
              <a:solidFill>
                <a:srgbClr val="C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A.How to get on well with other family members.        B.How to have one’s own personal space at home.</a:t>
            </a:r>
            <a:endParaRPr lang="en-US" altLang="zh-CN" sz="2000">
              <a:solidFill>
                <a:srgbClr val="000000"/>
              </a:solidFill>
              <a:latin typeface="Times New Roman" panose="02020603050405020304" pitchFamily="18" charset="0"/>
              <a:sym typeface="+mn-ea"/>
            </a:endParaRPr>
          </a:p>
          <a:p>
            <a:pPr algn="just">
              <a:lnSpc>
                <a:spcPct val="110000"/>
              </a:lnSpc>
              <a:spcBef>
                <a:spcPts val="0"/>
              </a:spcBef>
              <a:spcAft>
                <a:spcPts val="0"/>
              </a:spcAft>
            </a:pPr>
            <a:r>
              <a:rPr lang="en-US" altLang="zh-CN" sz="2000">
                <a:solidFill>
                  <a:srgbClr val="000000"/>
                </a:solidFill>
                <a:latin typeface="Times New Roman" panose="02020603050405020304" pitchFamily="18" charset="0"/>
                <a:sym typeface="+mn-ea"/>
              </a:rPr>
              <a:t>C.How to live a zero waste lifestyle in a household.     D.How to control the budget when buying groceries.</a:t>
            </a:r>
            <a:endParaRPr lang="en-US" altLang="zh-CN" sz="2000">
              <a:solidFill>
                <a:srgbClr val="000000"/>
              </a:solidFill>
              <a:latin typeface="Times New Roman" panose="02020603050405020304" pitchFamily="18" charset="0"/>
              <a:sym typeface="+mn-ea"/>
            </a:endParaRPr>
          </a:p>
        </p:txBody>
      </p:sp>
      <p:grpSp>
        <p:nvGrpSpPr>
          <p:cNvPr id="4" name="组合 3"/>
          <p:cNvGrpSpPr/>
          <p:nvPr/>
        </p:nvGrpSpPr>
        <p:grpSpPr>
          <a:xfrm>
            <a:off x="207645" y="784860"/>
            <a:ext cx="11871960" cy="498475"/>
            <a:chOff x="327" y="1236"/>
            <a:chExt cx="18696" cy="785"/>
          </a:xfrm>
        </p:grpSpPr>
        <p:sp>
          <p:nvSpPr>
            <p:cNvPr id="2" name="文本框 1"/>
            <p:cNvSpPr txBox="1"/>
            <p:nvPr/>
          </p:nvSpPr>
          <p:spPr>
            <a:xfrm>
              <a:off x="327" y="1663"/>
              <a:ext cx="13966"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3" name="文本框 2"/>
            <p:cNvSpPr txBox="1"/>
            <p:nvPr/>
          </p:nvSpPr>
          <p:spPr>
            <a:xfrm>
              <a:off x="13785" y="1236"/>
              <a:ext cx="5238"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9" name="椭圆 8"/>
          <p:cNvSpPr/>
          <p:nvPr/>
        </p:nvSpPr>
        <p:spPr>
          <a:xfrm>
            <a:off x="1206500" y="1011555"/>
            <a:ext cx="2014220" cy="3162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11" name="组合 10"/>
          <p:cNvGrpSpPr/>
          <p:nvPr/>
        </p:nvGrpSpPr>
        <p:grpSpPr>
          <a:xfrm>
            <a:off x="207645" y="1631950"/>
            <a:ext cx="11871325" cy="786130"/>
            <a:chOff x="327" y="2974"/>
            <a:chExt cx="18695" cy="1238"/>
          </a:xfrm>
        </p:grpSpPr>
        <p:sp>
          <p:nvSpPr>
            <p:cNvPr id="5" name="文本框 4"/>
            <p:cNvSpPr txBox="1"/>
            <p:nvPr/>
          </p:nvSpPr>
          <p:spPr>
            <a:xfrm>
              <a:off x="11962" y="2974"/>
              <a:ext cx="7060" cy="358"/>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7" name="文本框 6"/>
            <p:cNvSpPr txBox="1"/>
            <p:nvPr/>
          </p:nvSpPr>
          <p:spPr>
            <a:xfrm>
              <a:off x="327" y="3382"/>
              <a:ext cx="18695" cy="407"/>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8" name="文本框 7"/>
            <p:cNvSpPr txBox="1"/>
            <p:nvPr/>
          </p:nvSpPr>
          <p:spPr>
            <a:xfrm>
              <a:off x="327" y="3852"/>
              <a:ext cx="1573" cy="360"/>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12" name="椭圆 11"/>
          <p:cNvSpPr/>
          <p:nvPr/>
        </p:nvSpPr>
        <p:spPr>
          <a:xfrm>
            <a:off x="11231245" y="1576705"/>
            <a:ext cx="738505" cy="316865"/>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16" name="组合 15"/>
          <p:cNvGrpSpPr/>
          <p:nvPr/>
        </p:nvGrpSpPr>
        <p:grpSpPr>
          <a:xfrm>
            <a:off x="209550" y="3855085"/>
            <a:ext cx="11870690" cy="842010"/>
            <a:chOff x="330" y="6025"/>
            <a:chExt cx="18694" cy="1326"/>
          </a:xfrm>
        </p:grpSpPr>
        <p:sp>
          <p:nvSpPr>
            <p:cNvPr id="13" name="文本框 12"/>
            <p:cNvSpPr txBox="1"/>
            <p:nvPr/>
          </p:nvSpPr>
          <p:spPr>
            <a:xfrm>
              <a:off x="330" y="6519"/>
              <a:ext cx="18695" cy="359"/>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文本框 13"/>
            <p:cNvSpPr txBox="1"/>
            <p:nvPr/>
          </p:nvSpPr>
          <p:spPr>
            <a:xfrm>
              <a:off x="17449" y="6025"/>
              <a:ext cx="1573" cy="423"/>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文本框 14"/>
            <p:cNvSpPr txBox="1"/>
            <p:nvPr/>
          </p:nvSpPr>
          <p:spPr>
            <a:xfrm>
              <a:off x="477" y="6993"/>
              <a:ext cx="1573" cy="358"/>
            </a:xfrm>
            <a:prstGeom prst="rect">
              <a:avLst/>
            </a:prstGeom>
            <a:solidFill>
              <a:schemeClr val="accent6">
                <a:lumMod val="20000"/>
                <a:lumOff val="80000"/>
                <a:alpha val="61000"/>
              </a:schemeClr>
            </a:solidFill>
          </p:spPr>
          <p:txBody>
            <a:bodyPr wrap="square" rtlCol="0">
              <a:noAutofit/>
            </a:bodyPr>
            <a:p>
              <a:endParaRPr lang="zh-CN" altLang="en-US"/>
            </a:p>
          </p:txBody>
        </p:sp>
      </p:grpSp>
      <p:sp>
        <p:nvSpPr>
          <p:cNvPr id="17" name="椭圆 16"/>
          <p:cNvSpPr/>
          <p:nvPr/>
        </p:nvSpPr>
        <p:spPr>
          <a:xfrm>
            <a:off x="4386580" y="4107815"/>
            <a:ext cx="738505" cy="316865"/>
          </a:xfrm>
          <a:prstGeom prst="ellipse">
            <a:avLst/>
          </a:prstGeom>
          <a:noFill/>
          <a:ln w="28575" cap="flat" cmpd="sng">
            <a:solidFill>
              <a:srgbClr val="1331F5"/>
            </a:solidFill>
            <a:prstDash val="solid"/>
            <a:miter lim="800000"/>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椭圆 21"/>
          <p:cNvSpPr/>
          <p:nvPr/>
        </p:nvSpPr>
        <p:spPr>
          <a:xfrm>
            <a:off x="2168525" y="6550025"/>
            <a:ext cx="2014220" cy="31623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3" name="文本框 22"/>
          <p:cNvSpPr txBox="1"/>
          <p:nvPr/>
        </p:nvSpPr>
        <p:spPr>
          <a:xfrm>
            <a:off x="655955" y="5588000"/>
            <a:ext cx="3326130" cy="22733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24" name="文本框 23"/>
          <p:cNvSpPr txBox="1"/>
          <p:nvPr/>
        </p:nvSpPr>
        <p:spPr>
          <a:xfrm>
            <a:off x="404495" y="6539865"/>
            <a:ext cx="5464810" cy="316865"/>
          </a:xfrm>
          <a:prstGeom prst="rect">
            <a:avLst/>
          </a:prstGeom>
          <a:noFill/>
          <a:ln>
            <a:solidFill>
              <a:schemeClr val="accent6"/>
            </a:solidFill>
          </a:ln>
        </p:spPr>
        <p:txBody>
          <a:bodyPr wrap="square" rtlCol="0">
            <a:noAutofit/>
          </a:bodyPr>
          <a:p>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22"/>
                                        </p:tgtEl>
                                      </p:cBhvr>
                                    </p:animEffect>
                                    <p:set>
                                      <p:cBhvr>
                                        <p:cTn id="47" dur="1" fill="hold">
                                          <p:stCondLst>
                                            <p:cond delay="499"/>
                                          </p:stCondLst>
                                        </p:cTn>
                                        <p:tgtEl>
                                          <p:spTgt spid="2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2" grpId="0" bldLvl="0" animBg="1"/>
      <p:bldP spid="17" grpId="0" bldLvl="0" animBg="1"/>
      <p:bldP spid="22" grpId="0" bldLvl="0" animBg="1"/>
      <p:bldP spid="23" grpId="0" animBg="1"/>
      <p:bldP spid="24" grpId="0" bldLvl="0" animBg="1"/>
      <p:bldP spid="22"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09800" y="3208655"/>
            <a:ext cx="3128645" cy="541020"/>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lstStyle/>
          <a:p/>
        </p:txBody>
      </p:sp>
      <p:sp>
        <p:nvSpPr>
          <p:cNvPr id="7" name="object 7"/>
          <p:cNvSpPr txBox="1"/>
          <p:nvPr/>
        </p:nvSpPr>
        <p:spPr>
          <a:xfrm>
            <a:off x="2266315" y="3305810"/>
            <a:ext cx="3454400" cy="381635"/>
          </a:xfrm>
          <a:prstGeom prst="rect">
            <a:avLst/>
          </a:prstGeom>
        </p:spPr>
        <p:txBody>
          <a:bodyPr vert="horz" wrap="square" lIns="0" tIns="12700" rIns="0" bIns="0" rtlCol="0">
            <a:spAutoFit/>
          </a:bodyPr>
          <a:lstStyle/>
          <a:p>
            <a:pPr marL="12700">
              <a:lnSpc>
                <a:spcPct val="100000"/>
              </a:lnSpc>
              <a:spcBef>
                <a:spcPts val="100"/>
              </a:spcBef>
            </a:pPr>
            <a:r>
              <a:rPr lang="zh-CN" sz="2400" b="1">
                <a:solidFill>
                  <a:srgbClr val="FFFFFF"/>
                </a:solidFill>
                <a:latin typeface="Times New Roman" panose="02020603050405020304"/>
                <a:cs typeface="Times New Roman" panose="02020603050405020304"/>
              </a:rPr>
              <a:t>第二步</a:t>
            </a:r>
            <a:r>
              <a:rPr lang="en-US" altLang="zh-CN" sz="2400" b="1">
                <a:solidFill>
                  <a:srgbClr val="FFFFFF"/>
                </a:solidFill>
                <a:latin typeface="Times New Roman" panose="02020603050405020304"/>
                <a:cs typeface="Times New Roman" panose="02020603050405020304"/>
              </a:rPr>
              <a:t>：</a:t>
            </a:r>
            <a:r>
              <a:rPr lang="zh-CN" sz="2400" b="1">
                <a:solidFill>
                  <a:srgbClr val="FFFFFF"/>
                </a:solidFill>
                <a:latin typeface="Times New Roman" panose="02020603050405020304"/>
                <a:cs typeface="Times New Roman" panose="02020603050405020304"/>
              </a:rPr>
              <a:t>找主题句</a:t>
            </a:r>
            <a:endParaRPr lang="zh-CN" sz="2400" b="1">
              <a:solidFill>
                <a:srgbClr val="FFFFFF"/>
              </a:solidFill>
              <a:latin typeface="Times New Roman" panose="02020603050405020304"/>
              <a:cs typeface="Times New Roman" panose="02020603050405020304"/>
            </a:endParaRPr>
          </a:p>
        </p:txBody>
      </p:sp>
      <p:grpSp>
        <p:nvGrpSpPr>
          <p:cNvPr id="26" name="组合 25"/>
          <p:cNvGrpSpPr/>
          <p:nvPr/>
        </p:nvGrpSpPr>
        <p:grpSpPr>
          <a:xfrm>
            <a:off x="2301875" y="1200785"/>
            <a:ext cx="3014980" cy="509270"/>
            <a:chOff x="3625" y="1891"/>
            <a:chExt cx="4748" cy="802"/>
          </a:xfrm>
        </p:grpSpPr>
        <p:sp>
          <p:nvSpPr>
            <p:cNvPr id="8" name="object 8"/>
            <p:cNvSpPr/>
            <p:nvPr/>
          </p:nvSpPr>
          <p:spPr>
            <a:xfrm>
              <a:off x="3625" y="1891"/>
              <a:ext cx="4749" cy="802"/>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lstStyle/>
            <a:p/>
          </p:txBody>
        </p:sp>
        <p:sp>
          <p:nvSpPr>
            <p:cNvPr id="9" name="object 9"/>
            <p:cNvSpPr txBox="1"/>
            <p:nvPr/>
          </p:nvSpPr>
          <p:spPr>
            <a:xfrm>
              <a:off x="3699" y="1971"/>
              <a:ext cx="4654" cy="698"/>
            </a:xfrm>
            <a:prstGeom prst="rect">
              <a:avLst/>
            </a:prstGeom>
          </p:spPr>
          <p:txBody>
            <a:bodyPr vert="horz" wrap="square" lIns="0" tIns="12700" rIns="0" bIns="0" rtlCol="0">
              <a:noAutofit/>
            </a:bodyPr>
            <a:lstStyle/>
            <a:p>
              <a:pPr marL="12700">
                <a:lnSpc>
                  <a:spcPct val="100000"/>
                </a:lnSpc>
                <a:spcBef>
                  <a:spcPts val="100"/>
                </a:spcBef>
              </a:pPr>
              <a:r>
                <a:rPr lang="zh-CN" sz="2400" b="1">
                  <a:solidFill>
                    <a:srgbClr val="FFFFFF"/>
                  </a:solidFill>
                  <a:latin typeface="黑体" panose="02010609060101010101" charset="-122"/>
                  <a:ea typeface="黑体" panose="02010609060101010101" charset="-122"/>
                  <a:cs typeface="Times New Roman" panose="02020603050405020304"/>
                </a:rPr>
                <a:t>第一步</a:t>
              </a:r>
              <a:r>
                <a:rPr lang="en-US" altLang="zh-CN" sz="2400" b="1">
                  <a:solidFill>
                    <a:srgbClr val="FFFFFF"/>
                  </a:solidFill>
                  <a:latin typeface="黑体" panose="02010609060101010101" charset="-122"/>
                  <a:ea typeface="黑体" panose="02010609060101010101" charset="-122"/>
                  <a:cs typeface="Times New Roman" panose="02020603050405020304"/>
                </a:rPr>
                <a:t>：</a:t>
              </a:r>
              <a:r>
                <a:rPr lang="zh-CN" altLang="en-US" sz="2400" b="1">
                  <a:solidFill>
                    <a:srgbClr val="FFFFFF"/>
                  </a:solidFill>
                  <a:latin typeface="黑体" panose="02010609060101010101" charset="-122"/>
                  <a:ea typeface="黑体" panose="02010609060101010101" charset="-122"/>
                  <a:cs typeface="Times New Roman" panose="02020603050405020304"/>
                </a:rPr>
                <a:t>找主题词</a:t>
              </a:r>
              <a:endParaRPr lang="zh-CN" altLang="en-US" sz="2400" b="1">
                <a:solidFill>
                  <a:srgbClr val="FFFFFF"/>
                </a:solidFill>
                <a:latin typeface="黑体" panose="02010609060101010101" charset="-122"/>
                <a:ea typeface="黑体" panose="02010609060101010101" charset="-122"/>
                <a:cs typeface="Times New Roman" panose="02020603050405020304"/>
              </a:endParaRPr>
            </a:p>
          </p:txBody>
        </p:sp>
      </p:grpSp>
      <p:sp>
        <p:nvSpPr>
          <p:cNvPr id="10" name="object 10"/>
          <p:cNvSpPr/>
          <p:nvPr/>
        </p:nvSpPr>
        <p:spPr>
          <a:xfrm>
            <a:off x="6266815" y="3089275"/>
            <a:ext cx="5436235" cy="718820"/>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lstStyle/>
          <a:p>
            <a:pPr marL="12700" algn="l">
              <a:lnSpc>
                <a:spcPct val="150000"/>
              </a:lnSpc>
              <a:spcBef>
                <a:spcPts val="100"/>
              </a:spcBef>
              <a:buClrTx/>
              <a:buSzTx/>
              <a:buFontTx/>
            </a:pPr>
            <a:r>
              <a:rPr lang="zh-CN" sz="2400" b="1">
                <a:solidFill>
                  <a:srgbClr val="FFFFFF"/>
                </a:solidFill>
                <a:latin typeface="Times New Roman" panose="02020603050405020304"/>
                <a:cs typeface="Times New Roman" panose="02020603050405020304"/>
                <a:sym typeface="+mn-ea"/>
              </a:rPr>
              <a:t>主题句在结尾 </a:t>
            </a:r>
            <a:r>
              <a:rPr lang="en-US" altLang="zh-CN" sz="2400" b="1">
                <a:solidFill>
                  <a:srgbClr val="FFFFFF"/>
                </a:solidFill>
                <a:latin typeface="Times New Roman" panose="02020603050405020304"/>
                <a:cs typeface="Times New Roman" panose="02020603050405020304"/>
                <a:sym typeface="+mn-ea"/>
              </a:rPr>
              <a:t>：</a:t>
            </a:r>
            <a:r>
              <a:rPr lang="zh-CN" sz="2400" b="1">
                <a:solidFill>
                  <a:srgbClr val="FFFFFF"/>
                </a:solidFill>
                <a:latin typeface="Times New Roman" panose="02020603050405020304"/>
                <a:cs typeface="Times New Roman" panose="02020603050405020304"/>
                <a:sym typeface="+mn-ea"/>
              </a:rPr>
              <a:t>多为记叙文、议论文</a:t>
            </a:r>
            <a:endParaRPr lang="zh-CN" sz="2400" b="1">
              <a:solidFill>
                <a:srgbClr val="FFFFFF"/>
              </a:solidFill>
              <a:latin typeface="Times New Roman" panose="02020603050405020304"/>
              <a:cs typeface="Times New Roman" panose="02020603050405020304"/>
            </a:endParaRPr>
          </a:p>
        </p:txBody>
      </p:sp>
      <p:grpSp>
        <p:nvGrpSpPr>
          <p:cNvPr id="44" name="组合 43"/>
          <p:cNvGrpSpPr/>
          <p:nvPr/>
        </p:nvGrpSpPr>
        <p:grpSpPr>
          <a:xfrm>
            <a:off x="-13970" y="1359535"/>
            <a:ext cx="2211070" cy="4672330"/>
            <a:chOff x="-22" y="2741"/>
            <a:chExt cx="3482" cy="7358"/>
          </a:xfrm>
        </p:grpSpPr>
        <p:grpSp>
          <p:nvGrpSpPr>
            <p:cNvPr id="43" name="组合 42"/>
            <p:cNvGrpSpPr/>
            <p:nvPr/>
          </p:nvGrpSpPr>
          <p:grpSpPr>
            <a:xfrm>
              <a:off x="-22" y="5806"/>
              <a:ext cx="2791" cy="1450"/>
              <a:chOff x="-22" y="5806"/>
              <a:chExt cx="2791" cy="1450"/>
            </a:xfrm>
          </p:grpSpPr>
          <p:sp>
            <p:nvSpPr>
              <p:cNvPr id="2" name="object 2"/>
              <p:cNvSpPr/>
              <p:nvPr/>
            </p:nvSpPr>
            <p:spPr>
              <a:xfrm>
                <a:off x="150" y="5806"/>
                <a:ext cx="2619" cy="1450"/>
              </a:xfrm>
              <a:custGeom>
                <a:avLst/>
                <a:gdLst/>
                <a:ahLst/>
                <a:cxnLst/>
                <a:rect l="l" t="t" r="r" b="b"/>
                <a:pathLst>
                  <a:path w="1663064" h="920750">
                    <a:moveTo>
                      <a:pt x="0" y="0"/>
                    </a:moveTo>
                    <a:lnTo>
                      <a:pt x="1662683" y="0"/>
                    </a:lnTo>
                    <a:lnTo>
                      <a:pt x="1662683" y="920496"/>
                    </a:lnTo>
                    <a:lnTo>
                      <a:pt x="0" y="920496"/>
                    </a:lnTo>
                    <a:lnTo>
                      <a:pt x="0" y="0"/>
                    </a:lnTo>
                    <a:close/>
                  </a:path>
                </a:pathLst>
              </a:custGeom>
              <a:solidFill>
                <a:srgbClr val="A02B10"/>
              </a:solidFill>
            </p:spPr>
            <p:txBody>
              <a:bodyPr wrap="square" lIns="0" tIns="0" rIns="0" bIns="0" rtlCol="0"/>
              <a:lstStyle/>
              <a:p/>
            </p:txBody>
          </p:sp>
          <p:sp>
            <p:nvSpPr>
              <p:cNvPr id="3" name="object 3"/>
              <p:cNvSpPr txBox="1"/>
              <p:nvPr/>
            </p:nvSpPr>
            <p:spPr>
              <a:xfrm>
                <a:off x="-22" y="6192"/>
                <a:ext cx="2662" cy="698"/>
              </a:xfrm>
              <a:prstGeom prst="rect">
                <a:avLst/>
              </a:prstGeom>
            </p:spPr>
            <p:txBody>
              <a:bodyPr vert="horz" wrap="square" lIns="0" tIns="12700" rIns="0" bIns="0" rtlCol="0">
                <a:spAutoFit/>
              </a:bodyPr>
              <a:lstStyle/>
              <a:p>
                <a:pPr marL="12700" marR="5080" indent="228600" algn="l">
                  <a:lnSpc>
                    <a:spcPct val="100000"/>
                  </a:lnSpc>
                  <a:spcBef>
                    <a:spcPts val="100"/>
                  </a:spcBef>
                </a:pPr>
                <a:r>
                  <a:rPr lang="zh-CN" altLang="en-US" sz="2800">
                    <a:solidFill>
                      <a:schemeClr val="bg1"/>
                    </a:solidFill>
                    <a:latin typeface="黑体" panose="02010609060101010101" charset="-122"/>
                    <a:ea typeface="黑体" panose="02010609060101010101" charset="-122"/>
                    <a:cs typeface="Times New Roman" panose="02020603050405020304"/>
                  </a:rPr>
                  <a:t>答题步骤</a:t>
                </a:r>
                <a:endParaRPr lang="zh-CN" altLang="en-US" sz="2800">
                  <a:solidFill>
                    <a:schemeClr val="bg1"/>
                  </a:solidFill>
                  <a:latin typeface="黑体" panose="02010609060101010101" charset="-122"/>
                  <a:ea typeface="黑体" panose="02010609060101010101" charset="-122"/>
                  <a:cs typeface="Times New Roman" panose="02020603050405020304"/>
                </a:endParaRPr>
              </a:p>
            </p:txBody>
          </p:sp>
        </p:grpSp>
        <p:sp>
          <p:nvSpPr>
            <p:cNvPr id="17" name="object 17"/>
            <p:cNvSpPr/>
            <p:nvPr/>
          </p:nvSpPr>
          <p:spPr>
            <a:xfrm>
              <a:off x="2710" y="2741"/>
              <a:ext cx="750" cy="7358"/>
            </a:xfrm>
            <a:prstGeom prst="rect">
              <a:avLst/>
            </a:prstGeom>
            <a:blipFill>
              <a:blip r:embed="rId1"/>
              <a:stretch>
                <a:fillRect/>
              </a:stretch>
            </a:blipFill>
          </p:spPr>
          <p:txBody>
            <a:bodyPr wrap="square" lIns="0" tIns="0" rIns="0" bIns="0" rtlCol="0"/>
            <a:lstStyle/>
            <a:p/>
          </p:txBody>
        </p:sp>
      </p:grpSp>
      <p:sp>
        <p:nvSpPr>
          <p:cNvPr id="20" name="object 20"/>
          <p:cNvSpPr/>
          <p:nvPr/>
        </p:nvSpPr>
        <p:spPr>
          <a:xfrm>
            <a:off x="5718175" y="2282825"/>
            <a:ext cx="391160" cy="2384425"/>
          </a:xfrm>
          <a:prstGeom prst="rect">
            <a:avLst/>
          </a:prstGeom>
          <a:blipFill>
            <a:blip r:embed="rId2"/>
            <a:stretch>
              <a:fillRect/>
            </a:stretch>
          </a:blipFill>
        </p:spPr>
        <p:txBody>
          <a:bodyPr wrap="square" lIns="0" tIns="0" rIns="0" bIns="0" rtlCol="0"/>
          <a:lstStyle/>
          <a:p/>
        </p:txBody>
      </p:sp>
      <p:sp>
        <p:nvSpPr>
          <p:cNvPr id="24" name="object 24"/>
          <p:cNvSpPr/>
          <p:nvPr/>
        </p:nvSpPr>
        <p:spPr>
          <a:xfrm>
            <a:off x="3117215" y="299720"/>
            <a:ext cx="6537325" cy="585470"/>
          </a:xfrm>
          <a:custGeom>
            <a:avLst/>
            <a:gdLst/>
            <a:ahLst/>
            <a:cxnLst/>
            <a:rect l="l" t="t" r="r" b="b"/>
            <a:pathLst>
              <a:path w="4594859" h="585469">
                <a:moveTo>
                  <a:pt x="0" y="0"/>
                </a:moveTo>
                <a:lnTo>
                  <a:pt x="4594859" y="0"/>
                </a:lnTo>
                <a:lnTo>
                  <a:pt x="4594859" y="585216"/>
                </a:lnTo>
                <a:lnTo>
                  <a:pt x="0" y="585216"/>
                </a:lnTo>
                <a:lnTo>
                  <a:pt x="0" y="0"/>
                </a:lnTo>
                <a:close/>
              </a:path>
            </a:pathLst>
          </a:custGeom>
          <a:solidFill>
            <a:srgbClr val="BBE1F5"/>
          </a:solidFill>
        </p:spPr>
        <p:txBody>
          <a:bodyPr wrap="square" lIns="0" tIns="0" rIns="0" bIns="0" rtlCol="0"/>
          <a:lstStyle/>
          <a:p/>
        </p:txBody>
      </p:sp>
      <p:sp>
        <p:nvSpPr>
          <p:cNvPr id="25" name="object 25"/>
          <p:cNvSpPr txBox="1">
            <a:spLocks noGrp="1"/>
          </p:cNvSpPr>
          <p:nvPr>
            <p:ph type="title"/>
          </p:nvPr>
        </p:nvSpPr>
        <p:spPr>
          <a:xfrm>
            <a:off x="3977640" y="319405"/>
            <a:ext cx="4992370" cy="565785"/>
          </a:xfrm>
          <a:prstGeom prst="rect">
            <a:avLst/>
          </a:prstGeom>
        </p:spPr>
        <p:txBody>
          <a:bodyPr vert="horz" wrap="square" lIns="0" tIns="12065" rIns="0" bIns="0" rtlCol="0">
            <a:spAutoFit/>
          </a:bodyPr>
          <a:lstStyle/>
          <a:p>
            <a:pPr marL="12700">
              <a:lnSpc>
                <a:spcPct val="100000"/>
              </a:lnSpc>
              <a:spcBef>
                <a:spcPts val="95"/>
              </a:spcBef>
            </a:pPr>
            <a:r>
              <a:rPr spc="-15">
                <a:solidFill>
                  <a:srgbClr val="000000"/>
                </a:solidFill>
                <a:latin typeface="Athelas Regular" panose="02000503000000020003" charset="0"/>
                <a:cs typeface="Athelas Regular" panose="02000503000000020003" charset="0"/>
              </a:rPr>
              <a:t>Procesures </a:t>
            </a:r>
            <a:r>
              <a:rPr spc="-5">
                <a:solidFill>
                  <a:srgbClr val="000000"/>
                </a:solidFill>
                <a:latin typeface="Athelas Regular" panose="02000503000000020003" charset="0"/>
                <a:cs typeface="Athelas Regular" panose="02000503000000020003" charset="0"/>
              </a:rPr>
              <a:t>of</a:t>
            </a:r>
            <a:r>
              <a:rPr spc="-55">
                <a:solidFill>
                  <a:srgbClr val="000000"/>
                </a:solidFill>
                <a:latin typeface="Athelas Regular" panose="02000503000000020003" charset="0"/>
                <a:cs typeface="Athelas Regular" panose="02000503000000020003" charset="0"/>
              </a:rPr>
              <a:t> </a:t>
            </a:r>
            <a:r>
              <a:rPr spc="-5">
                <a:solidFill>
                  <a:srgbClr val="000000"/>
                </a:solidFill>
                <a:latin typeface="Athelas Regular" panose="02000503000000020003" charset="0"/>
                <a:cs typeface="Athelas Regular" panose="02000503000000020003" charset="0"/>
              </a:rPr>
              <a:t>thinking</a:t>
            </a:r>
            <a:endParaRPr spc="-5">
              <a:solidFill>
                <a:srgbClr val="000000"/>
              </a:solidFill>
              <a:latin typeface="Athelas Regular" panose="02000503000000020003" charset="0"/>
              <a:cs typeface="Athelas Regular" panose="02000503000000020003" charset="0"/>
            </a:endParaRPr>
          </a:p>
        </p:txBody>
      </p:sp>
      <p:sp>
        <p:nvSpPr>
          <p:cNvPr id="30" name="object 6"/>
          <p:cNvSpPr/>
          <p:nvPr/>
        </p:nvSpPr>
        <p:spPr>
          <a:xfrm>
            <a:off x="2208530" y="5753735"/>
            <a:ext cx="5296535" cy="565785"/>
          </a:xfrm>
          <a:custGeom>
            <a:avLst/>
            <a:gdLst/>
            <a:ahLst/>
            <a:cxnLst/>
            <a:rect l="l" t="t" r="r" b="b"/>
            <a:pathLst>
              <a:path w="920750" h="541020">
                <a:moveTo>
                  <a:pt x="0" y="0"/>
                </a:moveTo>
                <a:lnTo>
                  <a:pt x="920495" y="0"/>
                </a:lnTo>
                <a:lnTo>
                  <a:pt x="920495" y="541020"/>
                </a:lnTo>
                <a:lnTo>
                  <a:pt x="0" y="541020"/>
                </a:lnTo>
                <a:lnTo>
                  <a:pt x="0" y="0"/>
                </a:lnTo>
                <a:close/>
              </a:path>
            </a:pathLst>
          </a:custGeom>
          <a:solidFill>
            <a:srgbClr val="A02B10"/>
          </a:solidFill>
        </p:spPr>
        <p:txBody>
          <a:bodyPr wrap="square" lIns="0" tIns="0" rIns="0" bIns="0" rtlCol="0"/>
          <a:p>
            <a:pPr algn="ctr"/>
            <a:r>
              <a:rPr lang="zh-CN" sz="2400">
                <a:solidFill>
                  <a:schemeClr val="bg1"/>
                </a:solidFill>
                <a:latin typeface="黑体" panose="02010609060101010101" charset="-122"/>
                <a:ea typeface="黑体" panose="02010609060101010101" charset="-122"/>
              </a:rPr>
              <a:t>第三步</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比对答案</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概括大意</a:t>
            </a:r>
            <a:r>
              <a:rPr lang="en-US" altLang="zh-CN" sz="2400">
                <a:solidFill>
                  <a:schemeClr val="bg1"/>
                </a:solidFill>
                <a:latin typeface="黑体" panose="02010609060101010101" charset="-122"/>
                <a:ea typeface="黑体" panose="02010609060101010101" charset="-122"/>
              </a:rPr>
              <a:t>/</a:t>
            </a:r>
            <a:r>
              <a:rPr lang="zh-CN" altLang="en-US" sz="2400">
                <a:solidFill>
                  <a:schemeClr val="bg1"/>
                </a:solidFill>
                <a:latin typeface="黑体" panose="02010609060101010101" charset="-122"/>
                <a:ea typeface="黑体" panose="02010609060101010101" charset="-122"/>
              </a:rPr>
              <a:t>归纳标题</a:t>
            </a:r>
            <a:endParaRPr lang="zh-CN" altLang="en-US" sz="2400">
              <a:solidFill>
                <a:schemeClr val="bg1"/>
              </a:solidFill>
              <a:latin typeface="黑体" panose="02010609060101010101" charset="-122"/>
              <a:ea typeface="黑体" panose="02010609060101010101" charset="-122"/>
            </a:endParaRPr>
          </a:p>
        </p:txBody>
      </p:sp>
      <p:sp>
        <p:nvSpPr>
          <p:cNvPr id="38" name="右箭头 37"/>
          <p:cNvSpPr/>
          <p:nvPr/>
        </p:nvSpPr>
        <p:spPr>
          <a:xfrm>
            <a:off x="5396865" y="1256030"/>
            <a:ext cx="530225" cy="369570"/>
          </a:xfrm>
          <a:prstGeom prst="rightArrow">
            <a:avLst/>
          </a:prstGeom>
          <a:noFill/>
          <a:ln>
            <a:solidFill>
              <a:srgbClr val="C0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1" name="object 8"/>
          <p:cNvSpPr/>
          <p:nvPr/>
        </p:nvSpPr>
        <p:spPr>
          <a:xfrm>
            <a:off x="5946140" y="1110615"/>
            <a:ext cx="3455035" cy="565150"/>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a:pPr algn="ctr"/>
          </a:p>
        </p:txBody>
      </p:sp>
      <p:sp>
        <p:nvSpPr>
          <p:cNvPr id="42" name="object 9"/>
          <p:cNvSpPr txBox="1"/>
          <p:nvPr/>
        </p:nvSpPr>
        <p:spPr>
          <a:xfrm>
            <a:off x="6019800" y="1165225"/>
            <a:ext cx="3371850" cy="508635"/>
          </a:xfrm>
          <a:prstGeom prst="rect">
            <a:avLst/>
          </a:prstGeom>
        </p:spPr>
        <p:txBody>
          <a:bodyPr vert="horz" wrap="square" lIns="0" tIns="12700" rIns="0" bIns="0" rtlCol="0">
            <a:noAutofit/>
          </a:bodyPr>
          <a:p>
            <a:pPr marL="12700" algn="ctr">
              <a:lnSpc>
                <a:spcPct val="100000"/>
              </a:lnSpc>
              <a:spcBef>
                <a:spcPts val="100"/>
              </a:spcBef>
            </a:pPr>
            <a:r>
              <a:rPr sz="2400" b="1" spc="-5">
                <a:solidFill>
                  <a:schemeClr val="bg1"/>
                </a:solidFill>
                <a:latin typeface="Times New Roman" panose="02020603050405020304"/>
                <a:cs typeface="Times New Roman" panose="02020603050405020304"/>
                <a:sym typeface="+mn-ea"/>
              </a:rPr>
              <a:t>high </a:t>
            </a:r>
            <a:r>
              <a:rPr sz="2400" b="1" spc="-10">
                <a:solidFill>
                  <a:schemeClr val="bg1"/>
                </a:solidFill>
                <a:latin typeface="Times New Roman" panose="02020603050405020304"/>
                <a:cs typeface="Times New Roman" panose="02020603050405020304"/>
                <a:sym typeface="+mn-ea"/>
              </a:rPr>
              <a:t>frequency</a:t>
            </a:r>
            <a:r>
              <a:rPr sz="2400" b="1" spc="-40">
                <a:solidFill>
                  <a:schemeClr val="bg1"/>
                </a:solidFill>
                <a:latin typeface="Times New Roman" panose="02020603050405020304"/>
                <a:cs typeface="Times New Roman" panose="02020603050405020304"/>
                <a:sym typeface="+mn-ea"/>
              </a:rPr>
              <a:t> </a:t>
            </a:r>
            <a:r>
              <a:rPr sz="2400" b="1" spc="-5">
                <a:solidFill>
                  <a:schemeClr val="bg1"/>
                </a:solidFill>
                <a:latin typeface="Times New Roman" panose="02020603050405020304"/>
                <a:cs typeface="Times New Roman" panose="02020603050405020304"/>
                <a:sym typeface="+mn-ea"/>
              </a:rPr>
              <a:t>word</a:t>
            </a:r>
            <a:endParaRPr lang="zh-CN" altLang="en-US" sz="2400" b="1" spc="-5">
              <a:solidFill>
                <a:schemeClr val="bg1"/>
              </a:solidFill>
              <a:latin typeface="Times New Roman" panose="02020603050405020304"/>
              <a:ea typeface="黑体" panose="02010609060101010101" charset="-122"/>
              <a:cs typeface="Times New Roman" panose="02020603050405020304"/>
              <a:sym typeface="+mn-ea"/>
            </a:endParaRPr>
          </a:p>
        </p:txBody>
      </p:sp>
      <p:sp>
        <p:nvSpPr>
          <p:cNvPr id="46" name="文本框 45"/>
          <p:cNvSpPr txBox="1"/>
          <p:nvPr/>
        </p:nvSpPr>
        <p:spPr>
          <a:xfrm>
            <a:off x="179705" y="239395"/>
            <a:ext cx="2624455" cy="645160"/>
          </a:xfrm>
          <a:prstGeom prst="rect">
            <a:avLst/>
          </a:prstGeom>
          <a:noFill/>
          <a:ln w="12700" cmpd="sng">
            <a:solidFill>
              <a:srgbClr val="1331F5"/>
            </a:solidFill>
            <a:prstDash val="solid"/>
          </a:ln>
        </p:spPr>
        <p:txBody>
          <a:bodyPr wrap="square" rtlCol="0" anchor="t">
            <a:noAutofit/>
          </a:bodyPr>
          <a:p>
            <a:pPr algn="ctr">
              <a:lnSpc>
                <a:spcPct val="100000"/>
              </a:lnSpc>
            </a:pP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策略小结</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2" name="object 11"/>
          <p:cNvSpPr txBox="1"/>
          <p:nvPr/>
        </p:nvSpPr>
        <p:spPr>
          <a:xfrm>
            <a:off x="2447925" y="2512060"/>
            <a:ext cx="5158740" cy="381635"/>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nvGrpSpPr>
          <p:cNvPr id="14" name="组合 13"/>
          <p:cNvGrpSpPr/>
          <p:nvPr/>
        </p:nvGrpSpPr>
        <p:grpSpPr>
          <a:xfrm>
            <a:off x="6221095" y="3994150"/>
            <a:ext cx="5482590" cy="1141730"/>
            <a:chOff x="9047" y="6565"/>
            <a:chExt cx="8634" cy="1798"/>
          </a:xfrm>
        </p:grpSpPr>
        <p:grpSp>
          <p:nvGrpSpPr>
            <p:cNvPr id="15" name="组合 14"/>
            <p:cNvGrpSpPr/>
            <p:nvPr/>
          </p:nvGrpSpPr>
          <p:grpSpPr>
            <a:xfrm>
              <a:off x="9091" y="6622"/>
              <a:ext cx="8561" cy="1281"/>
              <a:chOff x="9726" y="2983"/>
              <a:chExt cx="6740" cy="1661"/>
            </a:xfrm>
          </p:grpSpPr>
          <p:sp>
            <p:nvSpPr>
              <p:cNvPr id="16" name="object 10"/>
              <p:cNvSpPr/>
              <p:nvPr/>
            </p:nvSpPr>
            <p:spPr>
              <a:xfrm>
                <a:off x="9726" y="2983"/>
                <a:ext cx="6740" cy="1661"/>
              </a:xfrm>
              <a:custGeom>
                <a:avLst/>
                <a:gdLst/>
                <a:ahLst/>
                <a:cxnLst/>
                <a:rect l="l" t="t" r="r" b="b"/>
                <a:pathLst>
                  <a:path w="4279900" h="1214754">
                    <a:moveTo>
                      <a:pt x="0" y="0"/>
                    </a:moveTo>
                    <a:lnTo>
                      <a:pt x="4279392" y="0"/>
                    </a:lnTo>
                    <a:lnTo>
                      <a:pt x="4279392" y="1214627"/>
                    </a:lnTo>
                    <a:lnTo>
                      <a:pt x="0" y="1214627"/>
                    </a:lnTo>
                    <a:lnTo>
                      <a:pt x="0" y="0"/>
                    </a:lnTo>
                    <a:close/>
                  </a:path>
                </a:pathLst>
              </a:custGeom>
              <a:solidFill>
                <a:srgbClr val="A02B10"/>
              </a:solidFill>
            </p:spPr>
            <p:txBody>
              <a:bodyPr wrap="square" lIns="0" tIns="0" rIns="0" bIns="0" rtlCol="0"/>
              <a:p/>
            </p:txBody>
          </p:sp>
          <p:sp>
            <p:nvSpPr>
              <p:cNvPr id="18" name="object 11"/>
              <p:cNvSpPr txBox="1"/>
              <p:nvPr/>
            </p:nvSpPr>
            <p:spPr>
              <a:xfrm>
                <a:off x="9780" y="2991"/>
                <a:ext cx="6396" cy="779"/>
              </a:xfrm>
              <a:prstGeom prst="rect">
                <a:avLst/>
              </a:prstGeom>
            </p:spPr>
            <p:txBody>
              <a:bodyPr vert="horz" wrap="square" lIns="0" tIns="12700" rIns="0" bIns="0" rtlCol="0">
                <a:spAutoFit/>
              </a:bodyPr>
              <a:p>
                <a:pPr marL="242570" marR="158115" indent="299085" algn="l">
                  <a:lnSpc>
                    <a:spcPct val="100000"/>
                  </a:lnSpc>
                  <a:spcBef>
                    <a:spcPts val="100"/>
                  </a:spcBef>
                </a:pPr>
                <a:endParaRPr sz="2400" b="1" spc="-10">
                  <a:solidFill>
                    <a:schemeClr val="bg1"/>
                  </a:solidFill>
                  <a:latin typeface="Times New Roman" panose="02020603050405020304"/>
                  <a:cs typeface="Times New Roman" panose="02020603050405020304"/>
                </a:endParaRPr>
              </a:p>
            </p:txBody>
          </p:sp>
        </p:grpSp>
        <p:sp>
          <p:nvSpPr>
            <p:cNvPr id="19" name="矩形 18"/>
            <p:cNvSpPr/>
            <p:nvPr/>
          </p:nvSpPr>
          <p:spPr>
            <a:xfrm>
              <a:off x="9047" y="6565"/>
              <a:ext cx="8634" cy="1798"/>
            </a:xfrm>
            <a:prstGeom prst="rect">
              <a:avLst/>
            </a:prstGeom>
            <a:solidFill>
              <a:srgbClr val="A02B10"/>
            </a:solidFill>
          </p:spPr>
          <p:txBody>
            <a:bodyPr wrap="square" lIns="0" tIns="0" rIns="0" bIns="0" rtlCol="0" anchor="t">
              <a:noAutofit/>
            </a:bodyPr>
            <a:p>
              <a:pPr marL="12700" lvl="0" algn="l">
                <a:lnSpc>
                  <a:spcPct val="100000"/>
                </a:lnSpc>
                <a:spcBef>
                  <a:spcPts val="100"/>
                </a:spcBef>
                <a:buClrTx/>
                <a:buSzTx/>
                <a:buFontTx/>
              </a:pPr>
              <a:r>
                <a:rPr lang="zh-CN" sz="2400" b="1">
                  <a:solidFill>
                    <a:schemeClr val="bg1"/>
                  </a:solidFill>
                  <a:latin typeface="Times New Roman" panose="02020603050405020304"/>
                  <a:cs typeface="Times New Roman" panose="02020603050405020304"/>
                  <a:sym typeface="+mn-ea"/>
                </a:rPr>
                <a:t>行文标志词</a:t>
              </a:r>
              <a:r>
                <a:rPr lang="en-US" altLang="zh-CN" sz="2400" b="1">
                  <a:solidFill>
                    <a:schemeClr val="bg1"/>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首段的转折词（</a:t>
              </a:r>
              <a:r>
                <a:rPr lang="en-US" altLang="zh-CN" sz="2400" b="1">
                  <a:solidFill>
                    <a:schemeClr val="bg1"/>
                  </a:solidFill>
                  <a:latin typeface="Times New Roman" panose="02020603050405020304" pitchFamily="18" charset="0"/>
                  <a:cs typeface="Times New Roman" panose="02020603050405020304" pitchFamily="18" charset="0"/>
                  <a:sym typeface="+mn-ea"/>
                </a:rPr>
                <a:t>however，but, </a:t>
              </a:r>
              <a:r>
                <a:rPr lang="zh-CN" sz="2400" b="1">
                  <a:solidFill>
                    <a:srgbClr val="FFFFFF"/>
                  </a:solidFill>
                  <a:latin typeface="Times New Roman" panose="02020603050405020304"/>
                  <a:cs typeface="Times New Roman" panose="02020603050405020304"/>
                  <a:sym typeface="+mn-ea"/>
                </a:rPr>
                <a:t>yet, anyhow, nevertheless</a:t>
              </a:r>
              <a:r>
                <a:rPr lang="en-US" altLang="zh-CN" sz="2400" b="1">
                  <a:solidFill>
                    <a:schemeClr val="bg1"/>
                  </a:solidFill>
                  <a:latin typeface="Times New Roman" panose="02020603050405020304" pitchFamily="18" charset="0"/>
                  <a:cs typeface="Times New Roman" panose="02020603050405020304" pitchFamily="18" charset="0"/>
                  <a:sym typeface="+mn-ea"/>
                </a:rPr>
                <a:t>) </a:t>
              </a:r>
              <a:r>
                <a:rPr lang="zh-CN" altLang="en-US" sz="2400" b="1">
                  <a:solidFill>
                    <a:schemeClr val="bg1"/>
                  </a:solidFill>
                  <a:latin typeface="Times New Roman" panose="02020603050405020304" pitchFamily="18" charset="0"/>
                  <a:cs typeface="Times New Roman" panose="02020603050405020304" pitchFamily="18" charset="0"/>
                  <a:sym typeface="+mn-ea"/>
                </a:rPr>
                <a:t>及疑问词；尾段总结性词（</a:t>
              </a:r>
              <a:r>
                <a:rPr lang="en-US" altLang="zh-CN" sz="2400" b="1">
                  <a:solidFill>
                    <a:schemeClr val="bg1"/>
                  </a:solidFill>
                  <a:latin typeface="Times New Roman" panose="02020603050405020304" pitchFamily="18" charset="0"/>
                  <a:cs typeface="Times New Roman" panose="02020603050405020304" pitchFamily="18" charset="0"/>
                  <a:sym typeface="+mn-ea"/>
                </a:rPr>
                <a:t>conclude,thus...)</a:t>
              </a:r>
              <a:endParaRPr lang="en-US" altLang="zh-CN" sz="2400" b="1">
                <a:solidFill>
                  <a:schemeClr val="bg1"/>
                </a:solidFill>
                <a:latin typeface="Times New Roman" panose="02020603050405020304" pitchFamily="18" charset="0"/>
                <a:cs typeface="Times New Roman" panose="02020603050405020304" pitchFamily="18" charset="0"/>
                <a:sym typeface="+mn-ea"/>
              </a:endParaRPr>
            </a:p>
          </p:txBody>
        </p:sp>
      </p:grpSp>
      <p:grpSp>
        <p:nvGrpSpPr>
          <p:cNvPr id="21" name="组合 20"/>
          <p:cNvGrpSpPr/>
          <p:nvPr/>
        </p:nvGrpSpPr>
        <p:grpSpPr>
          <a:xfrm>
            <a:off x="6261735" y="1991995"/>
            <a:ext cx="5430532" cy="828040"/>
            <a:chOff x="6319" y="2719"/>
            <a:chExt cx="10007" cy="1306"/>
          </a:xfrm>
        </p:grpSpPr>
        <p:sp>
          <p:nvSpPr>
            <p:cNvPr id="22" name="object 8"/>
            <p:cNvSpPr/>
            <p:nvPr/>
          </p:nvSpPr>
          <p:spPr>
            <a:xfrm>
              <a:off x="6319" y="2719"/>
              <a:ext cx="10007" cy="1306"/>
            </a:xfrm>
            <a:custGeom>
              <a:avLst/>
              <a:gdLst/>
              <a:ahLst/>
              <a:cxnLst/>
              <a:rect l="l" t="t" r="r" b="b"/>
              <a:pathLst>
                <a:path w="4244340" h="509269">
                  <a:moveTo>
                    <a:pt x="0" y="0"/>
                  </a:moveTo>
                  <a:lnTo>
                    <a:pt x="4244340" y="0"/>
                  </a:lnTo>
                  <a:lnTo>
                    <a:pt x="4244340" y="509015"/>
                  </a:lnTo>
                  <a:lnTo>
                    <a:pt x="0" y="509015"/>
                  </a:lnTo>
                  <a:lnTo>
                    <a:pt x="0" y="0"/>
                  </a:lnTo>
                  <a:close/>
                </a:path>
              </a:pathLst>
            </a:custGeom>
            <a:solidFill>
              <a:srgbClr val="A02B10"/>
            </a:solidFill>
          </p:spPr>
          <p:txBody>
            <a:bodyPr wrap="square" lIns="0" tIns="0" rIns="0" bIns="0" rtlCol="0"/>
            <a:p/>
          </p:txBody>
        </p:sp>
        <p:sp>
          <p:nvSpPr>
            <p:cNvPr id="23" name="object 9"/>
            <p:cNvSpPr txBox="1"/>
            <p:nvPr/>
          </p:nvSpPr>
          <p:spPr>
            <a:xfrm>
              <a:off x="6339" y="2891"/>
              <a:ext cx="9941" cy="1134"/>
            </a:xfrm>
            <a:prstGeom prst="rect">
              <a:avLst/>
            </a:prstGeom>
          </p:spPr>
          <p:txBody>
            <a:bodyPr vert="horz" wrap="square" lIns="0" tIns="12700" rIns="0" bIns="0" rtlCol="0">
              <a:noAutofit/>
            </a:bodyPr>
            <a:p>
              <a:pPr marL="12700">
                <a:lnSpc>
                  <a:spcPct val="100000"/>
                </a:lnSpc>
                <a:spcBef>
                  <a:spcPts val="100"/>
                </a:spcBef>
              </a:pPr>
              <a:r>
                <a:rPr lang="zh-CN" sz="2400" b="1">
                  <a:solidFill>
                    <a:srgbClr val="FFFFFF"/>
                  </a:solidFill>
                  <a:latin typeface="Times New Roman" panose="02020603050405020304"/>
                  <a:cs typeface="Times New Roman" panose="02020603050405020304"/>
                </a:rPr>
                <a:t>主题句在开头</a:t>
              </a:r>
              <a:r>
                <a:rPr lang="en-US" altLang="zh-CN" sz="2400" b="1">
                  <a:solidFill>
                    <a:srgbClr val="FFFFFF"/>
                  </a:solidFill>
                  <a:latin typeface="Times New Roman" panose="02020603050405020304"/>
                  <a:cs typeface="Times New Roman" panose="02020603050405020304"/>
                </a:rPr>
                <a:t>：</a:t>
              </a:r>
              <a:r>
                <a:rPr lang="zh-CN" altLang="en-US" sz="2400" b="1">
                  <a:solidFill>
                    <a:srgbClr val="FFFFFF"/>
                  </a:solidFill>
                  <a:latin typeface="Times New Roman" panose="02020603050405020304"/>
                  <a:cs typeface="Times New Roman" panose="02020603050405020304"/>
                </a:rPr>
                <a:t>多为说明文、</a:t>
              </a:r>
              <a:r>
                <a:rPr lang="zh-CN" altLang="en-US" sz="2400" b="1">
                  <a:solidFill>
                    <a:srgbClr val="FFFFFF"/>
                  </a:solidFill>
                  <a:latin typeface="Times New Roman" panose="02020603050405020304"/>
                  <a:cs typeface="Times New Roman" panose="02020603050405020304"/>
                  <a:sym typeface="+mn-ea"/>
                </a:rPr>
                <a:t>议论文</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rgbClr val="FFFFFF"/>
                  </a:solidFill>
                  <a:latin typeface="Times New Roman" panose="02020603050405020304"/>
                  <a:cs typeface="Times New Roman" panose="02020603050405020304"/>
                  <a:sym typeface="+mn-ea"/>
                </a:rPr>
                <a:t>新闻报道</a:t>
              </a:r>
              <a:endParaRPr lang="zh-CN" altLang="en-US" sz="2400" b="1">
                <a:solidFill>
                  <a:srgbClr val="FFFFFF"/>
                </a:solidFill>
                <a:latin typeface="Times New Roman" panose="02020603050405020304"/>
                <a:cs typeface="Times New Roman" panose="02020603050405020304"/>
              </a:endParaRPr>
            </a:p>
            <a:p>
              <a:pPr marL="12700">
                <a:lnSpc>
                  <a:spcPct val="100000"/>
                </a:lnSpc>
                <a:spcBef>
                  <a:spcPts val="100"/>
                </a:spcBef>
              </a:pPr>
              <a:endParaRPr lang="zh-CN" altLang="en-US" sz="2400" b="1">
                <a:solidFill>
                  <a:srgbClr val="FFFFFF"/>
                </a:solidFill>
                <a:latin typeface="Times New Roman" panose="02020603050405020304"/>
                <a:cs typeface="Times New Roman" panose="02020603050405020304"/>
              </a:endParaRPr>
            </a:p>
          </p:txBody>
        </p:sp>
      </p:grpSp>
      <p:sp>
        <p:nvSpPr>
          <p:cNvPr id="27" name="矩形 26"/>
          <p:cNvSpPr/>
          <p:nvPr/>
        </p:nvSpPr>
        <p:spPr>
          <a:xfrm>
            <a:off x="2156460" y="4034155"/>
            <a:ext cx="3500120" cy="991235"/>
          </a:xfrm>
          <a:prstGeom prst="rect">
            <a:avLst/>
          </a:prstGeom>
          <a:solidFill>
            <a:srgbClr val="A02B10"/>
          </a:solidFill>
        </p:spPr>
        <p:txBody>
          <a:bodyPr wrap="square" lIns="0" tIns="0" rIns="0" bIns="0" rtlCol="0" anchor="t">
            <a:noAutofit/>
          </a:bodyPr>
          <a:p>
            <a:pPr marL="12700" lvl="0" algn="l">
              <a:lnSpc>
                <a:spcPct val="120000"/>
              </a:lnSpc>
              <a:spcBef>
                <a:spcPts val="100"/>
              </a:spcBef>
              <a:spcAft>
                <a:spcPts val="0"/>
              </a:spcAft>
              <a:buClrTx/>
              <a:buSzTx/>
              <a:buFontTx/>
            </a:pPr>
            <a:r>
              <a:rPr lang="zh-CN" sz="2400" b="1">
                <a:solidFill>
                  <a:srgbClr val="FFFFFF"/>
                </a:solidFill>
                <a:latin typeface="Times New Roman" panose="02020603050405020304"/>
                <a:cs typeface="Times New Roman" panose="02020603050405020304"/>
                <a:sym typeface="+mn-ea"/>
              </a:rPr>
              <a:t>没有主题句</a:t>
            </a:r>
            <a:r>
              <a:rPr lang="en-US" altLang="zh-CN" sz="2400" b="1">
                <a:solidFill>
                  <a:srgbClr val="FFFFFF"/>
                </a:solidFill>
                <a:latin typeface="Times New Roman" panose="02020603050405020304"/>
                <a:cs typeface="Times New Roman" panose="02020603050405020304"/>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高频词（主题词）</a:t>
            </a:r>
            <a:r>
              <a:rPr lang="en-US" altLang="zh-CN" sz="2400" b="1">
                <a:solidFill>
                  <a:schemeClr val="bg1"/>
                </a:solidFill>
                <a:latin typeface="Times New Roman" panose="02020603050405020304" pitchFamily="18" charset="0"/>
                <a:cs typeface="Times New Roman" panose="02020603050405020304" pitchFamily="18" charset="0"/>
                <a:sym typeface="+mn-ea"/>
              </a:rPr>
              <a:t>+</a:t>
            </a:r>
            <a:r>
              <a:rPr lang="zh-CN" altLang="en-US" sz="2400" b="1">
                <a:solidFill>
                  <a:schemeClr val="bg1"/>
                </a:solidFill>
                <a:latin typeface="Times New Roman" panose="02020603050405020304" pitchFamily="18" charset="0"/>
                <a:cs typeface="Times New Roman" panose="02020603050405020304" pitchFamily="18" charset="0"/>
                <a:sym typeface="+mn-ea"/>
              </a:rPr>
              <a:t>串联每段大意</a:t>
            </a:r>
            <a:endParaRPr lang="zh-CN" altLang="en-US" sz="2400" b="1">
              <a:solidFill>
                <a:schemeClr val="bg1"/>
              </a:solidFill>
              <a:latin typeface="Times New Roman" panose="02020603050405020304" pitchFamily="18" charset="0"/>
              <a:cs typeface="Times New Roman" panose="02020603050405020304" pitchFamily="18"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linds(horizontal)">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linds(horizont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blinds(horizontal)">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blinds(horizontal)">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P spid="6" grpId="0" animBg="1"/>
      <p:bldP spid="20" grpId="0" bldLvl="0" animBg="1"/>
      <p:bldP spid="10" grpId="0" bldLvl="0" animBg="1"/>
      <p:bldP spid="27" grpId="0" bldLvl="0" animBg="1"/>
      <p:bldP spid="3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99"/>
          <p:cNvSpPr txBox="1"/>
          <p:nvPr/>
        </p:nvSpPr>
        <p:spPr>
          <a:xfrm>
            <a:off x="1992630" y="2178685"/>
            <a:ext cx="8207375" cy="1445260"/>
          </a:xfrm>
          <a:prstGeom prst="rect">
            <a:avLst/>
          </a:prstGeom>
          <a:noFill/>
          <a:ln w="9525">
            <a:noFill/>
          </a:ln>
        </p:spPr>
        <p:txBody>
          <a:bodyPr wrap="square" anchor="t">
            <a:spAutoFit/>
          </a:bodyPr>
          <a:lstStyle/>
          <a:p>
            <a:pPr algn="ctr">
              <a:lnSpc>
                <a:spcPct val="100000"/>
              </a:lnSpc>
            </a:pPr>
            <a:r>
              <a:rPr lang="en-US" sz="88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rPr>
              <a:t>Thank you!</a:t>
            </a:r>
            <a:endParaRPr lang="en-US" altLang="en-US" sz="88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endParaRPr>
          </a:p>
        </p:txBody>
      </p:sp>
      <p:pic>
        <p:nvPicPr>
          <p:cNvPr id="2" name="图片 1"/>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450850" y="637540"/>
            <a:ext cx="3661410" cy="693420"/>
          </a:xfrm>
          <a:custGeom>
            <a:avLst/>
            <a:gdLst/>
            <a:ahLst/>
            <a:cxnLst/>
            <a:rect l="l" t="t" r="r" b="b"/>
            <a:pathLst>
              <a:path w="3246120" h="693419">
                <a:moveTo>
                  <a:pt x="0" y="0"/>
                </a:moveTo>
                <a:lnTo>
                  <a:pt x="3246120" y="0"/>
                </a:lnTo>
                <a:lnTo>
                  <a:pt x="3246120" y="693419"/>
                </a:lnTo>
                <a:lnTo>
                  <a:pt x="0" y="693419"/>
                </a:lnTo>
                <a:lnTo>
                  <a:pt x="0" y="0"/>
                </a:lnTo>
                <a:close/>
              </a:path>
            </a:pathLst>
          </a:custGeom>
          <a:solidFill>
            <a:srgbClr val="A02B10"/>
          </a:solidFill>
        </p:spPr>
        <p:txBody>
          <a:bodyPr wrap="square" lIns="0" tIns="0" rIns="0" bIns="0" rtlCol="0"/>
          <a:lstStyle/>
          <a:p>
            <a:pPr marL="83185" algn="ctr">
              <a:lnSpc>
                <a:spcPct val="150000"/>
              </a:lnSpc>
              <a:spcBef>
                <a:spcPts val="95"/>
              </a:spcBef>
            </a:pPr>
            <a:r>
              <a:rPr lang="en-US" sz="2800" b="1" spc="-35">
                <a:solidFill>
                  <a:srgbClr val="FFFFFF"/>
                </a:solidFill>
                <a:latin typeface="Times New Roman" panose="02020603050405020304"/>
                <a:cs typeface="Times New Roman" panose="02020603050405020304"/>
                <a:sym typeface="+mn-ea"/>
              </a:rPr>
              <a:t>L</a:t>
            </a:r>
            <a:r>
              <a:rPr sz="2800" b="1" spc="-35">
                <a:solidFill>
                  <a:srgbClr val="FFFFFF"/>
                </a:solidFill>
                <a:latin typeface="Times New Roman" panose="02020603050405020304"/>
                <a:cs typeface="Times New Roman" panose="02020603050405020304"/>
                <a:sym typeface="+mn-ea"/>
              </a:rPr>
              <a:t>eaching</a:t>
            </a:r>
            <a:r>
              <a:rPr sz="2800" b="1" spc="-80">
                <a:solidFill>
                  <a:srgbClr val="FFFFFF"/>
                </a:solidFill>
                <a:latin typeface="Times New Roman" panose="02020603050405020304"/>
                <a:cs typeface="Times New Roman" panose="02020603050405020304"/>
                <a:sym typeface="+mn-ea"/>
              </a:rPr>
              <a:t> </a:t>
            </a:r>
            <a:r>
              <a:rPr sz="2800" b="1" spc="-5">
                <a:solidFill>
                  <a:srgbClr val="FFFFFF"/>
                </a:solidFill>
                <a:latin typeface="Times New Roman" panose="02020603050405020304"/>
                <a:cs typeface="Times New Roman" panose="02020603050405020304"/>
                <a:sym typeface="+mn-ea"/>
              </a:rPr>
              <a:t>objectives</a:t>
            </a:r>
            <a:endParaRPr sz="2800"/>
          </a:p>
        </p:txBody>
      </p:sp>
      <p:sp>
        <p:nvSpPr>
          <p:cNvPr id="5" name="object 5"/>
          <p:cNvSpPr txBox="1"/>
          <p:nvPr/>
        </p:nvSpPr>
        <p:spPr>
          <a:xfrm>
            <a:off x="121920" y="1684655"/>
            <a:ext cx="11508105" cy="4445635"/>
          </a:xfrm>
          <a:prstGeom prst="rect">
            <a:avLst/>
          </a:prstGeom>
        </p:spPr>
        <p:txBody>
          <a:bodyPr vert="horz" wrap="square" lIns="0" tIns="12065" rIns="0" bIns="0" rtlCol="0">
            <a:noAutofit/>
          </a:bodyPr>
          <a:lstStyle/>
          <a:p>
            <a:pPr marL="83185" algn="just">
              <a:lnSpc>
                <a:spcPct val="200000"/>
              </a:lnSpc>
              <a:spcBef>
                <a:spcPts val="95"/>
              </a:spcBef>
            </a:pPr>
            <a:r>
              <a:rPr lang="en-US" sz="3200" spc="-70">
                <a:latin typeface="Times New Roman" panose="02020603050405020304"/>
                <a:cs typeface="Times New Roman" panose="02020603050405020304"/>
              </a:rPr>
              <a:t>1. </a:t>
            </a:r>
            <a:r>
              <a:rPr sz="3200" spc="-70">
                <a:latin typeface="Times New Roman" panose="02020603050405020304"/>
                <a:cs typeface="Times New Roman" panose="02020603050405020304"/>
              </a:rPr>
              <a:t>To </a:t>
            </a:r>
            <a:r>
              <a:rPr sz="3200" spc="30">
                <a:latin typeface="Times New Roman" panose="02020603050405020304"/>
                <a:cs typeface="Times New Roman" panose="02020603050405020304"/>
              </a:rPr>
              <a:t>be </a:t>
            </a:r>
            <a:r>
              <a:rPr sz="3200" spc="50">
                <a:latin typeface="Times New Roman" panose="02020603050405020304"/>
                <a:cs typeface="Times New Roman" panose="02020603050405020304"/>
              </a:rPr>
              <a:t>able </a:t>
            </a:r>
            <a:r>
              <a:rPr sz="3200" spc="30">
                <a:latin typeface="Times New Roman" panose="02020603050405020304"/>
                <a:cs typeface="Times New Roman" panose="02020603050405020304"/>
              </a:rPr>
              <a:t>to </a:t>
            </a:r>
            <a:r>
              <a:rPr sz="3200" spc="50">
                <a:latin typeface="Times New Roman" panose="02020603050405020304"/>
                <a:cs typeface="Times New Roman" panose="02020603050405020304"/>
              </a:rPr>
              <a:t>fin</a:t>
            </a:r>
            <a:r>
              <a:rPr lang="en-US" sz="3200" spc="50">
                <a:latin typeface="Times New Roman" panose="02020603050405020304"/>
                <a:cs typeface="Times New Roman" panose="02020603050405020304"/>
              </a:rPr>
              <a:t>d</a:t>
            </a:r>
            <a:r>
              <a:rPr sz="3200" spc="50">
                <a:latin typeface="Times New Roman" panose="02020603050405020304"/>
                <a:cs typeface="Times New Roman" panose="02020603050405020304"/>
              </a:rPr>
              <a:t> </a:t>
            </a:r>
            <a:r>
              <a:rPr sz="3200" spc="40">
                <a:latin typeface="Times New Roman" panose="02020603050405020304"/>
                <a:cs typeface="Times New Roman" panose="02020603050405020304"/>
              </a:rPr>
              <a:t>the </a:t>
            </a:r>
            <a:r>
              <a:rPr sz="3200" spc="50">
                <a:solidFill>
                  <a:srgbClr val="C00000"/>
                </a:solidFill>
                <a:latin typeface="Times New Roman" panose="02020603050405020304"/>
                <a:cs typeface="Times New Roman" panose="02020603050405020304"/>
              </a:rPr>
              <a:t>main idea </a:t>
            </a:r>
            <a:r>
              <a:rPr sz="3200" spc="30">
                <a:latin typeface="Times New Roman" panose="02020603050405020304"/>
                <a:cs typeface="Times New Roman" panose="02020603050405020304"/>
              </a:rPr>
              <a:t>of </a:t>
            </a:r>
            <a:r>
              <a:rPr sz="3200" spc="-5">
                <a:solidFill>
                  <a:srgbClr val="C00000"/>
                </a:solidFill>
                <a:latin typeface="Times New Roman" panose="02020603050405020304"/>
                <a:cs typeface="Times New Roman" panose="02020603050405020304"/>
              </a:rPr>
              <a:t>a </a:t>
            </a:r>
            <a:r>
              <a:rPr sz="3200" spc="55">
                <a:solidFill>
                  <a:srgbClr val="C00000"/>
                </a:solidFill>
                <a:latin typeface="Times New Roman" panose="02020603050405020304"/>
                <a:cs typeface="Times New Roman" panose="02020603050405020304"/>
              </a:rPr>
              <a:t>passage </a:t>
            </a:r>
            <a:r>
              <a:rPr lang="en-US" sz="3200" spc="40">
                <a:solidFill>
                  <a:srgbClr val="C00000"/>
                </a:solidFill>
                <a:latin typeface="Times New Roman" panose="02020603050405020304"/>
                <a:cs typeface="Times New Roman" panose="02020603050405020304"/>
              </a:rPr>
              <a:t>or</a:t>
            </a:r>
            <a:r>
              <a:rPr sz="3200" spc="40">
                <a:solidFill>
                  <a:srgbClr val="C00000"/>
                </a:solidFill>
                <a:latin typeface="Times New Roman" panose="02020603050405020304"/>
                <a:cs typeface="Times New Roman" panose="02020603050405020304"/>
              </a:rPr>
              <a:t> </a:t>
            </a:r>
            <a:r>
              <a:rPr lang="en-US" sz="3200" spc="40">
                <a:solidFill>
                  <a:srgbClr val="C00000"/>
                </a:solidFill>
                <a:latin typeface="Times New Roman" panose="02020603050405020304"/>
                <a:cs typeface="Times New Roman" panose="02020603050405020304"/>
              </a:rPr>
              <a:t>a </a:t>
            </a:r>
            <a:r>
              <a:rPr sz="3200" spc="55">
                <a:solidFill>
                  <a:srgbClr val="C00000"/>
                </a:solidFill>
                <a:latin typeface="Times New Roman" panose="02020603050405020304"/>
                <a:cs typeface="Times New Roman" panose="02020603050405020304"/>
              </a:rPr>
              <a:t>paragraph</a:t>
            </a:r>
            <a:r>
              <a:rPr sz="3200" spc="40">
                <a:latin typeface="Times New Roman" panose="02020603050405020304"/>
                <a:cs typeface="Times New Roman" panose="02020603050405020304"/>
              </a:rPr>
              <a:t>,</a:t>
            </a:r>
            <a:r>
              <a:rPr lang="en-US" sz="3200" spc="40">
                <a:latin typeface="Times New Roman" panose="02020603050405020304"/>
                <a:cs typeface="Times New Roman" panose="02020603050405020304"/>
              </a:rPr>
              <a:t>  </a:t>
            </a:r>
            <a:endParaRPr lang="en-US" sz="3200" spc="40">
              <a:latin typeface="Times New Roman" panose="02020603050405020304"/>
              <a:cs typeface="Times New Roman" panose="02020603050405020304"/>
            </a:endParaRPr>
          </a:p>
          <a:p>
            <a:pPr marL="12700" marR="5080" indent="0" algn="just">
              <a:lnSpc>
                <a:spcPct val="200000"/>
              </a:lnSpc>
              <a:spcBef>
                <a:spcPts val="1715"/>
              </a:spcBef>
              <a:buNone/>
              <a:tabLst>
                <a:tab pos="389890" algn="l"/>
              </a:tabLst>
            </a:pPr>
            <a:r>
              <a:rPr lang="en-US" sz="3200" spc="40">
                <a:latin typeface="Times New Roman" panose="02020603050405020304"/>
                <a:cs typeface="Times New Roman" panose="02020603050405020304"/>
              </a:rPr>
              <a:t>   </a:t>
            </a:r>
            <a:r>
              <a:rPr sz="3200" spc="40">
                <a:latin typeface="Times New Roman" panose="02020603050405020304"/>
                <a:cs typeface="Times New Roman" panose="02020603050405020304"/>
              </a:rPr>
              <a:t>or </a:t>
            </a:r>
            <a:r>
              <a:rPr sz="3200">
                <a:latin typeface="Times New Roman" panose="02020603050405020304"/>
                <a:cs typeface="Times New Roman" panose="02020603050405020304"/>
              </a:rPr>
              <a:t>choose </a:t>
            </a:r>
            <a:r>
              <a:rPr sz="3200">
                <a:solidFill>
                  <a:srgbClr val="C00000"/>
                </a:solidFill>
                <a:latin typeface="Times New Roman" panose="02020603050405020304"/>
                <a:cs typeface="Times New Roman" panose="02020603050405020304"/>
              </a:rPr>
              <a:t>the best title</a:t>
            </a:r>
            <a:r>
              <a:rPr sz="3200">
                <a:latin typeface="Times New Roman" panose="02020603050405020304"/>
                <a:cs typeface="Times New Roman" panose="02020603050405020304"/>
              </a:rPr>
              <a:t> </a:t>
            </a:r>
            <a:r>
              <a:rPr lang="en-US" sz="3200">
                <a:latin typeface="Times New Roman" panose="02020603050405020304"/>
                <a:cs typeface="Times New Roman" panose="02020603050405020304"/>
              </a:rPr>
              <a:t>by </a:t>
            </a:r>
            <a:r>
              <a:rPr sz="3200">
                <a:latin typeface="Times New Roman" panose="02020603050405020304"/>
                <a:cs typeface="Times New Roman" panose="02020603050405020304"/>
              </a:rPr>
              <a:t>using </a:t>
            </a:r>
            <a:r>
              <a:rPr sz="3200" spc="-5">
                <a:solidFill>
                  <a:srgbClr val="1331F5"/>
                </a:solidFill>
                <a:latin typeface="Times New Roman" panose="02020603050405020304"/>
                <a:cs typeface="Times New Roman" panose="02020603050405020304"/>
              </a:rPr>
              <a:t>effective </a:t>
            </a:r>
            <a:r>
              <a:rPr sz="3200">
                <a:solidFill>
                  <a:srgbClr val="1331F5"/>
                </a:solidFill>
                <a:latin typeface="Times New Roman" panose="02020603050405020304"/>
                <a:cs typeface="Times New Roman" panose="02020603050405020304"/>
              </a:rPr>
              <a:t>procedures and strategies</a:t>
            </a:r>
            <a:r>
              <a:rPr lang="en-US" sz="3200">
                <a:solidFill>
                  <a:srgbClr val="1331F5"/>
                </a:solidFill>
                <a:latin typeface="Times New Roman" panose="02020603050405020304"/>
                <a:cs typeface="Times New Roman" panose="02020603050405020304"/>
              </a:rPr>
              <a:t>.</a:t>
            </a:r>
            <a:r>
              <a:rPr sz="3200">
                <a:latin typeface="Times New Roman" panose="02020603050405020304"/>
                <a:cs typeface="Times New Roman" panose="02020603050405020304"/>
              </a:rPr>
              <a:t> </a:t>
            </a:r>
            <a:r>
              <a:rPr lang="en-US" sz="3200">
                <a:latin typeface="Times New Roman" panose="02020603050405020304"/>
                <a:cs typeface="Times New Roman" panose="02020603050405020304"/>
              </a:rPr>
              <a:t>   </a:t>
            </a:r>
            <a:endParaRPr lang="en-US" sz="3200">
              <a:latin typeface="Times New Roman" panose="02020603050405020304"/>
              <a:cs typeface="Times New Roman" panose="02020603050405020304"/>
            </a:endParaRPr>
          </a:p>
          <a:p>
            <a:pPr marL="12700" marR="5080" indent="0" algn="just">
              <a:lnSpc>
                <a:spcPct val="200000"/>
              </a:lnSpc>
              <a:buNone/>
              <a:tabLst>
                <a:tab pos="376555" algn="l"/>
              </a:tabLst>
            </a:pPr>
            <a:r>
              <a:rPr lang="en-US" sz="3200" spc="-85">
                <a:latin typeface="Times New Roman" panose="02020603050405020304"/>
                <a:cs typeface="Times New Roman" panose="02020603050405020304"/>
              </a:rPr>
              <a:t>2. </a:t>
            </a:r>
            <a:r>
              <a:rPr sz="3200" spc="-85">
                <a:latin typeface="Times New Roman" panose="02020603050405020304"/>
                <a:cs typeface="Times New Roman" panose="02020603050405020304"/>
              </a:rPr>
              <a:t>To </a:t>
            </a:r>
            <a:r>
              <a:rPr sz="3200" spc="25">
                <a:latin typeface="Times New Roman" panose="02020603050405020304"/>
                <a:cs typeface="Times New Roman" panose="02020603050405020304"/>
              </a:rPr>
              <a:t>improve </a:t>
            </a:r>
            <a:r>
              <a:rPr sz="3200" spc="15">
                <a:solidFill>
                  <a:srgbClr val="1331F5"/>
                </a:solidFill>
                <a:latin typeface="Times New Roman" panose="02020603050405020304"/>
                <a:cs typeface="Times New Roman" panose="02020603050405020304"/>
              </a:rPr>
              <a:t>the </a:t>
            </a:r>
            <a:r>
              <a:rPr lang="en-US" sz="3200" spc="15">
                <a:solidFill>
                  <a:srgbClr val="1331F5"/>
                </a:solidFill>
                <a:latin typeface="Times New Roman" panose="02020603050405020304"/>
                <a:cs typeface="Times New Roman" panose="02020603050405020304"/>
              </a:rPr>
              <a:t>ability of summary</a:t>
            </a:r>
            <a:r>
              <a:rPr lang="en-US" sz="3200" spc="15">
                <a:latin typeface="Times New Roman" panose="02020603050405020304"/>
                <a:cs typeface="Times New Roman" panose="02020603050405020304"/>
              </a:rPr>
              <a:t> and </a:t>
            </a:r>
            <a:r>
              <a:rPr sz="3200" spc="25">
                <a:solidFill>
                  <a:srgbClr val="1331F5"/>
                </a:solidFill>
                <a:latin typeface="Times New Roman" panose="02020603050405020304"/>
                <a:cs typeface="Times New Roman" panose="02020603050405020304"/>
              </a:rPr>
              <a:t>thinking quality</a:t>
            </a:r>
            <a:r>
              <a:rPr lang="en-US" sz="3200" spc="25">
                <a:latin typeface="Times New Roman" panose="02020603050405020304"/>
                <a:cs typeface="Times New Roman" panose="02020603050405020304"/>
              </a:rPr>
              <a:t> </a:t>
            </a:r>
            <a:endParaRPr lang="en-US" sz="3200" spc="25">
              <a:latin typeface="Times New Roman" panose="02020603050405020304"/>
              <a:cs typeface="Times New Roman" panose="02020603050405020304"/>
            </a:endParaRPr>
          </a:p>
          <a:p>
            <a:pPr marL="12700" marR="5080" indent="0" algn="just">
              <a:lnSpc>
                <a:spcPct val="200000"/>
              </a:lnSpc>
              <a:buNone/>
              <a:tabLst>
                <a:tab pos="376555" algn="l"/>
              </a:tabLst>
            </a:pPr>
            <a:r>
              <a:rPr lang="en-US" sz="3200" spc="-5">
                <a:latin typeface="Times New Roman" panose="02020603050405020304"/>
                <a:cs typeface="Times New Roman" panose="02020603050405020304"/>
              </a:rPr>
              <a:t>    </a:t>
            </a:r>
            <a:r>
              <a:rPr sz="3200" spc="-5">
                <a:latin typeface="Times New Roman" panose="02020603050405020304"/>
                <a:cs typeface="Times New Roman" panose="02020603050405020304"/>
              </a:rPr>
              <a:t>through</a:t>
            </a:r>
            <a:r>
              <a:rPr sz="3200" spc="-70">
                <a:latin typeface="Times New Roman" panose="02020603050405020304"/>
                <a:cs typeface="Times New Roman" panose="02020603050405020304"/>
              </a:rPr>
              <a:t> </a:t>
            </a:r>
            <a:r>
              <a:rPr lang="en-US" sz="3200" spc="-5">
                <a:latin typeface="Times New Roman" panose="02020603050405020304"/>
                <a:cs typeface="Times New Roman" panose="02020603050405020304"/>
              </a:rPr>
              <a:t>tasks.</a:t>
            </a:r>
            <a:endParaRPr lang="en-US" sz="3200" spc="-5">
              <a:latin typeface="Times New Roman" panose="02020603050405020304"/>
              <a:cs typeface="Times New Roman" panose="02020603050405020304"/>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99"/>
          <p:cNvSpPr txBox="1"/>
          <p:nvPr/>
        </p:nvSpPr>
        <p:spPr>
          <a:xfrm>
            <a:off x="2739390" y="1859280"/>
            <a:ext cx="8207375" cy="3415030"/>
          </a:xfrm>
          <a:prstGeom prst="rect">
            <a:avLst/>
          </a:prstGeom>
          <a:noFill/>
          <a:ln w="9525">
            <a:noFill/>
          </a:ln>
        </p:spPr>
        <p:txBody>
          <a:bodyPr wrap="square" anchor="t">
            <a:spAutoFit/>
          </a:bodyPr>
          <a:lstStyle/>
          <a:p>
            <a:pPr>
              <a:lnSpc>
                <a:spcPct val="150000"/>
              </a:lnSpc>
            </a:pPr>
            <a:r>
              <a:rPr lang="en-US" sz="36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rPr>
              <a:t>Contents:</a:t>
            </a:r>
            <a:endParaRPr lang="en-US" sz="3600" b="1" smtClean="0">
              <a:solidFill>
                <a:srgbClr val="FF0000"/>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1.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题型解读</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2.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错题再思</a:t>
            </a:r>
            <a:endPar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3.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策略小结</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4.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错题再做</a:t>
            </a:r>
            <a:endPar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a:p>
            <a:pPr>
              <a:lnSpc>
                <a:spcPct val="150000"/>
              </a:lnSpc>
            </a:pP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5.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真题再研</a:t>
            </a:r>
            <a:r>
              <a:rPr lang="en-US" altLang="zh-CN"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             5. </a:t>
            </a:r>
            <a:r>
              <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rPr>
              <a:t>巩固训练</a:t>
            </a:r>
            <a:endParaRPr lang="zh-CN" altLang="en-US" sz="3600" b="1" smtClean="0">
              <a:solidFill>
                <a:schemeClr val="tx1"/>
              </a:solidFill>
              <a:latin typeface="Times New Roman" panose="02020603050405020304" pitchFamily="18" charset="0"/>
              <a:ea typeface="楷体" panose="02010609060101010101" pitchFamily="1" charset="-122"/>
              <a:cs typeface="Times New Roman" panose="02020603050405020304" pitchFamily="18" charset="0"/>
            </a:endParaRPr>
          </a:p>
        </p:txBody>
      </p:sp>
      <p:sp>
        <p:nvSpPr>
          <p:cNvPr id="5" name="文本框 4"/>
          <p:cNvSpPr txBox="1"/>
          <p:nvPr/>
        </p:nvSpPr>
        <p:spPr>
          <a:xfrm>
            <a:off x="2880360" y="499745"/>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80641" y="892789"/>
            <a:ext cx="2940384" cy="5715040"/>
          </a:xfrm>
          <a:prstGeom prst="rect">
            <a:avLst/>
          </a:prstGeom>
          <a:effectLst>
            <a:outerShdw blurRad="101600" dist="38100" dir="8100000" sx="103000" sy="103000" algn="tr" rotWithShape="0">
              <a:prstClr val="black">
                <a:alpha val="34000"/>
              </a:prstClr>
            </a:outerShdw>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392430"/>
            <a:ext cx="11567160" cy="6186805"/>
          </a:xfrm>
        </p:spPr>
        <p:txBody>
          <a:bodyPr/>
          <a:p>
            <a:pPr marL="0" indent="0" algn="l">
              <a:buNone/>
            </a:pP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the text mainly about</a:t>
            </a:r>
            <a:r>
              <a:rPr lang="zh-CN" altLang="en-US" sz="2800" b="1">
                <a:solidFill>
                  <a:schemeClr val="tx1"/>
                </a:solidFill>
                <a:latin typeface="Athelas Regular" panose="02000503000000020003" charset="0"/>
                <a:ea typeface="宋体" panose="02010600030101010101" pitchFamily="2" charset="-122"/>
                <a:cs typeface="Athelas Regular" panose="02000503000000020003" charset="0"/>
              </a:rPr>
              <a:t>？</a:t>
            </a:r>
            <a:endParaRPr lang="zh-CN" altLang="en-US"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does the text mainly talk about</a:t>
            </a:r>
            <a:r>
              <a:rPr lang="zh-CN" altLang="en-US" sz="2800" b="1">
                <a:solidFill>
                  <a:schemeClr val="tx1"/>
                </a:solidFill>
                <a:latin typeface="Athelas Regular" panose="02000503000000020003" charset="0"/>
                <a:ea typeface="宋体" panose="02010600030101010101" pitchFamily="2" charset="-122"/>
                <a:cs typeface="Athelas Regular" panose="02000503000000020003" charset="0"/>
              </a:rPr>
              <a:t>？</a:t>
            </a:r>
            <a:endParaRPr lang="zh-CN" altLang="en-US"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does paragraph 3 mainly talk about?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the second paragraph mainly about?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What is a suitable title for the text?</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l">
              <a:buNone/>
            </a:pPr>
            <a:r>
              <a:rPr lang="en-US" altLang="zh-CN" sz="2800" b="1">
                <a:solidFill>
                  <a:schemeClr val="tx1"/>
                </a:solidFill>
                <a:latin typeface="Athelas Regular" panose="02000503000000020003" charset="0"/>
                <a:ea typeface="宋体" panose="02010600030101010101" pitchFamily="2" charset="-122"/>
                <a:cs typeface="Athelas Regular" panose="02000503000000020003" charset="0"/>
              </a:rPr>
              <a:t>Which of the following would be the best title for the passage?</a:t>
            </a:r>
            <a:endParaRPr lang="en-US" altLang="zh-CN" sz="2800" b="1">
              <a:solidFill>
                <a:schemeClr val="tx1"/>
              </a:solidFill>
              <a:latin typeface="Athelas Regular" panose="02000503000000020003" charset="0"/>
              <a:ea typeface="宋体" panose="02010600030101010101" pitchFamily="2" charset="-122"/>
              <a:cs typeface="Athelas Regular" panose="02000503000000020003" charset="0"/>
            </a:endParaRPr>
          </a:p>
        </p:txBody>
      </p:sp>
      <p:grpSp>
        <p:nvGrpSpPr>
          <p:cNvPr id="5" name="组合 4"/>
          <p:cNvGrpSpPr/>
          <p:nvPr/>
        </p:nvGrpSpPr>
        <p:grpSpPr>
          <a:xfrm>
            <a:off x="8173720" y="1348105"/>
            <a:ext cx="2562225" cy="801370"/>
            <a:chOff x="11584" y="2098"/>
            <a:chExt cx="4035" cy="1262"/>
          </a:xfrm>
        </p:grpSpPr>
        <p:sp>
          <p:nvSpPr>
            <p:cNvPr id="2" name="右大括号 1"/>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4" name="文本框 3"/>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文章大意</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grpSp>
        <p:nvGrpSpPr>
          <p:cNvPr id="6" name="组合 5"/>
          <p:cNvGrpSpPr/>
          <p:nvPr/>
        </p:nvGrpSpPr>
        <p:grpSpPr>
          <a:xfrm>
            <a:off x="8173720" y="2627630"/>
            <a:ext cx="2562225" cy="802005"/>
            <a:chOff x="11584" y="2098"/>
            <a:chExt cx="4035" cy="1263"/>
          </a:xfrm>
        </p:grpSpPr>
        <p:sp>
          <p:nvSpPr>
            <p:cNvPr id="7" name="右大括号 6"/>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8" name="文本框 7"/>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段落大意</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grpSp>
        <p:nvGrpSpPr>
          <p:cNvPr id="9" name="组合 8"/>
          <p:cNvGrpSpPr/>
          <p:nvPr/>
        </p:nvGrpSpPr>
        <p:grpSpPr>
          <a:xfrm>
            <a:off x="8173720" y="3876040"/>
            <a:ext cx="2562225" cy="802005"/>
            <a:chOff x="11584" y="2098"/>
            <a:chExt cx="4035" cy="1263"/>
          </a:xfrm>
        </p:grpSpPr>
        <p:sp>
          <p:nvSpPr>
            <p:cNvPr id="10" name="右大括号 9"/>
            <p:cNvSpPr/>
            <p:nvPr/>
          </p:nvSpPr>
          <p:spPr>
            <a:xfrm>
              <a:off x="11584" y="2098"/>
              <a:ext cx="354" cy="1263"/>
            </a:xfrm>
            <a:prstGeom prst="rightBrace">
              <a:avLst/>
            </a:prstGeom>
            <a:ln w="28575" cap="flat" cmpd="sng">
              <a:solidFill>
                <a:srgbClr val="1331F5"/>
              </a:solidFill>
              <a:prstDash val="solid"/>
              <a:miter lim="800000"/>
              <a:headEnd type="none"/>
              <a:tailEnd type="none"/>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11" name="文本框 10"/>
            <p:cNvSpPr txBox="1"/>
            <p:nvPr/>
          </p:nvSpPr>
          <p:spPr>
            <a:xfrm>
              <a:off x="12215" y="2220"/>
              <a:ext cx="3404" cy="1016"/>
            </a:xfrm>
            <a:prstGeom prst="rect">
              <a:avLst/>
            </a:prstGeom>
            <a:noFill/>
          </p:spPr>
          <p:txBody>
            <a:bodyPr wrap="square" rtlCol="0" anchor="t">
              <a:spAutoFit/>
            </a:bodyPr>
            <a:p>
              <a:r>
                <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rPr>
                <a:t>归纳标题</a:t>
              </a:r>
              <a:endParaRPr lang="zh-CN" altLang="en-US" sz="3600" b="1" smtClean="0">
                <a:solidFill>
                  <a:srgbClr val="1331F5"/>
                </a:solidFill>
                <a:latin typeface="Times New Roman" panose="02020603050405020304" pitchFamily="18" charset="0"/>
                <a:ea typeface="楷体" panose="02010609060101010101" pitchFamily="1" charset="-122"/>
                <a:cs typeface="Times New Roman" panose="02020603050405020304" pitchFamily="18" charset="0"/>
                <a:sym typeface="+mn-ea"/>
              </a:endParaRPr>
            </a:p>
          </p:txBody>
        </p:sp>
      </p:grpSp>
      <p:sp>
        <p:nvSpPr>
          <p:cNvPr id="12" name="文本框 11"/>
          <p:cNvSpPr txBox="1"/>
          <p:nvPr/>
        </p:nvSpPr>
        <p:spPr>
          <a:xfrm>
            <a:off x="1831340" y="1168400"/>
            <a:ext cx="141287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文本框 12"/>
          <p:cNvSpPr txBox="1"/>
          <p:nvPr/>
        </p:nvSpPr>
        <p:spPr>
          <a:xfrm>
            <a:off x="2327275" y="1844040"/>
            <a:ext cx="141287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文本框 13"/>
          <p:cNvSpPr txBox="1"/>
          <p:nvPr/>
        </p:nvSpPr>
        <p:spPr>
          <a:xfrm>
            <a:off x="2295525" y="2519680"/>
            <a:ext cx="216090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5" name="文本框 14"/>
          <p:cNvSpPr txBox="1"/>
          <p:nvPr/>
        </p:nvSpPr>
        <p:spPr>
          <a:xfrm>
            <a:off x="1831340" y="3195320"/>
            <a:ext cx="3734435"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6" name="文本框 15"/>
          <p:cNvSpPr txBox="1"/>
          <p:nvPr/>
        </p:nvSpPr>
        <p:spPr>
          <a:xfrm>
            <a:off x="1816100" y="3900805"/>
            <a:ext cx="2625090"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7" name="文本框 16"/>
          <p:cNvSpPr txBox="1"/>
          <p:nvPr/>
        </p:nvSpPr>
        <p:spPr>
          <a:xfrm>
            <a:off x="6102350" y="4598670"/>
            <a:ext cx="2359660" cy="5486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1.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题型解读</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19" name="object 4"/>
          <p:cNvSpPr/>
          <p:nvPr/>
        </p:nvSpPr>
        <p:spPr>
          <a:xfrm>
            <a:off x="2472944" y="3013201"/>
            <a:ext cx="2127885" cy="693420"/>
          </a:xfrm>
          <a:custGeom>
            <a:avLst/>
            <a:gdLst/>
            <a:ahLst/>
            <a:cxnLst/>
            <a:rect l="l" t="t" r="r" b="b"/>
            <a:pathLst>
              <a:path w="2127885" h="693420">
                <a:moveTo>
                  <a:pt x="0" y="0"/>
                </a:moveTo>
                <a:lnTo>
                  <a:pt x="2127504" y="0"/>
                </a:lnTo>
                <a:lnTo>
                  <a:pt x="2127504" y="693420"/>
                </a:lnTo>
                <a:lnTo>
                  <a:pt x="0" y="693420"/>
                </a:lnTo>
                <a:lnTo>
                  <a:pt x="0" y="0"/>
                </a:lnTo>
                <a:close/>
              </a:path>
            </a:pathLst>
          </a:custGeom>
          <a:solidFill>
            <a:srgbClr val="A02B10"/>
          </a:solidFill>
        </p:spPr>
        <p:txBody>
          <a:bodyPr wrap="square" lIns="0" tIns="0" rIns="0" bIns="0" rtlCol="0"/>
          <a:p/>
        </p:txBody>
      </p:sp>
      <p:sp>
        <p:nvSpPr>
          <p:cNvPr id="20" name="object 5"/>
          <p:cNvSpPr txBox="1"/>
          <p:nvPr/>
        </p:nvSpPr>
        <p:spPr>
          <a:xfrm>
            <a:off x="2697480" y="3121025"/>
            <a:ext cx="1734185"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考查形</a:t>
            </a:r>
            <a:r>
              <a:rPr sz="3200" b="1" spc="-20">
                <a:solidFill>
                  <a:srgbClr val="FFFFFF"/>
                </a:solidFill>
                <a:latin typeface="楷体_GB2312" charset="0"/>
                <a:ea typeface="楷体_GB2312" charset="0"/>
                <a:cs typeface="宋体" panose="02010600030101010101" pitchFamily="2" charset="-122"/>
              </a:rPr>
              <a:t>式</a:t>
            </a:r>
            <a:endParaRPr sz="3200">
              <a:latin typeface="楷体_GB2312" charset="0"/>
              <a:ea typeface="楷体_GB2312" charset="0"/>
              <a:cs typeface="宋体" panose="02010600030101010101" pitchFamily="2" charset="-122"/>
            </a:endParaRPr>
          </a:p>
        </p:txBody>
      </p:sp>
      <p:sp>
        <p:nvSpPr>
          <p:cNvPr id="21" name="object 6"/>
          <p:cNvSpPr/>
          <p:nvPr/>
        </p:nvSpPr>
        <p:spPr>
          <a:xfrm>
            <a:off x="6284976" y="4547615"/>
            <a:ext cx="2834640" cy="646430"/>
          </a:xfrm>
          <a:custGeom>
            <a:avLst/>
            <a:gdLst/>
            <a:ahLst/>
            <a:cxnLst/>
            <a:rect l="l" t="t" r="r" b="b"/>
            <a:pathLst>
              <a:path w="2834640" h="646429">
                <a:moveTo>
                  <a:pt x="0" y="0"/>
                </a:moveTo>
                <a:lnTo>
                  <a:pt x="2834639" y="0"/>
                </a:lnTo>
                <a:lnTo>
                  <a:pt x="2834639" y="646176"/>
                </a:lnTo>
                <a:lnTo>
                  <a:pt x="0" y="646176"/>
                </a:lnTo>
                <a:lnTo>
                  <a:pt x="0" y="0"/>
                </a:lnTo>
                <a:close/>
              </a:path>
            </a:pathLst>
          </a:custGeom>
          <a:solidFill>
            <a:srgbClr val="A02B10"/>
          </a:solidFill>
        </p:spPr>
        <p:txBody>
          <a:bodyPr wrap="square" lIns="0" tIns="0" rIns="0" bIns="0" rtlCol="0"/>
          <a:p/>
        </p:txBody>
      </p:sp>
      <p:sp>
        <p:nvSpPr>
          <p:cNvPr id="22" name="object 7"/>
          <p:cNvSpPr txBox="1"/>
          <p:nvPr/>
        </p:nvSpPr>
        <p:spPr>
          <a:xfrm>
            <a:off x="6412865" y="4641215"/>
            <a:ext cx="2161540"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标题归纳</a:t>
            </a:r>
            <a:r>
              <a:rPr sz="3200" b="1" spc="-20">
                <a:solidFill>
                  <a:srgbClr val="FFFFFF"/>
                </a:solidFill>
                <a:latin typeface="楷体_GB2312" charset="0"/>
                <a:ea typeface="楷体_GB2312" charset="0"/>
                <a:cs typeface="宋体" panose="02010600030101010101" pitchFamily="2" charset="-122"/>
              </a:rPr>
              <a:t>题</a:t>
            </a:r>
            <a:endParaRPr sz="3200">
              <a:latin typeface="楷体_GB2312" charset="0"/>
              <a:ea typeface="楷体_GB2312" charset="0"/>
              <a:cs typeface="宋体" panose="02010600030101010101" pitchFamily="2" charset="-122"/>
            </a:endParaRPr>
          </a:p>
        </p:txBody>
      </p:sp>
      <p:sp>
        <p:nvSpPr>
          <p:cNvPr id="23" name="object 8"/>
          <p:cNvSpPr/>
          <p:nvPr/>
        </p:nvSpPr>
        <p:spPr>
          <a:xfrm>
            <a:off x="6284976" y="1552955"/>
            <a:ext cx="2834640" cy="600710"/>
          </a:xfrm>
          <a:custGeom>
            <a:avLst/>
            <a:gdLst/>
            <a:ahLst/>
            <a:cxnLst/>
            <a:rect l="l" t="t" r="r" b="b"/>
            <a:pathLst>
              <a:path w="2834640" h="600710">
                <a:moveTo>
                  <a:pt x="0" y="0"/>
                </a:moveTo>
                <a:lnTo>
                  <a:pt x="2834639" y="0"/>
                </a:lnTo>
                <a:lnTo>
                  <a:pt x="2834639" y="600456"/>
                </a:lnTo>
                <a:lnTo>
                  <a:pt x="0" y="600456"/>
                </a:lnTo>
                <a:lnTo>
                  <a:pt x="0" y="0"/>
                </a:lnTo>
                <a:close/>
              </a:path>
            </a:pathLst>
          </a:custGeom>
          <a:solidFill>
            <a:srgbClr val="A02B10"/>
          </a:solidFill>
        </p:spPr>
        <p:txBody>
          <a:bodyPr wrap="square" lIns="0" tIns="0" rIns="0" bIns="0" rtlCol="0"/>
          <a:p/>
        </p:txBody>
      </p:sp>
      <p:sp>
        <p:nvSpPr>
          <p:cNvPr id="24" name="object 9"/>
          <p:cNvSpPr txBox="1">
            <a:spLocks noGrp="1"/>
          </p:cNvSpPr>
          <p:nvPr>
            <p:ph type="title"/>
          </p:nvPr>
        </p:nvSpPr>
        <p:spPr>
          <a:xfrm>
            <a:off x="6297930" y="1540510"/>
            <a:ext cx="3368040" cy="504190"/>
          </a:xfrm>
          <a:prstGeom prst="rect">
            <a:avLst/>
          </a:prstGeom>
        </p:spPr>
        <p:txBody>
          <a:bodyPr vert="horz" wrap="square" lIns="0" tIns="12065" rIns="0" bIns="0" rtlCol="0">
            <a:spAutoFit/>
          </a:bodyPr>
          <a:p>
            <a:pPr marL="12700">
              <a:lnSpc>
                <a:spcPct val="100000"/>
              </a:lnSpc>
              <a:spcBef>
                <a:spcPts val="95"/>
              </a:spcBef>
            </a:pPr>
            <a:r>
              <a:rPr sz="3200" b="1">
                <a:solidFill>
                  <a:schemeClr val="bg1"/>
                </a:solidFill>
                <a:latin typeface="楷体_GB2312" charset="0"/>
                <a:ea typeface="楷体_GB2312" charset="0"/>
                <a:cs typeface="宋体" panose="02010600030101010101" pitchFamily="2" charset="-122"/>
              </a:rPr>
              <a:t>文章大意</a:t>
            </a:r>
            <a:r>
              <a:rPr sz="3200" b="1" spc="-20">
                <a:solidFill>
                  <a:schemeClr val="bg1"/>
                </a:solidFill>
                <a:latin typeface="楷体_GB2312" charset="0"/>
                <a:ea typeface="楷体_GB2312" charset="0"/>
                <a:cs typeface="宋体" panose="02010600030101010101" pitchFamily="2" charset="-122"/>
              </a:rPr>
              <a:t>题</a:t>
            </a:r>
            <a:endParaRPr sz="3200" b="1" spc="-20">
              <a:solidFill>
                <a:schemeClr val="bg1"/>
              </a:solidFill>
              <a:latin typeface="楷体_GB2312" charset="0"/>
              <a:ea typeface="楷体_GB2312" charset="0"/>
              <a:cs typeface="宋体" panose="02010600030101010101" pitchFamily="2" charset="-122"/>
            </a:endParaRPr>
          </a:p>
        </p:txBody>
      </p:sp>
      <p:sp>
        <p:nvSpPr>
          <p:cNvPr id="25" name="object 10"/>
          <p:cNvSpPr/>
          <p:nvPr/>
        </p:nvSpPr>
        <p:spPr>
          <a:xfrm>
            <a:off x="6284976" y="3012948"/>
            <a:ext cx="2834640" cy="675640"/>
          </a:xfrm>
          <a:custGeom>
            <a:avLst/>
            <a:gdLst/>
            <a:ahLst/>
            <a:cxnLst/>
            <a:rect l="l" t="t" r="r" b="b"/>
            <a:pathLst>
              <a:path w="2834640" h="675639">
                <a:moveTo>
                  <a:pt x="0" y="0"/>
                </a:moveTo>
                <a:lnTo>
                  <a:pt x="2834639" y="0"/>
                </a:lnTo>
                <a:lnTo>
                  <a:pt x="2834639" y="675131"/>
                </a:lnTo>
                <a:lnTo>
                  <a:pt x="0" y="675131"/>
                </a:lnTo>
                <a:lnTo>
                  <a:pt x="0" y="0"/>
                </a:lnTo>
                <a:close/>
              </a:path>
            </a:pathLst>
          </a:custGeom>
          <a:solidFill>
            <a:srgbClr val="A02B10"/>
          </a:solidFill>
        </p:spPr>
        <p:txBody>
          <a:bodyPr wrap="square" lIns="0" tIns="0" rIns="0" bIns="0" rtlCol="0"/>
          <a:p/>
        </p:txBody>
      </p:sp>
      <p:sp>
        <p:nvSpPr>
          <p:cNvPr id="26" name="object 11"/>
          <p:cNvSpPr txBox="1"/>
          <p:nvPr/>
        </p:nvSpPr>
        <p:spPr>
          <a:xfrm>
            <a:off x="6412865" y="3098800"/>
            <a:ext cx="2161540" cy="504190"/>
          </a:xfrm>
          <a:prstGeom prst="rect">
            <a:avLst/>
          </a:prstGeom>
        </p:spPr>
        <p:txBody>
          <a:bodyPr vert="horz" wrap="square" lIns="0" tIns="12065" rIns="0" bIns="0" rtlCol="0">
            <a:spAutoFit/>
          </a:bodyPr>
          <a:p>
            <a:pPr marL="12700">
              <a:lnSpc>
                <a:spcPct val="100000"/>
              </a:lnSpc>
              <a:spcBef>
                <a:spcPts val="95"/>
              </a:spcBef>
            </a:pPr>
            <a:r>
              <a:rPr sz="3200" b="1">
                <a:solidFill>
                  <a:srgbClr val="FFFFFF"/>
                </a:solidFill>
                <a:latin typeface="楷体_GB2312" charset="0"/>
                <a:ea typeface="楷体_GB2312" charset="0"/>
                <a:cs typeface="宋体" panose="02010600030101010101" pitchFamily="2" charset="-122"/>
              </a:rPr>
              <a:t>段落大意</a:t>
            </a:r>
            <a:r>
              <a:rPr sz="3200" b="1" spc="-20">
                <a:solidFill>
                  <a:srgbClr val="FFFFFF"/>
                </a:solidFill>
                <a:latin typeface="楷体_GB2312" charset="0"/>
                <a:ea typeface="楷体_GB2312" charset="0"/>
                <a:cs typeface="宋体" panose="02010600030101010101" pitchFamily="2" charset="-122"/>
              </a:rPr>
              <a:t>题</a:t>
            </a:r>
            <a:endParaRPr sz="3200">
              <a:latin typeface="楷体_GB2312" charset="0"/>
              <a:ea typeface="楷体_GB2312" charset="0"/>
              <a:cs typeface="宋体" panose="02010600030101010101" pitchFamily="2" charset="-122"/>
            </a:endParaRPr>
          </a:p>
        </p:txBody>
      </p:sp>
      <p:sp>
        <p:nvSpPr>
          <p:cNvPr id="27" name="object 12"/>
          <p:cNvSpPr/>
          <p:nvPr/>
        </p:nvSpPr>
        <p:spPr>
          <a:xfrm>
            <a:off x="4989829" y="1779270"/>
            <a:ext cx="723265" cy="3251200"/>
          </a:xfrm>
          <a:custGeom>
            <a:avLst/>
            <a:gdLst/>
            <a:ahLst/>
            <a:cxnLst/>
            <a:rect l="l" t="t" r="r" b="b"/>
            <a:pathLst>
              <a:path w="723264" h="3251200">
                <a:moveTo>
                  <a:pt x="722655" y="12699"/>
                </a:moveTo>
                <a:lnTo>
                  <a:pt x="508088" y="12699"/>
                </a:lnTo>
                <a:lnTo>
                  <a:pt x="520865" y="0"/>
                </a:lnTo>
                <a:lnTo>
                  <a:pt x="722604" y="0"/>
                </a:lnTo>
                <a:lnTo>
                  <a:pt x="722655" y="12699"/>
                </a:lnTo>
                <a:close/>
              </a:path>
              <a:path w="723264" h="3251200">
                <a:moveTo>
                  <a:pt x="509778" y="25399"/>
                </a:moveTo>
                <a:lnTo>
                  <a:pt x="433666" y="25399"/>
                </a:lnTo>
                <a:lnTo>
                  <a:pt x="442556" y="12699"/>
                </a:lnTo>
                <a:lnTo>
                  <a:pt x="522465" y="12699"/>
                </a:lnTo>
                <a:lnTo>
                  <a:pt x="509778" y="25399"/>
                </a:lnTo>
                <a:close/>
              </a:path>
              <a:path w="723264" h="3251200">
                <a:moveTo>
                  <a:pt x="436943" y="38099"/>
                </a:moveTo>
                <a:lnTo>
                  <a:pt x="398805" y="38099"/>
                </a:lnTo>
                <a:lnTo>
                  <a:pt x="404456" y="25399"/>
                </a:lnTo>
                <a:lnTo>
                  <a:pt x="445681" y="25399"/>
                </a:lnTo>
                <a:lnTo>
                  <a:pt x="436943" y="38099"/>
                </a:lnTo>
                <a:close/>
              </a:path>
              <a:path w="723264" h="3251200">
                <a:moveTo>
                  <a:pt x="404622" y="50799"/>
                </a:moveTo>
                <a:lnTo>
                  <a:pt x="384352" y="50799"/>
                </a:lnTo>
                <a:lnTo>
                  <a:pt x="385965" y="38099"/>
                </a:lnTo>
                <a:lnTo>
                  <a:pt x="409905" y="38099"/>
                </a:lnTo>
                <a:lnTo>
                  <a:pt x="404622" y="50799"/>
                </a:lnTo>
                <a:close/>
              </a:path>
              <a:path w="723264" h="3251200">
                <a:moveTo>
                  <a:pt x="393065" y="1562100"/>
                </a:moveTo>
                <a:lnTo>
                  <a:pt x="380365" y="1562100"/>
                </a:lnTo>
                <a:lnTo>
                  <a:pt x="380365" y="50799"/>
                </a:lnTo>
                <a:lnTo>
                  <a:pt x="393065" y="50799"/>
                </a:lnTo>
                <a:lnTo>
                  <a:pt x="393065" y="1562100"/>
                </a:lnTo>
                <a:close/>
              </a:path>
              <a:path w="723264" h="3251200">
                <a:moveTo>
                  <a:pt x="392366" y="1574800"/>
                </a:moveTo>
                <a:lnTo>
                  <a:pt x="375551" y="1574800"/>
                </a:lnTo>
                <a:lnTo>
                  <a:pt x="378510" y="1562100"/>
                </a:lnTo>
                <a:lnTo>
                  <a:pt x="392899" y="1562100"/>
                </a:lnTo>
                <a:lnTo>
                  <a:pt x="392366" y="1574800"/>
                </a:lnTo>
                <a:close/>
              </a:path>
              <a:path w="723264" h="3251200">
                <a:moveTo>
                  <a:pt x="379615" y="1587500"/>
                </a:moveTo>
                <a:lnTo>
                  <a:pt x="351396" y="1587500"/>
                </a:lnTo>
                <a:lnTo>
                  <a:pt x="358114" y="1574800"/>
                </a:lnTo>
                <a:lnTo>
                  <a:pt x="383933" y="1574800"/>
                </a:lnTo>
                <a:lnTo>
                  <a:pt x="379615" y="1587500"/>
                </a:lnTo>
                <a:close/>
              </a:path>
              <a:path w="723264" h="3251200">
                <a:moveTo>
                  <a:pt x="355676" y="1600200"/>
                </a:moveTo>
                <a:lnTo>
                  <a:pt x="298246" y="1600200"/>
                </a:lnTo>
                <a:lnTo>
                  <a:pt x="308813" y="1587500"/>
                </a:lnTo>
                <a:lnTo>
                  <a:pt x="362648" y="1587500"/>
                </a:lnTo>
                <a:lnTo>
                  <a:pt x="355676" y="1600200"/>
                </a:lnTo>
                <a:close/>
              </a:path>
              <a:path w="723264" h="3251200">
                <a:moveTo>
                  <a:pt x="300596" y="1612900"/>
                </a:moveTo>
                <a:lnTo>
                  <a:pt x="210312" y="1612900"/>
                </a:lnTo>
                <a:lnTo>
                  <a:pt x="224383" y="1600200"/>
                </a:lnTo>
                <a:lnTo>
                  <a:pt x="311264" y="1600200"/>
                </a:lnTo>
                <a:lnTo>
                  <a:pt x="300596" y="1612900"/>
                </a:lnTo>
                <a:close/>
              </a:path>
              <a:path w="723264" h="3251200">
                <a:moveTo>
                  <a:pt x="50825" y="1625600"/>
                </a:moveTo>
                <a:lnTo>
                  <a:pt x="0" y="1625600"/>
                </a:lnTo>
                <a:lnTo>
                  <a:pt x="0" y="1612900"/>
                </a:lnTo>
                <a:lnTo>
                  <a:pt x="50825" y="1612900"/>
                </a:lnTo>
                <a:lnTo>
                  <a:pt x="50825" y="1625600"/>
                </a:lnTo>
                <a:close/>
              </a:path>
              <a:path w="723264" h="3251200">
                <a:moveTo>
                  <a:pt x="211493" y="1625600"/>
                </a:moveTo>
                <a:lnTo>
                  <a:pt x="50825" y="1625600"/>
                </a:lnTo>
                <a:lnTo>
                  <a:pt x="50825" y="1612900"/>
                </a:lnTo>
                <a:lnTo>
                  <a:pt x="196938" y="1612900"/>
                </a:lnTo>
                <a:lnTo>
                  <a:pt x="211493" y="1625600"/>
                </a:lnTo>
                <a:close/>
              </a:path>
              <a:path w="723264" h="3251200">
                <a:moveTo>
                  <a:pt x="211493" y="1625600"/>
                </a:moveTo>
                <a:lnTo>
                  <a:pt x="196938" y="1612900"/>
                </a:lnTo>
                <a:lnTo>
                  <a:pt x="225628" y="1612900"/>
                </a:lnTo>
                <a:lnTo>
                  <a:pt x="211493" y="1625600"/>
                </a:lnTo>
                <a:close/>
              </a:path>
              <a:path w="723264" h="3251200">
                <a:moveTo>
                  <a:pt x="300596" y="1638300"/>
                </a:moveTo>
                <a:lnTo>
                  <a:pt x="210375" y="1638300"/>
                </a:lnTo>
                <a:lnTo>
                  <a:pt x="195897" y="1625600"/>
                </a:lnTo>
                <a:lnTo>
                  <a:pt x="289369" y="1625600"/>
                </a:lnTo>
                <a:lnTo>
                  <a:pt x="300596" y="1638300"/>
                </a:lnTo>
                <a:close/>
              </a:path>
              <a:path w="723264" h="3251200">
                <a:moveTo>
                  <a:pt x="355676" y="1651000"/>
                </a:moveTo>
                <a:lnTo>
                  <a:pt x="308813" y="1651000"/>
                </a:lnTo>
                <a:lnTo>
                  <a:pt x="298246" y="1638300"/>
                </a:lnTo>
                <a:lnTo>
                  <a:pt x="348043" y="1638300"/>
                </a:lnTo>
                <a:lnTo>
                  <a:pt x="355676" y="1651000"/>
                </a:lnTo>
                <a:close/>
              </a:path>
              <a:path w="723264" h="3251200">
                <a:moveTo>
                  <a:pt x="383933" y="1663700"/>
                </a:moveTo>
                <a:lnTo>
                  <a:pt x="351624" y="1663700"/>
                </a:lnTo>
                <a:lnTo>
                  <a:pt x="344208" y="1651000"/>
                </a:lnTo>
                <a:lnTo>
                  <a:pt x="379615" y="1651000"/>
                </a:lnTo>
                <a:lnTo>
                  <a:pt x="383933" y="1663700"/>
                </a:lnTo>
                <a:close/>
              </a:path>
              <a:path w="723264" h="3251200">
                <a:moveTo>
                  <a:pt x="392366" y="1676400"/>
                </a:moveTo>
                <a:lnTo>
                  <a:pt x="378510" y="1676400"/>
                </a:lnTo>
                <a:lnTo>
                  <a:pt x="375551" y="1663700"/>
                </a:lnTo>
                <a:lnTo>
                  <a:pt x="391528" y="1663700"/>
                </a:lnTo>
                <a:lnTo>
                  <a:pt x="392366" y="1676400"/>
                </a:lnTo>
                <a:close/>
              </a:path>
              <a:path w="723264" h="3251200">
                <a:moveTo>
                  <a:pt x="393065" y="3187700"/>
                </a:moveTo>
                <a:lnTo>
                  <a:pt x="380365" y="3187700"/>
                </a:lnTo>
                <a:lnTo>
                  <a:pt x="380365" y="1676400"/>
                </a:lnTo>
                <a:lnTo>
                  <a:pt x="393065" y="1676400"/>
                </a:lnTo>
                <a:lnTo>
                  <a:pt x="393065" y="3187700"/>
                </a:lnTo>
                <a:close/>
              </a:path>
              <a:path w="723264" h="3251200">
                <a:moveTo>
                  <a:pt x="405028" y="3200400"/>
                </a:moveTo>
                <a:lnTo>
                  <a:pt x="384352" y="3200400"/>
                </a:lnTo>
                <a:lnTo>
                  <a:pt x="383006" y="3187700"/>
                </a:lnTo>
                <a:lnTo>
                  <a:pt x="400507" y="3187700"/>
                </a:lnTo>
                <a:lnTo>
                  <a:pt x="405028" y="3200400"/>
                </a:lnTo>
                <a:close/>
              </a:path>
              <a:path w="723264" h="3251200">
                <a:moveTo>
                  <a:pt x="445681" y="3213100"/>
                </a:moveTo>
                <a:lnTo>
                  <a:pt x="404456" y="3213100"/>
                </a:lnTo>
                <a:lnTo>
                  <a:pt x="398805" y="3200400"/>
                </a:lnTo>
                <a:lnTo>
                  <a:pt x="436943" y="3200400"/>
                </a:lnTo>
                <a:lnTo>
                  <a:pt x="445681" y="3213100"/>
                </a:lnTo>
                <a:close/>
              </a:path>
              <a:path w="723264" h="3251200">
                <a:moveTo>
                  <a:pt x="509866" y="3225800"/>
                </a:moveTo>
                <a:lnTo>
                  <a:pt x="442556" y="3225800"/>
                </a:lnTo>
                <a:lnTo>
                  <a:pt x="433666" y="3213100"/>
                </a:lnTo>
                <a:lnTo>
                  <a:pt x="497674" y="3213100"/>
                </a:lnTo>
                <a:lnTo>
                  <a:pt x="509866" y="3225800"/>
                </a:lnTo>
                <a:close/>
              </a:path>
              <a:path w="723264" h="3251200">
                <a:moveTo>
                  <a:pt x="655180" y="3238500"/>
                </a:moveTo>
                <a:lnTo>
                  <a:pt x="508088" y="3238500"/>
                </a:lnTo>
                <a:lnTo>
                  <a:pt x="495820" y="3225800"/>
                </a:lnTo>
                <a:lnTo>
                  <a:pt x="638924" y="3225800"/>
                </a:lnTo>
                <a:lnTo>
                  <a:pt x="655180" y="3238500"/>
                </a:lnTo>
                <a:close/>
              </a:path>
              <a:path w="723264" h="3251200">
                <a:moveTo>
                  <a:pt x="722604" y="3251200"/>
                </a:moveTo>
                <a:lnTo>
                  <a:pt x="654710" y="3251200"/>
                </a:lnTo>
                <a:lnTo>
                  <a:pt x="638403" y="3238500"/>
                </a:lnTo>
                <a:lnTo>
                  <a:pt x="722655" y="3238500"/>
                </a:lnTo>
                <a:lnTo>
                  <a:pt x="722604" y="3251200"/>
                </a:lnTo>
                <a:close/>
              </a:path>
            </a:pathLst>
          </a:custGeom>
          <a:solidFill>
            <a:srgbClr val="A02B10"/>
          </a:solidFill>
          <a:ln w="28575" cmpd="sng">
            <a:solidFill>
              <a:srgbClr val="C00000"/>
            </a:solidFill>
            <a:prstDash val="solid"/>
          </a:ln>
        </p:spPr>
        <p:txBody>
          <a:bodyPr wrap="square" lIns="0" tIns="0" rIns="0" bIns="0" rtlCol="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linds(horizontal)">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linds(horizont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xit" presetSubtype="10" fill="hold" nodeType="clickEffect">
                                  <p:stCondLst>
                                    <p:cond delay="0"/>
                                  </p:stCondLst>
                                  <p:childTnLst>
                                    <p:animEffect transition="out" filter="blinds(horizontal)">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par>
                                <p:cTn id="47" presetID="3" presetClass="exit" presetSubtype="10" fill="hold" nodeType="withEffect">
                                  <p:stCondLst>
                                    <p:cond delay="0"/>
                                  </p:stCondLst>
                                  <p:childTnLst>
                                    <p:animEffect transition="out" filter="blinds(horizontal)">
                                      <p:cBhvr>
                                        <p:cTn id="48" dur="500"/>
                                        <p:tgtEl>
                                          <p:spTgt spid="6"/>
                                        </p:tgtEl>
                                      </p:cBhvr>
                                    </p:animEffect>
                                    <p:set>
                                      <p:cBhvr>
                                        <p:cTn id="49" dur="1" fill="hold">
                                          <p:stCondLst>
                                            <p:cond delay="499"/>
                                          </p:stCondLst>
                                        </p:cTn>
                                        <p:tgtEl>
                                          <p:spTgt spid="6"/>
                                        </p:tgtEl>
                                        <p:attrNameLst>
                                          <p:attrName>style.visibility</p:attrName>
                                        </p:attrNameLst>
                                      </p:cBhvr>
                                      <p:to>
                                        <p:strVal val="hidden"/>
                                      </p:to>
                                    </p:set>
                                  </p:childTnLst>
                                </p:cTn>
                              </p:par>
                              <p:par>
                                <p:cTn id="50" presetID="3" presetClass="exit" presetSubtype="10" fill="hold" nodeType="withEffect">
                                  <p:stCondLst>
                                    <p:cond delay="0"/>
                                  </p:stCondLst>
                                  <p:childTnLst>
                                    <p:animEffect transition="out" filter="blinds(horizontal)">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par>
                                <p:cTn id="53" presetID="3" presetClass="exit" presetSubtype="10" fill="hold" grpId="1" nodeType="withEffect">
                                  <p:stCondLst>
                                    <p:cond delay="0"/>
                                  </p:stCondLst>
                                  <p:childTnLst>
                                    <p:animEffect transition="out" filter="blinds(horizontal)">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3" presetClass="exit" presetSubtype="10" fill="hold" grpId="1" nodeType="withEffect">
                                  <p:stCondLst>
                                    <p:cond delay="0"/>
                                  </p:stCondLst>
                                  <p:childTnLst>
                                    <p:animEffect transition="out" filter="blinds(horizontal)">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par>
                                <p:cTn id="59" presetID="3" presetClass="exit" presetSubtype="10" fill="hold" grpId="1" nodeType="withEffect">
                                  <p:stCondLst>
                                    <p:cond delay="0"/>
                                  </p:stCondLst>
                                  <p:childTnLst>
                                    <p:animEffect transition="out" filter="blinds(horizontal)">
                                      <p:cBhvr>
                                        <p:cTn id="60" dur="500"/>
                                        <p:tgtEl>
                                          <p:spTgt spid="14"/>
                                        </p:tgtEl>
                                      </p:cBhvr>
                                    </p:animEffect>
                                    <p:set>
                                      <p:cBhvr>
                                        <p:cTn id="61" dur="1" fill="hold">
                                          <p:stCondLst>
                                            <p:cond delay="499"/>
                                          </p:stCondLst>
                                        </p:cTn>
                                        <p:tgtEl>
                                          <p:spTgt spid="14"/>
                                        </p:tgtEl>
                                        <p:attrNameLst>
                                          <p:attrName>style.visibility</p:attrName>
                                        </p:attrNameLst>
                                      </p:cBhvr>
                                      <p:to>
                                        <p:strVal val="hidden"/>
                                      </p:to>
                                    </p:set>
                                  </p:childTnLst>
                                </p:cTn>
                              </p:par>
                              <p:par>
                                <p:cTn id="62" presetID="3" presetClass="exit" presetSubtype="10" fill="hold" grpId="1" nodeType="withEffect">
                                  <p:stCondLst>
                                    <p:cond delay="0"/>
                                  </p:stCondLst>
                                  <p:childTnLst>
                                    <p:animEffect transition="out" filter="blinds(horizontal)">
                                      <p:cBhvr>
                                        <p:cTn id="63" dur="500"/>
                                        <p:tgtEl>
                                          <p:spTgt spid="15"/>
                                        </p:tgtEl>
                                      </p:cBhvr>
                                    </p:animEffect>
                                    <p:set>
                                      <p:cBhvr>
                                        <p:cTn id="64" dur="1" fill="hold">
                                          <p:stCondLst>
                                            <p:cond delay="499"/>
                                          </p:stCondLst>
                                        </p:cTn>
                                        <p:tgtEl>
                                          <p:spTgt spid="15"/>
                                        </p:tgtEl>
                                        <p:attrNameLst>
                                          <p:attrName>style.visibility</p:attrName>
                                        </p:attrNameLst>
                                      </p:cBhvr>
                                      <p:to>
                                        <p:strVal val="hidden"/>
                                      </p:to>
                                    </p:set>
                                  </p:childTnLst>
                                </p:cTn>
                              </p:par>
                              <p:par>
                                <p:cTn id="65" presetID="3" presetClass="exit" presetSubtype="10" fill="hold" grpId="1" nodeType="withEffect">
                                  <p:stCondLst>
                                    <p:cond delay="0"/>
                                  </p:stCondLst>
                                  <p:childTnLst>
                                    <p:animEffect transition="out" filter="blinds(horizontal)">
                                      <p:cBhvr>
                                        <p:cTn id="66" dur="500"/>
                                        <p:tgtEl>
                                          <p:spTgt spid="16"/>
                                        </p:tgtEl>
                                      </p:cBhvr>
                                    </p:animEffect>
                                    <p:set>
                                      <p:cBhvr>
                                        <p:cTn id="67" dur="1" fill="hold">
                                          <p:stCondLst>
                                            <p:cond delay="499"/>
                                          </p:stCondLst>
                                        </p:cTn>
                                        <p:tgtEl>
                                          <p:spTgt spid="16"/>
                                        </p:tgtEl>
                                        <p:attrNameLst>
                                          <p:attrName>style.visibility</p:attrName>
                                        </p:attrNameLst>
                                      </p:cBhvr>
                                      <p:to>
                                        <p:strVal val="hidden"/>
                                      </p:to>
                                    </p:set>
                                  </p:childTnLst>
                                </p:cTn>
                              </p:par>
                              <p:par>
                                <p:cTn id="68" presetID="3" presetClass="exit" presetSubtype="10" fill="hold" grpId="1" nodeType="withEffect">
                                  <p:stCondLst>
                                    <p:cond delay="0"/>
                                  </p:stCondLst>
                                  <p:childTnLst>
                                    <p:animEffect transition="out" filter="blinds(horizontal)">
                                      <p:cBhvr>
                                        <p:cTn id="69" dur="500"/>
                                        <p:tgtEl>
                                          <p:spTgt spid="17"/>
                                        </p:tgtEl>
                                      </p:cBhvr>
                                    </p:animEffect>
                                    <p:set>
                                      <p:cBhvr>
                                        <p:cTn id="70" dur="1" fill="hold">
                                          <p:stCondLst>
                                            <p:cond delay="499"/>
                                          </p:stCondLst>
                                        </p:cTn>
                                        <p:tgtEl>
                                          <p:spTgt spid="17"/>
                                        </p:tgtEl>
                                        <p:attrNameLst>
                                          <p:attrName>style.visibility</p:attrName>
                                        </p:attrNameLst>
                                      </p:cBhvr>
                                      <p:to>
                                        <p:strVal val="hidden"/>
                                      </p:to>
                                    </p:set>
                                  </p:childTnLst>
                                </p:cTn>
                              </p:par>
                              <p:par>
                                <p:cTn id="71" presetID="3" presetClass="exit" presetSubtype="10" fill="hold" grpId="0" nodeType="withEffect">
                                  <p:stCondLst>
                                    <p:cond delay="0"/>
                                  </p:stCondLst>
                                  <p:childTnLst>
                                    <p:animEffect transition="out" filter="blinds(horizontal)">
                                      <p:cBhvr>
                                        <p:cTn id="72" dur="500"/>
                                        <p:tgtEl>
                                          <p:spTgt spid="3">
                                            <p:txEl>
                                              <p:pRg st="1" end="1"/>
                                            </p:txEl>
                                          </p:spTgt>
                                        </p:tgtEl>
                                      </p:cBhvr>
                                    </p:animEffect>
                                    <p:set>
                                      <p:cBhvr>
                                        <p:cTn id="73" dur="1" fill="hold">
                                          <p:stCondLst>
                                            <p:cond delay="499"/>
                                          </p:stCondLst>
                                        </p:cTn>
                                        <p:tgtEl>
                                          <p:spTgt spid="3">
                                            <p:txEl>
                                              <p:pRg st="1" end="1"/>
                                            </p:txEl>
                                          </p:spTgt>
                                        </p:tgtEl>
                                        <p:attrNameLst>
                                          <p:attrName>style.visibility</p:attrName>
                                        </p:attrNameLst>
                                      </p:cBhvr>
                                      <p:to>
                                        <p:strVal val="hidden"/>
                                      </p:to>
                                    </p:set>
                                  </p:childTnLst>
                                </p:cTn>
                              </p:par>
                              <p:par>
                                <p:cTn id="74" presetID="3" presetClass="exit" presetSubtype="10" fill="hold" grpId="0" nodeType="withEffect">
                                  <p:stCondLst>
                                    <p:cond delay="0"/>
                                  </p:stCondLst>
                                  <p:childTnLst>
                                    <p:animEffect transition="out" filter="blinds(horizontal)">
                                      <p:cBhvr>
                                        <p:cTn id="75" dur="500"/>
                                        <p:tgtEl>
                                          <p:spTgt spid="3">
                                            <p:txEl>
                                              <p:pRg st="2" end="2"/>
                                            </p:txEl>
                                          </p:spTgt>
                                        </p:tgtEl>
                                      </p:cBhvr>
                                    </p:animEffect>
                                    <p:set>
                                      <p:cBhvr>
                                        <p:cTn id="76" dur="1" fill="hold">
                                          <p:stCondLst>
                                            <p:cond delay="499"/>
                                          </p:stCondLst>
                                        </p:cTn>
                                        <p:tgtEl>
                                          <p:spTgt spid="3">
                                            <p:txEl>
                                              <p:pRg st="2" end="2"/>
                                            </p:txEl>
                                          </p:spTgt>
                                        </p:tgtEl>
                                        <p:attrNameLst>
                                          <p:attrName>style.visibility</p:attrName>
                                        </p:attrNameLst>
                                      </p:cBhvr>
                                      <p:to>
                                        <p:strVal val="hidden"/>
                                      </p:to>
                                    </p:set>
                                  </p:childTnLst>
                                </p:cTn>
                              </p:par>
                              <p:par>
                                <p:cTn id="77" presetID="3" presetClass="exit" presetSubtype="10" fill="hold" grpId="0" nodeType="withEffect">
                                  <p:stCondLst>
                                    <p:cond delay="0"/>
                                  </p:stCondLst>
                                  <p:childTnLst>
                                    <p:animEffect transition="out" filter="blinds(horizontal)">
                                      <p:cBhvr>
                                        <p:cTn id="78" dur="500"/>
                                        <p:tgtEl>
                                          <p:spTgt spid="3">
                                            <p:txEl>
                                              <p:pRg st="3" end="3"/>
                                            </p:txEl>
                                          </p:spTgt>
                                        </p:tgtEl>
                                      </p:cBhvr>
                                    </p:animEffect>
                                    <p:set>
                                      <p:cBhvr>
                                        <p:cTn id="79" dur="1" fill="hold">
                                          <p:stCondLst>
                                            <p:cond delay="499"/>
                                          </p:stCondLst>
                                        </p:cTn>
                                        <p:tgtEl>
                                          <p:spTgt spid="3">
                                            <p:txEl>
                                              <p:pRg st="3" end="3"/>
                                            </p:txEl>
                                          </p:spTgt>
                                        </p:tgtEl>
                                        <p:attrNameLst>
                                          <p:attrName>style.visibility</p:attrName>
                                        </p:attrNameLst>
                                      </p:cBhvr>
                                      <p:to>
                                        <p:strVal val="hidden"/>
                                      </p:to>
                                    </p:set>
                                  </p:childTnLst>
                                </p:cTn>
                              </p:par>
                              <p:par>
                                <p:cTn id="80" presetID="3" presetClass="exit" presetSubtype="10" fill="hold" grpId="0" nodeType="withEffect">
                                  <p:stCondLst>
                                    <p:cond delay="0"/>
                                  </p:stCondLst>
                                  <p:childTnLst>
                                    <p:animEffect transition="out" filter="blinds(horizontal)">
                                      <p:cBhvr>
                                        <p:cTn id="81" dur="500"/>
                                        <p:tgtEl>
                                          <p:spTgt spid="3">
                                            <p:txEl>
                                              <p:pRg st="4" end="4"/>
                                            </p:txEl>
                                          </p:spTgt>
                                        </p:tgtEl>
                                      </p:cBhvr>
                                    </p:animEffect>
                                    <p:set>
                                      <p:cBhvr>
                                        <p:cTn id="82" dur="1" fill="hold">
                                          <p:stCondLst>
                                            <p:cond delay="499"/>
                                          </p:stCondLst>
                                        </p:cTn>
                                        <p:tgtEl>
                                          <p:spTgt spid="3">
                                            <p:txEl>
                                              <p:pRg st="4" end="4"/>
                                            </p:txEl>
                                          </p:spTgt>
                                        </p:tgtEl>
                                        <p:attrNameLst>
                                          <p:attrName>style.visibility</p:attrName>
                                        </p:attrNameLst>
                                      </p:cBhvr>
                                      <p:to>
                                        <p:strVal val="hidden"/>
                                      </p:to>
                                    </p:set>
                                  </p:childTnLst>
                                </p:cTn>
                              </p:par>
                              <p:par>
                                <p:cTn id="83" presetID="3" presetClass="exit" presetSubtype="10" fill="hold" grpId="0" nodeType="withEffect">
                                  <p:stCondLst>
                                    <p:cond delay="0"/>
                                  </p:stCondLst>
                                  <p:childTnLst>
                                    <p:animEffect transition="out" filter="blinds(horizontal)">
                                      <p:cBhvr>
                                        <p:cTn id="84" dur="500"/>
                                        <p:tgtEl>
                                          <p:spTgt spid="3">
                                            <p:txEl>
                                              <p:pRg st="5" end="5"/>
                                            </p:txEl>
                                          </p:spTgt>
                                        </p:tgtEl>
                                      </p:cBhvr>
                                    </p:animEffect>
                                    <p:set>
                                      <p:cBhvr>
                                        <p:cTn id="85" dur="1" fill="hold">
                                          <p:stCondLst>
                                            <p:cond delay="499"/>
                                          </p:stCondLst>
                                        </p:cTn>
                                        <p:tgtEl>
                                          <p:spTgt spid="3">
                                            <p:txEl>
                                              <p:pRg st="5" end="5"/>
                                            </p:txEl>
                                          </p:spTgt>
                                        </p:tgtEl>
                                        <p:attrNameLst>
                                          <p:attrName>style.visibility</p:attrName>
                                        </p:attrNameLst>
                                      </p:cBhvr>
                                      <p:to>
                                        <p:strVal val="hidden"/>
                                      </p:to>
                                    </p:set>
                                  </p:childTnLst>
                                </p:cTn>
                              </p:par>
                              <p:par>
                                <p:cTn id="86" presetID="3" presetClass="exit" presetSubtype="10" fill="hold" grpId="0" nodeType="withEffect">
                                  <p:stCondLst>
                                    <p:cond delay="0"/>
                                  </p:stCondLst>
                                  <p:childTnLst>
                                    <p:animEffect transition="out" filter="blinds(horizontal)">
                                      <p:cBhvr>
                                        <p:cTn id="87" dur="500"/>
                                        <p:tgtEl>
                                          <p:spTgt spid="3">
                                            <p:txEl>
                                              <p:pRg st="6" end="6"/>
                                            </p:txEl>
                                          </p:spTgt>
                                        </p:tgtEl>
                                      </p:cBhvr>
                                    </p:animEffect>
                                    <p:set>
                                      <p:cBhvr>
                                        <p:cTn id="88"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blinds(horizontal)">
                                      <p:cBhvr>
                                        <p:cTn id="93" dur="500"/>
                                        <p:tgtEl>
                                          <p:spTgt spid="19"/>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blinds(horizontal)">
                                      <p:cBhvr>
                                        <p:cTn id="96" dur="500"/>
                                        <p:tgtEl>
                                          <p:spTgt spid="20"/>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blinds(horizontal)">
                                      <p:cBhvr>
                                        <p:cTn id="99" dur="500"/>
                                        <p:tgtEl>
                                          <p:spTgt spid="21"/>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blinds(horizontal)">
                                      <p:cBhvr>
                                        <p:cTn id="102" dur="500"/>
                                        <p:tgtEl>
                                          <p:spTgt spid="22"/>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23"/>
                                        </p:tgtEl>
                                        <p:attrNameLst>
                                          <p:attrName>style.visibility</p:attrName>
                                        </p:attrNameLst>
                                      </p:cBhvr>
                                      <p:to>
                                        <p:strVal val="visible"/>
                                      </p:to>
                                    </p:set>
                                    <p:animEffect transition="in" filter="blinds(horizontal)">
                                      <p:cBhvr>
                                        <p:cTn id="105" dur="500"/>
                                        <p:tgtEl>
                                          <p:spTgt spid="23"/>
                                        </p:tgtEl>
                                      </p:cBhvr>
                                    </p:animEffect>
                                  </p:childTnLst>
                                </p:cTn>
                              </p:par>
                              <p:par>
                                <p:cTn id="106" presetID="3" presetClass="entr" presetSubtype="10"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blinds(horizontal)">
                                      <p:cBhvr>
                                        <p:cTn id="108" dur="500"/>
                                        <p:tgtEl>
                                          <p:spTgt spid="24"/>
                                        </p:tgtEl>
                                      </p:cBhvr>
                                    </p:animEffect>
                                  </p:childTnLst>
                                </p:cTn>
                              </p:par>
                              <p:par>
                                <p:cTn id="109" presetID="3" presetClass="entr" presetSubtype="10" fill="hold" grpId="0" nodeType="withEffect">
                                  <p:stCondLst>
                                    <p:cond delay="0"/>
                                  </p:stCondLst>
                                  <p:childTnLst>
                                    <p:set>
                                      <p:cBhvr>
                                        <p:cTn id="110" dur="1" fill="hold">
                                          <p:stCondLst>
                                            <p:cond delay="0"/>
                                          </p:stCondLst>
                                        </p:cTn>
                                        <p:tgtEl>
                                          <p:spTgt spid="25"/>
                                        </p:tgtEl>
                                        <p:attrNameLst>
                                          <p:attrName>style.visibility</p:attrName>
                                        </p:attrNameLst>
                                      </p:cBhvr>
                                      <p:to>
                                        <p:strVal val="visible"/>
                                      </p:to>
                                    </p:set>
                                    <p:animEffect transition="in" filter="blinds(horizontal)">
                                      <p:cBhvr>
                                        <p:cTn id="111" dur="500"/>
                                        <p:tgtEl>
                                          <p:spTgt spid="25"/>
                                        </p:tgtEl>
                                      </p:cBhvr>
                                    </p:animEffect>
                                  </p:childTnLst>
                                </p:cTn>
                              </p:par>
                              <p:par>
                                <p:cTn id="112" presetID="3" presetClass="entr" presetSubtype="10" fill="hold" grpId="0" nodeType="with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blinds(horizontal)">
                                      <p:cBhvr>
                                        <p:cTn id="114" dur="500"/>
                                        <p:tgtEl>
                                          <p:spTgt spid="26"/>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blinds(horizontal)">
                                      <p:cBhvr>
                                        <p:cTn id="1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bldLvl="0" animBg="1"/>
      <p:bldP spid="14" grpId="0" bldLvl="0" animBg="1"/>
      <p:bldP spid="15" grpId="0" bldLvl="0" animBg="1"/>
      <p:bldP spid="16" grpId="0" bldLvl="0" animBg="1"/>
      <p:bldP spid="17" grpId="0" bldLvl="0" animBg="1"/>
      <p:bldP spid="12" grpId="1" animBg="1"/>
      <p:bldP spid="13" grpId="1" animBg="1"/>
      <p:bldP spid="14" grpId="1" animBg="1"/>
      <p:bldP spid="15" grpId="1" animBg="1"/>
      <p:bldP spid="16" grpId="1" animBg="1"/>
      <p:bldP spid="17" grpId="1" animBg="1"/>
      <p:bldP spid="3" grpId="0" uiExpand="1" build="p"/>
      <p:bldP spid="19" grpId="0" bldLvl="0" animBg="1"/>
      <p:bldP spid="20" grpId="0"/>
      <p:bldP spid="21" grpId="0" animBg="1"/>
      <p:bldP spid="22" grpId="0"/>
      <p:bldP spid="23" grpId="0" animBg="1"/>
      <p:bldP spid="24" grpId="0"/>
      <p:bldP spid="25" grpId="0" animBg="1"/>
      <p:bldP spid="26" grpId="0"/>
      <p:bldP spid="2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BEBA8EAE-BF5A-486C-A8C5-ECC9F3942E4B}">
                <a14:imgProps xmlns:a14="http://schemas.microsoft.com/office/drawing/2010/main">
                  <a14:imgLayer r:embed="rId2">
                    <a14:imgEffect>
                      <a14:saturation sat="80000"/>
                    </a14:imgEffect>
                  </a14:imgLayer>
                </a14:imgProps>
              </a:ext>
            </a:extLst>
          </a:blip>
          <a:stretch>
            <a:fillRect/>
          </a:stretch>
        </p:blipFill>
        <p:spPr>
          <a:xfrm rot="10800000">
            <a:off x="193976" y="991214"/>
            <a:ext cx="2940384" cy="5715040"/>
          </a:xfrm>
          <a:prstGeom prst="rect">
            <a:avLst/>
          </a:prstGeom>
          <a:effectLst>
            <a:outerShdw blurRad="101600" dist="38100" dir="8100000" sx="103000" sy="103000" algn="tr" rotWithShape="0">
              <a:prstClr val="black">
                <a:alpha val="34000"/>
              </a:prstClr>
            </a:outerShdw>
          </a:effectLst>
        </p:spPr>
      </p:pic>
      <p:sp>
        <p:nvSpPr>
          <p:cNvPr id="5" name="文本框 4"/>
          <p:cNvSpPr txBox="1"/>
          <p:nvPr/>
        </p:nvSpPr>
        <p:spPr>
          <a:xfrm>
            <a:off x="1431925" y="660400"/>
            <a:ext cx="6096000" cy="1198880"/>
          </a:xfrm>
          <a:prstGeom prst="rect">
            <a:avLst/>
          </a:prstGeom>
          <a:noFill/>
        </p:spPr>
        <p:txBody>
          <a:bodyPr wrap="square" rtlCol="0" anchor="t">
            <a:spAutoFit/>
          </a:bodyPr>
          <a:p>
            <a:pPr marL="12700">
              <a:lnSpc>
                <a:spcPct val="150000"/>
              </a:lnSpc>
              <a:spcBef>
                <a:spcPts val="95"/>
              </a:spcBef>
            </a:pPr>
            <a:r>
              <a:rPr lang="zh-CN" altLang="en-US" sz="4800" b="1">
                <a:latin typeface="宋体" panose="02010600030101010101" pitchFamily="2" charset="-122"/>
                <a:ea typeface="宋体" panose="02010600030101010101" pitchFamily="2" charset="-122"/>
                <a:cs typeface="宋体" panose="02010600030101010101" pitchFamily="2" charset="-122"/>
                <a:sym typeface="+mn-ea"/>
              </a:rPr>
              <a:t>阅读理解主旨大意题</a:t>
            </a:r>
            <a:endParaRPr lang="zh-CN" altLang="en-US" sz="4800" b="1">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文本框 1"/>
          <p:cNvSpPr txBox="1"/>
          <p:nvPr/>
        </p:nvSpPr>
        <p:spPr>
          <a:xfrm>
            <a:off x="3134360" y="3295015"/>
            <a:ext cx="5734685" cy="1106805"/>
          </a:xfrm>
          <a:prstGeom prst="rect">
            <a:avLst/>
          </a:prstGeom>
          <a:noFill/>
        </p:spPr>
        <p:txBody>
          <a:bodyPr wrap="square" rtlCol="0">
            <a:spAutoFit/>
          </a:bodyPr>
          <a:p>
            <a:pPr algn="ctr"/>
            <a:r>
              <a:rPr lang="zh-CN" altLang="en-US" sz="6600" b="1">
                <a:solidFill>
                  <a:srgbClr val="C00000"/>
                </a:solidFill>
                <a:latin typeface="宋体" panose="02010600030101010101" pitchFamily="2" charset="-122"/>
                <a:ea typeface="宋体" panose="02010600030101010101" pitchFamily="2" charset="-122"/>
              </a:rPr>
              <a:t>标题归纳题</a:t>
            </a:r>
            <a:endParaRPr lang="zh-CN" altLang="en-US" sz="6600" b="1">
              <a:solidFill>
                <a:srgbClr val="C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1099820"/>
            <a:ext cx="11470005" cy="4771390"/>
          </a:xfrm>
        </p:spPr>
        <p:txBody>
          <a:bodyPr>
            <a:noAutofit/>
          </a:bodyPr>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（Z20</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名校联盟</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2025</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届第三次联考</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）Amina's lungs burned as she reached the summit of the hill,her feet pounding against the unfamiliar pavement of her new hometown.As she ran,memories flashed through her mind.</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Six months earlier,Amina had fled her war-torn homeland.When she finally reached this small town in a country whose language she barely spoke,she felt more out of place than ever.That first week,she had hardly left her tiny apartment.But on the eighth day,driven by a restlessness she couldn’t shake,Amina laced up her worn running shoes and stepped outside.</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At first,she ran to escape—from the memories,from the pitying looks of her new neighbors.But with each day and each mile,something began to shift.The rhythmic pounding of her feet became a way to  process the hurt she'd endured and the challenges that lay ahead.Weeks later,Amina had explored every  street of her new town.She started recognizing faces on her runs:the elderly man waving from his porch, the smiling mother pushing a stroller.One day,to her surprise,she found herself waving back.</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Now,as Amina pushed up the last hill of her route,she realized how far she'd come.Running had become her lifeline,a way to bridge the gap between her past and her present.When she approached the  entrance of her apartment building,she noticed her English teacher,Mrs.Thompson,standing with several  other runners from the community.They held a banner reading,"Walnut Grove Running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Mrs.Thompson  stepped  forward,smiling  warmly.“Amina,we've  seen  you  running  every  day.We wondered if you'd like to join our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Amina felt a lump form in her throat.She nodded,a smile spreading across her face."Yes,"she said, her accent still thick but her voice strong.As the group cheered and welcomed her,Amina realized she had  been running through more than just physical borders.With each step,she had been crossing the boundaries  of fear,isolation,and hurt.</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错题再思</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2" name="文本框 1"/>
          <p:cNvSpPr txBox="1"/>
          <p:nvPr/>
        </p:nvSpPr>
        <p:spPr>
          <a:xfrm>
            <a:off x="404495" y="5870575"/>
            <a:ext cx="11470005" cy="986155"/>
          </a:xfrm>
          <a:prstGeom prst="rect">
            <a:avLst/>
          </a:prstGeom>
          <a:solidFill>
            <a:schemeClr val="accent4">
              <a:lumMod val="20000"/>
              <a:lumOff val="80000"/>
            </a:schemeClr>
          </a:solidFill>
        </p:spPr>
        <p:txBody>
          <a:bodyPr wrap="square">
            <a:spAutoFit/>
          </a:bodyPr>
          <a:p>
            <a:pPr marL="0" indent="0" algn="l" defTabSz="266700" eaLnBrk="0" fontAlgn="base">
              <a:lnSpc>
                <a:spcPct val="100000"/>
              </a:lnSpc>
              <a:spcBef>
                <a:spcPts val="500"/>
              </a:spcBef>
              <a:spcAft>
                <a:spcPct val="0"/>
              </a:spcAft>
            </a:pPr>
            <a:r>
              <a:rPr lang="en-US" altLang="zh-CN" b="1">
                <a:solidFill>
                  <a:srgbClr val="C00000"/>
                </a:solidFill>
                <a:latin typeface="Athelas Bold" panose="02000503000000020003" charset="0"/>
                <a:ea typeface="Times New Roman" panose="02020603050405020304"/>
                <a:cs typeface="Athelas Bold" panose="02000503000000020003" charset="0"/>
              </a:rPr>
              <a:t>Which can be the best title for the text?</a:t>
            </a:r>
            <a:endParaRPr lang="en-US" altLang="zh-CN" b="1">
              <a:solidFill>
                <a:srgbClr val="C00000"/>
              </a:solidFill>
              <a:latin typeface="Athelas Bold" panose="02000503000000020003" charset="0"/>
              <a:ea typeface="Times New Roman" panose="02020603050405020304"/>
              <a:cs typeface="Athelas Bold" panose="02000503000000020003" charset="0"/>
            </a:endParaRPr>
          </a:p>
          <a:p>
            <a:pPr marL="177800" indent="0" algn="l" defTabSz="266700" eaLnBrk="0" fontAlgn="base">
              <a:lnSpc>
                <a:spcPct val="100000"/>
              </a:lnSpc>
              <a:spcBef>
                <a:spcPts val="500"/>
              </a:spcBef>
              <a:spcAft>
                <a:spcPct val="0"/>
              </a:spcAft>
            </a:pPr>
            <a:r>
              <a:rPr lang="en-US" altLang="zh-CN" b="1">
                <a:solidFill>
                  <a:srgbClr val="000000"/>
                </a:solidFill>
                <a:latin typeface="Athelas Bold" panose="02000503000000020003" charset="0"/>
                <a:ea typeface="Times New Roman" panose="02020603050405020304"/>
                <a:cs typeface="Athelas Bold" panose="02000503000000020003" charset="0"/>
              </a:rPr>
              <a:t>A.Running Through Borders                     B.Running Toward a Peaceful Life</a:t>
            </a:r>
            <a:endParaRPr lang="en-US" altLang="zh-CN" b="1">
              <a:solidFill>
                <a:srgbClr val="000000"/>
              </a:solidFill>
              <a:latin typeface="Athelas Bold" panose="02000503000000020003" charset="0"/>
              <a:ea typeface="Times New Roman" panose="02020603050405020304"/>
              <a:cs typeface="Athelas Bold" panose="02000503000000020003" charset="0"/>
            </a:endParaRPr>
          </a:p>
          <a:p>
            <a:pPr marL="0" indent="0" algn="l" defTabSz="266700" eaLnBrk="0" fontAlgn="base">
              <a:lnSpc>
                <a:spcPct val="100000"/>
              </a:lnSpc>
              <a:spcBef>
                <a:spcPct val="0"/>
              </a:spcBef>
              <a:spcAft>
                <a:spcPct val="0"/>
              </a:spcAft>
            </a:pPr>
            <a:r>
              <a:rPr lang="en-US" altLang="zh-CN" b="1">
                <a:solidFill>
                  <a:srgbClr val="000000"/>
                </a:solidFill>
                <a:latin typeface="Athelas Bold" panose="02000503000000020003" charset="0"/>
                <a:ea typeface="Arial" panose="020B0604020202020204"/>
                <a:cs typeface="Athelas Bold" panose="02000503000000020003" charset="0"/>
              </a:rPr>
              <a:t>   C.Overcoming Pain Through Sports       D.Breaking Barriers in a New Country </a:t>
            </a:r>
            <a:endParaRPr lang="en-US" altLang="zh-CN" b="1">
              <a:solidFill>
                <a:srgbClr val="000000"/>
              </a:solidFill>
              <a:latin typeface="Athelas Bold" panose="02000503000000020003" charset="0"/>
              <a:ea typeface="Arial" panose="020B0604020202020204"/>
              <a:cs typeface="Athelas Bold" panose="02000503000000020003" charset="0"/>
            </a:endParaRPr>
          </a:p>
        </p:txBody>
      </p:sp>
      <p:sp>
        <p:nvSpPr>
          <p:cNvPr id="15" name="文本框 14"/>
          <p:cNvSpPr txBox="1"/>
          <p:nvPr/>
        </p:nvSpPr>
        <p:spPr>
          <a:xfrm>
            <a:off x="5276215" y="1099820"/>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Para.1 </a:t>
            </a:r>
            <a:r>
              <a:rPr lang="en-US" altLang="zh-CN" sz="2400" spc="-10">
                <a:latin typeface="Times New Roman" panose="02020603050405020304"/>
                <a:cs typeface="Times New Roman" panose="02020603050405020304"/>
                <a:sym typeface="+mn-ea"/>
              </a:rPr>
              <a:t>Specific scene description</a:t>
            </a:r>
            <a:endParaRPr lang="en-US" altLang="zh-CN" sz="2400" spc="-10">
              <a:latin typeface="Times New Roman" panose="02020603050405020304"/>
              <a:cs typeface="Times New Roman" panose="02020603050405020304"/>
              <a:sym typeface="+mn-ea"/>
            </a:endParaRPr>
          </a:p>
        </p:txBody>
      </p:sp>
      <p:sp>
        <p:nvSpPr>
          <p:cNvPr id="16" name="文本框 15"/>
          <p:cNvSpPr txBox="1"/>
          <p:nvPr/>
        </p:nvSpPr>
        <p:spPr>
          <a:xfrm>
            <a:off x="5276215" y="191706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Para.2  </a:t>
            </a:r>
            <a:r>
              <a:rPr lang="en-US" altLang="zh-CN" sz="2400" spc="-10">
                <a:latin typeface="Times New Roman" panose="02020603050405020304"/>
                <a:cs typeface="Times New Roman" panose="02020603050405020304"/>
                <a:sym typeface="+mn-ea"/>
              </a:rPr>
              <a:t>Background information</a:t>
            </a:r>
            <a:endParaRPr lang="en-US" altLang="zh-CN" sz="2400" spc="-10">
              <a:latin typeface="Times New Roman" panose="02020603050405020304"/>
              <a:cs typeface="Times New Roman" panose="02020603050405020304"/>
              <a:sym typeface="+mn-ea"/>
            </a:endParaRPr>
          </a:p>
        </p:txBody>
      </p:sp>
      <p:sp>
        <p:nvSpPr>
          <p:cNvPr id="17" name="文本框 16"/>
          <p:cNvSpPr txBox="1"/>
          <p:nvPr/>
        </p:nvSpPr>
        <p:spPr>
          <a:xfrm>
            <a:off x="5276215" y="2961005"/>
            <a:ext cx="5651500"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Para.3 </a:t>
            </a:r>
            <a:r>
              <a:rPr lang="en-US" altLang="zh-CN" sz="2400" spc="-10">
                <a:latin typeface="Times New Roman" panose="02020603050405020304"/>
                <a:cs typeface="Times New Roman" panose="02020603050405020304"/>
                <a:sym typeface="+mn-ea"/>
              </a:rPr>
              <a:t>behavior change</a:t>
            </a:r>
            <a:endParaRPr lang="en-US" altLang="zh-CN" sz="2400" spc="-10">
              <a:latin typeface="Times New Roman" panose="02020603050405020304"/>
              <a:cs typeface="Times New Roman" panose="02020603050405020304"/>
              <a:sym typeface="+mn-ea"/>
            </a:endParaRPr>
          </a:p>
        </p:txBody>
      </p:sp>
      <p:sp>
        <p:nvSpPr>
          <p:cNvPr id="19" name="文本框 18"/>
          <p:cNvSpPr txBox="1"/>
          <p:nvPr/>
        </p:nvSpPr>
        <p:spPr>
          <a:xfrm>
            <a:off x="5276215" y="4281170"/>
            <a:ext cx="659828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Para.4-5 </a:t>
            </a:r>
            <a:r>
              <a:rPr lang="en-US" altLang="zh-CN" sz="2400" spc="-10">
                <a:latin typeface="Times New Roman" panose="02020603050405020304"/>
                <a:cs typeface="Times New Roman" panose="02020603050405020304"/>
                <a:sym typeface="+mn-ea"/>
              </a:rPr>
              <a:t>Breakthrough in interpersonal relationships</a:t>
            </a:r>
            <a:endParaRPr lang="en-US" altLang="zh-CN" sz="2400" spc="-10">
              <a:latin typeface="Times New Roman" panose="02020603050405020304"/>
              <a:cs typeface="Times New Roman" panose="02020603050405020304"/>
              <a:sym typeface="+mn-ea"/>
            </a:endParaRPr>
          </a:p>
        </p:txBody>
      </p:sp>
      <p:sp>
        <p:nvSpPr>
          <p:cNvPr id="5" name="文本框 4"/>
          <p:cNvSpPr txBox="1"/>
          <p:nvPr/>
        </p:nvSpPr>
        <p:spPr>
          <a:xfrm>
            <a:off x="5276215" y="5150485"/>
            <a:ext cx="5652135" cy="460375"/>
          </a:xfrm>
          <a:prstGeom prst="rect">
            <a:avLst/>
          </a:prstGeom>
          <a:solidFill>
            <a:schemeClr val="accent6">
              <a:lumMod val="20000"/>
              <a:lumOff val="80000"/>
            </a:schemeClr>
          </a:solidFill>
        </p:spPr>
        <p:txBody>
          <a:bodyPr wrap="square" rtlCol="0" anchor="t">
            <a:spAutoFit/>
          </a:bodyPr>
          <a:p>
            <a:r>
              <a:rPr lang="en-US" sz="2400">
                <a:latin typeface="Times New Roman" panose="02020603050405020304"/>
                <a:cs typeface="Times New Roman" panose="02020603050405020304"/>
                <a:sym typeface="+mn-ea"/>
              </a:rPr>
              <a:t>Para.6 </a:t>
            </a:r>
            <a:r>
              <a:rPr lang="en-US" altLang="zh-CN" sz="2400" spc="-10">
                <a:latin typeface="Times New Roman" panose="02020603050405020304"/>
                <a:cs typeface="Times New Roman" panose="02020603050405020304"/>
                <a:sym typeface="+mn-ea"/>
              </a:rPr>
              <a:t>Theme </a:t>
            </a:r>
            <a:endParaRPr lang="en-US" altLang="zh-CN" sz="2400" spc="-10">
              <a:latin typeface="Times New Roman" panose="02020603050405020304"/>
              <a:cs typeface="Times New Roman" panose="02020603050405020304"/>
              <a:sym typeface="+mn-ea"/>
            </a:endParaRPr>
          </a:p>
        </p:txBody>
      </p:sp>
      <p:sp>
        <p:nvSpPr>
          <p:cNvPr id="20" name="object 20"/>
          <p:cNvSpPr/>
          <p:nvPr/>
        </p:nvSpPr>
        <p:spPr>
          <a:xfrm>
            <a:off x="4568190" y="1292860"/>
            <a:ext cx="570230" cy="3968750"/>
          </a:xfrm>
          <a:prstGeom prst="rect">
            <a:avLst/>
          </a:prstGeom>
          <a:blipFill>
            <a:blip r:embed="rId1"/>
            <a:stretch>
              <a:fillRect/>
            </a:stretch>
          </a:blipFill>
        </p:spPr>
        <p:txBody>
          <a:bodyPr wrap="square" lIns="0" tIns="0" rIns="0" bIns="0" rtlCol="0"/>
          <a:p/>
        </p:txBody>
      </p:sp>
      <p:sp>
        <p:nvSpPr>
          <p:cNvPr id="21" name="文本框 20"/>
          <p:cNvSpPr txBox="1"/>
          <p:nvPr/>
        </p:nvSpPr>
        <p:spPr>
          <a:xfrm>
            <a:off x="2362835" y="2827020"/>
            <a:ext cx="2205355" cy="901065"/>
          </a:xfrm>
          <a:prstGeom prst="rect">
            <a:avLst/>
          </a:prstGeom>
          <a:solidFill>
            <a:schemeClr val="accent6">
              <a:lumMod val="20000"/>
              <a:lumOff val="80000"/>
            </a:schemeClr>
          </a:solidFill>
        </p:spPr>
        <p:txBody>
          <a:bodyPr wrap="square" rtlCol="0" anchor="t">
            <a:noAutofit/>
          </a:bodyPr>
          <a:p>
            <a:pPr algn="ctr"/>
            <a:r>
              <a:rPr lang="en-US" altLang="zh-CN" sz="2400">
                <a:latin typeface="Times New Roman" panose="02020603050405020304"/>
                <a:cs typeface="Times New Roman" panose="02020603050405020304"/>
                <a:sym typeface="+mn-ea"/>
              </a:rPr>
              <a:t>Narration</a:t>
            </a:r>
            <a:endParaRPr lang="en-US" altLang="zh-CN" sz="2400">
              <a:latin typeface="Times New Roman" panose="02020603050405020304"/>
              <a:cs typeface="Times New Roman" panose="02020603050405020304"/>
              <a:sym typeface="+mn-ea"/>
            </a:endParaRPr>
          </a:p>
          <a:p>
            <a:pPr algn="ctr"/>
            <a:r>
              <a:rPr lang="en-US" sz="2400">
                <a:latin typeface="Times New Roman" panose="02020603050405020304"/>
                <a:cs typeface="Times New Roman" panose="02020603050405020304"/>
                <a:sym typeface="+mn-ea"/>
              </a:rPr>
              <a:t>(</a:t>
            </a:r>
            <a:r>
              <a:rPr lang="zh-CN" altLang="en-US" sz="2400">
                <a:latin typeface="Times New Roman" panose="02020603050405020304"/>
                <a:cs typeface="Times New Roman" panose="02020603050405020304"/>
                <a:sym typeface="+mn-ea"/>
              </a:rPr>
              <a:t>记叙文</a:t>
            </a:r>
            <a:r>
              <a:rPr lang="en-US" sz="2400">
                <a:latin typeface="Times New Roman" panose="02020603050405020304"/>
                <a:cs typeface="Times New Roman" panose="02020603050405020304"/>
                <a:sym typeface="+mn-ea"/>
              </a:rPr>
              <a:t>)</a:t>
            </a:r>
            <a:endParaRPr lang="en-US" sz="2400">
              <a:latin typeface="Times New Roman" panose="02020603050405020304"/>
              <a:cs typeface="Times New Roman" panose="02020603050405020304"/>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blinds(horizontal)">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P spid="17" grpId="0" bldLvl="0" animBg="1"/>
      <p:bldP spid="19" grpId="0" bldLvl="0" animBg="1"/>
      <p:bldP spid="5" grpId="0" bldLvl="0" animBg="1"/>
      <p:bldP spid="20" grpId="0" bldLvl="0" animBg="1"/>
      <p:bldP spid="21"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4495" y="1099820"/>
            <a:ext cx="11470005" cy="4771390"/>
          </a:xfrm>
        </p:spPr>
        <p:txBody>
          <a:bodyPr>
            <a:noAutofit/>
          </a:bodyPr>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（Z20</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名校联盟</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2025</a:t>
            </a:r>
            <a:r>
              <a:rPr lang="zh-CN" altLang="en-US" sz="1600" b="1">
                <a:solidFill>
                  <a:schemeClr val="tx1"/>
                </a:solidFill>
                <a:latin typeface="Athelas Regular" panose="02000503000000020003" charset="0"/>
                <a:ea typeface="宋体" panose="02010600030101010101" pitchFamily="2" charset="-122"/>
                <a:cs typeface="Athelas Regular" panose="02000503000000020003" charset="0"/>
              </a:rPr>
              <a:t>届第三次联考</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）Amina's lungs burned as she reached the summit of the hill,her feet pounding against the unfamiliar pavement of her new hometown.As she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ran</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,memories flashed through her mind.</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Six months earlier,Amina had fled her war-torn homeland.When she finally reached this small town in a country whose language she barely spoke,she felt more out of place than ever.That first week,she had hardly left her tiny apartment.But on the eighth day,driven by a restlessness she couldn’t shake,Amina laced up her worn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shoes and stepped outside.</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At first,she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ran to escape</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—from the memories,from the pitying looks of her new neighbors.But with each day and each mile,something began to shift.The rhythmic pounding of her feet became a way to  process the hurt she'd endured and the challenges that lay ahead.Weeks later,Amina had explored every  street of her new town.She started recognizing faces on her runs:the elderly man waving from his porch, the smiling mother pushing a stroller.One day,to her surprise,she found herself waving back.</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Now,as Amina pushed up the last hill of her route,she realized how far she'd come.</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had become her lifeline,a way to bridge the gap between her past and her present.When she approached the  entrance of her apartment building,she noticed her English teacher,Mrs.Thompson,standing with several  other runners from the community.They held a banner reading,"Walnut Grove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Mrs.Thompson  stepped  forward,smiling  warmly.“Amina,we've  seen  you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every  day.We wondered if you'd like to join our club.”</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a:p>
            <a:pPr marL="0" indent="0" algn="just">
              <a:lnSpc>
                <a:spcPct val="75000"/>
              </a:lnSpc>
              <a:buNone/>
            </a:pP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     Amina felt a lump form in her throat.She nodded,a smile spreading across her face."Yes,"she said, her accent still thick but her voice strong.As the group cheered and welcomed her,Amina realized she had  been </a:t>
            </a:r>
            <a:r>
              <a:rPr lang="en-US" altLang="zh-CN" sz="1600" b="1">
                <a:solidFill>
                  <a:srgbClr val="FF0000"/>
                </a:solidFill>
                <a:latin typeface="Athelas Regular" panose="02000503000000020003" charset="0"/>
                <a:ea typeface="宋体" panose="02010600030101010101" pitchFamily="2" charset="-122"/>
                <a:cs typeface="Athelas Regular" panose="02000503000000020003" charset="0"/>
              </a:rPr>
              <a:t>running </a:t>
            </a:r>
            <a:r>
              <a:rPr lang="en-US" altLang="zh-CN" sz="1600" b="1">
                <a:solidFill>
                  <a:schemeClr val="tx1"/>
                </a:solidFill>
                <a:latin typeface="Athelas Regular" panose="02000503000000020003" charset="0"/>
                <a:ea typeface="宋体" panose="02010600030101010101" pitchFamily="2" charset="-122"/>
                <a:cs typeface="Athelas Regular" panose="02000503000000020003" charset="0"/>
              </a:rPr>
              <a:t>through more than just physical borders.With each step,she had been crossing the boundaries  of fear,isolation,and hurt.</a:t>
            </a:r>
            <a:endParaRPr lang="en-US" altLang="zh-CN" sz="1600" b="1">
              <a:solidFill>
                <a:schemeClr val="tx1"/>
              </a:solidFill>
              <a:latin typeface="Athelas Regular" panose="02000503000000020003" charset="0"/>
              <a:ea typeface="宋体" panose="02010600030101010101" pitchFamily="2" charset="-122"/>
              <a:cs typeface="Athelas Regular" panose="02000503000000020003" charset="0"/>
            </a:endParaRPr>
          </a:p>
        </p:txBody>
      </p:sp>
      <p:sp>
        <p:nvSpPr>
          <p:cNvPr id="18" name="文本框 17"/>
          <p:cNvSpPr txBox="1"/>
          <p:nvPr/>
        </p:nvSpPr>
        <p:spPr>
          <a:xfrm>
            <a:off x="404495" y="239395"/>
            <a:ext cx="2624455" cy="645160"/>
          </a:xfrm>
          <a:prstGeom prst="rect">
            <a:avLst/>
          </a:prstGeom>
          <a:noFill/>
          <a:ln w="12700" cmpd="sng">
            <a:solidFill>
              <a:srgbClr val="1331F5"/>
            </a:solidFill>
            <a:prstDash val="solid"/>
          </a:ln>
        </p:spPr>
        <p:txBody>
          <a:bodyPr wrap="square" rtlCol="0" anchor="t">
            <a:noAutofit/>
          </a:bodyPr>
          <a:p>
            <a:pPr algn="l">
              <a:lnSpc>
                <a:spcPct val="100000"/>
              </a:lnSpc>
            </a:pPr>
            <a:r>
              <a:rPr 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2. </a:t>
            </a:r>
            <a:r>
              <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rPr>
              <a:t>错题再思</a:t>
            </a:r>
            <a:endParaRPr lang="zh-CN" altLang="en-US" sz="3600" b="1" smtClean="0">
              <a:latin typeface="Times New Roman" panose="02020603050405020304" pitchFamily="18" charset="0"/>
              <a:ea typeface="楷体" panose="02010609060101010101" pitchFamily="1" charset="-122"/>
              <a:cs typeface="Times New Roman" panose="02020603050405020304" pitchFamily="18" charset="0"/>
              <a:sym typeface="+mn-ea"/>
            </a:endParaRPr>
          </a:p>
        </p:txBody>
      </p:sp>
      <p:sp>
        <p:nvSpPr>
          <p:cNvPr id="2" name="文本框 1"/>
          <p:cNvSpPr txBox="1"/>
          <p:nvPr/>
        </p:nvSpPr>
        <p:spPr>
          <a:xfrm>
            <a:off x="404495" y="5870575"/>
            <a:ext cx="11470005" cy="986155"/>
          </a:xfrm>
          <a:prstGeom prst="rect">
            <a:avLst/>
          </a:prstGeom>
          <a:solidFill>
            <a:schemeClr val="accent4">
              <a:lumMod val="20000"/>
              <a:lumOff val="80000"/>
            </a:schemeClr>
          </a:solidFill>
        </p:spPr>
        <p:txBody>
          <a:bodyPr wrap="square">
            <a:spAutoFit/>
          </a:bodyPr>
          <a:p>
            <a:pPr marL="0" indent="0" algn="l" defTabSz="266700" eaLnBrk="0" fontAlgn="base">
              <a:lnSpc>
                <a:spcPct val="100000"/>
              </a:lnSpc>
              <a:spcBef>
                <a:spcPts val="500"/>
              </a:spcBef>
              <a:spcAft>
                <a:spcPct val="0"/>
              </a:spcAft>
            </a:pPr>
            <a:r>
              <a:rPr lang="en-US" altLang="zh-CN" b="1">
                <a:solidFill>
                  <a:srgbClr val="C00000"/>
                </a:solidFill>
                <a:latin typeface="Athelas Bold" panose="02000503000000020003" charset="0"/>
                <a:ea typeface="Times New Roman" panose="02020603050405020304"/>
                <a:cs typeface="Athelas Bold" panose="02000503000000020003" charset="0"/>
              </a:rPr>
              <a:t>Which can be the best title for the text?</a:t>
            </a:r>
            <a:endParaRPr lang="en-US" altLang="zh-CN" b="1">
              <a:solidFill>
                <a:srgbClr val="C00000"/>
              </a:solidFill>
              <a:latin typeface="Athelas Bold" panose="02000503000000020003" charset="0"/>
              <a:ea typeface="Times New Roman" panose="02020603050405020304"/>
              <a:cs typeface="Athelas Bold" panose="02000503000000020003" charset="0"/>
            </a:endParaRPr>
          </a:p>
          <a:p>
            <a:pPr marL="177800" indent="0" algn="l" defTabSz="266700" eaLnBrk="0" fontAlgn="base">
              <a:lnSpc>
                <a:spcPct val="100000"/>
              </a:lnSpc>
              <a:spcBef>
                <a:spcPts val="500"/>
              </a:spcBef>
              <a:spcAft>
                <a:spcPct val="0"/>
              </a:spcAft>
            </a:pPr>
            <a:r>
              <a:rPr lang="en-US" altLang="zh-CN" b="1">
                <a:solidFill>
                  <a:srgbClr val="000000"/>
                </a:solidFill>
                <a:latin typeface="Athelas Bold" panose="02000503000000020003" charset="0"/>
                <a:ea typeface="Times New Roman" panose="02020603050405020304"/>
                <a:cs typeface="Athelas Bold" panose="02000503000000020003" charset="0"/>
              </a:rPr>
              <a:t>A.Running Through Borders                     B.Running Toward a Peaceful Life</a:t>
            </a:r>
            <a:endParaRPr lang="en-US" altLang="zh-CN" b="1">
              <a:solidFill>
                <a:srgbClr val="000000"/>
              </a:solidFill>
              <a:latin typeface="Athelas Bold" panose="02000503000000020003" charset="0"/>
              <a:ea typeface="Times New Roman" panose="02020603050405020304"/>
              <a:cs typeface="Athelas Bold" panose="02000503000000020003" charset="0"/>
            </a:endParaRPr>
          </a:p>
          <a:p>
            <a:pPr marL="0" indent="0" algn="l" defTabSz="266700" eaLnBrk="0" fontAlgn="base">
              <a:lnSpc>
                <a:spcPct val="100000"/>
              </a:lnSpc>
              <a:spcBef>
                <a:spcPct val="0"/>
              </a:spcBef>
              <a:spcAft>
                <a:spcPct val="0"/>
              </a:spcAft>
            </a:pPr>
            <a:r>
              <a:rPr lang="en-US" altLang="zh-CN" b="1">
                <a:solidFill>
                  <a:srgbClr val="000000"/>
                </a:solidFill>
                <a:latin typeface="Athelas Bold" panose="02000503000000020003" charset="0"/>
                <a:ea typeface="Arial" panose="020B0604020202020204"/>
                <a:cs typeface="Athelas Bold" panose="02000503000000020003" charset="0"/>
              </a:rPr>
              <a:t>   C.Overcoming Pain Through Sports       D.Breaking Barriers in a New Country </a:t>
            </a:r>
            <a:endParaRPr lang="en-US" altLang="zh-CN" b="1">
              <a:solidFill>
                <a:srgbClr val="000000"/>
              </a:solidFill>
              <a:latin typeface="Athelas Bold" panose="02000503000000020003" charset="0"/>
              <a:ea typeface="Arial" panose="020B0604020202020204"/>
              <a:cs typeface="Athelas Bold" panose="02000503000000020003" charset="0"/>
            </a:endParaRPr>
          </a:p>
        </p:txBody>
      </p:sp>
      <p:sp>
        <p:nvSpPr>
          <p:cNvPr id="12" name="文本框 11"/>
          <p:cNvSpPr txBox="1"/>
          <p:nvPr/>
        </p:nvSpPr>
        <p:spPr>
          <a:xfrm>
            <a:off x="4724400" y="5252720"/>
            <a:ext cx="7150735" cy="19558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1" name="文本框 10"/>
          <p:cNvSpPr txBox="1"/>
          <p:nvPr/>
        </p:nvSpPr>
        <p:spPr>
          <a:xfrm>
            <a:off x="469265" y="5448300"/>
            <a:ext cx="11470005" cy="19558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3" name="文本框 12"/>
          <p:cNvSpPr txBox="1"/>
          <p:nvPr/>
        </p:nvSpPr>
        <p:spPr>
          <a:xfrm>
            <a:off x="501015" y="5652135"/>
            <a:ext cx="4224020" cy="218440"/>
          </a:xfrm>
          <a:prstGeom prst="rect">
            <a:avLst/>
          </a:prstGeom>
          <a:solidFill>
            <a:schemeClr val="accent6">
              <a:lumMod val="20000"/>
              <a:lumOff val="80000"/>
              <a:alpha val="61000"/>
            </a:schemeClr>
          </a:solidFill>
        </p:spPr>
        <p:txBody>
          <a:bodyPr wrap="square" rtlCol="0">
            <a:noAutofit/>
          </a:bodyPr>
          <a:p>
            <a:endParaRPr lang="zh-CN" altLang="en-US"/>
          </a:p>
        </p:txBody>
      </p:sp>
      <p:sp>
        <p:nvSpPr>
          <p:cNvPr id="14" name="椭圆 13"/>
          <p:cNvSpPr/>
          <p:nvPr/>
        </p:nvSpPr>
        <p:spPr>
          <a:xfrm>
            <a:off x="5866130" y="5398135"/>
            <a:ext cx="105981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5" name="椭圆 14"/>
          <p:cNvSpPr/>
          <p:nvPr/>
        </p:nvSpPr>
        <p:spPr>
          <a:xfrm>
            <a:off x="469265" y="5616575"/>
            <a:ext cx="1284605" cy="254000"/>
          </a:xfrm>
          <a:prstGeom prst="ellipse">
            <a:avLst/>
          </a:prstGeom>
          <a:noFill/>
          <a:ln w="28575" cmpd="sng">
            <a:solidFill>
              <a:schemeClr val="accent6">
                <a:lumMod val="75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文本框 15"/>
          <p:cNvSpPr txBox="1"/>
          <p:nvPr/>
        </p:nvSpPr>
        <p:spPr>
          <a:xfrm>
            <a:off x="548640" y="6233160"/>
            <a:ext cx="3101340" cy="321310"/>
          </a:xfrm>
          <a:prstGeom prst="rect">
            <a:avLst/>
          </a:prstGeom>
          <a:noFill/>
          <a:ln>
            <a:solidFill>
              <a:schemeClr val="accent6"/>
            </a:solidFill>
          </a:ln>
        </p:spPr>
        <p:txBody>
          <a:bodyPr wrap="square" rtlCol="0">
            <a:noAutofit/>
          </a:bodyPr>
          <a:p>
            <a:endParaRPr lang="zh-CN" altLang="en-US"/>
          </a:p>
        </p:txBody>
      </p:sp>
      <p:sp>
        <p:nvSpPr>
          <p:cNvPr id="17" name="文本框 16"/>
          <p:cNvSpPr txBox="1"/>
          <p:nvPr/>
        </p:nvSpPr>
        <p:spPr>
          <a:xfrm>
            <a:off x="8082280" y="5643880"/>
            <a:ext cx="2623820" cy="483235"/>
          </a:xfrm>
          <a:prstGeom prst="rect">
            <a:avLst/>
          </a:prstGeom>
          <a:noFill/>
        </p:spPr>
        <p:txBody>
          <a:bodyPr wrap="square" rtlCol="0" anchor="t">
            <a:noAutofit/>
          </a:bodyPr>
          <a:p>
            <a:r>
              <a:rPr lang="en-US" altLang="zh-CN" sz="2800">
                <a:solidFill>
                  <a:srgbClr val="C00000"/>
                </a:solidFill>
                <a:latin typeface="Athelas Regular" panose="02000503000000020003" charset="0"/>
                <a:cs typeface="Athelas Regular" panose="02000503000000020003" charset="0"/>
                <a:sym typeface="+mn-ea"/>
              </a:rPr>
              <a:t>Topic sentence</a:t>
            </a:r>
            <a:endParaRPr lang="en-US" altLang="zh-CN" sz="2800">
              <a:solidFill>
                <a:srgbClr val="C00000"/>
              </a:solidFill>
              <a:latin typeface="Athelas Regular" panose="02000503000000020003" charset="0"/>
              <a:cs typeface="Athelas Regular" panose="02000503000000020003" charset="0"/>
              <a:sym typeface="+mn-ea"/>
            </a:endParaRPr>
          </a:p>
        </p:txBody>
      </p:sp>
      <p:sp>
        <p:nvSpPr>
          <p:cNvPr id="19" name="文本框 18"/>
          <p:cNvSpPr txBox="1"/>
          <p:nvPr/>
        </p:nvSpPr>
        <p:spPr>
          <a:xfrm>
            <a:off x="897890" y="1646555"/>
            <a:ext cx="10588625" cy="2664460"/>
          </a:xfrm>
          <a:prstGeom prst="rect">
            <a:avLst/>
          </a:prstGeom>
          <a:solidFill>
            <a:schemeClr val="accent6">
              <a:lumMod val="20000"/>
              <a:lumOff val="80000"/>
            </a:schemeClr>
          </a:solidFill>
          <a:effectLst>
            <a:outerShdw dir="13500000" sx="1000" sy="1000" algn="br" rotWithShape="0">
              <a:schemeClr val="accent6">
                <a:lumMod val="20000"/>
                <a:lumOff val="80000"/>
                <a:alpha val="100000"/>
              </a:schemeClr>
            </a:outerShdw>
            <a:reflection blurRad="520700" stA="50000" endA="300" endPos="50000" dir="5400000" sy="-100000" algn="bl" rotWithShape="0"/>
            <a:softEdge rad="25400"/>
          </a:effectLst>
        </p:spPr>
        <p:txBody>
          <a:bodyPr wrap="square" rtlCol="0">
            <a:noAutofit/>
          </a:bodyPr>
          <a:p>
            <a:pPr>
              <a:lnSpc>
                <a:spcPct val="150000"/>
              </a:lnSpc>
            </a:pPr>
            <a:r>
              <a:rPr lang="en-US" altLang="zh-CN" sz="2800">
                <a:latin typeface="Athelas Regular" panose="02000503000000020003" charset="0"/>
                <a:cs typeface="Athelas Regular" panose="02000503000000020003" charset="0"/>
              </a:rPr>
              <a:t>Common problems:</a:t>
            </a:r>
            <a:endParaRPr lang="en-US" altLang="zh-CN" sz="2800">
              <a:latin typeface="Athelas Regular" panose="02000503000000020003" charset="0"/>
              <a:cs typeface="Athelas Regular" panose="02000503000000020003" charset="0"/>
            </a:endParaRPr>
          </a:p>
          <a:p>
            <a:pPr>
              <a:lnSpc>
                <a:spcPct val="150000"/>
              </a:lnSpc>
            </a:pPr>
            <a:r>
              <a:rPr lang="en-US" altLang="zh-CN" sz="2800">
                <a:latin typeface="Athelas Regular" panose="02000503000000020003" charset="0"/>
                <a:cs typeface="Athelas Regular" panose="02000503000000020003" charset="0"/>
              </a:rPr>
              <a:t>1. didn’t know to find </a:t>
            </a:r>
            <a:r>
              <a:rPr sz="2800" b="1" spc="-5">
                <a:solidFill>
                  <a:srgbClr val="C00000"/>
                </a:solidFill>
                <a:latin typeface="Times New Roman" panose="02020603050405020304"/>
                <a:cs typeface="Times New Roman" panose="02020603050405020304"/>
                <a:sym typeface="+mn-ea"/>
              </a:rPr>
              <a:t>high </a:t>
            </a:r>
            <a:r>
              <a:rPr sz="2800" b="1" spc="-10">
                <a:solidFill>
                  <a:srgbClr val="C00000"/>
                </a:solidFill>
                <a:latin typeface="Times New Roman" panose="02020603050405020304"/>
                <a:cs typeface="Times New Roman" panose="02020603050405020304"/>
                <a:sym typeface="+mn-ea"/>
              </a:rPr>
              <a:t>frequency</a:t>
            </a:r>
            <a:r>
              <a:rPr sz="2800" b="1" spc="-40">
                <a:solidFill>
                  <a:srgbClr val="C00000"/>
                </a:solidFill>
                <a:latin typeface="Times New Roman" panose="02020603050405020304"/>
                <a:cs typeface="Times New Roman" panose="02020603050405020304"/>
                <a:sym typeface="+mn-ea"/>
              </a:rPr>
              <a:t> </a:t>
            </a:r>
            <a:r>
              <a:rPr sz="2800" b="1" spc="-5">
                <a:solidFill>
                  <a:srgbClr val="C00000"/>
                </a:solidFill>
                <a:latin typeface="Times New Roman" panose="02020603050405020304"/>
                <a:cs typeface="Times New Roman" panose="02020603050405020304"/>
                <a:sym typeface="+mn-ea"/>
              </a:rPr>
              <a:t>word</a:t>
            </a:r>
            <a:r>
              <a:rPr 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重复词</a:t>
            </a:r>
            <a:r>
              <a:rPr lang="en-US" altLang="zh-CN"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同源词</a:t>
            </a:r>
            <a:r>
              <a:rPr lang="en-US" altLang="zh-CN"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近义词</a:t>
            </a:r>
            <a:r>
              <a:rPr lang="en-US" sz="2800" b="1" spc="-5">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a:t>
            </a:r>
            <a:endParaRPr sz="2800">
              <a:solidFill>
                <a:srgbClr val="C00000"/>
              </a:solidFill>
              <a:latin typeface="Times New Roman" panose="02020603050405020304"/>
              <a:cs typeface="Times New Roman" panose="02020603050405020304"/>
            </a:endParaRPr>
          </a:p>
          <a:p>
            <a:pPr>
              <a:lnSpc>
                <a:spcPct val="150000"/>
              </a:lnSpc>
            </a:pPr>
            <a:r>
              <a:rPr lang="en-US" altLang="zh-CN" sz="2800">
                <a:latin typeface="Athelas Regular" panose="02000503000000020003" charset="0"/>
                <a:cs typeface="Athelas Regular" panose="02000503000000020003" charset="0"/>
              </a:rPr>
              <a:t>2. didn’t locate the right</a:t>
            </a:r>
            <a:r>
              <a:rPr lang="en-US" altLang="zh-CN" sz="2800">
                <a:solidFill>
                  <a:srgbClr val="C00000"/>
                </a:solidFill>
                <a:latin typeface="Athelas Regular" panose="02000503000000020003" charset="0"/>
                <a:cs typeface="Athelas Regular" panose="02000503000000020003" charset="0"/>
              </a:rPr>
              <a:t> topic sentence/paragraph</a:t>
            </a:r>
            <a:endParaRPr lang="en-US" altLang="zh-CN" sz="2800">
              <a:solidFill>
                <a:srgbClr val="C00000"/>
              </a:solidFill>
              <a:latin typeface="Athelas Regular" panose="02000503000000020003" charset="0"/>
              <a:cs typeface="Athelas Regular" panose="02000503000000020003" charset="0"/>
            </a:endParaRPr>
          </a:p>
          <a:p>
            <a:pPr>
              <a:lnSpc>
                <a:spcPct val="150000"/>
              </a:lnSpc>
            </a:pPr>
            <a:r>
              <a:rPr lang="en-US" altLang="zh-CN" sz="2800">
                <a:solidFill>
                  <a:schemeClr val="tx1"/>
                </a:solidFill>
                <a:latin typeface="Athelas" panose="02000503000000020003" charset="0"/>
                <a:cs typeface="Athelas" panose="02000503000000020003" charset="0"/>
              </a:rPr>
              <a:t>3. didn’t </a:t>
            </a:r>
            <a:r>
              <a:rPr sz="2800" spc="-10">
                <a:solidFill>
                  <a:srgbClr val="C00000"/>
                </a:solidFill>
                <a:latin typeface="Athelas" panose="02000503000000020003" charset="0"/>
                <a:cs typeface="Athelas" panose="02000503000000020003" charset="0"/>
                <a:sym typeface="+mn-ea"/>
              </a:rPr>
              <a:t>compare </a:t>
            </a:r>
            <a:r>
              <a:rPr sz="2800">
                <a:solidFill>
                  <a:schemeClr val="tx1"/>
                </a:solidFill>
                <a:latin typeface="Athelas" panose="02000503000000020003" charset="0"/>
                <a:cs typeface="Athelas" panose="02000503000000020003" charset="0"/>
                <a:sym typeface="+mn-ea"/>
              </a:rPr>
              <a:t>the </a:t>
            </a:r>
            <a:r>
              <a:rPr sz="2800" spc="-5">
                <a:solidFill>
                  <a:schemeClr val="tx1"/>
                </a:solidFill>
                <a:latin typeface="Athelas" panose="02000503000000020003" charset="0"/>
                <a:cs typeface="Athelas" panose="02000503000000020003" charset="0"/>
                <a:sym typeface="+mn-ea"/>
              </a:rPr>
              <a:t>information with </a:t>
            </a:r>
            <a:r>
              <a:rPr sz="2800" spc="-5">
                <a:solidFill>
                  <a:srgbClr val="C00000"/>
                </a:solidFill>
                <a:latin typeface="Athelas" panose="02000503000000020003" charset="0"/>
                <a:cs typeface="Athelas" panose="02000503000000020003" charset="0"/>
                <a:sym typeface="+mn-ea"/>
              </a:rPr>
              <a:t> </a:t>
            </a:r>
            <a:r>
              <a:rPr sz="2800">
                <a:solidFill>
                  <a:srgbClr val="C00000"/>
                </a:solidFill>
                <a:latin typeface="Athelas" panose="02000503000000020003" charset="0"/>
                <a:cs typeface="Athelas" panose="02000503000000020003" charset="0"/>
                <a:sym typeface="+mn-ea"/>
              </a:rPr>
              <a:t>the</a:t>
            </a:r>
            <a:r>
              <a:rPr sz="2800" spc="-75">
                <a:solidFill>
                  <a:srgbClr val="C00000"/>
                </a:solidFill>
                <a:latin typeface="Athelas" panose="02000503000000020003" charset="0"/>
                <a:cs typeface="Athelas" panose="02000503000000020003" charset="0"/>
                <a:sym typeface="+mn-ea"/>
              </a:rPr>
              <a:t> </a:t>
            </a:r>
            <a:r>
              <a:rPr sz="2800" spc="-5">
                <a:solidFill>
                  <a:srgbClr val="C00000"/>
                </a:solidFill>
                <a:latin typeface="Athelas" panose="02000503000000020003" charset="0"/>
                <a:cs typeface="Athelas" panose="02000503000000020003" charset="0"/>
                <a:sym typeface="+mn-ea"/>
              </a:rPr>
              <a:t>options</a:t>
            </a:r>
            <a:endParaRPr sz="2800">
              <a:solidFill>
                <a:srgbClr val="C00000"/>
              </a:solidFill>
              <a:latin typeface="Athelas" panose="02000503000000020003" charset="0"/>
              <a:cs typeface="Athelas" panose="02000503000000020003" charset="0"/>
            </a:endParaRPr>
          </a:p>
          <a:p>
            <a:pPr>
              <a:lnSpc>
                <a:spcPct val="150000"/>
              </a:lnSpc>
            </a:pPr>
            <a:endParaRPr lang="en-US" altLang="zh-CN" sz="2800">
              <a:solidFill>
                <a:srgbClr val="C00000"/>
              </a:solidFill>
              <a:latin typeface="Athelas" panose="02000503000000020003" charset="0"/>
              <a:cs typeface="Athelas" panose="02000503000000020003"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linds(horizontal)">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1" grpId="0" bldLvl="0" animBg="1"/>
      <p:bldP spid="13" grpId="0" bldLvl="0" animBg="1"/>
      <p:bldP spid="14" grpId="0" bldLvl="0" animBg="1"/>
      <p:bldP spid="15" grpId="0" bldLvl="0" animBg="1"/>
      <p:bldP spid="16" grpId="0" bldLvl="0" animBg="1"/>
      <p:bldP spid="17" grpId="0"/>
      <p:bldP spid="19" grpId="0"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TABLE_ENDDRAG_ORIGIN_RECT" val="875*501"/>
  <p:tag name="TABLE_ENDDRAG_RECT" val="28*18*875*50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苹方-简"/>
        <a:ea typeface="苹方-简"/>
        <a:cs typeface=""/>
      </a:majorFont>
      <a:minorFont>
        <a:latin typeface="苹方-简"/>
        <a:ea typeface="苹方-简"/>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PS">
      <a:majorFont>
        <a:latin typeface="苹方-简"/>
        <a:ea typeface="苹方-简"/>
        <a:cs typeface=""/>
      </a:majorFont>
      <a:minorFont>
        <a:latin typeface="苹方-简"/>
        <a:ea typeface="苹方-简"/>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PS">
      <a:majorFont>
        <a:latin typeface="苹方-简"/>
        <a:ea typeface="苹方-简"/>
        <a:cs typeface=""/>
      </a:majorFont>
      <a:minorFont>
        <a:latin typeface="苹方-简"/>
        <a:ea typeface="苹方-简"/>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33364</Words>
  <Application>WPS 演示</Application>
  <PresentationFormat>宽屏</PresentationFormat>
  <Paragraphs>558</Paragraphs>
  <Slides>32</Slides>
  <Notes>4</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32</vt:i4>
      </vt:variant>
    </vt:vector>
  </HeadingPairs>
  <TitlesOfParts>
    <vt:vector size="55" baseType="lpstr">
      <vt:lpstr>Arial</vt:lpstr>
      <vt:lpstr>宋体</vt:lpstr>
      <vt:lpstr>Wingdings</vt:lpstr>
      <vt:lpstr>Wingdings</vt:lpstr>
      <vt:lpstr>Athelas Bold</vt:lpstr>
      <vt:lpstr>Times New Roman</vt:lpstr>
      <vt:lpstr>Times New Roman</vt:lpstr>
      <vt:lpstr>楷体</vt:lpstr>
      <vt:lpstr>Athelas Regular</vt:lpstr>
      <vt:lpstr>楷体_GB2312</vt:lpstr>
      <vt:lpstr>Arial</vt:lpstr>
      <vt:lpstr>Athelas</vt:lpstr>
      <vt:lpstr>Yu Gothic UI</vt:lpstr>
      <vt:lpstr>微软雅黑</vt:lpstr>
      <vt:lpstr>Arial Unicode MS</vt:lpstr>
      <vt:lpstr>苹方-简</vt:lpstr>
      <vt:lpstr>Segoe Print</vt:lpstr>
      <vt:lpstr>黑体</vt:lpstr>
      <vt:lpstr>Times New Roman Regular</vt:lpstr>
      <vt:lpstr>新宋体</vt:lpstr>
      <vt:lpstr>HelveticaNeue</vt:lpstr>
      <vt:lpstr>华文新魏</vt:lpstr>
      <vt:lpstr>WPS</vt:lpstr>
      <vt:lpstr>PowerPoint 演示文稿</vt:lpstr>
      <vt:lpstr>PowerPoint 演示文稿</vt:lpstr>
      <vt:lpstr>PowerPoint 演示文稿</vt:lpstr>
      <vt:lpstr>PowerPoint 演示文稿</vt:lpstr>
      <vt:lpstr>PowerPoint 演示文稿</vt:lpstr>
      <vt:lpstr>文章大意题</vt:lpstr>
      <vt:lpstr>PowerPoint 演示文稿</vt:lpstr>
      <vt:lpstr>PowerPoint 演示文稿</vt:lpstr>
      <vt:lpstr>PowerPoint 演示文稿</vt:lpstr>
      <vt:lpstr>PowerPoint 演示文稿</vt:lpstr>
      <vt:lpstr>PowerPoint 演示文稿</vt:lpstr>
      <vt:lpstr>Procesures of thinking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Procesures of thinking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Procesures of thinking</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Administrator</cp:lastModifiedBy>
  <cp:revision>306</cp:revision>
  <dcterms:created xsi:type="dcterms:W3CDTF">2025-05-21T09:12:00Z</dcterms:created>
  <dcterms:modified xsi:type="dcterms:W3CDTF">2025-05-22T01:38:39Z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F3F827EDA176E88CDE3B2D68116D51EB_43</vt:lpwstr>
  </property>
</Properties>
</file>