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Lst>
  <p:notesMasterIdLst>
    <p:notesMasterId r:id="rId25"/>
  </p:notesMasterIdLst>
  <p:sldIdLst>
    <p:sldId id="529" r:id="rId3"/>
    <p:sldId id="256" r:id="rId4"/>
    <p:sldId id="509" r:id="rId5"/>
    <p:sldId id="510" r:id="rId6"/>
    <p:sldId id="511" r:id="rId7"/>
    <p:sldId id="512" r:id="rId8"/>
    <p:sldId id="501" r:id="rId9"/>
    <p:sldId id="502" r:id="rId10"/>
    <p:sldId id="503" r:id="rId11"/>
    <p:sldId id="504" r:id="rId12"/>
    <p:sldId id="505" r:id="rId13"/>
    <p:sldId id="506" r:id="rId14"/>
    <p:sldId id="507" r:id="rId15"/>
    <p:sldId id="508" r:id="rId16"/>
    <p:sldId id="257" r:id="rId17"/>
    <p:sldId id="441" r:id="rId18"/>
    <p:sldId id="492" r:id="rId19"/>
    <p:sldId id="417" r:id="rId20"/>
    <p:sldId id="486" r:id="rId21"/>
    <p:sldId id="359" r:id="rId22"/>
    <p:sldId id="276" r:id="rId23"/>
    <p:sldId id="500"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57"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1143000" y="685800"/>
            <a:ext cx="4572000" cy="3429000"/>
          </a:xfrm>
          <a:prstGeom prst="rect">
            <a:avLst/>
          </a:prstGeom>
        </p:spPr>
        <p:txBody>
          <a:bodyPr/>
          <a:lstStyle/>
          <a:p>
            <a:endParaRPr/>
          </a:p>
        </p:txBody>
      </p:sp>
      <p:sp>
        <p:nvSpPr>
          <p:cNvPr id="254" name="Shape 25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endParaRPr/>
          </a:p>
          <a:p>
            <a:pPr lvl="2"/>
            <a:endParaRPr/>
          </a:p>
          <a:p>
            <a:pPr lvl="3"/>
            <a:endParaRPr/>
          </a:p>
          <a:p>
            <a:pPr lvl="4"/>
            <a:endParaRP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endParaRPr/>
          </a:p>
          <a:p>
            <a:pPr lvl="2"/>
            <a:endParaRPr/>
          </a:p>
          <a:p>
            <a:pPr lvl="3"/>
            <a:endParaRPr/>
          </a:p>
          <a:p>
            <a:pPr lvl="4"/>
            <a:endParaRPr/>
          </a:p>
        </p:txBody>
      </p:sp>
      <p:sp>
        <p:nvSpPr>
          <p:cNvPr id="94"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a:spLocks noGrp="1"/>
          </p:cNvSpPr>
          <p:nvPr>
            <p:ph type="title" hasCustomPrompt="1"/>
          </p:nvPr>
        </p:nvSpPr>
        <p:spPr>
          <a:prstGeom prst="rect">
            <a:avLst/>
          </a:prstGeom>
        </p:spPr>
        <p:txBody>
          <a:bodyPr/>
          <a:lstStyle/>
          <a:p>
            <a:r>
              <a:t>标题文本</a:t>
            </a:r>
          </a:p>
        </p:txBody>
      </p:sp>
      <p:sp>
        <p:nvSpPr>
          <p:cNvPr id="102" name="正文级别 1…"/>
          <p:cNvSpPr txBox="1">
            <a:spLocks noGrp="1"/>
          </p:cNvSpPr>
          <p:nvPr>
            <p:ph type="body" idx="1" hasCustomPrompt="1"/>
          </p:nvPr>
        </p:nvSpPr>
        <p:spPr>
          <a:prstGeom prst="rect">
            <a:avLst/>
          </a:prstGeom>
        </p:spPr>
        <p:txBody>
          <a:bodyPr/>
          <a:lstStyle/>
          <a:p>
            <a:r>
              <a:t>正文级别 1</a:t>
            </a:r>
          </a:p>
          <a:p>
            <a:pPr lvl="1"/>
            <a:endParaRPr/>
          </a:p>
          <a:p>
            <a:pPr lvl="2"/>
            <a:endParaRPr/>
          </a:p>
          <a:p>
            <a:pPr lvl="3"/>
            <a:endParaRPr/>
          </a:p>
          <a:p>
            <a:pPr lvl="4"/>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endParaRPr/>
          </a:p>
          <a:p>
            <a:pPr lvl="2"/>
            <a:endParaRPr/>
          </a:p>
          <a:p>
            <a:pPr lvl="3"/>
            <a:endParaRPr/>
          </a:p>
          <a:p>
            <a:pPr lvl="4"/>
            <a:endParaRPr/>
          </a:p>
        </p:txBody>
      </p:sp>
      <p:sp>
        <p:nvSpPr>
          <p:cNvPr id="112"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a:spLocks noGrp="1"/>
          </p:cNvSpPr>
          <p:nvPr>
            <p:ph type="title" hasCustomPrompt="1"/>
          </p:nvPr>
        </p:nvSpPr>
        <p:spPr>
          <a:prstGeom prst="rect">
            <a:avLst/>
          </a:prstGeom>
        </p:spPr>
        <p:txBody>
          <a:bodyPr/>
          <a:lstStyle/>
          <a:p>
            <a:r>
              <a:t>标题文本</a:t>
            </a:r>
          </a:p>
        </p:txBody>
      </p:sp>
      <p:sp>
        <p:nvSpPr>
          <p:cNvPr id="120"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endParaRPr/>
          </a:p>
          <a:p>
            <a:pPr lvl="2"/>
            <a:endParaRPr/>
          </a:p>
          <a:p>
            <a:pPr lvl="3"/>
            <a:endParaRPr/>
          </a:p>
          <a:p>
            <a:pPr lvl="4"/>
            <a:endParaRPr/>
          </a:p>
        </p:txBody>
      </p:sp>
      <p:sp>
        <p:nvSpPr>
          <p:cNvPr id="12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endParaRPr/>
          </a:p>
          <a:p>
            <a:pPr lvl="2"/>
            <a:endParaRPr/>
          </a:p>
          <a:p>
            <a:pPr lvl="3"/>
            <a:endParaRPr/>
          </a:p>
          <a:p>
            <a:pPr lvl="4"/>
            <a:endParaRPr/>
          </a:p>
        </p:txBody>
      </p:sp>
      <p:sp>
        <p:nvSpPr>
          <p:cNvPr id="130" name="文本占位符 4"/>
          <p:cNvSpPr>
            <a:spLocks noGrp="1"/>
          </p:cNvSpPr>
          <p:nvPr>
            <p:ph type="body" sz="quarter" idx="21"/>
          </p:nvPr>
        </p:nvSpPr>
        <p:spPr>
          <a:xfrm>
            <a:off x="6172200" y="1681163"/>
            <a:ext cx="5183188" cy="823914"/>
          </a:xfrm>
          <a:prstGeom prst="rect">
            <a:avLst/>
          </a:prstGeom>
        </p:spPr>
        <p:txBody>
          <a:bodyPr anchor="b"/>
          <a:lstStyle/>
          <a:p>
            <a:endParaRPr/>
          </a:p>
        </p:txBody>
      </p:sp>
      <p:sp>
        <p:nvSpPr>
          <p:cNvPr id="13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a:spLocks noGrp="1"/>
          </p:cNvSpPr>
          <p:nvPr>
            <p:ph type="title" hasCustomPrompt="1"/>
          </p:nvPr>
        </p:nvSpPr>
        <p:spPr>
          <a:prstGeom prst="rect">
            <a:avLst/>
          </a:prstGeom>
        </p:spPr>
        <p:txBody>
          <a:bodyPr/>
          <a:lstStyle/>
          <a:p>
            <a:r>
              <a:t>标题文本</a:t>
            </a:r>
          </a:p>
        </p:txBody>
      </p:sp>
      <p:sp>
        <p:nvSpPr>
          <p:cNvPr id="139"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endParaRPr/>
          </a:p>
          <a:p>
            <a:pPr lvl="2"/>
            <a:endParaRPr/>
          </a:p>
          <a:p>
            <a:pPr lvl="3"/>
            <a:endParaRPr/>
          </a:p>
          <a:p>
            <a:pPr lvl="4"/>
            <a:endParaRPr/>
          </a:p>
        </p:txBody>
      </p:sp>
      <p:sp>
        <p:nvSpPr>
          <p:cNvPr id="155" name="文本占位符 3"/>
          <p:cNvSpPr>
            <a:spLocks noGrp="1"/>
          </p:cNvSpPr>
          <p:nvPr>
            <p:ph type="body" sz="quarter" idx="21"/>
          </p:nvPr>
        </p:nvSpPr>
        <p:spPr>
          <a:xfrm>
            <a:off x="839787" y="2057400"/>
            <a:ext cx="3932238" cy="3811588"/>
          </a:xfrm>
          <a:prstGeom prst="rect">
            <a:avLst/>
          </a:prstGeom>
        </p:spPr>
        <p:txBody>
          <a:bodyPr/>
          <a:lstStyle/>
          <a:p>
            <a:endParaRPr/>
          </a:p>
        </p:txBody>
      </p:sp>
      <p:sp>
        <p:nvSpPr>
          <p:cNvPr id="15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a:endParaRPr/>
          </a:p>
        </p:txBody>
      </p:sp>
      <p:sp>
        <p:nvSpPr>
          <p:cNvPr id="165"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endParaRPr/>
          </a:p>
          <a:p>
            <a:pPr lvl="2"/>
            <a:endParaRPr/>
          </a:p>
          <a:p>
            <a:pPr lvl="3"/>
            <a:endParaRPr/>
          </a:p>
          <a:p>
            <a:pPr lvl="4"/>
            <a:endParaRPr/>
          </a:p>
        </p:txBody>
      </p:sp>
      <p:sp>
        <p:nvSpPr>
          <p:cNvPr id="16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a:spLocks noGrp="1"/>
          </p:cNvSpPr>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a:spLocks noGrp="1"/>
          </p:cNvSpPr>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prstGeom prst="rect">
            <a:avLst/>
          </a:prstGeom>
        </p:spPr>
        <p:txBody>
          <a:bodyPr/>
          <a:lstStyle/>
          <a:p>
            <a:r>
              <a:t>标题文本</a:t>
            </a:r>
          </a:p>
        </p:txBody>
      </p:sp>
      <p:sp>
        <p:nvSpPr>
          <p:cNvPr id="21" name="正文级别 1…"/>
          <p:cNvSpPr txBox="1">
            <a:spLocks noGrp="1"/>
          </p:cNvSpPr>
          <p:nvPr>
            <p:ph type="body" idx="1" hasCustomPrompt="1"/>
          </p:nvPr>
        </p:nvSpPr>
        <p:spPr>
          <a:prstGeom prst="rect">
            <a:avLst/>
          </a:prstGeom>
        </p:spPr>
        <p:txBody>
          <a:bodyPr/>
          <a:lstStyle/>
          <a:p>
            <a:r>
              <a:t>正文级别 1</a:t>
            </a:r>
          </a:p>
          <a:p>
            <a:pPr lvl="1"/>
            <a:endParaRPr/>
          </a:p>
          <a:p>
            <a:pPr lvl="2"/>
            <a:endParaRPr/>
          </a:p>
          <a:p>
            <a:pPr lvl="3"/>
            <a:endParaRPr/>
          </a:p>
          <a:p>
            <a:pPr lvl="4"/>
            <a:endParaRPr/>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183" name="正文级别 1…"/>
          <p:cNvSpPr txBox="1">
            <a:spLocks noGrp="1"/>
          </p:cNvSpPr>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a:spLocks noGrp="1"/>
          </p:cNvSpPr>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a:spLocks noGrp="1"/>
          </p:cNvSpPr>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201" name="正文级别 1…"/>
          <p:cNvSpPr txBox="1">
            <a:spLocks noGrp="1"/>
          </p:cNvSpPr>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a:spLocks noGrp="1"/>
          </p:cNvSpPr>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a:spLocks noGrp="1"/>
          </p:cNvSpPr>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endParaRPr/>
          </a:p>
        </p:txBody>
      </p:sp>
      <p:sp>
        <p:nvSpPr>
          <p:cNvPr id="212"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220"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a:spLocks noGrp="1"/>
          </p:cNvSpPr>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a:spLocks noGrp="1"/>
          </p:cNvSpPr>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endParaRPr/>
          </a:p>
        </p:txBody>
      </p:sp>
      <p:sp>
        <p:nvSpPr>
          <p:cNvPr id="23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a:spLocks noGrp="1"/>
          </p:cNvSpPr>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246" name="正文级别 1…"/>
          <p:cNvSpPr txBox="1">
            <a:spLocks noGrp="1"/>
          </p:cNvSpPr>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endParaRPr/>
          </a:p>
          <a:p>
            <a:pPr lvl="2"/>
            <a:endParaRPr/>
          </a:p>
          <a:p>
            <a:pPr lvl="3"/>
            <a:endParaRPr/>
          </a:p>
          <a:p>
            <a:pPr lvl="4"/>
            <a:endParaRP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prstGeom prst="rect">
            <a:avLst/>
          </a:prstGeom>
        </p:spPr>
        <p:txBody>
          <a:bodyPr/>
          <a:lstStyle/>
          <a:p>
            <a:r>
              <a:t>标题文本</a:t>
            </a:r>
          </a:p>
        </p:txBody>
      </p:sp>
      <p:sp>
        <p:nvSpPr>
          <p:cNvPr id="39"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endParaRPr/>
          </a:p>
          <a:p>
            <a:pPr lvl="2"/>
            <a:endParaRPr/>
          </a:p>
          <a:p>
            <a:pPr lvl="3"/>
            <a:endParaRPr/>
          </a:p>
          <a:p>
            <a:pPr lvl="4"/>
            <a:endParaRP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endParaRPr/>
          </a:p>
          <a:p>
            <a:pPr lvl="2"/>
            <a:endParaRPr/>
          </a:p>
          <a:p>
            <a:pPr lvl="3"/>
            <a:endParaRPr/>
          </a:p>
          <a:p>
            <a:pPr lvl="4"/>
            <a:endParaRPr/>
          </a:p>
        </p:txBody>
      </p:sp>
      <p:sp>
        <p:nvSpPr>
          <p:cNvPr id="49" name="文本占位符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endParaRPr/>
          </a:p>
          <a:p>
            <a:pPr lvl="2"/>
            <a:endParaRPr/>
          </a:p>
          <a:p>
            <a:pPr lvl="3"/>
            <a:endParaRPr/>
          </a:p>
          <a:p>
            <a:pPr lvl="4"/>
            <a:endParaRPr/>
          </a:p>
        </p:txBody>
      </p:sp>
      <p:sp>
        <p:nvSpPr>
          <p:cNvPr id="74" name="文本占位符 3"/>
          <p:cNvSpPr>
            <a:spLocks noGrp="1"/>
          </p:cNvSpPr>
          <p:nvPr>
            <p:ph type="body" sz="quarter" idx="21"/>
          </p:nvPr>
        </p:nvSpPr>
        <p:spPr>
          <a:xfrm>
            <a:off x="839787" y="2057400"/>
            <a:ext cx="3932238" cy="3811588"/>
          </a:xfrm>
          <a:prstGeom prst="rect">
            <a:avLst/>
          </a:prstGeom>
        </p:spPr>
        <p:txBody>
          <a:bodyPr/>
          <a:lstStyle/>
          <a:p>
            <a:endParaRPr/>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a:endParaRPr/>
          </a:p>
        </p:txBody>
      </p:sp>
      <p:sp>
        <p:nvSpPr>
          <p:cNvPr id="84"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endParaRPr/>
          </a:p>
          <a:p>
            <a:pPr lvl="2"/>
            <a:endParaRPr/>
          </a:p>
          <a:p>
            <a:pPr lvl="3"/>
            <a:endParaRPr/>
          </a:p>
          <a:p>
            <a:pPr lvl="4"/>
            <a:endParaRP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a:spLocks noGrp="1"/>
          </p:cNvSpPr>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endParaRPr/>
          </a:p>
          <a:p>
            <a:pPr lvl="2"/>
            <a:endParaRPr/>
          </a:p>
          <a:p>
            <a:pPr lvl="3"/>
            <a:endParaRPr/>
          </a:p>
          <a:p>
            <a:pPr lvl="4"/>
            <a:endParaRPr/>
          </a:p>
        </p:txBody>
      </p:sp>
      <p:sp>
        <p:nvSpPr>
          <p:cNvPr id="4" name="幻灯片编号"/>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t>‹#›</a:t>
            </a:fld>
            <a:endParaRPr/>
          </a:p>
        </p:txBody>
      </p:sp>
      <p:pic>
        <p:nvPicPr>
          <p:cNvPr id="12" name="图片 11" descr="水印"/>
          <p:cNvPicPr>
            <a:picLocks noChangeAspect="1"/>
          </p:cNvPicPr>
          <p:nvPr userDrawn="1"/>
        </p:nvPicPr>
        <p:blipFill>
          <a:blip r:embed="rId2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17170" y="810895"/>
            <a:ext cx="11800205" cy="233235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78790" y="847725"/>
            <a:ext cx="1133411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Major events surrounding the royal family often lead to surges in sales for everything from tchotchkes to fine china and gold coins. Jubilees, in particular, are worth millions in memorabilia sales. </a:t>
            </a:r>
          </a:p>
        </p:txBody>
      </p:sp>
      <p:sp>
        <p:nvSpPr>
          <p:cNvPr id="4" name="文本框 3"/>
          <p:cNvSpPr txBox="1"/>
          <p:nvPr/>
        </p:nvSpPr>
        <p:spPr>
          <a:xfrm>
            <a:off x="459740" y="23183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0" name="文本框 9"/>
          <p:cNvSpPr txBox="1"/>
          <p:nvPr/>
        </p:nvSpPr>
        <p:spPr>
          <a:xfrm>
            <a:off x="1446530" y="2164715"/>
            <a:ext cx="104451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与王室有关的重大事件往往会导致从小摆设到精美瓷器和金币等各种商品的销量飙升</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尤其是60周年纪念，纪念品销售价值数百万美元。 </a:t>
            </a: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p>
        </p:txBody>
      </p:sp>
      <p:sp>
        <p:nvSpPr>
          <p:cNvPr id="5" name="圆角矩形 4"/>
          <p:cNvSpPr/>
          <p:nvPr/>
        </p:nvSpPr>
        <p:spPr>
          <a:xfrm>
            <a:off x="217170" y="3457575"/>
            <a:ext cx="11800205" cy="31095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78790" y="3521710"/>
            <a:ext cx="11671300" cy="181483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But marking of the end of the longest reign by a British monarch opens up new opportunities for retailers and buyers, experts say. And for those who have collected rare items over the years, her death marks the start of those items’ expected rise in value.</a:t>
            </a:r>
          </a:p>
        </p:txBody>
      </p:sp>
      <p:sp>
        <p:nvSpPr>
          <p:cNvPr id="12" name="文本框 11"/>
          <p:cNvSpPr txBox="1"/>
          <p:nvPr/>
        </p:nvSpPr>
        <p:spPr>
          <a:xfrm>
            <a:off x="459740" y="55422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4" name="文本框 13"/>
          <p:cNvSpPr txBox="1"/>
          <p:nvPr/>
        </p:nvSpPr>
        <p:spPr>
          <a:xfrm>
            <a:off x="1427480" y="5270500"/>
            <a:ext cx="104635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但专家表示，英国君主在位时间最长的结束为零售商和买家带来了新的机会。 对于那些多年来收集稀有物品的人来说，她的去世标志着这些物品有望升值的开始。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291013" y="1120775"/>
            <a:ext cx="3609975" cy="5172075"/>
          </a:xfrm>
          <a:prstGeom prst="rect">
            <a:avLst/>
          </a:prstGeom>
        </p:spPr>
      </p:pic>
      <p:sp>
        <p:nvSpPr>
          <p:cNvPr id="6" name="文本框 5"/>
          <p:cNvSpPr txBox="1"/>
          <p:nvPr/>
        </p:nvSpPr>
        <p:spPr>
          <a:xfrm>
            <a:off x="2118360" y="6311900"/>
            <a:ext cx="7955280" cy="398780"/>
          </a:xfrm>
          <a:prstGeom prst="rect">
            <a:avLst/>
          </a:prstGeom>
          <a:noFill/>
        </p:spPr>
        <p:txBody>
          <a:bodyPr wrap="square" rtlCol="0" anchor="t">
            <a:spAutoFit/>
          </a:bodyPr>
          <a:lstStyle/>
          <a:p>
            <a:pPr algn="ctr"/>
            <a:r>
              <a:rPr lang="zh-CN" altLang="en-US" sz="2000"/>
              <a:t>The key to preventing cancerin humans may be found in elephant genes</a:t>
            </a:r>
          </a:p>
        </p:txBody>
      </p:sp>
      <p:sp>
        <p:nvSpPr>
          <p:cNvPr id="7" name="文本框 6"/>
          <p:cNvSpPr txBox="1"/>
          <p:nvPr/>
        </p:nvSpPr>
        <p:spPr>
          <a:xfrm>
            <a:off x="1183640" y="75565"/>
            <a:ext cx="9824720" cy="1014730"/>
          </a:xfrm>
          <a:prstGeom prst="rect">
            <a:avLst/>
          </a:prstGeom>
          <a:noFill/>
        </p:spPr>
        <p:txBody>
          <a:bodyPr wrap="square" rtlCol="0" anchor="t">
            <a:spAutoFit/>
          </a:bodyPr>
          <a:lstStyle/>
          <a:p>
            <a:pPr algn="ctr"/>
            <a:r>
              <a:rPr lang="en-US" altLang="zh-CN" sz="3200" b="1">
                <a:latin typeface="Calibri" panose="020F0502020204030204" charset="0"/>
                <a:cs typeface="Calibri" panose="020F0502020204030204" charset="0"/>
              </a:rPr>
              <a:t>3. </a:t>
            </a:r>
            <a:r>
              <a:rPr lang="zh-CN" altLang="en-US" sz="3200" b="1">
                <a:latin typeface="Calibri" panose="020F0502020204030204" charset="0"/>
                <a:cs typeface="Calibri" panose="020F0502020204030204" charset="0"/>
              </a:rPr>
              <a:t>Elephants at an advantage</a:t>
            </a:r>
          </a:p>
          <a:p>
            <a:pPr algn="ctr"/>
            <a:r>
              <a:rPr lang="zh-CN"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大象抗癌能力强</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5" y="643890"/>
            <a:ext cx="12190730" cy="6205855"/>
          </a:xfrm>
          <a:prstGeom prst="rect">
            <a:avLst/>
          </a:prstGeom>
          <a:noFill/>
        </p:spPr>
        <p:txBody>
          <a:bodyPr wrap="square" rtlCol="0" anchor="t">
            <a:spAutoFit/>
          </a:bodyPr>
          <a:lstStyle/>
          <a:p>
            <a:pPr eaLnBrk="1">
              <a:lnSpc>
                <a:spcPts val="2980"/>
              </a:lnSpc>
            </a:pPr>
            <a:r>
              <a:rPr lang="en-US" altLang="zh-CN" sz="2600">
                <a:latin typeface="Times New Roman" panose="02020603050405020304" charset="0"/>
                <a:cs typeface="Times New Roman" panose="02020603050405020304" charset="0"/>
              </a:rPr>
              <a:t>   You</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would</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expect elephants to die ________ </a:t>
            </a:r>
            <a:r>
              <a:rPr lang="zh-CN" altLang="en-US" sz="2600">
                <a:latin typeface="Times New Roman" panose="02020603050405020304" charset="0"/>
                <a:cs typeface="Times New Roman" panose="02020603050405020304" charset="0"/>
              </a:rPr>
              <a:t>cancer at a similar rate to humans</a:t>
            </a:r>
            <a:r>
              <a:rPr lang="en-US" altLang="zh-CN" sz="2600">
                <a:latin typeface="Times New Roman" panose="02020603050405020304" charset="0"/>
                <a:cs typeface="Times New Roman" panose="02020603050405020304" charset="0"/>
              </a:rPr>
              <a:t>.T</a:t>
            </a:r>
            <a:r>
              <a:rPr lang="zh-CN" altLang="en-US" sz="2600">
                <a:latin typeface="Times New Roman" panose="02020603050405020304" charset="0"/>
                <a:cs typeface="Times New Roman" panose="02020603050405020304" charset="0"/>
              </a:rPr>
              <a:t>heir large body size and the fact that they have a similar life expectancy to us </a:t>
            </a:r>
            <a:r>
              <a:rPr lang="en-US" altLang="zh-CN" sz="2600">
                <a:latin typeface="Times New Roman" panose="02020603050405020304" charset="0"/>
                <a:cs typeface="Times New Roman" panose="02020603050405020304" charset="0"/>
              </a:rPr>
              <a:t>____ (be) </a:t>
            </a:r>
            <a:r>
              <a:rPr lang="zh-CN" altLang="en-US" sz="2600">
                <a:latin typeface="Times New Roman" panose="02020603050405020304" charset="0"/>
                <a:cs typeface="Times New Roman" panose="02020603050405020304" charset="0"/>
              </a:rPr>
              <a:t>the major </a:t>
            </a:r>
            <a:r>
              <a:rPr lang="zh-CN" altLang="en-US" sz="2600">
                <a:solidFill>
                  <a:schemeClr val="tx1"/>
                </a:solidFill>
                <a:latin typeface="Times New Roman" panose="02020603050405020304" charset="0"/>
                <a:cs typeface="Times New Roman" panose="02020603050405020304" charset="0"/>
              </a:rPr>
              <a:t>clues </a:t>
            </a:r>
            <a:r>
              <a:rPr lang="zh-CN" altLang="en-US" sz="2600">
                <a:latin typeface="Times New Roman" panose="02020603050405020304" charset="0"/>
                <a:cs typeface="Times New Roman" panose="02020603050405020304" charset="0"/>
              </a:rPr>
              <a:t>here. Yet while cancer mortality</a:t>
            </a:r>
            <a:r>
              <a:rPr lang="en-US" altLang="zh-CN" sz="2600">
                <a:latin typeface="Times New Roman" panose="02020603050405020304" charset="0"/>
                <a:cs typeface="Times New Roman" panose="02020603050405020304" charset="0"/>
              </a:rPr>
              <a:t> in humans is 25 per cent, in elephants it is just five per cent. New research in </a:t>
            </a:r>
            <a:r>
              <a:rPr lang="en-US" altLang="zh-CN" sz="2600" i="1">
                <a:latin typeface="Times New Roman" panose="02020603050405020304" charset="0"/>
                <a:cs typeface="Times New Roman" panose="02020603050405020304" charset="0"/>
              </a:rPr>
              <a:t>Molecular Biology and Evolution</a:t>
            </a:r>
            <a:r>
              <a:rPr lang="en-US" altLang="zh-CN" sz="2600">
                <a:latin typeface="Times New Roman" panose="02020603050405020304" charset="0"/>
                <a:cs typeface="Times New Roman" panose="02020603050405020304" charset="0"/>
              </a:rPr>
              <a:t>, _________ (conduct) by the University of Oxford and six other __________ (institution), has shed light on </a:t>
            </a:r>
            <a:r>
              <a:rPr lang="en-US" altLang="zh-CN" sz="2600">
                <a:solidFill>
                  <a:schemeClr val="tx1"/>
                </a:solidFill>
                <a:latin typeface="Times New Roman" panose="02020603050405020304" charset="0"/>
                <a:cs typeface="Times New Roman" panose="02020603050405020304" charset="0"/>
              </a:rPr>
              <a:t>why </a:t>
            </a:r>
            <a:r>
              <a:rPr lang="en-US" altLang="zh-CN" sz="2600">
                <a:latin typeface="Times New Roman" panose="02020603050405020304" charset="0"/>
                <a:cs typeface="Times New Roman" panose="02020603050405020304" charset="0"/>
              </a:rPr>
              <a:t>that might be, pointing to the role played by a cancer-busting gene known as p53.</a:t>
            </a:r>
          </a:p>
          <a:p>
            <a:pPr eaLnBrk="1">
              <a:lnSpc>
                <a:spcPts val="2980"/>
              </a:lnSpc>
            </a:pPr>
            <a:r>
              <a:rPr lang="en-US" altLang="zh-CN" sz="2600">
                <a:latin typeface="Times New Roman" panose="02020603050405020304" charset="0"/>
                <a:cs typeface="Times New Roman" panose="02020603050405020304" charset="0"/>
              </a:rPr>
              <a:t>   While humans possess a single p53 gene, ______ helps regulate and repair mechanisms of the DNA and </a:t>
            </a:r>
            <a:r>
              <a:rPr lang="en-US" altLang="zh-CN" sz="2600">
                <a:solidFill>
                  <a:srgbClr val="0000FF"/>
                </a:solidFill>
                <a:latin typeface="Times New Roman" panose="02020603050405020304" charset="0"/>
                <a:cs typeface="Times New Roman" panose="02020603050405020304" charset="0"/>
              </a:rPr>
              <a:t>suppress</a:t>
            </a:r>
            <a:r>
              <a:rPr lang="en-US" altLang="zh-CN" sz="2600">
                <a:latin typeface="Times New Roman" panose="02020603050405020304" charset="0"/>
                <a:cs typeface="Times New Roman" panose="02020603050405020304" charset="0"/>
              </a:rPr>
              <a:t>es uncontrolled cell growth, elephants have 20. Using biochemical _______ (analyse) and computer simulations to analyse elephant DNA, scientists </a:t>
            </a:r>
            <a:r>
              <a:rPr lang="en-US" altLang="zh-CN" sz="2600">
                <a:solidFill>
                  <a:srgbClr val="0000FF"/>
                </a:solidFill>
                <a:latin typeface="Times New Roman" panose="02020603050405020304" charset="0"/>
                <a:cs typeface="Times New Roman" panose="02020603050405020304" charset="0"/>
              </a:rPr>
              <a:t>pinpoint</a:t>
            </a:r>
            <a:r>
              <a:rPr lang="en-US" altLang="zh-CN" sz="2600">
                <a:latin typeface="Times New Roman" panose="02020603050405020304" charset="0"/>
                <a:cs typeface="Times New Roman" panose="02020603050405020304" charset="0"/>
              </a:rPr>
              <a:t>ed how p53 </a:t>
            </a:r>
            <a:r>
              <a:rPr lang="en-US" altLang="zh-CN" sz="2600">
                <a:solidFill>
                  <a:schemeClr val="tx1"/>
                </a:solidFill>
                <a:latin typeface="Times New Roman" panose="02020603050405020304" charset="0"/>
                <a:cs typeface="Times New Roman" panose="02020603050405020304" charset="0"/>
              </a:rPr>
              <a:t>is activated</a:t>
            </a:r>
            <a:r>
              <a:rPr lang="en-US" altLang="zh-CN" sz="2600">
                <a:latin typeface="Times New Roman" panose="02020603050405020304" charset="0"/>
                <a:cs typeface="Times New Roman" panose="02020603050405020304" charset="0"/>
              </a:rPr>
              <a:t> in __ unique way to increase the response to carcinogenic (</a:t>
            </a:r>
            <a:r>
              <a:rPr lang="en-US" altLang="zh-CN" sz="2400">
                <a:latin typeface="华文中宋" panose="02010600040101010101" charset="-122"/>
                <a:ea typeface="华文中宋" panose="02010600040101010101" charset="-122"/>
                <a:cs typeface="Times New Roman" panose="02020603050405020304" charset="0"/>
              </a:rPr>
              <a:t>致癌的</a:t>
            </a:r>
            <a:r>
              <a:rPr lang="en-US" altLang="zh-CN" sz="2600">
                <a:latin typeface="Times New Roman" panose="02020603050405020304" charset="0"/>
                <a:cs typeface="Times New Roman" panose="02020603050405020304" charset="0"/>
              </a:rPr>
              <a:t>) </a:t>
            </a:r>
            <a:r>
              <a:rPr lang="en-US" altLang="zh-CN" sz="2600">
                <a:solidFill>
                  <a:schemeClr val="tx1"/>
                </a:solidFill>
                <a:latin typeface="Times New Roman" panose="02020603050405020304" charset="0"/>
                <a:cs typeface="Times New Roman" panose="02020603050405020304" charset="0"/>
              </a:rPr>
              <a:t>conditions </a:t>
            </a:r>
            <a:r>
              <a:rPr lang="en-US" altLang="zh-CN" sz="2600">
                <a:latin typeface="Times New Roman" panose="02020603050405020304" charset="0"/>
                <a:cs typeface="Times New Roman" panose="02020603050405020304" charset="0"/>
              </a:rPr>
              <a:t>and defend against tumours, helping explain why elephants are at an advantage _____ humans when it comes to ________ (avoid) cancer.</a:t>
            </a:r>
          </a:p>
          <a:p>
            <a:pPr eaLnBrk="1">
              <a:lnSpc>
                <a:spcPts val="2980"/>
              </a:lnSpc>
            </a:pPr>
            <a:r>
              <a:rPr lang="en-US" altLang="zh-CN" sz="2600">
                <a:latin typeface="Times New Roman" panose="02020603050405020304" charset="0"/>
                <a:cs typeface="Times New Roman" panose="02020603050405020304" charset="0"/>
              </a:rPr>
              <a:t>   Co-author and trustee of Save the Elephants, Fritz Vollrath, says, “This... demonstrates... ____ important it is that we not only conserve but also study these signature animals in minute detail.”</a:t>
            </a:r>
          </a:p>
        </p:txBody>
      </p:sp>
      <p:sp>
        <p:nvSpPr>
          <p:cNvPr id="10" name="文本框 16"/>
          <p:cNvSpPr txBox="1"/>
          <p:nvPr/>
        </p:nvSpPr>
        <p:spPr>
          <a:xfrm>
            <a:off x="-19050" y="0"/>
            <a:ext cx="1642745" cy="521970"/>
          </a:xfrm>
          <a:prstGeom prst="rect">
            <a:avLst/>
          </a:prstGeom>
          <a:solidFill>
            <a:srgbClr val="70AD47"/>
          </a:solidFill>
        </p:spPr>
        <p:txBody>
          <a:bodyPr wrap="square" rtlCol="0">
            <a:spAutoFit/>
          </a:bodyPr>
          <a:lstStyle/>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402705" cy="445135"/>
          </a:xfrm>
          <a:prstGeom prst="rect">
            <a:avLst/>
          </a:prstGeom>
          <a:noFill/>
        </p:spPr>
        <p:txBody>
          <a:bodyPr wrap="square" rtlCol="0">
            <a:spAutoFit/>
          </a:bodyPr>
          <a:lstStyle/>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BBC </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野生生物</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9</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43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p>
        </p:txBody>
      </p:sp>
      <p:sp>
        <p:nvSpPr>
          <p:cNvPr id="2" name="文本框 1"/>
          <p:cNvSpPr txBox="1"/>
          <p:nvPr/>
        </p:nvSpPr>
        <p:spPr>
          <a:xfrm>
            <a:off x="4936490" y="641350"/>
            <a:ext cx="143827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from</a:t>
            </a:r>
            <a:r>
              <a:rPr lang="en-US" altLang="zh-CN" sz="2600">
                <a:solidFill>
                  <a:srgbClr val="FF0000"/>
                </a:solidFill>
                <a:latin typeface="Times New Roman" panose="02020603050405020304" charset="0"/>
                <a:cs typeface="Times New Roman" panose="02020603050405020304" charset="0"/>
                <a:sym typeface="+mn-ea"/>
              </a:rPr>
              <a:t> / of</a:t>
            </a:r>
            <a:r>
              <a:rPr lang="zh-CN" altLang="en-US" sz="2600">
                <a:solidFill>
                  <a:srgbClr val="FF0000"/>
                </a:solidFill>
                <a:latin typeface="Times New Roman" panose="02020603050405020304" charset="0"/>
                <a:cs typeface="Times New Roman" panose="02020603050405020304" charset="0"/>
                <a:sym typeface="+mn-ea"/>
              </a:rPr>
              <a:t> </a:t>
            </a:r>
            <a:endParaRPr lang="zh-CN" altLang="en-US"/>
          </a:p>
        </p:txBody>
      </p:sp>
      <p:sp>
        <p:nvSpPr>
          <p:cNvPr id="3" name="文本框 2"/>
          <p:cNvSpPr txBox="1"/>
          <p:nvPr/>
        </p:nvSpPr>
        <p:spPr>
          <a:xfrm>
            <a:off x="9763760" y="1035685"/>
            <a:ext cx="66865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are </a:t>
            </a:r>
            <a:endParaRPr lang="zh-CN" altLang="en-US"/>
          </a:p>
        </p:txBody>
      </p:sp>
      <p:sp>
        <p:nvSpPr>
          <p:cNvPr id="5" name="文本框 4"/>
          <p:cNvSpPr txBox="1"/>
          <p:nvPr/>
        </p:nvSpPr>
        <p:spPr>
          <a:xfrm>
            <a:off x="9264015" y="1772920"/>
            <a:ext cx="162242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conducted </a:t>
            </a:r>
            <a:endParaRPr lang="zh-CN" altLang="en-US"/>
          </a:p>
        </p:txBody>
      </p:sp>
      <p:sp>
        <p:nvSpPr>
          <p:cNvPr id="6" name="文本框 5"/>
          <p:cNvSpPr txBox="1"/>
          <p:nvPr/>
        </p:nvSpPr>
        <p:spPr>
          <a:xfrm>
            <a:off x="6929755" y="2132965"/>
            <a:ext cx="164846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institutions</a:t>
            </a:r>
            <a:endParaRPr lang="zh-CN" altLang="en-US"/>
          </a:p>
        </p:txBody>
      </p:sp>
      <p:sp>
        <p:nvSpPr>
          <p:cNvPr id="7" name="文本框 6"/>
          <p:cNvSpPr txBox="1"/>
          <p:nvPr/>
        </p:nvSpPr>
        <p:spPr>
          <a:xfrm>
            <a:off x="5857240" y="3285490"/>
            <a:ext cx="107251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which </a:t>
            </a:r>
            <a:endParaRPr lang="zh-CN" altLang="en-US"/>
          </a:p>
        </p:txBody>
      </p:sp>
      <p:sp>
        <p:nvSpPr>
          <p:cNvPr id="8" name="文本框 7"/>
          <p:cNvSpPr txBox="1"/>
          <p:nvPr/>
        </p:nvSpPr>
        <p:spPr>
          <a:xfrm>
            <a:off x="1703705" y="3997960"/>
            <a:ext cx="132842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analysis </a:t>
            </a:r>
            <a:endParaRPr lang="zh-CN" altLang="en-US"/>
          </a:p>
        </p:txBody>
      </p:sp>
      <p:sp>
        <p:nvSpPr>
          <p:cNvPr id="9" name="文本框 8"/>
          <p:cNvSpPr txBox="1"/>
          <p:nvPr/>
        </p:nvSpPr>
        <p:spPr>
          <a:xfrm>
            <a:off x="6007100" y="4356735"/>
            <a:ext cx="41211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a </a:t>
            </a:r>
            <a:endParaRPr lang="zh-CN" altLang="en-US"/>
          </a:p>
        </p:txBody>
      </p:sp>
      <p:sp>
        <p:nvSpPr>
          <p:cNvPr id="11" name="文本框 10"/>
          <p:cNvSpPr txBox="1"/>
          <p:nvPr/>
        </p:nvSpPr>
        <p:spPr>
          <a:xfrm>
            <a:off x="3992880" y="5139690"/>
            <a:ext cx="85217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over </a:t>
            </a:r>
            <a:endParaRPr lang="zh-CN" altLang="en-US"/>
          </a:p>
        </p:txBody>
      </p:sp>
      <p:sp>
        <p:nvSpPr>
          <p:cNvPr id="12" name="文本框 11"/>
          <p:cNvSpPr txBox="1"/>
          <p:nvPr/>
        </p:nvSpPr>
        <p:spPr>
          <a:xfrm>
            <a:off x="8371840" y="5130165"/>
            <a:ext cx="142049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avoiding </a:t>
            </a:r>
            <a:endParaRPr lang="zh-CN" altLang="en-US"/>
          </a:p>
        </p:txBody>
      </p:sp>
      <p:sp>
        <p:nvSpPr>
          <p:cNvPr id="13" name="文本框 12"/>
          <p:cNvSpPr txBox="1"/>
          <p:nvPr/>
        </p:nvSpPr>
        <p:spPr>
          <a:xfrm>
            <a:off x="40005" y="5934075"/>
            <a:ext cx="83439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how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6" grpId="0"/>
      <p:bldP spid="6" grpId="1"/>
      <p:bldP spid="7" grpId="0"/>
      <p:bldP spid="7" grpId="1"/>
      <p:bldP spid="8" grpId="0"/>
      <p:bldP spid="8" grpId="1"/>
      <p:bldP spid="9" grpId="0"/>
      <p:bldP spid="9" grpId="1"/>
      <p:bldP spid="11" grpId="0"/>
      <p:bldP spid="11" grpId="1"/>
      <p:bldP spid="12" grpId="0"/>
      <p:bldP spid="12"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suppress</a:t>
            </a:r>
            <a:r>
              <a:rPr lang="en-US" altLang="zh-CN" sz="2800">
                <a:latin typeface="Times New Roman" panose="02020603050405020304" charset="0"/>
                <a:ea typeface="华文中宋" panose="02010600040101010101" charset="-122"/>
                <a:cs typeface="Times New Roman" panose="02020603050405020304" charset="0"/>
                <a:sym typeface="+mn-ea"/>
              </a:rPr>
              <a:t>: to prevent sth from growing, developing or continuing 压制；阻止</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government is suppressing inflation by increasing interest rates.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政府正通过提高利率来抑制通货膨胀。</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pinpoint</a:t>
            </a:r>
            <a:r>
              <a:rPr lang="en-US" altLang="zh-CN" sz="2800"/>
              <a:t>: </a:t>
            </a:r>
            <a:r>
              <a:rPr sz="2800">
                <a:latin typeface="Times New Roman" panose="02020603050405020304" charset="0"/>
                <a:ea typeface="华文中宋" panose="02010600040101010101" charset="-122"/>
                <a:cs typeface="Times New Roman" panose="02020603050405020304" charset="0"/>
              </a:rPr>
              <a:t> to discover or explain exactly the real facts about something or the cause of a problem</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准确解释（或说明）</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report pinpointed the areas most in need of help.                                           </a:t>
            </a:r>
            <a:r>
              <a:rPr lang="en-US" altLang="zh-CN" sz="2800">
                <a:latin typeface="华文中宋" panose="02010600040101010101" charset="-122"/>
                <a:ea typeface="华文中宋" panose="02010600040101010101" charset="-122"/>
                <a:cs typeface="华文中宋" panose="02010600040101010101" charset="-122"/>
              </a:rPr>
              <a:t>报告精确说明了亟待援助的地区。</a:t>
            </a:r>
            <a:r>
              <a:rPr lang="en-US" altLang="zh-CN" sz="2800">
                <a:latin typeface="Times New Roman" panose="02020603050405020304" charset="0"/>
                <a:cs typeface="Times New Roman" panose="02020603050405020304" charset="0"/>
              </a:rPr>
              <a:t>              </a:t>
            </a:r>
          </a:p>
        </p:txBody>
      </p:sp>
      <p:sp>
        <p:nvSpPr>
          <p:cNvPr id="1048604" name="文本框 1"/>
          <p:cNvSpPr txBox="1"/>
          <p:nvPr/>
        </p:nvSpPr>
        <p:spPr>
          <a:xfrm>
            <a:off x="259715" y="217614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1048605" name="文本框 2"/>
          <p:cNvSpPr txBox="1"/>
          <p:nvPr/>
        </p:nvSpPr>
        <p:spPr>
          <a:xfrm>
            <a:off x="259715" y="2679065"/>
            <a:ext cx="76161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virus suppresses the body’s immune system.</a:t>
            </a:r>
          </a:p>
        </p:txBody>
      </p:sp>
      <p:sp>
        <p:nvSpPr>
          <p:cNvPr id="1048606" name="文本框 4"/>
          <p:cNvSpPr txBox="1"/>
          <p:nvPr/>
        </p:nvSpPr>
        <p:spPr>
          <a:xfrm>
            <a:off x="269240" y="562292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p>
        </p:txBody>
      </p:sp>
      <p:sp>
        <p:nvSpPr>
          <p:cNvPr id="1048607" name="文本框 5"/>
          <p:cNvSpPr txBox="1"/>
          <p:nvPr/>
        </p:nvSpPr>
        <p:spPr>
          <a:xfrm>
            <a:off x="269240" y="6164580"/>
            <a:ext cx="1042225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 It was almost impossible to pinpoint the cause of death. </a:t>
            </a:r>
          </a:p>
        </p:txBody>
      </p:sp>
      <p:sp>
        <p:nvSpPr>
          <p:cNvPr id="1048608" name="文本框 7"/>
          <p:cNvSpPr txBox="1"/>
          <p:nvPr/>
        </p:nvSpPr>
        <p:spPr>
          <a:xfrm>
            <a:off x="2042795" y="2176145"/>
            <a:ext cx="6176645" cy="521970"/>
          </a:xfrm>
          <a:prstGeom prst="rect">
            <a:avLst/>
          </a:prstGeom>
          <a:noFill/>
        </p:spPr>
        <p:txBody>
          <a:bodyPr wrap="square" rtlCol="0" anchor="t">
            <a:spAutoFit/>
          </a:bodyPr>
          <a:lstStyle/>
          <a:p>
            <a:r>
              <a:rPr lang="zh-CN" altLang="en-US" sz="2800">
                <a:ea typeface="华文中宋" panose="02010600040101010101" charset="-122"/>
              </a:rPr>
              <a:t>这种病毒会抑制人体的免疫系统。 </a:t>
            </a:r>
          </a:p>
        </p:txBody>
      </p:sp>
      <p:cxnSp>
        <p:nvCxnSpPr>
          <p:cNvPr id="3145728" name="直接连接符 8"/>
          <p:cNvCxnSpPr/>
          <p:nvPr/>
        </p:nvCxnSpPr>
        <p:spPr>
          <a:xfrm flipV="1">
            <a:off x="311150" y="3150235"/>
            <a:ext cx="7077710" cy="425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82270" y="6672580"/>
            <a:ext cx="8061325"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7640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622925"/>
            <a:ext cx="7545070" cy="521970"/>
          </a:xfrm>
          <a:prstGeom prst="rect">
            <a:avLst/>
          </a:prstGeom>
          <a:noFill/>
        </p:spPr>
        <p:txBody>
          <a:bodyPr wrap="square" rtlCol="0" anchor="t">
            <a:spAutoFit/>
          </a:bodyPr>
          <a:lstStyle/>
          <a:p>
            <a:r>
              <a:rPr lang="zh-CN" altLang="en-US" sz="2800">
                <a:ea typeface="华文中宋" panose="02010600040101010101" charset="-122"/>
              </a:rPr>
              <a:t>几乎不可能确定死因。</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17170" y="810895"/>
            <a:ext cx="11800205" cy="233235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78790" y="847725"/>
            <a:ext cx="1133411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New research in </a:t>
            </a:r>
            <a:r>
              <a:rPr lang="en-US" altLang="zh-CN" sz="2600" i="1">
                <a:latin typeface="Times New Roman" panose="02020603050405020304" charset="0"/>
                <a:cs typeface="Times New Roman" panose="02020603050405020304" charset="0"/>
                <a:sym typeface="+mn-ea"/>
              </a:rPr>
              <a:t>Molecular Biology and Evolution</a:t>
            </a:r>
            <a:r>
              <a:rPr lang="en-US" altLang="zh-CN" sz="2600">
                <a:latin typeface="Times New Roman" panose="02020603050405020304" charset="0"/>
                <a:cs typeface="Times New Roman" panose="02020603050405020304" charset="0"/>
                <a:sym typeface="+mn-ea"/>
              </a:rPr>
              <a:t>, conducted by the University of Oxford and six other institutions, has shed light on why that might be, pointing to the role played by a cancer-busting gene known as p53.</a:t>
            </a:r>
          </a:p>
        </p:txBody>
      </p:sp>
      <p:sp>
        <p:nvSpPr>
          <p:cNvPr id="4" name="文本框 3"/>
          <p:cNvSpPr txBox="1"/>
          <p:nvPr/>
        </p:nvSpPr>
        <p:spPr>
          <a:xfrm>
            <a:off x="459740" y="23183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0" name="文本框 9"/>
          <p:cNvSpPr txBox="1"/>
          <p:nvPr/>
        </p:nvSpPr>
        <p:spPr>
          <a:xfrm>
            <a:off x="1446530" y="2164715"/>
            <a:ext cx="104451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牛津大学和其他六家机构在《分子生物学与进化》上进行的一项新研究揭示了这种现象的原因，指出了一种名为p53的抗癌基因在其中发挥的作用。</a:t>
            </a: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p>
        </p:txBody>
      </p:sp>
      <p:sp>
        <p:nvSpPr>
          <p:cNvPr id="5" name="圆角矩形 4"/>
          <p:cNvSpPr/>
          <p:nvPr/>
        </p:nvSpPr>
        <p:spPr>
          <a:xfrm>
            <a:off x="217170" y="3457575"/>
            <a:ext cx="11800205" cy="29914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78790" y="3521710"/>
            <a:ext cx="1133411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Using biochemical analysis and computer simulations to analyse elephant DNA, scientists pinpointed how p53 is activated in a unique way to increase the response to carcinogenic conditions and defend against tumours, helping explain why elephants are at an advantage over humans when it comes to avoiding cancer.</a:t>
            </a:r>
          </a:p>
        </p:txBody>
      </p:sp>
      <p:sp>
        <p:nvSpPr>
          <p:cNvPr id="12" name="文本框 11"/>
          <p:cNvSpPr txBox="1"/>
          <p:nvPr/>
        </p:nvSpPr>
        <p:spPr>
          <a:xfrm>
            <a:off x="459740" y="544830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4" name="文本框 13"/>
          <p:cNvSpPr txBox="1"/>
          <p:nvPr/>
        </p:nvSpPr>
        <p:spPr>
          <a:xfrm>
            <a:off x="1446530" y="5203825"/>
            <a:ext cx="1024318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利用生化分析和计算机模拟分析大象的DNA，科学家们精确地指出了p53是如何以一种独特的方式被激活，以增加对致癌条件的反应，并抵御肿瘤，这有助于解释为什么大象在</a:t>
            </a:r>
            <a:r>
              <a:rPr lang="zh-CN" sz="2400">
                <a:latin typeface="Times New Roman" panose="02020603050405020304" charset="0"/>
                <a:ea typeface="华文中宋" panose="02010600040101010101" charset="-122"/>
                <a:cs typeface="Times New Roman" panose="02020603050405020304" charset="0"/>
              </a:rPr>
              <a:t>抗癌</a:t>
            </a:r>
            <a:r>
              <a:rPr sz="2400">
                <a:latin typeface="Times New Roman" panose="02020603050405020304" charset="0"/>
                <a:ea typeface="华文中宋" panose="02010600040101010101" charset="-122"/>
                <a:cs typeface="Times New Roman" panose="02020603050405020304" charset="0"/>
              </a:rPr>
              <a:t>方面比人类更有优势。</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3535" y="116839"/>
            <a:ext cx="11497310" cy="64516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4</a:t>
            </a:r>
            <a:r>
              <a:rPr sz="3600">
                <a:latin typeface="+mj-lt"/>
                <a:cs typeface="+mj-lt"/>
              </a:rPr>
              <a:t>. </a:t>
            </a:r>
            <a:r>
              <a:rPr lang="en-US" sz="3600">
                <a:latin typeface="+mj-lt"/>
                <a:cs typeface="+mj-lt"/>
              </a:rPr>
              <a:t>Animal Behavior: Cutting Their Risks    </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田鼠的避险行为</a:t>
            </a:r>
          </a:p>
        </p:txBody>
      </p:sp>
      <p:sp>
        <p:nvSpPr>
          <p:cNvPr id="4" name="文本框 3"/>
          <p:cNvSpPr txBox="1"/>
          <p:nvPr/>
        </p:nvSpPr>
        <p:spPr>
          <a:xfrm>
            <a:off x="843280" y="6309360"/>
            <a:ext cx="1050607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en-US" altLang="zh-CN" sz="2300" b="0" i="0" u="none" strike="noStrike" cap="none" spc="0" normalizeH="0" baseline="0">
                <a:ln>
                  <a:noFill/>
                </a:ln>
                <a:solidFill>
                  <a:srgbClr val="000000"/>
                </a:solidFill>
                <a:effectLst/>
                <a:uFillTx/>
                <a:latin typeface="+mj-lt"/>
                <a:ea typeface="+mj-ea"/>
                <a:cs typeface="+mj-cs"/>
                <a:sym typeface="Calibri" panose="020F0502020204030204"/>
              </a:rPr>
              <a:t>To keep birds of prey at bay, these four-footed lawn mowers engineer their ecosystem.</a:t>
            </a:r>
            <a:endParaRPr kumimoji="0" lang="zh-CN" altLang="en-US" sz="2300" b="0" i="0" u="none" strike="noStrike" cap="none" spc="0" normalizeH="0" baseline="0">
              <a:ln>
                <a:noFill/>
              </a:ln>
              <a:solidFill>
                <a:srgbClr val="000000"/>
              </a:solidFill>
              <a:effectLst/>
              <a:uFillTx/>
              <a:latin typeface="+mj-lt"/>
              <a:ea typeface="+mj-ea"/>
              <a:cs typeface="+mj-cs"/>
              <a:sym typeface="Calibri" panose="020F0502020204030204"/>
            </a:endParaRPr>
          </a:p>
        </p:txBody>
      </p:sp>
      <p:pic>
        <p:nvPicPr>
          <p:cNvPr id="2" name="图片 1"/>
          <p:cNvPicPr>
            <a:picLocks noChangeAspect="1"/>
          </p:cNvPicPr>
          <p:nvPr>
            <p:custDataLst>
              <p:tags r:id="rId1"/>
            </p:custDataLst>
          </p:nvPr>
        </p:nvPicPr>
        <p:blipFill>
          <a:blip r:embed="rId3"/>
          <a:stretch>
            <a:fillRect/>
          </a:stretch>
        </p:blipFill>
        <p:spPr>
          <a:xfrm>
            <a:off x="2927350" y="773430"/>
            <a:ext cx="6276975" cy="5524500"/>
          </a:xfrm>
          <a:prstGeom prst="rect">
            <a:avLst/>
          </a:prstGeom>
        </p:spPr>
      </p:pic>
      <p:pic>
        <p:nvPicPr>
          <p:cNvPr id="5" name="图片 4"/>
          <p:cNvPicPr>
            <a:picLocks noChangeAspect="1"/>
          </p:cNvPicPr>
          <p:nvPr/>
        </p:nvPicPr>
        <p:blipFill>
          <a:blip r:embed="rId4"/>
          <a:stretch>
            <a:fillRect/>
          </a:stretch>
        </p:blipFill>
        <p:spPr>
          <a:xfrm>
            <a:off x="6671945" y="773430"/>
            <a:ext cx="2533650" cy="2066925"/>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621030"/>
            <a:ext cx="12238355" cy="6231255"/>
          </a:xfrm>
          <a:prstGeom prst="rect">
            <a:avLst/>
          </a:prstGeom>
          <a:noFill/>
        </p:spPr>
        <p:txBody>
          <a:bodyPr wrap="square" rtlCol="0" anchor="t">
            <a:spAutoFit/>
          </a:bodyPr>
          <a:lstStyle/>
          <a:p>
            <a:pPr fontAlgn="auto">
              <a:lnSpc>
                <a:spcPct val="95000"/>
              </a:lnSpc>
            </a:pPr>
            <a:r>
              <a:rPr lang="en-US" altLang="zh-CN" sz="3000">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Trimming the grass around their homes may be a chore for many humans, but for Brandt’s voles it’s a matter of life and death, new research shows. The little rodents </a:t>
            </a:r>
            <a:r>
              <a:rPr lang="en-US" sz="3000">
                <a:latin typeface="Times New Roman" panose="02020603050405020304" charset="0"/>
                <a:cs typeface="Times New Roman" panose="02020603050405020304" charset="0"/>
              </a:rPr>
              <a:t>________ (find)</a:t>
            </a:r>
            <a:r>
              <a:rPr sz="3000">
                <a:latin typeface="Times New Roman" panose="02020603050405020304" charset="0"/>
                <a:cs typeface="Times New Roman" panose="02020603050405020304" charset="0"/>
              </a:rPr>
              <a:t> in grasslands in Mongolia, Russia—and China, where they’re </a:t>
            </a:r>
            <a:r>
              <a:rPr lang="en-US" sz="3000">
                <a:latin typeface="Times New Roman" panose="02020603050405020304" charset="0"/>
                <a:cs typeface="Times New Roman" panose="02020603050405020304" charset="0"/>
              </a:rPr>
              <a:t>________ (regular) </a:t>
            </a:r>
            <a:r>
              <a:rPr sz="3000">
                <a:latin typeface="Times New Roman" panose="02020603050405020304" charset="0"/>
                <a:cs typeface="Times New Roman" panose="02020603050405020304" charset="0"/>
              </a:rPr>
              <a:t>observed </a:t>
            </a:r>
            <a:r>
              <a:rPr lang="en-US" altLang="zh-CN" sz="3000">
                <a:solidFill>
                  <a:srgbClr val="0000FF"/>
                </a:solidFill>
                <a:latin typeface="Times New Roman" panose="02020603050405020304" charset="0"/>
                <a:cs typeface="Times New Roman" panose="02020603050405020304" charset="0"/>
              </a:rPr>
              <a:t>trim</a:t>
            </a:r>
            <a:r>
              <a:rPr sz="3000">
                <a:latin typeface="Times New Roman" panose="02020603050405020304" charset="0"/>
                <a:cs typeface="Times New Roman" panose="02020603050405020304" charset="0"/>
              </a:rPr>
              <a:t>ming tall grasses near the openings of their burrows so they can watch the skies </a:t>
            </a:r>
            <a:r>
              <a:rPr lang="en-US" sz="3000">
                <a:latin typeface="Times New Roman" panose="02020603050405020304" charset="0"/>
                <a:cs typeface="Times New Roman" panose="02020603050405020304" charset="0"/>
              </a:rPr>
              <a:t>___ </a:t>
            </a:r>
            <a:r>
              <a:rPr sz="3000">
                <a:latin typeface="Times New Roman" panose="02020603050405020304" charset="0"/>
                <a:cs typeface="Times New Roman" panose="02020603050405020304" charset="0"/>
              </a:rPr>
              <a:t>predators such as shrikes, their chief avian </a:t>
            </a:r>
            <a:r>
              <a:rPr lang="en-US" altLang="zh-CN" sz="3000">
                <a:solidFill>
                  <a:srgbClr val="0000FF"/>
                </a:solidFill>
                <a:latin typeface="Times New Roman" panose="02020603050405020304" charset="0"/>
                <a:cs typeface="Times New Roman" panose="02020603050405020304" charset="0"/>
              </a:rPr>
              <a:t>adversary</a:t>
            </a:r>
            <a:r>
              <a:rPr sz="3000">
                <a:latin typeface="Times New Roman" panose="02020603050405020304" charset="0"/>
                <a:cs typeface="Times New Roman" panose="02020603050405020304" charset="0"/>
              </a:rPr>
              <a:t>. When shrikes are flying around, Brandt’s voles use their teeth to fell the bunchgrass </a:t>
            </a:r>
            <a:r>
              <a:rPr lang="en-US" sz="3000">
                <a:latin typeface="Times New Roman" panose="02020603050405020304" charset="0"/>
                <a:cs typeface="Times New Roman" panose="02020603050405020304" charset="0"/>
              </a:rPr>
              <a:t>______ (dot) </a:t>
            </a:r>
            <a:r>
              <a:rPr sz="3000">
                <a:latin typeface="Times New Roman" panose="02020603050405020304" charset="0"/>
                <a:cs typeface="Times New Roman" panose="02020603050405020304" charset="0"/>
              </a:rPr>
              <a:t>their home fields. </a:t>
            </a:r>
            <a:r>
              <a:rPr lang="en-US" sz="3000">
                <a:latin typeface="Times New Roman" panose="02020603050405020304" charset="0"/>
                <a:cs typeface="Times New Roman" panose="02020603050405020304" charset="0"/>
              </a:rPr>
              <a:t>___ </a:t>
            </a:r>
            <a:r>
              <a:rPr sz="3000">
                <a:latin typeface="Times New Roman" panose="02020603050405020304" charset="0"/>
                <a:cs typeface="Times New Roman" panose="02020603050405020304" charset="0"/>
              </a:rPr>
              <a:t>the rodents neither eat the plant nor bring it into their burrows, scientists observed. </a:t>
            </a:r>
            <a:r>
              <a:rPr lang="en-US" sz="3000">
                <a:latin typeface="Times New Roman" panose="02020603050405020304" charset="0"/>
                <a:cs typeface="Times New Roman" panose="02020603050405020304" charset="0"/>
              </a:rPr>
              <a:t>___ </a:t>
            </a:r>
            <a:r>
              <a:rPr sz="3000">
                <a:solidFill>
                  <a:srgbClr val="FF0000"/>
                </a:solidFill>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a test, the scientists put nets over the voles’ </a:t>
            </a:r>
            <a:r>
              <a:rPr lang="en-US" sz="3000">
                <a:latin typeface="Times New Roman" panose="02020603050405020304" charset="0"/>
                <a:cs typeface="Times New Roman" panose="02020603050405020304" charset="0"/>
              </a:rPr>
              <a:t>_______ (burrow) </a:t>
            </a:r>
            <a:r>
              <a:rPr sz="3000">
                <a:latin typeface="Times New Roman" panose="02020603050405020304" charset="0"/>
                <a:cs typeface="Times New Roman" panose="02020603050405020304" charset="0"/>
              </a:rPr>
              <a:t>so shrikes couldn’t get close—and the voles stopped cutting the grass. The shrikes seem to have adapted also: They began avoiding areas </a:t>
            </a:r>
            <a:r>
              <a:rPr lang="en-US" sz="3000">
                <a:latin typeface="Times New Roman" panose="02020603050405020304" charset="0"/>
                <a:cs typeface="Times New Roman" panose="02020603050405020304" charset="0"/>
              </a:rPr>
              <a:t>______ </a:t>
            </a:r>
            <a:r>
              <a:rPr sz="3000">
                <a:latin typeface="Times New Roman" panose="02020603050405020304" charset="0"/>
                <a:cs typeface="Times New Roman" panose="02020603050405020304" charset="0"/>
              </a:rPr>
              <a:t>their hunting cover had been mowed by the voles, according to the study. Its findings are a </a:t>
            </a:r>
            <a:r>
              <a:rPr lang="en-US" sz="3000">
                <a:latin typeface="Times New Roman" panose="02020603050405020304" charset="0"/>
                <a:cs typeface="Times New Roman" panose="02020603050405020304" charset="0"/>
              </a:rPr>
              <a:t>________ (remind) </a:t>
            </a:r>
            <a:r>
              <a:rPr sz="3000">
                <a:latin typeface="Times New Roman" panose="02020603050405020304" charset="0"/>
                <a:cs typeface="Times New Roman" panose="02020603050405020304" charset="0"/>
              </a:rPr>
              <a:t>of how a single species, however small, can alter </a:t>
            </a:r>
            <a:r>
              <a:rPr lang="en-US" sz="3000">
                <a:latin typeface="Times New Roman" panose="02020603050405020304" charset="0"/>
                <a:cs typeface="Times New Roman" panose="02020603050405020304" charset="0"/>
              </a:rPr>
              <a:t>___ </a:t>
            </a:r>
            <a:r>
              <a:rPr sz="3000">
                <a:latin typeface="Times New Roman" panose="02020603050405020304" charset="0"/>
                <a:cs typeface="Times New Roman" panose="02020603050405020304" charset="0"/>
              </a:rPr>
              <a:t>entire ecosystem. </a:t>
            </a:r>
          </a:p>
        </p:txBody>
      </p:sp>
      <p:sp>
        <p:nvSpPr>
          <p:cNvPr id="1048598" name="文本框 4"/>
          <p:cNvSpPr txBox="1"/>
          <p:nvPr/>
        </p:nvSpPr>
        <p:spPr>
          <a:xfrm>
            <a:off x="1871980" y="65405"/>
            <a:ext cx="8641715" cy="398780"/>
          </a:xfrm>
          <a:prstGeom prst="rect">
            <a:avLst/>
          </a:prstGeom>
          <a:noFill/>
        </p:spPr>
        <p:txBody>
          <a:bodyPr wrap="square" rtlCol="0">
            <a:spAutoFit/>
          </a:bodyPr>
          <a:lstStyle/>
          <a:p>
            <a:pPr algn="l">
              <a:buClrTx/>
              <a:buSzTx/>
              <a:buFontTx/>
            </a:pPr>
            <a:r>
              <a:rPr sz="2000" b="1">
                <a:solidFill>
                  <a:srgbClr val="ED7D31"/>
                </a:solidFill>
                <a:latin typeface="微软雅黑" panose="020B0503020204020204" charset="-122"/>
                <a:ea typeface="微软雅黑" panose="020B0503020204020204" charset="-122"/>
                <a:cs typeface="微软雅黑" panose="020B0503020204020204" charset="-122"/>
              </a:rPr>
              <a:t>（</a:t>
            </a:r>
            <a:r>
              <a:rPr lang="zh-CN" sz="2000" b="1">
                <a:solidFill>
                  <a:srgbClr val="ED7D31"/>
                </a:solidFill>
                <a:latin typeface="微软雅黑" panose="020B0503020204020204" charset="-122"/>
                <a:ea typeface="微软雅黑" panose="020B0503020204020204" charset="-122"/>
                <a:cs typeface="微软雅黑" panose="020B0503020204020204" charset="-122"/>
              </a:rPr>
              <a:t>《国家地理</a:t>
            </a:r>
            <a:r>
              <a:rPr sz="2000" b="1">
                <a:solidFill>
                  <a:srgbClr val="ED7D31"/>
                </a:solidFill>
                <a:latin typeface="微软雅黑" panose="020B0503020204020204" charset="-122"/>
                <a:ea typeface="微软雅黑" panose="020B0503020204020204" charset="-122"/>
                <a:cs typeface="微软雅黑" panose="020B0503020204020204" charset="-122"/>
              </a:rPr>
              <a:t>》2022</a:t>
            </a:r>
            <a:r>
              <a:rPr lang="zh-CN" sz="2000" b="1">
                <a:solidFill>
                  <a:srgbClr val="ED7D31"/>
                </a:solidFill>
                <a:latin typeface="微软雅黑" panose="020B0503020204020204" charset="-122"/>
                <a:ea typeface="微软雅黑" panose="020B0503020204020204" charset="-122"/>
                <a:cs typeface="微软雅黑" panose="020B0503020204020204" charset="-122"/>
              </a:rPr>
              <a:t>年</a:t>
            </a:r>
            <a:r>
              <a:rPr lang="en-US" altLang="zh-CN" sz="2000" b="1">
                <a:solidFill>
                  <a:srgbClr val="ED7D31"/>
                </a:solidFill>
                <a:latin typeface="微软雅黑" panose="020B0503020204020204" charset="-122"/>
                <a:ea typeface="微软雅黑" panose="020B0503020204020204" charset="-122"/>
                <a:cs typeface="微软雅黑" panose="020B0503020204020204" charset="-122"/>
              </a:rPr>
              <a:t>9</a:t>
            </a:r>
            <a:r>
              <a:rPr sz="2000" b="1">
                <a:solidFill>
                  <a:srgbClr val="ED7D31"/>
                </a:solidFill>
                <a:latin typeface="微软雅黑" panose="020B0503020204020204" charset="-122"/>
                <a:ea typeface="微软雅黑" panose="020B0503020204020204" charset="-122"/>
                <a:cs typeface="微软雅黑" panose="020B0503020204020204" charset="-122"/>
              </a:rPr>
              <a:t>月</a:t>
            </a:r>
            <a:r>
              <a:rPr lang="zh-CN" sz="2000" b="1">
                <a:solidFill>
                  <a:srgbClr val="ED7D31"/>
                </a:solidFill>
                <a:latin typeface="微软雅黑" panose="020B0503020204020204" charset="-122"/>
                <a:ea typeface="微软雅黑" panose="020B0503020204020204" charset="-122"/>
                <a:cs typeface="微软雅黑" panose="020B0503020204020204" charset="-122"/>
              </a:rPr>
              <a:t>刊</a:t>
            </a:r>
            <a:r>
              <a:rPr sz="2000" b="1">
                <a:solidFill>
                  <a:srgbClr val="ED7D31"/>
                </a:solidFill>
                <a:latin typeface="微软雅黑" panose="020B0503020204020204" charset="-122"/>
                <a:ea typeface="微软雅黑" panose="020B0503020204020204" charset="-122"/>
                <a:cs typeface="微软雅黑" panose="020B0503020204020204" charset="-122"/>
              </a:rPr>
              <a:t> BREAKTHROUGHS | EXPLORE</a:t>
            </a:r>
            <a:r>
              <a:rPr lang="en-US" sz="2000" b="1">
                <a:solidFill>
                  <a:srgbClr val="ED7D31"/>
                </a:solidFill>
                <a:latin typeface="微软雅黑" panose="020B0503020204020204" charset="-122"/>
                <a:ea typeface="微软雅黑" panose="020B0503020204020204" charset="-122"/>
                <a:cs typeface="微软雅黑" panose="020B0503020204020204" charset="-122"/>
              </a:rPr>
              <a:t> </a:t>
            </a:r>
            <a:r>
              <a:rPr sz="2000" b="1">
                <a:solidFill>
                  <a:srgbClr val="ED7D31"/>
                </a:solidFill>
                <a:latin typeface="微软雅黑" panose="020B0503020204020204" charset="-122"/>
                <a:ea typeface="微软雅黑" panose="020B0503020204020204" charset="-122"/>
                <a:cs typeface="微软雅黑" panose="020B0503020204020204" charset="-122"/>
              </a:rPr>
              <a:t>板块）</a:t>
            </a:r>
          </a:p>
        </p:txBody>
      </p:sp>
      <p:sp>
        <p:nvSpPr>
          <p:cNvPr id="6" name="文本框 16"/>
          <p:cNvSpPr txBox="1"/>
          <p:nvPr/>
        </p:nvSpPr>
        <p:spPr>
          <a:xfrm>
            <a:off x="0" y="0"/>
            <a:ext cx="1692275" cy="521970"/>
          </a:xfrm>
          <a:prstGeom prst="rect">
            <a:avLst/>
          </a:prstGeom>
          <a:solidFill>
            <a:srgbClr val="70AD47"/>
          </a:solidFill>
        </p:spPr>
        <p:txBody>
          <a:bodyPr wrap="square" rtlCol="0">
            <a:spAutoFit/>
          </a:bodyPr>
          <a:lstStyle/>
          <a:p>
            <a:pPr lvl="0" algn="l">
              <a:buClrTx/>
              <a:buSzTx/>
              <a:buFontTx/>
            </a:pPr>
            <a:r>
              <a:rPr kumimoji="1" lang="zh-CN" altLang="zh-CN" sz="2800" b="1" dirty="0">
                <a:solidFill>
                  <a:sysClr val="window" lastClr="FFFFFF"/>
                </a:solidFill>
                <a:sym typeface="微软雅黑" panose="020B0503020204020204" charset="-122"/>
              </a:rPr>
              <a:t>语篇填空</a:t>
            </a:r>
          </a:p>
        </p:txBody>
      </p:sp>
      <p:pic>
        <p:nvPicPr>
          <p:cNvPr id="24" name="图片 23"/>
          <p:cNvPicPr>
            <a:picLocks noChangeAspect="1"/>
          </p:cNvPicPr>
          <p:nvPr/>
        </p:nvPicPr>
        <p:blipFill>
          <a:blip r:embed="rId3"/>
          <a:stretch>
            <a:fillRect/>
          </a:stretch>
        </p:blipFill>
        <p:spPr>
          <a:xfrm>
            <a:off x="10756265" y="0"/>
            <a:ext cx="1435735" cy="498475"/>
          </a:xfrm>
          <a:prstGeom prst="rect">
            <a:avLst/>
          </a:prstGeom>
        </p:spPr>
      </p:pic>
      <p:sp>
        <p:nvSpPr>
          <p:cNvPr id="4" name="文本框 3"/>
          <p:cNvSpPr txBox="1"/>
          <p:nvPr/>
        </p:nvSpPr>
        <p:spPr>
          <a:xfrm>
            <a:off x="2135505" y="1557020"/>
            <a:ext cx="1677035"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are found</a:t>
            </a:r>
            <a:endParaRPr kumimoji="0" lang="zh-CN" alt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8406765" y="2421890"/>
            <a:ext cx="186563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for </a:t>
            </a:r>
            <a:endParaRPr kumimoji="0" lang="zh-CN" alt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5" name="文本框 14"/>
          <p:cNvSpPr txBox="1"/>
          <p:nvPr/>
        </p:nvSpPr>
        <p:spPr>
          <a:xfrm>
            <a:off x="982980" y="6308725"/>
            <a:ext cx="48768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sz="3000">
                <a:solidFill>
                  <a:srgbClr val="FF0000"/>
                </a:solidFill>
                <a:latin typeface="Times New Roman" panose="02020603050405020304" charset="0"/>
                <a:cs typeface="Times New Roman" panose="02020603050405020304" charset="0"/>
                <a:sym typeface="+mn-ea"/>
              </a:rPr>
              <a:t>an</a:t>
            </a:r>
            <a:endParaRPr kumimoji="0" 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6600825" y="3285490"/>
            <a:ext cx="197358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dotting </a:t>
            </a:r>
            <a:endParaRPr kumimoji="0" lang="zh-CN" alt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7" name="文本框 16"/>
          <p:cNvSpPr txBox="1"/>
          <p:nvPr/>
        </p:nvSpPr>
        <p:spPr>
          <a:xfrm>
            <a:off x="9695180" y="5013960"/>
            <a:ext cx="215011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where </a:t>
            </a:r>
            <a:endParaRPr kumimoji="0" lang="zh-CN" alt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9119235" y="4149725"/>
            <a:ext cx="1691005"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burrows </a:t>
            </a:r>
            <a:endParaRPr kumimoji="0" lang="zh-CN" alt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702435" y="4149090"/>
            <a:ext cx="199771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As</a:t>
            </a:r>
            <a:endParaRPr kumimoji="0" lang="zh-CN" alt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2350770" y="5877560"/>
            <a:ext cx="2842895"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sz="3000">
                <a:solidFill>
                  <a:srgbClr val="FF0000"/>
                </a:solidFill>
                <a:latin typeface="Times New Roman" panose="02020603050405020304" charset="0"/>
                <a:cs typeface="Times New Roman" panose="02020603050405020304" charset="0"/>
                <a:sym typeface="+mn-ea"/>
              </a:rPr>
              <a:t>reminder</a:t>
            </a:r>
            <a:endParaRPr kumimoji="0" 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1424285" y="3285490"/>
            <a:ext cx="601345"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But </a:t>
            </a:r>
            <a:endParaRPr kumimoji="0" lang="zh-CN" alt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2414270" y="1989455"/>
            <a:ext cx="2072640" cy="4616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3000">
                <a:solidFill>
                  <a:srgbClr val="FF0000"/>
                </a:solidFill>
                <a:latin typeface="Times New Roman" panose="02020603050405020304" charset="0"/>
                <a:cs typeface="Times New Roman" panose="02020603050405020304" charset="0"/>
                <a:sym typeface="+mn-ea"/>
              </a:rPr>
              <a:t>regularly </a:t>
            </a:r>
            <a:endParaRPr kumimoji="0" lang="en-US" sz="3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60769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trim</a:t>
            </a:r>
            <a:r>
              <a:rPr lang="en-US" altLang="zh-CN" sz="2800">
                <a:latin typeface="Times New Roman" panose="02020603050405020304" charset="0"/>
                <a:ea typeface="华文中宋" panose="02010600040101010101" charset="-122"/>
                <a:cs typeface="Times New Roman" panose="02020603050405020304" charset="0"/>
                <a:sym typeface="+mn-ea"/>
              </a:rPr>
              <a:t>: to make sth neater, smaller, better, etc., by cutting parts from it    </a:t>
            </a:r>
            <a:r>
              <a:rPr lang="zh-CN" altLang="en-US" sz="2800">
                <a:latin typeface="Times New Roman" panose="02020603050405020304" charset="0"/>
                <a:ea typeface="华文中宋" panose="02010600040101010101" charset="-122"/>
                <a:cs typeface="Times New Roman" panose="02020603050405020304" charset="0"/>
                <a:sym typeface="+mn-ea"/>
              </a:rPr>
              <a:t>修剪</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Grass shears are specially made to trim grass growing in awkward places.    </a:t>
            </a: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sz="2800">
                <a:latin typeface="华文中宋" panose="02010600040101010101" charset="-122"/>
                <a:ea typeface="华文中宋" panose="02010600040101010101" charset="-122"/>
                <a:cs typeface="华文中宋" panose="02010600040101010101" charset="-122"/>
                <a:sym typeface="+mn-ea"/>
              </a:rPr>
              <a:t>除草剪刀专门用于修剪缝隙角落里的青草</a:t>
            </a:r>
            <a:r>
              <a:rPr lang="en-US" altLang="zh-CN" sz="2800">
                <a:latin typeface="华文中宋" panose="02010600040101010101" charset="-122"/>
                <a:ea typeface="华文中宋" panose="02010600040101010101" charset="-122"/>
                <a:cs typeface="华文中宋" panose="02010600040101010101" charset="-122"/>
                <a:sym typeface="+mn-ea"/>
              </a:rPr>
              <a:t>。</a:t>
            </a: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adversary</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a person that sb is opposed to and competing with in an argument or a battle</a:t>
            </a:r>
            <a:r>
              <a:rPr lang="en-US" altLang="zh-CN" sz="2800"/>
              <a:t>    </a:t>
            </a:r>
            <a:r>
              <a:rPr lang="zh-CN" sz="2800">
                <a:latin typeface="华文中宋" panose="02010600040101010101" charset="-122"/>
                <a:ea typeface="华文中宋" panose="02010600040101010101" charset="-122"/>
                <a:cs typeface="华文中宋" panose="02010600040101010101" charset="-122"/>
              </a:rPr>
              <a:t>（辩论、战斗中的）敌手，对手</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Elliott crossed the finish line just half a second behind his adversary.    </a:t>
            </a: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埃利奥特跨过终点线时仅比对手落后半秒钟</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236970"/>
            <a:ext cx="114541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His political adversaries were creating a certain amount of trouble for him.</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06438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我朋友每 8 个星期为我修剪一次头发。</a:t>
            </a:r>
            <a:r>
              <a:rPr lang="zh-CN" altLang="en-US" sz="2800">
                <a:ea typeface="华文中宋" panose="02010600040101010101" charset="-122"/>
              </a:rPr>
              <a:t>  </a:t>
            </a:r>
          </a:p>
        </p:txBody>
      </p:sp>
      <p:cxnSp>
        <p:nvCxnSpPr>
          <p:cNvPr id="3145728" name="直接连接符 8"/>
          <p:cNvCxnSpPr/>
          <p:nvPr/>
        </p:nvCxnSpPr>
        <p:spPr>
          <a:xfrm flipV="1">
            <a:off x="187960" y="2997200"/>
            <a:ext cx="6195695" cy="381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69545" y="6669405"/>
            <a:ext cx="1075055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629910"/>
            <a:ext cx="5669915" cy="521970"/>
          </a:xfrm>
          <a:prstGeom prst="rect">
            <a:avLst/>
          </a:prstGeom>
          <a:noFill/>
        </p:spPr>
        <p:txBody>
          <a:bodyPr wrap="square" rtlCol="0" anchor="t">
            <a:spAutoFit/>
          </a:bodyPr>
          <a:lstStyle/>
          <a:p>
            <a:pPr algn="l"/>
            <a:r>
              <a:rPr lang="zh-CN" altLang="en-US" sz="2800">
                <a:ea typeface="华文中宋" panose="02010600040101010101" charset="-122"/>
                <a:sym typeface="+mn-ea"/>
              </a:rPr>
              <a:t>他的政敌正在给他制造一些麻烦。</a:t>
            </a:r>
            <a:r>
              <a:rPr lang="zh-CN" altLang="en-US" sz="2800">
                <a:ea typeface="华文中宋" panose="02010600040101010101" charset="-122"/>
              </a:rPr>
              <a:t> </a:t>
            </a:r>
            <a:r>
              <a:rPr lang="zh-CN" altLang="en-US" sz="2600">
                <a:ea typeface="华文中宋" panose="02010600040101010101" charset="-122"/>
              </a:rPr>
              <a:t>   </a:t>
            </a:r>
          </a:p>
        </p:txBody>
      </p:sp>
      <p:sp>
        <p:nvSpPr>
          <p:cNvPr id="2" name="文本框 1"/>
          <p:cNvSpPr txBox="1"/>
          <p:nvPr/>
        </p:nvSpPr>
        <p:spPr>
          <a:xfrm>
            <a:off x="114935" y="2064385"/>
            <a:ext cx="1534795" cy="491490"/>
          </a:xfrm>
          <a:prstGeom prst="rect">
            <a:avLst/>
          </a:prstGeom>
          <a:solidFill>
            <a:srgbClr val="0070C0"/>
          </a:solidFill>
        </p:spPr>
        <p:txBody>
          <a:bodyPr wrap="square" rtlCol="0">
            <a:spAutoFit/>
          </a:bodyPr>
          <a:lstStyle/>
          <a:p>
            <a:r>
              <a:rPr kumimoji="1" lang="zh-CN" sz="2600" b="1" dirty="0">
                <a:solidFill>
                  <a:schemeClr val="lt1"/>
                </a:solidFill>
                <a:latin typeface="微软雅黑" panose="020B0503020204020204" charset="-122"/>
                <a:ea typeface="微软雅黑" panose="020B0503020204020204" charset="-122"/>
              </a:rPr>
              <a:t>翻译句子</a:t>
            </a:r>
          </a:p>
        </p:txBody>
      </p:sp>
      <p:sp>
        <p:nvSpPr>
          <p:cNvPr id="281" name="文本框 5"/>
          <p:cNvSpPr txBox="1"/>
          <p:nvPr/>
        </p:nvSpPr>
        <p:spPr>
          <a:xfrm>
            <a:off x="119380" y="2566670"/>
            <a:ext cx="635444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My friend trims my hair every eight weeks.</a:t>
            </a:r>
          </a:p>
        </p:txBody>
      </p:sp>
      <p:sp>
        <p:nvSpPr>
          <p:cNvPr id="5" name="文本框 4"/>
          <p:cNvSpPr txBox="1"/>
          <p:nvPr/>
        </p:nvSpPr>
        <p:spPr>
          <a:xfrm>
            <a:off x="105410" y="5660390"/>
            <a:ext cx="1539875" cy="491490"/>
          </a:xfrm>
          <a:prstGeom prst="rect">
            <a:avLst/>
          </a:prstGeom>
          <a:solidFill>
            <a:srgbClr val="0070C0"/>
          </a:solidFill>
        </p:spPr>
        <p:txBody>
          <a:bodyPr wrap="square" rtlCol="0">
            <a:spAutoFit/>
          </a:bodyPr>
          <a:lstStyle/>
          <a:p>
            <a:r>
              <a:rPr kumimoji="1" lang="zh-CN" sz="2600" b="1" dirty="0">
                <a:solidFill>
                  <a:schemeClr val="lt1"/>
                </a:solidFill>
                <a:latin typeface="微软雅黑" panose="020B0503020204020204" charset="-122"/>
                <a:ea typeface="微软雅黑" panose="020B0503020204020204" charset="-122"/>
              </a:rPr>
              <a:t>翻译句子</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4402455"/>
            <a:ext cx="11800205" cy="23025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0360" y="4578985"/>
            <a:ext cx="1181862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shrikes seem to have adapted also: They began avoiding areas where their hunting cover had been mowed by the voles, according to the study.</a:t>
            </a:r>
          </a:p>
        </p:txBody>
      </p:sp>
      <p:sp>
        <p:nvSpPr>
          <p:cNvPr id="4" name="文本框 3"/>
          <p:cNvSpPr txBox="1"/>
          <p:nvPr/>
        </p:nvSpPr>
        <p:spPr>
          <a:xfrm>
            <a:off x="447675" y="57334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0" name="文本框 9"/>
          <p:cNvSpPr txBox="1"/>
          <p:nvPr/>
        </p:nvSpPr>
        <p:spPr>
          <a:xfrm>
            <a:off x="1415415" y="5603875"/>
            <a:ext cx="10612120"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伯劳鸟似乎也适应了：根据这项研究，它们开始避开狩猎掩体被田鼠</a:t>
            </a:r>
            <a:r>
              <a:rPr lang="zh-CN" sz="2600">
                <a:latin typeface="华文中宋" panose="02010600040101010101" charset="-122"/>
                <a:ea typeface="华文中宋" panose="02010600040101010101" charset="-122"/>
              </a:rPr>
              <a:t>修剪</a:t>
            </a:r>
            <a:r>
              <a:rPr sz="2600">
                <a:latin typeface="华文中宋" panose="02010600040101010101" charset="-122"/>
                <a:ea typeface="华文中宋" panose="02010600040101010101" charset="-122"/>
              </a:rPr>
              <a:t>过的区域。</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p>
        </p:txBody>
      </p:sp>
      <p:sp>
        <p:nvSpPr>
          <p:cNvPr id="5" name="圆角矩形 4"/>
          <p:cNvSpPr/>
          <p:nvPr/>
        </p:nvSpPr>
        <p:spPr>
          <a:xfrm>
            <a:off x="208915" y="779780"/>
            <a:ext cx="11856085" cy="343471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40360" y="911225"/>
            <a:ext cx="1180338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little rodents are found in grasslands in Mongolia, Russia—and China, where they’re regularly observed trimming tall grasses near the openings of their burrows so they can watch the skies for predators such as shrikes, their chief avian adversary.</a:t>
            </a:r>
          </a:p>
        </p:txBody>
      </p:sp>
      <p:sp>
        <p:nvSpPr>
          <p:cNvPr id="12" name="文本框 11"/>
          <p:cNvSpPr txBox="1"/>
          <p:nvPr/>
        </p:nvSpPr>
        <p:spPr>
          <a:xfrm>
            <a:off x="389890" y="306895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4" name="文本框 13"/>
          <p:cNvSpPr txBox="1"/>
          <p:nvPr/>
        </p:nvSpPr>
        <p:spPr>
          <a:xfrm>
            <a:off x="1357630" y="2726055"/>
            <a:ext cx="10728325" cy="129159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这种小型啮齿动物生活在蒙古、俄罗斯和中国的草原上，人们经常看到它们在洞穴开口附近修剪高草，这样它们就可以观察天空中的捕食者，比如它们的主要鸟类对手伯劳。</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5933" y="154940"/>
            <a:ext cx="11242040" cy="1106805"/>
          </a:xfrm>
          <a:prstGeom prst="rect">
            <a:avLst/>
          </a:prstGeom>
          <a:noFill/>
        </p:spPr>
        <p:txBody>
          <a:bodyPr wrap="none" rtlCol="0" anchor="t">
            <a:spAutoFit/>
          </a:bodyPr>
          <a:lstStyle/>
          <a:p>
            <a:pPr algn="ctr"/>
            <a:r>
              <a:rPr lang="en-US" sz="3600" b="1">
                <a:ea typeface="+mn-ea"/>
                <a:cs typeface="+mj-lt"/>
                <a:sym typeface="+mn-ea"/>
              </a:rPr>
              <a:t>5. Prime Minister Liz Truss’s Statement: 6 September 2022</a:t>
            </a:r>
          </a:p>
          <a:p>
            <a:pPr algn="ctr"/>
            <a:r>
              <a:rPr lang="zh-CN" altLang="en-US" sz="3000" b="1" dirty="0">
                <a:solidFill>
                  <a:srgbClr val="ED7D31"/>
                </a:solidFill>
                <a:latin typeface="微软雅黑" panose="020B0503020204020204" charset="-122"/>
                <a:ea typeface="微软雅黑" panose="020B0503020204020204" charset="-122"/>
                <a:cs typeface="微软雅黑" panose="020B0503020204020204" charset="-122"/>
                <a:sym typeface="+mn-ea"/>
              </a:rPr>
              <a:t>  英国新任首相特拉斯首次演讲    </a:t>
            </a:r>
          </a:p>
        </p:txBody>
      </p:sp>
      <p:pic>
        <p:nvPicPr>
          <p:cNvPr id="2" name="Elizabeth Truss">
            <a:hlinkClick r:id="" action="ppaction://media"/>
            <a:extLst>
              <a:ext uri="{FF2B5EF4-FFF2-40B4-BE49-F238E27FC236}">
                <a16:creationId xmlns:a16="http://schemas.microsoft.com/office/drawing/2014/main" id="{45408192-6C80-19C6-622C-E5A8EEF07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8990" y="1348374"/>
            <a:ext cx="9794890" cy="55096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2"/>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260" name="文本框 1"/>
          <p:cNvSpPr txBox="1"/>
          <p:nvPr/>
        </p:nvSpPr>
        <p:spPr>
          <a:xfrm>
            <a:off x="3141980" y="4930775"/>
            <a:ext cx="640715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September 1st</a:t>
            </a:r>
            <a:r>
              <a:t>-</a:t>
            </a:r>
            <a:r>
              <a:rPr lang="en-US"/>
              <a:t>15th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20" y="401320"/>
            <a:ext cx="11972290" cy="632269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Good afternoon, I have just accepted Her Majesty The Queen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kind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to form a new government.</a:t>
            </a: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700">
                <a:latin typeface="Times New Roman" panose="02020603050405020304" charset="0"/>
                <a:cs typeface="Times New Roman" panose="02020603050405020304" charset="0"/>
              </a:rPr>
              <a:t> </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Let me </a:t>
            </a:r>
            <a:r>
              <a:rPr lang="en-US" sz="2700">
                <a:latin typeface="Times New Roman" panose="02020603050405020304" charset="0"/>
                <a:cs typeface="Times New Roman" panose="02020603050405020304" charset="0"/>
              </a:rPr>
              <a:t>____________</a:t>
            </a:r>
            <a:r>
              <a:rPr sz="2700">
                <a:latin typeface="Times New Roman" panose="02020603050405020304" charset="0"/>
                <a:cs typeface="Times New Roman" panose="02020603050405020304" charset="0"/>
              </a:rPr>
              <a:t> my predecessor. Boris Johnson delivered Brexit, the Covid vaccine, and stood up to Russian aggression. History will see him as a hugely </a:t>
            </a:r>
            <a:r>
              <a:rPr lang="en-US" sz="2700">
                <a:latin typeface="Times New Roman" panose="02020603050405020304" charset="0"/>
                <a:cs typeface="Times New Roman" panose="02020603050405020304" charset="0"/>
              </a:rPr>
              <a:t>____________ </a:t>
            </a:r>
            <a:r>
              <a:rPr sz="2700">
                <a:latin typeface="Times New Roman" panose="02020603050405020304" charset="0"/>
                <a:cs typeface="Times New Roman" panose="02020603050405020304" charset="0"/>
              </a:rPr>
              <a:t>Prime Minister. </a:t>
            </a: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I</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m honoured to </a:t>
            </a:r>
            <a:r>
              <a:rPr lang="en-US" sz="2700">
                <a:latin typeface="Times New Roman" panose="02020603050405020304" charset="0"/>
                <a:cs typeface="Times New Roman" panose="02020603050405020304" charset="0"/>
              </a:rPr>
              <a:t>______________________ </a:t>
            </a:r>
            <a:r>
              <a:rPr sz="2700">
                <a:latin typeface="Times New Roman" panose="02020603050405020304" charset="0"/>
                <a:cs typeface="Times New Roman" panose="02020603050405020304" charset="0"/>
              </a:rPr>
              <a:t>at a vital time for our country. What makes the United Kingdom great is our fundamental belief in freedom, in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 and in </a:t>
            </a:r>
            <a:r>
              <a:rPr lang="en-US" sz="2700">
                <a:latin typeface="Times New Roman" panose="02020603050405020304" charset="0"/>
                <a:cs typeface="Times New Roman" panose="02020603050405020304" charset="0"/>
              </a:rPr>
              <a:t>_______</a:t>
            </a:r>
            <a:r>
              <a:rPr sz="2700">
                <a:latin typeface="Times New Roman" panose="02020603050405020304" charset="0"/>
                <a:cs typeface="Times New Roman" panose="02020603050405020304" charset="0"/>
              </a:rPr>
              <a:t>. Our people have shown </a:t>
            </a:r>
            <a:r>
              <a:rPr lang="en-US" sz="2700">
                <a:latin typeface="Times New Roman" panose="02020603050405020304" charset="0"/>
                <a:cs typeface="Times New Roman" panose="02020603050405020304" charset="0"/>
              </a:rPr>
              <a:t>____</a:t>
            </a:r>
            <a:r>
              <a:rPr sz="2700">
                <a:latin typeface="Times New Roman" panose="02020603050405020304" charset="0"/>
                <a:cs typeface="Times New Roman" panose="02020603050405020304" charset="0"/>
              </a:rPr>
              <a:t>, courage and determination time and time again. </a:t>
            </a: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700">
                <a:latin typeface="Times New Roman" panose="02020603050405020304" charset="0"/>
                <a:cs typeface="Times New Roman" panose="02020603050405020304" charset="0"/>
              </a:rPr>
              <a:t> </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We now face severe global headwinds caused by Russia</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t>
            </a:r>
            <a:r>
              <a:rPr lang="en-US" altLang="zh-CN" sz="2700">
                <a:solidFill>
                  <a:srgbClr val="3333FF"/>
                </a:solidFill>
                <a:latin typeface="Times New Roman" panose="02020603050405020304" charset="0"/>
                <a:ea typeface="+mj-ea"/>
                <a:cs typeface="Times New Roman" panose="02020603050405020304" charset="0"/>
              </a:rPr>
              <a:t>appalling </a:t>
            </a:r>
            <a:r>
              <a:rPr sz="2700">
                <a:latin typeface="Times New Roman" panose="02020603050405020304" charset="0"/>
                <a:cs typeface="Times New Roman" panose="02020603050405020304" charset="0"/>
              </a:rPr>
              <a:t>war in Ukraine and the </a:t>
            </a:r>
            <a:r>
              <a:rPr lang="en-US" altLang="zh-CN" sz="2700">
                <a:solidFill>
                  <a:srgbClr val="3333FF"/>
                </a:solidFill>
                <a:latin typeface="Times New Roman" panose="02020603050405020304" charset="0"/>
                <a:ea typeface="+mj-ea"/>
                <a:cs typeface="Times New Roman" panose="02020603050405020304" charset="0"/>
              </a:rPr>
              <a:t>aftermath </a:t>
            </a:r>
            <a:r>
              <a:rPr sz="2700">
                <a:latin typeface="Times New Roman" panose="02020603050405020304" charset="0"/>
                <a:cs typeface="Times New Roman" panose="02020603050405020304" charset="0"/>
              </a:rPr>
              <a:t>of Covid. Now is the time to </a:t>
            </a:r>
            <a:r>
              <a:rPr lang="en-US" sz="2700">
                <a:latin typeface="Times New Roman" panose="02020603050405020304" charset="0"/>
                <a:cs typeface="Times New Roman" panose="02020603050405020304" charset="0"/>
              </a:rPr>
              <a:t>_____ </a:t>
            </a:r>
            <a:r>
              <a:rPr sz="2700">
                <a:latin typeface="Times New Roman" panose="02020603050405020304" charset="0"/>
                <a:cs typeface="Times New Roman" panose="02020603050405020304" charset="0"/>
              </a:rPr>
              <a:t>the issues that are holding Britain back. We need to build roads, homes and broadband faster. We need more </a:t>
            </a:r>
            <a:r>
              <a:rPr lang="en-US" sz="2700">
                <a:latin typeface="Times New Roman" panose="02020603050405020304" charset="0"/>
                <a:cs typeface="Times New Roman" panose="02020603050405020304" charset="0"/>
              </a:rPr>
              <a:t>_________ </a:t>
            </a:r>
            <a:r>
              <a:rPr sz="2700">
                <a:latin typeface="Times New Roman" panose="02020603050405020304" charset="0"/>
                <a:cs typeface="Times New Roman" panose="02020603050405020304" charset="0"/>
              </a:rPr>
              <a:t>and great jobs in every town and city across our country. We need to reduce the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on families and help people get on in life. I know that we have what it takes to tackle those challenges. Of course, it won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 be easy. But we can do it.</a:t>
            </a:r>
            <a:r>
              <a:rPr lang="en-US" sz="2700">
                <a:latin typeface="Times New Roman" panose="02020603050405020304" charset="0"/>
                <a:cs typeface="Times New Roman" panose="02020603050405020304" charset="0"/>
              </a:rPr>
              <a:t>..</a:t>
            </a:r>
          </a:p>
        </p:txBody>
      </p:sp>
      <p:pic>
        <p:nvPicPr>
          <p:cNvPr id="304" name="AP News Minute 03.15.22" descr="AP News Minute 03.15.22"/>
          <p:cNvPicPr/>
          <p:nvPr>
            <a:audioFile r:link="rId2"/>
            <p:extLst>
              <p:ext uri="{DAA4B4D4-6D71-4841-9C94-3DE7FCFB9230}">
                <p14:media xmlns:p14="http://schemas.microsoft.com/office/powerpoint/2010/main" r:embed="rId1"/>
              </p:ext>
            </p:extLst>
          </p:nvPr>
        </p:nvPicPr>
        <p:blipFill>
          <a:blip r:embed="rId7"/>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p>
        </p:txBody>
      </p:sp>
      <p:sp>
        <p:nvSpPr>
          <p:cNvPr id="34" name="文本框 33"/>
          <p:cNvSpPr txBox="1"/>
          <p:nvPr/>
        </p:nvSpPr>
        <p:spPr>
          <a:xfrm>
            <a:off x="912495" y="5374005"/>
            <a:ext cx="21501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investment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5" name="文本框 34"/>
          <p:cNvSpPr txBox="1"/>
          <p:nvPr/>
        </p:nvSpPr>
        <p:spPr>
          <a:xfrm>
            <a:off x="9983470" y="476885"/>
            <a:ext cx="137795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invitation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6" name="文本框 35"/>
          <p:cNvSpPr txBox="1"/>
          <p:nvPr/>
        </p:nvSpPr>
        <p:spPr>
          <a:xfrm>
            <a:off x="191135" y="2097405"/>
            <a:ext cx="210502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consequenti</a:t>
            </a:r>
            <a:r>
              <a:rPr lang="en-US" sz="2700">
                <a:solidFill>
                  <a:srgbClr val="FF0000"/>
                </a:solidFill>
                <a:latin typeface="Times New Roman" panose="02020603050405020304" charset="0"/>
                <a:cs typeface="Times New Roman" panose="02020603050405020304" charset="0"/>
                <a:sym typeface="+mn-ea"/>
              </a:rPr>
              <a:t>a</a:t>
            </a:r>
            <a:r>
              <a:rPr sz="2700">
                <a:solidFill>
                  <a:srgbClr val="FF0000"/>
                </a:solidFill>
                <a:latin typeface="Times New Roman" panose="02020603050405020304" charset="0"/>
                <a:cs typeface="Times New Roman" panose="02020603050405020304" charset="0"/>
                <a:sym typeface="+mn-ea"/>
              </a:rPr>
              <a:t>l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7" name="文本框 36"/>
          <p:cNvSpPr txBox="1"/>
          <p:nvPr/>
        </p:nvSpPr>
        <p:spPr>
          <a:xfrm>
            <a:off x="2926715" y="2527935"/>
            <a:ext cx="455422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take on this responsibility</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8" name="文本框 37"/>
          <p:cNvSpPr txBox="1"/>
          <p:nvPr/>
        </p:nvSpPr>
        <p:spPr>
          <a:xfrm>
            <a:off x="10272395" y="2925445"/>
            <a:ext cx="19735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enterprise</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9" name="文本框 38"/>
          <p:cNvSpPr txBox="1"/>
          <p:nvPr/>
        </p:nvSpPr>
        <p:spPr>
          <a:xfrm>
            <a:off x="7751445" y="4579620"/>
            <a:ext cx="124460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tackle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40" name="文本框 39"/>
          <p:cNvSpPr txBox="1"/>
          <p:nvPr/>
        </p:nvSpPr>
        <p:spPr>
          <a:xfrm>
            <a:off x="5807710" y="3355975"/>
            <a:ext cx="19977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grit</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41" name="文本框 40"/>
          <p:cNvSpPr txBox="1"/>
          <p:nvPr/>
        </p:nvSpPr>
        <p:spPr>
          <a:xfrm>
            <a:off x="1631315" y="5804535"/>
            <a:ext cx="28428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burden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42" name="文本框 41"/>
          <p:cNvSpPr txBox="1"/>
          <p:nvPr/>
        </p:nvSpPr>
        <p:spPr>
          <a:xfrm>
            <a:off x="1054735" y="3355975"/>
            <a:ext cx="15271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fair play</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43" name="文本框 42"/>
          <p:cNvSpPr txBox="1"/>
          <p:nvPr/>
        </p:nvSpPr>
        <p:spPr>
          <a:xfrm>
            <a:off x="1631315" y="1268730"/>
            <a:ext cx="207264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pay tribute to</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44" name="Elizabeth Truss">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11664315" y="5804535"/>
            <a:ext cx="509905" cy="52070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3" fill="hold" display="0">
                  <p:stCondLst>
                    <p:cond delay="indefinite"/>
                  </p:stCondLst>
                </p:cTn>
                <p:tgtEl>
                  <p:spTgt spid="304"/>
                </p:tgtEl>
              </p:cMediaNode>
            </p:audio>
            <p:audio>
              <p:cMediaNode>
                <p:cTn id="54" fill="hold" display="1">
                  <p:stCondLst>
                    <p:cond delay="indefinite"/>
                  </p:stCondLst>
                  <p:endCondLst>
                    <p:cond evt="onStopAudio" delay="0">
                      <p:tgtEl>
                        <p:sldTgt/>
                      </p:tgtEl>
                    </p:cond>
                  </p:endCondLst>
                </p:cTn>
                <p:tgtEl>
                  <p:spTgt spid="44"/>
                </p:tgtEl>
              </p:cMediaNode>
            </p:audio>
          </p:childTnLst>
        </p:cTn>
      </p:par>
    </p:tnLst>
    <p:bldLst>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178030"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1</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tribute</a:t>
            </a:r>
            <a:r>
              <a:rPr lang="en-US" altLang="zh-CN" sz="2800">
                <a:latin typeface="Times New Roman" panose="02020603050405020304" charset="0"/>
                <a:ea typeface="华文中宋" panose="02010600040101010101" charset="-122"/>
                <a:cs typeface="Times New Roman" panose="02020603050405020304" charset="0"/>
                <a:sym typeface="+mn-ea"/>
              </a:rPr>
              <a:t>: (to sb) something that you say, do or make to show your admiration and respect for someone    </a:t>
            </a:r>
            <a:r>
              <a:rPr lang="zh-CN" altLang="en-US" sz="2800">
                <a:latin typeface="Times New Roman" panose="02020603050405020304" charset="0"/>
                <a:ea typeface="华文中宋" panose="02010600040101010101" charset="-122"/>
                <a:cs typeface="Times New Roman" panose="02020603050405020304" charset="0"/>
                <a:sym typeface="+mn-ea"/>
              </a:rPr>
              <a:t>致敬；颂词；献礼</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This book is a fitting tribute to the bravery of the pioneers.    </a:t>
            </a: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本书是对先驱们大无畏精神恰如其分的献礼</a:t>
            </a:r>
            <a:r>
              <a:rPr sz="2800">
                <a:ea typeface="华文中宋" panose="02010600040101010101" charset="-122"/>
                <a:sym typeface="+mn-ea"/>
              </a:rPr>
              <a:t>。</a:t>
            </a: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grit</a:t>
            </a:r>
            <a:r>
              <a:rPr lang="en-US" altLang="zh-CN" sz="2800"/>
              <a:t>:</a:t>
            </a:r>
            <a:r>
              <a:rPr lang="en-US" altLang="zh-CN" sz="2800">
                <a:latin typeface="Times New Roman" panose="02020603050405020304" charset="0"/>
                <a:cs typeface="Times New Roman" panose="02020603050405020304" charset="0"/>
              </a:rPr>
              <a:t> the courage and determination that makes it possible for sb to continue doing sth difficult or unpleasant    </a:t>
            </a:r>
            <a:r>
              <a:rPr lang="zh-CN" altLang="en-US" sz="2800">
                <a:latin typeface="Times New Roman" panose="02020603050405020304" charset="0"/>
                <a:ea typeface="华文中宋" panose="02010600040101010101" charset="-122"/>
                <a:cs typeface="Times New Roman" panose="02020603050405020304" charset="0"/>
              </a:rPr>
              <a:t>勇气；毅力</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You’ve got to admire her grit.    </a:t>
            </a:r>
            <a:r>
              <a:rPr lang="zh-CN" altLang="en-US" sz="2800">
                <a:latin typeface="Times New Roman" panose="02020603050405020304" charset="0"/>
                <a:ea typeface="华文中宋" panose="02010600040101010101" charset="-122"/>
                <a:cs typeface="Times New Roman" panose="02020603050405020304" charset="0"/>
                <a:sym typeface="+mn-ea"/>
              </a:rPr>
              <a:t>你不得不佩服她的勇气</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39065" y="5877560"/>
            <a:ext cx="729043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soldiers showed that they had plenty of grit.</a:t>
            </a:r>
          </a:p>
        </p:txBody>
      </p:sp>
      <p:sp>
        <p:nvSpPr>
          <p:cNvPr id="1048608" name="文本框 7"/>
          <p:cNvSpPr txBox="1"/>
          <p:nvPr/>
        </p:nvSpPr>
        <p:spPr>
          <a:xfrm>
            <a:off x="1847215" y="2420620"/>
            <a:ext cx="6421120" cy="521970"/>
          </a:xfrm>
          <a:prstGeom prst="rect">
            <a:avLst/>
          </a:prstGeom>
          <a:noFill/>
        </p:spPr>
        <p:txBody>
          <a:bodyPr wrap="square" rtlCol="0" anchor="t">
            <a:spAutoFit/>
          </a:bodyPr>
          <a:lstStyle/>
          <a:p>
            <a:r>
              <a:rPr lang="zh-CN" altLang="en-US" sz="2800">
                <a:ea typeface="华文中宋" panose="02010600040101010101" charset="-122"/>
              </a:rPr>
              <a:t>他赞扬了组委会。  </a:t>
            </a:r>
          </a:p>
        </p:txBody>
      </p:sp>
      <p:cxnSp>
        <p:nvCxnSpPr>
          <p:cNvPr id="3145728" name="直接连接符 8"/>
          <p:cNvCxnSpPr/>
          <p:nvPr/>
        </p:nvCxnSpPr>
        <p:spPr>
          <a:xfrm flipV="1">
            <a:off x="46990" y="3430270"/>
            <a:ext cx="6336665"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382385"/>
            <a:ext cx="7108825" cy="171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2880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1</a:t>
            </a:r>
          </a:p>
        </p:txBody>
      </p:sp>
      <p:sp>
        <p:nvSpPr>
          <p:cNvPr id="3" name="文本框 6"/>
          <p:cNvSpPr txBox="1"/>
          <p:nvPr/>
        </p:nvSpPr>
        <p:spPr>
          <a:xfrm>
            <a:off x="1918970" y="5372735"/>
            <a:ext cx="6499860" cy="521970"/>
          </a:xfrm>
          <a:prstGeom prst="rect">
            <a:avLst/>
          </a:prstGeom>
          <a:noFill/>
        </p:spPr>
        <p:txBody>
          <a:bodyPr wrap="square" rtlCol="0" anchor="t">
            <a:spAutoFit/>
          </a:bodyPr>
          <a:lstStyle/>
          <a:p>
            <a:pPr algn="l"/>
            <a:r>
              <a:rPr lang="zh-CN" altLang="en-US" sz="2800">
                <a:ea typeface="华文中宋" panose="02010600040101010101" charset="-122"/>
                <a:sym typeface="+mn-ea"/>
              </a:rPr>
              <a:t>士兵们表现得很有勇气</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p>
        </p:txBody>
      </p:sp>
      <p:sp>
        <p:nvSpPr>
          <p:cNvPr id="2" name="文本框 1"/>
          <p:cNvSpPr txBox="1"/>
          <p:nvPr/>
        </p:nvSpPr>
        <p:spPr>
          <a:xfrm>
            <a:off x="139065" y="2420620"/>
            <a:ext cx="1605280"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p>
        </p:txBody>
      </p:sp>
      <p:sp>
        <p:nvSpPr>
          <p:cNvPr id="281" name="文本框 5"/>
          <p:cNvSpPr txBox="1"/>
          <p:nvPr/>
        </p:nvSpPr>
        <p:spPr>
          <a:xfrm>
            <a:off x="46990" y="2974340"/>
            <a:ext cx="725170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He paid tribute to the organising committee.</a:t>
            </a:r>
          </a:p>
        </p:txBody>
      </p:sp>
      <p:sp>
        <p:nvSpPr>
          <p:cNvPr id="5" name="文本框 4"/>
          <p:cNvSpPr txBox="1"/>
          <p:nvPr/>
        </p:nvSpPr>
        <p:spPr>
          <a:xfrm>
            <a:off x="139065" y="5372735"/>
            <a:ext cx="162496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178030"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appalling</a:t>
            </a:r>
            <a:r>
              <a:rPr lang="en-US" altLang="zh-CN" sz="2800">
                <a:latin typeface="Times New Roman" panose="02020603050405020304" charset="0"/>
                <a:ea typeface="华文中宋" panose="02010600040101010101" charset="-122"/>
                <a:cs typeface="Times New Roman" panose="02020603050405020304" charset="0"/>
                <a:sym typeface="+mn-ea"/>
              </a:rPr>
              <a:t>: shocking; extremely bad    </a:t>
            </a:r>
            <a:r>
              <a:rPr lang="zh-CN" altLang="en-US" sz="2800">
                <a:latin typeface="Times New Roman" panose="02020603050405020304" charset="0"/>
                <a:ea typeface="华文中宋" panose="02010600040101010101" charset="-122"/>
                <a:cs typeface="Times New Roman" panose="02020603050405020304" charset="0"/>
                <a:sym typeface="+mn-ea"/>
              </a:rPr>
              <a:t>令人震惊的；使人惊骇的；极为恶劣的</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They have been living under the most appalling conditions for two months.    </a:t>
            </a: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ea typeface="华文中宋" panose="02010600040101010101" charset="-122"/>
                <a:sym typeface="+mn-ea"/>
              </a:rPr>
              <a:t>他们已经在恶劣不堪的条件下生活两个月了。</a:t>
            </a:r>
          </a:p>
          <a:p>
            <a:pPr algn="l">
              <a:lnSpc>
                <a:spcPct val="90000"/>
              </a:lnSpc>
              <a:spcBef>
                <a:spcPts val="1000"/>
              </a:spcBef>
              <a:buClrTx/>
              <a:buSzTx/>
              <a:buFont typeface="Wingdings" panose="05000000000000000000" charset="0"/>
            </a:pP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4. </a:t>
            </a:r>
            <a:r>
              <a:rPr lang="en-US" altLang="zh-CN" sz="2800">
                <a:solidFill>
                  <a:srgbClr val="3333FF"/>
                </a:solidFill>
                <a:latin typeface="Times New Roman" panose="02020603050405020304" charset="0"/>
                <a:cs typeface="Times New Roman" panose="02020603050405020304" charset="0"/>
              </a:rPr>
              <a:t>aftermath</a:t>
            </a:r>
            <a:r>
              <a:rPr lang="en-US" altLang="zh-CN" sz="2800"/>
              <a:t>:</a:t>
            </a:r>
            <a:r>
              <a:rPr lang="en-US" altLang="zh-CN" sz="2800">
                <a:latin typeface="Times New Roman" panose="02020603050405020304" charset="0"/>
                <a:cs typeface="Times New Roman" panose="02020603050405020304" charset="0"/>
              </a:rPr>
              <a:t> the situation that exists as a result of an important (and usually unpleasant) event, especially a war, an accident, etc.</a:t>
            </a:r>
            <a:r>
              <a:rPr lang="zh-CN" altLang="en-US" sz="2800">
                <a:latin typeface="Times New Roman" panose="02020603050405020304" charset="0"/>
                <a:ea typeface="华文中宋" panose="02010600040101010101" charset="-122"/>
                <a:cs typeface="Times New Roman" panose="02020603050405020304" charset="0"/>
              </a:rPr>
              <a:t>（战争、事故、不快事情的）后果，创伤</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In the aftermath of an earthquake, it’s understandable to feel hopeless.</a:t>
            </a: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地震过后，感到绝望是可以理解的。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39065" y="6092825"/>
            <a:ext cx="84855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 lot of rebuilding took place in the aftermath of the war.</a:t>
            </a:r>
          </a:p>
        </p:txBody>
      </p:sp>
      <p:sp>
        <p:nvSpPr>
          <p:cNvPr id="1048608" name="文本框 7"/>
          <p:cNvSpPr txBox="1"/>
          <p:nvPr/>
        </p:nvSpPr>
        <p:spPr>
          <a:xfrm>
            <a:off x="1829435" y="2061845"/>
            <a:ext cx="6421120" cy="521970"/>
          </a:xfrm>
          <a:prstGeom prst="rect">
            <a:avLst/>
          </a:prstGeom>
          <a:noFill/>
        </p:spPr>
        <p:txBody>
          <a:bodyPr wrap="square" rtlCol="0" anchor="t">
            <a:spAutoFit/>
          </a:bodyPr>
          <a:lstStyle/>
          <a:p>
            <a:r>
              <a:rPr lang="zh-CN" altLang="en-US" sz="2800">
                <a:ea typeface="华文中宋" panose="02010600040101010101" charset="-122"/>
              </a:rPr>
              <a:t>囚犯的居住条件极为恶劣。  </a:t>
            </a:r>
          </a:p>
        </p:txBody>
      </p:sp>
      <p:cxnSp>
        <p:nvCxnSpPr>
          <p:cNvPr id="3145728" name="直接连接符 8"/>
          <p:cNvCxnSpPr/>
          <p:nvPr/>
        </p:nvCxnSpPr>
        <p:spPr>
          <a:xfrm flipV="1">
            <a:off x="67310" y="3070860"/>
            <a:ext cx="7180580"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524625"/>
            <a:ext cx="8404860"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2880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2</a:t>
            </a:r>
          </a:p>
        </p:txBody>
      </p:sp>
      <p:sp>
        <p:nvSpPr>
          <p:cNvPr id="3" name="文本框 6"/>
          <p:cNvSpPr txBox="1"/>
          <p:nvPr/>
        </p:nvSpPr>
        <p:spPr>
          <a:xfrm>
            <a:off x="1918970" y="5588000"/>
            <a:ext cx="6499860" cy="521970"/>
          </a:xfrm>
          <a:prstGeom prst="rect">
            <a:avLst/>
          </a:prstGeom>
          <a:noFill/>
        </p:spPr>
        <p:txBody>
          <a:bodyPr wrap="square" rtlCol="0" anchor="t">
            <a:spAutoFit/>
          </a:bodyPr>
          <a:lstStyle/>
          <a:p>
            <a:pPr algn="l"/>
            <a:r>
              <a:rPr lang="zh-CN" altLang="en-US" sz="2800">
                <a:ea typeface="华文中宋" panose="02010600040101010101" charset="-122"/>
                <a:sym typeface="+mn-ea"/>
              </a:rPr>
              <a:t>战后进行了大量的重建工作</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p>
        </p:txBody>
      </p:sp>
      <p:sp>
        <p:nvSpPr>
          <p:cNvPr id="2" name="文本框 1"/>
          <p:cNvSpPr txBox="1"/>
          <p:nvPr/>
        </p:nvSpPr>
        <p:spPr>
          <a:xfrm>
            <a:off x="139065" y="2098040"/>
            <a:ext cx="1605280"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p>
        </p:txBody>
      </p:sp>
      <p:sp>
        <p:nvSpPr>
          <p:cNvPr id="281" name="文本框 5"/>
          <p:cNvSpPr txBox="1"/>
          <p:nvPr/>
        </p:nvSpPr>
        <p:spPr>
          <a:xfrm>
            <a:off x="67310" y="2639060"/>
            <a:ext cx="725170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The prisoners were living in appaling conditions.</a:t>
            </a:r>
          </a:p>
        </p:txBody>
      </p:sp>
      <p:sp>
        <p:nvSpPr>
          <p:cNvPr id="5" name="文本框 4"/>
          <p:cNvSpPr txBox="1"/>
          <p:nvPr/>
        </p:nvSpPr>
        <p:spPr>
          <a:xfrm>
            <a:off x="139065" y="5588000"/>
            <a:ext cx="162496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24130" y="116839"/>
            <a:ext cx="11497310" cy="64516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1</a:t>
            </a:r>
            <a:r>
              <a:rPr sz="3600">
                <a:latin typeface="+mj-lt"/>
                <a:cs typeface="+mj-lt"/>
              </a:rPr>
              <a:t>. </a:t>
            </a:r>
            <a:r>
              <a:rPr lang="en-US" sz="3600">
                <a:latin typeface="+mj-lt"/>
                <a:cs typeface="+mj-lt"/>
              </a:rPr>
              <a:t>Death of the Queen</a:t>
            </a:r>
            <a:r>
              <a:rPr lang="en-US" altLang="zh-CN" sz="3200">
                <a:solidFill>
                  <a:schemeClr val="accent2"/>
                </a:solidFill>
                <a:latin typeface="微软雅黑" panose="020B0503020204020204" charset="-122"/>
                <a:ea typeface="微软雅黑" panose="020B0503020204020204" charset="-122"/>
                <a:cs typeface="Arial" panose="020B0604020202020204" pitchFamily="34" charset="0"/>
              </a:rPr>
              <a:t>   </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女王辞世</a:t>
            </a:r>
          </a:p>
        </p:txBody>
      </p:sp>
      <p:pic>
        <p:nvPicPr>
          <p:cNvPr id="3" name="图片 2"/>
          <p:cNvPicPr>
            <a:picLocks noChangeAspect="1"/>
          </p:cNvPicPr>
          <p:nvPr/>
        </p:nvPicPr>
        <p:blipFill>
          <a:blip r:embed="rId2"/>
          <a:stretch>
            <a:fillRect/>
          </a:stretch>
        </p:blipFill>
        <p:spPr>
          <a:xfrm>
            <a:off x="4014788" y="764540"/>
            <a:ext cx="4162425" cy="552450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549275"/>
            <a:ext cx="12238355" cy="6195695"/>
          </a:xfrm>
          <a:prstGeom prst="rect">
            <a:avLst/>
          </a:prstGeom>
          <a:noFill/>
        </p:spPr>
        <p:txBody>
          <a:bodyPr wrap="square" rtlCol="0" anchor="t">
            <a:spAutoFit/>
          </a:bodyPr>
          <a:lstStyle/>
          <a:p>
            <a:pPr eaLnBrk="1">
              <a:lnSpc>
                <a:spcPts val="2800"/>
              </a:lnSpc>
            </a:pPr>
            <a:r>
              <a:rPr lang="en-US" altLang="zh-CN" sz="2600">
                <a:latin typeface="Times New Roman" panose="02020603050405020304" charset="0"/>
                <a:cs typeface="Times New Roman" panose="02020603050405020304" charset="0"/>
              </a:rPr>
              <a:t>    </a:t>
            </a: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Her Majesty the Queen, the longest reigning monarch this country has known, has died </a:t>
            </a:r>
            <a:r>
              <a:rPr lang="en-US" sz="2500">
                <a:latin typeface="Times New Roman" panose="02020603050405020304" charset="0"/>
                <a:cs typeface="Times New Roman" panose="02020603050405020304" charset="0"/>
              </a:rPr>
              <a:t>_</a:t>
            </a:r>
            <a:r>
              <a:rPr sz="2500">
                <a:latin typeface="Times New Roman" panose="02020603050405020304" charset="0"/>
                <a:cs typeface="Times New Roman" panose="02020603050405020304" charset="0"/>
              </a:rPr>
              <a:t>_________</a:t>
            </a:r>
            <a:r>
              <a:rPr lang="zh-CN" alt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peace</a:t>
            </a:r>
            <a:r>
              <a:rPr lang="zh-CN"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at Balmoral.</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As messages of sympathy arrived from around the world the new King, ____</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will reign as Charles III, led the tributes to his “beloved mother” as he spoke of the “greatest sadness” for his Family. </a:t>
            </a:r>
          </a:p>
          <a:p>
            <a:pPr eaLnBrk="1">
              <a:lnSpc>
                <a:spcPts val="28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Queen’s death marks the passing of the only sovereign most people in Britain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know</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She served her country ______</a:t>
            </a:r>
            <a:r>
              <a:rPr lang="en-US" sz="2500">
                <a:latin typeface="Times New Roman" panose="02020603050405020304" charset="0"/>
                <a:cs typeface="Times New Roman" panose="02020603050405020304" charset="0"/>
              </a:rPr>
              <a:t>_</a:t>
            </a:r>
            <a:r>
              <a:rPr sz="2500">
                <a:latin typeface="Times New Roman" panose="02020603050405020304" charset="0"/>
                <a:cs typeface="Times New Roman" panose="02020603050405020304" charset="0"/>
              </a:rPr>
              <a:t> war, peace, social upheaval and ____________</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technolog</a:t>
            </a:r>
            <a:r>
              <a:rPr lang="en-US" sz="2500">
                <a:latin typeface="Times New Roman" panose="02020603050405020304" charset="0"/>
                <a:cs typeface="Times New Roman" panose="02020603050405020304" charset="0"/>
              </a:rPr>
              <a:t>y)</a:t>
            </a:r>
            <a:r>
              <a:rPr sz="2500">
                <a:latin typeface="Times New Roman" panose="02020603050405020304" charset="0"/>
                <a:cs typeface="Times New Roman" panose="02020603050405020304" charset="0"/>
              </a:rPr>
              <a:t> revolution, a symbol of continuity and steadfast devotion to duty while the world changed around her.</a:t>
            </a:r>
          </a:p>
          <a:p>
            <a:pPr eaLnBrk="1">
              <a:lnSpc>
                <a:spcPts val="28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Elizabeth became Queen _____</a:t>
            </a:r>
            <a:r>
              <a:rPr lang="en-US" sz="2500">
                <a:latin typeface="Times New Roman" panose="02020603050405020304" charset="0"/>
                <a:cs typeface="Times New Roman" panose="02020603050405020304" charset="0"/>
              </a:rPr>
              <a:t>_ </a:t>
            </a:r>
            <a:r>
              <a:rPr sz="2500">
                <a:latin typeface="Times New Roman" panose="02020603050405020304" charset="0"/>
                <a:cs typeface="Times New Roman" panose="02020603050405020304" charset="0"/>
              </a:rPr>
              <a:t>she expected to, after her father died of lung cancer at the age of 56 while she was on tour in Kenya. She was 25 and, although already a mother of two, was young enough </a:t>
            </a:r>
            <a:r>
              <a:rPr lang="en-US" sz="2500">
                <a:latin typeface="Times New Roman" panose="02020603050405020304" charset="0"/>
                <a:cs typeface="Times New Roman" panose="02020603050405020304" charset="0"/>
              </a:rPr>
              <a:t>_</a:t>
            </a:r>
            <a:r>
              <a:rPr sz="2500">
                <a:latin typeface="Times New Roman" panose="02020603050405020304" charset="0"/>
                <a:cs typeface="Times New Roman" panose="02020603050405020304" charset="0"/>
              </a:rPr>
              <a:t>___________</a:t>
            </a:r>
            <a:r>
              <a:rPr lang="en-US" sz="2500">
                <a:latin typeface="Times New Roman" panose="02020603050405020304" charset="0"/>
                <a:cs typeface="Times New Roman" panose="02020603050405020304" charset="0"/>
              </a:rPr>
              <a:t>_ (</a:t>
            </a:r>
            <a:r>
              <a:rPr sz="2500">
                <a:latin typeface="Times New Roman" panose="02020603050405020304" charset="0"/>
                <a:cs typeface="Times New Roman" panose="02020603050405020304" charset="0"/>
              </a:rPr>
              <a:t>embrace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in those postwar years as a symbol of youth, promise and a brighter future.</a:t>
            </a:r>
          </a:p>
          <a:p>
            <a:pPr eaLnBrk="1">
              <a:lnSpc>
                <a:spcPts val="28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She broke records, including _______</a:t>
            </a:r>
            <a:r>
              <a:rPr lang="en-US" sz="2500">
                <a:latin typeface="Times New Roman" panose="02020603050405020304" charset="0"/>
                <a:cs typeface="Times New Roman" panose="02020603050405020304" charset="0"/>
              </a:rPr>
              <a:t>__ </a:t>
            </a:r>
            <a:r>
              <a:rPr sz="2500">
                <a:latin typeface="Times New Roman" panose="02020603050405020304" charset="0"/>
                <a:cs typeface="Times New Roman" panose="02020603050405020304" charset="0"/>
              </a:rPr>
              <a:t>becoming the world’s oldest reigning monarch, the longest-reigning of her time and the most travelled. In September 2015 she </a:t>
            </a:r>
            <a:r>
              <a:rPr lang="en-US" sz="2500">
                <a:latin typeface="Times New Roman" panose="02020603050405020304" charset="0"/>
                <a:cs typeface="Times New Roman" panose="02020603050405020304" charset="0"/>
              </a:rPr>
              <a:t>_</a:t>
            </a:r>
            <a:r>
              <a:rPr sz="2500">
                <a:latin typeface="Times New Roman" panose="02020603050405020304" charset="0"/>
                <a:cs typeface="Times New Roman" panose="02020603050405020304" charset="0"/>
              </a:rPr>
              <a:t>_____</a:t>
            </a:r>
            <a:r>
              <a:rPr lang="en-US" sz="2500">
                <a:latin typeface="Times New Roman" panose="02020603050405020304" charset="0"/>
                <a:cs typeface="Times New Roman" panose="02020603050405020304" charset="0"/>
              </a:rPr>
              <a:t>_ (</a:t>
            </a:r>
            <a:r>
              <a:rPr sz="2500">
                <a:latin typeface="Times New Roman" panose="02020603050405020304" charset="0"/>
                <a:cs typeface="Times New Roman" panose="02020603050405020304" charset="0"/>
              </a:rPr>
              <a:t>pass</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Victoria’s record for the longest reign this country has known. Yet the numbers do not say how, by her modesty, herself-sacrifice, her __</a:t>
            </a:r>
            <a:r>
              <a:rPr lang="en-US" sz="2500">
                <a:latin typeface="Times New Roman" panose="02020603050405020304" charset="0"/>
                <a:cs typeface="Times New Roman" panose="02020603050405020304" charset="0"/>
              </a:rPr>
              <a:t>__</a:t>
            </a:r>
            <a:r>
              <a:rPr sz="2500">
                <a:latin typeface="Times New Roman" panose="02020603050405020304" charset="0"/>
                <a:cs typeface="Times New Roman" panose="02020603050405020304" charset="0"/>
              </a:rPr>
              <a:t>_______</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commit</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and her seriousness of purpose, she became a revered figure around the world.</a:t>
            </a:r>
          </a:p>
        </p:txBody>
      </p:sp>
      <p:sp>
        <p:nvSpPr>
          <p:cNvPr id="1048598" name="文本框 4"/>
          <p:cNvSpPr txBox="1"/>
          <p:nvPr/>
        </p:nvSpPr>
        <p:spPr>
          <a:xfrm>
            <a:off x="1918970" y="38735"/>
            <a:ext cx="5451475" cy="445135"/>
          </a:xfrm>
          <a:prstGeom prst="rect">
            <a:avLst/>
          </a:prstGeom>
          <a:noFill/>
        </p:spPr>
        <p:txBody>
          <a:bodyPr wrap="square" rtlCol="0">
            <a:spAutoFit/>
          </a:bodyPr>
          <a:lstStyle/>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泰晤士报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9</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9</a:t>
            </a:r>
            <a:r>
              <a:rPr sz="2300" b="1">
                <a:solidFill>
                  <a:srgbClr val="ED7D31"/>
                </a:solidFill>
                <a:latin typeface="微软雅黑" panose="020B0503020204020204" charset="-122"/>
                <a:ea typeface="微软雅黑" panose="020B0503020204020204" charset="-122"/>
                <a:cs typeface="微软雅黑" panose="020B0503020204020204" charset="-122"/>
              </a:rPr>
              <a:t>日</a:t>
            </a:r>
            <a:r>
              <a:rPr lang="en-US" sz="2300" b="1">
                <a:solidFill>
                  <a:srgbClr val="ED7D31"/>
                </a:solidFill>
                <a:latin typeface="微软雅黑" panose="020B0503020204020204" charset="-122"/>
                <a:ea typeface="微软雅黑" panose="020B0503020204020204" charset="-122"/>
                <a:cs typeface="微软雅黑" panose="020B0503020204020204" charset="-122"/>
              </a:rPr>
              <a:t>  P1</a:t>
            </a:r>
            <a:r>
              <a:rPr lang="zh-CN"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 </a:t>
            </a:r>
            <a:endParaRPr lang="en-US"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lstStyle/>
          <a:p>
            <a:pPr lvl="0" algn="l">
              <a:buClrTx/>
              <a:buSzTx/>
              <a:buFontTx/>
            </a:pPr>
            <a:r>
              <a:rPr kumimoji="1" lang="zh-CN" altLang="zh-CN" sz="2800" b="1" dirty="0">
                <a:solidFill>
                  <a:sysClr val="window" lastClr="FFFFFF"/>
                </a:solidFill>
                <a:sym typeface="微软雅黑" panose="020B0503020204020204" charset="-122"/>
              </a:rPr>
              <a:t>语篇填空</a:t>
            </a:r>
          </a:p>
        </p:txBody>
      </p:sp>
      <p:sp>
        <p:nvSpPr>
          <p:cNvPr id="4" name="文本框 3"/>
          <p:cNvSpPr txBox="1"/>
          <p:nvPr/>
        </p:nvSpPr>
        <p:spPr>
          <a:xfrm>
            <a:off x="184785" y="908685"/>
            <a:ext cx="13227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peacefully </a:t>
            </a:r>
          </a:p>
        </p:txBody>
      </p:sp>
      <p:sp>
        <p:nvSpPr>
          <p:cNvPr id="14" name="文本框 13"/>
          <p:cNvSpPr txBox="1"/>
          <p:nvPr/>
        </p:nvSpPr>
        <p:spPr>
          <a:xfrm>
            <a:off x="1991360" y="1268730"/>
            <a:ext cx="89027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compatLnSpc="1">
            <a:spAutoFit/>
          </a:bodyPr>
          <a:lstStyle/>
          <a:p>
            <a:pPr lvl="0" algn="l"/>
            <a:r>
              <a:rPr sz="2500">
                <a:solidFill>
                  <a:srgbClr val="FF0000"/>
                </a:solidFill>
                <a:latin typeface="Times New Roman" panose="02020603050405020304" charset="0"/>
                <a:cs typeface="Times New Roman" panose="02020603050405020304" charset="0"/>
                <a:sym typeface="+mn-ea"/>
              </a:rPr>
              <a:t>who</a:t>
            </a:r>
          </a:p>
        </p:txBody>
      </p:sp>
      <p:sp>
        <p:nvSpPr>
          <p:cNvPr id="15" name="文本框 14"/>
          <p:cNvSpPr txBox="1"/>
          <p:nvPr/>
        </p:nvSpPr>
        <p:spPr>
          <a:xfrm>
            <a:off x="2639060" y="4149090"/>
            <a:ext cx="195135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to </a:t>
            </a:r>
            <a:r>
              <a:rPr sz="2500">
                <a:solidFill>
                  <a:srgbClr val="FF0000"/>
                </a:solidFill>
                <a:latin typeface="Times New Roman" panose="02020603050405020304" charset="0"/>
                <a:cs typeface="Times New Roman" panose="02020603050405020304" charset="0"/>
                <a:sym typeface="+mn-ea"/>
              </a:rPr>
              <a:t>be embraced </a:t>
            </a:r>
          </a:p>
        </p:txBody>
      </p:sp>
      <p:sp>
        <p:nvSpPr>
          <p:cNvPr id="16" name="文本框 15"/>
          <p:cNvSpPr txBox="1"/>
          <p:nvPr/>
        </p:nvSpPr>
        <p:spPr>
          <a:xfrm>
            <a:off x="119380" y="2702560"/>
            <a:ext cx="181673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technological</a:t>
            </a:r>
          </a:p>
        </p:txBody>
      </p:sp>
      <p:sp>
        <p:nvSpPr>
          <p:cNvPr id="17" name="文本框 16"/>
          <p:cNvSpPr txBox="1"/>
          <p:nvPr/>
        </p:nvSpPr>
        <p:spPr>
          <a:xfrm>
            <a:off x="5663565" y="5876925"/>
            <a:ext cx="16421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commitment</a:t>
            </a:r>
          </a:p>
        </p:txBody>
      </p:sp>
      <p:sp>
        <p:nvSpPr>
          <p:cNvPr id="18" name="文本框 17"/>
          <p:cNvSpPr txBox="1"/>
          <p:nvPr/>
        </p:nvSpPr>
        <p:spPr>
          <a:xfrm>
            <a:off x="4295140" y="4796790"/>
            <a:ext cx="132969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becoming</a:t>
            </a:r>
          </a:p>
        </p:txBody>
      </p:sp>
      <p:sp>
        <p:nvSpPr>
          <p:cNvPr id="20" name="文本框 19"/>
          <p:cNvSpPr txBox="1"/>
          <p:nvPr/>
        </p:nvSpPr>
        <p:spPr>
          <a:xfrm>
            <a:off x="5735320" y="2333625"/>
            <a:ext cx="10433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through</a:t>
            </a:r>
          </a:p>
        </p:txBody>
      </p:sp>
      <p:sp>
        <p:nvSpPr>
          <p:cNvPr id="21" name="文本框 20"/>
          <p:cNvSpPr txBox="1"/>
          <p:nvPr/>
        </p:nvSpPr>
        <p:spPr>
          <a:xfrm>
            <a:off x="88265" y="2348865"/>
            <a:ext cx="160401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have known</a:t>
            </a:r>
          </a:p>
        </p:txBody>
      </p:sp>
      <p:sp>
        <p:nvSpPr>
          <p:cNvPr id="22" name="文本框 21"/>
          <p:cNvSpPr txBox="1"/>
          <p:nvPr/>
        </p:nvSpPr>
        <p:spPr>
          <a:xfrm>
            <a:off x="3791585" y="3429000"/>
            <a:ext cx="9499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before </a:t>
            </a:r>
          </a:p>
        </p:txBody>
      </p:sp>
      <p:sp>
        <p:nvSpPr>
          <p:cNvPr id="23" name="文本框 22"/>
          <p:cNvSpPr txBox="1"/>
          <p:nvPr/>
        </p:nvSpPr>
        <p:spPr>
          <a:xfrm>
            <a:off x="10271760" y="5157470"/>
            <a:ext cx="103314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passed</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322810" cy="567626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reign</a:t>
            </a:r>
            <a:r>
              <a:rPr lang="en-US" altLang="zh-CN" sz="2800">
                <a:latin typeface="Times New Roman" panose="02020603050405020304" charset="0"/>
                <a:ea typeface="华文中宋" panose="02010600040101010101" charset="-122"/>
                <a:cs typeface="Times New Roman" panose="02020603050405020304" charset="0"/>
                <a:sym typeface="+mn-ea"/>
              </a:rPr>
              <a:t>: to rule as king, queen, emperor , etc.   </a:t>
            </a:r>
            <a:r>
              <a:rPr sz="2800">
                <a:latin typeface="Times New Roman" panose="02020603050405020304" charset="0"/>
                <a:ea typeface="华文中宋" panose="02010600040101010101" charset="-122"/>
                <a:cs typeface="Times New Roman" panose="02020603050405020304" charset="0"/>
                <a:sym typeface="+mn-ea"/>
              </a:rPr>
              <a:t>统治；当政；为王；为君</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Queen Victoria reigned from 1837 to 1901.  </a:t>
            </a:r>
            <a:r>
              <a:rPr lang="en-US" altLang="zh-CN" sz="2800">
                <a:latin typeface="Times New Roman" panose="02020603050405020304" charset="0"/>
                <a:ea typeface="华文中宋" panose="02010600040101010101" charset="-122"/>
                <a:cs typeface="Times New Roman" panose="02020603050405020304" charset="0"/>
              </a:rPr>
              <a:t>  </a:t>
            </a: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维多利亚女王自1837年至1901年在位。</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revere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feel great respect or admiration for sb/sth.</a:t>
            </a:r>
            <a:r>
              <a:rPr lang="en-US" altLang="zh-CN" sz="2800"/>
              <a:t> </a:t>
            </a:r>
            <a:r>
              <a:rPr sz="2800">
                <a:latin typeface="Times New Roman" panose="02020603050405020304" charset="0"/>
                <a:ea typeface="华文中宋" panose="02010600040101010101" charset="-122"/>
                <a:cs typeface="Times New Roman" panose="02020603050405020304" charset="0"/>
              </a:rPr>
              <a:t>  尊敬；崇敬</a:t>
            </a:r>
            <a:endParaRPr sz="2800"/>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So, you want others to respect you, you should Revere him first.  </a:t>
            </a: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如此，你希望别人尊重你，你就要先尊敬他</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263525" y="5805170"/>
            <a:ext cx="874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Let yourself learn to revere life and cherish what you have! </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204720"/>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那时，他统治巴勒斯坦。</a:t>
            </a:r>
            <a:r>
              <a:rPr lang="zh-CN" altLang="en-US" sz="2800">
                <a:ea typeface="华文中宋" panose="02010600040101010101" charset="-122"/>
              </a:rPr>
              <a:t>  </a:t>
            </a:r>
          </a:p>
        </p:txBody>
      </p:sp>
      <p:cxnSp>
        <p:nvCxnSpPr>
          <p:cNvPr id="3145728" name="直接连接符 8"/>
          <p:cNvCxnSpPr/>
          <p:nvPr/>
        </p:nvCxnSpPr>
        <p:spPr>
          <a:xfrm flipV="1">
            <a:off x="271780" y="3213100"/>
            <a:ext cx="5752465"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63525" y="6237605"/>
            <a:ext cx="907288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229225"/>
            <a:ext cx="9620250" cy="521970"/>
          </a:xfrm>
          <a:prstGeom prst="rect">
            <a:avLst/>
          </a:prstGeom>
          <a:noFill/>
        </p:spPr>
        <p:txBody>
          <a:bodyPr wrap="square" rtlCol="0" anchor="t">
            <a:spAutoFit/>
          </a:bodyPr>
          <a:lstStyle/>
          <a:p>
            <a:pPr algn="l"/>
            <a:r>
              <a:rPr lang="zh-CN" altLang="en-US" sz="2800">
                <a:ea typeface="华文中宋" panose="02010600040101010101" charset="-122"/>
                <a:sym typeface="+mn-ea"/>
              </a:rPr>
              <a:t>让自己学会敬畏生命，珍惜拥有！</a:t>
            </a:r>
            <a:r>
              <a:rPr lang="zh-CN" altLang="en-US" sz="2800">
                <a:ea typeface="华文中宋" panose="02010600040101010101" charset="-122"/>
              </a:rPr>
              <a:t> </a:t>
            </a:r>
            <a:r>
              <a:rPr lang="zh-CN" altLang="en-US" sz="2600">
                <a:ea typeface="华文中宋" panose="02010600040101010101" charset="-122"/>
              </a:rPr>
              <a:t>   </a:t>
            </a:r>
          </a:p>
        </p:txBody>
      </p:sp>
      <p:sp>
        <p:nvSpPr>
          <p:cNvPr id="2" name="文本框 1"/>
          <p:cNvSpPr txBox="1"/>
          <p:nvPr/>
        </p:nvSpPr>
        <p:spPr>
          <a:xfrm>
            <a:off x="119380" y="2204720"/>
            <a:ext cx="1534795" cy="491490"/>
          </a:xfrm>
          <a:prstGeom prst="rect">
            <a:avLst/>
          </a:prstGeom>
          <a:solidFill>
            <a:srgbClr val="0070C0"/>
          </a:solidFill>
        </p:spPr>
        <p:txBody>
          <a:bodyPr wrap="square" rtlCol="0">
            <a:spAutoFit/>
          </a:bodyPr>
          <a:lstStyle/>
          <a:p>
            <a:r>
              <a:rPr kumimoji="1" lang="zh-CN" sz="2600" b="1" dirty="0">
                <a:solidFill>
                  <a:schemeClr val="lt1"/>
                </a:solidFill>
                <a:latin typeface="微软雅黑" panose="020B0503020204020204" charset="-122"/>
                <a:ea typeface="微软雅黑" panose="020B0503020204020204" charset="-122"/>
              </a:rPr>
              <a:t>翻译句子</a:t>
            </a:r>
          </a:p>
        </p:txBody>
      </p:sp>
      <p:sp>
        <p:nvSpPr>
          <p:cNvPr id="281" name="文本框 5"/>
          <p:cNvSpPr txBox="1"/>
          <p:nvPr/>
        </p:nvSpPr>
        <p:spPr>
          <a:xfrm>
            <a:off x="263525" y="2757805"/>
            <a:ext cx="629539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He reigned over Palestine at that time.</a:t>
            </a:r>
          </a:p>
        </p:txBody>
      </p:sp>
      <p:sp>
        <p:nvSpPr>
          <p:cNvPr id="5" name="文本框 4"/>
          <p:cNvSpPr txBox="1"/>
          <p:nvPr/>
        </p:nvSpPr>
        <p:spPr>
          <a:xfrm>
            <a:off x="120015" y="5229225"/>
            <a:ext cx="1539875" cy="491490"/>
          </a:xfrm>
          <a:prstGeom prst="rect">
            <a:avLst/>
          </a:prstGeom>
          <a:solidFill>
            <a:srgbClr val="0070C0"/>
          </a:solidFill>
        </p:spPr>
        <p:txBody>
          <a:bodyPr wrap="square" rtlCol="0">
            <a:spAutoFit/>
          </a:bodyPr>
          <a:lstStyle/>
          <a:p>
            <a:r>
              <a:rPr kumimoji="1" lang="zh-CN" sz="2600" b="1" dirty="0">
                <a:solidFill>
                  <a:schemeClr val="lt1"/>
                </a:solidFill>
                <a:latin typeface="微软雅黑" panose="020B0503020204020204" charset="-122"/>
                <a:ea typeface="微软雅黑" panose="020B0503020204020204" charset="-122"/>
              </a:rPr>
              <a:t>翻译句子</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71450" y="3645535"/>
            <a:ext cx="11800205" cy="25393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280" y="3816350"/>
            <a:ext cx="1134427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Yet the numbers do not say how, by her modesty, herself-sacrifice, her commitment and her seriousness of purpose, she became a revered figure around the world.</a:t>
            </a:r>
          </a:p>
        </p:txBody>
      </p:sp>
      <p:sp>
        <p:nvSpPr>
          <p:cNvPr id="4" name="文本框 3"/>
          <p:cNvSpPr txBox="1"/>
          <p:nvPr/>
        </p:nvSpPr>
        <p:spPr>
          <a:xfrm>
            <a:off x="335280" y="534225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0" name="文本框 9"/>
          <p:cNvSpPr txBox="1"/>
          <p:nvPr/>
        </p:nvSpPr>
        <p:spPr>
          <a:xfrm>
            <a:off x="1357630" y="5157470"/>
            <a:ext cx="10454005"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然而，这些数字并没有说明她是如何通过她的谦虚、她的自我牺牲、她的</a:t>
            </a:r>
            <a:r>
              <a:rPr lang="zh-CN" sz="2600">
                <a:ea typeface="华文中宋" panose="02010600040101010101" charset="-122"/>
                <a:cs typeface="Times New Roman" panose="02020603050405020304" charset="0"/>
              </a:rPr>
              <a:t>尽责</a:t>
            </a:r>
            <a:r>
              <a:rPr sz="2600">
                <a:ea typeface="华文中宋" panose="02010600040101010101" charset="-122"/>
                <a:cs typeface="Times New Roman" panose="02020603050405020304" charset="0"/>
              </a:rPr>
              <a:t>和她对目标的认真态度而成为世界各地受人尊敬的人物的 。   </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p>
        </p:txBody>
      </p:sp>
      <p:sp>
        <p:nvSpPr>
          <p:cNvPr id="5" name="圆角矩形 4"/>
          <p:cNvSpPr/>
          <p:nvPr/>
        </p:nvSpPr>
        <p:spPr>
          <a:xfrm>
            <a:off x="184785" y="692785"/>
            <a:ext cx="11773535" cy="255206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3525" y="765175"/>
            <a:ext cx="1180338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She served her country through war, peace, social upheaval and technological revolution, a symbol of continuity and steadfast devotion to duty while the world changed around her.</a:t>
            </a:r>
          </a:p>
        </p:txBody>
      </p:sp>
      <p:sp>
        <p:nvSpPr>
          <p:cNvPr id="12" name="文本框 11"/>
          <p:cNvSpPr txBox="1"/>
          <p:nvPr/>
        </p:nvSpPr>
        <p:spPr>
          <a:xfrm>
            <a:off x="335280" y="23920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4" name="文本框 13"/>
          <p:cNvSpPr txBox="1"/>
          <p:nvPr/>
        </p:nvSpPr>
        <p:spPr>
          <a:xfrm>
            <a:off x="1389380" y="2205355"/>
            <a:ext cx="1056894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她在战争、和平、社会动荡和技术革命中为国家服务，在她周围的世界发生变化时，她象征着持续和坚定的奉献。  </a:t>
            </a:r>
            <a:endParaRPr>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715383" y="1621155"/>
            <a:ext cx="6761235" cy="4752000"/>
          </a:xfrm>
          <a:prstGeom prst="rect">
            <a:avLst/>
          </a:prstGeom>
        </p:spPr>
      </p:pic>
      <p:sp>
        <p:nvSpPr>
          <p:cNvPr id="6" name="文本框 5"/>
          <p:cNvSpPr txBox="1"/>
          <p:nvPr/>
        </p:nvSpPr>
        <p:spPr>
          <a:xfrm>
            <a:off x="1087755" y="75565"/>
            <a:ext cx="10140315" cy="1506855"/>
          </a:xfrm>
          <a:prstGeom prst="rect">
            <a:avLst/>
          </a:prstGeom>
          <a:noFill/>
        </p:spPr>
        <p:txBody>
          <a:bodyPr wrap="square" rtlCol="0" anchor="t">
            <a:spAutoFit/>
          </a:bodyPr>
          <a:lstStyle/>
          <a:p>
            <a:pPr algn="ctr"/>
            <a:r>
              <a:rPr lang="en-US" altLang="zh-CN" sz="3200" b="1">
                <a:latin typeface="Calibri" panose="020F0502020204030204" charset="0"/>
                <a:cs typeface="Calibri" panose="020F0502020204030204" charset="0"/>
              </a:rPr>
              <a:t>2. </a:t>
            </a:r>
            <a:r>
              <a:rPr sz="3200" b="1">
                <a:latin typeface="Calibri" panose="020F0502020204030204" charset="0"/>
                <a:cs typeface="Calibri" panose="020F0502020204030204" charset="0"/>
              </a:rPr>
              <a:t>Souvenir sales soar after monarch’s </a:t>
            </a:r>
          </a:p>
          <a:p>
            <a:pPr algn="ctr"/>
            <a:r>
              <a:rPr sz="3200" b="1">
                <a:latin typeface="Calibri" panose="020F0502020204030204" charset="0"/>
                <a:cs typeface="Calibri" panose="020F0502020204030204" charset="0"/>
              </a:rPr>
              <a:t>death, but rise in value takes time</a:t>
            </a:r>
          </a:p>
          <a:p>
            <a:pPr algn="ctr"/>
            <a:r>
              <a:rPr lang="zh-CN"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女王辞世，纪念品销量飙升</a:t>
            </a:r>
            <a:r>
              <a:rPr lang="zh-CN" altLang="en-US" sz="2800" b="1">
                <a:latin typeface="Calibri" panose="020F0502020204030204" charset="0"/>
                <a:cs typeface="Calibri" panose="020F0502020204030204" charset="0"/>
              </a:rPr>
              <a:t> </a:t>
            </a:r>
          </a:p>
        </p:txBody>
      </p:sp>
      <p:sp>
        <p:nvSpPr>
          <p:cNvPr id="5" name="文本框 4"/>
          <p:cNvSpPr txBox="1"/>
          <p:nvPr/>
        </p:nvSpPr>
        <p:spPr>
          <a:xfrm>
            <a:off x="939800" y="6411595"/>
            <a:ext cx="10312400" cy="337185"/>
          </a:xfrm>
          <a:prstGeom prst="rect">
            <a:avLst/>
          </a:prstGeom>
          <a:noFill/>
        </p:spPr>
        <p:txBody>
          <a:bodyPr wrap="square" rtlCol="0" anchor="t">
            <a:spAutoFit/>
          </a:bodyPr>
          <a:lstStyle/>
          <a:p>
            <a:pPr algn="ctr"/>
            <a:r>
              <a:rPr lang="zh-CN" altLang="en-US" sz="1600">
                <a:latin typeface="Times New Roman" panose="02020603050405020304" charset="0"/>
                <a:cs typeface="Times New Roman" panose="02020603050405020304" charset="0"/>
              </a:rPr>
              <a:t>Memorabilia on display at the Royal Yacht Britannia for the queen</a:t>
            </a:r>
            <a:r>
              <a:rPr lang="en-US" altLang="zh-CN" sz="1600">
                <a:latin typeface="Times New Roman" panose="02020603050405020304" charset="0"/>
                <a:cs typeface="Times New Roman" panose="02020603050405020304" charset="0"/>
              </a:rPr>
              <a:t>’</a:t>
            </a:r>
            <a:r>
              <a:rPr lang="zh-CN" altLang="en-US" sz="1600">
                <a:latin typeface="Times New Roman" panose="02020603050405020304" charset="0"/>
                <a:cs typeface="Times New Roman" panose="02020603050405020304" charset="0"/>
              </a:rPr>
              <a:t>s Diamond Jubilee in May 2012 in Edinburgh, Scotland.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3350" y="647065"/>
            <a:ext cx="11991975" cy="6092825"/>
          </a:xfrm>
          <a:prstGeom prst="rect">
            <a:avLst/>
          </a:prstGeom>
          <a:noFill/>
        </p:spPr>
        <p:txBody>
          <a:bodyPr wrap="square" rtlCol="0" anchor="t">
            <a:spAutoFit/>
          </a:bodyPr>
          <a:lstStyle/>
          <a:p>
            <a:pPr fontAlgn="auto">
              <a:lnSpc>
                <a:spcPct val="100000"/>
              </a:lnSpc>
            </a:pPr>
            <a:r>
              <a:rPr lang="en-US" altLang="zh-CN"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Lambert of London, a gift shop less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a</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mile northeast of Buckingham Palace, will be out of Queen Elizabeth Ⅱ </a:t>
            </a:r>
            <a:r>
              <a:rPr lang="en-US" sz="2600">
                <a:latin typeface="Times New Roman" panose="02020603050405020304" charset="0"/>
                <a:cs typeface="Times New Roman" panose="02020603050405020304" charset="0"/>
              </a:rPr>
              <a:t>________ (souvenir) </a:t>
            </a:r>
            <a:r>
              <a:rPr sz="2600">
                <a:latin typeface="Times New Roman" panose="02020603050405020304" charset="0"/>
                <a:cs typeface="Times New Roman" panose="02020603050405020304" charset="0"/>
              </a:rPr>
              <a:t>by the weekend.</a:t>
            </a:r>
          </a:p>
          <a:p>
            <a:pPr fontAlgn="auto">
              <a:lnSpc>
                <a:spcPct val="1000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We had a whole burst of online orders last night, and a lot of stuff has gone out the door today,”</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Michael Blumberg,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employee, told </a:t>
            </a:r>
            <a:r>
              <a:rPr sz="2600" i="1">
                <a:latin typeface="Times New Roman" panose="02020603050405020304" charset="0"/>
                <a:cs typeface="Times New Roman" panose="02020603050405020304" charset="0"/>
              </a:rPr>
              <a:t>The Washington Pos</a:t>
            </a:r>
            <a:r>
              <a:rPr sz="2600">
                <a:latin typeface="Times New Roman" panose="02020603050405020304" charset="0"/>
                <a:cs typeface="Times New Roman" panose="02020603050405020304" charset="0"/>
              </a:rPr>
              <a:t>t in a phone interview Friday. “We didn</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t expect her majesty to leave us, so it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ll be a week or so before the new stock </a:t>
            </a:r>
            <a:r>
              <a:rPr lang="en-US" sz="2600">
                <a:latin typeface="Times New Roman" panose="02020603050405020304" charset="0"/>
                <a:cs typeface="Times New Roman" panose="02020603050405020304" charset="0"/>
              </a:rPr>
              <a:t>______ (arrive)</a:t>
            </a:r>
            <a:r>
              <a:rPr sz="2600">
                <a:latin typeface="Times New Roman" panose="02020603050405020304" charset="0"/>
                <a:cs typeface="Times New Roman" panose="02020603050405020304" charset="0"/>
              </a:rPr>
              <a:t>.”</a:t>
            </a:r>
          </a:p>
          <a:p>
            <a:pPr fontAlgn="auto">
              <a:lnSpc>
                <a:spcPct val="1000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Major events </a:t>
            </a:r>
            <a:r>
              <a:rPr sz="2600">
                <a:solidFill>
                  <a:schemeClr val="tx1"/>
                </a:solidFill>
                <a:latin typeface="Times New Roman" panose="02020603050405020304" charset="0"/>
                <a:cs typeface="Times New Roman" panose="02020603050405020304" charset="0"/>
              </a:rPr>
              <a:t>surrounding </a:t>
            </a:r>
            <a:r>
              <a:rPr sz="2600">
                <a:latin typeface="Times New Roman" panose="02020603050405020304" charset="0"/>
                <a:cs typeface="Times New Roman" panose="02020603050405020304" charset="0"/>
              </a:rPr>
              <a:t>the royal family often lead to</a:t>
            </a:r>
            <a:r>
              <a:rPr lang="en-US" sz="2600">
                <a:latin typeface="Times New Roman" panose="02020603050405020304" charset="0"/>
                <a:cs typeface="Times New Roman" panose="02020603050405020304" charset="0"/>
              </a:rPr>
              <a:t> </a:t>
            </a:r>
            <a:r>
              <a:rPr sz="2600">
                <a:solidFill>
                  <a:srgbClr val="0000FF"/>
                </a:solidFill>
                <a:latin typeface="Times New Roman" panose="02020603050405020304" charset="0"/>
                <a:cs typeface="Times New Roman" panose="02020603050405020304" charset="0"/>
              </a:rPr>
              <a:t>surge</a:t>
            </a:r>
            <a:r>
              <a:rPr sz="2600">
                <a:latin typeface="Times New Roman" panose="02020603050405020304" charset="0"/>
                <a:cs typeface="Times New Roman" panose="02020603050405020304" charset="0"/>
              </a:rPr>
              <a:t>s in sales for everything from tchotchkes</a:t>
            </a:r>
            <a:r>
              <a:rPr lang="en-US" sz="2600">
                <a:latin typeface="Times New Roman" panose="02020603050405020304" charset="0"/>
                <a:cs typeface="Times New Roman" panose="02020603050405020304" charset="0"/>
              </a:rPr>
              <a:t> (</a:t>
            </a:r>
            <a:r>
              <a:rPr lang="zh-CN" sz="2400">
                <a:latin typeface="华文中宋" panose="02010600040101010101" charset="-122"/>
                <a:ea typeface="华文中宋" panose="02010600040101010101" charset="-122"/>
                <a:cs typeface="Times New Roman" panose="02020603050405020304" charset="0"/>
              </a:rPr>
              <a:t>小玩意儿</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fine china and gold coins. Jubilees,</a:t>
            </a:r>
            <a:r>
              <a:rPr lang="en-US" sz="2600">
                <a:latin typeface="Times New Roman" panose="02020603050405020304" charset="0"/>
                <a:cs typeface="Times New Roman" panose="02020603050405020304" charset="0"/>
              </a:rPr>
              <a:t> __ </a:t>
            </a:r>
            <a:r>
              <a:rPr sz="2600">
                <a:latin typeface="Times New Roman" panose="02020603050405020304" charset="0"/>
                <a:cs typeface="Times New Roman" panose="02020603050405020304" charset="0"/>
              </a:rPr>
              <a:t>particular,</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are worth millions</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in memorabilia</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sales.</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For the queen</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s recent platinum </a:t>
            </a:r>
            <a:r>
              <a:rPr lang="en-US" sz="2600">
                <a:latin typeface="Times New Roman" panose="02020603050405020304" charset="0"/>
                <a:cs typeface="Times New Roman" panose="02020603050405020304" charset="0"/>
              </a:rPr>
              <a:t>__________ (celebrate)</a:t>
            </a:r>
            <a:r>
              <a:rPr sz="2600">
                <a:latin typeface="Times New Roman" panose="02020603050405020304" charset="0"/>
                <a:cs typeface="Times New Roman" panose="02020603050405020304" charset="0"/>
              </a:rPr>
              <a:t>, the Center for Retail Research found that </a:t>
            </a:r>
            <a:r>
              <a:rPr lang="en-US" sz="2600">
                <a:latin typeface="Times New Roman" panose="02020603050405020304" charset="0"/>
                <a:cs typeface="Times New Roman" panose="02020603050405020304" charset="0"/>
              </a:rPr>
              <a:t>_________ (spend) </a:t>
            </a:r>
            <a:r>
              <a:rPr sz="2600">
                <a:latin typeface="Times New Roman" panose="02020603050405020304" charset="0"/>
                <a:cs typeface="Times New Roman" panose="02020603050405020304" charset="0"/>
              </a:rPr>
              <a:t>on souvenirs, memorabilia and gifts reached over 281 million pounds, or more than $326</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million.</a:t>
            </a:r>
          </a:p>
          <a:p>
            <a:pPr fontAlgn="auto">
              <a:lnSpc>
                <a:spcPct val="1000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But marking of the end of </a:t>
            </a:r>
            <a:r>
              <a:rPr lang="en-US" sz="2600">
                <a:latin typeface="Times New Roman" panose="02020603050405020304" charset="0"/>
                <a:cs typeface="Times New Roman" panose="02020603050405020304" charset="0"/>
              </a:rPr>
              <a:t>__________ (long)</a:t>
            </a:r>
            <a:r>
              <a:rPr sz="2600">
                <a:latin typeface="Times New Roman" panose="02020603050405020304" charset="0"/>
                <a:cs typeface="Times New Roman" panose="02020603050405020304" charset="0"/>
              </a:rPr>
              <a:t> </a:t>
            </a:r>
            <a:r>
              <a:rPr sz="2600">
                <a:solidFill>
                  <a:srgbClr val="0000FF"/>
                </a:solidFill>
                <a:latin typeface="Times New Roman" panose="02020603050405020304" charset="0"/>
                <a:cs typeface="Times New Roman" panose="02020603050405020304" charset="0"/>
              </a:rPr>
              <a:t>reign </a:t>
            </a:r>
            <a:r>
              <a:rPr sz="2600">
                <a:latin typeface="Times New Roman" panose="02020603050405020304" charset="0"/>
                <a:cs typeface="Times New Roman" panose="02020603050405020304" charset="0"/>
              </a:rPr>
              <a:t>by a British monarch opens up new opportunities for retailers and buyers, experts say. And for those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have collected rare items over the years, her death </a:t>
            </a:r>
            <a:r>
              <a:rPr sz="2600">
                <a:solidFill>
                  <a:schemeClr val="tx1"/>
                </a:solidFill>
                <a:latin typeface="Times New Roman" panose="02020603050405020304" charset="0"/>
                <a:cs typeface="Times New Roman" panose="02020603050405020304" charset="0"/>
              </a:rPr>
              <a:t>marks </a:t>
            </a:r>
            <a:r>
              <a:rPr sz="2600">
                <a:latin typeface="Times New Roman" panose="02020603050405020304" charset="0"/>
                <a:cs typeface="Times New Roman" panose="02020603050405020304" charset="0"/>
              </a:rPr>
              <a:t>the start of those items</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expected</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rise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in</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value.</a:t>
            </a:r>
            <a:endParaRPr lang="en-US" sz="2600">
              <a:latin typeface="Times New Roman" panose="02020603050405020304" charset="0"/>
              <a:cs typeface="Times New Roman" panose="02020603050405020304" charset="0"/>
            </a:endParaRPr>
          </a:p>
        </p:txBody>
      </p:sp>
      <p:sp>
        <p:nvSpPr>
          <p:cNvPr id="10" name="文本框 16"/>
          <p:cNvSpPr txBox="1"/>
          <p:nvPr/>
        </p:nvSpPr>
        <p:spPr>
          <a:xfrm>
            <a:off x="-19050" y="0"/>
            <a:ext cx="1642745" cy="521970"/>
          </a:xfrm>
          <a:prstGeom prst="rect">
            <a:avLst/>
          </a:prstGeom>
          <a:solidFill>
            <a:srgbClr val="70AD47"/>
          </a:solidFill>
        </p:spPr>
        <p:txBody>
          <a:bodyPr wrap="square" rtlCol="0">
            <a:spAutoFit/>
          </a:bodyPr>
          <a:lstStyle/>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402705" cy="445135"/>
          </a:xfrm>
          <a:prstGeom prst="rect">
            <a:avLst/>
          </a:prstGeom>
          <a:noFill/>
        </p:spPr>
        <p:txBody>
          <a:bodyPr wrap="square" rtlCol="0">
            <a:spAutoFit/>
          </a:bodyPr>
          <a:lstStyle/>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《华盛顿邮报</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9</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12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A11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a:t>
            </a:r>
          </a:p>
        </p:txBody>
      </p:sp>
      <p:sp>
        <p:nvSpPr>
          <p:cNvPr id="2" name="文本框 1"/>
          <p:cNvSpPr txBox="1"/>
          <p:nvPr/>
        </p:nvSpPr>
        <p:spPr>
          <a:xfrm>
            <a:off x="4535805" y="1833880"/>
            <a:ext cx="494665" cy="491490"/>
          </a:xfrm>
          <a:prstGeom prst="rect">
            <a:avLst/>
          </a:prstGeom>
          <a:noFill/>
        </p:spPr>
        <p:txBody>
          <a:bodyPr wrap="none" rtlCol="0" anchor="t">
            <a:spAutoFit/>
          </a:bodyPr>
          <a:lstStyle/>
          <a:p>
            <a:r>
              <a:rPr lang="en-US" sz="2600">
                <a:solidFill>
                  <a:srgbClr val="FF0000"/>
                </a:solidFill>
                <a:latin typeface="Times New Roman" panose="02020603050405020304" charset="0"/>
                <a:cs typeface="Times New Roman" panose="02020603050405020304" charset="0"/>
                <a:sym typeface="+mn-ea"/>
              </a:rPr>
              <a:t>an</a:t>
            </a:r>
          </a:p>
        </p:txBody>
      </p:sp>
      <p:sp>
        <p:nvSpPr>
          <p:cNvPr id="3" name="文本框 2"/>
          <p:cNvSpPr txBox="1"/>
          <p:nvPr/>
        </p:nvSpPr>
        <p:spPr>
          <a:xfrm>
            <a:off x="5308600" y="647065"/>
            <a:ext cx="83375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than </a:t>
            </a:r>
            <a:endParaRPr lang="zh-CN" altLang="en-US"/>
          </a:p>
        </p:txBody>
      </p:sp>
      <p:sp>
        <p:nvSpPr>
          <p:cNvPr id="4" name="文本框 3"/>
          <p:cNvSpPr txBox="1"/>
          <p:nvPr/>
        </p:nvSpPr>
        <p:spPr>
          <a:xfrm>
            <a:off x="4098925" y="1017270"/>
            <a:ext cx="153035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souvenirs </a:t>
            </a:r>
            <a:endParaRPr lang="zh-CN" altLang="en-US"/>
          </a:p>
        </p:txBody>
      </p:sp>
      <p:sp>
        <p:nvSpPr>
          <p:cNvPr id="6" name="文本框 5"/>
          <p:cNvSpPr txBox="1"/>
          <p:nvPr/>
        </p:nvSpPr>
        <p:spPr>
          <a:xfrm>
            <a:off x="3005455" y="2633345"/>
            <a:ext cx="108077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arrives</a:t>
            </a:r>
            <a:endParaRPr lang="zh-CN" altLang="en-US"/>
          </a:p>
        </p:txBody>
      </p:sp>
      <p:sp>
        <p:nvSpPr>
          <p:cNvPr id="7" name="文本框 6"/>
          <p:cNvSpPr txBox="1"/>
          <p:nvPr/>
        </p:nvSpPr>
        <p:spPr>
          <a:xfrm>
            <a:off x="9202420" y="3406140"/>
            <a:ext cx="52197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in </a:t>
            </a:r>
            <a:endParaRPr lang="zh-CN" altLang="en-US"/>
          </a:p>
        </p:txBody>
      </p:sp>
      <p:sp>
        <p:nvSpPr>
          <p:cNvPr id="8" name="文本框 7"/>
          <p:cNvSpPr txBox="1"/>
          <p:nvPr/>
        </p:nvSpPr>
        <p:spPr>
          <a:xfrm>
            <a:off x="3961765" y="3389630"/>
            <a:ext cx="52197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to </a:t>
            </a:r>
            <a:endParaRPr lang="zh-CN" altLang="en-US"/>
          </a:p>
        </p:txBody>
      </p:sp>
      <p:sp>
        <p:nvSpPr>
          <p:cNvPr id="9" name="文本框 8"/>
          <p:cNvSpPr txBox="1"/>
          <p:nvPr/>
        </p:nvSpPr>
        <p:spPr>
          <a:xfrm>
            <a:off x="9420225" y="3792855"/>
            <a:ext cx="164909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celebration</a:t>
            </a:r>
            <a:endParaRPr lang="zh-CN" altLang="en-US"/>
          </a:p>
        </p:txBody>
      </p:sp>
      <p:sp>
        <p:nvSpPr>
          <p:cNvPr id="11" name="文本框 10"/>
          <p:cNvSpPr txBox="1"/>
          <p:nvPr/>
        </p:nvSpPr>
        <p:spPr>
          <a:xfrm>
            <a:off x="7352665" y="4171315"/>
            <a:ext cx="145732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spending </a:t>
            </a:r>
            <a:endParaRPr lang="zh-CN" altLang="en-US"/>
          </a:p>
        </p:txBody>
      </p:sp>
      <p:sp>
        <p:nvSpPr>
          <p:cNvPr id="12" name="文本框 11"/>
          <p:cNvSpPr txBox="1"/>
          <p:nvPr/>
        </p:nvSpPr>
        <p:spPr>
          <a:xfrm>
            <a:off x="4053205" y="4965065"/>
            <a:ext cx="162179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the longest</a:t>
            </a:r>
            <a:endParaRPr lang="zh-CN" altLang="en-US"/>
          </a:p>
        </p:txBody>
      </p:sp>
      <p:sp>
        <p:nvSpPr>
          <p:cNvPr id="13" name="文本框 12"/>
          <p:cNvSpPr txBox="1"/>
          <p:nvPr/>
        </p:nvSpPr>
        <p:spPr>
          <a:xfrm>
            <a:off x="9337675" y="5407025"/>
            <a:ext cx="83439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who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6" grpId="0"/>
      <p:bldP spid="6" grpId="1"/>
      <p:bldP spid="7" grpId="0"/>
      <p:bldP spid="7" grpId="1"/>
      <p:bldP spid="8" grpId="0"/>
      <p:bldP spid="8" grpId="1"/>
      <p:bldP spid="9" grpId="0"/>
      <p:bldP spid="9" grpId="1"/>
      <p:bldP spid="11" grpId="0"/>
      <p:bldP spid="11" grpId="1"/>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surge</a:t>
            </a:r>
            <a:r>
              <a:rPr lang="en-US" altLang="zh-CN" sz="2800">
                <a:latin typeface="Times New Roman" panose="02020603050405020304" charset="0"/>
                <a:ea typeface="华文中宋" panose="02010600040101010101" charset="-122"/>
                <a:cs typeface="Times New Roman" panose="02020603050405020304" charset="0"/>
                <a:sym typeface="+mn-ea"/>
              </a:rPr>
              <a:t>: a sudden increase in the amount or number of sth 激增</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We are having trouble keeping up with the recent surge in demand.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对于近来出现的需求猛增，我们难以应对。</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reign</a:t>
            </a:r>
            <a:r>
              <a:rPr lang="en-US" altLang="zh-CN" sz="2800"/>
              <a:t>: </a:t>
            </a:r>
            <a:r>
              <a:rPr sz="2800">
                <a:latin typeface="Times New Roman" panose="02020603050405020304" charset="0"/>
                <a:ea typeface="华文中宋" panose="02010600040101010101" charset="-122"/>
                <a:cs typeface="Times New Roman" panose="02020603050405020304" charset="0"/>
              </a:rPr>
              <a:t>the period during which a king, queen, emperor , etc. rules 君主统治时期</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In this lecture I shall concentrate on the early years of Charles’s reign.                                          </a:t>
            </a:r>
            <a:r>
              <a:rPr lang="en-US" altLang="zh-CN" sz="2800">
                <a:latin typeface="华文中宋" panose="02010600040101010101" charset="-122"/>
                <a:ea typeface="华文中宋" panose="02010600040101010101" charset="-122"/>
                <a:cs typeface="华文中宋" panose="02010600040101010101" charset="-122"/>
              </a:rPr>
              <a:t>这一节课我将着重讲查理王朝的早期统治时期。</a:t>
            </a:r>
            <a:r>
              <a:rPr lang="en-US" altLang="zh-CN" sz="2800">
                <a:latin typeface="Times New Roman" panose="02020603050405020304" charset="0"/>
                <a:cs typeface="Times New Roman" panose="02020603050405020304" charset="0"/>
              </a:rPr>
              <a:t>              </a:t>
            </a:r>
          </a:p>
        </p:txBody>
      </p:sp>
      <p:sp>
        <p:nvSpPr>
          <p:cNvPr id="1048604" name="文本框 1"/>
          <p:cNvSpPr txBox="1"/>
          <p:nvPr/>
        </p:nvSpPr>
        <p:spPr>
          <a:xfrm>
            <a:off x="259715" y="221424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1048605" name="文本框 2"/>
          <p:cNvSpPr txBox="1"/>
          <p:nvPr/>
        </p:nvSpPr>
        <p:spPr>
          <a:xfrm>
            <a:off x="259715" y="271716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Specialists see various reasons for the recent surge in inflation. </a:t>
            </a:r>
          </a:p>
        </p:txBody>
      </p:sp>
      <p:sp>
        <p:nvSpPr>
          <p:cNvPr id="1048606" name="文本框 4"/>
          <p:cNvSpPr txBox="1"/>
          <p:nvPr/>
        </p:nvSpPr>
        <p:spPr>
          <a:xfrm>
            <a:off x="269240" y="531812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p>
        </p:txBody>
      </p:sp>
      <p:sp>
        <p:nvSpPr>
          <p:cNvPr id="1048607" name="文本框 5"/>
          <p:cNvSpPr txBox="1"/>
          <p:nvPr/>
        </p:nvSpPr>
        <p:spPr>
          <a:xfrm>
            <a:off x="269240" y="5859780"/>
            <a:ext cx="77870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Great c</a:t>
            </a:r>
            <a:r>
              <a:rPr sz="2800">
                <a:solidFill>
                  <a:srgbClr val="FF0000"/>
                </a:solidFill>
                <a:latin typeface="Times New Roman" panose="02020603050405020304" charset="0"/>
                <a:cs typeface="Times New Roman" panose="02020603050405020304" charset="0"/>
              </a:rPr>
              <a:t>hanges took place during Henry II’s reign</a:t>
            </a:r>
            <a:r>
              <a:rPr lang="en-US" sz="2800">
                <a:solidFill>
                  <a:srgbClr val="FF0000"/>
                </a:solidFill>
                <a:latin typeface="Times New Roman" panose="02020603050405020304" charset="0"/>
                <a:cs typeface="Times New Roman" panose="02020603050405020304" charset="0"/>
              </a:rPr>
              <a:t>.</a:t>
            </a:r>
          </a:p>
        </p:txBody>
      </p:sp>
      <p:sp>
        <p:nvSpPr>
          <p:cNvPr id="1048608" name="文本框 7"/>
          <p:cNvSpPr txBox="1"/>
          <p:nvPr/>
        </p:nvSpPr>
        <p:spPr>
          <a:xfrm>
            <a:off x="2042795" y="2214245"/>
            <a:ext cx="8423910" cy="521970"/>
          </a:xfrm>
          <a:prstGeom prst="rect">
            <a:avLst/>
          </a:prstGeom>
          <a:noFill/>
        </p:spPr>
        <p:txBody>
          <a:bodyPr wrap="square" rtlCol="0" anchor="t">
            <a:spAutoFit/>
          </a:bodyPr>
          <a:lstStyle/>
          <a:p>
            <a:r>
              <a:rPr lang="zh-CN" altLang="en-US" sz="2800">
                <a:ea typeface="华文中宋" panose="02010600040101010101" charset="-122"/>
              </a:rPr>
              <a:t>专家们认为最近通货膨胀的激增有各种各样的原因。</a:t>
            </a:r>
          </a:p>
        </p:txBody>
      </p:sp>
      <p:cxnSp>
        <p:nvCxnSpPr>
          <p:cNvPr id="3145728" name="直接连接符 8"/>
          <p:cNvCxnSpPr/>
          <p:nvPr/>
        </p:nvCxnSpPr>
        <p:spPr>
          <a:xfrm flipV="1">
            <a:off x="311150" y="3150235"/>
            <a:ext cx="9109710" cy="806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34125"/>
            <a:ext cx="7097395" cy="495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7640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18125"/>
            <a:ext cx="6459855" cy="521970"/>
          </a:xfrm>
          <a:prstGeom prst="rect">
            <a:avLst/>
          </a:prstGeom>
          <a:noFill/>
        </p:spPr>
        <p:txBody>
          <a:bodyPr wrap="square" rtlCol="0" anchor="t">
            <a:spAutoFit/>
          </a:bodyPr>
          <a:lstStyle/>
          <a:p>
            <a:r>
              <a:rPr lang="zh-CN" altLang="en-US" sz="2800">
                <a:ea typeface="华文中宋" panose="02010600040101010101" charset="-122"/>
              </a:rPr>
              <a:t>亨利二世统治期间发生了巨大的变化。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00,&quot;width&quot;:9885}"/>
</p:tagLst>
</file>

<file path=ppt/tags/tag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2638</Words>
  <Application>Microsoft Office PowerPoint</Application>
  <PresentationFormat>宽屏</PresentationFormat>
  <Paragraphs>216</Paragraphs>
  <Slides>22</Slides>
  <Notes>9</Notes>
  <HiddenSlides>0</HiddenSlides>
  <MMClips>3</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22</vt:i4>
      </vt:variant>
    </vt:vector>
  </HeadingPairs>
  <TitlesOfParts>
    <vt:vector size="33" baseType="lpstr">
      <vt:lpstr>HelveticaNeue</vt:lpstr>
      <vt:lpstr>华文新魏</vt:lpstr>
      <vt:lpstr>华文中宋</vt:lpstr>
      <vt:lpstr>微软雅黑</vt:lpstr>
      <vt:lpstr>Arial</vt:lpstr>
      <vt:lpstr>Calibri</vt:lpstr>
      <vt:lpstr>Times New Roman</vt:lpstr>
      <vt:lpstr>Trebuchet MS</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陈 顺坤</cp:lastModifiedBy>
  <cp:revision>418</cp:revision>
  <dcterms:created xsi:type="dcterms:W3CDTF">2022-04-05T02:15:00Z</dcterms:created>
  <dcterms:modified xsi:type="dcterms:W3CDTF">2022-09-20T09:09:45Z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FD4D2CE829AD4E1A9EA94007CB38366F</vt:lpwstr>
  </property>
  <property fmtid="{D5CDD505-2E9C-101B-9397-08002B2CF9AE}" pid="3" name="KSOProductBuildVer">
    <vt:lpwstr>2052-11.8.2.8411</vt:lpwstr>
  </property>
  <property fmtid="{D5CDD505-2E9C-101B-9397-08002B2CF9AE}" pid="4" name="commondata">
    <vt:lpwstr>eyJoZGlkIjoiOTcyOGM2ZTRiZmI4MzgxMmE1OWI1MGMyNDA3YTk5ZjUifQ==</vt:lpwstr>
  </property>
</Properties>
</file>