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34" r:id="rId3"/>
    <p:sldId id="268" r:id="rId4"/>
    <p:sldId id="280" r:id="rId5"/>
    <p:sldId id="281" r:id="rId6"/>
    <p:sldId id="283" r:id="rId7"/>
    <p:sldId id="305" r:id="rId8"/>
    <p:sldId id="303" r:id="rId9"/>
    <p:sldId id="304" r:id="rId10"/>
    <p:sldId id="279" r:id="rId11"/>
    <p:sldId id="285" r:id="rId12"/>
    <p:sldId id="276" r:id="rId13"/>
    <p:sldId id="282" r:id="rId14"/>
    <p:sldId id="259" r:id="rId15"/>
    <p:sldId id="265" r:id="rId16"/>
    <p:sldId id="274" r:id="rId17"/>
    <p:sldId id="260" r:id="rId18"/>
    <p:sldId id="273" r:id="rId19"/>
    <p:sldId id="299" r:id="rId20"/>
    <p:sldId id="301" r:id="rId21"/>
    <p:sldId id="300" r:id="rId22"/>
    <p:sldId id="262" r:id="rId23"/>
    <p:sldId id="307" r:id="rId24"/>
    <p:sldId id="306" r:id="rId25"/>
    <p:sldId id="302" r:id="rId26"/>
    <p:sldId id="314" r:id="rId27"/>
    <p:sldId id="266" r:id="rId28"/>
    <p:sldId id="287" r:id="rId29"/>
    <p:sldId id="288" r:id="rId30"/>
    <p:sldId id="289" r:id="rId31"/>
    <p:sldId id="290" r:id="rId32"/>
    <p:sldId id="309" r:id="rId33"/>
    <p:sldId id="308" r:id="rId34"/>
    <p:sldId id="291" r:id="rId35"/>
    <p:sldId id="26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D966"/>
    <a:srgbClr val="CCFFFF"/>
    <a:srgbClr val="0000FF"/>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3775" autoAdjust="0"/>
  </p:normalViewPr>
  <p:slideViewPr>
    <p:cSldViewPr snapToGrid="0">
      <p:cViewPr varScale="1">
        <p:scale>
          <a:sx n="83" d="100"/>
          <a:sy n="83" d="100"/>
        </p:scale>
        <p:origin x="64" y="23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A5B6D-74CF-4154-B2D4-2202A471D0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28950-E781-4014-B4AF-AF81046F86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Picture 31" descr="water"/>
          <p:cNvPicPr>
            <a:picLocks noChangeAspect="1" noChangeArrowheads="1"/>
          </p:cNvPicPr>
          <p:nvPr userDrawn="1"/>
        </p:nvPicPr>
        <p:blipFill>
          <a:blip r:embed="rId2">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7" name="Freeform 3"/>
          <p:cNvSpPr/>
          <p:nvPr userDrawn="1"/>
        </p:nvSpPr>
        <p:spPr bwMode="gray">
          <a:xfrm>
            <a:off x="-4763" y="5500688"/>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10" name="Picture 32"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rot="20760000" flipH="1">
            <a:off x="0" y="5734050"/>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698022"/>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2442386"/>
            <a:ext cx="10515600" cy="1325563"/>
          </a:xfrm>
          <a:prstGeom prst="rect">
            <a:avLst/>
          </a:prstGeom>
        </p:spPr>
        <p:txBody>
          <a:bodyPr/>
          <a:lstStyle/>
          <a:p>
            <a:r>
              <a:rPr lang="zh-CN" altLang="en-US"/>
              <a:t>单击此处编辑母版标题样式</a:t>
            </a:r>
            <a:endParaRPr lang="zh-CN" altLang="en-US"/>
          </a:p>
        </p:txBody>
      </p:sp>
      <p:sp>
        <p:nvSpPr>
          <p:cNvPr id="4" name="日期占位符 3"/>
          <p:cNvSpPr>
            <a:spLocks noGrp="1"/>
          </p:cNvSpPr>
          <p:nvPr>
            <p:ph type="dt" sz="half" idx="10"/>
          </p:nvPr>
        </p:nvSpPr>
        <p:spPr>
          <a:xfrm>
            <a:off x="838200" y="6538912"/>
            <a:ext cx="2743200" cy="182563"/>
          </a:xfrm>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a:xfrm>
            <a:off x="4038600" y="6538912"/>
            <a:ext cx="4114800" cy="182563"/>
          </a:xfrm>
        </p:spPr>
        <p:txBody>
          <a:bodyPr/>
          <a:lstStyle/>
          <a:p>
            <a:endParaRPr lang="zh-CN" altLang="en-US" dirty="0"/>
          </a:p>
        </p:txBody>
      </p:sp>
      <p:sp>
        <p:nvSpPr>
          <p:cNvPr id="6" name="灯片编号占位符 5"/>
          <p:cNvSpPr>
            <a:spLocks noGrp="1"/>
          </p:cNvSpPr>
          <p:nvPr>
            <p:ph type="sldNum" sz="quarter" idx="12"/>
          </p:nvPr>
        </p:nvSpPr>
        <p:spPr>
          <a:xfrm>
            <a:off x="8496300" y="6538912"/>
            <a:ext cx="2743200" cy="365125"/>
          </a:xfrm>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4187-CD3D-46FF-977A-5C7DF19162CD}"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112FD-DD46-4AB3-B541-5951A45264E2}" type="slidenum">
              <a:rPr lang="zh-CN" altLang="en-US" smtClean="0"/>
            </a:fld>
            <a:endParaRPr lang="zh-CN" altLang="en-US"/>
          </a:p>
        </p:txBody>
      </p:sp>
      <p:sp>
        <p:nvSpPr>
          <p:cNvPr id="15" name="Freeform 5"/>
          <p:cNvSpPr/>
          <p:nvPr userDrawn="1"/>
        </p:nvSpPr>
        <p:spPr bwMode="auto">
          <a:xfrm>
            <a:off x="47682" y="616539"/>
            <a:ext cx="74948" cy="77099"/>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6" name="Freeform 6"/>
          <p:cNvSpPr/>
          <p:nvPr userDrawn="1"/>
        </p:nvSpPr>
        <p:spPr bwMode="auto">
          <a:xfrm>
            <a:off x="62188" y="474023"/>
            <a:ext cx="205502" cy="17989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7" name="Freeform 7"/>
          <p:cNvSpPr/>
          <p:nvPr userDrawn="1"/>
        </p:nvSpPr>
        <p:spPr bwMode="auto">
          <a:xfrm>
            <a:off x="86365" y="90866"/>
            <a:ext cx="309461" cy="362131"/>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8" name="Freeform 8"/>
          <p:cNvSpPr/>
          <p:nvPr userDrawn="1"/>
        </p:nvSpPr>
        <p:spPr bwMode="auto">
          <a:xfrm>
            <a:off x="262855" y="210018"/>
            <a:ext cx="294955" cy="376149"/>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9" name="Freeform 9"/>
          <p:cNvSpPr/>
          <p:nvPr userDrawn="1"/>
        </p:nvSpPr>
        <p:spPr bwMode="auto">
          <a:xfrm>
            <a:off x="161313" y="135256"/>
            <a:ext cx="336056" cy="394840"/>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0" name="Freeform 10"/>
          <p:cNvSpPr/>
          <p:nvPr userDrawn="1"/>
        </p:nvSpPr>
        <p:spPr bwMode="auto">
          <a:xfrm>
            <a:off x="378903" y="-7261"/>
            <a:ext cx="253855" cy="221952"/>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1" name="Freeform 5"/>
          <p:cNvSpPr/>
          <p:nvPr userDrawn="1"/>
        </p:nvSpPr>
        <p:spPr bwMode="auto">
          <a:xfrm>
            <a:off x="0" y="1219784"/>
            <a:ext cx="74948" cy="77099"/>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2" name="Freeform 6"/>
          <p:cNvSpPr/>
          <p:nvPr userDrawn="1"/>
        </p:nvSpPr>
        <p:spPr bwMode="auto">
          <a:xfrm>
            <a:off x="14506" y="1077268"/>
            <a:ext cx="205502" cy="17989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3" name="Freeform 7"/>
          <p:cNvSpPr/>
          <p:nvPr userDrawn="1"/>
        </p:nvSpPr>
        <p:spPr bwMode="auto">
          <a:xfrm>
            <a:off x="38683" y="694111"/>
            <a:ext cx="309461" cy="362131"/>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4" name="Freeform 8"/>
          <p:cNvSpPr/>
          <p:nvPr userDrawn="1"/>
        </p:nvSpPr>
        <p:spPr bwMode="auto">
          <a:xfrm>
            <a:off x="215173" y="813263"/>
            <a:ext cx="294955" cy="376149"/>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5" name="Freeform 9"/>
          <p:cNvSpPr/>
          <p:nvPr userDrawn="1"/>
        </p:nvSpPr>
        <p:spPr bwMode="auto">
          <a:xfrm>
            <a:off x="113631" y="738501"/>
            <a:ext cx="336056" cy="394840"/>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6" name="Freeform 10"/>
          <p:cNvSpPr/>
          <p:nvPr userDrawn="1"/>
        </p:nvSpPr>
        <p:spPr bwMode="auto">
          <a:xfrm>
            <a:off x="331221" y="595984"/>
            <a:ext cx="253855" cy="221952"/>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pic>
        <p:nvPicPr>
          <p:cNvPr id="27" name="图片 26"/>
          <p:cNvPicPr>
            <a:picLocks noChangeAspect="1"/>
          </p:cNvPicPr>
          <p:nvPr userDrawn="1"/>
        </p:nvPicPr>
        <p:blipFill>
          <a:blip r:embed="rId12"/>
          <a:stretch>
            <a:fillRect/>
          </a:stretch>
        </p:blipFill>
        <p:spPr>
          <a:xfrm>
            <a:off x="9179875" y="6010884"/>
            <a:ext cx="3012125" cy="958863"/>
          </a:xfrm>
          <a:prstGeom prst="rect">
            <a:avLst/>
          </a:prstGeom>
        </p:spPr>
      </p:pic>
      <p:grpSp>
        <p:nvGrpSpPr>
          <p:cNvPr id="11" name="组合 10"/>
          <p:cNvGrpSpPr/>
          <p:nvPr userDrawn="1"/>
        </p:nvGrpSpPr>
        <p:grpSpPr>
          <a:xfrm>
            <a:off x="-142696" y="5092673"/>
            <a:ext cx="1597585" cy="2322703"/>
            <a:chOff x="-198753" y="5383535"/>
            <a:chExt cx="1597585" cy="1654170"/>
          </a:xfrm>
        </p:grpSpPr>
        <p:sp>
          <p:nvSpPr>
            <p:cNvPr id="28" name="Freeform 3"/>
            <p:cNvSpPr/>
            <p:nvPr userDrawn="1"/>
          </p:nvSpPr>
          <p:spPr bwMode="gray">
            <a:xfrm>
              <a:off x="-42619" y="5383535"/>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1" name="Picture 32" descr="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20760000" flipH="1">
              <a:off x="-198753" y="566610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userDrawn="1"/>
        </p:nvGrpSpPr>
        <p:grpSpPr>
          <a:xfrm>
            <a:off x="7086600" y="-418675"/>
            <a:ext cx="5105400" cy="2013202"/>
            <a:chOff x="7086600" y="-418675"/>
            <a:chExt cx="5105400" cy="2013202"/>
          </a:xfrm>
        </p:grpSpPr>
        <p:grpSp>
          <p:nvGrpSpPr>
            <p:cNvPr id="9" name="组合 8"/>
            <p:cNvGrpSpPr/>
            <p:nvPr userDrawn="1"/>
          </p:nvGrpSpPr>
          <p:grpSpPr>
            <a:xfrm>
              <a:off x="7086600" y="-400961"/>
              <a:ext cx="5105400" cy="1995488"/>
              <a:chOff x="7083425" y="-381000"/>
              <a:chExt cx="5105400" cy="1995488"/>
            </a:xfrm>
          </p:grpSpPr>
          <p:sp>
            <p:nvSpPr>
              <p:cNvPr id="29" name="Freeform 29"/>
              <p:cNvSpPr/>
              <p:nvPr userDrawn="1"/>
            </p:nvSpPr>
            <p:spPr bwMode="gray">
              <a:xfrm>
                <a:off x="7083425" y="0"/>
                <a:ext cx="5105400" cy="739775"/>
              </a:xfrm>
              <a:custGeom>
                <a:avLst/>
                <a:gdLst>
                  <a:gd name="T0" fmla="*/ 5105400 w 3130"/>
                  <a:gd name="T1" fmla="*/ 739775 h 453"/>
                  <a:gd name="T2" fmla="*/ 5105400 w 3130"/>
                  <a:gd name="T3" fmla="*/ 0 h 453"/>
                  <a:gd name="T4" fmla="*/ 0 w 3130"/>
                  <a:gd name="T5" fmla="*/ 0 h 453"/>
                  <a:gd name="T6" fmla="*/ 5105400 w 3130"/>
                  <a:gd name="T7" fmla="*/ 739775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rgbClr val="FFC31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0" name="Picture 31" descr="water"/>
              <p:cNvPicPr>
                <a:picLocks noChangeAspect="1" noChangeArrowheads="1"/>
              </p:cNvPicPr>
              <p:nvPr userDrawn="1"/>
            </p:nvPicPr>
            <p:blipFill>
              <a:blip r:embed="rId14">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32" descr="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20760000" flipH="1">
              <a:off x="8378726" y="-41867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组合 36"/>
          <p:cNvGrpSpPr/>
          <p:nvPr userDrawn="1"/>
        </p:nvGrpSpPr>
        <p:grpSpPr>
          <a:xfrm flipH="1">
            <a:off x="7868909" y="6254755"/>
            <a:ext cx="1642737" cy="870707"/>
            <a:chOff x="-4763" y="5500688"/>
            <a:chExt cx="1441451" cy="1604960"/>
          </a:xfrm>
        </p:grpSpPr>
        <p:sp>
          <p:nvSpPr>
            <p:cNvPr id="38" name="Freeform 3"/>
            <p:cNvSpPr/>
            <p:nvPr userDrawn="1"/>
          </p:nvSpPr>
          <p:spPr bwMode="gray">
            <a:xfrm>
              <a:off x="-4763" y="5500688"/>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9" name="Picture 32" descr="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20760000" flipH="1">
              <a:off x="0" y="5734048"/>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userDrawn="1"/>
        </p:nvGrpSpPr>
        <p:grpSpPr>
          <a:xfrm>
            <a:off x="8610600" y="6260133"/>
            <a:ext cx="1859730" cy="870380"/>
            <a:chOff x="8520164" y="6161091"/>
            <a:chExt cx="1859730" cy="870380"/>
          </a:xfrm>
        </p:grpSpPr>
        <p:sp>
          <p:nvSpPr>
            <p:cNvPr id="41" name="Freeform 3"/>
            <p:cNvSpPr/>
            <p:nvPr userDrawn="1"/>
          </p:nvSpPr>
          <p:spPr bwMode="gray">
            <a:xfrm flipH="1">
              <a:off x="8520164" y="6161091"/>
              <a:ext cx="1533460" cy="709615"/>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42" name="Picture 32" descr="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840000">
              <a:off x="9089720" y="6261599"/>
              <a:ext cx="1290174" cy="76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水印"/>
          <p:cNvPicPr>
            <a:picLocks noChangeAspect="1"/>
          </p:cNvPicPr>
          <p:nvPr userDrawn="1"/>
        </p:nvPicPr>
        <p:blipFill>
          <a:blip r:embed="rId1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4" Type="http://schemas.openxmlformats.org/officeDocument/2006/relationships/slideLayout" Target="../slideLayouts/slideLayout2.xml"/><Relationship Id="rId23" Type="http://schemas.openxmlformats.org/officeDocument/2006/relationships/image" Target="../media/image7.png"/><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57282" y="991695"/>
            <a:ext cx="8587601" cy="5293757"/>
          </a:xfrm>
          <a:prstGeom prst="rect">
            <a:avLst/>
          </a:prstGeom>
          <a:noFill/>
        </p:spPr>
        <p:txBody>
          <a:bodyPr wrap="square">
            <a:spAutoFit/>
          </a:bodyPr>
          <a:lstStyle/>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Lily had the whole weekend  to work on the her </a:t>
            </a:r>
            <a:r>
              <a:rPr lang="en-US" altLang="zh-CN" sz="24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project</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but she could not </a:t>
            </a:r>
            <a:r>
              <a:rPr lang="en-US" altLang="zh-CN" sz="24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think of </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anything to do. On Monday, Lily felt frightened, so after school Lily asked </a:t>
            </a:r>
            <a:r>
              <a:rPr lang="en-US" altLang="zh-CN" sz="2400" b="1" kern="1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Clay if she could write an art paper instead of doing an art project.</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r>
              <a:rPr lang="en-US" altLang="zh-CN" sz="2200" b="1" kern="100" dirty="0">
                <a:solidFill>
                  <a:prstClr val="black"/>
                </a:solidFill>
                <a:latin typeface="Times New Roman" panose="02020603050405020304" pitchFamily="18" charset="0"/>
                <a:cs typeface="Times New Roman" panose="02020603050405020304" pitchFamily="18" charset="0"/>
              </a:rPr>
              <a:t> “I understand this project scared you, Lily,” </a:t>
            </a:r>
            <a:r>
              <a:rPr lang="en-US" altLang="zh-CN" sz="2200" b="1" kern="100" dirty="0" err="1">
                <a:solidFill>
                  <a:prstClr val="black"/>
                </a:solidFill>
                <a:latin typeface="Times New Roman" panose="02020603050405020304" pitchFamily="18" charset="0"/>
                <a:cs typeface="Times New Roman" panose="02020603050405020304" pitchFamily="18" charset="0"/>
              </a:rPr>
              <a:t>Ms</a:t>
            </a:r>
            <a:r>
              <a:rPr lang="en-US" altLang="zh-CN" sz="2200" b="1" kern="100" dirty="0">
                <a:solidFill>
                  <a:prstClr val="black"/>
                </a:solidFill>
                <a:latin typeface="Times New Roman" panose="02020603050405020304" pitchFamily="18" charset="0"/>
                <a:cs typeface="Times New Roman" panose="02020603050405020304" pitchFamily="18" charset="0"/>
              </a:rPr>
              <a:t> Clay said. “Just remember, you can create any kind of art you want.” </a:t>
            </a:r>
            <a:r>
              <a:rPr lang="en-US" altLang="zh-CN" sz="2200" b="1" kern="100" dirty="0" err="1">
                <a:solidFill>
                  <a:prstClr val="black"/>
                </a:solidFill>
                <a:latin typeface="Times New Roman" panose="02020603050405020304" pitchFamily="18" charset="0"/>
                <a:cs typeface="Times New Roman" panose="02020603050405020304" pitchFamily="18" charset="0"/>
              </a:rPr>
              <a:t>Ms</a:t>
            </a:r>
            <a:r>
              <a:rPr lang="en-US" altLang="zh-CN" sz="2200" b="1" kern="100" dirty="0">
                <a:solidFill>
                  <a:prstClr val="black"/>
                </a:solidFill>
                <a:latin typeface="Times New Roman" panose="02020603050405020304" pitchFamily="18" charset="0"/>
                <a:cs typeface="Times New Roman" panose="02020603050405020304" pitchFamily="18" charset="0"/>
              </a:rPr>
              <a:t> Clay </a:t>
            </a:r>
            <a:r>
              <a:rPr lang="en-US" altLang="zh-CN" sz="2200" b="1" u="sng" kern="100" dirty="0">
                <a:solidFill>
                  <a:prstClr val="black"/>
                </a:solidFill>
                <a:latin typeface="Times New Roman" panose="02020603050405020304" pitchFamily="18" charset="0"/>
                <a:cs typeface="Times New Roman" panose="02020603050405020304" pitchFamily="18" charset="0"/>
              </a:rPr>
              <a:t>smiled at </a:t>
            </a:r>
            <a:r>
              <a:rPr lang="en-US" altLang="zh-CN" sz="2200" b="1" kern="100" dirty="0">
                <a:solidFill>
                  <a:prstClr val="black"/>
                </a:solidFill>
                <a:latin typeface="Times New Roman" panose="02020603050405020304" pitchFamily="18" charset="0"/>
                <a:cs typeface="Times New Roman" panose="02020603050405020304" pitchFamily="18" charset="0"/>
              </a:rPr>
              <a:t>her. “Art is a person’s way of expressing his or her feelings-it isn’t always painting, drawing, or cutting. I know you will think of something very creative, and I can’t wait to see it.”</a:t>
            </a:r>
            <a:endParaRPr lang="en-US" altLang="zh-CN" sz="2200" b="1" kern="100" dirty="0">
              <a:solidFill>
                <a:prstClr val="black"/>
              </a:solidFill>
              <a:latin typeface="Times New Roman" panose="02020603050405020304" pitchFamily="18" charset="0"/>
              <a:cs typeface="Times New Roman" panose="02020603050405020304" pitchFamily="18" charset="0"/>
            </a:endParaRPr>
          </a:p>
          <a:p>
            <a:pPr lvl="0" algn="just"/>
            <a:r>
              <a:rPr lang="en-US" altLang="zh-CN" sz="2200" b="1" kern="100" dirty="0">
                <a:solidFill>
                  <a:prstClr val="black"/>
                </a:solidFill>
                <a:latin typeface="Times New Roman" panose="02020603050405020304" pitchFamily="18" charset="0"/>
                <a:cs typeface="Times New Roman" panose="02020603050405020304" pitchFamily="18" charset="0"/>
              </a:rPr>
              <a:t>      When Lily arrived home, she took out a piece of </a:t>
            </a:r>
            <a:r>
              <a:rPr lang="en-US" altLang="zh-CN" sz="2200" b="1" u="sng" kern="100" dirty="0">
                <a:solidFill>
                  <a:prstClr val="black"/>
                </a:solidFill>
                <a:latin typeface="Times New Roman" panose="02020603050405020304" pitchFamily="18" charset="0"/>
                <a:cs typeface="Times New Roman" panose="02020603050405020304" pitchFamily="18" charset="0"/>
              </a:rPr>
              <a:t>paper</a:t>
            </a:r>
            <a:r>
              <a:rPr lang="en-US" altLang="zh-CN" sz="2200" b="1" kern="100" dirty="0">
                <a:solidFill>
                  <a:prstClr val="black"/>
                </a:solidFill>
                <a:latin typeface="Times New Roman" panose="02020603050405020304" pitchFamily="18" charset="0"/>
                <a:cs typeface="Times New Roman" panose="02020603050405020304" pitchFamily="18" charset="0"/>
              </a:rPr>
              <a:t> and a pencil. She remembered </a:t>
            </a:r>
            <a:r>
              <a:rPr lang="en-US" altLang="zh-CN" sz="2200" b="1" kern="100" dirty="0" err="1">
                <a:solidFill>
                  <a:prstClr val="black"/>
                </a:solidFill>
                <a:latin typeface="Times New Roman" panose="02020603050405020304" pitchFamily="18" charset="0"/>
                <a:cs typeface="Times New Roman" panose="02020603050405020304" pitchFamily="18" charset="0"/>
              </a:rPr>
              <a:t>Ms</a:t>
            </a:r>
            <a:r>
              <a:rPr lang="en-US" altLang="zh-CN" sz="2200" b="1" kern="100" dirty="0">
                <a:solidFill>
                  <a:prstClr val="black"/>
                </a:solidFill>
                <a:latin typeface="Times New Roman" panose="02020603050405020304" pitchFamily="18" charset="0"/>
                <a:cs typeface="Times New Roman" panose="02020603050405020304" pitchFamily="18" charset="0"/>
              </a:rPr>
              <a:t> Clay’s words. “Art is a person’s way  of expressing his or her feelings.” Lily wrote the word “terrified” on her paper. She crumpled(</a:t>
            </a:r>
            <a:r>
              <a:rPr lang="zh-CN" altLang="en-US" sz="2200" b="1" kern="100" dirty="0">
                <a:solidFill>
                  <a:prstClr val="black"/>
                </a:solidFill>
                <a:latin typeface="Times New Roman" panose="02020603050405020304" pitchFamily="18" charset="0"/>
                <a:cs typeface="Times New Roman" panose="02020603050405020304" pitchFamily="18" charset="0"/>
              </a:rPr>
              <a:t>揉皱）</a:t>
            </a:r>
            <a:r>
              <a:rPr lang="en-US" altLang="zh-CN" sz="2200" b="1" kern="100" dirty="0">
                <a:solidFill>
                  <a:prstClr val="black"/>
                </a:solidFill>
                <a:latin typeface="Times New Roman" panose="02020603050405020304" pitchFamily="18" charset="0"/>
                <a:cs typeface="Times New Roman" panose="02020603050405020304" pitchFamily="18" charset="0"/>
              </a:rPr>
              <a:t>the paper and threw it to the side of her desk.</a:t>
            </a:r>
            <a:endParaRPr lang="en-US" altLang="zh-CN" sz="2200" b="1" kern="100" dirty="0">
              <a:solidFill>
                <a:prstClr val="black"/>
              </a:solidFill>
              <a:latin typeface="Times New Roman" panose="02020603050405020304" pitchFamily="18" charset="0"/>
              <a:cs typeface="Times New Roman" panose="02020603050405020304" pitchFamily="18" charset="0"/>
            </a:endParaRPr>
          </a:p>
          <a:p>
            <a:pPr lvl="0" algn="just"/>
            <a:r>
              <a:rPr lang="en-US" altLang="zh-CN" sz="2200" b="1" kern="100" dirty="0">
                <a:solidFill>
                  <a:prstClr val="black"/>
                </a:solidFill>
                <a:latin typeface="Times New Roman" panose="02020603050405020304" pitchFamily="18" charset="0"/>
                <a:cs typeface="Times New Roman" panose="02020603050405020304" pitchFamily="18" charset="0"/>
              </a:rPr>
              <a:t>     Then Lily stared at the </a:t>
            </a:r>
            <a:r>
              <a:rPr lang="en-US" altLang="zh-CN" sz="2200" b="1" u="sng" kern="100" dirty="0">
                <a:solidFill>
                  <a:prstClr val="black"/>
                </a:solidFill>
                <a:latin typeface="Times New Roman" panose="02020603050405020304" pitchFamily="18" charset="0"/>
                <a:cs typeface="Times New Roman" panose="02020603050405020304" pitchFamily="18" charset="0"/>
              </a:rPr>
              <a:t>crumpled</a:t>
            </a:r>
            <a:r>
              <a:rPr lang="en-US" altLang="zh-CN" sz="2200" b="1" kern="100" dirty="0">
                <a:solidFill>
                  <a:prstClr val="black"/>
                </a:solidFill>
                <a:latin typeface="Times New Roman" panose="02020603050405020304" pitchFamily="18" charset="0"/>
                <a:cs typeface="Times New Roman" panose="02020603050405020304" pitchFamily="18" charset="0"/>
              </a:rPr>
              <a:t> ball. Suddenly an idea </a:t>
            </a:r>
            <a:r>
              <a:rPr lang="en-US" altLang="zh-CN" sz="2200" b="1" u="sng" kern="100" dirty="0">
                <a:solidFill>
                  <a:prstClr val="black"/>
                </a:solidFill>
                <a:latin typeface="Times New Roman" panose="02020603050405020304" pitchFamily="18" charset="0"/>
                <a:cs typeface="Times New Roman" panose="02020603050405020304" pitchFamily="18" charset="0"/>
              </a:rPr>
              <a:t>struck</a:t>
            </a:r>
            <a:r>
              <a:rPr lang="en-US" altLang="zh-CN" sz="2200" b="1" kern="100" dirty="0">
                <a:solidFill>
                  <a:prstClr val="black"/>
                </a:solidFill>
                <a:latin typeface="Times New Roman" panose="02020603050405020304" pitchFamily="18" charset="0"/>
                <a:cs typeface="Times New Roman" panose="02020603050405020304" pitchFamily="18" charset="0"/>
              </a:rPr>
              <a:t> her.</a:t>
            </a:r>
            <a:endParaRPr lang="en-US" altLang="zh-CN" sz="20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11676" y="18672"/>
            <a:ext cx="11460854"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3092039" y="255578"/>
            <a:ext cx="8231635" cy="430887"/>
          </a:xfrm>
          <a:prstGeom prst="rect">
            <a:avLst/>
          </a:prstGeom>
          <a:noFill/>
        </p:spPr>
        <p:txBody>
          <a:bodyPr wrap="square" rtlCol="0">
            <a:spAutoFit/>
          </a:bodyPr>
          <a:lstStyle/>
          <a:p>
            <a:pPr defTabSz="1219200"/>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为思维逻辑发展指明方向（回找伏笔）</a:t>
            </a:r>
            <a:endPar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 name="右大括号 10"/>
          <p:cNvSpPr/>
          <p:nvPr/>
        </p:nvSpPr>
        <p:spPr>
          <a:xfrm>
            <a:off x="8456588" y="1279218"/>
            <a:ext cx="507361" cy="2548520"/>
          </a:xfrm>
          <a:prstGeom prst="rightBrace">
            <a:avLst>
              <a:gd name="adj1" fmla="val 8333"/>
              <a:gd name="adj2" fmla="val 50000"/>
            </a:avLst>
          </a:prstGeom>
          <a:ln w="47625"/>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9245704" y="1595211"/>
            <a:ext cx="2663157" cy="1569660"/>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故事经过：</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en-US" altLang="zh-CN" sz="2400" b="1" dirty="0"/>
              <a:t>Lily</a:t>
            </a:r>
            <a:r>
              <a:rPr lang="zh-CN" altLang="en-US" sz="2400" b="1" dirty="0"/>
              <a:t>想不出创作的艺术作品，请求换写作，老师鼓励</a:t>
            </a:r>
            <a:endParaRPr lang="zh-CN" altLang="en-US" sz="2400" b="1" dirty="0"/>
          </a:p>
        </p:txBody>
      </p:sp>
      <p:sp>
        <p:nvSpPr>
          <p:cNvPr id="13" name="文本框 12"/>
          <p:cNvSpPr txBox="1"/>
          <p:nvPr/>
        </p:nvSpPr>
        <p:spPr>
          <a:xfrm>
            <a:off x="9245704" y="4505241"/>
            <a:ext cx="2643283" cy="1569660"/>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故事发展：</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en-US" altLang="zh-CN" sz="2400" b="1" dirty="0"/>
              <a:t>Lily</a:t>
            </a:r>
            <a:r>
              <a:rPr lang="zh-CN" altLang="en-US" sz="2400" b="1" dirty="0"/>
              <a:t>想到老师的鼓励和指引，想到了特别的主意。</a:t>
            </a:r>
            <a:endParaRPr lang="en-US" altLang="zh-CN" sz="2400" b="1" dirty="0"/>
          </a:p>
        </p:txBody>
      </p:sp>
      <p:sp>
        <p:nvSpPr>
          <p:cNvPr id="14" name="右大括号 13"/>
          <p:cNvSpPr/>
          <p:nvPr/>
        </p:nvSpPr>
        <p:spPr>
          <a:xfrm>
            <a:off x="8655209" y="4405911"/>
            <a:ext cx="308740" cy="1977656"/>
          </a:xfrm>
          <a:prstGeom prst="rightBrace">
            <a:avLst>
              <a:gd name="adj1" fmla="val 8333"/>
              <a:gd name="adj2" fmla="val 48958"/>
            </a:avLst>
          </a:prstGeom>
          <a:ln w="47625"/>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grpSp>
        <p:nvGrpSpPr>
          <p:cNvPr id="21" name="组合 20"/>
          <p:cNvGrpSpPr/>
          <p:nvPr/>
        </p:nvGrpSpPr>
        <p:grpSpPr>
          <a:xfrm>
            <a:off x="660476" y="156314"/>
            <a:ext cx="2366193" cy="598475"/>
            <a:chOff x="0" y="45932"/>
            <a:chExt cx="2955713" cy="730673"/>
          </a:xfrm>
        </p:grpSpPr>
        <p:grpSp>
          <p:nvGrpSpPr>
            <p:cNvPr id="20" name="组合 19"/>
            <p:cNvGrpSpPr/>
            <p:nvPr/>
          </p:nvGrpSpPr>
          <p:grpSpPr>
            <a:xfrm>
              <a:off x="0" y="45932"/>
              <a:ext cx="2955713" cy="730673"/>
              <a:chOff x="0" y="45932"/>
              <a:chExt cx="2955713" cy="730673"/>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65866" y="12805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322436" y="147909"/>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矩形 14"/>
          <p:cNvSpPr/>
          <p:nvPr/>
        </p:nvSpPr>
        <p:spPr>
          <a:xfrm>
            <a:off x="1631780" y="4310218"/>
            <a:ext cx="4074574" cy="830997"/>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Lily’s emotion</a:t>
            </a:r>
            <a:r>
              <a:rPr lang="zh-CN" altLang="en-US"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terrified</a:t>
            </a:r>
            <a:r>
              <a:rPr lang="zh-CN" altLang="en-US"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expecting</a:t>
            </a:r>
            <a:endParaRPr lang="zh-CN" altLang="en-US"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endParaRPr>
          </a:p>
        </p:txBody>
      </p:sp>
      <p:sp>
        <p:nvSpPr>
          <p:cNvPr id="16" name="矩形 15"/>
          <p:cNvSpPr/>
          <p:nvPr/>
        </p:nvSpPr>
        <p:spPr>
          <a:xfrm>
            <a:off x="1631780" y="1672155"/>
            <a:ext cx="4074574" cy="707886"/>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Lily’s Emotion</a:t>
            </a:r>
            <a:r>
              <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frightened</a:t>
            </a:r>
            <a:r>
              <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 </a:t>
            </a: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scared</a:t>
            </a:r>
            <a:endPar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770" decel="100000"/>
                                        <p:tgtEl>
                                          <p:spTgt spid="16"/>
                                        </p:tgtEl>
                                      </p:cBhvr>
                                    </p:animEffect>
                                    <p:animScale>
                                      <p:cBhvr>
                                        <p:cTn id="44" dur="770" decel="100000"/>
                                        <p:tgtEl>
                                          <p:spTgt spid="16"/>
                                        </p:tgtEl>
                                      </p:cBhvr>
                                      <p:from x="10000" y="10000"/>
                                      <p:to x="200000" y="450000"/>
                                    </p:animScale>
                                    <p:animScale>
                                      <p:cBhvr>
                                        <p:cTn id="45" dur="1230" accel="100000" fill="hold">
                                          <p:stCondLst>
                                            <p:cond delay="770"/>
                                          </p:stCondLst>
                                        </p:cTn>
                                        <p:tgtEl>
                                          <p:spTgt spid="16"/>
                                        </p:tgtEl>
                                      </p:cBhvr>
                                      <p:from x="200000" y="450000"/>
                                      <p:to x="100000" y="100000"/>
                                    </p:animScale>
                                    <p:set>
                                      <p:cBhvr>
                                        <p:cTn id="46" dur="770" fill="hold"/>
                                        <p:tgtEl>
                                          <p:spTgt spid="16"/>
                                        </p:tgtEl>
                                        <p:attrNameLst>
                                          <p:attrName>ppt_x</p:attrName>
                                        </p:attrNameLst>
                                      </p:cBhvr>
                                      <p:to>
                                        <p:strVal val="(0.5)"/>
                                      </p:to>
                                    </p:set>
                                    <p:anim from="(0.5)" to="(#ppt_x)" calcmode="lin" valueType="num">
                                      <p:cBhvr>
                                        <p:cTn id="47" dur="1230" accel="100000" fill="hold">
                                          <p:stCondLst>
                                            <p:cond delay="770"/>
                                          </p:stCondLst>
                                        </p:cTn>
                                        <p:tgtEl>
                                          <p:spTgt spid="16"/>
                                        </p:tgtEl>
                                        <p:attrNameLst>
                                          <p:attrName>ppt_x</p:attrName>
                                        </p:attrNameLst>
                                      </p:cBhvr>
                                    </p:anim>
                                    <p:set>
                                      <p:cBhvr>
                                        <p:cTn id="48" dur="770" fill="hold"/>
                                        <p:tgtEl>
                                          <p:spTgt spid="16"/>
                                        </p:tgtEl>
                                        <p:attrNameLst>
                                          <p:attrName>ppt_y</p:attrName>
                                        </p:attrNameLst>
                                      </p:cBhvr>
                                      <p:to>
                                        <p:strVal val="(#ppt_y+0.4)"/>
                                      </p:to>
                                    </p:set>
                                    <p:anim from="(#ppt_y+0.4)" to="(#ppt_y)" calcmode="lin" valueType="num">
                                      <p:cBhvr>
                                        <p:cTn id="49" dur="1230" accel="100000" fill="hold">
                                          <p:stCondLst>
                                            <p:cond delay="770"/>
                                          </p:stCondLst>
                                        </p:cTn>
                                        <p:tgtEl>
                                          <p:spTgt spid="16"/>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770" decel="100000"/>
                                        <p:tgtEl>
                                          <p:spTgt spid="15"/>
                                        </p:tgtEl>
                                      </p:cBhvr>
                                    </p:animEffect>
                                    <p:animScale>
                                      <p:cBhvr>
                                        <p:cTn id="55" dur="770" decel="100000"/>
                                        <p:tgtEl>
                                          <p:spTgt spid="15"/>
                                        </p:tgtEl>
                                      </p:cBhvr>
                                      <p:from x="10000" y="10000"/>
                                      <p:to x="200000" y="450000"/>
                                    </p:animScale>
                                    <p:animScale>
                                      <p:cBhvr>
                                        <p:cTn id="56" dur="1230" accel="100000" fill="hold">
                                          <p:stCondLst>
                                            <p:cond delay="770"/>
                                          </p:stCondLst>
                                        </p:cTn>
                                        <p:tgtEl>
                                          <p:spTgt spid="15"/>
                                        </p:tgtEl>
                                      </p:cBhvr>
                                      <p:from x="200000" y="450000"/>
                                      <p:to x="100000" y="100000"/>
                                    </p:animScale>
                                    <p:set>
                                      <p:cBhvr>
                                        <p:cTn id="57" dur="770" fill="hold"/>
                                        <p:tgtEl>
                                          <p:spTgt spid="15"/>
                                        </p:tgtEl>
                                        <p:attrNameLst>
                                          <p:attrName>ppt_x</p:attrName>
                                        </p:attrNameLst>
                                      </p:cBhvr>
                                      <p:to>
                                        <p:strVal val="(0.5)"/>
                                      </p:to>
                                    </p:set>
                                    <p:anim from="(0.5)" to="(#ppt_x)" calcmode="lin" valueType="num">
                                      <p:cBhvr>
                                        <p:cTn id="58" dur="1230" accel="100000" fill="hold">
                                          <p:stCondLst>
                                            <p:cond delay="770"/>
                                          </p:stCondLst>
                                        </p:cTn>
                                        <p:tgtEl>
                                          <p:spTgt spid="15"/>
                                        </p:tgtEl>
                                        <p:attrNameLst>
                                          <p:attrName>ppt_x</p:attrName>
                                        </p:attrNameLst>
                                      </p:cBhvr>
                                    </p:anim>
                                    <p:set>
                                      <p:cBhvr>
                                        <p:cTn id="59" dur="770" fill="hold"/>
                                        <p:tgtEl>
                                          <p:spTgt spid="15"/>
                                        </p:tgtEl>
                                        <p:attrNameLst>
                                          <p:attrName>ppt_y</p:attrName>
                                        </p:attrNameLst>
                                      </p:cBhvr>
                                      <p:to>
                                        <p:strVal val="(#ppt_y+0.4)"/>
                                      </p:to>
                                    </p:set>
                                    <p:anim from="(#ppt_y+0.4)" to="(#ppt_y)" calcmode="lin" valueType="num">
                                      <p:cBhvr>
                                        <p:cTn id="60"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1" grpId="0" animBg="1"/>
      <p:bldP spid="12" grpId="0" animBg="1"/>
      <p:bldP spid="13" grpId="0" animBg="1"/>
      <p:bldP spid="14" grpId="0" animBg="1"/>
      <p:bldP spid="15" grpId="0" bldLvl="0" animBg="1"/>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3327" y="3995804"/>
            <a:ext cx="5776453" cy="523220"/>
          </a:xfrm>
          <a:prstGeom prst="rect">
            <a:avLst/>
          </a:prstGeom>
          <a:noFill/>
        </p:spPr>
        <p:txBody>
          <a:bodyPr wrap="none" rtlCol="0" anchor="t">
            <a:spAutoFit/>
          </a:bodyPr>
          <a:lstStyle/>
          <a:p>
            <a:pPr marL="0" indent="0">
              <a:buNone/>
            </a:pPr>
            <a:r>
              <a:rPr lang="en-US" altLang="zh-CN" sz="2800" b="1" dirty="0">
                <a:latin typeface="微软雅黑" panose="020B0503020204020204" pitchFamily="34" charset="-122"/>
                <a:ea typeface="微软雅黑" panose="020B0503020204020204" pitchFamily="34" charset="-122"/>
                <a:sym typeface="+mn-ea"/>
              </a:rPr>
              <a:t>What's the theme of the story?</a:t>
            </a:r>
            <a:endParaRPr lang="en-US" altLang="zh-CN" sz="2800" b="1"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595570" y="1929322"/>
            <a:ext cx="10835596" cy="1692771"/>
          </a:xfrm>
          <a:prstGeom prst="rect">
            <a:avLst/>
          </a:prstGeom>
          <a:noFill/>
        </p:spPr>
        <p:txBody>
          <a:bodyPr wrap="square" rtlCol="0">
            <a:spAutoFit/>
          </a:bodyPr>
          <a:lstStyle/>
          <a:p>
            <a:r>
              <a:rPr lang="en-US" altLang="zh-CN" sz="2600" b="1" dirty="0">
                <a:solidFill>
                  <a:srgbClr val="900E2A"/>
                </a:solidFill>
                <a:effectLst>
                  <a:outerShdw blurRad="38100" dist="38100" dir="2700000" algn="tl">
                    <a:srgbClr val="000000">
                      <a:alpha val="43137"/>
                    </a:srgbClr>
                  </a:outerShdw>
                </a:effectLst>
              </a:rPr>
              <a:t>     The story is about a young girl who feared art – drawing, painting and cutting. She changed herself from her initial fear to the acceptance of her schoolmates and her art teacher, gaining confidence and award with her own created artwork. </a:t>
            </a:r>
            <a:endParaRPr lang="en-US" altLang="zh-CN" sz="2600" b="1" dirty="0">
              <a:solidFill>
                <a:srgbClr val="900E2A"/>
              </a:solidFill>
              <a:effectLst>
                <a:outerShdw blurRad="38100" dist="38100" dir="2700000" algn="tl">
                  <a:srgbClr val="000000">
                    <a:alpha val="43137"/>
                  </a:srgbClr>
                </a:outerShdw>
              </a:effectLst>
            </a:endParaRPr>
          </a:p>
        </p:txBody>
      </p:sp>
      <p:sp>
        <p:nvSpPr>
          <p:cNvPr id="5" name="文本框 4"/>
          <p:cNvSpPr txBox="1"/>
          <p:nvPr/>
        </p:nvSpPr>
        <p:spPr>
          <a:xfrm>
            <a:off x="692790" y="1181137"/>
            <a:ext cx="6390404" cy="523220"/>
          </a:xfrm>
          <a:prstGeom prst="rect">
            <a:avLst/>
          </a:prstGeom>
          <a:noFill/>
        </p:spPr>
        <p:txBody>
          <a:bodyPr wrap="none" rtlCol="0" anchor="t">
            <a:spAutoFit/>
          </a:bodyPr>
          <a:lstStyle/>
          <a:p>
            <a:pPr marL="0" indent="0">
              <a:buNone/>
            </a:pPr>
            <a:r>
              <a:rPr lang="en-US" altLang="zh-CN" sz="2800" b="1" dirty="0">
                <a:latin typeface="微软雅黑" panose="020B0503020204020204" pitchFamily="34" charset="-122"/>
                <a:ea typeface="微软雅黑" panose="020B0503020204020204" pitchFamily="34" charset="-122"/>
                <a:sym typeface="+mn-ea"/>
              </a:rPr>
              <a:t>What's the main idea of the story?</a:t>
            </a:r>
            <a:endParaRPr lang="en-US" altLang="zh-CN" sz="2800" b="1" dirty="0">
              <a:latin typeface="微软雅黑" panose="020B0503020204020204" pitchFamily="34" charset="-122"/>
              <a:ea typeface="微软雅黑" panose="020B0503020204020204" pitchFamily="34" charset="-122"/>
              <a:sym typeface="+mn-ea"/>
            </a:endParaRPr>
          </a:p>
        </p:txBody>
      </p:sp>
      <p:sp>
        <p:nvSpPr>
          <p:cNvPr id="6" name="圆角矩形 5"/>
          <p:cNvSpPr/>
          <p:nvPr/>
        </p:nvSpPr>
        <p:spPr>
          <a:xfrm>
            <a:off x="692790" y="4789588"/>
            <a:ext cx="10976063" cy="1154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b="1" dirty="0">
                <a:solidFill>
                  <a:srgbClr val="0000FF"/>
                </a:solidFill>
              </a:rPr>
              <a:t>Art can be expressed in many ways, art is a form to convey one’s feelings. Only if one has confidence and thought to create his own artwork, he will achieve what he or she wants.</a:t>
            </a:r>
            <a:endParaRPr lang="zh-CN" altLang="en-US" sz="2400" b="1" dirty="0">
              <a:solidFill>
                <a:srgbClr val="0000FF"/>
              </a:solidFill>
            </a:endParaRPr>
          </a:p>
        </p:txBody>
      </p:sp>
      <p:grpSp>
        <p:nvGrpSpPr>
          <p:cNvPr id="17" name="组合 16"/>
          <p:cNvGrpSpPr/>
          <p:nvPr/>
        </p:nvGrpSpPr>
        <p:grpSpPr>
          <a:xfrm>
            <a:off x="476033" y="130093"/>
            <a:ext cx="12127744" cy="750978"/>
            <a:chOff x="547872" y="101531"/>
            <a:chExt cx="12127744" cy="750978"/>
          </a:xfrm>
        </p:grpSpPr>
        <p:grpSp>
          <p:nvGrpSpPr>
            <p:cNvPr id="16" name="组合 15"/>
            <p:cNvGrpSpPr/>
            <p:nvPr/>
          </p:nvGrpSpPr>
          <p:grpSpPr>
            <a:xfrm>
              <a:off x="547872" y="101531"/>
              <a:ext cx="11396880" cy="750978"/>
              <a:chOff x="506776" y="144136"/>
              <a:chExt cx="11396880" cy="750978"/>
            </a:xfrm>
          </p:grpSpPr>
          <p:sp>
            <p:nvSpPr>
              <p:cNvPr id="8" name="矩形 7"/>
              <p:cNvSpPr/>
              <p:nvPr/>
            </p:nvSpPr>
            <p:spPr>
              <a:xfrm>
                <a:off x="506776" y="144136"/>
                <a:ext cx="11396880" cy="750978"/>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9" name="组合 8"/>
              <p:cNvGrpSpPr/>
              <p:nvPr/>
            </p:nvGrpSpPr>
            <p:grpSpPr>
              <a:xfrm>
                <a:off x="723533" y="204249"/>
                <a:ext cx="2620169" cy="617220"/>
                <a:chOff x="84651" y="81"/>
                <a:chExt cx="2886355" cy="729"/>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4652" y="81"/>
                  <a:ext cx="1546365" cy="678"/>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205566" y="161"/>
                  <a:ext cx="581320" cy="54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3" name="直接连接符 24"/>
                <p:cNvCxnSpPr>
                  <a:cxnSpLocks noChangeShapeType="1"/>
                </p:cNvCxnSpPr>
                <p:nvPr/>
              </p:nvCxnSpPr>
              <p:spPr bwMode="auto">
                <a:xfrm>
                  <a:off x="2971006" y="194"/>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4" name="直接连接符 15"/>
                <p:cNvCxnSpPr>
                  <a:cxnSpLocks noChangeShapeType="1"/>
                </p:cNvCxnSpPr>
                <p:nvPr/>
              </p:nvCxnSpPr>
              <p:spPr bwMode="auto">
                <a:xfrm>
                  <a:off x="8465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0" name="文本框 9"/>
              <p:cNvSpPr txBox="1"/>
              <p:nvPr/>
            </p:nvSpPr>
            <p:spPr>
              <a:xfrm>
                <a:off x="1241432" y="297966"/>
                <a:ext cx="1313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文本框 14"/>
            <p:cNvSpPr txBox="1"/>
            <p:nvPr/>
          </p:nvSpPr>
          <p:spPr>
            <a:xfrm>
              <a:off x="3551939" y="252852"/>
              <a:ext cx="912367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读故事中心大意和主旨：</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main idea and theme</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5242152" y="860224"/>
            <a:ext cx="1666875" cy="519113"/>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altLang="zh-CN" sz="2800" b="1" dirty="0">
                <a:solidFill>
                  <a:srgbClr val="C00000"/>
                </a:solidFill>
                <a:latin typeface="Times New Roman" panose="02020603050405020304" pitchFamily="18" charset="0"/>
              </a:rPr>
              <a:t>Climax</a:t>
            </a:r>
            <a:endParaRPr lang="en-US" altLang="zh-CN" sz="2800" b="1" dirty="0">
              <a:solidFill>
                <a:srgbClr val="C00000"/>
              </a:solidFill>
              <a:latin typeface="Times New Roman" panose="02020603050405020304" pitchFamily="18" charset="0"/>
            </a:endParaRPr>
          </a:p>
        </p:txBody>
      </p:sp>
      <p:grpSp>
        <p:nvGrpSpPr>
          <p:cNvPr id="32" name="组合 31"/>
          <p:cNvGrpSpPr/>
          <p:nvPr/>
        </p:nvGrpSpPr>
        <p:grpSpPr>
          <a:xfrm>
            <a:off x="612902" y="-21716"/>
            <a:ext cx="10577829" cy="596296"/>
            <a:chOff x="1329919" y="288961"/>
            <a:chExt cx="10577829" cy="596296"/>
          </a:xfrm>
        </p:grpSpPr>
        <p:sp>
          <p:nvSpPr>
            <p:cNvPr id="33" name="文本框 32"/>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读主人公的情感</a:t>
              </a:r>
              <a:r>
                <a:rPr lang="en-US" altLang="zh-CN" sz="2200" dirty="0"/>
                <a:t>Read for the emotion of character</a:t>
              </a:r>
              <a:endParaRPr lang="en-US" altLang="zh-CN" sz="2200" dirty="0"/>
            </a:p>
          </p:txBody>
        </p:sp>
        <p:grpSp>
          <p:nvGrpSpPr>
            <p:cNvPr id="35" name="组合 34"/>
            <p:cNvGrpSpPr/>
            <p:nvPr/>
          </p:nvGrpSpPr>
          <p:grpSpPr>
            <a:xfrm>
              <a:off x="1329919" y="288961"/>
              <a:ext cx="2417181" cy="596296"/>
              <a:chOff x="975709" y="3879"/>
              <a:chExt cx="2417181" cy="596296"/>
            </a:xfrm>
          </p:grpSpPr>
          <p:pic>
            <p:nvPicPr>
              <p:cNvPr id="3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04</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文本框 38"/>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cxnSp>
        <p:nvCxnSpPr>
          <p:cNvPr id="74" name="直接箭头连接符 73"/>
          <p:cNvCxnSpPr/>
          <p:nvPr/>
        </p:nvCxnSpPr>
        <p:spPr>
          <a:xfrm>
            <a:off x="2918476" y="4354225"/>
            <a:ext cx="558879" cy="904353"/>
          </a:xfrm>
          <a:prstGeom prst="straightConnector1">
            <a:avLst/>
          </a:prstGeom>
          <a:noFill/>
          <a:ln w="47625" cap="flat" cmpd="sng" algn="ctr">
            <a:solidFill>
              <a:srgbClr val="FF0000"/>
            </a:solidFill>
            <a:prstDash val="sysDot"/>
            <a:tailEnd type="arrow"/>
          </a:ln>
          <a:effectLst/>
        </p:spPr>
      </p:cxnSp>
      <p:sp>
        <p:nvSpPr>
          <p:cNvPr id="75" name="TextBox 6"/>
          <p:cNvSpPr txBox="1"/>
          <p:nvPr/>
        </p:nvSpPr>
        <p:spPr>
          <a:xfrm>
            <a:off x="1774967" y="758268"/>
            <a:ext cx="3254604" cy="1200329"/>
          </a:xfrm>
          <a:prstGeom prst="rect">
            <a:avLst/>
          </a:prstGeom>
          <a:solidFill>
            <a:schemeClr val="accent4">
              <a:lumMod val="40000"/>
              <a:lumOff val="60000"/>
            </a:schemeClr>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Para. 3-4: Lily could not think of anything and asked advice from art teacher, she was encouraged by her teacher. </a:t>
            </a:r>
            <a:endParaRPr lang="en-US" altLang="zh-CN" b="1" dirty="0">
              <a:latin typeface="Calibri" panose="020F0502020204030204"/>
              <a:ea typeface="宋体" panose="02010600030101010101" pitchFamily="2" charset="-122"/>
            </a:endParaRPr>
          </a:p>
        </p:txBody>
      </p:sp>
      <p:sp>
        <p:nvSpPr>
          <p:cNvPr id="76" name="TextBox 7"/>
          <p:cNvSpPr txBox="1"/>
          <p:nvPr/>
        </p:nvSpPr>
        <p:spPr>
          <a:xfrm>
            <a:off x="9368962" y="3157646"/>
            <a:ext cx="2470489" cy="923330"/>
          </a:xfrm>
          <a:prstGeom prst="rect">
            <a:avLst/>
          </a:prstGeom>
          <a:solidFill>
            <a:schemeClr val="accent4">
              <a:lumMod val="40000"/>
              <a:lumOff val="60000"/>
            </a:schemeClr>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Continuation para.1why  not create something out of crumpled paper?</a:t>
            </a:r>
            <a:endParaRPr lang="zh-CN" altLang="en-US" b="1" dirty="0">
              <a:latin typeface="Calibri" panose="020F0502020204030204"/>
              <a:ea typeface="宋体" panose="02010600030101010101" pitchFamily="2" charset="-122"/>
            </a:endParaRPr>
          </a:p>
        </p:txBody>
      </p:sp>
      <p:grpSp>
        <p:nvGrpSpPr>
          <p:cNvPr id="77" name="组合 76"/>
          <p:cNvGrpSpPr/>
          <p:nvPr/>
        </p:nvGrpSpPr>
        <p:grpSpPr>
          <a:xfrm>
            <a:off x="2759317" y="1341937"/>
            <a:ext cx="7232754" cy="4030602"/>
            <a:chOff x="1481899" y="521659"/>
            <a:chExt cx="6887311" cy="3335675"/>
          </a:xfrm>
        </p:grpSpPr>
        <p:cxnSp>
          <p:nvCxnSpPr>
            <p:cNvPr id="78" name="直接连接符 77"/>
            <p:cNvCxnSpPr/>
            <p:nvPr/>
          </p:nvCxnSpPr>
          <p:spPr>
            <a:xfrm flipV="1">
              <a:off x="1481899" y="521659"/>
              <a:ext cx="2982330" cy="3335675"/>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79" name="直接连接符 78"/>
            <p:cNvCxnSpPr/>
            <p:nvPr/>
          </p:nvCxnSpPr>
          <p:spPr>
            <a:xfrm>
              <a:off x="4405654" y="521659"/>
              <a:ext cx="3963556" cy="3159841"/>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grpSp>
      <p:cxnSp>
        <p:nvCxnSpPr>
          <p:cNvPr id="80" name="直接箭头连接符 79"/>
          <p:cNvCxnSpPr/>
          <p:nvPr/>
        </p:nvCxnSpPr>
        <p:spPr>
          <a:xfrm flipH="1" flipV="1">
            <a:off x="2490360" y="4769863"/>
            <a:ext cx="269322" cy="673184"/>
          </a:xfrm>
          <a:prstGeom prst="straightConnector1">
            <a:avLst/>
          </a:prstGeom>
          <a:noFill/>
          <a:ln w="38100" cap="flat" cmpd="sng" algn="ctr">
            <a:solidFill>
              <a:srgbClr val="EB1B39"/>
            </a:solidFill>
            <a:prstDash val="solid"/>
            <a:tailEnd type="arrow"/>
          </a:ln>
          <a:effectLst/>
        </p:spPr>
      </p:cxnSp>
      <p:cxnSp>
        <p:nvCxnSpPr>
          <p:cNvPr id="81" name="直接箭头连接符 80"/>
          <p:cNvCxnSpPr/>
          <p:nvPr/>
        </p:nvCxnSpPr>
        <p:spPr>
          <a:xfrm>
            <a:off x="9790808" y="4618705"/>
            <a:ext cx="169937" cy="647734"/>
          </a:xfrm>
          <a:prstGeom prst="straightConnector1">
            <a:avLst/>
          </a:prstGeom>
          <a:noFill/>
          <a:ln w="38100" cap="flat" cmpd="sng" algn="ctr">
            <a:solidFill>
              <a:srgbClr val="EB1B39"/>
            </a:solidFill>
            <a:prstDash val="solid"/>
            <a:tailEnd type="arrow"/>
          </a:ln>
          <a:effectLst/>
        </p:spPr>
      </p:cxnSp>
      <p:sp>
        <p:nvSpPr>
          <p:cNvPr id="82" name="TextBox 14"/>
          <p:cNvSpPr txBox="1"/>
          <p:nvPr/>
        </p:nvSpPr>
        <p:spPr>
          <a:xfrm>
            <a:off x="9428013" y="5212215"/>
            <a:ext cx="1669552"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resolution</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3" name="TextBox 15"/>
          <p:cNvSpPr txBox="1"/>
          <p:nvPr/>
        </p:nvSpPr>
        <p:spPr>
          <a:xfrm>
            <a:off x="6238806" y="5062975"/>
            <a:ext cx="3117970" cy="923330"/>
          </a:xfrm>
          <a:prstGeom prst="rect">
            <a:avLst/>
          </a:prstGeom>
          <a:solidFill>
            <a:schemeClr val="accent4">
              <a:lumMod val="40000"/>
              <a:lumOff val="60000"/>
            </a:schemeClr>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Continuation para.2: </a:t>
            </a:r>
            <a:r>
              <a:rPr lang="en-US" altLang="zh-CN" b="1" dirty="0"/>
              <a:t>On Friday, Lily carefully carried her project into the library.</a:t>
            </a:r>
            <a:endParaRPr lang="zh-CN" altLang="en-US" b="1" dirty="0">
              <a:latin typeface="Calibri" panose="020F0502020204030204"/>
              <a:ea typeface="宋体" panose="02010600030101010101" pitchFamily="2" charset="-122"/>
            </a:endParaRPr>
          </a:p>
        </p:txBody>
      </p:sp>
      <p:sp>
        <p:nvSpPr>
          <p:cNvPr id="84" name="TextBox 16"/>
          <p:cNvSpPr txBox="1"/>
          <p:nvPr/>
        </p:nvSpPr>
        <p:spPr>
          <a:xfrm rot="2257737">
            <a:off x="7376982" y="2840031"/>
            <a:ext cx="2209328"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falling action</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5" name="矩形 84"/>
          <p:cNvSpPr/>
          <p:nvPr/>
        </p:nvSpPr>
        <p:spPr>
          <a:xfrm rot="18838636">
            <a:off x="3239406" y="2662044"/>
            <a:ext cx="2069914"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rising action</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7" name="TextBox 23"/>
          <p:cNvSpPr txBox="1"/>
          <p:nvPr/>
        </p:nvSpPr>
        <p:spPr>
          <a:xfrm>
            <a:off x="3471121" y="5048136"/>
            <a:ext cx="1804575" cy="42088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lang="en-US" altLang="zh-CN" sz="2135" b="1" kern="0" noProof="0" dirty="0">
                <a:solidFill>
                  <a:prstClr val="white"/>
                </a:solidFill>
                <a:latin typeface="Calibri" panose="020F0502020204030204"/>
                <a:ea typeface="宋体" panose="02010600030101010101" pitchFamily="2" charset="-122"/>
              </a:rPr>
              <a:t>worried</a:t>
            </a:r>
            <a:endParaRPr kumimoji="0" lang="zh-CN" altLang="en-US"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88" name="直接箭头连接符 87"/>
          <p:cNvCxnSpPr/>
          <p:nvPr/>
        </p:nvCxnSpPr>
        <p:spPr>
          <a:xfrm>
            <a:off x="3326389" y="3589790"/>
            <a:ext cx="564884" cy="764435"/>
          </a:xfrm>
          <a:prstGeom prst="straightConnector1">
            <a:avLst/>
          </a:prstGeom>
          <a:noFill/>
          <a:ln w="47625" cap="flat" cmpd="sng" algn="ctr">
            <a:solidFill>
              <a:srgbClr val="FF0000"/>
            </a:solidFill>
            <a:prstDash val="sysDot"/>
            <a:tailEnd type="arrow"/>
          </a:ln>
          <a:effectLst/>
        </p:spPr>
      </p:cxnSp>
      <p:sp>
        <p:nvSpPr>
          <p:cNvPr id="89" name="TextBox 25"/>
          <p:cNvSpPr txBox="1"/>
          <p:nvPr/>
        </p:nvSpPr>
        <p:spPr>
          <a:xfrm>
            <a:off x="3891273" y="4339721"/>
            <a:ext cx="2091482" cy="4208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r>
              <a:rPr kumimoji="0" lang="en-US" altLang="zh-CN"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rPr>
              <a:t>Not good at art</a:t>
            </a:r>
            <a:endParaRPr kumimoji="0" lang="zh-CN" altLang="en-US"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cxnSp>
        <p:nvCxnSpPr>
          <p:cNvPr id="90" name="直接箭头连接符 89"/>
          <p:cNvCxnSpPr/>
          <p:nvPr/>
        </p:nvCxnSpPr>
        <p:spPr>
          <a:xfrm>
            <a:off x="5482590" y="1379220"/>
            <a:ext cx="8890" cy="711835"/>
          </a:xfrm>
          <a:prstGeom prst="straightConnector1">
            <a:avLst/>
          </a:prstGeom>
          <a:noFill/>
          <a:ln w="47625" cap="flat" cmpd="sng" algn="ctr">
            <a:solidFill>
              <a:srgbClr val="FF0000"/>
            </a:solidFill>
            <a:prstDash val="sysDot"/>
            <a:tailEnd type="arrow"/>
          </a:ln>
          <a:effectLst/>
        </p:spPr>
      </p:cxnSp>
      <p:sp>
        <p:nvSpPr>
          <p:cNvPr id="91" name="TextBox 27"/>
          <p:cNvSpPr txBox="1"/>
          <p:nvPr/>
        </p:nvSpPr>
        <p:spPr>
          <a:xfrm>
            <a:off x="4323871" y="3113579"/>
            <a:ext cx="1096828" cy="42088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defRPr/>
            </a:pPr>
            <a:r>
              <a:rPr lang="en-US" altLang="zh-CN" sz="2135" b="1" kern="0" noProof="0" dirty="0">
                <a:solidFill>
                  <a:prstClr val="white"/>
                </a:solidFill>
                <a:latin typeface="Calibri" panose="020F0502020204030204"/>
                <a:ea typeface="宋体" panose="02010600030101010101" pitchFamily="2" charset="-122"/>
              </a:rPr>
              <a:t>nervous</a:t>
            </a:r>
            <a:endParaRPr kumimoji="0" lang="zh-CN" altLang="en-US"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cxnSp>
        <p:nvCxnSpPr>
          <p:cNvPr id="92" name="直接箭头连接符 91"/>
          <p:cNvCxnSpPr/>
          <p:nvPr/>
        </p:nvCxnSpPr>
        <p:spPr>
          <a:xfrm>
            <a:off x="7168881" y="2296264"/>
            <a:ext cx="35114" cy="703343"/>
          </a:xfrm>
          <a:prstGeom prst="straightConnector1">
            <a:avLst/>
          </a:prstGeom>
          <a:noFill/>
          <a:ln w="47625" cap="flat" cmpd="sng" algn="ctr">
            <a:solidFill>
              <a:srgbClr val="FF0000"/>
            </a:solidFill>
            <a:prstDash val="sysDot"/>
            <a:tailEnd type="arrow"/>
          </a:ln>
          <a:effectLst/>
        </p:spPr>
      </p:cxnSp>
      <p:sp>
        <p:nvSpPr>
          <p:cNvPr id="93" name="TextBox 29"/>
          <p:cNvSpPr txBox="1"/>
          <p:nvPr/>
        </p:nvSpPr>
        <p:spPr>
          <a:xfrm>
            <a:off x="6564404" y="3146796"/>
            <a:ext cx="1439811" cy="46166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defRPr/>
            </a:pPr>
            <a:r>
              <a:rPr lang="en-US" altLang="zh-CN" sz="2400" b="1" kern="0" dirty="0">
                <a:solidFill>
                  <a:prstClr val="white"/>
                </a:solidFill>
                <a:latin typeface="Calibri" panose="020F0502020204030204"/>
                <a:ea typeface="宋体" panose="02010600030101010101" pitchFamily="2" charset="-122"/>
              </a:rPr>
              <a:t>eager</a:t>
            </a:r>
            <a:endParaRPr lang="zh-CN" altLang="en-US" sz="2400" b="1" kern="0" dirty="0">
              <a:solidFill>
                <a:prstClr val="white"/>
              </a:solidFill>
              <a:latin typeface="Calibri" panose="020F0502020204030204"/>
              <a:ea typeface="宋体" panose="02010600030101010101" pitchFamily="2" charset="-122"/>
            </a:endParaRPr>
          </a:p>
        </p:txBody>
      </p:sp>
      <p:cxnSp>
        <p:nvCxnSpPr>
          <p:cNvPr id="94" name="直接箭头连接符 93"/>
          <p:cNvCxnSpPr/>
          <p:nvPr/>
        </p:nvCxnSpPr>
        <p:spPr>
          <a:xfrm>
            <a:off x="8700861" y="3559218"/>
            <a:ext cx="0" cy="600683"/>
          </a:xfrm>
          <a:prstGeom prst="straightConnector1">
            <a:avLst/>
          </a:prstGeom>
          <a:noFill/>
          <a:ln w="47625" cap="flat" cmpd="sng" algn="ctr">
            <a:solidFill>
              <a:srgbClr val="FF0000"/>
            </a:solidFill>
            <a:prstDash val="sysDot"/>
            <a:tailEnd type="arrow"/>
          </a:ln>
          <a:effectLst/>
        </p:spPr>
      </p:cxnSp>
      <p:sp>
        <p:nvSpPr>
          <p:cNvPr id="95" name="TextBox 31"/>
          <p:cNvSpPr txBox="1"/>
          <p:nvPr/>
        </p:nvSpPr>
        <p:spPr>
          <a:xfrm>
            <a:off x="7528623" y="4120833"/>
            <a:ext cx="1612988" cy="7494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defRPr/>
            </a:pPr>
            <a:r>
              <a:rPr lang="en-US" altLang="zh-CN" sz="2135" b="1" kern="0" dirty="0">
                <a:solidFill>
                  <a:prstClr val="white"/>
                </a:solidFill>
                <a:latin typeface="Calibri" panose="020F0502020204030204"/>
                <a:ea typeface="宋体" panose="02010600030101010101" pitchFamily="2" charset="-122"/>
              </a:rPr>
              <a:t>Passionate/grateful </a:t>
            </a:r>
            <a:endParaRPr lang="zh-CN" altLang="en-US" sz="2135" b="1" kern="0" dirty="0">
              <a:solidFill>
                <a:prstClr val="white"/>
              </a:solidFill>
              <a:latin typeface="Calibri" panose="020F0502020204030204"/>
              <a:ea typeface="宋体" panose="02010600030101010101" pitchFamily="2" charset="-122"/>
            </a:endParaRPr>
          </a:p>
        </p:txBody>
      </p:sp>
      <p:sp>
        <p:nvSpPr>
          <p:cNvPr id="96" name="矩形 95"/>
          <p:cNvSpPr/>
          <p:nvPr/>
        </p:nvSpPr>
        <p:spPr>
          <a:xfrm>
            <a:off x="1303585" y="5428446"/>
            <a:ext cx="1776448"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background</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8" name="TextBox 13"/>
          <p:cNvSpPr txBox="1"/>
          <p:nvPr/>
        </p:nvSpPr>
        <p:spPr>
          <a:xfrm>
            <a:off x="390691" y="3745875"/>
            <a:ext cx="2696397" cy="1200329"/>
          </a:xfrm>
          <a:prstGeom prst="rect">
            <a:avLst/>
          </a:prstGeom>
          <a:solidFill>
            <a:schemeClr val="accent4">
              <a:lumMod val="40000"/>
              <a:lumOff val="60000"/>
            </a:schemeClr>
          </a:solidFill>
        </p:spPr>
        <p:txBody>
          <a:bodyPr wrap="square" rtlCol="0">
            <a:spAutoFit/>
          </a:bodyPr>
          <a:lstStyle>
            <a:defPPr>
              <a:defRPr lang="zh-CN"/>
            </a:defPPr>
            <a:lvl1pPr>
              <a:defRPr>
                <a:solidFill>
                  <a:prstClr val="black"/>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b="1" dirty="0">
                <a:latin typeface="Calibri" panose="020F0502020204030204"/>
                <a:ea typeface="宋体" panose="02010600030101010101" pitchFamily="2" charset="-122"/>
              </a:rPr>
              <a:t>Para.1 Lily worried about art, and wasn’t good at drawing, painting or cutting.</a:t>
            </a:r>
            <a:endParaRPr lang="en-US" altLang="zh-CN" b="1" dirty="0">
              <a:latin typeface="Calibri" panose="020F0502020204030204"/>
              <a:ea typeface="宋体" panose="02010600030101010101" pitchFamily="2" charset="-122"/>
            </a:endParaRPr>
          </a:p>
        </p:txBody>
      </p:sp>
      <p:sp>
        <p:nvSpPr>
          <p:cNvPr id="99" name="TextBox 49"/>
          <p:cNvSpPr txBox="1"/>
          <p:nvPr/>
        </p:nvSpPr>
        <p:spPr>
          <a:xfrm>
            <a:off x="436551" y="2581424"/>
            <a:ext cx="3099813" cy="923330"/>
          </a:xfrm>
          <a:prstGeom prst="rect">
            <a:avLst/>
          </a:prstGeom>
          <a:solidFill>
            <a:schemeClr val="accent4">
              <a:lumMod val="40000"/>
              <a:lumOff val="60000"/>
            </a:schemeClr>
          </a:solidFill>
        </p:spPr>
        <p:txBody>
          <a:bodyPr wrap="square" rtlCol="0">
            <a:spAutoFit/>
          </a:bodyPr>
          <a:lstStyle/>
          <a:p>
            <a:r>
              <a:rPr lang="en-US" altLang="zh-CN" b="1" dirty="0">
                <a:solidFill>
                  <a:prstClr val="black"/>
                </a:solidFill>
                <a:latin typeface="Calibri" panose="020F0502020204030204"/>
                <a:ea typeface="宋体" panose="02010600030101010101" pitchFamily="2" charset="-122"/>
              </a:rPr>
              <a:t>Para.2 An art competition will be held next Friday, Lily was nervous and in low spirits</a:t>
            </a:r>
            <a:r>
              <a:rPr lang="en-US" altLang="zh-CN" b="1" dirty="0">
                <a:solidFill>
                  <a:prstClr val="black"/>
                </a:solidFill>
              </a:rPr>
              <a:t>.</a:t>
            </a:r>
            <a:endParaRPr lang="en-US" altLang="zh-CN" b="1" dirty="0">
              <a:solidFill>
                <a:prstClr val="black"/>
              </a:solidFill>
              <a:latin typeface="Calibri" panose="020F0502020204030204"/>
              <a:ea typeface="宋体" panose="02010600030101010101" pitchFamily="2" charset="-122"/>
            </a:endParaRPr>
          </a:p>
        </p:txBody>
      </p:sp>
      <p:cxnSp>
        <p:nvCxnSpPr>
          <p:cNvPr id="100" name="直接箭头连接符 99"/>
          <p:cNvCxnSpPr/>
          <p:nvPr/>
        </p:nvCxnSpPr>
        <p:spPr>
          <a:xfrm>
            <a:off x="4444365" y="1924685"/>
            <a:ext cx="575945" cy="1053465"/>
          </a:xfrm>
          <a:prstGeom prst="straightConnector1">
            <a:avLst/>
          </a:prstGeom>
          <a:noFill/>
          <a:ln w="47625" cap="flat" cmpd="sng" algn="ctr">
            <a:solidFill>
              <a:srgbClr val="FF0000"/>
            </a:solidFill>
            <a:prstDash val="sysDot"/>
            <a:tailEnd type="arrow"/>
          </a:ln>
          <a:effectLst/>
        </p:spPr>
      </p:cxnSp>
      <p:sp>
        <p:nvSpPr>
          <p:cNvPr id="101" name="TextBox 82"/>
          <p:cNvSpPr txBox="1"/>
          <p:nvPr/>
        </p:nvSpPr>
        <p:spPr>
          <a:xfrm>
            <a:off x="5232069" y="2184505"/>
            <a:ext cx="1432020" cy="7494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135" b="1" kern="0" noProof="0" dirty="0">
                <a:solidFill>
                  <a:prstClr val="white"/>
                </a:solidFill>
                <a:latin typeface="Calibri" panose="020F0502020204030204"/>
                <a:ea typeface="宋体" panose="02010600030101010101" pitchFamily="2" charset="-122"/>
              </a:rPr>
              <a:t>Scared/</a:t>
            </a:r>
            <a:endParaRPr lang="en-US" altLang="zh-CN" sz="2135" b="1" kern="0" noProof="0" dirty="0">
              <a:solidFill>
                <a:prstClr val="white"/>
              </a:solidFill>
              <a:latin typeface="Calibri" panose="020F0502020204030204"/>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2135" b="1" kern="0" noProof="0" dirty="0">
                <a:solidFill>
                  <a:prstClr val="white"/>
                </a:solidFill>
                <a:latin typeface="Calibri" panose="020F0502020204030204"/>
                <a:ea typeface="宋体" panose="02010600030101010101" pitchFamily="2" charset="-122"/>
              </a:rPr>
              <a:t>frightened</a:t>
            </a:r>
            <a:endParaRPr kumimoji="0" lang="en-US" altLang="zh-CN"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2" name="TextBox 6"/>
          <p:cNvSpPr txBox="1"/>
          <p:nvPr/>
        </p:nvSpPr>
        <p:spPr>
          <a:xfrm>
            <a:off x="7224902" y="1318156"/>
            <a:ext cx="2514541" cy="1200329"/>
          </a:xfrm>
          <a:prstGeom prst="rect">
            <a:avLst/>
          </a:prstGeom>
          <a:solidFill>
            <a:schemeClr val="accent4">
              <a:lumMod val="40000"/>
              <a:lumOff val="60000"/>
            </a:schemeClr>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Para 5-6. Encouraged by her art teacher, Lily thought about how to create her own artwork.</a:t>
            </a:r>
            <a:endParaRPr lang="en-US" altLang="zh-CN" b="1" dirty="0">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circle(in)">
                                      <p:cBhvr>
                                        <p:cTn id="17" dur="20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randombar(horizontal)">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arn(inVertic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heel(1)">
                                      <p:cBhvr>
                                        <p:cTn id="53" dur="20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wipe(down)">
                                      <p:cBhvr>
                                        <p:cTn id="66" dur="500"/>
                                        <p:tgtEl>
                                          <p:spTgt spid="7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down)">
                                      <p:cBhvr>
                                        <p:cTn id="75" dur="500"/>
                                        <p:tgtEl>
                                          <p:spTgt spid="8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down)">
                                      <p:cBhvr>
                                        <p:cTn id="84" dur="500"/>
                                        <p:tgtEl>
                                          <p:spTgt spid="100"/>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down)">
                                      <p:cBhvr>
                                        <p:cTn id="93" dur="500"/>
                                        <p:tgtEl>
                                          <p:spTgt spid="90"/>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wipe(down)">
                                      <p:cBhvr>
                                        <p:cTn id="102" dur="500"/>
                                        <p:tgtEl>
                                          <p:spTgt spid="9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wipe(down)">
                                      <p:cBhvr>
                                        <p:cTn id="107" dur="500"/>
                                        <p:tgtEl>
                                          <p:spTgt spid="9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wipe(down)">
                                      <p:cBhvr>
                                        <p:cTn id="112" dur="500"/>
                                        <p:tgtEl>
                                          <p:spTgt spid="94"/>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1000"/>
                                        <p:tgtEl>
                                          <p:spTgt spid="81"/>
                                        </p:tgtEl>
                                      </p:cBhvr>
                                    </p:animEffect>
                                    <p:anim calcmode="lin" valueType="num">
                                      <p:cBhvr>
                                        <p:cTn id="122" dur="1000" fill="hold"/>
                                        <p:tgtEl>
                                          <p:spTgt spid="81"/>
                                        </p:tgtEl>
                                        <p:attrNameLst>
                                          <p:attrName>ppt_x</p:attrName>
                                        </p:attrNameLst>
                                      </p:cBhvr>
                                      <p:tavLst>
                                        <p:tav tm="0">
                                          <p:val>
                                            <p:strVal val="#ppt_x"/>
                                          </p:val>
                                        </p:tav>
                                        <p:tav tm="100000">
                                          <p:val>
                                            <p:strVal val="#ppt_x"/>
                                          </p:val>
                                        </p:tav>
                                      </p:tavLst>
                                    </p:anim>
                                    <p:anim calcmode="lin" valueType="num">
                                      <p:cBhvr>
                                        <p:cTn id="12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randombar(horizontal)">
                                      <p:cBhvr>
                                        <p:cTn id="12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5" grpId="0" bldLvl="0" animBg="1"/>
      <p:bldP spid="76" grpId="0" animBg="1"/>
      <p:bldP spid="82" grpId="0" animBg="1"/>
      <p:bldP spid="83" grpId="0" animBg="1"/>
      <p:bldP spid="84" grpId="0" animBg="1"/>
      <p:bldP spid="85" grpId="0" animBg="1"/>
      <p:bldP spid="87" grpId="0" animBg="1"/>
      <p:bldP spid="89" grpId="0" animBg="1"/>
      <p:bldP spid="91" grpId="0" animBg="1"/>
      <p:bldP spid="93" grpId="0" animBg="1"/>
      <p:bldP spid="95" grpId="0" animBg="1"/>
      <p:bldP spid="96" grpId="0" animBg="1"/>
      <p:bldP spid="98" grpId="0" animBg="1"/>
      <p:bldP spid="99"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7"/>
          <p:cNvSpPr txBox="1">
            <a:spLocks noChangeArrowheads="1"/>
          </p:cNvSpPr>
          <p:nvPr>
            <p:custDataLst>
              <p:tags r:id="rId1"/>
            </p:custDataLst>
          </p:nvPr>
        </p:nvSpPr>
        <p:spPr bwMode="auto">
          <a:xfrm>
            <a:off x="4779645" y="1804035"/>
            <a:ext cx="3522980" cy="40132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lvl="0" algn="ctr">
              <a:defRPr/>
            </a:pPr>
            <a:r>
              <a:rPr lang="en-US" altLang="zh-CN" sz="2200" b="1" dirty="0">
                <a:solidFill>
                  <a:srgbClr val="FF0000"/>
                </a:solidFill>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rPr>
              <a:t>The whole weekend</a:t>
            </a:r>
            <a:endParaRPr lang="en-US" altLang="zh-CN" sz="2200" b="1" dirty="0">
              <a:solidFill>
                <a:srgbClr val="FF0000"/>
              </a:solidFill>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endParaRPr>
          </a:p>
        </p:txBody>
      </p:sp>
      <p:sp>
        <p:nvSpPr>
          <p:cNvPr id="13" name="Text Box 18"/>
          <p:cNvSpPr txBox="1">
            <a:spLocks noChangeArrowheads="1"/>
          </p:cNvSpPr>
          <p:nvPr>
            <p:custDataLst>
              <p:tags r:id="rId2"/>
            </p:custDataLst>
          </p:nvPr>
        </p:nvSpPr>
        <p:spPr bwMode="auto">
          <a:xfrm>
            <a:off x="4793241" y="2299177"/>
            <a:ext cx="3315640" cy="853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She could not think of anything to do,</a:t>
            </a:r>
            <a:r>
              <a:rPr kumimoji="0" lang="en-US" altLang="zh-CN" sz="20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frightened.</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 Box 19"/>
          <p:cNvSpPr txBox="1">
            <a:spLocks noChangeArrowheads="1"/>
          </p:cNvSpPr>
          <p:nvPr>
            <p:custDataLst>
              <p:tags r:id="rId3"/>
            </p:custDataLst>
          </p:nvPr>
        </p:nvSpPr>
        <p:spPr bwMode="auto">
          <a:xfrm>
            <a:off x="7288831" y="3755543"/>
            <a:ext cx="2559407" cy="626136"/>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FF0000"/>
                </a:solidFill>
                <a:effectLst/>
                <a:uLnTx/>
                <a:uFillTx/>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rPr>
              <a:t>Arriving home</a:t>
            </a:r>
            <a:endParaRPr kumimoji="0" lang="en-US" altLang="zh-CN" sz="2200" b="1" i="0" u="none" strike="noStrike" kern="1200" cap="none" spc="0" normalizeH="0" baseline="0" noProof="0" dirty="0">
              <a:ln>
                <a:noFill/>
              </a:ln>
              <a:solidFill>
                <a:srgbClr val="FF0000"/>
              </a:solidFill>
              <a:effectLst/>
              <a:uLnTx/>
              <a:uFillTx/>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endParaRPr>
          </a:p>
        </p:txBody>
      </p:sp>
      <p:sp>
        <p:nvSpPr>
          <p:cNvPr id="15" name="Text Box 20"/>
          <p:cNvSpPr txBox="1">
            <a:spLocks noChangeArrowheads="1"/>
          </p:cNvSpPr>
          <p:nvPr>
            <p:custDataLst>
              <p:tags r:id="rId4"/>
            </p:custDataLst>
          </p:nvPr>
        </p:nvSpPr>
        <p:spPr bwMode="auto">
          <a:xfrm>
            <a:off x="7288831" y="4370220"/>
            <a:ext cx="2894965" cy="1484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Lily stared at the crumpled ball. Suddenly an idea struck her.</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 Box 21"/>
          <p:cNvSpPr txBox="1">
            <a:spLocks noChangeArrowheads="1"/>
          </p:cNvSpPr>
          <p:nvPr>
            <p:custDataLst>
              <p:tags r:id="rId5"/>
            </p:custDataLst>
          </p:nvPr>
        </p:nvSpPr>
        <p:spPr bwMode="auto">
          <a:xfrm>
            <a:off x="2993430" y="3724895"/>
            <a:ext cx="1862405" cy="610373"/>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defPPr>
              <a:defRPr lang="zh-CN"/>
            </a:defPPr>
            <a:lvl1pPr marR="0" lvl="0" indent="0" fontAlgn="auto">
              <a:lnSpc>
                <a:spcPct val="100000"/>
              </a:lnSpc>
              <a:spcBef>
                <a:spcPts val="0"/>
              </a:spcBef>
              <a:spcAft>
                <a:spcPts val="0"/>
              </a:spcAft>
              <a:buClrTx/>
              <a:buSzTx/>
              <a:buFontTx/>
              <a:buNone/>
              <a:defRPr kumimoji="0" sz="2200" b="1" i="0" u="none" strike="noStrike" cap="none" spc="0" normalizeH="0" baseline="0">
                <a:ln>
                  <a:noFill/>
                </a:ln>
                <a:solidFill>
                  <a:srgbClr val="FF0000"/>
                </a:solidFill>
                <a:effectLst/>
                <a:uLnTx/>
                <a:uFillTx/>
                <a:latin typeface="Arial Narrow" panose="020B0606020202030204" pitchFamily="34" charset="0"/>
                <a:ea typeface="微软雅黑" panose="020B0503020204020204" pitchFamily="34" charset="-122"/>
                <a:cs typeface="Comic Sans MS Regular" panose="030F0902030302020204" charset="0"/>
              </a:defRPr>
            </a:lvl1pPr>
          </a:lstStyle>
          <a:p>
            <a:r>
              <a:rPr lang="en-US" altLang="zh-CN" dirty="0">
                <a:sym typeface="Arial" panose="020B0604020202020204" pitchFamily="34" charset="0"/>
              </a:rPr>
              <a:t>Next Friday</a:t>
            </a:r>
            <a:endParaRPr lang="en-US" altLang="zh-CN" dirty="0">
              <a:sym typeface="Arial" panose="020B0604020202020204" pitchFamily="34" charset="0"/>
            </a:endParaRPr>
          </a:p>
        </p:txBody>
      </p:sp>
      <p:sp>
        <p:nvSpPr>
          <p:cNvPr id="17" name="Text Box 22"/>
          <p:cNvSpPr txBox="1">
            <a:spLocks noChangeArrowheads="1"/>
          </p:cNvSpPr>
          <p:nvPr>
            <p:custDataLst>
              <p:tags r:id="rId6"/>
            </p:custDataLst>
          </p:nvPr>
        </p:nvSpPr>
        <p:spPr bwMode="auto">
          <a:xfrm>
            <a:off x="2929211" y="4381679"/>
            <a:ext cx="2768020" cy="1098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2200" b="1" dirty="0">
                <a:solidFill>
                  <a:srgbClr val="0000FF"/>
                </a:solidFill>
                <a:ea typeface="微软雅黑" panose="020B0503020204020204" pitchFamily="34" charset="-122"/>
                <a:sym typeface="Arial" panose="020B0604020202020204" pitchFamily="34" charset="0"/>
              </a:rPr>
              <a:t>School is going to have an art competition</a:t>
            </a:r>
            <a:r>
              <a:rPr kumimoji="0" lang="en-US" altLang="zh-CN" sz="2200" b="1" i="0" u="none" strike="noStrike" kern="1200" cap="none" spc="0" normalizeH="0" baseline="0" noProof="0" dirty="0">
                <a:ln>
                  <a:noFill/>
                </a:ln>
                <a:solidFill>
                  <a:srgbClr val="0000FF"/>
                </a:solidFill>
                <a:effectLst/>
                <a:uLnTx/>
                <a:uFillTx/>
                <a:ea typeface="微软雅黑" panose="020B0503020204020204" pitchFamily="34" charset="-122"/>
                <a:sym typeface="Arial" panose="020B0604020202020204" pitchFamily="34" charset="0"/>
              </a:rPr>
              <a:t>.</a:t>
            </a:r>
            <a:endParaRPr kumimoji="0" lang="en-US" altLang="zh-CN" sz="2200" b="1" i="0" u="none" strike="noStrike" kern="1200" cap="none" spc="0" normalizeH="0" baseline="0" noProof="0" dirty="0">
              <a:ln>
                <a:noFill/>
              </a:ln>
              <a:solidFill>
                <a:srgbClr val="0000FF"/>
              </a:solidFill>
              <a:effectLst/>
              <a:uLnTx/>
              <a:uFillTx/>
              <a:ea typeface="微软雅黑" panose="020B0503020204020204" pitchFamily="34" charset="-122"/>
              <a:sym typeface="Arial" panose="020B0604020202020204" pitchFamily="34" charset="0"/>
            </a:endParaRPr>
          </a:p>
        </p:txBody>
      </p:sp>
      <p:sp>
        <p:nvSpPr>
          <p:cNvPr id="18" name="Text Box 23"/>
          <p:cNvSpPr txBox="1">
            <a:spLocks noChangeArrowheads="1"/>
          </p:cNvSpPr>
          <p:nvPr>
            <p:custDataLst>
              <p:tags r:id="rId7"/>
            </p:custDataLst>
          </p:nvPr>
        </p:nvSpPr>
        <p:spPr bwMode="auto">
          <a:xfrm>
            <a:off x="199311" y="1710196"/>
            <a:ext cx="3131835" cy="495037"/>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defPPr>
              <a:defRPr lang="zh-CN"/>
            </a:defPPr>
            <a:lvl1pPr lvl="0" algn="ctr">
              <a:defRPr sz="2200" b="1">
                <a:solidFill>
                  <a:srgbClr val="FF0000"/>
                </a:solidFill>
                <a:latin typeface="Arial Narrow" panose="020B0606020202030204" pitchFamily="34" charset="0"/>
                <a:ea typeface="微软雅黑" panose="020B0503020204020204" pitchFamily="34" charset="-122"/>
                <a:cs typeface="Comic Sans MS Regular" panose="030F0902030302020204" charset="0"/>
              </a:defRPr>
            </a:lvl1pPr>
          </a:lstStyle>
          <a:p>
            <a:r>
              <a:rPr lang="en-US" altLang="zh-CN" dirty="0">
                <a:sym typeface="Arial" panose="020B0604020202020204" pitchFamily="34" charset="0"/>
              </a:rPr>
              <a:t>on school day</a:t>
            </a:r>
            <a:endParaRPr lang="en-US" altLang="zh-CN" dirty="0">
              <a:sym typeface="Arial" panose="020B0604020202020204" pitchFamily="34" charset="0"/>
            </a:endParaRPr>
          </a:p>
        </p:txBody>
      </p:sp>
      <p:sp>
        <p:nvSpPr>
          <p:cNvPr id="19" name="Text Box 24"/>
          <p:cNvSpPr txBox="1">
            <a:spLocks noChangeArrowheads="1"/>
          </p:cNvSpPr>
          <p:nvPr>
            <p:custDataLst>
              <p:tags r:id="rId8"/>
            </p:custDataLst>
          </p:nvPr>
        </p:nvSpPr>
        <p:spPr bwMode="auto">
          <a:xfrm>
            <a:off x="223085" y="2386961"/>
            <a:ext cx="3243167" cy="981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Lily worried about more than</a:t>
            </a:r>
            <a:r>
              <a:rPr kumimoji="0" lang="en-US" altLang="zh-CN" sz="2200" b="1" i="0" u="none" strike="noStrike" kern="1200" cap="none" spc="0" normalizeH="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other – art.</a:t>
            </a:r>
            <a:endParaRPr kumimoji="0" lang="en-US" altLang="zh-CN" sz="2200" b="1" i="0" u="none" strike="noStrike" kern="120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6" name="组合 25"/>
          <p:cNvGrpSpPr/>
          <p:nvPr/>
        </p:nvGrpSpPr>
        <p:grpSpPr>
          <a:xfrm>
            <a:off x="754198" y="2707561"/>
            <a:ext cx="11065790" cy="1680019"/>
            <a:chOff x="542442" y="3323578"/>
            <a:chExt cx="11065790" cy="1680019"/>
          </a:xfrm>
        </p:grpSpPr>
        <p:sp>
          <p:nvSpPr>
            <p:cNvPr id="3" name="箭头 222"/>
            <p:cNvSpPr>
              <a:spLocks noChangeShapeType="1"/>
            </p:cNvSpPr>
            <p:nvPr>
              <p:custDataLst>
                <p:tags r:id="rId9"/>
              </p:custDataLst>
            </p:nvPr>
          </p:nvSpPr>
          <p:spPr bwMode="auto">
            <a:xfrm flipV="1">
              <a:off x="542442" y="3990090"/>
              <a:ext cx="11065790" cy="73261"/>
            </a:xfrm>
            <a:prstGeom prst="line">
              <a:avLst/>
            </a:prstGeom>
            <a:noFill/>
            <a:ln w="38100" cap="flat" cmpd="sng">
              <a:solidFill>
                <a:schemeClr val="accent1"/>
              </a:solidFill>
              <a:prstDash val="dash"/>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Oval 5"/>
            <p:cNvSpPr>
              <a:spLocks noChangeArrowheads="1"/>
            </p:cNvSpPr>
            <p:nvPr>
              <p:custDataLst>
                <p:tags r:id="rId10"/>
              </p:custDataLst>
            </p:nvPr>
          </p:nvSpPr>
          <p:spPr bwMode="auto">
            <a:xfrm>
              <a:off x="3527251" y="3355328"/>
              <a:ext cx="638175" cy="637939"/>
            </a:xfrm>
            <a:prstGeom prst="ellipse">
              <a:avLst/>
            </a:prstGeom>
            <a:solidFill>
              <a:schemeClr val="accent2"/>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AutoShape 6"/>
            <p:cNvSpPr>
              <a:spLocks noChangeArrowheads="1"/>
            </p:cNvSpPr>
            <p:nvPr>
              <p:custDataLst>
                <p:tags r:id="rId11"/>
              </p:custDataLst>
            </p:nvPr>
          </p:nvSpPr>
          <p:spPr bwMode="auto">
            <a:xfrm>
              <a:off x="3601720" y="4063365"/>
              <a:ext cx="499745" cy="222250"/>
            </a:xfrm>
            <a:prstGeom prst="flowChartMerge">
              <a:avLst/>
            </a:prstGeom>
            <a:solidFill>
              <a:schemeClr val="accent2"/>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Oval 8"/>
            <p:cNvSpPr>
              <a:spLocks noChangeArrowheads="1"/>
            </p:cNvSpPr>
            <p:nvPr>
              <p:custDataLst>
                <p:tags r:id="rId12"/>
              </p:custDataLst>
            </p:nvPr>
          </p:nvSpPr>
          <p:spPr bwMode="auto">
            <a:xfrm>
              <a:off x="8091048" y="3323578"/>
              <a:ext cx="639762" cy="637939"/>
            </a:xfrm>
            <a:prstGeom prst="ellipse">
              <a:avLst/>
            </a:prstGeom>
            <a:solidFill>
              <a:schemeClr val="accent4"/>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a:t>
              </a:r>
              <a:endParaRPr kumimoji="0" lang="zh-CN" altLang="en-US" sz="3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AutoShape 9"/>
            <p:cNvSpPr>
              <a:spLocks noChangeArrowheads="1"/>
            </p:cNvSpPr>
            <p:nvPr>
              <p:custDataLst>
                <p:tags r:id="rId13"/>
              </p:custDataLst>
            </p:nvPr>
          </p:nvSpPr>
          <p:spPr bwMode="auto">
            <a:xfrm>
              <a:off x="8138795" y="4018915"/>
              <a:ext cx="512445" cy="219710"/>
            </a:xfrm>
            <a:prstGeom prst="flowChartMerge">
              <a:avLst/>
            </a:prstGeom>
            <a:solidFill>
              <a:schemeClr val="accent4"/>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Oval 11"/>
            <p:cNvSpPr>
              <a:spLocks noChangeArrowheads="1"/>
            </p:cNvSpPr>
            <p:nvPr>
              <p:custDataLst>
                <p:tags r:id="rId14"/>
              </p:custDataLst>
            </p:nvPr>
          </p:nvSpPr>
          <p:spPr bwMode="auto">
            <a:xfrm rot="10800000" flipV="1">
              <a:off x="5833110" y="4285615"/>
              <a:ext cx="591820" cy="670560"/>
            </a:xfrm>
            <a:prstGeom prst="ellipse">
              <a:avLst/>
            </a:prstGeom>
          </p:spPr>
          <p:style>
            <a:lnRef idx="1">
              <a:schemeClr val="accent6"/>
            </a:lnRef>
            <a:fillRef idx="3">
              <a:schemeClr val="accent6"/>
            </a:fillRef>
            <a:effectRef idx="2">
              <a:schemeClr val="accent6"/>
            </a:effectRef>
            <a:fontRef idx="minor">
              <a:schemeClr val="lt1"/>
            </a:fontRef>
          </p:style>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AutoShape 12"/>
            <p:cNvSpPr>
              <a:spLocks noChangeArrowheads="1"/>
            </p:cNvSpPr>
            <p:nvPr>
              <p:custDataLst>
                <p:tags r:id="rId15"/>
              </p:custDataLst>
            </p:nvPr>
          </p:nvSpPr>
          <p:spPr bwMode="auto">
            <a:xfrm rot="10800000">
              <a:off x="5861050" y="4001770"/>
              <a:ext cx="563245" cy="245110"/>
            </a:xfrm>
            <a:prstGeom prst="flowChartMerge">
              <a:avLst/>
            </a:prstGeom>
          </p:spPr>
          <p:style>
            <a:lnRef idx="3">
              <a:schemeClr val="lt1"/>
            </a:lnRef>
            <a:fillRef idx="1">
              <a:schemeClr val="accent6"/>
            </a:fillRef>
            <a:effectRef idx="1">
              <a:schemeClr val="accent6"/>
            </a:effectRef>
            <a:fontRef idx="minor">
              <a:schemeClr val="lt1"/>
            </a:fontRef>
          </p:style>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Oval 14"/>
            <p:cNvSpPr>
              <a:spLocks noChangeArrowheads="1"/>
            </p:cNvSpPr>
            <p:nvPr>
              <p:custDataLst>
                <p:tags r:id="rId16"/>
              </p:custDataLst>
            </p:nvPr>
          </p:nvSpPr>
          <p:spPr bwMode="auto">
            <a:xfrm rot="10800000" flipV="1">
              <a:off x="1205665" y="4365659"/>
              <a:ext cx="638175" cy="637938"/>
            </a:xfrm>
            <a:prstGeom prst="ellipse">
              <a:avLst/>
            </a:prstGeom>
            <a:solidFill>
              <a:schemeClr val="accent1"/>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AutoShape 15"/>
            <p:cNvSpPr>
              <a:spLocks noChangeArrowheads="1"/>
            </p:cNvSpPr>
            <p:nvPr>
              <p:custDataLst>
                <p:tags r:id="rId17"/>
              </p:custDataLst>
            </p:nvPr>
          </p:nvSpPr>
          <p:spPr bwMode="auto">
            <a:xfrm rot="10800000">
              <a:off x="1269365" y="4083050"/>
              <a:ext cx="506095" cy="266700"/>
            </a:xfrm>
            <a:prstGeom prst="flowChartMerge">
              <a:avLst/>
            </a:prstGeom>
            <a:solidFill>
              <a:schemeClr val="accent1"/>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Oval 26"/>
            <p:cNvSpPr>
              <a:spLocks noChangeArrowheads="1"/>
            </p:cNvSpPr>
            <p:nvPr>
              <p:custDataLst>
                <p:tags r:id="rId18"/>
              </p:custDataLst>
            </p:nvPr>
          </p:nvSpPr>
          <p:spPr bwMode="auto">
            <a:xfrm rot="10800000" flipV="1">
              <a:off x="10509471" y="4317910"/>
              <a:ext cx="638809" cy="6384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E</a:t>
              </a:r>
              <a:endPar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AutoShape 27"/>
            <p:cNvSpPr>
              <a:spLocks noChangeArrowheads="1"/>
            </p:cNvSpPr>
            <p:nvPr>
              <p:custDataLst>
                <p:tags r:id="rId19"/>
              </p:custDataLst>
            </p:nvPr>
          </p:nvSpPr>
          <p:spPr bwMode="auto">
            <a:xfrm rot="10800000">
              <a:off x="10586085" y="4018915"/>
              <a:ext cx="390525" cy="249555"/>
            </a:xfrm>
            <a:prstGeom prst="flowChartMerge">
              <a:avLst/>
            </a:prstGeom>
          </p:spPr>
          <p:style>
            <a:lnRef idx="3">
              <a:schemeClr val="lt1"/>
            </a:lnRef>
            <a:fillRef idx="1">
              <a:schemeClr val="accent2"/>
            </a:fillRef>
            <a:effectRef idx="1">
              <a:schemeClr val="accent2"/>
            </a:effectRef>
            <a:fontRef idx="minor">
              <a:schemeClr val="lt1"/>
            </a:fontRef>
          </p:style>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2" name="Text Box 28"/>
          <p:cNvSpPr txBox="1">
            <a:spLocks noChangeArrowheads="1"/>
          </p:cNvSpPr>
          <p:nvPr>
            <p:custDataLst>
              <p:tags r:id="rId20"/>
            </p:custDataLst>
          </p:nvPr>
        </p:nvSpPr>
        <p:spPr bwMode="auto">
          <a:xfrm>
            <a:off x="10183796" y="2405948"/>
            <a:ext cx="1017270" cy="403225"/>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Rectangle 7"/>
          <p:cNvSpPr>
            <a:spLocks noChangeArrowheads="1"/>
          </p:cNvSpPr>
          <p:nvPr>
            <p:custDataLst>
              <p:tags r:id="rId21"/>
            </p:custDataLst>
          </p:nvPr>
        </p:nvSpPr>
        <p:spPr bwMode="auto">
          <a:xfrm>
            <a:off x="628612" y="209743"/>
            <a:ext cx="108000" cy="540000"/>
          </a:xfrm>
          <a:prstGeom prst="rect">
            <a:avLst/>
          </a:prstGeom>
          <a:solidFill>
            <a:schemeClr val="accent2"/>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5" name="组合 24"/>
          <p:cNvGrpSpPr/>
          <p:nvPr/>
        </p:nvGrpSpPr>
        <p:grpSpPr>
          <a:xfrm>
            <a:off x="840104" y="209743"/>
            <a:ext cx="10577829" cy="596296"/>
            <a:chOff x="919405" y="313451"/>
            <a:chExt cx="10577829" cy="596296"/>
          </a:xfrm>
        </p:grpSpPr>
        <p:sp>
          <p:nvSpPr>
            <p:cNvPr id="24" name="文本框 23"/>
            <p:cNvSpPr txBox="1"/>
            <p:nvPr>
              <p:custDataLst>
                <p:tags r:id="rId22"/>
              </p:custDataLst>
            </p:nvPr>
          </p:nvSpPr>
          <p:spPr>
            <a:xfrm>
              <a:off x="3621101" y="43593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读时间轴上的动作</a:t>
              </a:r>
              <a:r>
                <a:rPr lang="en-US" altLang="zh-CN" sz="2200" dirty="0"/>
                <a:t>Read for the actions on the timeline</a:t>
              </a:r>
              <a:endParaRPr lang="en-US" altLang="zh-CN" sz="2200" dirty="0"/>
            </a:p>
          </p:txBody>
        </p:sp>
        <p:grpSp>
          <p:nvGrpSpPr>
            <p:cNvPr id="27" name="组合 26"/>
            <p:cNvGrpSpPr/>
            <p:nvPr/>
          </p:nvGrpSpPr>
          <p:grpSpPr>
            <a:xfrm>
              <a:off x="919405" y="313451"/>
              <a:ext cx="2417181" cy="596296"/>
              <a:chOff x="975709" y="3879"/>
              <a:chExt cx="2417181" cy="596296"/>
            </a:xfrm>
          </p:grpSpPr>
          <p:pic>
            <p:nvPicPr>
              <p:cNvPr id="28" name="图片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05</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文本框 29"/>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P spid="14" grpId="0" animBg="1"/>
      <p:bldP spid="15" grpId="0"/>
      <p:bldP spid="16" grpId="0" animBg="1"/>
      <p:bldP spid="17" grpId="0"/>
      <p:bldP spid="18" grpId="0" animBg="1"/>
      <p:bldP spid="19"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59890" y="165762"/>
            <a:ext cx="10051264" cy="500159"/>
            <a:chOff x="613310" y="42581"/>
            <a:chExt cx="10051264" cy="500159"/>
          </a:xfrm>
        </p:grpSpPr>
        <p:grpSp>
          <p:nvGrpSpPr>
            <p:cNvPr id="2" name="组合 1"/>
            <p:cNvGrpSpPr/>
            <p:nvPr/>
          </p:nvGrpSpPr>
          <p:grpSpPr>
            <a:xfrm>
              <a:off x="613310" y="42581"/>
              <a:ext cx="10051264" cy="500159"/>
              <a:chOff x="613310" y="43724"/>
              <a:chExt cx="10051264" cy="500159"/>
            </a:xfrm>
          </p:grpSpPr>
          <p:grpSp>
            <p:nvGrpSpPr>
              <p:cNvPr id="9" name="组合 8"/>
              <p:cNvGrpSpPr/>
              <p:nvPr/>
            </p:nvGrpSpPr>
            <p:grpSpPr>
              <a:xfrm>
                <a:off x="613310" y="43724"/>
                <a:ext cx="2828533" cy="500159"/>
                <a:chOff x="0" y="61"/>
                <a:chExt cx="3491" cy="866"/>
              </a:xfrm>
            </p:grpSpPr>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
                  <a:ext cx="234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6"/>
                <p:cNvSpPr txBox="1">
                  <a:spLocks noChangeArrowheads="1"/>
                </p:cNvSpPr>
                <p:nvPr/>
              </p:nvSpPr>
              <p:spPr bwMode="auto">
                <a:xfrm>
                  <a:off x="2440" y="61"/>
                  <a:ext cx="877" cy="799"/>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2" name="直接连接符 24"/>
                <p:cNvCxnSpPr>
                  <a:cxnSpLocks noChangeShapeType="1"/>
                </p:cNvCxnSpPr>
                <p:nvPr/>
              </p:nvCxnSpPr>
              <p:spPr bwMode="auto">
                <a:xfrm>
                  <a:off x="3444"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3" name="直接连接符 15"/>
                <p:cNvCxnSpPr>
                  <a:cxnSpLocks noChangeShapeType="1"/>
                </p:cNvCxnSpPr>
                <p:nvPr/>
              </p:nvCxnSpPr>
              <p:spPr bwMode="auto">
                <a:xfrm>
                  <a:off x="349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TextBox 10"/>
              <p:cNvSpPr txBox="1">
                <a:spLocks noChangeArrowheads="1"/>
              </p:cNvSpPr>
              <p:nvPr/>
            </p:nvSpPr>
            <p:spPr bwMode="auto">
              <a:xfrm>
                <a:off x="3821847" y="43724"/>
                <a:ext cx="6842727"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r>
                  <a:rPr lang="en-US" altLang="zh-CN" dirty="0"/>
                  <a:t>Explore the theme</a:t>
                </a:r>
                <a:r>
                  <a:rPr lang="zh-CN" altLang="en-US" dirty="0"/>
                  <a:t>（探索主题要旨）</a:t>
                </a:r>
                <a:endParaRPr lang="zh-CN" altLang="en-US" dirty="0"/>
              </a:p>
            </p:txBody>
          </p:sp>
        </p:grpSp>
        <p:sp>
          <p:nvSpPr>
            <p:cNvPr id="14" name="文本框 13"/>
            <p:cNvSpPr txBox="1"/>
            <p:nvPr/>
          </p:nvSpPr>
          <p:spPr>
            <a:xfrm>
              <a:off x="856637" y="62694"/>
              <a:ext cx="13649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1505" y="2935613"/>
            <a:ext cx="16002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75"/>
          <p:cNvGrpSpPr/>
          <p:nvPr/>
        </p:nvGrpSpPr>
        <p:grpSpPr bwMode="auto">
          <a:xfrm>
            <a:off x="3241155" y="1881513"/>
            <a:ext cx="4502150" cy="3476625"/>
            <a:chOff x="3797937" y="4945771"/>
            <a:chExt cx="2775522" cy="772669"/>
          </a:xfrm>
        </p:grpSpPr>
        <p:sp>
          <p:nvSpPr>
            <p:cNvPr id="20" name="椭圆 19"/>
            <p:cNvSpPr/>
            <p:nvPr/>
          </p:nvSpPr>
          <p:spPr>
            <a:xfrm>
              <a:off x="4414502" y="5120768"/>
              <a:ext cx="1593283" cy="452311"/>
            </a:xfrm>
            <a:prstGeom prst="ellipse">
              <a:avLst/>
            </a:prstGeom>
            <a:noFill/>
            <a:ln w="381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0000"/>
                </a:solidFill>
                <a:latin typeface="Calibri" panose="020F0502020204030204"/>
                <a:ea typeface="宋体" panose="02010600030101010101" pitchFamily="2" charset="-122"/>
              </a:endParaRPr>
            </a:p>
          </p:txBody>
        </p:sp>
        <p:cxnSp>
          <p:nvCxnSpPr>
            <p:cNvPr id="21" name="直接箭头连接符 77"/>
            <p:cNvCxnSpPr>
              <a:cxnSpLocks noChangeShapeType="1"/>
            </p:cNvCxnSpPr>
            <p:nvPr/>
          </p:nvCxnSpPr>
          <p:spPr bwMode="auto">
            <a:xfrm flipH="1" flipV="1">
              <a:off x="4577349" y="4959895"/>
              <a:ext cx="175368"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2" name="直接箭头连接符 78"/>
            <p:cNvCxnSpPr>
              <a:cxnSpLocks noChangeShapeType="1"/>
            </p:cNvCxnSpPr>
            <p:nvPr/>
          </p:nvCxnSpPr>
          <p:spPr bwMode="auto">
            <a:xfrm flipV="1">
              <a:off x="5699793" y="4945771"/>
              <a:ext cx="359345" cy="176135"/>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3" name="直接箭头连接符 79"/>
            <p:cNvCxnSpPr>
              <a:cxnSpLocks noChangeShapeType="1"/>
            </p:cNvCxnSpPr>
            <p:nvPr/>
          </p:nvCxnSpPr>
          <p:spPr bwMode="auto">
            <a:xfrm flipV="1">
              <a:off x="6064576" y="5350716"/>
              <a:ext cx="508883"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4" name="直接箭头连接符 80"/>
            <p:cNvCxnSpPr>
              <a:cxnSpLocks noChangeShapeType="1"/>
            </p:cNvCxnSpPr>
            <p:nvPr/>
          </p:nvCxnSpPr>
          <p:spPr bwMode="auto">
            <a:xfrm>
              <a:off x="5699793" y="5556429"/>
              <a:ext cx="359345"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5" name="直接箭头连接符 81"/>
            <p:cNvCxnSpPr>
              <a:cxnSpLocks noChangeShapeType="1"/>
            </p:cNvCxnSpPr>
            <p:nvPr/>
          </p:nvCxnSpPr>
          <p:spPr bwMode="auto">
            <a:xfrm flipH="1">
              <a:off x="4517080" y="5574208"/>
              <a:ext cx="295905" cy="144232"/>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6" name="直接箭头连接符 82"/>
            <p:cNvCxnSpPr>
              <a:cxnSpLocks noChangeShapeType="1"/>
            </p:cNvCxnSpPr>
            <p:nvPr/>
          </p:nvCxnSpPr>
          <p:spPr bwMode="auto">
            <a:xfrm flipH="1">
              <a:off x="3797937" y="5347060"/>
              <a:ext cx="514321"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grpSp>
      <p:sp>
        <p:nvSpPr>
          <p:cNvPr id="27" name="文本框 13"/>
          <p:cNvSpPr txBox="1"/>
          <p:nvPr/>
        </p:nvSpPr>
        <p:spPr>
          <a:xfrm>
            <a:off x="2145780" y="1562426"/>
            <a:ext cx="2286000" cy="461962"/>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Who </a:t>
            </a:r>
            <a:r>
              <a:rPr lang="en-US" altLang="zh-CN" sz="2400" b="1" kern="0" dirty="0">
                <a:solidFill>
                  <a:srgbClr val="FF0066"/>
                </a:solidFill>
                <a:latin typeface="Calibri" panose="020F0502020204030204" pitchFamily="34" charset="0"/>
              </a:rPr>
              <a:t>(character)</a:t>
            </a:r>
            <a:endParaRPr lang="en-US" altLang="zh-CN" sz="2400" b="1" kern="0" dirty="0">
              <a:solidFill>
                <a:srgbClr val="FF0066"/>
              </a:solidFill>
              <a:latin typeface="Calibri" panose="020F0502020204030204" pitchFamily="34" charset="0"/>
            </a:endParaRPr>
          </a:p>
        </p:txBody>
      </p:sp>
      <p:sp>
        <p:nvSpPr>
          <p:cNvPr id="28" name="文本框 11"/>
          <p:cNvSpPr txBox="1"/>
          <p:nvPr/>
        </p:nvSpPr>
        <p:spPr>
          <a:xfrm>
            <a:off x="6955905" y="1475113"/>
            <a:ext cx="2193925" cy="460375"/>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Where</a:t>
            </a:r>
            <a:r>
              <a:rPr lang="en-US" altLang="zh-CN" sz="2400" b="1" kern="0" dirty="0">
                <a:solidFill>
                  <a:srgbClr val="4472C4">
                    <a:lumMod val="50000"/>
                  </a:srgbClr>
                </a:solidFill>
                <a:latin typeface="Calibri" panose="020F0502020204030204" pitchFamily="34" charset="0"/>
              </a:rPr>
              <a:t> </a:t>
            </a:r>
            <a:r>
              <a:rPr lang="en-US" altLang="zh-CN" sz="2400" b="1" kern="0" dirty="0">
                <a:solidFill>
                  <a:srgbClr val="0000FF"/>
                </a:solidFill>
                <a:latin typeface="Calibri" panose="020F0502020204030204" pitchFamily="34" charset="0"/>
              </a:rPr>
              <a:t>(place)</a:t>
            </a:r>
            <a:endParaRPr lang="en-US" altLang="zh-CN" sz="2400" b="1" kern="0" dirty="0">
              <a:solidFill>
                <a:srgbClr val="0000FF"/>
              </a:solidFill>
              <a:latin typeface="Calibri" panose="020F0502020204030204" pitchFamily="34" charset="0"/>
            </a:endParaRPr>
          </a:p>
        </p:txBody>
      </p:sp>
      <p:sp>
        <p:nvSpPr>
          <p:cNvPr id="29" name="文本框 14"/>
          <p:cNvSpPr txBox="1"/>
          <p:nvPr/>
        </p:nvSpPr>
        <p:spPr>
          <a:xfrm>
            <a:off x="7669031" y="3306447"/>
            <a:ext cx="2165350" cy="461963"/>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When  </a:t>
            </a:r>
            <a:r>
              <a:rPr lang="en-US" altLang="zh-CN" sz="2400" b="1" kern="0" dirty="0">
                <a:solidFill>
                  <a:srgbClr val="0000FF"/>
                </a:solidFill>
                <a:latin typeface="Calibri" panose="020F0502020204030204" pitchFamily="34" charset="0"/>
              </a:rPr>
              <a:t>(time)</a:t>
            </a:r>
            <a:endParaRPr lang="en-US" altLang="zh-CN" sz="2400" b="1" kern="0" dirty="0">
              <a:solidFill>
                <a:srgbClr val="0000FF"/>
              </a:solidFill>
              <a:latin typeface="Calibri" panose="020F0502020204030204" pitchFamily="34" charset="0"/>
            </a:endParaRPr>
          </a:p>
        </p:txBody>
      </p:sp>
      <p:sp>
        <p:nvSpPr>
          <p:cNvPr id="30" name="文本框 16"/>
          <p:cNvSpPr txBox="1"/>
          <p:nvPr/>
        </p:nvSpPr>
        <p:spPr>
          <a:xfrm>
            <a:off x="6120537" y="5358139"/>
            <a:ext cx="2021557" cy="4619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What </a:t>
            </a:r>
            <a:r>
              <a:rPr lang="en-US" altLang="zh-CN" sz="2400" b="1" kern="0" dirty="0">
                <a:solidFill>
                  <a:srgbClr val="0000FF"/>
                </a:solidFill>
                <a:latin typeface="Calibri" panose="020F0502020204030204" pitchFamily="34" charset="0"/>
              </a:rPr>
              <a:t>(event)</a:t>
            </a:r>
            <a:endParaRPr lang="en-US" altLang="zh-CN" sz="2400" b="1" kern="0" dirty="0">
              <a:solidFill>
                <a:srgbClr val="0000FF"/>
              </a:solidFill>
              <a:latin typeface="Calibri" panose="020F0502020204030204" pitchFamily="34" charset="0"/>
            </a:endParaRPr>
          </a:p>
        </p:txBody>
      </p:sp>
      <p:sp>
        <p:nvSpPr>
          <p:cNvPr id="31" name="文本框 17"/>
          <p:cNvSpPr txBox="1"/>
          <p:nvPr/>
        </p:nvSpPr>
        <p:spPr>
          <a:xfrm>
            <a:off x="2458015" y="4986191"/>
            <a:ext cx="2047418" cy="461963"/>
          </a:xfrm>
          <a:prstGeom prst="rect">
            <a:avLst/>
          </a:prstGeom>
          <a:noFill/>
        </p:spPr>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Why </a:t>
            </a:r>
            <a:r>
              <a:rPr lang="en-US" altLang="zh-CN" sz="2400" b="1" kern="0" dirty="0">
                <a:solidFill>
                  <a:srgbClr val="0000FF"/>
                </a:solidFill>
                <a:latin typeface="Calibri" panose="020F0502020204030204" pitchFamily="34" charset="0"/>
              </a:rPr>
              <a:t>(reason)</a:t>
            </a:r>
            <a:endParaRPr lang="en-US" altLang="zh-CN" sz="2400" b="1" kern="0" dirty="0">
              <a:solidFill>
                <a:srgbClr val="0000FF"/>
              </a:solidFill>
              <a:latin typeface="Calibri" panose="020F0502020204030204" pitchFamily="34" charset="0"/>
            </a:endParaRPr>
          </a:p>
        </p:txBody>
      </p:sp>
      <p:sp>
        <p:nvSpPr>
          <p:cNvPr id="32" name="文本框 18"/>
          <p:cNvSpPr txBox="1"/>
          <p:nvPr/>
        </p:nvSpPr>
        <p:spPr>
          <a:xfrm>
            <a:off x="1680744" y="3102711"/>
            <a:ext cx="1574800" cy="8318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How </a:t>
            </a:r>
            <a:r>
              <a:rPr lang="en-US" altLang="zh-CN" sz="2400" b="1" kern="0" dirty="0">
                <a:solidFill>
                  <a:srgbClr val="0000FF"/>
                </a:solidFill>
                <a:latin typeface="Calibri" panose="020F0502020204030204" pitchFamily="34" charset="0"/>
              </a:rPr>
              <a:t>(solution)</a:t>
            </a:r>
            <a:endParaRPr lang="en-US" altLang="zh-CN" sz="2400" b="1" kern="0" dirty="0">
              <a:solidFill>
                <a:srgbClr val="0000FF"/>
              </a:solidFill>
              <a:latin typeface="Calibri" panose="020F0502020204030204" pitchFamily="34" charset="0"/>
            </a:endParaRPr>
          </a:p>
        </p:txBody>
      </p:sp>
      <p:sp>
        <p:nvSpPr>
          <p:cNvPr id="33" name="文本框 19"/>
          <p:cNvSpPr txBox="1"/>
          <p:nvPr/>
        </p:nvSpPr>
        <p:spPr>
          <a:xfrm>
            <a:off x="2185475" y="1481113"/>
            <a:ext cx="222437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eaLnBrk="1" fontAlgn="auto" hangingPunct="1">
              <a:spcBef>
                <a:spcPts val="0"/>
              </a:spcBef>
              <a:spcAft>
                <a:spcPts val="0"/>
              </a:spcAft>
              <a:defRPr/>
            </a:pPr>
            <a:r>
              <a:rPr lang="en-US" altLang="zh-CN" sz="2400" b="1" kern="0" dirty="0">
                <a:solidFill>
                  <a:sysClr val="windowText" lastClr="000000"/>
                </a:solidFill>
                <a:latin typeface="Times New Roman" panose="02020603050405020304" pitchFamily="18" charset="0"/>
                <a:cs typeface="Times New Roman" panose="02020603050405020304" pitchFamily="18" charset="0"/>
              </a:rPr>
              <a:t>Lily, </a:t>
            </a:r>
            <a:r>
              <a:rPr lang="en-US" altLang="zh-CN" sz="2400" b="1" kern="0" dirty="0" err="1">
                <a:solidFill>
                  <a:sysClr val="windowText" lastClr="000000"/>
                </a:solidFill>
                <a:latin typeface="Times New Roman" panose="02020603050405020304" pitchFamily="18" charset="0"/>
                <a:cs typeface="Times New Roman" panose="02020603050405020304" pitchFamily="18" charset="0"/>
              </a:rPr>
              <a:t>Ms</a:t>
            </a:r>
            <a:r>
              <a:rPr lang="en-US" altLang="zh-CN" sz="2400" b="1" kern="0" dirty="0">
                <a:solidFill>
                  <a:sysClr val="windowText" lastClr="000000"/>
                </a:solidFill>
                <a:latin typeface="Times New Roman" panose="02020603050405020304" pitchFamily="18" charset="0"/>
                <a:cs typeface="Times New Roman" panose="02020603050405020304" pitchFamily="18" charset="0"/>
              </a:rPr>
              <a:t> Clay</a:t>
            </a:r>
            <a:endParaRPr lang="en-US" altLang="zh-CN" sz="24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34" name="文本框 21"/>
          <p:cNvSpPr txBox="1"/>
          <p:nvPr/>
        </p:nvSpPr>
        <p:spPr>
          <a:xfrm>
            <a:off x="7031356" y="1180779"/>
            <a:ext cx="2165350" cy="76944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altLang="zh-CN" sz="2200" b="1" dirty="0">
                <a:solidFill>
                  <a:schemeClr val="bg1">
                    <a:lumMod val="75000"/>
                    <a:lumOff val="25000"/>
                  </a:schemeClr>
                </a:solidFill>
                <a:latin typeface="Times New Roman" panose="02020603050405020304" pitchFamily="18" charset="0"/>
                <a:cs typeface="Times New Roman" panose="02020603050405020304" pitchFamily="18" charset="0"/>
              </a:rPr>
              <a:t>In the school, in Lily’s home</a:t>
            </a:r>
            <a:endParaRPr lang="en-US" altLang="zh-CN" sz="2200" b="1" dirty="0">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35" name="文本框 22"/>
          <p:cNvSpPr txBox="1"/>
          <p:nvPr/>
        </p:nvSpPr>
        <p:spPr>
          <a:xfrm>
            <a:off x="7811125" y="3054788"/>
            <a:ext cx="2818787" cy="830997"/>
          </a:xfrm>
          <a:prstGeom prst="rect">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fontAlgn="auto" hangingPunct="1">
              <a:spcBef>
                <a:spcPts val="0"/>
              </a:spcBef>
              <a:spcAft>
                <a:spcPts val="0"/>
              </a:spcAft>
              <a:defRPr/>
            </a:pPr>
            <a:r>
              <a:rPr lang="en-US" altLang="zh-CN" sz="2400" b="1" kern="0" dirty="0">
                <a:solidFill>
                  <a:schemeClr val="tx1"/>
                </a:solidFill>
                <a:latin typeface="Times New Roman" panose="02020603050405020304" pitchFamily="18" charset="0"/>
                <a:cs typeface="Times New Roman" panose="02020603050405020304" pitchFamily="18" charset="0"/>
              </a:rPr>
              <a:t> the whole weekend, on Friday</a:t>
            </a:r>
            <a:endParaRPr lang="en-US" altLang="zh-CN" sz="2400" b="1" kern="0" dirty="0">
              <a:solidFill>
                <a:schemeClr val="tx1"/>
              </a:solidFill>
              <a:latin typeface="Times New Roman" panose="02020603050405020304" pitchFamily="18" charset="0"/>
              <a:cs typeface="Times New Roman" panose="02020603050405020304" pitchFamily="18" charset="0"/>
            </a:endParaRPr>
          </a:p>
        </p:txBody>
      </p:sp>
      <p:sp>
        <p:nvSpPr>
          <p:cNvPr id="36" name="文本框 23"/>
          <p:cNvSpPr txBox="1"/>
          <p:nvPr/>
        </p:nvSpPr>
        <p:spPr>
          <a:xfrm>
            <a:off x="5929275" y="5347280"/>
            <a:ext cx="3971431"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fontAlgn="auto" hangingPunct="1">
              <a:spcBef>
                <a:spcPts val="0"/>
              </a:spcBef>
              <a:spcAft>
                <a:spcPts val="0"/>
              </a:spcAft>
              <a:defRPr/>
            </a:pPr>
            <a:r>
              <a:rPr lang="en-US" altLang="zh-CN" sz="2200" b="1" kern="0" dirty="0">
                <a:solidFill>
                  <a:srgbClr val="0000FF"/>
                </a:solidFill>
                <a:latin typeface="Times New Roman" panose="02020603050405020304" pitchFamily="18" charset="0"/>
                <a:cs typeface="Times New Roman" panose="02020603050405020304" pitchFamily="18" charset="0"/>
              </a:rPr>
              <a:t>Lily created her own artwork with the encouragement of </a:t>
            </a:r>
            <a:r>
              <a:rPr lang="en-US" altLang="zh-CN" sz="2200" b="1" kern="0" dirty="0" err="1">
                <a:solidFill>
                  <a:srgbClr val="0000FF"/>
                </a:solidFill>
                <a:latin typeface="Times New Roman" panose="02020603050405020304" pitchFamily="18" charset="0"/>
                <a:cs typeface="Times New Roman" panose="02020603050405020304" pitchFamily="18" charset="0"/>
              </a:rPr>
              <a:t>Ms</a:t>
            </a:r>
            <a:r>
              <a:rPr lang="en-US" altLang="zh-CN" sz="2200" b="1" kern="0" dirty="0">
                <a:solidFill>
                  <a:srgbClr val="0000FF"/>
                </a:solidFill>
                <a:latin typeface="Times New Roman" panose="02020603050405020304" pitchFamily="18" charset="0"/>
                <a:cs typeface="Times New Roman" panose="02020603050405020304" pitchFamily="18" charset="0"/>
              </a:rPr>
              <a:t> Clay.</a:t>
            </a:r>
            <a:endParaRPr lang="en-US" altLang="zh-CN" sz="2200" b="1" kern="0" dirty="0">
              <a:solidFill>
                <a:srgbClr val="0000FF"/>
              </a:solidFill>
              <a:latin typeface="Times New Roman" panose="02020603050405020304" pitchFamily="18" charset="0"/>
              <a:cs typeface="Times New Roman" panose="02020603050405020304" pitchFamily="18" charset="0"/>
            </a:endParaRPr>
          </a:p>
        </p:txBody>
      </p:sp>
      <p:sp>
        <p:nvSpPr>
          <p:cNvPr id="37" name="文本框 24"/>
          <p:cNvSpPr txBox="1"/>
          <p:nvPr/>
        </p:nvSpPr>
        <p:spPr>
          <a:xfrm>
            <a:off x="515085" y="2757335"/>
            <a:ext cx="2740560" cy="178510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eaLnBrk="1" fontAlgn="auto" hangingPunct="1">
              <a:spcBef>
                <a:spcPts val="0"/>
              </a:spcBef>
              <a:spcAft>
                <a:spcPts val="0"/>
              </a:spcAft>
              <a:defRPr/>
            </a:pPr>
            <a:r>
              <a:rPr lang="en-US" altLang="zh-CN" sz="2200" b="1" kern="0" dirty="0">
                <a:solidFill>
                  <a:srgbClr val="0000FF"/>
                </a:solidFill>
                <a:latin typeface="Times New Roman" panose="02020603050405020304" pitchFamily="18" charset="0"/>
                <a:cs typeface="Times New Roman" panose="02020603050405020304" pitchFamily="18" charset="0"/>
              </a:rPr>
              <a:t>Lily thought about how to make use of the crumpled ball to create her own artwork.</a:t>
            </a:r>
            <a:endParaRPr lang="en-US" altLang="zh-CN" sz="2200" b="1" kern="0" dirty="0">
              <a:solidFill>
                <a:srgbClr val="0000FF"/>
              </a:solidFill>
              <a:latin typeface="Times New Roman" panose="02020603050405020304" pitchFamily="18" charset="0"/>
              <a:cs typeface="Times New Roman" panose="02020603050405020304" pitchFamily="18" charset="0"/>
            </a:endParaRPr>
          </a:p>
        </p:txBody>
      </p:sp>
      <p:sp>
        <p:nvSpPr>
          <p:cNvPr id="38" name="文本框 25"/>
          <p:cNvSpPr txBox="1"/>
          <p:nvPr/>
        </p:nvSpPr>
        <p:spPr>
          <a:xfrm>
            <a:off x="1536438" y="4986191"/>
            <a:ext cx="2693987" cy="1107996"/>
          </a:xfrm>
          <a:prstGeom prst="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a:spAutoFit/>
          </a:bodyPr>
          <a:lstStyle/>
          <a:p>
            <a:pPr eaLnBrk="1" fontAlgn="auto" hangingPunct="1">
              <a:spcBef>
                <a:spcPts val="0"/>
              </a:spcBef>
              <a:spcAft>
                <a:spcPts val="0"/>
              </a:spcAft>
              <a:defRPr/>
            </a:pPr>
            <a:r>
              <a:rPr lang="en-US" altLang="zh-CN" sz="2200" b="1" kern="0" dirty="0">
                <a:solidFill>
                  <a:sysClr val="windowText" lastClr="000000"/>
                </a:solidFill>
                <a:latin typeface="Times New Roman" panose="02020603050405020304" pitchFamily="18" charset="0"/>
                <a:cs typeface="Times New Roman" panose="02020603050405020304" pitchFamily="18" charset="0"/>
              </a:rPr>
              <a:t>Because Lily was not good at drawing, painting, or cutting.</a:t>
            </a:r>
            <a:endParaRPr lang="en-US" altLang="zh-CN" sz="22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39" name="Rounded Rectangle 7"/>
          <p:cNvSpPr>
            <a:spLocks noChangeArrowheads="1"/>
          </p:cNvSpPr>
          <p:nvPr/>
        </p:nvSpPr>
        <p:spPr bwMode="auto">
          <a:xfrm>
            <a:off x="3938270" y="2291080"/>
            <a:ext cx="3266440" cy="2621915"/>
          </a:xfrm>
          <a:prstGeom prst="roundRect">
            <a:avLst>
              <a:gd name="adj" fmla="val 16667"/>
            </a:avLst>
          </a:prstGeom>
          <a:solidFill>
            <a:schemeClr val="accent6">
              <a:lumMod val="20000"/>
              <a:lumOff val="80000"/>
            </a:schemeClr>
          </a:solidFill>
        </p:spPr>
        <p:style>
          <a:lnRef idx="1">
            <a:schemeClr val="accent4"/>
          </a:lnRef>
          <a:fillRef idx="3">
            <a:schemeClr val="accent4"/>
          </a:fillRef>
          <a:effectRef idx="2">
            <a:schemeClr val="accent4"/>
          </a:effectRef>
          <a:fontRef idx="minor">
            <a:schemeClr val="lt1"/>
          </a:fontRef>
        </p:style>
        <p:txBody>
          <a:bodyPr lIns="86360" tIns="43180" rIns="86360" bIns="43180" anchor="ctr"/>
          <a:lstStyle/>
          <a:p>
            <a:pPr eaLnBrk="1" fontAlgn="auto" hangingPunct="1">
              <a:spcBef>
                <a:spcPts val="0"/>
              </a:spcBef>
              <a:spcAft>
                <a:spcPts val="0"/>
              </a:spcAft>
              <a:buFont typeface="Arial" panose="020B0604020202020204" pitchFamily="34" charset="0"/>
              <a:buNone/>
              <a:defRPr/>
            </a:pPr>
            <a:r>
              <a:rPr lang="en-US" altLang="zh-CN" sz="1600" b="1" kern="0" dirty="0">
                <a:solidFill>
                  <a:schemeClr val="tx1"/>
                </a:solidFill>
                <a:latin typeface="Times New Roman" panose="02020603050405020304" pitchFamily="18" charset="0"/>
                <a:cs typeface="Times New Roman" panose="02020603050405020304" pitchFamily="18" charset="0"/>
              </a:rPr>
              <a:t>Main idea: Lily was worried about creating  artwork due to the fact that she was not good at drawing or painting. With the encouragement of art teacher, she created her own special artwork, leaving a special impression on the teacher and her schoolmates. Her artwork was highly praised and awarded.</a:t>
            </a:r>
            <a:endParaRPr lang="en-US" altLang="zh-CN" sz="1600" b="1" kern="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ox(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ox(in)">
                                      <p:cBhvr>
                                        <p:cTn id="47" dur="2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ox(in)">
                                      <p:cBhvr>
                                        <p:cTn id="52" dur="2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2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ox(in)">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ox(in)">
                                      <p:cBhvr>
                                        <p:cTn id="72" dur="20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ox(in)">
                                      <p:cBhvr>
                                        <p:cTn id="77" dur="20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p:bldP spid="32" grpId="0" animBg="1"/>
      <p:bldP spid="33" grpId="0" bldLvl="0" animBg="1"/>
      <p:bldP spid="34" grpId="0" bldLvl="0" animBg="1"/>
      <p:bldP spid="35" grpId="0" bldLvl="0" animBg="1"/>
      <p:bldP spid="36" grpId="0" bldLvl="0" animBg="1"/>
      <p:bldP spid="37" grpId="0" bldLvl="0" animBg="1"/>
      <p:bldP spid="38" grpId="0" bldLvl="0" animBg="1"/>
      <p:bldP spid="3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928542" y="1521015"/>
            <a:ext cx="33345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solidFill>
                  <a:srgbClr val="FF3300"/>
                </a:solidFill>
                <a:latin typeface="Times New Roman" panose="02020603050405020304" pitchFamily="18" charset="0"/>
                <a:cs typeface="Times New Roman" panose="02020603050405020304" pitchFamily="18" charset="0"/>
              </a:rPr>
              <a:t>How did the Lily feel?</a:t>
            </a:r>
            <a:endParaRPr lang="en-US" altLang="zh-CN" sz="2600" b="1" dirty="0">
              <a:solidFill>
                <a:srgbClr val="FF3300"/>
              </a:solidFill>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3486735" y="2504226"/>
            <a:ext cx="1875766" cy="83099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No good at drawing</a:t>
            </a:r>
            <a:endParaRPr lang="en-US" altLang="zh-CN" sz="2400" b="1" dirty="0">
              <a:latin typeface="Calibri" panose="020F0502020204030204" pitchFamily="34" charset="0"/>
              <a:cs typeface="Arial" panose="020B0604020202020204" pitchFamily="34" charset="0"/>
            </a:endParaRPr>
          </a:p>
        </p:txBody>
      </p:sp>
      <p:sp>
        <p:nvSpPr>
          <p:cNvPr id="4" name="AutoShape 6"/>
          <p:cNvSpPr>
            <a:spLocks noChangeArrowheads="1"/>
          </p:cNvSpPr>
          <p:nvPr/>
        </p:nvSpPr>
        <p:spPr bwMode="auto">
          <a:xfrm>
            <a:off x="2390695" y="2744076"/>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Text Box 7"/>
          <p:cNvSpPr txBox="1">
            <a:spLocks noChangeArrowheads="1"/>
          </p:cNvSpPr>
          <p:nvPr/>
        </p:nvSpPr>
        <p:spPr bwMode="auto">
          <a:xfrm>
            <a:off x="6534501" y="2669636"/>
            <a:ext cx="139161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nervous</a:t>
            </a:r>
            <a:endParaRPr lang="en-US" altLang="zh-CN" sz="2400" dirty="0">
              <a:latin typeface="Arial Black" panose="020B0A04020102020204" pitchFamily="34" charset="0"/>
            </a:endParaRPr>
          </a:p>
        </p:txBody>
      </p:sp>
      <p:sp>
        <p:nvSpPr>
          <p:cNvPr id="6" name="AutoShape 8"/>
          <p:cNvSpPr>
            <a:spLocks noChangeArrowheads="1"/>
          </p:cNvSpPr>
          <p:nvPr/>
        </p:nvSpPr>
        <p:spPr bwMode="auto">
          <a:xfrm>
            <a:off x="5599236" y="2764152"/>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Text Box 9"/>
          <p:cNvSpPr txBox="1">
            <a:spLocks noChangeArrowheads="1"/>
          </p:cNvSpPr>
          <p:nvPr/>
        </p:nvSpPr>
        <p:spPr bwMode="auto">
          <a:xfrm>
            <a:off x="9249881" y="2688893"/>
            <a:ext cx="174522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frightened</a:t>
            </a:r>
            <a:endParaRPr lang="en-US" altLang="zh-CN" sz="2400" b="1" dirty="0">
              <a:latin typeface="Calibri" panose="020F0502020204030204" pitchFamily="34" charset="0"/>
              <a:cs typeface="Arial" panose="020B0604020202020204" pitchFamily="34" charset="0"/>
            </a:endParaRPr>
          </a:p>
        </p:txBody>
      </p:sp>
      <p:sp>
        <p:nvSpPr>
          <p:cNvPr id="8" name="AutoShape 10"/>
          <p:cNvSpPr>
            <a:spLocks noChangeArrowheads="1"/>
          </p:cNvSpPr>
          <p:nvPr/>
        </p:nvSpPr>
        <p:spPr bwMode="auto">
          <a:xfrm>
            <a:off x="8146467" y="2781188"/>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Text Box 11"/>
          <p:cNvSpPr txBox="1">
            <a:spLocks noChangeArrowheads="1"/>
          </p:cNvSpPr>
          <p:nvPr/>
        </p:nvSpPr>
        <p:spPr bwMode="auto">
          <a:xfrm flipH="1">
            <a:off x="7139133" y="3707443"/>
            <a:ext cx="324073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400" b="1">
                <a:latin typeface="Calibri" panose="020F0502020204030204" pitchFamily="34" charset="0"/>
                <a:ea typeface="宋体" panose="02010600030101010101" pitchFamily="2" charset="-122"/>
                <a:cs typeface="Arial" panose="020B0604020202020204" pitchFamily="34" charset="0"/>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solidFill>
                  <a:srgbClr val="000000"/>
                </a:solidFill>
              </a:rPr>
              <a:t>Passionate/grateful</a:t>
            </a:r>
            <a:endParaRPr lang="en-US" altLang="zh-CN" dirty="0">
              <a:solidFill>
                <a:srgbClr val="000000"/>
              </a:solidFill>
            </a:endParaRPr>
          </a:p>
        </p:txBody>
      </p:sp>
      <p:sp>
        <p:nvSpPr>
          <p:cNvPr id="25" name="AutoShape 8"/>
          <p:cNvSpPr>
            <a:spLocks noChangeArrowheads="1"/>
          </p:cNvSpPr>
          <p:nvPr/>
        </p:nvSpPr>
        <p:spPr bwMode="auto">
          <a:xfrm>
            <a:off x="544005" y="3818805"/>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Text Box 9"/>
          <p:cNvSpPr txBox="1">
            <a:spLocks noChangeArrowheads="1"/>
          </p:cNvSpPr>
          <p:nvPr/>
        </p:nvSpPr>
        <p:spPr bwMode="auto">
          <a:xfrm>
            <a:off x="544005" y="2748183"/>
            <a:ext cx="171264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worried</a:t>
            </a:r>
            <a:endParaRPr lang="en-US" altLang="zh-CN" sz="2400" b="1" dirty="0">
              <a:latin typeface="Calibri" panose="020F0502020204030204" pitchFamily="34" charset="0"/>
              <a:cs typeface="Arial" panose="020B0604020202020204" pitchFamily="34" charset="0"/>
            </a:endParaRPr>
          </a:p>
        </p:txBody>
      </p:sp>
      <p:grpSp>
        <p:nvGrpSpPr>
          <p:cNvPr id="27" name="组合 26"/>
          <p:cNvGrpSpPr/>
          <p:nvPr/>
        </p:nvGrpSpPr>
        <p:grpSpPr>
          <a:xfrm>
            <a:off x="1021058" y="268342"/>
            <a:ext cx="8660339" cy="596296"/>
            <a:chOff x="975709" y="3879"/>
            <a:chExt cx="8660339" cy="596296"/>
          </a:xfrm>
        </p:grpSpPr>
        <p:sp>
          <p:nvSpPr>
            <p:cNvPr id="28"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29" name="组合 28"/>
            <p:cNvGrpSpPr/>
            <p:nvPr/>
          </p:nvGrpSpPr>
          <p:grpSpPr>
            <a:xfrm>
              <a:off x="975709" y="3879"/>
              <a:ext cx="2417181" cy="596296"/>
              <a:chOff x="975709" y="3879"/>
              <a:chExt cx="2417181" cy="596296"/>
            </a:xfrm>
          </p:grpSpPr>
          <p:pic>
            <p:nvPicPr>
              <p:cNvPr id="3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文本框 31"/>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
        <p:nvSpPr>
          <p:cNvPr id="33" name="文本框 32"/>
          <p:cNvSpPr txBox="1"/>
          <p:nvPr/>
        </p:nvSpPr>
        <p:spPr>
          <a:xfrm>
            <a:off x="1557751" y="3801073"/>
            <a:ext cx="17462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r>
              <a:rPr lang="en-US" altLang="zh-CN" sz="2400" b="1" dirty="0">
                <a:solidFill>
                  <a:schemeClr val="tx1"/>
                </a:solidFill>
                <a:latin typeface="Calibri" panose="020F0502020204030204" pitchFamily="34" charset="0"/>
                <a:cs typeface="Arial" panose="020B0604020202020204" pitchFamily="34" charset="0"/>
              </a:rPr>
              <a:t>scared</a:t>
            </a:r>
            <a:endParaRPr lang="en-US" altLang="zh-CN" sz="2400" b="1" dirty="0">
              <a:solidFill>
                <a:schemeClr val="tx1"/>
              </a:solidFill>
              <a:latin typeface="Calibri" panose="020F0502020204030204" pitchFamily="34" charset="0"/>
              <a:cs typeface="Arial" panose="020B0604020202020204" pitchFamily="34" charset="0"/>
            </a:endParaRPr>
          </a:p>
        </p:txBody>
      </p:sp>
      <p:sp>
        <p:nvSpPr>
          <p:cNvPr id="34" name="AutoShape 8"/>
          <p:cNvSpPr>
            <a:spLocks noChangeArrowheads="1"/>
          </p:cNvSpPr>
          <p:nvPr/>
        </p:nvSpPr>
        <p:spPr bwMode="auto">
          <a:xfrm>
            <a:off x="3474512" y="3799004"/>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 name="AutoShape 8"/>
          <p:cNvSpPr>
            <a:spLocks noChangeArrowheads="1"/>
          </p:cNvSpPr>
          <p:nvPr/>
        </p:nvSpPr>
        <p:spPr bwMode="auto">
          <a:xfrm>
            <a:off x="6309608" y="3873137"/>
            <a:ext cx="733673" cy="330710"/>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7" name="Text Box 7"/>
          <p:cNvSpPr txBox="1">
            <a:spLocks noChangeArrowheads="1"/>
          </p:cNvSpPr>
          <p:nvPr/>
        </p:nvSpPr>
        <p:spPr bwMode="auto">
          <a:xfrm>
            <a:off x="4560742" y="3730868"/>
            <a:ext cx="13216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00"/>
                </a:solidFill>
                <a:latin typeface="Calibri" panose="020F0502020204030204" pitchFamily="34" charset="0"/>
                <a:cs typeface="Arial" panose="020B0604020202020204" pitchFamily="34" charset="0"/>
              </a:rPr>
              <a:t>eager</a:t>
            </a:r>
            <a:endParaRPr lang="en-US" altLang="zh-CN" sz="2400" b="1" dirty="0">
              <a:solidFill>
                <a:srgbClr val="000000"/>
              </a:solidFill>
              <a:latin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linds(horizont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25" grpId="0" animBg="1"/>
      <p:bldP spid="26" grpId="0" animBg="1"/>
      <p:bldP spid="33" grpId="0" animBg="1"/>
      <p:bldP spid="34" grpId="0" animBg="1"/>
      <p:bldP spid="35"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4"/>
          <p:cNvSpPr txBox="1">
            <a:spLocks noChangeArrowheads="1"/>
          </p:cNvSpPr>
          <p:nvPr/>
        </p:nvSpPr>
        <p:spPr bwMode="auto">
          <a:xfrm>
            <a:off x="1041975" y="672489"/>
            <a:ext cx="9001156" cy="365640"/>
          </a:xfrm>
          <a:prstGeom prst="rect">
            <a:avLst/>
          </a:prstGeom>
          <a:solidFill>
            <a:srgbClr val="FFFF00"/>
          </a:solidFill>
          <a:ln w="9525">
            <a:solidFill>
              <a:srgbClr val="FF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450"/>
              </a:spcAft>
            </a:pPr>
            <a:r>
              <a:rPr lang="en-US" altLang="zh-CN" sz="2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Make predictions with the help of given detailed information</a:t>
            </a:r>
            <a:endParaRPr lang="en-US" altLang="zh-CN" sz="2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9" name="表格 8"/>
          <p:cNvGraphicFramePr>
            <a:graphicFrameLocks noGrp="1"/>
          </p:cNvGraphicFramePr>
          <p:nvPr/>
        </p:nvGraphicFramePr>
        <p:xfrm>
          <a:off x="1189321" y="1246338"/>
          <a:ext cx="9379442" cy="4953733"/>
        </p:xfrm>
        <a:graphic>
          <a:graphicData uri="http://schemas.openxmlformats.org/drawingml/2006/table">
            <a:tbl>
              <a:tblPr firstRow="1" bandRow="1">
                <a:tableStyleId>{16D9F66E-5EB9-4882-86FB-DCBF35E3C3E4}</a:tableStyleId>
              </a:tblPr>
              <a:tblGrid>
                <a:gridCol w="438128"/>
                <a:gridCol w="2753924"/>
                <a:gridCol w="3701330"/>
                <a:gridCol w="2486060"/>
              </a:tblGrid>
              <a:tr h="900137">
                <a:tc rowSpan="6">
                  <a:txBody>
                    <a:bodyPr/>
                    <a:lstStyle/>
                    <a:p>
                      <a:r>
                        <a:rPr lang="zh-CN" altLang="en-US" sz="2000" dirty="0">
                          <a:solidFill>
                            <a:srgbClr val="FF0701"/>
                          </a:solidFill>
                        </a:rPr>
                        <a:t>三条线</a:t>
                      </a:r>
                      <a:endParaRPr lang="zh-CN" altLang="en-US" sz="2000" dirty="0">
                        <a:solidFill>
                          <a:srgbClr val="FF0701"/>
                        </a:solidFill>
                      </a:endParaRPr>
                    </a:p>
                  </a:txBody>
                  <a:tcPr marL="91427" marR="91427" marT="45716" marB="45716"/>
                </a:tc>
                <a:tc>
                  <a:txBody>
                    <a:bodyPr/>
                    <a:lstStyle/>
                    <a:p>
                      <a:r>
                        <a:rPr lang="zh-CN" altLang="en-US" sz="2000" dirty="0"/>
                        <a:t>时空线（明线）</a:t>
                      </a:r>
                      <a:endParaRPr lang="en-US" altLang="zh-CN" sz="2000" dirty="0"/>
                    </a:p>
                    <a:p>
                      <a:r>
                        <a:rPr lang="en-US" altLang="zh-CN" sz="2000" dirty="0"/>
                        <a:t>Time &amp; Place</a:t>
                      </a:r>
                      <a:endParaRPr lang="en-US" altLang="zh-CN" sz="2000" dirty="0"/>
                    </a:p>
                    <a:p>
                      <a:r>
                        <a:rPr lang="en-US" altLang="zh-CN" sz="2000" dirty="0"/>
                        <a:t>(setting)</a:t>
                      </a:r>
                      <a:endParaRPr lang="zh-CN" altLang="en-US" sz="2000" dirty="0"/>
                    </a:p>
                  </a:txBody>
                  <a:tcPr marL="91427" marR="91427" marT="45716" marB="45716"/>
                </a:tc>
                <a:tc>
                  <a:txBody>
                    <a:bodyPr/>
                    <a:lstStyle/>
                    <a:p>
                      <a:r>
                        <a:rPr lang="zh-CN" altLang="en-US" sz="2000" dirty="0"/>
                        <a:t>情节线</a:t>
                      </a:r>
                      <a:endParaRPr lang="en-US" altLang="zh-CN" sz="2000" dirty="0"/>
                    </a:p>
                    <a:p>
                      <a:r>
                        <a:rPr lang="en-US" altLang="zh-CN" sz="2000" dirty="0">
                          <a:solidFill>
                            <a:srgbClr val="FF0701"/>
                          </a:solidFill>
                        </a:rPr>
                        <a:t>(Plot</a:t>
                      </a:r>
                      <a:r>
                        <a:rPr lang="zh-CN" altLang="en-US" sz="2000" dirty="0">
                          <a:solidFill>
                            <a:srgbClr val="FF0701"/>
                          </a:solidFill>
                        </a:rPr>
                        <a:t>明线</a:t>
                      </a:r>
                      <a:r>
                        <a:rPr lang="en-US" altLang="zh-CN" sz="2000" dirty="0">
                          <a:solidFill>
                            <a:srgbClr val="FF0701"/>
                          </a:solidFill>
                        </a:rPr>
                        <a:t>)</a:t>
                      </a:r>
                      <a:endParaRPr lang="zh-CN" altLang="en-US" sz="2000" dirty="0">
                        <a:solidFill>
                          <a:srgbClr val="FF0701"/>
                        </a:solidFill>
                      </a:endParaRPr>
                    </a:p>
                  </a:txBody>
                  <a:tcPr marL="91427" marR="91427" marT="45716" marB="45716"/>
                </a:tc>
                <a:tc>
                  <a:txBody>
                    <a:bodyPr/>
                    <a:lstStyle/>
                    <a:p>
                      <a:r>
                        <a:rPr lang="zh-CN" altLang="en-US" sz="2000" dirty="0"/>
                        <a:t>情感线  </a:t>
                      </a:r>
                      <a:endParaRPr lang="en-US" altLang="zh-CN" sz="2000" dirty="0"/>
                    </a:p>
                    <a:p>
                      <a:r>
                        <a:rPr lang="en-US" altLang="zh-CN" sz="2000" dirty="0">
                          <a:solidFill>
                            <a:srgbClr val="FF0701"/>
                          </a:solidFill>
                        </a:rPr>
                        <a:t>(Mood</a:t>
                      </a:r>
                      <a:r>
                        <a:rPr lang="zh-CN" altLang="en-US" sz="2000" dirty="0">
                          <a:solidFill>
                            <a:srgbClr val="FF0701"/>
                          </a:solidFill>
                        </a:rPr>
                        <a:t>暗线</a:t>
                      </a:r>
                      <a:r>
                        <a:rPr lang="en-US" altLang="zh-CN" sz="2000" dirty="0">
                          <a:solidFill>
                            <a:srgbClr val="FF0701"/>
                          </a:solidFill>
                        </a:rPr>
                        <a:t>) (author)</a:t>
                      </a:r>
                      <a:endParaRPr lang="zh-CN" altLang="en-US" sz="2000" dirty="0">
                        <a:solidFill>
                          <a:srgbClr val="FF0701"/>
                        </a:solidFill>
                      </a:endParaRPr>
                    </a:p>
                  </a:txBody>
                  <a:tcPr marL="91427" marR="91427" marT="45716" marB="45716"/>
                </a:tc>
              </a:tr>
              <a:tr h="1170180">
                <a:tc v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rgbClr val="FF0000"/>
                          </a:solidFill>
                        </a:rPr>
                        <a:t>The whole weekend,</a:t>
                      </a:r>
                      <a:endParaRPr lang="en-US" altLang="zh-CN" sz="20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rgbClr val="FF0000"/>
                          </a:solidFill>
                        </a:rPr>
                        <a:t>Next</a:t>
                      </a:r>
                      <a:r>
                        <a:rPr lang="en-US" altLang="zh-CN" sz="2000" b="1" baseline="0" dirty="0">
                          <a:solidFill>
                            <a:srgbClr val="FF0000"/>
                          </a:solidFill>
                        </a:rPr>
                        <a:t> Friday</a:t>
                      </a:r>
                      <a:endParaRPr lang="en-US" altLang="zh-CN" sz="2000" b="1" dirty="0">
                        <a:solidFill>
                          <a:srgbClr val="FF0000"/>
                        </a:solidFill>
                      </a:endParaRPr>
                    </a:p>
                  </a:txBody>
                  <a:tcPr marL="91427" marR="91427" marT="45716" marB="45716"/>
                </a:tc>
                <a:tc>
                  <a:txBody>
                    <a:bodyPr/>
                    <a:lstStyle/>
                    <a:p>
                      <a:r>
                        <a:rPr lang="en-US" altLang="zh-CN" sz="2000" b="1" dirty="0"/>
                        <a:t>Opening (</a:t>
                      </a:r>
                      <a:r>
                        <a:rPr lang="zh-CN" altLang="en-US" sz="2000" b="1" dirty="0"/>
                        <a:t>起）</a:t>
                      </a:r>
                      <a:endParaRPr lang="en-US" altLang="zh-CN" sz="2000" b="1" dirty="0"/>
                    </a:p>
                    <a:p>
                      <a:r>
                        <a:rPr lang="en-US" altLang="zh-CN" sz="2000" b="1" dirty="0">
                          <a:solidFill>
                            <a:srgbClr val="0000FF"/>
                          </a:solidFill>
                        </a:rPr>
                        <a:t>inciting</a:t>
                      </a:r>
                      <a:r>
                        <a:rPr lang="en-US" altLang="zh-CN" sz="2000" b="1" baseline="0" dirty="0">
                          <a:solidFill>
                            <a:srgbClr val="0000FF"/>
                          </a:solidFill>
                        </a:rPr>
                        <a:t> incident(</a:t>
                      </a:r>
                      <a:r>
                        <a:rPr lang="zh-CN" altLang="en-US" sz="2000" b="1" baseline="0" dirty="0">
                          <a:solidFill>
                            <a:srgbClr val="0000FF"/>
                          </a:solidFill>
                        </a:rPr>
                        <a:t>引发事件）</a:t>
                      </a:r>
                      <a:endParaRPr lang="zh-CN" altLang="en-US" sz="2000" b="1" dirty="0">
                        <a:solidFill>
                          <a:srgbClr val="0000FF"/>
                        </a:solidFill>
                      </a:endParaRPr>
                    </a:p>
                  </a:txBody>
                  <a:tcPr marL="91427" marR="91427" marT="45716" marB="45716"/>
                </a:tc>
                <a:tc>
                  <a:txBody>
                    <a:bodyPr/>
                    <a:lstStyle/>
                    <a:p>
                      <a:r>
                        <a:rPr lang="en-US" altLang="zh-CN" sz="2000" b="1" dirty="0"/>
                        <a:t>worried</a:t>
                      </a:r>
                      <a:endParaRPr lang="en-US" altLang="zh-CN" sz="2000" b="1" dirty="0"/>
                    </a:p>
                  </a:txBody>
                  <a:tcPr marL="91427" marR="91427" marT="45716" marB="45716"/>
                </a:tc>
              </a:tr>
              <a:tr h="630093">
                <a:tc vMerge="1">
                  <a:tcPr/>
                </a:tc>
                <a:tc>
                  <a:txBody>
                    <a:bodyPr/>
                    <a:lstStyle/>
                    <a:p>
                      <a:r>
                        <a:rPr lang="en-US" altLang="zh-CN" sz="2000" b="1" dirty="0">
                          <a:solidFill>
                            <a:srgbClr val="0000FF"/>
                          </a:solidFill>
                        </a:rPr>
                        <a:t>In school library,</a:t>
                      </a:r>
                      <a:endParaRPr lang="en-US" altLang="zh-CN" sz="2000" b="1" dirty="0">
                        <a:solidFill>
                          <a:srgbClr val="0000FF"/>
                        </a:solidFill>
                      </a:endParaRPr>
                    </a:p>
                    <a:p>
                      <a:r>
                        <a:rPr lang="en-US" altLang="zh-CN" sz="2000" b="1" dirty="0">
                          <a:solidFill>
                            <a:srgbClr val="0000FF"/>
                          </a:solidFill>
                        </a:rPr>
                        <a:t>Lily’s home</a:t>
                      </a:r>
                      <a:endParaRPr lang="en-US" altLang="zh-CN" sz="2000" b="1" dirty="0">
                        <a:solidFill>
                          <a:srgbClr val="0000FF"/>
                        </a:solidFill>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chemeClr val="dk1"/>
                          </a:solidFill>
                          <a:latin typeface="+mn-lt"/>
                          <a:ea typeface="+mn-ea"/>
                          <a:cs typeface="+mn-cs"/>
                        </a:rPr>
                        <a:t>Foreshadowing (</a:t>
                      </a:r>
                      <a:r>
                        <a:rPr lang="zh-CN" altLang="en-US" sz="2000" b="1" kern="1200" dirty="0">
                          <a:solidFill>
                            <a:schemeClr val="dk1"/>
                          </a:solidFill>
                          <a:latin typeface="+mn-lt"/>
                          <a:ea typeface="+mn-ea"/>
                          <a:cs typeface="+mn-cs"/>
                        </a:rPr>
                        <a:t>伏笔）</a:t>
                      </a:r>
                      <a:endParaRPr lang="zh-CN" altLang="en-US" sz="2000" b="1" kern="1200" dirty="0">
                        <a:solidFill>
                          <a:schemeClr val="dk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a:t>nervous</a:t>
                      </a:r>
                      <a:endParaRPr lang="zh-CN" altLang="en-US" sz="2000" b="1" dirty="0"/>
                    </a:p>
                  </a:txBody>
                  <a:tcPr marL="91427" marR="91427" marT="45716" marB="45716"/>
                </a:tc>
              </a:tr>
              <a:tr h="711308">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latin typeface="+mn-lt"/>
                          <a:ea typeface="+mn-ea"/>
                          <a:cs typeface="+mn-cs"/>
                        </a:rPr>
                        <a:t>Crumpled paper, crumpled ball, glue</a:t>
                      </a:r>
                      <a:endParaRPr lang="zh-CN" altLang="en-US" sz="2000" b="1" kern="1200" dirty="0">
                        <a:solidFill>
                          <a:srgbClr val="FF0000"/>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chemeClr val="dk1"/>
                          </a:solidFill>
                          <a:latin typeface="+mn-lt"/>
                          <a:ea typeface="+mn-ea"/>
                          <a:cs typeface="+mn-cs"/>
                        </a:rPr>
                        <a:t>Developing ( </a:t>
                      </a:r>
                      <a:r>
                        <a:rPr lang="zh-CN" altLang="en-US" sz="2000" b="1" kern="1200" dirty="0">
                          <a:solidFill>
                            <a:schemeClr val="dk1"/>
                          </a:solidFill>
                          <a:latin typeface="+mn-lt"/>
                          <a:ea typeface="+mn-ea"/>
                          <a:cs typeface="+mn-cs"/>
                        </a:rPr>
                        <a:t>承）</a:t>
                      </a:r>
                      <a:r>
                        <a:rPr lang="en-US" altLang="zh-CN" sz="2000" b="1" kern="1200" dirty="0">
                          <a:solidFill>
                            <a:srgbClr val="FF0701"/>
                          </a:solidFill>
                          <a:latin typeface="+mn-lt"/>
                          <a:ea typeface="+mn-ea"/>
                          <a:cs typeface="+mn-cs"/>
                        </a:rPr>
                        <a:t>Up</a:t>
                      </a:r>
                      <a:endParaRPr lang="zh-CN" altLang="en-US" sz="2000" b="1" kern="1200" dirty="0">
                        <a:solidFill>
                          <a:srgbClr val="FF070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a:t>frightened</a:t>
                      </a:r>
                      <a:endParaRPr lang="zh-CN" altLang="en-US" sz="2000" b="1" dirty="0"/>
                    </a:p>
                    <a:p>
                      <a:pPr marL="0" marR="0" indent="0" algn="l" defTabSz="914400" rtl="0" eaLnBrk="1" fontAlgn="auto" latinLnBrk="0" hangingPunct="1">
                        <a:lnSpc>
                          <a:spcPct val="100000"/>
                        </a:lnSpc>
                        <a:spcBef>
                          <a:spcPts val="0"/>
                        </a:spcBef>
                        <a:spcAft>
                          <a:spcPts val="0"/>
                        </a:spcAft>
                        <a:buClrTx/>
                        <a:buSzTx/>
                        <a:buFontTx/>
                        <a:buNone/>
                        <a:defRPr/>
                      </a:pPr>
                      <a:endParaRPr lang="zh-CN" altLang="en-US" sz="2000" b="1" dirty="0"/>
                    </a:p>
                  </a:txBody>
                  <a:tcPr marL="91427" marR="91427" marT="45716" marB="45716"/>
                </a:tc>
              </a:tr>
              <a:tr h="735288">
                <a:tc vMerge="1">
                  <a:tcPr/>
                </a:tc>
                <a:tc>
                  <a:txBody>
                    <a:bodyPr/>
                    <a:lstStyle/>
                    <a:p>
                      <a:endParaRPr lang="zh-CN" altLang="en-US" sz="2000" dirty="0"/>
                    </a:p>
                  </a:txBody>
                  <a:tcPr marL="91427" marR="91427" marT="45716" marB="45716"/>
                </a:tc>
                <a:tc>
                  <a:txBody>
                    <a:bodyPr/>
                    <a:lstStyle/>
                    <a:p>
                      <a:r>
                        <a:rPr lang="en-US" altLang="zh-CN" sz="2000" b="1" kern="1200" dirty="0">
                          <a:solidFill>
                            <a:schemeClr val="dk1"/>
                          </a:solidFill>
                          <a:latin typeface="+mn-lt"/>
                          <a:ea typeface="+mn-ea"/>
                          <a:cs typeface="+mn-cs"/>
                        </a:rPr>
                        <a:t>Changing </a:t>
                      </a:r>
                      <a:r>
                        <a:rPr lang="zh-CN" altLang="en-US" sz="2000" b="1" kern="1200" dirty="0">
                          <a:solidFill>
                            <a:schemeClr val="dk1"/>
                          </a:solidFill>
                          <a:latin typeface="+mn-lt"/>
                          <a:ea typeface="+mn-ea"/>
                          <a:cs typeface="+mn-cs"/>
                        </a:rPr>
                        <a:t>（转）</a:t>
                      </a:r>
                      <a:endParaRPr lang="zh-CN" altLang="en-US" sz="2000" b="1" kern="1200" dirty="0">
                        <a:solidFill>
                          <a:schemeClr val="dk1"/>
                        </a:solidFill>
                        <a:latin typeface="+mn-lt"/>
                        <a:ea typeface="+mn-ea"/>
                        <a:cs typeface="+mn-cs"/>
                      </a:endParaRPr>
                    </a:p>
                  </a:txBody>
                  <a:tcPr marL="91427" marR="91427"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t>scared</a:t>
                      </a:r>
                      <a:endParaRPr lang="en-US" altLang="zh-CN" sz="2000" b="1" kern="1200" dirty="0">
                        <a:solidFill>
                          <a:schemeClr val="dk1"/>
                        </a:solidFill>
                        <a:latin typeface="+mn-lt"/>
                        <a:ea typeface="+mn-ea"/>
                        <a:cs typeface="+mn-cs"/>
                      </a:endParaRPr>
                    </a:p>
                  </a:txBody>
                  <a:tcPr marL="91427" marR="91427" marT="45716" marB="45716"/>
                </a:tc>
              </a:tr>
              <a:tr h="630093">
                <a:tc vMerge="1">
                  <a:tcPr/>
                </a:tc>
                <a:tc>
                  <a:txBody>
                    <a:bodyPr/>
                    <a:lstStyle/>
                    <a:p>
                      <a:endParaRPr lang="zh-CN" altLang="en-US" sz="2000" dirty="0"/>
                    </a:p>
                  </a:txBody>
                  <a:tcPr marL="91427" marR="91427" marT="45716" marB="45716"/>
                </a:tc>
                <a:tc>
                  <a:txBody>
                    <a:bodyPr/>
                    <a:lstStyle/>
                    <a:p>
                      <a:r>
                        <a:rPr lang="en-US" altLang="zh-CN" sz="2000" b="1" kern="1200" dirty="0">
                          <a:solidFill>
                            <a:schemeClr val="dk1"/>
                          </a:solidFill>
                          <a:latin typeface="+mn-lt"/>
                          <a:ea typeface="+mn-ea"/>
                          <a:cs typeface="+mn-cs"/>
                        </a:rPr>
                        <a:t>Concluding </a:t>
                      </a:r>
                      <a:r>
                        <a:rPr lang="zh-CN" altLang="en-US" sz="2000" b="1" kern="1200" dirty="0">
                          <a:solidFill>
                            <a:schemeClr val="dk1"/>
                          </a:solidFill>
                          <a:latin typeface="+mn-lt"/>
                          <a:ea typeface="+mn-ea"/>
                          <a:cs typeface="+mn-cs"/>
                        </a:rPr>
                        <a:t>（合）</a:t>
                      </a:r>
                      <a:endParaRPr lang="zh-CN" altLang="en-US" sz="2000" b="1" kern="1200" dirty="0">
                        <a:solidFill>
                          <a:schemeClr val="dk1"/>
                        </a:solidFill>
                        <a:latin typeface="+mn-lt"/>
                        <a:ea typeface="+mn-ea"/>
                        <a:cs typeface="+mn-cs"/>
                      </a:endParaRPr>
                    </a:p>
                  </a:txBody>
                  <a:tcPr marL="91427" marR="91427" marT="45716" marB="45716"/>
                </a:tc>
                <a:tc>
                  <a:txBody>
                    <a:bodyPr/>
                    <a:lstStyle/>
                    <a:p>
                      <a:r>
                        <a:rPr lang="en-US" altLang="zh-CN" sz="2000" b="1" dirty="0"/>
                        <a:t>passionate/grateful</a:t>
                      </a:r>
                      <a:endParaRPr lang="zh-CN" altLang="en-US" sz="2000" b="1" dirty="0"/>
                    </a:p>
                  </a:txBody>
                  <a:tcPr marL="91427" marR="91427" marT="45716" marB="45716"/>
                </a:tc>
              </a:tr>
            </a:tbl>
          </a:graphicData>
        </a:graphic>
      </p:graphicFrame>
      <p:grpSp>
        <p:nvGrpSpPr>
          <p:cNvPr id="17" name="组合 16"/>
          <p:cNvGrpSpPr/>
          <p:nvPr/>
        </p:nvGrpSpPr>
        <p:grpSpPr>
          <a:xfrm>
            <a:off x="1041975" y="0"/>
            <a:ext cx="8660339" cy="596296"/>
            <a:chOff x="975709" y="3879"/>
            <a:chExt cx="8660339" cy="596296"/>
          </a:xfrm>
        </p:grpSpPr>
        <p:sp>
          <p:nvSpPr>
            <p:cNvPr id="7" name="TextBox 12"/>
            <p:cNvSpPr txBox="1">
              <a:spLocks noChangeArrowheads="1"/>
            </p:cNvSpPr>
            <p:nvPr/>
          </p:nvSpPr>
          <p:spPr bwMode="auto">
            <a:xfrm>
              <a:off x="3707860" y="68049"/>
              <a:ext cx="592818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0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0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6" name="组合 15"/>
            <p:cNvGrpSpPr/>
            <p:nvPr/>
          </p:nvGrpSpPr>
          <p:grpSpPr>
            <a:xfrm>
              <a:off x="975709" y="3879"/>
              <a:ext cx="2359472" cy="596296"/>
              <a:chOff x="975709" y="3879"/>
              <a:chExt cx="2359472" cy="596296"/>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470000" cy="400110"/>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646773" y="1611586"/>
            <a:ext cx="10894344" cy="4432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700" b="1" dirty="0">
                <a:solidFill>
                  <a:srgbClr val="0000FF"/>
                </a:solidFill>
                <a:latin typeface="Times New Roman" panose="02020603050405020304" pitchFamily="18" charset="0"/>
                <a:cs typeface="Times New Roman" panose="02020603050405020304" pitchFamily="18" charset="0"/>
              </a:rPr>
              <a:t>Prediction</a:t>
            </a:r>
            <a:r>
              <a:rPr lang="zh-CN" altLang="en-US" sz="2700" b="1" dirty="0">
                <a:solidFill>
                  <a:srgbClr val="0000FF"/>
                </a:solidFill>
                <a:latin typeface="Times New Roman" panose="02020603050405020304" pitchFamily="18" charset="0"/>
                <a:cs typeface="Times New Roman" panose="02020603050405020304" pitchFamily="18" charset="0"/>
              </a:rPr>
              <a:t>：</a:t>
            </a:r>
            <a:endParaRPr lang="en-US" altLang="zh-CN" sz="27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zh-CN" sz="2700" b="1" dirty="0">
                <a:latin typeface="Times New Roman" panose="02020603050405020304" pitchFamily="18" charset="0"/>
                <a:cs typeface="Times New Roman" panose="02020603050405020304" pitchFamily="18" charset="0"/>
              </a:rPr>
              <a:t>Paragraph 1:</a:t>
            </a:r>
            <a:endParaRPr lang="en-US" altLang="zh-CN" sz="2700" b="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Q1: What will Lily make out of crumpled paper?</a:t>
            </a:r>
            <a:endParaRPr lang="en-US" altLang="zh-CN" sz="2700" b="1" i="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Q2: How did Lily make with crumpled paper? </a:t>
            </a:r>
            <a:r>
              <a:rPr lang="en-US" altLang="zh-CN" sz="2700" b="1" i="1" dirty="0">
                <a:solidFill>
                  <a:srgbClr val="0000FF"/>
                </a:solidFill>
                <a:latin typeface="Times New Roman" panose="02020603050405020304" pitchFamily="18" charset="0"/>
                <a:cs typeface="Times New Roman" panose="02020603050405020304" pitchFamily="18" charset="0"/>
              </a:rPr>
              <a:t>(Lily was no good at drawing, painting or cutting.)</a:t>
            </a:r>
            <a:endParaRPr lang="en-US" altLang="zh-CN" sz="2700" b="1" i="1"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zh-CN" sz="2700" b="1" dirty="0">
                <a:latin typeface="Times New Roman" panose="02020603050405020304" pitchFamily="18" charset="0"/>
                <a:cs typeface="Times New Roman" panose="02020603050405020304" pitchFamily="18" charset="0"/>
              </a:rPr>
              <a:t>Paragraph 2:</a:t>
            </a:r>
            <a:endParaRPr lang="en-US" altLang="zh-CN" sz="2700" b="1" dirty="0">
              <a:latin typeface="Times New Roman" panose="02020603050405020304" pitchFamily="18" charset="0"/>
              <a:cs typeface="Times New Roman" panose="02020603050405020304" pitchFamily="18" charset="0"/>
            </a:endParaRPr>
          </a:p>
          <a:p>
            <a:pPr marL="0" indent="0">
              <a:buNone/>
            </a:pPr>
            <a:r>
              <a:rPr lang="en-US" altLang="zh-CN" sz="2700" b="1" i="1" dirty="0">
                <a:latin typeface="Times New Roman" panose="02020603050405020304" pitchFamily="18" charset="0"/>
                <a:cs typeface="Times New Roman" panose="02020603050405020304" pitchFamily="18" charset="0"/>
              </a:rPr>
              <a:t>Q1: How did her classmates comment her artwork?</a:t>
            </a:r>
            <a:endParaRPr lang="en-US" altLang="zh-CN" sz="2700" b="1" i="1" dirty="0">
              <a:latin typeface="Times New Roman" panose="02020603050405020304" pitchFamily="18" charset="0"/>
              <a:cs typeface="Times New Roman" panose="02020603050405020304" pitchFamily="18" charset="0"/>
            </a:endParaRPr>
          </a:p>
          <a:p>
            <a:pPr marL="0" indent="0">
              <a:buNone/>
            </a:pPr>
            <a:r>
              <a:rPr lang="en-US" altLang="zh-CN" sz="2700" b="1" i="1" dirty="0">
                <a:latin typeface="Times New Roman" panose="02020603050405020304" pitchFamily="18" charset="0"/>
                <a:cs typeface="Times New Roman" panose="02020603050405020304" pitchFamily="18" charset="0"/>
              </a:rPr>
              <a:t>Q2: How did </a:t>
            </a:r>
            <a:r>
              <a:rPr lang="en-US" altLang="zh-CN" sz="2700" b="1" i="1" dirty="0" err="1">
                <a:latin typeface="Times New Roman" panose="02020603050405020304" pitchFamily="18" charset="0"/>
                <a:cs typeface="Times New Roman" panose="02020603050405020304" pitchFamily="18" charset="0"/>
              </a:rPr>
              <a:t>Ms</a:t>
            </a:r>
            <a:r>
              <a:rPr lang="en-US" altLang="zh-CN" sz="2700" b="1" i="1" dirty="0">
                <a:latin typeface="Times New Roman" panose="02020603050405020304" pitchFamily="18" charset="0"/>
                <a:cs typeface="Times New Roman" panose="02020603050405020304" pitchFamily="18" charset="0"/>
              </a:rPr>
              <a:t> Clay comment her artwork?</a:t>
            </a:r>
            <a:endParaRPr lang="en-US" altLang="zh-CN" sz="2700" b="1" i="1" dirty="0">
              <a:latin typeface="Times New Roman" panose="02020603050405020304" pitchFamily="18" charset="0"/>
              <a:cs typeface="Times New Roman" panose="02020603050405020304" pitchFamily="18" charset="0"/>
            </a:endParaRPr>
          </a:p>
          <a:p>
            <a:pPr marL="0" indent="0">
              <a:buNone/>
            </a:pPr>
            <a:r>
              <a:rPr lang="en-US" altLang="zh-CN" sz="2700" b="1" i="1" dirty="0">
                <a:latin typeface="Times New Roman" panose="02020603050405020304" pitchFamily="18" charset="0"/>
                <a:cs typeface="Times New Roman" panose="02020603050405020304" pitchFamily="18" charset="0"/>
              </a:rPr>
              <a:t>Q3: What was the result of the art competition? Was Lily awarded the prize?</a:t>
            </a:r>
            <a:endParaRPr lang="en-US" altLang="zh-CN" sz="2700" b="1" i="1" dirty="0">
              <a:latin typeface="Times New Roman" panose="02020603050405020304" pitchFamily="18" charset="0"/>
              <a:cs typeface="Times New Roman" panose="02020603050405020304" pitchFamily="18" charset="0"/>
            </a:endParaRPr>
          </a:p>
        </p:txBody>
      </p:sp>
      <p:sp>
        <p:nvSpPr>
          <p:cNvPr id="3" name="TextBox 4"/>
          <p:cNvSpPr txBox="1">
            <a:spLocks noChangeArrowheads="1"/>
          </p:cNvSpPr>
          <p:nvPr/>
        </p:nvSpPr>
        <p:spPr bwMode="auto">
          <a:xfrm>
            <a:off x="2023869" y="924266"/>
            <a:ext cx="7689850" cy="577850"/>
          </a:xfrm>
          <a:prstGeom prst="rect">
            <a:avLst/>
          </a:prstGeom>
        </p:spPr>
        <p:style>
          <a:lnRef idx="2">
            <a:schemeClr val="accent2"/>
          </a:lnRef>
          <a:fillRef idx="1">
            <a:schemeClr val="lt1"/>
          </a:fillRef>
          <a:effectRef idx="0">
            <a:schemeClr val="accent2"/>
          </a:effectRef>
          <a:fontRef idx="minor">
            <a:schemeClr val="dk1"/>
          </a:fontRef>
        </p:style>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r>
              <a:rPr lang="en-US" altLang="zh-CN" sz="3300" dirty="0">
                <a:solidFill>
                  <a:srgbClr val="FF0066"/>
                </a:solidFill>
                <a:latin typeface="Times New Roman" panose="02020603050405020304" pitchFamily="18" charset="0"/>
                <a:cs typeface="Times New Roman" panose="02020603050405020304" pitchFamily="18" charset="0"/>
              </a:rPr>
              <a:t>Trends/ending in the story’s development </a:t>
            </a:r>
            <a:endParaRPr lang="zh-CN" altLang="en-US" sz="3300" dirty="0">
              <a:solidFill>
                <a:srgbClr val="FF0066"/>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1329919" y="288961"/>
            <a:ext cx="8660339" cy="596296"/>
            <a:chOff x="975709" y="3879"/>
            <a:chExt cx="8660339" cy="596296"/>
          </a:xfrm>
        </p:grpSpPr>
        <p:sp>
          <p:nvSpPr>
            <p:cNvPr id="11"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2" name="组合 11"/>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additive="base">
                                        <p:cTn id="4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additive="base">
                                        <p:cTn id="5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additive="base">
                                        <p:cTn id="5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71134" y="129508"/>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rot="16200000">
            <a:off x="1836186" y="-588516"/>
            <a:ext cx="738664" cy="2155193"/>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标题 1"/>
          <p:cNvSpPr>
            <a:spLocks noGrp="1"/>
          </p:cNvSpPr>
          <p:nvPr>
            <p:ph type="title"/>
          </p:nvPr>
        </p:nvSpPr>
        <p:spPr bwMode="auto">
          <a:xfrm>
            <a:off x="962153" y="870018"/>
            <a:ext cx="4043362" cy="638175"/>
          </a:xfrm>
          <a:solidFill>
            <a:srgbClr val="FFC000"/>
          </a:solidFill>
          <a:ln>
            <a:solidFill>
              <a:srgbClr val="0000FF"/>
            </a:solidFill>
            <a:miter lim="800000"/>
          </a:ln>
        </p:spPr>
        <p:txBody>
          <a:bodyPr vert="horz" wrap="square" lIns="91440" tIns="45720" rIns="91440" bIns="45720" numCol="1" anchor="t" anchorCtr="0" compatLnSpc="1"/>
          <a:lstStyle/>
          <a:p>
            <a:pPr algn="l"/>
            <a:r>
              <a:rPr lang="en-US" altLang="zh-CN" sz="3600"/>
              <a:t>Predict the plot -1</a:t>
            </a:r>
            <a:endParaRPr lang="zh-CN" altLang="en-US" sz="3600"/>
          </a:p>
        </p:txBody>
      </p:sp>
      <p:sp>
        <p:nvSpPr>
          <p:cNvPr id="8" name="内容占位符 2"/>
          <p:cNvSpPr txBox="1"/>
          <p:nvPr/>
        </p:nvSpPr>
        <p:spPr>
          <a:xfrm>
            <a:off x="509787" y="2132736"/>
            <a:ext cx="11655151" cy="3867462"/>
          </a:xfrm>
          <a:prstGeom prst="rect">
            <a:avLst/>
          </a:prstGeom>
          <a:ln>
            <a:solidFill>
              <a:srgbClr val="FF33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zh-CN" sz="2400" b="1" dirty="0"/>
              <a:t>Paragraph 1:</a:t>
            </a:r>
            <a:br>
              <a:rPr lang="en-US" altLang="zh-CN" sz="2400" b="1" dirty="0"/>
            </a:br>
            <a:r>
              <a:rPr lang="en-US" altLang="zh-CN" sz="2400" b="1" i="1" dirty="0"/>
              <a:t> </a:t>
            </a:r>
            <a:r>
              <a:rPr lang="en-US" altLang="zh-CN" sz="2400" b="1" i="1" kern="0" spc="4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Why not create something out of crumpled paper</a:t>
            </a:r>
            <a:r>
              <a:rPr lang="en-US" altLang="zh-CN" sz="2400" b="1" i="1"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p>
          <a:p>
            <a:pPr marL="0" indent="0">
              <a:buFont typeface="Arial" panose="020B0604020202020204" pitchFamily="34" charset="0"/>
              <a:buNone/>
              <a:defRPr/>
            </a:pPr>
            <a:endParaRPr lang="en-US" altLang="zh-CN" sz="2400" b="1" dirty="0"/>
          </a:p>
          <a:p>
            <a:pPr marL="0" indent="0">
              <a:buFont typeface="Arial" panose="020B0604020202020204" pitchFamily="34" charset="0"/>
              <a:buNone/>
              <a:defRPr/>
            </a:pPr>
            <a:br>
              <a:rPr lang="en-US" altLang="zh-CN" sz="2400" b="1" dirty="0"/>
            </a:br>
            <a:endParaRPr lang="en-US" altLang="zh-CN" sz="2400" b="1" dirty="0"/>
          </a:p>
          <a:p>
            <a:pPr marL="0" indent="0">
              <a:buNone/>
              <a:defRPr/>
            </a:pPr>
            <a:endParaRPr lang="en-US" altLang="zh-CN" sz="2400" b="1" dirty="0"/>
          </a:p>
          <a:p>
            <a:pPr marL="0" indent="0">
              <a:buNone/>
              <a:defRPr/>
            </a:pPr>
            <a:endParaRPr lang="en-US" altLang="zh-CN" sz="2400" b="1" dirty="0"/>
          </a:p>
          <a:p>
            <a:pPr marL="0" indent="0">
              <a:buNone/>
              <a:defRPr/>
            </a:pPr>
            <a:r>
              <a:rPr lang="en-US" altLang="zh-CN" sz="2400" b="1" dirty="0"/>
              <a:t>Paragraph 2:</a:t>
            </a:r>
            <a:br>
              <a:rPr lang="en-US" altLang="zh-CN" sz="2400" b="1" dirty="0"/>
            </a:br>
            <a:r>
              <a:rPr lang="en-US" altLang="zh-CN" sz="2400" b="1" i="1" dirty="0"/>
              <a:t>    </a:t>
            </a:r>
            <a:r>
              <a:rPr lang="en-US" altLang="zh-CN" sz="2400" b="1" i="1" kern="0" spc="4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On Friday, Lily carefully carried her </a:t>
            </a:r>
            <a:r>
              <a:rPr lang="en-US" altLang="zh-CN" sz="2400" b="1" i="1" kern="100" dirty="0">
                <a:latin typeface="Times New Roman" panose="02020603050405020304" pitchFamily="18" charset="0"/>
                <a:ea typeface="宋体" panose="02010600030101010101" pitchFamily="2" charset="-122"/>
                <a:cs typeface="Times New Roman" panose="02020603050405020304" pitchFamily="18" charset="0"/>
              </a:rPr>
              <a:t> project into the library.</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buNone/>
              <a:defRPr/>
            </a:pPr>
            <a:r>
              <a:rPr lang="en-US" altLang="zh-CN" sz="2400" b="1" i="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b="1" i="1" dirty="0"/>
          </a:p>
        </p:txBody>
      </p:sp>
      <p:sp>
        <p:nvSpPr>
          <p:cNvPr id="9" name="矩形 8"/>
          <p:cNvSpPr/>
          <p:nvPr/>
        </p:nvSpPr>
        <p:spPr>
          <a:xfrm>
            <a:off x="5005515" y="2492416"/>
            <a:ext cx="2140518" cy="33719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0" name="矩形 9"/>
          <p:cNvSpPr/>
          <p:nvPr/>
        </p:nvSpPr>
        <p:spPr>
          <a:xfrm>
            <a:off x="3038892" y="5439976"/>
            <a:ext cx="3775251" cy="34711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11" name="直接箭头连接符 10"/>
          <p:cNvCxnSpPr/>
          <p:nvPr/>
        </p:nvCxnSpPr>
        <p:spPr>
          <a:xfrm rot="16200000" flipH="1">
            <a:off x="2506024" y="3065202"/>
            <a:ext cx="452438" cy="196850"/>
          </a:xfrm>
          <a:prstGeom prst="straightConnector1">
            <a:avLst/>
          </a:prstGeom>
          <a:ln w="44450">
            <a:tailEnd type="arrow"/>
          </a:ln>
        </p:spPr>
        <p:style>
          <a:lnRef idx="3">
            <a:schemeClr val="accent6"/>
          </a:lnRef>
          <a:fillRef idx="0">
            <a:schemeClr val="accent6"/>
          </a:fillRef>
          <a:effectRef idx="2">
            <a:schemeClr val="accent6"/>
          </a:effectRef>
          <a:fontRef idx="minor">
            <a:schemeClr val="tx1"/>
          </a:fontRef>
        </p:style>
      </p:cxnSp>
      <p:cxnSp>
        <p:nvCxnSpPr>
          <p:cNvPr id="12" name="直接箭头连接符 11"/>
          <p:cNvCxnSpPr/>
          <p:nvPr/>
        </p:nvCxnSpPr>
        <p:spPr>
          <a:xfrm flipH="1" flipV="1">
            <a:off x="4393580" y="4692441"/>
            <a:ext cx="133815" cy="747535"/>
          </a:xfrm>
          <a:prstGeom prst="straightConnector1">
            <a:avLst/>
          </a:prstGeom>
          <a:ln w="44450">
            <a:tailEnd type="arrow"/>
          </a:ln>
        </p:spPr>
        <p:style>
          <a:lnRef idx="3">
            <a:schemeClr val="accent6"/>
          </a:lnRef>
          <a:fillRef idx="0">
            <a:schemeClr val="accent6"/>
          </a:fillRef>
          <a:effectRef idx="2">
            <a:schemeClr val="accent6"/>
          </a:effectRef>
          <a:fontRef idx="minor">
            <a:schemeClr val="tx1"/>
          </a:fontRef>
        </p:style>
      </p:cxnSp>
      <p:sp>
        <p:nvSpPr>
          <p:cNvPr id="13" name="TextBox 7"/>
          <p:cNvSpPr txBox="1">
            <a:spLocks noChangeArrowheads="1"/>
          </p:cNvSpPr>
          <p:nvPr/>
        </p:nvSpPr>
        <p:spPr bwMode="auto">
          <a:xfrm>
            <a:off x="1165338" y="3578736"/>
            <a:ext cx="2759495" cy="40011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t>Lily’s  inner thought: </a:t>
            </a:r>
            <a:endParaRPr lang="zh-CN" altLang="en-US" sz="2000" dirty="0"/>
          </a:p>
        </p:txBody>
      </p:sp>
      <p:sp>
        <p:nvSpPr>
          <p:cNvPr id="14" name="TextBox 8"/>
          <p:cNvSpPr txBox="1">
            <a:spLocks noChangeArrowheads="1"/>
          </p:cNvSpPr>
          <p:nvPr/>
        </p:nvSpPr>
        <p:spPr bwMode="auto">
          <a:xfrm>
            <a:off x="4089550" y="3504845"/>
            <a:ext cx="2353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000FF"/>
                </a:solidFill>
              </a:rPr>
              <a:t>eager </a:t>
            </a:r>
            <a:endParaRPr lang="en-US" altLang="zh-CN" sz="2400" b="1" dirty="0">
              <a:solidFill>
                <a:srgbClr val="0000FF"/>
              </a:solidFill>
            </a:endParaRPr>
          </a:p>
        </p:txBody>
      </p:sp>
      <p:sp>
        <p:nvSpPr>
          <p:cNvPr id="15" name="TextBox 9"/>
          <p:cNvSpPr txBox="1">
            <a:spLocks noChangeArrowheads="1"/>
          </p:cNvSpPr>
          <p:nvPr/>
        </p:nvSpPr>
        <p:spPr bwMode="auto">
          <a:xfrm>
            <a:off x="1167779" y="4113159"/>
            <a:ext cx="2430462" cy="40011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600"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t>Lily’s reaction </a:t>
            </a:r>
            <a:endParaRPr lang="zh-CN" altLang="en-US" sz="2000" dirty="0"/>
          </a:p>
        </p:txBody>
      </p:sp>
      <p:sp>
        <p:nvSpPr>
          <p:cNvPr id="16" name="右箭头 10"/>
          <p:cNvSpPr/>
          <p:nvPr/>
        </p:nvSpPr>
        <p:spPr>
          <a:xfrm flipV="1">
            <a:off x="6631144" y="3700605"/>
            <a:ext cx="589166" cy="153171"/>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TextBox 11"/>
          <p:cNvSpPr txBox="1">
            <a:spLocks noChangeArrowheads="1"/>
          </p:cNvSpPr>
          <p:nvPr/>
        </p:nvSpPr>
        <p:spPr bwMode="auto">
          <a:xfrm>
            <a:off x="4040149" y="4155490"/>
            <a:ext cx="29346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solidFill>
                  <a:srgbClr val="0000FF"/>
                </a:solidFill>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t>Anxious/scared</a:t>
            </a:r>
            <a:endParaRPr lang="zh-CN" altLang="en-US" sz="2000" dirty="0"/>
          </a:p>
        </p:txBody>
      </p:sp>
      <p:sp>
        <p:nvSpPr>
          <p:cNvPr id="18" name="矩形 17"/>
          <p:cNvSpPr/>
          <p:nvPr/>
        </p:nvSpPr>
        <p:spPr>
          <a:xfrm>
            <a:off x="6631144" y="2962703"/>
            <a:ext cx="2006600"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9" name="矩形 18"/>
          <p:cNvSpPr/>
          <p:nvPr/>
        </p:nvSpPr>
        <p:spPr>
          <a:xfrm>
            <a:off x="6337363" y="4692441"/>
            <a:ext cx="2882900"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further 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20" name="矩形 19"/>
          <p:cNvSpPr/>
          <p:nvPr/>
        </p:nvSpPr>
        <p:spPr>
          <a:xfrm>
            <a:off x="908551" y="3445771"/>
            <a:ext cx="9071789" cy="124667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9"/>
          <p:cNvSpPr>
            <a:spLocks noChangeArrowheads="1"/>
          </p:cNvSpPr>
          <p:nvPr/>
        </p:nvSpPr>
        <p:spPr bwMode="auto">
          <a:xfrm>
            <a:off x="908552" y="1508865"/>
            <a:ext cx="5905591" cy="461665"/>
          </a:xfrm>
          <a:prstGeom prst="rect">
            <a:avLst/>
          </a:prstGeom>
          <a:solidFill>
            <a:srgbClr val="FFFF00"/>
          </a:solidFill>
          <a:ln w="9525">
            <a:solidFill>
              <a:srgbClr val="FF0000"/>
            </a:solidFill>
            <a:miter lim="800000"/>
          </a:ln>
        </p:spPr>
        <p:txBody>
          <a:bodyPr wrap="none">
            <a:spAutoFit/>
          </a:bodyPr>
          <a:lstStyle/>
          <a:p>
            <a:r>
              <a:rPr lang="en-US" altLang="zh-CN" sz="2400" b="1" i="1" dirty="0">
                <a:solidFill>
                  <a:srgbClr val="FF0000"/>
                </a:solidFill>
                <a:latin typeface="Times New Roman" panose="02020603050405020304" pitchFamily="18" charset="0"/>
                <a:cs typeface="Times New Roman" panose="02020603050405020304" pitchFamily="18" charset="0"/>
              </a:rPr>
              <a:t>Trace the hidden clues </a:t>
            </a:r>
            <a:r>
              <a:rPr lang="en-US" altLang="zh-CN" sz="2400" b="1" i="1" dirty="0">
                <a:solidFill>
                  <a:srgbClr val="7030A0"/>
                </a:solidFill>
                <a:latin typeface="Times New Roman" panose="02020603050405020304" pitchFamily="18" charset="0"/>
                <a:cs typeface="Times New Roman" panose="02020603050405020304" pitchFamily="18" charset="0"/>
              </a:rPr>
              <a:t>in the given sentences</a:t>
            </a:r>
            <a:endParaRPr lang="zh-CN" altLang="en-US" sz="2400" b="1" i="1" dirty="0">
              <a:solidFill>
                <a:srgbClr val="7030A0"/>
              </a:solidFill>
              <a:latin typeface="Times New Roman" panose="02020603050405020304" pitchFamily="18" charset="0"/>
              <a:cs typeface="Times New Roman" panose="02020603050405020304" pitchFamily="18" charset="0"/>
            </a:endParaRPr>
          </a:p>
        </p:txBody>
      </p:sp>
      <p:sp>
        <p:nvSpPr>
          <p:cNvPr id="22" name="Text Box 5"/>
          <p:cNvSpPr txBox="1">
            <a:spLocks noChangeArrowheads="1"/>
          </p:cNvSpPr>
          <p:nvPr/>
        </p:nvSpPr>
        <p:spPr bwMode="auto">
          <a:xfrm>
            <a:off x="7309881" y="3525326"/>
            <a:ext cx="221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rPr>
              <a:t>expecting</a:t>
            </a:r>
            <a:endParaRPr lang="en-US" altLang="zh-CN" sz="2400" dirty="0">
              <a:latin typeface="Arial Black" panose="020B0A04020102020204" pitchFamily="34" charset="0"/>
            </a:endParaRPr>
          </a:p>
        </p:txBody>
      </p:sp>
      <p:sp>
        <p:nvSpPr>
          <p:cNvPr id="23" name="右箭头 17"/>
          <p:cNvSpPr/>
          <p:nvPr/>
        </p:nvSpPr>
        <p:spPr>
          <a:xfrm flipV="1">
            <a:off x="6607535" y="4229837"/>
            <a:ext cx="586703" cy="160891"/>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Text Box 5"/>
          <p:cNvSpPr txBox="1">
            <a:spLocks noChangeArrowheads="1"/>
          </p:cNvSpPr>
          <p:nvPr/>
        </p:nvSpPr>
        <p:spPr bwMode="auto">
          <a:xfrm>
            <a:off x="7309881" y="4068483"/>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FF0000"/>
                </a:solidFill>
                <a:latin typeface="Calibri" panose="020F0502020204030204" pitchFamily="34" charset="0"/>
                <a:cs typeface="Arial" panose="020B0604020202020204" pitchFamily="34" charset="0"/>
              </a:rPr>
              <a:t>appreciative </a:t>
            </a:r>
            <a:endParaRPr lang="en-US" altLang="zh-CN" sz="2400" dirty="0">
              <a:solidFill>
                <a:srgbClr val="FF0000"/>
              </a:solidFill>
              <a:latin typeface="Arial Black" panose="020B0A04020102020204" pitchFamily="34" charset="0"/>
            </a:endParaRPr>
          </a:p>
        </p:txBody>
      </p:sp>
      <p:sp>
        <p:nvSpPr>
          <p:cNvPr id="25" name="矩形 24"/>
          <p:cNvSpPr/>
          <p:nvPr/>
        </p:nvSpPr>
        <p:spPr>
          <a:xfrm>
            <a:off x="660571" y="2440252"/>
            <a:ext cx="1973247" cy="37875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ircle(in)">
                                      <p:cBhvr>
                                        <p:cTn id="8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P spid="15" grpId="0" animBg="1"/>
      <p:bldP spid="16" grpId="0" animBg="1"/>
      <p:bldP spid="17" grpId="0"/>
      <p:bldP spid="18" grpId="0" animBg="1"/>
      <p:bldP spid="19" grpId="0" animBg="1"/>
      <p:bldP spid="21" grpId="0" animBg="1"/>
      <p:bldP spid="22" grpId="0"/>
      <p:bldP spid="23" grpId="0" animBg="1"/>
      <p:bldP spid="24"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910419" y="-691213"/>
            <a:ext cx="738664"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6" name="标题 1"/>
          <p:cNvSpPr>
            <a:spLocks noGrp="1"/>
          </p:cNvSpPr>
          <p:nvPr>
            <p:ph type="title"/>
          </p:nvPr>
        </p:nvSpPr>
        <p:spPr bwMode="auto">
          <a:xfrm>
            <a:off x="3423318" y="744704"/>
            <a:ext cx="4043362" cy="638175"/>
          </a:xfrm>
          <a:solidFill>
            <a:srgbClr val="FFC000"/>
          </a:solidFill>
          <a:ln>
            <a:solidFill>
              <a:srgbClr val="0000FF"/>
            </a:solidFill>
            <a:miter lim="800000"/>
          </a:ln>
        </p:spPr>
        <p:txBody>
          <a:bodyPr vert="horz" wrap="square" lIns="91440" tIns="45720" rIns="91440" bIns="45720" numCol="1" anchor="t" anchorCtr="0" compatLnSpc="1"/>
          <a:lstStyle/>
          <a:p>
            <a:pPr algn="l"/>
            <a:r>
              <a:rPr lang="en-US" altLang="zh-CN" sz="3000" b="1"/>
              <a:t>Predict the plot-2</a:t>
            </a:r>
            <a:endParaRPr lang="zh-CN" altLang="en-US" sz="3000" b="1"/>
          </a:p>
        </p:txBody>
      </p:sp>
      <p:sp>
        <p:nvSpPr>
          <p:cNvPr id="7" name="内容占位符 2"/>
          <p:cNvSpPr txBox="1"/>
          <p:nvPr/>
        </p:nvSpPr>
        <p:spPr bwMode="auto">
          <a:xfrm>
            <a:off x="478912" y="1815261"/>
            <a:ext cx="11365757" cy="1187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t>Paragraph 2:</a:t>
            </a:r>
            <a:br>
              <a:rPr lang="en-US" altLang="zh-CN" sz="2400" b="1" dirty="0"/>
            </a:br>
            <a:r>
              <a:rPr lang="en-US" altLang="zh-CN" sz="2400" b="1" i="1" dirty="0"/>
              <a:t>     </a:t>
            </a:r>
            <a:r>
              <a:rPr lang="en-US" altLang="zh-CN" sz="2400" b="1" i="1" kern="0" spc="4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On Friday, Lily carefully carried her </a:t>
            </a:r>
            <a:r>
              <a:rPr lang="en-US" altLang="zh-CN" sz="2400" b="1" i="1" kern="100" dirty="0">
                <a:latin typeface="Times New Roman" panose="02020603050405020304" pitchFamily="18" charset="0"/>
                <a:ea typeface="宋体" panose="02010600030101010101" pitchFamily="2" charset="-122"/>
                <a:cs typeface="Times New Roman" panose="02020603050405020304" pitchFamily="18" charset="0"/>
              </a:rPr>
              <a:t> project into the library.</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buNone/>
            </a:pPr>
            <a:r>
              <a:rPr lang="en-US" altLang="zh-CN" sz="2400" b="1" i="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b="1" i="1" dirty="0"/>
          </a:p>
        </p:txBody>
      </p:sp>
      <p:sp>
        <p:nvSpPr>
          <p:cNvPr id="8" name="矩形 7"/>
          <p:cNvSpPr/>
          <p:nvPr/>
        </p:nvSpPr>
        <p:spPr>
          <a:xfrm>
            <a:off x="3049709" y="2149907"/>
            <a:ext cx="5989780" cy="382181"/>
          </a:xfrm>
          <a:prstGeom prst="rect">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p:cNvCxnSpPr/>
          <p:nvPr/>
        </p:nvCxnSpPr>
        <p:spPr>
          <a:xfrm flipH="1">
            <a:off x="3694618" y="2713470"/>
            <a:ext cx="257451" cy="521611"/>
          </a:xfrm>
          <a:prstGeom prst="straightConnector1">
            <a:avLst/>
          </a:prstGeom>
          <a:ln w="47625">
            <a:tailEnd type="arrow"/>
          </a:ln>
        </p:spPr>
        <p:style>
          <a:lnRef idx="3">
            <a:schemeClr val="accent6"/>
          </a:lnRef>
          <a:fillRef idx="0">
            <a:schemeClr val="accent6"/>
          </a:fillRef>
          <a:effectRef idx="2">
            <a:schemeClr val="accent6"/>
          </a:effectRef>
          <a:fontRef idx="minor">
            <a:schemeClr val="tx1"/>
          </a:fontRef>
        </p:style>
      </p:cxnSp>
      <p:sp>
        <p:nvSpPr>
          <p:cNvPr id="10" name="TextBox 7"/>
          <p:cNvSpPr txBox="1">
            <a:spLocks noChangeArrowheads="1"/>
          </p:cNvSpPr>
          <p:nvPr/>
        </p:nvSpPr>
        <p:spPr bwMode="auto">
          <a:xfrm>
            <a:off x="1017874" y="3171130"/>
            <a:ext cx="10287832" cy="461665"/>
          </a:xfrm>
          <a:prstGeom prst="rect">
            <a:avLst/>
          </a:prstGeom>
          <a:noFill/>
          <a:ln w="57150">
            <a:solidFill>
              <a:srgbClr val="00B05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2400" b="1" dirty="0">
                <a:solidFill>
                  <a:srgbClr val="0000FF"/>
                </a:solidFill>
              </a:rPr>
              <a:t>How will her schoolmates and her art teacher comment her project?</a:t>
            </a:r>
            <a:endParaRPr lang="en-US" altLang="zh-CN" sz="2400" b="1" dirty="0">
              <a:solidFill>
                <a:srgbClr val="0000FF"/>
              </a:solidFill>
            </a:endParaRPr>
          </a:p>
        </p:txBody>
      </p:sp>
      <p:sp>
        <p:nvSpPr>
          <p:cNvPr id="11" name="矩形 10"/>
          <p:cNvSpPr/>
          <p:nvPr/>
        </p:nvSpPr>
        <p:spPr>
          <a:xfrm>
            <a:off x="1034451" y="4156576"/>
            <a:ext cx="2016125"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Resolution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2" name="右箭头 9"/>
          <p:cNvSpPr/>
          <p:nvPr/>
        </p:nvSpPr>
        <p:spPr>
          <a:xfrm flipV="1">
            <a:off x="3061689" y="4255001"/>
            <a:ext cx="714375" cy="198437"/>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2"/>
          <p:cNvSpPr/>
          <p:nvPr/>
        </p:nvSpPr>
        <p:spPr>
          <a:xfrm>
            <a:off x="3891951" y="4142288"/>
            <a:ext cx="1871663"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result?</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4" name="TextBox 11"/>
          <p:cNvSpPr txBox="1">
            <a:spLocks noChangeArrowheads="1"/>
          </p:cNvSpPr>
          <p:nvPr/>
        </p:nvSpPr>
        <p:spPr bwMode="auto">
          <a:xfrm>
            <a:off x="1034451" y="4901657"/>
            <a:ext cx="8953287" cy="1200329"/>
          </a:xfrm>
          <a:prstGeom prst="rect">
            <a:avLst/>
          </a:prstGeom>
          <a:noFill/>
          <a:ln w="28575">
            <a:solidFill>
              <a:srgbClr val="3333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latin typeface="Times New Roman" panose="02020603050405020304" pitchFamily="18" charset="0"/>
                <a:cs typeface="Times New Roman" panose="02020603050405020304" pitchFamily="18" charset="0"/>
              </a:rPr>
              <a:t>It doesn’t matter how Lily displayed her artwork. What counts is that she can express her feeling in the form of artwork and created her project in her own unique way.</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15" name="矩形 9"/>
          <p:cNvSpPr>
            <a:spLocks noChangeArrowheads="1"/>
          </p:cNvSpPr>
          <p:nvPr/>
        </p:nvSpPr>
        <p:spPr bwMode="auto">
          <a:xfrm>
            <a:off x="496080" y="1371987"/>
            <a:ext cx="4948919" cy="400110"/>
          </a:xfrm>
          <a:prstGeom prst="rect">
            <a:avLst/>
          </a:prstGeom>
          <a:solidFill>
            <a:srgbClr val="FFFF00"/>
          </a:solidFill>
          <a:ln w="9525">
            <a:solidFill>
              <a:srgbClr val="FF0000"/>
            </a:solidFill>
            <a:miter lim="800000"/>
          </a:ln>
        </p:spPr>
        <p:txBody>
          <a:bodyPr wrap="none">
            <a:spAutoFit/>
          </a:bodyPr>
          <a:lstStyle/>
          <a:p>
            <a:r>
              <a:rPr lang="en-US" altLang="zh-CN" sz="2000" b="1" i="1" dirty="0">
                <a:solidFill>
                  <a:srgbClr val="FF0000"/>
                </a:solidFill>
                <a:latin typeface="Times New Roman" panose="02020603050405020304" pitchFamily="18" charset="0"/>
                <a:cs typeface="Times New Roman" panose="02020603050405020304" pitchFamily="18" charset="0"/>
              </a:rPr>
              <a:t>Trace the hidden clues </a:t>
            </a:r>
            <a:r>
              <a:rPr lang="en-US" altLang="zh-CN" sz="2000" b="1" i="1" dirty="0">
                <a:solidFill>
                  <a:srgbClr val="7030A0"/>
                </a:solidFill>
                <a:latin typeface="Times New Roman" panose="02020603050405020304" pitchFamily="18" charset="0"/>
                <a:cs typeface="Times New Roman" panose="02020603050405020304" pitchFamily="18" charset="0"/>
              </a:rPr>
              <a:t>in the given sentences</a:t>
            </a:r>
            <a:endParaRPr lang="zh-CN" altLang="en-US" sz="2000" b="1"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30926" y="968828"/>
            <a:ext cx="10675573" cy="1846629"/>
            <a:chOff x="1106960" y="2550038"/>
            <a:chExt cx="10675573" cy="1846629"/>
          </a:xfrm>
          <a:solidFill>
            <a:schemeClr val="accent4">
              <a:lumMod val="60000"/>
              <a:lumOff val="40000"/>
            </a:schemeClr>
          </a:solidFill>
        </p:grpSpPr>
        <p:sp>
          <p:nvSpPr>
            <p:cNvPr id="4" name="五边形 13"/>
            <p:cNvSpPr/>
            <p:nvPr>
              <p:custDataLst>
                <p:tags r:id="rId1"/>
              </p:custDataLst>
            </p:nvPr>
          </p:nvSpPr>
          <p:spPr>
            <a:xfrm>
              <a:off x="1106960" y="2550038"/>
              <a:ext cx="10675573" cy="1846629"/>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430355" y="2678752"/>
              <a:ext cx="9462498" cy="156966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lvl="0" algn="ctr">
                <a:lnSpc>
                  <a:spcPct val="150000"/>
                </a:lnSpc>
                <a:defRPr/>
              </a:pPr>
              <a:r>
                <a:rPr lang="zh-CN" altLang="en-US" sz="3200" b="1" dirty="0">
                  <a:solidFill>
                    <a:srgbClr val="ED7D31"/>
                  </a:solidFill>
                  <a:latin typeface="楷体" panose="02010609060101010101" pitchFamily="49" charset="-122"/>
                  <a:ea typeface="楷体" panose="02010609060101010101" pitchFamily="49" charset="-122"/>
                </a:rPr>
                <a:t>杭州二中高三</a:t>
              </a:r>
              <a:endParaRPr lang="en-US" altLang="zh-CN" sz="3200" b="1" dirty="0">
                <a:solidFill>
                  <a:srgbClr val="ED7D31"/>
                </a:solidFill>
                <a:latin typeface="楷体" panose="02010609060101010101" pitchFamily="49" charset="-122"/>
                <a:ea typeface="楷体" panose="02010609060101010101" pitchFamily="49" charset="-122"/>
              </a:endParaRPr>
            </a:p>
            <a:p>
              <a:pPr lvl="0" algn="ctr">
                <a:lnSpc>
                  <a:spcPct val="150000"/>
                </a:lnSpc>
                <a:defRPr/>
              </a:pPr>
              <a:r>
                <a:rPr lang="zh-CN" altLang="en-US" sz="3200" b="1" dirty="0">
                  <a:solidFill>
                    <a:srgbClr val="ED7D31"/>
                  </a:solidFill>
                  <a:latin typeface="楷体" panose="02010609060101010101" pitchFamily="49" charset="-122"/>
                  <a:ea typeface="楷体" panose="02010609060101010101" pitchFamily="49" charset="-122"/>
                </a:rPr>
                <a:t>基于“学生学习生活主题”读后续写精讲</a:t>
              </a:r>
              <a:endParaRPr lang="en-US" altLang="zh-CN" sz="3200" b="1" dirty="0">
                <a:solidFill>
                  <a:srgbClr val="ED7D31"/>
                </a:solidFill>
                <a:latin typeface="楷体" panose="02010609060101010101" pitchFamily="49" charset="-122"/>
                <a:ea typeface="楷体" panose="02010609060101010101" pitchFamily="49" charset="-122"/>
              </a:endParaRPr>
            </a:p>
          </p:txBody>
        </p:sp>
      </p:grpSp>
      <p:sp>
        <p:nvSpPr>
          <p:cNvPr id="9" name="文本框 8"/>
          <p:cNvSpPr txBox="1"/>
          <p:nvPr/>
        </p:nvSpPr>
        <p:spPr>
          <a:xfrm>
            <a:off x="5769610" y="3368040"/>
            <a:ext cx="5636260" cy="706755"/>
          </a:xfrm>
          <a:prstGeom prst="rect">
            <a:avLst/>
          </a:prstGeom>
          <a:noFill/>
        </p:spPr>
        <p:txBody>
          <a:bodyPr wrap="square" rtlCol="0">
            <a:spAutoFit/>
          </a:bodyPr>
          <a:lstStyle/>
          <a:p>
            <a:pPr algn="ctr"/>
            <a:r>
              <a:rPr lang="en-US" altLang="zh-CN" sz="4000" b="1" dirty="0">
                <a:solidFill>
                  <a:srgbClr val="000000"/>
                </a:solidFill>
                <a:effectLst>
                  <a:outerShdw blurRad="38100" dist="38100" dir="2700000" algn="tl">
                    <a:srgbClr val="000000">
                      <a:alpha val="43137"/>
                    </a:srgbClr>
                  </a:outerShdw>
                </a:effectLst>
                <a:latin typeface="Times New Roman" panose="02020603050405020304" pitchFamily="18" charset="0"/>
                <a:ea typeface="华文行楷" panose="02010800040101010101" pitchFamily="2" charset="-122"/>
                <a:cs typeface="Times New Roman" panose="02020603050405020304" pitchFamily="18" charset="0"/>
                <a:sym typeface="+mn-ea"/>
              </a:rPr>
              <a:t>Lily’s special artwork  </a:t>
            </a:r>
            <a:endParaRPr lang="en-US" altLang="zh-CN" sz="4000" b="1" dirty="0">
              <a:solidFill>
                <a:srgbClr val="000000"/>
              </a:solidFill>
              <a:effectLst>
                <a:outerShdw blurRad="38100" dist="38100" dir="2700000" algn="tl">
                  <a:srgbClr val="000000">
                    <a:alpha val="43137"/>
                  </a:srgbClr>
                </a:outerShdw>
              </a:effectLst>
              <a:latin typeface="Times New Roman" panose="02020603050405020304" pitchFamily="18" charset="0"/>
              <a:ea typeface="华文行楷" panose="02010800040101010101" pitchFamily="2" charset="-122"/>
              <a:cs typeface="Times New Roman" panose="02020603050405020304" pitchFamily="18" charset="0"/>
              <a:sym typeface="+mn-ea"/>
            </a:endParaRPr>
          </a:p>
        </p:txBody>
      </p:sp>
      <p:sp>
        <p:nvSpPr>
          <p:cNvPr id="6" name="文本框 5"/>
          <p:cNvSpPr txBox="1"/>
          <p:nvPr/>
        </p:nvSpPr>
        <p:spPr>
          <a:xfrm>
            <a:off x="6019161" y="5339175"/>
            <a:ext cx="4068452" cy="39878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ea"/>
              </a:rPr>
              <a:t>杭州二中许丽君</a:t>
            </a:r>
            <a:endParaRPr kumimoji="0" lang="zh-CN" altLang="en-US" sz="20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ea"/>
            </a:endParaRPr>
          </a:p>
        </p:txBody>
      </p:sp>
      <p:pic>
        <p:nvPicPr>
          <p:cNvPr id="2" name="图片 1"/>
          <p:cNvPicPr>
            <a:picLocks noChangeAspect="1"/>
          </p:cNvPicPr>
          <p:nvPr/>
        </p:nvPicPr>
        <p:blipFill>
          <a:blip r:embed="rId2"/>
          <a:stretch>
            <a:fillRect/>
          </a:stretch>
        </p:blipFill>
        <p:spPr>
          <a:xfrm>
            <a:off x="1709538" y="2944171"/>
            <a:ext cx="4060069" cy="2971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898084" y="-753921"/>
            <a:ext cx="615553"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6" name="文本框 5"/>
          <p:cNvSpPr txBox="1"/>
          <p:nvPr/>
        </p:nvSpPr>
        <p:spPr>
          <a:xfrm>
            <a:off x="401380" y="1088390"/>
            <a:ext cx="11312586" cy="5170646"/>
          </a:xfrm>
          <a:prstGeom prst="rect">
            <a:avLst/>
          </a:prstGeom>
          <a:noFill/>
        </p:spPr>
        <p:txBody>
          <a:bodyPr wrap="square">
            <a:spAutoFit/>
          </a:bodyPr>
          <a:lstStyle/>
          <a:p>
            <a:pPr>
              <a:lnSpc>
                <a:spcPct val="150000"/>
              </a:lnSpc>
            </a:pPr>
            <a:r>
              <a:rPr lang="en-US" altLang="zh-CN" sz="2200" b="1" spc="50" dirty="0">
                <a:effectLst/>
                <a:latin typeface="Times New Roman" panose="02020603050405020304" pitchFamily="18" charset="0"/>
                <a:ea typeface="Helvetica" panose="020B0604020202020204" pitchFamily="34" charset="0"/>
                <a:cs typeface="Times New Roman" panose="02020603050405020304" pitchFamily="18" charset="0"/>
              </a:rPr>
              <a:t>What is the theme of the story?</a:t>
            </a:r>
            <a:endParaRPr lang="en-US" altLang="zh-CN" sz="2200" b="1" spc="50" dirty="0">
              <a:effectLst/>
              <a:latin typeface="Times New Roman" panose="02020603050405020304" pitchFamily="18" charset="0"/>
              <a:ea typeface="Helvetica" panose="020B0604020202020204" pitchFamily="34" charset="0"/>
              <a:cs typeface="Times New Roman" panose="02020603050405020304" pitchFamily="18" charset="0"/>
            </a:endParaRPr>
          </a:p>
          <a:p>
            <a:pPr>
              <a:lnSpc>
                <a:spcPct val="150000"/>
              </a:lnSpc>
            </a:pPr>
            <a:r>
              <a:rPr lang="zh-CN" altLang="zh-CN" sz="22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rPr>
              <a:t>先写最后一句即主题句</a:t>
            </a:r>
            <a:endParaRPr lang="en-US" altLang="zh-CN" sz="22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lnSpc>
                <a:spcPct val="150000"/>
              </a:lnSpc>
              <a:buAutoNum type="arabicPeriod"/>
            </a:pP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That’s the true meaning of creating artwork.</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In the end, </a:t>
            </a:r>
            <a:r>
              <a:rPr lang="en-US" altLang="zh-CN" sz="2200" b="1" kern="100" dirty="0" err="1">
                <a:latin typeface="Times New Roman" panose="02020603050405020304" pitchFamily="18" charset="0"/>
                <a:ea typeface="宋体" panose="02010600030101010101" pitchFamily="2" charset="-122"/>
                <a:cs typeface="Times New Roman" panose="02020603050405020304" pitchFamily="18" charset="0"/>
              </a:rPr>
              <a:t>Ms</a:t>
            </a: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 Clay announced that Lily’s artwork obtained the award of the most creative artwork.</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The cherished memory would be rooted in Lily’s mind forever.</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From that day, Lily understood that art is person’s way of expressing his or her feelings.</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It was </a:t>
            </a:r>
            <a:r>
              <a:rPr lang="en-US" altLang="zh-CN" sz="2200" b="1" kern="100" dirty="0" err="1">
                <a:latin typeface="Times New Roman" panose="02020603050405020304" pitchFamily="18" charset="0"/>
                <a:ea typeface="宋体" panose="02010600030101010101" pitchFamily="2" charset="-122"/>
                <a:cs typeface="Times New Roman" panose="02020603050405020304" pitchFamily="18" charset="0"/>
              </a:rPr>
              <a:t>Ms</a:t>
            </a: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 Clay that let her know the true meaning of  art creation and art competition.</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She wanted to become a teacher, because of that day and that woman who lit up her light in art.</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9" name="组合 8"/>
          <p:cNvGrpSpPr/>
          <p:nvPr/>
        </p:nvGrpSpPr>
        <p:grpSpPr>
          <a:xfrm>
            <a:off x="1101732" y="627889"/>
            <a:ext cx="8660339" cy="520800"/>
            <a:chOff x="975709" y="3879"/>
            <a:chExt cx="8660339" cy="520800"/>
          </a:xfrm>
        </p:grpSpPr>
        <p:sp>
          <p:nvSpPr>
            <p:cNvPr id="10" name="TextBox 12"/>
            <p:cNvSpPr txBox="1">
              <a:spLocks noChangeArrowheads="1"/>
            </p:cNvSpPr>
            <p:nvPr/>
          </p:nvSpPr>
          <p:spPr bwMode="auto">
            <a:xfrm>
              <a:off x="3707860" y="68049"/>
              <a:ext cx="592818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0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1" name="组合 10"/>
            <p:cNvGrpSpPr/>
            <p:nvPr/>
          </p:nvGrpSpPr>
          <p:grpSpPr>
            <a:xfrm>
              <a:off x="975709" y="3879"/>
              <a:ext cx="2359472" cy="520800"/>
              <a:chOff x="975709" y="3879"/>
              <a:chExt cx="2359472" cy="520800"/>
            </a:xfrm>
          </p:grpSpPr>
          <p:pic>
            <p:nvPicPr>
              <p:cNvPr id="12"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09" y="3879"/>
                <a:ext cx="1516793" cy="520800"/>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6"/>
              <p:cNvSpPr txBox="1">
                <a:spLocks noChangeArrowheads="1"/>
              </p:cNvSpPr>
              <p:nvPr/>
            </p:nvSpPr>
            <p:spPr bwMode="auto">
              <a:xfrm>
                <a:off x="2865181" y="103279"/>
                <a:ext cx="470000" cy="400110"/>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文本框 13"/>
              <p:cNvSpPr txBox="1"/>
              <p:nvPr/>
            </p:nvSpPr>
            <p:spPr>
              <a:xfrm>
                <a:off x="1293788" y="64270"/>
                <a:ext cx="1576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arn(inVertical)">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barn(inVertical)">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barn(inVertical)">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barn(inVertical)">
                                      <p:cBhvr>
                                        <p:cTn id="5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rot="16200000">
            <a:off x="1736180" y="-606443"/>
            <a:ext cx="615553" cy="1736669"/>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12" name="文本框 11"/>
          <p:cNvSpPr txBox="1"/>
          <p:nvPr/>
        </p:nvSpPr>
        <p:spPr>
          <a:xfrm>
            <a:off x="661035" y="1432560"/>
            <a:ext cx="10987405" cy="4399915"/>
          </a:xfrm>
          <a:prstGeom prst="rect">
            <a:avLst/>
          </a:prstGeom>
          <a:noFill/>
        </p:spPr>
        <p:txBody>
          <a:bodyPr wrap="square">
            <a:spAutoFit/>
          </a:bodyPr>
          <a:lstStyle/>
          <a:p>
            <a:r>
              <a:rPr lang="zh-CN" altLang="zh-CN" sz="2000" b="1" spc="50" dirty="0">
                <a:solidFill>
                  <a:srgbClr val="0000FF"/>
                </a:solidFill>
                <a:latin typeface="Times New Roman" panose="02020603050405020304" pitchFamily="18" charset="0"/>
                <a:cs typeface="Times New Roman" panose="02020603050405020304" pitchFamily="18" charset="0"/>
              </a:rPr>
              <a:t>再写衔接句即第一段的最后一句</a:t>
            </a:r>
            <a:r>
              <a:rPr lang="en-US" altLang="zh-CN" sz="2000" b="1" spc="50" dirty="0">
                <a:solidFill>
                  <a:srgbClr val="0000FF"/>
                </a:solidFill>
                <a:latin typeface="Times New Roman" panose="02020603050405020304" pitchFamily="18" charset="0"/>
                <a:cs typeface="Times New Roman" panose="02020603050405020304" pitchFamily="18" charset="0"/>
              </a:rPr>
              <a:t>:</a:t>
            </a:r>
            <a:endParaRPr lang="en-US" altLang="zh-CN" sz="2000" b="1" spc="50" dirty="0">
              <a:solidFill>
                <a:srgbClr val="0000FF"/>
              </a:solidFill>
              <a:latin typeface="Times New Roman" panose="02020603050405020304" pitchFamily="18" charset="0"/>
              <a:cs typeface="Times New Roman" panose="02020603050405020304" pitchFamily="18" charset="0"/>
            </a:endParaRPr>
          </a:p>
          <a:p>
            <a:r>
              <a:rPr lang="en-US" altLang="zh-CN" sz="2000" b="1" spc="50" dirty="0">
                <a:effectLst/>
                <a:latin typeface="Times New Roman" panose="02020603050405020304" pitchFamily="18" charset="0"/>
                <a:ea typeface="Helvetica" panose="020B0604020202020204" pitchFamily="34" charset="0"/>
              </a:rPr>
              <a:t>1.  She didn’t go to sleep until midnight, full of satisfaction, preparing well to participate in     </a:t>
            </a:r>
            <a:endParaRPr lang="en-US" altLang="zh-CN" sz="2000" b="1" spc="50" dirty="0">
              <a:effectLst/>
              <a:latin typeface="Times New Roman" panose="02020603050405020304" pitchFamily="18" charset="0"/>
              <a:ea typeface="Helvetica" panose="020B0604020202020204" pitchFamily="34" charset="0"/>
            </a:endParaRPr>
          </a:p>
          <a:p>
            <a:r>
              <a:rPr lang="en-US" altLang="zh-CN" sz="2000" b="1" spc="50" dirty="0">
                <a:effectLst/>
                <a:latin typeface="Times New Roman" panose="02020603050405020304" pitchFamily="18" charset="0"/>
                <a:ea typeface="Helvetica" panose="020B0604020202020204" pitchFamily="34" charset="0"/>
              </a:rPr>
              <a:t>      the competition.</a:t>
            </a:r>
            <a:endParaRPr lang="en-US" altLang="zh-CN" sz="2000" b="1" spc="50" dirty="0">
              <a:effectLst/>
              <a:latin typeface="Times New Roman" panose="02020603050405020304" pitchFamily="18" charset="0"/>
              <a:ea typeface="Helvetica" panose="020B0604020202020204" pitchFamily="34" charset="0"/>
            </a:endParaRPr>
          </a:p>
          <a:p>
            <a:r>
              <a:rPr lang="en-US" altLang="zh-CN" sz="2000" b="1" spc="50" dirty="0">
                <a:effectLst/>
                <a:latin typeface="Times New Roman" panose="02020603050405020304" pitchFamily="18" charset="0"/>
                <a:ea typeface="Helvetica" panose="020B0604020202020204" pitchFamily="34" charset="0"/>
              </a:rPr>
              <a:t>2. Finally, looking at her project, Lily sighed with relief. </a:t>
            </a:r>
            <a:r>
              <a:rPr lang="en-US" altLang="zh-CN" sz="2000" b="1" spc="50" dirty="0">
                <a:latin typeface="Times New Roman" panose="02020603050405020304" pitchFamily="18" charset="0"/>
                <a:ea typeface="Helvetica" panose="020B0604020202020204" pitchFamily="34" charset="0"/>
              </a:rPr>
              <a:t>It’s not artwork, but it was a great </a:t>
            </a:r>
            <a:endParaRPr lang="en-US" altLang="zh-CN" sz="2000" b="1" spc="50" dirty="0">
              <a:latin typeface="Times New Roman" panose="02020603050405020304" pitchFamily="18" charset="0"/>
              <a:ea typeface="Helvetica" panose="020B0604020202020204" pitchFamily="34" charset="0"/>
            </a:endParaRPr>
          </a:p>
          <a:p>
            <a:r>
              <a:rPr lang="en-US" altLang="zh-CN" sz="2000" b="1" spc="50" dirty="0">
                <a:latin typeface="Times New Roman" panose="02020603050405020304" pitchFamily="18" charset="0"/>
                <a:ea typeface="Helvetica" panose="020B0604020202020204" pitchFamily="34" charset="0"/>
              </a:rPr>
              <a:t>      job for herself</a:t>
            </a:r>
            <a:r>
              <a:rPr lang="en-US" altLang="zh-CN" sz="2000" b="1" spc="50" dirty="0">
                <a:effectLst/>
                <a:latin typeface="Times New Roman" panose="02020603050405020304" pitchFamily="18" charset="0"/>
                <a:ea typeface="Helvetica" panose="020B0604020202020204" pitchFamily="34" charset="0"/>
              </a:rPr>
              <a:t>.</a:t>
            </a:r>
            <a:endParaRPr lang="en-US" altLang="zh-CN" sz="2000" b="1" spc="50" dirty="0">
              <a:effectLst/>
              <a:latin typeface="Times New Roman" panose="02020603050405020304" pitchFamily="18" charset="0"/>
              <a:ea typeface="Helvetica" panose="020B0604020202020204" pitchFamily="34" charset="0"/>
            </a:endParaRPr>
          </a:p>
          <a:p>
            <a:pPr marL="457200" indent="-457200">
              <a:buAutoNum type="arabicPeriod" startAt="3"/>
            </a:pPr>
            <a:r>
              <a:rPr lang="en-US" altLang="zh-CN" sz="2000" b="1" spc="50" dirty="0">
                <a:latin typeface="Times New Roman" panose="02020603050405020304" pitchFamily="18" charset="0"/>
                <a:ea typeface="Helvetica" panose="020B0604020202020204" pitchFamily="34" charset="0"/>
              </a:rPr>
              <a:t>She anticipated the arrival of Friday.</a:t>
            </a:r>
            <a:endParaRPr lang="en-US" altLang="zh-CN" sz="2000" b="1" spc="50" dirty="0">
              <a:latin typeface="Times New Roman" panose="02020603050405020304" pitchFamily="18" charset="0"/>
              <a:ea typeface="Helvetica" panose="020B0604020202020204" pitchFamily="34" charset="0"/>
            </a:endParaRPr>
          </a:p>
          <a:p>
            <a:pPr marL="457200" indent="-457200">
              <a:buAutoNum type="arabicPeriod" startAt="3"/>
            </a:pPr>
            <a:r>
              <a:rPr lang="en-US" altLang="zh-CN" sz="2000" b="1" spc="50" dirty="0">
                <a:latin typeface="Times New Roman" panose="02020603050405020304" pitchFamily="18" charset="0"/>
                <a:ea typeface="Helvetica" panose="020B0604020202020204" pitchFamily="34" charset="0"/>
              </a:rPr>
              <a:t>She was satisfied with her paper and was looking forward to the Friday’s competition.</a:t>
            </a:r>
            <a:endParaRPr lang="en-US" altLang="zh-CN" sz="2000" b="1" spc="50" dirty="0">
              <a:latin typeface="Times New Roman" panose="02020603050405020304" pitchFamily="18" charset="0"/>
              <a:ea typeface="Helvetica" panose="020B0604020202020204" pitchFamily="34" charset="0"/>
            </a:endParaRPr>
          </a:p>
          <a:p>
            <a:pPr marL="457200" indent="-457200">
              <a:buAutoNum type="arabicPeriod" startAt="3"/>
            </a:pPr>
            <a:r>
              <a:rPr lang="en-US" altLang="zh-CN" sz="2000" b="1" spc="50" dirty="0">
                <a:latin typeface="Times New Roman" panose="02020603050405020304" pitchFamily="18" charset="0"/>
                <a:ea typeface="Helvetica" panose="020B0604020202020204" pitchFamily="34" charset="0"/>
              </a:rPr>
              <a:t>Wondering curiously what </a:t>
            </a:r>
            <a:r>
              <a:rPr lang="en-US" altLang="zh-CN" sz="2000" b="1" spc="50" dirty="0" err="1">
                <a:latin typeface="Times New Roman" panose="02020603050405020304" pitchFamily="18" charset="0"/>
                <a:ea typeface="Helvetica" panose="020B0604020202020204" pitchFamily="34" charset="0"/>
              </a:rPr>
              <a:t>Ms</a:t>
            </a:r>
            <a:r>
              <a:rPr lang="en-US" altLang="zh-CN" sz="2000" b="1" spc="50" dirty="0">
                <a:latin typeface="Times New Roman" panose="02020603050405020304" pitchFamily="18" charset="0"/>
                <a:ea typeface="Helvetica" panose="020B0604020202020204" pitchFamily="34" charset="0"/>
              </a:rPr>
              <a:t> Clay will think of her project this Friday.</a:t>
            </a:r>
            <a:endParaRPr lang="en-US" altLang="zh-CN" sz="2000" b="1" spc="50" dirty="0">
              <a:latin typeface="Times New Roman" panose="02020603050405020304" pitchFamily="18" charset="0"/>
              <a:ea typeface="Helvetica" panose="020B0604020202020204" pitchFamily="34" charset="0"/>
            </a:endParaRPr>
          </a:p>
          <a:p>
            <a:pPr marL="457200" indent="-457200">
              <a:buAutoNum type="arabicPeriod" startAt="3"/>
            </a:pPr>
            <a:r>
              <a:rPr lang="en-US" altLang="zh-CN" sz="2000" b="1" spc="50" dirty="0">
                <a:latin typeface="Times New Roman" panose="02020603050405020304" pitchFamily="18" charset="0"/>
                <a:ea typeface="Helvetica" panose="020B0604020202020204" pitchFamily="34" charset="0"/>
              </a:rPr>
              <a:t>Tired though she was, a surge of happiness welled up in her mind.</a:t>
            </a:r>
            <a:endParaRPr lang="en-US" altLang="zh-CN" sz="2000" b="1" spc="50" dirty="0">
              <a:latin typeface="Times New Roman" panose="02020603050405020304" pitchFamily="18" charset="0"/>
              <a:ea typeface="Helvetica" panose="020B0604020202020204" pitchFamily="34" charset="0"/>
            </a:endParaRPr>
          </a:p>
          <a:p>
            <a:pPr marL="457200" indent="-457200">
              <a:buAutoNum type="arabicPeriod" startAt="3"/>
            </a:pPr>
            <a:r>
              <a:rPr lang="en-US" altLang="zh-CN" sz="2000" b="1" spc="50" dirty="0">
                <a:effectLst/>
                <a:latin typeface="Times New Roman" panose="02020603050405020304" pitchFamily="18" charset="0"/>
                <a:ea typeface="Helvetica" panose="020B0604020202020204" pitchFamily="34" charset="0"/>
              </a:rPr>
              <a:t>What made her most expecting was the Friday art competition. Excitedly, she couldn’t stop her expectation.</a:t>
            </a:r>
            <a:endParaRPr lang="en-US" altLang="zh-CN" sz="2000" b="1" spc="50" dirty="0">
              <a:effectLst/>
              <a:latin typeface="Times New Roman" panose="02020603050405020304" pitchFamily="18" charset="0"/>
              <a:ea typeface="Helvetica" panose="020B0604020202020204" pitchFamily="34" charset="0"/>
            </a:endParaRPr>
          </a:p>
          <a:p>
            <a:pPr marL="457200" indent="-457200">
              <a:buAutoNum type="arabicPeriod" startAt="3"/>
            </a:pPr>
            <a:r>
              <a:rPr lang="en-US" altLang="zh-CN" sz="2000" b="1" spc="50" dirty="0">
                <a:latin typeface="Times New Roman" panose="02020603050405020304" pitchFamily="18" charset="0"/>
                <a:ea typeface="Helvetica" panose="020B0604020202020204" pitchFamily="34" charset="0"/>
              </a:rPr>
              <a:t>Lily’s face lit up with pleasure, she was still anxious if her little dog will be accepted by others.</a:t>
            </a:r>
            <a:endParaRPr lang="en-US" altLang="zh-CN" sz="2000" b="1" spc="50" dirty="0">
              <a:latin typeface="Times New Roman" panose="02020603050405020304" pitchFamily="18" charset="0"/>
              <a:ea typeface="Helvetica" panose="020B0604020202020204" pitchFamily="34" charset="0"/>
            </a:endParaRPr>
          </a:p>
          <a:p>
            <a:pPr marL="457200" indent="-457200">
              <a:buAutoNum type="arabicPeriod" startAt="3"/>
            </a:pPr>
            <a:r>
              <a:rPr lang="en-US" altLang="zh-CN" sz="2000" b="1" spc="50" dirty="0">
                <a:effectLst/>
                <a:latin typeface="Times New Roman" panose="02020603050405020304" pitchFamily="18" charset="0"/>
                <a:ea typeface="Helvetica" panose="020B0604020202020204" pitchFamily="34" charset="0"/>
              </a:rPr>
              <a:t>Lily incredibly expected next Friday.</a:t>
            </a:r>
            <a:endParaRPr lang="en-US" altLang="zh-CN" sz="2000" b="1" spc="50" dirty="0">
              <a:effectLst/>
              <a:latin typeface="Times New Roman" panose="02020603050405020304" pitchFamily="18" charset="0"/>
              <a:ea typeface="Helvetica" panose="020B0604020202020204" pitchFamily="34" charset="0"/>
            </a:endParaRPr>
          </a:p>
        </p:txBody>
      </p:sp>
      <p:grpSp>
        <p:nvGrpSpPr>
          <p:cNvPr id="8" name="组合 7"/>
          <p:cNvGrpSpPr/>
          <p:nvPr/>
        </p:nvGrpSpPr>
        <p:grpSpPr>
          <a:xfrm>
            <a:off x="1175622" y="508817"/>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arn(inVertic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barn(inVertic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barn(inVertical)">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barn(inVertical)">
                                      <p:cBhvr>
                                        <p:cTn id="42" dur="500"/>
                                        <p:tgtEl>
                                          <p:spTgt spid="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barn(inVertical)">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Effect transition="in" filter="barn(inVertical)">
                                      <p:cBhvr>
                                        <p:cTn id="52" dur="500"/>
                                        <p:tgtEl>
                                          <p:spTgt spid="1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xEl>
                                              <p:pRg st="9" end="9"/>
                                            </p:txEl>
                                          </p:spTgt>
                                        </p:tgtEl>
                                        <p:attrNameLst>
                                          <p:attrName>style.visibility</p:attrName>
                                        </p:attrNameLst>
                                      </p:cBhvr>
                                      <p:to>
                                        <p:strVal val="visible"/>
                                      </p:to>
                                    </p:set>
                                    <p:animEffect transition="in" filter="barn(inVertical)">
                                      <p:cBhvr>
                                        <p:cTn id="57" dur="500"/>
                                        <p:tgtEl>
                                          <p:spTgt spid="1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xEl>
                                              <p:pRg st="10" end="10"/>
                                            </p:txEl>
                                          </p:spTgt>
                                        </p:tgtEl>
                                        <p:attrNameLst>
                                          <p:attrName>style.visibility</p:attrName>
                                        </p:attrNameLst>
                                      </p:cBhvr>
                                      <p:to>
                                        <p:strVal val="visible"/>
                                      </p:to>
                                    </p:set>
                                    <p:animEffect transition="in" filter="barn(inVertical)">
                                      <p:cBhvr>
                                        <p:cTn id="62" dur="500"/>
                                        <p:tgtEl>
                                          <p:spTgt spid="12">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xEl>
                                              <p:pRg st="11" end="11"/>
                                            </p:txEl>
                                          </p:spTgt>
                                        </p:tgtEl>
                                        <p:attrNameLst>
                                          <p:attrName>style.visibility</p:attrName>
                                        </p:attrNameLst>
                                      </p:cBhvr>
                                      <p:to>
                                        <p:strVal val="visible"/>
                                      </p:to>
                                    </p:set>
                                    <p:animEffect transition="in" filter="barn(inVertical)">
                                      <p:cBhvr>
                                        <p:cTn id="67"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rot="16200000">
            <a:off x="1885552" y="-666680"/>
            <a:ext cx="615553" cy="2035413"/>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12" name="文本框 11"/>
          <p:cNvSpPr txBox="1"/>
          <p:nvPr/>
        </p:nvSpPr>
        <p:spPr>
          <a:xfrm>
            <a:off x="476626" y="1597304"/>
            <a:ext cx="10924228" cy="4399915"/>
          </a:xfrm>
          <a:prstGeom prst="rect">
            <a:avLst/>
          </a:prstGeom>
          <a:noFill/>
        </p:spPr>
        <p:txBody>
          <a:bodyPr wrap="square">
            <a:spAutoFit/>
          </a:bodyPr>
          <a:lstStyle/>
          <a:p>
            <a:r>
              <a:rPr lang="zh-CN" altLang="zh-CN" sz="2000" b="1" spc="50" dirty="0">
                <a:solidFill>
                  <a:srgbClr val="0000FF"/>
                </a:solidFill>
                <a:latin typeface="Times New Roman" panose="02020603050405020304" pitchFamily="18" charset="0"/>
                <a:cs typeface="Times New Roman" panose="02020603050405020304" pitchFamily="18" charset="0"/>
              </a:rPr>
              <a:t>紧接着根据每段的提示语句写角色的情感</a:t>
            </a:r>
            <a:endParaRPr lang="en-US" altLang="zh-CN" sz="2000" b="1" spc="50" dirty="0">
              <a:solidFill>
                <a:srgbClr val="0000FF"/>
              </a:solidFill>
              <a:latin typeface="Times New Roman" panose="02020603050405020304" pitchFamily="18" charset="0"/>
              <a:cs typeface="Times New Roman" panose="02020603050405020304" pitchFamily="18" charset="0"/>
            </a:endParaRPr>
          </a:p>
          <a:p>
            <a:r>
              <a:rPr lang="zh-CN" altLang="zh-CN" sz="2000" b="1" spc="50" dirty="0">
                <a:solidFill>
                  <a:srgbClr val="0000FF"/>
                </a:solidFill>
                <a:latin typeface="Times New Roman" panose="02020603050405020304" pitchFamily="18" charset="0"/>
                <a:cs typeface="Times New Roman" panose="02020603050405020304" pitchFamily="18" charset="0"/>
              </a:rPr>
              <a:t>根据第一段提示写</a:t>
            </a:r>
            <a:r>
              <a:rPr lang="zh-CN" altLang="zh-CN" sz="20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rPr>
              <a:t>：</a:t>
            </a:r>
            <a:endParaRPr lang="en-US" altLang="zh-CN" sz="20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000" b="1" spc="50" dirty="0">
                <a:effectLst/>
                <a:latin typeface="Times New Roman" panose="02020603050405020304" pitchFamily="18" charset="0"/>
                <a:ea typeface="Helvetica" panose="020B0604020202020204" pitchFamily="34" charset="0"/>
                <a:cs typeface="Times New Roman" panose="02020603050405020304" pitchFamily="18" charset="0"/>
              </a:rPr>
              <a:t>She thought of a bird flying in the blue sky. </a:t>
            </a:r>
            <a:r>
              <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rPr>
              <a:t>She determined to make an elegant bird with the crumpled paper.</a:t>
            </a:r>
            <a:endParaRPr lang="en-US" altLang="zh-CN" sz="2000" b="1" spc="50" dirty="0">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rPr>
              <a:t>Staring at the crumpled ball, the shape of her work was forming slowly.</a:t>
            </a:r>
            <a:endPar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rPr>
              <a:t>The crumpled paper will be the best choice to convey her feelings.</a:t>
            </a:r>
            <a:endPar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rPr>
              <a:t>The idea lingered around Lily’s head, she was so excited that her eyes were shining like a diamond.</a:t>
            </a:r>
            <a:endPar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rPr>
              <a:t>It dawned on Lily that crumpled paper can also express her feelings, it is also artwork.</a:t>
            </a:r>
            <a:endPar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000" b="1" spc="50" dirty="0">
                <a:effectLst/>
                <a:latin typeface="Times New Roman" panose="02020603050405020304" pitchFamily="18" charset="0"/>
                <a:ea typeface="Helvetica" panose="020B0604020202020204" pitchFamily="34" charset="0"/>
                <a:cs typeface="Times New Roman" panose="02020603050405020304" pitchFamily="18" charset="0"/>
              </a:rPr>
              <a:t>It occurred to Lily that an animal model which was made by crumpled ball was also artwork.</a:t>
            </a:r>
            <a:endParaRPr lang="en-US" altLang="zh-CN" sz="2000" b="1" spc="50" dirty="0">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000" b="1" spc="50" dirty="0">
                <a:latin typeface="Times New Roman" panose="02020603050405020304" pitchFamily="18" charset="0"/>
                <a:ea typeface="Helvetica" panose="020B0604020202020204" pitchFamily="34" charset="0"/>
                <a:cs typeface="Times New Roman" panose="02020603050405020304" pitchFamily="18" charset="0"/>
              </a:rPr>
              <a:t>“It seemed to be a great idea.” Lily murmured to herself. Motivated by the faith of creating her first artwork, Lily paid much attention to creating the artwork.</a:t>
            </a:r>
            <a:endParaRPr lang="en-US" altLang="zh-CN" sz="2000" b="1" spc="50" dirty="0">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组合 7"/>
          <p:cNvGrpSpPr/>
          <p:nvPr/>
        </p:nvGrpSpPr>
        <p:grpSpPr>
          <a:xfrm>
            <a:off x="1175622" y="658804"/>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arn(inVertic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barn(inVertic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barn(inVertical)">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barn(inVertical)">
                                      <p:cBhvr>
                                        <p:cTn id="42" dur="500"/>
                                        <p:tgtEl>
                                          <p:spTgt spid="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barn(inVertical)">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Effect transition="in" filter="barn(inVertical)">
                                      <p:cBhvr>
                                        <p:cTn id="5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38" name="Text Box 10"/>
          <p:cNvSpPr txBox="1">
            <a:spLocks noChangeArrowheads="1"/>
          </p:cNvSpPr>
          <p:nvPr>
            <p:custDataLst>
              <p:tags r:id="rId3"/>
            </p:custDataLst>
          </p:nvPr>
        </p:nvSpPr>
        <p:spPr bwMode="auto">
          <a:xfrm>
            <a:off x="7991399" y="126680"/>
            <a:ext cx="1683891" cy="767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60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2</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773373" y="-542478"/>
            <a:ext cx="615553" cy="1797621"/>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文本框 6"/>
          <p:cNvSpPr txBox="1"/>
          <p:nvPr/>
        </p:nvSpPr>
        <p:spPr>
          <a:xfrm>
            <a:off x="377004" y="1493471"/>
            <a:ext cx="11436743" cy="4154170"/>
          </a:xfrm>
          <a:prstGeom prst="rect">
            <a:avLst/>
          </a:prstGeom>
          <a:noFill/>
        </p:spPr>
        <p:txBody>
          <a:bodyPr wrap="square">
            <a:spAutoFit/>
          </a:bodyPr>
          <a:lstStyle/>
          <a:p>
            <a:r>
              <a:rPr lang="zh-CN" altLang="zh-CN" sz="2400" b="1" spc="50" dirty="0">
                <a:solidFill>
                  <a:srgbClr val="0000FF"/>
                </a:solidFill>
                <a:latin typeface="Times New Roman" panose="02020603050405020304" pitchFamily="18" charset="0"/>
                <a:cs typeface="Times New Roman" panose="02020603050405020304" pitchFamily="18" charset="0"/>
              </a:rPr>
              <a:t>根据第二段提示写</a:t>
            </a:r>
            <a:r>
              <a:rPr lang="zh-CN" altLang="zh-CN" sz="2400" b="1" spc="50" dirty="0">
                <a:solidFill>
                  <a:srgbClr val="0000FF"/>
                </a:solidFill>
                <a:latin typeface="+mj-ea"/>
                <a:ea typeface="+mj-ea"/>
                <a:cs typeface="Times New Roman" panose="02020603050405020304" pitchFamily="18" charset="0"/>
              </a:rPr>
              <a:t>：</a:t>
            </a:r>
            <a:endParaRPr lang="en-US" altLang="zh-CN" sz="2400" b="1" spc="50" dirty="0">
              <a:solidFill>
                <a:srgbClr val="0000FF"/>
              </a:solidFill>
              <a:latin typeface="+mj-ea"/>
              <a:ea typeface="+mj-ea"/>
              <a:cs typeface="Times New Roman" panose="02020603050405020304" pitchFamily="18" charset="0"/>
            </a:endParaRPr>
          </a:p>
          <a:p>
            <a:pPr marL="342900" indent="-342900">
              <a:buAutoNum type="arabicPeriod"/>
            </a:pPr>
            <a:r>
              <a:rPr lang="en-US" altLang="zh-CN" sz="2400" b="1" spc="50" dirty="0">
                <a:latin typeface="Times New Roman" panose="02020603050405020304" pitchFamily="18" charset="0"/>
                <a:ea typeface="+mj-ea"/>
                <a:cs typeface="Times New Roman" panose="02020603050405020304" pitchFamily="18" charset="0"/>
              </a:rPr>
              <a:t>The project captured the attention of the whole library. What unique and grand artwork it was.</a:t>
            </a:r>
            <a:endParaRPr lang="en-US" altLang="zh-CN" sz="2400" b="1" spc="50" dirty="0">
              <a:latin typeface="Times New Roman" panose="02020603050405020304" pitchFamily="18" charset="0"/>
              <a:ea typeface="+mj-ea"/>
              <a:cs typeface="Times New Roman" panose="02020603050405020304" pitchFamily="18" charset="0"/>
            </a:endParaRPr>
          </a:p>
          <a:p>
            <a:r>
              <a:rPr lang="en-US" altLang="zh-CN" sz="2400" b="1" spc="50" dirty="0">
                <a:latin typeface="Times New Roman" panose="02020603050405020304" pitchFamily="18" charset="0"/>
                <a:ea typeface="+mj-ea"/>
                <a:cs typeface="Times New Roman" panose="02020603050405020304" pitchFamily="18" charset="0"/>
              </a:rPr>
              <a:t>2. So appealing was her panda doll project that it made Lily stand out from others.</a:t>
            </a:r>
            <a:endParaRPr lang="en-US" altLang="zh-CN" sz="2400" b="1" spc="50" dirty="0">
              <a:latin typeface="Times New Roman" panose="02020603050405020304" pitchFamily="18" charset="0"/>
              <a:ea typeface="+mj-ea"/>
              <a:cs typeface="Times New Roman" panose="02020603050405020304" pitchFamily="18" charset="0"/>
            </a:endParaRPr>
          </a:p>
          <a:p>
            <a:r>
              <a:rPr lang="en-US" altLang="zh-CN" sz="2400" b="1" spc="50" dirty="0">
                <a:effectLst/>
                <a:latin typeface="Times New Roman" panose="02020603050405020304" pitchFamily="18" charset="0"/>
                <a:ea typeface="+mj-ea"/>
                <a:cs typeface="Times New Roman" panose="02020603050405020304" pitchFamily="18" charset="0"/>
              </a:rPr>
              <a:t>3. She stared at her artwork for a long time, and hoped others would like it</a:t>
            </a:r>
            <a:r>
              <a:rPr lang="en-US" altLang="zh-CN" sz="2400" b="1" spc="50" dirty="0">
                <a:latin typeface="Times New Roman" panose="02020603050405020304" pitchFamily="18" charset="0"/>
                <a:ea typeface="+mj-ea"/>
                <a:cs typeface="Times New Roman" panose="02020603050405020304" pitchFamily="18" charset="0"/>
              </a:rPr>
              <a:t>. </a:t>
            </a:r>
            <a:endParaRPr lang="en-US" altLang="zh-CN" sz="2400" b="1" spc="50" dirty="0">
              <a:latin typeface="Times New Roman" panose="02020603050405020304" pitchFamily="18" charset="0"/>
              <a:ea typeface="+mj-ea"/>
              <a:cs typeface="Times New Roman" panose="02020603050405020304" pitchFamily="18" charset="0"/>
            </a:endParaRPr>
          </a:p>
          <a:p>
            <a:r>
              <a:rPr lang="en-US" altLang="zh-CN" sz="2400" b="1" spc="50" dirty="0">
                <a:latin typeface="Times New Roman" panose="02020603050405020304" pitchFamily="18" charset="0"/>
                <a:ea typeface="+mj-ea"/>
                <a:cs typeface="Times New Roman" panose="02020603050405020304" pitchFamily="18" charset="0"/>
              </a:rPr>
              <a:t>4. Every classmate craned their neck to glimpse the creative project. </a:t>
            </a:r>
            <a:endParaRPr lang="en-US" altLang="zh-CN" sz="2400" b="1" spc="50" dirty="0">
              <a:latin typeface="Times New Roman" panose="02020603050405020304" pitchFamily="18" charset="0"/>
              <a:ea typeface="+mj-ea"/>
              <a:cs typeface="Times New Roman" panose="02020603050405020304" pitchFamily="18" charset="0"/>
            </a:endParaRPr>
          </a:p>
          <a:p>
            <a:r>
              <a:rPr lang="en-US" altLang="zh-CN" sz="2400" b="1" spc="50" dirty="0">
                <a:latin typeface="Times New Roman" panose="02020603050405020304" pitchFamily="18" charset="0"/>
                <a:ea typeface="+mj-ea"/>
                <a:cs typeface="Times New Roman" panose="02020603050405020304" pitchFamily="18" charset="0"/>
              </a:rPr>
              <a:t>5. It was such outstanding artwork among the drawings, paper cuttings and other projects made by her classmates.</a:t>
            </a:r>
            <a:endParaRPr lang="en-US" altLang="zh-CN" sz="2400" b="1" spc="50" dirty="0">
              <a:latin typeface="Times New Roman" panose="02020603050405020304" pitchFamily="18" charset="0"/>
              <a:ea typeface="+mj-ea"/>
              <a:cs typeface="Times New Roman" panose="02020603050405020304" pitchFamily="18" charset="0"/>
            </a:endParaRPr>
          </a:p>
          <a:p>
            <a:r>
              <a:rPr lang="en-US" altLang="zh-CN" sz="2400" b="1" spc="50" dirty="0">
                <a:latin typeface="Times New Roman" panose="02020603050405020304" pitchFamily="18" charset="0"/>
                <a:ea typeface="+mj-ea"/>
                <a:cs typeface="Times New Roman" panose="02020603050405020304" pitchFamily="18" charset="0"/>
              </a:rPr>
              <a:t>6. The instant she came in, lots of students’ eyesight was absorbed by the huge bird paper sculpture.</a:t>
            </a:r>
            <a:endParaRPr lang="en-US" altLang="zh-CN" sz="2400" b="1" spc="50" dirty="0">
              <a:latin typeface="Times New Roman" panose="02020603050405020304" pitchFamily="18" charset="0"/>
              <a:ea typeface="+mj-ea"/>
              <a:cs typeface="Times New Roman" panose="02020603050405020304" pitchFamily="18" charset="0"/>
            </a:endParaRPr>
          </a:p>
          <a:p>
            <a:r>
              <a:rPr lang="en-US" altLang="zh-CN" sz="2400" b="1" spc="50" dirty="0">
                <a:latin typeface="Times New Roman" panose="02020603050405020304" pitchFamily="18" charset="0"/>
                <a:ea typeface="+mj-ea"/>
                <a:cs typeface="Times New Roman" panose="02020603050405020304" pitchFamily="18" charset="0"/>
              </a:rPr>
              <a:t>7. After spotting various art projects created by others, a sense of tense struck her.</a:t>
            </a:r>
            <a:endParaRPr lang="en-US" altLang="zh-CN" sz="2400" b="1" spc="50" dirty="0">
              <a:latin typeface="Times New Roman" panose="02020603050405020304" pitchFamily="18" charset="0"/>
              <a:ea typeface="Helvetica" panose="020B0604020202020204" pitchFamily="34" charset="0"/>
              <a:cs typeface="Times New Roman" panose="02020603050405020304" pitchFamily="18" charset="0"/>
            </a:endParaRPr>
          </a:p>
        </p:txBody>
      </p:sp>
      <p:grpSp>
        <p:nvGrpSpPr>
          <p:cNvPr id="8" name="组合 7"/>
          <p:cNvGrpSpPr/>
          <p:nvPr/>
        </p:nvGrpSpPr>
        <p:grpSpPr>
          <a:xfrm>
            <a:off x="1182339" y="730170"/>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1000"/>
                                        <p:tgtEl>
                                          <p:spTgt spid="7">
                                            <p:txEl>
                                              <p:pRg st="4" end="4"/>
                                            </p:txEl>
                                          </p:spTgt>
                                        </p:tgtEl>
                                      </p:cBhvr>
                                    </p:animEffect>
                                    <p:anim calcmode="lin" valueType="num">
                                      <p:cBhvr>
                                        <p:cTn id="5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1000"/>
                                        <p:tgtEl>
                                          <p:spTgt spid="7">
                                            <p:txEl>
                                              <p:pRg st="5" end="5"/>
                                            </p:txEl>
                                          </p:spTgt>
                                        </p:tgtEl>
                                      </p:cBhvr>
                                    </p:animEffect>
                                    <p:anim calcmode="lin" valueType="num">
                                      <p:cBhvr>
                                        <p:cTn id="5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fade">
                                      <p:cBhvr>
                                        <p:cTn id="64" dur="1000"/>
                                        <p:tgtEl>
                                          <p:spTgt spid="7">
                                            <p:txEl>
                                              <p:pRg st="6" end="6"/>
                                            </p:txEl>
                                          </p:spTgt>
                                        </p:tgtEl>
                                      </p:cBhvr>
                                    </p:animEffect>
                                    <p:anim calcmode="lin" valueType="num">
                                      <p:cBhvr>
                                        <p:cTn id="6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animEffect transition="in" filter="fade">
                                      <p:cBhvr>
                                        <p:cTn id="71" dur="1000"/>
                                        <p:tgtEl>
                                          <p:spTgt spid="7">
                                            <p:txEl>
                                              <p:pRg st="7" end="7"/>
                                            </p:txEl>
                                          </p:spTgt>
                                        </p:tgtEl>
                                      </p:cBhvr>
                                    </p:animEffect>
                                    <p:anim calcmode="lin" valueType="num">
                                      <p:cBhvr>
                                        <p:cTn id="7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animBg="1"/>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38" name="Text Box 10"/>
          <p:cNvSpPr txBox="1">
            <a:spLocks noChangeArrowheads="1"/>
          </p:cNvSpPr>
          <p:nvPr>
            <p:custDataLst>
              <p:tags r:id="rId3"/>
            </p:custDataLst>
          </p:nvPr>
        </p:nvSpPr>
        <p:spPr bwMode="auto">
          <a:xfrm>
            <a:off x="7342813" y="114920"/>
            <a:ext cx="1801186" cy="601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525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1-2</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826186" y="-889727"/>
            <a:ext cx="615553"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文本框 6"/>
          <p:cNvSpPr txBox="1"/>
          <p:nvPr/>
        </p:nvSpPr>
        <p:spPr>
          <a:xfrm>
            <a:off x="546100" y="1144270"/>
            <a:ext cx="11230610" cy="4892675"/>
          </a:xfrm>
          <a:prstGeom prst="rect">
            <a:avLst/>
          </a:prstGeom>
          <a:noFill/>
        </p:spPr>
        <p:txBody>
          <a:bodyPr wrap="square">
            <a:spAutoFit/>
          </a:bodyPr>
          <a:lstStyle/>
          <a:p>
            <a:r>
              <a:rPr lang="zh-CN" altLang="zh-CN" sz="2400" b="1" spc="50" dirty="0">
                <a:solidFill>
                  <a:srgbClr val="0000FF"/>
                </a:solidFill>
                <a:latin typeface="Times New Roman" panose="02020603050405020304" pitchFamily="18" charset="0"/>
                <a:cs typeface="Times New Roman" panose="02020603050405020304" pitchFamily="18" charset="0"/>
              </a:rPr>
              <a:t>最后就是把每段的中间补充完整</a:t>
            </a:r>
            <a:r>
              <a:rPr lang="en-US" altLang="zh-CN" sz="2400" b="1" spc="50" dirty="0">
                <a:solidFill>
                  <a:srgbClr val="0000FF"/>
                </a:solidFill>
                <a:latin typeface="Times New Roman" panose="02020603050405020304" pitchFamily="18" charset="0"/>
                <a:cs typeface="Times New Roman" panose="02020603050405020304" pitchFamily="18" charset="0"/>
              </a:rPr>
              <a:t> (Para 1)</a:t>
            </a:r>
            <a:endParaRPr lang="en-US" altLang="zh-CN" sz="2400" b="1" spc="50" dirty="0">
              <a:solidFill>
                <a:srgbClr val="0000FF"/>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400" b="1" spc="50" dirty="0">
                <a:latin typeface="Times New Roman" panose="02020603050405020304" pitchFamily="18" charset="0"/>
                <a:cs typeface="Times New Roman" panose="02020603050405020304" pitchFamily="18" charset="0"/>
              </a:rPr>
              <a:t>So thrilled was she that she collected all the paper and crumpled the paper in various figures.</a:t>
            </a:r>
            <a:endParaRPr lang="en-US" altLang="zh-CN" sz="2400" b="1" spc="50" dirty="0">
              <a:latin typeface="Times New Roman" panose="02020603050405020304" pitchFamily="18" charset="0"/>
              <a:cs typeface="Times New Roman" panose="02020603050405020304" pitchFamily="18" charset="0"/>
            </a:endParaRPr>
          </a:p>
          <a:p>
            <a:pPr marL="514350" indent="-514350">
              <a:buAutoNum type="arabicPeriod"/>
            </a:pPr>
            <a:r>
              <a:rPr lang="en-US" altLang="zh-CN" sz="2400" b="1" spc="50" dirty="0">
                <a:latin typeface="Times New Roman" panose="02020603050405020304" pitchFamily="18" charset="0"/>
                <a:cs typeface="Times New Roman" panose="02020603050405020304" pitchFamily="18" charset="0"/>
              </a:rPr>
              <a:t>Absorbed in the pleasure of making artwork, Lily ignored the time.</a:t>
            </a:r>
            <a:endParaRPr lang="en-US" altLang="zh-CN" sz="2400" b="1" spc="50" dirty="0">
              <a:latin typeface="Times New Roman" panose="02020603050405020304" pitchFamily="18" charset="0"/>
              <a:cs typeface="Times New Roman" panose="02020603050405020304" pitchFamily="18" charset="0"/>
            </a:endParaRPr>
          </a:p>
          <a:p>
            <a:pPr marL="514350" indent="-514350">
              <a:buAutoNum type="arabicPeriod" startAt="3"/>
            </a:pPr>
            <a:r>
              <a:rPr lang="en-US" altLang="zh-CN" sz="2400" b="1" spc="50" dirty="0">
                <a:solidFill>
                  <a:prstClr val="black"/>
                </a:solidFill>
                <a:latin typeface="Times New Roman" panose="02020603050405020304" pitchFamily="18" charset="0"/>
                <a:cs typeface="Times New Roman" panose="02020603050405020304" pitchFamily="18" charset="0"/>
              </a:rPr>
              <a:t>She  took out a dozen of paper and crumpled each paper into balls</a:t>
            </a:r>
            <a:r>
              <a:rPr lang="en-US" altLang="zh-CN" sz="2400" b="1" spc="50" dirty="0">
                <a:latin typeface="Times New Roman" panose="02020603050405020304" pitchFamily="18" charset="0"/>
                <a:cs typeface="Times New Roman" panose="02020603050405020304" pitchFamily="18" charset="0"/>
              </a:rPr>
              <a:t>.</a:t>
            </a:r>
            <a:endParaRPr lang="en-US" altLang="zh-CN" sz="2400" b="1" spc="50" dirty="0">
              <a:latin typeface="Times New Roman" panose="02020603050405020304" pitchFamily="18" charset="0"/>
              <a:cs typeface="Times New Roman" panose="02020603050405020304" pitchFamily="18" charset="0"/>
            </a:endParaRPr>
          </a:p>
          <a:p>
            <a:pPr marL="514350" indent="-514350">
              <a:buAutoNum type="arabicPeriod" startAt="3"/>
            </a:pPr>
            <a:r>
              <a:rPr lang="en-US" altLang="zh-CN" sz="2400" b="1" spc="50" dirty="0">
                <a:latin typeface="Times New Roman" panose="02020603050405020304" pitchFamily="18" charset="0"/>
                <a:cs typeface="Times New Roman" panose="02020603050405020304" pitchFamily="18" charset="0"/>
              </a:rPr>
              <a:t>She glued the crumpled balls and cut the paper into shape of teeth. </a:t>
            </a:r>
            <a:endParaRPr lang="en-US" altLang="zh-CN" sz="2400" b="1" spc="50" dirty="0">
              <a:latin typeface="Times New Roman" panose="02020603050405020304" pitchFamily="18" charset="0"/>
              <a:cs typeface="Times New Roman" panose="02020603050405020304" pitchFamily="18" charset="0"/>
            </a:endParaRPr>
          </a:p>
          <a:p>
            <a:r>
              <a:rPr lang="en-US" altLang="zh-CN" sz="2400" b="1" spc="50" dirty="0">
                <a:latin typeface="Times New Roman" panose="02020603050405020304" pitchFamily="18" charset="0"/>
                <a:cs typeface="Times New Roman" panose="02020603050405020304" pitchFamily="18" charset="0"/>
              </a:rPr>
              <a:t>5.   About two hours later, the monster stood in front of Lily, she breathed a sigh of relief.</a:t>
            </a:r>
            <a:endParaRPr lang="en-US" altLang="zh-CN" sz="2400" b="1" spc="50" dirty="0">
              <a:latin typeface="Times New Roman" panose="02020603050405020304" pitchFamily="18" charset="0"/>
              <a:cs typeface="Times New Roman" panose="02020603050405020304" pitchFamily="18" charset="0"/>
            </a:endParaRPr>
          </a:p>
          <a:p>
            <a:r>
              <a:rPr lang="en-US" altLang="zh-CN" sz="2400" b="1" spc="50" dirty="0">
                <a:latin typeface="Times New Roman" panose="02020603050405020304" pitchFamily="18" charset="0"/>
                <a:cs typeface="Times New Roman" panose="02020603050405020304" pitchFamily="18" charset="0"/>
              </a:rPr>
              <a:t>6.  Had it not been for the encouragement of </a:t>
            </a:r>
            <a:r>
              <a:rPr lang="en-US" altLang="zh-CN" sz="2400" b="1" spc="50" dirty="0" err="1">
                <a:latin typeface="Times New Roman" panose="02020603050405020304" pitchFamily="18" charset="0"/>
                <a:cs typeface="Times New Roman" panose="02020603050405020304" pitchFamily="18" charset="0"/>
              </a:rPr>
              <a:t>Ms</a:t>
            </a:r>
            <a:r>
              <a:rPr lang="en-US" altLang="zh-CN" sz="2400" b="1" spc="50" dirty="0">
                <a:latin typeface="Times New Roman" panose="02020603050405020304" pitchFamily="18" charset="0"/>
                <a:cs typeface="Times New Roman" panose="02020603050405020304" pitchFamily="18" charset="0"/>
              </a:rPr>
              <a:t> Clay, she wouldn’t have made such grand artwork on her own.</a:t>
            </a:r>
            <a:endParaRPr lang="en-US" altLang="zh-CN" sz="2400" b="1" spc="50" dirty="0">
              <a:latin typeface="Times New Roman" panose="02020603050405020304" pitchFamily="18" charset="0"/>
              <a:cs typeface="Times New Roman" panose="02020603050405020304" pitchFamily="18" charset="0"/>
            </a:endParaRPr>
          </a:p>
          <a:p>
            <a:r>
              <a:rPr lang="en-US" altLang="zh-CN" sz="2400" b="1" spc="50" dirty="0">
                <a:latin typeface="Times New Roman" panose="02020603050405020304" pitchFamily="18" charset="0"/>
                <a:cs typeface="Times New Roman" panose="02020603050405020304" pitchFamily="18" charset="0"/>
              </a:rPr>
              <a:t>7.   Lily was immersed in making project from her original mind.</a:t>
            </a:r>
            <a:endParaRPr lang="en-US" altLang="zh-CN" sz="2400" b="1" spc="50" dirty="0">
              <a:latin typeface="Times New Roman" panose="02020603050405020304" pitchFamily="18" charset="0"/>
              <a:cs typeface="Times New Roman" panose="02020603050405020304" pitchFamily="18" charset="0"/>
            </a:endParaRPr>
          </a:p>
          <a:p>
            <a:r>
              <a:rPr lang="en-US" altLang="zh-CN" sz="2400" b="1" spc="50" dirty="0">
                <a:latin typeface="Times New Roman" panose="02020603050405020304" pitchFamily="18" charset="0"/>
                <a:cs typeface="Times New Roman" panose="02020603050405020304" pitchFamily="18" charset="0"/>
              </a:rPr>
              <a:t>8.   Hardly had Lily finished it when she goggled from ear to ear. What an excellent paper bear!</a:t>
            </a:r>
            <a:endParaRPr lang="zh-CN" altLang="en-US" sz="2400" b="1" spc="50" dirty="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1018197" y="421267"/>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1000"/>
                                        <p:tgtEl>
                                          <p:spTgt spid="7">
                                            <p:txEl>
                                              <p:pRg st="4" end="4"/>
                                            </p:txEl>
                                          </p:spTgt>
                                        </p:tgtEl>
                                      </p:cBhvr>
                                    </p:animEffect>
                                    <p:anim calcmode="lin" valueType="num">
                                      <p:cBhvr>
                                        <p:cTn id="5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1000"/>
                                        <p:tgtEl>
                                          <p:spTgt spid="7">
                                            <p:txEl>
                                              <p:pRg st="5" end="5"/>
                                            </p:txEl>
                                          </p:spTgt>
                                        </p:tgtEl>
                                      </p:cBhvr>
                                    </p:animEffect>
                                    <p:anim calcmode="lin" valueType="num">
                                      <p:cBhvr>
                                        <p:cTn id="5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fade">
                                      <p:cBhvr>
                                        <p:cTn id="64" dur="1000"/>
                                        <p:tgtEl>
                                          <p:spTgt spid="7">
                                            <p:txEl>
                                              <p:pRg st="6" end="6"/>
                                            </p:txEl>
                                          </p:spTgt>
                                        </p:tgtEl>
                                      </p:cBhvr>
                                    </p:animEffect>
                                    <p:anim calcmode="lin" valueType="num">
                                      <p:cBhvr>
                                        <p:cTn id="6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animEffect transition="in" filter="fade">
                                      <p:cBhvr>
                                        <p:cTn id="71" dur="1000"/>
                                        <p:tgtEl>
                                          <p:spTgt spid="7">
                                            <p:txEl>
                                              <p:pRg st="7" end="7"/>
                                            </p:txEl>
                                          </p:spTgt>
                                        </p:tgtEl>
                                      </p:cBhvr>
                                    </p:animEffect>
                                    <p:anim calcmode="lin" valueType="num">
                                      <p:cBhvr>
                                        <p:cTn id="7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
                                            <p:txEl>
                                              <p:pRg st="8" end="8"/>
                                            </p:txEl>
                                          </p:spTgt>
                                        </p:tgtEl>
                                        <p:attrNameLst>
                                          <p:attrName>style.visibility</p:attrName>
                                        </p:attrNameLst>
                                      </p:cBhvr>
                                      <p:to>
                                        <p:strVal val="visible"/>
                                      </p:to>
                                    </p:set>
                                    <p:animEffect transition="in" filter="fade">
                                      <p:cBhvr>
                                        <p:cTn id="78" dur="1000"/>
                                        <p:tgtEl>
                                          <p:spTgt spid="7">
                                            <p:txEl>
                                              <p:pRg st="8" end="8"/>
                                            </p:txEl>
                                          </p:spTgt>
                                        </p:tgtEl>
                                      </p:cBhvr>
                                    </p:animEffect>
                                    <p:anim calcmode="lin" valueType="num">
                                      <p:cBhvr>
                                        <p:cTn id="7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animBg="1"/>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38" name="Text Box 10"/>
          <p:cNvSpPr txBox="1">
            <a:spLocks noChangeArrowheads="1"/>
          </p:cNvSpPr>
          <p:nvPr>
            <p:custDataLst>
              <p:tags r:id="rId3"/>
            </p:custDataLst>
          </p:nvPr>
        </p:nvSpPr>
        <p:spPr bwMode="auto">
          <a:xfrm>
            <a:off x="7342813" y="114920"/>
            <a:ext cx="1801186" cy="601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525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1-2</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826186" y="-889727"/>
            <a:ext cx="615553"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文本框 6"/>
          <p:cNvSpPr txBox="1"/>
          <p:nvPr/>
        </p:nvSpPr>
        <p:spPr>
          <a:xfrm>
            <a:off x="385960" y="1226253"/>
            <a:ext cx="11525693" cy="4892675"/>
          </a:xfrm>
          <a:prstGeom prst="rect">
            <a:avLst/>
          </a:prstGeom>
          <a:noFill/>
        </p:spPr>
        <p:txBody>
          <a:bodyPr wrap="square">
            <a:spAutoFit/>
          </a:bodyPr>
          <a:lstStyle/>
          <a:p>
            <a:r>
              <a:rPr lang="zh-CN" altLang="zh-CN" sz="2400" b="1" spc="50" dirty="0">
                <a:solidFill>
                  <a:srgbClr val="0000FF"/>
                </a:solidFill>
                <a:latin typeface="Times New Roman" panose="02020603050405020304" pitchFamily="18" charset="0"/>
                <a:cs typeface="Times New Roman" panose="02020603050405020304" pitchFamily="18" charset="0"/>
              </a:rPr>
              <a:t>最后就是把每段的中间补充完整</a:t>
            </a:r>
            <a:r>
              <a:rPr lang="en-US" altLang="zh-CN" sz="2400" b="1" spc="50" dirty="0">
                <a:solidFill>
                  <a:srgbClr val="0000FF"/>
                </a:solidFill>
                <a:latin typeface="Times New Roman" panose="02020603050405020304" pitchFamily="18" charset="0"/>
                <a:cs typeface="Times New Roman" panose="02020603050405020304" pitchFamily="18" charset="0"/>
              </a:rPr>
              <a:t> (Para 2)</a:t>
            </a:r>
            <a:endParaRPr lang="en-US" altLang="zh-CN" sz="2400" b="1" spc="50" dirty="0">
              <a:solidFill>
                <a:srgbClr val="0000FF"/>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400" b="1" spc="50" dirty="0">
                <a:latin typeface="Times New Roman" panose="02020603050405020304" pitchFamily="18" charset="0"/>
                <a:cs typeface="Times New Roman" panose="02020603050405020304" pitchFamily="18" charset="0"/>
              </a:rPr>
              <a:t>The competition began. When </a:t>
            </a:r>
            <a:r>
              <a:rPr lang="en-US" altLang="zh-CN" sz="2400" b="1" spc="50" dirty="0" err="1">
                <a:latin typeface="Times New Roman" panose="02020603050405020304" pitchFamily="18" charset="0"/>
                <a:cs typeface="Times New Roman" panose="02020603050405020304" pitchFamily="18" charset="0"/>
              </a:rPr>
              <a:t>Ms</a:t>
            </a:r>
            <a:r>
              <a:rPr lang="en-US" altLang="zh-CN" sz="2400" b="1" spc="50" dirty="0">
                <a:latin typeface="Times New Roman" panose="02020603050405020304" pitchFamily="18" charset="0"/>
                <a:cs typeface="Times New Roman" panose="02020603050405020304" pitchFamily="18" charset="0"/>
              </a:rPr>
              <a:t> Clay announced the result, she was really nervous, a flush of worry flooded over her.</a:t>
            </a:r>
            <a:endParaRPr lang="en-US" altLang="zh-CN" sz="2400" b="1" spc="50" dirty="0">
              <a:latin typeface="Times New Roman" panose="02020603050405020304" pitchFamily="18" charset="0"/>
              <a:cs typeface="Times New Roman" panose="02020603050405020304" pitchFamily="18" charset="0"/>
            </a:endParaRPr>
          </a:p>
          <a:p>
            <a:pPr marL="514350" indent="-514350">
              <a:buAutoNum type="arabicPeriod"/>
            </a:pPr>
            <a:r>
              <a:rPr lang="en-US" altLang="zh-CN" sz="2400" b="1" spc="50" dirty="0" err="1">
                <a:latin typeface="Times New Roman" panose="02020603050405020304" pitchFamily="18" charset="0"/>
                <a:cs typeface="Times New Roman" panose="02020603050405020304" pitchFamily="18" charset="0"/>
              </a:rPr>
              <a:t>Ms</a:t>
            </a:r>
            <a:r>
              <a:rPr lang="en-US" altLang="zh-CN" sz="2400" b="1" spc="50" dirty="0">
                <a:latin typeface="Times New Roman" panose="02020603050405020304" pitchFamily="18" charset="0"/>
                <a:cs typeface="Times New Roman" panose="02020603050405020304" pitchFamily="18" charset="0"/>
              </a:rPr>
              <a:t> Clay patted Lily on the shoulder and smiled at her, saying in an exciting tone, “Good job! So pretty was the artwork that my eyes gazed at it admirably.”</a:t>
            </a:r>
            <a:endParaRPr lang="en-US" altLang="zh-CN" sz="2400" b="1" spc="50" dirty="0">
              <a:latin typeface="Times New Roman" panose="02020603050405020304" pitchFamily="18" charset="0"/>
              <a:cs typeface="Times New Roman" panose="02020603050405020304" pitchFamily="18" charset="0"/>
            </a:endParaRPr>
          </a:p>
          <a:p>
            <a:pPr marL="514350" indent="-514350">
              <a:buAutoNum type="arabicPeriod" startAt="3"/>
            </a:pPr>
            <a:r>
              <a:rPr lang="en-US" altLang="zh-CN" sz="2400" b="1" spc="50" dirty="0">
                <a:latin typeface="Times New Roman" panose="02020603050405020304" pitchFamily="18" charset="0"/>
                <a:cs typeface="Times New Roman" panose="02020603050405020304" pitchFamily="18" charset="0"/>
              </a:rPr>
              <a:t>Lily won the first prize in the competition, excitement and surprise crept upon her face.</a:t>
            </a:r>
            <a:endParaRPr lang="en-US" altLang="zh-CN" sz="2400" b="1" spc="50" dirty="0">
              <a:latin typeface="Times New Roman" panose="02020603050405020304" pitchFamily="18" charset="0"/>
              <a:cs typeface="Times New Roman" panose="02020603050405020304" pitchFamily="18" charset="0"/>
            </a:endParaRPr>
          </a:p>
          <a:p>
            <a:pPr marL="514350" indent="-514350">
              <a:buAutoNum type="arabicPeriod" startAt="3"/>
            </a:pPr>
            <a:r>
              <a:rPr lang="en-US" altLang="zh-CN" sz="2400" b="1" spc="50" dirty="0">
                <a:latin typeface="Times New Roman" panose="02020603050405020304" pitchFamily="18" charset="0"/>
                <a:cs typeface="Times New Roman" panose="02020603050405020304" pitchFamily="18" charset="0"/>
              </a:rPr>
              <a:t>“Well done, Lily. You really did a good job!”</a:t>
            </a:r>
            <a:endParaRPr lang="en-US" altLang="zh-CN" sz="2400" b="1" spc="50" dirty="0">
              <a:latin typeface="Times New Roman" panose="02020603050405020304" pitchFamily="18" charset="0"/>
              <a:cs typeface="Times New Roman" panose="02020603050405020304" pitchFamily="18" charset="0"/>
            </a:endParaRPr>
          </a:p>
          <a:p>
            <a:r>
              <a:rPr lang="en-US" altLang="zh-CN" sz="2400" b="1" spc="50" dirty="0">
                <a:latin typeface="Times New Roman" panose="02020603050405020304" pitchFamily="18" charset="0"/>
                <a:cs typeface="Times New Roman" panose="02020603050405020304" pitchFamily="18" charset="0"/>
              </a:rPr>
              <a:t>5.  Applause echoed in the library. Everyone congratulated Lily on her success of the project.</a:t>
            </a:r>
            <a:endParaRPr lang="en-US" altLang="zh-CN" sz="2400" b="1" spc="50" dirty="0">
              <a:latin typeface="Times New Roman" panose="02020603050405020304" pitchFamily="18" charset="0"/>
              <a:cs typeface="Times New Roman" panose="02020603050405020304" pitchFamily="18" charset="0"/>
            </a:endParaRPr>
          </a:p>
          <a:p>
            <a:r>
              <a:rPr lang="en-US" altLang="zh-CN" sz="2400" b="1" spc="50" dirty="0">
                <a:latin typeface="Times New Roman" panose="02020603050405020304" pitchFamily="18" charset="0"/>
                <a:cs typeface="Times New Roman" panose="02020603050405020304" pitchFamily="18" charset="0"/>
              </a:rPr>
              <a:t>6.  Flooded in the praise, Lily was so excited that her fear of art disappeared.</a:t>
            </a:r>
            <a:endParaRPr lang="en-US" altLang="zh-CN" sz="2400" b="1" spc="50" dirty="0">
              <a:latin typeface="Times New Roman" panose="02020603050405020304" pitchFamily="18" charset="0"/>
              <a:cs typeface="Times New Roman" panose="02020603050405020304" pitchFamily="18" charset="0"/>
            </a:endParaRPr>
          </a:p>
          <a:p>
            <a:r>
              <a:rPr lang="en-US" altLang="zh-CN" sz="2400" b="1" spc="50" dirty="0">
                <a:latin typeface="Times New Roman" panose="02020603050405020304" pitchFamily="18" charset="0"/>
                <a:cs typeface="Times New Roman" panose="02020603050405020304" pitchFamily="18" charset="0"/>
              </a:rPr>
              <a:t>7.  Lily burst into smiles when she knew many of her schoolmates admired her project. The nervousness in her heart disappeared.</a:t>
            </a:r>
            <a:endParaRPr lang="en-US" altLang="zh-CN" sz="2400" b="1" spc="50" dirty="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1018197" y="421267"/>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1000"/>
                                        <p:tgtEl>
                                          <p:spTgt spid="7">
                                            <p:txEl>
                                              <p:pRg st="4" end="4"/>
                                            </p:txEl>
                                          </p:spTgt>
                                        </p:tgtEl>
                                      </p:cBhvr>
                                    </p:animEffect>
                                    <p:anim calcmode="lin" valueType="num">
                                      <p:cBhvr>
                                        <p:cTn id="5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1000"/>
                                        <p:tgtEl>
                                          <p:spTgt spid="7">
                                            <p:txEl>
                                              <p:pRg st="5" end="5"/>
                                            </p:txEl>
                                          </p:spTgt>
                                        </p:tgtEl>
                                      </p:cBhvr>
                                    </p:animEffect>
                                    <p:anim calcmode="lin" valueType="num">
                                      <p:cBhvr>
                                        <p:cTn id="5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fade">
                                      <p:cBhvr>
                                        <p:cTn id="64" dur="1000"/>
                                        <p:tgtEl>
                                          <p:spTgt spid="7">
                                            <p:txEl>
                                              <p:pRg st="6" end="6"/>
                                            </p:txEl>
                                          </p:spTgt>
                                        </p:tgtEl>
                                      </p:cBhvr>
                                    </p:animEffect>
                                    <p:anim calcmode="lin" valueType="num">
                                      <p:cBhvr>
                                        <p:cTn id="6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animEffect transition="in" filter="fade">
                                      <p:cBhvr>
                                        <p:cTn id="71" dur="1000"/>
                                        <p:tgtEl>
                                          <p:spTgt spid="7">
                                            <p:txEl>
                                              <p:pRg st="7" end="7"/>
                                            </p:txEl>
                                          </p:spTgt>
                                        </p:tgtEl>
                                      </p:cBhvr>
                                    </p:animEffect>
                                    <p:anim calcmode="lin" valueType="num">
                                      <p:cBhvr>
                                        <p:cTn id="7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animBg="1"/>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213143" y="875774"/>
            <a:ext cx="11560570" cy="5784350"/>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28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152919" y="1414990"/>
            <a:ext cx="10202499" cy="4832092"/>
          </a:xfrm>
          <a:prstGeom prst="rect">
            <a:avLst/>
          </a:prstGeom>
          <a:noFill/>
        </p:spPr>
        <p:txBody>
          <a:bodyPr wrap="square">
            <a:spAutoFit/>
          </a:bodyPr>
          <a:lstStyle/>
          <a:p>
            <a:pPr algn="l" fontAlgn="ct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Possible Version 1:</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续写线索：想起做雪球</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完成项目</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老师和同学表扬</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感到骄傲</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800" b="1" kern="100" dirty="0">
                <a:solidFill>
                  <a:prstClr val="black"/>
                </a:solidFill>
                <a:latin typeface="Times New Roman" panose="02020603050405020304" pitchFamily="18" charset="0"/>
                <a:cs typeface="Times New Roman" panose="02020603050405020304" pitchFamily="18" charset="0"/>
              </a:rPr>
              <a:t> </a:t>
            </a:r>
            <a:endParaRPr lang="en-US" altLang="zh-CN" sz="2800" b="1" kern="100" dirty="0">
              <a:solidFill>
                <a:prstClr val="black"/>
              </a:solidFill>
              <a:latin typeface="Times New Roman" panose="02020603050405020304" pitchFamily="18" charset="0"/>
              <a:cs typeface="Times New Roman" panose="02020603050405020304" pitchFamily="18" charset="0"/>
            </a:endParaRPr>
          </a:p>
          <a:p>
            <a:pPr lvl="0" algn="just"/>
            <a:r>
              <a:rPr lang="en-US" altLang="zh-CN" sz="2800" b="1" i="1" kern="100" dirty="0">
                <a:solidFill>
                  <a:prstClr val="black"/>
                </a:solidFill>
                <a:latin typeface="Times New Roman" panose="02020603050405020304" pitchFamily="18" charset="0"/>
                <a:cs typeface="Times New Roman" panose="02020603050405020304" pitchFamily="18" charset="0"/>
              </a:rPr>
              <a:t>    Why not create something out of crumpled paper? </a:t>
            </a:r>
            <a:r>
              <a:rPr lang="en-US" altLang="zh-CN" sz="2800" b="1" kern="100" dirty="0">
                <a:solidFill>
                  <a:prstClr val="black"/>
                </a:solidFill>
                <a:latin typeface="Times New Roman" panose="02020603050405020304" pitchFamily="18" charset="0"/>
                <a:cs typeface="Times New Roman" panose="02020603050405020304" pitchFamily="18" charset="0"/>
              </a:rPr>
              <a:t>The </a:t>
            </a:r>
            <a:r>
              <a:rPr lang="en-US" altLang="zh-CN" sz="2800" b="1" u="sng" kern="100" dirty="0">
                <a:solidFill>
                  <a:prstClr val="black"/>
                </a:solidFill>
                <a:latin typeface="Times New Roman" panose="02020603050405020304" pitchFamily="18" charset="0"/>
                <a:cs typeface="Times New Roman" panose="02020603050405020304" pitchFamily="18" charset="0"/>
              </a:rPr>
              <a:t>crumpled</a:t>
            </a:r>
            <a:r>
              <a:rPr lang="en-US" altLang="zh-CN" sz="2800" b="1" kern="100" dirty="0">
                <a:solidFill>
                  <a:prstClr val="black"/>
                </a:solidFill>
                <a:latin typeface="Times New Roman" panose="02020603050405020304" pitchFamily="18" charset="0"/>
                <a:cs typeface="Times New Roman" panose="02020603050405020304" pitchFamily="18" charset="0"/>
              </a:rPr>
              <a:t> paper reminded her of a snowball. Lily didn’t have to draw or paint or even cut. Lily made many paper balls, glued them all together, and placed them on a big piece of hard </a:t>
            </a:r>
            <a:r>
              <a:rPr lang="en-US" altLang="zh-CN" sz="2800" b="1" u="sng" kern="100" dirty="0">
                <a:solidFill>
                  <a:prstClr val="black"/>
                </a:solidFill>
                <a:latin typeface="Times New Roman" panose="02020603050405020304" pitchFamily="18" charset="0"/>
                <a:cs typeface="Times New Roman" panose="02020603050405020304" pitchFamily="18" charset="0"/>
              </a:rPr>
              <a:t>paper</a:t>
            </a:r>
            <a:r>
              <a:rPr lang="en-US" altLang="zh-CN" sz="2800" b="1" kern="100" dirty="0">
                <a:solidFill>
                  <a:prstClr val="black"/>
                </a:solidFill>
                <a:latin typeface="Times New Roman" panose="02020603050405020304" pitchFamily="18" charset="0"/>
                <a:cs typeface="Times New Roman" panose="02020603050405020304" pitchFamily="18" charset="0"/>
              </a:rPr>
              <a:t> to form a snowman. The snowman wore a hat made of black paper and a scarf made of red paper. Her finished </a:t>
            </a:r>
            <a:r>
              <a:rPr lang="en-US" altLang="zh-CN" sz="2800" b="1" u="sng" kern="100" dirty="0">
                <a:solidFill>
                  <a:prstClr val="black"/>
                </a:solidFill>
                <a:latin typeface="Times New Roman" panose="02020603050405020304" pitchFamily="18" charset="0"/>
                <a:cs typeface="Times New Roman" panose="02020603050405020304" pitchFamily="18" charset="0"/>
              </a:rPr>
              <a:t>project</a:t>
            </a:r>
            <a:r>
              <a:rPr lang="en-US" altLang="zh-CN" sz="2800" b="1" kern="100" dirty="0">
                <a:solidFill>
                  <a:prstClr val="black"/>
                </a:solidFill>
                <a:latin typeface="Times New Roman" panose="02020603050405020304" pitchFamily="18" charset="0"/>
                <a:cs typeface="Times New Roman" panose="02020603050405020304" pitchFamily="18" charset="0"/>
              </a:rPr>
              <a:t> was really wonderful.</a:t>
            </a:r>
            <a:endParaRPr lang="zh-CN" altLang="zh-CN" sz="2800" b="1" kern="100" dirty="0">
              <a:solidFill>
                <a:prstClr val="black"/>
              </a:solidFill>
              <a:latin typeface="等线" panose="02010600030101010101" pitchFamily="2" charset="-122"/>
              <a:cs typeface="Times New Roman" panose="02020603050405020304" pitchFamily="18" charset="0"/>
            </a:endParaRPr>
          </a:p>
          <a:p>
            <a:pPr lvl="0" indent="266700" algn="just"/>
            <a:r>
              <a:rPr lang="en-US" altLang="zh-CN" sz="2800" b="1" i="1" kern="100" dirty="0">
                <a:solidFill>
                  <a:prstClr val="black"/>
                </a:solidFill>
                <a:latin typeface="Times New Roman" panose="02020603050405020304" pitchFamily="18" charset="0"/>
                <a:cs typeface="Times New Roman" panose="02020603050405020304" pitchFamily="18" charset="0"/>
              </a:rPr>
              <a:t>  </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37715" y="367489"/>
            <a:ext cx="11560570" cy="5661061"/>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937897" y="725698"/>
            <a:ext cx="10202499" cy="4401205"/>
          </a:xfrm>
          <a:prstGeom prst="rect">
            <a:avLst/>
          </a:prstGeom>
          <a:noFill/>
        </p:spPr>
        <p:txBody>
          <a:bodyPr wrap="square">
            <a:spAutoFit/>
          </a:bodyPr>
          <a:lstStyle/>
          <a:p>
            <a:pPr algn="just" fontAlgn="ct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Possible Version 1:</a:t>
            </a:r>
            <a:endParaRPr lang="zh-CN"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lvl="0" indent="266700"/>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dirty="0">
                <a:solidFill>
                  <a:prstClr val="black"/>
                </a:solidFill>
                <a:latin typeface="Times New Roman" panose="02020603050405020304" pitchFamily="18" charset="0"/>
                <a:cs typeface="Times New Roman" panose="02020603050405020304" pitchFamily="18" charset="0"/>
              </a:rPr>
              <a:t> On Friday, Lily carefully carried her project into the library. </a:t>
            </a:r>
            <a:r>
              <a:rPr lang="en-US" altLang="zh-CN" sz="2800" b="1" kern="100" dirty="0">
                <a:solidFill>
                  <a:prstClr val="black"/>
                </a:solidFill>
                <a:latin typeface="Times New Roman" panose="02020603050405020304" pitchFamily="18" charset="0"/>
                <a:cs typeface="Times New Roman" panose="02020603050405020304" pitchFamily="18" charset="0"/>
              </a:rPr>
              <a:t>At first, she was </a:t>
            </a:r>
            <a:r>
              <a:rPr lang="en-US" altLang="zh-CN" sz="2800" b="1" u="sng" kern="100" dirty="0">
                <a:solidFill>
                  <a:prstClr val="black"/>
                </a:solidFill>
                <a:latin typeface="Times New Roman" panose="02020603050405020304" pitchFamily="18" charset="0"/>
                <a:cs typeface="Times New Roman" panose="02020603050405020304" pitchFamily="18" charset="0"/>
              </a:rPr>
              <a:t>nervous</a:t>
            </a:r>
            <a:r>
              <a:rPr lang="en-US" altLang="zh-CN" sz="2800" b="1" kern="100" dirty="0">
                <a:solidFill>
                  <a:prstClr val="black"/>
                </a:solidFill>
                <a:latin typeface="Times New Roman" panose="02020603050405020304" pitchFamily="18" charset="0"/>
                <a:cs typeface="Times New Roman" panose="02020603050405020304" pitchFamily="18" charset="0"/>
              </a:rPr>
              <a:t>. Then, she noticed the smiles and the nods from teachers and other students as she put her work on a table. People’s reaction to her work relieved her. </a:t>
            </a:r>
            <a:r>
              <a:rPr lang="en-US" altLang="zh-CN" sz="2800" b="1" kern="100" dirty="0" err="1">
                <a:solidFill>
                  <a:prstClr val="black"/>
                </a:solidFill>
                <a:latin typeface="Times New Roman" panose="02020603050405020304" pitchFamily="18" charset="0"/>
                <a:cs typeface="Times New Roman" panose="02020603050405020304" pitchFamily="18" charset="0"/>
              </a:rPr>
              <a:t>Ms</a:t>
            </a:r>
            <a:r>
              <a:rPr lang="en-US" altLang="zh-CN" sz="2800" b="1" kern="100" dirty="0">
                <a:solidFill>
                  <a:prstClr val="black"/>
                </a:solidFill>
                <a:latin typeface="Times New Roman" panose="02020603050405020304" pitchFamily="18" charset="0"/>
                <a:cs typeface="Times New Roman" panose="02020603050405020304" pitchFamily="18" charset="0"/>
              </a:rPr>
              <a:t> Clay walked over to Lily. “You have created a creative piece of </a:t>
            </a:r>
            <a:r>
              <a:rPr lang="en-US" altLang="zh-CN" sz="2800" b="1" u="sng" kern="100" dirty="0">
                <a:solidFill>
                  <a:prstClr val="black"/>
                </a:solidFill>
                <a:latin typeface="Times New Roman" panose="02020603050405020304" pitchFamily="18" charset="0"/>
                <a:cs typeface="Times New Roman" panose="02020603050405020304" pitchFamily="18" charset="0"/>
              </a:rPr>
              <a:t>artwork</a:t>
            </a:r>
            <a:r>
              <a:rPr lang="en-US" altLang="zh-CN" sz="2800" b="1" kern="100" dirty="0">
                <a:solidFill>
                  <a:prstClr val="black"/>
                </a:solidFill>
                <a:latin typeface="Times New Roman" panose="02020603050405020304" pitchFamily="18" charset="0"/>
                <a:cs typeface="Times New Roman" panose="02020603050405020304" pitchFamily="18" charset="0"/>
              </a:rPr>
              <a:t>. I am so proud of you!” </a:t>
            </a:r>
            <a:r>
              <a:rPr lang="en-US" altLang="zh-CN" sz="2800" b="1" kern="100" dirty="0" err="1">
                <a:solidFill>
                  <a:prstClr val="black"/>
                </a:solidFill>
                <a:latin typeface="Times New Roman" panose="02020603050405020304" pitchFamily="18" charset="0"/>
                <a:cs typeface="Times New Roman" panose="02020603050405020304" pitchFamily="18" charset="0"/>
              </a:rPr>
              <a:t>Ms</a:t>
            </a:r>
            <a:r>
              <a:rPr lang="en-US" altLang="zh-CN" sz="2800" b="1" kern="100" dirty="0">
                <a:solidFill>
                  <a:prstClr val="black"/>
                </a:solidFill>
                <a:latin typeface="Times New Roman" panose="02020603050405020304" pitchFamily="18" charset="0"/>
                <a:cs typeface="Times New Roman" panose="02020603050405020304" pitchFamily="18" charset="0"/>
              </a:rPr>
              <a:t> Clay said. Lily was proud of herself too. Her pride grew when </a:t>
            </a:r>
            <a:r>
              <a:rPr lang="en-US" altLang="zh-CN" sz="2800" b="1" kern="100" dirty="0" err="1">
                <a:solidFill>
                  <a:prstClr val="black"/>
                </a:solidFill>
                <a:latin typeface="Times New Roman" panose="02020603050405020304" pitchFamily="18" charset="0"/>
                <a:cs typeface="Times New Roman" panose="02020603050405020304" pitchFamily="18" charset="0"/>
              </a:rPr>
              <a:t>Ms</a:t>
            </a:r>
            <a:r>
              <a:rPr lang="en-US" altLang="zh-CN" sz="2800" b="1" kern="100" dirty="0">
                <a:solidFill>
                  <a:prstClr val="black"/>
                </a:solidFill>
                <a:latin typeface="Times New Roman" panose="02020603050405020304" pitchFamily="18" charset="0"/>
                <a:cs typeface="Times New Roman" panose="02020603050405020304" pitchFamily="18" charset="0"/>
              </a:rPr>
              <a:t> Clay placed a first-place star on her artwork. “Maybe I am a good artist after all.” Lily thought.</a:t>
            </a:r>
            <a:endPar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99254" y="536583"/>
            <a:ext cx="11577981" cy="5465852"/>
            <a:chOff x="1674724" y="1872118"/>
            <a:chExt cx="3864842" cy="833120"/>
          </a:xfrm>
        </p:grpSpPr>
        <p:sp>
          <p:nvSpPr>
            <p:cNvPr id="4" name="圆角矩形 8"/>
            <p:cNvSpPr/>
            <p:nvPr>
              <p:custDataLst>
                <p:tags r:id="rId2"/>
              </p:custDataLst>
            </p:nvPr>
          </p:nvSpPr>
          <p:spPr>
            <a:xfrm>
              <a:off x="1854612" y="187211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201613" y="1022740"/>
            <a:ext cx="10202499" cy="4493538"/>
          </a:xfrm>
          <a:prstGeom prst="rect">
            <a:avLst/>
          </a:prstGeom>
          <a:noFill/>
        </p:spPr>
        <p:txBody>
          <a:bodyPr wrap="square">
            <a:spAutoFit/>
          </a:bodyPr>
          <a:lstStyle/>
          <a:p>
            <a:pPr algn="just" fontAlgn="ct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2:</a:t>
            </a:r>
            <a:endPar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algn="just"/>
            <a:r>
              <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600" b="1" kern="100" dirty="0">
                <a:solidFill>
                  <a:prstClr val="black"/>
                </a:solidFill>
                <a:latin typeface="Times New Roman" panose="02020603050405020304" pitchFamily="18" charset="0"/>
                <a:cs typeface="Times New Roman" panose="02020603050405020304" pitchFamily="18" charset="0"/>
              </a:rPr>
              <a:t> </a:t>
            </a:r>
            <a:endParaRPr lang="en-US" altLang="zh-CN" sz="2600" b="1" kern="100" dirty="0">
              <a:solidFill>
                <a:prstClr val="black"/>
              </a:solidFill>
              <a:latin typeface="Times New Roman" panose="02020603050405020304" pitchFamily="18" charset="0"/>
              <a:cs typeface="Times New Roman" panose="02020603050405020304" pitchFamily="18" charset="0"/>
            </a:endParaRPr>
          </a:p>
          <a:p>
            <a:pPr lvl="0" algn="just"/>
            <a:r>
              <a:rPr lang="en-US" altLang="zh-CN" sz="2600" b="1" kern="100" dirty="0">
                <a:solidFill>
                  <a:prstClr val="black"/>
                </a:solidFill>
                <a:latin typeface="Times New Roman" panose="02020603050405020304" pitchFamily="18" charset="0"/>
                <a:cs typeface="Times New Roman" panose="02020603050405020304" pitchFamily="18" charset="0"/>
              </a:rPr>
              <a:t>  </a:t>
            </a:r>
            <a:r>
              <a:rPr lang="en-US" altLang="zh-CN" sz="2600" b="1" i="1" kern="100" dirty="0">
                <a:solidFill>
                  <a:prstClr val="black"/>
                </a:solidFill>
                <a:latin typeface="Times New Roman" panose="02020603050405020304" pitchFamily="18" charset="0"/>
                <a:cs typeface="Times New Roman" panose="02020603050405020304" pitchFamily="18" charset="0"/>
              </a:rPr>
              <a:t>Why not create something out of crumpled paper? </a:t>
            </a:r>
            <a:r>
              <a:rPr lang="en-US" altLang="zh-CN" sz="2600" b="1" kern="100" dirty="0">
                <a:solidFill>
                  <a:prstClr val="black"/>
                </a:solidFill>
                <a:latin typeface="Times New Roman" panose="02020603050405020304" pitchFamily="18" charset="0"/>
                <a:cs typeface="Times New Roman" panose="02020603050405020304" pitchFamily="18" charset="0"/>
              </a:rPr>
              <a:t>Lily took out a variety of papers and </a:t>
            </a:r>
            <a:r>
              <a:rPr lang="en-US" altLang="zh-CN" sz="2600" b="1" u="sng" kern="100" dirty="0">
                <a:solidFill>
                  <a:prstClr val="black"/>
                </a:solidFill>
                <a:latin typeface="Times New Roman" panose="02020603050405020304" pitchFamily="18" charset="0"/>
                <a:cs typeface="Times New Roman" panose="02020603050405020304" pitchFamily="18" charset="0"/>
              </a:rPr>
              <a:t>crumpled</a:t>
            </a:r>
            <a:r>
              <a:rPr lang="en-US" altLang="zh-CN" sz="2600" b="1" kern="100" dirty="0">
                <a:solidFill>
                  <a:prstClr val="black"/>
                </a:solidFill>
                <a:latin typeface="Times New Roman" panose="02020603050405020304" pitchFamily="18" charset="0"/>
                <a:cs typeface="Times New Roman" panose="02020603050405020304" pitchFamily="18" charset="0"/>
              </a:rPr>
              <a:t> them into the ball, some of which were chosen and glued together. After a two-hour attempt, a figure of human being was shaped with the balls. Lily took out other paper and made it into clothes, face, hairs and legs. Absorbed in the pleasure of making artwork, Lily ignored the time. It was not until the midnight that Lily accomplished her </a:t>
            </a:r>
            <a:r>
              <a:rPr lang="en-US" altLang="zh-CN" sz="2600" b="1" u="sng" kern="100" dirty="0">
                <a:solidFill>
                  <a:prstClr val="black"/>
                </a:solidFill>
                <a:latin typeface="Times New Roman" panose="02020603050405020304" pitchFamily="18" charset="0"/>
                <a:cs typeface="Times New Roman" panose="02020603050405020304" pitchFamily="18" charset="0"/>
              </a:rPr>
              <a:t>artwork</a:t>
            </a:r>
            <a:r>
              <a:rPr lang="en-US" altLang="zh-CN" sz="2600" b="1" kern="100" dirty="0">
                <a:solidFill>
                  <a:prstClr val="black"/>
                </a:solidFill>
                <a:latin typeface="Times New Roman" panose="02020603050405020304" pitchFamily="18" charset="0"/>
                <a:cs typeface="Times New Roman" panose="02020603050405020304" pitchFamily="18" charset="0"/>
              </a:rPr>
              <a:t>- a sculpture of </a:t>
            </a:r>
            <a:r>
              <a:rPr lang="en-US" altLang="zh-CN" sz="2600" b="1" kern="100" dirty="0" err="1">
                <a:solidFill>
                  <a:prstClr val="black"/>
                </a:solidFill>
                <a:latin typeface="Times New Roman" panose="02020603050405020304" pitchFamily="18" charset="0"/>
                <a:cs typeface="Times New Roman" panose="02020603050405020304" pitchFamily="18" charset="0"/>
              </a:rPr>
              <a:t>Ms</a:t>
            </a:r>
            <a:r>
              <a:rPr lang="en-US" altLang="zh-CN" sz="2600" b="1" kern="100" dirty="0">
                <a:solidFill>
                  <a:prstClr val="black"/>
                </a:solidFill>
                <a:latin typeface="Times New Roman" panose="02020603050405020304" pitchFamily="18" charset="0"/>
                <a:cs typeface="Times New Roman" panose="02020603050405020304" pitchFamily="18" charset="0"/>
              </a:rPr>
              <a:t> Clay. –a mixture figure of reality and imagination. </a:t>
            </a:r>
            <a:endParaRPr lang="zh-CN" altLang="zh-CN" sz="2600" b="1" kern="100" dirty="0">
              <a:solidFill>
                <a:prstClr val="black"/>
              </a:solidFill>
              <a:latin typeface="等线" panose="02010600030101010101" pitchFamily="2" charset="-122"/>
              <a:cs typeface="Times New Roman" panose="02020603050405020304" pitchFamily="18" charset="0"/>
            </a:endParaRPr>
          </a:p>
          <a:p>
            <a:pPr lvl="0" algn="just"/>
            <a:endParaRPr lang="zh-CN" altLang="zh-CN" sz="2600" b="1" kern="100" dirty="0">
              <a:solidFill>
                <a:prstClr val="black"/>
              </a:solidFill>
              <a:latin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400692"/>
            <a:ext cx="11560570" cy="5527497"/>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147051" y="634432"/>
            <a:ext cx="10202499" cy="5293757"/>
          </a:xfrm>
          <a:prstGeom prst="rect">
            <a:avLst/>
          </a:prstGeom>
          <a:noFill/>
        </p:spPr>
        <p:txBody>
          <a:bodyPr wrap="square">
            <a:spAutoFit/>
          </a:bodyPr>
          <a:lstStyle/>
          <a:p>
            <a:pPr algn="just" fontAlgn="ctr"/>
            <a:r>
              <a:rPr lang="en-US" altLang="zh-CN" sz="2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Possible Version 2:</a:t>
            </a:r>
            <a:endParaRPr lang="en-US" altLang="zh-CN" sz="2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600" b="1" i="1" kern="100" dirty="0">
                <a:solidFill>
                  <a:prstClr val="black"/>
                </a:solidFill>
                <a:latin typeface="Times New Roman" panose="02020603050405020304" pitchFamily="18" charset="0"/>
                <a:cs typeface="Times New Roman" panose="02020603050405020304" pitchFamily="18" charset="0"/>
              </a:rPr>
              <a:t> On Friday, Lily carefully carried her project into the library. </a:t>
            </a:r>
            <a:r>
              <a:rPr lang="en-US" altLang="zh-CN" sz="2600" b="1" kern="100" dirty="0">
                <a:solidFill>
                  <a:prstClr val="black"/>
                </a:solidFill>
                <a:latin typeface="Times New Roman" panose="02020603050405020304" pitchFamily="18" charset="0"/>
                <a:cs typeface="Times New Roman" panose="02020603050405020304" pitchFamily="18" charset="0"/>
              </a:rPr>
              <a:t>After spotting various art projects created by others, a sense of tense </a:t>
            </a:r>
            <a:r>
              <a:rPr lang="en-US" altLang="zh-CN" sz="2600" b="1" u="sng" kern="100" dirty="0">
                <a:solidFill>
                  <a:prstClr val="black"/>
                </a:solidFill>
                <a:latin typeface="Times New Roman" panose="02020603050405020304" pitchFamily="18" charset="0"/>
                <a:cs typeface="Times New Roman" panose="02020603050405020304" pitchFamily="18" charset="0"/>
              </a:rPr>
              <a:t>struck</a:t>
            </a:r>
            <a:r>
              <a:rPr lang="en-US" altLang="zh-CN" sz="2600" b="1" kern="100" dirty="0">
                <a:solidFill>
                  <a:prstClr val="black"/>
                </a:solidFill>
                <a:latin typeface="Times New Roman" panose="02020603050405020304" pitchFamily="18" charset="0"/>
                <a:cs typeface="Times New Roman" panose="02020603050405020304" pitchFamily="18" charset="0"/>
              </a:rPr>
              <a:t> her. </a:t>
            </a:r>
            <a:r>
              <a:rPr lang="en-US" altLang="zh-CN" sz="2600" b="1" u="sng" kern="100" dirty="0">
                <a:solidFill>
                  <a:prstClr val="black"/>
                </a:solidFill>
                <a:latin typeface="Times New Roman" panose="02020603050405020304" pitchFamily="18" charset="0"/>
                <a:cs typeface="Times New Roman" panose="02020603050405020304" pitchFamily="18" charset="0"/>
              </a:rPr>
              <a:t>Nervous</a:t>
            </a:r>
            <a:r>
              <a:rPr lang="en-US" altLang="zh-CN" sz="2600" b="1" kern="100" dirty="0">
                <a:solidFill>
                  <a:prstClr val="black"/>
                </a:solidFill>
                <a:latin typeface="Times New Roman" panose="02020603050405020304" pitchFamily="18" charset="0"/>
                <a:cs typeface="Times New Roman" panose="02020603050405020304" pitchFamily="18" charset="0"/>
              </a:rPr>
              <a:t> but a little bit excited, she placed the sculpture on the table to display. Soon it attracted everyone’s attention. “Is that me?” </a:t>
            </a:r>
            <a:r>
              <a:rPr lang="en-US" altLang="zh-CN" sz="2600" b="1" kern="100" dirty="0" err="1">
                <a:solidFill>
                  <a:prstClr val="black"/>
                </a:solidFill>
                <a:latin typeface="Times New Roman" panose="02020603050405020304" pitchFamily="18" charset="0"/>
                <a:cs typeface="Times New Roman" panose="02020603050405020304" pitchFamily="18" charset="0"/>
              </a:rPr>
              <a:t>Ms</a:t>
            </a:r>
            <a:r>
              <a:rPr lang="en-US" altLang="zh-CN" sz="2600" b="1" kern="100" dirty="0">
                <a:solidFill>
                  <a:prstClr val="black"/>
                </a:solidFill>
                <a:latin typeface="Times New Roman" panose="02020603050405020304" pitchFamily="18" charset="0"/>
                <a:cs typeface="Times New Roman" panose="02020603050405020304" pitchFamily="18" charset="0"/>
              </a:rPr>
              <a:t> Clay </a:t>
            </a:r>
            <a:r>
              <a:rPr lang="en-US" altLang="zh-CN" sz="2600" b="1" u="sng" kern="100" dirty="0">
                <a:solidFill>
                  <a:prstClr val="black"/>
                </a:solidFill>
                <a:latin typeface="Times New Roman" panose="02020603050405020304" pitchFamily="18" charset="0"/>
                <a:cs typeface="Times New Roman" panose="02020603050405020304" pitchFamily="18" charset="0"/>
              </a:rPr>
              <a:t>smiled at </a:t>
            </a:r>
            <a:r>
              <a:rPr lang="en-US" altLang="zh-CN" sz="2600" b="1" kern="100" dirty="0">
                <a:solidFill>
                  <a:prstClr val="black"/>
                </a:solidFill>
                <a:latin typeface="Times New Roman" panose="02020603050405020304" pitchFamily="18" charset="0"/>
                <a:cs typeface="Times New Roman" panose="02020603050405020304" pitchFamily="18" charset="0"/>
              </a:rPr>
              <a:t>Lily. “Oh, I always know that you will give me a big surprise.” Flooded by the praise, Lily was so excited that her fear of art disappeared. At the end of the competition, </a:t>
            </a:r>
            <a:r>
              <a:rPr lang="en-US" altLang="zh-CN" sz="2600" b="1" kern="100" dirty="0" err="1">
                <a:solidFill>
                  <a:prstClr val="black"/>
                </a:solidFill>
                <a:latin typeface="Times New Roman" panose="02020603050405020304" pitchFamily="18" charset="0"/>
                <a:cs typeface="Times New Roman" panose="02020603050405020304" pitchFamily="18" charset="0"/>
              </a:rPr>
              <a:t>Ms</a:t>
            </a:r>
            <a:r>
              <a:rPr lang="en-US" altLang="zh-CN" sz="2600" b="1" kern="100" dirty="0">
                <a:solidFill>
                  <a:prstClr val="black"/>
                </a:solidFill>
                <a:latin typeface="Times New Roman" panose="02020603050405020304" pitchFamily="18" charset="0"/>
                <a:cs typeface="Times New Roman" panose="02020603050405020304" pitchFamily="18" charset="0"/>
              </a:rPr>
              <a:t> Clay </a:t>
            </a:r>
            <a:r>
              <a:rPr lang="en-US" altLang="zh-CN" sz="2600" b="1" u="sng" kern="100" dirty="0">
                <a:solidFill>
                  <a:prstClr val="black"/>
                </a:solidFill>
                <a:latin typeface="Times New Roman" panose="02020603050405020304" pitchFamily="18" charset="0"/>
                <a:cs typeface="Times New Roman" panose="02020603050405020304" pitchFamily="18" charset="0"/>
              </a:rPr>
              <a:t>announced</a:t>
            </a:r>
            <a:r>
              <a:rPr lang="en-US" altLang="zh-CN" sz="2600" b="1" kern="100" dirty="0">
                <a:solidFill>
                  <a:prstClr val="black"/>
                </a:solidFill>
                <a:latin typeface="Times New Roman" panose="02020603050405020304" pitchFamily="18" charset="0"/>
                <a:cs typeface="Times New Roman" panose="02020603050405020304" pitchFamily="18" charset="0"/>
              </a:rPr>
              <a:t> that Lily was the winner. When asked how she made such a wonderful </a:t>
            </a:r>
            <a:r>
              <a:rPr lang="en-US" altLang="zh-CN" sz="2600" b="1" u="sng" kern="100" dirty="0">
                <a:solidFill>
                  <a:prstClr val="black"/>
                </a:solidFill>
                <a:latin typeface="Times New Roman" panose="02020603050405020304" pitchFamily="18" charset="0"/>
                <a:cs typeface="Times New Roman" panose="02020603050405020304" pitchFamily="18" charset="0"/>
              </a:rPr>
              <a:t>project,</a:t>
            </a:r>
            <a:r>
              <a:rPr lang="en-US" altLang="zh-CN" sz="2600" b="1" kern="100" dirty="0">
                <a:solidFill>
                  <a:prstClr val="black"/>
                </a:solidFill>
                <a:latin typeface="Times New Roman" panose="02020603050405020304" pitchFamily="18" charset="0"/>
                <a:cs typeface="Times New Roman" panose="02020603050405020304" pitchFamily="18" charset="0"/>
              </a:rPr>
              <a:t> Lily said with pride, “As </a:t>
            </a:r>
            <a:r>
              <a:rPr lang="en-US" altLang="zh-CN" sz="2600" b="1" kern="100" dirty="0" err="1">
                <a:solidFill>
                  <a:prstClr val="black"/>
                </a:solidFill>
                <a:latin typeface="Times New Roman" panose="02020603050405020304" pitchFamily="18" charset="0"/>
                <a:cs typeface="Times New Roman" panose="02020603050405020304" pitchFamily="18" charset="0"/>
              </a:rPr>
              <a:t>Ms</a:t>
            </a:r>
            <a:r>
              <a:rPr lang="en-US" altLang="zh-CN" sz="2600" b="1" kern="100" dirty="0">
                <a:solidFill>
                  <a:prstClr val="black"/>
                </a:solidFill>
                <a:latin typeface="Times New Roman" panose="02020603050405020304" pitchFamily="18" charset="0"/>
                <a:cs typeface="Times New Roman" panose="02020603050405020304" pitchFamily="18" charset="0"/>
              </a:rPr>
              <a:t> Clay said, ‘Art is person’s way of expressing his or her feelings’, it’s my way to convey my inner heart.”</a:t>
            </a:r>
            <a:endPar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ct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5647" y="811471"/>
            <a:ext cx="11435645" cy="5262979"/>
          </a:xfrm>
          <a:prstGeom prst="rect">
            <a:avLst/>
          </a:prstGeom>
          <a:noFill/>
        </p:spPr>
        <p:txBody>
          <a:bodyPr wrap="square">
            <a:spAutoFit/>
          </a:bodyPr>
          <a:lstStyle/>
          <a:p>
            <a:pPr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第二节</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读后续写（满分</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25</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阅读下面短文，根据所给情节进行续写，使之构成一个完整的故事。</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Lily loved school. However, there was one class Lily worried about more than any other-art. She didn’t know why she just wasn’t any good at </a:t>
            </a:r>
            <a:r>
              <a:rPr lang="en-US" altLang="zh-CN" sz="2400" b="1" u="sng" kern="100" dirty="0">
                <a:latin typeface="Times New Roman" panose="02020603050405020304" pitchFamily="18" charset="0"/>
                <a:ea typeface="宋体" panose="02010600030101010101" pitchFamily="2" charset="-122"/>
                <a:cs typeface="Times New Roman" panose="02020603050405020304" pitchFamily="18" charset="0"/>
              </a:rPr>
              <a:t>drawing</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painting, or cutting.</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err="1">
                <a:effectLst/>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Clay</a:t>
            </a:r>
            <a:r>
              <a:rPr lang="zh-CN" alt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the art teacher, stood at the front of the room. “Class, next Friday our school is going to have an art competition,</a:t>
            </a:r>
            <a:r>
              <a:rPr lang="zh-CN" alt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She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announced</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err="1">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Clay was a great teacher, and Lily liked her a lot. But this announcement made Lily </a:t>
            </a:r>
            <a:r>
              <a:rPr lang="en-US" altLang="zh-CN" sz="2400" b="1" u="sng" kern="100" dirty="0">
                <a:latin typeface="Times New Roman" panose="02020603050405020304" pitchFamily="18" charset="0"/>
                <a:ea typeface="宋体" panose="02010600030101010101" pitchFamily="2" charset="-122"/>
                <a:cs typeface="Times New Roman" panose="02020603050405020304" pitchFamily="18" charset="0"/>
              </a:rPr>
              <a:t>nervous.</a:t>
            </a:r>
            <a:r>
              <a:rPr lang="zh-CN" alt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Everyone in the school will create a piece of </a:t>
            </a:r>
            <a:r>
              <a:rPr lang="en-US" altLang="zh-CN" sz="2400" b="1" u="sng" kern="100" dirty="0">
                <a:latin typeface="Times New Roman" panose="02020603050405020304" pitchFamily="18" charset="0"/>
                <a:ea typeface="宋体" panose="02010600030101010101" pitchFamily="2" charset="-122"/>
                <a:cs typeface="Times New Roman" panose="02020603050405020304" pitchFamily="18" charset="0"/>
              </a:rPr>
              <a:t>artwork</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to show in the library. You can use the different type of artwork we have been studying.” </a:t>
            </a:r>
            <a:r>
              <a:rPr lang="en-US" altLang="zh-CN" sz="2400" b="1" kern="100" dirty="0" err="1">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Clay was quite excited when she spoke while Lily found herself sinking lower in her chair.</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Lily had the whole weekend  to work on her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project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but she could not </a:t>
            </a: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think of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anything to do. On Monday, Lily felt frightened, so after school Lily asked </a:t>
            </a:r>
            <a:r>
              <a:rPr lang="en-US" altLang="zh-CN" sz="2400" b="1" kern="100" dirty="0" err="1">
                <a:effectLst/>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Clay if she could write an art paper instead of doing an art project.</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 name="组合 3"/>
          <p:cNvGrpSpPr/>
          <p:nvPr/>
        </p:nvGrpSpPr>
        <p:grpSpPr>
          <a:xfrm>
            <a:off x="634134" y="95317"/>
            <a:ext cx="2575454" cy="565725"/>
            <a:chOff x="815730" y="-35647"/>
            <a:chExt cx="2357094" cy="755621"/>
          </a:xfrm>
        </p:grpSpPr>
        <p:cxnSp>
          <p:nvCxnSpPr>
            <p:cNvPr id="5" name="直接连接符 4"/>
            <p:cNvCxnSpPr/>
            <p:nvPr/>
          </p:nvCxnSpPr>
          <p:spPr>
            <a:xfrm>
              <a:off x="934322" y="719974"/>
              <a:ext cx="2238502"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TextBox 8"/>
            <p:cNvSpPr txBox="1">
              <a:spLocks noChangeArrowheads="1"/>
            </p:cNvSpPr>
            <p:nvPr/>
          </p:nvSpPr>
          <p:spPr bwMode="auto">
            <a:xfrm>
              <a:off x="815730" y="-35647"/>
              <a:ext cx="2067956" cy="55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b="1" spc="300" dirty="0">
                  <a:solidFill>
                    <a:srgbClr val="FF0000"/>
                  </a:solidFill>
                  <a:latin typeface="Arial" panose="020B0604020202020204" pitchFamily="34" charset="0"/>
                  <a:ea typeface="楷体" panose="02010609060101010101" pitchFamily="49" charset="-122"/>
                  <a:sym typeface="Arial" panose="020B0604020202020204" pitchFamily="34" charset="0"/>
                </a:rPr>
                <a:t>典题示例</a:t>
              </a:r>
              <a:endParaRPr lang="zh-CN" altLang="en-US" sz="3600" b="1" spc="300" dirty="0">
                <a:solidFill>
                  <a:srgbClr val="FF0000"/>
                </a:solidFill>
                <a:latin typeface="Arial" panose="020B0604020202020204" pitchFamily="34" charset="0"/>
                <a:ea typeface="楷体" panose="02010609060101010101" pitchFamily="49"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93471" y="436777"/>
            <a:ext cx="11560570" cy="5558319"/>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119053" y="658343"/>
            <a:ext cx="10202499" cy="4893647"/>
          </a:xfrm>
          <a:prstGeom prst="rect">
            <a:avLst/>
          </a:prstGeom>
          <a:noFill/>
        </p:spPr>
        <p:txBody>
          <a:bodyPr wrap="square">
            <a:spAutoFit/>
          </a:bodyPr>
          <a:lstStyle/>
          <a:p>
            <a:pPr algn="just" fontAlgn="ct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3:</a:t>
            </a:r>
            <a:endPar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algn="just"/>
            <a:r>
              <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600" b="1" kern="100" dirty="0">
                <a:solidFill>
                  <a:prstClr val="black"/>
                </a:solidFill>
                <a:latin typeface="Times New Roman" panose="02020603050405020304" pitchFamily="18" charset="0"/>
                <a:cs typeface="Times New Roman" panose="02020603050405020304" pitchFamily="18" charset="0"/>
              </a:rPr>
              <a:t> </a:t>
            </a:r>
            <a:endParaRPr lang="en-US" altLang="zh-CN" sz="2600" b="1" kern="100" dirty="0">
              <a:solidFill>
                <a:prstClr val="black"/>
              </a:solidFill>
              <a:latin typeface="Times New Roman" panose="02020603050405020304" pitchFamily="18" charset="0"/>
              <a:cs typeface="Times New Roman" panose="02020603050405020304" pitchFamily="18" charset="0"/>
            </a:endParaRPr>
          </a:p>
          <a:p>
            <a:pPr lvl="0" algn="just"/>
            <a:r>
              <a:rPr lang="en-US" altLang="zh-CN" sz="2600" b="1" kern="100" dirty="0">
                <a:solidFill>
                  <a:prstClr val="black"/>
                </a:solidFill>
                <a:latin typeface="Times New Roman" panose="02020603050405020304" pitchFamily="18" charset="0"/>
                <a:cs typeface="Times New Roman" panose="02020603050405020304" pitchFamily="18" charset="0"/>
              </a:rPr>
              <a:t>  </a:t>
            </a:r>
            <a:r>
              <a:rPr lang="en-US" altLang="zh-CN" sz="2600" b="1" i="1" kern="100" dirty="0">
                <a:solidFill>
                  <a:prstClr val="black"/>
                </a:solidFill>
                <a:latin typeface="Times New Roman" panose="02020603050405020304" pitchFamily="18" charset="0"/>
                <a:cs typeface="Times New Roman" panose="02020603050405020304" pitchFamily="18" charset="0"/>
              </a:rPr>
              <a:t>Why not create something out of crumpled paper? </a:t>
            </a:r>
            <a:r>
              <a:rPr lang="en-US" altLang="zh-CN" sz="2600" b="1" kern="100" dirty="0">
                <a:solidFill>
                  <a:prstClr val="black"/>
                </a:solidFill>
                <a:latin typeface="Times New Roman" panose="02020603050405020304" pitchFamily="18" charset="0"/>
                <a:cs typeface="Times New Roman" panose="02020603050405020304" pitchFamily="18" charset="0"/>
              </a:rPr>
              <a:t>It occurred to Lily that an animal model which was made by crumpled balls was also </a:t>
            </a:r>
            <a:r>
              <a:rPr lang="en-US" altLang="zh-CN" sz="2600" b="1" u="sng" kern="100" dirty="0">
                <a:solidFill>
                  <a:prstClr val="black"/>
                </a:solidFill>
                <a:latin typeface="Times New Roman" panose="02020603050405020304" pitchFamily="18" charset="0"/>
                <a:cs typeface="Times New Roman" panose="02020603050405020304" pitchFamily="18" charset="0"/>
              </a:rPr>
              <a:t>artwork.</a:t>
            </a:r>
            <a:r>
              <a:rPr lang="en-US" altLang="zh-CN" sz="2600" b="1" kern="100" dirty="0">
                <a:solidFill>
                  <a:prstClr val="black"/>
                </a:solidFill>
                <a:latin typeface="Times New Roman" panose="02020603050405020304" pitchFamily="18" charset="0"/>
                <a:cs typeface="Times New Roman" panose="02020603050405020304" pitchFamily="18" charset="0"/>
              </a:rPr>
              <a:t> Lily inhaled deeply and then exhaled. A feeling of confidence fell upon her. After thinking for a while, Lily grasped tons of </a:t>
            </a:r>
            <a:r>
              <a:rPr lang="en-US" altLang="zh-CN" sz="2600" b="1" u="sng" kern="100" dirty="0">
                <a:solidFill>
                  <a:prstClr val="black"/>
                </a:solidFill>
                <a:latin typeface="Times New Roman" panose="02020603050405020304" pitchFamily="18" charset="0"/>
                <a:cs typeface="Times New Roman" panose="02020603050405020304" pitchFamily="18" charset="0"/>
              </a:rPr>
              <a:t>paper</a:t>
            </a:r>
            <a:r>
              <a:rPr lang="en-US" altLang="zh-CN" sz="2600" b="1" kern="100" dirty="0">
                <a:solidFill>
                  <a:prstClr val="black"/>
                </a:solidFill>
                <a:latin typeface="Times New Roman" panose="02020603050405020304" pitchFamily="18" charset="0"/>
                <a:cs typeface="Times New Roman" panose="02020603050405020304" pitchFamily="18" charset="0"/>
              </a:rPr>
              <a:t> balls and glue, tried a range of styles with them. Her eyes twinkled with excitement and her fingers danced with so many ideas, which drove away her confusion, complaint  and even desperation. Time was ticking away, a lovely dog model made by crumpled paper appeared. Lily’s face lit up with pleasure, but she was still anxious if her little dog would be accepted by others.</a:t>
            </a:r>
            <a:r>
              <a:rPr lang="en-US" altLang="zh-CN" sz="2600" b="1" i="1" kern="100" dirty="0">
                <a:solidFill>
                  <a:prstClr val="black"/>
                </a:solidFill>
                <a:latin typeface="Times New Roman" panose="02020603050405020304" pitchFamily="18" charset="0"/>
                <a:cs typeface="Times New Roman" panose="02020603050405020304" pitchFamily="18" charset="0"/>
              </a:rPr>
              <a:t>  </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482886"/>
            <a:ext cx="11560570" cy="5445304"/>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305660" y="742975"/>
            <a:ext cx="10202499" cy="4493538"/>
          </a:xfrm>
          <a:prstGeom prst="rect">
            <a:avLst/>
          </a:prstGeom>
          <a:noFill/>
        </p:spPr>
        <p:txBody>
          <a:bodyPr wrap="square">
            <a:spAutoFit/>
          </a:bodyPr>
          <a:lstStyle/>
          <a:p>
            <a:pPr algn="just" fontAlgn="ctr"/>
            <a:r>
              <a:rPr lang="en-US" altLang="zh-CN" sz="2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Possible Version 3:</a:t>
            </a:r>
            <a:endParaRPr lang="en-US" altLang="zh-CN" sz="2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600" b="1" i="1" kern="100" dirty="0">
                <a:solidFill>
                  <a:prstClr val="black"/>
                </a:solidFill>
                <a:latin typeface="Times New Roman" panose="02020603050405020304" pitchFamily="18" charset="0"/>
                <a:cs typeface="Times New Roman" panose="02020603050405020304" pitchFamily="18" charset="0"/>
              </a:rPr>
              <a:t> On Friday, Lily carefully carried her project into the library. </a:t>
            </a:r>
            <a:r>
              <a:rPr lang="en-US" altLang="zh-CN" sz="2600" b="1" kern="100" dirty="0">
                <a:solidFill>
                  <a:prstClr val="black"/>
                </a:solidFill>
                <a:latin typeface="Times New Roman" panose="02020603050405020304" pitchFamily="18" charset="0"/>
                <a:cs typeface="Times New Roman" panose="02020603050405020304" pitchFamily="18" charset="0"/>
              </a:rPr>
              <a:t>The </a:t>
            </a:r>
            <a:r>
              <a:rPr lang="en-US" altLang="zh-CN" sz="2600" b="1" u="sng" kern="100" dirty="0">
                <a:solidFill>
                  <a:prstClr val="black"/>
                </a:solidFill>
                <a:latin typeface="Times New Roman" panose="02020603050405020304" pitchFamily="18" charset="0"/>
                <a:cs typeface="Times New Roman" panose="02020603050405020304" pitchFamily="18" charset="0"/>
              </a:rPr>
              <a:t>project </a:t>
            </a:r>
            <a:r>
              <a:rPr lang="en-US" altLang="zh-CN" sz="2600" b="1" kern="100" dirty="0">
                <a:solidFill>
                  <a:prstClr val="black"/>
                </a:solidFill>
                <a:latin typeface="Times New Roman" panose="02020603050405020304" pitchFamily="18" charset="0"/>
                <a:cs typeface="Times New Roman" panose="02020603050405020304" pitchFamily="18" charset="0"/>
              </a:rPr>
              <a:t>captured the attention of the whole library. What unique and grand </a:t>
            </a:r>
            <a:r>
              <a:rPr lang="en-US" altLang="zh-CN" sz="2600" b="1" u="sng" kern="100" dirty="0">
                <a:solidFill>
                  <a:prstClr val="black"/>
                </a:solidFill>
                <a:latin typeface="Times New Roman" panose="02020603050405020304" pitchFamily="18" charset="0"/>
                <a:cs typeface="Times New Roman" panose="02020603050405020304" pitchFamily="18" charset="0"/>
              </a:rPr>
              <a:t>artwork</a:t>
            </a:r>
            <a:r>
              <a:rPr lang="en-US" altLang="zh-CN" sz="2600" b="1" kern="100" dirty="0">
                <a:solidFill>
                  <a:prstClr val="black"/>
                </a:solidFill>
                <a:latin typeface="Times New Roman" panose="02020603050405020304" pitchFamily="18" charset="0"/>
                <a:cs typeface="Times New Roman" panose="02020603050405020304" pitchFamily="18" charset="0"/>
              </a:rPr>
              <a:t> it was. All of a sudden, </a:t>
            </a:r>
            <a:r>
              <a:rPr lang="en-US" altLang="zh-CN" sz="2600" b="1" kern="100" dirty="0" err="1">
                <a:solidFill>
                  <a:prstClr val="black"/>
                </a:solidFill>
                <a:latin typeface="Times New Roman" panose="02020603050405020304" pitchFamily="18" charset="0"/>
                <a:cs typeface="Times New Roman" panose="02020603050405020304" pitchFamily="18" charset="0"/>
              </a:rPr>
              <a:t>Ms</a:t>
            </a:r>
            <a:r>
              <a:rPr lang="en-US" altLang="zh-CN" sz="2600" b="1" kern="100" dirty="0">
                <a:solidFill>
                  <a:prstClr val="black"/>
                </a:solidFill>
                <a:latin typeface="Times New Roman" panose="02020603050405020304" pitchFamily="18" charset="0"/>
                <a:cs typeface="Times New Roman" panose="02020603050405020304" pitchFamily="18" charset="0"/>
              </a:rPr>
              <a:t> Clay patted Lily on her shoulder and </a:t>
            </a:r>
            <a:r>
              <a:rPr lang="en-US" altLang="zh-CN" sz="2600" b="1" u="sng" kern="100" dirty="0">
                <a:solidFill>
                  <a:prstClr val="black"/>
                </a:solidFill>
                <a:latin typeface="Times New Roman" panose="02020603050405020304" pitchFamily="18" charset="0"/>
                <a:cs typeface="Times New Roman" panose="02020603050405020304" pitchFamily="18" charset="0"/>
              </a:rPr>
              <a:t>smiled at </a:t>
            </a:r>
            <a:r>
              <a:rPr lang="en-US" altLang="zh-CN" sz="2600" b="1" kern="100" dirty="0">
                <a:solidFill>
                  <a:prstClr val="black"/>
                </a:solidFill>
                <a:latin typeface="Times New Roman" panose="02020603050405020304" pitchFamily="18" charset="0"/>
                <a:cs typeface="Times New Roman" panose="02020603050405020304" pitchFamily="18" charset="0"/>
              </a:rPr>
              <a:t>her, saying in an exciting voice, “Good job! So pretty was the artwork that my eyes gazed at it admirably.”  Having heard this, smile spread across Lily’s face. Hours later, </a:t>
            </a:r>
            <a:r>
              <a:rPr lang="en-US" altLang="zh-CN" sz="2600" b="1" kern="100" dirty="0" err="1">
                <a:solidFill>
                  <a:prstClr val="black"/>
                </a:solidFill>
                <a:latin typeface="Times New Roman" panose="02020603050405020304" pitchFamily="18" charset="0"/>
                <a:cs typeface="Times New Roman" panose="02020603050405020304" pitchFamily="18" charset="0"/>
              </a:rPr>
              <a:t>Ms</a:t>
            </a:r>
            <a:r>
              <a:rPr lang="en-US" altLang="zh-CN" sz="2600" b="1" kern="100" dirty="0">
                <a:solidFill>
                  <a:prstClr val="black"/>
                </a:solidFill>
                <a:latin typeface="Times New Roman" panose="02020603050405020304" pitchFamily="18" charset="0"/>
                <a:cs typeface="Times New Roman" panose="02020603050405020304" pitchFamily="18" charset="0"/>
              </a:rPr>
              <a:t> Clay </a:t>
            </a:r>
            <a:r>
              <a:rPr lang="en-US" altLang="zh-CN" sz="2600" b="1" u="sng" kern="100" dirty="0">
                <a:solidFill>
                  <a:prstClr val="black"/>
                </a:solidFill>
                <a:latin typeface="Times New Roman" panose="02020603050405020304" pitchFamily="18" charset="0"/>
                <a:cs typeface="Times New Roman" panose="02020603050405020304" pitchFamily="18" charset="0"/>
              </a:rPr>
              <a:t>announced</a:t>
            </a:r>
            <a:r>
              <a:rPr lang="en-US" altLang="zh-CN" sz="2600" b="1" kern="100" dirty="0">
                <a:solidFill>
                  <a:prstClr val="black"/>
                </a:solidFill>
                <a:latin typeface="Times New Roman" panose="02020603050405020304" pitchFamily="18" charset="0"/>
                <a:cs typeface="Times New Roman" panose="02020603050405020304" pitchFamily="18" charset="0"/>
              </a:rPr>
              <a:t>, “Lily won the first place in the competition.” Thunderous applause and cheers lingered around the library. This cherished memory would be rooted in Lily’s heart forever.</a:t>
            </a:r>
            <a:endPar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69150" y="656947"/>
            <a:ext cx="11560570" cy="5558319"/>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026340" y="868820"/>
            <a:ext cx="10202499" cy="4093428"/>
          </a:xfrm>
          <a:prstGeom prst="rect">
            <a:avLst/>
          </a:prstGeom>
          <a:noFill/>
        </p:spPr>
        <p:txBody>
          <a:bodyPr wrap="square">
            <a:spAutoFit/>
          </a:bodyPr>
          <a:lstStyle/>
          <a:p>
            <a:pPr algn="just" fontAlgn="ctr"/>
            <a:r>
              <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Possible Version 4:</a:t>
            </a:r>
            <a:endParaRPr lang="en-US" altLang="zh-CN" sz="2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algn="just"/>
            <a:r>
              <a:rPr lang="en-US" altLang="zh-CN" sz="2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600" b="1" kern="100" dirty="0">
                <a:solidFill>
                  <a:prstClr val="black"/>
                </a:solidFill>
                <a:latin typeface="Times New Roman" panose="02020603050405020304" pitchFamily="18" charset="0"/>
                <a:cs typeface="Times New Roman" panose="02020603050405020304" pitchFamily="18" charset="0"/>
              </a:rPr>
              <a:t> </a:t>
            </a:r>
            <a:endParaRPr lang="en-US" altLang="zh-CN" sz="2600" b="1" kern="100" dirty="0">
              <a:solidFill>
                <a:prstClr val="black"/>
              </a:solidFill>
              <a:latin typeface="Times New Roman" panose="02020603050405020304" pitchFamily="18" charset="0"/>
              <a:cs typeface="Times New Roman" panose="02020603050405020304" pitchFamily="18" charset="0"/>
            </a:endParaRPr>
          </a:p>
          <a:p>
            <a:pPr lvl="0" algn="just"/>
            <a:r>
              <a:rPr lang="en-US" altLang="zh-CN" sz="2600" b="1" i="1" kern="100" dirty="0">
                <a:solidFill>
                  <a:prstClr val="black"/>
                </a:solidFill>
                <a:latin typeface="Times New Roman" panose="02020603050405020304" pitchFamily="18" charset="0"/>
                <a:cs typeface="Times New Roman" panose="02020603050405020304" pitchFamily="18" charset="0"/>
              </a:rPr>
              <a:t>   Why not create something out of crumpled paper? </a:t>
            </a:r>
            <a:r>
              <a:rPr lang="en-US" altLang="zh-CN" sz="2600" b="1" kern="100" dirty="0">
                <a:solidFill>
                  <a:prstClr val="black"/>
                </a:solidFill>
                <a:latin typeface="Times New Roman" panose="02020603050405020304" pitchFamily="18" charset="0"/>
                <a:cs typeface="Times New Roman" panose="02020603050405020304" pitchFamily="18" charset="0"/>
              </a:rPr>
              <a:t>Swiftly, Lily took out a pile of </a:t>
            </a:r>
            <a:r>
              <a:rPr lang="en-US" altLang="zh-CN" sz="2600" b="1" u="sng" kern="100" dirty="0">
                <a:solidFill>
                  <a:prstClr val="black"/>
                </a:solidFill>
                <a:latin typeface="Times New Roman" panose="02020603050405020304" pitchFamily="18" charset="0"/>
                <a:cs typeface="Times New Roman" panose="02020603050405020304" pitchFamily="18" charset="0"/>
              </a:rPr>
              <a:t>paper</a:t>
            </a:r>
            <a:r>
              <a:rPr lang="en-US" altLang="zh-CN" sz="2600" b="1" kern="100" dirty="0">
                <a:solidFill>
                  <a:prstClr val="black"/>
                </a:solidFill>
                <a:latin typeface="Times New Roman" panose="02020603050405020304" pitchFamily="18" charset="0"/>
                <a:cs typeface="Times New Roman" panose="02020603050405020304" pitchFamily="18" charset="0"/>
              </a:rPr>
              <a:t> and </a:t>
            </a:r>
            <a:r>
              <a:rPr lang="en-US" altLang="zh-CN" sz="2600" b="1" u="sng" kern="100" dirty="0">
                <a:solidFill>
                  <a:prstClr val="black"/>
                </a:solidFill>
                <a:latin typeface="Times New Roman" panose="02020603050405020304" pitchFamily="18" charset="0"/>
                <a:cs typeface="Times New Roman" panose="02020603050405020304" pitchFamily="18" charset="0"/>
              </a:rPr>
              <a:t>crumpled</a:t>
            </a:r>
            <a:r>
              <a:rPr lang="en-US" altLang="zh-CN" sz="2600" b="1" kern="100" dirty="0">
                <a:solidFill>
                  <a:prstClr val="black"/>
                </a:solidFill>
                <a:latin typeface="Times New Roman" panose="02020603050405020304" pitchFamily="18" charset="0"/>
                <a:cs typeface="Times New Roman" panose="02020603050405020304" pitchFamily="18" charset="0"/>
              </a:rPr>
              <a:t> it into lots of balls. “One, two, three…It’s totally twenty!” She murmured in her innocent voice. Picturing </a:t>
            </a:r>
            <a:r>
              <a:rPr lang="en-US" altLang="zh-CN" sz="2600" b="1" kern="100" dirty="0" err="1">
                <a:solidFill>
                  <a:prstClr val="black"/>
                </a:solidFill>
                <a:latin typeface="Times New Roman" panose="02020603050405020304" pitchFamily="18" charset="0"/>
                <a:cs typeface="Times New Roman" panose="02020603050405020304" pitchFamily="18" charset="0"/>
              </a:rPr>
              <a:t>Ms</a:t>
            </a:r>
            <a:r>
              <a:rPr lang="en-US" altLang="zh-CN" sz="2600" b="1" kern="100" dirty="0">
                <a:solidFill>
                  <a:prstClr val="black"/>
                </a:solidFill>
                <a:latin typeface="Times New Roman" panose="02020603050405020304" pitchFamily="18" charset="0"/>
                <a:cs typeface="Times New Roman" panose="02020603050405020304" pitchFamily="18" charset="0"/>
              </a:rPr>
              <a:t> Clay’s kind expression, Lily was determined to turn these crumpled balls into a panda doll! Time was ticking away, Lily buried herself in creating this unique </a:t>
            </a:r>
            <a:r>
              <a:rPr lang="en-US" altLang="zh-CN" sz="2600" b="1" u="sng" kern="100" dirty="0">
                <a:solidFill>
                  <a:prstClr val="black"/>
                </a:solidFill>
                <a:latin typeface="Times New Roman" panose="02020603050405020304" pitchFamily="18" charset="0"/>
                <a:cs typeface="Times New Roman" panose="02020603050405020304" pitchFamily="18" charset="0"/>
              </a:rPr>
              <a:t>artwork</a:t>
            </a:r>
            <a:r>
              <a:rPr lang="en-US" altLang="zh-CN" sz="2600" b="1" kern="100" dirty="0">
                <a:solidFill>
                  <a:prstClr val="black"/>
                </a:solidFill>
                <a:latin typeface="Times New Roman" panose="02020603050405020304" pitchFamily="18" charset="0"/>
                <a:cs typeface="Times New Roman" panose="02020603050405020304" pitchFamily="18" charset="0"/>
              </a:rPr>
              <a:t>. On Thursday evening, she accomplished it ultimately. Resting her chin on the fist, Lily decided that she would bring the panda doll to the library tomorrow.</a:t>
            </a:r>
            <a:endPar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71687" y="382515"/>
            <a:ext cx="11560570" cy="5445304"/>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rgbClr val="CCFFFF"/>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304093" y="699716"/>
            <a:ext cx="10202499" cy="4524315"/>
          </a:xfrm>
          <a:prstGeom prst="rect">
            <a:avLst/>
          </a:prstGeom>
          <a:noFill/>
        </p:spPr>
        <p:txBody>
          <a:bodyPr wrap="square">
            <a:spAutoFit/>
          </a:bodyPr>
          <a:lstStyle/>
          <a:p>
            <a:pPr algn="just" fontAlgn="ct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Possible Version 4:</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i="1" kern="100" dirty="0">
                <a:solidFill>
                  <a:prstClr val="black"/>
                </a:solidFill>
                <a:latin typeface="Times New Roman" panose="02020603050405020304" pitchFamily="18" charset="0"/>
                <a:cs typeface="Times New Roman" panose="02020603050405020304" pitchFamily="18" charset="0"/>
              </a:rPr>
              <a:t> On Friday, Lily carefully carried her project into the library. </a:t>
            </a:r>
            <a:r>
              <a:rPr lang="en-US" altLang="zh-CN" sz="2400" b="1" kern="100" dirty="0">
                <a:solidFill>
                  <a:prstClr val="black"/>
                </a:solidFill>
                <a:latin typeface="Times New Roman" panose="02020603050405020304" pitchFamily="18" charset="0"/>
                <a:cs typeface="Times New Roman" panose="02020603050405020304" pitchFamily="18" charset="0"/>
              </a:rPr>
              <a:t>On her arrival, into her sight came </a:t>
            </a:r>
            <a:r>
              <a:rPr lang="en-US" altLang="zh-CN" sz="2400" b="1" kern="100" dirty="0" err="1">
                <a:solidFill>
                  <a:prstClr val="black"/>
                </a:solidFill>
                <a:latin typeface="Times New Roman" panose="02020603050405020304" pitchFamily="18" charset="0"/>
                <a:cs typeface="Times New Roman" panose="02020603050405020304" pitchFamily="18" charset="0"/>
              </a:rPr>
              <a:t>Ms</a:t>
            </a:r>
            <a:r>
              <a:rPr lang="en-US" altLang="zh-CN" sz="2400" b="1" kern="100" dirty="0">
                <a:solidFill>
                  <a:prstClr val="black"/>
                </a:solidFill>
                <a:latin typeface="Times New Roman" panose="02020603050405020304" pitchFamily="18" charset="0"/>
                <a:cs typeface="Times New Roman" panose="02020603050405020304" pitchFamily="18" charset="0"/>
              </a:rPr>
              <a:t> Clay’s figure. So </a:t>
            </a:r>
            <a:r>
              <a:rPr lang="en-US" altLang="zh-CN" sz="2400" b="1" u="sng" kern="100" dirty="0">
                <a:solidFill>
                  <a:prstClr val="black"/>
                </a:solidFill>
                <a:latin typeface="Times New Roman" panose="02020603050405020304" pitchFamily="18" charset="0"/>
                <a:cs typeface="Times New Roman" panose="02020603050405020304" pitchFamily="18" charset="0"/>
              </a:rPr>
              <a:t>nervous</a:t>
            </a:r>
            <a:r>
              <a:rPr lang="en-US" altLang="zh-CN" sz="2400" b="1" kern="100" dirty="0">
                <a:solidFill>
                  <a:prstClr val="black"/>
                </a:solidFill>
                <a:latin typeface="Times New Roman" panose="02020603050405020304" pitchFamily="18" charset="0"/>
                <a:cs typeface="Times New Roman" panose="02020603050405020304" pitchFamily="18" charset="0"/>
              </a:rPr>
              <a:t> was she that Lily’s palms got sweaty and stood rooted to the ground. Gathering up courage, Lily marched towards </a:t>
            </a:r>
            <a:r>
              <a:rPr lang="en-US" altLang="zh-CN" sz="2400" b="1" kern="100" dirty="0" err="1">
                <a:solidFill>
                  <a:prstClr val="black"/>
                </a:solidFill>
                <a:latin typeface="Times New Roman" panose="02020603050405020304" pitchFamily="18" charset="0"/>
                <a:cs typeface="Times New Roman" panose="02020603050405020304" pitchFamily="18" charset="0"/>
              </a:rPr>
              <a:t>Ms</a:t>
            </a:r>
            <a:r>
              <a:rPr lang="en-US" altLang="zh-CN" sz="2400" b="1" kern="100" dirty="0">
                <a:solidFill>
                  <a:prstClr val="black"/>
                </a:solidFill>
                <a:latin typeface="Times New Roman" panose="02020603050405020304" pitchFamily="18" charset="0"/>
                <a:cs typeface="Times New Roman" panose="02020603050405020304" pitchFamily="18" charset="0"/>
              </a:rPr>
              <a:t> Clay and introduced her project. “It’s amazing!” </a:t>
            </a:r>
            <a:r>
              <a:rPr lang="en-US" altLang="zh-CN" sz="2400" b="1" kern="100" dirty="0" err="1">
                <a:solidFill>
                  <a:prstClr val="black"/>
                </a:solidFill>
                <a:latin typeface="Times New Roman" panose="02020603050405020304" pitchFamily="18" charset="0"/>
                <a:cs typeface="Times New Roman" panose="02020603050405020304" pitchFamily="18" charset="0"/>
              </a:rPr>
              <a:t>Ms</a:t>
            </a:r>
            <a:r>
              <a:rPr lang="en-US" altLang="zh-CN" sz="2400" b="1" kern="100" dirty="0">
                <a:solidFill>
                  <a:prstClr val="black"/>
                </a:solidFill>
                <a:latin typeface="Times New Roman" panose="02020603050405020304" pitchFamily="18" charset="0"/>
                <a:cs typeface="Times New Roman" panose="02020603050405020304" pitchFamily="18" charset="0"/>
              </a:rPr>
              <a:t> Clay blurted out and her face lit up. On hearing teacher’s remark, students came to appreciate the artwork that Lily had made. With Lily’s eyes rounding, </a:t>
            </a:r>
            <a:r>
              <a:rPr lang="en-US" altLang="zh-CN" sz="2400" b="1" kern="100" dirty="0" err="1">
                <a:solidFill>
                  <a:prstClr val="black"/>
                </a:solidFill>
                <a:latin typeface="Times New Roman" panose="02020603050405020304" pitchFamily="18" charset="0"/>
                <a:cs typeface="Times New Roman" panose="02020603050405020304" pitchFamily="18" charset="0"/>
              </a:rPr>
              <a:t>Ms</a:t>
            </a:r>
            <a:r>
              <a:rPr lang="en-US" altLang="zh-CN" sz="2400" b="1" kern="100" dirty="0">
                <a:solidFill>
                  <a:prstClr val="black"/>
                </a:solidFill>
                <a:latin typeface="Times New Roman" panose="02020603050405020304" pitchFamily="18" charset="0"/>
                <a:cs typeface="Times New Roman" panose="02020603050405020304" pitchFamily="18" charset="0"/>
              </a:rPr>
              <a:t> Clay </a:t>
            </a:r>
            <a:r>
              <a:rPr lang="en-US" altLang="zh-CN" sz="2400" b="1" u="sng" kern="100" dirty="0">
                <a:solidFill>
                  <a:prstClr val="black"/>
                </a:solidFill>
                <a:latin typeface="Times New Roman" panose="02020603050405020304" pitchFamily="18" charset="0"/>
                <a:cs typeface="Times New Roman" panose="02020603050405020304" pitchFamily="18" charset="0"/>
              </a:rPr>
              <a:t>announced</a:t>
            </a:r>
            <a:r>
              <a:rPr lang="en-US" altLang="zh-CN" sz="2400" b="1" kern="100" dirty="0">
                <a:solidFill>
                  <a:prstClr val="black"/>
                </a:solidFill>
                <a:latin typeface="Times New Roman" panose="02020603050405020304" pitchFamily="18" charset="0"/>
                <a:cs typeface="Times New Roman" panose="02020603050405020304" pitchFamily="18" charset="0"/>
              </a:rPr>
              <a:t> that Lily was the winner. Then thunderous claps burst out in the library. “Had it not been for your generous encouragement, I wouldn’t have awarded it.” Lily whispered, throwing herself into </a:t>
            </a:r>
            <a:r>
              <a:rPr lang="en-US" altLang="zh-CN" sz="2400" b="1" kern="100" dirty="0" err="1">
                <a:solidFill>
                  <a:prstClr val="black"/>
                </a:solidFill>
                <a:latin typeface="Times New Roman" panose="02020603050405020304" pitchFamily="18" charset="0"/>
                <a:cs typeface="Times New Roman" panose="02020603050405020304" pitchFamily="18" charset="0"/>
              </a:rPr>
              <a:t>Ms</a:t>
            </a:r>
            <a:r>
              <a:rPr lang="en-US" altLang="zh-CN" sz="2400" b="1" kern="100" dirty="0">
                <a:solidFill>
                  <a:prstClr val="black"/>
                </a:solidFill>
                <a:latin typeface="Times New Roman" panose="02020603050405020304" pitchFamily="18" charset="0"/>
                <a:cs typeface="Times New Roman" panose="02020603050405020304" pitchFamily="18" charset="0"/>
              </a:rPr>
              <a:t> Clay’s tender embrace. </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07217" y="5260368"/>
            <a:ext cx="2597799" cy="159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703" y="6195317"/>
            <a:ext cx="1440942" cy="789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矩形 5"/>
          <p:cNvSpPr/>
          <p:nvPr/>
        </p:nvSpPr>
        <p:spPr>
          <a:xfrm>
            <a:off x="2403295" y="1744337"/>
            <a:ext cx="7543800" cy="3914453"/>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Thanks For Your Attention!</a:t>
            </a:r>
            <a:endParaRPr lang="zh-CN" alt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ndParaRPr>
          </a:p>
        </p:txBody>
      </p:sp>
      <p:pic>
        <p:nvPicPr>
          <p:cNvPr id="8" name="图片 7"/>
          <p:cNvPicPr>
            <a:picLocks noChangeAspect="1"/>
          </p:cNvPicPr>
          <p:nvPr/>
        </p:nvPicPr>
        <p:blipFill>
          <a:blip r:embed="rId3"/>
          <a:stretch>
            <a:fillRect/>
          </a:stretch>
        </p:blipFill>
        <p:spPr>
          <a:xfrm>
            <a:off x="4145160" y="2686837"/>
            <a:ext cx="4060069" cy="2971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2740" y="567055"/>
            <a:ext cx="11494135" cy="5723890"/>
          </a:xfrm>
          <a:prstGeom prst="rect">
            <a:avLst/>
          </a:prstGeom>
          <a:noFill/>
        </p:spPr>
        <p:txBody>
          <a:bodyPr wrap="square">
            <a:spAutoFit/>
          </a:bodyPr>
          <a:lstStyle/>
          <a:p>
            <a:pPr indent="266700" algn="just"/>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200" b="1" kern="100" dirty="0">
                <a:latin typeface="Times New Roman" panose="02020603050405020304" pitchFamily="18" charset="0"/>
                <a:cs typeface="Times New Roman" panose="02020603050405020304" pitchFamily="18" charset="0"/>
              </a:rPr>
              <a:t>    “I understand this project scared you, Lily,” </a:t>
            </a:r>
            <a:r>
              <a:rPr lang="en-US" altLang="zh-CN" sz="2200" b="1" kern="100" dirty="0" err="1">
                <a:latin typeface="Times New Roman" panose="02020603050405020304" pitchFamily="18" charset="0"/>
                <a:cs typeface="Times New Roman" panose="02020603050405020304" pitchFamily="18" charset="0"/>
              </a:rPr>
              <a:t>Ms</a:t>
            </a:r>
            <a:r>
              <a:rPr lang="en-US" altLang="zh-CN" sz="2200" b="1" kern="100" dirty="0">
                <a:latin typeface="Times New Roman" panose="02020603050405020304" pitchFamily="18" charset="0"/>
                <a:cs typeface="Times New Roman" panose="02020603050405020304" pitchFamily="18" charset="0"/>
              </a:rPr>
              <a:t> Clay said. “Just remember, you can create any kind of art you want.” </a:t>
            </a:r>
            <a:r>
              <a:rPr lang="en-US" altLang="zh-CN" sz="2200" b="1" kern="100" dirty="0" err="1">
                <a:latin typeface="Times New Roman" panose="02020603050405020304" pitchFamily="18" charset="0"/>
                <a:cs typeface="Times New Roman" panose="02020603050405020304" pitchFamily="18" charset="0"/>
              </a:rPr>
              <a:t>Ms</a:t>
            </a:r>
            <a:r>
              <a:rPr lang="en-US" altLang="zh-CN" sz="2200" b="1" kern="100" dirty="0">
                <a:latin typeface="Times New Roman" panose="02020603050405020304" pitchFamily="18" charset="0"/>
                <a:cs typeface="Times New Roman" panose="02020603050405020304" pitchFamily="18" charset="0"/>
              </a:rPr>
              <a:t> Clay </a:t>
            </a:r>
            <a:r>
              <a:rPr lang="en-US" altLang="zh-CN" sz="2200" b="1" u="sng" kern="100" dirty="0">
                <a:latin typeface="Times New Roman" panose="02020603050405020304" pitchFamily="18" charset="0"/>
                <a:cs typeface="Times New Roman" panose="02020603050405020304" pitchFamily="18" charset="0"/>
              </a:rPr>
              <a:t>smiled at </a:t>
            </a:r>
            <a:r>
              <a:rPr lang="en-US" altLang="zh-CN" sz="2200" b="1" kern="100" dirty="0">
                <a:latin typeface="Times New Roman" panose="02020603050405020304" pitchFamily="18" charset="0"/>
                <a:cs typeface="Times New Roman" panose="02020603050405020304" pitchFamily="18" charset="0"/>
              </a:rPr>
              <a:t>her. “Art is a person’s way of expressing his or her feelings-it isn’t always painting, drawing, or cutting. I know you will think of something very creative, and I can’t wait to see it.”</a:t>
            </a:r>
            <a:endParaRPr lang="en-US" altLang="zh-CN" sz="2200" b="1" kern="100" dirty="0">
              <a:latin typeface="Times New Roman" panose="02020603050405020304" pitchFamily="18" charset="0"/>
              <a:cs typeface="Times New Roman" panose="02020603050405020304" pitchFamily="18" charset="0"/>
            </a:endParaRPr>
          </a:p>
          <a:p>
            <a:pPr algn="just"/>
            <a:r>
              <a:rPr lang="en-US" altLang="zh-CN" sz="2200" b="1" kern="100" dirty="0">
                <a:latin typeface="Times New Roman" panose="02020603050405020304" pitchFamily="18" charset="0"/>
                <a:cs typeface="Times New Roman" panose="02020603050405020304" pitchFamily="18" charset="0"/>
              </a:rPr>
              <a:t>      When Lily arrived home, she took out a piece of </a:t>
            </a:r>
            <a:r>
              <a:rPr lang="en-US" altLang="zh-CN" sz="2200" b="1" u="sng" kern="100" dirty="0">
                <a:latin typeface="Times New Roman" panose="02020603050405020304" pitchFamily="18" charset="0"/>
                <a:cs typeface="Times New Roman" panose="02020603050405020304" pitchFamily="18" charset="0"/>
              </a:rPr>
              <a:t>paper</a:t>
            </a:r>
            <a:r>
              <a:rPr lang="en-US" altLang="zh-CN" sz="2200" b="1" kern="100" dirty="0">
                <a:latin typeface="Times New Roman" panose="02020603050405020304" pitchFamily="18" charset="0"/>
                <a:cs typeface="Times New Roman" panose="02020603050405020304" pitchFamily="18" charset="0"/>
              </a:rPr>
              <a:t> and a pencil. She remembered </a:t>
            </a:r>
            <a:r>
              <a:rPr lang="en-US" altLang="zh-CN" sz="2200" b="1" kern="100" dirty="0" err="1">
                <a:latin typeface="Times New Roman" panose="02020603050405020304" pitchFamily="18" charset="0"/>
                <a:cs typeface="Times New Roman" panose="02020603050405020304" pitchFamily="18" charset="0"/>
              </a:rPr>
              <a:t>Ms</a:t>
            </a:r>
            <a:r>
              <a:rPr lang="en-US" altLang="zh-CN" sz="2200" b="1" kern="100" dirty="0">
                <a:latin typeface="Times New Roman" panose="02020603050405020304" pitchFamily="18" charset="0"/>
                <a:cs typeface="Times New Roman" panose="02020603050405020304" pitchFamily="18" charset="0"/>
              </a:rPr>
              <a:t> Clay’s words. “Art is a person’s way  of expressing his or her feelings.” Lily wrote the word “terrified” on her paper. She crumpled(</a:t>
            </a:r>
            <a:r>
              <a:rPr lang="zh-CN" altLang="en-US" sz="2200" b="1" kern="100" dirty="0">
                <a:latin typeface="Times New Roman" panose="02020603050405020304" pitchFamily="18" charset="0"/>
                <a:cs typeface="Times New Roman" panose="02020603050405020304" pitchFamily="18" charset="0"/>
              </a:rPr>
              <a:t>揉皱）</a:t>
            </a:r>
            <a:r>
              <a:rPr lang="en-US" altLang="zh-CN" sz="2200" b="1" kern="100" dirty="0">
                <a:latin typeface="Times New Roman" panose="02020603050405020304" pitchFamily="18" charset="0"/>
                <a:cs typeface="Times New Roman" panose="02020603050405020304" pitchFamily="18" charset="0"/>
              </a:rPr>
              <a:t>the paper and threw it to the side of her desk.</a:t>
            </a:r>
            <a:endParaRPr lang="en-US" altLang="zh-CN" sz="2200" b="1" kern="100" dirty="0">
              <a:latin typeface="Times New Roman" panose="02020603050405020304" pitchFamily="18" charset="0"/>
              <a:cs typeface="Times New Roman" panose="02020603050405020304" pitchFamily="18" charset="0"/>
            </a:endParaRPr>
          </a:p>
          <a:p>
            <a:pPr algn="just"/>
            <a:r>
              <a:rPr lang="en-US" altLang="zh-CN" sz="2200" b="1" kern="100" dirty="0">
                <a:latin typeface="Times New Roman" panose="02020603050405020304" pitchFamily="18" charset="0"/>
                <a:cs typeface="Times New Roman" panose="02020603050405020304" pitchFamily="18" charset="0"/>
              </a:rPr>
              <a:t>     Then Lily stared at the </a:t>
            </a:r>
            <a:r>
              <a:rPr lang="en-US" altLang="zh-CN" sz="2200" b="1" u="sng" kern="100" dirty="0">
                <a:latin typeface="Times New Roman" panose="02020603050405020304" pitchFamily="18" charset="0"/>
                <a:cs typeface="Times New Roman" panose="02020603050405020304" pitchFamily="18" charset="0"/>
              </a:rPr>
              <a:t>crumpled</a:t>
            </a:r>
            <a:r>
              <a:rPr lang="en-US" altLang="zh-CN" sz="2200" b="1" kern="100" dirty="0">
                <a:latin typeface="Times New Roman" panose="02020603050405020304" pitchFamily="18" charset="0"/>
                <a:cs typeface="Times New Roman" panose="02020603050405020304" pitchFamily="18" charset="0"/>
              </a:rPr>
              <a:t> ball. Suddenly an idea </a:t>
            </a:r>
            <a:r>
              <a:rPr lang="en-US" altLang="zh-CN" sz="2200" b="1" u="sng" kern="100" dirty="0">
                <a:latin typeface="Times New Roman" panose="02020603050405020304" pitchFamily="18" charset="0"/>
                <a:cs typeface="Times New Roman" panose="02020603050405020304" pitchFamily="18" charset="0"/>
              </a:rPr>
              <a:t>struck</a:t>
            </a:r>
            <a:r>
              <a:rPr lang="en-US" altLang="zh-CN" sz="2200" b="1" kern="100" dirty="0">
                <a:latin typeface="Times New Roman" panose="02020603050405020304" pitchFamily="18" charset="0"/>
                <a:cs typeface="Times New Roman" panose="02020603050405020304" pitchFamily="18" charset="0"/>
              </a:rPr>
              <a:t> her.</a:t>
            </a:r>
            <a:endParaRPr lang="en-US" altLang="zh-CN" sz="2200" b="1" kern="100" dirty="0">
              <a:latin typeface="Times New Roman" panose="02020603050405020304" pitchFamily="18" charset="0"/>
              <a:cs typeface="Times New Roman" panose="02020603050405020304" pitchFamily="18" charset="0"/>
            </a:endParaRPr>
          </a:p>
          <a:p>
            <a:pPr algn="just"/>
            <a:r>
              <a:rPr lang="en-US" altLang="zh-CN" sz="2200" b="1" kern="100" dirty="0">
                <a:latin typeface="Times New Roman" panose="02020603050405020304" pitchFamily="18" charset="0"/>
                <a:cs typeface="Times New Roman" panose="02020603050405020304" pitchFamily="18" charset="0"/>
              </a:rPr>
              <a:t>Paragraph1:</a:t>
            </a:r>
            <a:endParaRPr lang="en-US" altLang="zh-CN" sz="2200" b="1" kern="100" dirty="0">
              <a:latin typeface="Times New Roman" panose="02020603050405020304" pitchFamily="18" charset="0"/>
              <a:cs typeface="Times New Roman" panose="02020603050405020304" pitchFamily="18" charset="0"/>
            </a:endParaRPr>
          </a:p>
          <a:p>
            <a:r>
              <a:rPr lang="en-US" altLang="zh-CN" sz="2200" b="1" i="1" kern="100" dirty="0">
                <a:latin typeface="Times New Roman" panose="02020603050405020304" pitchFamily="18" charset="0"/>
                <a:cs typeface="Times New Roman" panose="02020603050405020304" pitchFamily="18" charset="0"/>
              </a:rPr>
              <a:t>     Why not create something out of crumpled paper? </a:t>
            </a:r>
            <a:r>
              <a:rPr lang="en-US" altLang="zh-CN" sz="2200" b="1" kern="100" dirty="0">
                <a:latin typeface="Times New Roman" panose="02020603050405020304" pitchFamily="18" charset="0"/>
                <a:cs typeface="Times New Roman" panose="02020603050405020304" pitchFamily="18" charset="0"/>
              </a:rPr>
              <a:t>_________________________________</a:t>
            </a:r>
            <a:endParaRPr lang="zh-CN" altLang="zh-CN" sz="2200" b="1" kern="100" dirty="0">
              <a:latin typeface="等线" panose="02010600030101010101" pitchFamily="2" charset="-122"/>
              <a:cs typeface="Times New Roman" panose="02020603050405020304" pitchFamily="18" charset="0"/>
            </a:endParaRPr>
          </a:p>
          <a:p>
            <a:pPr algn="just"/>
            <a:r>
              <a:rPr lang="en-US" altLang="zh-CN" sz="2200" b="1" kern="100" dirty="0">
                <a:latin typeface="Times New Roman" panose="02020603050405020304" pitchFamily="18" charset="0"/>
                <a:cs typeface="Times New Roman" panose="02020603050405020304" pitchFamily="18" charset="0"/>
              </a:rPr>
              <a:t>Paragraph 2: </a:t>
            </a:r>
            <a:endParaRPr lang="en-US" altLang="zh-CN" sz="2200" b="1" kern="100" dirty="0">
              <a:latin typeface="Times New Roman" panose="02020603050405020304" pitchFamily="18" charset="0"/>
              <a:cs typeface="Times New Roman" panose="02020603050405020304" pitchFamily="18" charset="0"/>
            </a:endParaRPr>
          </a:p>
          <a:p>
            <a:pPr algn="just"/>
            <a:r>
              <a:rPr lang="en-US" altLang="zh-CN" sz="2200" b="1" i="1" kern="100" dirty="0">
                <a:latin typeface="Times New Roman" panose="02020603050405020304" pitchFamily="18" charset="0"/>
                <a:cs typeface="Times New Roman" panose="02020603050405020304" pitchFamily="18" charset="0"/>
              </a:rPr>
              <a:t>      On Friday, Lily carefully carried her project into the library.</a:t>
            </a:r>
            <a:r>
              <a:rPr lang="en-US" altLang="zh-CN" sz="2200" b="1" kern="100" dirty="0">
                <a:latin typeface="Times New Roman" panose="02020603050405020304" pitchFamily="18" charset="0"/>
                <a:cs typeface="Times New Roman" panose="02020603050405020304" pitchFamily="18" charset="0"/>
                <a:sym typeface="+mn-ea"/>
              </a:rPr>
              <a:t>_________________________</a:t>
            </a:r>
            <a:endParaRPr lang="en-US" altLang="zh-CN" sz="2200" b="1" i="1" kern="100" dirty="0">
              <a:latin typeface="Times New Roman" panose="02020603050405020304" pitchFamily="18" charset="0"/>
            </a:endParaRPr>
          </a:p>
          <a:p>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所续写短文的词数应为</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150</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至少使用</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个短文中标有下划线的关键词语；</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续写部分分为两段，每段的开头语已为你写好；</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续写完成后，请用下划线标出你所使用的关键词语。</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9452" y="36728"/>
            <a:ext cx="5548203" cy="729905"/>
            <a:chOff x="3237789" y="1193772"/>
            <a:chExt cx="3636000" cy="967932"/>
          </a:xfrm>
        </p:grpSpPr>
        <p:grpSp>
          <p:nvGrpSpPr>
            <p:cNvPr id="3" name="组合 2"/>
            <p:cNvGrpSpPr/>
            <p:nvPr/>
          </p:nvGrpSpPr>
          <p:grpSpPr>
            <a:xfrm>
              <a:off x="3237789" y="1193772"/>
              <a:ext cx="3636000" cy="967932"/>
              <a:chOff x="4139952" y="1170041"/>
              <a:chExt cx="3559469" cy="536519"/>
            </a:xfrm>
          </p:grpSpPr>
          <p:sp>
            <p:nvSpPr>
              <p:cNvPr id="5" name="圆角矩形 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369051" y="1325082"/>
                <a:ext cx="199718" cy="225190"/>
              </a:xfrm>
              <a:prstGeom prst="rect">
                <a:avLst/>
              </a:prstGeom>
              <a:noFill/>
            </p:spPr>
            <p:txBody>
              <a:bodyPr wrap="none" rtlCol="0">
                <a:spAutoFit/>
              </a:bodyPr>
              <a:lstStyle/>
              <a:p>
                <a:pPr algn="ctr"/>
                <a:r>
                  <a:rPr lang="en-US" altLang="zh-CN"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1</a:t>
                </a:r>
                <a:endParaRPr lang="zh-CN" altLang="en-US"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3847571" y="1471535"/>
              <a:ext cx="2437831" cy="406265"/>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读内容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plot </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8" name="组合 7"/>
          <p:cNvGrpSpPr/>
          <p:nvPr/>
        </p:nvGrpSpPr>
        <p:grpSpPr>
          <a:xfrm>
            <a:off x="1399282" y="2448415"/>
            <a:ext cx="1272933" cy="1371636"/>
            <a:chOff x="258105" y="2871710"/>
            <a:chExt cx="2262993" cy="1645963"/>
          </a:xfrm>
        </p:grpSpPr>
        <p:grpSp>
          <p:nvGrpSpPr>
            <p:cNvPr id="9" name="组合 8"/>
            <p:cNvGrpSpPr/>
            <p:nvPr/>
          </p:nvGrpSpPr>
          <p:grpSpPr>
            <a:xfrm>
              <a:off x="258105" y="2871710"/>
              <a:ext cx="2262993" cy="1645963"/>
              <a:chOff x="-18557" y="673100"/>
              <a:chExt cx="5500186"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black"/>
                  </a:solidFill>
                </a:endParaRPr>
              </a:p>
            </p:txBody>
          </p:sp>
          <p:sp>
            <p:nvSpPr>
              <p:cNvPr id="12" name="椭圆 11"/>
              <p:cNvSpPr/>
              <p:nvPr/>
            </p:nvSpPr>
            <p:spPr>
              <a:xfrm>
                <a:off x="-18557" y="673103"/>
                <a:ext cx="5500186" cy="391318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grpSp>
        <p:sp>
          <p:nvSpPr>
            <p:cNvPr id="10" name="TextBox 9"/>
            <p:cNvSpPr txBox="1"/>
            <p:nvPr/>
          </p:nvSpPr>
          <p:spPr>
            <a:xfrm>
              <a:off x="361872" y="3418198"/>
              <a:ext cx="2026132" cy="517064"/>
            </a:xfrm>
            <a:prstGeom prst="rect">
              <a:avLst/>
            </a:prstGeom>
            <a:noFill/>
          </p:spPr>
          <p:txBody>
            <a:bodyPr wrap="square" lIns="0" tIns="0" rIns="0" bIns="0" rtlCol="0">
              <a:spAutoFit/>
            </a:bodyPr>
            <a:lstStyle/>
            <a:p>
              <a:pPr algn="ctr"/>
              <a:r>
                <a:rPr lang="en-US" altLang="zh-CN" sz="2800" b="1" dirty="0">
                  <a:solidFill>
                    <a:srgbClr val="FF0000"/>
                  </a:solidFill>
                  <a:latin typeface="微软雅黑" panose="020B0503020204020204" pitchFamily="34" charset="-122"/>
                  <a:ea typeface="微软雅黑" panose="020B0503020204020204" pitchFamily="34" charset="-122"/>
                </a:rPr>
                <a:t>Read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13" name="Freeform 5"/>
          <p:cNvSpPr/>
          <p:nvPr/>
        </p:nvSpPr>
        <p:spPr bwMode="auto">
          <a:xfrm>
            <a:off x="2792332" y="642448"/>
            <a:ext cx="419175" cy="5016567"/>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3">
            <a:schemeClr val="lt1"/>
          </a:lnRef>
          <a:fillRef idx="1">
            <a:schemeClr val="accent2"/>
          </a:fillRef>
          <a:effectRef idx="1">
            <a:schemeClr val="accent2"/>
          </a:effectRef>
          <a:fontRef idx="minor">
            <a:schemeClr val="lt1"/>
          </a:fontRef>
        </p:style>
        <p:txBody>
          <a:bodyPr lIns="71323" tIns="35662" rIns="71323" bIns="35662" rtlCol="0" anchor="ctr"/>
          <a:lstStyle/>
          <a:p>
            <a:pPr algn="ctr"/>
            <a:endParaRPr lang="zh-CN" altLang="en-US" sz="1100" dirty="0">
              <a:solidFill>
                <a:prstClr val="white"/>
              </a:solidFill>
            </a:endParaRPr>
          </a:p>
        </p:txBody>
      </p:sp>
      <p:grpSp>
        <p:nvGrpSpPr>
          <p:cNvPr id="14" name="组合 13"/>
          <p:cNvGrpSpPr/>
          <p:nvPr/>
        </p:nvGrpSpPr>
        <p:grpSpPr>
          <a:xfrm>
            <a:off x="3646602" y="792131"/>
            <a:ext cx="5809047" cy="806610"/>
            <a:chOff x="3237789" y="2461817"/>
            <a:chExt cx="3636000" cy="967932"/>
          </a:xfrm>
        </p:grpSpPr>
        <p:grpSp>
          <p:nvGrpSpPr>
            <p:cNvPr id="15" name="组合 14"/>
            <p:cNvGrpSpPr/>
            <p:nvPr/>
          </p:nvGrpSpPr>
          <p:grpSpPr>
            <a:xfrm>
              <a:off x="3237789" y="2461817"/>
              <a:ext cx="3636000" cy="967932"/>
              <a:chOff x="4139952" y="1170041"/>
              <a:chExt cx="3559469" cy="536519"/>
            </a:xfrm>
          </p:grpSpPr>
          <p:sp>
            <p:nvSpPr>
              <p:cNvPr id="17" name="圆角矩形 1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8"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385206" y="1333759"/>
                <a:ext cx="190750" cy="225190"/>
              </a:xfrm>
              <a:prstGeom prst="rect">
                <a:avLst/>
              </a:prstGeom>
              <a:noFill/>
            </p:spPr>
            <p:txBody>
              <a:bodyPr wrap="none" rtlCol="0">
                <a:spAutoFit/>
              </a:bodyPr>
              <a:lstStyle/>
              <a:p>
                <a:pPr algn="ctr"/>
                <a:r>
                  <a:rPr lang="en-US" altLang="zh-CN"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2</a:t>
                </a:r>
                <a:endParaRPr lang="zh-CN" altLang="en-US"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912933" y="2767254"/>
              <a:ext cx="2343621" cy="406265"/>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读线索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clue</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20" name="组合 19"/>
          <p:cNvGrpSpPr/>
          <p:nvPr/>
        </p:nvGrpSpPr>
        <p:grpSpPr>
          <a:xfrm>
            <a:off x="3660468" y="1665000"/>
            <a:ext cx="5627187" cy="718439"/>
            <a:chOff x="3249768" y="3729867"/>
            <a:chExt cx="3636000" cy="967932"/>
          </a:xfrm>
        </p:grpSpPr>
        <p:grpSp>
          <p:nvGrpSpPr>
            <p:cNvPr id="21" name="组合 20"/>
            <p:cNvGrpSpPr/>
            <p:nvPr/>
          </p:nvGrpSpPr>
          <p:grpSpPr>
            <a:xfrm>
              <a:off x="3249768" y="3729867"/>
              <a:ext cx="3636000" cy="967932"/>
              <a:chOff x="4139952" y="1170041"/>
              <a:chExt cx="3559469" cy="536519"/>
            </a:xfrm>
          </p:grpSpPr>
          <p:sp>
            <p:nvSpPr>
              <p:cNvPr id="23"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圆角矩形 113"/>
              <p:cNvSpPr/>
              <p:nvPr/>
            </p:nvSpPr>
            <p:spPr>
              <a:xfrm>
                <a:off x="4698683" y="1247227"/>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363190" y="1307206"/>
                <a:ext cx="209188"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3</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865370" y="3939684"/>
              <a:ext cx="2790883" cy="406265"/>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 读语言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language</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26" name="组合 25"/>
          <p:cNvGrpSpPr/>
          <p:nvPr/>
        </p:nvGrpSpPr>
        <p:grpSpPr>
          <a:xfrm>
            <a:off x="3646602" y="2448415"/>
            <a:ext cx="7816945" cy="648258"/>
            <a:chOff x="3249768" y="3729867"/>
            <a:chExt cx="3636000" cy="967932"/>
          </a:xfrm>
        </p:grpSpPr>
        <p:grpSp>
          <p:nvGrpSpPr>
            <p:cNvPr id="27" name="组合 26"/>
            <p:cNvGrpSpPr/>
            <p:nvPr/>
          </p:nvGrpSpPr>
          <p:grpSpPr>
            <a:xfrm>
              <a:off x="3249768" y="3729867"/>
              <a:ext cx="3636000" cy="967932"/>
              <a:chOff x="4139952" y="1170041"/>
              <a:chExt cx="3559469" cy="536519"/>
            </a:xfrm>
          </p:grpSpPr>
          <p:sp>
            <p:nvSpPr>
              <p:cNvPr id="29"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圆角矩形 113"/>
              <p:cNvSpPr/>
              <p:nvPr/>
            </p:nvSpPr>
            <p:spPr>
              <a:xfrm>
                <a:off x="4554190" y="1250029"/>
                <a:ext cx="298120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TextBox 24"/>
              <p:cNvSpPr txBox="1"/>
              <p:nvPr/>
            </p:nvSpPr>
            <p:spPr>
              <a:xfrm>
                <a:off x="4318577" y="1310351"/>
                <a:ext cx="152702"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4</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8" name="TextBox 21"/>
            <p:cNvSpPr txBox="1"/>
            <p:nvPr/>
          </p:nvSpPr>
          <p:spPr>
            <a:xfrm>
              <a:off x="3673227" y="3962644"/>
              <a:ext cx="3153238" cy="406264"/>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读文章大意和主旨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main idea and theme</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2" name="组合 31"/>
          <p:cNvGrpSpPr/>
          <p:nvPr/>
        </p:nvGrpSpPr>
        <p:grpSpPr>
          <a:xfrm>
            <a:off x="3659306" y="4810831"/>
            <a:ext cx="5965936" cy="651269"/>
            <a:chOff x="3249768" y="3729867"/>
            <a:chExt cx="3636000" cy="967932"/>
          </a:xfrm>
        </p:grpSpPr>
        <p:grpSp>
          <p:nvGrpSpPr>
            <p:cNvPr id="33" name="组合 32"/>
            <p:cNvGrpSpPr/>
            <p:nvPr/>
          </p:nvGrpSpPr>
          <p:grpSpPr>
            <a:xfrm>
              <a:off x="3249768" y="3729867"/>
              <a:ext cx="3636000" cy="967932"/>
              <a:chOff x="4139952" y="1170041"/>
              <a:chExt cx="3559469" cy="536519"/>
            </a:xfrm>
          </p:grpSpPr>
          <p:sp>
            <p:nvSpPr>
              <p:cNvPr id="35"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6" name="圆角矩形 113"/>
              <p:cNvSpPr/>
              <p:nvPr/>
            </p:nvSpPr>
            <p:spPr>
              <a:xfrm>
                <a:off x="4672460" y="1263134"/>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4346153" y="1307206"/>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7</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4" name="TextBox 21"/>
            <p:cNvSpPr txBox="1"/>
            <p:nvPr/>
          </p:nvSpPr>
          <p:spPr>
            <a:xfrm>
              <a:off x="3808622" y="3977326"/>
              <a:ext cx="2694413" cy="406265"/>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探索主题要旨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Explore the theme</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8" name="组合 37"/>
          <p:cNvGrpSpPr/>
          <p:nvPr/>
        </p:nvGrpSpPr>
        <p:grpSpPr>
          <a:xfrm>
            <a:off x="3702858" y="5600212"/>
            <a:ext cx="5965936" cy="739184"/>
            <a:chOff x="3263037" y="3754064"/>
            <a:chExt cx="3636000" cy="967932"/>
          </a:xfrm>
        </p:grpSpPr>
        <p:grpSp>
          <p:nvGrpSpPr>
            <p:cNvPr id="39" name="组合 38"/>
            <p:cNvGrpSpPr/>
            <p:nvPr/>
          </p:nvGrpSpPr>
          <p:grpSpPr>
            <a:xfrm>
              <a:off x="3263037" y="3754064"/>
              <a:ext cx="3636000" cy="967932"/>
              <a:chOff x="4152942" y="1183453"/>
              <a:chExt cx="3559469" cy="536519"/>
            </a:xfrm>
          </p:grpSpPr>
          <p:sp>
            <p:nvSpPr>
              <p:cNvPr id="41" name="圆角矩形 22"/>
              <p:cNvSpPr/>
              <p:nvPr/>
            </p:nvSpPr>
            <p:spPr>
              <a:xfrm>
                <a:off x="4152942" y="1183453"/>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2" name="圆角矩形 113"/>
              <p:cNvSpPr/>
              <p:nvPr/>
            </p:nvSpPr>
            <p:spPr>
              <a:xfrm>
                <a:off x="4683412" y="1257093"/>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3" name="TextBox 24"/>
              <p:cNvSpPr txBox="1"/>
              <p:nvPr/>
            </p:nvSpPr>
            <p:spPr>
              <a:xfrm>
                <a:off x="4353326" y="1307206"/>
                <a:ext cx="185734" cy="225190"/>
              </a:xfrm>
              <a:prstGeom prst="rect">
                <a:avLst/>
              </a:prstGeom>
              <a:noFill/>
            </p:spPr>
            <p:txBody>
              <a:bodyPr wrap="none" rtlCol="0">
                <a:spAutoFit/>
              </a:bodyPr>
              <a:lstStyle/>
              <a:p>
                <a:pPr algn="ctr"/>
                <a:r>
                  <a:rPr lang="en-US" altLang="zh-CN" sz="16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8</a:t>
                </a:r>
                <a:endParaRPr lang="zh-CN" altLang="en-US" sz="16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0" name="TextBox 21"/>
            <p:cNvSpPr txBox="1"/>
            <p:nvPr/>
          </p:nvSpPr>
          <p:spPr>
            <a:xfrm>
              <a:off x="3828744" y="4017692"/>
              <a:ext cx="2856168" cy="406265"/>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预测故事结尾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Predicting the ending </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44" name="组合 43"/>
          <p:cNvGrpSpPr/>
          <p:nvPr/>
        </p:nvGrpSpPr>
        <p:grpSpPr>
          <a:xfrm>
            <a:off x="3673189" y="3176368"/>
            <a:ext cx="7456733" cy="671560"/>
            <a:chOff x="3262732" y="3841290"/>
            <a:chExt cx="3636000" cy="805872"/>
          </a:xfrm>
        </p:grpSpPr>
        <p:grpSp>
          <p:nvGrpSpPr>
            <p:cNvPr id="45" name="组合 44"/>
            <p:cNvGrpSpPr/>
            <p:nvPr/>
          </p:nvGrpSpPr>
          <p:grpSpPr>
            <a:xfrm>
              <a:off x="3262732" y="3841290"/>
              <a:ext cx="3636000" cy="805872"/>
              <a:chOff x="4152644" y="1231802"/>
              <a:chExt cx="3559469" cy="446690"/>
            </a:xfrm>
          </p:grpSpPr>
          <p:sp>
            <p:nvSpPr>
              <p:cNvPr id="47" name="圆角矩形 22"/>
              <p:cNvSpPr/>
              <p:nvPr/>
            </p:nvSpPr>
            <p:spPr>
              <a:xfrm>
                <a:off x="4152644" y="1231802"/>
                <a:ext cx="3559469" cy="446690"/>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8" name="圆角矩形 113"/>
              <p:cNvSpPr/>
              <p:nvPr/>
            </p:nvSpPr>
            <p:spPr>
              <a:xfrm>
                <a:off x="4588726" y="1256665"/>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 name="TextBox 24"/>
              <p:cNvSpPr txBox="1"/>
              <p:nvPr/>
            </p:nvSpPr>
            <p:spPr>
              <a:xfrm>
                <a:off x="4331014" y="1308254"/>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5</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6" name="TextBox 21"/>
            <p:cNvSpPr txBox="1"/>
            <p:nvPr/>
          </p:nvSpPr>
          <p:spPr>
            <a:xfrm>
              <a:off x="3723400" y="3998565"/>
              <a:ext cx="2694413" cy="406265"/>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读主人公的情感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emotion</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50" name="组合 49"/>
          <p:cNvGrpSpPr/>
          <p:nvPr/>
        </p:nvGrpSpPr>
        <p:grpSpPr>
          <a:xfrm>
            <a:off x="3598903" y="3978271"/>
            <a:ext cx="7363810" cy="806609"/>
            <a:chOff x="3249768" y="3729867"/>
            <a:chExt cx="3636000" cy="967932"/>
          </a:xfrm>
        </p:grpSpPr>
        <p:grpSp>
          <p:nvGrpSpPr>
            <p:cNvPr id="51" name="组合 50"/>
            <p:cNvGrpSpPr/>
            <p:nvPr/>
          </p:nvGrpSpPr>
          <p:grpSpPr>
            <a:xfrm>
              <a:off x="3249768" y="3729867"/>
              <a:ext cx="3636000" cy="967932"/>
              <a:chOff x="4139952" y="1170041"/>
              <a:chExt cx="3559469" cy="536519"/>
            </a:xfrm>
          </p:grpSpPr>
          <p:sp>
            <p:nvSpPr>
              <p:cNvPr id="53"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4" name="圆角矩形 113"/>
              <p:cNvSpPr/>
              <p:nvPr/>
            </p:nvSpPr>
            <p:spPr>
              <a:xfrm>
                <a:off x="4616945" y="1263134"/>
                <a:ext cx="2874896"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5" name="TextBox 24"/>
              <p:cNvSpPr txBox="1"/>
              <p:nvPr/>
            </p:nvSpPr>
            <p:spPr>
              <a:xfrm>
                <a:off x="4346153" y="1307206"/>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6</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2" name="TextBox 21"/>
            <p:cNvSpPr txBox="1"/>
            <p:nvPr/>
          </p:nvSpPr>
          <p:spPr>
            <a:xfrm>
              <a:off x="3728804" y="4054814"/>
              <a:ext cx="2982549" cy="406265"/>
            </a:xfrm>
            <a:prstGeom prst="rect">
              <a:avLst/>
            </a:prstGeom>
            <a:noFill/>
          </p:spPr>
          <p:txBody>
            <a:bodyPr wrap="square" rtlCol="0">
              <a:spAutoFit/>
            </a:bodyPr>
            <a:lstStyle/>
            <a:p>
              <a:r>
                <a:rPr lang="zh-CN" altLang="en-US"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读时间轴上的动作 </a:t>
              </a:r>
              <a:r>
                <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actions on the timeline</a:t>
              </a:r>
              <a:endParaRPr lang="en-US" altLang="zh-CN" sz="1600" b="1" dirty="0">
                <a:solidFill>
                  <a:schemeClr val="tx1"/>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7436" y="1202998"/>
            <a:ext cx="9994108" cy="4678204"/>
          </a:xfrm>
          <a:prstGeom prst="rect">
            <a:avLst/>
          </a:prstGeom>
          <a:noFill/>
        </p:spPr>
        <p:txBody>
          <a:bodyPr wrap="square">
            <a:spAutoFit/>
          </a:bodyPr>
          <a:lstStyle/>
          <a:p>
            <a:pPr marL="342900" lvl="0" indent="-342900" algn="just">
              <a:lnSpc>
                <a:spcPct val="150000"/>
              </a:lnSpc>
              <a:buFont typeface="+mj-lt"/>
              <a:buAutoNum type="arabicPeriod"/>
            </a:pP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文本的主旨：</a:t>
            </a:r>
            <a:r>
              <a:rPr lang="zh-CN" altLang="en-US"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人与自我，人与社会，主题语境下的学生学习生活方面的个人自我提升。</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eriod"/>
            </a:pP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展开文本故事解读：</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lnSpc>
                <a:spcPct val="150000"/>
              </a:lnSpc>
              <a:spcBef>
                <a:spcPts val="1200"/>
              </a:spcBef>
              <a:spcAft>
                <a:spcPts val="300"/>
              </a:spcAft>
            </a:pP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   </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文章以人物为线索展开，</a:t>
            </a:r>
            <a:r>
              <a:rPr lang="zh-CN" altLang="zh-CN" sz="2400" b="1" kern="100" dirty="0">
                <a:effectLst/>
                <a:latin typeface="Cambria" panose="02040503050406030204" pitchFamily="18" charset="0"/>
                <a:ea typeface="宋体" panose="02010600030101010101" pitchFamily="2" charset="-122"/>
                <a:cs typeface="Times New Roman" panose="02020603050405020304" pitchFamily="18" charset="0"/>
              </a:rPr>
              <a:t>讲述了</a:t>
            </a: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Lily</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喜欢学校。然而，有一门课是</a:t>
            </a: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Lily</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最担心的</a:t>
            </a: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艺术。她不擅长绘画或剪纸。美术老师</a:t>
            </a:r>
            <a:r>
              <a:rPr lang="en-US" altLang="zh-CN" sz="2400" b="1" kern="100" dirty="0" err="1">
                <a:effectLst/>
                <a:latin typeface="Cambria" panose="02040503050406030204" pitchFamily="18" charset="0"/>
                <a:ea typeface="宋体" panose="02010600030101010101" pitchFamily="2" charset="-122"/>
                <a:cs typeface="Times New Roman" panose="02020603050405020304" pitchFamily="18" charset="0"/>
              </a:rPr>
              <a:t>Ms</a:t>
            </a: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 Clay</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宣布学校要举行一场艺术比赛。这个通知让</a:t>
            </a: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Lily</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很紧张。所以放学后</a:t>
            </a: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Lily</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问</a:t>
            </a:r>
            <a:r>
              <a:rPr lang="en-US" altLang="zh-CN" sz="2400" b="1" kern="100" dirty="0" err="1">
                <a:effectLst/>
                <a:latin typeface="Cambria" panose="02040503050406030204" pitchFamily="18" charset="0"/>
                <a:ea typeface="宋体" panose="02010600030101010101" pitchFamily="2" charset="-122"/>
                <a:cs typeface="Times New Roman" panose="02020603050405020304" pitchFamily="18" charset="0"/>
              </a:rPr>
              <a:t>Ms</a:t>
            </a: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 Clay, </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她是否可以写一篇艺术论文。老师鼓励她按照自己的想法去做，最后她想到了一个主意。</a:t>
            </a:r>
            <a:endParaRPr lang="zh-CN" altLang="zh-CN" sz="2400" b="1" kern="100" dirty="0">
              <a:effectLst/>
              <a:latin typeface="Cambria" panose="02040503050406030204" pitchFamily="18" charset="0"/>
              <a:ea typeface="宋体" panose="02010600030101010101" pitchFamily="2" charset="-122"/>
              <a:cs typeface="Times New Roman" panose="02020603050405020304" pitchFamily="18" charset="0"/>
            </a:endParaRPr>
          </a:p>
        </p:txBody>
      </p:sp>
      <p:grpSp>
        <p:nvGrpSpPr>
          <p:cNvPr id="4" name="组合 3"/>
          <p:cNvGrpSpPr/>
          <p:nvPr/>
        </p:nvGrpSpPr>
        <p:grpSpPr>
          <a:xfrm>
            <a:off x="281806" y="135706"/>
            <a:ext cx="11405369" cy="873760"/>
            <a:chOff x="311799" y="64268"/>
            <a:chExt cx="12216553" cy="873760"/>
          </a:xfrm>
        </p:grpSpPr>
        <p:grpSp>
          <p:nvGrpSpPr>
            <p:cNvPr id="5" name="组合 4"/>
            <p:cNvGrpSpPr/>
            <p:nvPr/>
          </p:nvGrpSpPr>
          <p:grpSpPr>
            <a:xfrm>
              <a:off x="311799" y="64268"/>
              <a:ext cx="12216553" cy="873760"/>
              <a:chOff x="12700" y="84072"/>
              <a:chExt cx="12216553" cy="873760"/>
            </a:xfrm>
          </p:grpSpPr>
          <p:sp>
            <p:nvSpPr>
              <p:cNvPr id="7" name="矩形 6"/>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590907" cy="567647"/>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p:cNvSpPr txBox="1">
                <a:spLocks noChangeArrowheads="1"/>
              </p:cNvSpPr>
              <p:nvPr/>
            </p:nvSpPr>
            <p:spPr bwMode="auto">
              <a:xfrm>
                <a:off x="1983902" y="264354"/>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文本框 9"/>
              <p:cNvSpPr txBox="1"/>
              <p:nvPr/>
            </p:nvSpPr>
            <p:spPr>
              <a:xfrm>
                <a:off x="455080" y="277604"/>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6" name="文本框 5"/>
            <p:cNvSpPr txBox="1"/>
            <p:nvPr/>
          </p:nvSpPr>
          <p:spPr>
            <a:xfrm>
              <a:off x="3150394" y="241645"/>
              <a:ext cx="82148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6683" y="1186843"/>
            <a:ext cx="10615613" cy="4575612"/>
          </a:xfrm>
          <a:prstGeom prst="rect">
            <a:avLst/>
          </a:prstGeom>
          <a:noFill/>
        </p:spPr>
        <p:txBody>
          <a:bodyPr wrap="square">
            <a:spAutoFit/>
          </a:bodyPr>
          <a:lstStyle/>
          <a:p>
            <a:pPr>
              <a:lnSpc>
                <a:spcPct val="150000"/>
              </a:lnSpc>
              <a:spcAft>
                <a:spcPts val="400"/>
              </a:spcAft>
            </a:pPr>
            <a: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语篇类型解读：记叙文</a:t>
            </a:r>
            <a: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-Narrative Text</a:t>
            </a:r>
            <a:b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zh-CN" sz="2400" b="1" kern="0" dirty="0">
                <a:effectLst/>
                <a:latin typeface="Times New Roman" panose="02020603050405020304" pitchFamily="18" charset="0"/>
                <a:ea typeface="宋体" panose="02010600030101010101" pitchFamily="2" charset="-122"/>
                <a:cs typeface="Times New Roman" panose="02020603050405020304" pitchFamily="18" charset="0"/>
              </a:rPr>
              <a:t>语篇文本介绍：</a:t>
            </a:r>
            <a:r>
              <a:rPr lang="en-US" altLang="zh-CN" sz="2400" b="1" kern="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0" dirty="0">
                <a:latin typeface="Times New Roman" panose="02020603050405020304" pitchFamily="18" charset="0"/>
                <a:ea typeface="宋体" panose="02010600030101010101" pitchFamily="2" charset="-122"/>
                <a:cs typeface="Times New Roman" panose="02020603050405020304" pitchFamily="18" charset="0"/>
              </a:rPr>
              <a:t>回找伏笔）</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不擅长绘画和剪纸，她最担忧的科目是艺术，学校将在下周五举办一场艺术比赛，每个人都要创作一幅艺术作品在图书馆展出，艺术作品可以用不同的形式来表现，可以风格迥异，但</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情绪低落，感到既紧张又害怕，她想用写论文的方式来取代艺术作品的创作。老师鼓励她一定能想出具有创意的作品。因为艺术是表达每个人情感的方式。</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拿着纸和笔一直都在思考创作独特的艺术作品，突然她想到了一个主意。与下文第一段首句提示语衔接。</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 name="组合 2"/>
          <p:cNvGrpSpPr/>
          <p:nvPr/>
        </p:nvGrpSpPr>
        <p:grpSpPr>
          <a:xfrm>
            <a:off x="281806" y="135706"/>
            <a:ext cx="11405369" cy="873760"/>
            <a:chOff x="311799" y="64268"/>
            <a:chExt cx="12216553" cy="873760"/>
          </a:xfrm>
        </p:grpSpPr>
        <p:grpSp>
          <p:nvGrpSpPr>
            <p:cNvPr id="5" name="组合 4"/>
            <p:cNvGrpSpPr/>
            <p:nvPr/>
          </p:nvGrpSpPr>
          <p:grpSpPr>
            <a:xfrm>
              <a:off x="311799" y="64268"/>
              <a:ext cx="12216553" cy="873760"/>
              <a:chOff x="12700" y="84072"/>
              <a:chExt cx="12216553" cy="873760"/>
            </a:xfrm>
          </p:grpSpPr>
          <p:sp>
            <p:nvSpPr>
              <p:cNvPr id="7" name="矩形 6"/>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590907" cy="567647"/>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p:cNvSpPr txBox="1">
                <a:spLocks noChangeArrowheads="1"/>
              </p:cNvSpPr>
              <p:nvPr/>
            </p:nvSpPr>
            <p:spPr bwMode="auto">
              <a:xfrm>
                <a:off x="1983902" y="264354"/>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文本框 9"/>
              <p:cNvSpPr txBox="1"/>
              <p:nvPr/>
            </p:nvSpPr>
            <p:spPr>
              <a:xfrm>
                <a:off x="455080" y="277604"/>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6" name="文本框 5"/>
            <p:cNvSpPr txBox="1"/>
            <p:nvPr/>
          </p:nvSpPr>
          <p:spPr>
            <a:xfrm>
              <a:off x="3150394" y="241645"/>
              <a:ext cx="82148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4723" y="880033"/>
            <a:ext cx="11622286" cy="5221942"/>
          </a:xfrm>
          <a:prstGeom prst="rect">
            <a:avLst/>
          </a:prstGeom>
          <a:noFill/>
        </p:spPr>
        <p:txBody>
          <a:bodyPr wrap="square">
            <a:spAutoFit/>
          </a:bodyPr>
          <a:lstStyle/>
          <a:p>
            <a:pPr indent="287020" algn="just">
              <a:lnSpc>
                <a:spcPct val="150000"/>
              </a:lnSpc>
              <a:spcAft>
                <a:spcPts val="400"/>
              </a:spcAft>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要求续写的段首语分别是：</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第一段</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i="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Why not create something out of crumpled paper?</a:t>
            </a:r>
            <a:endParaRPr lang="en-US" altLang="zh-CN" sz="2000" b="1" i="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第二段：</a:t>
            </a:r>
            <a:r>
              <a:rPr lang="en-US" altLang="zh-CN" sz="2000" b="1" i="1" kern="0" spc="4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On Friday, Lily carefully carried her </a:t>
            </a:r>
            <a:r>
              <a:rPr lang="en-US" altLang="zh-CN" sz="2000" b="1" i="1" kern="100" dirty="0">
                <a:latin typeface="Times New Roman" panose="02020603050405020304" pitchFamily="18" charset="0"/>
                <a:ea typeface="宋体" panose="02010600030101010101" pitchFamily="2" charset="-122"/>
                <a:cs typeface="Times New Roman" panose="02020603050405020304" pitchFamily="18" charset="0"/>
              </a:rPr>
              <a:t> project into the library.</a:t>
            </a:r>
            <a:endParaRPr lang="zh-CN" altLang="zh-CN" sz="2000" b="1"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根据原文情节信息，结果应该是</a:t>
            </a:r>
            <a:r>
              <a:rPr lang="zh-CN" altLang="en-US" sz="2000" b="1" kern="0" spc="4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积极向上</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的作品得到了大家的首肯。</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根据第一段：</a:t>
            </a:r>
            <a:r>
              <a:rPr lang="zh-CN" altLang="en-US" sz="2000" b="1" kern="0" spc="4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为什么不用揉皱的纸来创作一个作品呢</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和第二段：</a:t>
            </a:r>
            <a:r>
              <a:rPr lang="zh-CN" alt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周五那天，</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把她的艺术作品带到了图书馆展示</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续写部分情节推断不难，</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可以想象</a:t>
            </a:r>
            <a:r>
              <a:rPr lang="zh-CN" altLang="en-US" sz="2000" b="1" kern="100" dirty="0">
                <a:latin typeface="Times New Roman" panose="02020603050405020304" pitchFamily="18" charset="0"/>
                <a:ea typeface="宋体" panose="02010600030101010101" pitchFamily="2" charset="-122"/>
                <a:cs typeface="Times New Roman" panose="02020603050405020304" pitchFamily="18" charset="0"/>
              </a:rPr>
              <a:t>一下</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情节：</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第一段：</a:t>
            </a:r>
            <a:r>
              <a:rPr lang="en-US" altLang="zh-CN"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想到了为什么不用揉皱的纸做成什么模型的作品？重点描写</a:t>
            </a:r>
            <a:r>
              <a:rPr lang="en-US" altLang="zh-CN"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的创作过程，可以有动作描写及创作过程中的心理情绪描写，可描写她的不自信、担忧。</a:t>
            </a:r>
            <a:endParaRPr lang="en-US" altLang="zh-CN"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第二段：</a:t>
            </a:r>
            <a:r>
              <a:rPr lang="zh-CN" altLang="en-US"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周五那天，</a:t>
            </a:r>
            <a:r>
              <a:rPr lang="en-US" altLang="zh-CN"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把她的艺术作品带到了图书馆展示，</a:t>
            </a:r>
            <a:r>
              <a:rPr lang="zh-CN" altLang="en-US"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同学们看到</a:t>
            </a:r>
            <a:r>
              <a:rPr lang="en-US" altLang="zh-CN"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的艺术作品会有什么样的评价，可能有正面，也可能是负面的评价。</a:t>
            </a:r>
            <a:r>
              <a:rPr lang="en-US" altLang="zh-CN"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听了同学们的议论后，心理情绪的描写。艺术老师</a:t>
            </a:r>
            <a:r>
              <a:rPr lang="en-US" altLang="zh-CN" sz="2000" b="1" kern="0" spc="4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000" b="1" kern="0" spc="4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Clay</a:t>
            </a:r>
            <a:r>
              <a:rPr lang="zh-CN" altLang="en-US"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又将如何评价</a:t>
            </a:r>
            <a:r>
              <a:rPr lang="en-US" altLang="zh-CN"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的作品呢？</a:t>
            </a:r>
            <a:r>
              <a:rPr lang="en-US" altLang="zh-CN"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Lily</a:t>
            </a:r>
            <a:r>
              <a:rPr lang="zh-CN" altLang="en-US" sz="2000" b="1" kern="0" spc="4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的作品获奖了吗？</a:t>
            </a:r>
            <a:endParaRPr lang="zh-CN" altLang="zh-CN" sz="2000" b="1"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550843" y="239500"/>
            <a:ext cx="10972799" cy="461665"/>
          </a:xfrm>
          <a:prstGeom prst="rect">
            <a:avLst/>
          </a:prstGeom>
          <a:noFill/>
        </p:spPr>
        <p:txBody>
          <a:bodyPr wrap="square" rtlCol="0">
            <a:spAutoFit/>
          </a:bodyPr>
          <a:lstStyle/>
          <a:p>
            <a:r>
              <a:rPr lang="zh-CN" altLang="en-US" sz="2400" b="1" dirty="0">
                <a:solidFill>
                  <a:srgbClr val="FF0000"/>
                </a:solidFill>
              </a:rPr>
              <a:t>两“情”相悦</a:t>
            </a:r>
            <a:r>
              <a:rPr lang="en-US" altLang="zh-CN" sz="2400" b="1" dirty="0">
                <a:solidFill>
                  <a:srgbClr val="FF0000"/>
                </a:solidFill>
              </a:rPr>
              <a:t>-</a:t>
            </a:r>
            <a:r>
              <a:rPr lang="zh-CN" altLang="en-US" sz="2400" b="1" dirty="0">
                <a:solidFill>
                  <a:srgbClr val="FF0000"/>
                </a:solidFill>
              </a:rPr>
              <a:t>情感连贯，情节合理（</a:t>
            </a:r>
            <a:r>
              <a:rPr lang="en-US" altLang="zh-CN" sz="2400" b="1" dirty="0">
                <a:solidFill>
                  <a:srgbClr val="FF0000"/>
                </a:solidFill>
              </a:rPr>
              <a:t>coherent in emotion and logical in plot</a:t>
            </a:r>
            <a:r>
              <a:rPr lang="zh-CN" altLang="en-US" sz="2400" b="1" dirty="0">
                <a:solidFill>
                  <a:srgbClr val="FF0000"/>
                </a:solidFill>
              </a:rPr>
              <a:t>）</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18987" y="1206332"/>
            <a:ext cx="7593395" cy="4893647"/>
          </a:xfrm>
          <a:prstGeom prst="rect">
            <a:avLst/>
          </a:prstGeom>
          <a:noFill/>
        </p:spPr>
        <p:txBody>
          <a:bodyPr wrap="square">
            <a:spAutoFit/>
          </a:bodyPr>
          <a:lstStyle/>
          <a:p>
            <a:pPr lvl="0" indent="266700" algn="just"/>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Lily loved school. However, there was one class Lily worried about more than any other-art. She didn’t know why she just wasn’t any good at </a:t>
            </a:r>
            <a:r>
              <a:rPr lang="en-US" altLang="zh-CN" sz="24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drawing</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painting, or cutting.</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lgn="just"/>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Clay</a:t>
            </a:r>
            <a:r>
              <a:rPr lang="zh-CN" altLang="en-US"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art teacher, stood at the front of the room. “Class, next Friday our school is going to have an art competition,</a:t>
            </a:r>
            <a:r>
              <a:rPr lang="zh-CN" altLang="en-US"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She </a:t>
            </a:r>
            <a:r>
              <a:rPr lang="en-US" altLang="zh-CN" sz="24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announced</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Clay was a great teacher, and Lily liked her a lot. But this announcement made Lily </a:t>
            </a:r>
            <a:r>
              <a:rPr lang="en-US" altLang="zh-CN" sz="24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nervous.</a:t>
            </a:r>
            <a:r>
              <a:rPr lang="zh-CN" altLang="en-US"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Everyone in the school will create a piece of </a:t>
            </a:r>
            <a:r>
              <a:rPr lang="en-US" altLang="zh-CN" sz="2400" b="1" u="sng"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artwork</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to show in the library. You can use the different type of artwork we have been studying.” </a:t>
            </a:r>
            <a:r>
              <a:rPr lang="en-US" altLang="zh-CN" sz="2400" b="1" kern="1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Clay was quite excited when she spoke while Lily found herself sinking lower in her chair.</a:t>
            </a: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右大括号 10"/>
          <p:cNvSpPr/>
          <p:nvPr/>
        </p:nvSpPr>
        <p:spPr>
          <a:xfrm>
            <a:off x="8306545" y="1439548"/>
            <a:ext cx="190483" cy="1064214"/>
          </a:xfrm>
          <a:prstGeom prst="rightBrace">
            <a:avLst>
              <a:gd name="adj1" fmla="val 8333"/>
              <a:gd name="adj2" fmla="val 48590"/>
            </a:avLst>
          </a:prstGeom>
          <a:ln w="4445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8853574" y="1439548"/>
            <a:ext cx="2867669" cy="830997"/>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故事开端：</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en-US" altLang="zh-CN" sz="2400" b="1" dirty="0">
                <a:solidFill>
                  <a:srgbClr val="0000FF"/>
                </a:solidFill>
                <a:latin typeface="微软雅黑" panose="020B0503020204020204" pitchFamily="34" charset="-122"/>
                <a:ea typeface="微软雅黑" panose="020B0503020204020204" pitchFamily="34" charset="-122"/>
              </a:rPr>
              <a:t>Lily</a:t>
            </a:r>
            <a:r>
              <a:rPr lang="zh-CN" altLang="en-US" sz="2400" b="1" dirty="0"/>
              <a:t>最初害怕艺术课</a:t>
            </a:r>
            <a:endParaRPr lang="zh-CN" altLang="en-US" sz="2400" b="1" dirty="0"/>
          </a:p>
        </p:txBody>
      </p:sp>
      <p:sp>
        <p:nvSpPr>
          <p:cNvPr id="13" name="文本框 12"/>
          <p:cNvSpPr txBox="1"/>
          <p:nvPr/>
        </p:nvSpPr>
        <p:spPr>
          <a:xfrm>
            <a:off x="9094872" y="3653155"/>
            <a:ext cx="2867668" cy="1200329"/>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情节推进：</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en-US" altLang="zh-CN" sz="2400" b="1" dirty="0"/>
              <a:t>Lily</a:t>
            </a:r>
            <a:r>
              <a:rPr lang="zh-CN" altLang="en-US" sz="2400" b="1" dirty="0"/>
              <a:t>因为艺术创作竞赛而紧张</a:t>
            </a:r>
            <a:endParaRPr lang="zh-CN" altLang="en-US" sz="2400" b="1" dirty="0"/>
          </a:p>
        </p:txBody>
      </p:sp>
      <p:sp>
        <p:nvSpPr>
          <p:cNvPr id="14" name="右大括号 13"/>
          <p:cNvSpPr/>
          <p:nvPr/>
        </p:nvSpPr>
        <p:spPr>
          <a:xfrm>
            <a:off x="8375786" y="3065368"/>
            <a:ext cx="242483" cy="2952742"/>
          </a:xfrm>
          <a:prstGeom prst="rightBrace">
            <a:avLst>
              <a:gd name="adj1" fmla="val 8333"/>
              <a:gd name="adj2" fmla="val 50000"/>
            </a:avLst>
          </a:prstGeom>
          <a:ln w="4445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grpSp>
        <p:nvGrpSpPr>
          <p:cNvPr id="2" name="组合 1"/>
          <p:cNvGrpSpPr/>
          <p:nvPr/>
        </p:nvGrpSpPr>
        <p:grpSpPr>
          <a:xfrm>
            <a:off x="284290" y="4182"/>
            <a:ext cx="11309917" cy="873760"/>
            <a:chOff x="97003" y="18938"/>
            <a:chExt cx="11309917" cy="873760"/>
          </a:xfrm>
        </p:grpSpPr>
        <p:sp>
          <p:nvSpPr>
            <p:cNvPr id="4" name="矩形 3"/>
            <p:cNvSpPr/>
            <p:nvPr/>
          </p:nvSpPr>
          <p:spPr>
            <a:xfrm>
              <a:off x="97003" y="18938"/>
              <a:ext cx="10854134"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2810433" y="283955"/>
              <a:ext cx="8596487" cy="430887"/>
            </a:xfrm>
            <a:prstGeom prst="rect">
              <a:avLst/>
            </a:prstGeom>
            <a:noFill/>
          </p:spPr>
          <p:txBody>
            <a:bodyPr wrap="square" rtlCol="0">
              <a:spAutoFit/>
            </a:bodyPr>
            <a:lstStyle/>
            <a:p>
              <a:pPr defTabSz="1219200"/>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为思维逻辑发展指明方向</a:t>
              </a:r>
              <a:r>
                <a:rPr lang="en-US" altLang="zh-CN"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回找伏笔）</a:t>
              </a:r>
              <a:endPar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pSp>
          <p:nvGrpSpPr>
            <p:cNvPr id="21" name="组合 20"/>
            <p:cNvGrpSpPr/>
            <p:nvPr/>
          </p:nvGrpSpPr>
          <p:grpSpPr>
            <a:xfrm>
              <a:off x="317426" y="128059"/>
              <a:ext cx="2598494" cy="572891"/>
              <a:chOff x="317426" y="128059"/>
              <a:chExt cx="2598494" cy="572891"/>
            </a:xfrm>
          </p:grpSpPr>
          <p:grpSp>
            <p:nvGrpSpPr>
              <p:cNvPr id="20" name="组合 19"/>
              <p:cNvGrpSpPr/>
              <p:nvPr/>
            </p:nvGrpSpPr>
            <p:grpSpPr>
              <a:xfrm>
                <a:off x="317426" y="128059"/>
                <a:ext cx="2598494" cy="572891"/>
                <a:chOff x="317426" y="128059"/>
                <a:chExt cx="2598494" cy="572891"/>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426" y="128059"/>
                  <a:ext cx="1553378" cy="572891"/>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76764" y="194234"/>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15920"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549135" y="183671"/>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
        <p:nvSpPr>
          <p:cNvPr id="15" name="矩形 14"/>
          <p:cNvSpPr/>
          <p:nvPr/>
        </p:nvSpPr>
        <p:spPr>
          <a:xfrm>
            <a:off x="1501477" y="3976873"/>
            <a:ext cx="4209880" cy="707886"/>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Lily’s  emotion</a:t>
            </a:r>
            <a:r>
              <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 </a:t>
            </a: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nervous</a:t>
            </a:r>
            <a:r>
              <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sinking lower</a:t>
            </a:r>
            <a:endPar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1399332" y="1823897"/>
            <a:ext cx="4312025" cy="430887"/>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Lily’s  emotion</a:t>
            </a:r>
            <a:r>
              <a:rPr lang="zh-CN" altLang="en-US"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worried</a:t>
            </a:r>
            <a:endParaRPr lang="zh-CN" altLang="en-US"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70" decel="100000"/>
                                        <p:tgtEl>
                                          <p:spTgt spid="16"/>
                                        </p:tgtEl>
                                      </p:cBhvr>
                                    </p:animEffect>
                                    <p:animScale>
                                      <p:cBhvr>
                                        <p:cTn id="34" dur="770" decel="100000"/>
                                        <p:tgtEl>
                                          <p:spTgt spid="16"/>
                                        </p:tgtEl>
                                      </p:cBhvr>
                                      <p:from x="10000" y="10000"/>
                                      <p:to x="200000" y="450000"/>
                                    </p:animScale>
                                    <p:animScale>
                                      <p:cBhvr>
                                        <p:cTn id="35" dur="1230" accel="100000" fill="hold">
                                          <p:stCondLst>
                                            <p:cond delay="770"/>
                                          </p:stCondLst>
                                        </p:cTn>
                                        <p:tgtEl>
                                          <p:spTgt spid="16"/>
                                        </p:tgtEl>
                                      </p:cBhvr>
                                      <p:from x="200000" y="450000"/>
                                      <p:to x="100000" y="100000"/>
                                    </p:animScale>
                                    <p:set>
                                      <p:cBhvr>
                                        <p:cTn id="36" dur="770" fill="hold"/>
                                        <p:tgtEl>
                                          <p:spTgt spid="16"/>
                                        </p:tgtEl>
                                        <p:attrNameLst>
                                          <p:attrName>ppt_x</p:attrName>
                                        </p:attrNameLst>
                                      </p:cBhvr>
                                      <p:to>
                                        <p:strVal val="(0.5)"/>
                                      </p:to>
                                    </p:set>
                                    <p:anim from="(0.5)" to="(#ppt_x)" calcmode="lin" valueType="num">
                                      <p:cBhvr>
                                        <p:cTn id="37" dur="1230" accel="100000" fill="hold">
                                          <p:stCondLst>
                                            <p:cond delay="770"/>
                                          </p:stCondLst>
                                        </p:cTn>
                                        <p:tgtEl>
                                          <p:spTgt spid="16"/>
                                        </p:tgtEl>
                                        <p:attrNameLst>
                                          <p:attrName>ppt_x</p:attrName>
                                        </p:attrNameLst>
                                      </p:cBhvr>
                                    </p:anim>
                                    <p:set>
                                      <p:cBhvr>
                                        <p:cTn id="38" dur="770" fill="hold"/>
                                        <p:tgtEl>
                                          <p:spTgt spid="16"/>
                                        </p:tgtEl>
                                        <p:attrNameLst>
                                          <p:attrName>ppt_y</p:attrName>
                                        </p:attrNameLst>
                                      </p:cBhvr>
                                      <p:to>
                                        <p:strVal val="(#ppt_y+0.4)"/>
                                      </p:to>
                                    </p:set>
                                    <p:anim from="(#ppt_y+0.4)" to="(#ppt_y)" calcmode="lin" valueType="num">
                                      <p:cBhvr>
                                        <p:cTn id="39" dur="1230" accel="100000" fill="hold">
                                          <p:stCondLst>
                                            <p:cond delay="770"/>
                                          </p:stCondLst>
                                        </p:cTn>
                                        <p:tgtEl>
                                          <p:spTgt spid="16"/>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70" decel="100000"/>
                                        <p:tgtEl>
                                          <p:spTgt spid="15"/>
                                        </p:tgtEl>
                                      </p:cBhvr>
                                    </p:animEffect>
                                    <p:animScale>
                                      <p:cBhvr>
                                        <p:cTn id="45" dur="770" decel="100000"/>
                                        <p:tgtEl>
                                          <p:spTgt spid="15"/>
                                        </p:tgtEl>
                                      </p:cBhvr>
                                      <p:from x="10000" y="10000"/>
                                      <p:to x="200000" y="450000"/>
                                    </p:animScale>
                                    <p:animScale>
                                      <p:cBhvr>
                                        <p:cTn id="46" dur="1230" accel="100000" fill="hold">
                                          <p:stCondLst>
                                            <p:cond delay="770"/>
                                          </p:stCondLst>
                                        </p:cTn>
                                        <p:tgtEl>
                                          <p:spTgt spid="15"/>
                                        </p:tgtEl>
                                      </p:cBhvr>
                                      <p:from x="200000" y="450000"/>
                                      <p:to x="100000" y="100000"/>
                                    </p:animScale>
                                    <p:set>
                                      <p:cBhvr>
                                        <p:cTn id="47" dur="770" fill="hold"/>
                                        <p:tgtEl>
                                          <p:spTgt spid="15"/>
                                        </p:tgtEl>
                                        <p:attrNameLst>
                                          <p:attrName>ppt_x</p:attrName>
                                        </p:attrNameLst>
                                      </p:cBhvr>
                                      <p:to>
                                        <p:strVal val="(0.5)"/>
                                      </p:to>
                                    </p:set>
                                    <p:anim from="(0.5)" to="(#ppt_x)" calcmode="lin" valueType="num">
                                      <p:cBhvr>
                                        <p:cTn id="48" dur="1230" accel="100000" fill="hold">
                                          <p:stCondLst>
                                            <p:cond delay="770"/>
                                          </p:stCondLst>
                                        </p:cTn>
                                        <p:tgtEl>
                                          <p:spTgt spid="15"/>
                                        </p:tgtEl>
                                        <p:attrNameLst>
                                          <p:attrName>ppt_x</p:attrName>
                                        </p:attrNameLst>
                                      </p:cBhvr>
                                    </p:anim>
                                    <p:set>
                                      <p:cBhvr>
                                        <p:cTn id="49" dur="770" fill="hold"/>
                                        <p:tgtEl>
                                          <p:spTgt spid="15"/>
                                        </p:tgtEl>
                                        <p:attrNameLst>
                                          <p:attrName>ppt_y</p:attrName>
                                        </p:attrNameLst>
                                      </p:cBhvr>
                                      <p:to>
                                        <p:strVal val="(#ppt_y+0.4)"/>
                                      </p:to>
                                    </p:set>
                                    <p:anim from="(#ppt_y+0.4)" to="(#ppt_y)" calcmode="lin" valueType="num">
                                      <p:cBhvr>
                                        <p:cTn id="50"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P spid="12" grpId="0" animBg="1"/>
      <p:bldP spid="13" grpId="0" animBg="1"/>
      <p:bldP spid="14" grpId="0" animBg="1"/>
      <p:bldP spid="15" grpId="0" bldLvl="0" animBg="1"/>
      <p:bldP spid="16" grpId="0" bldLvl="0" animBg="1"/>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0.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1_1"/>
  <p:tag name="KSO_WM_UNIT_LAYERLEVEL" val="1_1_1"/>
  <p:tag name="KSO_WM_UNIT_VALUE" val="27"/>
  <p:tag name="KSO_WM_UNIT_HIGHLIGHT" val="0"/>
  <p:tag name="KSO_WM_UNIT_COMPATIBLE" val="0"/>
  <p:tag name="KSO_WM_UNIT_ID" val="custom160004_19*m_h_f*1_1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i"/>
  <p:tag name="KSO_WM_UNIT_INDEX" val="1_1"/>
  <p:tag name="KSO_WM_UNIT_ID" val="custom160004_19*m_i*1_1"/>
  <p:tag name="KSO_WM_UNIT_LAYERLEVEL" val="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TEMPLATE_CATEGORY" val="custom"/>
  <p:tag name="KSO_WM_TEMPLATE_INDEX" val="160004"/>
  <p:tag name="KSO_WM_UNIT_TYPE" val="m_h_i"/>
  <p:tag name="KSO_WM_UNIT_INDEX" val="1_2_1"/>
  <p:tag name="KSO_WM_UNIT_ID" val="custom160004_19*m_h_i*1_2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USESOURCEFORMAT_APPLY" val="1"/>
</p:tagLst>
</file>

<file path=ppt/tags/tag13.xml><?xml version="1.0" encoding="utf-8"?>
<p:tagLst xmlns:p="http://schemas.openxmlformats.org/presentationml/2006/main">
  <p:tag name="KSO_WM_TEMPLATE_CATEGORY" val="custom"/>
  <p:tag name="KSO_WM_TEMPLATE_INDEX" val="160004"/>
  <p:tag name="KSO_WM_UNIT_TYPE" val="m_h_i"/>
  <p:tag name="KSO_WM_UNIT_INDEX" val="1_2_2"/>
  <p:tag name="KSO_WM_UNIT_ID" val="custom160004_19*m_h_i*1_2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TEMPLATE_CATEGORY" val="custom"/>
  <p:tag name="KSO_WM_TEMPLATE_INDEX" val="160004"/>
  <p:tag name="KSO_WM_UNIT_TYPE" val="m_h_i"/>
  <p:tag name="KSO_WM_UNIT_INDEX" val="1_4_1"/>
  <p:tag name="KSO_WM_UNIT_ID" val="custom160004_19*m_h_i*1_4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TEMPLATE_CATEGORY" val="custom"/>
  <p:tag name="KSO_WM_TEMPLATE_INDEX" val="160004"/>
  <p:tag name="KSO_WM_UNIT_TYPE" val="m_h_i"/>
  <p:tag name="KSO_WM_UNIT_INDEX" val="1_4_2"/>
  <p:tag name="KSO_WM_UNIT_ID" val="custom160004_19*m_h_i*1_4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TEMPLATE_CATEGORY" val="custom"/>
  <p:tag name="KSO_WM_TEMPLATE_INDEX" val="160004"/>
  <p:tag name="KSO_WM_UNIT_TYPE" val="m_h_i"/>
  <p:tag name="KSO_WM_UNIT_INDEX" val="1_3_1"/>
  <p:tag name="KSO_WM_UNIT_ID" val="custom160004_19*m_h_i*1_3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TEMPLATE_CATEGORY" val="custom"/>
  <p:tag name="KSO_WM_TEMPLATE_INDEX" val="160004"/>
  <p:tag name="KSO_WM_UNIT_TYPE" val="m_h_i"/>
  <p:tag name="KSO_WM_UNIT_INDEX" val="1_3_2"/>
  <p:tag name="KSO_WM_UNIT_ID" val="custom160004_19*m_h_i*1_3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TEMPLATE_CATEGORY" val="custom"/>
  <p:tag name="KSO_WM_TEMPLATE_INDEX" val="160004"/>
  <p:tag name="KSO_WM_UNIT_TYPE" val="m_h_i"/>
  <p:tag name="KSO_WM_UNIT_INDEX" val="1_1_1"/>
  <p:tag name="KSO_WM_UNIT_ID" val="custom160004_19*m_h_i*1_1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19.xml><?xml version="1.0" encoding="utf-8"?>
<p:tagLst xmlns:p="http://schemas.openxmlformats.org/presentationml/2006/main">
  <p:tag name="KSO_WM_TEMPLATE_CATEGORY" val="custom"/>
  <p:tag name="KSO_WM_TEMPLATE_INDEX" val="160004"/>
  <p:tag name="KSO_WM_UNIT_TYPE" val="m_h_i"/>
  <p:tag name="KSO_WM_UNIT_INDEX" val="1_1_2"/>
  <p:tag name="KSO_WM_UNIT_ID" val="custom160004_19*m_h_i*1_1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20.xml><?xml version="1.0" encoding="utf-8"?>
<p:tagLst xmlns:p="http://schemas.openxmlformats.org/presentationml/2006/main">
  <p:tag name="KSO_WM_TEMPLATE_CATEGORY" val="custom"/>
  <p:tag name="KSO_WM_TEMPLATE_INDEX" val="160004"/>
  <p:tag name="KSO_WM_UNIT_TYPE" val="m_h_i"/>
  <p:tag name="KSO_WM_UNIT_INDEX" val="1_5_1"/>
  <p:tag name="KSO_WM_UNIT_ID" val="custom160004_19*m_h_i*1_5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TEMPLATE_CATEGORY" val="custom"/>
  <p:tag name="KSO_WM_TEMPLATE_INDEX" val="160004"/>
  <p:tag name="KSO_WM_UNIT_TYPE" val="m_h_i"/>
  <p:tag name="KSO_WM_UNIT_INDEX" val="1_5_2"/>
  <p:tag name="KSO_WM_UNIT_ID" val="custom160004_19*m_h_i*1_5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5_1"/>
  <p:tag name="KSO_WM_UNIT_LAYERLEVEL" val="1_1_1"/>
  <p:tag name="KSO_WM_UNIT_VALUE" val="6"/>
  <p:tag name="KSO_WM_UNIT_HIGHLIGHT" val="0"/>
  <p:tag name="KSO_WM_UNIT_COMPATIBLE" val="0"/>
  <p:tag name="KSO_WM_UNIT_ID" val="custom160004_19*m_h_a*1_5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custom160004_19*i*1"/>
  <p:tag name="KSO_WM_TEMPLATE_CATEGORY" val="custom"/>
  <p:tag name="KSO_WM_TEMPLATE_INDEX" val="160004"/>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25.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6.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7.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28.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9.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3_1"/>
  <p:tag name="KSO_WM_UNIT_LAYERLEVEL" val="1_1_1"/>
  <p:tag name="KSO_WM_UNIT_VALUE" val="6"/>
  <p:tag name="KSO_WM_UNIT_HIGHLIGHT" val="0"/>
  <p:tag name="KSO_WM_UNIT_COMPATIBLE" val="0"/>
  <p:tag name="KSO_WM_UNIT_ID" val="custom160004_19*m_h_a*1_3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30.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1.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2.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3.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4.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35.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6.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7.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38.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9.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4.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3_1"/>
  <p:tag name="KSO_WM_UNIT_LAYERLEVEL" val="1_1_1"/>
  <p:tag name="KSO_WM_UNIT_VALUE" val="27"/>
  <p:tag name="KSO_WM_UNIT_HIGHLIGHT" val="0"/>
  <p:tag name="KSO_WM_UNIT_COMPATIBLE" val="0"/>
  <p:tag name="KSO_WM_UNIT_ID" val="custom160004_19*m_h_f*1_3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40.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4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4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4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5.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4_1"/>
  <p:tag name="KSO_WM_UNIT_LAYERLEVEL" val="1_1_1"/>
  <p:tag name="KSO_WM_UNIT_VALUE" val="6"/>
  <p:tag name="KSO_WM_UNIT_HIGHLIGHT" val="0"/>
  <p:tag name="KSO_WM_UNIT_COMPATIBLE" val="0"/>
  <p:tag name="KSO_WM_UNIT_ID" val="custom160004_19*m_h_a*1_4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5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5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5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5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5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6.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4_1"/>
  <p:tag name="KSO_WM_UNIT_LAYERLEVEL" val="1_1_1"/>
  <p:tag name="KSO_WM_UNIT_VALUE" val="27"/>
  <p:tag name="KSO_WM_UNIT_HIGHLIGHT" val="0"/>
  <p:tag name="KSO_WM_UNIT_COMPATIBLE" val="0"/>
  <p:tag name="KSO_WM_UNIT_ID" val="custom160004_19*m_h_f*1_4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6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6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6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6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6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7.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2_1"/>
  <p:tag name="KSO_WM_UNIT_LAYERLEVEL" val="1_1_1"/>
  <p:tag name="KSO_WM_UNIT_VALUE" val="6"/>
  <p:tag name="KSO_WM_UNIT_HIGHLIGHT" val="0"/>
  <p:tag name="KSO_WM_UNIT_COMPATIBLE" val="0"/>
  <p:tag name="KSO_WM_UNIT_ID" val="custom160004_19*m_h_a*1_2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7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71.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7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73.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7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76.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7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8.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2_1"/>
  <p:tag name="KSO_WM_UNIT_LAYERLEVEL" val="1_1_1"/>
  <p:tag name="KSO_WM_UNIT_VALUE" val="27"/>
  <p:tag name="KSO_WM_UNIT_HIGHLIGHT" val="0"/>
  <p:tag name="KSO_WM_UNIT_COMPATIBLE" val="0"/>
  <p:tag name="KSO_WM_UNIT_ID" val="custom160004_19*m_h_f*1_2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8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9.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1_1"/>
  <p:tag name="KSO_WM_UNIT_LAYERLEVEL" val="1_1_1"/>
  <p:tag name="KSO_WM_UNIT_VALUE" val="6"/>
  <p:tag name="KSO_WM_UNIT_HIGHLIGHT" val="0"/>
  <p:tag name="KSO_WM_UNIT_COMPATIBLE" val="0"/>
  <p:tag name="KSO_WM_UNIT_ID" val="custom160004_19*m_h_a*1_1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18262</Words>
  <Application>WPS 演示</Application>
  <PresentationFormat>宽屏</PresentationFormat>
  <Paragraphs>557</Paragraphs>
  <Slides>34</Slides>
  <Notes>0</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34</vt:i4>
      </vt:variant>
    </vt:vector>
  </HeadingPairs>
  <TitlesOfParts>
    <vt:vector size="65" baseType="lpstr">
      <vt:lpstr>Arial</vt:lpstr>
      <vt:lpstr>宋体</vt:lpstr>
      <vt:lpstr>Wingdings</vt:lpstr>
      <vt:lpstr>华康娃娃体W5(P)</vt:lpstr>
      <vt:lpstr>Times New Roman</vt:lpstr>
      <vt:lpstr>方正瘦金书_GBK</vt:lpstr>
      <vt:lpstr>Arial</vt:lpstr>
      <vt:lpstr>微软雅黑</vt:lpstr>
      <vt:lpstr>楷体</vt:lpstr>
      <vt:lpstr>华文行楷</vt:lpstr>
      <vt:lpstr>Calibri</vt:lpstr>
      <vt:lpstr>等线</vt:lpstr>
      <vt:lpstr>华康雅宋体W9(P)</vt:lpstr>
      <vt:lpstr>Cambria</vt:lpstr>
      <vt:lpstr>Calibri</vt:lpstr>
      <vt:lpstr>Bodoni MT</vt:lpstr>
      <vt:lpstr>Arial Unicode MS</vt:lpstr>
      <vt:lpstr>等线 Light</vt:lpstr>
      <vt:lpstr>Arial Narrow</vt:lpstr>
      <vt:lpstr>Comic Sans MS Regular</vt:lpstr>
      <vt:lpstr>Comic Sans MS</vt:lpstr>
      <vt:lpstr>Arial Black</vt:lpstr>
      <vt:lpstr>方正粗黑宋简体</vt:lpstr>
      <vt:lpstr>Verdana</vt:lpstr>
      <vt:lpstr>黑体</vt:lpstr>
      <vt:lpstr>Apple Chancery</vt:lpstr>
      <vt:lpstr>Helvetica</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Predict the plot -1</vt:lpstr>
      <vt:lpstr>Predict the plot-2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24147</cp:lastModifiedBy>
  <cp:revision>239</cp:revision>
  <dcterms:created xsi:type="dcterms:W3CDTF">2021-06-06T01:43:00Z</dcterms:created>
  <dcterms:modified xsi:type="dcterms:W3CDTF">2022-05-11T09:13:22Z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2CCB6CF0311A4AEC9EEDFF99E847A362</vt:lpwstr>
  </property>
  <property fmtid="{D5CDD505-2E9C-101B-9397-08002B2CF9AE}" pid="3" name="KSOProductBuildVer">
    <vt:lpwstr>2052-11.8.2.8411</vt:lpwstr>
  </property>
</Properties>
</file>