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328" r:id="rId3"/>
    <p:sldId id="256" r:id="rId4"/>
    <p:sldId id="257" r:id="rId6"/>
    <p:sldId id="280" r:id="rId7"/>
    <p:sldId id="279" r:id="rId8"/>
    <p:sldId id="307" r:id="rId9"/>
    <p:sldId id="281" r:id="rId10"/>
    <p:sldId id="303" r:id="rId11"/>
    <p:sldId id="283" r:id="rId12"/>
    <p:sldId id="285" r:id="rId13"/>
    <p:sldId id="284" r:id="rId14"/>
    <p:sldId id="286" r:id="rId15"/>
    <p:sldId id="287" r:id="rId16"/>
    <p:sldId id="298" r:id="rId17"/>
    <p:sldId id="289" r:id="rId18"/>
    <p:sldId id="291" r:id="rId19"/>
    <p:sldId id="292" r:id="rId20"/>
    <p:sldId id="293" r:id="rId21"/>
    <p:sldId id="306" r:id="rId22"/>
    <p:sldId id="296" r:id="rId23"/>
    <p:sldId id="294" r:id="rId24"/>
    <p:sldId id="297" r:id="rId25"/>
    <p:sldId id="299" r:id="rId26"/>
    <p:sldId id="301" r:id="rId27"/>
    <p:sldId id="304" r:id="rId28"/>
    <p:sldId id="282" r:id="rId29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50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494"/>
    </p:cViewPr>
  </p:sorterViewPr>
  <p:notesViewPr>
    <p:cSldViewPr snapToGrid="0">
      <p:cViewPr varScale="1">
        <p:scale>
          <a:sx n="75" d="100"/>
          <a:sy n="75" d="100"/>
        </p:scale>
        <p:origin x="397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1A1B1E3-ADB1-4F9A-9E22-4F4580A68D41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6B4E418-BDBF-4BD0-9396-5D24AC4114E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0279F17-7BA4-49BC-BB37-7F646CF8D2F0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创建大纲以做好准备：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182880" indent="-182880" rtl="0">
              <a:buFont typeface="+mj-lt"/>
              <a:buAutoNum type="arabicPeriod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t>引入时代 （用途媒体与文本的混合）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  <a:p>
            <a:pPr marL="182880" indent="-182880" rtl="0">
              <a:buFont typeface="+mj-lt"/>
              <a:buAutoNum type="arabicPeriod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t>整理你的文物，勾勒出你所呈现的纪元的生活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  <a:p>
            <a:pPr marL="182880" indent="-182880" rtl="0">
              <a:buFont typeface="+mj-lt"/>
              <a:buAutoNum type="arabicPeriod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t>考虑使用图板来列出图像和观点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  <a:p>
            <a:pPr marL="182880" indent="-182880" rtl="0">
              <a:buFont typeface="+mj-lt"/>
              <a:buAutoNum type="arabicPeriod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t>确保准备一个清晰而全面的演示文稿，展示该纪元的各个方面（人、作业、食物、交通等。还应该包括什么让观众感觉他们已经探访过你的纪元？）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Tahoma" panose="020B0604030504040204" pitchFamily="34" charset="0"/>
            </a:endParaRPr>
          </a:p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 dirty="0"/>
              <a:t>单击以编辑母版副标题样式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EEB2D4D-0EB3-45AD-A72B-720C3A1A1A1A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05C7935-1890-43DF-A41E-E0A7EC97136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65AF05C-23FF-4C71-BFD9-5C5C5EA2A2B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3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3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3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3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0365E24-E7B6-4873-81B2-1D3EC94FBA0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cxnSp>
        <p:nvCxnSpPr>
          <p:cNvPr id="18" name="直接连接符​​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 + 右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 7"/>
          <p:cNvCxnSpPr/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单击以编辑标题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3E0D90-BA4B-4697-9640-A12E74F7BA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​：圆角 10"/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"/>
                      </a14:imgEffect>
                      <a14:imgEffect>
                        <a14:saturation sat="0"/>
                      </a14:imgEffect>
                      <a14:imgEffect>
                        <a14:sharpenSoften amount="64000"/>
                      </a14:imgEffect>
                    </a14:imgLayer>
                  </a14:imgProps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图片占位符 17"/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插入照片或拖放照片</a:t>
            </a:r>
            <a:endParaRPr lang="zh-CN" altLang="en-US" noProof="0"/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 + 右侧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 7"/>
          <p:cNvCxnSpPr/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9A4381D-A1CB-4A58-8FC6-6252D1B3124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A03616-D89F-450D-AE24-0B7A0B3056B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cxnSp>
        <p:nvCxnSpPr>
          <p:cNvPr id="14" name="直接连接​符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04A322A-63E2-43F2-B1A9-00C3648869F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5C28C0-C2A8-4B55-9A80-21624FD0874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 6"/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椭圆形 12"/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椭圆形 14"/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80E79E8-5B68-4142-B6A5-E9604870C40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3" hasCustomPrompt="1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0" name="内容占位符 2"/>
          <p:cNvSpPr>
            <a:spLocks noGrp="1"/>
          </p:cNvSpPr>
          <p:nvPr>
            <p:ph idx="14" hasCustomPrompt="1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2" name="图片占位符 11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插入图标或图片</a:t>
            </a:r>
            <a:endParaRPr lang="zh-CN" altLang="en-US" noProof="0"/>
          </a:p>
        </p:txBody>
      </p:sp>
      <p:sp>
        <p:nvSpPr>
          <p:cNvPr id="14" name="图片占位符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40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/>
            </a:pPr>
            <a:r>
              <a:rPr lang="zh-CN" altLang="en-US" noProof="0"/>
              <a:t>插入图标或图片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400" b="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/>
            </a:pPr>
            <a:r>
              <a:rPr lang="zh-CN" altLang="en-US" noProof="0"/>
              <a:t>插入图标或图片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列 + 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 7"/>
          <p:cNvCxnSpPr/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A8665C4-937A-4820-9E23-CD6256A82A4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​：圆角 10"/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"/>
                      </a14:imgEffect>
                      <a14:imgEffect>
                        <a14:saturation sat="0"/>
                      </a14:imgEffect>
                      <a14:imgEffect>
                        <a14:sharpenSoften amount="64000"/>
                      </a14:imgEffect>
                    </a14:imgLayer>
                  </a14:imgProps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图片占位符 17"/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插入照片或拖放照片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拼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单击标题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6F34CD-EF5C-4179-A467-C182C51E2A6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建筑物图片</a:t>
            </a:r>
            <a:endParaRPr lang="zh-CN" altLang="en-US" noProof="0"/>
          </a:p>
        </p:txBody>
      </p:sp>
      <p:sp>
        <p:nvSpPr>
          <p:cNvPr id="12" name="图片占位符 10"/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/>
            </a:pPr>
            <a:r>
              <a:rPr lang="zh-CN" altLang="en-US" noProof="0"/>
              <a:t> 作业的图片</a:t>
            </a:r>
            <a:endParaRPr lang="zh-CN" altLang="en-US" noProof="0"/>
          </a:p>
        </p:txBody>
      </p:sp>
      <p:sp>
        <p:nvSpPr>
          <p:cNvPr id="13" name="图片占位符 10"/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/>
            </a:pPr>
            <a:r>
              <a:rPr lang="zh-CN" altLang="en-US" noProof="0"/>
              <a:t>交通图片</a:t>
            </a:r>
            <a:endParaRPr lang="zh-CN" altLang="en-US" noProof="0"/>
          </a:p>
        </p:txBody>
      </p:sp>
      <p:sp>
        <p:nvSpPr>
          <p:cNvPr id="14" name="图片占位符 10"/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服装图片</a:t>
            </a:r>
            <a:endParaRPr lang="zh-CN" altLang="en-US" noProof="0"/>
          </a:p>
        </p:txBody>
      </p:sp>
      <p:sp>
        <p:nvSpPr>
          <p:cNvPr id="19" name="图片占位符 10"/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200" i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/>
            </a:pPr>
            <a:r>
              <a:rPr lang="zh-CN" altLang="en-US" noProof="0"/>
              <a:t>捕捉纪元的其他项目的图片</a:t>
            </a:r>
            <a:endParaRPr lang="zh-CN" altLang="en-US" noProof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包括该纪元的标志性图片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  <p:pic>
        <p:nvPicPr>
          <p:cNvPr id="7" name="图片 6" descr="HD-PanelContent-GrommetsCombined.png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HD-PanelContent-GrommetsCombined.png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HD-PanelContent-GrommetsCombined.png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HD-PanelContent-GrommetsCombined.png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+ 右侧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 7"/>
          <p:cNvCxnSpPr/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B3151F-DCE1-4E5A-8655-140632A59FF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​：圆角 10"/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"/>
                      </a14:imgEffect>
                      <a14:imgEffect>
                        <a14:saturation sat="0"/>
                      </a14:imgEffect>
                      <a14:imgEffect>
                        <a14:sharpenSoften amount="64000"/>
                      </a14:imgEffect>
                    </a14:imgLayer>
                  </a14:imgProps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图片占位符 17"/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插入照片或拖放照片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 + 内容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D-PanelContent-GrommetsCombin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单击以编辑标题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9B9F297-C5BC-461F-9D83-8BB59A5C20B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3" hasCustomPrompt="1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US" altLang="zh-CN" noProof="0"/>
              <a:t>XYZ </a:t>
            </a:r>
            <a:r>
              <a:rPr lang="zh-CN" altLang="en-US" noProof="0"/>
              <a:t>一代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7225636-B2B6-4E2D-8BCE-8A65C81A5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zh-CN" altLang="en-US" noProof="0"/>
              <a:t>说明</a:t>
            </a:r>
            <a:endParaRPr lang="zh-CN" altLang="en-US" noProof="0"/>
          </a:p>
        </p:txBody>
      </p:sp>
      <p:sp>
        <p:nvSpPr>
          <p:cNvPr id="9" name="内容占位符 2"/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zh-CN" altLang="en-US" noProof="0"/>
              <a:t>说明</a:t>
            </a:r>
            <a:endParaRPr lang="zh-CN" altLang="en-US" noProof="0"/>
          </a:p>
        </p:txBody>
      </p:sp>
      <p:sp>
        <p:nvSpPr>
          <p:cNvPr id="10" name="内容占位符 2"/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zh-CN" altLang="en-US" noProof="0"/>
              <a:t>说明</a:t>
            </a:r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HD-PanelContent-GrommetsCombined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45348E0-76B9-4991-9318-50B8B3A18B4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0EA680-D336-4FF7-8B7A-9848BB0A1C32}" type="slidenum">
              <a:rPr lang="en-US" altLang="zh-CN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44130" y="4638040"/>
            <a:ext cx="4452620" cy="1441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1223492"/>
            <a:ext cx="4075087" cy="1303867"/>
          </a:xfrm>
        </p:spPr>
        <p:txBody>
          <a:bodyPr/>
          <a:lstStyle/>
          <a:p>
            <a:r>
              <a:rPr lang="zh-CN" altLang="en-US" sz="3200" b="1" dirty="0" smtClean="0"/>
              <a:t>案例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：</a:t>
            </a:r>
            <a:r>
              <a:rPr lang="en-US" altLang="zh-CN" sz="3200" b="1" dirty="0"/>
              <a:t>Do video games teach?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2" y="2527359"/>
            <a:ext cx="3580381" cy="12518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zh-CN" sz="2800" b="1" dirty="0" smtClean="0"/>
              <a:t>读中</a:t>
            </a:r>
            <a:r>
              <a:rPr lang="zh-CN" altLang="en-US" sz="2800" b="1" dirty="0" smtClean="0"/>
              <a:t>：教师</a:t>
            </a:r>
            <a:r>
              <a:rPr lang="zh-CN" altLang="zh-CN" sz="2800" b="1" dirty="0" smtClean="0"/>
              <a:t>逐</a:t>
            </a:r>
            <a:r>
              <a:rPr lang="zh-CN" altLang="zh-CN" sz="2800" b="1" dirty="0"/>
              <a:t>段分析语篇，</a:t>
            </a:r>
            <a:r>
              <a:rPr lang="zh-CN" altLang="zh-CN" sz="2800" b="1" dirty="0" smtClean="0"/>
              <a:t>并</a:t>
            </a:r>
            <a:r>
              <a:rPr lang="zh-CN" altLang="en-US" sz="2800" b="1" dirty="0" smtClean="0"/>
              <a:t>引导学生</a:t>
            </a:r>
            <a:r>
              <a:rPr lang="zh-CN" altLang="zh-CN" sz="2800" b="1" dirty="0" smtClean="0"/>
              <a:t>绘制了信息结构图</a:t>
            </a:r>
            <a:endParaRPr lang="zh-CN" altLang="en-US" sz="2800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89" y="1223492"/>
            <a:ext cx="6151744" cy="402464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86177" y="4047812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 smtClean="0">
                <a:latin typeface="+mn-ea"/>
              </a:rPr>
              <a:t>读后：</a:t>
            </a:r>
            <a:r>
              <a:rPr lang="zh-CN" altLang="zh-CN" sz="2600" b="1" dirty="0">
                <a:latin typeface="+mn-ea"/>
              </a:rPr>
              <a:t>要求学生</a:t>
            </a:r>
            <a:r>
              <a:rPr lang="zh-CN" altLang="zh-CN" sz="2600" b="1" dirty="0" smtClean="0">
                <a:latin typeface="+mn-ea"/>
              </a:rPr>
              <a:t>基于</a:t>
            </a:r>
            <a:r>
              <a:rPr lang="zh-CN" altLang="en-US" sz="2600" b="1" dirty="0" smtClean="0">
                <a:latin typeface="+mn-ea"/>
              </a:rPr>
              <a:t>右</a:t>
            </a:r>
            <a:r>
              <a:rPr lang="zh-CN" altLang="zh-CN" sz="2600" b="1" dirty="0" smtClean="0">
                <a:latin typeface="+mn-ea"/>
              </a:rPr>
              <a:t>图，</a:t>
            </a:r>
            <a:endParaRPr lang="en-US" altLang="zh-CN" sz="2600" b="1" dirty="0" smtClean="0">
              <a:latin typeface="+mn-ea"/>
            </a:endParaRPr>
          </a:p>
          <a:p>
            <a:r>
              <a:rPr lang="zh-CN" altLang="zh-CN" sz="2600" b="1" dirty="0" smtClean="0">
                <a:latin typeface="+mn-ea"/>
              </a:rPr>
              <a:t>对</a:t>
            </a:r>
            <a:r>
              <a:rPr lang="zh-CN" altLang="zh-CN" sz="2600" b="1" dirty="0">
                <a:latin typeface="+mn-ea"/>
              </a:rPr>
              <a:t>他们的父母做一个</a:t>
            </a:r>
            <a:r>
              <a:rPr lang="en-US" altLang="zh-CN" sz="2600" b="1" dirty="0" smtClean="0">
                <a:latin typeface="+mn-ea"/>
              </a:rPr>
              <a:t>TED</a:t>
            </a:r>
            <a:endParaRPr lang="en-US" altLang="zh-CN" sz="2600" b="1" dirty="0" smtClean="0">
              <a:latin typeface="+mn-ea"/>
            </a:endParaRPr>
          </a:p>
          <a:p>
            <a:r>
              <a:rPr lang="zh-CN" altLang="zh-CN" sz="2600" b="1" dirty="0" smtClean="0">
                <a:latin typeface="+mn-ea"/>
              </a:rPr>
              <a:t>演讲</a:t>
            </a:r>
            <a:r>
              <a:rPr lang="zh-CN" altLang="zh-CN" sz="2600" b="1" dirty="0">
                <a:latin typeface="+mn-ea"/>
              </a:rPr>
              <a:t>，介绍语篇的大意。</a:t>
            </a:r>
            <a:endParaRPr lang="zh-CN" altLang="zh-CN" sz="2600" b="1" dirty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1175316"/>
            <a:ext cx="9601196" cy="1303867"/>
          </a:xfrm>
        </p:spPr>
        <p:txBody>
          <a:bodyPr/>
          <a:lstStyle/>
          <a:p>
            <a:r>
              <a:rPr lang="zh-CN" altLang="en-US" b="1" dirty="0" smtClean="0"/>
              <a:t>案例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：</a:t>
            </a:r>
            <a:r>
              <a:rPr lang="en-US" altLang="zh-CN" b="1" dirty="0"/>
              <a:t>Do video games teach?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295402" y="2479183"/>
            <a:ext cx="9664519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       </a:t>
            </a:r>
            <a:r>
              <a:rPr lang="en-US" altLang="zh-CN" sz="2800" b="1" dirty="0" smtClean="0">
                <a:latin typeface="+mn-ea"/>
              </a:rPr>
              <a:t>[</a:t>
            </a:r>
            <a:r>
              <a:rPr lang="zh-CN" altLang="en-US" sz="2800" b="1" dirty="0" smtClean="0">
                <a:latin typeface="+mn-ea"/>
              </a:rPr>
              <a:t>评析</a:t>
            </a:r>
            <a:r>
              <a:rPr lang="en-US" altLang="zh-CN" sz="2800" b="1" dirty="0" smtClean="0">
                <a:latin typeface="+mn-ea"/>
              </a:rPr>
              <a:t>]</a:t>
            </a:r>
            <a:r>
              <a:rPr lang="zh-CN" altLang="en-US" sz="2800" b="1" dirty="0" smtClean="0">
                <a:latin typeface="+mn-ea"/>
              </a:rPr>
              <a:t>教师创设了一个新语境，但本质</a:t>
            </a:r>
            <a:r>
              <a:rPr lang="zh-CN" altLang="zh-CN" sz="2800" b="1" dirty="0" smtClean="0">
                <a:latin typeface="+mn-ea"/>
              </a:rPr>
              <a:t>类</a:t>
            </a:r>
            <a:r>
              <a:rPr lang="zh-CN" altLang="en-US" sz="2800" b="1" dirty="0" smtClean="0">
                <a:latin typeface="+mn-ea"/>
              </a:rPr>
              <a:t>似课文复述，此类的</a:t>
            </a:r>
            <a:r>
              <a:rPr lang="zh-CN" altLang="zh-CN" sz="2800" b="1" dirty="0" smtClean="0">
                <a:latin typeface="+mn-ea"/>
              </a:rPr>
              <a:t>读</a:t>
            </a:r>
            <a:r>
              <a:rPr lang="zh-CN" altLang="zh-CN" sz="2800" b="1" dirty="0">
                <a:latin typeface="+mn-ea"/>
              </a:rPr>
              <a:t>后输出活动有利于教师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检测学生对阅读语</a:t>
            </a:r>
            <a:r>
              <a:rPr lang="zh-CN" altLang="zh-CN" sz="2800" b="1" dirty="0" smtClean="0">
                <a:solidFill>
                  <a:srgbClr val="FF0000"/>
                </a:solidFill>
                <a:latin typeface="+mn-ea"/>
              </a:rPr>
              <a:t>篇的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熟悉程度，及关键信息的掌握程度</a:t>
            </a:r>
            <a:r>
              <a:rPr lang="zh-CN" altLang="zh-CN" sz="2800" b="1" dirty="0">
                <a:latin typeface="+mn-ea"/>
              </a:rPr>
              <a:t>。因为读后</a:t>
            </a:r>
            <a:r>
              <a:rPr lang="zh-CN" altLang="zh-CN" sz="2800" b="1" dirty="0" smtClean="0">
                <a:latin typeface="+mn-ea"/>
              </a:rPr>
              <a:t>活动的</a:t>
            </a:r>
            <a:r>
              <a:rPr lang="zh-CN" altLang="zh-CN" sz="2800" b="1" dirty="0">
                <a:latin typeface="+mn-ea"/>
              </a:rPr>
              <a:t>本质，就是在新的语境中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应用</a:t>
            </a:r>
            <a:r>
              <a:rPr lang="zh-CN" altLang="zh-CN" sz="2800" b="1" dirty="0">
                <a:latin typeface="+mn-ea"/>
              </a:rPr>
              <a:t>相关的语言和内容</a:t>
            </a:r>
            <a:r>
              <a:rPr lang="zh-CN" altLang="zh-CN" sz="2800" b="1" dirty="0" smtClean="0">
                <a:latin typeface="+mn-ea"/>
              </a:rPr>
              <a:t>去</a:t>
            </a:r>
            <a:r>
              <a:rPr lang="zh-CN" altLang="zh-CN" sz="2800" b="1" dirty="0" smtClean="0">
                <a:solidFill>
                  <a:srgbClr val="FF0000"/>
                </a:solidFill>
                <a:latin typeface="+mn-ea"/>
              </a:rPr>
              <a:t>表达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意义、表达思想</a:t>
            </a:r>
            <a:r>
              <a:rPr lang="en-US" altLang="zh-CN" sz="2800" b="1" baseline="30000" dirty="0">
                <a:latin typeface="+mn-ea"/>
              </a:rPr>
              <a:t>[6]</a:t>
            </a:r>
            <a:r>
              <a:rPr lang="zh-CN" altLang="zh-CN" sz="2800" b="1" dirty="0">
                <a:latin typeface="+mn-ea"/>
              </a:rPr>
              <a:t>。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1104482"/>
            <a:ext cx="9601196" cy="1303867"/>
          </a:xfrm>
        </p:spPr>
        <p:txBody>
          <a:bodyPr/>
          <a:lstStyle/>
          <a:p>
            <a: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读后输出应与阅读教学活动保持协同</a:t>
            </a:r>
            <a:endParaRPr lang="zh-CN" altLang="en-US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5402" y="2408349"/>
            <a:ext cx="9601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</a:t>
            </a:r>
            <a:r>
              <a:rPr lang="zh-CN" altLang="zh-CN" sz="2800" b="1" dirty="0" smtClean="0"/>
              <a:t>读</a:t>
            </a:r>
            <a:r>
              <a:rPr lang="zh-CN" altLang="zh-CN" sz="2800" b="1" dirty="0"/>
              <a:t>后输出活动的设计应该与阅读活动的设计连成一体，保持协同一致，即</a:t>
            </a:r>
            <a:r>
              <a:rPr lang="zh-CN" altLang="zh-CN" sz="2800" b="1" dirty="0">
                <a:solidFill>
                  <a:srgbClr val="FF0000"/>
                </a:solidFill>
              </a:rPr>
              <a:t>读后要求输出什么，在阅读输入时就应该有所准备，搭好支架，做好铺垫</a:t>
            </a:r>
            <a:r>
              <a:rPr lang="zh-CN" altLang="zh-CN" sz="2800" b="1" dirty="0"/>
              <a:t>，这样不仅能使阅读活动更有</a:t>
            </a:r>
            <a:r>
              <a:rPr lang="zh-CN" altLang="zh-CN" sz="2800" b="1" dirty="0">
                <a:solidFill>
                  <a:srgbClr val="FF0000"/>
                </a:solidFill>
              </a:rPr>
              <a:t>针对性和指向性</a:t>
            </a:r>
            <a:r>
              <a:rPr lang="zh-CN" altLang="zh-CN" sz="2800" b="1" dirty="0"/>
              <a:t>，让阅读语篇成为学生学习语言和模仿运用的最佳材料，而且能使学生在读后输出活动中减少心理压力，更加有效地完成读后输出。</a:t>
            </a:r>
            <a:endParaRPr lang="zh-CN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1085163"/>
            <a:ext cx="9754671" cy="1303867"/>
          </a:xfrm>
        </p:spPr>
        <p:txBody>
          <a:bodyPr/>
          <a:lstStyle/>
          <a:p>
            <a: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与阅读活动保持协同性的读后输出活动</a:t>
            </a:r>
            <a:endParaRPr lang="zh-CN" altLang="en-US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88600" y="2570623"/>
            <a:ext cx="4509924" cy="34927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zh-CN" sz="2800" b="1" dirty="0"/>
              <a:t>仿照</a:t>
            </a:r>
            <a:r>
              <a:rPr lang="zh-CN" altLang="zh-CN" sz="2800" b="1" dirty="0" smtClean="0"/>
              <a:t>文本结构</a:t>
            </a:r>
            <a:r>
              <a:rPr lang="zh-CN" altLang="zh-CN" sz="2800" b="1" dirty="0"/>
              <a:t>进行</a:t>
            </a:r>
            <a:r>
              <a:rPr lang="zh-CN" altLang="zh-CN" sz="2800" b="1" dirty="0" smtClean="0"/>
              <a:t>写作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zh-CN" sz="2600" b="1" dirty="0" smtClean="0"/>
              <a:t>文本</a:t>
            </a:r>
            <a:r>
              <a:rPr lang="zh-CN" altLang="zh-CN" sz="2600" b="1" dirty="0"/>
              <a:t>的结构是作者为表现主旨而对写作材料进行精心构思安排的结果，是文章部分与部分、部分与整体之间的内在联系和外部形势的统一，是行文思路的具体体现</a:t>
            </a:r>
            <a:r>
              <a:rPr lang="en-US" altLang="zh-CN" sz="2600" b="1" baseline="30000" dirty="0"/>
              <a:t>[8]</a:t>
            </a:r>
            <a:r>
              <a:rPr lang="zh-CN" altLang="zh-CN" sz="2600" b="1" dirty="0" smtClean="0"/>
              <a:t>。</a:t>
            </a:r>
            <a:r>
              <a:rPr lang="zh-CN" altLang="en-US" sz="2600" b="1" dirty="0" smtClean="0"/>
              <a:t>模仿段落或篇章的结构进</a:t>
            </a:r>
            <a:endParaRPr lang="en-US" altLang="zh-CN" sz="2600" b="1" dirty="0" smtClean="0"/>
          </a:p>
          <a:p>
            <a:pPr marL="0" indent="0">
              <a:buNone/>
            </a:pPr>
            <a:r>
              <a:rPr lang="zh-CN" altLang="en-US" sz="2600" b="1" dirty="0" smtClean="0"/>
              <a:t>行写作，</a:t>
            </a:r>
            <a:r>
              <a:rPr lang="zh-CN" altLang="zh-CN" sz="2600" b="1" dirty="0"/>
              <a:t>能真正做到思路清晰、行文流畅。</a:t>
            </a:r>
            <a:endParaRPr lang="zh-CN" altLang="en-US" sz="2600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77558" y="2560319"/>
            <a:ext cx="4419040" cy="350305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zh-CN" sz="2800" b="1" dirty="0"/>
              <a:t>开展话题</a:t>
            </a:r>
            <a:r>
              <a:rPr lang="zh-CN" altLang="zh-CN" sz="2800" b="1" dirty="0" smtClean="0"/>
              <a:t>写作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600" b="1" dirty="0"/>
              <a:t>对中心话题进行</a:t>
            </a:r>
            <a:r>
              <a:rPr lang="zh-CN" altLang="en-US" sz="2600" b="1" dirty="0" smtClean="0"/>
              <a:t>探讨的</a:t>
            </a:r>
            <a:r>
              <a:rPr lang="zh-CN" altLang="zh-CN" sz="2600" b="1" dirty="0" smtClean="0"/>
              <a:t>话题</a:t>
            </a:r>
            <a:r>
              <a:rPr lang="zh-CN" altLang="zh-CN" sz="2600" b="1" dirty="0"/>
              <a:t>写作需要学生尝试使用语篇中的话题词汇，促进学生的语言输出。</a:t>
            </a:r>
            <a:endParaRPr lang="zh-CN" altLang="zh-CN" sz="2600" b="1" dirty="0"/>
          </a:p>
          <a:p>
            <a:pPr marL="0" indent="0" algn="ctr"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 build="p"/>
      <p:bldP spid="4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联系 3"/>
          <p:cNvSpPr/>
          <p:nvPr/>
        </p:nvSpPr>
        <p:spPr>
          <a:xfrm>
            <a:off x="1429555" y="2794715"/>
            <a:ext cx="1481070" cy="1455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Para1</a:t>
            </a:r>
            <a:r>
              <a:rPr lang="zh-CN" altLang="en-US" b="1" dirty="0" smtClean="0"/>
              <a:t>：问题引入</a:t>
            </a:r>
            <a:r>
              <a:rPr lang="en-US" altLang="zh-CN" b="1" dirty="0" smtClean="0"/>
              <a:t>+</a:t>
            </a:r>
            <a:r>
              <a:rPr lang="zh-CN" altLang="en-US" b="1" dirty="0" smtClean="0"/>
              <a:t>第一个原因</a:t>
            </a:r>
            <a:endParaRPr lang="zh-CN" altLang="en-US" b="1" dirty="0"/>
          </a:p>
        </p:txBody>
      </p:sp>
      <p:sp>
        <p:nvSpPr>
          <p:cNvPr id="5" name="右箭头 4"/>
          <p:cNvSpPr/>
          <p:nvPr/>
        </p:nvSpPr>
        <p:spPr>
          <a:xfrm>
            <a:off x="3078051" y="3309870"/>
            <a:ext cx="489397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联系 5"/>
          <p:cNvSpPr/>
          <p:nvPr/>
        </p:nvSpPr>
        <p:spPr>
          <a:xfrm>
            <a:off x="3789976" y="2788273"/>
            <a:ext cx="1481070" cy="1455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Para2</a:t>
            </a:r>
            <a:r>
              <a:rPr lang="zh-CN" altLang="en-US" sz="2000" b="1" dirty="0" smtClean="0"/>
              <a:t>：第二个原因</a:t>
            </a:r>
            <a:endParaRPr lang="zh-CN" altLang="en-US" sz="2000" b="1" dirty="0"/>
          </a:p>
        </p:txBody>
      </p:sp>
      <p:sp>
        <p:nvSpPr>
          <p:cNvPr id="7" name="流程图: 联系 6"/>
          <p:cNvSpPr/>
          <p:nvPr/>
        </p:nvSpPr>
        <p:spPr>
          <a:xfrm>
            <a:off x="6150397" y="2788272"/>
            <a:ext cx="1481070" cy="1455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Para3</a:t>
            </a:r>
            <a:r>
              <a:rPr lang="zh-CN" altLang="en-US" sz="2000" b="1" dirty="0" smtClean="0"/>
              <a:t>：第三个原因</a:t>
            </a:r>
            <a:endParaRPr lang="zh-CN" altLang="en-US" sz="2000" b="1" dirty="0"/>
          </a:p>
        </p:txBody>
      </p:sp>
      <p:sp>
        <p:nvSpPr>
          <p:cNvPr id="8" name="流程图: 联系 7"/>
          <p:cNvSpPr/>
          <p:nvPr/>
        </p:nvSpPr>
        <p:spPr>
          <a:xfrm>
            <a:off x="8663188" y="2788272"/>
            <a:ext cx="1472485" cy="1455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Para4</a:t>
            </a:r>
            <a:r>
              <a:rPr lang="zh-CN" altLang="en-US" sz="2400" b="1" dirty="0" smtClean="0"/>
              <a:t>：总结</a:t>
            </a:r>
            <a:endParaRPr lang="zh-CN" altLang="en-US" sz="2400" b="1" dirty="0"/>
          </a:p>
        </p:txBody>
      </p:sp>
      <p:sp>
        <p:nvSpPr>
          <p:cNvPr id="9" name="右箭头 8"/>
          <p:cNvSpPr/>
          <p:nvPr/>
        </p:nvSpPr>
        <p:spPr>
          <a:xfrm>
            <a:off x="5440265" y="3274448"/>
            <a:ext cx="489397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7852202" y="3213272"/>
            <a:ext cx="489397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72831" y="4724202"/>
            <a:ext cx="102354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/>
              <a:t>读</a:t>
            </a:r>
            <a:r>
              <a:rPr lang="zh-CN" altLang="zh-CN" sz="2800" b="1" dirty="0" smtClean="0"/>
              <a:t>后</a:t>
            </a:r>
            <a:r>
              <a:rPr lang="zh-CN" altLang="en-US" sz="2800" b="1" dirty="0" smtClean="0"/>
              <a:t>：</a:t>
            </a:r>
            <a:r>
              <a:rPr lang="zh-CN" altLang="zh-CN" sz="2800" b="1" dirty="0"/>
              <a:t>模仿第一段的结构，仿写一个段落：</a:t>
            </a:r>
            <a:r>
              <a:rPr lang="en-US" altLang="zh-CN" sz="2800" b="1" dirty="0"/>
              <a:t>Why do we </a:t>
            </a:r>
            <a:r>
              <a:rPr lang="en-US" altLang="zh-CN" sz="2800" b="1" u="sng" dirty="0">
                <a:solidFill>
                  <a:srgbClr val="FF0000"/>
                </a:solidFill>
              </a:rPr>
              <a:t>cry</a:t>
            </a:r>
            <a:r>
              <a:rPr lang="en-US" altLang="zh-CN" sz="2800" b="1" dirty="0"/>
              <a:t>? </a:t>
            </a:r>
            <a:endParaRPr lang="en-US" altLang="zh-CN" sz="2800" b="1" dirty="0" smtClean="0"/>
          </a:p>
          <a:p>
            <a:r>
              <a:rPr lang="zh-CN" altLang="zh-CN" sz="2800" b="1" dirty="0" smtClean="0"/>
              <a:t>要求</a:t>
            </a:r>
            <a:r>
              <a:rPr lang="zh-CN" altLang="zh-CN" sz="2800" b="1" dirty="0"/>
              <a:t>有三点：</a:t>
            </a:r>
            <a:r>
              <a:rPr lang="en-US" altLang="zh-CN" sz="2800" b="1" dirty="0"/>
              <a:t>1. Get readers interested. 2. Give one reason. 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3</a:t>
            </a:r>
            <a:r>
              <a:rPr lang="en-US" altLang="zh-CN" sz="2800" b="1" dirty="0"/>
              <a:t>. Give one example</a:t>
            </a:r>
            <a:r>
              <a:rPr lang="en-US" altLang="zh-CN" sz="2800" b="1" dirty="0" smtClean="0"/>
              <a:t>.</a:t>
            </a:r>
            <a:endParaRPr lang="en-US" altLang="zh-CN" sz="2800" b="1" kern="100" dirty="0" smtClean="0"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9611" y="2078311"/>
            <a:ext cx="23391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语篇结构分析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570499" y="87177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 smtClean="0"/>
              <a:t>案例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Why do we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laugh</a:t>
            </a:r>
            <a:r>
              <a:rPr lang="en-US" altLang="zh-CN" b="1" dirty="0" smtClean="0"/>
              <a:t>?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9492" y="1143118"/>
            <a:ext cx="9601196" cy="1303867"/>
          </a:xfrm>
        </p:spPr>
        <p:txBody>
          <a:bodyPr/>
          <a:lstStyle/>
          <a:p>
            <a:r>
              <a:rPr lang="zh-CN" altLang="en-US" b="1" dirty="0"/>
              <a:t>案例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Why do we laugh?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295402" y="2446985"/>
            <a:ext cx="9601196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    [</a:t>
            </a:r>
            <a:r>
              <a:rPr lang="zh-CN" altLang="en-US" sz="2800" b="1" dirty="0" smtClean="0"/>
              <a:t>评析</a:t>
            </a:r>
            <a:r>
              <a:rPr lang="en-US" altLang="zh-CN" sz="2800" b="1" dirty="0" smtClean="0"/>
              <a:t>]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阅读</a:t>
            </a:r>
            <a:r>
              <a:rPr lang="zh-CN" altLang="zh-CN" sz="2800" b="1" dirty="0">
                <a:solidFill>
                  <a:srgbClr val="FF0000"/>
                </a:solidFill>
              </a:rPr>
              <a:t>时分析</a:t>
            </a:r>
            <a:r>
              <a:rPr lang="zh-CN" altLang="zh-CN" sz="2800" b="1" dirty="0"/>
              <a:t>语篇和段落的</a:t>
            </a:r>
            <a:r>
              <a:rPr lang="zh-CN" altLang="zh-CN" sz="2800" b="1" dirty="0">
                <a:solidFill>
                  <a:srgbClr val="FF0000"/>
                </a:solidFill>
              </a:rPr>
              <a:t>结构</a:t>
            </a:r>
            <a:r>
              <a:rPr lang="zh-CN" altLang="zh-CN" sz="2800" b="1" dirty="0"/>
              <a:t>，在</a:t>
            </a:r>
            <a:r>
              <a:rPr lang="zh-CN" altLang="zh-CN" sz="2800" b="1" dirty="0">
                <a:solidFill>
                  <a:srgbClr val="FF0000"/>
                </a:solidFill>
              </a:rPr>
              <a:t>读后输出</a:t>
            </a:r>
            <a:r>
              <a:rPr lang="zh-CN" altLang="zh-CN" sz="2800" b="1" dirty="0"/>
              <a:t>活动中要求学生</a:t>
            </a:r>
            <a:r>
              <a:rPr lang="zh-CN" altLang="zh-CN" sz="2800" b="1" dirty="0">
                <a:solidFill>
                  <a:srgbClr val="FF0000"/>
                </a:solidFill>
              </a:rPr>
              <a:t>模仿写作</a:t>
            </a:r>
            <a:r>
              <a:rPr lang="zh-CN" altLang="zh-CN" sz="2800" b="1" dirty="0"/>
              <a:t>，这种设计保证了读后输出活动与阅读活动的协同</a:t>
            </a:r>
            <a:r>
              <a:rPr lang="zh-CN" altLang="zh-CN" sz="2800" b="1" dirty="0" smtClean="0"/>
              <a:t>一致。</a:t>
            </a:r>
            <a:r>
              <a:rPr lang="zh-CN" altLang="zh-CN" sz="2800" b="1" dirty="0"/>
              <a:t>学生可以以文本为范本，进行模仿。由于已经</a:t>
            </a:r>
            <a:r>
              <a:rPr lang="zh-CN" altLang="zh-CN" sz="2800" b="1" dirty="0">
                <a:solidFill>
                  <a:srgbClr val="FF0000"/>
                </a:solidFill>
              </a:rPr>
              <a:t>搭好了写作的支架，降低了写作的难度</a:t>
            </a:r>
            <a:r>
              <a:rPr lang="zh-CN" altLang="zh-CN" sz="2800" b="1" dirty="0"/>
              <a:t>，能有效地</a:t>
            </a:r>
            <a:r>
              <a:rPr lang="zh-CN" altLang="zh-CN" sz="2800" b="1" dirty="0">
                <a:solidFill>
                  <a:srgbClr val="FF0000"/>
                </a:solidFill>
              </a:rPr>
              <a:t>缓解</a:t>
            </a:r>
            <a:r>
              <a:rPr lang="zh-CN" altLang="zh-CN" sz="2800" b="1" dirty="0"/>
              <a:t>学生写作时的</a:t>
            </a:r>
            <a:r>
              <a:rPr lang="zh-CN" altLang="zh-CN" sz="2800" b="1" dirty="0">
                <a:solidFill>
                  <a:srgbClr val="FF0000"/>
                </a:solidFill>
              </a:rPr>
              <a:t>焦虑情绪</a:t>
            </a:r>
            <a:r>
              <a:rPr lang="zh-CN" altLang="zh-CN" sz="2800" b="1" dirty="0"/>
              <a:t>。</a:t>
            </a:r>
            <a:endParaRPr lang="zh-CN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068947" y="530780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 smtClean="0"/>
              <a:t>案例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Why do we laugh?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901522" y="1285745"/>
            <a:ext cx="10315978" cy="5078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读前：</a:t>
            </a:r>
            <a:r>
              <a:rPr lang="zh-CN" altLang="zh-CN" sz="2400" b="1" dirty="0" smtClean="0"/>
              <a:t>婴儿</a:t>
            </a:r>
            <a:r>
              <a:rPr lang="zh-CN" altLang="zh-CN" sz="2400" b="1" dirty="0"/>
              <a:t>大笑的视频导入</a:t>
            </a:r>
            <a:r>
              <a:rPr lang="zh-CN" altLang="zh-CN" sz="2400" b="1" dirty="0" smtClean="0"/>
              <a:t>，要求</a:t>
            </a:r>
            <a:r>
              <a:rPr lang="zh-CN" altLang="zh-CN" sz="2400" b="1" dirty="0"/>
              <a:t>学生关注语</a:t>
            </a:r>
            <a:r>
              <a:rPr lang="zh-CN" altLang="zh-CN" sz="2400" b="1" dirty="0" smtClean="0"/>
              <a:t>篇体裁</a:t>
            </a:r>
            <a:r>
              <a:rPr lang="zh-CN" altLang="zh-CN" sz="2400" b="1" dirty="0"/>
              <a:t>和</a:t>
            </a:r>
            <a:r>
              <a:rPr lang="zh-CN" altLang="zh-CN" sz="2400" b="1" dirty="0" smtClean="0"/>
              <a:t>结构，解释文体：</a:t>
            </a:r>
            <a:r>
              <a:rPr lang="en-US" altLang="zh-CN" sz="2400" b="1" dirty="0"/>
              <a:t>Explain a phenomenon or objective things by using examples, facts, lists </a:t>
            </a:r>
            <a:r>
              <a:rPr lang="en-US" altLang="zh-CN" sz="2400" b="1" dirty="0" err="1"/>
              <a:t>ect</a:t>
            </a:r>
            <a:r>
              <a:rPr lang="en-US" altLang="zh-CN" sz="2400" b="1" dirty="0"/>
              <a:t>. instead of opinions. 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读中</a:t>
            </a:r>
            <a:r>
              <a:rPr lang="zh-CN" altLang="en-US" sz="2400" b="1" dirty="0"/>
              <a:t>：</a:t>
            </a:r>
            <a:r>
              <a:rPr lang="zh-CN" altLang="zh-CN" sz="2400" b="1" dirty="0" smtClean="0"/>
              <a:t>阅读</a:t>
            </a:r>
            <a:r>
              <a:rPr lang="zh-CN" altLang="zh-CN" sz="2400" b="1" dirty="0"/>
              <a:t>第一段时，提醒学生</a:t>
            </a:r>
            <a:r>
              <a:rPr lang="zh-CN" altLang="zh-CN" sz="2400" b="1" dirty="0" smtClean="0"/>
              <a:t>关注举例</a:t>
            </a:r>
            <a:r>
              <a:rPr lang="zh-CN" altLang="zh-CN" sz="2400" b="1" dirty="0"/>
              <a:t>的方式，如采用</a:t>
            </a:r>
            <a:r>
              <a:rPr lang="en-US" altLang="zh-CN" sz="2400" b="1" dirty="0"/>
              <a:t>for example, in addition, take… as an example</a:t>
            </a:r>
            <a:r>
              <a:rPr lang="zh-CN" altLang="zh-CN" sz="2400" b="1" dirty="0"/>
              <a:t>等短语</a:t>
            </a:r>
            <a:r>
              <a:rPr lang="zh-CN" altLang="zh-CN" sz="2400" b="1" dirty="0" smtClean="0"/>
              <a:t>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读</a:t>
            </a:r>
            <a:r>
              <a:rPr lang="zh-CN" altLang="en-US" sz="2400" b="1" dirty="0" smtClean="0"/>
              <a:t>后：</a:t>
            </a:r>
            <a:r>
              <a:rPr lang="zh-CN" altLang="zh-CN" sz="2400" b="1" dirty="0"/>
              <a:t>要求学生选择一个原因，然后以语篇中学到的举例方式来支持这个</a:t>
            </a:r>
            <a:r>
              <a:rPr lang="zh-CN" altLang="zh-CN" sz="2400" b="1" dirty="0" smtClean="0"/>
              <a:t>原因</a:t>
            </a:r>
            <a:r>
              <a:rPr lang="zh-CN" altLang="en-US" sz="2400" b="1" dirty="0" smtClean="0"/>
              <a:t>。如：</a:t>
            </a:r>
            <a:r>
              <a:rPr lang="en-US" altLang="zh-CN" sz="2400" b="1" dirty="0" smtClean="0"/>
              <a:t>Let’s </a:t>
            </a:r>
            <a:r>
              <a:rPr lang="en-US" altLang="zh-CN" sz="2400" b="1" dirty="0"/>
              <a:t>talk</a:t>
            </a:r>
            <a:r>
              <a:rPr lang="zh-CN" altLang="zh-CN" sz="2400" b="1" dirty="0"/>
              <a:t>！</a:t>
            </a:r>
            <a:r>
              <a:rPr lang="en-US" altLang="zh-CN" sz="2400" b="1" dirty="0"/>
              <a:t>Choose an impressive reason and offer your OWN examples to support it. You may begin your examples with “for example, as an example” etc.</a:t>
            </a:r>
            <a:endParaRPr lang="zh-CN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95402" y="1347627"/>
            <a:ext cx="9601196" cy="1303867"/>
          </a:xfrm>
        </p:spPr>
        <p:txBody>
          <a:bodyPr/>
          <a:lstStyle/>
          <a:p>
            <a:r>
              <a:rPr lang="zh-CN" altLang="en-US" b="1" dirty="0"/>
              <a:t>案例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Why do we laugh?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385554" y="2432553"/>
            <a:ext cx="960119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    [</a:t>
            </a:r>
            <a:r>
              <a:rPr lang="zh-CN" altLang="zh-CN" sz="2800" b="1" dirty="0"/>
              <a:t>评析</a:t>
            </a:r>
            <a:r>
              <a:rPr lang="en-US" altLang="zh-CN" sz="2800" b="1" dirty="0" smtClean="0"/>
              <a:t>]</a:t>
            </a:r>
            <a:r>
              <a:rPr lang="zh-CN" altLang="zh-CN" sz="2800" b="1" dirty="0" smtClean="0"/>
              <a:t>教师</a:t>
            </a:r>
            <a:r>
              <a:rPr lang="zh-CN" altLang="zh-CN" sz="2800" b="1" dirty="0"/>
              <a:t>在语言输入环节</a:t>
            </a:r>
            <a:r>
              <a:rPr lang="zh-CN" altLang="zh-CN" sz="2800" b="1" dirty="0">
                <a:solidFill>
                  <a:srgbClr val="FF0000"/>
                </a:solidFill>
              </a:rPr>
              <a:t>侧重引导</a:t>
            </a:r>
            <a:r>
              <a:rPr lang="zh-CN" altLang="zh-CN" sz="2800" b="1" dirty="0"/>
              <a:t>学生关注说明文的</a:t>
            </a:r>
            <a:r>
              <a:rPr lang="zh-CN" altLang="zh-CN" sz="2800" b="1" dirty="0">
                <a:solidFill>
                  <a:srgbClr val="FF0000"/>
                </a:solidFill>
              </a:rPr>
              <a:t>文体结构及文体特点，如例证</a:t>
            </a:r>
            <a:r>
              <a:rPr lang="zh-CN" altLang="zh-CN" sz="2800" b="1" dirty="0"/>
              <a:t>。在读后输出活动中，教师要求学生</a:t>
            </a:r>
            <a:r>
              <a:rPr lang="zh-CN" altLang="zh-CN" sz="2800" b="1" dirty="0">
                <a:solidFill>
                  <a:srgbClr val="FF0000"/>
                </a:solidFill>
              </a:rPr>
              <a:t>将例证这一特点用于口语交际</a:t>
            </a:r>
            <a:r>
              <a:rPr lang="zh-CN" altLang="zh-CN" sz="2800" b="1" dirty="0" smtClean="0"/>
              <a:t>。体现</a:t>
            </a:r>
            <a:r>
              <a:rPr lang="zh-CN" altLang="zh-CN" sz="2800" b="1" dirty="0"/>
              <a:t>了读后输出活动与阅读活动保持协同一致，步调统一的原则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95402" y="1347627"/>
            <a:ext cx="9601196" cy="1303867"/>
          </a:xfrm>
        </p:spPr>
        <p:txBody>
          <a:bodyPr/>
          <a:lstStyle/>
          <a:p>
            <a: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读后输出应充分拓展学生的思维能力</a:t>
            </a:r>
            <a:endParaRPr lang="zh-CN" altLang="zh-CN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2783" y="2496789"/>
            <a:ext cx="98464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dirty="0" smtClean="0"/>
              <a:t>    </a:t>
            </a:r>
            <a:r>
              <a:rPr lang="zh-CN" altLang="zh-CN" sz="2400" b="1" dirty="0" smtClean="0"/>
              <a:t>在</a:t>
            </a:r>
            <a:r>
              <a:rPr lang="zh-CN" altLang="zh-CN" sz="2400" b="1" dirty="0"/>
              <a:t>设计读后输出活动时，教师要</a:t>
            </a:r>
            <a:r>
              <a:rPr lang="en-US" altLang="zh-CN" sz="2400" b="1" dirty="0"/>
              <a:t>“</a:t>
            </a:r>
            <a:r>
              <a:rPr lang="zh-CN" altLang="zh-CN" sz="2400" b="1" dirty="0">
                <a:solidFill>
                  <a:srgbClr val="FF0000"/>
                </a:solidFill>
              </a:rPr>
              <a:t>创设情境与活动，营造认知冲突，激发思维欲望</a:t>
            </a:r>
            <a:r>
              <a:rPr lang="zh-CN" altLang="zh-CN" sz="2400" b="1" dirty="0"/>
              <a:t>，鼓励学生</a:t>
            </a:r>
            <a:r>
              <a:rPr lang="zh-CN" altLang="zh-CN" sz="2400" b="1" dirty="0">
                <a:solidFill>
                  <a:srgbClr val="FF0000"/>
                </a:solidFill>
              </a:rPr>
              <a:t>将已有的经验与新的知识经验相联系</a:t>
            </a:r>
            <a:r>
              <a:rPr lang="zh-CN" altLang="zh-CN" sz="2400" b="1" dirty="0"/>
              <a:t>，自主完成</a:t>
            </a:r>
            <a:r>
              <a:rPr lang="zh-CN" altLang="zh-CN" sz="2400" b="1" dirty="0">
                <a:solidFill>
                  <a:srgbClr val="FF0000"/>
                </a:solidFill>
              </a:rPr>
              <a:t>同化或顺应的认知过程</a:t>
            </a:r>
            <a:r>
              <a:rPr lang="en-US" altLang="zh-CN" sz="2400" b="1" dirty="0"/>
              <a:t>”</a:t>
            </a:r>
            <a:r>
              <a:rPr lang="en-US" altLang="zh-CN" sz="2400" b="1" baseline="30000" dirty="0"/>
              <a:t>[9]</a:t>
            </a:r>
            <a:r>
              <a:rPr lang="zh-CN" altLang="zh-CN" sz="2400" b="1" dirty="0"/>
              <a:t>。读后活动阶段的目的有两个，一是根据阅读内容所进行的各种思维活动，二是鼓励学生将所阅读的内容与自己的经历、知识、兴趣和观点相联系</a:t>
            </a:r>
            <a:r>
              <a:rPr lang="en-US" altLang="zh-CN" sz="2400" b="1" baseline="30000" dirty="0"/>
              <a:t>[10]</a:t>
            </a:r>
            <a:r>
              <a:rPr lang="zh-CN" altLang="zh-CN" sz="2400" b="1" dirty="0"/>
              <a:t>，读后输出活动需要在原语篇主题的基础上进行一定的延伸探究，</a:t>
            </a:r>
            <a:r>
              <a:rPr lang="zh-CN" altLang="zh-CN" sz="2400" b="1" dirty="0">
                <a:solidFill>
                  <a:srgbClr val="FF0000"/>
                </a:solidFill>
              </a:rPr>
              <a:t>基于语篇又超越语篇</a:t>
            </a:r>
            <a:r>
              <a:rPr lang="zh-CN" altLang="zh-CN" sz="2400" b="1" dirty="0"/>
              <a:t>。</a:t>
            </a:r>
            <a:endParaRPr lang="zh-CN" altLang="zh-CN" sz="2400" b="1" kern="100" dirty="0"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95402" y="1347627"/>
            <a:ext cx="9601196" cy="1303867"/>
          </a:xfrm>
        </p:spPr>
        <p:txBody>
          <a:bodyPr/>
          <a:lstStyle/>
          <a:p>
            <a: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读后输出应充分拓展学生的思维能力</a:t>
            </a:r>
            <a:endParaRPr lang="zh-CN" altLang="zh-CN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2783" y="2496789"/>
            <a:ext cx="9846433" cy="113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400" dirty="0" smtClean="0"/>
              <a:t>    </a:t>
            </a:r>
            <a:r>
              <a:rPr lang="zh-CN" altLang="zh-CN" sz="2400" b="1" dirty="0" smtClean="0"/>
              <a:t>对</a:t>
            </a:r>
            <a:r>
              <a:rPr lang="zh-CN" altLang="zh-CN" sz="2400" b="1" dirty="0">
                <a:solidFill>
                  <a:srgbClr val="FF0000"/>
                </a:solidFill>
              </a:rPr>
              <a:t>主题意义由浅入深的理解和探究</a:t>
            </a:r>
            <a:r>
              <a:rPr lang="zh-CN" altLang="zh-CN" sz="2400" b="1" dirty="0"/>
              <a:t>过程有助于学生形成</a:t>
            </a:r>
            <a:r>
              <a:rPr lang="zh-CN" altLang="zh-CN" sz="2400" b="1" dirty="0">
                <a:solidFill>
                  <a:srgbClr val="FF0000"/>
                </a:solidFill>
              </a:rPr>
              <a:t>系统思维</a:t>
            </a:r>
            <a:r>
              <a:rPr lang="zh-CN" altLang="zh-CN" sz="2400" b="1" dirty="0"/>
              <a:t>和</a:t>
            </a:r>
            <a:r>
              <a:rPr lang="zh-CN" altLang="zh-CN" sz="2400" b="1" dirty="0">
                <a:solidFill>
                  <a:srgbClr val="FF0000"/>
                </a:solidFill>
              </a:rPr>
              <a:t>积极正向的人生观、价值观</a:t>
            </a:r>
            <a:r>
              <a:rPr lang="zh-CN" altLang="zh-CN" sz="2400" b="1" dirty="0"/>
              <a:t>以及</a:t>
            </a:r>
            <a:r>
              <a:rPr lang="zh-CN" altLang="zh-CN" sz="2400" b="1" dirty="0">
                <a:solidFill>
                  <a:srgbClr val="FF0000"/>
                </a:solidFill>
              </a:rPr>
              <a:t>行为能力</a:t>
            </a:r>
            <a:r>
              <a:rPr lang="zh-CN" altLang="zh-CN" sz="2400" b="1" dirty="0"/>
              <a:t>，能够促进学生的全面成长</a:t>
            </a:r>
            <a:r>
              <a:rPr lang="en-US" altLang="zh-CN" sz="2400" b="1" baseline="30000" dirty="0"/>
              <a:t>[11]</a:t>
            </a:r>
            <a:r>
              <a:rPr lang="zh-CN" altLang="zh-CN" sz="2400" b="1" dirty="0" smtClean="0"/>
              <a:t>。</a:t>
            </a:r>
            <a:endParaRPr lang="zh-CN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sz="4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高中英语读后输出活动的设计原则</a:t>
            </a:r>
            <a:endParaRPr lang="zh-CN" altLang="en-US" sz="4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82550" y="3618960"/>
            <a:ext cx="6815669" cy="1320802"/>
          </a:xfrm>
        </p:spPr>
        <p:txBody>
          <a:bodyPr rtlCol="0"/>
          <a:lstStyle/>
          <a:p>
            <a:pPr rtl="0"/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浙江省湖州市第二中学 周萍</a:t>
            </a:r>
            <a:endPara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拓展学生的思维</a:t>
            </a:r>
            <a:r>
              <a:rPr lang="zh-CN" altLang="zh-CN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能力</a:t>
            </a:r>
            <a:r>
              <a:rPr lang="zh-CN" altLang="en-US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的输出活动</a:t>
            </a:r>
            <a:endParaRPr lang="zh-CN" altLang="en-US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3"/>
          </p:nvPr>
        </p:nvSpPr>
        <p:spPr>
          <a:xfrm>
            <a:off x="1306430" y="3852417"/>
            <a:ext cx="3109174" cy="14802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latin typeface="+mn-ea"/>
                <a:ea typeface="+mn-ea"/>
              </a:rPr>
              <a:t>话题讨论</a:t>
            </a:r>
            <a:endParaRPr lang="zh-CN" altLang="zh-CN" sz="3200" b="1" dirty="0">
              <a:latin typeface="+mn-ea"/>
              <a:ea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4"/>
          </p:nvPr>
        </p:nvSpPr>
        <p:spPr>
          <a:xfrm>
            <a:off x="4619999" y="3864479"/>
            <a:ext cx="3120203" cy="1480253"/>
          </a:xfrm>
        </p:spPr>
        <p:txBody>
          <a:bodyPr/>
          <a:lstStyle/>
          <a:p>
            <a:r>
              <a:rPr lang="zh-CN" altLang="zh-CN" sz="3200" b="1" dirty="0">
                <a:latin typeface="+mn-ea"/>
                <a:ea typeface="+mn-ea"/>
              </a:rPr>
              <a:t>与学生的生活经历相关联的活动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5"/>
          </p:nvPr>
        </p:nvSpPr>
        <p:spPr>
          <a:xfrm>
            <a:off x="7944597" y="3864479"/>
            <a:ext cx="3131233" cy="1480253"/>
          </a:xfrm>
        </p:spPr>
        <p:txBody>
          <a:bodyPr/>
          <a:lstStyle/>
          <a:p>
            <a:r>
              <a:rPr lang="zh-CN" altLang="zh-CN" sz="3200" b="1" dirty="0">
                <a:latin typeface="+mn-ea"/>
                <a:ea typeface="+mn-ea"/>
              </a:rPr>
              <a:t>解决生活中的实际问题</a:t>
            </a:r>
            <a:endParaRPr lang="zh-CN" altLang="en-US" sz="32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 build="p"/>
      <p:bldP spid="5" grpId="0" animBg="1" build="p"/>
      <p:bldP spid="6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案例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Culture </a:t>
            </a:r>
            <a:r>
              <a:rPr lang="en-US" altLang="zh-CN" b="1" dirty="0"/>
              <a:t>Shock</a:t>
            </a:r>
            <a:endParaRPr lang="zh-CN" altLang="zh-CN" b="1" dirty="0"/>
          </a:p>
        </p:txBody>
      </p:sp>
      <p:sp>
        <p:nvSpPr>
          <p:cNvPr id="4" name="流程图: 联系 3"/>
          <p:cNvSpPr/>
          <p:nvPr/>
        </p:nvSpPr>
        <p:spPr>
          <a:xfrm>
            <a:off x="1429555" y="2794715"/>
            <a:ext cx="1481070" cy="1455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Para1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Culture </a:t>
            </a:r>
            <a:r>
              <a:rPr lang="en-US" altLang="zh-CN" b="1" dirty="0"/>
              <a:t>Shock</a:t>
            </a:r>
            <a:r>
              <a:rPr lang="zh-CN" altLang="zh-CN" b="1" dirty="0"/>
              <a:t>的概念</a:t>
            </a:r>
            <a:endParaRPr lang="zh-CN" altLang="en-US" b="1" dirty="0"/>
          </a:p>
        </p:txBody>
      </p:sp>
      <p:sp>
        <p:nvSpPr>
          <p:cNvPr id="5" name="右箭头 4"/>
          <p:cNvSpPr/>
          <p:nvPr/>
        </p:nvSpPr>
        <p:spPr>
          <a:xfrm>
            <a:off x="3078051" y="3309870"/>
            <a:ext cx="489397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联系 5"/>
          <p:cNvSpPr/>
          <p:nvPr/>
        </p:nvSpPr>
        <p:spPr>
          <a:xfrm>
            <a:off x="3789976" y="2788273"/>
            <a:ext cx="1481070" cy="1455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Para2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Culture Shock</a:t>
            </a:r>
            <a:r>
              <a:rPr lang="zh-CN" altLang="zh-CN" b="1" dirty="0"/>
              <a:t>产生的几个阶段</a:t>
            </a:r>
            <a:endParaRPr lang="zh-CN" altLang="en-US" b="1" dirty="0"/>
          </a:p>
        </p:txBody>
      </p:sp>
      <p:sp>
        <p:nvSpPr>
          <p:cNvPr id="7" name="流程图: 联系 6"/>
          <p:cNvSpPr/>
          <p:nvPr/>
        </p:nvSpPr>
        <p:spPr>
          <a:xfrm>
            <a:off x="6150397" y="2788272"/>
            <a:ext cx="1481070" cy="1455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Para3</a:t>
            </a:r>
            <a:r>
              <a:rPr lang="zh-CN" altLang="en-US" b="1" dirty="0" smtClean="0"/>
              <a:t>：消除它</a:t>
            </a:r>
            <a:r>
              <a:rPr lang="zh-CN" altLang="zh-CN" b="1" dirty="0" smtClean="0"/>
              <a:t>的</a:t>
            </a:r>
            <a:r>
              <a:rPr lang="zh-CN" altLang="en-US" b="1" dirty="0" smtClean="0"/>
              <a:t>建议和方法</a:t>
            </a:r>
            <a:endParaRPr lang="zh-CN" altLang="en-US" b="1" dirty="0"/>
          </a:p>
        </p:txBody>
      </p:sp>
      <p:sp>
        <p:nvSpPr>
          <p:cNvPr id="8" name="流程图: 联系 7"/>
          <p:cNvSpPr/>
          <p:nvPr/>
        </p:nvSpPr>
        <p:spPr>
          <a:xfrm>
            <a:off x="8663188" y="2788272"/>
            <a:ext cx="1472485" cy="1455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Para4</a:t>
            </a:r>
            <a:r>
              <a:rPr lang="zh-CN" altLang="en-US" sz="2400" b="1" dirty="0" smtClean="0"/>
              <a:t>：总结</a:t>
            </a:r>
            <a:endParaRPr lang="zh-CN" altLang="en-US" sz="2400" b="1" dirty="0"/>
          </a:p>
        </p:txBody>
      </p:sp>
      <p:sp>
        <p:nvSpPr>
          <p:cNvPr id="9" name="右箭头 8"/>
          <p:cNvSpPr/>
          <p:nvPr/>
        </p:nvSpPr>
        <p:spPr>
          <a:xfrm>
            <a:off x="5440265" y="3274448"/>
            <a:ext cx="489397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7852202" y="3213272"/>
            <a:ext cx="489397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95402" y="4744236"/>
            <a:ext cx="10243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/>
              <a:t>读</a:t>
            </a:r>
            <a:r>
              <a:rPr lang="zh-CN" altLang="zh-CN" sz="2800" b="1" dirty="0" smtClean="0"/>
              <a:t>后</a:t>
            </a:r>
            <a:r>
              <a:rPr lang="zh-CN" altLang="en-US" sz="2800" b="1" dirty="0" smtClean="0"/>
              <a:t>：</a:t>
            </a:r>
            <a:r>
              <a:rPr lang="zh-CN" altLang="zh-CN" sz="2800" b="1" dirty="0" smtClean="0"/>
              <a:t>教师提问：</a:t>
            </a:r>
            <a:r>
              <a:rPr lang="en-US" altLang="zh-CN" sz="2800" b="1" dirty="0"/>
              <a:t>Will culture shock happen among us? Why?</a:t>
            </a:r>
            <a:endParaRPr lang="zh-CN" altLang="zh-CN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359611" y="2078311"/>
            <a:ext cx="23391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语篇结构分析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95402" y="1347627"/>
            <a:ext cx="9601196" cy="1303867"/>
          </a:xfrm>
        </p:spPr>
        <p:txBody>
          <a:bodyPr/>
          <a:lstStyle/>
          <a:p>
            <a:r>
              <a:rPr lang="zh-CN" altLang="en-US" b="1" dirty="0"/>
              <a:t>案例</a:t>
            </a:r>
            <a:r>
              <a:rPr lang="en-US" altLang="zh-CN" b="1" dirty="0"/>
              <a:t>5</a:t>
            </a:r>
            <a:r>
              <a:rPr lang="zh-CN" altLang="en-US" b="1" dirty="0"/>
              <a:t>：</a:t>
            </a:r>
            <a:r>
              <a:rPr lang="en-US" altLang="zh-CN" b="1" dirty="0"/>
              <a:t>Culture Shock</a:t>
            </a:r>
            <a:endParaRPr lang="zh-CN" altLang="zh-CN" b="1" dirty="0"/>
          </a:p>
        </p:txBody>
      </p:sp>
      <p:sp>
        <p:nvSpPr>
          <p:cNvPr id="5" name="矩形 4"/>
          <p:cNvSpPr/>
          <p:nvPr/>
        </p:nvSpPr>
        <p:spPr>
          <a:xfrm>
            <a:off x="1131999" y="2483909"/>
            <a:ext cx="9928001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 smtClean="0">
                <a:effectLst/>
                <a:cs typeface="Times New Roman" panose="02020603050405020304" pitchFamily="18" charset="0"/>
              </a:rPr>
              <a:t>    </a:t>
            </a:r>
            <a:r>
              <a:rPr lang="en-US" altLang="zh-CN" sz="2400" b="1" kern="100" dirty="0" smtClean="0">
                <a:effectLst/>
                <a:latin typeface="+mj-lt"/>
                <a:cs typeface="Times New Roman" panose="02020603050405020304" pitchFamily="18" charset="0"/>
              </a:rPr>
              <a:t>[</a:t>
            </a:r>
            <a:r>
              <a:rPr lang="zh-CN" altLang="en-US" sz="2400" b="1" kern="100" dirty="0" smtClean="0">
                <a:effectLst/>
                <a:latin typeface="+mj-lt"/>
                <a:cs typeface="Times New Roman" panose="02020603050405020304" pitchFamily="18" charset="0"/>
              </a:rPr>
              <a:t>评析</a:t>
            </a:r>
            <a:r>
              <a:rPr lang="en-US" altLang="zh-CN" sz="2400" b="1" kern="100" dirty="0" smtClean="0">
                <a:effectLst/>
                <a:latin typeface="+mj-lt"/>
                <a:cs typeface="Times New Roman" panose="02020603050405020304" pitchFamily="18" charset="0"/>
              </a:rPr>
              <a:t>]</a:t>
            </a:r>
            <a:r>
              <a:rPr lang="en-US" altLang="zh-CN" sz="2400" b="1" dirty="0" smtClean="0"/>
              <a:t>Culture </a:t>
            </a:r>
            <a:r>
              <a:rPr lang="en-US" altLang="zh-CN" sz="2400" b="1" dirty="0"/>
              <a:t>shock</a:t>
            </a:r>
            <a:r>
              <a:rPr lang="zh-CN" altLang="zh-CN" sz="2400" b="1" dirty="0"/>
              <a:t>是指在适应不同国家的文化时可能遇上的困境</a:t>
            </a:r>
            <a:r>
              <a:rPr lang="zh-CN" altLang="zh-CN" sz="2400" b="1" dirty="0" smtClean="0"/>
              <a:t>。</a:t>
            </a:r>
            <a:r>
              <a:rPr lang="zh-CN" altLang="en-US" sz="2400" b="1" dirty="0" smtClean="0"/>
              <a:t>这里</a:t>
            </a:r>
            <a:r>
              <a:rPr lang="zh-CN" altLang="zh-CN" sz="2400" b="1" dirty="0" smtClean="0"/>
              <a:t>，教师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将</a:t>
            </a:r>
            <a:r>
              <a:rPr lang="zh-CN" altLang="zh-CN" sz="2400" b="1" dirty="0">
                <a:solidFill>
                  <a:srgbClr val="FF0000"/>
                </a:solidFill>
              </a:rPr>
              <a:t>阅读材料与上课学生自身的经历和生活结合了起来，将话题进一步向外延伸</a:t>
            </a:r>
            <a:r>
              <a:rPr lang="zh-CN" altLang="zh-CN" sz="2400" b="1" dirty="0"/>
              <a:t>。对于上课的杭州二中高一学生而言，这个问题具有现实意义，因为他们来自于全省各地，有些甚至来自外省，新的环境对于他们而言是一个挑战，一种冲击。</a:t>
            </a:r>
            <a:r>
              <a:rPr lang="zh-CN" altLang="zh-CN" sz="2400" b="1" dirty="0" smtClean="0"/>
              <a:t>学生</a:t>
            </a:r>
            <a:r>
              <a:rPr lang="zh-CN" altLang="en-US" sz="2400" b="1" dirty="0" smtClean="0"/>
              <a:t>结合自身经历和认识</a:t>
            </a:r>
            <a:r>
              <a:rPr lang="zh-CN" altLang="zh-CN" sz="2400" b="1" dirty="0" smtClean="0"/>
              <a:t>给</a:t>
            </a:r>
            <a:r>
              <a:rPr lang="zh-CN" altLang="zh-CN" sz="2400" b="1" dirty="0"/>
              <a:t>出</a:t>
            </a:r>
            <a:r>
              <a:rPr lang="zh-CN" altLang="zh-CN" sz="2400" b="1" dirty="0" smtClean="0"/>
              <a:t>了</a:t>
            </a:r>
            <a:r>
              <a:rPr lang="zh-CN" altLang="en-US" sz="2400" b="1" dirty="0" smtClean="0"/>
              <a:t>各</a:t>
            </a:r>
            <a:r>
              <a:rPr lang="zh-CN" altLang="zh-CN" sz="2400" b="1" dirty="0" smtClean="0"/>
              <a:t>自的看法</a:t>
            </a:r>
            <a:r>
              <a:rPr lang="zh-CN" altLang="en-US" sz="2400" b="1" dirty="0" smtClean="0"/>
              <a:t>。</a:t>
            </a:r>
            <a:endParaRPr lang="zh-CN" altLang="zh-CN" sz="2400" b="1" kern="100" dirty="0"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5216" y="705237"/>
            <a:ext cx="6029995" cy="1303867"/>
          </a:xfrm>
        </p:spPr>
        <p:txBody>
          <a:bodyPr/>
          <a:lstStyle/>
          <a:p>
            <a:r>
              <a:rPr lang="zh-CN" altLang="en-US" sz="4000" b="1" dirty="0" smtClean="0"/>
              <a:t>案例</a:t>
            </a:r>
            <a:r>
              <a:rPr lang="en-US" altLang="zh-CN" sz="4000" b="1" dirty="0" smtClean="0"/>
              <a:t>6</a:t>
            </a:r>
            <a:r>
              <a:rPr lang="zh-CN" altLang="en-US" sz="4000" b="1" dirty="0" smtClean="0"/>
              <a:t>：</a:t>
            </a:r>
            <a:r>
              <a:rPr lang="en-US" altLang="zh-CN" sz="4000" b="1" dirty="0" smtClean="0"/>
              <a:t>Culture Shock</a:t>
            </a:r>
            <a:endParaRPr lang="zh-CN" altLang="en-US" sz="4000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89" y="1918952"/>
            <a:ext cx="5807457" cy="350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462" y="2009104"/>
            <a:ext cx="4237148" cy="3312054"/>
          </a:xfrm>
        </p:spPr>
        <p:txBody>
          <a:bodyPr/>
          <a:lstStyle/>
          <a:p>
            <a:r>
              <a:rPr lang="zh-CN" altLang="zh-CN" sz="2400" b="1" dirty="0"/>
              <a:t>读</a:t>
            </a:r>
            <a:r>
              <a:rPr lang="zh-CN" altLang="zh-CN" sz="2400" b="1" dirty="0" smtClean="0"/>
              <a:t>后</a:t>
            </a:r>
            <a:r>
              <a:rPr lang="zh-CN" altLang="en-US" sz="2400" b="1" dirty="0" smtClean="0"/>
              <a:t>：</a:t>
            </a:r>
            <a:r>
              <a:rPr lang="zh-CN" altLang="zh-CN" sz="2400" b="1" dirty="0" smtClean="0"/>
              <a:t>播放</a:t>
            </a:r>
            <a:r>
              <a:rPr lang="zh-CN" altLang="zh-CN" sz="2400" b="1" dirty="0"/>
              <a:t>了一段外教谈论自己在中国生活所受到的文化冲击，即</a:t>
            </a:r>
            <a:r>
              <a:rPr lang="en-US" altLang="zh-CN" sz="2400" b="1" dirty="0"/>
              <a:t>culture shock</a:t>
            </a:r>
            <a:r>
              <a:rPr lang="zh-CN" altLang="zh-CN" sz="2400" b="1" dirty="0"/>
              <a:t>的视频，例如她需要花较多时间看</a:t>
            </a:r>
            <a:r>
              <a:rPr lang="zh-CN" altLang="zh-CN" sz="2400" b="1" dirty="0" smtClean="0"/>
              <a:t>菜单；</a:t>
            </a:r>
            <a:r>
              <a:rPr lang="zh-CN" altLang="zh-CN" sz="2400" b="1" dirty="0"/>
              <a:t>在超市购物时，人们距离她太</a:t>
            </a:r>
            <a:r>
              <a:rPr lang="zh-CN" altLang="zh-CN" sz="2400" b="1" dirty="0" smtClean="0"/>
              <a:t>近；她</a:t>
            </a:r>
            <a:r>
              <a:rPr lang="zh-CN" altLang="zh-CN" sz="2400" b="1" dirty="0"/>
              <a:t>不知道怎么</a:t>
            </a:r>
            <a:r>
              <a:rPr lang="zh-CN" altLang="zh-CN" sz="2400" b="1" dirty="0" smtClean="0"/>
              <a:t>处理</a:t>
            </a:r>
            <a:r>
              <a:rPr lang="zh-CN" altLang="zh-CN" sz="2400" b="1" dirty="0"/>
              <a:t>整</a:t>
            </a:r>
            <a:r>
              <a:rPr lang="zh-CN" altLang="zh-CN" sz="2400" b="1" dirty="0" smtClean="0"/>
              <a:t>只</a:t>
            </a:r>
            <a:r>
              <a:rPr lang="zh-CN" altLang="zh-CN" sz="2400" b="1" dirty="0"/>
              <a:t>螃蟹</a:t>
            </a:r>
            <a:r>
              <a:rPr lang="zh-CN" altLang="zh-CN" sz="2400" b="1" dirty="0" smtClean="0"/>
              <a:t>等。</a:t>
            </a:r>
            <a:endParaRPr lang="en-US" altLang="zh-CN" sz="2400" b="1" dirty="0"/>
          </a:p>
          <a:p>
            <a:r>
              <a:rPr lang="zh-CN" altLang="zh-CN" sz="2400" b="1" dirty="0" smtClean="0"/>
              <a:t>要求</a:t>
            </a:r>
            <a:r>
              <a:rPr lang="zh-CN" altLang="zh-CN" sz="2400" b="1" dirty="0"/>
              <a:t>学生给出具体的建议来</a:t>
            </a:r>
            <a:r>
              <a:rPr lang="zh-CN" altLang="zh-CN" sz="2400" b="1" dirty="0" smtClean="0"/>
              <a:t>帮助</a:t>
            </a:r>
            <a:r>
              <a:rPr lang="zh-CN" altLang="en-US" sz="2400" b="1" dirty="0" smtClean="0"/>
              <a:t>她</a:t>
            </a:r>
            <a:r>
              <a:rPr lang="zh-CN" altLang="zh-CN" sz="2400" b="1" dirty="0" smtClean="0"/>
              <a:t>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95402" y="1347627"/>
            <a:ext cx="9601196" cy="1303867"/>
          </a:xfrm>
        </p:spPr>
        <p:txBody>
          <a:bodyPr/>
          <a:lstStyle/>
          <a:p>
            <a:r>
              <a:rPr lang="zh-CN" altLang="en-US" b="1" dirty="0" smtClean="0"/>
              <a:t>案例</a:t>
            </a:r>
            <a:r>
              <a:rPr lang="en-US" altLang="zh-CN" b="1" dirty="0" smtClean="0"/>
              <a:t>6</a:t>
            </a:r>
            <a:r>
              <a:rPr lang="zh-CN" altLang="en-US" b="1" dirty="0" smtClean="0"/>
              <a:t>：</a:t>
            </a:r>
            <a:r>
              <a:rPr lang="en-US" altLang="zh-CN" b="1" dirty="0"/>
              <a:t>Culture Shock</a:t>
            </a:r>
            <a:endParaRPr lang="zh-CN" altLang="zh-CN" b="1" dirty="0"/>
          </a:p>
        </p:txBody>
      </p:sp>
      <p:sp>
        <p:nvSpPr>
          <p:cNvPr id="5" name="矩形 4"/>
          <p:cNvSpPr/>
          <p:nvPr/>
        </p:nvSpPr>
        <p:spPr>
          <a:xfrm>
            <a:off x="1131999" y="2483909"/>
            <a:ext cx="10111257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effectLst/>
                <a:cs typeface="Times New Roman" panose="02020603050405020304" pitchFamily="18" charset="0"/>
              </a:rPr>
              <a:t>       </a:t>
            </a:r>
            <a:r>
              <a:rPr lang="en-US" altLang="zh-CN" sz="2400" b="1" kern="100" dirty="0" smtClean="0">
                <a:effectLst/>
                <a:cs typeface="Times New Roman" panose="02020603050405020304" pitchFamily="18" charset="0"/>
              </a:rPr>
              <a:t>[</a:t>
            </a:r>
            <a:r>
              <a:rPr lang="zh-CN" altLang="en-US" sz="2400" b="1" kern="100" dirty="0" smtClean="0">
                <a:effectLst/>
                <a:cs typeface="Times New Roman" panose="02020603050405020304" pitchFamily="18" charset="0"/>
              </a:rPr>
              <a:t>评析</a:t>
            </a:r>
            <a:r>
              <a:rPr lang="en-US" altLang="zh-CN" sz="2400" b="1" kern="100" dirty="0" smtClean="0">
                <a:effectLst/>
                <a:cs typeface="Times New Roman" panose="02020603050405020304" pitchFamily="18" charset="0"/>
              </a:rPr>
              <a:t>]</a:t>
            </a:r>
            <a:r>
              <a:rPr lang="zh-CN" altLang="zh-CN" sz="2400" b="1" dirty="0"/>
              <a:t>第三段作者已给出一些消除</a:t>
            </a:r>
            <a:r>
              <a:rPr lang="en-US" altLang="zh-CN" sz="2400" b="1" dirty="0"/>
              <a:t>Culture Shock</a:t>
            </a:r>
            <a:r>
              <a:rPr lang="zh-CN" altLang="zh-CN" sz="2400" b="1" dirty="0"/>
              <a:t>的建议与方法，如不要认为事情会和自己国家一样；多和人们交谈；理解每件不同的事情，比如人们站着时离得多近，怎么排队等。学生</a:t>
            </a:r>
            <a:r>
              <a:rPr lang="zh-CN" altLang="zh-CN" sz="2400" b="1" dirty="0" smtClean="0"/>
              <a:t>可以</a:t>
            </a:r>
            <a:r>
              <a:rPr lang="zh-CN" altLang="en-US" sz="2400" b="1" dirty="0" smtClean="0"/>
              <a:t>用</a:t>
            </a:r>
            <a:r>
              <a:rPr lang="zh-CN" altLang="zh-CN" sz="2400" b="1" dirty="0" smtClean="0"/>
              <a:t>语</a:t>
            </a:r>
            <a:r>
              <a:rPr lang="zh-CN" altLang="zh-CN" sz="2400" b="1" dirty="0"/>
              <a:t>篇中已有的建议来帮助外教，但</a:t>
            </a:r>
            <a:r>
              <a:rPr lang="zh-CN" altLang="zh-CN" sz="2400" b="1" dirty="0" smtClean="0"/>
              <a:t>还须</a:t>
            </a:r>
            <a:r>
              <a:rPr lang="zh-CN" altLang="zh-CN" sz="2400" b="1" dirty="0"/>
              <a:t>开动脑筋，</a:t>
            </a:r>
            <a:r>
              <a:rPr lang="zh-CN" altLang="zh-CN" sz="2400" b="1" dirty="0">
                <a:solidFill>
                  <a:srgbClr val="FF0000"/>
                </a:solidFill>
              </a:rPr>
              <a:t>想出更多的方法来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解决问题</a:t>
            </a:r>
            <a:r>
              <a:rPr lang="zh-CN" altLang="zh-CN" sz="2400" b="1" dirty="0"/>
              <a:t>，如注意观察周围的人们如何吃海鲜，学会处理整只的螃蟹等。这样，就能</a:t>
            </a:r>
            <a:r>
              <a:rPr lang="zh-CN" altLang="zh-CN" sz="2400" b="1" dirty="0">
                <a:solidFill>
                  <a:srgbClr val="FF0000"/>
                </a:solidFill>
              </a:rPr>
              <a:t>把学习、生活与语言的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运用结合</a:t>
            </a:r>
            <a:r>
              <a:rPr lang="zh-CN" altLang="zh-CN" sz="2400" b="1" dirty="0">
                <a:solidFill>
                  <a:srgbClr val="FF0000"/>
                </a:solidFill>
              </a:rPr>
              <a:t>起来，体现语言在实际生活中的价值</a:t>
            </a:r>
            <a:r>
              <a:rPr lang="zh-CN" altLang="zh-CN" sz="2400" b="1" dirty="0"/>
              <a:t>。</a:t>
            </a:r>
            <a:endParaRPr lang="zh-CN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95401" y="1089890"/>
            <a:ext cx="9601196" cy="1303867"/>
          </a:xfrm>
        </p:spPr>
        <p:txBody>
          <a:bodyPr/>
          <a:lstStyle/>
          <a:p>
            <a:r>
              <a:rPr lang="zh-CN" altLang="en-US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结  语</a:t>
            </a:r>
            <a:endParaRPr lang="zh-CN" altLang="zh-CN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0371" y="2393757"/>
            <a:ext cx="10111257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读</a:t>
            </a:r>
            <a:r>
              <a:rPr lang="zh-CN" altLang="zh-CN" sz="2400" b="1" dirty="0"/>
              <a:t>后输出活动承担着运用语言，检测阅读效果的重要作用，所以需要精心设计。教师在设计读后输出活动的过程中，应遵循三条原则：</a:t>
            </a:r>
            <a:r>
              <a:rPr lang="zh-CN" altLang="zh-CN" sz="2400" b="1" dirty="0" smtClean="0"/>
              <a:t>首先</a:t>
            </a:r>
            <a:r>
              <a:rPr lang="zh-CN" altLang="zh-CN" sz="2400" b="1" dirty="0"/>
              <a:t>，读后输出应与语篇话题具有高关联度，以保证紧扣话题，在语言输出时使用话题词汇；其次，读后输出活动应与阅读活动保持协同一致，即读后输出怎样运用语言，就怎样实施阅读，这样才能使输入服务于输出；最后，读后输出活动需具有拓展思维的延伸性，与学生的生活经历相结合，加强学生对语篇的理解。</a:t>
            </a:r>
            <a:endParaRPr lang="zh-CN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8339" y="639391"/>
            <a:ext cx="11050072" cy="580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ts val="28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参考文献</a:t>
            </a:r>
            <a:r>
              <a:rPr lang="zh-CN" altLang="zh-CN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b="1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[1</a:t>
            </a:r>
            <a:r>
              <a:rPr lang="en-US" altLang="zh-CN" b="1" kern="100" dirty="0" smtClean="0">
                <a:latin typeface="+mn-ea"/>
                <a:cs typeface="Times New Roman" panose="02020603050405020304" pitchFamily="18" charset="0"/>
              </a:rPr>
              <a:t>] </a:t>
            </a:r>
            <a:r>
              <a:rPr lang="zh-CN" altLang="zh-CN" b="1" kern="100" dirty="0" smtClean="0">
                <a:latin typeface="+mn-ea"/>
                <a:cs typeface="Times New Roman" panose="02020603050405020304" pitchFamily="18" charset="0"/>
              </a:rPr>
              <a:t>戴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军熔、郑春红、朱雯、吴璇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英语阅读教学中的读后活动：设计与实施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[M].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杭州：浙江大学出版社，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2013. 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[2] 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王笃勤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英语阅读教学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[M].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北京：外语教学与研究出版社，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2012.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[3] 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教育部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普通高中英语课程标准（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2017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年版）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[M]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北京：人民教育出版社，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2018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26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[4] </a:t>
            </a:r>
            <a:r>
              <a:rPr lang="en-US" altLang="zh-CN" b="1" kern="100" dirty="0" err="1">
                <a:latin typeface="+mn-ea"/>
                <a:cs typeface="Times New Roman" panose="02020603050405020304" pitchFamily="18" charset="0"/>
              </a:rPr>
              <a:t>Hoey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, M. Textual Interaction: An Introduction to Written Discourse Analysis [M].London: Routledge, 2001.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[5] 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徐继田、丁振月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基于语篇分析的读后输出设计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[J].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英语学习（教师版），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2018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12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）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[6]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葛炳芳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英语阅读教学中的读后活动：理念、策略与思考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[J].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英语学习（教师版），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2019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）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[7]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鲁子问、康淑敏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英语教学方法与策略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[M].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上海：华东师范大学出版社，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2008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129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[8]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姚旭辉、周萍、陈缨、沈琴芳、万顷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英语阅读教学中的读写整合：铺垫与输出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[M].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杭州：浙江大学出版社，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2013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6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[9]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张树勇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高中英语读后活动的设计原则与策略应用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[J].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中小学外语教学（中学篇），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2015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10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）：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13.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 indent="2667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[10]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王笃勤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英语教学策略论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[M].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北京：外语教学与研究出版社，</a:t>
            </a:r>
            <a:r>
              <a:rPr lang="en-US" altLang="zh-CN" b="1" kern="100" dirty="0">
                <a:latin typeface="+mn-ea"/>
                <a:cs typeface="Times New Roman" panose="02020603050405020304" pitchFamily="18" charset="0"/>
              </a:rPr>
              <a:t>2002:103</a:t>
            </a:r>
            <a:endParaRPr lang="zh-CN" altLang="zh-CN" b="1" kern="1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CN" b="1" dirty="0" smtClean="0">
                <a:latin typeface="+mn-ea"/>
              </a:rPr>
              <a:t>    [</a:t>
            </a:r>
            <a:r>
              <a:rPr lang="en-US" altLang="zh-CN" b="1" dirty="0">
                <a:latin typeface="+mn-ea"/>
              </a:rPr>
              <a:t>11]</a:t>
            </a:r>
            <a:r>
              <a:rPr lang="zh-CN" altLang="zh-CN" b="1" dirty="0">
                <a:latin typeface="+mn-ea"/>
                <a:cs typeface="Times New Roman" panose="02020603050405020304" pitchFamily="18" charset="0"/>
              </a:rPr>
              <a:t>李宝荣</a:t>
            </a:r>
            <a:r>
              <a:rPr lang="en-US" altLang="zh-CN" b="1" dirty="0">
                <a:latin typeface="+mn-ea"/>
              </a:rPr>
              <a:t>.</a:t>
            </a:r>
            <a:r>
              <a:rPr lang="zh-CN" altLang="zh-CN" b="1" dirty="0">
                <a:latin typeface="+mn-ea"/>
                <a:cs typeface="Times New Roman" panose="02020603050405020304" pitchFamily="18" charset="0"/>
              </a:rPr>
              <a:t>基于主题意义开展英语阅读教学的思路与策略</a:t>
            </a:r>
            <a:r>
              <a:rPr lang="en-US" altLang="zh-CN" b="1" dirty="0">
                <a:latin typeface="+mn-ea"/>
              </a:rPr>
              <a:t>[J] </a:t>
            </a:r>
            <a:r>
              <a:rPr lang="zh-CN" altLang="zh-CN" b="1" dirty="0">
                <a:latin typeface="+mn-ea"/>
                <a:cs typeface="Times New Roman" panose="02020603050405020304" pitchFamily="18" charset="0"/>
              </a:rPr>
              <a:t>英语学习（教师版），</a:t>
            </a:r>
            <a:r>
              <a:rPr lang="en-US" altLang="zh-CN" b="1" dirty="0">
                <a:latin typeface="+mn-ea"/>
              </a:rPr>
              <a:t>2018</a:t>
            </a:r>
            <a:r>
              <a:rPr lang="zh-CN" altLang="zh-CN" b="1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+mn-ea"/>
              </a:rPr>
              <a:t>11</a:t>
            </a:r>
            <a:r>
              <a:rPr lang="zh-CN" altLang="zh-CN" b="1" dirty="0">
                <a:latin typeface="+mn-ea"/>
                <a:cs typeface="Times New Roman" panose="02020603050405020304" pitchFamily="18" charset="0"/>
              </a:rPr>
              <a:t>）</a:t>
            </a:r>
            <a:br>
              <a:rPr lang="en-US" altLang="zh-CN" b="1" dirty="0">
                <a:latin typeface="+mn-ea"/>
              </a:rPr>
            </a:b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z="54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引 言</a:t>
            </a:r>
            <a:endParaRPr lang="zh-CN" altLang="en-US" sz="5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 rtlCol="0"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+mn-ea"/>
              </a:rPr>
              <a:t>        </a:t>
            </a:r>
            <a:r>
              <a:rPr lang="zh-CN" altLang="zh-CN" sz="2800" b="1" dirty="0" smtClean="0">
                <a:latin typeface="+mn-ea"/>
              </a:rPr>
              <a:t>在</a:t>
            </a:r>
            <a:r>
              <a:rPr lang="zh-CN" altLang="zh-CN" sz="2800" b="1" dirty="0">
                <a:latin typeface="+mn-ea"/>
              </a:rPr>
              <a:t>阅读教学中，读前与读中两个阶段是对语言材料的感知与理解。读后活动侧重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检查阅读效果</a:t>
            </a:r>
            <a:r>
              <a:rPr lang="zh-CN" altLang="zh-CN" sz="2800" b="1" dirty="0">
                <a:latin typeface="+mn-ea"/>
              </a:rPr>
              <a:t>以及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所学语言的巩固和运用</a:t>
            </a:r>
            <a:r>
              <a:rPr lang="zh-CN" altLang="zh-CN" sz="2800" b="1" dirty="0">
                <a:latin typeface="+mn-ea"/>
              </a:rPr>
              <a:t>，使学生能在阅读基础上将阅读材料相关的主题内容、观点和所学语言知识结合起来，进行语言输出</a:t>
            </a:r>
            <a:r>
              <a:rPr lang="en-US" altLang="zh-CN" sz="2800" b="1" baseline="30000" dirty="0">
                <a:latin typeface="+mn-ea"/>
              </a:rPr>
              <a:t>[1]1</a:t>
            </a:r>
            <a:r>
              <a:rPr lang="zh-CN" altLang="zh-CN" sz="2800" b="1" dirty="0">
                <a:latin typeface="+mn-ea"/>
              </a:rPr>
              <a:t>。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dirty="0" smtClean="0"/>
            </a:br>
            <a:r>
              <a:rPr lang="zh-CN" altLang="zh-CN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读</a:t>
            </a:r>
            <a: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后</a:t>
            </a:r>
            <a:r>
              <a:rPr lang="zh-CN" altLang="zh-CN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输出</a:t>
            </a:r>
            <a:r>
              <a:rPr lang="zh-CN" altLang="en-US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活动</a:t>
            </a:r>
            <a:r>
              <a:rPr lang="zh-CN" altLang="zh-CN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  <a:r>
              <a:rPr lang="zh-CN" altLang="en-US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作用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读</a:t>
            </a:r>
            <a:r>
              <a:rPr lang="zh-CN" altLang="zh-CN" sz="2800" b="1" dirty="0"/>
              <a:t>后活动一般侧重知识的应用和综合，需要完成</a:t>
            </a:r>
            <a:r>
              <a:rPr lang="en-US" altLang="zh-CN" sz="2800" b="1" dirty="0"/>
              <a:t>read beyond the lines</a:t>
            </a:r>
            <a:r>
              <a:rPr lang="zh-CN" altLang="zh-CN" sz="2800" b="1" dirty="0"/>
              <a:t>层次的活动，也就是学生要</a:t>
            </a:r>
            <a:r>
              <a:rPr lang="zh-CN" altLang="zh-CN" sz="2800" b="1" dirty="0">
                <a:solidFill>
                  <a:srgbClr val="FF0000"/>
                </a:solidFill>
              </a:rPr>
              <a:t>联系自己的实际，运用阅读中获取的信息、感知的词汇和句法、认知的策略和所理解的文化</a:t>
            </a:r>
            <a:r>
              <a:rPr lang="en-US" altLang="zh-CN" sz="2800" b="1" baseline="30000" dirty="0"/>
              <a:t>[2]</a:t>
            </a:r>
            <a:r>
              <a:rPr lang="zh-CN" altLang="zh-CN" sz="2800" b="1" dirty="0"/>
              <a:t>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读后输出的设计原则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3"/>
          </p:nvPr>
        </p:nvSpPr>
        <p:spPr>
          <a:xfrm>
            <a:off x="1295401" y="3864479"/>
            <a:ext cx="3109174" cy="14802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读后输出应与语篇话题保持高关联度</a:t>
            </a:r>
            <a:endParaRPr lang="zh-CN" altLang="zh-CN" sz="2400" b="1" dirty="0"/>
          </a:p>
        </p:txBody>
      </p:sp>
      <p:sp>
        <p:nvSpPr>
          <p:cNvPr id="5" name="内容占位符 4"/>
          <p:cNvSpPr>
            <a:spLocks noGrp="1"/>
          </p:cNvSpPr>
          <p:nvPr>
            <p:ph idx="14"/>
          </p:nvPr>
        </p:nvSpPr>
        <p:spPr>
          <a:xfrm>
            <a:off x="4619999" y="3864479"/>
            <a:ext cx="3120203" cy="1480253"/>
          </a:xfrm>
        </p:spPr>
        <p:txBody>
          <a:bodyPr/>
          <a:lstStyle/>
          <a:p>
            <a:r>
              <a:rPr lang="zh-CN" altLang="zh-CN" sz="2400" b="1" dirty="0"/>
              <a:t>读后输出应与阅读教学活动保持协同</a:t>
            </a:r>
            <a:endParaRPr lang="zh-CN" altLang="en-US" sz="2400" b="1" dirty="0"/>
          </a:p>
        </p:txBody>
      </p:sp>
      <p:sp>
        <p:nvSpPr>
          <p:cNvPr id="6" name="内容占位符 5"/>
          <p:cNvSpPr>
            <a:spLocks noGrp="1"/>
          </p:cNvSpPr>
          <p:nvPr>
            <p:ph idx="15"/>
          </p:nvPr>
        </p:nvSpPr>
        <p:spPr>
          <a:xfrm>
            <a:off x="7944597" y="3864479"/>
            <a:ext cx="3131233" cy="1480253"/>
          </a:xfrm>
        </p:spPr>
        <p:txBody>
          <a:bodyPr/>
          <a:lstStyle/>
          <a:p>
            <a:r>
              <a:rPr lang="zh-CN" altLang="zh-CN" sz="2400" b="1" dirty="0"/>
              <a:t>读后输出应充分拓展学生的思维能力</a:t>
            </a:r>
            <a:endParaRPr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1243492" y="3001997"/>
            <a:ext cx="9873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/>
              <a:t>（</a:t>
            </a:r>
            <a:r>
              <a:rPr lang="zh-CN" altLang="en-US" sz="2200" b="1" dirty="0" smtClean="0"/>
              <a:t>案例</a:t>
            </a:r>
            <a:r>
              <a:rPr lang="zh-CN" altLang="en-US" sz="2200" b="1" dirty="0" smtClean="0"/>
              <a:t>均取自</a:t>
            </a:r>
            <a:r>
              <a:rPr lang="en-US" altLang="zh-CN" sz="2200" b="1" dirty="0" smtClean="0"/>
              <a:t>2019</a:t>
            </a:r>
            <a:r>
              <a:rPr lang="zh-CN" altLang="zh-CN" sz="2200" b="1" dirty="0"/>
              <a:t>年杭州市高中英语优质课评比活动</a:t>
            </a:r>
            <a:r>
              <a:rPr lang="zh-CN" altLang="zh-CN" sz="2200" b="1" dirty="0" smtClean="0"/>
              <a:t>中课</a:t>
            </a:r>
            <a:r>
              <a:rPr lang="zh-CN" altLang="zh-CN" sz="2200" b="1" dirty="0"/>
              <a:t>例的读后输出</a:t>
            </a:r>
            <a:r>
              <a:rPr lang="zh-CN" altLang="zh-CN" sz="2200" b="1" dirty="0" smtClean="0"/>
              <a:t>活动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 build="p"/>
      <p:bldP spid="5" grpId="0" animBg="1" build="p"/>
      <p:bldP spid="6" grpId="0" animBg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2523" y="1613197"/>
            <a:ext cx="9601196" cy="833789"/>
          </a:xfrm>
        </p:spPr>
        <p:txBody>
          <a:bodyPr/>
          <a:lstStyle/>
          <a:p>
            <a: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读后输出应与语篇话题保持高关联度</a:t>
            </a:r>
            <a:br>
              <a:rPr lang="zh-CN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0437" y="2446986"/>
            <a:ext cx="9913291" cy="350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dirty="0" smtClean="0"/>
              <a:t>       </a:t>
            </a:r>
            <a:r>
              <a:rPr lang="zh-CN" altLang="zh-CN" sz="2800" b="1" dirty="0" smtClean="0"/>
              <a:t>读</a:t>
            </a:r>
            <a:r>
              <a:rPr lang="zh-CN" altLang="zh-CN" sz="2800" b="1" dirty="0"/>
              <a:t>后语言输出活动设计的第一要素便是</a:t>
            </a:r>
            <a:r>
              <a:rPr lang="zh-CN" altLang="zh-CN" sz="2800" b="1" dirty="0">
                <a:solidFill>
                  <a:srgbClr val="FF0000"/>
                </a:solidFill>
              </a:rPr>
              <a:t>紧扣阅读的话题</a:t>
            </a:r>
            <a:r>
              <a:rPr lang="zh-CN" altLang="zh-CN" sz="2800" b="1" dirty="0" smtClean="0"/>
              <a:t>，</a:t>
            </a:r>
            <a:endParaRPr lang="en-US" altLang="zh-CN" sz="2800" b="1" dirty="0" smtClean="0"/>
          </a:p>
          <a:p>
            <a:pPr>
              <a:lnSpc>
                <a:spcPts val="3800"/>
              </a:lnSpc>
            </a:pPr>
            <a:r>
              <a:rPr lang="zh-CN" altLang="zh-CN" sz="2800" b="1" dirty="0" smtClean="0"/>
              <a:t>其次</a:t>
            </a:r>
            <a:r>
              <a:rPr lang="zh-CN" altLang="zh-CN" sz="2800" b="1" dirty="0"/>
              <a:t>才是讨论主题对于学生的熟悉程度以及对学生兴趣</a:t>
            </a:r>
            <a:r>
              <a:rPr lang="zh-CN" altLang="zh-CN" sz="2800" b="1" dirty="0" smtClean="0"/>
              <a:t>的激</a:t>
            </a:r>
            <a:endParaRPr lang="en-US" altLang="zh-CN" sz="2800" b="1" dirty="0" smtClean="0"/>
          </a:p>
          <a:p>
            <a:pPr>
              <a:lnSpc>
                <a:spcPts val="3800"/>
              </a:lnSpc>
            </a:pPr>
            <a:r>
              <a:rPr lang="zh-CN" altLang="zh-CN" sz="2800" b="1" dirty="0" smtClean="0"/>
              <a:t>发程度</a:t>
            </a:r>
            <a:r>
              <a:rPr lang="en-US" altLang="zh-CN" sz="2800" b="1" baseline="30000" dirty="0"/>
              <a:t>[1]3</a:t>
            </a:r>
            <a:r>
              <a:rPr lang="zh-CN" altLang="zh-CN" sz="2800" b="1" dirty="0" smtClean="0"/>
              <a:t>。对于</a:t>
            </a:r>
            <a:r>
              <a:rPr lang="zh-CN" altLang="zh-CN" sz="2800" b="1" dirty="0"/>
              <a:t>任何一个材料，可能没有分析</a:t>
            </a:r>
            <a:r>
              <a:rPr lang="zh-CN" altLang="zh-CN" sz="2800" b="1" dirty="0" smtClean="0"/>
              <a:t>、评价及推理</a:t>
            </a:r>
            <a:endParaRPr lang="en-US" altLang="zh-CN" sz="2800" b="1" dirty="0" smtClean="0"/>
          </a:p>
          <a:p>
            <a:pPr>
              <a:lnSpc>
                <a:spcPts val="3800"/>
              </a:lnSpc>
            </a:pPr>
            <a:r>
              <a:rPr lang="zh-CN" altLang="zh-CN" sz="2800" b="1" dirty="0" smtClean="0"/>
              <a:t>判断</a:t>
            </a:r>
            <a:r>
              <a:rPr lang="zh-CN" altLang="zh-CN" sz="2800" b="1" dirty="0"/>
              <a:t>的要求，但是，</a:t>
            </a:r>
            <a:r>
              <a:rPr lang="zh-CN" altLang="zh-CN" sz="2800" b="1" dirty="0">
                <a:solidFill>
                  <a:srgbClr val="FF0000"/>
                </a:solidFill>
              </a:rPr>
              <a:t>都应该有运用的要求</a:t>
            </a:r>
            <a:r>
              <a:rPr lang="zh-CN" altLang="zh-CN" sz="2800" b="1" dirty="0"/>
              <a:t>，</a:t>
            </a:r>
            <a:r>
              <a:rPr lang="zh-CN" altLang="zh-CN" sz="2800" b="1" dirty="0" smtClean="0"/>
              <a:t>否则不能保证学</a:t>
            </a:r>
            <a:endParaRPr lang="en-US" altLang="zh-CN" sz="2800" b="1" dirty="0" smtClean="0"/>
          </a:p>
          <a:p>
            <a:pPr>
              <a:lnSpc>
                <a:spcPts val="3800"/>
              </a:lnSpc>
            </a:pPr>
            <a:r>
              <a:rPr lang="zh-CN" altLang="zh-CN" sz="2800" b="1" dirty="0" smtClean="0"/>
              <a:t>生</a:t>
            </a:r>
            <a:r>
              <a:rPr lang="zh-CN" altLang="zh-CN" sz="2800" b="1" dirty="0"/>
              <a:t>语言能力的提高</a:t>
            </a:r>
            <a:r>
              <a:rPr lang="en-US" altLang="zh-CN" sz="2800" b="1" baseline="30000" dirty="0"/>
              <a:t>[2]</a:t>
            </a:r>
            <a:r>
              <a:rPr lang="zh-CN" altLang="zh-CN" sz="2800" b="1" dirty="0"/>
              <a:t>。为了实现语言运用</a:t>
            </a:r>
            <a:r>
              <a:rPr lang="zh-CN" altLang="zh-CN" sz="2800" b="1" dirty="0" smtClean="0"/>
              <a:t>的要求</a:t>
            </a:r>
            <a:r>
              <a:rPr lang="zh-CN" altLang="zh-CN" sz="2800" b="1" dirty="0"/>
              <a:t>，</a:t>
            </a:r>
            <a:r>
              <a:rPr lang="zh-CN" altLang="zh-CN" sz="2800" b="1" dirty="0" smtClean="0"/>
              <a:t>读后输出</a:t>
            </a:r>
            <a:endParaRPr lang="en-US" altLang="zh-CN" sz="2800" b="1" dirty="0" smtClean="0"/>
          </a:p>
          <a:p>
            <a:pPr>
              <a:lnSpc>
                <a:spcPts val="3800"/>
              </a:lnSpc>
            </a:pPr>
            <a:r>
              <a:rPr lang="zh-CN" altLang="zh-CN" sz="2800" b="1" dirty="0" smtClean="0"/>
              <a:t>与</a:t>
            </a:r>
            <a:r>
              <a:rPr lang="zh-CN" altLang="zh-CN" sz="2800" b="1" dirty="0"/>
              <a:t>语篇话题应该保持高关联度。</a:t>
            </a:r>
            <a:r>
              <a:rPr lang="zh-CN" altLang="zh-CN" sz="2800" b="1" dirty="0">
                <a:solidFill>
                  <a:srgbClr val="FF0000"/>
                </a:solidFill>
              </a:rPr>
              <a:t>如果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关联度</a:t>
            </a:r>
            <a:r>
              <a:rPr lang="zh-CN" altLang="zh-CN" sz="2800" b="1" dirty="0">
                <a:solidFill>
                  <a:srgbClr val="FF0000"/>
                </a:solidFill>
              </a:rPr>
              <a:t>不够，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学生就无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ts val="3800"/>
              </a:lnSpc>
            </a:pPr>
            <a:r>
              <a:rPr lang="zh-CN" altLang="zh-CN" sz="2800" b="1" dirty="0" smtClean="0">
                <a:solidFill>
                  <a:srgbClr val="FF0000"/>
                </a:solidFill>
              </a:rPr>
              <a:t>法</a:t>
            </a:r>
            <a:r>
              <a:rPr lang="zh-CN" altLang="zh-CN" sz="2800" b="1" dirty="0">
                <a:solidFill>
                  <a:srgbClr val="FF0000"/>
                </a:solidFill>
              </a:rPr>
              <a:t>使用阅读中输入的语言</a:t>
            </a:r>
            <a:r>
              <a:rPr lang="zh-CN" altLang="zh-CN" sz="2800" b="1" dirty="0"/>
              <a:t>。</a:t>
            </a:r>
            <a:endParaRPr lang="zh-CN" altLang="zh-CN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693" y="1098461"/>
            <a:ext cx="7255165" cy="1303867"/>
          </a:xfrm>
        </p:spPr>
        <p:txBody>
          <a:bodyPr/>
          <a:lstStyle/>
          <a:p>
            <a:r>
              <a:rPr lang="zh-CN" altLang="zh-CN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与语篇话题保持高关联度的读后输出活动</a:t>
            </a:r>
            <a:endParaRPr lang="zh-CN" altLang="en-US" sz="40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4035447" cy="3310128"/>
          </a:xfrm>
        </p:spPr>
        <p:txBody>
          <a:bodyPr>
            <a:normAutofit/>
          </a:bodyPr>
          <a:lstStyle/>
          <a:p>
            <a:r>
              <a:rPr lang="zh-CN" altLang="zh-CN" sz="2800" b="1" dirty="0"/>
              <a:t>语篇话题的互动式讨论</a:t>
            </a:r>
            <a:endParaRPr lang="zh-CN" altLang="en-US" sz="2800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34141" y="2570623"/>
            <a:ext cx="3580381" cy="469329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sz="2800" b="1" dirty="0">
                <a:latin typeface="+mj-lt"/>
              </a:rPr>
              <a:t>复述课文</a:t>
            </a:r>
            <a:endParaRPr lang="zh-CN" altLang="en-US" sz="2800" b="1" dirty="0">
              <a:latin typeface="+mj-lt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22949"/>
          <a:stretch>
            <a:fillRect/>
          </a:stretch>
        </p:blipFill>
        <p:spPr/>
      </p:pic>
      <p:sp>
        <p:nvSpPr>
          <p:cNvPr id="8" name="文本框 7"/>
          <p:cNvSpPr txBox="1"/>
          <p:nvPr/>
        </p:nvSpPr>
        <p:spPr>
          <a:xfrm>
            <a:off x="3773165" y="3208247"/>
            <a:ext cx="3852337" cy="2571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b="1" dirty="0"/>
              <a:t>语篇的互动式讨论的价值</a:t>
            </a:r>
            <a:r>
              <a:rPr lang="zh-CN" altLang="zh-CN" sz="2200" b="1" dirty="0" smtClean="0"/>
              <a:t>取</a:t>
            </a:r>
            <a:endParaRPr lang="en-US" altLang="zh-CN" sz="2200" b="1" dirty="0" smtClean="0"/>
          </a:p>
          <a:p>
            <a:pPr>
              <a:lnSpc>
                <a:spcPct val="150000"/>
              </a:lnSpc>
            </a:pPr>
            <a:r>
              <a:rPr lang="zh-CN" altLang="zh-CN" sz="2200" b="1" dirty="0" smtClean="0"/>
              <a:t>向</a:t>
            </a:r>
            <a:r>
              <a:rPr lang="zh-CN" altLang="zh-CN" sz="2200" b="1" dirty="0"/>
              <a:t>是培养学习者的口头</a:t>
            </a:r>
            <a:r>
              <a:rPr lang="zh-CN" altLang="zh-CN" sz="2200" b="1" dirty="0" smtClean="0"/>
              <a:t>表达</a:t>
            </a:r>
            <a:endParaRPr lang="en-US" altLang="zh-CN" sz="2200" b="1" dirty="0" smtClean="0"/>
          </a:p>
          <a:p>
            <a:pPr>
              <a:lnSpc>
                <a:spcPct val="150000"/>
              </a:lnSpc>
            </a:pPr>
            <a:r>
              <a:rPr lang="zh-CN" altLang="zh-CN" sz="2200" b="1" dirty="0" smtClean="0"/>
              <a:t>能力</a:t>
            </a:r>
            <a:r>
              <a:rPr lang="zh-CN" altLang="zh-CN" sz="2200" b="1" dirty="0"/>
              <a:t>，其核心是</a:t>
            </a:r>
            <a:r>
              <a:rPr lang="zh-CN" altLang="zh-CN" sz="2200" b="1" dirty="0">
                <a:solidFill>
                  <a:srgbClr val="FF0000"/>
                </a:solidFill>
              </a:rPr>
              <a:t>以意义为</a:t>
            </a:r>
            <a:r>
              <a:rPr lang="zh-CN" altLang="zh-CN" sz="2200" b="1" dirty="0" smtClean="0">
                <a:solidFill>
                  <a:srgbClr val="FF0000"/>
                </a:solidFill>
              </a:rPr>
              <a:t>中</a:t>
            </a:r>
            <a:endParaRPr lang="en-US" altLang="zh-CN" sz="2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200" b="1" dirty="0" smtClean="0">
                <a:solidFill>
                  <a:srgbClr val="FF0000"/>
                </a:solidFill>
              </a:rPr>
              <a:t>心</a:t>
            </a:r>
            <a:r>
              <a:rPr lang="zh-CN" altLang="zh-CN" sz="2200" b="1" dirty="0"/>
              <a:t>，其形态是</a:t>
            </a:r>
            <a:r>
              <a:rPr lang="zh-CN" altLang="zh-CN" sz="2200" b="1" dirty="0">
                <a:solidFill>
                  <a:srgbClr val="FF0000"/>
                </a:solidFill>
              </a:rPr>
              <a:t>以语篇为载体</a:t>
            </a:r>
            <a:r>
              <a:rPr lang="zh-CN" altLang="zh-CN" sz="2200" b="1" dirty="0" smtClean="0">
                <a:solidFill>
                  <a:srgbClr val="FF0000"/>
                </a:solidFill>
              </a:rPr>
              <a:t>，</a:t>
            </a:r>
            <a:endParaRPr lang="en-US" altLang="zh-CN" sz="2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200" b="1" dirty="0" smtClean="0">
                <a:solidFill>
                  <a:srgbClr val="FF0000"/>
                </a:solidFill>
              </a:rPr>
              <a:t>师生</a:t>
            </a:r>
            <a:r>
              <a:rPr lang="zh-CN" altLang="zh-CN" sz="2200" b="1" dirty="0">
                <a:solidFill>
                  <a:srgbClr val="FF0000"/>
                </a:solidFill>
              </a:rPr>
              <a:t>或生生互动交流</a:t>
            </a:r>
            <a:r>
              <a:rPr lang="en-US" altLang="zh-CN" sz="2200" b="1" baseline="30000" dirty="0"/>
              <a:t>[5]</a:t>
            </a:r>
            <a:r>
              <a:rPr lang="zh-CN" altLang="zh-CN" sz="2200" b="1" dirty="0"/>
              <a:t>。</a:t>
            </a:r>
            <a:endParaRPr lang="zh-CN" altLang="en-US" sz="22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625502" y="3197944"/>
            <a:ext cx="376097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b="1" dirty="0" smtClean="0"/>
              <a:t>借助</a:t>
            </a:r>
            <a:r>
              <a:rPr lang="zh-CN" altLang="zh-CN" sz="2200" b="1" dirty="0">
                <a:solidFill>
                  <a:srgbClr val="FF0000"/>
                </a:solidFill>
              </a:rPr>
              <a:t>图形与表格</a:t>
            </a:r>
            <a:r>
              <a:rPr lang="zh-CN" altLang="zh-CN" sz="2200" b="1" dirty="0"/>
              <a:t>等较直观的信息提示方式，或者语篇的</a:t>
            </a:r>
            <a:r>
              <a:rPr lang="zh-CN" altLang="zh-CN" sz="2200" b="1" dirty="0">
                <a:solidFill>
                  <a:srgbClr val="FF0000"/>
                </a:solidFill>
              </a:rPr>
              <a:t>关键词</a:t>
            </a:r>
            <a:r>
              <a:rPr lang="zh-CN" altLang="zh-CN" sz="2200" b="1" dirty="0"/>
              <a:t>，</a:t>
            </a:r>
            <a:r>
              <a:rPr lang="zh-CN" altLang="zh-CN" sz="2200" b="1" dirty="0" smtClean="0"/>
              <a:t>学生</a:t>
            </a:r>
            <a:r>
              <a:rPr lang="zh-CN" altLang="zh-CN" sz="2200" b="1" dirty="0"/>
              <a:t>能够较好地组织语言，复述课文，完成读后输出。</a:t>
            </a:r>
            <a:endParaRPr lang="zh-CN" altLang="zh-CN" sz="2200" b="1" dirty="0"/>
          </a:p>
          <a:p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837481"/>
            <a:ext cx="9601196" cy="1303867"/>
          </a:xfrm>
        </p:spPr>
        <p:txBody>
          <a:bodyPr rtlCol="0"/>
          <a:lstStyle/>
          <a:p>
            <a:r>
              <a:rPr lang="zh-CN" altLang="en-US" sz="4000" b="1" dirty="0"/>
              <a:t>案例</a:t>
            </a:r>
            <a:r>
              <a:rPr lang="en-US" altLang="zh-CN" sz="4000" b="1" dirty="0"/>
              <a:t>1</a:t>
            </a:r>
            <a:r>
              <a:rPr lang="zh-CN" altLang="en-US" sz="4000" b="1" dirty="0"/>
              <a:t>：</a:t>
            </a:r>
            <a:r>
              <a:rPr lang="en-US" altLang="zh-CN" sz="4000" b="1" dirty="0"/>
              <a:t>Do video games teach?</a:t>
            </a:r>
            <a:endParaRPr lang="zh-CN" altLang="en-US" sz="4000" b="0" dirty="0"/>
          </a:p>
        </p:txBody>
      </p:sp>
      <p:sp>
        <p:nvSpPr>
          <p:cNvPr id="4" name="内容占位符 3"/>
          <p:cNvSpPr>
            <a:spLocks noGrp="1"/>
          </p:cNvSpPr>
          <p:nvPr>
            <p:ph idx="13"/>
          </p:nvPr>
        </p:nvSpPr>
        <p:spPr>
          <a:xfrm>
            <a:off x="4407205" y="4452313"/>
            <a:ext cx="3292992" cy="1109133"/>
          </a:xfrm>
        </p:spPr>
        <p:txBody>
          <a:bodyPr rtlCol="0"/>
          <a:lstStyle/>
          <a:p>
            <a:pPr marL="0" indent="0">
              <a:buNone/>
            </a:pPr>
            <a:r>
              <a:rPr lang="zh-CN" altLang="en-US" sz="2000" b="1" dirty="0" smtClean="0"/>
              <a:t>介绍了</a:t>
            </a:r>
            <a:r>
              <a:rPr lang="zh-CN" altLang="zh-CN" sz="2000" b="1" dirty="0" smtClean="0"/>
              <a:t>动作</a:t>
            </a:r>
            <a:r>
              <a:rPr lang="zh-CN" altLang="zh-CN" sz="2000" b="1" dirty="0"/>
              <a:t>类电脑游戏带来的好处</a:t>
            </a:r>
            <a:endParaRPr lang="en-US" altLang="zh-CN" sz="2000" b="1" dirty="0"/>
          </a:p>
          <a:p>
            <a:pPr rtl="0"/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4"/>
          </p:nvPr>
        </p:nvSpPr>
        <p:spPr>
          <a:xfrm>
            <a:off x="8008991" y="4482522"/>
            <a:ext cx="3620631" cy="1109133"/>
          </a:xfrm>
        </p:spPr>
        <p:txBody>
          <a:bodyPr rtlCol="0"/>
          <a:lstStyle/>
          <a:p>
            <a:pPr marL="0" indent="0">
              <a:buNone/>
            </a:pPr>
            <a:r>
              <a:rPr lang="zh-CN" altLang="en-US" sz="2000" b="1" dirty="0" smtClean="0"/>
              <a:t>提出观点：</a:t>
            </a:r>
            <a:r>
              <a:rPr lang="en-US" altLang="zh-CN" sz="2000" b="1" dirty="0" smtClean="0"/>
              <a:t>If </a:t>
            </a:r>
            <a:r>
              <a:rPr lang="en-US" altLang="zh-CN" sz="2000" b="1" dirty="0"/>
              <a:t>it’s an action game, it may help us learn.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897227" y="441984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/>
              <a:t>用问题引出话题：</a:t>
            </a:r>
            <a:r>
              <a:rPr lang="en-US" altLang="zh-CN" sz="2000" b="1" dirty="0" smtClean="0"/>
              <a:t>Are </a:t>
            </a:r>
            <a:r>
              <a:rPr lang="en-US" altLang="zh-CN" sz="2000" b="1" dirty="0"/>
              <a:t>video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games </a:t>
            </a:r>
            <a:r>
              <a:rPr lang="en-US" altLang="zh-CN" sz="2000" b="1" dirty="0"/>
              <a:t>bad? </a:t>
            </a:r>
            <a:r>
              <a:rPr lang="en-US" altLang="zh-CN" sz="2000" b="1" dirty="0" smtClean="0"/>
              <a:t>What </a:t>
            </a:r>
            <a:r>
              <a:rPr lang="en-US" altLang="zh-CN" sz="2000" b="1" dirty="0"/>
              <a:t>is the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effect </a:t>
            </a:r>
            <a:r>
              <a:rPr lang="en-US" altLang="zh-CN" sz="2000" b="1" dirty="0"/>
              <a:t>on </a:t>
            </a:r>
            <a:r>
              <a:rPr lang="en-US" altLang="zh-CN" sz="2000" b="1" dirty="0" smtClean="0"/>
              <a:t>people</a:t>
            </a:r>
            <a:r>
              <a:rPr lang="en-US" altLang="zh-CN" sz="2000" b="1" dirty="0"/>
              <a:t>? Are there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any benefits </a:t>
            </a:r>
            <a:r>
              <a:rPr lang="en-US" altLang="zh-CN" sz="2000" b="1" dirty="0"/>
              <a:t>to playing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video </a:t>
            </a:r>
            <a:r>
              <a:rPr lang="en-US" altLang="zh-CN" sz="2000" b="1" dirty="0"/>
              <a:t>games? </a:t>
            </a:r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073499" y="3140919"/>
            <a:ext cx="1466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Para 1</a:t>
            </a:r>
            <a:endParaRPr lang="zh-CN" altLang="en-US" sz="3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362882" y="3140919"/>
            <a:ext cx="1466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Para 2</a:t>
            </a:r>
            <a:endParaRPr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744754" y="3140918"/>
            <a:ext cx="144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Para3</a:t>
            </a:r>
            <a:endParaRPr lang="zh-CN" altLang="en-US" sz="3600" dirty="0"/>
          </a:p>
        </p:txBody>
      </p:sp>
      <p:sp>
        <p:nvSpPr>
          <p:cNvPr id="17" name="矩形 16"/>
          <p:cNvSpPr/>
          <p:nvPr/>
        </p:nvSpPr>
        <p:spPr>
          <a:xfrm>
            <a:off x="3945227" y="5487278"/>
            <a:ext cx="736019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200" b="1" dirty="0" smtClean="0"/>
              <a:t>读后</a:t>
            </a:r>
            <a:r>
              <a:rPr lang="zh-CN" altLang="en-US" sz="2200" b="1" dirty="0" smtClean="0"/>
              <a:t>：</a:t>
            </a:r>
            <a:r>
              <a:rPr lang="zh-CN" altLang="zh-CN" sz="2200" b="1" dirty="0" smtClean="0"/>
              <a:t>教师</a:t>
            </a:r>
            <a:r>
              <a:rPr lang="zh-CN" altLang="zh-CN" sz="2200" b="1" dirty="0"/>
              <a:t>提问：</a:t>
            </a:r>
            <a:r>
              <a:rPr lang="en-US" altLang="zh-CN" sz="2200" b="1" dirty="0"/>
              <a:t>Could you give me some advice about how </a:t>
            </a:r>
            <a:r>
              <a:rPr lang="en-US" altLang="zh-CN" sz="2200" b="1" dirty="0" smtClean="0"/>
              <a:t>to balance </a:t>
            </a:r>
            <a:r>
              <a:rPr lang="en-US" altLang="zh-CN" sz="2200" b="1" dirty="0"/>
              <a:t>the video games and keeping healthy?</a:t>
            </a:r>
            <a:endParaRPr lang="zh-CN" altLang="zh-CN" sz="22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1076461" y="1982568"/>
            <a:ext cx="233910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语篇结构分析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uild="p"/>
      <p:bldP spid="7" grpId="0"/>
      <p:bldP spid="9" grpId="0"/>
      <p:bldP spid="1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案例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：</a:t>
            </a:r>
            <a:r>
              <a:rPr lang="en-US" altLang="zh-CN" b="1" dirty="0"/>
              <a:t>Do video games teach?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85333" y="25069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zh-CN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177698" y="2506902"/>
            <a:ext cx="9879628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    [</a:t>
            </a:r>
            <a:r>
              <a:rPr lang="zh-CN" altLang="en-US" sz="2800" b="1" dirty="0" smtClean="0"/>
              <a:t>评析</a:t>
            </a:r>
            <a:r>
              <a:rPr lang="en-US" altLang="zh-CN" sz="2800" b="1" dirty="0" smtClean="0"/>
              <a:t>]</a:t>
            </a:r>
            <a:r>
              <a:rPr lang="zh-CN" altLang="en-US" sz="2800" b="1" dirty="0" smtClean="0"/>
              <a:t>根据语篇结构可知，本课</a:t>
            </a:r>
            <a:r>
              <a:rPr lang="zh-CN" altLang="zh-CN" sz="2800" b="1" dirty="0" smtClean="0"/>
              <a:t>授课</a:t>
            </a:r>
            <a:r>
              <a:rPr lang="zh-CN" altLang="zh-CN" sz="2800" b="1" dirty="0"/>
              <a:t>的</a:t>
            </a:r>
            <a:r>
              <a:rPr lang="zh-CN" altLang="zh-CN" sz="2800" b="1" dirty="0">
                <a:solidFill>
                  <a:srgbClr val="FF0000"/>
                </a:solidFill>
              </a:rPr>
              <a:t>重点应该紧扣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电脑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FF0000"/>
                </a:solidFill>
              </a:rPr>
              <a:t>游戏</a:t>
            </a:r>
            <a:r>
              <a:rPr lang="zh-CN" altLang="zh-CN" sz="2800" b="1" dirty="0">
                <a:solidFill>
                  <a:srgbClr val="FF0000"/>
                </a:solidFill>
              </a:rPr>
              <a:t>的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利弊分析</a:t>
            </a:r>
            <a:r>
              <a:rPr lang="zh-CN" altLang="zh-CN" sz="2800" b="1" dirty="0"/>
              <a:t>，但案例中的读后输出</a:t>
            </a:r>
            <a:r>
              <a:rPr lang="zh-CN" altLang="zh-CN" sz="2800" b="1" dirty="0" smtClean="0"/>
              <a:t>活动要求</a:t>
            </a:r>
            <a:r>
              <a:rPr lang="zh-CN" altLang="zh-CN" sz="2800" b="1" dirty="0"/>
              <a:t>学生就如何</a:t>
            </a:r>
            <a:r>
              <a:rPr lang="zh-CN" altLang="zh-CN" sz="2800" b="1" dirty="0" smtClean="0"/>
              <a:t>平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zh-CN" sz="2800" b="1" dirty="0" smtClean="0"/>
              <a:t>衡</a:t>
            </a:r>
            <a:r>
              <a:rPr lang="zh-CN" altLang="zh-CN" sz="2800" b="1" dirty="0"/>
              <a:t>玩电脑游戏和保持</a:t>
            </a:r>
            <a:r>
              <a:rPr lang="zh-CN" altLang="zh-CN" sz="2800" b="1" dirty="0" smtClean="0"/>
              <a:t>健康</a:t>
            </a:r>
            <a:r>
              <a:rPr lang="zh-CN" altLang="zh-CN" sz="2800" b="1" dirty="0"/>
              <a:t>给出建议，</a:t>
            </a:r>
            <a:r>
              <a:rPr lang="zh-CN" altLang="zh-CN" sz="2800" b="1" dirty="0">
                <a:solidFill>
                  <a:srgbClr val="FF0000"/>
                </a:solidFill>
              </a:rPr>
              <a:t>偏离了语篇话题</a:t>
            </a:r>
            <a:r>
              <a:rPr lang="zh-CN" altLang="zh-CN" sz="2800" b="1" dirty="0" smtClean="0"/>
              <a:t>，因此，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zh-CN" sz="2800" b="1" dirty="0" smtClean="0"/>
              <a:t>学生</a:t>
            </a:r>
            <a:r>
              <a:rPr lang="zh-CN" altLang="zh-CN" sz="2800" b="1" dirty="0">
                <a:solidFill>
                  <a:srgbClr val="FF0000"/>
                </a:solidFill>
              </a:rPr>
              <a:t>无法使用</a:t>
            </a:r>
            <a:r>
              <a:rPr lang="zh-CN" altLang="zh-CN" sz="2800" b="1" dirty="0"/>
              <a:t>语篇</a:t>
            </a:r>
            <a:r>
              <a:rPr lang="zh-CN" altLang="zh-CN" sz="2800" b="1" dirty="0" smtClean="0"/>
              <a:t>中的</a:t>
            </a:r>
            <a:r>
              <a:rPr lang="zh-CN" altLang="zh-CN" sz="2800" b="1" dirty="0"/>
              <a:t>语言。</a:t>
            </a:r>
            <a:endParaRPr lang="zh-CN" altLang="zh-CN" sz="2800" b="1" dirty="0"/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环保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数字时间胶囊</Template>
  <TotalTime>0</TotalTime>
  <Words>4441</Words>
  <Application>WPS 演示</Application>
  <PresentationFormat>宽屏</PresentationFormat>
  <Paragraphs>202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Microsoft YaHei UI</vt:lpstr>
      <vt:lpstr>Arial</vt:lpstr>
      <vt:lpstr>Times New Roman</vt:lpstr>
      <vt:lpstr>华文行楷</vt:lpstr>
      <vt:lpstr>Tahoma</vt:lpstr>
      <vt:lpstr>微软雅黑</vt:lpstr>
      <vt:lpstr>Arial Unicode MS</vt:lpstr>
      <vt:lpstr>Trebuchet MS</vt:lpstr>
      <vt:lpstr>Rockwell</vt:lpstr>
      <vt:lpstr>HelveticaNeue</vt:lpstr>
      <vt:lpstr>NumberOnly</vt:lpstr>
      <vt:lpstr>华文新魏</vt:lpstr>
      <vt:lpstr>环保</vt:lpstr>
      <vt:lpstr>PowerPoint 演示文稿</vt:lpstr>
      <vt:lpstr>高中英语读后输出活动的设计原则</vt:lpstr>
      <vt:lpstr>引 言</vt:lpstr>
      <vt:lpstr> 读后输出活动的作用 </vt:lpstr>
      <vt:lpstr>读后输出的设计原则</vt:lpstr>
      <vt:lpstr>读后输出应与语篇话题保持高关联度 </vt:lpstr>
      <vt:lpstr>与语篇话题保持高关联度的读后输出活动</vt:lpstr>
      <vt:lpstr>案例1：Do video games teach?</vt:lpstr>
      <vt:lpstr>案例1：Do video games teach?</vt:lpstr>
      <vt:lpstr>案例2：Do video games teach?</vt:lpstr>
      <vt:lpstr>案例2：Do video games teach?</vt:lpstr>
      <vt:lpstr>读后输出应与阅读教学活动保持协同</vt:lpstr>
      <vt:lpstr>与阅读活动保持协同性的读后输出活动</vt:lpstr>
      <vt:lpstr>PowerPoint 演示文稿</vt:lpstr>
      <vt:lpstr>案例3：Why do we laugh?</vt:lpstr>
      <vt:lpstr>PowerPoint 演示文稿</vt:lpstr>
      <vt:lpstr>案例4：Why do we laugh? </vt:lpstr>
      <vt:lpstr>读后输出应充分拓展学生的思维能力</vt:lpstr>
      <vt:lpstr>读后输出应充分拓展学生的思维能力</vt:lpstr>
      <vt:lpstr>拓展学生的思维能力的输出活动</vt:lpstr>
      <vt:lpstr>案例5：Culture Shock</vt:lpstr>
      <vt:lpstr>案例5：Culture Shock</vt:lpstr>
      <vt:lpstr>案例6：Culture Shock</vt:lpstr>
      <vt:lpstr>案例6：Culture Shock</vt:lpstr>
      <vt:lpstr>结  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曹小等</cp:lastModifiedBy>
  <cp:revision>2</cp:revision>
  <dcterms:created xsi:type="dcterms:W3CDTF">2020-05-16T01:15:00Z</dcterms:created>
  <dcterms:modified xsi:type="dcterms:W3CDTF">2020-05-29T06:50:15Z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KSOProductBuildVer">
    <vt:lpwstr>2052-11.1.0.9584</vt:lpwstr>
  </property>
</Properties>
</file>