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306" r:id="rId2"/>
    <p:sldId id="274" r:id="rId3"/>
    <p:sldId id="282" r:id="rId4"/>
    <p:sldId id="280" r:id="rId5"/>
    <p:sldId id="279" r:id="rId6"/>
    <p:sldId id="283" r:id="rId7"/>
    <p:sldId id="284" r:id="rId8"/>
    <p:sldId id="285" r:id="rId9"/>
    <p:sldId id="286" r:id="rId10"/>
    <p:sldId id="288" r:id="rId11"/>
    <p:sldId id="289" r:id="rId12"/>
    <p:sldId id="290" r:id="rId13"/>
    <p:sldId id="297" r:id="rId14"/>
    <p:sldId id="291" r:id="rId15"/>
    <p:sldId id="292" r:id="rId16"/>
    <p:sldId id="293" r:id="rId17"/>
    <p:sldId id="295" r:id="rId18"/>
    <p:sldId id="270" r:id="rId19"/>
    <p:sldId id="296" r:id="rId20"/>
    <p:sldId id="298" r:id="rId21"/>
    <p:sldId id="267" r:id="rId22"/>
  </p:sldIdLst>
  <p:sldSz cx="18288000" cy="10287000"/>
  <p:notesSz cx="6858000" cy="9144000"/>
  <p:embeddedFontLst>
    <p:embeddedFont>
      <p:font typeface="Arial Narrow" panose="020B0606020202030204" pitchFamily="34" charset="0"/>
      <p:regular r:id="rId23"/>
      <p:bold r:id="rId24"/>
      <p:italic r:id="rId25"/>
      <p:boldItalic r:id="rId26"/>
    </p:embeddedFont>
    <p:embeddedFont>
      <p:font typeface="Calibri" panose="020F0502020204030204" pitchFamily="34" charset="0"/>
      <p:regular r:id="rId27"/>
      <p:bold r:id="rId28"/>
      <p:italic r:id="rId29"/>
      <p:boldItalic r:id="rId30"/>
    </p:embeddedFont>
    <p:embeddedFont>
      <p:font typeface="等线" panose="02010600030101010101" pitchFamily="2" charset="-122"/>
      <p:regular r:id="rId31"/>
      <p:bold r:id="rId32"/>
    </p:embeddedFont>
    <p:embeddedFont>
      <p:font typeface="华文仿宋" panose="02010600040101010101" pitchFamily="2" charset="-122"/>
      <p:regular r:id="rId33"/>
    </p:embeddedFont>
    <p:embeddedFont>
      <p:font typeface="华文新魏" panose="02010800040101010101" pitchFamily="2" charset="-122"/>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CFC"/>
    <a:srgbClr val="D9D9D9"/>
    <a:srgbClr val="F2C36E"/>
    <a:srgbClr val="FE9C85"/>
    <a:srgbClr val="7ADBCA"/>
    <a:srgbClr val="52B7DF"/>
    <a:srgbClr val="7CDCCF"/>
    <a:srgbClr val="FFFF00"/>
    <a:srgbClr val="FF886C"/>
    <a:srgbClr val="84DD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1" d="100"/>
          <a:sy n="71" d="100"/>
        </p:scale>
        <p:origin x="36" y="8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5/23/2023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5/23/2023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5/23/2023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5/23/2023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5/23/2023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5/23/2023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5/23/2023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5/23/2023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5/23/2023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5/23/2023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5/23/2023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5/23/2023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pic>
        <p:nvPicPr>
          <p:cNvPr id="7" name="图片 6" descr="水印">
            <a:extLst>
              <a:ext uri="{FF2B5EF4-FFF2-40B4-BE49-F238E27FC236}">
                <a16:creationId xmlns:a16="http://schemas.microsoft.com/office/drawing/2014/main" id="{ED9C08EB-D97E-43F0-5491-F4D0F9E3C177}"/>
              </a:ext>
            </a:extLst>
          </p:cNvPr>
          <p:cNvPicPr>
            <a:picLocks noChangeAspect="1"/>
          </p:cNvPicPr>
          <p:nvPr userDrawn="1"/>
        </p:nvPicPr>
        <p:blipFill>
          <a:blip r:embed="rId13"/>
          <a:stretch>
            <a:fillRect/>
          </a:stretch>
        </p:blipFill>
        <p:spPr>
          <a:xfrm>
            <a:off x="10779443" y="95250"/>
            <a:ext cx="7353300" cy="238029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8.svg"/><Relationship Id="rId7" Type="http://schemas.openxmlformats.org/officeDocument/2006/relationships/image" Target="../media/image6.sv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0.sv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7.xml"/><Relationship Id="rId5" Type="http://schemas.openxmlformats.org/officeDocument/2006/relationships/image" Target="../media/image44.svg"/><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7.xml"/><Relationship Id="rId5" Type="http://schemas.openxmlformats.org/officeDocument/2006/relationships/image" Target="../media/image44.svg"/><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2.svg"/><Relationship Id="rId7" Type="http://schemas.openxmlformats.org/officeDocument/2006/relationships/image" Target="../media/image53.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 Id="rId5" Type="http://schemas.openxmlformats.org/officeDocument/2006/relationships/image" Target="../media/image63.png"/><Relationship Id="rId4" Type="http://schemas.openxmlformats.org/officeDocument/2006/relationships/image" Target="../media/image62.jpeg"/></Relationships>
</file>

<file path=ppt/slides/_rels/slide21.xml.rels><?xml version="1.0" encoding="UTF-8" standalone="yes"?>
<Relationships xmlns="http://schemas.openxmlformats.org/package/2006/relationships"><Relationship Id="rId3" Type="http://schemas.openxmlformats.org/officeDocument/2006/relationships/image" Target="../media/image65.svg"/><Relationship Id="rId2"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3.jpe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22.svg"/></Relationships>
</file>

<file path=ppt/slides/_rels/slide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16.sv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svg"/><Relationship Id="rId3" Type="http://schemas.openxmlformats.org/officeDocument/2006/relationships/image" Target="../media/image25.svg"/><Relationship Id="rId7" Type="http://schemas.openxmlformats.org/officeDocument/2006/relationships/image" Target="../media/image29.svg"/><Relationship Id="rId12" Type="http://schemas.openxmlformats.org/officeDocument/2006/relationships/image" Target="../media/image34.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image" Target="../media/image27.sv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svg"/><Relationship Id="rId14" Type="http://schemas.openxmlformats.org/officeDocument/2006/relationships/image" Target="../media/image3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1143000" y="1869758"/>
            <a:ext cx="9807893" cy="747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6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6000" b="1">
              <a:solidFill>
                <a:srgbClr val="FF0000"/>
              </a:solidFill>
              <a:latin typeface="HelveticaNeue" panose="02000503000000020004" pitchFamily="2" charset="0"/>
            </a:endParaRPr>
          </a:p>
          <a:p>
            <a:pPr eaLnBrk="1" hangingPunct="1">
              <a:spcBef>
                <a:spcPct val="0"/>
              </a:spcBef>
              <a:buFontTx/>
              <a:buNone/>
              <a:defRPr/>
            </a:pPr>
            <a:endParaRPr lang="en-US" altLang="zh-CN" sz="6000" b="1">
              <a:solidFill>
                <a:srgbClr val="FF0000"/>
              </a:solidFill>
              <a:latin typeface="HelveticaNeue" panose="02000503000000020004" pitchFamily="2" charset="0"/>
            </a:endParaRPr>
          </a:p>
          <a:p>
            <a:pPr eaLnBrk="1" hangingPunct="1">
              <a:spcBef>
                <a:spcPct val="0"/>
              </a:spcBef>
              <a:buFontTx/>
              <a:buNone/>
              <a:defRPr/>
            </a:pPr>
            <a:r>
              <a:rPr lang="zh-CN" altLang="en-US" sz="6000" b="1">
                <a:solidFill>
                  <a:srgbClr val="FF0000"/>
                </a:solidFill>
                <a:latin typeface="HelveticaNeue" panose="02000503000000020004" pitchFamily="2" charset="0"/>
              </a:rPr>
              <a:t>更多教学资源请关注</a:t>
            </a:r>
            <a:endParaRPr lang="en-US" altLang="zh-CN" sz="6000" b="1">
              <a:solidFill>
                <a:srgbClr val="FF0000"/>
              </a:solidFill>
              <a:latin typeface="HelveticaNeue" panose="02000503000000020004" pitchFamily="2" charset="0"/>
            </a:endParaRPr>
          </a:p>
          <a:p>
            <a:pPr eaLnBrk="1" hangingPunct="1">
              <a:spcBef>
                <a:spcPct val="0"/>
              </a:spcBef>
              <a:buFontTx/>
              <a:buNone/>
              <a:defRPr/>
            </a:pPr>
            <a:r>
              <a:rPr lang="zh-CN" altLang="en-US" sz="6000" b="1">
                <a:solidFill>
                  <a:srgbClr val="FF0000"/>
                </a:solidFill>
                <a:latin typeface="HelveticaNeue" panose="02000503000000020004" pitchFamily="2" charset="0"/>
              </a:rPr>
              <a:t>公众号：溯恩高中英语</a:t>
            </a:r>
          </a:p>
        </p:txBody>
      </p:sp>
      <p:pic>
        <p:nvPicPr>
          <p:cNvPr id="14338"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07078" y="3410903"/>
            <a:ext cx="5038725"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10967085" y="2425065"/>
            <a:ext cx="5405438"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6000" b="1">
                <a:latin typeface="华文新魏" panose="02010800040101010101" pitchFamily="2" charset="-122"/>
              </a:rPr>
              <a:t>知识产权声明</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9921" y="432566"/>
            <a:ext cx="17508158" cy="9421869"/>
            <a:chOff x="0" y="0"/>
            <a:chExt cx="27711400" cy="14912657"/>
          </a:xfrm>
        </p:grpSpPr>
        <p:sp>
          <p:nvSpPr>
            <p:cNvPr id="3" name="Freeform 3"/>
            <p:cNvSpPr/>
            <p:nvPr/>
          </p:nvSpPr>
          <p:spPr>
            <a:xfrm>
              <a:off x="0" y="0"/>
              <a:ext cx="27711400" cy="14912657"/>
            </a:xfrm>
            <a:custGeom>
              <a:avLst/>
              <a:gdLst/>
              <a:ahLst/>
              <a:cxnLst/>
              <a:rect l="l" t="t" r="r" b="b"/>
              <a:pathLst>
                <a:path w="27711400" h="14912657">
                  <a:moveTo>
                    <a:pt x="0" y="0"/>
                  </a:moveTo>
                  <a:lnTo>
                    <a:pt x="0" y="14912657"/>
                  </a:lnTo>
                  <a:lnTo>
                    <a:pt x="27711400" y="14912657"/>
                  </a:lnTo>
                  <a:lnTo>
                    <a:pt x="27711400" y="0"/>
                  </a:lnTo>
                  <a:lnTo>
                    <a:pt x="0" y="0"/>
                  </a:lnTo>
                  <a:close/>
                  <a:moveTo>
                    <a:pt x="27650439" y="14851697"/>
                  </a:moveTo>
                  <a:lnTo>
                    <a:pt x="59690" y="14851697"/>
                  </a:lnTo>
                  <a:lnTo>
                    <a:pt x="59690" y="59690"/>
                  </a:lnTo>
                  <a:lnTo>
                    <a:pt x="27650439" y="59690"/>
                  </a:lnTo>
                  <a:lnTo>
                    <a:pt x="27650439" y="14851697"/>
                  </a:lnTo>
                  <a:close/>
                </a:path>
              </a:pathLst>
            </a:custGeom>
            <a:solidFill>
              <a:srgbClr val="000000"/>
            </a:solidFill>
          </p:spPr>
        </p:sp>
      </p:grpSp>
      <p:grpSp>
        <p:nvGrpSpPr>
          <p:cNvPr id="8" name="Group 8"/>
          <p:cNvGrpSpPr/>
          <p:nvPr/>
        </p:nvGrpSpPr>
        <p:grpSpPr>
          <a:xfrm rot="-5400000">
            <a:off x="1108267" y="-303328"/>
            <a:ext cx="737936" cy="2954469"/>
            <a:chOff x="0" y="0"/>
            <a:chExt cx="736600" cy="2949121"/>
          </a:xfrm>
        </p:grpSpPr>
        <p:sp>
          <p:nvSpPr>
            <p:cNvPr id="9" name="Freeform 9"/>
            <p:cNvSpPr/>
            <p:nvPr/>
          </p:nvSpPr>
          <p:spPr>
            <a:xfrm>
              <a:off x="0" y="0"/>
              <a:ext cx="736600" cy="2949121"/>
            </a:xfrm>
            <a:custGeom>
              <a:avLst/>
              <a:gdLst/>
              <a:ahLst/>
              <a:cxnLst/>
              <a:rect l="l" t="t" r="r" b="b"/>
              <a:pathLst>
                <a:path w="736600" h="2949121">
                  <a:moveTo>
                    <a:pt x="736600" y="0"/>
                  </a:moveTo>
                  <a:lnTo>
                    <a:pt x="736600" y="2949121"/>
                  </a:lnTo>
                  <a:lnTo>
                    <a:pt x="368300" y="2822121"/>
                  </a:lnTo>
                  <a:lnTo>
                    <a:pt x="0" y="2949121"/>
                  </a:lnTo>
                  <a:lnTo>
                    <a:pt x="0" y="0"/>
                  </a:lnTo>
                  <a:lnTo>
                    <a:pt x="736600" y="0"/>
                  </a:lnTo>
                  <a:close/>
                </a:path>
              </a:pathLst>
            </a:custGeom>
            <a:solidFill>
              <a:srgbClr val="FFE27A"/>
            </a:solidFill>
          </p:spPr>
        </p:sp>
        <p:sp>
          <p:nvSpPr>
            <p:cNvPr id="10" name="TextBox 10"/>
            <p:cNvSpPr txBox="1"/>
            <p:nvPr/>
          </p:nvSpPr>
          <p:spPr>
            <a:xfrm>
              <a:off x="0" y="-38100"/>
              <a:ext cx="736600" cy="723900"/>
            </a:xfrm>
            <a:prstGeom prst="rect">
              <a:avLst/>
            </a:prstGeom>
          </p:spPr>
          <p:txBody>
            <a:bodyPr lIns="50800" tIns="50800" rIns="50800" bIns="50800" rtlCol="0" anchor="ctr"/>
            <a:lstStyle/>
            <a:p>
              <a:pPr marL="0" marR="0" lvl="0" indent="0" algn="ctr" defTabSz="914400" rtl="0" eaLnBrk="1" fontAlgn="auto" latinLnBrk="0" hangingPunct="1">
                <a:lnSpc>
                  <a:spcPts val="294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8" name="TextBox 18"/>
          <p:cNvSpPr txBox="1"/>
          <p:nvPr/>
        </p:nvSpPr>
        <p:spPr>
          <a:xfrm>
            <a:off x="-95266" y="933698"/>
            <a:ext cx="2951401" cy="552202"/>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ct val="0"/>
              </a:spcBef>
              <a:spcAft>
                <a:spcPts val="0"/>
              </a:spcAft>
              <a:buClrTx/>
              <a:buSzTx/>
              <a:buFontTx/>
              <a:buNone/>
              <a:defRPr/>
            </a:pPr>
            <a:r>
              <a:rPr kumimoji="0" lang="zh-CN" altLang="en-US" sz="3600" b="0" i="0" u="none" strike="noStrike" kern="1200" cap="none" spc="0" normalizeH="0" baseline="0" noProof="0" dirty="0">
                <a:ln>
                  <a:noFill/>
                </a:ln>
                <a:solidFill>
                  <a:srgbClr val="000000"/>
                </a:solidFill>
                <a:effectLst/>
                <a:uLnTx/>
                <a:uFillTx/>
                <a:latin typeface="Calibri" panose="020F0502020204030204"/>
                <a:ea typeface="思源黑体-粗体"/>
                <a:cs typeface="+mn-cs"/>
              </a:rPr>
              <a:t>解题策略</a:t>
            </a:r>
            <a:endParaRPr kumimoji="0" lang="en-US" sz="3600" b="0" i="0" u="none" strike="noStrike" kern="1200" cap="none" spc="0" normalizeH="0" baseline="0" noProof="0" dirty="0">
              <a:ln>
                <a:noFill/>
              </a:ln>
              <a:solidFill>
                <a:srgbClr val="000000"/>
              </a:solidFill>
              <a:effectLst/>
              <a:uLnTx/>
              <a:uFillTx/>
              <a:latin typeface="Calibri" panose="020F0502020204030204"/>
              <a:ea typeface="思源黑体-粗体"/>
              <a:cs typeface="+mn-cs"/>
            </a:endParaRPr>
          </a:p>
        </p:txBody>
      </p:sp>
      <p:pic>
        <p:nvPicPr>
          <p:cNvPr id="16"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4610100"/>
            <a:ext cx="5524400" cy="4973961"/>
          </a:xfrm>
          <a:prstGeom prst="rect">
            <a:avLst/>
          </a:prstGeom>
        </p:spPr>
      </p:pic>
      <p:pic>
        <p:nvPicPr>
          <p:cNvPr id="17"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78940" flipH="1">
            <a:off x="3916239" y="2202762"/>
            <a:ext cx="2590427" cy="913714"/>
          </a:xfrm>
          <a:prstGeom prst="rect">
            <a:avLst/>
          </a:prstGeom>
        </p:spPr>
      </p:pic>
      <p:sp>
        <p:nvSpPr>
          <p:cNvPr id="21" name="文本框 20"/>
          <p:cNvSpPr txBox="1"/>
          <p:nvPr/>
        </p:nvSpPr>
        <p:spPr>
          <a:xfrm>
            <a:off x="6324600" y="2781300"/>
            <a:ext cx="3262432" cy="707886"/>
          </a:xfrm>
          <a:prstGeom prst="rect">
            <a:avLst/>
          </a:prstGeom>
          <a:noFill/>
        </p:spPr>
        <p:txBody>
          <a:bodyPr wrap="none" rtlCol="0">
            <a:spAutoFit/>
          </a:bodyPr>
          <a:lstStyle/>
          <a:p>
            <a:r>
              <a:rPr lang="zh-CN" altLang="en-US" sz="4000" dirty="0"/>
              <a:t>把握语篇结构</a:t>
            </a:r>
          </a:p>
        </p:txBody>
      </p:sp>
      <p:sp>
        <p:nvSpPr>
          <p:cNvPr id="23" name="流程图: 过程 22"/>
          <p:cNvSpPr/>
          <p:nvPr/>
        </p:nvSpPr>
        <p:spPr>
          <a:xfrm>
            <a:off x="10018527" y="804938"/>
            <a:ext cx="6651534" cy="4198194"/>
          </a:xfrm>
          <a:prstGeom prst="flowChartProcess">
            <a:avLst/>
          </a:prstGeom>
          <a:solidFill>
            <a:srgbClr val="FE95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E9B84"/>
              </a:solidFill>
            </a:endParaRPr>
          </a:p>
        </p:txBody>
      </p:sp>
      <p:sp>
        <p:nvSpPr>
          <p:cNvPr id="24" name="文本框 23"/>
          <p:cNvSpPr txBox="1"/>
          <p:nvPr/>
        </p:nvSpPr>
        <p:spPr>
          <a:xfrm>
            <a:off x="10489396" y="764988"/>
            <a:ext cx="6222733" cy="4278094"/>
          </a:xfrm>
          <a:prstGeom prst="rect">
            <a:avLst/>
          </a:prstGeom>
          <a:noFill/>
        </p:spPr>
        <p:txBody>
          <a:bodyPr wrap="square" rtlCol="0">
            <a:spAutoFit/>
          </a:bodyPr>
          <a:lstStyle/>
          <a:p>
            <a:r>
              <a:rPr lang="en-US" altLang="zh-CN" sz="2800" dirty="0"/>
              <a:t>A sample</a:t>
            </a:r>
          </a:p>
          <a:p>
            <a:pPr algn="ctr"/>
            <a:r>
              <a:rPr lang="zh-CN" altLang="en-US" sz="2800" b="1" dirty="0"/>
              <a:t>大标题</a:t>
            </a:r>
            <a:endParaRPr lang="en-US" altLang="zh-CN" sz="2800" b="1" dirty="0"/>
          </a:p>
          <a:p>
            <a:r>
              <a:rPr lang="zh-CN" altLang="en-US" sz="2800" dirty="0"/>
              <a:t>导语</a:t>
            </a:r>
            <a:r>
              <a:rPr lang="en-US" altLang="zh-CN" sz="2800" dirty="0"/>
              <a:t>/</a:t>
            </a:r>
            <a:r>
              <a:rPr lang="zh-CN" altLang="en-US" sz="2800" dirty="0"/>
              <a:t>首段</a:t>
            </a:r>
            <a:r>
              <a:rPr lang="en-US" altLang="zh-CN" sz="2800" dirty="0"/>
              <a:t>/</a:t>
            </a:r>
            <a:r>
              <a:rPr lang="zh-CN" altLang="en-US" sz="2800" dirty="0"/>
              <a:t>碎片信息</a:t>
            </a:r>
            <a:r>
              <a:rPr lang="en-US" altLang="zh-CN" sz="2800" dirty="0"/>
              <a:t>—— —— ——</a:t>
            </a:r>
          </a:p>
          <a:p>
            <a:r>
              <a:rPr lang="zh-CN" altLang="en-US" sz="2800" b="1" dirty="0"/>
              <a:t>小标题</a:t>
            </a:r>
            <a:r>
              <a:rPr lang="en-US" altLang="zh-CN" sz="2800" dirty="0"/>
              <a:t>1</a:t>
            </a:r>
          </a:p>
          <a:p>
            <a:r>
              <a:rPr lang="en-US" altLang="zh-CN" sz="2800" dirty="0"/>
              <a:t>————————————————</a:t>
            </a:r>
          </a:p>
          <a:p>
            <a:r>
              <a:rPr lang="zh-CN" altLang="en-US" sz="2800" b="1" dirty="0"/>
              <a:t>小标题</a:t>
            </a:r>
            <a:r>
              <a:rPr lang="en-US" altLang="zh-CN" sz="2800" dirty="0"/>
              <a:t>2</a:t>
            </a:r>
          </a:p>
          <a:p>
            <a:r>
              <a:rPr lang="en-US" altLang="zh-CN" sz="2800" dirty="0"/>
              <a:t>————————————————</a:t>
            </a:r>
          </a:p>
          <a:p>
            <a:r>
              <a:rPr lang="zh-CN" altLang="en-US" sz="2800" b="1" dirty="0"/>
              <a:t>小标题</a:t>
            </a:r>
            <a:r>
              <a:rPr lang="en-US" altLang="zh-CN" sz="2800" dirty="0"/>
              <a:t>3</a:t>
            </a:r>
          </a:p>
          <a:p>
            <a:r>
              <a:rPr lang="en-US" altLang="zh-CN" sz="2800" dirty="0"/>
              <a:t>————————————————</a:t>
            </a:r>
          </a:p>
          <a:p>
            <a:r>
              <a:rPr lang="zh-CN" altLang="en-US" sz="2000" dirty="0"/>
              <a:t>（结语）</a:t>
            </a:r>
          </a:p>
        </p:txBody>
      </p:sp>
      <p:pic>
        <p:nvPicPr>
          <p:cNvPr id="25"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78940" flipH="1">
            <a:off x="3956909" y="5085480"/>
            <a:ext cx="2590427" cy="913714"/>
          </a:xfrm>
          <a:prstGeom prst="rect">
            <a:avLst/>
          </a:prstGeom>
        </p:spPr>
      </p:pic>
      <p:sp>
        <p:nvSpPr>
          <p:cNvPr id="26" name="文本框 25"/>
          <p:cNvSpPr txBox="1"/>
          <p:nvPr/>
        </p:nvSpPr>
        <p:spPr>
          <a:xfrm>
            <a:off x="6324600" y="5640786"/>
            <a:ext cx="3262432" cy="707886"/>
          </a:xfrm>
          <a:prstGeom prst="rect">
            <a:avLst/>
          </a:prstGeom>
          <a:noFill/>
        </p:spPr>
        <p:txBody>
          <a:bodyPr wrap="none" rtlCol="0">
            <a:spAutoFit/>
          </a:bodyPr>
          <a:lstStyle/>
          <a:p>
            <a:r>
              <a:rPr lang="zh-CN" altLang="en-US" sz="4000" dirty="0"/>
              <a:t>快速定位信息</a:t>
            </a:r>
          </a:p>
        </p:txBody>
      </p:sp>
      <p:sp>
        <p:nvSpPr>
          <p:cNvPr id="27" name="流程图: 过程 26"/>
          <p:cNvSpPr/>
          <p:nvPr/>
        </p:nvSpPr>
        <p:spPr>
          <a:xfrm>
            <a:off x="10013822" y="5421406"/>
            <a:ext cx="6651534" cy="1424762"/>
          </a:xfrm>
          <a:prstGeom prst="flowChartProcess">
            <a:avLst/>
          </a:prstGeom>
          <a:solidFill>
            <a:srgbClr val="B37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a:solidFill>
                  <a:schemeClr val="tx1"/>
                </a:solidFill>
              </a:rPr>
              <a:t>人名、地名、数字、实词等</a:t>
            </a:r>
          </a:p>
        </p:txBody>
      </p:sp>
      <p:pic>
        <p:nvPicPr>
          <p:cNvPr id="28"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467657" y="7197416"/>
            <a:ext cx="843941" cy="874138"/>
          </a:xfrm>
          <a:prstGeom prst="rect">
            <a:avLst/>
          </a:prstGeom>
        </p:spPr>
      </p:pic>
      <p:sp>
        <p:nvSpPr>
          <p:cNvPr id="29" name="矩形: 圆角 28"/>
          <p:cNvSpPr/>
          <p:nvPr/>
        </p:nvSpPr>
        <p:spPr>
          <a:xfrm>
            <a:off x="7506559" y="7366489"/>
            <a:ext cx="9205570" cy="642325"/>
          </a:xfrm>
          <a:prstGeom prst="roundRect">
            <a:avLst/>
          </a:prstGeom>
          <a:solidFill>
            <a:srgbClr val="F2C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a:solidFill>
                  <a:schemeClr val="tx1"/>
                </a:solidFill>
              </a:rPr>
              <a:t>出题顺序</a:t>
            </a:r>
            <a:r>
              <a:rPr lang="en-US" altLang="zh-CN" sz="3600" b="1" dirty="0">
                <a:solidFill>
                  <a:schemeClr val="tx1"/>
                </a:solidFill>
              </a:rPr>
              <a:t>/</a:t>
            </a:r>
            <a:r>
              <a:rPr lang="zh-CN" altLang="en-US" sz="3600" b="1" dirty="0">
                <a:solidFill>
                  <a:schemeClr val="tx1"/>
                </a:solidFill>
              </a:rPr>
              <a:t>题文同序；均匀出题</a:t>
            </a:r>
            <a:r>
              <a:rPr lang="en-US" altLang="zh-CN" sz="3600" b="1" dirty="0">
                <a:solidFill>
                  <a:schemeClr val="tx1"/>
                </a:solidFill>
              </a:rPr>
              <a:t>/</a:t>
            </a:r>
            <a:r>
              <a:rPr lang="zh-CN" altLang="en-US" sz="3600" b="1" dirty="0">
                <a:solidFill>
                  <a:schemeClr val="tx1"/>
                </a:solidFill>
              </a:rPr>
              <a:t>分布均匀</a:t>
            </a:r>
          </a:p>
        </p:txBody>
      </p:sp>
      <p:pic>
        <p:nvPicPr>
          <p:cNvPr id="30"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889627" y="8521910"/>
            <a:ext cx="843941" cy="874138"/>
          </a:xfrm>
          <a:prstGeom prst="rect">
            <a:avLst/>
          </a:prstGeom>
        </p:spPr>
      </p:pic>
      <p:sp>
        <p:nvSpPr>
          <p:cNvPr id="31" name="矩形: 圆角 30"/>
          <p:cNvSpPr/>
          <p:nvPr/>
        </p:nvSpPr>
        <p:spPr>
          <a:xfrm>
            <a:off x="8161657" y="8672079"/>
            <a:ext cx="9736421" cy="589263"/>
          </a:xfrm>
          <a:prstGeom prst="roundRect">
            <a:avLst/>
          </a:prstGeom>
          <a:solidFill>
            <a:srgbClr val="F2C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chemeClr val="tx1"/>
                </a:solidFill>
              </a:rPr>
              <a:t>印刷特征：大写、加粗、标记、汉字、括号、图表等</a:t>
            </a:r>
          </a:p>
        </p:txBody>
      </p:sp>
      <p:grpSp>
        <p:nvGrpSpPr>
          <p:cNvPr id="34" name="组合 33"/>
          <p:cNvGrpSpPr/>
          <p:nvPr/>
        </p:nvGrpSpPr>
        <p:grpSpPr>
          <a:xfrm>
            <a:off x="16154400" y="4776495"/>
            <a:ext cx="1716486" cy="1252528"/>
            <a:chOff x="16102313" y="4932283"/>
            <a:chExt cx="1716486" cy="1252528"/>
          </a:xfrm>
        </p:grpSpPr>
        <p:sp>
          <p:nvSpPr>
            <p:cNvPr id="32" name="箭头: 下 31"/>
            <p:cNvSpPr/>
            <p:nvPr/>
          </p:nvSpPr>
          <p:spPr>
            <a:xfrm rot="5400000">
              <a:off x="16334292" y="4700304"/>
              <a:ext cx="1252528" cy="1716486"/>
            </a:xfrm>
            <a:prstGeom prst="downArrow">
              <a:avLst/>
            </a:prstGeom>
            <a:solidFill>
              <a:srgbClr val="84DDCD"/>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dirty="0"/>
            </a:p>
          </p:txBody>
        </p:sp>
        <p:sp>
          <p:nvSpPr>
            <p:cNvPr id="33" name="文本框 32"/>
            <p:cNvSpPr txBox="1"/>
            <p:nvPr/>
          </p:nvSpPr>
          <p:spPr>
            <a:xfrm>
              <a:off x="16739376" y="5266159"/>
              <a:ext cx="1005403" cy="584775"/>
            </a:xfrm>
            <a:prstGeom prst="rect">
              <a:avLst/>
            </a:prstGeom>
            <a:noFill/>
          </p:spPr>
          <p:txBody>
            <a:bodyPr wrap="none" rtlCol="0">
              <a:spAutoFit/>
            </a:bodyPr>
            <a:lstStyle/>
            <a:p>
              <a:r>
                <a:rPr lang="zh-CN" altLang="en-US" sz="3200" dirty="0"/>
                <a:t>集中</a:t>
              </a:r>
            </a:p>
          </p:txBody>
        </p:sp>
      </p:grpSp>
      <p:grpSp>
        <p:nvGrpSpPr>
          <p:cNvPr id="35" name="组合 34"/>
          <p:cNvGrpSpPr/>
          <p:nvPr/>
        </p:nvGrpSpPr>
        <p:grpSpPr>
          <a:xfrm>
            <a:off x="16154400" y="6113961"/>
            <a:ext cx="1716486" cy="1252528"/>
            <a:chOff x="16079948" y="4932283"/>
            <a:chExt cx="1716486" cy="1252528"/>
          </a:xfrm>
        </p:grpSpPr>
        <p:sp>
          <p:nvSpPr>
            <p:cNvPr id="36" name="箭头: 下 35"/>
            <p:cNvSpPr/>
            <p:nvPr/>
          </p:nvSpPr>
          <p:spPr>
            <a:xfrm rot="5400000">
              <a:off x="16311927" y="4700304"/>
              <a:ext cx="1252528" cy="1716486"/>
            </a:xfrm>
            <a:prstGeom prst="downArrow">
              <a:avLst/>
            </a:prstGeom>
            <a:solidFill>
              <a:srgbClr val="84DDCD"/>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dirty="0"/>
            </a:p>
          </p:txBody>
        </p:sp>
        <p:sp>
          <p:nvSpPr>
            <p:cNvPr id="37" name="文本框 36"/>
            <p:cNvSpPr txBox="1"/>
            <p:nvPr/>
          </p:nvSpPr>
          <p:spPr>
            <a:xfrm>
              <a:off x="16739376" y="5266159"/>
              <a:ext cx="1005403" cy="584775"/>
            </a:xfrm>
            <a:prstGeom prst="rect">
              <a:avLst/>
            </a:prstGeom>
            <a:noFill/>
          </p:spPr>
          <p:txBody>
            <a:bodyPr wrap="none" rtlCol="0">
              <a:spAutoFit/>
            </a:bodyPr>
            <a:lstStyle/>
            <a:p>
              <a:r>
                <a:rPr lang="zh-CN" altLang="en-US" sz="3200" dirty="0"/>
                <a:t>分散</a:t>
              </a:r>
            </a:p>
          </p:txBody>
        </p:sp>
      </p:gr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1+#ppt_w/2"/>
                                          </p:val>
                                        </p:tav>
                                        <p:tav tm="100000">
                                          <p:val>
                                            <p:strVal val="#ppt_x"/>
                                          </p:val>
                                        </p:tav>
                                      </p:tavLst>
                                    </p:anim>
                                    <p:anim calcmode="lin" valueType="num">
                                      <p:cBhvr additive="base">
                                        <p:cTn id="14"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down)">
                                      <p:cBhvr>
                                        <p:cTn id="19" dur="500"/>
                                        <p:tgtEl>
                                          <p:spTgt spid="23"/>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down)">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6"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1+#ppt_w/2"/>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1+#ppt_w/2"/>
                                          </p:val>
                                        </p:tav>
                                        <p:tav tm="100000">
                                          <p:val>
                                            <p:strVal val="#ppt_x"/>
                                          </p:val>
                                        </p:tav>
                                      </p:tavLst>
                                    </p:anim>
                                    <p:anim calcmode="lin" valueType="num">
                                      <p:cBhvr additive="base">
                                        <p:cTn id="34"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down)">
                                      <p:cBhvr>
                                        <p:cTn id="39" dur="5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nodeType="click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1+#ppt_w/2"/>
                                          </p:val>
                                        </p:tav>
                                        <p:tav tm="100000">
                                          <p:val>
                                            <p:strVal val="#ppt_x"/>
                                          </p:val>
                                        </p:tav>
                                      </p:tavLst>
                                    </p:anim>
                                    <p:anim calcmode="lin" valueType="num">
                                      <p:cBhvr additive="base">
                                        <p:cTn id="45" dur="500" fill="hold"/>
                                        <p:tgtEl>
                                          <p:spTgt spid="34"/>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barn(inVertical)">
                                      <p:cBhvr>
                                        <p:cTn id="54" dur="500"/>
                                        <p:tgtEl>
                                          <p:spTgt spid="29"/>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barn(inVertical)">
                                      <p:cBhvr>
                                        <p:cTn id="5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animBg="1"/>
      <p:bldP spid="24" grpId="0"/>
      <p:bldP spid="26" grpId="0"/>
      <p:bldP spid="27" grpId="0" animBg="1"/>
      <p:bldP spid="29" grpId="0" animBg="1"/>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9921" y="432566"/>
            <a:ext cx="17508158" cy="9421869"/>
            <a:chOff x="0" y="0"/>
            <a:chExt cx="27711400" cy="14912657"/>
          </a:xfrm>
        </p:grpSpPr>
        <p:sp>
          <p:nvSpPr>
            <p:cNvPr id="3" name="Freeform 3"/>
            <p:cNvSpPr/>
            <p:nvPr/>
          </p:nvSpPr>
          <p:spPr>
            <a:xfrm>
              <a:off x="0" y="0"/>
              <a:ext cx="27711400" cy="14912657"/>
            </a:xfrm>
            <a:custGeom>
              <a:avLst/>
              <a:gdLst/>
              <a:ahLst/>
              <a:cxnLst/>
              <a:rect l="l" t="t" r="r" b="b"/>
              <a:pathLst>
                <a:path w="27711400" h="14912657">
                  <a:moveTo>
                    <a:pt x="0" y="0"/>
                  </a:moveTo>
                  <a:lnTo>
                    <a:pt x="0" y="14912657"/>
                  </a:lnTo>
                  <a:lnTo>
                    <a:pt x="27711400" y="14912657"/>
                  </a:lnTo>
                  <a:lnTo>
                    <a:pt x="27711400" y="0"/>
                  </a:lnTo>
                  <a:lnTo>
                    <a:pt x="0" y="0"/>
                  </a:lnTo>
                  <a:close/>
                  <a:moveTo>
                    <a:pt x="27650439" y="14851697"/>
                  </a:moveTo>
                  <a:lnTo>
                    <a:pt x="59690" y="14851697"/>
                  </a:lnTo>
                  <a:lnTo>
                    <a:pt x="59690" y="59690"/>
                  </a:lnTo>
                  <a:lnTo>
                    <a:pt x="27650439" y="59690"/>
                  </a:lnTo>
                  <a:lnTo>
                    <a:pt x="27650439" y="14851697"/>
                  </a:lnTo>
                  <a:close/>
                </a:path>
              </a:pathLst>
            </a:custGeom>
            <a:solidFill>
              <a:srgbClr val="000000"/>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8670234" y="637405"/>
            <a:ext cx="8324782" cy="10217539"/>
          </a:xfrm>
          <a:prstGeom prst="rect">
            <a:avLst/>
          </a:prstGeom>
        </p:spPr>
      </p:pic>
      <p:sp>
        <p:nvSpPr>
          <p:cNvPr id="5" name="TextBox 5"/>
          <p:cNvSpPr txBox="1"/>
          <p:nvPr/>
        </p:nvSpPr>
        <p:spPr>
          <a:xfrm>
            <a:off x="2588211" y="5880769"/>
            <a:ext cx="4567336" cy="1120775"/>
          </a:xfrm>
          <a:prstGeom prst="rect">
            <a:avLst/>
          </a:prstGeom>
        </p:spPr>
        <p:txBody>
          <a:bodyPr lIns="0" tIns="0" rIns="0" bIns="0" rtlCol="0" anchor="t">
            <a:spAutoFit/>
          </a:bodyPr>
          <a:lstStyle/>
          <a:p>
            <a:pPr marL="0" marR="0" lvl="0" indent="0" algn="ctr" defTabSz="914400" rtl="0" eaLnBrk="1" fontAlgn="auto" latinLnBrk="0" hangingPunct="1">
              <a:lnSpc>
                <a:spcPts val="9100"/>
              </a:lnSpc>
              <a:spcBef>
                <a:spcPct val="0"/>
              </a:spcBef>
              <a:spcAft>
                <a:spcPts val="0"/>
              </a:spcAft>
              <a:buClrTx/>
              <a:buSzTx/>
              <a:buFontTx/>
              <a:buNone/>
              <a:defRPr/>
            </a:pPr>
            <a:r>
              <a:rPr lang="zh-CN" altLang="en-US" sz="6500" spc="318" dirty="0">
                <a:solidFill>
                  <a:srgbClr val="000000"/>
                </a:solidFill>
                <a:latin typeface="Calibri" panose="020F0502020204030204"/>
                <a:ea typeface="思源黑体-粗体 Bold"/>
              </a:rPr>
              <a:t>真题实例</a:t>
            </a:r>
            <a:endParaRPr kumimoji="0" lang="en-US" sz="6500" b="0" i="0" u="none" strike="noStrike" kern="1200" cap="none" spc="318" normalizeH="0" baseline="0" noProof="0" dirty="0">
              <a:ln>
                <a:noFill/>
              </a:ln>
              <a:solidFill>
                <a:srgbClr val="000000"/>
              </a:solidFill>
              <a:effectLst/>
              <a:uLnTx/>
              <a:uFillTx/>
              <a:latin typeface="Calibri" panose="020F0502020204030204"/>
              <a:ea typeface="思源黑体-粗体 Bold"/>
              <a:cs typeface="+mn-cs"/>
            </a:endParaRPr>
          </a:p>
        </p:txBody>
      </p:sp>
      <p:sp>
        <p:nvSpPr>
          <p:cNvPr id="6" name="TextBox 6"/>
          <p:cNvSpPr txBox="1"/>
          <p:nvPr/>
        </p:nvSpPr>
        <p:spPr>
          <a:xfrm>
            <a:off x="863687" y="7125369"/>
            <a:ext cx="8016385" cy="936154"/>
          </a:xfrm>
          <a:prstGeom prst="rect">
            <a:avLst/>
          </a:prstGeom>
        </p:spPr>
        <p:txBody>
          <a:bodyPr lIns="0" tIns="0" rIns="0" bIns="0" rtlCol="0" anchor="t">
            <a:spAutoFit/>
          </a:bodyPr>
          <a:lstStyle/>
          <a:p>
            <a:pPr marL="0" marR="0" lvl="0" indent="0" algn="ctr" defTabSz="914400" rtl="0" eaLnBrk="1" fontAlgn="auto" latinLnBrk="0" hangingPunct="1">
              <a:lnSpc>
                <a:spcPts val="7280"/>
              </a:lnSpc>
              <a:spcBef>
                <a:spcPts val="0"/>
              </a:spcBef>
              <a:spcAft>
                <a:spcPts val="0"/>
              </a:spcAft>
              <a:buClrTx/>
              <a:buSzTx/>
              <a:buFontTx/>
              <a:buNone/>
              <a:defRPr/>
            </a:pPr>
            <a:r>
              <a:rPr kumimoji="0" lang="en-US" sz="6600" b="0" i="0" u="none" strike="noStrike" kern="1200" cap="none" spc="0" normalizeH="0" baseline="0" noProof="0" dirty="0">
                <a:ln>
                  <a:noFill/>
                </a:ln>
                <a:solidFill>
                  <a:srgbClr val="000000"/>
                </a:solidFill>
                <a:effectLst/>
                <a:uLnTx/>
                <a:uFillTx/>
                <a:latin typeface="Arial Narrow" panose="020B0606020202030204" pitchFamily="34" charset="0"/>
              </a:rPr>
              <a:t>We are the champion!</a:t>
            </a:r>
          </a:p>
        </p:txBody>
      </p:sp>
      <p:pic>
        <p:nvPicPr>
          <p:cNvPr id="8"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264019" y="3661275"/>
            <a:ext cx="1172511" cy="1214465"/>
          </a:xfrm>
          <a:prstGeom prst="rect">
            <a:avLst/>
          </a:prstGeom>
        </p:spPr>
      </p:pic>
      <p:pic>
        <p:nvPicPr>
          <p:cNvPr id="9"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981258" y="1483312"/>
            <a:ext cx="1650677" cy="1709741"/>
          </a:xfrm>
          <a:prstGeom prst="rect">
            <a:avLst/>
          </a:prstGeom>
        </p:spPr>
      </p:pic>
      <p:pic>
        <p:nvPicPr>
          <p:cNvPr id="10"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115143">
            <a:off x="1607988" y="2524972"/>
            <a:ext cx="543421" cy="562866"/>
          </a:xfrm>
          <a:prstGeom prst="rect">
            <a:avLst/>
          </a:prstGeom>
        </p:spPr>
      </p:pic>
    </p:spTree>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9921" y="432566"/>
            <a:ext cx="17508158" cy="9421869"/>
            <a:chOff x="0" y="0"/>
            <a:chExt cx="27711400" cy="14912657"/>
          </a:xfrm>
        </p:grpSpPr>
        <p:sp>
          <p:nvSpPr>
            <p:cNvPr id="3" name="Freeform 3"/>
            <p:cNvSpPr/>
            <p:nvPr/>
          </p:nvSpPr>
          <p:spPr>
            <a:xfrm>
              <a:off x="0" y="0"/>
              <a:ext cx="27711400" cy="14912657"/>
            </a:xfrm>
            <a:custGeom>
              <a:avLst/>
              <a:gdLst/>
              <a:ahLst/>
              <a:cxnLst/>
              <a:rect l="l" t="t" r="r" b="b"/>
              <a:pathLst>
                <a:path w="27711400" h="14912657">
                  <a:moveTo>
                    <a:pt x="0" y="0"/>
                  </a:moveTo>
                  <a:lnTo>
                    <a:pt x="0" y="14912657"/>
                  </a:lnTo>
                  <a:lnTo>
                    <a:pt x="27711400" y="14912657"/>
                  </a:lnTo>
                  <a:lnTo>
                    <a:pt x="27711400" y="0"/>
                  </a:lnTo>
                  <a:lnTo>
                    <a:pt x="0" y="0"/>
                  </a:lnTo>
                  <a:close/>
                  <a:moveTo>
                    <a:pt x="27650439" y="14851697"/>
                  </a:moveTo>
                  <a:lnTo>
                    <a:pt x="59690" y="14851697"/>
                  </a:lnTo>
                  <a:lnTo>
                    <a:pt x="59690" y="59690"/>
                  </a:lnTo>
                  <a:lnTo>
                    <a:pt x="27650439" y="59690"/>
                  </a:lnTo>
                  <a:lnTo>
                    <a:pt x="27650439" y="14851697"/>
                  </a:lnTo>
                  <a:close/>
                </a:path>
              </a:pathLst>
            </a:custGeom>
            <a:solidFill>
              <a:srgbClr val="000000"/>
            </a:solidFill>
          </p:spPr>
        </p:sp>
      </p:grpSp>
      <p:pic>
        <p:nvPicPr>
          <p:cNvPr id="7"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954000" y="0"/>
            <a:ext cx="4656647" cy="2400299"/>
          </a:xfrm>
          <a:prstGeom prst="rect">
            <a:avLst/>
          </a:prstGeom>
        </p:spPr>
      </p:pic>
      <p:sp>
        <p:nvSpPr>
          <p:cNvPr id="12" name="文本框 11"/>
          <p:cNvSpPr txBox="1"/>
          <p:nvPr/>
        </p:nvSpPr>
        <p:spPr>
          <a:xfrm>
            <a:off x="609600" y="850017"/>
            <a:ext cx="10058400" cy="8586966"/>
          </a:xfrm>
          <a:prstGeom prst="rect">
            <a:avLst/>
          </a:prstGeom>
          <a:noFill/>
        </p:spPr>
        <p:txBody>
          <a:bodyPr wrap="square">
            <a:spAutoFit/>
          </a:bodyPr>
          <a:lstStyle/>
          <a:p>
            <a:pPr algn="ctr" fontAlgn="ctr"/>
            <a:r>
              <a:rPr lang="en-US" altLang="zh-CN" sz="24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algn="ctr" fontAlgn="ctr"/>
            <a:r>
              <a:rPr lang="en-US" altLang="zh-CN" sz="24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Grading Policies for Introduction to Literature</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algn="l" fontAlgn="ctr"/>
            <a:r>
              <a:rPr lang="en-US" altLang="zh-CN" sz="24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Grading Scale</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l" fontAlgn="ct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90-100, A; 80-89, B; 70-79, C; 60-69, D; Below 60, E. </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algn="l" fontAlgn="ctr"/>
            <a:r>
              <a:rPr lang="en-US" altLang="zh-CN" sz="24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Essays (60%)</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l" fontAlgn="ct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Your four major essays will combine to form the main part of the grade for this course: Essay 1 </a:t>
            </a:r>
            <a:r>
              <a:rPr lang="en-US" altLang="zh-CN" sz="24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10%</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Essay 2 = 15%; Essay 3 = 15%; Essay 4 = 20%.</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algn="l" fontAlgn="ctr"/>
            <a:r>
              <a:rPr lang="en-US" altLang="zh-CN" sz="24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Group Assignments (30%)</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l" fontAlgn="ct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Students will work in groups to complete four assignments (</a:t>
            </a:r>
            <a:r>
              <a:rPr lang="zh-CN" altLang="zh-CN" sz="2400" kern="100" dirty="0">
                <a:solidFill>
                  <a:srgbClr val="000000"/>
                </a:solidFill>
                <a:effectLst/>
                <a:latin typeface="等线" panose="02010600030101010101" pitchFamily="2" charset="-122"/>
                <a:ea typeface="宋体" panose="02010600030101010101" pitchFamily="2" charset="-122"/>
                <a:cs typeface="宋体" panose="02010600030101010101" pitchFamily="2" charset="-122"/>
              </a:rPr>
              <a:t>作业</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during the course. All the assignments will be submitted by the assigned date through Blackboard, our online learning and course management system. </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algn="l" fontAlgn="ctr"/>
            <a:r>
              <a:rPr lang="en-US" altLang="zh-CN" sz="24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Daily Work/In-Class Writings and Tests/Group Work/Homework (10%)</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l" fontAlgn="ct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Class activities will vary from day to day, but students must be ready to complete short in-class writings or tests drawn directly from assigned readings or notes from the previous </a:t>
            </a:r>
            <a:r>
              <a:rPr lang="en-US" altLang="zh-CN" sz="24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class'</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lecture/discussion, so it is important to take careful notes during class. Additionally, from time to time I will assign group work to be completed in class or short assignments to be completed at home, both of which will be graded. </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algn="l" fontAlgn="ctr"/>
            <a:r>
              <a:rPr lang="en-US" altLang="zh-CN" sz="24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Late Work</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l" fontAlgn="ct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 essay not submitted in class on the due date will lose a letter grade for each class period it is late. If it is not turned in by the 4th day after the due date, it will earn a zero. Daily assignments not completed during class will get a zero. Short writings missed as a result of an excused absence will be accepted.</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13" name="文本框 12"/>
          <p:cNvSpPr txBox="1"/>
          <p:nvPr/>
        </p:nvSpPr>
        <p:spPr>
          <a:xfrm>
            <a:off x="13538897" y="352266"/>
            <a:ext cx="3486852" cy="830997"/>
          </a:xfrm>
          <a:prstGeom prst="rect">
            <a:avLst/>
          </a:prstGeom>
          <a:noFill/>
        </p:spPr>
        <p:txBody>
          <a:bodyPr wrap="none" rtlCol="0">
            <a:spAutoFit/>
          </a:bodyPr>
          <a:lstStyle/>
          <a:p>
            <a:r>
              <a:rPr lang="en-US" altLang="zh-CN" sz="4800" dirty="0"/>
              <a:t>2022</a:t>
            </a:r>
            <a:r>
              <a:rPr lang="zh-CN" altLang="en-US" sz="4800" dirty="0"/>
              <a:t>全国</a:t>
            </a:r>
            <a:r>
              <a:rPr lang="en-US" altLang="zh-CN" sz="4800" dirty="0">
                <a:latin typeface="Times New Roman" panose="02020603050405020304" pitchFamily="18" charset="0"/>
                <a:cs typeface="Times New Roman" panose="02020603050405020304" pitchFamily="18" charset="0"/>
              </a:rPr>
              <a:t>Ⅰ</a:t>
            </a:r>
            <a:r>
              <a:rPr lang="zh-CN" altLang="en-US" sz="4800" dirty="0">
                <a:latin typeface="Times New Roman" panose="02020603050405020304" pitchFamily="18" charset="0"/>
                <a:cs typeface="Times New Roman" panose="02020603050405020304" pitchFamily="18" charset="0"/>
              </a:rPr>
              <a:t>卷</a:t>
            </a:r>
            <a:endParaRPr lang="zh-CN" altLang="en-US" sz="4800" dirty="0"/>
          </a:p>
        </p:txBody>
      </p:sp>
      <p:sp>
        <p:nvSpPr>
          <p:cNvPr id="15" name="文本框 14"/>
          <p:cNvSpPr txBox="1"/>
          <p:nvPr/>
        </p:nvSpPr>
        <p:spPr>
          <a:xfrm>
            <a:off x="10597679" y="2480599"/>
            <a:ext cx="7300400" cy="1384995"/>
          </a:xfrm>
          <a:prstGeom prst="rect">
            <a:avLst/>
          </a:prstGeom>
          <a:noFill/>
          <a:ln>
            <a:solidFill>
              <a:schemeClr val="tx1"/>
            </a:solidFill>
          </a:ln>
        </p:spPr>
        <p:txBody>
          <a:bodyPr wrap="square">
            <a:spAutoFit/>
          </a:bodyPr>
          <a:lstStyle/>
          <a:p>
            <a:pPr algn="l" fontAlgn="ct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21. </a:t>
            </a:r>
            <a:r>
              <a:rPr lang="en-US" altLang="zh-CN" sz="2800" kern="100" dirty="0">
                <a:solidFill>
                  <a:srgbClr val="F2C36E"/>
                </a:solidFill>
                <a:effectLst/>
                <a:latin typeface="Times New Roman" panose="02020603050405020304" pitchFamily="18" charset="0"/>
                <a:ea typeface="Times New Roman" panose="02020603050405020304" pitchFamily="18" charset="0"/>
                <a:cs typeface="Times New Roman" panose="02020603050405020304" pitchFamily="18" charset="0"/>
              </a:rPr>
              <a:t>Where</a:t>
            </a:r>
            <a:r>
              <a:rPr lang="en-US" altLang="zh-CN"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is this text probably taken from?</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a:p>
            <a:pPr marL="457200" indent="-457200" algn="l" fontAlgn="ctr">
              <a:buAutoNum type="alphaUcPeriod"/>
              <a:tabLst>
                <a:tab pos="1546860" algn="l"/>
                <a:tab pos="3094355" algn="l"/>
                <a:tab pos="4641215" algn="l"/>
              </a:tabLst>
            </a:pPr>
            <a:r>
              <a:rPr lang="en-US" altLang="zh-CN"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textbook.</a:t>
            </a: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B. </a:t>
            </a:r>
            <a:r>
              <a:rPr lang="en-US" altLang="zh-CN"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 exam paper.</a:t>
            </a: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a:t>
            </a:r>
          </a:p>
          <a:p>
            <a:pPr marL="457200" indent="-457200" algn="l" fontAlgn="ctr">
              <a:buAutoNum type="alphaUcPeriod"/>
              <a:tabLst>
                <a:tab pos="1546860" algn="l"/>
                <a:tab pos="3094355" algn="l"/>
                <a:tab pos="4641215" algn="l"/>
              </a:tabLst>
            </a:pP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C. </a:t>
            </a:r>
            <a:r>
              <a:rPr lang="en-US" altLang="zh-CN"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altLang="zh-CN" sz="2800" kern="10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course plan</a:t>
            </a:r>
            <a:r>
              <a:rPr lang="en-US" altLang="zh-CN"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D. </a:t>
            </a:r>
            <a:r>
              <a:rPr lang="en-US" altLang="zh-CN"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 </a:t>
            </a:r>
            <a:r>
              <a:rPr lang="en-US" altLang="zh-CN" sz="2800" kern="10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academic article</a:t>
            </a:r>
            <a:r>
              <a:rPr lang="en-US" altLang="zh-CN"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p:txBody>
      </p:sp>
      <p:cxnSp>
        <p:nvCxnSpPr>
          <p:cNvPr id="16" name="直接箭头连接符 15"/>
          <p:cNvCxnSpPr/>
          <p:nvPr/>
        </p:nvCxnSpPr>
        <p:spPr>
          <a:xfrm flipH="1" flipV="1">
            <a:off x="8760060" y="1375699"/>
            <a:ext cx="1834679" cy="1166739"/>
          </a:xfrm>
          <a:prstGeom prst="straightConnector1">
            <a:avLst/>
          </a:prstGeom>
          <a:ln w="57150">
            <a:solidFill>
              <a:srgbClr val="52B7DF"/>
            </a:solidFill>
            <a:tailEnd type="triangle"/>
          </a:ln>
        </p:spPr>
        <p:style>
          <a:lnRef idx="3">
            <a:schemeClr val="accent6"/>
          </a:lnRef>
          <a:fillRef idx="0">
            <a:schemeClr val="accent6"/>
          </a:fillRef>
          <a:effectRef idx="2">
            <a:schemeClr val="accent6"/>
          </a:effectRef>
          <a:fontRef idx="minor">
            <a:schemeClr val="tx1"/>
          </a:fontRef>
        </p:style>
      </p:cxnSp>
      <p:cxnSp>
        <p:nvCxnSpPr>
          <p:cNvPr id="19" name="直接箭头连接符 18"/>
          <p:cNvCxnSpPr/>
          <p:nvPr/>
        </p:nvCxnSpPr>
        <p:spPr>
          <a:xfrm flipH="1" flipV="1">
            <a:off x="2743200" y="1847849"/>
            <a:ext cx="7851539" cy="848208"/>
          </a:xfrm>
          <a:prstGeom prst="straightConnector1">
            <a:avLst/>
          </a:prstGeom>
          <a:ln w="57150">
            <a:solidFill>
              <a:srgbClr val="52B7DF"/>
            </a:solidFill>
            <a:tailEnd type="triangle"/>
          </a:ln>
        </p:spPr>
        <p:style>
          <a:lnRef idx="3">
            <a:schemeClr val="accent6"/>
          </a:lnRef>
          <a:fillRef idx="0">
            <a:schemeClr val="accent6"/>
          </a:fillRef>
          <a:effectRef idx="2">
            <a:schemeClr val="accent6"/>
          </a:effectRef>
          <a:fontRef idx="minor">
            <a:schemeClr val="tx1"/>
          </a:fontRef>
        </p:style>
      </p:cxnSp>
      <p:cxnSp>
        <p:nvCxnSpPr>
          <p:cNvPr id="21" name="直接箭头连接符 20"/>
          <p:cNvCxnSpPr/>
          <p:nvPr/>
        </p:nvCxnSpPr>
        <p:spPr>
          <a:xfrm flipH="1">
            <a:off x="4267200" y="2781300"/>
            <a:ext cx="6327539" cy="845432"/>
          </a:xfrm>
          <a:prstGeom prst="straightConnector1">
            <a:avLst/>
          </a:prstGeom>
          <a:ln w="57150">
            <a:solidFill>
              <a:srgbClr val="52B7DF"/>
            </a:solidFill>
            <a:tailEnd type="triangle"/>
          </a:ln>
        </p:spPr>
        <p:style>
          <a:lnRef idx="3">
            <a:schemeClr val="accent6"/>
          </a:lnRef>
          <a:fillRef idx="0">
            <a:schemeClr val="accent6"/>
          </a:fillRef>
          <a:effectRef idx="2">
            <a:schemeClr val="accent6"/>
          </a:effectRef>
          <a:fontRef idx="minor">
            <a:schemeClr val="tx1"/>
          </a:fontRef>
        </p:style>
      </p:cxnSp>
      <p:cxnSp>
        <p:nvCxnSpPr>
          <p:cNvPr id="23" name="直接箭头连接符 22"/>
          <p:cNvCxnSpPr/>
          <p:nvPr/>
        </p:nvCxnSpPr>
        <p:spPr>
          <a:xfrm flipH="1">
            <a:off x="1905000" y="2781300"/>
            <a:ext cx="8689739" cy="4800600"/>
          </a:xfrm>
          <a:prstGeom prst="straightConnector1">
            <a:avLst/>
          </a:prstGeom>
          <a:ln w="57150">
            <a:solidFill>
              <a:srgbClr val="52B7DF"/>
            </a:solidFill>
            <a:tailEnd type="triangle"/>
          </a:ln>
        </p:spPr>
        <p:style>
          <a:lnRef idx="3">
            <a:schemeClr val="accent6"/>
          </a:lnRef>
          <a:fillRef idx="0">
            <a:schemeClr val="accent6"/>
          </a:fillRef>
          <a:effectRef idx="2">
            <a:schemeClr val="accent6"/>
          </a:effectRef>
          <a:fontRef idx="minor">
            <a:schemeClr val="tx1"/>
          </a:fontRef>
        </p:style>
      </p:cxnSp>
      <p:cxnSp>
        <p:nvCxnSpPr>
          <p:cNvPr id="29" name="直接箭头连接符 28"/>
          <p:cNvCxnSpPr/>
          <p:nvPr/>
        </p:nvCxnSpPr>
        <p:spPr>
          <a:xfrm flipH="1">
            <a:off x="8760060" y="2781300"/>
            <a:ext cx="1834679" cy="2057400"/>
          </a:xfrm>
          <a:prstGeom prst="straightConnector1">
            <a:avLst/>
          </a:prstGeom>
          <a:ln w="57150">
            <a:solidFill>
              <a:srgbClr val="52B7DF"/>
            </a:solidFill>
            <a:tailEnd type="triangle"/>
          </a:ln>
        </p:spPr>
        <p:style>
          <a:lnRef idx="3">
            <a:schemeClr val="accent6"/>
          </a:lnRef>
          <a:fillRef idx="0">
            <a:schemeClr val="accent6"/>
          </a:fillRef>
          <a:effectRef idx="2">
            <a:schemeClr val="accent6"/>
          </a:effectRef>
          <a:fontRef idx="minor">
            <a:schemeClr val="tx1"/>
          </a:fontRef>
        </p:style>
      </p:cxnSp>
      <p:grpSp>
        <p:nvGrpSpPr>
          <p:cNvPr id="34" name="组合 33"/>
          <p:cNvGrpSpPr/>
          <p:nvPr/>
        </p:nvGrpSpPr>
        <p:grpSpPr>
          <a:xfrm>
            <a:off x="10377800" y="1619722"/>
            <a:ext cx="2485570" cy="1252528"/>
            <a:chOff x="16079947" y="4932283"/>
            <a:chExt cx="2485570" cy="1252528"/>
          </a:xfrm>
        </p:grpSpPr>
        <p:sp>
          <p:nvSpPr>
            <p:cNvPr id="35" name="箭头: 下 34"/>
            <p:cNvSpPr/>
            <p:nvPr/>
          </p:nvSpPr>
          <p:spPr>
            <a:xfrm rot="5400000">
              <a:off x="16696468" y="4315762"/>
              <a:ext cx="1252528" cy="2485569"/>
            </a:xfrm>
            <a:prstGeom prst="downArrow">
              <a:avLst/>
            </a:prstGeom>
            <a:solidFill>
              <a:srgbClr val="84DDCD"/>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dirty="0"/>
            </a:p>
          </p:txBody>
        </p:sp>
        <p:sp>
          <p:nvSpPr>
            <p:cNvPr id="36" name="文本框 35"/>
            <p:cNvSpPr txBox="1"/>
            <p:nvPr/>
          </p:nvSpPr>
          <p:spPr>
            <a:xfrm>
              <a:off x="16739376" y="5266159"/>
              <a:ext cx="1826141" cy="584775"/>
            </a:xfrm>
            <a:prstGeom prst="rect">
              <a:avLst/>
            </a:prstGeom>
            <a:noFill/>
          </p:spPr>
          <p:txBody>
            <a:bodyPr wrap="none" rtlCol="0">
              <a:spAutoFit/>
            </a:bodyPr>
            <a:lstStyle/>
            <a:p>
              <a:r>
                <a:rPr lang="zh-CN" altLang="en-US" sz="3200" dirty="0"/>
                <a:t>分散各处</a:t>
              </a:r>
            </a:p>
          </p:txBody>
        </p:sp>
      </p:grpSp>
      <p:sp>
        <p:nvSpPr>
          <p:cNvPr id="37" name="文本框 36"/>
          <p:cNvSpPr txBox="1"/>
          <p:nvPr/>
        </p:nvSpPr>
        <p:spPr>
          <a:xfrm>
            <a:off x="10603387" y="4549236"/>
            <a:ext cx="7300400" cy="1384995"/>
          </a:xfrm>
          <a:prstGeom prst="rect">
            <a:avLst/>
          </a:prstGeom>
          <a:noFill/>
          <a:ln>
            <a:solidFill>
              <a:schemeClr val="tx1"/>
            </a:solidFill>
          </a:ln>
        </p:spPr>
        <p:txBody>
          <a:bodyPr wrap="square">
            <a:spAutoFit/>
          </a:bodyPr>
          <a:lstStyle/>
          <a:p>
            <a:pPr fontAlgn="ctr"/>
            <a:r>
              <a:rPr lang="en-US" altLang="zh-CN" sz="2800" kern="100" dirty="0">
                <a:solidFill>
                  <a:srgbClr val="000000"/>
                </a:solidFill>
                <a:latin typeface="Times New Roman" panose="02020603050405020304" pitchFamily="18" charset="0"/>
                <a:ea typeface="宋体" panose="02010600030101010101" pitchFamily="2" charset="-122"/>
                <a:cs typeface="宋体" panose="02010600030101010101" pitchFamily="2" charset="-122"/>
              </a:rPr>
              <a:t>22</a:t>
            </a: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a:t>
            </a:r>
            <a:r>
              <a:rPr lang="en-US" altLang="zh-CN" sz="2800" kern="100" dirty="0">
                <a:solidFill>
                  <a:srgbClr val="F2C36E"/>
                </a:solidFill>
                <a:latin typeface="Times New Roman" panose="02020603050405020304" pitchFamily="18" charset="0"/>
                <a:ea typeface="Times New Roman" panose="02020603050405020304" pitchFamily="18" charset="0"/>
                <a:cs typeface="Times New Roman" panose="02020603050405020304" pitchFamily="18" charset="0"/>
              </a:rPr>
              <a:t>How many </a:t>
            </a:r>
            <a:r>
              <a:rPr lang="en-US" altLang="zh-CN" sz="28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parts is a student’s </a:t>
            </a:r>
            <a:r>
              <a:rPr lang="en-US" altLang="zh-CN" sz="2800" kern="100" dirty="0">
                <a:solidFill>
                  <a:srgbClr val="000000"/>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final grade </a:t>
            </a:r>
            <a:r>
              <a:rPr lang="en-US" altLang="zh-CN" sz="28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made up of?</a:t>
            </a:r>
          </a:p>
          <a:p>
            <a:pPr fontAlgn="ctr"/>
            <a:r>
              <a:rPr lang="en-US" altLang="zh-CN" sz="28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Two.	B. Three.	C. Four.	D. Five.</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p:txBody>
      </p:sp>
      <p:cxnSp>
        <p:nvCxnSpPr>
          <p:cNvPr id="38" name="直接箭头连接符 37"/>
          <p:cNvCxnSpPr/>
          <p:nvPr/>
        </p:nvCxnSpPr>
        <p:spPr>
          <a:xfrm flipH="1" flipV="1">
            <a:off x="2514600" y="2538373"/>
            <a:ext cx="8031424" cy="2265160"/>
          </a:xfrm>
          <a:prstGeom prst="straightConnector1">
            <a:avLst/>
          </a:prstGeom>
          <a:ln w="57150">
            <a:solidFill>
              <a:srgbClr val="FFFF00"/>
            </a:solidFill>
            <a:tailEnd type="triangle"/>
          </a:ln>
        </p:spPr>
        <p:style>
          <a:lnRef idx="3">
            <a:schemeClr val="accent6"/>
          </a:lnRef>
          <a:fillRef idx="0">
            <a:schemeClr val="accent6"/>
          </a:fillRef>
          <a:effectRef idx="2">
            <a:schemeClr val="accent6"/>
          </a:effectRef>
          <a:fontRef idx="minor">
            <a:schemeClr val="tx1"/>
          </a:fontRef>
        </p:style>
      </p:cxnSp>
      <p:cxnSp>
        <p:nvCxnSpPr>
          <p:cNvPr id="40" name="直接箭头连接符 39"/>
          <p:cNvCxnSpPr/>
          <p:nvPr/>
        </p:nvCxnSpPr>
        <p:spPr>
          <a:xfrm flipH="1" flipV="1">
            <a:off x="3733800" y="3810000"/>
            <a:ext cx="6833622" cy="1697921"/>
          </a:xfrm>
          <a:prstGeom prst="straightConnector1">
            <a:avLst/>
          </a:prstGeom>
          <a:ln w="57150">
            <a:solidFill>
              <a:srgbClr val="FFFF00"/>
            </a:solidFill>
            <a:tailEnd type="triangle"/>
          </a:ln>
        </p:spPr>
        <p:style>
          <a:lnRef idx="3">
            <a:schemeClr val="accent6"/>
          </a:lnRef>
          <a:fillRef idx="0">
            <a:schemeClr val="accent6"/>
          </a:fillRef>
          <a:effectRef idx="2">
            <a:schemeClr val="accent6"/>
          </a:effectRef>
          <a:fontRef idx="minor">
            <a:schemeClr val="tx1"/>
          </a:fontRef>
        </p:style>
      </p:cxnSp>
      <p:cxnSp>
        <p:nvCxnSpPr>
          <p:cNvPr id="42" name="直接箭头连接符 41"/>
          <p:cNvCxnSpPr/>
          <p:nvPr/>
        </p:nvCxnSpPr>
        <p:spPr>
          <a:xfrm flipH="1">
            <a:off x="10058400" y="5143500"/>
            <a:ext cx="487624" cy="38100"/>
          </a:xfrm>
          <a:prstGeom prst="straightConnector1">
            <a:avLst/>
          </a:prstGeom>
          <a:ln w="57150">
            <a:solidFill>
              <a:srgbClr val="FFFF00"/>
            </a:solidFill>
            <a:tailEnd type="triangle"/>
          </a:ln>
        </p:spPr>
        <p:style>
          <a:lnRef idx="3">
            <a:schemeClr val="accent6"/>
          </a:lnRef>
          <a:fillRef idx="0">
            <a:schemeClr val="accent6"/>
          </a:fillRef>
          <a:effectRef idx="2">
            <a:schemeClr val="accent6"/>
          </a:effectRef>
          <a:fontRef idx="minor">
            <a:schemeClr val="tx1"/>
          </a:fontRef>
        </p:style>
      </p:cxnSp>
      <p:grpSp>
        <p:nvGrpSpPr>
          <p:cNvPr id="57" name="组合 56"/>
          <p:cNvGrpSpPr/>
          <p:nvPr/>
        </p:nvGrpSpPr>
        <p:grpSpPr>
          <a:xfrm>
            <a:off x="9818627" y="3820835"/>
            <a:ext cx="1716486" cy="1252528"/>
            <a:chOff x="16079948" y="4932283"/>
            <a:chExt cx="1716486" cy="1252528"/>
          </a:xfrm>
        </p:grpSpPr>
        <p:sp>
          <p:nvSpPr>
            <p:cNvPr id="58" name="箭头: 下 57"/>
            <p:cNvSpPr/>
            <p:nvPr/>
          </p:nvSpPr>
          <p:spPr>
            <a:xfrm rot="5400000">
              <a:off x="16311927" y="4700304"/>
              <a:ext cx="1252528" cy="1716486"/>
            </a:xfrm>
            <a:prstGeom prst="downArrow">
              <a:avLst/>
            </a:prstGeom>
            <a:solidFill>
              <a:srgbClr val="84DDCD"/>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dirty="0"/>
            </a:p>
          </p:txBody>
        </p:sp>
        <p:sp>
          <p:nvSpPr>
            <p:cNvPr id="59" name="文本框 58"/>
            <p:cNvSpPr txBox="1"/>
            <p:nvPr/>
          </p:nvSpPr>
          <p:spPr>
            <a:xfrm>
              <a:off x="16739376" y="5266159"/>
              <a:ext cx="1005403" cy="584775"/>
            </a:xfrm>
            <a:prstGeom prst="rect">
              <a:avLst/>
            </a:prstGeom>
            <a:noFill/>
          </p:spPr>
          <p:txBody>
            <a:bodyPr wrap="none" rtlCol="0">
              <a:spAutoFit/>
            </a:bodyPr>
            <a:lstStyle/>
            <a:p>
              <a:r>
                <a:rPr lang="zh-CN" altLang="en-US" sz="3200" dirty="0"/>
                <a:t>分散</a:t>
              </a:r>
            </a:p>
          </p:txBody>
        </p:sp>
      </p:grpSp>
      <p:sp>
        <p:nvSpPr>
          <p:cNvPr id="60" name="文本框 59"/>
          <p:cNvSpPr txBox="1"/>
          <p:nvPr/>
        </p:nvSpPr>
        <p:spPr>
          <a:xfrm>
            <a:off x="10603387" y="6392706"/>
            <a:ext cx="7300400" cy="2677656"/>
          </a:xfrm>
          <a:prstGeom prst="rect">
            <a:avLst/>
          </a:prstGeom>
          <a:noFill/>
          <a:ln>
            <a:solidFill>
              <a:schemeClr val="tx1"/>
            </a:solidFill>
          </a:ln>
        </p:spPr>
        <p:txBody>
          <a:bodyPr wrap="square">
            <a:spAutoFit/>
          </a:bodyPr>
          <a:lstStyle/>
          <a:p>
            <a:pPr fontAlgn="ctr"/>
            <a:r>
              <a:rPr lang="en-US" altLang="zh-CN" sz="2800" kern="100" dirty="0">
                <a:solidFill>
                  <a:srgbClr val="000000"/>
                </a:solidFill>
                <a:latin typeface="Times New Roman" panose="02020603050405020304" pitchFamily="18" charset="0"/>
                <a:ea typeface="宋体" panose="02010600030101010101" pitchFamily="2" charset="-122"/>
                <a:cs typeface="宋体" panose="02010600030101010101" pitchFamily="2" charset="-122"/>
              </a:rPr>
              <a:t>23</a:t>
            </a: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a:t>
            </a:r>
            <a:r>
              <a:rPr lang="en-US" altLang="zh-CN" sz="2800" kern="100" dirty="0">
                <a:solidFill>
                  <a:srgbClr val="F2C36E"/>
                </a:solidFill>
                <a:latin typeface="Times New Roman" panose="02020603050405020304" pitchFamily="18" charset="0"/>
                <a:ea typeface="Times New Roman" panose="02020603050405020304" pitchFamily="18" charset="0"/>
                <a:cs typeface="Times New Roman" panose="02020603050405020304" pitchFamily="18" charset="0"/>
              </a:rPr>
              <a:t>What</a:t>
            </a:r>
            <a:r>
              <a:rPr lang="en-US" altLang="zh-CN" sz="28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will happen if you </a:t>
            </a:r>
            <a:r>
              <a:rPr lang="en-US" altLang="zh-CN" sz="2800" kern="100" dirty="0">
                <a:solidFill>
                  <a:srgbClr val="000000"/>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submit an essay </a:t>
            </a:r>
            <a:r>
              <a:rPr lang="en-US" altLang="zh-CN" sz="28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one week </a:t>
            </a:r>
            <a:r>
              <a:rPr lang="en-US" altLang="zh-CN" sz="2800" kern="100" dirty="0">
                <a:solidFill>
                  <a:srgbClr val="000000"/>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after the due date</a:t>
            </a:r>
            <a:r>
              <a:rPr lang="en-US" altLang="zh-CN" sz="28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marL="514350" indent="-514350" fontAlgn="ctr">
              <a:buAutoNum type="alphaUcPeriod"/>
            </a:pPr>
            <a:r>
              <a:rPr lang="en-US" altLang="zh-CN" sz="28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You will receive a zero.	</a:t>
            </a:r>
          </a:p>
          <a:p>
            <a:pPr marL="514350" indent="-514350" fontAlgn="ctr">
              <a:buAutoNum type="alphaUcPeriod"/>
            </a:pPr>
            <a:r>
              <a:rPr lang="en-US" altLang="zh-CN" sz="28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You will lose a letter grade.</a:t>
            </a:r>
          </a:p>
          <a:p>
            <a:pPr fontAlgn="ctr"/>
            <a:r>
              <a:rPr lang="en-US" altLang="zh-CN" sz="28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You will be given a test.	</a:t>
            </a:r>
          </a:p>
          <a:p>
            <a:pPr fontAlgn="ctr"/>
            <a:r>
              <a:rPr lang="en-US" altLang="zh-CN" sz="28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You will have to rewrite it.</a:t>
            </a:r>
          </a:p>
        </p:txBody>
      </p:sp>
      <p:sp>
        <p:nvSpPr>
          <p:cNvPr id="61" name="流程图: 过程 60"/>
          <p:cNvSpPr/>
          <p:nvPr/>
        </p:nvSpPr>
        <p:spPr>
          <a:xfrm>
            <a:off x="3582624" y="8216673"/>
            <a:ext cx="6963400" cy="393928"/>
          </a:xfrm>
          <a:prstGeom prst="flowChartProcess">
            <a:avLst/>
          </a:prstGeom>
          <a:solidFill>
            <a:srgbClr val="FE957C">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E9B84"/>
              </a:solidFill>
            </a:endParaRPr>
          </a:p>
        </p:txBody>
      </p:sp>
      <p:sp>
        <p:nvSpPr>
          <p:cNvPr id="62" name="流程图: 过程 61"/>
          <p:cNvSpPr/>
          <p:nvPr/>
        </p:nvSpPr>
        <p:spPr>
          <a:xfrm>
            <a:off x="611237" y="8612168"/>
            <a:ext cx="1545100" cy="393928"/>
          </a:xfrm>
          <a:prstGeom prst="flowChartProcess">
            <a:avLst/>
          </a:prstGeom>
          <a:solidFill>
            <a:srgbClr val="FE957C">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E9B84"/>
              </a:solidFill>
            </a:endParaRPr>
          </a:p>
        </p:txBody>
      </p:sp>
      <p:grpSp>
        <p:nvGrpSpPr>
          <p:cNvPr id="63" name="组合 62"/>
          <p:cNvGrpSpPr/>
          <p:nvPr/>
        </p:nvGrpSpPr>
        <p:grpSpPr>
          <a:xfrm>
            <a:off x="9385071" y="6931059"/>
            <a:ext cx="2463204" cy="1252528"/>
            <a:chOff x="16102313" y="4932283"/>
            <a:chExt cx="2463204" cy="1252528"/>
          </a:xfrm>
        </p:grpSpPr>
        <p:sp>
          <p:nvSpPr>
            <p:cNvPr id="64" name="箭头: 下 63"/>
            <p:cNvSpPr/>
            <p:nvPr/>
          </p:nvSpPr>
          <p:spPr>
            <a:xfrm rot="5400000">
              <a:off x="16707651" y="4326945"/>
              <a:ext cx="1252528" cy="2463204"/>
            </a:xfrm>
            <a:prstGeom prst="downArrow">
              <a:avLst/>
            </a:prstGeom>
            <a:solidFill>
              <a:srgbClr val="84DDCD"/>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dirty="0"/>
            </a:p>
          </p:txBody>
        </p:sp>
        <p:sp>
          <p:nvSpPr>
            <p:cNvPr id="65" name="文本框 64"/>
            <p:cNvSpPr txBox="1"/>
            <p:nvPr/>
          </p:nvSpPr>
          <p:spPr>
            <a:xfrm>
              <a:off x="16739376" y="5266159"/>
              <a:ext cx="1826141" cy="584775"/>
            </a:xfrm>
            <a:prstGeom prst="rect">
              <a:avLst/>
            </a:prstGeom>
            <a:noFill/>
          </p:spPr>
          <p:txBody>
            <a:bodyPr wrap="none" rtlCol="0">
              <a:spAutoFit/>
            </a:bodyPr>
            <a:lstStyle/>
            <a:p>
              <a:r>
                <a:rPr lang="zh-CN" altLang="en-US" sz="3200" dirty="0"/>
                <a:t>集中一处</a:t>
              </a:r>
            </a:p>
          </p:txBody>
        </p:sp>
      </p:grpSp>
      <p:grpSp>
        <p:nvGrpSpPr>
          <p:cNvPr id="9" name="组合 8"/>
          <p:cNvGrpSpPr/>
          <p:nvPr/>
        </p:nvGrpSpPr>
        <p:grpSpPr>
          <a:xfrm>
            <a:off x="2289181" y="1522689"/>
            <a:ext cx="8356514" cy="2346736"/>
            <a:chOff x="9328244" y="4931309"/>
            <a:chExt cx="8356514" cy="2346736"/>
          </a:xfrm>
        </p:grpSpPr>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328244" y="4931309"/>
              <a:ext cx="7595867" cy="2346736"/>
            </a:xfrm>
            <a:prstGeom prst="rect">
              <a:avLst/>
            </a:prstGeom>
          </p:spPr>
        </p:pic>
        <p:sp>
          <p:nvSpPr>
            <p:cNvPr id="6" name="文本框 5"/>
            <p:cNvSpPr txBox="1"/>
            <p:nvPr/>
          </p:nvSpPr>
          <p:spPr>
            <a:xfrm>
              <a:off x="10482858" y="5073201"/>
              <a:ext cx="4863832" cy="523220"/>
            </a:xfrm>
            <a:prstGeom prst="rect">
              <a:avLst/>
            </a:prstGeom>
            <a:noFill/>
          </p:spPr>
          <p:txBody>
            <a:bodyPr wrap="none" rtlCol="0">
              <a:spAutoFit/>
            </a:bodyPr>
            <a:lstStyle/>
            <a:p>
              <a:r>
                <a:rPr lang="en-US" altLang="zh-CN" sz="2800" dirty="0"/>
                <a:t>TIP1:</a:t>
              </a:r>
              <a:r>
                <a:rPr lang="zh-CN" altLang="en-US" sz="2800" dirty="0"/>
                <a:t>加强碎片化信息整合能力</a:t>
              </a:r>
            </a:p>
          </p:txBody>
        </p:sp>
        <p:sp>
          <p:nvSpPr>
            <p:cNvPr id="8" name="文本框 7"/>
            <p:cNvSpPr txBox="1"/>
            <p:nvPr/>
          </p:nvSpPr>
          <p:spPr>
            <a:xfrm>
              <a:off x="11101913" y="5726847"/>
              <a:ext cx="6582845" cy="523220"/>
            </a:xfrm>
            <a:prstGeom prst="rect">
              <a:avLst/>
            </a:prstGeom>
            <a:noFill/>
          </p:spPr>
          <p:txBody>
            <a:bodyPr wrap="square" rtlCol="0">
              <a:spAutoFit/>
            </a:bodyPr>
            <a:lstStyle/>
            <a:p>
              <a:r>
                <a:rPr lang="en-US" altLang="zh-CN" sz="2800" dirty="0"/>
                <a:t>TIP2:</a:t>
              </a:r>
              <a:r>
                <a:rPr lang="zh-CN" altLang="en-US" sz="2800" dirty="0"/>
                <a:t>提升语篇结构意识</a:t>
              </a: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16"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16"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53" presetClass="entr" presetSubtype="16"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par>
                                <p:cTn id="30" presetID="53" presetClass="entr" presetSubtype="16" fill="hold"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2" presetClass="entr" presetSubtype="2"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500" fill="hold"/>
                                        <p:tgtEl>
                                          <p:spTgt spid="34"/>
                                        </p:tgtEl>
                                        <p:attrNameLst>
                                          <p:attrName>ppt_x</p:attrName>
                                        </p:attrNameLst>
                                      </p:cBhvr>
                                      <p:tavLst>
                                        <p:tav tm="0">
                                          <p:val>
                                            <p:strVal val="1+#ppt_w/2"/>
                                          </p:val>
                                        </p:tav>
                                        <p:tav tm="100000">
                                          <p:val>
                                            <p:strVal val="#ppt_x"/>
                                          </p:val>
                                        </p:tav>
                                      </p:tavLst>
                                    </p:anim>
                                    <p:anim calcmode="lin" valueType="num">
                                      <p:cBhvr additive="base">
                                        <p:cTn id="38"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barn(inVertical)">
                                      <p:cBhvr>
                                        <p:cTn id="43" dur="500"/>
                                        <p:tgtEl>
                                          <p:spTgt spid="37"/>
                                        </p:tgtEl>
                                      </p:cBhvr>
                                    </p:animEffect>
                                  </p:childTnLst>
                                </p:cTn>
                              </p:par>
                              <p:par>
                                <p:cTn id="44" presetID="22" presetClass="exit" presetSubtype="4" fill="hold" nodeType="withEffect">
                                  <p:stCondLst>
                                    <p:cond delay="0"/>
                                  </p:stCondLst>
                                  <p:childTnLst>
                                    <p:animEffect transition="out" filter="wipe(down)">
                                      <p:cBhvr>
                                        <p:cTn id="45" dur="500"/>
                                        <p:tgtEl>
                                          <p:spTgt spid="16"/>
                                        </p:tgtEl>
                                      </p:cBhvr>
                                    </p:animEffect>
                                    <p:set>
                                      <p:cBhvr>
                                        <p:cTn id="46" dur="1" fill="hold">
                                          <p:stCondLst>
                                            <p:cond delay="499"/>
                                          </p:stCondLst>
                                        </p:cTn>
                                        <p:tgtEl>
                                          <p:spTgt spid="16"/>
                                        </p:tgtEl>
                                        <p:attrNameLst>
                                          <p:attrName>style.visibility</p:attrName>
                                        </p:attrNameLst>
                                      </p:cBhvr>
                                      <p:to>
                                        <p:strVal val="hidden"/>
                                      </p:to>
                                    </p:set>
                                  </p:childTnLst>
                                </p:cTn>
                              </p:par>
                              <p:par>
                                <p:cTn id="47" presetID="22" presetClass="exit" presetSubtype="4" fill="hold" nodeType="withEffect">
                                  <p:stCondLst>
                                    <p:cond delay="0"/>
                                  </p:stCondLst>
                                  <p:childTnLst>
                                    <p:animEffect transition="out" filter="wipe(down)">
                                      <p:cBhvr>
                                        <p:cTn id="48" dur="500"/>
                                        <p:tgtEl>
                                          <p:spTgt spid="19"/>
                                        </p:tgtEl>
                                      </p:cBhvr>
                                    </p:animEffect>
                                    <p:set>
                                      <p:cBhvr>
                                        <p:cTn id="49" dur="1" fill="hold">
                                          <p:stCondLst>
                                            <p:cond delay="499"/>
                                          </p:stCondLst>
                                        </p:cTn>
                                        <p:tgtEl>
                                          <p:spTgt spid="19"/>
                                        </p:tgtEl>
                                        <p:attrNameLst>
                                          <p:attrName>style.visibility</p:attrName>
                                        </p:attrNameLst>
                                      </p:cBhvr>
                                      <p:to>
                                        <p:strVal val="hidden"/>
                                      </p:to>
                                    </p:set>
                                  </p:childTnLst>
                                </p:cTn>
                              </p:par>
                              <p:par>
                                <p:cTn id="50" presetID="22" presetClass="exit" presetSubtype="4" fill="hold" nodeType="withEffect">
                                  <p:stCondLst>
                                    <p:cond delay="0"/>
                                  </p:stCondLst>
                                  <p:childTnLst>
                                    <p:animEffect transition="out" filter="wipe(down)">
                                      <p:cBhvr>
                                        <p:cTn id="51" dur="500"/>
                                        <p:tgtEl>
                                          <p:spTgt spid="21"/>
                                        </p:tgtEl>
                                      </p:cBhvr>
                                    </p:animEffect>
                                    <p:set>
                                      <p:cBhvr>
                                        <p:cTn id="52" dur="1" fill="hold">
                                          <p:stCondLst>
                                            <p:cond delay="499"/>
                                          </p:stCondLst>
                                        </p:cTn>
                                        <p:tgtEl>
                                          <p:spTgt spid="21"/>
                                        </p:tgtEl>
                                        <p:attrNameLst>
                                          <p:attrName>style.visibility</p:attrName>
                                        </p:attrNameLst>
                                      </p:cBhvr>
                                      <p:to>
                                        <p:strVal val="hidden"/>
                                      </p:to>
                                    </p:set>
                                  </p:childTnLst>
                                </p:cTn>
                              </p:par>
                              <p:par>
                                <p:cTn id="53" presetID="22" presetClass="exit" presetSubtype="4" fill="hold" nodeType="withEffect">
                                  <p:stCondLst>
                                    <p:cond delay="0"/>
                                  </p:stCondLst>
                                  <p:childTnLst>
                                    <p:animEffect transition="out" filter="wipe(down)">
                                      <p:cBhvr>
                                        <p:cTn id="54" dur="500"/>
                                        <p:tgtEl>
                                          <p:spTgt spid="23"/>
                                        </p:tgtEl>
                                      </p:cBhvr>
                                    </p:animEffect>
                                    <p:set>
                                      <p:cBhvr>
                                        <p:cTn id="55" dur="1" fill="hold">
                                          <p:stCondLst>
                                            <p:cond delay="499"/>
                                          </p:stCondLst>
                                        </p:cTn>
                                        <p:tgtEl>
                                          <p:spTgt spid="23"/>
                                        </p:tgtEl>
                                        <p:attrNameLst>
                                          <p:attrName>style.visibility</p:attrName>
                                        </p:attrNameLst>
                                      </p:cBhvr>
                                      <p:to>
                                        <p:strVal val="hidden"/>
                                      </p:to>
                                    </p:set>
                                  </p:childTnLst>
                                </p:cTn>
                              </p:par>
                              <p:par>
                                <p:cTn id="56" presetID="22" presetClass="exit" presetSubtype="4" fill="hold" nodeType="withEffect">
                                  <p:stCondLst>
                                    <p:cond delay="0"/>
                                  </p:stCondLst>
                                  <p:childTnLst>
                                    <p:animEffect transition="out" filter="wipe(down)">
                                      <p:cBhvr>
                                        <p:cTn id="57" dur="500"/>
                                        <p:tgtEl>
                                          <p:spTgt spid="29"/>
                                        </p:tgtEl>
                                      </p:cBhvr>
                                    </p:animEffect>
                                    <p:set>
                                      <p:cBhvr>
                                        <p:cTn id="58" dur="1" fill="hold">
                                          <p:stCondLst>
                                            <p:cond delay="499"/>
                                          </p:stCondLst>
                                        </p:cTn>
                                        <p:tgtEl>
                                          <p:spTgt spid="29"/>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38"/>
                                        </p:tgtEl>
                                        <p:attrNameLst>
                                          <p:attrName>style.visibility</p:attrName>
                                        </p:attrNameLst>
                                      </p:cBhvr>
                                      <p:to>
                                        <p:strVal val="visible"/>
                                      </p:to>
                                    </p:set>
                                    <p:anim calcmode="lin" valueType="num">
                                      <p:cBhvr>
                                        <p:cTn id="63" dur="500" fill="hold"/>
                                        <p:tgtEl>
                                          <p:spTgt spid="38"/>
                                        </p:tgtEl>
                                        <p:attrNameLst>
                                          <p:attrName>ppt_w</p:attrName>
                                        </p:attrNameLst>
                                      </p:cBhvr>
                                      <p:tavLst>
                                        <p:tav tm="0">
                                          <p:val>
                                            <p:fltVal val="0"/>
                                          </p:val>
                                        </p:tav>
                                        <p:tav tm="100000">
                                          <p:val>
                                            <p:strVal val="#ppt_w"/>
                                          </p:val>
                                        </p:tav>
                                      </p:tavLst>
                                    </p:anim>
                                    <p:anim calcmode="lin" valueType="num">
                                      <p:cBhvr>
                                        <p:cTn id="64" dur="500" fill="hold"/>
                                        <p:tgtEl>
                                          <p:spTgt spid="38"/>
                                        </p:tgtEl>
                                        <p:attrNameLst>
                                          <p:attrName>ppt_h</p:attrName>
                                        </p:attrNameLst>
                                      </p:cBhvr>
                                      <p:tavLst>
                                        <p:tav tm="0">
                                          <p:val>
                                            <p:fltVal val="0"/>
                                          </p:val>
                                        </p:tav>
                                        <p:tav tm="100000">
                                          <p:val>
                                            <p:strVal val="#ppt_h"/>
                                          </p:val>
                                        </p:tav>
                                      </p:tavLst>
                                    </p:anim>
                                    <p:animEffect transition="in" filter="fade">
                                      <p:cBhvr>
                                        <p:cTn id="65" dur="500"/>
                                        <p:tgtEl>
                                          <p:spTgt spid="38"/>
                                        </p:tgtEl>
                                      </p:cBhvr>
                                    </p:animEffect>
                                  </p:childTnLst>
                                </p:cTn>
                              </p:par>
                            </p:childTnLst>
                          </p:cTn>
                        </p:par>
                        <p:par>
                          <p:cTn id="66" fill="hold">
                            <p:stCondLst>
                              <p:cond delay="500"/>
                            </p:stCondLst>
                            <p:childTnLst>
                              <p:par>
                                <p:cTn id="67" presetID="53" presetClass="entr" presetSubtype="16" fill="hold" nodeType="afterEffect">
                                  <p:stCondLst>
                                    <p:cond delay="0"/>
                                  </p:stCondLst>
                                  <p:childTnLst>
                                    <p:set>
                                      <p:cBhvr>
                                        <p:cTn id="68" dur="1" fill="hold">
                                          <p:stCondLst>
                                            <p:cond delay="0"/>
                                          </p:stCondLst>
                                        </p:cTn>
                                        <p:tgtEl>
                                          <p:spTgt spid="40"/>
                                        </p:tgtEl>
                                        <p:attrNameLst>
                                          <p:attrName>style.visibility</p:attrName>
                                        </p:attrNameLst>
                                      </p:cBhvr>
                                      <p:to>
                                        <p:strVal val="visible"/>
                                      </p:to>
                                    </p:set>
                                    <p:anim calcmode="lin" valueType="num">
                                      <p:cBhvr>
                                        <p:cTn id="69" dur="500" fill="hold"/>
                                        <p:tgtEl>
                                          <p:spTgt spid="40"/>
                                        </p:tgtEl>
                                        <p:attrNameLst>
                                          <p:attrName>ppt_w</p:attrName>
                                        </p:attrNameLst>
                                      </p:cBhvr>
                                      <p:tavLst>
                                        <p:tav tm="0">
                                          <p:val>
                                            <p:fltVal val="0"/>
                                          </p:val>
                                        </p:tav>
                                        <p:tav tm="100000">
                                          <p:val>
                                            <p:strVal val="#ppt_w"/>
                                          </p:val>
                                        </p:tav>
                                      </p:tavLst>
                                    </p:anim>
                                    <p:anim calcmode="lin" valueType="num">
                                      <p:cBhvr>
                                        <p:cTn id="70" dur="500" fill="hold"/>
                                        <p:tgtEl>
                                          <p:spTgt spid="40"/>
                                        </p:tgtEl>
                                        <p:attrNameLst>
                                          <p:attrName>ppt_h</p:attrName>
                                        </p:attrNameLst>
                                      </p:cBhvr>
                                      <p:tavLst>
                                        <p:tav tm="0">
                                          <p:val>
                                            <p:fltVal val="0"/>
                                          </p:val>
                                        </p:tav>
                                        <p:tav tm="100000">
                                          <p:val>
                                            <p:strVal val="#ppt_h"/>
                                          </p:val>
                                        </p:tav>
                                      </p:tavLst>
                                    </p:anim>
                                    <p:animEffect transition="in" filter="fade">
                                      <p:cBhvr>
                                        <p:cTn id="71" dur="500"/>
                                        <p:tgtEl>
                                          <p:spTgt spid="40"/>
                                        </p:tgtEl>
                                      </p:cBhvr>
                                    </p:animEffect>
                                  </p:childTnLst>
                                </p:cTn>
                              </p:par>
                            </p:childTnLst>
                          </p:cTn>
                        </p:par>
                        <p:par>
                          <p:cTn id="72" fill="hold">
                            <p:stCondLst>
                              <p:cond delay="1000"/>
                            </p:stCondLst>
                            <p:childTnLst>
                              <p:par>
                                <p:cTn id="73" presetID="53" presetClass="entr" presetSubtype="16" fill="hold" nodeType="afterEffect">
                                  <p:stCondLst>
                                    <p:cond delay="0"/>
                                  </p:stCondLst>
                                  <p:childTnLst>
                                    <p:set>
                                      <p:cBhvr>
                                        <p:cTn id="74" dur="1" fill="hold">
                                          <p:stCondLst>
                                            <p:cond delay="0"/>
                                          </p:stCondLst>
                                        </p:cTn>
                                        <p:tgtEl>
                                          <p:spTgt spid="42"/>
                                        </p:tgtEl>
                                        <p:attrNameLst>
                                          <p:attrName>style.visibility</p:attrName>
                                        </p:attrNameLst>
                                      </p:cBhvr>
                                      <p:to>
                                        <p:strVal val="visible"/>
                                      </p:to>
                                    </p:set>
                                    <p:anim calcmode="lin" valueType="num">
                                      <p:cBhvr>
                                        <p:cTn id="75" dur="500" fill="hold"/>
                                        <p:tgtEl>
                                          <p:spTgt spid="42"/>
                                        </p:tgtEl>
                                        <p:attrNameLst>
                                          <p:attrName>ppt_w</p:attrName>
                                        </p:attrNameLst>
                                      </p:cBhvr>
                                      <p:tavLst>
                                        <p:tav tm="0">
                                          <p:val>
                                            <p:fltVal val="0"/>
                                          </p:val>
                                        </p:tav>
                                        <p:tav tm="100000">
                                          <p:val>
                                            <p:strVal val="#ppt_w"/>
                                          </p:val>
                                        </p:tav>
                                      </p:tavLst>
                                    </p:anim>
                                    <p:anim calcmode="lin" valueType="num">
                                      <p:cBhvr>
                                        <p:cTn id="76" dur="500" fill="hold"/>
                                        <p:tgtEl>
                                          <p:spTgt spid="42"/>
                                        </p:tgtEl>
                                        <p:attrNameLst>
                                          <p:attrName>ppt_h</p:attrName>
                                        </p:attrNameLst>
                                      </p:cBhvr>
                                      <p:tavLst>
                                        <p:tav tm="0">
                                          <p:val>
                                            <p:fltVal val="0"/>
                                          </p:val>
                                        </p:tav>
                                        <p:tav tm="100000">
                                          <p:val>
                                            <p:strVal val="#ppt_h"/>
                                          </p:val>
                                        </p:tav>
                                      </p:tavLst>
                                    </p:anim>
                                    <p:animEffect transition="in" filter="fade">
                                      <p:cBhvr>
                                        <p:cTn id="77" dur="500"/>
                                        <p:tgtEl>
                                          <p:spTgt spid="42"/>
                                        </p:tgtEl>
                                      </p:cBhvr>
                                    </p:animEffect>
                                  </p:childTnLst>
                                </p:cTn>
                              </p:par>
                              <p:par>
                                <p:cTn id="78" presetID="2" presetClass="entr" presetSubtype="2"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 calcmode="lin" valueType="num">
                                      <p:cBhvr additive="base">
                                        <p:cTn id="80" dur="500" fill="hold"/>
                                        <p:tgtEl>
                                          <p:spTgt spid="57"/>
                                        </p:tgtEl>
                                        <p:attrNameLst>
                                          <p:attrName>ppt_x</p:attrName>
                                        </p:attrNameLst>
                                      </p:cBhvr>
                                      <p:tavLst>
                                        <p:tav tm="0">
                                          <p:val>
                                            <p:strVal val="1+#ppt_w/2"/>
                                          </p:val>
                                        </p:tav>
                                        <p:tav tm="100000">
                                          <p:val>
                                            <p:strVal val="#ppt_x"/>
                                          </p:val>
                                        </p:tav>
                                      </p:tavLst>
                                    </p:anim>
                                    <p:anim calcmode="lin" valueType="num">
                                      <p:cBhvr additive="base">
                                        <p:cTn id="81" dur="500" fill="hold"/>
                                        <p:tgtEl>
                                          <p:spTgt spid="57"/>
                                        </p:tgtEl>
                                        <p:attrNameLst>
                                          <p:attrName>ppt_y</p:attrName>
                                        </p:attrNameLst>
                                      </p:cBhvr>
                                      <p:tavLst>
                                        <p:tav tm="0">
                                          <p:val>
                                            <p:strVal val="#ppt_y"/>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16" presetClass="entr" presetSubtype="21" fill="hold" grpId="0" nodeType="clickEffect">
                                  <p:stCondLst>
                                    <p:cond delay="0"/>
                                  </p:stCondLst>
                                  <p:childTnLst>
                                    <p:set>
                                      <p:cBhvr>
                                        <p:cTn id="85" dur="1" fill="hold">
                                          <p:stCondLst>
                                            <p:cond delay="0"/>
                                          </p:stCondLst>
                                        </p:cTn>
                                        <p:tgtEl>
                                          <p:spTgt spid="60"/>
                                        </p:tgtEl>
                                        <p:attrNameLst>
                                          <p:attrName>style.visibility</p:attrName>
                                        </p:attrNameLst>
                                      </p:cBhvr>
                                      <p:to>
                                        <p:strVal val="visible"/>
                                      </p:to>
                                    </p:set>
                                    <p:animEffect transition="in" filter="barn(inVertical)">
                                      <p:cBhvr>
                                        <p:cTn id="86" dur="500"/>
                                        <p:tgtEl>
                                          <p:spTgt spid="60"/>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grpId="0" nodeType="click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down)">
                                      <p:cBhvr>
                                        <p:cTn id="91" dur="500"/>
                                        <p:tgtEl>
                                          <p:spTgt spid="61"/>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4" fill="hold" grpId="0" nodeType="clickEffect">
                                  <p:stCondLst>
                                    <p:cond delay="0"/>
                                  </p:stCondLst>
                                  <p:childTnLst>
                                    <p:set>
                                      <p:cBhvr>
                                        <p:cTn id="95" dur="1" fill="hold">
                                          <p:stCondLst>
                                            <p:cond delay="0"/>
                                          </p:stCondLst>
                                        </p:cTn>
                                        <p:tgtEl>
                                          <p:spTgt spid="62"/>
                                        </p:tgtEl>
                                        <p:attrNameLst>
                                          <p:attrName>style.visibility</p:attrName>
                                        </p:attrNameLst>
                                      </p:cBhvr>
                                      <p:to>
                                        <p:strVal val="visible"/>
                                      </p:to>
                                    </p:set>
                                    <p:animEffect transition="in" filter="wipe(down)">
                                      <p:cBhvr>
                                        <p:cTn id="96" dur="500"/>
                                        <p:tgtEl>
                                          <p:spTgt spid="62"/>
                                        </p:tgtEl>
                                      </p:cBhvr>
                                    </p:animEffect>
                                  </p:childTnLst>
                                </p:cTn>
                              </p:par>
                            </p:childTnLst>
                          </p:cTn>
                        </p:par>
                      </p:childTnLst>
                    </p:cTn>
                  </p:par>
                  <p:par>
                    <p:cTn id="97" fill="hold">
                      <p:stCondLst>
                        <p:cond delay="indefinite"/>
                      </p:stCondLst>
                      <p:childTnLst>
                        <p:par>
                          <p:cTn id="98" fill="hold">
                            <p:stCondLst>
                              <p:cond delay="0"/>
                            </p:stCondLst>
                            <p:childTnLst>
                              <p:par>
                                <p:cTn id="99" presetID="2" presetClass="entr" presetSubtype="2" fill="hold" nodeType="click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1+#ppt_w/2"/>
                                          </p:val>
                                        </p:tav>
                                        <p:tav tm="100000">
                                          <p:val>
                                            <p:strVal val="#ppt_x"/>
                                          </p:val>
                                        </p:tav>
                                      </p:tavLst>
                                    </p:anim>
                                    <p:anim calcmode="lin" valueType="num">
                                      <p:cBhvr additive="base">
                                        <p:cTn id="102" dur="500" fill="hold"/>
                                        <p:tgtEl>
                                          <p:spTgt spid="63"/>
                                        </p:tgtEl>
                                        <p:attrNameLst>
                                          <p:attrName>ppt_y</p:attrName>
                                        </p:attrNameLst>
                                      </p:cBhvr>
                                      <p:tavLst>
                                        <p:tav tm="0">
                                          <p:val>
                                            <p:strVal val="#ppt_y"/>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nodeType="clickEffect">
                                  <p:stCondLst>
                                    <p:cond delay="0"/>
                                  </p:stCondLst>
                                  <p:childTnLst>
                                    <p:set>
                                      <p:cBhvr>
                                        <p:cTn id="106" dur="1" fill="hold">
                                          <p:stCondLst>
                                            <p:cond delay="0"/>
                                          </p:stCondLst>
                                        </p:cTn>
                                        <p:tgtEl>
                                          <p:spTgt spid="9"/>
                                        </p:tgtEl>
                                        <p:attrNameLst>
                                          <p:attrName>style.visibility</p:attrName>
                                        </p:attrNameLst>
                                      </p:cBhvr>
                                      <p:to>
                                        <p:strVal val="visible"/>
                                      </p:to>
                                    </p:set>
                                    <p:anim calcmode="lin" valueType="num">
                                      <p:cBhvr>
                                        <p:cTn id="107" dur="500" fill="hold"/>
                                        <p:tgtEl>
                                          <p:spTgt spid="9"/>
                                        </p:tgtEl>
                                        <p:attrNameLst>
                                          <p:attrName>ppt_w</p:attrName>
                                        </p:attrNameLst>
                                      </p:cBhvr>
                                      <p:tavLst>
                                        <p:tav tm="0">
                                          <p:val>
                                            <p:fltVal val="0"/>
                                          </p:val>
                                        </p:tav>
                                        <p:tav tm="100000">
                                          <p:val>
                                            <p:strVal val="#ppt_w"/>
                                          </p:val>
                                        </p:tav>
                                      </p:tavLst>
                                    </p:anim>
                                    <p:anim calcmode="lin" valueType="num">
                                      <p:cBhvr>
                                        <p:cTn id="108" dur="500" fill="hold"/>
                                        <p:tgtEl>
                                          <p:spTgt spid="9"/>
                                        </p:tgtEl>
                                        <p:attrNameLst>
                                          <p:attrName>ppt_h</p:attrName>
                                        </p:attrNameLst>
                                      </p:cBhvr>
                                      <p:tavLst>
                                        <p:tav tm="0">
                                          <p:val>
                                            <p:fltVal val="0"/>
                                          </p:val>
                                        </p:tav>
                                        <p:tav tm="100000">
                                          <p:val>
                                            <p:strVal val="#ppt_h"/>
                                          </p:val>
                                        </p:tav>
                                      </p:tavLst>
                                    </p:anim>
                                    <p:animEffect transition="in" filter="fade">
                                      <p:cBhvr>
                                        <p:cTn id="10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7"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09600" y="647700"/>
            <a:ext cx="12268200" cy="8586966"/>
          </a:xfrm>
          <a:prstGeom prst="rect">
            <a:avLst/>
          </a:prstGeom>
          <a:noFill/>
        </p:spPr>
        <p:txBody>
          <a:bodyPr wrap="square">
            <a:spAutoFit/>
          </a:bodyPr>
          <a:lstStyle/>
          <a:p>
            <a:pPr algn="ctr"/>
            <a:r>
              <a:rPr lang="en-US" altLang="zh-CN" sz="2800" b="1" kern="100" dirty="0">
                <a:effectLst/>
                <a:latin typeface="Time New Romans"/>
                <a:ea typeface="等线" panose="02010600030101010101" pitchFamily="2" charset="-122"/>
                <a:cs typeface="Times New Roman" panose="02020603050405020304" pitchFamily="18" charset="0"/>
              </a:rPr>
              <a:t>Explorers Camp</a:t>
            </a:r>
            <a:endParaRPr lang="zh-CN" altLang="zh-CN" sz="2800" kern="100" dirty="0">
              <a:effectLst/>
              <a:latin typeface="Time New Romans"/>
              <a:ea typeface="等线" panose="02010600030101010101" pitchFamily="2" charset="-122"/>
              <a:cs typeface="Times New Roman" panose="02020603050405020304" pitchFamily="18" charset="0"/>
            </a:endParaRPr>
          </a:p>
          <a:p>
            <a:pPr algn="just"/>
            <a:r>
              <a:rPr lang="zh-CN" altLang="zh-CN" sz="2400" kern="100" dirty="0">
                <a:effectLst/>
                <a:latin typeface="Time New Romans"/>
                <a:ea typeface="等线" panose="02010600030101010101" pitchFamily="2" charset="-122"/>
                <a:cs typeface="Times New Roman" panose="02020603050405020304" pitchFamily="18" charset="0"/>
              </a:rPr>
              <a:t>•</a:t>
            </a:r>
            <a:r>
              <a:rPr lang="en-US" altLang="zh-CN" sz="2400" kern="100" dirty="0">
                <a:effectLst/>
                <a:latin typeface="Time New Romans"/>
                <a:ea typeface="等线" panose="02010600030101010101" pitchFamily="2" charset="-122"/>
                <a:cs typeface="Times New Roman" panose="02020603050405020304" pitchFamily="18" charset="0"/>
              </a:rPr>
              <a:t>Full day camp for kids aged 5-13.</a:t>
            </a:r>
            <a:endParaRPr lang="zh-CN" altLang="zh-CN" sz="2400" kern="100" dirty="0">
              <a:effectLst/>
              <a:latin typeface="Time New Romans"/>
              <a:ea typeface="等线" panose="02010600030101010101" pitchFamily="2" charset="-122"/>
              <a:cs typeface="Times New Roman" panose="02020603050405020304" pitchFamily="18" charset="0"/>
            </a:endParaRPr>
          </a:p>
          <a:p>
            <a:pPr algn="just"/>
            <a:r>
              <a:rPr lang="zh-CN" altLang="zh-CN" sz="2400" kern="100" dirty="0">
                <a:effectLst/>
                <a:latin typeface="Time New Romans"/>
                <a:ea typeface="等线" panose="02010600030101010101" pitchFamily="2" charset="-122"/>
                <a:cs typeface="Times New Roman" panose="02020603050405020304" pitchFamily="18" charset="0"/>
              </a:rPr>
              <a:t>•</a:t>
            </a:r>
            <a:r>
              <a:rPr lang="en-US" altLang="zh-CN" sz="2400" kern="100" dirty="0">
                <a:effectLst/>
                <a:latin typeface="Time New Romans"/>
                <a:ea typeface="等线" panose="02010600030101010101" pitchFamily="2" charset="-122"/>
                <a:cs typeface="Times New Roman" panose="02020603050405020304" pitchFamily="18" charset="0"/>
              </a:rPr>
              <a:t>Monday-Friday, July 8-26, 9am-4pm. Week 1 | July 8-12</a:t>
            </a:r>
            <a:endParaRPr lang="zh-CN" altLang="zh-CN" sz="2400" kern="100" dirty="0">
              <a:effectLst/>
              <a:latin typeface="Time New Romans"/>
              <a:ea typeface="等线" panose="02010600030101010101" pitchFamily="2" charset="-122"/>
              <a:cs typeface="Times New Roman" panose="02020603050405020304" pitchFamily="18" charset="0"/>
            </a:endParaRPr>
          </a:p>
          <a:p>
            <a:pPr algn="just"/>
            <a:r>
              <a:rPr lang="en-US" altLang="zh-CN" sz="2400" kern="100" dirty="0">
                <a:effectLst/>
                <a:latin typeface="Time New Romans"/>
                <a:ea typeface="等线" panose="02010600030101010101" pitchFamily="2" charset="-122"/>
                <a:cs typeface="Times New Roman" panose="02020603050405020304" pitchFamily="18" charset="0"/>
              </a:rPr>
              <a:t>Week 2 | July 15-19</a:t>
            </a:r>
            <a:endParaRPr lang="zh-CN" altLang="zh-CN" sz="2400" kern="100" dirty="0">
              <a:effectLst/>
              <a:latin typeface="Time New Romans"/>
              <a:ea typeface="等线" panose="02010600030101010101" pitchFamily="2" charset="-122"/>
              <a:cs typeface="Times New Roman" panose="02020603050405020304" pitchFamily="18" charset="0"/>
            </a:endParaRPr>
          </a:p>
          <a:p>
            <a:pPr algn="just"/>
            <a:r>
              <a:rPr lang="en-US" altLang="zh-CN" sz="2400" kern="100" dirty="0">
                <a:effectLst/>
                <a:latin typeface="Time New Romans"/>
                <a:ea typeface="等线" panose="02010600030101010101" pitchFamily="2" charset="-122"/>
                <a:cs typeface="Times New Roman" panose="02020603050405020304" pitchFamily="18" charset="0"/>
              </a:rPr>
              <a:t>Week 3 | July 22-26</a:t>
            </a:r>
            <a:endParaRPr lang="zh-CN" altLang="zh-CN" sz="2400" kern="100" dirty="0">
              <a:effectLst/>
              <a:latin typeface="Time New Romans"/>
              <a:ea typeface="等线" panose="02010600030101010101" pitchFamily="2" charset="-122"/>
              <a:cs typeface="Times New Roman" panose="02020603050405020304" pitchFamily="18" charset="0"/>
            </a:endParaRPr>
          </a:p>
          <a:p>
            <a:pPr algn="just"/>
            <a:r>
              <a:rPr lang="zh-CN" altLang="zh-CN" sz="2400" kern="100" dirty="0">
                <a:effectLst/>
                <a:latin typeface="Time New Romans"/>
                <a:ea typeface="等线" panose="02010600030101010101" pitchFamily="2" charset="-122"/>
                <a:cs typeface="Times New Roman" panose="02020603050405020304" pitchFamily="18" charset="0"/>
              </a:rPr>
              <a:t>•</a:t>
            </a:r>
            <a:r>
              <a:rPr lang="en-US" altLang="zh-CN" sz="2400" kern="100" dirty="0">
                <a:effectLst/>
                <a:latin typeface="Time New Romans"/>
                <a:ea typeface="等线" panose="02010600030101010101" pitchFamily="2" charset="-122"/>
                <a:cs typeface="Times New Roman" panose="02020603050405020304" pitchFamily="18" charset="0"/>
              </a:rPr>
              <a:t>Register for a single week or multiple weeks.</a:t>
            </a:r>
            <a:endParaRPr lang="zh-CN" altLang="zh-CN" sz="2400" kern="100" dirty="0">
              <a:effectLst/>
              <a:latin typeface="Time New Romans"/>
              <a:ea typeface="等线" panose="02010600030101010101" pitchFamily="2" charset="-122"/>
              <a:cs typeface="Times New Roman" panose="02020603050405020304" pitchFamily="18" charset="0"/>
            </a:endParaRPr>
          </a:p>
          <a:p>
            <a:pPr algn="just"/>
            <a:r>
              <a:rPr lang="zh-CN" altLang="zh-CN" sz="2400" kern="100" dirty="0">
                <a:effectLst/>
                <a:latin typeface="Time New Romans"/>
                <a:ea typeface="等线" panose="02010600030101010101" pitchFamily="2" charset="-122"/>
                <a:cs typeface="Times New Roman" panose="02020603050405020304" pitchFamily="18" charset="0"/>
              </a:rPr>
              <a:t>•</a:t>
            </a:r>
            <a:r>
              <a:rPr lang="en-US" altLang="zh-CN" sz="2400" kern="100" dirty="0">
                <a:effectLst/>
                <a:latin typeface="Time New Romans"/>
                <a:ea typeface="等线" panose="02010600030101010101" pitchFamily="2" charset="-122"/>
                <a:cs typeface="Times New Roman" panose="02020603050405020304" pitchFamily="18" charset="0"/>
              </a:rPr>
              <a:t>Fees: $365 per week.</a:t>
            </a:r>
            <a:endParaRPr lang="zh-CN" altLang="zh-CN" sz="2400" kern="100" dirty="0">
              <a:effectLst/>
              <a:latin typeface="Time New Romans"/>
              <a:ea typeface="等线" panose="02010600030101010101" pitchFamily="2" charset="-122"/>
              <a:cs typeface="Times New Roman" panose="02020603050405020304" pitchFamily="18" charset="0"/>
            </a:endParaRPr>
          </a:p>
          <a:p>
            <a:pPr algn="just"/>
            <a:r>
              <a:rPr lang="zh-CN" altLang="zh-CN" sz="2400" kern="100" dirty="0">
                <a:effectLst/>
                <a:latin typeface="Time New Romans"/>
                <a:ea typeface="等线" panose="02010600030101010101" pitchFamily="2" charset="-122"/>
                <a:cs typeface="Times New Roman" panose="02020603050405020304" pitchFamily="18" charset="0"/>
              </a:rPr>
              <a:t>•</a:t>
            </a:r>
            <a:r>
              <a:rPr lang="en-US" altLang="zh-CN" sz="2400" kern="100" dirty="0">
                <a:effectLst/>
                <a:latin typeface="Time New Romans"/>
                <a:ea typeface="等线" panose="02010600030101010101" pitchFamily="2" charset="-122"/>
                <a:cs typeface="Times New Roman" panose="02020603050405020304" pitchFamily="18" charset="0"/>
              </a:rPr>
              <a:t>The last day </a:t>
            </a:r>
            <a:r>
              <a:rPr lang="en-US" altLang="zh-CN" sz="2400" kern="100" dirty="0">
                <a:effectLst/>
                <a:highlight>
                  <a:srgbClr val="FFFF00"/>
                </a:highlight>
                <a:latin typeface="Time New Romans"/>
                <a:ea typeface="等线" panose="02010600030101010101" pitchFamily="2" charset="-122"/>
                <a:cs typeface="Times New Roman" panose="02020603050405020304" pitchFamily="18" charset="0"/>
              </a:rPr>
              <a:t>to cancel registration and receive a full refund</a:t>
            </a:r>
            <a:r>
              <a:rPr lang="en-US" altLang="zh-CN" sz="2400" kern="100" dirty="0">
                <a:effectLst/>
                <a:latin typeface="Time New Romans"/>
                <a:ea typeface="等线" panose="02010600030101010101" pitchFamily="2" charset="-122"/>
                <a:cs typeface="Times New Roman" panose="02020603050405020304" pitchFamily="18" charset="0"/>
              </a:rPr>
              <a:t>(</a:t>
            </a:r>
            <a:r>
              <a:rPr lang="zh-CN" altLang="zh-CN" sz="2400" kern="100" dirty="0">
                <a:effectLst/>
                <a:latin typeface="Time New Romans"/>
                <a:ea typeface="等线" panose="02010600030101010101" pitchFamily="2" charset="-122"/>
                <a:cs typeface="Times New Roman" panose="02020603050405020304" pitchFamily="18" charset="0"/>
              </a:rPr>
              <a:t>退款</a:t>
            </a:r>
            <a:r>
              <a:rPr lang="en-US" altLang="zh-CN" sz="2400" kern="100" dirty="0">
                <a:effectLst/>
                <a:latin typeface="Time New Romans"/>
                <a:ea typeface="等线" panose="02010600030101010101" pitchFamily="2" charset="-122"/>
                <a:cs typeface="Times New Roman" panose="02020603050405020304" pitchFamily="18" charset="0"/>
              </a:rPr>
              <a:t>) is June 15.</a:t>
            </a:r>
            <a:endParaRPr lang="zh-CN" altLang="zh-CN" sz="2400" kern="100" dirty="0">
              <a:effectLst/>
              <a:latin typeface="Time New Romans"/>
              <a:ea typeface="等线" panose="02010600030101010101" pitchFamily="2" charset="-122"/>
              <a:cs typeface="Times New Roman" panose="02020603050405020304" pitchFamily="18" charset="0"/>
            </a:endParaRPr>
          </a:p>
          <a:p>
            <a:pPr algn="just"/>
            <a:r>
              <a:rPr lang="en-US" altLang="zh-CN" sz="2400" b="1" kern="100" dirty="0">
                <a:effectLst/>
                <a:latin typeface="Time New Romans"/>
                <a:ea typeface="等线" panose="02010600030101010101" pitchFamily="2" charset="-122"/>
                <a:cs typeface="Times New Roman" panose="02020603050405020304" pitchFamily="18" charset="0"/>
              </a:rPr>
              <a:t>Camp Structure</a:t>
            </a:r>
            <a:endParaRPr lang="zh-CN" altLang="zh-CN" sz="2400" kern="100" dirty="0">
              <a:effectLst/>
              <a:latin typeface="Time New Romans"/>
              <a:ea typeface="等线" panose="02010600030101010101" pitchFamily="2" charset="-122"/>
              <a:cs typeface="Times New Roman" panose="02020603050405020304" pitchFamily="18" charset="0"/>
            </a:endParaRPr>
          </a:p>
          <a:p>
            <a:pPr algn="just"/>
            <a:r>
              <a:rPr lang="en-US" altLang="zh-CN" sz="2400" kern="100" dirty="0">
                <a:effectLst/>
                <a:highlight>
                  <a:srgbClr val="FFFF00"/>
                </a:highlight>
                <a:latin typeface="Time New Romans"/>
                <a:ea typeface="等线" panose="02010600030101010101" pitchFamily="2" charset="-122"/>
                <a:cs typeface="Times New Roman" panose="02020603050405020304" pitchFamily="18" charset="0"/>
              </a:rPr>
              <a:t>The day is divided into two thematic sessions  per  age  group</a:t>
            </a:r>
            <a:r>
              <a:rPr lang="en-US" altLang="zh-CN" sz="2400" kern="100" dirty="0">
                <a:effectLst/>
                <a:latin typeface="Time New Romans"/>
                <a:ea typeface="等线" panose="02010600030101010101" pitchFamily="2" charset="-122"/>
                <a:cs typeface="Times New Roman" panose="02020603050405020304" pitchFamily="18" charset="0"/>
              </a:rPr>
              <a:t>.  Campers  have  a  three-  hour morning class engaging with a morning theme (9am to 12 noon) and  a one-hour lunch break, followed by another three-hour class engaging with an afternoon theme(1pm to 4pm)</a:t>
            </a:r>
            <a:r>
              <a:rPr lang="zh-CN" altLang="zh-CN" sz="2400" kern="100" dirty="0">
                <a:effectLst/>
                <a:latin typeface="Time New Romans"/>
                <a:ea typeface="等线" panose="02010600030101010101" pitchFamily="2" charset="-122"/>
                <a:cs typeface="Times New Roman" panose="02020603050405020304" pitchFamily="18" charset="0"/>
              </a:rPr>
              <a:t>。</a:t>
            </a:r>
            <a:r>
              <a:rPr lang="en-US" altLang="zh-CN" sz="2400" kern="100" dirty="0">
                <a:effectLst/>
                <a:latin typeface="Time New Romans"/>
                <a:ea typeface="等线" panose="02010600030101010101" pitchFamily="2" charset="-122"/>
                <a:cs typeface="Times New Roman" panose="02020603050405020304" pitchFamily="18" charset="0"/>
              </a:rPr>
              <a:t>Snack periods are held throughout the day. All campers should bring their own bagged lunch   and snacks.</a:t>
            </a:r>
            <a:endParaRPr lang="zh-CN" altLang="zh-CN" sz="2400" kern="100" dirty="0">
              <a:effectLst/>
              <a:latin typeface="Time New Romans"/>
              <a:ea typeface="等线" panose="02010600030101010101" pitchFamily="2" charset="-122"/>
              <a:cs typeface="Times New Roman" panose="02020603050405020304" pitchFamily="18" charset="0"/>
            </a:endParaRPr>
          </a:p>
          <a:p>
            <a:pPr algn="just"/>
            <a:r>
              <a:rPr lang="en-US" altLang="zh-CN" sz="2400" b="1" kern="100" dirty="0">
                <a:effectLst/>
                <a:latin typeface="Time New Romans"/>
                <a:ea typeface="等线" panose="02010600030101010101" pitchFamily="2" charset="-122"/>
                <a:cs typeface="Times New Roman" panose="02020603050405020304" pitchFamily="18" charset="0"/>
              </a:rPr>
              <a:t>Camp Content</a:t>
            </a:r>
            <a:endParaRPr lang="zh-CN" altLang="zh-CN" sz="2400" kern="100" dirty="0">
              <a:effectLst/>
              <a:latin typeface="Time New Romans"/>
              <a:ea typeface="等线" panose="02010600030101010101" pitchFamily="2" charset="-122"/>
              <a:cs typeface="Times New Roman" panose="02020603050405020304" pitchFamily="18" charset="0"/>
            </a:endParaRPr>
          </a:p>
          <a:p>
            <a:pPr algn="just"/>
            <a:r>
              <a:rPr lang="en-US" altLang="zh-CN" sz="2400" kern="100" dirty="0">
                <a:effectLst/>
                <a:latin typeface="Time New Romans"/>
                <a:ea typeface="等线" panose="02010600030101010101" pitchFamily="2" charset="-122"/>
                <a:cs typeface="Times New Roman" panose="02020603050405020304" pitchFamily="18" charset="0"/>
              </a:rPr>
              <a:t>Explorers Camp organizes engaging arts, history and science-related activities in every! class,</a:t>
            </a:r>
            <a:endParaRPr lang="zh-CN" altLang="zh-CN" sz="2400" kern="100" dirty="0">
              <a:effectLst/>
              <a:latin typeface="Time New Romans"/>
              <a:ea typeface="等线" panose="02010600030101010101" pitchFamily="2" charset="-122"/>
              <a:cs typeface="Times New Roman" panose="02020603050405020304" pitchFamily="18" charset="0"/>
            </a:endParaRPr>
          </a:p>
          <a:p>
            <a:pPr algn="just"/>
            <a:r>
              <a:rPr lang="en-US" altLang="zh-CN" sz="2400" kern="100" dirty="0">
                <a:effectLst/>
                <a:latin typeface="Time New Romans"/>
                <a:ea typeface="等线" panose="02010600030101010101" pitchFamily="2" charset="-122"/>
                <a:cs typeface="Times New Roman" panose="02020603050405020304" pitchFamily="18" charset="0"/>
              </a:rPr>
              <a:t>and focuses on a range of topics that emphasize active learning, exploration and, most of all, fun! All camp sessions are created with age-appropriate activities that are tailored to the multiple ways that kids learn.</a:t>
            </a:r>
            <a:endParaRPr lang="zh-CN" altLang="zh-CN" sz="2400" kern="100" dirty="0">
              <a:effectLst/>
              <a:latin typeface="Time New Romans"/>
              <a:ea typeface="等线" panose="02010600030101010101" pitchFamily="2" charset="-122"/>
              <a:cs typeface="Times New Roman" panose="02020603050405020304" pitchFamily="18" charset="0"/>
            </a:endParaRPr>
          </a:p>
          <a:p>
            <a:pPr algn="just"/>
            <a:r>
              <a:rPr lang="en-US" altLang="zh-CN" sz="2400" b="1" kern="100" dirty="0">
                <a:effectLst/>
                <a:latin typeface="Time New Romans"/>
                <a:ea typeface="等线" panose="02010600030101010101" pitchFamily="2" charset="-122"/>
                <a:cs typeface="Times New Roman" panose="02020603050405020304" pitchFamily="18" charset="0"/>
              </a:rPr>
              <a:t>Camp Staff</a:t>
            </a:r>
            <a:endParaRPr lang="zh-CN" altLang="zh-CN" sz="2400" kern="100" dirty="0">
              <a:effectLst/>
              <a:latin typeface="Time New Romans"/>
              <a:ea typeface="等线" panose="02010600030101010101" pitchFamily="2" charset="-122"/>
              <a:cs typeface="Times New Roman" panose="02020603050405020304" pitchFamily="18" charset="0"/>
            </a:endParaRPr>
          </a:p>
          <a:p>
            <a:pPr algn="just"/>
            <a:r>
              <a:rPr lang="en-US" altLang="zh-CN" sz="2400" kern="100" dirty="0">
                <a:effectLst/>
                <a:latin typeface="Time New Romans"/>
                <a:ea typeface="等线" panose="02010600030101010101" pitchFamily="2" charset="-122"/>
                <a:cs typeface="Times New Roman" panose="02020603050405020304" pitchFamily="18" charset="0"/>
              </a:rPr>
              <a:t>Campers enjoy a staff-to-child ratio ranging from  1:4  to  1:7  </a:t>
            </a:r>
            <a:r>
              <a:rPr lang="en-US" altLang="zh-CN" sz="2400" kern="100" dirty="0">
                <a:effectLst/>
                <a:highlight>
                  <a:srgbClr val="FFFF00"/>
                </a:highlight>
                <a:latin typeface="Time New Romans"/>
                <a:ea typeface="等线" panose="02010600030101010101" pitchFamily="2" charset="-122"/>
                <a:cs typeface="Times New Roman" panose="02020603050405020304" pitchFamily="18" charset="0"/>
              </a:rPr>
              <a:t>depending  on  the  age  group</a:t>
            </a:r>
            <a:r>
              <a:rPr lang="en-US" altLang="zh-CN" sz="2400" kern="100" dirty="0">
                <a:effectLst/>
                <a:latin typeface="Time New Romans"/>
                <a:ea typeface="等线" panose="02010600030101010101" pitchFamily="2" charset="-122"/>
                <a:cs typeface="Times New Roman" panose="02020603050405020304" pitchFamily="18" charset="0"/>
              </a:rPr>
              <a:t>. Instructors are passionate educators  who  are  experts  in  their  fields  and  have  undergone training and a background check.</a:t>
            </a:r>
            <a:endParaRPr lang="zh-CN" altLang="zh-CN" sz="2400" kern="100" dirty="0">
              <a:effectLst/>
              <a:latin typeface="Time New Romans"/>
              <a:ea typeface="等线" panose="02010600030101010101" pitchFamily="2" charset="-122"/>
              <a:cs typeface="Times New Roman" panose="02020603050405020304" pitchFamily="18" charset="0"/>
            </a:endParaRPr>
          </a:p>
        </p:txBody>
      </p:sp>
      <p:grpSp>
        <p:nvGrpSpPr>
          <p:cNvPr id="4" name="Group 2"/>
          <p:cNvGrpSpPr/>
          <p:nvPr/>
        </p:nvGrpSpPr>
        <p:grpSpPr>
          <a:xfrm>
            <a:off x="389921" y="432566"/>
            <a:ext cx="17508158" cy="9421869"/>
            <a:chOff x="0" y="0"/>
            <a:chExt cx="27711400" cy="14912657"/>
          </a:xfrm>
        </p:grpSpPr>
        <p:sp>
          <p:nvSpPr>
            <p:cNvPr id="5" name="Freeform 3"/>
            <p:cNvSpPr/>
            <p:nvPr/>
          </p:nvSpPr>
          <p:spPr>
            <a:xfrm>
              <a:off x="0" y="0"/>
              <a:ext cx="27711400" cy="14912657"/>
            </a:xfrm>
            <a:custGeom>
              <a:avLst/>
              <a:gdLst/>
              <a:ahLst/>
              <a:cxnLst/>
              <a:rect l="l" t="t" r="r" b="b"/>
              <a:pathLst>
                <a:path w="27711400" h="14912657">
                  <a:moveTo>
                    <a:pt x="0" y="0"/>
                  </a:moveTo>
                  <a:lnTo>
                    <a:pt x="0" y="14912657"/>
                  </a:lnTo>
                  <a:lnTo>
                    <a:pt x="27711400" y="14912657"/>
                  </a:lnTo>
                  <a:lnTo>
                    <a:pt x="27711400" y="0"/>
                  </a:lnTo>
                  <a:lnTo>
                    <a:pt x="0" y="0"/>
                  </a:lnTo>
                  <a:close/>
                  <a:moveTo>
                    <a:pt x="27650439" y="14851697"/>
                  </a:moveTo>
                  <a:lnTo>
                    <a:pt x="59690" y="14851697"/>
                  </a:lnTo>
                  <a:lnTo>
                    <a:pt x="59690" y="59690"/>
                  </a:lnTo>
                  <a:lnTo>
                    <a:pt x="27650439" y="59690"/>
                  </a:lnTo>
                  <a:lnTo>
                    <a:pt x="27650439" y="14851697"/>
                  </a:lnTo>
                  <a:close/>
                </a:path>
              </a:pathLst>
            </a:custGeom>
            <a:solidFill>
              <a:srgbClr val="000000"/>
            </a:solidFill>
          </p:spPr>
        </p:sp>
      </p:grpSp>
      <p:sp>
        <p:nvSpPr>
          <p:cNvPr id="7" name="文本框 6"/>
          <p:cNvSpPr txBox="1"/>
          <p:nvPr/>
        </p:nvSpPr>
        <p:spPr>
          <a:xfrm>
            <a:off x="13745705" y="3238500"/>
            <a:ext cx="4152374" cy="5632311"/>
          </a:xfrm>
          <a:prstGeom prst="rect">
            <a:avLst/>
          </a:prstGeom>
          <a:noFill/>
          <a:ln>
            <a:solidFill>
              <a:schemeClr val="tx1"/>
            </a:solidFill>
          </a:ln>
        </p:spPr>
        <p:txBody>
          <a:bodyPr wrap="square">
            <a:spAutoFit/>
          </a:bodyPr>
          <a:lstStyle/>
          <a:p>
            <a:pPr algn="just"/>
            <a:r>
              <a:rPr lang="en-US" altLang="zh-CN" sz="2400" kern="100" dirty="0">
                <a:effectLst/>
                <a:latin typeface="Time New Romans"/>
                <a:ea typeface="等线" panose="02010600030101010101" pitchFamily="2" charset="-122"/>
                <a:cs typeface="Times New Roman" panose="02020603050405020304" pitchFamily="18" charset="0"/>
              </a:rPr>
              <a:t>21.On which of the following dates can you </a:t>
            </a:r>
            <a:r>
              <a:rPr lang="en-US" altLang="zh-CN" sz="2400" kern="100" dirty="0">
                <a:effectLst/>
                <a:highlight>
                  <a:srgbClr val="FFFF00"/>
                </a:highlight>
                <a:latin typeface="Time New Romans"/>
                <a:ea typeface="等线" panose="02010600030101010101" pitchFamily="2" charset="-122"/>
                <a:cs typeface="Times New Roman" panose="02020603050405020304" pitchFamily="18" charset="0"/>
              </a:rPr>
              <a:t>cancel your registration with a full refund</a:t>
            </a:r>
            <a:r>
              <a:rPr lang="en-US" altLang="zh-CN" sz="2400" kern="100" dirty="0">
                <a:effectLst/>
                <a:latin typeface="Time New Romans"/>
                <a:ea typeface="等线" panose="02010600030101010101" pitchFamily="2" charset="-122"/>
                <a:cs typeface="Times New Roman" panose="02020603050405020304" pitchFamily="18" charset="0"/>
              </a:rPr>
              <a:t>?</a:t>
            </a:r>
            <a:endParaRPr lang="zh-CN" altLang="zh-CN" sz="2400" kern="100" dirty="0">
              <a:effectLst/>
              <a:latin typeface="Time New Romans"/>
              <a:ea typeface="等线" panose="02010600030101010101" pitchFamily="2" charset="-122"/>
              <a:cs typeface="Times New Roman" panose="02020603050405020304" pitchFamily="18" charset="0"/>
            </a:endParaRPr>
          </a:p>
          <a:p>
            <a:pPr algn="just"/>
            <a:r>
              <a:rPr lang="en-US" altLang="zh-CN" sz="2400" kern="100" dirty="0">
                <a:effectLst/>
                <a:latin typeface="Time New Romans"/>
                <a:ea typeface="等线" panose="02010600030101010101" pitchFamily="2" charset="-122"/>
                <a:cs typeface="Times New Roman" panose="02020603050405020304" pitchFamily="18" charset="0"/>
              </a:rPr>
              <a:t>A. June 12. 	B. June 22. </a:t>
            </a:r>
          </a:p>
          <a:p>
            <a:pPr algn="just"/>
            <a:r>
              <a:rPr lang="en-US" altLang="zh-CN" sz="2400" kern="100" dirty="0">
                <a:effectLst/>
                <a:latin typeface="Time New Romans"/>
                <a:ea typeface="等线" panose="02010600030101010101" pitchFamily="2" charset="-122"/>
                <a:cs typeface="Times New Roman" panose="02020603050405020304" pitchFamily="18" charset="0"/>
              </a:rPr>
              <a:t>C. July 19. 	D. July 26.</a:t>
            </a:r>
            <a:endParaRPr lang="zh-CN" altLang="zh-CN" sz="2400" kern="100" dirty="0">
              <a:effectLst/>
              <a:latin typeface="Time New Romans"/>
              <a:ea typeface="等线" panose="02010600030101010101" pitchFamily="2" charset="-122"/>
              <a:cs typeface="Times New Roman" panose="02020603050405020304" pitchFamily="18" charset="0"/>
            </a:endParaRPr>
          </a:p>
          <a:p>
            <a:pPr algn="just"/>
            <a:r>
              <a:rPr lang="en-US" altLang="zh-CN" sz="2400" kern="100" dirty="0">
                <a:effectLst/>
                <a:latin typeface="Time New Romans"/>
                <a:ea typeface="等线" panose="02010600030101010101" pitchFamily="2" charset="-122"/>
                <a:cs typeface="Times New Roman" panose="02020603050405020304" pitchFamily="18" charset="0"/>
              </a:rPr>
              <a:t>22.How are campers </a:t>
            </a:r>
            <a:r>
              <a:rPr lang="en-US" altLang="zh-CN" sz="2400" kern="100" dirty="0">
                <a:effectLst/>
                <a:highlight>
                  <a:srgbClr val="FFFF00"/>
                </a:highlight>
                <a:latin typeface="Time New Romans"/>
                <a:ea typeface="等线" panose="02010600030101010101" pitchFamily="2" charset="-122"/>
                <a:cs typeface="Times New Roman" panose="02020603050405020304" pitchFamily="18" charset="0"/>
              </a:rPr>
              <a:t>divided into different groups</a:t>
            </a:r>
            <a:r>
              <a:rPr lang="en-US" altLang="zh-CN" sz="2400" kern="100" dirty="0">
                <a:effectLst/>
                <a:latin typeface="Time New Romans"/>
                <a:ea typeface="等线" panose="02010600030101010101" pitchFamily="2" charset="-122"/>
                <a:cs typeface="Times New Roman" panose="02020603050405020304" pitchFamily="18" charset="0"/>
              </a:rPr>
              <a:t>?</a:t>
            </a:r>
            <a:endParaRPr lang="zh-CN" altLang="zh-CN" sz="2400" kern="100" dirty="0">
              <a:effectLst/>
              <a:latin typeface="Time New Romans"/>
              <a:ea typeface="等线" panose="02010600030101010101" pitchFamily="2" charset="-122"/>
              <a:cs typeface="Times New Roman" panose="02020603050405020304" pitchFamily="18" charset="0"/>
            </a:endParaRPr>
          </a:p>
          <a:p>
            <a:pPr algn="just"/>
            <a:r>
              <a:rPr lang="en-US" altLang="zh-CN" sz="2400" kern="100" dirty="0">
                <a:effectLst/>
                <a:latin typeface="Time New Romans"/>
                <a:ea typeface="等线" panose="02010600030101010101" pitchFamily="2" charset="-122"/>
                <a:cs typeface="Times New Roman" panose="02020603050405020304" pitchFamily="18" charset="0"/>
              </a:rPr>
              <a:t>A. By gender. </a:t>
            </a:r>
          </a:p>
          <a:p>
            <a:pPr algn="just"/>
            <a:r>
              <a:rPr lang="en-US" altLang="zh-CN" sz="2400" kern="100" dirty="0">
                <a:effectLst/>
                <a:latin typeface="Time New Romans"/>
                <a:ea typeface="等线" panose="02010600030101010101" pitchFamily="2" charset="-122"/>
                <a:cs typeface="Times New Roman" panose="02020603050405020304" pitchFamily="18" charset="0"/>
              </a:rPr>
              <a:t>B. By nationality. </a:t>
            </a:r>
          </a:p>
          <a:p>
            <a:pPr algn="just"/>
            <a:r>
              <a:rPr lang="en-US" altLang="zh-CN" sz="2400" kern="100" dirty="0">
                <a:effectLst/>
                <a:latin typeface="Time New Romans"/>
                <a:ea typeface="等线" panose="02010600030101010101" pitchFamily="2" charset="-122"/>
                <a:cs typeface="Times New Roman" panose="02020603050405020304" pitchFamily="18" charset="0"/>
              </a:rPr>
              <a:t>C. By interest. </a:t>
            </a:r>
          </a:p>
          <a:p>
            <a:pPr algn="just"/>
            <a:r>
              <a:rPr lang="en-US" altLang="zh-CN" sz="2400" kern="100" dirty="0">
                <a:effectLst/>
                <a:latin typeface="Time New Romans"/>
                <a:ea typeface="等线" panose="02010600030101010101" pitchFamily="2" charset="-122"/>
                <a:cs typeface="Times New Roman" panose="02020603050405020304" pitchFamily="18" charset="0"/>
              </a:rPr>
              <a:t>D. By age.</a:t>
            </a:r>
            <a:endParaRPr lang="zh-CN" altLang="zh-CN" sz="2400" kern="100" dirty="0">
              <a:effectLst/>
              <a:latin typeface="Time New Romans"/>
              <a:ea typeface="等线" panose="02010600030101010101" pitchFamily="2" charset="-122"/>
              <a:cs typeface="Times New Roman" panose="02020603050405020304" pitchFamily="18" charset="0"/>
            </a:endParaRPr>
          </a:p>
          <a:p>
            <a:pPr algn="just"/>
            <a:r>
              <a:rPr lang="en-US" altLang="zh-CN" sz="2400" kern="100" dirty="0">
                <a:effectLst/>
                <a:latin typeface="Time New Romans"/>
                <a:ea typeface="等线" panose="02010600030101010101" pitchFamily="2" charset="-122"/>
                <a:cs typeface="Times New Roman" panose="02020603050405020304" pitchFamily="18" charset="0"/>
              </a:rPr>
              <a:t>23.How many </a:t>
            </a:r>
            <a:r>
              <a:rPr lang="en-US" altLang="zh-CN" sz="2400" kern="100" dirty="0">
                <a:effectLst/>
                <a:highlight>
                  <a:srgbClr val="FFFF00"/>
                </a:highlight>
                <a:latin typeface="Time New Romans"/>
                <a:ea typeface="等线" panose="02010600030101010101" pitchFamily="2" charset="-122"/>
                <a:cs typeface="Times New Roman" panose="02020603050405020304" pitchFamily="18" charset="0"/>
              </a:rPr>
              <a:t>hours </a:t>
            </a:r>
            <a:r>
              <a:rPr lang="en-US" altLang="zh-CN" sz="2400" kern="100" dirty="0">
                <a:effectLst/>
                <a:latin typeface="Time New Romans"/>
                <a:ea typeface="等线" panose="02010600030101010101" pitchFamily="2" charset="-122"/>
                <a:cs typeface="Times New Roman" panose="02020603050405020304" pitchFamily="18" charset="0"/>
              </a:rPr>
              <a:t>of class will you have altogether if you register for </a:t>
            </a:r>
            <a:r>
              <a:rPr lang="en-US" altLang="zh-CN" sz="2400" kern="100" dirty="0">
                <a:effectLst/>
                <a:highlight>
                  <a:srgbClr val="FFFF00"/>
                </a:highlight>
                <a:latin typeface="Time New Romans"/>
                <a:ea typeface="等线" panose="02010600030101010101" pitchFamily="2" charset="-122"/>
                <a:cs typeface="Times New Roman" panose="02020603050405020304" pitchFamily="18" charset="0"/>
              </a:rPr>
              <a:t>a single week</a:t>
            </a:r>
            <a:r>
              <a:rPr lang="en-US" altLang="zh-CN" sz="2400" kern="100" dirty="0">
                <a:effectLst/>
                <a:latin typeface="Time New Romans"/>
                <a:ea typeface="等线" panose="02010600030101010101" pitchFamily="2" charset="-122"/>
                <a:cs typeface="Times New Roman" panose="02020603050405020304" pitchFamily="18" charset="0"/>
              </a:rPr>
              <a:t>? </a:t>
            </a:r>
            <a:endParaRPr lang="zh-CN" altLang="zh-CN" sz="2400" kern="100" dirty="0">
              <a:effectLst/>
              <a:latin typeface="Time New Romans"/>
              <a:ea typeface="等线" panose="02010600030101010101" pitchFamily="2" charset="-122"/>
              <a:cs typeface="Times New Roman" panose="02020603050405020304" pitchFamily="18" charset="0"/>
            </a:endParaRPr>
          </a:p>
          <a:p>
            <a:pPr algn="just"/>
            <a:r>
              <a:rPr lang="en-US" altLang="zh-CN" sz="2400" kern="100" dirty="0">
                <a:effectLst/>
                <a:latin typeface="Time New Romans"/>
                <a:ea typeface="等线" panose="02010600030101010101" pitchFamily="2" charset="-122"/>
                <a:cs typeface="Times New Roman" panose="02020603050405020304" pitchFamily="18" charset="0"/>
              </a:rPr>
              <a:t>A. 15. 	B. 21. 	C. 30. 	D. 42.</a:t>
            </a:r>
            <a:endParaRPr lang="zh-CN" altLang="zh-CN" sz="2400" kern="100" dirty="0">
              <a:effectLst/>
              <a:latin typeface="Time New Romans"/>
              <a:ea typeface="等线" panose="02010600030101010101" pitchFamily="2" charset="-122"/>
              <a:cs typeface="Times New Roman" panose="02020603050405020304" pitchFamily="18" charset="0"/>
            </a:endParaRPr>
          </a:p>
        </p:txBody>
      </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4076991" y="571498"/>
            <a:ext cx="3249035" cy="1872626"/>
          </a:xfrm>
          <a:prstGeom prst="rect">
            <a:avLst/>
          </a:prstGeom>
        </p:spPr>
      </p:pic>
      <p:sp>
        <p:nvSpPr>
          <p:cNvPr id="10" name="文本框 9"/>
          <p:cNvSpPr txBox="1"/>
          <p:nvPr/>
        </p:nvSpPr>
        <p:spPr>
          <a:xfrm>
            <a:off x="14958031" y="831414"/>
            <a:ext cx="2249334" cy="584775"/>
          </a:xfrm>
          <a:prstGeom prst="rect">
            <a:avLst/>
          </a:prstGeom>
          <a:noFill/>
        </p:spPr>
        <p:txBody>
          <a:bodyPr wrap="none" rtlCol="0">
            <a:spAutoFit/>
          </a:bodyPr>
          <a:lstStyle/>
          <a:p>
            <a:r>
              <a:rPr lang="en-US" altLang="zh-CN" sz="3200" dirty="0"/>
              <a:t>2023</a:t>
            </a:r>
            <a:r>
              <a:rPr lang="zh-CN" altLang="en-US" sz="3200" dirty="0"/>
              <a:t>浙江</a:t>
            </a:r>
            <a:r>
              <a:rPr lang="zh-CN" altLang="en-US" sz="3200" dirty="0">
                <a:latin typeface="Times New Roman" panose="02020603050405020304" pitchFamily="18" charset="0"/>
                <a:cs typeface="Times New Roman" panose="02020603050405020304" pitchFamily="18" charset="0"/>
              </a:rPr>
              <a:t>卷</a:t>
            </a:r>
            <a:endParaRPr lang="zh-CN" altLang="en-US" sz="3200" dirty="0"/>
          </a:p>
        </p:txBody>
      </p:sp>
      <p:pic>
        <p:nvPicPr>
          <p:cNvPr id="11" name="图片 10"/>
          <p:cNvPicPr>
            <a:picLocks noChangeAspect="1"/>
          </p:cNvPicPr>
          <p:nvPr/>
        </p:nvPicPr>
        <p:blipFill>
          <a:blip r:embed="rId4"/>
          <a:stretch>
            <a:fillRect/>
          </a:stretch>
        </p:blipFill>
        <p:spPr>
          <a:xfrm rot="21442579">
            <a:off x="14108397" y="816025"/>
            <a:ext cx="849201" cy="581032"/>
          </a:xfrm>
          <a:prstGeom prst="rect">
            <a:avLst/>
          </a:prstGeom>
        </p:spPr>
      </p:pic>
      <p:sp>
        <p:nvSpPr>
          <p:cNvPr id="12" name="流程图: 过程 11"/>
          <p:cNvSpPr/>
          <p:nvPr/>
        </p:nvSpPr>
        <p:spPr>
          <a:xfrm>
            <a:off x="838200" y="1485900"/>
            <a:ext cx="6963400" cy="393928"/>
          </a:xfrm>
          <a:prstGeom prst="flowChartProcess">
            <a:avLst/>
          </a:prstGeom>
          <a:solidFill>
            <a:srgbClr val="FE957C">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E9B84"/>
              </a:solidFill>
            </a:endParaRPr>
          </a:p>
        </p:txBody>
      </p:sp>
      <p:sp>
        <p:nvSpPr>
          <p:cNvPr id="13" name="流程图: 过程 12"/>
          <p:cNvSpPr/>
          <p:nvPr/>
        </p:nvSpPr>
        <p:spPr>
          <a:xfrm>
            <a:off x="10851749" y="3992832"/>
            <a:ext cx="2026051" cy="464867"/>
          </a:xfrm>
          <a:prstGeom prst="flowChartProcess">
            <a:avLst/>
          </a:prstGeom>
          <a:solidFill>
            <a:srgbClr val="FE957C">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E9B84"/>
              </a:solidFill>
            </a:endParaRPr>
          </a:p>
        </p:txBody>
      </p:sp>
      <p:sp>
        <p:nvSpPr>
          <p:cNvPr id="14" name="流程图: 过程 13"/>
          <p:cNvSpPr/>
          <p:nvPr/>
        </p:nvSpPr>
        <p:spPr>
          <a:xfrm>
            <a:off x="609600" y="4457699"/>
            <a:ext cx="12268200" cy="393928"/>
          </a:xfrm>
          <a:prstGeom prst="flowChartProcess">
            <a:avLst/>
          </a:prstGeom>
          <a:solidFill>
            <a:srgbClr val="FE957C">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E9B84"/>
              </a:solidFill>
            </a:endParaRPr>
          </a:p>
        </p:txBody>
      </p:sp>
      <p:sp>
        <p:nvSpPr>
          <p:cNvPr id="15" name="流程图: 过程 14"/>
          <p:cNvSpPr/>
          <p:nvPr/>
        </p:nvSpPr>
        <p:spPr>
          <a:xfrm>
            <a:off x="609600" y="4851627"/>
            <a:ext cx="12268200" cy="291873"/>
          </a:xfrm>
          <a:prstGeom prst="flowChartProcess">
            <a:avLst/>
          </a:prstGeom>
          <a:solidFill>
            <a:srgbClr val="FE957C">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E9B84"/>
              </a:solidFill>
            </a:endParaRPr>
          </a:p>
        </p:txBody>
      </p:sp>
      <p:cxnSp>
        <p:nvCxnSpPr>
          <p:cNvPr id="16" name="直接箭头连接符 15"/>
          <p:cNvCxnSpPr/>
          <p:nvPr/>
        </p:nvCxnSpPr>
        <p:spPr>
          <a:xfrm flipH="1" flipV="1">
            <a:off x="8534400" y="4225265"/>
            <a:ext cx="5368006" cy="1222498"/>
          </a:xfrm>
          <a:prstGeom prst="straightConnector1">
            <a:avLst/>
          </a:prstGeom>
          <a:ln w="57150">
            <a:solidFill>
              <a:srgbClr val="52B7DF"/>
            </a:solidFill>
            <a:tailEnd type="triangle"/>
          </a:ln>
        </p:spPr>
        <p:style>
          <a:lnRef idx="3">
            <a:schemeClr val="accent6"/>
          </a:lnRef>
          <a:fillRef idx="0">
            <a:schemeClr val="accent6"/>
          </a:fillRef>
          <a:effectRef idx="2">
            <a:schemeClr val="accent6"/>
          </a:effectRef>
          <a:fontRef idx="minor">
            <a:schemeClr val="tx1"/>
          </a:fontRef>
        </p:style>
      </p:cxnSp>
      <p:cxnSp>
        <p:nvCxnSpPr>
          <p:cNvPr id="18" name="直接箭头连接符 17"/>
          <p:cNvCxnSpPr/>
          <p:nvPr/>
        </p:nvCxnSpPr>
        <p:spPr>
          <a:xfrm flipH="1">
            <a:off x="11152865" y="5570258"/>
            <a:ext cx="2701006" cy="2435101"/>
          </a:xfrm>
          <a:prstGeom prst="straightConnector1">
            <a:avLst/>
          </a:prstGeom>
          <a:ln w="57150">
            <a:solidFill>
              <a:srgbClr val="52B7DF"/>
            </a:solidFill>
            <a:tailEnd type="triangle"/>
          </a:ln>
        </p:spPr>
        <p:style>
          <a:lnRef idx="3">
            <a:schemeClr val="accent6"/>
          </a:lnRef>
          <a:fillRef idx="0">
            <a:schemeClr val="accent6"/>
          </a:fillRef>
          <a:effectRef idx="2">
            <a:schemeClr val="accent6"/>
          </a:effectRef>
          <a:fontRef idx="minor">
            <a:schemeClr val="tx1"/>
          </a:fontRef>
        </p:style>
      </p:cxnSp>
      <p:grpSp>
        <p:nvGrpSpPr>
          <p:cNvPr id="22" name="组合 21"/>
          <p:cNvGrpSpPr/>
          <p:nvPr/>
        </p:nvGrpSpPr>
        <p:grpSpPr>
          <a:xfrm>
            <a:off x="10312486" y="1703482"/>
            <a:ext cx="8356514" cy="2346736"/>
            <a:chOff x="9328244" y="4931309"/>
            <a:chExt cx="8356514" cy="2346736"/>
          </a:xfrm>
        </p:grpSpPr>
        <p:pic>
          <p:nvPicPr>
            <p:cNvPr id="23"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328244" y="4931309"/>
              <a:ext cx="7595867" cy="2346736"/>
            </a:xfrm>
            <a:prstGeom prst="rect">
              <a:avLst/>
            </a:prstGeom>
          </p:spPr>
        </p:pic>
        <p:sp>
          <p:nvSpPr>
            <p:cNvPr id="24" name="文本框 23"/>
            <p:cNvSpPr txBox="1"/>
            <p:nvPr/>
          </p:nvSpPr>
          <p:spPr>
            <a:xfrm>
              <a:off x="10482858" y="5073201"/>
              <a:ext cx="4863832" cy="523220"/>
            </a:xfrm>
            <a:prstGeom prst="rect">
              <a:avLst/>
            </a:prstGeom>
            <a:noFill/>
          </p:spPr>
          <p:txBody>
            <a:bodyPr wrap="none" rtlCol="0">
              <a:spAutoFit/>
            </a:bodyPr>
            <a:lstStyle/>
            <a:p>
              <a:r>
                <a:rPr lang="en-US" altLang="zh-CN" sz="2800" dirty="0"/>
                <a:t>TIP1:</a:t>
              </a:r>
              <a:r>
                <a:rPr lang="zh-CN" altLang="en-US" sz="2800" dirty="0"/>
                <a:t>加强碎片化信息整合能力</a:t>
              </a:r>
            </a:p>
          </p:txBody>
        </p:sp>
        <p:sp>
          <p:nvSpPr>
            <p:cNvPr id="25" name="文本框 24"/>
            <p:cNvSpPr txBox="1"/>
            <p:nvPr/>
          </p:nvSpPr>
          <p:spPr>
            <a:xfrm>
              <a:off x="11101913" y="5726847"/>
              <a:ext cx="6582845" cy="523220"/>
            </a:xfrm>
            <a:prstGeom prst="rect">
              <a:avLst/>
            </a:prstGeom>
            <a:noFill/>
          </p:spPr>
          <p:txBody>
            <a:bodyPr wrap="square" rtlCol="0">
              <a:spAutoFit/>
            </a:bodyPr>
            <a:lstStyle/>
            <a:p>
              <a:r>
                <a:rPr lang="en-US" altLang="zh-CN" sz="2800" dirty="0"/>
                <a:t>TIP2:</a:t>
              </a:r>
              <a:r>
                <a:rPr lang="zh-CN" altLang="en-US" sz="2800" dirty="0"/>
                <a:t>提升语篇结构意识</a:t>
              </a:r>
            </a:p>
          </p:txBody>
        </p:sp>
      </p:grpSp>
      <p:sp>
        <p:nvSpPr>
          <p:cNvPr id="26" name="流程图: 过程 25"/>
          <p:cNvSpPr/>
          <p:nvPr/>
        </p:nvSpPr>
        <p:spPr>
          <a:xfrm rot="811680">
            <a:off x="10676488" y="4497116"/>
            <a:ext cx="2819333" cy="538142"/>
          </a:xfrm>
          <a:prstGeom prst="flowChartProcess">
            <a:avLst/>
          </a:prstGeom>
          <a:solidFill>
            <a:srgbClr val="52B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rPr>
              <a:t>整合信息</a:t>
            </a:r>
          </a:p>
        </p:txBody>
      </p:sp>
      <p:cxnSp>
        <p:nvCxnSpPr>
          <p:cNvPr id="27" name="直接箭头连接符 26"/>
          <p:cNvCxnSpPr/>
          <p:nvPr/>
        </p:nvCxnSpPr>
        <p:spPr>
          <a:xfrm flipH="1" flipV="1">
            <a:off x="2514600" y="1877985"/>
            <a:ext cx="11231105" cy="5626425"/>
          </a:xfrm>
          <a:prstGeom prst="straightConnector1">
            <a:avLst/>
          </a:prstGeom>
          <a:ln w="57150">
            <a:solidFill>
              <a:srgbClr val="52B7DF"/>
            </a:solidFill>
            <a:tailEnd type="triangle"/>
          </a:ln>
        </p:spPr>
        <p:style>
          <a:lnRef idx="3">
            <a:schemeClr val="accent6"/>
          </a:lnRef>
          <a:fillRef idx="0">
            <a:schemeClr val="accent6"/>
          </a:fillRef>
          <a:effectRef idx="2">
            <a:schemeClr val="accent6"/>
          </a:effectRef>
          <a:fontRef idx="minor">
            <a:schemeClr val="tx1"/>
          </a:fontRef>
        </p:style>
      </p:cxnSp>
      <p:cxnSp>
        <p:nvCxnSpPr>
          <p:cNvPr id="29" name="直接箭头连接符 28"/>
          <p:cNvCxnSpPr/>
          <p:nvPr/>
        </p:nvCxnSpPr>
        <p:spPr>
          <a:xfrm flipH="1" flipV="1">
            <a:off x="6689734" y="5027230"/>
            <a:ext cx="7055971" cy="2538753"/>
          </a:xfrm>
          <a:prstGeom prst="straightConnector1">
            <a:avLst/>
          </a:prstGeom>
          <a:ln w="57150">
            <a:solidFill>
              <a:srgbClr val="52B7DF"/>
            </a:solidFill>
            <a:tailEnd type="triangle"/>
          </a:ln>
        </p:spPr>
        <p:style>
          <a:lnRef idx="3">
            <a:schemeClr val="accent6"/>
          </a:lnRef>
          <a:fillRef idx="0">
            <a:schemeClr val="accent6"/>
          </a:fillRef>
          <a:effectRef idx="2">
            <a:schemeClr val="accent6"/>
          </a:effectRef>
          <a:fontRef idx="minor">
            <a:schemeClr val="tx1"/>
          </a:fontRef>
        </p:style>
      </p:cxnSp>
      <p:sp>
        <p:nvSpPr>
          <p:cNvPr id="32" name="流程图: 过程 31"/>
          <p:cNvSpPr/>
          <p:nvPr/>
        </p:nvSpPr>
        <p:spPr>
          <a:xfrm rot="1456871">
            <a:off x="9755550" y="5641934"/>
            <a:ext cx="2819333" cy="538142"/>
          </a:xfrm>
          <a:prstGeom prst="flowChartProcess">
            <a:avLst/>
          </a:prstGeom>
          <a:solidFill>
            <a:srgbClr val="52B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rPr>
              <a:t>整合信息</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500"/>
                                        <p:tgtEl>
                                          <p:spTgt spid="14"/>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down)">
                                      <p:cBhvr>
                                        <p:cTn id="33" dur="500"/>
                                        <p:tgtEl>
                                          <p:spTgt spid="15"/>
                                        </p:tgtEl>
                                      </p:cBhvr>
                                    </p:animEffect>
                                  </p:childTnLst>
                                </p:cTn>
                              </p:par>
                              <p:par>
                                <p:cTn id="34" presetID="53" presetClass="entr" presetSubtype="16" fill="hold"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500" fill="hold"/>
                                        <p:tgtEl>
                                          <p:spTgt spid="27"/>
                                        </p:tgtEl>
                                        <p:attrNameLst>
                                          <p:attrName>ppt_w</p:attrName>
                                        </p:attrNameLst>
                                      </p:cBhvr>
                                      <p:tavLst>
                                        <p:tav tm="0">
                                          <p:val>
                                            <p:fltVal val="0"/>
                                          </p:val>
                                        </p:tav>
                                        <p:tav tm="100000">
                                          <p:val>
                                            <p:strVal val="#ppt_w"/>
                                          </p:val>
                                        </p:tav>
                                      </p:tavLst>
                                    </p:anim>
                                    <p:anim calcmode="lin" valueType="num">
                                      <p:cBhvr>
                                        <p:cTn id="37" dur="500" fill="hold"/>
                                        <p:tgtEl>
                                          <p:spTgt spid="27"/>
                                        </p:tgtEl>
                                        <p:attrNameLst>
                                          <p:attrName>ppt_h</p:attrName>
                                        </p:attrNameLst>
                                      </p:cBhvr>
                                      <p:tavLst>
                                        <p:tav tm="0">
                                          <p:val>
                                            <p:fltVal val="0"/>
                                          </p:val>
                                        </p:tav>
                                        <p:tav tm="100000">
                                          <p:val>
                                            <p:strVal val="#ppt_h"/>
                                          </p:val>
                                        </p:tav>
                                      </p:tavLst>
                                    </p:anim>
                                    <p:animEffect transition="in" filter="fade">
                                      <p:cBhvr>
                                        <p:cTn id="38" dur="500"/>
                                        <p:tgtEl>
                                          <p:spTgt spid="27"/>
                                        </p:tgtEl>
                                      </p:cBhvr>
                                    </p:animEffect>
                                  </p:childTnLst>
                                </p:cTn>
                              </p:par>
                              <p:par>
                                <p:cTn id="39" presetID="53" presetClass="entr" presetSubtype="16"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p:cTn id="41" dur="500" fill="hold"/>
                                        <p:tgtEl>
                                          <p:spTgt spid="29"/>
                                        </p:tgtEl>
                                        <p:attrNameLst>
                                          <p:attrName>ppt_w</p:attrName>
                                        </p:attrNameLst>
                                      </p:cBhvr>
                                      <p:tavLst>
                                        <p:tav tm="0">
                                          <p:val>
                                            <p:fltVal val="0"/>
                                          </p:val>
                                        </p:tav>
                                        <p:tav tm="100000">
                                          <p:val>
                                            <p:strVal val="#ppt_w"/>
                                          </p:val>
                                        </p:tav>
                                      </p:tavLst>
                                    </p:anim>
                                    <p:anim calcmode="lin" valueType="num">
                                      <p:cBhvr>
                                        <p:cTn id="42" dur="500" fill="hold"/>
                                        <p:tgtEl>
                                          <p:spTgt spid="29"/>
                                        </p:tgtEl>
                                        <p:attrNameLst>
                                          <p:attrName>ppt_h</p:attrName>
                                        </p:attrNameLst>
                                      </p:cBhvr>
                                      <p:tavLst>
                                        <p:tav tm="0">
                                          <p:val>
                                            <p:fltVal val="0"/>
                                          </p:val>
                                        </p:tav>
                                        <p:tav tm="100000">
                                          <p:val>
                                            <p:strVal val="#ppt_h"/>
                                          </p:val>
                                        </p:tav>
                                      </p:tavLst>
                                    </p:anim>
                                    <p:animEffect transition="in" filter="fade">
                                      <p:cBhvr>
                                        <p:cTn id="43" dur="500"/>
                                        <p:tgtEl>
                                          <p:spTgt spid="2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wipe(down)">
                                      <p:cBhvr>
                                        <p:cTn id="4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6" grpId="0" animBg="1"/>
      <p:bldP spid="3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9921" y="432566"/>
            <a:ext cx="17508158" cy="9421869"/>
            <a:chOff x="0" y="0"/>
            <a:chExt cx="27711400" cy="14912657"/>
          </a:xfrm>
        </p:grpSpPr>
        <p:sp>
          <p:nvSpPr>
            <p:cNvPr id="3" name="Freeform 3"/>
            <p:cNvSpPr/>
            <p:nvPr/>
          </p:nvSpPr>
          <p:spPr>
            <a:xfrm>
              <a:off x="0" y="0"/>
              <a:ext cx="27711400" cy="14912657"/>
            </a:xfrm>
            <a:custGeom>
              <a:avLst/>
              <a:gdLst/>
              <a:ahLst/>
              <a:cxnLst/>
              <a:rect l="l" t="t" r="r" b="b"/>
              <a:pathLst>
                <a:path w="27711400" h="14912657">
                  <a:moveTo>
                    <a:pt x="0" y="0"/>
                  </a:moveTo>
                  <a:lnTo>
                    <a:pt x="0" y="14912657"/>
                  </a:lnTo>
                  <a:lnTo>
                    <a:pt x="27711400" y="14912657"/>
                  </a:lnTo>
                  <a:lnTo>
                    <a:pt x="27711400" y="0"/>
                  </a:lnTo>
                  <a:lnTo>
                    <a:pt x="0" y="0"/>
                  </a:lnTo>
                  <a:close/>
                  <a:moveTo>
                    <a:pt x="27650439" y="14851697"/>
                  </a:moveTo>
                  <a:lnTo>
                    <a:pt x="59690" y="14851697"/>
                  </a:lnTo>
                  <a:lnTo>
                    <a:pt x="59690" y="59690"/>
                  </a:lnTo>
                  <a:lnTo>
                    <a:pt x="27650439" y="59690"/>
                  </a:lnTo>
                  <a:lnTo>
                    <a:pt x="27650439" y="14851697"/>
                  </a:lnTo>
                  <a:close/>
                </a:path>
              </a:pathLst>
            </a:custGeom>
            <a:solidFill>
              <a:srgbClr val="000000"/>
            </a:solidFill>
          </p:spPr>
        </p:sp>
      </p:grpSp>
      <p:sp>
        <p:nvSpPr>
          <p:cNvPr id="11" name="文本框 10"/>
          <p:cNvSpPr txBox="1"/>
          <p:nvPr/>
        </p:nvSpPr>
        <p:spPr>
          <a:xfrm>
            <a:off x="990600" y="800100"/>
            <a:ext cx="9144000" cy="3416320"/>
          </a:xfrm>
          <a:prstGeom prst="rect">
            <a:avLst/>
          </a:prstGeom>
          <a:noFill/>
        </p:spPr>
        <p:txBody>
          <a:bodyPr wrap="square">
            <a:spAutoFit/>
          </a:bodyPr>
          <a:lstStyle/>
          <a:p>
            <a:pPr algn="ctr" fontAlgn="ctr"/>
            <a:r>
              <a:rPr lang="en-US" altLang="zh-CN" sz="2400" b="1" kern="100" dirty="0">
                <a:solidFill>
                  <a:srgbClr val="000000"/>
                </a:solidFill>
                <a:effectLst/>
                <a:latin typeface="Times New Roman" panose="02020603050405020304" pitchFamily="18" charset="0"/>
                <a:ea typeface="Times New Roman" panose="02020603050405020304" pitchFamily="18" charset="0"/>
                <a:cs typeface="宋体" panose="02010600030101010101" pitchFamily="2" charset="-122"/>
              </a:rPr>
              <a:t>A</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algn="ctr" fontAlgn="ctr"/>
            <a:r>
              <a:rPr lang="en-US" altLang="zh-CN" sz="2400" b="1" kern="100" dirty="0">
                <a:solidFill>
                  <a:srgbClr val="000000"/>
                </a:solidFill>
                <a:effectLst/>
                <a:latin typeface="Times New Roman" panose="02020603050405020304" pitchFamily="18" charset="0"/>
                <a:ea typeface="Times New Roman" panose="02020603050405020304" pitchFamily="18" charset="0"/>
                <a:cs typeface="宋体" panose="02010600030101010101" pitchFamily="2" charset="-122"/>
              </a:rPr>
              <a:t> Washington, D.C. Bicycle Tours</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algn="l" fontAlgn="ctr"/>
            <a:r>
              <a:rPr lang="en-US" altLang="zh-CN" sz="2400" b="1" kern="100" dirty="0">
                <a:solidFill>
                  <a:srgbClr val="000000"/>
                </a:solidFill>
                <a:effectLst/>
                <a:latin typeface="Times New Roman" panose="02020603050405020304" pitchFamily="18" charset="0"/>
                <a:ea typeface="Times New Roman" panose="02020603050405020304" pitchFamily="18" charset="0"/>
                <a:cs typeface="宋体" panose="02010600030101010101" pitchFamily="2" charset="-122"/>
              </a:rPr>
              <a:t>Cherry Blossom Bike Tour in Washington, D.C.</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76225" algn="l" fontAlgn="ctr"/>
            <a:r>
              <a:rPr lang="en-US" altLang="zh-CN" sz="2400" kern="100" dirty="0">
                <a:solidFill>
                  <a:srgbClr val="000000"/>
                </a:solidFill>
                <a:effectLst/>
                <a:latin typeface="Times New Roman" panose="02020603050405020304" pitchFamily="18" charset="0"/>
                <a:ea typeface="Times New Roman" panose="02020603050405020304" pitchFamily="18" charset="0"/>
                <a:cs typeface="宋体" panose="02010600030101010101" pitchFamily="2" charset="-122"/>
              </a:rPr>
              <a:t>Duration Tour</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76225" algn="l" fontAlgn="ctr"/>
            <a:r>
              <a:rPr lang="en-US" altLang="zh-CN" sz="2400" kern="100" dirty="0">
                <a:solidFill>
                  <a:srgbClr val="000000"/>
                </a:solidFill>
                <a:effectLst/>
                <a:latin typeface="Times New Roman" panose="02020603050405020304" pitchFamily="18" charset="0"/>
                <a:ea typeface="Times New Roman" panose="02020603050405020304" pitchFamily="18" charset="0"/>
                <a:cs typeface="宋体" panose="02010600030101010101" pitchFamily="2" charset="-122"/>
              </a:rPr>
              <a:t>This small group bike tour is a fantastic way to see a world-famous cherry trees with beautiful flowers of Washington, D.C. Your guide will provide a history lesson about the trees and the famous monuments where they blossom. Reserve your spot before availability — the cherry blossoms—disappear!</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p:txBody>
      </p:sp>
      <p:pic>
        <p:nvPicPr>
          <p:cNvPr id="12"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0366740">
            <a:off x="-302093" y="30564"/>
            <a:ext cx="2895600" cy="1842655"/>
          </a:xfrm>
          <a:prstGeom prst="rect">
            <a:avLst/>
          </a:prstGeom>
        </p:spPr>
      </p:pic>
      <p:sp>
        <p:nvSpPr>
          <p:cNvPr id="13" name="文本框 12"/>
          <p:cNvSpPr txBox="1"/>
          <p:nvPr/>
        </p:nvSpPr>
        <p:spPr>
          <a:xfrm rot="20375899">
            <a:off x="24922" y="538490"/>
            <a:ext cx="2113079" cy="523220"/>
          </a:xfrm>
          <a:prstGeom prst="rect">
            <a:avLst/>
          </a:prstGeom>
          <a:noFill/>
        </p:spPr>
        <p:txBody>
          <a:bodyPr wrap="none" rtlCol="0">
            <a:spAutoFit/>
          </a:bodyPr>
          <a:lstStyle/>
          <a:p>
            <a:r>
              <a:rPr lang="en-US" altLang="zh-CN" sz="2800" dirty="0"/>
              <a:t>2018</a:t>
            </a:r>
            <a:r>
              <a:rPr lang="zh-CN" altLang="en-US" sz="2800" dirty="0"/>
              <a:t>全国</a:t>
            </a:r>
            <a:r>
              <a:rPr lang="en-US" altLang="zh-CN" sz="2800" dirty="0">
                <a:latin typeface="Times New Roman" panose="02020603050405020304" pitchFamily="18" charset="0"/>
                <a:cs typeface="Times New Roman" panose="02020603050405020304" pitchFamily="18" charset="0"/>
              </a:rPr>
              <a:t>Ⅰ</a:t>
            </a:r>
            <a:r>
              <a:rPr lang="zh-CN" altLang="en-US" sz="2800" dirty="0">
                <a:latin typeface="Times New Roman" panose="02020603050405020304" pitchFamily="18" charset="0"/>
                <a:cs typeface="Times New Roman" panose="02020603050405020304" pitchFamily="18" charset="0"/>
              </a:rPr>
              <a:t>卷</a:t>
            </a:r>
            <a:endParaRPr lang="zh-CN" altLang="en-US" sz="2800" dirty="0"/>
          </a:p>
        </p:txBody>
      </p:sp>
      <p:sp>
        <p:nvSpPr>
          <p:cNvPr id="15" name="文本框 14"/>
          <p:cNvSpPr txBox="1"/>
          <p:nvPr/>
        </p:nvSpPr>
        <p:spPr>
          <a:xfrm>
            <a:off x="11116279" y="1538764"/>
            <a:ext cx="6781800" cy="1938992"/>
          </a:xfrm>
          <a:prstGeom prst="rect">
            <a:avLst/>
          </a:prstGeom>
          <a:noFill/>
          <a:ln>
            <a:solidFill>
              <a:schemeClr val="tx1"/>
            </a:solidFill>
          </a:ln>
        </p:spPr>
        <p:txBody>
          <a:bodyPr wrap="square">
            <a:spAutoFit/>
          </a:bodyPr>
          <a:lstStyle/>
          <a:p>
            <a:pPr algn="just"/>
            <a:r>
              <a:rPr lang="en-US" altLang="zh-CN" sz="2400" b="1" i="0" dirty="0">
                <a:effectLst/>
                <a:latin typeface="Times New Roman" panose="02020603050405020304" pitchFamily="18" charset="0"/>
                <a:cs typeface="Times New Roman" panose="02020603050405020304" pitchFamily="18" charset="0"/>
              </a:rPr>
              <a:t>21.Which tour do you need to </a:t>
            </a:r>
            <a:r>
              <a:rPr lang="en-US" altLang="zh-CN" sz="2400" b="1" i="0" dirty="0">
                <a:effectLst/>
                <a:highlight>
                  <a:srgbClr val="FFFF00"/>
                </a:highlight>
                <a:latin typeface="Times New Roman" panose="02020603050405020304" pitchFamily="18" charset="0"/>
                <a:cs typeface="Times New Roman" panose="02020603050405020304" pitchFamily="18" charset="0"/>
              </a:rPr>
              <a:t>book in advance</a:t>
            </a:r>
            <a:r>
              <a:rPr lang="en-US" altLang="zh-CN" sz="2400" b="1" i="0" dirty="0">
                <a:effectLst/>
                <a:latin typeface="Times New Roman" panose="02020603050405020304" pitchFamily="18" charset="0"/>
                <a:cs typeface="Times New Roman" panose="02020603050405020304" pitchFamily="18" charset="0"/>
              </a:rPr>
              <a:t>?</a:t>
            </a:r>
            <a:endParaRPr lang="en-US" altLang="zh-CN" sz="2400" b="0" i="0" dirty="0">
              <a:effectLst/>
              <a:latin typeface="Times New Roman" panose="02020603050405020304" pitchFamily="18" charset="0"/>
              <a:cs typeface="Times New Roman" panose="02020603050405020304" pitchFamily="18" charset="0"/>
            </a:endParaRPr>
          </a:p>
          <a:p>
            <a:pPr algn="just"/>
            <a:r>
              <a:rPr lang="en-US" altLang="zh-CN" sz="2400" b="0" i="0" dirty="0">
                <a:effectLst/>
                <a:latin typeface="Times New Roman" panose="02020603050405020304" pitchFamily="18" charset="0"/>
                <a:cs typeface="Times New Roman" panose="02020603050405020304" pitchFamily="18" charset="0"/>
              </a:rPr>
              <a:t>A. Cherry Blossom like Tour in Washington, D.C.</a:t>
            </a:r>
          </a:p>
          <a:p>
            <a:pPr algn="just"/>
            <a:r>
              <a:rPr lang="en-US" altLang="zh-CN" sz="2400" b="0" i="0" dirty="0">
                <a:effectLst/>
                <a:latin typeface="Times New Roman" panose="02020603050405020304" pitchFamily="18" charset="0"/>
                <a:cs typeface="Times New Roman" panose="02020603050405020304" pitchFamily="18" charset="0"/>
              </a:rPr>
              <a:t>B. Washington capital Monuments Bicycle Tour.</a:t>
            </a:r>
          </a:p>
          <a:p>
            <a:pPr algn="just"/>
            <a:r>
              <a:rPr lang="en-US" altLang="zh-CN" sz="2400" b="0" i="0" dirty="0">
                <a:effectLst/>
                <a:latin typeface="Times New Roman" panose="02020603050405020304" pitchFamily="18" charset="0"/>
                <a:cs typeface="Times New Roman" panose="02020603050405020304" pitchFamily="18" charset="0"/>
              </a:rPr>
              <a:t>C. Capital City Bike Tour in Washington, D.C.</a:t>
            </a:r>
          </a:p>
          <a:p>
            <a:pPr algn="just"/>
            <a:r>
              <a:rPr lang="en-US" altLang="zh-CN" sz="2400" b="0" i="0" dirty="0">
                <a:effectLst/>
                <a:latin typeface="Times New Roman" panose="02020603050405020304" pitchFamily="18" charset="0"/>
                <a:cs typeface="Times New Roman" panose="02020603050405020304" pitchFamily="18" charset="0"/>
              </a:rPr>
              <a:t>D. Washington Capital Sites at Night Bicycle Tour.</a:t>
            </a:r>
          </a:p>
        </p:txBody>
      </p:sp>
      <p:sp>
        <p:nvSpPr>
          <p:cNvPr id="16" name="流程图: 过程 15"/>
          <p:cNvSpPr/>
          <p:nvPr/>
        </p:nvSpPr>
        <p:spPr>
          <a:xfrm>
            <a:off x="3581400" y="3446114"/>
            <a:ext cx="1219200" cy="401986"/>
          </a:xfrm>
          <a:prstGeom prst="flowChartProcess">
            <a:avLst/>
          </a:prstGeom>
          <a:solidFill>
            <a:srgbClr val="FE957C">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E9B84"/>
              </a:solidFill>
            </a:endParaRPr>
          </a:p>
        </p:txBody>
      </p:sp>
      <p:cxnSp>
        <p:nvCxnSpPr>
          <p:cNvPr id="18" name="直接箭头连接符 17"/>
          <p:cNvCxnSpPr/>
          <p:nvPr/>
        </p:nvCxnSpPr>
        <p:spPr>
          <a:xfrm flipH="1">
            <a:off x="4800600" y="1816120"/>
            <a:ext cx="10279548" cy="1629994"/>
          </a:xfrm>
          <a:prstGeom prst="straightConnector1">
            <a:avLst/>
          </a:prstGeom>
          <a:ln w="57150">
            <a:solidFill>
              <a:srgbClr val="52B7DF"/>
            </a:solidFill>
            <a:tailEnd type="triangle"/>
          </a:ln>
        </p:spPr>
        <p:style>
          <a:lnRef idx="3">
            <a:schemeClr val="accent6"/>
          </a:lnRef>
          <a:fillRef idx="0">
            <a:schemeClr val="accent6"/>
          </a:fillRef>
          <a:effectRef idx="2">
            <a:schemeClr val="accent6"/>
          </a:effectRef>
          <a:fontRef idx="minor">
            <a:schemeClr val="tx1"/>
          </a:fontRef>
        </p:style>
      </p:cxnSp>
      <p:sp>
        <p:nvSpPr>
          <p:cNvPr id="20" name="流程图: 过程 19"/>
          <p:cNvSpPr/>
          <p:nvPr/>
        </p:nvSpPr>
        <p:spPr>
          <a:xfrm rot="21031994">
            <a:off x="5818233" y="2126695"/>
            <a:ext cx="6651534" cy="531887"/>
          </a:xfrm>
          <a:prstGeom prst="flowChartProcess">
            <a:avLst/>
          </a:prstGeom>
          <a:solidFill>
            <a:srgbClr val="FE95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rPr>
              <a:t>同义转换</a:t>
            </a:r>
          </a:p>
        </p:txBody>
      </p:sp>
      <p:sp>
        <p:nvSpPr>
          <p:cNvPr id="24" name="文本框 23"/>
          <p:cNvSpPr txBox="1"/>
          <p:nvPr/>
        </p:nvSpPr>
        <p:spPr>
          <a:xfrm>
            <a:off x="749085" y="4216420"/>
            <a:ext cx="9415220" cy="5632311"/>
          </a:xfrm>
          <a:prstGeom prst="rect">
            <a:avLst/>
          </a:prstGeom>
          <a:noFill/>
        </p:spPr>
        <p:txBody>
          <a:bodyPr wrap="square">
            <a:spAutoFit/>
          </a:bodyPr>
          <a:lstStyle/>
          <a:p>
            <a:pPr indent="266700" algn="ctr"/>
            <a:r>
              <a:rPr lang="en-US" altLang="zh-CN" sz="24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a:t>
            </a:r>
          </a:p>
          <a:p>
            <a:pPr indent="266700" algn="just"/>
            <a:r>
              <a:rPr lang="en-US"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Rome can be pricey for travelers, which is </a:t>
            </a:r>
            <a:r>
              <a:rPr lang="en-US" altLang="zh-CN" sz="2400" kern="100" dirty="0">
                <a:solidFill>
                  <a:srgbClr val="00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why many choose to </a:t>
            </a:r>
            <a:r>
              <a:rPr lang="en-US"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stay in a hostel (</a:t>
            </a:r>
            <a:r>
              <a:rPr lang="zh-CN"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旅社</a:t>
            </a:r>
            <a:r>
              <a:rPr lang="en-US"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The hostels in Rome offer a bed in a dorm room for around $25 a night, and for that, you’ll often get to stay in a central location (</a:t>
            </a:r>
            <a:r>
              <a:rPr lang="zh-CN"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位置</a:t>
            </a:r>
            <a:r>
              <a:rPr lang="en-US"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with security and comfort.</a:t>
            </a:r>
            <a:endParaRPr lang="zh-CN" altLang="zh-CN" sz="24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algn="just"/>
            <a:r>
              <a:rPr lang="en-US" altLang="zh-CN" sz="2400" b="1" u="sng"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Yellow Hostel</a:t>
            </a:r>
            <a:endParaRPr lang="zh-CN" altLang="zh-CN" sz="24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indent="266700" algn="just"/>
            <a:r>
              <a:rPr lang="en-US"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If I had to make just one recommendation for where to stay in Rome, it would be Yellow Hostel. It’s one of the best-rated hostels in the city, and for good reason. It’s affordable, and it’s got a fun atmosphere without being too noisy. As an added bonus, it’s close to the main train station.</a:t>
            </a:r>
            <a:endParaRPr lang="zh-CN" altLang="zh-CN" sz="24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algn="just"/>
            <a:r>
              <a:rPr lang="en-US" altLang="zh-CN" sz="2400" b="1" u="sng"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Hostel Alessandro Palace</a:t>
            </a:r>
            <a:endParaRPr lang="zh-CN" altLang="zh-CN" sz="24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indent="266700" algn="just"/>
            <a:r>
              <a:rPr lang="en-US"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If you </a:t>
            </a:r>
            <a:r>
              <a:rPr lang="en-US" altLang="zh-CN" sz="2400" kern="100" dirty="0">
                <a:solidFill>
                  <a:srgbClr val="00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love social hostels</a:t>
            </a:r>
            <a:r>
              <a:rPr lang="en-US"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this is the best hostel for you in Rome. Hostel Alessandro Palace is fun. Staff members hold plenty of bar events for guests like free shots, bar crawls and karaoke. There’s also an area on the rooftop for hanging out with other travelers during the summer.</a:t>
            </a:r>
            <a:endParaRPr lang="zh-CN" altLang="zh-CN" sz="2400" kern="100" dirty="0">
              <a:effectLst/>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25"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0366740">
            <a:off x="-780787" y="3250208"/>
            <a:ext cx="2895600" cy="1842655"/>
          </a:xfrm>
          <a:prstGeom prst="rect">
            <a:avLst/>
          </a:prstGeom>
        </p:spPr>
      </p:pic>
      <p:sp>
        <p:nvSpPr>
          <p:cNvPr id="26" name="文本框 25"/>
          <p:cNvSpPr txBox="1"/>
          <p:nvPr/>
        </p:nvSpPr>
        <p:spPr>
          <a:xfrm rot="20375899">
            <a:off x="-453772" y="3758134"/>
            <a:ext cx="2113079" cy="523220"/>
          </a:xfrm>
          <a:prstGeom prst="rect">
            <a:avLst/>
          </a:prstGeom>
          <a:noFill/>
        </p:spPr>
        <p:txBody>
          <a:bodyPr wrap="none" rtlCol="0">
            <a:spAutoFit/>
          </a:bodyPr>
          <a:lstStyle/>
          <a:p>
            <a:r>
              <a:rPr lang="en-US" altLang="zh-CN" sz="2800" dirty="0"/>
              <a:t>2021</a:t>
            </a:r>
            <a:r>
              <a:rPr lang="zh-CN" altLang="en-US" sz="2800" dirty="0"/>
              <a:t>全国</a:t>
            </a:r>
            <a:r>
              <a:rPr lang="en-US" altLang="zh-CN" sz="2800" dirty="0">
                <a:latin typeface="Times New Roman" panose="02020603050405020304" pitchFamily="18" charset="0"/>
                <a:cs typeface="Times New Roman" panose="02020603050405020304" pitchFamily="18" charset="0"/>
              </a:rPr>
              <a:t>Ⅰ</a:t>
            </a:r>
            <a:r>
              <a:rPr lang="zh-CN" altLang="en-US" sz="2800" dirty="0">
                <a:latin typeface="Times New Roman" panose="02020603050405020304" pitchFamily="18" charset="0"/>
                <a:cs typeface="Times New Roman" panose="02020603050405020304" pitchFamily="18" charset="0"/>
              </a:rPr>
              <a:t>卷</a:t>
            </a:r>
            <a:endParaRPr lang="zh-CN" altLang="en-US" sz="2800" dirty="0"/>
          </a:p>
        </p:txBody>
      </p:sp>
      <p:sp>
        <p:nvSpPr>
          <p:cNvPr id="28" name="文本框 27"/>
          <p:cNvSpPr txBox="1"/>
          <p:nvPr/>
        </p:nvSpPr>
        <p:spPr>
          <a:xfrm>
            <a:off x="11116279" y="4729680"/>
            <a:ext cx="6781800" cy="3416320"/>
          </a:xfrm>
          <a:prstGeom prst="rect">
            <a:avLst/>
          </a:prstGeom>
          <a:noFill/>
          <a:ln>
            <a:solidFill>
              <a:schemeClr val="tx1"/>
            </a:solidFill>
          </a:ln>
        </p:spPr>
        <p:txBody>
          <a:bodyPr wrap="square">
            <a:spAutoFit/>
          </a:bodyPr>
          <a:lstStyle/>
          <a:p>
            <a:pPr algn="l"/>
            <a:r>
              <a:rPr lang="en-US" altLang="zh-CN" sz="24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21. What is probably </a:t>
            </a:r>
            <a:r>
              <a:rPr lang="en-US" altLang="zh-CN" sz="2400" kern="100" dirty="0">
                <a:solidFill>
                  <a:srgbClr val="000000"/>
                </a:solidFill>
                <a:effectLst/>
                <a:highlight>
                  <a:srgbClr val="FFFF00"/>
                </a:highlight>
                <a:latin typeface="Times New Roman" panose="02020603050405020304" pitchFamily="18" charset="0"/>
                <a:ea typeface="宋体" panose="02010600030101010101" pitchFamily="2" charset="-122"/>
                <a:cs typeface="宋体" panose="02010600030101010101" pitchFamily="2" charset="-122"/>
              </a:rPr>
              <a:t>the major concern</a:t>
            </a:r>
            <a:r>
              <a:rPr lang="en-US" altLang="zh-CN" sz="24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of travelers who choose to stay in a hostel?</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00025" algn="l">
              <a:tabLst>
                <a:tab pos="1333500" algn="l"/>
                <a:tab pos="2667000" algn="l"/>
                <a:tab pos="4000500" algn="l"/>
              </a:tabLst>
            </a:pPr>
            <a:r>
              <a:rPr lang="en-US" altLang="zh-CN" sz="24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A. Comfort.   B. Security.  C. Price. D. Location.</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algn="l">
              <a:tabLst>
                <a:tab pos="1333500" algn="l"/>
                <a:tab pos="2667000" algn="l"/>
                <a:tab pos="4000500" algn="l"/>
              </a:tabLst>
            </a:pPr>
            <a:r>
              <a:rPr lang="en-US" altLang="zh-CN" sz="24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22. Which hotel best suits people who enjoy </a:t>
            </a:r>
            <a:r>
              <a:rPr lang="en-US" altLang="zh-CN" sz="2400" kern="100" dirty="0">
                <a:solidFill>
                  <a:srgbClr val="000000"/>
                </a:solidFill>
                <a:effectLst/>
                <a:highlight>
                  <a:srgbClr val="FFFF00"/>
                </a:highlight>
                <a:latin typeface="Times New Roman" panose="02020603050405020304" pitchFamily="18" charset="0"/>
                <a:ea typeface="宋体" panose="02010600030101010101" pitchFamily="2" charset="-122"/>
                <a:cs typeface="宋体" panose="02010600030101010101" pitchFamily="2" charset="-122"/>
              </a:rPr>
              <a:t>an active social life?</a:t>
            </a:r>
            <a:endParaRPr lang="zh-CN" altLang="zh-CN" sz="2400" kern="100" dirty="0">
              <a:effectLst/>
              <a:highlight>
                <a:srgbClr val="FFFF00"/>
              </a:highlight>
              <a:latin typeface="等线" panose="02010600030101010101" pitchFamily="2" charset="-122"/>
              <a:ea typeface="等线" panose="02010600030101010101" pitchFamily="2" charset="-122"/>
              <a:cs typeface="Times New Roman" panose="02020603050405020304" pitchFamily="18" charset="0"/>
            </a:endParaRPr>
          </a:p>
          <a:p>
            <a:pPr algn="l">
              <a:tabLst>
                <a:tab pos="1333500" algn="l"/>
                <a:tab pos="2667000" algn="l"/>
                <a:tab pos="4000500" algn="l"/>
              </a:tabLst>
            </a:pPr>
            <a:r>
              <a:rPr lang="en-US" altLang="zh-CN" sz="24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A. Yellow Hostel.		</a:t>
            </a:r>
          </a:p>
          <a:p>
            <a:pPr algn="l">
              <a:tabLst>
                <a:tab pos="1333500" algn="l"/>
                <a:tab pos="2667000" algn="l"/>
                <a:tab pos="4000500" algn="l"/>
              </a:tabLst>
            </a:pPr>
            <a:r>
              <a:rPr lang="en-US" altLang="zh-CN" sz="24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B. Hostel Alessandro Palace.</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00025" algn="l">
              <a:tabLst>
                <a:tab pos="1333500" algn="l"/>
                <a:tab pos="2667000" algn="l"/>
                <a:tab pos="4000500" algn="l"/>
              </a:tabLst>
            </a:pPr>
            <a:r>
              <a:rPr lang="en-US" altLang="zh-CN" sz="24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C. Youth Station Hostel.	</a:t>
            </a:r>
          </a:p>
          <a:p>
            <a:pPr indent="200025" algn="l">
              <a:tabLst>
                <a:tab pos="1333500" algn="l"/>
                <a:tab pos="2667000" algn="l"/>
                <a:tab pos="4000500" algn="l"/>
              </a:tabLst>
            </a:pPr>
            <a:r>
              <a:rPr lang="en-US" altLang="zh-CN" sz="24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D. Hotel and Hostel Des Artistes.</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29" name="流程图: 过程 28"/>
          <p:cNvSpPr/>
          <p:nvPr/>
        </p:nvSpPr>
        <p:spPr>
          <a:xfrm>
            <a:off x="2362200" y="4618406"/>
            <a:ext cx="1219200" cy="401986"/>
          </a:xfrm>
          <a:prstGeom prst="flowChartProcess">
            <a:avLst/>
          </a:prstGeom>
          <a:solidFill>
            <a:srgbClr val="FE957C">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E9B84"/>
              </a:solidFill>
            </a:endParaRPr>
          </a:p>
        </p:txBody>
      </p:sp>
      <p:cxnSp>
        <p:nvCxnSpPr>
          <p:cNvPr id="30" name="直接箭头连接符 29"/>
          <p:cNvCxnSpPr/>
          <p:nvPr/>
        </p:nvCxnSpPr>
        <p:spPr>
          <a:xfrm flipH="1">
            <a:off x="8991600" y="4890915"/>
            <a:ext cx="4830602" cy="0"/>
          </a:xfrm>
          <a:prstGeom prst="straightConnector1">
            <a:avLst/>
          </a:prstGeom>
          <a:ln w="57150">
            <a:solidFill>
              <a:srgbClr val="52B7DF"/>
            </a:solidFill>
            <a:tailEnd type="triangle"/>
          </a:ln>
        </p:spPr>
        <p:style>
          <a:lnRef idx="3">
            <a:schemeClr val="accent6"/>
          </a:lnRef>
          <a:fillRef idx="0">
            <a:schemeClr val="accent6"/>
          </a:fillRef>
          <a:effectRef idx="2">
            <a:schemeClr val="accent6"/>
          </a:effectRef>
          <a:fontRef idx="minor">
            <a:schemeClr val="tx1"/>
          </a:fontRef>
        </p:style>
      </p:cxnSp>
      <p:sp>
        <p:nvSpPr>
          <p:cNvPr id="32" name="流程图: 过程 31"/>
          <p:cNvSpPr/>
          <p:nvPr/>
        </p:nvSpPr>
        <p:spPr>
          <a:xfrm>
            <a:off x="9541048" y="4330548"/>
            <a:ext cx="4050544" cy="479750"/>
          </a:xfrm>
          <a:prstGeom prst="flowChartProcess">
            <a:avLst/>
          </a:prstGeom>
          <a:solidFill>
            <a:srgbClr val="FE95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rPr>
              <a:t>同义转换</a:t>
            </a:r>
          </a:p>
        </p:txBody>
      </p:sp>
      <p:cxnSp>
        <p:nvCxnSpPr>
          <p:cNvPr id="33" name="直接箭头连接符 32"/>
          <p:cNvCxnSpPr/>
          <p:nvPr/>
        </p:nvCxnSpPr>
        <p:spPr>
          <a:xfrm flipH="1" flipV="1">
            <a:off x="3581400" y="4849518"/>
            <a:ext cx="11099422" cy="827412"/>
          </a:xfrm>
          <a:prstGeom prst="straightConnector1">
            <a:avLst/>
          </a:prstGeom>
          <a:ln w="57150">
            <a:solidFill>
              <a:srgbClr val="52B7DF"/>
            </a:solidFill>
            <a:tailEnd type="triangle"/>
          </a:ln>
        </p:spPr>
        <p:style>
          <a:lnRef idx="3">
            <a:schemeClr val="accent6"/>
          </a:lnRef>
          <a:fillRef idx="0">
            <a:schemeClr val="accent6"/>
          </a:fillRef>
          <a:effectRef idx="2">
            <a:schemeClr val="accent6"/>
          </a:effectRef>
          <a:fontRef idx="minor">
            <a:schemeClr val="tx1"/>
          </a:fontRef>
        </p:style>
      </p:cxnSp>
      <p:sp>
        <p:nvSpPr>
          <p:cNvPr id="35" name="流程图: 过程 34"/>
          <p:cNvSpPr/>
          <p:nvPr/>
        </p:nvSpPr>
        <p:spPr>
          <a:xfrm rot="291121">
            <a:off x="6618394" y="5292139"/>
            <a:ext cx="4050544" cy="479750"/>
          </a:xfrm>
          <a:prstGeom prst="flowChartProcess">
            <a:avLst/>
          </a:prstGeom>
          <a:solidFill>
            <a:srgbClr val="FE95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rPr>
              <a:t>词性变化</a:t>
            </a:r>
          </a:p>
        </p:txBody>
      </p:sp>
      <p:cxnSp>
        <p:nvCxnSpPr>
          <p:cNvPr id="36" name="直接箭头连接符 35"/>
          <p:cNvCxnSpPr/>
          <p:nvPr/>
        </p:nvCxnSpPr>
        <p:spPr>
          <a:xfrm flipH="1">
            <a:off x="3124200" y="6620832"/>
            <a:ext cx="8282701" cy="1850048"/>
          </a:xfrm>
          <a:prstGeom prst="straightConnector1">
            <a:avLst/>
          </a:prstGeom>
          <a:ln w="57150">
            <a:solidFill>
              <a:srgbClr val="52B7DF"/>
            </a:solidFill>
            <a:tailEnd type="triangle"/>
          </a:ln>
        </p:spPr>
        <p:style>
          <a:lnRef idx="3">
            <a:schemeClr val="accent6"/>
          </a:lnRef>
          <a:fillRef idx="0">
            <a:schemeClr val="accent6"/>
          </a:fillRef>
          <a:effectRef idx="2">
            <a:schemeClr val="accent6"/>
          </a:effectRef>
          <a:fontRef idx="minor">
            <a:schemeClr val="tx1"/>
          </a:fontRef>
        </p:style>
      </p:cxnSp>
      <p:sp>
        <p:nvSpPr>
          <p:cNvPr id="38" name="流程图: 过程 37"/>
          <p:cNvSpPr/>
          <p:nvPr/>
        </p:nvSpPr>
        <p:spPr>
          <a:xfrm rot="20827960">
            <a:off x="5240279" y="7037495"/>
            <a:ext cx="4050544" cy="479750"/>
          </a:xfrm>
          <a:prstGeom prst="flowChartProcess">
            <a:avLst/>
          </a:prstGeom>
          <a:solidFill>
            <a:srgbClr val="FE95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rPr>
              <a:t>原词复现</a:t>
            </a:r>
          </a:p>
        </p:txBody>
      </p:sp>
      <p:grpSp>
        <p:nvGrpSpPr>
          <p:cNvPr id="39" name="组合 38"/>
          <p:cNvGrpSpPr/>
          <p:nvPr/>
        </p:nvGrpSpPr>
        <p:grpSpPr>
          <a:xfrm>
            <a:off x="9940374" y="7444583"/>
            <a:ext cx="7595867" cy="2346736"/>
            <a:chOff x="9328244" y="4931309"/>
            <a:chExt cx="7595867" cy="2346736"/>
          </a:xfrm>
        </p:grpSpPr>
        <p:pic>
          <p:nvPicPr>
            <p:cNvPr id="40"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328244" y="4931309"/>
              <a:ext cx="7595867" cy="2346736"/>
            </a:xfrm>
            <a:prstGeom prst="rect">
              <a:avLst/>
            </a:prstGeom>
          </p:spPr>
        </p:pic>
        <p:sp>
          <p:nvSpPr>
            <p:cNvPr id="41" name="文本框 40"/>
            <p:cNvSpPr txBox="1"/>
            <p:nvPr/>
          </p:nvSpPr>
          <p:spPr>
            <a:xfrm>
              <a:off x="11030298" y="5150570"/>
              <a:ext cx="5591125" cy="954107"/>
            </a:xfrm>
            <a:prstGeom prst="rect">
              <a:avLst/>
            </a:prstGeom>
            <a:noFill/>
          </p:spPr>
          <p:txBody>
            <a:bodyPr wrap="square" rtlCol="0">
              <a:spAutoFit/>
            </a:bodyPr>
            <a:lstStyle/>
            <a:p>
              <a:r>
                <a:rPr lang="en-US" altLang="zh-CN" sz="2800" dirty="0"/>
                <a:t>TIP3:</a:t>
              </a:r>
              <a:r>
                <a:rPr lang="zh-CN" altLang="en-US" sz="2800" dirty="0"/>
                <a:t>积累词库，关注题干与选项中的同义转换、词形变化。</a:t>
              </a: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53" presetClass="entr" presetSubtype="16"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p:cTn id="10" dur="500" fill="hold"/>
                                        <p:tgtEl>
                                          <p:spTgt spid="18"/>
                                        </p:tgtEl>
                                        <p:attrNameLst>
                                          <p:attrName>ppt_w</p:attrName>
                                        </p:attrNameLst>
                                      </p:cBhvr>
                                      <p:tavLst>
                                        <p:tav tm="0">
                                          <p:val>
                                            <p:fltVal val="0"/>
                                          </p:val>
                                        </p:tav>
                                        <p:tav tm="100000">
                                          <p:val>
                                            <p:strVal val="#ppt_w"/>
                                          </p:val>
                                        </p:tav>
                                      </p:tavLst>
                                    </p:anim>
                                    <p:anim calcmode="lin" valueType="num">
                                      <p:cBhvr>
                                        <p:cTn id="11" dur="500" fill="hold"/>
                                        <p:tgtEl>
                                          <p:spTgt spid="18"/>
                                        </p:tgtEl>
                                        <p:attrNameLst>
                                          <p:attrName>ppt_h</p:attrName>
                                        </p:attrNameLst>
                                      </p:cBhvr>
                                      <p:tavLst>
                                        <p:tav tm="0">
                                          <p:val>
                                            <p:fltVal val="0"/>
                                          </p:val>
                                        </p:tav>
                                        <p:tav tm="100000">
                                          <p:val>
                                            <p:strVal val="#ppt_h"/>
                                          </p:val>
                                        </p:tav>
                                      </p:tavLst>
                                    </p:anim>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down)">
                                      <p:cBhvr>
                                        <p:cTn id="27" dur="500"/>
                                        <p:tgtEl>
                                          <p:spTgt spid="26"/>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barn(inVertical)">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down)">
                                      <p:cBhvr>
                                        <p:cTn id="35" dur="5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down)">
                                      <p:cBhvr>
                                        <p:cTn id="40" dur="500"/>
                                        <p:tgtEl>
                                          <p:spTgt spid="29"/>
                                        </p:tgtEl>
                                      </p:cBhvr>
                                    </p:animEffect>
                                  </p:childTnLst>
                                </p:cTn>
                              </p:par>
                              <p:par>
                                <p:cTn id="41" presetID="53" presetClass="entr" presetSubtype="16"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p:cTn id="43" dur="500" fill="hold"/>
                                        <p:tgtEl>
                                          <p:spTgt spid="30"/>
                                        </p:tgtEl>
                                        <p:attrNameLst>
                                          <p:attrName>ppt_w</p:attrName>
                                        </p:attrNameLst>
                                      </p:cBhvr>
                                      <p:tavLst>
                                        <p:tav tm="0">
                                          <p:val>
                                            <p:fltVal val="0"/>
                                          </p:val>
                                        </p:tav>
                                        <p:tav tm="100000">
                                          <p:val>
                                            <p:strVal val="#ppt_w"/>
                                          </p:val>
                                        </p:tav>
                                      </p:tavLst>
                                    </p:anim>
                                    <p:anim calcmode="lin" valueType="num">
                                      <p:cBhvr>
                                        <p:cTn id="44" dur="500" fill="hold"/>
                                        <p:tgtEl>
                                          <p:spTgt spid="30"/>
                                        </p:tgtEl>
                                        <p:attrNameLst>
                                          <p:attrName>ppt_h</p:attrName>
                                        </p:attrNameLst>
                                      </p:cBhvr>
                                      <p:tavLst>
                                        <p:tav tm="0">
                                          <p:val>
                                            <p:fltVal val="0"/>
                                          </p:val>
                                        </p:tav>
                                        <p:tav tm="100000">
                                          <p:val>
                                            <p:strVal val="#ppt_h"/>
                                          </p:val>
                                        </p:tav>
                                      </p:tavLst>
                                    </p:anim>
                                    <p:animEffect transition="in" filter="fade">
                                      <p:cBhvr>
                                        <p:cTn id="45" dur="500"/>
                                        <p:tgtEl>
                                          <p:spTgt spid="3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down)">
                                      <p:cBhvr>
                                        <p:cTn id="50" dur="500"/>
                                        <p:tgtEl>
                                          <p:spTgt spid="32"/>
                                        </p:tgtEl>
                                      </p:cBhvr>
                                    </p:animEffect>
                                  </p:childTnLst>
                                </p:cTn>
                              </p:par>
                              <p:par>
                                <p:cTn id="51" presetID="53" presetClass="entr" presetSubtype="16" fill="hold" nodeType="withEffect">
                                  <p:stCondLst>
                                    <p:cond delay="0"/>
                                  </p:stCondLst>
                                  <p:childTnLst>
                                    <p:set>
                                      <p:cBhvr>
                                        <p:cTn id="52" dur="1" fill="hold">
                                          <p:stCondLst>
                                            <p:cond delay="0"/>
                                          </p:stCondLst>
                                        </p:cTn>
                                        <p:tgtEl>
                                          <p:spTgt spid="33"/>
                                        </p:tgtEl>
                                        <p:attrNameLst>
                                          <p:attrName>style.visibility</p:attrName>
                                        </p:attrNameLst>
                                      </p:cBhvr>
                                      <p:to>
                                        <p:strVal val="visible"/>
                                      </p:to>
                                    </p:set>
                                    <p:anim calcmode="lin" valueType="num">
                                      <p:cBhvr>
                                        <p:cTn id="53" dur="500" fill="hold"/>
                                        <p:tgtEl>
                                          <p:spTgt spid="33"/>
                                        </p:tgtEl>
                                        <p:attrNameLst>
                                          <p:attrName>ppt_w</p:attrName>
                                        </p:attrNameLst>
                                      </p:cBhvr>
                                      <p:tavLst>
                                        <p:tav tm="0">
                                          <p:val>
                                            <p:fltVal val="0"/>
                                          </p:val>
                                        </p:tav>
                                        <p:tav tm="100000">
                                          <p:val>
                                            <p:strVal val="#ppt_w"/>
                                          </p:val>
                                        </p:tav>
                                      </p:tavLst>
                                    </p:anim>
                                    <p:anim calcmode="lin" valueType="num">
                                      <p:cBhvr>
                                        <p:cTn id="54" dur="500" fill="hold"/>
                                        <p:tgtEl>
                                          <p:spTgt spid="33"/>
                                        </p:tgtEl>
                                        <p:attrNameLst>
                                          <p:attrName>ppt_h</p:attrName>
                                        </p:attrNameLst>
                                      </p:cBhvr>
                                      <p:tavLst>
                                        <p:tav tm="0">
                                          <p:val>
                                            <p:fltVal val="0"/>
                                          </p:val>
                                        </p:tav>
                                        <p:tav tm="100000">
                                          <p:val>
                                            <p:strVal val="#ppt_h"/>
                                          </p:val>
                                        </p:tav>
                                      </p:tavLst>
                                    </p:anim>
                                    <p:animEffect transition="in" filter="fade">
                                      <p:cBhvr>
                                        <p:cTn id="55" dur="500"/>
                                        <p:tgtEl>
                                          <p:spTgt spid="33"/>
                                        </p:tgtEl>
                                      </p:cBhvr>
                                    </p:animEffect>
                                  </p:childTnLst>
                                </p:cTn>
                              </p:par>
                            </p:childTnLst>
                          </p:cTn>
                        </p:par>
                        <p:par>
                          <p:cTn id="56" fill="hold">
                            <p:stCondLst>
                              <p:cond delay="500"/>
                            </p:stCondLst>
                            <p:childTnLst>
                              <p:par>
                                <p:cTn id="57" presetID="22" presetClass="entr" presetSubtype="4"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down)">
                                      <p:cBhvr>
                                        <p:cTn id="59" dur="500"/>
                                        <p:tgtEl>
                                          <p:spTgt spid="35"/>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nodeType="click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
                            </p:stCondLst>
                            <p:childTnLst>
                              <p:par>
                                <p:cTn id="68" presetID="22" presetClass="entr" presetSubtype="4"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wipe(down)">
                                      <p:cBhvr>
                                        <p:cTn id="70" dur="500"/>
                                        <p:tgtEl>
                                          <p:spTgt spid="38"/>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nodeType="clickEffect">
                                  <p:stCondLst>
                                    <p:cond delay="0"/>
                                  </p:stCondLst>
                                  <p:childTnLst>
                                    <p:set>
                                      <p:cBhvr>
                                        <p:cTn id="74" dur="1" fill="hold">
                                          <p:stCondLst>
                                            <p:cond delay="0"/>
                                          </p:stCondLst>
                                        </p:cTn>
                                        <p:tgtEl>
                                          <p:spTgt spid="39"/>
                                        </p:tgtEl>
                                        <p:attrNameLst>
                                          <p:attrName>style.visibility</p:attrName>
                                        </p:attrNameLst>
                                      </p:cBhvr>
                                      <p:to>
                                        <p:strVal val="visible"/>
                                      </p:to>
                                    </p:set>
                                    <p:anim calcmode="lin" valueType="num">
                                      <p:cBhvr>
                                        <p:cTn id="75" dur="500" fill="hold"/>
                                        <p:tgtEl>
                                          <p:spTgt spid="39"/>
                                        </p:tgtEl>
                                        <p:attrNameLst>
                                          <p:attrName>ppt_w</p:attrName>
                                        </p:attrNameLst>
                                      </p:cBhvr>
                                      <p:tavLst>
                                        <p:tav tm="0">
                                          <p:val>
                                            <p:fltVal val="0"/>
                                          </p:val>
                                        </p:tav>
                                        <p:tav tm="100000">
                                          <p:val>
                                            <p:strVal val="#ppt_w"/>
                                          </p:val>
                                        </p:tav>
                                      </p:tavLst>
                                    </p:anim>
                                    <p:anim calcmode="lin" valueType="num">
                                      <p:cBhvr>
                                        <p:cTn id="76" dur="500" fill="hold"/>
                                        <p:tgtEl>
                                          <p:spTgt spid="39"/>
                                        </p:tgtEl>
                                        <p:attrNameLst>
                                          <p:attrName>ppt_h</p:attrName>
                                        </p:attrNameLst>
                                      </p:cBhvr>
                                      <p:tavLst>
                                        <p:tav tm="0">
                                          <p:val>
                                            <p:fltVal val="0"/>
                                          </p:val>
                                        </p:tav>
                                        <p:tav tm="100000">
                                          <p:val>
                                            <p:strVal val="#ppt_h"/>
                                          </p:val>
                                        </p:tav>
                                      </p:tavLst>
                                    </p:anim>
                                    <p:animEffect transition="in" filter="fade">
                                      <p:cBhvr>
                                        <p:cTn id="7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4" grpId="0"/>
      <p:bldP spid="26" grpId="0"/>
      <p:bldP spid="28" grpId="0" animBg="1"/>
      <p:bldP spid="29" grpId="0" animBg="1"/>
      <p:bldP spid="32" grpId="0" animBg="1"/>
      <p:bldP spid="35" grpId="0" animBg="1"/>
      <p:bldP spid="3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9921" y="432566"/>
            <a:ext cx="17508158" cy="9421869"/>
            <a:chOff x="0" y="0"/>
            <a:chExt cx="27711400" cy="14912657"/>
          </a:xfrm>
        </p:grpSpPr>
        <p:sp>
          <p:nvSpPr>
            <p:cNvPr id="3" name="Freeform 3"/>
            <p:cNvSpPr/>
            <p:nvPr/>
          </p:nvSpPr>
          <p:spPr>
            <a:xfrm>
              <a:off x="0" y="0"/>
              <a:ext cx="27711400" cy="14912657"/>
            </a:xfrm>
            <a:custGeom>
              <a:avLst/>
              <a:gdLst/>
              <a:ahLst/>
              <a:cxnLst/>
              <a:rect l="l" t="t" r="r" b="b"/>
              <a:pathLst>
                <a:path w="27711400" h="14912657">
                  <a:moveTo>
                    <a:pt x="0" y="0"/>
                  </a:moveTo>
                  <a:lnTo>
                    <a:pt x="0" y="14912657"/>
                  </a:lnTo>
                  <a:lnTo>
                    <a:pt x="27711400" y="14912657"/>
                  </a:lnTo>
                  <a:lnTo>
                    <a:pt x="27711400" y="0"/>
                  </a:lnTo>
                  <a:lnTo>
                    <a:pt x="0" y="0"/>
                  </a:lnTo>
                  <a:close/>
                  <a:moveTo>
                    <a:pt x="27650439" y="14851697"/>
                  </a:moveTo>
                  <a:lnTo>
                    <a:pt x="59690" y="14851697"/>
                  </a:lnTo>
                  <a:lnTo>
                    <a:pt x="59690" y="59690"/>
                  </a:lnTo>
                  <a:lnTo>
                    <a:pt x="27650439" y="59690"/>
                  </a:lnTo>
                  <a:lnTo>
                    <a:pt x="27650439" y="14851697"/>
                  </a:lnTo>
                  <a:close/>
                </a:path>
              </a:pathLst>
            </a:custGeom>
            <a:solidFill>
              <a:srgbClr val="000000"/>
            </a:solidFill>
          </p:spPr>
        </p:sp>
      </p:grpSp>
      <p:sp>
        <p:nvSpPr>
          <p:cNvPr id="4" name="文本框 3"/>
          <p:cNvSpPr txBox="1"/>
          <p:nvPr/>
        </p:nvSpPr>
        <p:spPr>
          <a:xfrm>
            <a:off x="455761" y="288138"/>
            <a:ext cx="11217913" cy="9325630"/>
          </a:xfrm>
          <a:prstGeom prst="rect">
            <a:avLst/>
          </a:prstGeom>
          <a:noFill/>
        </p:spPr>
        <p:txBody>
          <a:bodyPr wrap="square">
            <a:spAutoFit/>
          </a:bodyPr>
          <a:lstStyle/>
          <a:p>
            <a:pPr algn="ctr"/>
            <a:endParaRPr lang="en-US" altLang="zh-CN" sz="2400" dirty="0">
              <a:latin typeface="Times New Roman" panose="02020603050405020304" pitchFamily="18" charset="0"/>
              <a:cs typeface="Times New Roman" panose="02020603050405020304" pitchFamily="18" charset="0"/>
            </a:endParaRPr>
          </a:p>
          <a:p>
            <a:pPr algn="ctr"/>
            <a:r>
              <a:rPr lang="en-US" altLang="zh-CN" sz="2400" b="1" dirty="0">
                <a:latin typeface="Times New Roman" panose="02020603050405020304" pitchFamily="18" charset="0"/>
                <a:cs typeface="Times New Roman" panose="02020603050405020304" pitchFamily="18" charset="0"/>
              </a:rPr>
              <a:t>Need a Job This Summer?</a:t>
            </a:r>
          </a:p>
          <a:p>
            <a:pPr algn="just"/>
            <a:r>
              <a:rPr lang="en-US" altLang="zh-CN" sz="2400" dirty="0">
                <a:latin typeface="Times New Roman" panose="02020603050405020304" pitchFamily="18" charset="0"/>
                <a:cs typeface="Times New Roman" panose="02020603050405020304" pitchFamily="18" charset="0"/>
              </a:rPr>
              <a:t>The provincial government and its partners offer many programs to help students find summer jobs. The deadlines and what you need to apply depend on the program.</a:t>
            </a:r>
          </a:p>
          <a:p>
            <a:pPr algn="just"/>
            <a:r>
              <a:rPr lang="en-US" altLang="zh-CN" sz="2400" dirty="0">
                <a:latin typeface="Times New Roman" panose="02020603050405020304" pitchFamily="18" charset="0"/>
                <a:cs typeface="Times New Roman" panose="02020603050405020304" pitchFamily="18" charset="0"/>
              </a:rPr>
              <a:t>Not a student? Go to the government website to learn about programs and online tools available to help people under 30 build skills, find a job or start businesses all year round.</a:t>
            </a:r>
          </a:p>
          <a:p>
            <a:pPr algn="just"/>
            <a:r>
              <a:rPr lang="en-US" altLang="zh-CN" sz="2400" b="1" dirty="0">
                <a:latin typeface="Times New Roman" panose="02020603050405020304" pitchFamily="18" charset="0"/>
                <a:cs typeface="Times New Roman" panose="02020603050405020304" pitchFamily="18" charset="0"/>
              </a:rPr>
              <a:t>Jobs for Youth</a:t>
            </a:r>
          </a:p>
          <a:p>
            <a:pPr algn="just"/>
            <a:r>
              <a:rPr lang="en-US" altLang="zh-CN" sz="2400" dirty="0">
                <a:latin typeface="Times New Roman" panose="02020603050405020304" pitchFamily="18" charset="0"/>
                <a:cs typeface="Times New Roman" panose="02020603050405020304" pitchFamily="18" charset="0"/>
              </a:rPr>
              <a:t>If you are a teenager living in certain parts of the province, you could be eligible(</a:t>
            </a:r>
            <a:r>
              <a:rPr lang="zh-CN" altLang="en-US" sz="2400" dirty="0">
                <a:latin typeface="Times New Roman" panose="02020603050405020304" pitchFamily="18" charset="0"/>
                <a:cs typeface="Times New Roman" panose="02020603050405020304" pitchFamily="18" charset="0"/>
              </a:rPr>
              <a:t>符合条件</a:t>
            </a:r>
            <a:r>
              <a:rPr lang="en-US" altLang="zh-CN" sz="2400" dirty="0">
                <a:latin typeface="Times New Roman" panose="02020603050405020304" pitchFamily="18" charset="0"/>
                <a:cs typeface="Times New Roman" panose="02020603050405020304" pitchFamily="18" charset="0"/>
              </a:rPr>
              <a:t>)for this program. Which provides eight weeks of paid employment along with training.</a:t>
            </a:r>
          </a:p>
          <a:p>
            <a:pPr algn="just"/>
            <a:r>
              <a:rPr lang="en-US" altLang="zh-CN" sz="2400" dirty="0">
                <a:latin typeface="Times New Roman" panose="02020603050405020304" pitchFamily="18" charset="0"/>
                <a:cs typeface="Times New Roman" panose="02020603050405020304" pitchFamily="18" charset="0"/>
              </a:rPr>
              <a:t>Who is eligible: Youth 15-18 years old in select communities(</a:t>
            </a:r>
            <a:r>
              <a:rPr lang="zh-CN" altLang="en-US" sz="2400" dirty="0">
                <a:latin typeface="Times New Roman" panose="02020603050405020304" pitchFamily="18" charset="0"/>
                <a:cs typeface="Times New Roman" panose="02020603050405020304" pitchFamily="18" charset="0"/>
              </a:rPr>
              <a:t>社区</a:t>
            </a:r>
            <a:r>
              <a:rPr lang="en-US" altLang="zh-CN" sz="2400" dirty="0">
                <a:latin typeface="Times New Roman" panose="02020603050405020304" pitchFamily="18" charset="0"/>
                <a:cs typeface="Times New Roman" panose="02020603050405020304" pitchFamily="18" charset="0"/>
              </a:rPr>
              <a:t>).</a:t>
            </a:r>
          </a:p>
          <a:p>
            <a:pPr algn="just"/>
            <a:r>
              <a:rPr lang="en-US" altLang="zh-CN" sz="2400" b="1" dirty="0">
                <a:latin typeface="Times New Roman" panose="02020603050405020304" pitchFamily="18" charset="0"/>
                <a:cs typeface="Times New Roman" panose="02020603050405020304" pitchFamily="18" charset="0"/>
              </a:rPr>
              <a:t>Summer Company</a:t>
            </a:r>
          </a:p>
          <a:p>
            <a:pPr algn="just"/>
            <a:r>
              <a:rPr lang="en-US" altLang="zh-CN" sz="2400" dirty="0">
                <a:latin typeface="Times New Roman" panose="02020603050405020304" pitchFamily="18" charset="0"/>
                <a:cs typeface="Times New Roman" panose="02020603050405020304" pitchFamily="18" charset="0"/>
              </a:rPr>
              <a:t>Summer Company provides students with hands-on business training and </a:t>
            </a:r>
            <a:r>
              <a:rPr lang="en-US" altLang="zh-CN" sz="2400" dirty="0">
                <a:highlight>
                  <a:srgbClr val="FFFF00"/>
                </a:highlight>
                <a:latin typeface="Times New Roman" panose="02020603050405020304" pitchFamily="18" charset="0"/>
                <a:cs typeface="Times New Roman" panose="02020603050405020304" pitchFamily="18" charset="0"/>
              </a:rPr>
              <a:t>awards </a:t>
            </a:r>
            <a:r>
              <a:rPr lang="en-US" altLang="zh-CN" sz="2400" dirty="0">
                <a:latin typeface="Times New Roman" panose="02020603050405020304" pitchFamily="18" charset="0"/>
                <a:cs typeface="Times New Roman" panose="02020603050405020304" pitchFamily="18" charset="0"/>
              </a:rPr>
              <a:t>of up to $3,000 to start </a:t>
            </a:r>
            <a:r>
              <a:rPr lang="en-US" altLang="zh-CN" sz="2400" dirty="0">
                <a:highlight>
                  <a:srgbClr val="FFFF00"/>
                </a:highlight>
                <a:latin typeface="Times New Roman" panose="02020603050405020304" pitchFamily="18" charset="0"/>
                <a:cs typeface="Times New Roman" panose="02020603050405020304" pitchFamily="18" charset="0"/>
              </a:rPr>
              <a:t>and run their own summer businesses</a:t>
            </a:r>
            <a:r>
              <a:rPr lang="en-US" altLang="zh-CN" sz="2400" dirty="0">
                <a:latin typeface="Times New Roman" panose="02020603050405020304" pitchFamily="18" charset="0"/>
                <a:cs typeface="Times New Roman" panose="02020603050405020304" pitchFamily="18" charset="0"/>
              </a:rPr>
              <a:t>.</a:t>
            </a:r>
          </a:p>
          <a:p>
            <a:pPr algn="just"/>
            <a:r>
              <a:rPr lang="en-US" altLang="zh-CN" sz="2400" dirty="0">
                <a:latin typeface="Times New Roman" panose="02020603050405020304" pitchFamily="18" charset="0"/>
                <a:cs typeface="Times New Roman" panose="02020603050405020304" pitchFamily="18" charset="0"/>
              </a:rPr>
              <a:t>Who is eligible: Students aged 15-29, returning to school in the fall.</a:t>
            </a:r>
          </a:p>
          <a:p>
            <a:pPr algn="just"/>
            <a:r>
              <a:rPr lang="en-US" altLang="zh-CN" sz="2400" b="1" dirty="0">
                <a:latin typeface="Times New Roman" panose="02020603050405020304" pitchFamily="18" charset="0"/>
                <a:cs typeface="Times New Roman" panose="02020603050405020304" pitchFamily="18" charset="0"/>
              </a:rPr>
              <a:t>Stewardship Youth Ranger Program</a:t>
            </a:r>
          </a:p>
          <a:p>
            <a:pPr algn="just"/>
            <a:r>
              <a:rPr lang="en-US" altLang="zh-CN" sz="2400" dirty="0">
                <a:latin typeface="Times New Roman" panose="02020603050405020304" pitchFamily="18" charset="0"/>
                <a:cs typeface="Times New Roman" panose="02020603050405020304" pitchFamily="18" charset="0"/>
              </a:rPr>
              <a:t>You could apply to be a Stewardship Youth Ranger and work on local natural resource management projects for eight weeks this summer.</a:t>
            </a:r>
          </a:p>
          <a:p>
            <a:pPr algn="just"/>
            <a:r>
              <a:rPr lang="en-US" altLang="zh-CN" sz="2400" dirty="0">
                <a:latin typeface="Times New Roman" panose="02020603050405020304" pitchFamily="18" charset="0"/>
                <a:cs typeface="Times New Roman" panose="02020603050405020304" pitchFamily="18" charset="0"/>
              </a:rPr>
              <a:t>Who is eligible: Students </a:t>
            </a:r>
            <a:r>
              <a:rPr lang="en-US" altLang="zh-CN" sz="2400" dirty="0">
                <a:highlight>
                  <a:srgbClr val="FFFF00"/>
                </a:highlight>
                <a:latin typeface="Times New Roman" panose="02020603050405020304" pitchFamily="18" charset="0"/>
                <a:cs typeface="Times New Roman" panose="02020603050405020304" pitchFamily="18" charset="0"/>
              </a:rPr>
              <a:t>aged 16 or 17 at time of hire</a:t>
            </a:r>
            <a:r>
              <a:rPr lang="en-US" altLang="zh-CN" sz="2400" dirty="0">
                <a:latin typeface="Times New Roman" panose="02020603050405020304" pitchFamily="18" charset="0"/>
                <a:cs typeface="Times New Roman" panose="02020603050405020304" pitchFamily="18" charset="0"/>
              </a:rPr>
              <a:t>, but not turning 18 before December 31 this year.</a:t>
            </a:r>
          </a:p>
          <a:p>
            <a:pPr algn="just"/>
            <a:r>
              <a:rPr lang="en-US" altLang="zh-CN" sz="2400" b="1" dirty="0">
                <a:latin typeface="Times New Roman" panose="02020603050405020304" pitchFamily="18" charset="0"/>
                <a:cs typeface="Times New Roman" panose="02020603050405020304" pitchFamily="18" charset="0"/>
              </a:rPr>
              <a:t>Summer Employment Opportunities(</a:t>
            </a:r>
            <a:r>
              <a:rPr lang="zh-CN" altLang="en-US" sz="2400" b="1" dirty="0">
                <a:latin typeface="Times New Roman" panose="02020603050405020304" pitchFamily="18" charset="0"/>
                <a:cs typeface="Times New Roman" panose="02020603050405020304" pitchFamily="18" charset="0"/>
              </a:rPr>
              <a:t>机会</a:t>
            </a:r>
            <a:r>
              <a:rPr lang="en-US" altLang="zh-CN" sz="2400" b="1" dirty="0">
                <a:latin typeface="Times New Roman" panose="02020603050405020304" pitchFamily="18" charset="0"/>
                <a:cs typeface="Times New Roman" panose="02020603050405020304" pitchFamily="18" charset="0"/>
              </a:rPr>
              <a:t>)</a:t>
            </a:r>
          </a:p>
          <a:p>
            <a:pPr algn="just"/>
            <a:r>
              <a:rPr lang="en-US" altLang="zh-CN" sz="2400" dirty="0">
                <a:latin typeface="Times New Roman" panose="02020603050405020304" pitchFamily="18" charset="0"/>
                <a:cs typeface="Times New Roman" panose="02020603050405020304" pitchFamily="18" charset="0"/>
              </a:rPr>
              <a:t>Through the Summer Employment Opportunities program, students are hired each year in a variety of summer positions across the Provincial Public Service, its related agencies and community groups.</a:t>
            </a:r>
          </a:p>
          <a:p>
            <a:pPr algn="just"/>
            <a:r>
              <a:rPr lang="en-US" altLang="zh-CN" sz="2400" dirty="0">
                <a:latin typeface="Times New Roman" panose="02020603050405020304" pitchFamily="18" charset="0"/>
                <a:cs typeface="Times New Roman" panose="02020603050405020304" pitchFamily="18" charset="0"/>
              </a:rPr>
              <a:t>Who is eligible: Students aged 15 or older. Some positions require students to be 15 to 24 or up to 29 for persons </a:t>
            </a:r>
            <a:r>
              <a:rPr lang="en-US" altLang="zh-CN" sz="2400" dirty="0">
                <a:highlight>
                  <a:srgbClr val="FFFF00"/>
                </a:highlight>
                <a:latin typeface="Times New Roman" panose="02020603050405020304" pitchFamily="18" charset="0"/>
                <a:cs typeface="Times New Roman" panose="02020603050405020304" pitchFamily="18" charset="0"/>
              </a:rPr>
              <a:t>with a disability</a:t>
            </a:r>
            <a:r>
              <a:rPr lang="en-US" altLang="zh-CN" sz="2400" dirty="0">
                <a:latin typeface="Times New Roman" panose="02020603050405020304" pitchFamily="18" charset="0"/>
                <a:cs typeface="Times New Roman" panose="02020603050405020304" pitchFamily="18" charset="0"/>
              </a:rPr>
              <a:t>.</a:t>
            </a:r>
          </a:p>
        </p:txBody>
      </p:sp>
      <p:sp>
        <p:nvSpPr>
          <p:cNvPr id="6" name="文本框 5"/>
          <p:cNvSpPr txBox="1"/>
          <p:nvPr/>
        </p:nvSpPr>
        <p:spPr>
          <a:xfrm>
            <a:off x="12192000" y="1958012"/>
            <a:ext cx="5646669" cy="6740307"/>
          </a:xfrm>
          <a:prstGeom prst="rect">
            <a:avLst/>
          </a:prstGeom>
          <a:noFill/>
          <a:ln>
            <a:solidFill>
              <a:schemeClr val="tx1"/>
            </a:solidFill>
          </a:ln>
        </p:spPr>
        <p:txBody>
          <a:bodyPr wrap="square">
            <a:spAutoFit/>
          </a:bodyPr>
          <a:lstStyle/>
          <a:p>
            <a:pPr algn="l" fontAlgn="ctr"/>
            <a:r>
              <a:rPr lang="en-US"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21. </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What </a:t>
            </a:r>
            <a:r>
              <a:rPr lang="en-US" altLang="zh-CN" sz="2400" kern="10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is special about </a:t>
            </a:r>
            <a:r>
              <a:rPr lang="en-US" altLang="zh-CN" sz="2400" kern="100"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Summer Company</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zh-CN" alt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algn="l" fontAlgn="ctr"/>
            <a:r>
              <a:rPr lang="en-US"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 </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It requires no training before employment.</a:t>
            </a:r>
            <a:endParaRPr lang="zh-CN" alt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algn="l" fontAlgn="ctr"/>
            <a:r>
              <a:rPr lang="en-US"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B. </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It provides </a:t>
            </a:r>
            <a:r>
              <a:rPr lang="en-US" altLang="zh-CN" sz="2400" kern="10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awards for running new businesses.</a:t>
            </a:r>
            <a:endParaRPr lang="zh-CN" altLang="zh-CN" sz="2400" kern="100" dirty="0">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endParaRPr>
          </a:p>
          <a:p>
            <a:pPr algn="l" fontAlgn="ctr"/>
            <a:r>
              <a:rPr lang="en-US"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 </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It allows one to work in the natural environment.</a:t>
            </a:r>
            <a:endParaRPr lang="zh-CN" alt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algn="l" fontAlgn="ctr"/>
            <a:r>
              <a:rPr lang="en-US"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D. </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It offers more summer job opportunities.</a:t>
            </a:r>
          </a:p>
          <a:p>
            <a:pPr algn="l" fontAlgn="ctr"/>
            <a:endParaRPr lang="zh-CN" alt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algn="l" fontAlgn="ctr"/>
            <a:r>
              <a:rPr lang="en-US"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22. </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What is </a:t>
            </a:r>
            <a:r>
              <a:rPr lang="en-US" altLang="zh-CN" sz="2400" kern="10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the age range </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required by </a:t>
            </a:r>
            <a:r>
              <a:rPr lang="en-US" altLang="zh-CN" sz="2400" kern="100"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Stewardship Youth Ranger Program</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zh-CN" alt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marL="457200" indent="-457200" algn="l" fontAlgn="ctr">
              <a:buAutoNum type="alphaUcPeriod"/>
              <a:tabLst>
                <a:tab pos="1548130" algn="l"/>
                <a:tab pos="3096260" algn="l"/>
                <a:tab pos="4644390" algn="l"/>
              </a:tabLst>
            </a:pP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15-18.</a:t>
            </a:r>
            <a:r>
              <a:rPr lang="en-US"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B. </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15-24.</a:t>
            </a:r>
            <a:r>
              <a:rPr lang="en-US" altLang="zh-CN" sz="2400"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 </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15-29.  </a:t>
            </a:r>
            <a:r>
              <a:rPr lang="en-US"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D. </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16-17.</a:t>
            </a:r>
          </a:p>
          <a:p>
            <a:pPr algn="l" fontAlgn="ctr">
              <a:tabLst>
                <a:tab pos="1548130" algn="l"/>
                <a:tab pos="3096260" algn="l"/>
                <a:tab pos="4644390" algn="l"/>
              </a:tabLst>
            </a:pPr>
            <a:endParaRPr lang="zh-CN" alt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algn="l" fontAlgn="ctr"/>
            <a:r>
              <a:rPr lang="en-US"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23. </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Which program favors </a:t>
            </a:r>
            <a:r>
              <a:rPr lang="en-US" altLang="zh-CN" sz="2400" kern="10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the disabled</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zh-CN" alt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marL="457200" indent="-457200" algn="l" fontAlgn="ctr">
              <a:buAutoNum type="alphaUcPeriod"/>
              <a:tabLst>
                <a:tab pos="3096260" algn="l"/>
              </a:tabLst>
            </a:pP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Jobs for Youth.</a:t>
            </a:r>
            <a:r>
              <a:rPr lang="en-US"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p>
          <a:p>
            <a:pPr algn="l" fontAlgn="ctr">
              <a:tabLst>
                <a:tab pos="3096260" algn="l"/>
              </a:tabLst>
            </a:pPr>
            <a:r>
              <a:rPr lang="en-US"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B. </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Summer Company.</a:t>
            </a:r>
            <a:endParaRPr lang="zh-CN" alt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algn="l" fontAlgn="ctr">
              <a:tabLst>
                <a:tab pos="3096260" algn="l"/>
              </a:tabLst>
            </a:pPr>
            <a:r>
              <a:rPr lang="en-US"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 </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Stewardship Youth Ranger Program.</a:t>
            </a:r>
            <a:endParaRPr lang="en-US" altLang="zh-CN" sz="2400"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algn="l" fontAlgn="ctr">
              <a:tabLst>
                <a:tab pos="3096260" algn="l"/>
              </a:tabLst>
            </a:pPr>
            <a:r>
              <a:rPr lang="en-US"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D. </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Summer Employment Opportunities.</a:t>
            </a:r>
            <a:endParaRPr lang="zh-CN" alt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7"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00698" flipH="1">
            <a:off x="11108733" y="-31588"/>
            <a:ext cx="3249035" cy="1872626"/>
          </a:xfrm>
          <a:prstGeom prst="rect">
            <a:avLst/>
          </a:prstGeom>
        </p:spPr>
      </p:pic>
      <p:sp>
        <p:nvSpPr>
          <p:cNvPr id="8" name="文本框 7"/>
          <p:cNvSpPr txBox="1"/>
          <p:nvPr/>
        </p:nvSpPr>
        <p:spPr>
          <a:xfrm rot="1209003">
            <a:off x="11890496" y="217516"/>
            <a:ext cx="2385589" cy="584775"/>
          </a:xfrm>
          <a:prstGeom prst="rect">
            <a:avLst/>
          </a:prstGeom>
          <a:noFill/>
        </p:spPr>
        <p:txBody>
          <a:bodyPr wrap="none" rtlCol="0">
            <a:spAutoFit/>
          </a:bodyPr>
          <a:lstStyle/>
          <a:p>
            <a:r>
              <a:rPr lang="en-US" altLang="zh-CN" sz="3200" dirty="0"/>
              <a:t>2019</a:t>
            </a:r>
            <a:r>
              <a:rPr lang="zh-CN" altLang="en-US" sz="3200" dirty="0"/>
              <a:t>全国</a:t>
            </a:r>
            <a:r>
              <a:rPr lang="en-US" altLang="zh-CN" sz="3200" dirty="0">
                <a:latin typeface="Times New Roman" panose="02020603050405020304" pitchFamily="18" charset="0"/>
                <a:cs typeface="Times New Roman" panose="02020603050405020304" pitchFamily="18" charset="0"/>
              </a:rPr>
              <a:t>Ⅰ</a:t>
            </a:r>
            <a:r>
              <a:rPr lang="zh-CN" altLang="en-US" sz="3200" dirty="0">
                <a:latin typeface="Times New Roman" panose="02020603050405020304" pitchFamily="18" charset="0"/>
                <a:cs typeface="Times New Roman" panose="02020603050405020304" pitchFamily="18" charset="0"/>
              </a:rPr>
              <a:t>卷</a:t>
            </a:r>
            <a:endParaRPr lang="zh-CN" altLang="en-US" sz="3200" dirty="0"/>
          </a:p>
        </p:txBody>
      </p:sp>
      <p:pic>
        <p:nvPicPr>
          <p:cNvPr id="14" name="图片 13"/>
          <p:cNvPicPr>
            <a:picLocks noChangeAspect="1"/>
          </p:cNvPicPr>
          <p:nvPr/>
        </p:nvPicPr>
        <p:blipFill>
          <a:blip r:embed="rId4"/>
          <a:stretch>
            <a:fillRect/>
          </a:stretch>
        </p:blipFill>
        <p:spPr>
          <a:xfrm rot="1268349">
            <a:off x="11367049" y="355380"/>
            <a:ext cx="849201" cy="581032"/>
          </a:xfrm>
          <a:prstGeom prst="rect">
            <a:avLst/>
          </a:prstGeom>
        </p:spPr>
      </p:pic>
      <p:cxnSp>
        <p:nvCxnSpPr>
          <p:cNvPr id="17" name="直接箭头连接符 16"/>
          <p:cNvCxnSpPr/>
          <p:nvPr/>
        </p:nvCxnSpPr>
        <p:spPr>
          <a:xfrm flipH="1">
            <a:off x="2971800" y="2349646"/>
            <a:ext cx="12906245" cy="1818289"/>
          </a:xfrm>
          <a:prstGeom prst="straightConnector1">
            <a:avLst/>
          </a:prstGeom>
          <a:ln w="57150">
            <a:solidFill>
              <a:srgbClr val="F2C36E"/>
            </a:solidFill>
            <a:tailEnd type="triangle"/>
          </a:ln>
        </p:spPr>
        <p:style>
          <a:lnRef idx="3">
            <a:schemeClr val="accent6"/>
          </a:lnRef>
          <a:fillRef idx="0">
            <a:schemeClr val="accent6"/>
          </a:fillRef>
          <a:effectRef idx="2">
            <a:schemeClr val="accent6"/>
          </a:effectRef>
          <a:fontRef idx="minor">
            <a:schemeClr val="tx1"/>
          </a:fontRef>
        </p:style>
      </p:cxnSp>
      <p:cxnSp>
        <p:nvCxnSpPr>
          <p:cNvPr id="21" name="直接箭头连接符 20"/>
          <p:cNvCxnSpPr/>
          <p:nvPr/>
        </p:nvCxnSpPr>
        <p:spPr>
          <a:xfrm flipH="1">
            <a:off x="5005140" y="5503592"/>
            <a:ext cx="7287308" cy="247997"/>
          </a:xfrm>
          <a:prstGeom prst="straightConnector1">
            <a:avLst/>
          </a:prstGeom>
          <a:ln w="57150">
            <a:solidFill>
              <a:srgbClr val="F2C36E"/>
            </a:solidFill>
            <a:tailEnd type="triangle"/>
          </a:ln>
        </p:spPr>
        <p:style>
          <a:lnRef idx="3">
            <a:schemeClr val="accent6"/>
          </a:lnRef>
          <a:fillRef idx="0">
            <a:schemeClr val="accent6"/>
          </a:fillRef>
          <a:effectRef idx="2">
            <a:schemeClr val="accent6"/>
          </a:effectRef>
          <a:fontRef idx="minor">
            <a:schemeClr val="tx1"/>
          </a:fontRef>
        </p:style>
      </p:cxnSp>
      <p:sp>
        <p:nvSpPr>
          <p:cNvPr id="26" name="流程图: 过程 25"/>
          <p:cNvSpPr/>
          <p:nvPr/>
        </p:nvSpPr>
        <p:spPr>
          <a:xfrm rot="21077292">
            <a:off x="5505576" y="2882283"/>
            <a:ext cx="6651534" cy="531887"/>
          </a:xfrm>
          <a:prstGeom prst="flowChartProcess">
            <a:avLst/>
          </a:prstGeom>
          <a:solidFill>
            <a:srgbClr val="F2C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rPr>
              <a:t>利用标题快速定位</a:t>
            </a:r>
          </a:p>
        </p:txBody>
      </p:sp>
      <p:cxnSp>
        <p:nvCxnSpPr>
          <p:cNvPr id="27" name="直接箭头连接符 26"/>
          <p:cNvCxnSpPr/>
          <p:nvPr/>
        </p:nvCxnSpPr>
        <p:spPr>
          <a:xfrm flipH="1">
            <a:off x="4038600" y="3499913"/>
            <a:ext cx="10976734" cy="1272747"/>
          </a:xfrm>
          <a:prstGeom prst="straightConnector1">
            <a:avLst/>
          </a:prstGeom>
          <a:ln w="57150">
            <a:solidFill>
              <a:srgbClr val="52B7DF"/>
            </a:solidFill>
            <a:tailEnd type="triangle"/>
          </a:ln>
        </p:spPr>
        <p:style>
          <a:lnRef idx="3">
            <a:schemeClr val="accent6"/>
          </a:lnRef>
          <a:fillRef idx="0">
            <a:schemeClr val="accent6"/>
          </a:fillRef>
          <a:effectRef idx="2">
            <a:schemeClr val="accent6"/>
          </a:effectRef>
          <a:fontRef idx="minor">
            <a:schemeClr val="tx1"/>
          </a:fontRef>
        </p:style>
      </p:cxnSp>
      <p:cxnSp>
        <p:nvCxnSpPr>
          <p:cNvPr id="30" name="直接箭头连接符 29"/>
          <p:cNvCxnSpPr/>
          <p:nvPr/>
        </p:nvCxnSpPr>
        <p:spPr>
          <a:xfrm flipH="1">
            <a:off x="5913894" y="6027047"/>
            <a:ext cx="10316706" cy="639882"/>
          </a:xfrm>
          <a:prstGeom prst="straightConnector1">
            <a:avLst/>
          </a:prstGeom>
          <a:ln w="57150">
            <a:solidFill>
              <a:srgbClr val="52B7DF"/>
            </a:solidFill>
            <a:tailEnd type="triangle"/>
          </a:ln>
        </p:spPr>
        <p:style>
          <a:lnRef idx="3">
            <a:schemeClr val="accent6"/>
          </a:lnRef>
          <a:fillRef idx="0">
            <a:schemeClr val="accent6"/>
          </a:fillRef>
          <a:effectRef idx="2">
            <a:schemeClr val="accent6"/>
          </a:effectRef>
          <a:fontRef idx="minor">
            <a:schemeClr val="tx1"/>
          </a:fontRef>
        </p:style>
      </p:cxnSp>
      <p:cxnSp>
        <p:nvCxnSpPr>
          <p:cNvPr id="32" name="直接箭头连接符 31"/>
          <p:cNvCxnSpPr/>
          <p:nvPr/>
        </p:nvCxnSpPr>
        <p:spPr>
          <a:xfrm flipH="1">
            <a:off x="5503665" y="7124700"/>
            <a:ext cx="10498335" cy="2060715"/>
          </a:xfrm>
          <a:prstGeom prst="straightConnector1">
            <a:avLst/>
          </a:prstGeom>
          <a:ln w="57150">
            <a:solidFill>
              <a:srgbClr val="52B7DF"/>
            </a:solidFill>
            <a:tailEnd type="triangle"/>
          </a:ln>
        </p:spPr>
        <p:style>
          <a:lnRef idx="3">
            <a:schemeClr val="accent6"/>
          </a:lnRef>
          <a:fillRef idx="0">
            <a:schemeClr val="accent6"/>
          </a:fillRef>
          <a:effectRef idx="2">
            <a:schemeClr val="accent6"/>
          </a:effectRef>
          <a:fontRef idx="minor">
            <a:schemeClr val="tx1"/>
          </a:fontRef>
        </p:style>
      </p:cxnSp>
      <p:sp>
        <p:nvSpPr>
          <p:cNvPr id="34" name="流程图: 过程 33"/>
          <p:cNvSpPr/>
          <p:nvPr/>
        </p:nvSpPr>
        <p:spPr>
          <a:xfrm rot="21178004">
            <a:off x="6965013" y="3518175"/>
            <a:ext cx="6651534" cy="531887"/>
          </a:xfrm>
          <a:prstGeom prst="flowChartProcess">
            <a:avLst/>
          </a:prstGeom>
          <a:solidFill>
            <a:srgbClr val="52B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rPr>
              <a:t>选项复现</a:t>
            </a:r>
          </a:p>
        </p:txBody>
      </p:sp>
      <p:sp>
        <p:nvSpPr>
          <p:cNvPr id="35" name="流程图: 过程 34"/>
          <p:cNvSpPr/>
          <p:nvPr/>
        </p:nvSpPr>
        <p:spPr>
          <a:xfrm rot="21428361">
            <a:off x="7481976" y="5964620"/>
            <a:ext cx="6651534" cy="531887"/>
          </a:xfrm>
          <a:prstGeom prst="flowChartProcess">
            <a:avLst/>
          </a:prstGeom>
          <a:solidFill>
            <a:srgbClr val="52B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rPr>
              <a:t>选项复现</a:t>
            </a:r>
          </a:p>
        </p:txBody>
      </p:sp>
      <p:sp>
        <p:nvSpPr>
          <p:cNvPr id="36" name="流程图: 过程 35"/>
          <p:cNvSpPr/>
          <p:nvPr/>
        </p:nvSpPr>
        <p:spPr>
          <a:xfrm rot="20900497">
            <a:off x="6766929" y="7760854"/>
            <a:ext cx="6651534" cy="531887"/>
          </a:xfrm>
          <a:prstGeom prst="flowChartProcess">
            <a:avLst/>
          </a:prstGeom>
          <a:solidFill>
            <a:srgbClr val="52B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rPr>
              <a:t>词性变化</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500" fill="hold"/>
                                        <p:tgtEl>
                                          <p:spTgt spid="27"/>
                                        </p:tgtEl>
                                        <p:attrNameLst>
                                          <p:attrName>ppt_w</p:attrName>
                                        </p:attrNameLst>
                                      </p:cBhvr>
                                      <p:tavLst>
                                        <p:tav tm="0">
                                          <p:val>
                                            <p:fltVal val="0"/>
                                          </p:val>
                                        </p:tav>
                                        <p:tav tm="100000">
                                          <p:val>
                                            <p:strVal val="#ppt_w"/>
                                          </p:val>
                                        </p:tav>
                                      </p:tavLst>
                                    </p:anim>
                                    <p:anim calcmode="lin" valueType="num">
                                      <p:cBhvr>
                                        <p:cTn id="25" dur="500" fill="hold"/>
                                        <p:tgtEl>
                                          <p:spTgt spid="27"/>
                                        </p:tgtEl>
                                        <p:attrNameLst>
                                          <p:attrName>ppt_h</p:attrName>
                                        </p:attrNameLst>
                                      </p:cBhvr>
                                      <p:tavLst>
                                        <p:tav tm="0">
                                          <p:val>
                                            <p:fltVal val="0"/>
                                          </p:val>
                                        </p:tav>
                                        <p:tav tm="100000">
                                          <p:val>
                                            <p:strVal val="#ppt_h"/>
                                          </p:val>
                                        </p:tav>
                                      </p:tavLst>
                                    </p:anim>
                                    <p:animEffect transition="in" filter="fade">
                                      <p:cBhvr>
                                        <p:cTn id="26" dur="500"/>
                                        <p:tgtEl>
                                          <p:spTgt spid="27"/>
                                        </p:tgtEl>
                                      </p:cBhvr>
                                    </p:animEffect>
                                  </p:childTnLst>
                                </p:cTn>
                              </p:par>
                              <p:par>
                                <p:cTn id="27" presetID="53" presetClass="entr" presetSubtype="16"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p:cTn id="29" dur="500" fill="hold"/>
                                        <p:tgtEl>
                                          <p:spTgt spid="30"/>
                                        </p:tgtEl>
                                        <p:attrNameLst>
                                          <p:attrName>ppt_w</p:attrName>
                                        </p:attrNameLst>
                                      </p:cBhvr>
                                      <p:tavLst>
                                        <p:tav tm="0">
                                          <p:val>
                                            <p:fltVal val="0"/>
                                          </p:val>
                                        </p:tav>
                                        <p:tav tm="100000">
                                          <p:val>
                                            <p:strVal val="#ppt_w"/>
                                          </p:val>
                                        </p:tav>
                                      </p:tavLst>
                                    </p:anim>
                                    <p:anim calcmode="lin" valueType="num">
                                      <p:cBhvr>
                                        <p:cTn id="30" dur="500" fill="hold"/>
                                        <p:tgtEl>
                                          <p:spTgt spid="30"/>
                                        </p:tgtEl>
                                        <p:attrNameLst>
                                          <p:attrName>ppt_h</p:attrName>
                                        </p:attrNameLst>
                                      </p:cBhvr>
                                      <p:tavLst>
                                        <p:tav tm="0">
                                          <p:val>
                                            <p:fltVal val="0"/>
                                          </p:val>
                                        </p:tav>
                                        <p:tav tm="100000">
                                          <p:val>
                                            <p:strVal val="#ppt_h"/>
                                          </p:val>
                                        </p:tav>
                                      </p:tavLst>
                                    </p:anim>
                                    <p:animEffect transition="in" filter="fade">
                                      <p:cBhvr>
                                        <p:cTn id="31" dur="500"/>
                                        <p:tgtEl>
                                          <p:spTgt spid="30"/>
                                        </p:tgtEl>
                                      </p:cBhvr>
                                    </p:animEffect>
                                  </p:childTnLst>
                                </p:cTn>
                              </p:par>
                              <p:par>
                                <p:cTn id="32" presetID="53" presetClass="entr" presetSubtype="16" fill="hold" nodeType="with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p:cTn id="34" dur="500" fill="hold"/>
                                        <p:tgtEl>
                                          <p:spTgt spid="32"/>
                                        </p:tgtEl>
                                        <p:attrNameLst>
                                          <p:attrName>ppt_w</p:attrName>
                                        </p:attrNameLst>
                                      </p:cBhvr>
                                      <p:tavLst>
                                        <p:tav tm="0">
                                          <p:val>
                                            <p:fltVal val="0"/>
                                          </p:val>
                                        </p:tav>
                                        <p:tav tm="100000">
                                          <p:val>
                                            <p:strVal val="#ppt_w"/>
                                          </p:val>
                                        </p:tav>
                                      </p:tavLst>
                                    </p:anim>
                                    <p:anim calcmode="lin" valueType="num">
                                      <p:cBhvr>
                                        <p:cTn id="35" dur="500" fill="hold"/>
                                        <p:tgtEl>
                                          <p:spTgt spid="32"/>
                                        </p:tgtEl>
                                        <p:attrNameLst>
                                          <p:attrName>ppt_h</p:attrName>
                                        </p:attrNameLst>
                                      </p:cBhvr>
                                      <p:tavLst>
                                        <p:tav tm="0">
                                          <p:val>
                                            <p:fltVal val="0"/>
                                          </p:val>
                                        </p:tav>
                                        <p:tav tm="100000">
                                          <p:val>
                                            <p:strVal val="#ppt_h"/>
                                          </p:val>
                                        </p:tav>
                                      </p:tavLst>
                                    </p:anim>
                                    <p:animEffect transition="in" filter="fade">
                                      <p:cBhvr>
                                        <p:cTn id="36" dur="500"/>
                                        <p:tgtEl>
                                          <p:spTgt spid="3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wipe(down)">
                                      <p:cBhvr>
                                        <p:cTn id="41" dur="500"/>
                                        <p:tgtEl>
                                          <p:spTgt spid="34"/>
                                        </p:tgtEl>
                                      </p:cBhvr>
                                    </p:animEffect>
                                  </p:childTnLst>
                                </p:cTn>
                              </p:par>
                            </p:childTnLst>
                          </p:cTn>
                        </p:par>
                        <p:par>
                          <p:cTn id="42" fill="hold">
                            <p:stCondLst>
                              <p:cond delay="500"/>
                            </p:stCondLst>
                            <p:childTnLst>
                              <p:par>
                                <p:cTn id="43" presetID="22" presetClass="entr" presetSubtype="4" fill="hold" grpId="0" nodeType="after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wipe(down)">
                                      <p:cBhvr>
                                        <p:cTn id="45" dur="500"/>
                                        <p:tgtEl>
                                          <p:spTgt spid="35"/>
                                        </p:tgtEl>
                                      </p:cBhvr>
                                    </p:animEffect>
                                  </p:childTnLst>
                                </p:cTn>
                              </p:par>
                            </p:childTnLst>
                          </p:cTn>
                        </p:par>
                        <p:par>
                          <p:cTn id="46" fill="hold">
                            <p:stCondLst>
                              <p:cond delay="1000"/>
                            </p:stCondLst>
                            <p:childTnLst>
                              <p:par>
                                <p:cTn id="47" presetID="22" presetClass="entr" presetSubtype="4"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wipe(down)">
                                      <p:cBhvr>
                                        <p:cTn id="4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4" grpId="0" animBg="1"/>
      <p:bldP spid="35"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10169978" y="952500"/>
          <a:ext cx="7703608" cy="3302972"/>
        </p:xfrm>
        <a:graphic>
          <a:graphicData uri="http://schemas.openxmlformats.org/drawingml/2006/table">
            <a:tbl>
              <a:tblPr firstRow="1" firstCol="1" bandRow="1"/>
              <a:tblGrid>
                <a:gridCol w="1925902">
                  <a:extLst>
                    <a:ext uri="{9D8B030D-6E8A-4147-A177-3AD203B41FA5}">
                      <a16:colId xmlns:a16="http://schemas.microsoft.com/office/drawing/2014/main" val="20000"/>
                    </a:ext>
                  </a:extLst>
                </a:gridCol>
                <a:gridCol w="1960298">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1531408">
                  <a:extLst>
                    <a:ext uri="{9D8B030D-6E8A-4147-A177-3AD203B41FA5}">
                      <a16:colId xmlns:a16="http://schemas.microsoft.com/office/drawing/2014/main" val="20003"/>
                    </a:ext>
                  </a:extLst>
                </a:gridCol>
              </a:tblGrid>
              <a:tr h="676334">
                <a:tc>
                  <a:txBody>
                    <a:bodyPr/>
                    <a:lstStyle/>
                    <a:p>
                      <a:pPr indent="266700" algn="l" fontAlgn="ctr"/>
                      <a:r>
                        <a:rPr lang="en-US"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Depart</a:t>
                      </a:r>
                      <a:endParaRPr lang="zh-CN" sz="2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76200" marR="76200"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fontAlgn="ctr"/>
                      <a:r>
                        <a:rPr lang="en-US"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Origin</a:t>
                      </a:r>
                      <a:endParaRPr lang="zh-CN" sz="2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76200" marR="76200"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fontAlgn="ctr"/>
                      <a:r>
                        <a:rPr lang="en-US" sz="24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Destination</a:t>
                      </a:r>
                      <a:endParaRPr lang="zh-CN" sz="2400" kern="100">
                        <a:effectLst/>
                        <a:latin typeface="等线" panose="02010600030101010101" pitchFamily="2" charset="-122"/>
                        <a:ea typeface="等线" panose="02010600030101010101" pitchFamily="2" charset="-122"/>
                        <a:cs typeface="Times New Roman" panose="02020603050405020304" pitchFamily="18" charset="0"/>
                      </a:endParaRPr>
                    </a:p>
                  </a:txBody>
                  <a:tcPr marL="76200" marR="76200"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fontAlgn="ctr"/>
                      <a:r>
                        <a:rPr lang="en-US" sz="24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Arrive</a:t>
                      </a:r>
                      <a:endParaRPr lang="zh-CN" sz="2400" kern="100">
                        <a:effectLst/>
                        <a:latin typeface="等线" panose="02010600030101010101" pitchFamily="2" charset="-122"/>
                        <a:ea typeface="等线" panose="02010600030101010101" pitchFamily="2" charset="-122"/>
                        <a:cs typeface="Times New Roman" panose="02020603050405020304" pitchFamily="18" charset="0"/>
                      </a:endParaRPr>
                    </a:p>
                  </a:txBody>
                  <a:tcPr marL="76200" marR="76200"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99956">
                <a:tc>
                  <a:txBody>
                    <a:bodyPr/>
                    <a:lstStyle/>
                    <a:p>
                      <a:pPr indent="266700" algn="l" fontAlgn="ctr"/>
                      <a:r>
                        <a:rPr lang="en-US" sz="24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6:42pm</a:t>
                      </a:r>
                      <a:endParaRPr lang="zh-CN" sz="2400" kern="100">
                        <a:effectLst/>
                        <a:latin typeface="等线" panose="02010600030101010101" pitchFamily="2" charset="-122"/>
                        <a:ea typeface="等线" panose="02010600030101010101" pitchFamily="2" charset="-122"/>
                        <a:cs typeface="Times New Roman" panose="02020603050405020304" pitchFamily="18" charset="0"/>
                      </a:endParaRPr>
                    </a:p>
                  </a:txBody>
                  <a:tcPr marL="76200" marR="76200"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fontAlgn="ctr"/>
                      <a:r>
                        <a:rPr lang="en-US" sz="24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Altandi</a:t>
                      </a:r>
                      <a:endParaRPr lang="zh-CN" sz="2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76200" marR="76200"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fontAlgn="ctr"/>
                      <a:r>
                        <a:rPr lang="en-US"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Varsity Lakes</a:t>
                      </a:r>
                      <a:endParaRPr lang="zh-CN" sz="2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76200" marR="76200"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fontAlgn="ctr"/>
                      <a:r>
                        <a:rPr lang="en-US" sz="24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7:37pm</a:t>
                      </a:r>
                      <a:endParaRPr lang="zh-CN" sz="2400" kern="100">
                        <a:effectLst/>
                        <a:latin typeface="等线" panose="02010600030101010101" pitchFamily="2" charset="-122"/>
                        <a:ea typeface="等线" panose="02010600030101010101" pitchFamily="2" charset="-122"/>
                        <a:cs typeface="Times New Roman" panose="02020603050405020304" pitchFamily="18" charset="0"/>
                      </a:endParaRPr>
                    </a:p>
                  </a:txBody>
                  <a:tcPr marL="76200" marR="76200"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99956">
                <a:tc>
                  <a:txBody>
                    <a:bodyPr/>
                    <a:lstStyle/>
                    <a:p>
                      <a:pPr indent="266700" algn="l" fontAlgn="ctr"/>
                      <a:r>
                        <a:rPr lang="en-US" sz="24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7:29pm</a:t>
                      </a:r>
                      <a:endParaRPr lang="zh-CN" sz="2400" kern="100">
                        <a:effectLst/>
                        <a:latin typeface="等线" panose="02010600030101010101" pitchFamily="2" charset="-122"/>
                        <a:ea typeface="等线" panose="02010600030101010101" pitchFamily="2" charset="-122"/>
                        <a:cs typeface="Times New Roman" panose="02020603050405020304" pitchFamily="18" charset="0"/>
                      </a:endParaRPr>
                    </a:p>
                  </a:txBody>
                  <a:tcPr marL="76200" marR="76200"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fontAlgn="ctr"/>
                      <a:r>
                        <a:rPr lang="en-US" sz="2400" kern="10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Central</a:t>
                      </a:r>
                      <a:endParaRPr lang="zh-CN" sz="2400" kern="100" dirty="0">
                        <a:effectLst/>
                        <a:highlight>
                          <a:srgbClr val="FFFF00"/>
                        </a:highlight>
                        <a:latin typeface="等线" panose="02010600030101010101" pitchFamily="2" charset="-122"/>
                        <a:ea typeface="等线" panose="02010600030101010101" pitchFamily="2" charset="-122"/>
                        <a:cs typeface="Times New Roman" panose="02020603050405020304" pitchFamily="18" charset="0"/>
                      </a:endParaRPr>
                    </a:p>
                  </a:txBody>
                  <a:tcPr marL="76200" marR="76200"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fontAlgn="ctr"/>
                      <a:r>
                        <a:rPr lang="en-US" sz="2400" kern="10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Varsity Lakes</a:t>
                      </a:r>
                      <a:endParaRPr lang="zh-CN" sz="2400" kern="100" dirty="0">
                        <a:effectLst/>
                        <a:highlight>
                          <a:srgbClr val="FFFF00"/>
                        </a:highlight>
                        <a:latin typeface="等线" panose="02010600030101010101" pitchFamily="2" charset="-122"/>
                        <a:ea typeface="等线" panose="02010600030101010101" pitchFamily="2" charset="-122"/>
                        <a:cs typeface="Times New Roman" panose="02020603050405020304" pitchFamily="18" charset="0"/>
                      </a:endParaRPr>
                    </a:p>
                  </a:txBody>
                  <a:tcPr marL="76200" marR="76200"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fontAlgn="ctr"/>
                      <a:r>
                        <a:rPr lang="en-US" sz="24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8:52pm</a:t>
                      </a:r>
                      <a:endParaRPr lang="zh-CN" sz="2400" kern="100">
                        <a:effectLst/>
                        <a:latin typeface="等线" panose="02010600030101010101" pitchFamily="2" charset="-122"/>
                        <a:ea typeface="等线" panose="02010600030101010101" pitchFamily="2" charset="-122"/>
                        <a:cs typeface="Times New Roman" panose="02020603050405020304" pitchFamily="18" charset="0"/>
                      </a:endParaRPr>
                    </a:p>
                  </a:txBody>
                  <a:tcPr marL="76200" marR="76200"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41696">
                <a:tc>
                  <a:txBody>
                    <a:bodyPr/>
                    <a:lstStyle/>
                    <a:p>
                      <a:pPr indent="266700" algn="l" fontAlgn="ctr"/>
                      <a:r>
                        <a:rPr lang="en-US" sz="24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8:57pm</a:t>
                      </a:r>
                      <a:endParaRPr lang="zh-CN" sz="2400" kern="100">
                        <a:effectLst/>
                        <a:latin typeface="等线" panose="02010600030101010101" pitchFamily="2" charset="-122"/>
                        <a:ea typeface="等线" panose="02010600030101010101" pitchFamily="2" charset="-122"/>
                        <a:cs typeface="Times New Roman" panose="02020603050405020304" pitchFamily="18" charset="0"/>
                      </a:endParaRPr>
                    </a:p>
                  </a:txBody>
                  <a:tcPr marL="76200" marR="76200"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fontAlgn="ctr"/>
                      <a:r>
                        <a:rPr lang="en-US"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Fortitude Valley</a:t>
                      </a:r>
                      <a:endParaRPr lang="zh-CN" sz="2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76200" marR="76200"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fontAlgn="ctr"/>
                      <a:r>
                        <a:rPr lang="en-US"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Varsity Lakes</a:t>
                      </a:r>
                      <a:endParaRPr lang="zh-CN" sz="2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76200" marR="76200"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fontAlgn="ctr"/>
                      <a:r>
                        <a:rPr lang="en-US" sz="24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9:52pm</a:t>
                      </a:r>
                      <a:endParaRPr lang="zh-CN" sz="2400" kern="100">
                        <a:effectLst/>
                        <a:latin typeface="等线" panose="02010600030101010101" pitchFamily="2" charset="-122"/>
                        <a:ea typeface="等线" panose="02010600030101010101" pitchFamily="2" charset="-122"/>
                        <a:cs typeface="Times New Roman" panose="02020603050405020304" pitchFamily="18" charset="0"/>
                      </a:endParaRPr>
                    </a:p>
                  </a:txBody>
                  <a:tcPr marL="76200" marR="76200"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99956">
                <a:tc>
                  <a:txBody>
                    <a:bodyPr/>
                    <a:lstStyle/>
                    <a:p>
                      <a:pPr indent="266700" algn="l" fontAlgn="ctr"/>
                      <a:r>
                        <a:rPr lang="en-US" sz="24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11:02pm</a:t>
                      </a:r>
                      <a:endParaRPr lang="zh-CN" sz="2400" kern="100">
                        <a:effectLst/>
                        <a:latin typeface="等线" panose="02010600030101010101" pitchFamily="2" charset="-122"/>
                        <a:ea typeface="等线" panose="02010600030101010101" pitchFamily="2" charset="-122"/>
                        <a:cs typeface="Times New Roman" panose="02020603050405020304" pitchFamily="18" charset="0"/>
                      </a:endParaRPr>
                    </a:p>
                  </a:txBody>
                  <a:tcPr marL="76200" marR="76200"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fontAlgn="ctr"/>
                      <a:r>
                        <a:rPr lang="en-US" sz="24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Roma Street</a:t>
                      </a:r>
                      <a:endParaRPr lang="zh-CN" sz="2400" kern="100">
                        <a:effectLst/>
                        <a:latin typeface="等线" panose="02010600030101010101" pitchFamily="2" charset="-122"/>
                        <a:ea typeface="等线" panose="02010600030101010101" pitchFamily="2" charset="-122"/>
                        <a:cs typeface="Times New Roman" panose="02020603050405020304" pitchFamily="18" charset="0"/>
                      </a:endParaRPr>
                    </a:p>
                  </a:txBody>
                  <a:tcPr marL="76200" marR="76200"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fontAlgn="ctr"/>
                      <a:r>
                        <a:rPr lang="en-US" sz="24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Varsity Lakes</a:t>
                      </a:r>
                      <a:endParaRPr lang="zh-CN" sz="2400" kern="100">
                        <a:effectLst/>
                        <a:latin typeface="等线" panose="02010600030101010101" pitchFamily="2" charset="-122"/>
                        <a:ea typeface="等线" panose="02010600030101010101" pitchFamily="2" charset="-122"/>
                        <a:cs typeface="Times New Roman" panose="02020603050405020304" pitchFamily="18" charset="0"/>
                      </a:endParaRPr>
                    </a:p>
                  </a:txBody>
                  <a:tcPr marL="76200" marR="76200"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fontAlgn="ctr"/>
                      <a:r>
                        <a:rPr lang="en-US"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12:22am</a:t>
                      </a:r>
                      <a:endParaRPr lang="zh-CN" sz="2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76200" marR="76200"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3" name="Rectangle 1"/>
          <p:cNvSpPr>
            <a:spLocks noChangeArrowheads="1"/>
          </p:cNvSpPr>
          <p:nvPr/>
        </p:nvSpPr>
        <p:spPr bwMode="auto">
          <a:xfrm>
            <a:off x="457200" y="553938"/>
            <a:ext cx="9525000" cy="969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indent="266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66700" algn="ctr" defTabSz="914400" rtl="0" eaLnBrk="0" fontAlgn="ctr" latinLnBrk="0" hangingPunct="0">
              <a:lnSpc>
                <a:spcPct val="100000"/>
              </a:lnSpc>
              <a:spcBef>
                <a:spcPct val="0"/>
              </a:spcBef>
              <a:spcAft>
                <a:spcPct val="0"/>
              </a:spcAft>
              <a:buClrTx/>
              <a:buSzTx/>
              <a:buFontTx/>
              <a:buNone/>
            </a:pPr>
            <a:r>
              <a:rPr kumimoji="0" lang="en-US" altLang="zh-CN" sz="24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Train Information</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266700" algn="just" defTabSz="914400" rtl="0" eaLnBrk="0" fontAlgn="ctr"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All customers travelling on TransLink services must be in possession of a valid ticket before boarding. </a:t>
            </a:r>
            <a:r>
              <a:rPr kumimoji="0" lang="en-US" altLang="zh-CN" sz="2400" b="0" i="0" u="none" strike="noStrike" cap="none" normalizeH="0" baseline="0" dirty="0">
                <a:ln>
                  <a:noFill/>
                </a:ln>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For ticket information</a:t>
            </a:r>
            <a:r>
              <a:rPr kumimoji="0" lang="zh-CN" altLang="en-US" sz="2400" b="0" i="0" u="none" strike="noStrike" cap="none" normalizeH="0" baseline="0" dirty="0">
                <a:ln>
                  <a:noFill/>
                </a:ln>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a:t>
            </a:r>
            <a:r>
              <a:rPr kumimoji="0" lang="en-US" altLang="zh-CN"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please ask at your local station or call 13 12 30.</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266700" algn="just" defTabSz="914400" rtl="0" eaLnBrk="0" fontAlgn="ctr"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While Queensland Rail makes every effort to ensure trains run as scheduled</a:t>
            </a:r>
            <a:r>
              <a:rPr kumimoji="0" lang="zh-CN" altLang="en-US" sz="2400" b="0" i="0" u="none" strike="noStrike" cap="none" normalizeH="0" baseline="0" dirty="0">
                <a:ln>
                  <a:noFill/>
                </a:ln>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a:t>
            </a:r>
            <a:r>
              <a:rPr kumimoji="0" lang="en-US" altLang="zh-CN"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there can be no guarantee of connections between trains or between train services and bus services.</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266700" algn="just" defTabSz="914400" rtl="0" eaLnBrk="0" fontAlgn="ctr"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Lost property(</a:t>
            </a:r>
            <a:r>
              <a:rPr kumimoji="0" lang="zh-CN" altLang="en-US" sz="2400" b="0" i="0" u="none" strike="noStrike" cap="none" normalizeH="0" baseline="0" dirty="0">
                <a:ln>
                  <a:noFill/>
                </a:ln>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失物招领</a:t>
            </a:r>
            <a:r>
              <a:rPr kumimoji="0" lang="en-US" altLang="zh-CN"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266700" algn="just" defTabSz="914400" rtl="0" eaLnBrk="0" fontAlgn="ctr"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Call Lost Property on 13 16 17 during business hours for items lost on Queensland Rail services.</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266700" algn="just" defTabSz="914400" rtl="0" eaLnBrk="0" fontAlgn="ctr"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lost property office is open Monday to Friday 7:30am to 5:00pm and is located(</a:t>
            </a:r>
            <a:r>
              <a:rPr kumimoji="0" lang="zh-CN" altLang="en-US" sz="2400" b="0" i="0" u="none" strike="noStrike" cap="none" normalizeH="0" baseline="0" dirty="0">
                <a:ln>
                  <a:noFill/>
                </a:ln>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位于</a:t>
            </a:r>
            <a:r>
              <a:rPr kumimoji="0" lang="en-US" altLang="zh-CN"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Roma Street station.</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266700" algn="just" defTabSz="914400" rtl="0" eaLnBrk="0" fontAlgn="ctr"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Public holidays</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266700" algn="just" defTabSz="914400" rtl="0" eaLnBrk="0" fontAlgn="ctr"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On public holidays, generally a Sunday timetable operates. On certain major event days</a:t>
            </a:r>
            <a:r>
              <a:rPr kumimoji="0" lang="zh-CN" altLang="en-US" sz="2400" b="0" i="0" u="none" strike="noStrike" cap="none" normalizeH="0" baseline="0" dirty="0">
                <a:ln>
                  <a:noFill/>
                </a:ln>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a:t>
            </a:r>
            <a:r>
              <a:rPr kumimoji="0" lang="en-US" altLang="zh-CN"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i.e.</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266700" algn="just" defTabSz="914400" rtl="0" eaLnBrk="0" fontAlgn="ctr"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Australia Day, Anzac Day, sporting and cultural days, special additional services may operate.</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266700" algn="just" defTabSz="914400" rtl="0" eaLnBrk="0" fontAlgn="ctr"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Christmas Day services operate to a Christmas Day timetable</a:t>
            </a:r>
            <a:r>
              <a:rPr kumimoji="0" lang="zh-CN" altLang="en-US" sz="2400" b="0" i="0" u="none" strike="noStrike" cap="none" normalizeH="0" baseline="0" dirty="0">
                <a:ln>
                  <a:noFill/>
                </a:ln>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a:t>
            </a:r>
            <a:r>
              <a:rPr kumimoji="0" lang="en-US" altLang="zh-CN"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Before travel please visit </a:t>
            </a:r>
            <a:r>
              <a:rPr kumimoji="0" lang="en-US" altLang="zh-CN"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translink</a:t>
            </a:r>
            <a:r>
              <a:rPr kumimoji="0" lang="en-US" altLang="zh-CN"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com. au or call TransLink on 13 12 30 anytime.</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266700" algn="just" defTabSz="914400" rtl="0" eaLnBrk="0" fontAlgn="ctr"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Customers using mobility devices</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266700" algn="just" defTabSz="914400" rtl="0" eaLnBrk="0" fontAlgn="ctr"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Many stations have wheelchair access from the car park or entrance to the station platforms.</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266700" algn="just" defTabSz="914400" rtl="0" eaLnBrk="0" fontAlgn="ctr"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assistance, please Queensland Rail on 13 16 17.</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266700" algn="just" defTabSz="914400" rtl="0" eaLnBrk="0" fontAlgn="ctr"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Guardian trains (outbound)</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None/>
            </a:pP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pSp>
        <p:nvGrpSpPr>
          <p:cNvPr id="4" name="Group 2"/>
          <p:cNvGrpSpPr/>
          <p:nvPr/>
        </p:nvGrpSpPr>
        <p:grpSpPr>
          <a:xfrm>
            <a:off x="389921" y="432566"/>
            <a:ext cx="17508158" cy="9421869"/>
            <a:chOff x="0" y="0"/>
            <a:chExt cx="27711400" cy="14912657"/>
          </a:xfrm>
        </p:grpSpPr>
        <p:sp>
          <p:nvSpPr>
            <p:cNvPr id="5" name="Freeform 3"/>
            <p:cNvSpPr/>
            <p:nvPr/>
          </p:nvSpPr>
          <p:spPr>
            <a:xfrm>
              <a:off x="0" y="0"/>
              <a:ext cx="27711400" cy="14912657"/>
            </a:xfrm>
            <a:custGeom>
              <a:avLst/>
              <a:gdLst/>
              <a:ahLst/>
              <a:cxnLst/>
              <a:rect l="l" t="t" r="r" b="b"/>
              <a:pathLst>
                <a:path w="27711400" h="14912657">
                  <a:moveTo>
                    <a:pt x="0" y="0"/>
                  </a:moveTo>
                  <a:lnTo>
                    <a:pt x="0" y="14912657"/>
                  </a:lnTo>
                  <a:lnTo>
                    <a:pt x="27711400" y="14912657"/>
                  </a:lnTo>
                  <a:lnTo>
                    <a:pt x="27711400" y="0"/>
                  </a:lnTo>
                  <a:lnTo>
                    <a:pt x="0" y="0"/>
                  </a:lnTo>
                  <a:close/>
                  <a:moveTo>
                    <a:pt x="27650439" y="14851697"/>
                  </a:moveTo>
                  <a:lnTo>
                    <a:pt x="59690" y="14851697"/>
                  </a:lnTo>
                  <a:lnTo>
                    <a:pt x="59690" y="59690"/>
                  </a:lnTo>
                  <a:lnTo>
                    <a:pt x="27650439" y="59690"/>
                  </a:lnTo>
                  <a:lnTo>
                    <a:pt x="27650439" y="14851697"/>
                  </a:lnTo>
                  <a:close/>
                </a:path>
              </a:pathLst>
            </a:custGeom>
            <a:solidFill>
              <a:srgbClr val="000000"/>
            </a:solidFill>
          </p:spPr>
        </p:sp>
      </p:grpSp>
      <p:pic>
        <p:nvPicPr>
          <p:cNvPr id="6"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00698" flipH="1">
            <a:off x="7374934" y="-382375"/>
            <a:ext cx="3249035" cy="1872626"/>
          </a:xfrm>
          <a:prstGeom prst="rect">
            <a:avLst/>
          </a:prstGeom>
        </p:spPr>
      </p:pic>
      <p:sp>
        <p:nvSpPr>
          <p:cNvPr id="7" name="文本框 6"/>
          <p:cNvSpPr txBox="1"/>
          <p:nvPr/>
        </p:nvSpPr>
        <p:spPr>
          <a:xfrm rot="1209003">
            <a:off x="7450408" y="197237"/>
            <a:ext cx="2385589" cy="584775"/>
          </a:xfrm>
          <a:prstGeom prst="rect">
            <a:avLst/>
          </a:prstGeom>
          <a:noFill/>
        </p:spPr>
        <p:txBody>
          <a:bodyPr wrap="none" rtlCol="0">
            <a:spAutoFit/>
          </a:bodyPr>
          <a:lstStyle/>
          <a:p>
            <a:r>
              <a:rPr lang="en-US" altLang="zh-CN" sz="3200" dirty="0"/>
              <a:t>2020</a:t>
            </a:r>
            <a:r>
              <a:rPr lang="zh-CN" altLang="en-US" sz="3200" dirty="0"/>
              <a:t>全国</a:t>
            </a:r>
            <a:r>
              <a:rPr lang="en-US" altLang="zh-CN" sz="3200" dirty="0">
                <a:latin typeface="Times New Roman" panose="02020603050405020304" pitchFamily="18" charset="0"/>
                <a:cs typeface="Times New Roman" panose="02020603050405020304" pitchFamily="18" charset="0"/>
              </a:rPr>
              <a:t>Ⅰ</a:t>
            </a:r>
            <a:r>
              <a:rPr lang="zh-CN" altLang="en-US" sz="3200" dirty="0">
                <a:latin typeface="Times New Roman" panose="02020603050405020304" pitchFamily="18" charset="0"/>
                <a:cs typeface="Times New Roman" panose="02020603050405020304" pitchFamily="18" charset="0"/>
              </a:rPr>
              <a:t>卷</a:t>
            </a:r>
            <a:endParaRPr lang="zh-CN" altLang="en-US" sz="3200" dirty="0"/>
          </a:p>
        </p:txBody>
      </p:sp>
      <p:pic>
        <p:nvPicPr>
          <p:cNvPr id="8" name="图片 7"/>
          <p:cNvPicPr>
            <a:picLocks noChangeAspect="1"/>
          </p:cNvPicPr>
          <p:nvPr/>
        </p:nvPicPr>
        <p:blipFill>
          <a:blip r:embed="rId4"/>
          <a:stretch>
            <a:fillRect/>
          </a:stretch>
        </p:blipFill>
        <p:spPr>
          <a:xfrm rot="1268349">
            <a:off x="9673260" y="566142"/>
            <a:ext cx="849201" cy="581032"/>
          </a:xfrm>
          <a:prstGeom prst="rect">
            <a:avLst/>
          </a:prstGeom>
        </p:spPr>
      </p:pic>
      <p:sp>
        <p:nvSpPr>
          <p:cNvPr id="10" name="文本框 9"/>
          <p:cNvSpPr txBox="1"/>
          <p:nvPr/>
        </p:nvSpPr>
        <p:spPr>
          <a:xfrm>
            <a:off x="10169979" y="5179516"/>
            <a:ext cx="7703608" cy="3416320"/>
          </a:xfrm>
          <a:prstGeom prst="rect">
            <a:avLst/>
          </a:prstGeom>
          <a:noFill/>
          <a:ln>
            <a:solidFill>
              <a:schemeClr val="tx1"/>
            </a:solidFill>
          </a:ln>
        </p:spPr>
        <p:txBody>
          <a:bodyPr wrap="square">
            <a:spAutoFit/>
          </a:bodyPr>
          <a:lstStyle/>
          <a:p>
            <a:pPr algn="just" fontAlgn="ctr"/>
            <a:r>
              <a:rPr lang="en-US" altLang="zh-CN" sz="2400"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21. </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What would you do get </a:t>
            </a:r>
            <a:r>
              <a:rPr lang="en-US" altLang="zh-CN" sz="2400" kern="10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ticker information</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zh-CN" altLang="zh-CN" sz="24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algn="just" fontAlgn="ctr">
              <a:tabLst>
                <a:tab pos="3094355" algn="l"/>
              </a:tabLst>
            </a:pPr>
            <a:r>
              <a:rPr lang="en-US" altLang="zh-CN" sz="2400"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A. </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Call 13 16 17.</a:t>
            </a:r>
            <a:r>
              <a:rPr lang="en-US" altLang="zh-CN" sz="2400"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		B. </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Visit </a:t>
            </a:r>
            <a:r>
              <a:rPr lang="en-US" altLang="zh-CN" sz="24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translink</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.com.au.</a:t>
            </a:r>
            <a:endParaRPr lang="zh-CN" altLang="zh-CN" sz="24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algn="just" fontAlgn="ctr">
              <a:tabLst>
                <a:tab pos="3094355" algn="l"/>
              </a:tabLst>
            </a:pPr>
            <a:r>
              <a:rPr lang="en-US" altLang="zh-CN" sz="2400"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C. </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Ask at the local station.</a:t>
            </a:r>
            <a:r>
              <a:rPr lang="en-US" altLang="zh-CN" sz="2400"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	D. </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Check the train schedule.</a:t>
            </a:r>
            <a:endParaRPr lang="zh-CN" altLang="zh-CN" sz="24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algn="just" fontAlgn="ctr"/>
            <a:r>
              <a:rPr lang="en-US" altLang="zh-CN" sz="2400"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22. </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which station can you find </a:t>
            </a:r>
            <a:r>
              <a:rPr lang="en-US" altLang="zh-CN" sz="2400" kern="100"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the lost property office</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zh-CN" altLang="zh-CN" sz="24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marL="457200" indent="-457200" algn="just" fontAlgn="ctr">
              <a:buAutoNum type="alphaUcPeriod"/>
              <a:tabLst>
                <a:tab pos="1546860" algn="l"/>
                <a:tab pos="3094355" algn="l"/>
                <a:tab pos="4641215" algn="l"/>
              </a:tabLst>
            </a:pPr>
            <a:r>
              <a:rPr lang="en-US" altLang="zh-CN" sz="24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Altandi</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sz="2400"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		B. </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Roma Street.</a:t>
            </a:r>
            <a:r>
              <a:rPr lang="en-US" altLang="zh-CN" sz="2400"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	</a:t>
            </a:r>
          </a:p>
          <a:p>
            <a:pPr marL="457200" indent="-457200" algn="just" fontAlgn="ctr">
              <a:buAutoNum type="alphaUcPeriod"/>
              <a:tabLst>
                <a:tab pos="1546860" algn="l"/>
                <a:tab pos="3094355" algn="l"/>
                <a:tab pos="4641215" algn="l"/>
              </a:tabLst>
            </a:pPr>
            <a:r>
              <a:rPr lang="en-US" altLang="zh-CN" sz="2400"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C. </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Varsity Lakes.</a:t>
            </a:r>
            <a:r>
              <a:rPr lang="en-US" altLang="zh-CN" sz="2400"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	D. </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Fortitude Valley.</a:t>
            </a:r>
            <a:endParaRPr lang="zh-CN" altLang="zh-CN" sz="24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algn="just" fontAlgn="ctr"/>
            <a:r>
              <a:rPr lang="en-US" altLang="zh-CN" sz="2400"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23. </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Which </a:t>
            </a:r>
            <a:r>
              <a:rPr lang="en-US" altLang="zh-CN" sz="2400" kern="10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train would you take </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if you go </a:t>
            </a:r>
            <a:r>
              <a:rPr lang="en-US" altLang="zh-CN" sz="2400" kern="10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from Central to Varsity Lakes</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zh-CN" altLang="zh-CN" sz="24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algn="just" fontAlgn="ctr">
              <a:tabLst>
                <a:tab pos="1546860" algn="l"/>
                <a:tab pos="3094355" algn="l"/>
                <a:tab pos="4641215" algn="l"/>
              </a:tabLst>
            </a:pPr>
            <a:r>
              <a:rPr lang="en-US" altLang="zh-CN" sz="2400"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A. </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6:42 pm.</a:t>
            </a:r>
            <a:r>
              <a:rPr lang="en-US" altLang="zh-CN" sz="2400"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	B. </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7:29 pm.</a:t>
            </a:r>
            <a:r>
              <a:rPr lang="en-US" altLang="zh-CN" sz="2400"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	C. </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8:57 pm.</a:t>
            </a:r>
            <a:r>
              <a:rPr lang="en-US" altLang="zh-CN" sz="2400"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	D. </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11:02 pm.</a:t>
            </a:r>
            <a:endParaRPr lang="zh-CN" altLang="zh-CN" sz="2400" kern="100" dirty="0">
              <a:effectLst/>
              <a:latin typeface="Times New Roman" panose="02020603050405020304" pitchFamily="18" charset="0"/>
              <a:ea typeface="等线" panose="02010600030101010101" pitchFamily="2" charset="-122"/>
              <a:cs typeface="Times New Roman" panose="02020603050405020304" pitchFamily="18" charset="0"/>
            </a:endParaRPr>
          </a:p>
        </p:txBody>
      </p:sp>
      <p:sp>
        <p:nvSpPr>
          <p:cNvPr id="11" name="矩形 10"/>
          <p:cNvSpPr/>
          <p:nvPr/>
        </p:nvSpPr>
        <p:spPr>
          <a:xfrm>
            <a:off x="685800" y="3314700"/>
            <a:ext cx="3352800" cy="457200"/>
          </a:xfrm>
          <a:prstGeom prst="rect">
            <a:avLst/>
          </a:prstGeom>
          <a:noFill/>
          <a:ln w="57150">
            <a:solidFill>
              <a:srgbClr val="52B7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3680056" y="812664"/>
            <a:ext cx="3352800" cy="457200"/>
          </a:xfrm>
          <a:prstGeom prst="rect">
            <a:avLst/>
          </a:prstGeom>
          <a:noFill/>
          <a:ln w="57150">
            <a:solidFill>
              <a:srgbClr val="52B7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85800" y="5225143"/>
            <a:ext cx="3352800" cy="457200"/>
          </a:xfrm>
          <a:prstGeom prst="rect">
            <a:avLst/>
          </a:prstGeom>
          <a:noFill/>
          <a:ln w="57150">
            <a:solidFill>
              <a:srgbClr val="52B7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685800" y="7810500"/>
            <a:ext cx="4495800" cy="457200"/>
          </a:xfrm>
          <a:prstGeom prst="rect">
            <a:avLst/>
          </a:prstGeom>
          <a:noFill/>
          <a:ln w="57150">
            <a:solidFill>
              <a:srgbClr val="52B7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685800" y="9245736"/>
            <a:ext cx="3505200" cy="457200"/>
          </a:xfrm>
          <a:prstGeom prst="rect">
            <a:avLst/>
          </a:prstGeom>
          <a:noFill/>
          <a:ln w="57150">
            <a:solidFill>
              <a:srgbClr val="52B7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118022" y="7658100"/>
            <a:ext cx="7595867" cy="2232476"/>
          </a:xfrm>
          <a:prstGeom prst="rect">
            <a:avLst/>
          </a:prstGeom>
        </p:spPr>
      </p:pic>
      <p:sp>
        <p:nvSpPr>
          <p:cNvPr id="19" name="文本框 18"/>
          <p:cNvSpPr txBox="1"/>
          <p:nvPr/>
        </p:nvSpPr>
        <p:spPr>
          <a:xfrm>
            <a:off x="9580733" y="8039100"/>
            <a:ext cx="5969454" cy="523220"/>
          </a:xfrm>
          <a:prstGeom prst="rect">
            <a:avLst/>
          </a:prstGeom>
          <a:noFill/>
        </p:spPr>
        <p:txBody>
          <a:bodyPr wrap="square" rtlCol="0">
            <a:spAutoFit/>
          </a:bodyPr>
          <a:lstStyle/>
          <a:p>
            <a:r>
              <a:rPr lang="en-US" altLang="zh-CN" sz="2800" dirty="0"/>
              <a:t>TIP4:</a:t>
            </a:r>
            <a:r>
              <a:rPr lang="zh-CN" altLang="en-US" sz="2800" dirty="0"/>
              <a:t>手动画出框架结构，迅速解题</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82418" y="1359563"/>
            <a:ext cx="9144000" cy="2308324"/>
          </a:xfrm>
          <a:prstGeom prst="rect">
            <a:avLst/>
          </a:prstGeom>
          <a:noFill/>
        </p:spPr>
        <p:txBody>
          <a:bodyPr wrap="square">
            <a:spAutoFit/>
          </a:bodyPr>
          <a:lstStyle/>
          <a:p>
            <a:pPr algn="l"/>
            <a:r>
              <a:rPr lang="en-US" altLang="zh-CN" sz="2400" b="1" u="sng"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Hotel and Hostel Des Artistes</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24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Hotel and Hostel Des Artistes is located just </a:t>
            </a:r>
            <a:r>
              <a:rPr lang="en-US" altLang="zh-CN" sz="2400" kern="100" dirty="0">
                <a:solidFill>
                  <a:srgbClr val="000000"/>
                </a:solidFill>
                <a:effectLst/>
                <a:highlight>
                  <a:srgbClr val="7CDCCF"/>
                </a:highlight>
                <a:latin typeface="Times New Roman" panose="02020603050405020304" pitchFamily="18" charset="0"/>
                <a:ea typeface="宋体" panose="02010600030101010101" pitchFamily="2" charset="-122"/>
                <a:cs typeface="宋体" panose="02010600030101010101" pitchFamily="2" charset="-122"/>
              </a:rPr>
              <a:t>a 10-minute walk from the central city station</a:t>
            </a:r>
            <a:r>
              <a:rPr lang="en-US" altLang="zh-CN" sz="24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and </a:t>
            </a:r>
            <a:r>
              <a:rPr lang="en-US" altLang="zh-CN" sz="2400" kern="100" dirty="0">
                <a:solidFill>
                  <a:srgbClr val="000000"/>
                </a:solidFill>
                <a:effectLst/>
                <a:highlight>
                  <a:srgbClr val="F2C36E"/>
                </a:highlight>
                <a:latin typeface="Times New Roman" panose="02020603050405020304" pitchFamily="18" charset="0"/>
                <a:ea typeface="宋体" panose="02010600030101010101" pitchFamily="2" charset="-122"/>
                <a:cs typeface="宋体" panose="02010600030101010101" pitchFamily="2" charset="-122"/>
              </a:rPr>
              <a:t>it's close to all of the city's main attractions. </a:t>
            </a:r>
            <a:r>
              <a:rPr lang="en-US" altLang="zh-CN" sz="2400" kern="100" dirty="0">
                <a:solidFill>
                  <a:srgbClr val="000000"/>
                </a:solidFill>
                <a:effectLst/>
                <a:highlight>
                  <a:srgbClr val="52B7DF"/>
                </a:highlight>
                <a:latin typeface="Times New Roman" panose="02020603050405020304" pitchFamily="18" charset="0"/>
                <a:ea typeface="宋体" panose="02010600030101010101" pitchFamily="2" charset="-122"/>
                <a:cs typeface="宋体" panose="02010600030101010101" pitchFamily="2" charset="-122"/>
              </a:rPr>
              <a:t>The staff is friendly and helpful</a:t>
            </a:r>
            <a:r>
              <a:rPr lang="en-US" altLang="zh-CN" sz="24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providing you with a map of the city when you arrive, and offering advice if you require some. </a:t>
            </a:r>
            <a:r>
              <a:rPr lang="en-US" altLang="zh-CN" sz="2400" kern="100" dirty="0">
                <a:solidFill>
                  <a:srgbClr val="000000"/>
                </a:solidFill>
                <a:effectLst/>
                <a:highlight>
                  <a:srgbClr val="FFFF00"/>
                </a:highlight>
                <a:latin typeface="Times New Roman" panose="02020603050405020304" pitchFamily="18" charset="0"/>
                <a:ea typeface="宋体" panose="02010600030101010101" pitchFamily="2" charset="-122"/>
                <a:cs typeface="宋体" panose="02010600030101010101" pitchFamily="2" charset="-122"/>
              </a:rPr>
              <a:t>However, you need to pay 2 euros a day for Wi-Fi.</a:t>
            </a:r>
            <a:endParaRPr lang="zh-CN" altLang="zh-CN" sz="2400" kern="100" dirty="0">
              <a:effectLst/>
              <a:highlight>
                <a:srgbClr val="FFFF00"/>
              </a:highlight>
              <a:latin typeface="等线" panose="02010600030101010101" pitchFamily="2" charset="-122"/>
              <a:ea typeface="等线" panose="02010600030101010101" pitchFamily="2" charset="-122"/>
              <a:cs typeface="Times New Roman" panose="02020603050405020304" pitchFamily="18" charset="0"/>
            </a:endParaRPr>
          </a:p>
        </p:txBody>
      </p:sp>
      <p:grpSp>
        <p:nvGrpSpPr>
          <p:cNvPr id="4" name="Group 2"/>
          <p:cNvGrpSpPr/>
          <p:nvPr/>
        </p:nvGrpSpPr>
        <p:grpSpPr>
          <a:xfrm>
            <a:off x="389921" y="432566"/>
            <a:ext cx="17508158" cy="9421869"/>
            <a:chOff x="0" y="0"/>
            <a:chExt cx="27711400" cy="14912657"/>
          </a:xfrm>
        </p:grpSpPr>
        <p:sp>
          <p:nvSpPr>
            <p:cNvPr id="5" name="Freeform 3"/>
            <p:cNvSpPr/>
            <p:nvPr/>
          </p:nvSpPr>
          <p:spPr>
            <a:xfrm>
              <a:off x="0" y="0"/>
              <a:ext cx="27711400" cy="14912657"/>
            </a:xfrm>
            <a:custGeom>
              <a:avLst/>
              <a:gdLst/>
              <a:ahLst/>
              <a:cxnLst/>
              <a:rect l="l" t="t" r="r" b="b"/>
              <a:pathLst>
                <a:path w="27711400" h="14912657">
                  <a:moveTo>
                    <a:pt x="0" y="0"/>
                  </a:moveTo>
                  <a:lnTo>
                    <a:pt x="0" y="14912657"/>
                  </a:lnTo>
                  <a:lnTo>
                    <a:pt x="27711400" y="14912657"/>
                  </a:lnTo>
                  <a:lnTo>
                    <a:pt x="27711400" y="0"/>
                  </a:lnTo>
                  <a:lnTo>
                    <a:pt x="0" y="0"/>
                  </a:lnTo>
                  <a:close/>
                  <a:moveTo>
                    <a:pt x="27650439" y="14851697"/>
                  </a:moveTo>
                  <a:lnTo>
                    <a:pt x="59690" y="14851697"/>
                  </a:lnTo>
                  <a:lnTo>
                    <a:pt x="59690" y="59690"/>
                  </a:lnTo>
                  <a:lnTo>
                    <a:pt x="27650439" y="59690"/>
                  </a:lnTo>
                  <a:lnTo>
                    <a:pt x="27650439" y="14851697"/>
                  </a:lnTo>
                  <a:close/>
                </a:path>
              </a:pathLst>
            </a:custGeom>
            <a:solidFill>
              <a:srgbClr val="000000"/>
            </a:solidFill>
          </p:spPr>
        </p:sp>
      </p:grpSp>
      <p:pic>
        <p:nvPicPr>
          <p:cNvPr id="8"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24106">
            <a:off x="12954001" y="-419100"/>
            <a:ext cx="4191000" cy="2160278"/>
          </a:xfrm>
          <a:prstGeom prst="rect">
            <a:avLst/>
          </a:prstGeom>
        </p:spPr>
      </p:pic>
      <p:sp>
        <p:nvSpPr>
          <p:cNvPr id="9" name="文本框 8"/>
          <p:cNvSpPr txBox="1"/>
          <p:nvPr/>
        </p:nvSpPr>
        <p:spPr>
          <a:xfrm rot="624106">
            <a:off x="14170104" y="245102"/>
            <a:ext cx="3138180" cy="584775"/>
          </a:xfrm>
          <a:prstGeom prst="rect">
            <a:avLst/>
          </a:prstGeom>
          <a:noFill/>
        </p:spPr>
        <p:txBody>
          <a:bodyPr wrap="square" rtlCol="0">
            <a:spAutoFit/>
          </a:bodyPr>
          <a:lstStyle/>
          <a:p>
            <a:r>
              <a:rPr lang="en-US" altLang="zh-CN" sz="3200" dirty="0"/>
              <a:t>2021</a:t>
            </a:r>
            <a:r>
              <a:rPr lang="zh-CN" altLang="en-US" sz="3200" dirty="0"/>
              <a:t>全国</a:t>
            </a:r>
            <a:r>
              <a:rPr lang="en-US" altLang="zh-CN" sz="3200" dirty="0">
                <a:latin typeface="Times New Roman" panose="02020603050405020304" pitchFamily="18" charset="0"/>
                <a:cs typeface="Times New Roman" panose="02020603050405020304" pitchFamily="18" charset="0"/>
              </a:rPr>
              <a:t>Ⅰ</a:t>
            </a:r>
            <a:r>
              <a:rPr lang="zh-CN" altLang="en-US" sz="3200" dirty="0">
                <a:latin typeface="Times New Roman" panose="02020603050405020304" pitchFamily="18" charset="0"/>
                <a:cs typeface="Times New Roman" panose="02020603050405020304" pitchFamily="18" charset="0"/>
              </a:rPr>
              <a:t>卷</a:t>
            </a:r>
            <a:r>
              <a:rPr lang="en-US" altLang="zh-CN" sz="3200" dirty="0">
                <a:latin typeface="Times New Roman" panose="02020603050405020304" pitchFamily="18" charset="0"/>
                <a:cs typeface="Times New Roman" panose="02020603050405020304" pitchFamily="18" charset="0"/>
              </a:rPr>
              <a:t>A</a:t>
            </a:r>
            <a:endParaRPr lang="zh-CN" altLang="en-US" sz="3200" dirty="0"/>
          </a:p>
        </p:txBody>
      </p:sp>
      <p:sp>
        <p:nvSpPr>
          <p:cNvPr id="11" name="文本框 10"/>
          <p:cNvSpPr txBox="1"/>
          <p:nvPr/>
        </p:nvSpPr>
        <p:spPr>
          <a:xfrm>
            <a:off x="11192479" y="1413565"/>
            <a:ext cx="6705600" cy="2308324"/>
          </a:xfrm>
          <a:prstGeom prst="rect">
            <a:avLst/>
          </a:prstGeom>
          <a:noFill/>
          <a:ln>
            <a:solidFill>
              <a:schemeClr val="tx1"/>
            </a:solidFill>
          </a:ln>
        </p:spPr>
        <p:txBody>
          <a:bodyPr wrap="square">
            <a:spAutoFit/>
          </a:bodyPr>
          <a:lstStyle/>
          <a:p>
            <a:pPr algn="l">
              <a:tabLst>
                <a:tab pos="1333500" algn="l"/>
                <a:tab pos="2667000" algn="l"/>
                <a:tab pos="4000500" algn="l"/>
              </a:tabLst>
            </a:pPr>
            <a:r>
              <a:rPr lang="en-US" altLang="zh-CN" sz="24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23. What is </a:t>
            </a:r>
            <a:r>
              <a:rPr lang="en-US" altLang="zh-CN" sz="2400" kern="100" dirty="0">
                <a:solidFill>
                  <a:srgbClr val="000000"/>
                </a:solidFill>
                <a:effectLst/>
                <a:highlight>
                  <a:srgbClr val="FFFF00"/>
                </a:highlight>
                <a:latin typeface="Times New Roman" panose="02020603050405020304" pitchFamily="18" charset="0"/>
                <a:ea typeface="宋体" panose="02010600030101010101" pitchFamily="2" charset="-122"/>
                <a:cs typeface="宋体" panose="02010600030101010101" pitchFamily="2" charset="-122"/>
              </a:rPr>
              <a:t>the disadvantage </a:t>
            </a:r>
            <a:r>
              <a:rPr lang="en-US" altLang="zh-CN" sz="24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of </a:t>
            </a:r>
            <a:r>
              <a:rPr lang="en-US" altLang="zh-CN" sz="2400" kern="100" dirty="0">
                <a:solidFill>
                  <a:srgbClr val="FFC000"/>
                </a:solidFill>
                <a:effectLst/>
                <a:latin typeface="Times New Roman" panose="02020603050405020304" pitchFamily="18" charset="0"/>
                <a:ea typeface="宋体" panose="02010600030101010101" pitchFamily="2" charset="-122"/>
                <a:cs typeface="宋体" panose="02010600030101010101" pitchFamily="2" charset="-122"/>
              </a:rPr>
              <a:t>Hotel and Hostel Des Artistes</a:t>
            </a:r>
            <a:r>
              <a:rPr lang="en-US" altLang="zh-CN" sz="24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marL="457200" indent="-457200" algn="l">
              <a:buAutoNum type="alphaUcPeriod"/>
              <a:tabLst>
                <a:tab pos="1333500" algn="l"/>
                <a:tab pos="2667000" algn="l"/>
                <a:tab pos="4000500" algn="l"/>
              </a:tabLst>
            </a:pPr>
            <a:r>
              <a:rPr lang="en-US" altLang="zh-CN" sz="24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It gets noisy at night.	</a:t>
            </a:r>
          </a:p>
          <a:p>
            <a:pPr algn="l">
              <a:tabLst>
                <a:tab pos="1333500" algn="l"/>
                <a:tab pos="2667000" algn="l"/>
                <a:tab pos="4000500" algn="l"/>
              </a:tabLst>
            </a:pPr>
            <a:r>
              <a:rPr lang="en-US" altLang="zh-CN" sz="24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B. Its staff is </a:t>
            </a:r>
            <a:r>
              <a:rPr lang="en-US" altLang="zh-CN" sz="2400" kern="100" dirty="0">
                <a:solidFill>
                  <a:srgbClr val="000000"/>
                </a:solidFill>
                <a:effectLst/>
                <a:highlight>
                  <a:srgbClr val="52B7DF"/>
                </a:highlight>
                <a:latin typeface="Times New Roman" panose="02020603050405020304" pitchFamily="18" charset="0"/>
                <a:ea typeface="宋体" panose="02010600030101010101" pitchFamily="2" charset="-122"/>
                <a:cs typeface="宋体" panose="02010600030101010101" pitchFamily="2" charset="-122"/>
              </a:rPr>
              <a:t>too talkative</a:t>
            </a:r>
            <a:r>
              <a:rPr lang="en-US" altLang="zh-CN" sz="24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a:t>
            </a:r>
            <a:endParaRPr lang="en-US" altLang="zh-CN" sz="2400" kern="100" dirty="0">
              <a:latin typeface="等线" panose="02010600030101010101" pitchFamily="2" charset="-122"/>
              <a:ea typeface="等线" panose="02010600030101010101" pitchFamily="2" charset="-122"/>
              <a:cs typeface="Times New Roman" panose="02020603050405020304" pitchFamily="18" charset="0"/>
            </a:endParaRPr>
          </a:p>
          <a:p>
            <a:pPr algn="l">
              <a:tabLst>
                <a:tab pos="1333500" algn="l"/>
                <a:tab pos="2667000" algn="l"/>
                <a:tab pos="4000500" algn="l"/>
              </a:tabLst>
            </a:pPr>
            <a:r>
              <a:rPr lang="en-US" altLang="zh-CN" sz="24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C. It </a:t>
            </a:r>
            <a:r>
              <a:rPr lang="en-US" altLang="zh-CN" sz="2400" kern="100" dirty="0">
                <a:solidFill>
                  <a:srgbClr val="000000"/>
                </a:solidFill>
                <a:effectLst/>
                <a:highlight>
                  <a:srgbClr val="FFFF00"/>
                </a:highlight>
                <a:latin typeface="Times New Roman" panose="02020603050405020304" pitchFamily="18" charset="0"/>
                <a:ea typeface="宋体" panose="02010600030101010101" pitchFamily="2" charset="-122"/>
                <a:cs typeface="宋体" panose="02010600030101010101" pitchFamily="2" charset="-122"/>
              </a:rPr>
              <a:t>charges for </a:t>
            </a:r>
            <a:r>
              <a:rPr lang="en-US" altLang="zh-CN" sz="24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Wi-Fi.	</a:t>
            </a:r>
            <a:endParaRPr lang="en-US" altLang="zh-CN" sz="2400" kern="100" dirty="0">
              <a:solidFill>
                <a:srgbClr val="000000"/>
              </a:solidFill>
              <a:latin typeface="Times New Roman" panose="02020603050405020304" pitchFamily="18" charset="0"/>
              <a:ea typeface="宋体" panose="02010600030101010101" pitchFamily="2" charset="-122"/>
              <a:cs typeface="宋体" panose="02010600030101010101" pitchFamily="2" charset="-122"/>
            </a:endParaRPr>
          </a:p>
          <a:p>
            <a:pPr algn="l">
              <a:tabLst>
                <a:tab pos="1333500" algn="l"/>
                <a:tab pos="2667000" algn="l"/>
                <a:tab pos="4000500" algn="l"/>
              </a:tabLst>
            </a:pPr>
            <a:r>
              <a:rPr lang="en-US" altLang="zh-CN" sz="24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D. It’s </a:t>
            </a:r>
            <a:r>
              <a:rPr lang="en-US" altLang="zh-CN" sz="2400" kern="100" dirty="0">
                <a:solidFill>
                  <a:srgbClr val="000000"/>
                </a:solidFill>
                <a:effectLst/>
                <a:highlight>
                  <a:srgbClr val="F2C36E"/>
                </a:highlight>
                <a:latin typeface="Times New Roman" panose="02020603050405020304" pitchFamily="18" charset="0"/>
                <a:ea typeface="宋体" panose="02010600030101010101" pitchFamily="2" charset="-122"/>
                <a:cs typeface="宋体" panose="02010600030101010101" pitchFamily="2" charset="-122"/>
              </a:rPr>
              <a:t>inconveniently located</a:t>
            </a:r>
            <a:r>
              <a:rPr lang="en-US" altLang="zh-CN" sz="24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p:txBody>
      </p:sp>
      <p:pic>
        <p:nvPicPr>
          <p:cNvPr id="13" name="图片 12"/>
          <p:cNvPicPr>
            <a:picLocks noChangeAspect="1"/>
          </p:cNvPicPr>
          <p:nvPr/>
        </p:nvPicPr>
        <p:blipFill>
          <a:blip r:embed="rId4"/>
          <a:stretch>
            <a:fillRect/>
          </a:stretch>
        </p:blipFill>
        <p:spPr>
          <a:xfrm>
            <a:off x="14523323" y="2170847"/>
            <a:ext cx="3339266" cy="793760"/>
          </a:xfrm>
          <a:prstGeom prst="rect">
            <a:avLst/>
          </a:prstGeom>
          <a:ln>
            <a:solidFill>
              <a:srgbClr val="FF0000"/>
            </a:solidFill>
          </a:ln>
        </p:spPr>
      </p:pic>
      <p:pic>
        <p:nvPicPr>
          <p:cNvPr id="18"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2423413" y="4886187"/>
            <a:ext cx="4939089" cy="4891059"/>
          </a:xfrm>
          <a:prstGeom prst="rect">
            <a:avLst/>
          </a:prstGeom>
        </p:spPr>
      </p:pic>
      <p:pic>
        <p:nvPicPr>
          <p:cNvPr id="2" name="Picture 2"/>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19127" r="18484"/>
          <a:stretch>
            <a:fillRect/>
          </a:stretch>
        </p:blipFill>
        <p:spPr>
          <a:xfrm>
            <a:off x="-12014913" y="3575911"/>
            <a:ext cx="22163102" cy="7066192"/>
          </a:xfrm>
          <a:prstGeom prst="rect">
            <a:avLst/>
          </a:prstGeom>
        </p:spPr>
      </p:pic>
      <p:sp>
        <p:nvSpPr>
          <p:cNvPr id="6" name="文本框 5"/>
          <p:cNvSpPr txBox="1"/>
          <p:nvPr/>
        </p:nvSpPr>
        <p:spPr>
          <a:xfrm>
            <a:off x="2895600" y="5649126"/>
            <a:ext cx="6968024" cy="2224070"/>
          </a:xfrm>
          <a:prstGeom prst="rect">
            <a:avLst/>
          </a:prstGeom>
          <a:noFill/>
        </p:spPr>
        <p:txBody>
          <a:bodyPr wrap="square">
            <a:spAutoFit/>
          </a:bodyPr>
          <a:lstStyle/>
          <a:p>
            <a:pPr marL="457200" indent="-457200">
              <a:lnSpc>
                <a:spcPct val="150000"/>
              </a:lnSpc>
              <a:buFont typeface="Wingdings" panose="05000000000000000000" pitchFamily="2" charset="2"/>
              <a:buChar char="u"/>
            </a:pPr>
            <a:r>
              <a:rPr lang="zh-CN" altLang="en-US" sz="3200" dirty="0"/>
              <a:t>获取信息：发现关键信息</a:t>
            </a:r>
            <a:endParaRPr lang="en-US" altLang="zh-CN" sz="3200" dirty="0"/>
          </a:p>
          <a:p>
            <a:pPr marL="457200" indent="-457200">
              <a:lnSpc>
                <a:spcPct val="150000"/>
              </a:lnSpc>
              <a:buFont typeface="Wingdings" panose="05000000000000000000" pitchFamily="2" charset="2"/>
              <a:buChar char="u"/>
            </a:pPr>
            <a:r>
              <a:rPr lang="zh-CN" altLang="en-US" sz="3200" dirty="0"/>
              <a:t>分析信息：分析和归纳整合信息</a:t>
            </a:r>
            <a:endParaRPr lang="en-US" altLang="zh-CN" sz="3200" dirty="0"/>
          </a:p>
          <a:p>
            <a:pPr marL="457200" indent="-457200">
              <a:lnSpc>
                <a:spcPct val="150000"/>
              </a:lnSpc>
              <a:buFont typeface="Wingdings" panose="05000000000000000000" pitchFamily="2" charset="2"/>
              <a:buChar char="u"/>
            </a:pPr>
            <a:r>
              <a:rPr lang="zh-CN" altLang="en-US" sz="3200" dirty="0"/>
              <a:t>评价信息：做到一些简单的推理</a:t>
            </a:r>
          </a:p>
        </p:txBody>
      </p:sp>
      <p:sp>
        <p:nvSpPr>
          <p:cNvPr id="7" name="流程图: 过程 6"/>
          <p:cNvSpPr/>
          <p:nvPr/>
        </p:nvSpPr>
        <p:spPr>
          <a:xfrm flipH="1">
            <a:off x="1413736" y="5991010"/>
            <a:ext cx="686649" cy="2235994"/>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solidFill>
                  <a:schemeClr val="tx1"/>
                </a:solidFill>
              </a:rPr>
              <a:t>A</a:t>
            </a:r>
          </a:p>
          <a:p>
            <a:pPr algn="ctr"/>
            <a:r>
              <a:rPr lang="zh-CN" altLang="en-US" sz="4000" b="1" dirty="0">
                <a:solidFill>
                  <a:schemeClr val="tx1"/>
                </a:solidFill>
              </a:rPr>
              <a:t>篇</a:t>
            </a:r>
            <a:endParaRPr lang="en-US" altLang="zh-CN" sz="4000" b="1" dirty="0">
              <a:solidFill>
                <a:schemeClr val="tx1"/>
              </a:solidFill>
            </a:endParaRPr>
          </a:p>
          <a:p>
            <a:pPr algn="ctr"/>
            <a:r>
              <a:rPr lang="zh-CN" altLang="en-US" sz="4000" b="1" dirty="0">
                <a:solidFill>
                  <a:schemeClr val="tx1"/>
                </a:solidFill>
              </a:rPr>
              <a:t>考</a:t>
            </a:r>
            <a:endParaRPr lang="en-US" altLang="zh-CN" sz="4000" b="1" dirty="0">
              <a:solidFill>
                <a:schemeClr val="tx1"/>
              </a:solidFill>
            </a:endParaRPr>
          </a:p>
          <a:p>
            <a:pPr algn="ctr"/>
            <a:r>
              <a:rPr lang="zh-CN" altLang="en-US" sz="4000" b="1" dirty="0">
                <a:solidFill>
                  <a:schemeClr val="tx1"/>
                </a:solidFill>
              </a:rPr>
              <a:t>察</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ppt_x</p:attrName>
                                        </p:attrNameLst>
                                      </p:cBhvr>
                                      <p:tavLst>
                                        <p:tav tm="0">
                                          <p:val>
                                            <p:strVal val="#ppt_x-#ppt_w/2"/>
                                          </p:val>
                                        </p:tav>
                                        <p:tav tm="100000">
                                          <p:val>
                                            <p:strVal val="#ppt_x"/>
                                          </p:val>
                                        </p:tav>
                                      </p:tavLst>
                                    </p:anim>
                                    <p:anim calcmode="lin" valueType="num">
                                      <p:cBhvr>
                                        <p:cTn id="13" dur="500" fill="hold"/>
                                        <p:tgtEl>
                                          <p:spTgt spid="2"/>
                                        </p:tgtEl>
                                        <p:attrNameLst>
                                          <p:attrName>ppt_y</p:attrName>
                                        </p:attrNameLst>
                                      </p:cBhvr>
                                      <p:tavLst>
                                        <p:tav tm="0">
                                          <p:val>
                                            <p:strVal val="#ppt_y"/>
                                          </p:val>
                                        </p:tav>
                                        <p:tav tm="100000">
                                          <p:val>
                                            <p:strVal val="#ppt_y"/>
                                          </p:val>
                                        </p:tav>
                                      </p:tavLst>
                                    </p:anim>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strVal val="#ppt_h"/>
                                          </p:val>
                                        </p:tav>
                                        <p:tav tm="100000">
                                          <p:val>
                                            <p:strVal val="#ppt_h"/>
                                          </p:val>
                                        </p:tav>
                                      </p:tavLst>
                                    </p:anim>
                                  </p:childTnLst>
                                </p:cTn>
                              </p:par>
                              <p:par>
                                <p:cTn id="16" presetID="22" presetClass="entr" presetSubtype="8"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8"/>
          <p:cNvGrpSpPr/>
          <p:nvPr/>
        </p:nvGrpSpPr>
        <p:grpSpPr>
          <a:xfrm rot="-5400000">
            <a:off x="10985472" y="-166674"/>
            <a:ext cx="737936" cy="2954469"/>
            <a:chOff x="0" y="0"/>
            <a:chExt cx="736600" cy="2949121"/>
          </a:xfrm>
        </p:grpSpPr>
        <p:sp>
          <p:nvSpPr>
            <p:cNvPr id="12" name="Freeform 9"/>
            <p:cNvSpPr/>
            <p:nvPr/>
          </p:nvSpPr>
          <p:spPr>
            <a:xfrm>
              <a:off x="0" y="0"/>
              <a:ext cx="736600" cy="2949121"/>
            </a:xfrm>
            <a:custGeom>
              <a:avLst/>
              <a:gdLst/>
              <a:ahLst/>
              <a:cxnLst/>
              <a:rect l="l" t="t" r="r" b="b"/>
              <a:pathLst>
                <a:path w="736600" h="2949121">
                  <a:moveTo>
                    <a:pt x="736600" y="0"/>
                  </a:moveTo>
                  <a:lnTo>
                    <a:pt x="736600" y="2949121"/>
                  </a:lnTo>
                  <a:lnTo>
                    <a:pt x="368300" y="2822121"/>
                  </a:lnTo>
                  <a:lnTo>
                    <a:pt x="0" y="2949121"/>
                  </a:lnTo>
                  <a:lnTo>
                    <a:pt x="0" y="0"/>
                  </a:lnTo>
                  <a:lnTo>
                    <a:pt x="736600" y="0"/>
                  </a:lnTo>
                  <a:close/>
                </a:path>
              </a:pathLst>
            </a:custGeom>
            <a:solidFill>
              <a:srgbClr val="FFE27A"/>
            </a:solidFill>
          </p:spPr>
        </p:sp>
        <p:sp>
          <p:nvSpPr>
            <p:cNvPr id="13" name="TextBox 10"/>
            <p:cNvSpPr txBox="1"/>
            <p:nvPr/>
          </p:nvSpPr>
          <p:spPr>
            <a:xfrm>
              <a:off x="0" y="-38100"/>
              <a:ext cx="736600" cy="723900"/>
            </a:xfrm>
            <a:prstGeom prst="rect">
              <a:avLst/>
            </a:prstGeom>
          </p:spPr>
          <p:txBody>
            <a:bodyPr lIns="50800" tIns="50800" rIns="50800" bIns="50800" rtlCol="0" anchor="ctr"/>
            <a:lstStyle/>
            <a:p>
              <a:pPr marL="0" marR="0" lvl="0" indent="0" algn="ctr" defTabSz="914400" rtl="0" eaLnBrk="1" fontAlgn="auto" latinLnBrk="0" hangingPunct="1">
                <a:lnSpc>
                  <a:spcPts val="294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4" name="TextBox 18"/>
          <p:cNvSpPr txBox="1"/>
          <p:nvPr/>
        </p:nvSpPr>
        <p:spPr>
          <a:xfrm>
            <a:off x="9781939" y="1070352"/>
            <a:ext cx="2951401" cy="552202"/>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ct val="0"/>
              </a:spcBef>
              <a:spcAft>
                <a:spcPts val="0"/>
              </a:spcAft>
              <a:buClrTx/>
              <a:buSzTx/>
              <a:buFontTx/>
              <a:buNone/>
              <a:defRPr/>
            </a:pPr>
            <a:r>
              <a:rPr kumimoji="0" lang="zh-CN" altLang="en-US" sz="3600" b="1" i="0" u="none" strike="noStrike" kern="1200" cap="none" spc="0" normalizeH="0" baseline="0" noProof="0" dirty="0">
                <a:ln>
                  <a:noFill/>
                </a:ln>
                <a:solidFill>
                  <a:srgbClr val="000000"/>
                </a:solidFill>
                <a:effectLst/>
                <a:uLnTx/>
                <a:uFillTx/>
                <a:latin typeface="Calibri" panose="020F0502020204030204"/>
                <a:ea typeface="思源黑体-粗体"/>
                <a:cs typeface="+mn-cs"/>
              </a:rPr>
              <a:t>备考建议</a:t>
            </a:r>
            <a:endParaRPr kumimoji="0" lang="en-US" sz="3600" b="1" i="0" u="none" strike="noStrike" kern="1200" cap="none" spc="0" normalizeH="0" baseline="0" noProof="0" dirty="0">
              <a:ln>
                <a:noFill/>
              </a:ln>
              <a:solidFill>
                <a:srgbClr val="000000"/>
              </a:solidFill>
              <a:effectLst/>
              <a:uLnTx/>
              <a:uFillTx/>
              <a:latin typeface="Calibri" panose="020F0502020204030204"/>
              <a:ea typeface="思源黑体-粗体"/>
              <a:cs typeface="+mn-cs"/>
            </a:endParaRPr>
          </a:p>
        </p:txBody>
      </p:sp>
      <p:grpSp>
        <p:nvGrpSpPr>
          <p:cNvPr id="2" name="Group 2"/>
          <p:cNvGrpSpPr/>
          <p:nvPr/>
        </p:nvGrpSpPr>
        <p:grpSpPr>
          <a:xfrm>
            <a:off x="389921" y="432566"/>
            <a:ext cx="17508158" cy="9421869"/>
            <a:chOff x="0" y="0"/>
            <a:chExt cx="27711400" cy="14912657"/>
          </a:xfrm>
        </p:grpSpPr>
        <p:sp>
          <p:nvSpPr>
            <p:cNvPr id="3" name="Freeform 3"/>
            <p:cNvSpPr/>
            <p:nvPr/>
          </p:nvSpPr>
          <p:spPr>
            <a:xfrm>
              <a:off x="0" y="0"/>
              <a:ext cx="27711400" cy="14912657"/>
            </a:xfrm>
            <a:custGeom>
              <a:avLst/>
              <a:gdLst/>
              <a:ahLst/>
              <a:cxnLst/>
              <a:rect l="l" t="t" r="r" b="b"/>
              <a:pathLst>
                <a:path w="27711400" h="14912657">
                  <a:moveTo>
                    <a:pt x="0" y="0"/>
                  </a:moveTo>
                  <a:lnTo>
                    <a:pt x="0" y="14912657"/>
                  </a:lnTo>
                  <a:lnTo>
                    <a:pt x="27711400" y="14912657"/>
                  </a:lnTo>
                  <a:lnTo>
                    <a:pt x="27711400" y="0"/>
                  </a:lnTo>
                  <a:lnTo>
                    <a:pt x="0" y="0"/>
                  </a:lnTo>
                  <a:close/>
                  <a:moveTo>
                    <a:pt x="27650439" y="14851697"/>
                  </a:moveTo>
                  <a:lnTo>
                    <a:pt x="59690" y="14851697"/>
                  </a:lnTo>
                  <a:lnTo>
                    <a:pt x="59690" y="59690"/>
                  </a:lnTo>
                  <a:lnTo>
                    <a:pt x="27650439" y="59690"/>
                  </a:lnTo>
                  <a:lnTo>
                    <a:pt x="27650439" y="14851697"/>
                  </a:lnTo>
                  <a:close/>
                </a:path>
              </a:pathLst>
            </a:custGeom>
            <a:solidFill>
              <a:srgbClr val="005044"/>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60389" y="917987"/>
            <a:ext cx="9814425" cy="9369013"/>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8776784" y="495300"/>
            <a:ext cx="1650677" cy="1709741"/>
          </a:xfrm>
          <a:prstGeom prst="rect">
            <a:avLst/>
          </a:prstGeom>
        </p:spPr>
      </p:pic>
      <p:pic>
        <p:nvPicPr>
          <p:cNvPr id="7" name="Pictur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rot="-2014840">
            <a:off x="16380499" y="5466914"/>
            <a:ext cx="825339" cy="854871"/>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rot="391596">
            <a:off x="15205209" y="7814082"/>
            <a:ext cx="412669" cy="427435"/>
          </a:xfrm>
          <a:prstGeom prst="rect">
            <a:avLst/>
          </a:prstGeom>
        </p:spPr>
      </p:pic>
      <p:grpSp>
        <p:nvGrpSpPr>
          <p:cNvPr id="16" name="组合 15"/>
          <p:cNvGrpSpPr/>
          <p:nvPr/>
        </p:nvGrpSpPr>
        <p:grpSpPr>
          <a:xfrm>
            <a:off x="7980382" y="2608374"/>
            <a:ext cx="8450019" cy="710701"/>
            <a:chOff x="1676401" y="4954180"/>
            <a:chExt cx="8450019" cy="710701"/>
          </a:xfrm>
        </p:grpSpPr>
        <p:sp>
          <p:nvSpPr>
            <p:cNvPr id="17" name="Freeform 9"/>
            <p:cNvSpPr/>
            <p:nvPr/>
          </p:nvSpPr>
          <p:spPr>
            <a:xfrm rot="16200000">
              <a:off x="5546060" y="1084521"/>
              <a:ext cx="710701" cy="8450019"/>
            </a:xfrm>
            <a:custGeom>
              <a:avLst/>
              <a:gdLst/>
              <a:ahLst/>
              <a:cxnLst/>
              <a:rect l="l" t="t" r="r" b="b"/>
              <a:pathLst>
                <a:path w="736600" h="2949121">
                  <a:moveTo>
                    <a:pt x="736600" y="0"/>
                  </a:moveTo>
                  <a:lnTo>
                    <a:pt x="736600" y="2949121"/>
                  </a:lnTo>
                  <a:lnTo>
                    <a:pt x="368300" y="2822121"/>
                  </a:lnTo>
                  <a:lnTo>
                    <a:pt x="0" y="2949121"/>
                  </a:lnTo>
                  <a:lnTo>
                    <a:pt x="0" y="0"/>
                  </a:lnTo>
                  <a:lnTo>
                    <a:pt x="736600" y="0"/>
                  </a:lnTo>
                  <a:close/>
                </a:path>
              </a:pathLst>
            </a:custGeom>
            <a:solidFill>
              <a:srgbClr val="7ADBCA"/>
            </a:solidFill>
          </p:spPr>
        </p:sp>
        <p:sp>
          <p:nvSpPr>
            <p:cNvPr id="18" name="文本框 17"/>
            <p:cNvSpPr txBox="1"/>
            <p:nvPr/>
          </p:nvSpPr>
          <p:spPr>
            <a:xfrm>
              <a:off x="1827754" y="5003869"/>
              <a:ext cx="807824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把握语篇、明确类别：文本结构、功能类型</a:t>
              </a:r>
              <a:endParaRPr kumimoji="0" lang="zh-CN" altLang="en-US" sz="3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grpSp>
      <p:grpSp>
        <p:nvGrpSpPr>
          <p:cNvPr id="20" name="组合 19"/>
          <p:cNvGrpSpPr/>
          <p:nvPr/>
        </p:nvGrpSpPr>
        <p:grpSpPr>
          <a:xfrm>
            <a:off x="7972632" y="3783647"/>
            <a:ext cx="8450019" cy="710701"/>
            <a:chOff x="1676401" y="4954180"/>
            <a:chExt cx="8450019" cy="710701"/>
          </a:xfrm>
        </p:grpSpPr>
        <p:sp>
          <p:nvSpPr>
            <p:cNvPr id="21" name="Freeform 9"/>
            <p:cNvSpPr/>
            <p:nvPr/>
          </p:nvSpPr>
          <p:spPr>
            <a:xfrm rot="16200000">
              <a:off x="5546060" y="1084521"/>
              <a:ext cx="710701" cy="8450019"/>
            </a:xfrm>
            <a:custGeom>
              <a:avLst/>
              <a:gdLst/>
              <a:ahLst/>
              <a:cxnLst/>
              <a:rect l="l" t="t" r="r" b="b"/>
              <a:pathLst>
                <a:path w="736600" h="2949121">
                  <a:moveTo>
                    <a:pt x="736600" y="0"/>
                  </a:moveTo>
                  <a:lnTo>
                    <a:pt x="736600" y="2949121"/>
                  </a:lnTo>
                  <a:lnTo>
                    <a:pt x="368300" y="2822121"/>
                  </a:lnTo>
                  <a:lnTo>
                    <a:pt x="0" y="2949121"/>
                  </a:lnTo>
                  <a:lnTo>
                    <a:pt x="0" y="0"/>
                  </a:lnTo>
                  <a:lnTo>
                    <a:pt x="736600" y="0"/>
                  </a:lnTo>
                  <a:close/>
                </a:path>
              </a:pathLst>
            </a:custGeom>
            <a:solidFill>
              <a:srgbClr val="7ADBCA"/>
            </a:solidFill>
          </p:spPr>
        </p:sp>
        <p:sp>
          <p:nvSpPr>
            <p:cNvPr id="22" name="文本框 21"/>
            <p:cNvSpPr txBox="1"/>
            <p:nvPr/>
          </p:nvSpPr>
          <p:spPr>
            <a:xfrm>
              <a:off x="1780736" y="5017142"/>
              <a:ext cx="777344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分析题干、定位信息：划出相关信息</a:t>
              </a:r>
              <a:endParaRPr kumimoji="0" lang="zh-CN" altLang="en-US" sz="3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grpSp>
      <p:grpSp>
        <p:nvGrpSpPr>
          <p:cNvPr id="24" name="组合 23"/>
          <p:cNvGrpSpPr/>
          <p:nvPr/>
        </p:nvGrpSpPr>
        <p:grpSpPr>
          <a:xfrm>
            <a:off x="7972631" y="5027540"/>
            <a:ext cx="8450019" cy="710701"/>
            <a:chOff x="1676401" y="4954180"/>
            <a:chExt cx="8450019" cy="710701"/>
          </a:xfrm>
        </p:grpSpPr>
        <p:sp>
          <p:nvSpPr>
            <p:cNvPr id="25" name="Freeform 9"/>
            <p:cNvSpPr/>
            <p:nvPr/>
          </p:nvSpPr>
          <p:spPr>
            <a:xfrm rot="16200000">
              <a:off x="5546060" y="1084521"/>
              <a:ext cx="710701" cy="8450019"/>
            </a:xfrm>
            <a:custGeom>
              <a:avLst/>
              <a:gdLst/>
              <a:ahLst/>
              <a:cxnLst/>
              <a:rect l="l" t="t" r="r" b="b"/>
              <a:pathLst>
                <a:path w="736600" h="2949121">
                  <a:moveTo>
                    <a:pt x="736600" y="0"/>
                  </a:moveTo>
                  <a:lnTo>
                    <a:pt x="736600" y="2949121"/>
                  </a:lnTo>
                  <a:lnTo>
                    <a:pt x="368300" y="2822121"/>
                  </a:lnTo>
                  <a:lnTo>
                    <a:pt x="0" y="2949121"/>
                  </a:lnTo>
                  <a:lnTo>
                    <a:pt x="0" y="0"/>
                  </a:lnTo>
                  <a:lnTo>
                    <a:pt x="736600" y="0"/>
                  </a:lnTo>
                  <a:close/>
                </a:path>
              </a:pathLst>
            </a:custGeom>
            <a:solidFill>
              <a:srgbClr val="7ADBCA"/>
            </a:solidFill>
          </p:spPr>
        </p:sp>
        <p:sp>
          <p:nvSpPr>
            <p:cNvPr id="26" name="文本框 25"/>
            <p:cNvSpPr txBox="1"/>
            <p:nvPr/>
          </p:nvSpPr>
          <p:spPr>
            <a:xfrm>
              <a:off x="1827754" y="5003869"/>
              <a:ext cx="777344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读懂语言、细致比对、做出判断</a:t>
              </a:r>
              <a:endParaRPr kumimoji="0" lang="zh-CN" altLang="en-US" sz="3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grpSp>
      <p:grpSp>
        <p:nvGrpSpPr>
          <p:cNvPr id="28" name="组合 27"/>
          <p:cNvGrpSpPr/>
          <p:nvPr/>
        </p:nvGrpSpPr>
        <p:grpSpPr>
          <a:xfrm>
            <a:off x="7972632" y="6230595"/>
            <a:ext cx="9814425" cy="3108542"/>
            <a:chOff x="1668651" y="4917727"/>
            <a:chExt cx="9814425" cy="1278348"/>
          </a:xfrm>
          <a:solidFill>
            <a:srgbClr val="FE9C85"/>
          </a:solidFill>
        </p:grpSpPr>
        <p:sp>
          <p:nvSpPr>
            <p:cNvPr id="29" name="Freeform 9"/>
            <p:cNvSpPr/>
            <p:nvPr/>
          </p:nvSpPr>
          <p:spPr>
            <a:xfrm rot="16200000">
              <a:off x="5546060" y="1084521"/>
              <a:ext cx="710701" cy="8450019"/>
            </a:xfrm>
            <a:custGeom>
              <a:avLst/>
              <a:gdLst/>
              <a:ahLst/>
              <a:cxnLst/>
              <a:rect l="l" t="t" r="r" b="b"/>
              <a:pathLst>
                <a:path w="736600" h="2949121">
                  <a:moveTo>
                    <a:pt x="736600" y="0"/>
                  </a:moveTo>
                  <a:lnTo>
                    <a:pt x="736600" y="2949121"/>
                  </a:lnTo>
                  <a:lnTo>
                    <a:pt x="368300" y="2822121"/>
                  </a:lnTo>
                  <a:lnTo>
                    <a:pt x="0" y="2949121"/>
                  </a:lnTo>
                  <a:lnTo>
                    <a:pt x="0" y="0"/>
                  </a:lnTo>
                  <a:lnTo>
                    <a:pt x="736600" y="0"/>
                  </a:lnTo>
                  <a:close/>
                </a:path>
              </a:pathLst>
            </a:custGeom>
            <a:grpFill/>
          </p:spPr>
        </p:sp>
        <p:sp>
          <p:nvSpPr>
            <p:cNvPr id="30" name="文本框 29"/>
            <p:cNvSpPr txBox="1"/>
            <p:nvPr/>
          </p:nvSpPr>
          <p:spPr>
            <a:xfrm>
              <a:off x="1668651" y="4917727"/>
              <a:ext cx="9814425" cy="1278348"/>
            </a:xfrm>
            <a:prstGeom prst="rect">
              <a:avLst/>
            </a:prstGeom>
            <a:grp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28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把相似文本进行关联阅读，在横向阅读中发现并掌握其表达特征和规律，丰富相应的思维图式。</a:t>
              </a:r>
              <a:endParaRPr kumimoji="0" lang="en-US" altLang="zh-CN" sz="28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28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掌握表单类文本的表达特点与快速地提取关键信息的方法与策略</a:t>
              </a:r>
              <a:r>
                <a:rPr kumimoji="0" lang="en-US" altLang="zh-CN" sz="2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a:t>
              </a:r>
              <a:r>
                <a:rPr kumimoji="0" lang="en-US" altLang="zh-CN" sz="2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rPr>
                <a:t>①</a:t>
              </a:r>
              <a:r>
                <a:rPr kumimoji="0" lang="zh-CN" altLang="en-US" sz="2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多练不同结构类型题如产品介绍、图表类等。                 </a:t>
              </a:r>
              <a:endParaRPr kumimoji="0" lang="en-US" altLang="zh-CN" sz="2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R="0" lvl="0" algn="l" defTabSz="914400" rtl="0" eaLnBrk="1" fontAlgn="auto" latinLnBrk="0" hangingPunct="1">
                <a:lnSpc>
                  <a:spcPct val="100000"/>
                </a:lnSpc>
                <a:spcBef>
                  <a:spcPts val="0"/>
                </a:spcBef>
                <a:spcAft>
                  <a:spcPts val="0"/>
                </a:spcAft>
                <a:buClrTx/>
                <a:buSzTx/>
                <a:defRPr/>
              </a:pPr>
              <a:r>
                <a:rPr lang="en-US" altLang="zh-CN" sz="2800" dirty="0">
                  <a:solidFill>
                    <a:prstClr val="black"/>
                  </a:solidFill>
                  <a:latin typeface="Calibri" panose="020F0502020204030204"/>
                  <a:ea typeface="宋体" panose="02010600030101010101" pitchFamily="2" charset="-122"/>
                </a:rPr>
                <a:t>                    </a:t>
              </a:r>
              <a:r>
                <a:rPr kumimoji="0" lang="zh-CN" altLang="en-US" sz="2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rPr>
                <a:t>②</a:t>
              </a:r>
              <a:r>
                <a:rPr kumimoji="0" lang="zh-CN" altLang="en-US" sz="2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复盘试卷题干选项中的同义词、词块、句转换</a:t>
              </a:r>
              <a:endParaRPr kumimoji="0" lang="en-US" altLang="zh-CN" sz="2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R="0" lvl="0" algn="l" defTabSz="914400" rtl="0" eaLnBrk="1" fontAlgn="auto" latinLnBrk="0" hangingPunct="1">
                <a:lnSpc>
                  <a:spcPct val="100000"/>
                </a:lnSpc>
                <a:spcBef>
                  <a:spcPts val="0"/>
                </a:spcBef>
                <a:spcAft>
                  <a:spcPts val="0"/>
                </a:spcAft>
                <a:buClrTx/>
                <a:buSzTx/>
                <a:defRPr/>
              </a:pPr>
              <a:r>
                <a:rPr lang="en-US" altLang="zh-CN" sz="2800" dirty="0">
                  <a:solidFill>
                    <a:prstClr val="black"/>
                  </a:solidFill>
                  <a:latin typeface="Calibri" panose="020F0502020204030204"/>
                  <a:ea typeface="宋体" panose="02010600030101010101" pitchFamily="2" charset="-122"/>
                </a:rPr>
                <a:t>                    </a:t>
              </a:r>
              <a:r>
                <a:rPr kumimoji="0" lang="zh-CN" altLang="en-US" sz="2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rPr>
                <a:t>③</a:t>
              </a:r>
              <a:r>
                <a:rPr kumimoji="0" lang="zh-CN" altLang="en-US" sz="2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关注碎片信息分布整合</a:t>
              </a:r>
              <a:r>
                <a:rPr lang="zh-CN" altLang="en-US" sz="2800" dirty="0">
                  <a:solidFill>
                    <a:prstClr val="black"/>
                  </a:solidFill>
                  <a:latin typeface="Calibri" panose="020F0502020204030204"/>
                  <a:ea typeface="宋体" panose="02010600030101010101" pitchFamily="2" charset="-122"/>
                </a:rPr>
                <a:t>信息与集中段落</a:t>
              </a:r>
              <a:r>
                <a:rPr kumimoji="0" lang="zh-CN" altLang="en-US" sz="2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易错选项  </a:t>
              </a:r>
              <a:endParaRPr kumimoji="0" lang="en-US" altLang="zh-CN" sz="2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R="0" lvl="0" algn="l" defTabSz="914400" rtl="0" eaLnBrk="1" fontAlgn="auto" latinLnBrk="0" hangingPunct="1">
                <a:lnSpc>
                  <a:spcPct val="100000"/>
                </a:lnSpc>
                <a:spcBef>
                  <a:spcPts val="0"/>
                </a:spcBef>
                <a:spcAft>
                  <a:spcPts val="0"/>
                </a:spcAft>
                <a:buClrTx/>
                <a:buSzTx/>
                <a:defRPr/>
              </a:pPr>
              <a:r>
                <a:rPr lang="en-US" altLang="zh-CN" sz="2800" dirty="0">
                  <a:solidFill>
                    <a:prstClr val="black"/>
                  </a:solidFill>
                  <a:latin typeface="Calibri" panose="020F0502020204030204"/>
                  <a:ea typeface="宋体" panose="02010600030101010101" pitchFamily="2" charset="-122"/>
                </a:rPr>
                <a:t>                    </a:t>
              </a:r>
              <a:r>
                <a:rPr kumimoji="0" lang="zh-CN" altLang="en-US" sz="2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设置特点</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1000"/>
                                        <p:tgtEl>
                                          <p:spTgt spid="28"/>
                                        </p:tgtEl>
                                      </p:cBhvr>
                                    </p:animEffect>
                                    <p:anim calcmode="lin" valueType="num">
                                      <p:cBhvr>
                                        <p:cTn id="29" dur="1000" fill="hold"/>
                                        <p:tgtEl>
                                          <p:spTgt spid="28"/>
                                        </p:tgtEl>
                                        <p:attrNameLst>
                                          <p:attrName>ppt_x</p:attrName>
                                        </p:attrNameLst>
                                      </p:cBhvr>
                                      <p:tavLst>
                                        <p:tav tm="0">
                                          <p:val>
                                            <p:strVal val="#ppt_x"/>
                                          </p:val>
                                        </p:tav>
                                        <p:tav tm="100000">
                                          <p:val>
                                            <p:strVal val="#ppt_x"/>
                                          </p:val>
                                        </p:tav>
                                      </p:tavLst>
                                    </p:anim>
                                    <p:anim calcmode="lin" valueType="num">
                                      <p:cBhvr>
                                        <p:cTn id="3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914400" y="4457700"/>
          <a:ext cx="7010400" cy="2062100"/>
        </p:xfrm>
        <a:graphic>
          <a:graphicData uri="http://schemas.openxmlformats.org/drawingml/2006/table">
            <a:tbl>
              <a:tblPr firstRow="1" firstCol="1" bandRow="1"/>
              <a:tblGrid>
                <a:gridCol w="35052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tblGrid>
              <a:tr h="881650">
                <a:tc>
                  <a:txBody>
                    <a:bodyPr/>
                    <a:lstStyle/>
                    <a:p>
                      <a:pPr marL="76200" marR="76200" algn="just" latinLnBrk="1">
                        <a:lnSpc>
                          <a:spcPts val="1800"/>
                        </a:lnSpc>
                        <a:spcAft>
                          <a:spcPts val="0"/>
                        </a:spcAft>
                      </a:pPr>
                      <a:r>
                        <a:rPr lang="en-US" sz="2000" i="1" kern="0" spc="40" dirty="0">
                          <a:solidFill>
                            <a:srgbClr val="000000"/>
                          </a:solidFill>
                          <a:effectLst/>
                          <a:latin typeface="Times New Roman" panose="02020603050405020304" pitchFamily="18" charset="0"/>
                          <a:ea typeface="Microsoft YaHei UI" panose="020B0503020204020204" pitchFamily="34" charset="-122"/>
                          <a:cs typeface="Times New Roman" panose="02020603050405020304" pitchFamily="18" charset="0"/>
                        </a:rPr>
                        <a:t>An Introduction to Raeburn</a:t>
                      </a:r>
                      <a:endParaRPr lang="zh-CN" sz="20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marL="76200" marR="76200" algn="just" latinLnBrk="1">
                        <a:lnSpc>
                          <a:spcPts val="1800"/>
                        </a:lnSpc>
                        <a:spcAft>
                          <a:spcPts val="0"/>
                        </a:spcAft>
                      </a:pPr>
                      <a:r>
                        <a:rPr lang="en-US" sz="2000" kern="0" spc="40" dirty="0">
                          <a:solidFill>
                            <a:srgbClr val="000000"/>
                          </a:solidFill>
                          <a:effectLst/>
                          <a:latin typeface="Times New Roman" panose="02020603050405020304" pitchFamily="18" charset="0"/>
                          <a:ea typeface="Microsoft YaHei UI" panose="020B0503020204020204" pitchFamily="34" charset="-122"/>
                          <a:cs typeface="Times New Roman" panose="02020603050405020304" pitchFamily="18" charset="0"/>
                        </a:rPr>
                        <a:t>Sunday 26 Oct., 15.00</a:t>
                      </a:r>
                      <a:endParaRPr lang="zh-CN" sz="20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marL="76200" marR="76200" algn="just" latinLnBrk="1">
                        <a:lnSpc>
                          <a:spcPts val="1800"/>
                        </a:lnSpc>
                        <a:spcAft>
                          <a:spcPts val="0"/>
                        </a:spcAft>
                      </a:pPr>
                      <a:r>
                        <a:rPr lang="en-US" sz="2000" kern="0" spc="40" dirty="0">
                          <a:solidFill>
                            <a:srgbClr val="000000"/>
                          </a:solidFill>
                          <a:effectLst/>
                          <a:latin typeface="Times New Roman" panose="02020603050405020304" pitchFamily="18" charset="0"/>
                          <a:ea typeface="Microsoft YaHei UI" panose="020B0503020204020204" pitchFamily="34" charset="-122"/>
                          <a:cs typeface="Times New Roman" panose="02020603050405020304" pitchFamily="18" charset="0"/>
                        </a:rPr>
                        <a:t>DUNCAN THOMSON</a:t>
                      </a:r>
                      <a:endParaRPr lang="zh-CN" sz="20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6200" marR="76200" algn="just" latinLnBrk="1">
                        <a:lnSpc>
                          <a:spcPts val="1800"/>
                        </a:lnSpc>
                        <a:spcAft>
                          <a:spcPts val="0"/>
                        </a:spcAft>
                      </a:pPr>
                      <a:r>
                        <a:rPr lang="en-US" sz="2000" i="1" kern="0" spc="40" dirty="0">
                          <a:solidFill>
                            <a:srgbClr val="000000"/>
                          </a:solidFill>
                          <a:effectLst/>
                          <a:latin typeface="Times New Roman" panose="02020603050405020304" pitchFamily="18" charset="0"/>
                          <a:ea typeface="Microsoft YaHei UI" panose="020B0503020204020204" pitchFamily="34" charset="-122"/>
                          <a:cs typeface="Times New Roman" panose="02020603050405020304" pitchFamily="18" charset="0"/>
                        </a:rPr>
                        <a:t>Raeburn's English Contemporaries</a:t>
                      </a:r>
                      <a:endParaRPr lang="zh-CN" sz="20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marL="76200" marR="76200" algn="just" latinLnBrk="1">
                        <a:lnSpc>
                          <a:spcPts val="1800"/>
                        </a:lnSpc>
                        <a:spcAft>
                          <a:spcPts val="0"/>
                        </a:spcAft>
                      </a:pPr>
                      <a:r>
                        <a:rPr lang="en-US" sz="2000" kern="0" spc="40" dirty="0">
                          <a:solidFill>
                            <a:srgbClr val="000000"/>
                          </a:solidFill>
                          <a:effectLst/>
                          <a:latin typeface="Times New Roman" panose="02020603050405020304" pitchFamily="18" charset="0"/>
                          <a:ea typeface="Microsoft YaHei UI" panose="020B0503020204020204" pitchFamily="34" charset="-122"/>
                          <a:cs typeface="Times New Roman" panose="02020603050405020304" pitchFamily="18" charset="0"/>
                        </a:rPr>
                        <a:t>Thursday 30 Oct., 13.10</a:t>
                      </a:r>
                      <a:endParaRPr lang="zh-CN" sz="20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marL="76200" marR="76200" algn="just" latinLnBrk="1">
                        <a:lnSpc>
                          <a:spcPts val="1800"/>
                        </a:lnSpc>
                        <a:spcAft>
                          <a:spcPts val="0"/>
                        </a:spcAft>
                      </a:pPr>
                      <a:r>
                        <a:rPr lang="en-US" sz="2000" kern="0" spc="40" dirty="0">
                          <a:solidFill>
                            <a:srgbClr val="000000"/>
                          </a:solidFill>
                          <a:effectLst/>
                          <a:latin typeface="Times New Roman" panose="02020603050405020304" pitchFamily="18" charset="0"/>
                          <a:ea typeface="Microsoft YaHei UI" panose="020B0503020204020204" pitchFamily="34" charset="-122"/>
                          <a:cs typeface="Times New Roman" panose="02020603050405020304" pitchFamily="18" charset="0"/>
                        </a:rPr>
                        <a:t>JUDY EGERTON</a:t>
                      </a:r>
                      <a:endParaRPr lang="zh-CN" sz="20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099550">
                <a:tc>
                  <a:txBody>
                    <a:bodyPr/>
                    <a:lstStyle/>
                    <a:p>
                      <a:pPr marL="76200" marR="76200" algn="just" latinLnBrk="1">
                        <a:lnSpc>
                          <a:spcPts val="1800"/>
                        </a:lnSpc>
                        <a:spcAft>
                          <a:spcPts val="0"/>
                        </a:spcAft>
                      </a:pPr>
                      <a:r>
                        <a:rPr lang="en-US" sz="2000" i="1" kern="0" spc="40" dirty="0">
                          <a:solidFill>
                            <a:srgbClr val="000000"/>
                          </a:solidFill>
                          <a:effectLst/>
                          <a:latin typeface="Times New Roman" panose="02020603050405020304" pitchFamily="18" charset="0"/>
                          <a:ea typeface="Microsoft YaHei UI" panose="020B0503020204020204" pitchFamily="34" charset="-122"/>
                          <a:cs typeface="Times New Roman" panose="02020603050405020304" pitchFamily="18" charset="0"/>
                        </a:rPr>
                        <a:t>Characters and </a:t>
                      </a:r>
                      <a:r>
                        <a:rPr lang="en-US" sz="2000" i="1" kern="0" spc="40" dirty="0" err="1">
                          <a:solidFill>
                            <a:srgbClr val="000000"/>
                          </a:solidFill>
                          <a:effectLst/>
                          <a:latin typeface="Times New Roman" panose="02020603050405020304" pitchFamily="18" charset="0"/>
                          <a:ea typeface="Microsoft YaHei UI" panose="020B0503020204020204" pitchFamily="34" charset="-122"/>
                          <a:cs typeface="Times New Roman" panose="02020603050405020304" pitchFamily="18" charset="0"/>
                        </a:rPr>
                        <a:t>Characterisation</a:t>
                      </a:r>
                      <a:r>
                        <a:rPr lang="en-US" sz="2000" i="1" kern="0" spc="40" dirty="0">
                          <a:solidFill>
                            <a:srgbClr val="000000"/>
                          </a:solidFill>
                          <a:effectLst/>
                          <a:latin typeface="Times New Roman" panose="02020603050405020304" pitchFamily="18" charset="0"/>
                          <a:ea typeface="Microsoft YaHei UI" panose="020B0503020204020204" pitchFamily="34" charset="-122"/>
                          <a:cs typeface="Times New Roman" panose="02020603050405020304" pitchFamily="18" charset="0"/>
                        </a:rPr>
                        <a:t> in</a:t>
                      </a:r>
                      <a:endParaRPr lang="zh-CN" sz="20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marL="76200" marR="76200" algn="just" latinLnBrk="1">
                        <a:lnSpc>
                          <a:spcPts val="1800"/>
                        </a:lnSpc>
                        <a:spcAft>
                          <a:spcPts val="0"/>
                        </a:spcAft>
                      </a:pPr>
                      <a:r>
                        <a:rPr lang="en-US" sz="2000" i="1" kern="0" spc="40" dirty="0">
                          <a:solidFill>
                            <a:srgbClr val="000000"/>
                          </a:solidFill>
                          <a:effectLst/>
                          <a:latin typeface="Times New Roman" panose="02020603050405020304" pitchFamily="18" charset="0"/>
                          <a:ea typeface="Microsoft YaHei UI" panose="020B0503020204020204" pitchFamily="34" charset="-122"/>
                          <a:cs typeface="Times New Roman" panose="02020603050405020304" pitchFamily="18" charset="0"/>
                        </a:rPr>
                        <a:t>Raeburn's Portraits</a:t>
                      </a:r>
                      <a:endParaRPr lang="zh-CN" sz="20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marL="76200" marR="76200" algn="just" latinLnBrk="1">
                        <a:lnSpc>
                          <a:spcPts val="1800"/>
                        </a:lnSpc>
                        <a:spcAft>
                          <a:spcPts val="0"/>
                        </a:spcAft>
                      </a:pPr>
                      <a:r>
                        <a:rPr lang="en-US" sz="2000" kern="0" spc="40" dirty="0">
                          <a:solidFill>
                            <a:srgbClr val="000000"/>
                          </a:solidFill>
                          <a:effectLst/>
                          <a:latin typeface="Times New Roman" panose="02020603050405020304" pitchFamily="18" charset="0"/>
                          <a:ea typeface="Microsoft YaHei UI" panose="020B0503020204020204" pitchFamily="34" charset="-122"/>
                          <a:cs typeface="Times New Roman" panose="02020603050405020304" pitchFamily="18" charset="0"/>
                        </a:rPr>
                        <a:t>Thursday 6 Nov., 13.10</a:t>
                      </a:r>
                      <a:endParaRPr lang="zh-CN" sz="20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marL="76200" marR="76200" algn="just" latinLnBrk="1">
                        <a:lnSpc>
                          <a:spcPts val="1800"/>
                        </a:lnSpc>
                        <a:spcAft>
                          <a:spcPts val="0"/>
                        </a:spcAft>
                      </a:pPr>
                      <a:r>
                        <a:rPr lang="en-US" sz="2000" kern="0" spc="40" dirty="0">
                          <a:solidFill>
                            <a:srgbClr val="000000"/>
                          </a:solidFill>
                          <a:effectLst/>
                          <a:latin typeface="Times New Roman" panose="02020603050405020304" pitchFamily="18" charset="0"/>
                          <a:ea typeface="Microsoft YaHei UI" panose="020B0503020204020204" pitchFamily="34" charset="-122"/>
                          <a:cs typeface="Times New Roman" panose="02020603050405020304" pitchFamily="18" charset="0"/>
                        </a:rPr>
                        <a:t>NICHOLAS PHILLIPSON</a:t>
                      </a:r>
                      <a:endParaRPr lang="zh-CN" sz="20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6200" marR="76200" algn="just" latinLnBrk="1">
                        <a:lnSpc>
                          <a:spcPts val="1800"/>
                        </a:lnSpc>
                        <a:spcAft>
                          <a:spcPts val="0"/>
                        </a:spcAft>
                      </a:pPr>
                      <a:r>
                        <a:rPr lang="en-US" sz="2000" i="1" kern="0" spc="40" dirty="0">
                          <a:solidFill>
                            <a:srgbClr val="000000"/>
                          </a:solidFill>
                          <a:effectLst/>
                          <a:latin typeface="Times New Roman" panose="02020603050405020304" pitchFamily="18" charset="0"/>
                          <a:ea typeface="Microsoft YaHei UI" panose="020B0503020204020204" pitchFamily="34" charset="-122"/>
                          <a:cs typeface="Times New Roman" panose="02020603050405020304" pitchFamily="18" charset="0"/>
                        </a:rPr>
                        <a:t>Raeburn and Artist's Training in the</a:t>
                      </a:r>
                      <a:endParaRPr lang="zh-CN" sz="20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marL="76200" marR="76200" algn="just" latinLnBrk="1">
                        <a:lnSpc>
                          <a:spcPts val="1800"/>
                        </a:lnSpc>
                        <a:spcAft>
                          <a:spcPts val="0"/>
                        </a:spcAft>
                      </a:pPr>
                      <a:r>
                        <a:rPr lang="en-US" sz="2000" i="1" kern="0" spc="40" dirty="0">
                          <a:solidFill>
                            <a:srgbClr val="000000"/>
                          </a:solidFill>
                          <a:effectLst/>
                          <a:latin typeface="Times New Roman" panose="02020603050405020304" pitchFamily="18" charset="0"/>
                          <a:ea typeface="Microsoft YaHei UI" panose="020B0503020204020204" pitchFamily="34" charset="-122"/>
                          <a:cs typeface="Times New Roman" panose="02020603050405020304" pitchFamily="18" charset="0"/>
                        </a:rPr>
                        <a:t>18th Century</a:t>
                      </a:r>
                      <a:endParaRPr lang="zh-CN" sz="20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marL="76200" marR="76200" algn="just" latinLnBrk="1">
                        <a:lnSpc>
                          <a:spcPts val="1800"/>
                        </a:lnSpc>
                        <a:spcAft>
                          <a:spcPts val="0"/>
                        </a:spcAft>
                      </a:pPr>
                      <a:r>
                        <a:rPr lang="en-US" sz="2000" kern="0" spc="40" dirty="0">
                          <a:solidFill>
                            <a:srgbClr val="000000"/>
                          </a:solidFill>
                          <a:effectLst/>
                          <a:latin typeface="Times New Roman" panose="02020603050405020304" pitchFamily="18" charset="0"/>
                          <a:ea typeface="Microsoft YaHei UI" panose="020B0503020204020204" pitchFamily="34" charset="-122"/>
                          <a:cs typeface="Times New Roman" panose="02020603050405020304" pitchFamily="18" charset="0"/>
                        </a:rPr>
                        <a:t>Thursday 13 Nov., 13.10</a:t>
                      </a:r>
                      <a:endParaRPr lang="zh-CN" sz="20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marL="76200" marR="76200" algn="just" latinLnBrk="1">
                        <a:lnSpc>
                          <a:spcPts val="1800"/>
                        </a:lnSpc>
                        <a:spcAft>
                          <a:spcPts val="0"/>
                        </a:spcAft>
                      </a:pPr>
                      <a:r>
                        <a:rPr lang="en-US" sz="2000" kern="0" spc="40" dirty="0">
                          <a:solidFill>
                            <a:srgbClr val="000000"/>
                          </a:solidFill>
                          <a:effectLst/>
                          <a:latin typeface="Times New Roman" panose="02020603050405020304" pitchFamily="18" charset="0"/>
                          <a:ea typeface="Microsoft YaHei UI" panose="020B0503020204020204" pitchFamily="34" charset="-122"/>
                          <a:cs typeface="Times New Roman" panose="02020603050405020304" pitchFamily="18" charset="0"/>
                        </a:rPr>
                        <a:t>MARTIN POSTLE</a:t>
                      </a:r>
                      <a:endParaRPr lang="zh-CN" sz="20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3" name="Rectangle 1"/>
          <p:cNvSpPr>
            <a:spLocks noChangeArrowheads="1"/>
          </p:cNvSpPr>
          <p:nvPr/>
        </p:nvSpPr>
        <p:spPr bwMode="auto">
          <a:xfrm>
            <a:off x="678991" y="647700"/>
            <a:ext cx="8458200" cy="9325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000" b="1" i="0" u="none" strike="noStrike" cap="none" normalizeH="0" baseline="0" dirty="0">
                <a:ln>
                  <a:noFill/>
                </a:ln>
                <a:solidFill>
                  <a:srgbClr val="000000"/>
                </a:solidFill>
                <a:effectLst/>
                <a:latin typeface="+mn-ea"/>
                <a:cs typeface="Times New Roman" panose="02020603050405020304" pitchFamily="18" charset="0"/>
              </a:rPr>
              <a:t>2022</a:t>
            </a:r>
            <a:r>
              <a:rPr kumimoji="0" lang="zh-CN" altLang="en-US" sz="2000" b="1" i="0" u="none" strike="noStrike" cap="none" normalizeH="0" baseline="0" dirty="0">
                <a:ln>
                  <a:noFill/>
                </a:ln>
                <a:solidFill>
                  <a:srgbClr val="000000"/>
                </a:solidFill>
                <a:effectLst/>
                <a:latin typeface="+mn-ea"/>
                <a:cs typeface="Times New Roman" panose="02020603050405020304" pitchFamily="18" charset="0"/>
              </a:rPr>
              <a:t>全国乙卷</a:t>
            </a:r>
            <a:endParaRPr kumimoji="0" lang="zh-CN" altLang="en-US" sz="2000" b="0" i="0" u="none" strike="noStrike" cap="none" normalizeH="0" baseline="0" dirty="0">
              <a:ln>
                <a:noFill/>
              </a:ln>
              <a:solidFill>
                <a:schemeClr val="tx1"/>
              </a:solidFill>
              <a:effectLst/>
              <a:latin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000" b="1" i="0" u="none" strike="noStrike" cap="none" normalizeH="0" baseline="0" dirty="0">
                <a:ln>
                  <a:noFill/>
                </a:ln>
                <a:solidFill>
                  <a:srgbClr val="000000"/>
                </a:solidFill>
                <a:effectLst/>
                <a:latin typeface="Times New Roman" panose="02020603050405020304" pitchFamily="18" charset="0"/>
                <a:ea typeface="Microsoft YaHei UI" panose="020B0503020204020204" pitchFamily="34" charset="-122"/>
                <a:cs typeface="Times New Roman" panose="02020603050405020304" pitchFamily="18" charset="0"/>
              </a:rPr>
              <a:t>A</a:t>
            </a:r>
            <a:endParaRPr kumimoji="0" lang="en-US" altLang="zh-CN"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en-US" altLang="zh-CN" sz="2000" b="1" i="0" u="none" strike="noStrike" cap="none" normalizeH="0" baseline="0" dirty="0">
                <a:ln>
                  <a:noFill/>
                </a:ln>
                <a:solidFill>
                  <a:srgbClr val="000000"/>
                </a:solidFill>
                <a:effectLst/>
                <a:latin typeface="Times New Roman" panose="02020603050405020304" pitchFamily="18" charset="0"/>
                <a:ea typeface="Microsoft YaHei UI" panose="020B0503020204020204" pitchFamily="34" charset="-122"/>
                <a:cs typeface="Times New Roman" panose="02020603050405020304" pitchFamily="18" charset="0"/>
              </a:rPr>
              <a:t>Henry Raeburn</a:t>
            </a:r>
            <a:r>
              <a:rPr kumimoji="0" lang="zh-CN" altLang="en-US" sz="2000" b="1"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000" b="1" i="0" u="none" strike="noStrike" cap="none" normalizeH="0" baseline="0" dirty="0">
                <a:ln>
                  <a:noFill/>
                </a:ln>
                <a:solidFill>
                  <a:srgbClr val="000000"/>
                </a:solidFill>
                <a:effectLst/>
                <a:latin typeface="Times New Roman" panose="02020603050405020304" pitchFamily="18" charset="0"/>
                <a:ea typeface="Microsoft YaHei UI" panose="020B0503020204020204" pitchFamily="34" charset="-122"/>
                <a:cs typeface="Times New Roman" panose="02020603050405020304" pitchFamily="18" charset="0"/>
              </a:rPr>
              <a:t>1756-1823</a:t>
            </a:r>
            <a:r>
              <a:rPr kumimoji="0" lang="zh-CN" altLang="en-US" sz="2000" b="1"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zh-CN"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en-US" altLang="zh-CN" sz="2000" b="1" i="0" u="none" strike="noStrike" cap="none" normalizeH="0" baseline="0" dirty="0">
                <a:ln>
                  <a:noFill/>
                </a:ln>
                <a:solidFill>
                  <a:srgbClr val="000000"/>
                </a:solidFill>
                <a:effectLst/>
                <a:latin typeface="Times New Roman" panose="02020603050405020304" pitchFamily="18" charset="0"/>
                <a:ea typeface="Microsoft YaHei UI" panose="020B0503020204020204" pitchFamily="34" charset="-122"/>
                <a:cs typeface="Times New Roman" panose="02020603050405020304" pitchFamily="18" charset="0"/>
              </a:rPr>
              <a:t>The Exhibition</a:t>
            </a:r>
            <a:endParaRPr kumimoji="0" lang="en-US" altLang="zh-CN"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dirty="0">
                <a:ln>
                  <a:noFill/>
                </a:ln>
                <a:solidFill>
                  <a:srgbClr val="000000"/>
                </a:solidFill>
                <a:effectLst/>
                <a:latin typeface="Times New Roman" panose="02020603050405020304" pitchFamily="18" charset="0"/>
                <a:ea typeface="Microsoft YaHei UI" panose="020B0503020204020204" pitchFamily="34" charset="-122"/>
                <a:cs typeface="Times New Roman" panose="02020603050405020304" pitchFamily="18" charset="0"/>
              </a:rPr>
              <a:t>This exhibition of some sixty masterpieces celebrating the life and work of Scotland's best loved painter, Sir Henry Raeburn, comes to London. Selected from collections throughout the world, it is the first major exhibition of his work to be held in over forty years.</a:t>
            </a:r>
            <a:endParaRPr kumimoji="0" lang="en-US" altLang="zh-CN"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en-US" altLang="zh-CN" sz="2000" b="1" i="0" u="none" strike="noStrike" cap="none" normalizeH="0" baseline="0" dirty="0">
                <a:ln>
                  <a:noFill/>
                </a:ln>
                <a:solidFill>
                  <a:srgbClr val="000000"/>
                </a:solidFill>
                <a:effectLst/>
                <a:latin typeface="Times New Roman" panose="02020603050405020304" pitchFamily="18" charset="0"/>
                <a:ea typeface="Microsoft YaHei UI" panose="020B0503020204020204" pitchFamily="34" charset="-122"/>
                <a:cs typeface="Times New Roman" panose="02020603050405020304" pitchFamily="18" charset="0"/>
              </a:rPr>
              <a:t>Lecture Series</a:t>
            </a:r>
            <a:endParaRPr kumimoji="0" lang="en-US" altLang="zh-CN"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dirty="0">
                <a:ln>
                  <a:noFill/>
                </a:ln>
                <a:solidFill>
                  <a:srgbClr val="000000"/>
                </a:solidFill>
                <a:effectLst/>
                <a:latin typeface="Times New Roman" panose="02020603050405020304" pitchFamily="18" charset="0"/>
                <a:ea typeface="Microsoft YaHei UI" panose="020B0503020204020204" pitchFamily="34" charset="-122"/>
                <a:cs typeface="Times New Roman" panose="02020603050405020304" pitchFamily="18" charset="0"/>
              </a:rPr>
              <a:t>Scottish National Portrait</a:t>
            </a:r>
            <a:r>
              <a:rPr kumimoji="0" lang="zh-CN" altLang="en-US" sz="20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（肖像画）</a:t>
            </a:r>
            <a:r>
              <a:rPr kumimoji="0" lang="en-US" altLang="zh-CN" sz="2000" b="0" i="0" u="none" strike="noStrike" cap="none" normalizeH="0" baseline="0" dirty="0">
                <a:ln>
                  <a:noFill/>
                </a:ln>
                <a:solidFill>
                  <a:srgbClr val="000000"/>
                </a:solidFill>
                <a:effectLst/>
                <a:latin typeface="Times New Roman" panose="02020603050405020304" pitchFamily="18" charset="0"/>
                <a:ea typeface="Microsoft YaHei UI" panose="020B0503020204020204" pitchFamily="34" charset="-122"/>
                <a:cs typeface="Times New Roman" panose="02020603050405020304" pitchFamily="18" charset="0"/>
              </a:rPr>
              <a:t>Gallery presents a series of lectures for the general public. They are held in the Lecture Room. Admission to lectures is free.</a:t>
            </a:r>
          </a:p>
          <a:p>
            <a:pPr marL="0" marR="0" lvl="0" indent="0" algn="just" defTabSz="914400" rtl="0" eaLnBrk="0" fontAlgn="base" latinLnBrk="0" hangingPunct="0">
              <a:lnSpc>
                <a:spcPct val="100000"/>
              </a:lnSpc>
              <a:spcBef>
                <a:spcPct val="0"/>
              </a:spcBef>
              <a:spcAft>
                <a:spcPct val="0"/>
              </a:spcAft>
              <a:buClrTx/>
              <a:buSzTx/>
              <a:buFontTx/>
              <a:buNone/>
            </a:pPr>
            <a:endParaRPr kumimoji="0" lang="en-US" altLang="zh-CN" sz="2000" b="0" i="0" u="none" strike="noStrike" cap="none" normalizeH="0" baseline="0" dirty="0">
              <a:ln>
                <a:noFill/>
              </a:ln>
              <a:solidFill>
                <a:srgbClr val="000000"/>
              </a:solidFill>
              <a:effectLst/>
              <a:latin typeface="Times New Roman" panose="02020603050405020304" pitchFamily="18" charset="0"/>
              <a:ea typeface="Microsoft YaHei UI" panose="020B0503020204020204" pitchFamily="34" charset="-122"/>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endParaRPr lang="en-US" altLang="zh-CN" sz="2000" dirty="0">
              <a:solidFill>
                <a:srgbClr val="000000"/>
              </a:solidFill>
              <a:latin typeface="Times New Roman" panose="02020603050405020304" pitchFamily="18" charset="0"/>
              <a:ea typeface="Microsoft YaHei UI" panose="020B0503020204020204" pitchFamily="34" charset="-122"/>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endParaRPr kumimoji="0" lang="en-US" altLang="zh-CN" sz="2000" b="0" i="0" u="none" strike="noStrike" cap="none" normalizeH="0" baseline="0" dirty="0">
              <a:ln>
                <a:noFill/>
              </a:ln>
              <a:solidFill>
                <a:srgbClr val="000000"/>
              </a:solidFill>
              <a:effectLst/>
              <a:latin typeface="Times New Roman" panose="02020603050405020304" pitchFamily="18" charset="0"/>
              <a:ea typeface="Microsoft YaHei UI" panose="020B0503020204020204" pitchFamily="34" charset="-122"/>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endParaRPr lang="en-US" altLang="zh-CN" sz="2000" dirty="0">
              <a:solidFill>
                <a:srgbClr val="000000"/>
              </a:solidFill>
              <a:latin typeface="Times New Roman" panose="02020603050405020304" pitchFamily="18" charset="0"/>
              <a:ea typeface="Microsoft YaHei UI" panose="020B0503020204020204" pitchFamily="34" charset="-122"/>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endParaRPr kumimoji="0" lang="en-US" altLang="zh-CN" sz="2000" b="0" i="0" u="none" strike="noStrike" cap="none" normalizeH="0" baseline="0" dirty="0">
              <a:ln>
                <a:noFill/>
              </a:ln>
              <a:solidFill>
                <a:srgbClr val="000000"/>
              </a:solidFill>
              <a:effectLst/>
              <a:latin typeface="Times New Roman" panose="02020603050405020304" pitchFamily="18" charset="0"/>
              <a:ea typeface="Microsoft YaHei UI" panose="020B0503020204020204" pitchFamily="34" charset="-122"/>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endParaRPr lang="en-US" altLang="zh-CN" sz="2000" dirty="0">
              <a:solidFill>
                <a:srgbClr val="000000"/>
              </a:solidFill>
              <a:latin typeface="Times New Roman" panose="02020603050405020304" pitchFamily="18" charset="0"/>
              <a:ea typeface="Microsoft YaHei UI" panose="020B0503020204020204" pitchFamily="34" charset="-122"/>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endParaRPr kumimoji="0" lang="en-US" altLang="zh-CN" sz="2000" b="0" i="0" u="none" strike="noStrike" cap="none" normalizeH="0" baseline="0" dirty="0">
              <a:ln>
                <a:noFill/>
              </a:ln>
              <a:solidFill>
                <a:srgbClr val="000000"/>
              </a:solidFill>
              <a:effectLst/>
              <a:latin typeface="Times New Roman" panose="02020603050405020304" pitchFamily="18" charset="0"/>
              <a:ea typeface="Microsoft YaHei UI" panose="020B0503020204020204" pitchFamily="34" charset="-122"/>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endParaRPr kumimoji="0" lang="en-US" altLang="zh-CN"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en-US" altLang="zh-CN" sz="2000" b="1" i="0" u="none" strike="noStrike" cap="none" normalizeH="0" baseline="0" dirty="0">
                <a:ln>
                  <a:noFill/>
                </a:ln>
                <a:solidFill>
                  <a:srgbClr val="000000"/>
                </a:solidFill>
                <a:effectLst/>
                <a:latin typeface="Times New Roman" panose="02020603050405020304" pitchFamily="18" charset="0"/>
                <a:ea typeface="Microsoft YaHei UI" panose="020B0503020204020204" pitchFamily="34" charset="-122"/>
                <a:cs typeface="Times New Roman" panose="02020603050405020304" pitchFamily="18" charset="0"/>
              </a:rPr>
              <a:t>Exhibition Times</a:t>
            </a:r>
            <a:endParaRPr kumimoji="0" lang="en-US" altLang="zh-CN"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dirty="0">
                <a:ln>
                  <a:noFill/>
                </a:ln>
                <a:solidFill>
                  <a:srgbClr val="000000"/>
                </a:solidFill>
                <a:effectLst/>
                <a:latin typeface="Times New Roman" panose="02020603050405020304" pitchFamily="18" charset="0"/>
                <a:ea typeface="Microsoft YaHei UI" panose="020B0503020204020204" pitchFamily="34" charset="-122"/>
                <a:cs typeface="Times New Roman" panose="02020603050405020304" pitchFamily="18" charset="0"/>
              </a:rPr>
              <a:t>Monday-Saturday 10.00-17.45 Sunday 12.00-17.45</a:t>
            </a:r>
            <a:endParaRPr kumimoji="0" lang="en-US" altLang="zh-CN"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dirty="0">
                <a:ln>
                  <a:noFill/>
                </a:ln>
                <a:solidFill>
                  <a:srgbClr val="000000"/>
                </a:solidFill>
                <a:effectLst/>
                <a:latin typeface="Times New Roman" panose="02020603050405020304" pitchFamily="18" charset="0"/>
                <a:ea typeface="Microsoft YaHei UI" panose="020B0503020204020204" pitchFamily="34" charset="-122"/>
                <a:cs typeface="Times New Roman" panose="02020603050405020304" pitchFamily="18" charset="0"/>
              </a:rPr>
              <a:t>Last admission to the exhibition: 17.15. There is no re-admission.</a:t>
            </a:r>
            <a:endParaRPr kumimoji="0" lang="en-US" altLang="zh-CN"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dirty="0">
                <a:ln>
                  <a:noFill/>
                </a:ln>
                <a:solidFill>
                  <a:srgbClr val="000000"/>
                </a:solidFill>
                <a:effectLst/>
                <a:latin typeface="Times New Roman" panose="02020603050405020304" pitchFamily="18" charset="0"/>
                <a:ea typeface="Microsoft YaHei UI" panose="020B0503020204020204" pitchFamily="34" charset="-122"/>
                <a:cs typeface="Times New Roman" panose="02020603050405020304" pitchFamily="18" charset="0"/>
              </a:rPr>
              <a:t>Closed: 24-26 December and 1 January.</a:t>
            </a:r>
            <a:endParaRPr kumimoji="0" lang="en-US" altLang="zh-CN"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en-US" altLang="zh-CN" sz="2000" b="1" i="0" u="none" strike="noStrike" cap="none" normalizeH="0" baseline="0" dirty="0">
                <a:ln>
                  <a:noFill/>
                </a:ln>
                <a:solidFill>
                  <a:srgbClr val="000000"/>
                </a:solidFill>
                <a:effectLst/>
                <a:latin typeface="Times New Roman" panose="02020603050405020304" pitchFamily="18" charset="0"/>
                <a:ea typeface="Microsoft YaHei UI" panose="020B0503020204020204" pitchFamily="34" charset="-122"/>
                <a:cs typeface="Times New Roman" panose="02020603050405020304" pitchFamily="18" charset="0"/>
              </a:rPr>
              <a:t>Admission</a:t>
            </a:r>
            <a:endParaRPr kumimoji="0" lang="en-US" altLang="zh-CN"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dirty="0">
                <a:ln>
                  <a:noFill/>
                </a:ln>
                <a:solidFill>
                  <a:srgbClr val="000000"/>
                </a:solidFill>
                <a:effectLst/>
                <a:latin typeface="Times New Roman" panose="02020603050405020304" pitchFamily="18" charset="0"/>
                <a:ea typeface="Microsoft YaHei UI" panose="020B0503020204020204" pitchFamily="34" charset="-122"/>
                <a:cs typeface="Times New Roman" panose="02020603050405020304" pitchFamily="18" charset="0"/>
              </a:rPr>
              <a:t>£4. Children under 12 years accompanied by an adult are admitted free.</a:t>
            </a:r>
            <a:endParaRPr kumimoji="0" lang="en-US" altLang="zh-CN"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en-US" altLang="zh-CN" sz="2000" b="1" i="0" u="none" strike="noStrike" cap="none" normalizeH="0" baseline="0" dirty="0">
                <a:ln>
                  <a:noFill/>
                </a:ln>
                <a:solidFill>
                  <a:srgbClr val="000000"/>
                </a:solidFill>
                <a:effectLst/>
                <a:latin typeface="Times New Roman" panose="02020603050405020304" pitchFamily="18" charset="0"/>
                <a:ea typeface="Microsoft YaHei UI" panose="020B0503020204020204" pitchFamily="34" charset="-122"/>
                <a:cs typeface="Times New Roman" panose="02020603050405020304" pitchFamily="18" charset="0"/>
              </a:rPr>
              <a:t>Schools and Colleges</a:t>
            </a:r>
            <a:endParaRPr kumimoji="0" lang="en-US" altLang="zh-CN"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dirty="0">
                <a:ln>
                  <a:noFill/>
                </a:ln>
                <a:solidFill>
                  <a:srgbClr val="000000"/>
                </a:solidFill>
                <a:effectLst/>
                <a:latin typeface="Times New Roman" panose="02020603050405020304" pitchFamily="18" charset="0"/>
                <a:ea typeface="Microsoft YaHei UI" panose="020B0503020204020204" pitchFamily="34" charset="-122"/>
                <a:cs typeface="Times New Roman" panose="02020603050405020304" pitchFamily="18" charset="0"/>
              </a:rPr>
              <a:t>A special low entrance charge of £2 per person is available to all in full-time education, up to and including those at first degree level, in </a:t>
            </a:r>
            <a:r>
              <a:rPr kumimoji="0" lang="en-US" altLang="zh-CN" sz="2000" b="0" i="0" u="none" strike="noStrike" cap="none" normalizeH="0" baseline="0" dirty="0" err="1">
                <a:ln>
                  <a:noFill/>
                </a:ln>
                <a:solidFill>
                  <a:srgbClr val="000000"/>
                </a:solidFill>
                <a:effectLst/>
                <a:latin typeface="Times New Roman" panose="02020603050405020304" pitchFamily="18" charset="0"/>
                <a:ea typeface="Microsoft YaHei UI" panose="020B0503020204020204" pitchFamily="34" charset="-122"/>
                <a:cs typeface="Times New Roman" panose="02020603050405020304" pitchFamily="18" charset="0"/>
              </a:rPr>
              <a:t>organised</a:t>
            </a:r>
            <a:r>
              <a:rPr kumimoji="0" lang="en-US" altLang="zh-CN" sz="2000" b="0" i="0" u="none" strike="noStrike" cap="none" normalizeH="0" baseline="0" dirty="0">
                <a:ln>
                  <a:noFill/>
                </a:ln>
                <a:solidFill>
                  <a:srgbClr val="000000"/>
                </a:solidFill>
                <a:effectLst/>
                <a:latin typeface="Times New Roman" panose="02020603050405020304" pitchFamily="18" charset="0"/>
                <a:ea typeface="Microsoft YaHei UI" panose="020B0503020204020204" pitchFamily="34" charset="-122"/>
                <a:cs typeface="Times New Roman" panose="02020603050405020304" pitchFamily="18" charset="0"/>
              </a:rPr>
              <a:t> groups with teachers.</a:t>
            </a:r>
            <a:endParaRPr kumimoji="0" lang="en-US" altLang="zh-CN"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pSp>
        <p:nvGrpSpPr>
          <p:cNvPr id="4" name="Group 2"/>
          <p:cNvGrpSpPr/>
          <p:nvPr/>
        </p:nvGrpSpPr>
        <p:grpSpPr>
          <a:xfrm>
            <a:off x="389921" y="432566"/>
            <a:ext cx="17508158" cy="9421869"/>
            <a:chOff x="0" y="0"/>
            <a:chExt cx="27711400" cy="14912657"/>
          </a:xfrm>
        </p:grpSpPr>
        <p:sp>
          <p:nvSpPr>
            <p:cNvPr id="5" name="Freeform 3"/>
            <p:cNvSpPr/>
            <p:nvPr/>
          </p:nvSpPr>
          <p:spPr>
            <a:xfrm>
              <a:off x="0" y="0"/>
              <a:ext cx="27711400" cy="14912657"/>
            </a:xfrm>
            <a:custGeom>
              <a:avLst/>
              <a:gdLst/>
              <a:ahLst/>
              <a:cxnLst/>
              <a:rect l="l" t="t" r="r" b="b"/>
              <a:pathLst>
                <a:path w="27711400" h="14912657">
                  <a:moveTo>
                    <a:pt x="0" y="0"/>
                  </a:moveTo>
                  <a:lnTo>
                    <a:pt x="0" y="14912657"/>
                  </a:lnTo>
                  <a:lnTo>
                    <a:pt x="27711400" y="14912657"/>
                  </a:lnTo>
                  <a:lnTo>
                    <a:pt x="27711400" y="0"/>
                  </a:lnTo>
                  <a:lnTo>
                    <a:pt x="0" y="0"/>
                  </a:lnTo>
                  <a:close/>
                  <a:moveTo>
                    <a:pt x="27650439" y="14851697"/>
                  </a:moveTo>
                  <a:lnTo>
                    <a:pt x="59690" y="14851697"/>
                  </a:lnTo>
                  <a:lnTo>
                    <a:pt x="59690" y="59690"/>
                  </a:lnTo>
                  <a:lnTo>
                    <a:pt x="27650439" y="59690"/>
                  </a:lnTo>
                  <a:lnTo>
                    <a:pt x="27650439" y="14851697"/>
                  </a:lnTo>
                  <a:close/>
                </a:path>
              </a:pathLst>
            </a:custGeom>
            <a:solidFill>
              <a:srgbClr val="000000"/>
            </a:solidFill>
          </p:spPr>
        </p:sp>
      </p:grpSp>
      <p:sp>
        <p:nvSpPr>
          <p:cNvPr id="7" name="文本框 6"/>
          <p:cNvSpPr txBox="1"/>
          <p:nvPr/>
        </p:nvSpPr>
        <p:spPr>
          <a:xfrm>
            <a:off x="9525000" y="801588"/>
            <a:ext cx="7965421" cy="9017853"/>
          </a:xfrm>
          <a:prstGeom prst="rect">
            <a:avLst/>
          </a:prstGeom>
          <a:noFill/>
        </p:spPr>
        <p:txBody>
          <a:bodyPr wrap="square">
            <a:spAutoFit/>
          </a:bodyPr>
          <a:lstStyle/>
          <a:p>
            <a:pPr algn="ctr"/>
            <a:r>
              <a:rPr lang="en-US" altLang="zh-CN" sz="2000" b="1" kern="100" dirty="0">
                <a:effectLst/>
                <a:latin typeface="Times New Roman" panose="02020603050405020304" pitchFamily="18" charset="0"/>
                <a:ea typeface="等线" panose="02010600030101010101" pitchFamily="2" charset="-122"/>
                <a:cs typeface="Times New Roman" panose="02020603050405020304" pitchFamily="18" charset="0"/>
              </a:rPr>
              <a:t>2021</a:t>
            </a:r>
            <a:r>
              <a:rPr lang="zh-CN" altLang="zh-CN" sz="2000" b="1" kern="100" dirty="0">
                <a:effectLst/>
                <a:latin typeface="Times New Roman" panose="02020603050405020304" pitchFamily="18" charset="0"/>
                <a:ea typeface="等线" panose="02010600030101010101" pitchFamily="2" charset="-122"/>
                <a:cs typeface="Times New Roman" panose="02020603050405020304" pitchFamily="18" charset="0"/>
              </a:rPr>
              <a:t>全国乙卷</a:t>
            </a:r>
            <a:endParaRPr lang="zh-CN" altLang="zh-CN" sz="20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algn="ctr"/>
            <a:r>
              <a:rPr lang="en-US" altLang="zh-CN" sz="2000" b="1" kern="100" dirty="0">
                <a:effectLst/>
                <a:latin typeface="Times New Roman" panose="02020603050405020304" pitchFamily="18" charset="0"/>
                <a:ea typeface="等线" panose="02010600030101010101" pitchFamily="2" charset="-122"/>
                <a:cs typeface="Times New Roman" panose="02020603050405020304" pitchFamily="18" charset="0"/>
              </a:rPr>
              <a:t>A</a:t>
            </a:r>
            <a:endParaRPr lang="zh-CN" altLang="zh-CN" sz="20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algn="just"/>
            <a:r>
              <a:rPr lang="en-US" altLang="zh-CN" sz="2000" b="1" kern="100" dirty="0">
                <a:effectLst/>
                <a:latin typeface="Times New Roman" panose="02020603050405020304" pitchFamily="18" charset="0"/>
                <a:ea typeface="等线" panose="02010600030101010101" pitchFamily="2" charset="-122"/>
                <a:cs typeface="Times New Roman" panose="02020603050405020304" pitchFamily="18" charset="0"/>
              </a:rPr>
              <a:t>The Biggest Stadiums in the World</a:t>
            </a:r>
            <a:endParaRPr lang="zh-CN" altLang="zh-CN" sz="20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algn="just"/>
            <a:r>
              <a:rPr lang="en-US"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People have been pouring into stadiums since the days of ancient Greece. In around 80 A.D., the Romans built the Colosseum, which remains the world</a:t>
            </a:r>
            <a:r>
              <a:rPr lang="zh-CN"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en-US"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s best known stadium and continues to inform contemporary design. Rome</a:t>
            </a:r>
            <a:r>
              <a:rPr lang="zh-CN"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en-US"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s Colosseum was 157 feet tall and had 80 entrances, seating 50,000 people. However, that was small fry compared with the city</a:t>
            </a:r>
            <a:r>
              <a:rPr lang="zh-CN"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en-US"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s Circus Maximus, which accommodated around 250,000 people.</a:t>
            </a:r>
            <a:endParaRPr lang="zh-CN" altLang="zh-CN" sz="20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algn="just"/>
            <a:r>
              <a:rPr lang="en-US"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These days, safety regulations-not to mention the modern sports fan</a:t>
            </a:r>
            <a:r>
              <a:rPr lang="zh-CN"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en-US"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s desire for a good view and comfortable seat</a:t>
            </a:r>
            <a:r>
              <a:rPr lang="zh-CN"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en-US"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tend to keep stadium capacities</a:t>
            </a:r>
            <a:r>
              <a:rPr lang="zh-CN"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（容量）</a:t>
            </a:r>
            <a:r>
              <a:rPr lang="en-US"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 slightly lower. Even soccer fans tend to have a seat each; gone are the days of thousands standing to watch the match.</a:t>
            </a:r>
            <a:endParaRPr lang="zh-CN" altLang="zh-CN" sz="20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algn="just"/>
            <a:r>
              <a:rPr lang="en-US"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For the biggest stadiums in the world, we have used data supplied by the World Atlas list so far, which ranks them by their stated permanent capacity, as well as updated information from official stadium websites.</a:t>
            </a:r>
            <a:endParaRPr lang="zh-CN" altLang="zh-CN" sz="20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algn="just"/>
            <a:r>
              <a:rPr lang="en-US"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All these stadiums are still </a:t>
            </a:r>
            <a:r>
              <a:rPr lang="en-US" altLang="zh-CN" sz="2000" kern="100" dirty="0" err="1">
                <a:effectLst/>
                <a:latin typeface="Times New Roman" panose="02020603050405020304" pitchFamily="18" charset="0"/>
                <a:ea typeface="等线" panose="02010600030101010101" pitchFamily="2" charset="-122"/>
                <a:cs typeface="Times New Roman" panose="02020603050405020304" pitchFamily="18" charset="0"/>
              </a:rPr>
              <a:t>funtional</a:t>
            </a:r>
            <a:r>
              <a:rPr lang="en-US"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 still open and still hosting the biggest events in world sport.</a:t>
            </a:r>
            <a:endParaRPr lang="zh-CN" altLang="zh-CN" sz="20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algn="just"/>
            <a:r>
              <a:rPr lang="zh-CN"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en-US" altLang="zh-CN" sz="2000" b="1" kern="100" dirty="0" err="1">
                <a:effectLst/>
                <a:latin typeface="Times New Roman" panose="02020603050405020304" pitchFamily="18" charset="0"/>
                <a:ea typeface="等线" panose="02010600030101010101" pitchFamily="2" charset="-122"/>
                <a:cs typeface="Times New Roman" panose="02020603050405020304" pitchFamily="18" charset="0"/>
              </a:rPr>
              <a:t>Rungrado</a:t>
            </a:r>
            <a:r>
              <a:rPr lang="en-US" altLang="zh-CN" sz="2000" b="1" kern="100" dirty="0">
                <a:effectLst/>
                <a:latin typeface="Times New Roman" panose="02020603050405020304" pitchFamily="18" charset="0"/>
                <a:ea typeface="等线" panose="02010600030101010101" pitchFamily="2" charset="-122"/>
                <a:cs typeface="Times New Roman" panose="02020603050405020304" pitchFamily="18" charset="0"/>
              </a:rPr>
              <a:t> 1st of May Stadium,</a:t>
            </a:r>
            <a:r>
              <a:rPr lang="en-US"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 Pyongyang D.P.R. Korea. Capacity: 150,000. Opened: May 1,1989.</a:t>
            </a:r>
            <a:endParaRPr lang="zh-CN" altLang="zh-CN" sz="20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algn="just"/>
            <a:r>
              <a:rPr lang="zh-CN"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en-US" altLang="zh-CN" sz="2000" b="1" kern="100" dirty="0">
                <a:effectLst/>
                <a:latin typeface="Times New Roman" panose="02020603050405020304" pitchFamily="18" charset="0"/>
                <a:ea typeface="等线" panose="02010600030101010101" pitchFamily="2" charset="-122"/>
                <a:cs typeface="Times New Roman" panose="02020603050405020304" pitchFamily="18" charset="0"/>
              </a:rPr>
              <a:t>Michigan Stadium</a:t>
            </a:r>
            <a:r>
              <a:rPr lang="en-US"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 Ann Arbor, Michigan, U. S. Capacity: 107,601. Opened: October 1, 1927.</a:t>
            </a:r>
            <a:endParaRPr lang="zh-CN" altLang="zh-CN" sz="20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algn="just"/>
            <a:r>
              <a:rPr lang="zh-CN"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en-US" altLang="zh-CN" sz="2000" b="1" kern="100" dirty="0">
                <a:effectLst/>
                <a:latin typeface="Times New Roman" panose="02020603050405020304" pitchFamily="18" charset="0"/>
                <a:ea typeface="等线" panose="02010600030101010101" pitchFamily="2" charset="-122"/>
                <a:cs typeface="Times New Roman" panose="02020603050405020304" pitchFamily="18" charset="0"/>
              </a:rPr>
              <a:t>Beaver Stadium</a:t>
            </a:r>
            <a:r>
              <a:rPr lang="en-US"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 State College, Pennsylvania, U. S. Capacity: 106,572. Opened: September 17, 1960.</a:t>
            </a:r>
            <a:endParaRPr lang="zh-CN" altLang="zh-CN" sz="20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algn="just"/>
            <a:r>
              <a:rPr lang="zh-CN"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en-US" altLang="zh-CN" sz="2000" b="1" kern="100" dirty="0">
                <a:effectLst/>
                <a:latin typeface="Times New Roman" panose="02020603050405020304" pitchFamily="18" charset="0"/>
                <a:ea typeface="等线" panose="02010600030101010101" pitchFamily="2" charset="-122"/>
                <a:cs typeface="Times New Roman" panose="02020603050405020304" pitchFamily="18" charset="0"/>
              </a:rPr>
              <a:t>Ohio Stadium</a:t>
            </a:r>
            <a:r>
              <a:rPr lang="en-US"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 Columbus, Ohio, U. S. Capacity: 104,944. Opened: October 7,1922.</a:t>
            </a:r>
            <a:endParaRPr lang="zh-CN" altLang="zh-CN" sz="20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algn="just"/>
            <a:r>
              <a:rPr lang="zh-CN"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en-US" altLang="zh-CN" sz="2000" b="1" kern="100" dirty="0">
                <a:effectLst/>
                <a:latin typeface="Times New Roman" panose="02020603050405020304" pitchFamily="18" charset="0"/>
                <a:ea typeface="等线" panose="02010600030101010101" pitchFamily="2" charset="-122"/>
                <a:cs typeface="Times New Roman" panose="02020603050405020304" pitchFamily="18" charset="0"/>
              </a:rPr>
              <a:t>Kyle Field</a:t>
            </a:r>
            <a:r>
              <a:rPr lang="en-US"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 College Station, Texas, U. S. Capacity: 102,512. Opened: September 24, 1927.</a:t>
            </a:r>
            <a:endParaRPr lang="zh-CN" altLang="zh-CN" sz="2000" kern="100" dirty="0">
              <a:effectLst/>
              <a:latin typeface="Times New Roman" panose="02020603050405020304" pitchFamily="18" charset="0"/>
              <a:ea typeface="等线" panose="02010600030101010101" pitchFamily="2" charset="-122"/>
              <a:cs typeface="Times New Roman" panose="02020603050405020304" pitchFamily="18" charset="0"/>
            </a:endParaRPr>
          </a:p>
        </p:txBody>
      </p:sp>
      <p:sp>
        <p:nvSpPr>
          <p:cNvPr id="8" name="Freeform 9"/>
          <p:cNvSpPr/>
          <p:nvPr/>
        </p:nvSpPr>
        <p:spPr>
          <a:xfrm rot="16200000">
            <a:off x="3718306" y="-3702535"/>
            <a:ext cx="710701" cy="8450019"/>
          </a:xfrm>
          <a:custGeom>
            <a:avLst/>
            <a:gdLst/>
            <a:ahLst/>
            <a:cxnLst/>
            <a:rect l="l" t="t" r="r" b="b"/>
            <a:pathLst>
              <a:path w="736600" h="2949121">
                <a:moveTo>
                  <a:pt x="736600" y="0"/>
                </a:moveTo>
                <a:lnTo>
                  <a:pt x="736600" y="2949121"/>
                </a:lnTo>
                <a:lnTo>
                  <a:pt x="368300" y="2822121"/>
                </a:lnTo>
                <a:lnTo>
                  <a:pt x="0" y="2949121"/>
                </a:lnTo>
                <a:lnTo>
                  <a:pt x="0" y="0"/>
                </a:lnTo>
                <a:lnTo>
                  <a:pt x="736600" y="0"/>
                </a:lnTo>
                <a:close/>
              </a:path>
            </a:pathLst>
          </a:custGeom>
          <a:solidFill>
            <a:srgbClr val="7ADBCA"/>
          </a:solidFill>
        </p:spPr>
      </p:sp>
      <p:sp>
        <p:nvSpPr>
          <p:cNvPr id="9" name="文本框 8"/>
          <p:cNvSpPr txBox="1"/>
          <p:nvPr/>
        </p:nvSpPr>
        <p:spPr>
          <a:xfrm>
            <a:off x="34533" y="247746"/>
            <a:ext cx="8078246" cy="584775"/>
          </a:xfrm>
          <a:prstGeom prst="rect">
            <a:avLst/>
          </a:prstGeom>
          <a:noFill/>
        </p:spPr>
        <p:txBody>
          <a:bodyPr wrap="square" rtlCol="0">
            <a:spAutoFit/>
          </a:bodyPr>
          <a:lstStyle/>
          <a:p>
            <a:r>
              <a:rPr lang="zh-CN" altLang="en-US" sz="3200" dirty="0">
                <a:latin typeface="Times New Roman" panose="02020603050405020304" pitchFamily="18" charset="0"/>
                <a:cs typeface="Times New Roman" panose="02020603050405020304" pitchFamily="18" charset="0"/>
              </a:rPr>
              <a:t>其他语篇结构类型参考</a:t>
            </a:r>
            <a:endParaRPr lang="zh-CN" altLang="en-US" sz="3200" dirty="0"/>
          </a:p>
        </p:txBody>
      </p:sp>
      <p:grpSp>
        <p:nvGrpSpPr>
          <p:cNvPr id="10" name="Group 8"/>
          <p:cNvGrpSpPr/>
          <p:nvPr/>
        </p:nvGrpSpPr>
        <p:grpSpPr>
          <a:xfrm rot="-5400000">
            <a:off x="13346962" y="6257578"/>
            <a:ext cx="737936" cy="4385978"/>
            <a:chOff x="0" y="0"/>
            <a:chExt cx="736600" cy="2949121"/>
          </a:xfrm>
        </p:grpSpPr>
        <p:sp>
          <p:nvSpPr>
            <p:cNvPr id="11" name="Freeform 9"/>
            <p:cNvSpPr/>
            <p:nvPr/>
          </p:nvSpPr>
          <p:spPr>
            <a:xfrm>
              <a:off x="0" y="0"/>
              <a:ext cx="736600" cy="2949121"/>
            </a:xfrm>
            <a:custGeom>
              <a:avLst/>
              <a:gdLst/>
              <a:ahLst/>
              <a:cxnLst/>
              <a:rect l="l" t="t" r="r" b="b"/>
              <a:pathLst>
                <a:path w="736600" h="2949121">
                  <a:moveTo>
                    <a:pt x="736600" y="0"/>
                  </a:moveTo>
                  <a:lnTo>
                    <a:pt x="736600" y="2949121"/>
                  </a:lnTo>
                  <a:lnTo>
                    <a:pt x="368300" y="2822121"/>
                  </a:lnTo>
                  <a:lnTo>
                    <a:pt x="0" y="2949121"/>
                  </a:lnTo>
                  <a:lnTo>
                    <a:pt x="0" y="0"/>
                  </a:lnTo>
                  <a:lnTo>
                    <a:pt x="736600" y="0"/>
                  </a:lnTo>
                  <a:close/>
                </a:path>
              </a:pathLst>
            </a:custGeom>
            <a:solidFill>
              <a:srgbClr val="FFE27A"/>
            </a:solidFill>
          </p:spPr>
        </p:sp>
        <p:sp>
          <p:nvSpPr>
            <p:cNvPr id="12" name="TextBox 10"/>
            <p:cNvSpPr txBox="1"/>
            <p:nvPr/>
          </p:nvSpPr>
          <p:spPr>
            <a:xfrm>
              <a:off x="0" y="-38100"/>
              <a:ext cx="736600" cy="723900"/>
            </a:xfrm>
            <a:prstGeom prst="rect">
              <a:avLst/>
            </a:prstGeom>
          </p:spPr>
          <p:txBody>
            <a:bodyPr lIns="50800" tIns="50800" rIns="50800" bIns="50800" rtlCol="0" anchor="ctr"/>
            <a:lstStyle/>
            <a:p>
              <a:pPr marL="0" marR="0" lvl="0" indent="0" algn="ctr" defTabSz="914400" rtl="0" eaLnBrk="1" fontAlgn="auto" latinLnBrk="0" hangingPunct="1">
                <a:lnSpc>
                  <a:spcPts val="294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3" name="TextBox 18"/>
          <p:cNvSpPr txBox="1"/>
          <p:nvPr/>
        </p:nvSpPr>
        <p:spPr>
          <a:xfrm>
            <a:off x="3479477" y="8200466"/>
            <a:ext cx="2951401" cy="545790"/>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ct val="0"/>
              </a:spcBef>
              <a:spcAft>
                <a:spcPts val="0"/>
              </a:spcAft>
              <a:buClrTx/>
              <a:buSzTx/>
              <a:buFontTx/>
              <a:buNone/>
              <a:defRPr/>
            </a:pPr>
            <a:r>
              <a:rPr kumimoji="0" lang="zh-CN" altLang="en-US" sz="3600" b="1" i="0" u="none" strike="noStrike" kern="1200" cap="none" spc="0" normalizeH="0" baseline="0" noProof="0" dirty="0">
                <a:ln>
                  <a:noFill/>
                </a:ln>
                <a:solidFill>
                  <a:srgbClr val="000000"/>
                </a:solidFill>
                <a:effectLst/>
                <a:uLnTx/>
                <a:uFillTx/>
                <a:latin typeface="Calibri" panose="020F0502020204030204"/>
                <a:ea typeface="思源黑体-粗体"/>
                <a:cs typeface="+mn-cs"/>
              </a:rPr>
              <a:t>图表结合文本</a:t>
            </a:r>
            <a:endParaRPr kumimoji="0" lang="en-US" sz="3600" b="1" i="0" u="none" strike="noStrike" kern="1200" cap="none" spc="0" normalizeH="0" baseline="0" noProof="0" dirty="0">
              <a:ln>
                <a:noFill/>
              </a:ln>
              <a:solidFill>
                <a:srgbClr val="000000"/>
              </a:solidFill>
              <a:effectLst/>
              <a:uLnTx/>
              <a:uFillTx/>
              <a:latin typeface="Calibri" panose="020F0502020204030204"/>
              <a:ea typeface="思源黑体-粗体"/>
              <a:cs typeface="+mn-cs"/>
            </a:endParaRPr>
          </a:p>
        </p:txBody>
      </p:sp>
      <p:grpSp>
        <p:nvGrpSpPr>
          <p:cNvPr id="16" name="Group 8"/>
          <p:cNvGrpSpPr/>
          <p:nvPr/>
        </p:nvGrpSpPr>
        <p:grpSpPr>
          <a:xfrm rot="-5400000">
            <a:off x="4696292" y="6257579"/>
            <a:ext cx="737936" cy="4385978"/>
            <a:chOff x="0" y="0"/>
            <a:chExt cx="736600" cy="2949121"/>
          </a:xfrm>
        </p:grpSpPr>
        <p:sp>
          <p:nvSpPr>
            <p:cNvPr id="17" name="Freeform 9"/>
            <p:cNvSpPr/>
            <p:nvPr/>
          </p:nvSpPr>
          <p:spPr>
            <a:xfrm>
              <a:off x="0" y="0"/>
              <a:ext cx="736600" cy="2949121"/>
            </a:xfrm>
            <a:custGeom>
              <a:avLst/>
              <a:gdLst/>
              <a:ahLst/>
              <a:cxnLst/>
              <a:rect l="l" t="t" r="r" b="b"/>
              <a:pathLst>
                <a:path w="736600" h="2949121">
                  <a:moveTo>
                    <a:pt x="736600" y="0"/>
                  </a:moveTo>
                  <a:lnTo>
                    <a:pt x="736600" y="2949121"/>
                  </a:lnTo>
                  <a:lnTo>
                    <a:pt x="368300" y="2822121"/>
                  </a:lnTo>
                  <a:lnTo>
                    <a:pt x="0" y="2949121"/>
                  </a:lnTo>
                  <a:lnTo>
                    <a:pt x="0" y="0"/>
                  </a:lnTo>
                  <a:lnTo>
                    <a:pt x="736600" y="0"/>
                  </a:lnTo>
                  <a:close/>
                </a:path>
              </a:pathLst>
            </a:custGeom>
            <a:solidFill>
              <a:srgbClr val="FFE27A"/>
            </a:solidFill>
          </p:spPr>
        </p:sp>
        <p:sp>
          <p:nvSpPr>
            <p:cNvPr id="18" name="TextBox 10"/>
            <p:cNvSpPr txBox="1"/>
            <p:nvPr/>
          </p:nvSpPr>
          <p:spPr>
            <a:xfrm>
              <a:off x="0" y="-38100"/>
              <a:ext cx="736600" cy="723900"/>
            </a:xfrm>
            <a:prstGeom prst="rect">
              <a:avLst/>
            </a:prstGeom>
          </p:spPr>
          <p:txBody>
            <a:bodyPr lIns="50800" tIns="50800" rIns="50800" bIns="50800" rtlCol="0" anchor="ctr"/>
            <a:lstStyle/>
            <a:p>
              <a:pPr marL="0" marR="0" lvl="0" indent="0" algn="ctr" defTabSz="914400" rtl="0" eaLnBrk="1" fontAlgn="auto" latinLnBrk="0" hangingPunct="1">
                <a:lnSpc>
                  <a:spcPts val="294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9" name="TextBox 18"/>
          <p:cNvSpPr txBox="1"/>
          <p:nvPr/>
        </p:nvSpPr>
        <p:spPr>
          <a:xfrm>
            <a:off x="3353906" y="8237106"/>
            <a:ext cx="2951401" cy="545790"/>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ct val="0"/>
              </a:spcBef>
              <a:spcAft>
                <a:spcPts val="0"/>
              </a:spcAft>
              <a:buClrTx/>
              <a:buSzTx/>
              <a:buFontTx/>
              <a:buNone/>
              <a:defRPr/>
            </a:pPr>
            <a:r>
              <a:rPr kumimoji="0" lang="zh-CN" altLang="en-US" sz="3600" b="1" i="0" u="none" strike="noStrike" kern="1200" cap="none" spc="0" normalizeH="0" baseline="0" noProof="0" dirty="0">
                <a:ln>
                  <a:noFill/>
                </a:ln>
                <a:solidFill>
                  <a:srgbClr val="000000"/>
                </a:solidFill>
                <a:effectLst/>
                <a:uLnTx/>
                <a:uFillTx/>
                <a:latin typeface="Calibri" panose="020F0502020204030204"/>
                <a:ea typeface="思源黑体-粗体"/>
                <a:cs typeface="+mn-cs"/>
              </a:rPr>
              <a:t>图表结合文本</a:t>
            </a:r>
            <a:endParaRPr kumimoji="0" lang="en-US" sz="3600" b="1" i="0" u="none" strike="noStrike" kern="1200" cap="none" spc="0" normalizeH="0" baseline="0" noProof="0" dirty="0">
              <a:ln>
                <a:noFill/>
              </a:ln>
              <a:solidFill>
                <a:srgbClr val="000000"/>
              </a:solidFill>
              <a:effectLst/>
              <a:uLnTx/>
              <a:uFillTx/>
              <a:latin typeface="Calibri" panose="020F0502020204030204"/>
              <a:ea typeface="思源黑体-粗体"/>
              <a:cs typeface="+mn-cs"/>
            </a:endParaRPr>
          </a:p>
        </p:txBody>
      </p:sp>
      <p:sp>
        <p:nvSpPr>
          <p:cNvPr id="21" name="TextBox 18"/>
          <p:cNvSpPr txBox="1"/>
          <p:nvPr/>
        </p:nvSpPr>
        <p:spPr>
          <a:xfrm>
            <a:off x="11754106" y="8200466"/>
            <a:ext cx="3923648" cy="552139"/>
          </a:xfrm>
          <a:prstGeom prst="rect">
            <a:avLst/>
          </a:prstGeom>
        </p:spPr>
        <p:txBody>
          <a:bodyPr wrap="square" lIns="0" tIns="0" rIns="0" bIns="0" rtlCol="0" anchor="t">
            <a:spAutoFit/>
          </a:bodyPr>
          <a:lstStyle/>
          <a:p>
            <a:pPr marL="0" marR="0" lvl="0" indent="0" algn="ctr" defTabSz="914400" rtl="0" eaLnBrk="1" fontAlgn="auto" latinLnBrk="0" hangingPunct="1">
              <a:lnSpc>
                <a:spcPts val="4480"/>
              </a:lnSpc>
              <a:spcBef>
                <a:spcPct val="0"/>
              </a:spcBef>
              <a:spcAft>
                <a:spcPts val="0"/>
              </a:spcAft>
              <a:buClrTx/>
              <a:buSzTx/>
              <a:buFontTx/>
              <a:buNone/>
              <a:defRPr/>
            </a:pPr>
            <a:r>
              <a:rPr lang="zh-CN" altLang="en-US" sz="3600" b="1" dirty="0">
                <a:solidFill>
                  <a:srgbClr val="000000"/>
                </a:solidFill>
                <a:latin typeface="Calibri" panose="020F0502020204030204"/>
                <a:ea typeface="思源黑体-粗体"/>
              </a:rPr>
              <a:t>混合文本</a:t>
            </a:r>
            <a:r>
              <a:rPr lang="en-US" altLang="zh-CN" sz="3600" b="1" dirty="0">
                <a:solidFill>
                  <a:srgbClr val="000000"/>
                </a:solidFill>
                <a:latin typeface="Calibri" panose="020F0502020204030204"/>
                <a:ea typeface="思源黑体-粗体"/>
              </a:rPr>
              <a:t>/</a:t>
            </a:r>
            <a:r>
              <a:rPr lang="zh-CN" altLang="en-US" sz="3600" b="1" dirty="0">
                <a:solidFill>
                  <a:srgbClr val="000000"/>
                </a:solidFill>
                <a:latin typeface="Calibri" panose="020F0502020204030204"/>
                <a:ea typeface="思源黑体-粗体"/>
              </a:rPr>
              <a:t>连</a:t>
            </a:r>
            <a:r>
              <a:rPr lang="en-US" altLang="zh-CN" sz="3600" b="1" dirty="0">
                <a:solidFill>
                  <a:srgbClr val="000000"/>
                </a:solidFill>
                <a:latin typeface="Calibri" panose="020F0502020204030204"/>
                <a:ea typeface="思源黑体-粗体"/>
              </a:rPr>
              <a:t>+</a:t>
            </a:r>
            <a:r>
              <a:rPr lang="zh-CN" altLang="en-US" sz="3600" b="1" dirty="0">
                <a:solidFill>
                  <a:srgbClr val="000000"/>
                </a:solidFill>
                <a:latin typeface="Calibri" panose="020F0502020204030204"/>
                <a:ea typeface="思源黑体-粗体"/>
              </a:rPr>
              <a:t>非连</a:t>
            </a:r>
            <a:endParaRPr kumimoji="0" lang="en-US" sz="3600" b="1" i="0" u="none" strike="noStrike" kern="1200" cap="none" spc="0" normalizeH="0" baseline="0" noProof="0" dirty="0">
              <a:ln>
                <a:noFill/>
              </a:ln>
              <a:solidFill>
                <a:srgbClr val="000000"/>
              </a:solidFill>
              <a:effectLst/>
              <a:uLnTx/>
              <a:uFillTx/>
              <a:latin typeface="Calibri" panose="020F0502020204030204"/>
              <a:ea typeface="思源黑体-粗体"/>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500"/>
                                        <p:tgtEl>
                                          <p:spTgt spid="2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down)">
                                      <p:cBhvr>
                                        <p:cTn id="13" dur="500"/>
                                        <p:tgtEl>
                                          <p:spTgt spid="19"/>
                                        </p:tgtEl>
                                      </p:cBhvr>
                                    </p:animEffect>
                                  </p:childTnLst>
                                </p:cTn>
                              </p:par>
                              <p:par>
                                <p:cTn id="14" presetID="22" presetClass="entr" presetSubtype="4"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down)">
                                      <p:cBhvr>
                                        <p:cTn id="16" dur="500"/>
                                        <p:tgtEl>
                                          <p:spTgt spid="1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9921" y="432566"/>
            <a:ext cx="17508158" cy="9421869"/>
            <a:chOff x="0" y="0"/>
            <a:chExt cx="27711400" cy="14912657"/>
          </a:xfrm>
        </p:grpSpPr>
        <p:sp>
          <p:nvSpPr>
            <p:cNvPr id="3" name="Freeform 3"/>
            <p:cNvSpPr/>
            <p:nvPr/>
          </p:nvSpPr>
          <p:spPr>
            <a:xfrm>
              <a:off x="0" y="0"/>
              <a:ext cx="27711400" cy="14912657"/>
            </a:xfrm>
            <a:custGeom>
              <a:avLst/>
              <a:gdLst/>
              <a:ahLst/>
              <a:cxnLst/>
              <a:rect l="l" t="t" r="r" b="b"/>
              <a:pathLst>
                <a:path w="27711400" h="14912657">
                  <a:moveTo>
                    <a:pt x="0" y="0"/>
                  </a:moveTo>
                  <a:lnTo>
                    <a:pt x="0" y="14912657"/>
                  </a:lnTo>
                  <a:lnTo>
                    <a:pt x="27711400" y="14912657"/>
                  </a:lnTo>
                  <a:lnTo>
                    <a:pt x="27711400" y="0"/>
                  </a:lnTo>
                  <a:lnTo>
                    <a:pt x="0" y="0"/>
                  </a:lnTo>
                  <a:close/>
                  <a:moveTo>
                    <a:pt x="27650439" y="14851697"/>
                  </a:moveTo>
                  <a:lnTo>
                    <a:pt x="59690" y="14851697"/>
                  </a:lnTo>
                  <a:lnTo>
                    <a:pt x="59690" y="59690"/>
                  </a:lnTo>
                  <a:lnTo>
                    <a:pt x="27650439" y="59690"/>
                  </a:lnTo>
                  <a:lnTo>
                    <a:pt x="27650439" y="14851697"/>
                  </a:lnTo>
                  <a:close/>
                </a:path>
              </a:pathLst>
            </a:custGeom>
            <a:solidFill>
              <a:srgbClr val="000000"/>
            </a:solidFill>
          </p:spPr>
        </p:sp>
      </p:grpSp>
      <p:grpSp>
        <p:nvGrpSpPr>
          <p:cNvPr id="4" name="Group 4"/>
          <p:cNvGrpSpPr/>
          <p:nvPr/>
        </p:nvGrpSpPr>
        <p:grpSpPr>
          <a:xfrm rot="-2073612">
            <a:off x="1025855" y="4500053"/>
            <a:ext cx="3093464" cy="952297"/>
            <a:chOff x="0" y="0"/>
            <a:chExt cx="960377" cy="295644"/>
          </a:xfrm>
        </p:grpSpPr>
        <p:sp>
          <p:nvSpPr>
            <p:cNvPr id="5" name="Freeform 5"/>
            <p:cNvSpPr/>
            <p:nvPr/>
          </p:nvSpPr>
          <p:spPr>
            <a:xfrm>
              <a:off x="443072" y="0"/>
              <a:ext cx="74233" cy="295644"/>
            </a:xfrm>
            <a:custGeom>
              <a:avLst/>
              <a:gdLst/>
              <a:ahLst/>
              <a:cxnLst/>
              <a:rect l="l" t="t" r="r" b="b"/>
              <a:pathLst>
                <a:path w="74233" h="295644">
                  <a:moveTo>
                    <a:pt x="37117" y="0"/>
                  </a:moveTo>
                  <a:lnTo>
                    <a:pt x="37117" y="0"/>
                  </a:lnTo>
                  <a:cubicBezTo>
                    <a:pt x="74233" y="95053"/>
                    <a:pt x="74233" y="200591"/>
                    <a:pt x="37117" y="295644"/>
                  </a:cubicBezTo>
                  <a:cubicBezTo>
                    <a:pt x="0" y="200591"/>
                    <a:pt x="0" y="95053"/>
                    <a:pt x="37117" y="0"/>
                  </a:cubicBezTo>
                  <a:close/>
                </a:path>
              </a:pathLst>
            </a:custGeom>
            <a:solidFill>
              <a:srgbClr val="FFD25F"/>
            </a:solidFill>
          </p:spPr>
        </p:sp>
        <p:sp>
          <p:nvSpPr>
            <p:cNvPr id="6" name="TextBox 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94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 name="TextBox 7"/>
          <p:cNvSpPr txBox="1"/>
          <p:nvPr/>
        </p:nvSpPr>
        <p:spPr>
          <a:xfrm>
            <a:off x="1365446" y="3941908"/>
            <a:ext cx="10134249" cy="1805749"/>
          </a:xfrm>
          <a:prstGeom prst="rect">
            <a:avLst/>
          </a:prstGeom>
        </p:spPr>
        <p:txBody>
          <a:bodyPr lIns="0" tIns="0" rIns="0" bIns="0" rtlCol="0" anchor="t">
            <a:spAutoFit/>
          </a:bodyPr>
          <a:lstStyle/>
          <a:p>
            <a:pPr marL="0" marR="0" lvl="0" indent="0" algn="l" defTabSz="914400" rtl="0" eaLnBrk="1" fontAlgn="auto" latinLnBrk="0" hangingPunct="1">
              <a:lnSpc>
                <a:spcPts val="14700"/>
              </a:lnSpc>
              <a:spcBef>
                <a:spcPct val="0"/>
              </a:spcBef>
              <a:spcAft>
                <a:spcPts val="0"/>
              </a:spcAft>
              <a:buClrTx/>
              <a:buSzTx/>
              <a:buFontTx/>
              <a:buNone/>
              <a:defRPr/>
            </a:pPr>
            <a:r>
              <a:rPr kumimoji="0" lang="zh-CN" altLang="en-US" sz="10500" b="0" i="0" u="none" strike="noStrike" kern="1200" cap="none" spc="0" normalizeH="0" baseline="0" noProof="0" dirty="0">
                <a:ln>
                  <a:noFill/>
                </a:ln>
                <a:solidFill>
                  <a:srgbClr val="000000"/>
                </a:solidFill>
                <a:effectLst/>
                <a:uLnTx/>
                <a:uFillTx/>
                <a:latin typeface="Calibri" panose="020F0502020204030204"/>
                <a:ea typeface="思源黑体-粗体 Bold"/>
                <a:cs typeface="+mn-cs"/>
              </a:rPr>
              <a:t>阅读理解</a:t>
            </a:r>
            <a:r>
              <a:rPr kumimoji="0" lang="en-US" altLang="zh-CN" sz="10500" b="0" i="0" u="none" strike="noStrike" kern="1200" cap="none" spc="0" normalizeH="0" baseline="0" noProof="0" dirty="0">
                <a:ln>
                  <a:noFill/>
                </a:ln>
                <a:solidFill>
                  <a:srgbClr val="000000"/>
                </a:solidFill>
                <a:effectLst/>
                <a:uLnTx/>
                <a:uFillTx/>
                <a:latin typeface="Calibri" panose="020F0502020204030204"/>
                <a:ea typeface="思源黑体-粗体 Bold"/>
                <a:cs typeface="+mn-cs"/>
              </a:rPr>
              <a:t>A</a:t>
            </a:r>
            <a:r>
              <a:rPr kumimoji="0" lang="zh-CN" altLang="en-US" sz="10500" b="0" i="0" u="none" strike="noStrike" kern="1200" cap="none" spc="0" normalizeH="0" baseline="0" noProof="0" dirty="0">
                <a:ln>
                  <a:noFill/>
                </a:ln>
                <a:solidFill>
                  <a:srgbClr val="000000"/>
                </a:solidFill>
                <a:effectLst/>
                <a:uLnTx/>
                <a:uFillTx/>
                <a:latin typeface="Calibri" panose="020F0502020204030204"/>
                <a:ea typeface="思源黑体-粗体 Bold"/>
                <a:cs typeface="+mn-cs"/>
              </a:rPr>
              <a:t>篇</a:t>
            </a:r>
            <a:endParaRPr kumimoji="0" lang="en-US" sz="10500" b="0" i="0" u="none" strike="noStrike" kern="1200" cap="none" spc="0" normalizeH="0" baseline="0" noProof="0" dirty="0">
              <a:ln>
                <a:noFill/>
              </a:ln>
              <a:solidFill>
                <a:srgbClr val="000000"/>
              </a:solidFill>
              <a:effectLst/>
              <a:uLnTx/>
              <a:uFillTx/>
              <a:latin typeface="Calibri" panose="020F0502020204030204"/>
              <a:ea typeface="思源黑体-粗体 Bold"/>
              <a:cs typeface="+mn-cs"/>
            </a:endParaRPr>
          </a:p>
        </p:txBody>
      </p:sp>
      <p:sp>
        <p:nvSpPr>
          <p:cNvPr id="8" name="TextBox 8"/>
          <p:cNvSpPr txBox="1"/>
          <p:nvPr/>
        </p:nvSpPr>
        <p:spPr>
          <a:xfrm>
            <a:off x="3810000" y="2842712"/>
            <a:ext cx="5724796" cy="532966"/>
          </a:xfrm>
          <a:prstGeom prst="rect">
            <a:avLst/>
          </a:prstGeom>
        </p:spPr>
        <p:txBody>
          <a:bodyPr lIns="0" tIns="0" rIns="0" bIns="0" rtlCol="0" anchor="t">
            <a:spAutoFit/>
          </a:bodyPr>
          <a:lstStyle/>
          <a:p>
            <a:pPr marL="0" marR="0" lvl="0" indent="0" algn="l" defTabSz="914400" rtl="0" eaLnBrk="1" fontAlgn="auto" latinLnBrk="0" hangingPunct="1">
              <a:lnSpc>
                <a:spcPts val="4480"/>
              </a:lnSpc>
              <a:spcBef>
                <a:spcPts val="0"/>
              </a:spcBef>
              <a:spcAft>
                <a:spcPts val="0"/>
              </a:spcAft>
              <a:buClrTx/>
              <a:buSzTx/>
              <a:buFontTx/>
              <a:buNone/>
              <a:defRPr/>
            </a:pPr>
            <a:r>
              <a:rPr kumimoji="0" lang="zh-CN" altLang="en-US" sz="3600" b="1" i="0" u="none" strike="noStrike" kern="1200" cap="none" spc="102" normalizeH="0" baseline="0" noProof="0" dirty="0">
                <a:ln>
                  <a:noFill/>
                </a:ln>
                <a:solidFill>
                  <a:srgbClr val="FFB332"/>
                </a:solidFill>
                <a:effectLst/>
                <a:uLnTx/>
                <a:uFillTx/>
                <a:latin typeface="+mn-ea"/>
                <a:cs typeface="+mn-cs"/>
              </a:rPr>
              <a:t>冲刺</a:t>
            </a:r>
            <a:r>
              <a:rPr kumimoji="0" lang="en-US" altLang="zh-CN" sz="3600" b="1" i="0" u="none" strike="noStrike" kern="1200" cap="none" spc="102" normalizeH="0" baseline="0" noProof="0" dirty="0">
                <a:ln>
                  <a:noFill/>
                </a:ln>
                <a:solidFill>
                  <a:srgbClr val="FFB332"/>
                </a:solidFill>
                <a:effectLst/>
                <a:uLnTx/>
                <a:uFillTx/>
                <a:latin typeface="+mn-ea"/>
                <a:cs typeface="+mn-cs"/>
              </a:rPr>
              <a:t>2023</a:t>
            </a:r>
            <a:r>
              <a:rPr kumimoji="0" lang="zh-CN" altLang="en-US" sz="3600" b="1" i="0" u="none" strike="noStrike" kern="1200" cap="none" spc="102" normalizeH="0" baseline="0" noProof="0" dirty="0">
                <a:ln>
                  <a:noFill/>
                </a:ln>
                <a:solidFill>
                  <a:srgbClr val="FFB332"/>
                </a:solidFill>
                <a:effectLst/>
                <a:uLnTx/>
                <a:uFillTx/>
                <a:latin typeface="+mn-ea"/>
                <a:cs typeface="+mn-cs"/>
              </a:rPr>
              <a:t>高考 满分攻略</a:t>
            </a:r>
            <a:endParaRPr kumimoji="0" lang="en-US" sz="3600" b="1" i="0" u="none" strike="noStrike" kern="1200" cap="none" spc="102" normalizeH="0" baseline="0" noProof="0" dirty="0">
              <a:ln>
                <a:noFill/>
              </a:ln>
              <a:solidFill>
                <a:srgbClr val="FFB332"/>
              </a:solidFill>
              <a:effectLst/>
              <a:uLnTx/>
              <a:uFillTx/>
              <a:latin typeface="+mn-ea"/>
              <a:cs typeface="+mn-cs"/>
            </a:endParaRPr>
          </a:p>
        </p:txBody>
      </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350260" y="1910322"/>
            <a:ext cx="8937740" cy="9657676"/>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423421" y="8043835"/>
            <a:ext cx="1172511" cy="1214465"/>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28013" y="1466725"/>
            <a:ext cx="1650677" cy="1709741"/>
          </a:xfrm>
          <a:prstGeom prst="rect">
            <a:avLst/>
          </a:prstGeom>
        </p:spPr>
      </p:pic>
      <p:pic>
        <p:nvPicPr>
          <p:cNvPr id="12"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115143">
            <a:off x="6518453" y="7375753"/>
            <a:ext cx="543421" cy="562866"/>
          </a:xfrm>
          <a:prstGeom prst="rect">
            <a:avLst/>
          </a:prstGeom>
        </p:spPr>
      </p:pic>
      <p:sp>
        <p:nvSpPr>
          <p:cNvPr id="14" name="TextBox 14"/>
          <p:cNvSpPr txBox="1"/>
          <p:nvPr/>
        </p:nvSpPr>
        <p:spPr>
          <a:xfrm>
            <a:off x="7134576" y="5982869"/>
            <a:ext cx="3365593" cy="446725"/>
          </a:xfrm>
          <a:prstGeom prst="rect">
            <a:avLst/>
          </a:prstGeom>
        </p:spPr>
        <p:txBody>
          <a:bodyPr lIns="0" tIns="0" rIns="0" bIns="0" rtlCol="0" anchor="t">
            <a:spAutoFit/>
          </a:bodyPr>
          <a:lstStyle/>
          <a:p>
            <a:pPr marL="0" marR="0" lvl="0" indent="0" algn="l" defTabSz="914400" rtl="0" eaLnBrk="1" fontAlgn="auto" latinLnBrk="0" hangingPunct="1">
              <a:lnSpc>
                <a:spcPts val="3840"/>
              </a:lnSpc>
              <a:spcBef>
                <a:spcPts val="0"/>
              </a:spcBef>
              <a:spcAft>
                <a:spcPts val="0"/>
              </a:spcAft>
              <a:buClrTx/>
              <a:buSzTx/>
              <a:buFontTx/>
              <a:buNone/>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思源黑体-粗体"/>
                <a:cs typeface="+mn-cs"/>
              </a:rPr>
              <a:t>F</a:t>
            </a:r>
            <a:r>
              <a:rPr kumimoji="0" lang="en-US" altLang="zh-CN" sz="2400" b="1" i="0" u="none" strike="noStrike" kern="1200" cap="none" spc="0" normalizeH="0" baseline="0" noProof="0" dirty="0">
                <a:ln>
                  <a:noFill/>
                </a:ln>
                <a:solidFill>
                  <a:srgbClr val="000000"/>
                </a:solidFill>
                <a:effectLst/>
                <a:uLnTx/>
                <a:uFillTx/>
                <a:latin typeface="Calibri" panose="020F0502020204030204"/>
                <a:ea typeface="思源黑体-粗体"/>
                <a:cs typeface="+mn-cs"/>
              </a:rPr>
              <a:t>ay</a:t>
            </a:r>
            <a:r>
              <a:rPr kumimoji="0" lang="en-US" altLang="zh-CN" sz="2400" b="0" i="0" u="none" strike="noStrike" kern="1200" cap="none" spc="0" normalizeH="0" baseline="0" noProof="0" dirty="0">
                <a:ln>
                  <a:noFill/>
                </a:ln>
                <a:solidFill>
                  <a:srgbClr val="000000"/>
                </a:solidFill>
                <a:effectLst/>
                <a:uLnTx/>
                <a:uFillTx/>
                <a:latin typeface="Calibri" panose="020F0502020204030204"/>
                <a:ea typeface="思源黑体-粗体"/>
                <a:cs typeface="+mn-cs"/>
              </a:rPr>
              <a:t> 2023.05</a:t>
            </a:r>
            <a:endParaRPr kumimoji="0" lang="en-US" sz="2400" b="0" i="0" u="none" strike="noStrike" kern="1200" cap="none" spc="0" normalizeH="0" baseline="0" noProof="0" dirty="0">
              <a:ln>
                <a:noFill/>
              </a:ln>
              <a:solidFill>
                <a:srgbClr val="000000"/>
              </a:solidFill>
              <a:effectLst/>
              <a:uLnTx/>
              <a:uFillTx/>
              <a:latin typeface="Calibri" panose="020F0502020204030204"/>
              <a:ea typeface="思源黑体-粗体"/>
              <a:cs typeface="+mn-cs"/>
            </a:endParaRPr>
          </a:p>
        </p:txBody>
      </p:sp>
      <p:sp>
        <p:nvSpPr>
          <p:cNvPr id="16" name="文本框 15"/>
          <p:cNvSpPr txBox="1"/>
          <p:nvPr/>
        </p:nvSpPr>
        <p:spPr>
          <a:xfrm>
            <a:off x="11049000" y="9155321"/>
            <a:ext cx="184731" cy="369332"/>
          </a:xfrm>
          <a:prstGeom prst="rect">
            <a:avLst/>
          </a:prstGeom>
          <a:noFill/>
        </p:spPr>
        <p:txBody>
          <a:bodyPr wrap="none" rtlCol="0">
            <a:spAutoFit/>
          </a:bodyPr>
          <a:lstStyle/>
          <a:p>
            <a:endParaRPr lang="zh-CN" altLang="en-US" dirty="0"/>
          </a:p>
        </p:txBody>
      </p:sp>
      <p:sp>
        <p:nvSpPr>
          <p:cNvPr id="18" name="文本框 17"/>
          <p:cNvSpPr txBox="1"/>
          <p:nvPr/>
        </p:nvSpPr>
        <p:spPr>
          <a:xfrm rot="20124931">
            <a:off x="14796523" y="7714468"/>
            <a:ext cx="2214576" cy="369332"/>
          </a:xfrm>
          <a:prstGeom prst="rect">
            <a:avLst/>
          </a:prstGeom>
          <a:noFill/>
        </p:spPr>
        <p:txBody>
          <a:bodyPr wrap="square">
            <a:spAutoFit/>
          </a:bodyPr>
          <a:lstStyle/>
          <a:p>
            <a:r>
              <a:rPr lang="en-US" altLang="zh-CN" b="0" i="0" dirty="0">
                <a:solidFill>
                  <a:srgbClr val="F03744"/>
                </a:solidFill>
                <a:effectLst/>
                <a:latin typeface="Gilroy"/>
              </a:rPr>
              <a:t>quick</a:t>
            </a:r>
            <a:r>
              <a:rPr lang="en-US" altLang="zh-CN" b="0" i="0" dirty="0">
                <a:solidFill>
                  <a:srgbClr val="2A2B2E"/>
                </a:solidFill>
                <a:effectLst/>
                <a:latin typeface="Gilroy"/>
              </a:rPr>
              <a:t> </a:t>
            </a:r>
            <a:r>
              <a:rPr lang="en-US" altLang="zh-CN" b="0" i="0" dirty="0">
                <a:solidFill>
                  <a:srgbClr val="F03744"/>
                </a:solidFill>
                <a:effectLst/>
                <a:latin typeface="Gilroy"/>
              </a:rPr>
              <a:t>positioning</a:t>
            </a:r>
            <a:endParaRPr lang="zh-CN" altLang="en-US" dirty="0"/>
          </a:p>
        </p:txBody>
      </p:sp>
      <p:sp>
        <p:nvSpPr>
          <p:cNvPr id="20" name="文本框 19"/>
          <p:cNvSpPr txBox="1"/>
          <p:nvPr/>
        </p:nvSpPr>
        <p:spPr>
          <a:xfrm rot="20036069">
            <a:off x="14622523" y="8547676"/>
            <a:ext cx="2562576" cy="369332"/>
          </a:xfrm>
          <a:prstGeom prst="rect">
            <a:avLst/>
          </a:prstGeom>
          <a:noFill/>
        </p:spPr>
        <p:txBody>
          <a:bodyPr wrap="square">
            <a:spAutoFit/>
          </a:bodyPr>
          <a:lstStyle/>
          <a:p>
            <a:r>
              <a:rPr lang="en-US" altLang="zh-CN" b="0" i="0" dirty="0">
                <a:solidFill>
                  <a:srgbClr val="FF0000"/>
                </a:solidFill>
                <a:effectLst/>
                <a:latin typeface="Gilroy"/>
              </a:rPr>
              <a:t>accurate selection</a:t>
            </a:r>
            <a:endParaRPr lang="zh-CN" altLang="en-US" dirty="0">
              <a:solidFill>
                <a:srgbClr val="FF0000"/>
              </a:solidFill>
            </a:endParaRPr>
          </a:p>
        </p:txBody>
      </p:sp>
      <p:sp>
        <p:nvSpPr>
          <p:cNvPr id="22" name="文本框 21"/>
          <p:cNvSpPr txBox="1"/>
          <p:nvPr/>
        </p:nvSpPr>
        <p:spPr>
          <a:xfrm rot="20219342">
            <a:off x="15068419" y="6837986"/>
            <a:ext cx="2209382" cy="369332"/>
          </a:xfrm>
          <a:prstGeom prst="rect">
            <a:avLst/>
          </a:prstGeom>
          <a:noFill/>
        </p:spPr>
        <p:txBody>
          <a:bodyPr wrap="square">
            <a:spAutoFit/>
          </a:bodyPr>
          <a:lstStyle/>
          <a:p>
            <a:r>
              <a:rPr lang="en-US" altLang="zh-CN" b="0" i="0" dirty="0">
                <a:solidFill>
                  <a:srgbClr val="FF0000"/>
                </a:solidFill>
                <a:effectLst/>
              </a:rPr>
              <a:t> essay structure</a:t>
            </a:r>
            <a:endParaRPr lang="zh-CN" altLang="en-US"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257" y="349035"/>
            <a:ext cx="6781800" cy="95889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2" name="Group 2"/>
          <p:cNvGrpSpPr/>
          <p:nvPr/>
        </p:nvGrpSpPr>
        <p:grpSpPr>
          <a:xfrm>
            <a:off x="389921" y="432566"/>
            <a:ext cx="17508158" cy="9421869"/>
            <a:chOff x="0" y="0"/>
            <a:chExt cx="27711400" cy="14912657"/>
          </a:xfrm>
        </p:grpSpPr>
        <p:sp>
          <p:nvSpPr>
            <p:cNvPr id="3" name="Freeform 3"/>
            <p:cNvSpPr/>
            <p:nvPr/>
          </p:nvSpPr>
          <p:spPr>
            <a:xfrm>
              <a:off x="0" y="0"/>
              <a:ext cx="27711400" cy="14912657"/>
            </a:xfrm>
            <a:custGeom>
              <a:avLst/>
              <a:gdLst/>
              <a:ahLst/>
              <a:cxnLst/>
              <a:rect l="l" t="t" r="r" b="b"/>
              <a:pathLst>
                <a:path w="27711400" h="14912657">
                  <a:moveTo>
                    <a:pt x="0" y="0"/>
                  </a:moveTo>
                  <a:lnTo>
                    <a:pt x="0" y="14912657"/>
                  </a:lnTo>
                  <a:lnTo>
                    <a:pt x="27711400" y="14912657"/>
                  </a:lnTo>
                  <a:lnTo>
                    <a:pt x="27711400" y="0"/>
                  </a:lnTo>
                  <a:lnTo>
                    <a:pt x="0" y="0"/>
                  </a:lnTo>
                  <a:close/>
                  <a:moveTo>
                    <a:pt x="27650439" y="14851697"/>
                  </a:moveTo>
                  <a:lnTo>
                    <a:pt x="59690" y="14851697"/>
                  </a:lnTo>
                  <a:lnTo>
                    <a:pt x="59690" y="59690"/>
                  </a:lnTo>
                  <a:lnTo>
                    <a:pt x="27650439" y="59690"/>
                  </a:lnTo>
                  <a:lnTo>
                    <a:pt x="27650439" y="14851697"/>
                  </a:lnTo>
                  <a:close/>
                </a:path>
              </a:pathLst>
            </a:custGeom>
            <a:solidFill>
              <a:srgbClr val="000000"/>
            </a:solidFill>
          </p:spPr>
        </p:sp>
      </p:grpSp>
      <p:pic>
        <p:nvPicPr>
          <p:cNvPr id="5" name="图片 4" descr="报纸上的文字&#10;&#10;描述已自动生成"/>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8400" y="571499"/>
            <a:ext cx="6629400" cy="9107139"/>
          </a:xfrm>
          <a:prstGeom prst="rect">
            <a:avLst/>
          </a:prstGeom>
        </p:spPr>
      </p:pic>
      <p:sp>
        <p:nvSpPr>
          <p:cNvPr id="9" name="TextBox 18"/>
          <p:cNvSpPr txBox="1"/>
          <p:nvPr/>
        </p:nvSpPr>
        <p:spPr>
          <a:xfrm>
            <a:off x="835172" y="8668572"/>
            <a:ext cx="5794228" cy="545790"/>
          </a:xfrm>
          <a:prstGeom prst="rect">
            <a:avLst/>
          </a:prstGeom>
        </p:spPr>
        <p:txBody>
          <a:bodyPr wrap="square" lIns="0" tIns="0" rIns="0" bIns="0" rtlCol="0" anchor="t">
            <a:spAutoFit/>
          </a:bodyPr>
          <a:lstStyle/>
          <a:p>
            <a:pPr marL="0" marR="0" lvl="0" indent="0" algn="ctr" defTabSz="914400" rtl="0" eaLnBrk="1" fontAlgn="auto" latinLnBrk="0" hangingPunct="1">
              <a:lnSpc>
                <a:spcPts val="4480"/>
              </a:lnSpc>
              <a:spcBef>
                <a:spcPct val="0"/>
              </a:spcBef>
              <a:spcAft>
                <a:spcPts val="0"/>
              </a:spcAft>
              <a:buClrTx/>
              <a:buSzTx/>
              <a:buFontTx/>
              <a:buNone/>
              <a:defRPr/>
            </a:pPr>
            <a:r>
              <a:rPr lang="zh-CN" altLang="en-US" sz="3600" b="1" dirty="0">
                <a:solidFill>
                  <a:srgbClr val="000000"/>
                </a:solidFill>
                <a:latin typeface="Calibri" panose="020F0502020204030204"/>
                <a:ea typeface="思源黑体-粗体"/>
              </a:rPr>
              <a:t>不同类型图示阅读文本</a:t>
            </a:r>
            <a:endParaRPr kumimoji="0" lang="en-US" sz="3600" b="1" i="0" u="none" strike="noStrike" kern="1200" cap="none" spc="0" normalizeH="0" baseline="0" noProof="0" dirty="0">
              <a:ln>
                <a:noFill/>
              </a:ln>
              <a:solidFill>
                <a:srgbClr val="000000"/>
              </a:solidFill>
              <a:effectLst/>
              <a:uLnTx/>
              <a:uFillTx/>
              <a:latin typeface="Calibri" panose="020F0502020204030204"/>
              <a:ea typeface="思源黑体-粗体"/>
              <a:cs typeface="+mn-cs"/>
            </a:endParaRPr>
          </a:p>
        </p:txBody>
      </p:sp>
      <p:sp>
        <p:nvSpPr>
          <p:cNvPr id="12" name="Freeform 9"/>
          <p:cNvSpPr/>
          <p:nvPr/>
        </p:nvSpPr>
        <p:spPr>
          <a:xfrm rot="5400000">
            <a:off x="13317719" y="-726842"/>
            <a:ext cx="710701" cy="8450019"/>
          </a:xfrm>
          <a:custGeom>
            <a:avLst/>
            <a:gdLst/>
            <a:ahLst/>
            <a:cxnLst/>
            <a:rect l="l" t="t" r="r" b="b"/>
            <a:pathLst>
              <a:path w="736600" h="2949121">
                <a:moveTo>
                  <a:pt x="736600" y="0"/>
                </a:moveTo>
                <a:lnTo>
                  <a:pt x="736600" y="2949121"/>
                </a:lnTo>
                <a:lnTo>
                  <a:pt x="368300" y="2822121"/>
                </a:lnTo>
                <a:lnTo>
                  <a:pt x="0" y="2949121"/>
                </a:lnTo>
                <a:lnTo>
                  <a:pt x="0" y="0"/>
                </a:lnTo>
                <a:lnTo>
                  <a:pt x="736600" y="0"/>
                </a:lnTo>
                <a:close/>
              </a:path>
            </a:pathLst>
          </a:custGeom>
          <a:solidFill>
            <a:srgbClr val="7ADBCA"/>
          </a:solidFill>
        </p:spPr>
      </p:sp>
      <p:sp>
        <p:nvSpPr>
          <p:cNvPr id="13" name="文本框 12"/>
          <p:cNvSpPr txBox="1"/>
          <p:nvPr/>
        </p:nvSpPr>
        <p:spPr>
          <a:xfrm>
            <a:off x="11698637" y="3205779"/>
            <a:ext cx="8078246" cy="584775"/>
          </a:xfrm>
          <a:prstGeom prst="rect">
            <a:avLst/>
          </a:prstGeom>
          <a:noFill/>
        </p:spPr>
        <p:txBody>
          <a:bodyPr wrap="square" rtlCol="0">
            <a:spAutoFit/>
          </a:bodyPr>
          <a:lstStyle/>
          <a:p>
            <a:r>
              <a:rPr lang="en-US" altLang="zh-CN" sz="3200" dirty="0">
                <a:latin typeface="Times New Roman" panose="02020603050405020304" pitchFamily="18" charset="0"/>
                <a:cs typeface="Times New Roman" panose="02020603050405020304" pitchFamily="18" charset="0"/>
              </a:rPr>
              <a:t>2015</a:t>
            </a:r>
            <a:r>
              <a:rPr lang="zh-CN" altLang="en-US" sz="3200" dirty="0">
                <a:latin typeface="Times New Roman" panose="02020603050405020304" pitchFamily="18" charset="0"/>
                <a:cs typeface="Times New Roman" panose="02020603050405020304" pitchFamily="18" charset="0"/>
              </a:rPr>
              <a:t>浙江卷</a:t>
            </a:r>
            <a:r>
              <a:rPr lang="en-US" altLang="zh-CN" sz="3200" dirty="0">
                <a:latin typeface="Times New Roman" panose="02020603050405020304" pitchFamily="18" charset="0"/>
                <a:cs typeface="Times New Roman" panose="02020603050405020304" pitchFamily="18" charset="0"/>
              </a:rPr>
              <a:t>B</a:t>
            </a:r>
            <a:r>
              <a:rPr lang="zh-CN" altLang="en-US" sz="3200" dirty="0">
                <a:latin typeface="Times New Roman" panose="02020603050405020304" pitchFamily="18" charset="0"/>
                <a:cs typeface="Times New Roman" panose="02020603050405020304" pitchFamily="18" charset="0"/>
              </a:rPr>
              <a:t>篇</a:t>
            </a:r>
            <a:endParaRPr lang="zh-CN" altLang="en-US" sz="3200" dirty="0"/>
          </a:p>
        </p:txBody>
      </p:sp>
      <p:pic>
        <p:nvPicPr>
          <p:cNvPr id="1028" name="Picture 4" descr="PPT - Building Statistical Literacy Reading Charts &amp; Graphs PowerPoin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072638"/>
            <a:ext cx="9336437" cy="7002328"/>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组合 16"/>
          <p:cNvGrpSpPr/>
          <p:nvPr/>
        </p:nvGrpSpPr>
        <p:grpSpPr>
          <a:xfrm>
            <a:off x="9715500" y="4068217"/>
            <a:ext cx="8153400" cy="4991100"/>
            <a:chOff x="9780842" y="2487881"/>
            <a:chExt cx="8153400" cy="4991100"/>
          </a:xfrm>
        </p:grpSpPr>
        <p:pic>
          <p:nvPicPr>
            <p:cNvPr id="15" name="图片 14"/>
            <p:cNvPicPr>
              <a:picLocks noChangeAspect="1"/>
            </p:cNvPicPr>
            <p:nvPr/>
          </p:nvPicPr>
          <p:blipFill>
            <a:blip r:embed="rId5"/>
            <a:stretch>
              <a:fillRect/>
            </a:stretch>
          </p:blipFill>
          <p:spPr>
            <a:xfrm>
              <a:off x="9780842" y="2487881"/>
              <a:ext cx="8153400" cy="4991100"/>
            </a:xfrm>
            <a:prstGeom prst="rect">
              <a:avLst/>
            </a:prstGeom>
          </p:spPr>
        </p:pic>
        <p:sp>
          <p:nvSpPr>
            <p:cNvPr id="16" name="矩形 15"/>
            <p:cNvSpPr/>
            <p:nvPr/>
          </p:nvSpPr>
          <p:spPr>
            <a:xfrm>
              <a:off x="13106400" y="6667500"/>
              <a:ext cx="1524000" cy="583512"/>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Group 8"/>
          <p:cNvGrpSpPr/>
          <p:nvPr/>
        </p:nvGrpSpPr>
        <p:grpSpPr>
          <a:xfrm rot="-5400000">
            <a:off x="5422232" y="3836068"/>
            <a:ext cx="737936" cy="10210800"/>
            <a:chOff x="0" y="0"/>
            <a:chExt cx="736600" cy="2949121"/>
          </a:xfrm>
        </p:grpSpPr>
        <p:sp>
          <p:nvSpPr>
            <p:cNvPr id="7" name="Freeform 9"/>
            <p:cNvSpPr/>
            <p:nvPr/>
          </p:nvSpPr>
          <p:spPr>
            <a:xfrm>
              <a:off x="0" y="0"/>
              <a:ext cx="736600" cy="2949121"/>
            </a:xfrm>
            <a:custGeom>
              <a:avLst/>
              <a:gdLst/>
              <a:ahLst/>
              <a:cxnLst/>
              <a:rect l="l" t="t" r="r" b="b"/>
              <a:pathLst>
                <a:path w="736600" h="2949121">
                  <a:moveTo>
                    <a:pt x="736600" y="0"/>
                  </a:moveTo>
                  <a:lnTo>
                    <a:pt x="736600" y="2949121"/>
                  </a:lnTo>
                  <a:lnTo>
                    <a:pt x="368300" y="2822121"/>
                  </a:lnTo>
                  <a:lnTo>
                    <a:pt x="0" y="2949121"/>
                  </a:lnTo>
                  <a:lnTo>
                    <a:pt x="0" y="0"/>
                  </a:lnTo>
                  <a:lnTo>
                    <a:pt x="736600" y="0"/>
                  </a:lnTo>
                  <a:close/>
                </a:path>
              </a:pathLst>
            </a:custGeom>
            <a:solidFill>
              <a:srgbClr val="FFE27A"/>
            </a:solidFill>
          </p:spPr>
        </p:sp>
        <p:sp>
          <p:nvSpPr>
            <p:cNvPr id="8" name="TextBox 10"/>
            <p:cNvSpPr txBox="1"/>
            <p:nvPr/>
          </p:nvSpPr>
          <p:spPr>
            <a:xfrm>
              <a:off x="0" y="-38100"/>
              <a:ext cx="736600" cy="723900"/>
            </a:xfrm>
            <a:prstGeom prst="rect">
              <a:avLst/>
            </a:prstGeom>
          </p:spPr>
          <p:txBody>
            <a:bodyPr lIns="50800" tIns="50800" rIns="50800" bIns="50800" rtlCol="0" anchor="ctr"/>
            <a:lstStyle/>
            <a:p>
              <a:pPr marL="0" marR="0" lvl="0" indent="0" algn="ctr" defTabSz="914400" rtl="0" eaLnBrk="1" fontAlgn="auto" latinLnBrk="0" hangingPunct="1">
                <a:lnSpc>
                  <a:spcPts val="294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 name="TextBox 18"/>
          <p:cNvSpPr txBox="1"/>
          <p:nvPr/>
        </p:nvSpPr>
        <p:spPr>
          <a:xfrm>
            <a:off x="1093851" y="8658153"/>
            <a:ext cx="5383149" cy="552139"/>
          </a:xfrm>
          <a:prstGeom prst="rect">
            <a:avLst/>
          </a:prstGeom>
        </p:spPr>
        <p:txBody>
          <a:bodyPr wrap="square" lIns="0" tIns="0" rIns="0" bIns="0" rtlCol="0" anchor="t">
            <a:spAutoFit/>
          </a:bodyPr>
          <a:lstStyle/>
          <a:p>
            <a:pPr marL="0" marR="0" lvl="0" indent="0" algn="ctr" defTabSz="914400" rtl="0" eaLnBrk="1" fontAlgn="auto" latinLnBrk="0" hangingPunct="1">
              <a:lnSpc>
                <a:spcPts val="4480"/>
              </a:lnSpc>
              <a:spcBef>
                <a:spcPct val="0"/>
              </a:spcBef>
              <a:spcAft>
                <a:spcPts val="0"/>
              </a:spcAft>
              <a:buClrTx/>
              <a:buSzTx/>
              <a:buFontTx/>
              <a:buNone/>
              <a:defRPr/>
            </a:pPr>
            <a:r>
              <a:rPr kumimoji="0" lang="zh-CN" altLang="en-US" sz="3600" b="1" i="0" u="none" strike="noStrike" kern="1200" cap="none" spc="0" normalizeH="0" baseline="0" noProof="0" dirty="0">
                <a:ln>
                  <a:noFill/>
                </a:ln>
                <a:solidFill>
                  <a:srgbClr val="000000"/>
                </a:solidFill>
                <a:effectLst/>
                <a:uLnTx/>
                <a:uFillTx/>
                <a:latin typeface="Calibri" panose="020F0502020204030204"/>
                <a:ea typeface="思源黑体-粗体"/>
                <a:cs typeface="+mn-cs"/>
              </a:rPr>
              <a:t>各类图示文本阅读示例</a:t>
            </a:r>
            <a:endParaRPr kumimoji="0" lang="en-US" sz="3600" b="1" i="0" u="none" strike="noStrike" kern="1200" cap="none" spc="0" normalizeH="0" baseline="0" noProof="0" dirty="0">
              <a:ln>
                <a:noFill/>
              </a:ln>
              <a:solidFill>
                <a:srgbClr val="000000"/>
              </a:solidFill>
              <a:effectLst/>
              <a:uLnTx/>
              <a:uFillTx/>
              <a:latin typeface="Calibri" panose="020F0502020204030204"/>
              <a:ea typeface="思源黑体-粗体"/>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barn(inVertical)">
                                      <p:cBhvr>
                                        <p:cTn id="15" dur="500"/>
                                        <p:tgtEl>
                                          <p:spTgt spid="102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9921" y="432566"/>
            <a:ext cx="17508158" cy="9421869"/>
            <a:chOff x="0" y="0"/>
            <a:chExt cx="27711400" cy="14912657"/>
          </a:xfrm>
        </p:grpSpPr>
        <p:sp>
          <p:nvSpPr>
            <p:cNvPr id="3" name="Freeform 3"/>
            <p:cNvSpPr/>
            <p:nvPr/>
          </p:nvSpPr>
          <p:spPr>
            <a:xfrm>
              <a:off x="0" y="0"/>
              <a:ext cx="27711400" cy="14912657"/>
            </a:xfrm>
            <a:custGeom>
              <a:avLst/>
              <a:gdLst/>
              <a:ahLst/>
              <a:cxnLst/>
              <a:rect l="l" t="t" r="r" b="b"/>
              <a:pathLst>
                <a:path w="27711400" h="14912657">
                  <a:moveTo>
                    <a:pt x="0" y="0"/>
                  </a:moveTo>
                  <a:lnTo>
                    <a:pt x="0" y="14912657"/>
                  </a:lnTo>
                  <a:lnTo>
                    <a:pt x="27711400" y="14912657"/>
                  </a:lnTo>
                  <a:lnTo>
                    <a:pt x="27711400" y="0"/>
                  </a:lnTo>
                  <a:lnTo>
                    <a:pt x="0" y="0"/>
                  </a:lnTo>
                  <a:close/>
                  <a:moveTo>
                    <a:pt x="27650439" y="14851697"/>
                  </a:moveTo>
                  <a:lnTo>
                    <a:pt x="59690" y="14851697"/>
                  </a:lnTo>
                  <a:lnTo>
                    <a:pt x="59690" y="59690"/>
                  </a:lnTo>
                  <a:lnTo>
                    <a:pt x="27650439" y="59690"/>
                  </a:lnTo>
                  <a:lnTo>
                    <a:pt x="27650439" y="14851697"/>
                  </a:lnTo>
                  <a:close/>
                </a:path>
              </a:pathLst>
            </a:custGeom>
            <a:solidFill>
              <a:srgbClr val="000000"/>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90600" y="1441512"/>
            <a:ext cx="7768198" cy="9413396"/>
          </a:xfrm>
          <a:prstGeom prst="rect">
            <a:avLst/>
          </a:prstGeom>
        </p:spPr>
      </p:pic>
      <p:sp>
        <p:nvSpPr>
          <p:cNvPr id="10" name="TextBox 6"/>
          <p:cNvSpPr txBox="1"/>
          <p:nvPr/>
        </p:nvSpPr>
        <p:spPr>
          <a:xfrm>
            <a:off x="9529204" y="1710553"/>
            <a:ext cx="7768198" cy="3609065"/>
          </a:xfrm>
          <a:prstGeom prst="rect">
            <a:avLst/>
          </a:prstGeom>
        </p:spPr>
        <p:txBody>
          <a:bodyPr wrap="square" lIns="0" tIns="0" rIns="0" bIns="0" rtlCol="0" anchor="t">
            <a:spAutoFit/>
          </a:bodyPr>
          <a:lstStyle/>
          <a:p>
            <a:pPr marL="0" marR="0" lvl="0" indent="0" algn="ctr" defTabSz="914400" rtl="0" eaLnBrk="1" fontAlgn="auto" latinLnBrk="0" hangingPunct="1">
              <a:lnSpc>
                <a:spcPts val="7280"/>
              </a:lnSpc>
              <a:spcBef>
                <a:spcPts val="0"/>
              </a:spcBef>
              <a:spcAft>
                <a:spcPts val="0"/>
              </a:spcAft>
              <a:buClrTx/>
              <a:buSzTx/>
              <a:buFontTx/>
              <a:buNone/>
              <a:defRPr/>
            </a:pPr>
            <a:r>
              <a:rPr lang="en-US" sz="6600" dirty="0">
                <a:solidFill>
                  <a:srgbClr val="000000"/>
                </a:solidFill>
                <a:latin typeface="Arial Narrow" panose="020B0606020202030204" pitchFamily="34" charset="0"/>
              </a:rPr>
              <a:t>We</a:t>
            </a:r>
            <a:r>
              <a:rPr lang="zh-CN" altLang="en-US" sz="6600" dirty="0">
                <a:solidFill>
                  <a:srgbClr val="000000"/>
                </a:solidFill>
                <a:latin typeface="Arial Narrow" panose="020B0606020202030204" pitchFamily="34" charset="0"/>
              </a:rPr>
              <a:t> </a:t>
            </a:r>
            <a:r>
              <a:rPr lang="en-US" altLang="zh-CN" sz="6600" dirty="0">
                <a:solidFill>
                  <a:srgbClr val="000000"/>
                </a:solidFill>
                <a:latin typeface="Arial Narrow" panose="020B0606020202030204" pitchFamily="34" charset="0"/>
              </a:rPr>
              <a:t>will go shore at last in the sunshine.</a:t>
            </a:r>
          </a:p>
          <a:p>
            <a:pPr marL="0" marR="0" lvl="0" indent="0" algn="ctr" defTabSz="914400" rtl="0" eaLnBrk="1" fontAlgn="auto" latinLnBrk="0" hangingPunct="1">
              <a:lnSpc>
                <a:spcPts val="7280"/>
              </a:lnSpc>
              <a:spcBef>
                <a:spcPts val="0"/>
              </a:spcBef>
              <a:spcAft>
                <a:spcPts val="0"/>
              </a:spcAft>
              <a:buClrTx/>
              <a:buSzTx/>
              <a:buFontTx/>
              <a:buNone/>
              <a:defRPr/>
            </a:pPr>
            <a:r>
              <a:rPr kumimoji="0" lang="zh-CN" altLang="en-US" sz="3600" b="0" i="0" u="none" strike="noStrike" kern="1200" cap="none" spc="0" normalizeH="0" baseline="0" noProof="0" dirty="0">
                <a:ln>
                  <a:noFill/>
                </a:ln>
                <a:solidFill>
                  <a:srgbClr val="000000"/>
                </a:solidFill>
                <a:effectLst/>
                <a:uLnTx/>
                <a:uFillTx/>
                <a:latin typeface="Arial Narrow" panose="020B0606020202030204" pitchFamily="34" charset="0"/>
              </a:rPr>
              <a:t>我们终究上岸，</a:t>
            </a:r>
            <a:endParaRPr kumimoji="0" lang="en-US" altLang="zh-CN" sz="3600" b="0" i="0" u="none" strike="noStrike" kern="1200" cap="none" spc="0" normalizeH="0" baseline="0" noProof="0" dirty="0">
              <a:ln>
                <a:noFill/>
              </a:ln>
              <a:solidFill>
                <a:srgbClr val="000000"/>
              </a:solidFill>
              <a:effectLst/>
              <a:uLnTx/>
              <a:uFillTx/>
              <a:latin typeface="Arial Narrow" panose="020B0606020202030204" pitchFamily="34" charset="0"/>
            </a:endParaRPr>
          </a:p>
          <a:p>
            <a:pPr marL="0" marR="0" lvl="0" indent="0" algn="ctr" defTabSz="914400" rtl="0" eaLnBrk="1" fontAlgn="auto" latinLnBrk="0" hangingPunct="1">
              <a:lnSpc>
                <a:spcPts val="7280"/>
              </a:lnSpc>
              <a:spcBef>
                <a:spcPts val="0"/>
              </a:spcBef>
              <a:spcAft>
                <a:spcPts val="0"/>
              </a:spcAft>
              <a:buClrTx/>
              <a:buSzTx/>
              <a:buFontTx/>
              <a:buNone/>
              <a:defRPr/>
            </a:pPr>
            <a:r>
              <a:rPr kumimoji="0" lang="zh-CN" altLang="en-US" sz="3600" b="0" i="0" u="none" strike="noStrike" kern="1200" cap="none" spc="0" normalizeH="0" baseline="0" noProof="0" dirty="0">
                <a:ln>
                  <a:noFill/>
                </a:ln>
                <a:solidFill>
                  <a:srgbClr val="000000"/>
                </a:solidFill>
                <a:effectLst/>
                <a:uLnTx/>
                <a:uFillTx/>
                <a:latin typeface="Arial Narrow" panose="020B0606020202030204" pitchFamily="34" charset="0"/>
              </a:rPr>
              <a:t>阳光万里</a:t>
            </a:r>
            <a:endParaRPr kumimoji="0" lang="en-US" sz="3600" b="0" i="0" u="none" strike="noStrike" kern="1200" cap="none" spc="0" normalizeH="0" baseline="0" noProof="0" dirty="0">
              <a:ln>
                <a:noFill/>
              </a:ln>
              <a:solidFill>
                <a:srgbClr val="000000"/>
              </a:solidFill>
              <a:effectLst/>
              <a:uLnTx/>
              <a:uFillTx/>
              <a:latin typeface="Arial Narrow" panose="020B0606020202030204" pitchFamily="34" charset="0"/>
            </a:endParaRPr>
          </a:p>
        </p:txBody>
      </p:sp>
      <p:grpSp>
        <p:nvGrpSpPr>
          <p:cNvPr id="5" name="Group 4"/>
          <p:cNvGrpSpPr/>
          <p:nvPr/>
        </p:nvGrpSpPr>
        <p:grpSpPr>
          <a:xfrm>
            <a:off x="10392442" y="6148210"/>
            <a:ext cx="6886877" cy="3257550"/>
            <a:chOff x="0" y="0"/>
            <a:chExt cx="9182502" cy="4343400"/>
          </a:xfrm>
        </p:grpSpPr>
        <p:sp>
          <p:nvSpPr>
            <p:cNvPr id="6" name="TextBox 5"/>
            <p:cNvSpPr txBox="1"/>
            <p:nvPr/>
          </p:nvSpPr>
          <p:spPr>
            <a:xfrm>
              <a:off x="0" y="0"/>
              <a:ext cx="4403349" cy="4343400"/>
            </a:xfrm>
            <a:prstGeom prst="rect">
              <a:avLst/>
            </a:prstGeom>
          </p:spPr>
          <p:txBody>
            <a:bodyPr lIns="0" tIns="0" rIns="0" bIns="0" rtlCol="0" anchor="t">
              <a:spAutoFit/>
            </a:bodyPr>
            <a:lstStyle/>
            <a:p>
              <a:pPr marL="0" marR="0" lvl="0" indent="0" algn="l" defTabSz="914400" rtl="0" eaLnBrk="1" fontAlgn="auto" latinLnBrk="0" hangingPunct="1">
                <a:lnSpc>
                  <a:spcPts val="12840"/>
                </a:lnSpc>
                <a:spcBef>
                  <a:spcPts val="0"/>
                </a:spcBef>
                <a:spcAft>
                  <a:spcPts val="0"/>
                </a:spcAft>
                <a:buClrTx/>
                <a:buSzTx/>
                <a:buFontTx/>
                <a:buNone/>
                <a:defRPr/>
              </a:pPr>
              <a:r>
                <a:rPr kumimoji="0" lang="en-US" sz="10700" b="0" i="0" u="none" strike="noStrike" kern="1200" cap="none" spc="0" normalizeH="0" baseline="0" noProof="0" dirty="0" err="1">
                  <a:ln>
                    <a:noFill/>
                  </a:ln>
                  <a:solidFill>
                    <a:srgbClr val="000000"/>
                  </a:solidFill>
                  <a:effectLst/>
                  <a:uLnTx/>
                  <a:uFillTx/>
                  <a:latin typeface="Calibri" panose="020F0502020204030204"/>
                  <a:ea typeface="思源黑体-粗体 Bold"/>
                  <a:cs typeface="+mn-cs"/>
                </a:rPr>
                <a:t>感谢</a:t>
              </a:r>
              <a:endParaRPr kumimoji="0" lang="en-US" sz="10700" b="0" i="0" u="none" strike="noStrike" kern="1200" cap="none" spc="0" normalizeH="0" baseline="0" noProof="0" dirty="0">
                <a:ln>
                  <a:noFill/>
                </a:ln>
                <a:solidFill>
                  <a:srgbClr val="000000"/>
                </a:solidFill>
                <a:effectLst/>
                <a:uLnTx/>
                <a:uFillTx/>
                <a:latin typeface="Calibri" panose="020F0502020204030204"/>
                <a:ea typeface="思源黑体-粗体 Bold"/>
                <a:cs typeface="+mn-cs"/>
              </a:endParaRPr>
            </a:p>
            <a:p>
              <a:pPr marL="0" marR="0" lvl="0" indent="0" algn="l" defTabSz="914400" rtl="0" eaLnBrk="1" fontAlgn="auto" latinLnBrk="0" hangingPunct="1">
                <a:lnSpc>
                  <a:spcPts val="12840"/>
                </a:lnSpc>
                <a:spcBef>
                  <a:spcPts val="0"/>
                </a:spcBef>
                <a:spcAft>
                  <a:spcPts val="0"/>
                </a:spcAft>
                <a:buClrTx/>
                <a:buSzTx/>
                <a:buFontTx/>
                <a:buNone/>
                <a:defRPr/>
              </a:pPr>
              <a:r>
                <a:rPr kumimoji="0" lang="en-US" sz="10700" b="0" i="0" u="none" strike="noStrike" kern="1200" cap="none" spc="0" normalizeH="0" baseline="0" noProof="0" dirty="0" err="1">
                  <a:ln>
                    <a:noFill/>
                  </a:ln>
                  <a:solidFill>
                    <a:srgbClr val="000000"/>
                  </a:solidFill>
                  <a:effectLst/>
                  <a:uLnTx/>
                  <a:uFillTx/>
                  <a:latin typeface="Calibri" panose="020F0502020204030204"/>
                  <a:ea typeface="思源黑体-粗体 Bold"/>
                  <a:cs typeface="+mn-cs"/>
                </a:rPr>
                <a:t>观看</a:t>
              </a:r>
              <a:endParaRPr kumimoji="0" lang="en-US" sz="10700" b="0" i="0" u="none" strike="noStrike" kern="1200" cap="none" spc="0" normalizeH="0" baseline="0" noProof="0" dirty="0">
                <a:ln>
                  <a:noFill/>
                </a:ln>
                <a:solidFill>
                  <a:srgbClr val="000000"/>
                </a:solidFill>
                <a:effectLst/>
                <a:uLnTx/>
                <a:uFillTx/>
                <a:latin typeface="Calibri" panose="020F0502020204030204"/>
                <a:ea typeface="思源黑体-粗体 Bold"/>
                <a:cs typeface="+mn-cs"/>
              </a:endParaRPr>
            </a:p>
          </p:txBody>
        </p:sp>
        <p:sp>
          <p:nvSpPr>
            <p:cNvPr id="7" name="TextBox 6"/>
            <p:cNvSpPr txBox="1"/>
            <p:nvPr/>
          </p:nvSpPr>
          <p:spPr>
            <a:xfrm>
              <a:off x="5038626" y="2959207"/>
              <a:ext cx="4143876" cy="649837"/>
            </a:xfrm>
            <a:prstGeom prst="rect">
              <a:avLst/>
            </a:prstGeom>
          </p:spPr>
          <p:txBody>
            <a:bodyPr lIns="0" tIns="0" rIns="0" bIns="0" rtlCol="0" anchor="t">
              <a:spAutoFit/>
            </a:bodyPr>
            <a:lstStyle/>
            <a:p>
              <a:pPr marL="0" marR="0" lvl="0" indent="0" algn="l" defTabSz="914400" rtl="0" eaLnBrk="1" fontAlgn="auto" latinLnBrk="0" hangingPunct="1">
                <a:lnSpc>
                  <a:spcPts val="3840"/>
                </a:lnSpc>
                <a:spcBef>
                  <a:spcPts val="0"/>
                </a:spcBef>
                <a:spcAft>
                  <a:spcPts val="0"/>
                </a:spcAft>
                <a:buClrTx/>
                <a:buSzTx/>
                <a:buFontTx/>
                <a:buNone/>
                <a:defRPr/>
              </a:pPr>
              <a:r>
                <a:rPr kumimoji="0" lang="en-US" sz="3600" b="0" i="0" u="none" strike="noStrike" kern="1200" cap="none" spc="0" normalizeH="0" baseline="0" noProof="0" dirty="0">
                  <a:ln>
                    <a:noFill/>
                  </a:ln>
                  <a:solidFill>
                    <a:srgbClr val="000000"/>
                  </a:solidFill>
                  <a:effectLst/>
                  <a:uLnTx/>
                  <a:uFillTx/>
                  <a:latin typeface="Calibri" panose="020F0502020204030204"/>
                  <a:ea typeface="思源黑体-粗体"/>
                  <a:cs typeface="+mn-cs"/>
                </a:rPr>
                <a:t>Fay </a:t>
              </a:r>
            </a:p>
          </p:txBody>
        </p:sp>
        <p:sp>
          <p:nvSpPr>
            <p:cNvPr id="8" name="TextBox 7"/>
            <p:cNvSpPr txBox="1"/>
            <p:nvPr/>
          </p:nvSpPr>
          <p:spPr>
            <a:xfrm>
              <a:off x="5038626" y="319900"/>
              <a:ext cx="4143876" cy="2025272"/>
            </a:xfrm>
            <a:prstGeom prst="rect">
              <a:avLst/>
            </a:prstGeom>
          </p:spPr>
          <p:txBody>
            <a:bodyPr lIns="0" tIns="0" rIns="0" bIns="0" rtlCol="0" anchor="t">
              <a:spAutoFit/>
            </a:bodyPr>
            <a:lstStyle/>
            <a:p>
              <a:pPr marL="0" marR="0" lvl="0" indent="0" algn="l" defTabSz="914400" rtl="0" eaLnBrk="1" fontAlgn="auto" latinLnBrk="0" hangingPunct="1">
                <a:lnSpc>
                  <a:spcPts val="6130"/>
                </a:lnSpc>
                <a:spcBef>
                  <a:spcPts val="0"/>
                </a:spcBef>
                <a:spcAft>
                  <a:spcPts val="0"/>
                </a:spcAft>
                <a:buClrTx/>
                <a:buSzTx/>
                <a:buFontTx/>
                <a:buNone/>
                <a:defRPr/>
              </a:pPr>
              <a:r>
                <a:rPr kumimoji="0" lang="en-US" sz="4380" b="0" i="0" u="none" strike="noStrike" kern="1200" cap="none" spc="140" normalizeH="0" baseline="0" noProof="0" dirty="0">
                  <a:ln>
                    <a:noFill/>
                  </a:ln>
                  <a:solidFill>
                    <a:srgbClr val="000000"/>
                  </a:solidFill>
                  <a:effectLst/>
                  <a:uLnTx/>
                  <a:uFillTx/>
                  <a:latin typeface="Now Bold" panose="00000600000000000000"/>
                  <a:ea typeface="+mn-ea"/>
                  <a:cs typeface="+mn-cs"/>
                </a:rPr>
                <a:t>THANK</a:t>
              </a:r>
            </a:p>
            <a:p>
              <a:pPr marL="0" marR="0" lvl="0" indent="0" algn="l" defTabSz="914400" rtl="0" eaLnBrk="1" fontAlgn="auto" latinLnBrk="0" hangingPunct="1">
                <a:lnSpc>
                  <a:spcPts val="6130"/>
                </a:lnSpc>
                <a:spcBef>
                  <a:spcPct val="0"/>
                </a:spcBef>
                <a:spcAft>
                  <a:spcPts val="0"/>
                </a:spcAft>
                <a:buClrTx/>
                <a:buSzTx/>
                <a:buFontTx/>
                <a:buNone/>
                <a:defRPr/>
              </a:pPr>
              <a:r>
                <a:rPr kumimoji="0" lang="en-US" sz="4380" b="0" i="0" u="none" strike="noStrike" kern="1200" cap="none" spc="140" normalizeH="0" baseline="0" noProof="0" dirty="0">
                  <a:ln>
                    <a:noFill/>
                  </a:ln>
                  <a:solidFill>
                    <a:srgbClr val="000000"/>
                  </a:solidFill>
                  <a:effectLst/>
                  <a:uLnTx/>
                  <a:uFillTx/>
                  <a:latin typeface="Now Bold" panose="00000600000000000000"/>
                  <a:ea typeface="+mn-ea"/>
                  <a:cs typeface="+mn-cs"/>
                </a:rPr>
                <a:t>YOU</a:t>
              </a:r>
            </a:p>
          </p:txBody>
        </p:sp>
        <p:sp>
          <p:nvSpPr>
            <p:cNvPr id="9" name="AutoShape 8"/>
            <p:cNvSpPr/>
            <p:nvPr/>
          </p:nvSpPr>
          <p:spPr>
            <a:xfrm rot="5400000">
              <a:off x="2428760" y="2316714"/>
              <a:ext cx="3796778" cy="0"/>
            </a:xfrm>
            <a:prstGeom prst="line">
              <a:avLst/>
            </a:prstGeom>
            <a:ln w="25400" cap="flat">
              <a:solidFill>
                <a:srgbClr val="000000"/>
              </a:solidFill>
              <a:prstDash val="solid"/>
              <a:headEnd type="none" w="sm" len="sm"/>
              <a:tailEnd type="none" w="sm" len="sm"/>
            </a:ln>
          </p:spPr>
        </p:sp>
      </p:gr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6059314" y="2933700"/>
            <a:ext cx="1650677" cy="1709741"/>
          </a:xfrm>
          <a:prstGeom prst="rect">
            <a:avLst/>
          </a:prstGeom>
        </p:spPr>
      </p:pic>
      <p:pic>
        <p:nvPicPr>
          <p:cNvPr id="12" name="Pictur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9491275" y="4415745"/>
            <a:ext cx="1172511" cy="1214465"/>
          </a:xfrm>
          <a:prstGeom prst="rect">
            <a:avLst/>
          </a:prstGeom>
        </p:spPr>
      </p:pic>
      <p:pic>
        <p:nvPicPr>
          <p:cNvPr id="13" name="Picture 1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rot="-2115143">
            <a:off x="8835244" y="3279442"/>
            <a:ext cx="543421" cy="56286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9921" y="432566"/>
            <a:ext cx="17508158" cy="9421869"/>
            <a:chOff x="0" y="0"/>
            <a:chExt cx="27711400" cy="14912657"/>
          </a:xfrm>
        </p:grpSpPr>
        <p:sp>
          <p:nvSpPr>
            <p:cNvPr id="3" name="Freeform 3"/>
            <p:cNvSpPr/>
            <p:nvPr/>
          </p:nvSpPr>
          <p:spPr>
            <a:xfrm>
              <a:off x="0" y="0"/>
              <a:ext cx="27711400" cy="14912657"/>
            </a:xfrm>
            <a:custGeom>
              <a:avLst/>
              <a:gdLst/>
              <a:ahLst/>
              <a:cxnLst/>
              <a:rect l="l" t="t" r="r" b="b"/>
              <a:pathLst>
                <a:path w="27711400" h="14912657">
                  <a:moveTo>
                    <a:pt x="0" y="0"/>
                  </a:moveTo>
                  <a:lnTo>
                    <a:pt x="0" y="14912657"/>
                  </a:lnTo>
                  <a:lnTo>
                    <a:pt x="27711400" y="14912657"/>
                  </a:lnTo>
                  <a:lnTo>
                    <a:pt x="27711400" y="0"/>
                  </a:lnTo>
                  <a:lnTo>
                    <a:pt x="0" y="0"/>
                  </a:lnTo>
                  <a:close/>
                  <a:moveTo>
                    <a:pt x="27650439" y="14851697"/>
                  </a:moveTo>
                  <a:lnTo>
                    <a:pt x="59690" y="14851697"/>
                  </a:lnTo>
                  <a:lnTo>
                    <a:pt x="59690" y="59690"/>
                  </a:lnTo>
                  <a:lnTo>
                    <a:pt x="27650439" y="59690"/>
                  </a:lnTo>
                  <a:lnTo>
                    <a:pt x="27650439" y="14851697"/>
                  </a:lnTo>
                  <a:close/>
                </a:path>
              </a:pathLst>
            </a:custGeom>
            <a:solidFill>
              <a:srgbClr val="000000"/>
            </a:solidFill>
          </p:spPr>
        </p:sp>
      </p:grpSp>
      <p:grpSp>
        <p:nvGrpSpPr>
          <p:cNvPr id="4" name="Group 4"/>
          <p:cNvGrpSpPr/>
          <p:nvPr/>
        </p:nvGrpSpPr>
        <p:grpSpPr>
          <a:xfrm>
            <a:off x="7048743" y="1693464"/>
            <a:ext cx="9565617" cy="6206457"/>
            <a:chOff x="0" y="-209550"/>
            <a:chExt cx="12754156" cy="8275277"/>
          </a:xfrm>
        </p:grpSpPr>
        <p:sp>
          <p:nvSpPr>
            <p:cNvPr id="6" name="TextBox 6"/>
            <p:cNvSpPr txBox="1"/>
            <p:nvPr/>
          </p:nvSpPr>
          <p:spPr>
            <a:xfrm>
              <a:off x="0" y="-209550"/>
              <a:ext cx="12754156" cy="2376776"/>
            </a:xfrm>
            <a:prstGeom prst="rect">
              <a:avLst/>
            </a:prstGeom>
          </p:spPr>
          <p:txBody>
            <a:bodyPr lIns="0" tIns="0" rIns="0" bIns="0" rtlCol="0" anchor="t">
              <a:spAutoFit/>
            </a:bodyPr>
            <a:lstStyle/>
            <a:p>
              <a:pPr marL="0" marR="0" lvl="0" indent="0" algn="r" defTabSz="914400" rtl="0" eaLnBrk="1" fontAlgn="auto" latinLnBrk="0" hangingPunct="1">
                <a:lnSpc>
                  <a:spcPts val="14860"/>
                </a:lnSpc>
                <a:spcBef>
                  <a:spcPct val="0"/>
                </a:spcBef>
                <a:spcAft>
                  <a:spcPts val="0"/>
                </a:spcAft>
                <a:buClrTx/>
                <a:buSzTx/>
                <a:buFontTx/>
                <a:buNone/>
                <a:defRPr/>
              </a:pPr>
              <a:r>
                <a:rPr kumimoji="0" lang="en-US" sz="10615" b="0" i="0" u="none" strike="noStrike" kern="1200" cap="none" spc="0" normalizeH="0" baseline="0" noProof="0" dirty="0">
                  <a:ln>
                    <a:noFill/>
                  </a:ln>
                  <a:solidFill>
                    <a:srgbClr val="000000"/>
                  </a:solidFill>
                  <a:effectLst/>
                  <a:uLnTx/>
                  <a:uFillTx/>
                  <a:latin typeface="Now Bold" panose="00000600000000000000"/>
                  <a:ea typeface="+mn-ea"/>
                  <a:cs typeface="+mn-cs"/>
                </a:rPr>
                <a:t>CONTENTS</a:t>
              </a:r>
            </a:p>
          </p:txBody>
        </p:sp>
        <p:sp>
          <p:nvSpPr>
            <p:cNvPr id="7" name="TextBox 7"/>
            <p:cNvSpPr txBox="1"/>
            <p:nvPr/>
          </p:nvSpPr>
          <p:spPr>
            <a:xfrm>
              <a:off x="3293759" y="2792916"/>
              <a:ext cx="9443177" cy="5272811"/>
            </a:xfrm>
            <a:prstGeom prst="rect">
              <a:avLst/>
            </a:prstGeom>
          </p:spPr>
          <p:txBody>
            <a:bodyPr wrap="square" lIns="0" tIns="0" rIns="0" bIns="0" rtlCol="0" anchor="t">
              <a:spAutoFit/>
            </a:bodyPr>
            <a:lstStyle/>
            <a:p>
              <a:pPr marL="514350" marR="0" lvl="0" indent="-514350" algn="r" defTabSz="914400" rtl="0" eaLnBrk="1" fontAlgn="auto" latinLnBrk="0" hangingPunct="1">
                <a:lnSpc>
                  <a:spcPct val="150000"/>
                </a:lnSpc>
                <a:spcBef>
                  <a:spcPts val="0"/>
                </a:spcBef>
                <a:spcAft>
                  <a:spcPts val="0"/>
                </a:spcAft>
                <a:buClrTx/>
                <a:buSzTx/>
                <a:buFont typeface="Wingdings" panose="05000000000000000000" pitchFamily="2" charset="2"/>
                <a:buChar char="u"/>
                <a:defRPr/>
              </a:pPr>
              <a:r>
                <a:rPr kumimoji="0" lang="en-US" altLang="zh-CN" sz="4400" b="0" i="0" u="none" strike="noStrike" kern="1200" cap="none" spc="0" normalizeH="0" baseline="0" noProof="0" dirty="0">
                  <a:ln>
                    <a:noFill/>
                  </a:ln>
                  <a:solidFill>
                    <a:srgbClr val="000000"/>
                  </a:solidFill>
                  <a:effectLst/>
                  <a:uLnTx/>
                  <a:uFillTx/>
                  <a:latin typeface="Calibri" panose="020F0502020204030204"/>
                  <a:ea typeface="思源黑体-粗体"/>
                  <a:cs typeface="+mn-cs"/>
                </a:rPr>
                <a:t>A</a:t>
              </a:r>
              <a:r>
                <a:rPr kumimoji="0" lang="zh-CN" altLang="en-US" sz="4400" b="0" i="0" u="none" strike="noStrike" kern="1200" cap="none" spc="0" normalizeH="0" baseline="0" noProof="0" dirty="0">
                  <a:ln>
                    <a:noFill/>
                  </a:ln>
                  <a:solidFill>
                    <a:srgbClr val="000000"/>
                  </a:solidFill>
                  <a:effectLst/>
                  <a:uLnTx/>
                  <a:uFillTx/>
                  <a:latin typeface="Calibri" panose="020F0502020204030204"/>
                  <a:ea typeface="思源黑体-粗体"/>
                  <a:cs typeface="+mn-cs"/>
                </a:rPr>
                <a:t>篇真题通览与</a:t>
              </a:r>
              <a:r>
                <a:rPr lang="zh-CN" altLang="en-US" sz="4400" dirty="0">
                  <a:solidFill>
                    <a:srgbClr val="000000"/>
                  </a:solidFill>
                  <a:latin typeface="Calibri" panose="020F0502020204030204"/>
                  <a:ea typeface="思源黑体-粗体"/>
                </a:rPr>
                <a:t>对比</a:t>
              </a:r>
              <a:endParaRPr kumimoji="0" lang="en-US" altLang="zh-CN" sz="4400" b="0" i="0" u="none" strike="noStrike" kern="1200" cap="none" spc="0" normalizeH="0" baseline="0" noProof="0" dirty="0">
                <a:ln>
                  <a:noFill/>
                </a:ln>
                <a:solidFill>
                  <a:srgbClr val="000000"/>
                </a:solidFill>
                <a:effectLst/>
                <a:uLnTx/>
                <a:uFillTx/>
                <a:latin typeface="Calibri" panose="020F0502020204030204"/>
                <a:ea typeface="思源黑体-粗体"/>
                <a:cs typeface="+mn-cs"/>
              </a:endParaRPr>
            </a:p>
            <a:p>
              <a:pPr marL="514350" marR="0" lvl="0" indent="-514350" algn="r" defTabSz="914400" rtl="0" eaLnBrk="1" fontAlgn="auto" latinLnBrk="0" hangingPunct="1">
                <a:lnSpc>
                  <a:spcPct val="150000"/>
                </a:lnSpc>
                <a:spcBef>
                  <a:spcPts val="0"/>
                </a:spcBef>
                <a:spcAft>
                  <a:spcPts val="0"/>
                </a:spcAft>
                <a:buClrTx/>
                <a:buSzTx/>
                <a:buFont typeface="Wingdings" panose="05000000000000000000" pitchFamily="2" charset="2"/>
                <a:buChar char="u"/>
                <a:defRPr/>
              </a:pPr>
              <a:r>
                <a:rPr kumimoji="0" lang="en-US" sz="4400" b="0" i="0" u="none" strike="noStrike" kern="1200" cap="none" spc="0" normalizeH="0" baseline="0" noProof="0" dirty="0">
                  <a:ln>
                    <a:noFill/>
                  </a:ln>
                  <a:solidFill>
                    <a:srgbClr val="000000"/>
                  </a:solidFill>
                  <a:effectLst/>
                  <a:uLnTx/>
                  <a:uFillTx/>
                  <a:latin typeface="Calibri" panose="020F0502020204030204"/>
                  <a:ea typeface="思源黑体-粗体"/>
                  <a:cs typeface="+mn-cs"/>
                </a:rPr>
                <a:t>A</a:t>
              </a:r>
              <a:r>
                <a:rPr kumimoji="0" lang="zh-CN" altLang="en-US" sz="4400" b="0" i="0" u="none" strike="noStrike" kern="1200" cap="none" spc="0" normalizeH="0" baseline="0" noProof="0" dirty="0">
                  <a:ln>
                    <a:noFill/>
                  </a:ln>
                  <a:solidFill>
                    <a:srgbClr val="000000"/>
                  </a:solidFill>
                  <a:effectLst/>
                  <a:uLnTx/>
                  <a:uFillTx/>
                  <a:latin typeface="Calibri" panose="020F0502020204030204"/>
                  <a:ea typeface="思源黑体-粗体"/>
                  <a:cs typeface="+mn-cs"/>
                </a:rPr>
                <a:t>篇解题攻略</a:t>
              </a:r>
              <a:endParaRPr kumimoji="0" lang="en-US" sz="4400" b="0" i="0" u="none" strike="noStrike" kern="1200" cap="none" spc="0" normalizeH="0" baseline="0" noProof="0" dirty="0">
                <a:ln>
                  <a:noFill/>
                </a:ln>
                <a:solidFill>
                  <a:srgbClr val="000000"/>
                </a:solidFill>
                <a:effectLst/>
                <a:uLnTx/>
                <a:uFillTx/>
                <a:latin typeface="Calibri" panose="020F0502020204030204"/>
                <a:ea typeface="思源黑体-粗体"/>
                <a:cs typeface="+mn-cs"/>
              </a:endParaRPr>
            </a:p>
            <a:p>
              <a:pPr marL="514350" marR="0" lvl="0" indent="-514350" algn="r" defTabSz="914400" rtl="0" eaLnBrk="1" fontAlgn="auto" latinLnBrk="0" hangingPunct="1">
                <a:lnSpc>
                  <a:spcPct val="150000"/>
                </a:lnSpc>
                <a:spcBef>
                  <a:spcPts val="0"/>
                </a:spcBef>
                <a:spcAft>
                  <a:spcPts val="0"/>
                </a:spcAft>
                <a:buClrTx/>
                <a:buSzTx/>
                <a:buFont typeface="Wingdings" panose="05000000000000000000" pitchFamily="2" charset="2"/>
                <a:buChar char="u"/>
                <a:defRPr/>
              </a:pPr>
              <a:r>
                <a:rPr lang="zh-CN" altLang="en-US" sz="4400" dirty="0">
                  <a:solidFill>
                    <a:srgbClr val="000000"/>
                  </a:solidFill>
                  <a:latin typeface="Calibri" panose="020F0502020204030204"/>
                  <a:ea typeface="思源黑体-粗体"/>
                </a:rPr>
                <a:t>实例分析</a:t>
              </a:r>
              <a:endParaRPr kumimoji="0" lang="en-US" sz="4400" b="0" i="0" u="none" strike="noStrike" kern="1200" cap="none" spc="0" normalizeH="0" baseline="0" noProof="0" dirty="0">
                <a:ln>
                  <a:noFill/>
                </a:ln>
                <a:solidFill>
                  <a:srgbClr val="000000"/>
                </a:solidFill>
                <a:effectLst/>
                <a:uLnTx/>
                <a:uFillTx/>
                <a:latin typeface="Calibri" panose="020F0502020204030204"/>
                <a:ea typeface="思源黑体-粗体"/>
                <a:cs typeface="+mn-cs"/>
              </a:endParaRPr>
            </a:p>
            <a:p>
              <a:pPr marL="514350" marR="0" lvl="0" indent="-514350" algn="r" defTabSz="914400" rtl="0" eaLnBrk="1" fontAlgn="auto" latinLnBrk="0" hangingPunct="1">
                <a:lnSpc>
                  <a:spcPct val="150000"/>
                </a:lnSpc>
                <a:spcBef>
                  <a:spcPts val="0"/>
                </a:spcBef>
                <a:spcAft>
                  <a:spcPts val="0"/>
                </a:spcAft>
                <a:buClrTx/>
                <a:buSzTx/>
                <a:buFont typeface="Wingdings" panose="05000000000000000000" pitchFamily="2" charset="2"/>
                <a:buChar char="u"/>
                <a:defRPr/>
              </a:pPr>
              <a:r>
                <a:rPr lang="zh-CN" altLang="en-US" sz="4400" dirty="0">
                  <a:solidFill>
                    <a:srgbClr val="000000"/>
                  </a:solidFill>
                  <a:latin typeface="Calibri" panose="020F0502020204030204"/>
                  <a:ea typeface="思源黑体-粗体"/>
                </a:rPr>
                <a:t>建议</a:t>
              </a:r>
              <a:endParaRPr kumimoji="0" lang="en-US" sz="4400" b="0" i="0" u="none" strike="noStrike" kern="1200" cap="none" spc="0" normalizeH="0" baseline="0" noProof="0" dirty="0">
                <a:ln>
                  <a:noFill/>
                </a:ln>
                <a:solidFill>
                  <a:srgbClr val="000000"/>
                </a:solidFill>
                <a:effectLst/>
                <a:uLnTx/>
                <a:uFillTx/>
                <a:latin typeface="Calibri" panose="020F0502020204030204"/>
                <a:ea typeface="思源黑体-粗体"/>
                <a:cs typeface="+mn-cs"/>
              </a:endParaRPr>
            </a:p>
          </p:txBody>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77898" y="901833"/>
            <a:ext cx="8754079" cy="8483334"/>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78940" flipH="1">
            <a:off x="10536338" y="7816086"/>
            <a:ext cx="2590427" cy="91371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9921" y="432566"/>
            <a:ext cx="17508158" cy="9421869"/>
            <a:chOff x="0" y="0"/>
            <a:chExt cx="27711400" cy="14912657"/>
          </a:xfrm>
        </p:grpSpPr>
        <p:sp>
          <p:nvSpPr>
            <p:cNvPr id="3" name="Freeform 3"/>
            <p:cNvSpPr/>
            <p:nvPr/>
          </p:nvSpPr>
          <p:spPr>
            <a:xfrm>
              <a:off x="0" y="0"/>
              <a:ext cx="27711400" cy="14912657"/>
            </a:xfrm>
            <a:custGeom>
              <a:avLst/>
              <a:gdLst/>
              <a:ahLst/>
              <a:cxnLst/>
              <a:rect l="l" t="t" r="r" b="b"/>
              <a:pathLst>
                <a:path w="27711400" h="14912657">
                  <a:moveTo>
                    <a:pt x="0" y="0"/>
                  </a:moveTo>
                  <a:lnTo>
                    <a:pt x="0" y="14912657"/>
                  </a:lnTo>
                  <a:lnTo>
                    <a:pt x="27711400" y="14912657"/>
                  </a:lnTo>
                  <a:lnTo>
                    <a:pt x="27711400" y="0"/>
                  </a:lnTo>
                  <a:lnTo>
                    <a:pt x="0" y="0"/>
                  </a:lnTo>
                  <a:close/>
                  <a:moveTo>
                    <a:pt x="27650439" y="14851697"/>
                  </a:moveTo>
                  <a:lnTo>
                    <a:pt x="59690" y="14851697"/>
                  </a:lnTo>
                  <a:lnTo>
                    <a:pt x="59690" y="59690"/>
                  </a:lnTo>
                  <a:lnTo>
                    <a:pt x="27650439" y="59690"/>
                  </a:lnTo>
                  <a:lnTo>
                    <a:pt x="27650439" y="14851697"/>
                  </a:lnTo>
                  <a:close/>
                </a:path>
              </a:pathLst>
            </a:custGeom>
            <a:solidFill>
              <a:srgbClr val="000000"/>
            </a:solidFill>
          </p:spPr>
        </p:sp>
      </p:grpSp>
      <p:graphicFrame>
        <p:nvGraphicFramePr>
          <p:cNvPr id="4" name="表格 4"/>
          <p:cNvGraphicFramePr>
            <a:graphicFrameLocks noGrp="1"/>
          </p:cNvGraphicFramePr>
          <p:nvPr/>
        </p:nvGraphicFramePr>
        <p:xfrm>
          <a:off x="389920" y="1310348"/>
          <a:ext cx="17508158" cy="8568061"/>
        </p:xfrm>
        <a:graphic>
          <a:graphicData uri="http://schemas.openxmlformats.org/drawingml/2006/table">
            <a:tbl>
              <a:tblPr firstRow="1" bandRow="1">
                <a:tableStyleId>{5C22544A-7EE6-4342-B048-85BDC9FD1C3A}</a:tableStyleId>
              </a:tblPr>
              <a:tblGrid>
                <a:gridCol w="1604934">
                  <a:extLst>
                    <a:ext uri="{9D8B030D-6E8A-4147-A177-3AD203B41FA5}">
                      <a16:colId xmlns:a16="http://schemas.microsoft.com/office/drawing/2014/main" val="20000"/>
                    </a:ext>
                  </a:extLst>
                </a:gridCol>
                <a:gridCol w="1511703">
                  <a:extLst>
                    <a:ext uri="{9D8B030D-6E8A-4147-A177-3AD203B41FA5}">
                      <a16:colId xmlns:a16="http://schemas.microsoft.com/office/drawing/2014/main" val="20001"/>
                    </a:ext>
                  </a:extLst>
                </a:gridCol>
                <a:gridCol w="1099989">
                  <a:extLst>
                    <a:ext uri="{9D8B030D-6E8A-4147-A177-3AD203B41FA5}">
                      <a16:colId xmlns:a16="http://schemas.microsoft.com/office/drawing/2014/main" val="20002"/>
                    </a:ext>
                  </a:extLst>
                </a:gridCol>
                <a:gridCol w="7662825">
                  <a:extLst>
                    <a:ext uri="{9D8B030D-6E8A-4147-A177-3AD203B41FA5}">
                      <a16:colId xmlns:a16="http://schemas.microsoft.com/office/drawing/2014/main" val="20003"/>
                    </a:ext>
                  </a:extLst>
                </a:gridCol>
                <a:gridCol w="1043239">
                  <a:extLst>
                    <a:ext uri="{9D8B030D-6E8A-4147-A177-3AD203B41FA5}">
                      <a16:colId xmlns:a16="http://schemas.microsoft.com/office/drawing/2014/main" val="20004"/>
                    </a:ext>
                  </a:extLst>
                </a:gridCol>
                <a:gridCol w="2334422">
                  <a:extLst>
                    <a:ext uri="{9D8B030D-6E8A-4147-A177-3AD203B41FA5}">
                      <a16:colId xmlns:a16="http://schemas.microsoft.com/office/drawing/2014/main" val="20005"/>
                    </a:ext>
                  </a:extLst>
                </a:gridCol>
                <a:gridCol w="2251046">
                  <a:extLst>
                    <a:ext uri="{9D8B030D-6E8A-4147-A177-3AD203B41FA5}">
                      <a16:colId xmlns:a16="http://schemas.microsoft.com/office/drawing/2014/main" val="20006"/>
                    </a:ext>
                  </a:extLst>
                </a:gridCol>
              </a:tblGrid>
              <a:tr h="478685">
                <a:tc>
                  <a:txBody>
                    <a:bodyPr/>
                    <a:lstStyle/>
                    <a:p>
                      <a:pPr algn="ct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800" dirty="0">
                          <a:solidFill>
                            <a:schemeClr val="tx1"/>
                          </a:solidFill>
                        </a:rPr>
                        <a:t>体裁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800" dirty="0">
                          <a:solidFill>
                            <a:schemeClr val="tx1"/>
                          </a:solidFill>
                        </a:rPr>
                        <a:t>字数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800" dirty="0">
                          <a:solidFill>
                            <a:schemeClr val="tx1"/>
                          </a:solidFill>
                        </a:rPr>
                        <a:t>主题内容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800" dirty="0">
                          <a:solidFill>
                            <a:schemeClr val="tx1"/>
                          </a:solidFill>
                        </a:rPr>
                        <a:t>题号</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800" dirty="0">
                          <a:solidFill>
                            <a:schemeClr val="tx1"/>
                          </a:solidFill>
                        </a:rPr>
                        <a:t>设问定位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800" dirty="0">
                          <a:solidFill>
                            <a:schemeClr val="tx1"/>
                          </a:solidFill>
                        </a:rPr>
                        <a:t>题型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68352">
                <a:tc rowSpan="3">
                  <a:txBody>
                    <a:bodyPr/>
                    <a:lstStyle/>
                    <a:p>
                      <a:pPr algn="ctr"/>
                      <a:r>
                        <a:rPr lang="en-US" altLang="zh-CN" sz="2800" dirty="0">
                          <a:solidFill>
                            <a:schemeClr val="tx1"/>
                          </a:solidFill>
                        </a:rPr>
                        <a:t>2023.01 </a:t>
                      </a:r>
                    </a:p>
                    <a:p>
                      <a:pPr algn="ctr"/>
                      <a:r>
                        <a:rPr lang="zh-CN" altLang="en-US" sz="2800" dirty="0">
                          <a:solidFill>
                            <a:schemeClr val="tx1"/>
                          </a:solidFill>
                        </a:rPr>
                        <a:t>浙江卷</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a:r>
                        <a:rPr lang="zh-CN" altLang="en-US" sz="2800" dirty="0">
                          <a:solidFill>
                            <a:schemeClr val="tx1"/>
                          </a:solidFill>
                        </a:rPr>
                        <a:t>应用文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a:r>
                        <a:rPr lang="en-US" altLang="zh-CN" sz="2800" dirty="0">
                          <a:solidFill>
                            <a:schemeClr val="tx1"/>
                          </a:solidFill>
                        </a:rPr>
                        <a:t>205</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just"/>
                      <a:r>
                        <a:rPr lang="zh-CN" altLang="en-US" sz="2400" b="1" dirty="0">
                          <a:solidFill>
                            <a:schemeClr val="tx1"/>
                          </a:solidFill>
                        </a:rPr>
                        <a:t>人与社会</a:t>
                      </a:r>
                      <a:r>
                        <a:rPr lang="zh-CN" altLang="en-US" sz="2400" dirty="0">
                          <a:solidFill>
                            <a:schemeClr val="tx1"/>
                          </a:solidFill>
                        </a:rPr>
                        <a:t>：儿童露营的内容与安排</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200" dirty="0">
                          <a:solidFill>
                            <a:schemeClr val="tx1"/>
                          </a:solidFill>
                        </a:rPr>
                        <a:t>21</a:t>
                      </a:r>
                      <a:endParaRPr lang="zh-CN" alt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200" dirty="0">
                          <a:solidFill>
                            <a:schemeClr val="tx1"/>
                          </a:solidFill>
                        </a:rPr>
                        <a:t>无标题</a:t>
                      </a:r>
                      <a:r>
                        <a:rPr lang="en-US" altLang="zh-CN" sz="2200" dirty="0">
                          <a:solidFill>
                            <a:schemeClr val="tx1"/>
                          </a:solidFill>
                        </a:rPr>
                        <a:t>/</a:t>
                      </a:r>
                      <a:r>
                        <a:rPr lang="zh-CN" altLang="en-US" sz="2200" dirty="0">
                          <a:solidFill>
                            <a:schemeClr val="tx1"/>
                          </a:solidFill>
                        </a:rPr>
                        <a:t>开头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200" dirty="0">
                          <a:solidFill>
                            <a:schemeClr val="tx1"/>
                          </a:solidFill>
                        </a:rPr>
                        <a:t>细节信息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8352">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c>
                  <a:txBody>
                    <a:bodyPr/>
                    <a:lstStyle/>
                    <a:p>
                      <a:pPr algn="ctr"/>
                      <a:r>
                        <a:rPr lang="en-US" altLang="zh-CN" sz="2200" dirty="0">
                          <a:solidFill>
                            <a:schemeClr val="tx1"/>
                          </a:solidFill>
                        </a:rPr>
                        <a:t>22</a:t>
                      </a:r>
                      <a:endParaRPr lang="zh-CN" alt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200" dirty="0">
                          <a:solidFill>
                            <a:schemeClr val="tx1"/>
                          </a:solidFill>
                        </a:rPr>
                        <a:t>小标题</a:t>
                      </a:r>
                      <a:r>
                        <a:rPr lang="en-US" altLang="zh-CN" sz="2200" dirty="0">
                          <a:solidFill>
                            <a:schemeClr val="tx1"/>
                          </a:solidFill>
                        </a:rPr>
                        <a:t>1</a:t>
                      </a:r>
                      <a:endParaRPr lang="zh-CN" alt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200" dirty="0">
                          <a:solidFill>
                            <a:schemeClr val="tx1"/>
                          </a:solidFill>
                        </a:rPr>
                        <a:t>细节信息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68352">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c>
                  <a:txBody>
                    <a:bodyPr/>
                    <a:lstStyle/>
                    <a:p>
                      <a:pPr algn="ctr"/>
                      <a:r>
                        <a:rPr lang="en-US" altLang="zh-CN" sz="2200" dirty="0">
                          <a:solidFill>
                            <a:schemeClr val="tx1"/>
                          </a:solidFill>
                        </a:rPr>
                        <a:t>23</a:t>
                      </a:r>
                      <a:endParaRPr lang="zh-CN" alt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200" dirty="0">
                          <a:solidFill>
                            <a:schemeClr val="tx1"/>
                          </a:solidFill>
                        </a:rPr>
                        <a:t>开头</a:t>
                      </a:r>
                      <a:r>
                        <a:rPr lang="en-US" altLang="zh-CN" sz="2200" dirty="0">
                          <a:solidFill>
                            <a:schemeClr val="tx1"/>
                          </a:solidFill>
                        </a:rPr>
                        <a:t>+</a:t>
                      </a:r>
                      <a:r>
                        <a:rPr lang="zh-CN" altLang="en-US" sz="2200" dirty="0">
                          <a:solidFill>
                            <a:schemeClr val="tx1"/>
                          </a:solidFill>
                        </a:rPr>
                        <a:t>小标题</a:t>
                      </a:r>
                      <a:r>
                        <a:rPr lang="en-US" altLang="zh-CN" sz="2200" dirty="0">
                          <a:solidFill>
                            <a:schemeClr val="tx1"/>
                          </a:solidFill>
                        </a:rPr>
                        <a:t>1</a:t>
                      </a:r>
                      <a:endParaRPr lang="zh-CN" alt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200" dirty="0">
                          <a:solidFill>
                            <a:schemeClr val="tx1"/>
                          </a:solidFill>
                        </a:rPr>
                        <a:t>细节信息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68352">
                <a:tc rowSpan="3">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chemeClr val="tx1"/>
                          </a:solidFill>
                          <a:effectLst/>
                          <a:uLnTx/>
                          <a:uFillTx/>
                          <a:latin typeface="+mn-lt"/>
                          <a:ea typeface="+mn-ea"/>
                          <a:cs typeface="+mn-cs"/>
                        </a:rPr>
                        <a:t>2022.01 </a:t>
                      </a: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chemeClr val="tx1"/>
                          </a:solidFill>
                          <a:effectLst/>
                          <a:uLnTx/>
                          <a:uFillTx/>
                          <a:latin typeface="+mn-lt"/>
                          <a:ea typeface="+mn-ea"/>
                          <a:cs typeface="+mn-cs"/>
                        </a:rPr>
                        <a:t>浙江</a:t>
                      </a:r>
                      <a:r>
                        <a:rPr kumimoji="0" lang="zh-CN" alt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卷</a:t>
                      </a:r>
                      <a:endParaRPr kumimoji="0" lang="zh-CN" altLang="en-US" sz="280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a:r>
                        <a:rPr lang="zh-CN" altLang="en-US" sz="2800" dirty="0">
                          <a:solidFill>
                            <a:schemeClr val="tx1"/>
                          </a:solidFill>
                        </a:rPr>
                        <a:t>记叙文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a:r>
                        <a:rPr lang="en-US" altLang="zh-CN" sz="2800" dirty="0">
                          <a:solidFill>
                            <a:schemeClr val="tx1"/>
                          </a:solidFill>
                        </a:rPr>
                        <a:t>354</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just"/>
                      <a:r>
                        <a:rPr lang="zh-CN" altLang="en-US" sz="2400" b="1" dirty="0">
                          <a:solidFill>
                            <a:schemeClr val="tx1"/>
                          </a:solidFill>
                        </a:rPr>
                        <a:t>人与自我</a:t>
                      </a:r>
                      <a:r>
                        <a:rPr lang="zh-CN" altLang="en-US" sz="2400" dirty="0">
                          <a:solidFill>
                            <a:schemeClr val="tx1"/>
                          </a:solidFill>
                        </a:rPr>
                        <a:t>：讲述</a:t>
                      </a:r>
                      <a:r>
                        <a:rPr lang="en-US" altLang="zh-CN" sz="2400" dirty="0" err="1">
                          <a:solidFill>
                            <a:schemeClr val="tx1"/>
                          </a:solidFill>
                        </a:rPr>
                        <a:t>Merebeth</a:t>
                      </a:r>
                      <a:r>
                        <a:rPr lang="zh-CN" altLang="en-US" sz="2400" dirty="0">
                          <a:solidFill>
                            <a:schemeClr val="tx1"/>
                          </a:solidFill>
                        </a:rPr>
                        <a:t>从事的新工作。近十年来，她一直是一名自营宠物运输专家。</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200" dirty="0">
                          <a:solidFill>
                            <a:schemeClr val="tx1"/>
                          </a:solidFill>
                        </a:rPr>
                        <a:t>21</a:t>
                      </a:r>
                      <a:endParaRPr lang="zh-CN" alt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200" dirty="0">
                          <a:solidFill>
                            <a:schemeClr val="tx1"/>
                          </a:solidFill>
                        </a:rPr>
                        <a:t>无标题</a:t>
                      </a:r>
                      <a:r>
                        <a:rPr lang="en-US" altLang="zh-CN" sz="2200" dirty="0">
                          <a:solidFill>
                            <a:schemeClr val="tx1"/>
                          </a:solidFill>
                        </a:rPr>
                        <a:t>/</a:t>
                      </a:r>
                      <a:r>
                        <a:rPr lang="zh-CN" altLang="en-US" sz="2200" dirty="0">
                          <a:solidFill>
                            <a:schemeClr val="tx1"/>
                          </a:solidFill>
                        </a:rPr>
                        <a:t>段</a:t>
                      </a:r>
                      <a:r>
                        <a:rPr lang="en-US" altLang="zh-CN" sz="2200" dirty="0">
                          <a:solidFill>
                            <a:schemeClr val="tx1"/>
                          </a:solidFill>
                        </a:rPr>
                        <a:t>1</a:t>
                      </a:r>
                      <a:endParaRPr lang="zh-CN" alt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200" dirty="0">
                          <a:solidFill>
                            <a:schemeClr val="tx1"/>
                          </a:solidFill>
                        </a:rPr>
                        <a:t>细节信息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68352">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c>
                  <a:txBody>
                    <a:bodyPr/>
                    <a:lstStyle/>
                    <a:p>
                      <a:pPr algn="ctr"/>
                      <a:r>
                        <a:rPr lang="en-US" altLang="zh-CN" sz="2200" dirty="0">
                          <a:solidFill>
                            <a:schemeClr val="tx1"/>
                          </a:solidFill>
                        </a:rPr>
                        <a:t>22</a:t>
                      </a:r>
                      <a:endParaRPr lang="zh-CN" alt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200" dirty="0">
                          <a:solidFill>
                            <a:schemeClr val="tx1"/>
                          </a:solidFill>
                        </a:rPr>
                        <a:t>无标题</a:t>
                      </a:r>
                      <a:r>
                        <a:rPr lang="en-US" altLang="zh-CN" sz="2200" dirty="0">
                          <a:solidFill>
                            <a:schemeClr val="tx1"/>
                          </a:solidFill>
                        </a:rPr>
                        <a:t>/</a:t>
                      </a:r>
                      <a:r>
                        <a:rPr lang="zh-CN" altLang="en-US" sz="2200" dirty="0">
                          <a:solidFill>
                            <a:schemeClr val="tx1"/>
                          </a:solidFill>
                        </a:rPr>
                        <a:t>段</a:t>
                      </a:r>
                      <a:r>
                        <a:rPr lang="en-US" altLang="zh-CN" sz="2200" dirty="0">
                          <a:solidFill>
                            <a:schemeClr val="tx1"/>
                          </a:solidFill>
                        </a:rPr>
                        <a:t>2</a:t>
                      </a:r>
                      <a:endParaRPr lang="zh-CN" alt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200" dirty="0">
                          <a:solidFill>
                            <a:schemeClr val="tx1"/>
                          </a:solidFill>
                        </a:rPr>
                        <a:t>词义猜测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68352">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c>
                  <a:txBody>
                    <a:bodyPr/>
                    <a:lstStyle/>
                    <a:p>
                      <a:pPr algn="ctr"/>
                      <a:r>
                        <a:rPr lang="en-US" altLang="zh-CN" sz="2200" dirty="0">
                          <a:solidFill>
                            <a:schemeClr val="tx1"/>
                          </a:solidFill>
                        </a:rPr>
                        <a:t>23</a:t>
                      </a:r>
                      <a:endParaRPr lang="zh-CN" alt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200" dirty="0">
                          <a:solidFill>
                            <a:schemeClr val="tx1"/>
                          </a:solidFill>
                        </a:rPr>
                        <a:t>无标题</a:t>
                      </a:r>
                      <a:r>
                        <a:rPr lang="en-US" altLang="zh-CN" sz="2200" dirty="0">
                          <a:solidFill>
                            <a:schemeClr val="tx1"/>
                          </a:solidFill>
                        </a:rPr>
                        <a:t>/</a:t>
                      </a:r>
                      <a:r>
                        <a:rPr lang="zh-CN" altLang="en-US" sz="2200" dirty="0">
                          <a:solidFill>
                            <a:schemeClr val="tx1"/>
                          </a:solidFill>
                        </a:rPr>
                        <a:t>尾段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200" dirty="0">
                          <a:solidFill>
                            <a:schemeClr val="tx1"/>
                          </a:solidFill>
                        </a:rPr>
                        <a:t>推理判断</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68352">
                <a:tc rowSpan="3">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chemeClr val="tx1"/>
                          </a:solidFill>
                          <a:effectLst/>
                          <a:uLnTx/>
                          <a:uFillTx/>
                          <a:latin typeface="+mn-lt"/>
                          <a:ea typeface="+mn-ea"/>
                          <a:cs typeface="+mn-cs"/>
                        </a:rPr>
                        <a:t>2022.06 </a:t>
                      </a: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chemeClr val="tx1"/>
                          </a:solidFill>
                          <a:effectLst/>
                          <a:uLnTx/>
                          <a:uFillTx/>
                          <a:latin typeface="+mn-lt"/>
                          <a:ea typeface="+mn-ea"/>
                          <a:cs typeface="+mn-cs"/>
                        </a:rPr>
                        <a:t>浙江</a:t>
                      </a:r>
                      <a:r>
                        <a:rPr kumimoji="0" lang="zh-CN" alt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卷</a:t>
                      </a:r>
                      <a:endParaRPr kumimoji="0" lang="zh-CN" altLang="en-US" sz="280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a:r>
                        <a:rPr lang="zh-CN" altLang="en-US" sz="2800" dirty="0">
                          <a:solidFill>
                            <a:schemeClr val="tx1"/>
                          </a:solidFill>
                        </a:rPr>
                        <a:t>记叙文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a:r>
                        <a:rPr lang="en-US" altLang="zh-CN" sz="2800" dirty="0">
                          <a:solidFill>
                            <a:schemeClr val="tx1"/>
                          </a:solidFill>
                        </a:rPr>
                        <a:t>329</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just"/>
                      <a:r>
                        <a:rPr lang="zh-CN" altLang="zh-CN" sz="2400" b="1" dirty="0">
                          <a:solidFill>
                            <a:srgbClr val="000000"/>
                          </a:solidFill>
                          <a:effectLst/>
                          <a:ea typeface="+mn-ea"/>
                          <a:cs typeface="宋体" panose="02010600030101010101" pitchFamily="2" charset="-122"/>
                        </a:rPr>
                        <a:t>人与</a:t>
                      </a:r>
                      <a:r>
                        <a:rPr lang="zh-CN" altLang="en-US" sz="2400" b="1" dirty="0">
                          <a:solidFill>
                            <a:srgbClr val="000000"/>
                          </a:solidFill>
                          <a:effectLst/>
                          <a:ea typeface="+mn-ea"/>
                          <a:cs typeface="宋体" panose="02010600030101010101" pitchFamily="2" charset="-122"/>
                        </a:rPr>
                        <a:t>自我：</a:t>
                      </a:r>
                      <a:r>
                        <a:rPr lang="zh-CN" altLang="en-US" sz="2400" dirty="0">
                          <a:solidFill>
                            <a:srgbClr val="000000"/>
                          </a:solidFill>
                          <a:effectLst/>
                          <a:ea typeface="+mn-ea"/>
                          <a:cs typeface="宋体" panose="02010600030101010101" pitchFamily="2" charset="-122"/>
                        </a:rPr>
                        <a:t>讲述了作者作为意大利人在美国的成长经历，展示了作者对多元文化的接纳过程</a:t>
                      </a:r>
                      <a:endParaRPr lang="zh-CN" alt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200" dirty="0">
                          <a:solidFill>
                            <a:schemeClr val="tx1"/>
                          </a:solidFill>
                        </a:rPr>
                        <a:t>21</a:t>
                      </a:r>
                      <a:endParaRPr lang="zh-CN" alt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prstClr val="black"/>
                          </a:solidFill>
                          <a:effectLst/>
                          <a:uLnTx/>
                          <a:uFillTx/>
                          <a:latin typeface="+mn-lt"/>
                          <a:ea typeface="+mn-ea"/>
                          <a:cs typeface="+mn-cs"/>
                        </a:rPr>
                        <a:t>无标题</a:t>
                      </a:r>
                      <a:r>
                        <a:rPr kumimoji="0" lang="en-US" altLang="zh-CN" sz="2200" b="0" i="0" u="none" strike="noStrike" kern="1200" cap="none" spc="0" normalizeH="0" baseline="0" noProof="0" dirty="0">
                          <a:ln>
                            <a:noFill/>
                          </a:ln>
                          <a:solidFill>
                            <a:prstClr val="black"/>
                          </a:solidFill>
                          <a:effectLst/>
                          <a:uLnTx/>
                          <a:uFillTx/>
                          <a:latin typeface="+mn-lt"/>
                          <a:ea typeface="+mn-ea"/>
                          <a:cs typeface="+mn-cs"/>
                        </a:rPr>
                        <a:t>/</a:t>
                      </a:r>
                      <a:r>
                        <a:rPr kumimoji="0" lang="zh-CN" altLang="en-US" sz="2200" b="0" i="0" u="none" strike="noStrike" kern="1200" cap="none" spc="0" normalizeH="0" baseline="0" noProof="0" dirty="0">
                          <a:ln>
                            <a:noFill/>
                          </a:ln>
                          <a:solidFill>
                            <a:prstClr val="black"/>
                          </a:solidFill>
                          <a:effectLst/>
                          <a:uLnTx/>
                          <a:uFillTx/>
                          <a:latin typeface="+mn-lt"/>
                          <a:ea typeface="+mn-ea"/>
                          <a:cs typeface="+mn-cs"/>
                        </a:rPr>
                        <a:t>段</a:t>
                      </a:r>
                      <a:r>
                        <a:rPr kumimoji="0" lang="en-US" altLang="zh-CN" sz="2200" b="0" i="0" u="none" strike="noStrike" kern="1200" cap="none" spc="0" normalizeH="0" baseline="0" noProof="0" dirty="0">
                          <a:ln>
                            <a:noFill/>
                          </a:ln>
                          <a:solidFill>
                            <a:prstClr val="black"/>
                          </a:solidFill>
                          <a:effectLst/>
                          <a:uLnTx/>
                          <a:uFillTx/>
                          <a:latin typeface="+mn-lt"/>
                          <a:ea typeface="+mn-ea"/>
                          <a:cs typeface="+mn-cs"/>
                        </a:rPr>
                        <a:t>1</a:t>
                      </a:r>
                      <a:endParaRPr kumimoji="0" lang="zh-CN" altLang="en-US" sz="2200" b="0" i="0" u="none" strike="noStrike" kern="1200" cap="none" spc="0" normalizeH="0" baseline="0" noProof="0" dirty="0">
                        <a:ln>
                          <a:noFill/>
                        </a:ln>
                        <a:solidFill>
                          <a:prstClr val="black"/>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200" dirty="0">
                          <a:solidFill>
                            <a:schemeClr val="tx1"/>
                          </a:solidFill>
                        </a:rPr>
                        <a:t>细节信息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68352">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c>
                  <a:txBody>
                    <a:bodyPr/>
                    <a:lstStyle/>
                    <a:p>
                      <a:pPr algn="ctr"/>
                      <a:r>
                        <a:rPr lang="en-US" altLang="zh-CN" sz="2200" dirty="0">
                          <a:solidFill>
                            <a:schemeClr val="tx1"/>
                          </a:solidFill>
                        </a:rPr>
                        <a:t>22</a:t>
                      </a:r>
                      <a:endParaRPr lang="zh-CN" alt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200" dirty="0">
                          <a:solidFill>
                            <a:schemeClr val="tx1"/>
                          </a:solidFill>
                        </a:rPr>
                        <a:t>无标题</a:t>
                      </a:r>
                      <a:r>
                        <a:rPr lang="en-US" altLang="zh-CN" sz="2200" dirty="0">
                          <a:solidFill>
                            <a:schemeClr val="tx1"/>
                          </a:solidFill>
                        </a:rPr>
                        <a:t>/</a:t>
                      </a:r>
                      <a:r>
                        <a:rPr lang="zh-CN" altLang="en-US" sz="2200" dirty="0">
                          <a:solidFill>
                            <a:schemeClr val="tx1"/>
                          </a:solidFill>
                        </a:rPr>
                        <a:t>段</a:t>
                      </a:r>
                      <a:r>
                        <a:rPr lang="en-US" altLang="zh-CN" sz="2200" dirty="0">
                          <a:solidFill>
                            <a:schemeClr val="tx1"/>
                          </a:solidFill>
                        </a:rPr>
                        <a:t>2</a:t>
                      </a:r>
                      <a:endParaRPr lang="zh-CN" alt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200" dirty="0">
                          <a:solidFill>
                            <a:schemeClr val="tx1"/>
                          </a:solidFill>
                        </a:rPr>
                        <a:t>推理判断</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68352">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c>
                  <a:txBody>
                    <a:bodyPr/>
                    <a:lstStyle/>
                    <a:p>
                      <a:pPr algn="ctr"/>
                      <a:r>
                        <a:rPr lang="en-US" altLang="zh-CN" sz="2200" dirty="0">
                          <a:solidFill>
                            <a:schemeClr val="tx1"/>
                          </a:solidFill>
                        </a:rPr>
                        <a:t>23</a:t>
                      </a:r>
                      <a:endParaRPr lang="zh-CN" alt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200" dirty="0">
                          <a:solidFill>
                            <a:schemeClr val="tx1"/>
                          </a:solidFill>
                        </a:rPr>
                        <a:t>无标题</a:t>
                      </a:r>
                      <a:r>
                        <a:rPr lang="en-US" altLang="zh-CN" sz="2200" dirty="0">
                          <a:solidFill>
                            <a:schemeClr val="tx1"/>
                          </a:solidFill>
                        </a:rPr>
                        <a:t>/</a:t>
                      </a:r>
                      <a:r>
                        <a:rPr lang="zh-CN" altLang="en-US" sz="2200" dirty="0">
                          <a:solidFill>
                            <a:schemeClr val="tx1"/>
                          </a:solidFill>
                        </a:rPr>
                        <a:t>段</a:t>
                      </a:r>
                      <a:r>
                        <a:rPr lang="en-US" altLang="zh-CN" sz="220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200" dirty="0">
                          <a:solidFill>
                            <a:schemeClr val="tx1"/>
                          </a:solidFill>
                        </a:rPr>
                        <a:t>推理判断</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68352">
                <a:tc rowSpan="3">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chemeClr val="tx1"/>
                          </a:solidFill>
                          <a:effectLst/>
                          <a:uLnTx/>
                          <a:uFillTx/>
                          <a:latin typeface="+mn-lt"/>
                          <a:ea typeface="+mn-ea"/>
                          <a:cs typeface="+mn-cs"/>
                        </a:rPr>
                        <a:t>2021.01 </a:t>
                      </a: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chemeClr val="tx1"/>
                          </a:solidFill>
                          <a:effectLst/>
                          <a:uLnTx/>
                          <a:uFillTx/>
                          <a:latin typeface="+mn-lt"/>
                          <a:ea typeface="+mn-ea"/>
                          <a:cs typeface="+mn-cs"/>
                        </a:rPr>
                        <a:t>浙江</a:t>
                      </a:r>
                      <a:r>
                        <a:rPr kumimoji="0" lang="zh-CN" alt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卷</a:t>
                      </a:r>
                      <a:endParaRPr kumimoji="0" lang="zh-CN" altLang="en-US" sz="280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a:r>
                        <a:rPr lang="zh-CN" altLang="en-US" sz="2800" dirty="0">
                          <a:solidFill>
                            <a:schemeClr val="tx1"/>
                          </a:solidFill>
                        </a:rPr>
                        <a:t>记叙文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a:r>
                        <a:rPr lang="en-US" altLang="zh-CN" sz="2800" dirty="0">
                          <a:solidFill>
                            <a:schemeClr val="tx1"/>
                          </a:solidFill>
                        </a:rPr>
                        <a:t>261</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just"/>
                      <a:r>
                        <a:rPr lang="zh-CN" altLang="en-US" sz="2400" b="1" dirty="0">
                          <a:solidFill>
                            <a:schemeClr val="tx1"/>
                          </a:solidFill>
                        </a:rPr>
                        <a:t>人与自我：</a:t>
                      </a:r>
                      <a:r>
                        <a:rPr lang="zh-CN" altLang="en-US" sz="2400" b="0" dirty="0">
                          <a:solidFill>
                            <a:schemeClr val="tx1"/>
                          </a:solidFill>
                        </a:rPr>
                        <a:t>文章主要讲述了布尔利小时候意外走失，长大后通过自己努力找回家人的故事。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200" dirty="0">
                          <a:solidFill>
                            <a:schemeClr val="tx1"/>
                          </a:solidFill>
                        </a:rPr>
                        <a:t>21</a:t>
                      </a:r>
                      <a:endParaRPr lang="zh-CN" alt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无标题</a:t>
                      </a:r>
                      <a:r>
                        <a:rPr kumimoji="0" lang="en-US" altLang="zh-CN" sz="2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a:t>
                      </a:r>
                      <a:r>
                        <a:rPr kumimoji="0" lang="zh-CN" altLang="en-US" sz="2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段</a:t>
                      </a:r>
                      <a:r>
                        <a:rPr kumimoji="0" lang="en-US" altLang="zh-CN" sz="2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1</a:t>
                      </a:r>
                      <a:endParaRPr kumimoji="0" lang="zh-CN" altLang="en-US" sz="2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200" dirty="0">
                          <a:solidFill>
                            <a:schemeClr val="tx1"/>
                          </a:solidFill>
                        </a:rPr>
                        <a:t>细节信息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68352">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c>
                  <a:txBody>
                    <a:bodyPr/>
                    <a:lstStyle/>
                    <a:p>
                      <a:pPr algn="ctr"/>
                      <a:r>
                        <a:rPr lang="en-US" altLang="zh-CN" sz="2200" dirty="0">
                          <a:solidFill>
                            <a:schemeClr val="tx1"/>
                          </a:solidFill>
                        </a:rPr>
                        <a:t>22</a:t>
                      </a:r>
                      <a:endParaRPr lang="zh-CN" alt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无标题</a:t>
                      </a:r>
                      <a:r>
                        <a:rPr kumimoji="0" lang="en-US" altLang="zh-CN" sz="2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a:t>
                      </a:r>
                      <a:r>
                        <a:rPr kumimoji="0" lang="zh-CN" altLang="en-US" sz="2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段</a:t>
                      </a:r>
                      <a:r>
                        <a:rPr kumimoji="0" lang="en-US" altLang="zh-CN" sz="2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4</a:t>
                      </a:r>
                      <a:endParaRPr kumimoji="0" lang="zh-CN" altLang="en-US" sz="2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200" dirty="0">
                          <a:solidFill>
                            <a:schemeClr val="tx1"/>
                          </a:solidFill>
                        </a:rPr>
                        <a:t>细节信息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368352">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c>
                  <a:txBody>
                    <a:bodyPr/>
                    <a:lstStyle/>
                    <a:p>
                      <a:pPr algn="ctr"/>
                      <a:r>
                        <a:rPr lang="en-US" altLang="zh-CN" sz="2200" dirty="0">
                          <a:solidFill>
                            <a:schemeClr val="tx1"/>
                          </a:solidFill>
                        </a:rPr>
                        <a:t>23</a:t>
                      </a:r>
                      <a:endParaRPr lang="zh-CN" alt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无标题</a:t>
                      </a:r>
                      <a:r>
                        <a:rPr kumimoji="0" lang="en-US" altLang="zh-CN" sz="2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a:t>
                      </a:r>
                      <a:r>
                        <a:rPr kumimoji="0" lang="zh-CN" altLang="en-US" sz="2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尾段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200" dirty="0">
                          <a:solidFill>
                            <a:schemeClr val="tx1"/>
                          </a:solidFill>
                        </a:rPr>
                        <a:t>细节信息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482949">
                <a:tc rowSpan="3">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mn-lt"/>
                          <a:ea typeface="+mn-ea"/>
                          <a:cs typeface="+mn-cs"/>
                        </a:rPr>
                        <a:t>2021.06 </a:t>
                      </a: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mn-lt"/>
                          <a:ea typeface="+mn-ea"/>
                          <a:cs typeface="+mn-cs"/>
                        </a:rPr>
                        <a:t>浙江</a:t>
                      </a:r>
                      <a:r>
                        <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卷</a:t>
                      </a:r>
                      <a:endParaRPr kumimoji="0" lang="zh-CN" altLang="en-US" sz="2800" b="0" i="0" u="none" strike="noStrike" kern="1200" cap="none" spc="0" normalizeH="0" baseline="0" noProof="0" dirty="0">
                        <a:ln>
                          <a:noFill/>
                        </a:ln>
                        <a:solidFill>
                          <a:prstClr val="black"/>
                        </a:solidFill>
                        <a:effectLst/>
                        <a:uLnTx/>
                        <a:uFillTx/>
                        <a:latin typeface="+mn-lt"/>
                        <a:ea typeface="+mn-ea"/>
                        <a:cs typeface="+mn-cs"/>
                      </a:endParaRPr>
                    </a:p>
                    <a:p>
                      <a:pPr algn="ct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mn-lt"/>
                          <a:ea typeface="+mn-ea"/>
                          <a:cs typeface="+mn-cs"/>
                        </a:rPr>
                        <a:t>记叙文</a:t>
                      </a:r>
                    </a:p>
                    <a:p>
                      <a:pPr algn="ct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a:r>
                        <a:rPr lang="en-US" altLang="zh-CN" sz="2800" dirty="0">
                          <a:solidFill>
                            <a:schemeClr val="tx1"/>
                          </a:solidFill>
                        </a:rPr>
                        <a:t>290</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l" fontAlgn="ctr"/>
                      <a:r>
                        <a:rPr lang="zh-CN" altLang="en-US" sz="2400" b="1" kern="100" dirty="0">
                          <a:solidFill>
                            <a:schemeClr val="tx1"/>
                          </a:solidFill>
                          <a:effectLst/>
                          <a:latin typeface="+mn-ea"/>
                          <a:ea typeface="+mn-ea"/>
                          <a:cs typeface="宋体" panose="02010600030101010101" pitchFamily="2" charset="-122"/>
                        </a:rPr>
                        <a:t>人与自我：</a:t>
                      </a:r>
                      <a:r>
                        <a:rPr lang="zh-CN" altLang="en-US" sz="2400" b="0" kern="100" dirty="0">
                          <a:solidFill>
                            <a:schemeClr val="tx1"/>
                          </a:solidFill>
                          <a:effectLst/>
                          <a:latin typeface="+mn-ea"/>
                          <a:ea typeface="+mn-ea"/>
                          <a:cs typeface="宋体" panose="02010600030101010101" pitchFamily="2" charset="-122"/>
                        </a:rPr>
                        <a:t>文章介绍了著名影视明星</a:t>
                      </a:r>
                      <a:r>
                        <a:rPr lang="en-US" altLang="zh-CN" sz="2400" dirty="0">
                          <a:effectLst/>
                          <a:latin typeface="等线" panose="02010600030101010101" pitchFamily="2" charset="-122"/>
                          <a:cs typeface="Times New Roman" panose="02020603050405020304" pitchFamily="18" charset="0"/>
                        </a:rPr>
                        <a:t>Leslie Nielsen</a:t>
                      </a:r>
                      <a:r>
                        <a:rPr lang="zh-CN" altLang="en-US" sz="2400" b="0" kern="100" dirty="0">
                          <a:solidFill>
                            <a:schemeClr val="tx1"/>
                          </a:solidFill>
                          <a:effectLst/>
                          <a:latin typeface="+mn-ea"/>
                          <a:ea typeface="+mn-ea"/>
                          <a:cs typeface="宋体" panose="02010600030101010101" pitchFamily="2" charset="-122"/>
                        </a:rPr>
                        <a:t>的星路历程</a:t>
                      </a:r>
                      <a:r>
                        <a:rPr lang="en-US" altLang="zh-CN" sz="2400" b="0" kern="100" dirty="0">
                          <a:solidFill>
                            <a:schemeClr val="tx1"/>
                          </a:solidFill>
                          <a:effectLst/>
                          <a:latin typeface="+mn-ea"/>
                          <a:ea typeface="+mn-ea"/>
                          <a:cs typeface="宋体" panose="02010600030101010101" pitchFamily="2" charset="-122"/>
                        </a:rPr>
                        <a:t>---</a:t>
                      </a:r>
                      <a:r>
                        <a:rPr lang="zh-CN" altLang="en-US" sz="2400" b="0" kern="100" dirty="0">
                          <a:solidFill>
                            <a:schemeClr val="tx1"/>
                          </a:solidFill>
                          <a:effectLst/>
                          <a:latin typeface="+mn-ea"/>
                          <a:ea typeface="+mn-ea"/>
                          <a:cs typeface="宋体" panose="02010600030101010101" pitchFamily="2" charset="-122"/>
                        </a:rPr>
                        <a:t>他的故事告诉我们，有志者事竟成。</a:t>
                      </a:r>
                      <a:r>
                        <a:rPr lang="zh-CN" altLang="zh-CN" sz="2400" b="0" kern="100" dirty="0">
                          <a:solidFill>
                            <a:schemeClr val="tx1"/>
                          </a:solidFill>
                          <a:effectLst/>
                          <a:latin typeface="+mn-ea"/>
                          <a:ea typeface="+mn-ea"/>
                          <a:cs typeface="宋体" panose="02010600030101010101" pitchFamily="2" charset="-122"/>
                        </a:rPr>
                        <a:t>。</a:t>
                      </a:r>
                      <a:endParaRPr lang="zh-CN" altLang="zh-CN" sz="2400" b="0" kern="100" dirty="0">
                        <a:solidFill>
                          <a:schemeClr val="tx1"/>
                        </a:solidFill>
                        <a:effectLst/>
                        <a:latin typeface="+mn-ea"/>
                        <a:ea typeface="+mn-ea"/>
                        <a:cs typeface="Times New Roman" panose="02020603050405020304" pitchFamily="18" charset="0"/>
                      </a:endParaRPr>
                    </a:p>
                    <a:p>
                      <a:pPr algn="just"/>
                      <a:endParaRPr lang="zh-CN" altLang="en-US" sz="24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200" dirty="0">
                          <a:solidFill>
                            <a:schemeClr val="tx1"/>
                          </a:solidFill>
                        </a:rPr>
                        <a:t>21</a:t>
                      </a:r>
                      <a:endParaRPr lang="zh-CN" alt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prstClr val="black"/>
                          </a:solidFill>
                          <a:effectLst/>
                          <a:uLnTx/>
                          <a:uFillTx/>
                          <a:latin typeface="+mn-lt"/>
                          <a:ea typeface="+mn-ea"/>
                          <a:cs typeface="+mn-cs"/>
                        </a:rPr>
                        <a:t>无标题</a:t>
                      </a:r>
                      <a:r>
                        <a:rPr kumimoji="0" lang="en-US" altLang="zh-CN" sz="2200" b="0" i="0" u="none" strike="noStrike" kern="1200" cap="none" spc="0" normalizeH="0" baseline="0" noProof="0" dirty="0">
                          <a:ln>
                            <a:noFill/>
                          </a:ln>
                          <a:solidFill>
                            <a:prstClr val="black"/>
                          </a:solidFill>
                          <a:effectLst/>
                          <a:uLnTx/>
                          <a:uFillTx/>
                          <a:latin typeface="+mn-lt"/>
                          <a:ea typeface="+mn-ea"/>
                          <a:cs typeface="+mn-cs"/>
                        </a:rPr>
                        <a:t>/</a:t>
                      </a:r>
                      <a:r>
                        <a:rPr kumimoji="0" lang="zh-CN" altLang="en-US" sz="2200" b="0" i="0" u="none" strike="noStrike" kern="1200" cap="none" spc="0" normalizeH="0" baseline="0" noProof="0" dirty="0">
                          <a:ln>
                            <a:noFill/>
                          </a:ln>
                          <a:solidFill>
                            <a:prstClr val="black"/>
                          </a:solidFill>
                          <a:effectLst/>
                          <a:uLnTx/>
                          <a:uFillTx/>
                          <a:latin typeface="+mn-lt"/>
                          <a:ea typeface="+mn-ea"/>
                          <a:cs typeface="+mn-cs"/>
                        </a:rPr>
                        <a:t>段</a:t>
                      </a:r>
                      <a:r>
                        <a:rPr kumimoji="0" lang="en-US" altLang="zh-CN" sz="2200" b="0" i="0" u="none" strike="noStrike" kern="1200" cap="none" spc="0" normalizeH="0" baseline="0" noProof="0" dirty="0">
                          <a:ln>
                            <a:noFill/>
                          </a:ln>
                          <a:solidFill>
                            <a:prstClr val="black"/>
                          </a:solidFill>
                          <a:effectLst/>
                          <a:uLnTx/>
                          <a:uFillTx/>
                          <a:latin typeface="+mn-lt"/>
                          <a:ea typeface="+mn-ea"/>
                          <a:cs typeface="+mn-cs"/>
                        </a:rPr>
                        <a:t>1</a:t>
                      </a:r>
                      <a:endParaRPr kumimoji="0" lang="zh-CN" altLang="en-US" sz="2200" b="0" i="0" u="none" strike="noStrike" kern="1200" cap="none" spc="0" normalizeH="0" baseline="0" noProof="0" dirty="0">
                        <a:ln>
                          <a:noFill/>
                        </a:ln>
                        <a:solidFill>
                          <a:prstClr val="black"/>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200" dirty="0">
                          <a:solidFill>
                            <a:schemeClr val="tx1"/>
                          </a:solidFill>
                        </a:rPr>
                        <a:t>细节信息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482949">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c>
                  <a:txBody>
                    <a:bodyPr/>
                    <a:lstStyle/>
                    <a:p>
                      <a:pPr algn="ctr"/>
                      <a:r>
                        <a:rPr lang="en-US" altLang="zh-CN" sz="2200" dirty="0">
                          <a:solidFill>
                            <a:schemeClr val="tx1"/>
                          </a:solidFill>
                        </a:rPr>
                        <a:t>22</a:t>
                      </a:r>
                      <a:endParaRPr lang="zh-CN" alt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200" dirty="0">
                          <a:solidFill>
                            <a:schemeClr val="tx1"/>
                          </a:solidFill>
                        </a:rPr>
                        <a:t>无标题</a:t>
                      </a:r>
                      <a:r>
                        <a:rPr lang="en-US" altLang="zh-CN" sz="2200" dirty="0">
                          <a:solidFill>
                            <a:schemeClr val="tx1"/>
                          </a:solidFill>
                        </a:rPr>
                        <a:t>/</a:t>
                      </a:r>
                      <a:r>
                        <a:rPr lang="zh-CN" altLang="en-US" sz="2200" dirty="0">
                          <a:solidFill>
                            <a:schemeClr val="tx1"/>
                          </a:solidFill>
                        </a:rPr>
                        <a:t>段</a:t>
                      </a:r>
                      <a:r>
                        <a:rPr lang="en-US" altLang="zh-CN" sz="2200" dirty="0">
                          <a:solidFill>
                            <a:schemeClr val="tx1"/>
                          </a:solidFill>
                        </a:rPr>
                        <a:t>2</a:t>
                      </a:r>
                      <a:endParaRPr lang="zh-CN" alt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200" dirty="0">
                          <a:solidFill>
                            <a:schemeClr val="tx1"/>
                          </a:solidFill>
                        </a:rPr>
                        <a:t>细节信息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482949">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c>
                  <a:txBody>
                    <a:bodyPr/>
                    <a:lstStyle/>
                    <a:p>
                      <a:pPr algn="ctr"/>
                      <a:r>
                        <a:rPr lang="en-US" altLang="zh-CN" sz="2200" dirty="0">
                          <a:solidFill>
                            <a:schemeClr val="tx1"/>
                          </a:solidFill>
                        </a:rPr>
                        <a:t>23</a:t>
                      </a:r>
                      <a:endParaRPr lang="zh-CN" alt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200" dirty="0">
                          <a:solidFill>
                            <a:schemeClr val="tx1"/>
                          </a:solidFill>
                        </a:rPr>
                        <a:t>无标题</a:t>
                      </a:r>
                      <a:r>
                        <a:rPr lang="en-US" altLang="zh-CN" sz="2200" dirty="0">
                          <a:solidFill>
                            <a:schemeClr val="tx1"/>
                          </a:solidFill>
                        </a:rPr>
                        <a:t>/</a:t>
                      </a:r>
                      <a:r>
                        <a:rPr lang="zh-CN" altLang="en-US" sz="2200" dirty="0">
                          <a:solidFill>
                            <a:schemeClr val="tx1"/>
                          </a:solidFill>
                        </a:rPr>
                        <a:t>段</a:t>
                      </a:r>
                      <a:r>
                        <a:rPr lang="en-US" altLang="zh-CN" sz="220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200" dirty="0">
                          <a:solidFill>
                            <a:schemeClr val="tx1"/>
                          </a:solidFill>
                        </a:rPr>
                        <a:t>推理判断</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482949">
                <a:tc rowSpan="3">
                  <a:txBody>
                    <a:bodyPr/>
                    <a:lstStyle/>
                    <a:p>
                      <a:pPr algn="ctr"/>
                      <a:r>
                        <a:rPr lang="en-US" altLang="zh-CN" sz="2800" dirty="0">
                          <a:solidFill>
                            <a:schemeClr val="tx1"/>
                          </a:solidFill>
                        </a:rPr>
                        <a:t>2020.01 </a:t>
                      </a:r>
                    </a:p>
                    <a:p>
                      <a:pPr algn="ctr"/>
                      <a:r>
                        <a:rPr lang="zh-CN" altLang="en-US" sz="2800" dirty="0">
                          <a:solidFill>
                            <a:schemeClr val="tx1"/>
                          </a:solidFill>
                        </a:rPr>
                        <a:t>浙江卷</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a:r>
                        <a:rPr lang="zh-CN" altLang="en-US" sz="2800" dirty="0">
                          <a:solidFill>
                            <a:schemeClr val="tx1"/>
                          </a:solidFill>
                        </a:rPr>
                        <a:t>记叙文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a:r>
                        <a:rPr lang="en-US" altLang="zh-CN" sz="2800" dirty="0">
                          <a:solidFill>
                            <a:schemeClr val="tx1"/>
                          </a:solidFill>
                        </a:rPr>
                        <a:t>296</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just"/>
                      <a:r>
                        <a:rPr lang="zh-CN" altLang="en-US" sz="2400" b="1" dirty="0">
                          <a:solidFill>
                            <a:schemeClr val="tx1"/>
                          </a:solidFill>
                        </a:rPr>
                        <a:t>人与自我</a:t>
                      </a:r>
                      <a:r>
                        <a:rPr lang="zh-CN" altLang="en-US" sz="2400" dirty="0">
                          <a:solidFill>
                            <a:schemeClr val="tx1"/>
                          </a:solidFill>
                        </a:rPr>
                        <a:t>：作者回忆了她早年的图书馆阅读经历，母亲在阅读方面对她产生了很大的影响。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200" dirty="0">
                          <a:solidFill>
                            <a:schemeClr val="tx1"/>
                          </a:solidFill>
                        </a:rPr>
                        <a:t>21</a:t>
                      </a:r>
                      <a:endParaRPr lang="zh-CN" alt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200" dirty="0">
                          <a:solidFill>
                            <a:schemeClr val="tx1"/>
                          </a:solidFill>
                        </a:rPr>
                        <a:t>无标题</a:t>
                      </a:r>
                      <a:r>
                        <a:rPr lang="en-US" altLang="zh-CN" sz="2200" dirty="0">
                          <a:solidFill>
                            <a:schemeClr val="tx1"/>
                          </a:solidFill>
                        </a:rPr>
                        <a:t>/</a:t>
                      </a:r>
                      <a:r>
                        <a:rPr lang="zh-CN" altLang="en-US" sz="2200" dirty="0">
                          <a:solidFill>
                            <a:schemeClr val="tx1"/>
                          </a:solidFill>
                        </a:rPr>
                        <a:t>段</a:t>
                      </a:r>
                      <a:r>
                        <a:rPr lang="en-US" altLang="zh-CN" sz="2200" dirty="0">
                          <a:solidFill>
                            <a:schemeClr val="tx1"/>
                          </a:solidFill>
                        </a:rPr>
                        <a:t>1</a:t>
                      </a:r>
                      <a:endParaRPr lang="zh-CN" alt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prstClr val="black"/>
                          </a:solidFill>
                          <a:effectLst/>
                          <a:uLnTx/>
                          <a:uFillTx/>
                          <a:latin typeface="+mn-lt"/>
                          <a:ea typeface="+mn-ea"/>
                          <a:cs typeface="+mn-cs"/>
                        </a:rPr>
                        <a:t>推理判断</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482949">
                <a:tc v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200" dirty="0">
                          <a:solidFill>
                            <a:schemeClr val="tx1"/>
                          </a:solidFill>
                        </a:rPr>
                        <a:t>22</a:t>
                      </a:r>
                      <a:endParaRPr lang="zh-CN" alt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prstClr val="black"/>
                          </a:solidFill>
                          <a:effectLst/>
                          <a:uLnTx/>
                          <a:uFillTx/>
                          <a:latin typeface="+mn-lt"/>
                          <a:ea typeface="+mn-ea"/>
                          <a:cs typeface="+mn-cs"/>
                        </a:rPr>
                        <a:t>无标题</a:t>
                      </a:r>
                      <a:r>
                        <a:rPr kumimoji="0" lang="en-US" altLang="zh-CN" sz="2200" b="0" i="0" u="none" strike="noStrike" kern="1200" cap="none" spc="0" normalizeH="0" baseline="0" noProof="0" dirty="0">
                          <a:ln>
                            <a:noFill/>
                          </a:ln>
                          <a:solidFill>
                            <a:prstClr val="black"/>
                          </a:solidFill>
                          <a:effectLst/>
                          <a:uLnTx/>
                          <a:uFillTx/>
                          <a:latin typeface="+mn-lt"/>
                          <a:ea typeface="+mn-ea"/>
                          <a:cs typeface="+mn-cs"/>
                        </a:rPr>
                        <a:t>/</a:t>
                      </a:r>
                      <a:r>
                        <a:rPr kumimoji="0" lang="zh-CN" altLang="en-US" sz="2200" b="0" i="0" u="none" strike="noStrike" kern="1200" cap="none" spc="0" normalizeH="0" baseline="0" noProof="0" dirty="0">
                          <a:ln>
                            <a:noFill/>
                          </a:ln>
                          <a:solidFill>
                            <a:prstClr val="black"/>
                          </a:solidFill>
                          <a:effectLst/>
                          <a:uLnTx/>
                          <a:uFillTx/>
                          <a:latin typeface="+mn-lt"/>
                          <a:ea typeface="+mn-ea"/>
                          <a:cs typeface="+mn-cs"/>
                        </a:rPr>
                        <a:t>段</a:t>
                      </a:r>
                      <a:r>
                        <a:rPr kumimoji="0" lang="en-US" altLang="zh-CN" sz="2200" b="0" i="0" u="none" strike="noStrike" kern="1200" cap="none" spc="0" normalizeH="0" baseline="0" noProof="0" dirty="0">
                          <a:ln>
                            <a:noFill/>
                          </a:ln>
                          <a:solidFill>
                            <a:prstClr val="black"/>
                          </a:solidFill>
                          <a:effectLst/>
                          <a:uLnTx/>
                          <a:uFillTx/>
                          <a:latin typeface="+mn-lt"/>
                          <a:ea typeface="+mn-ea"/>
                          <a:cs typeface="+mn-cs"/>
                        </a:rPr>
                        <a:t>3</a:t>
                      </a:r>
                      <a:endParaRPr kumimoji="0" lang="zh-CN" altLang="en-US" sz="2200" b="0" i="0" u="none" strike="noStrike" kern="1200" cap="none" spc="0" normalizeH="0" baseline="0" noProof="0" dirty="0">
                        <a:ln>
                          <a:noFill/>
                        </a:ln>
                        <a:solidFill>
                          <a:prstClr val="black"/>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推理判断</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514516">
                <a:tc v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200" dirty="0">
                          <a:solidFill>
                            <a:schemeClr val="tx1"/>
                          </a:solidFill>
                        </a:rPr>
                        <a:t>23</a:t>
                      </a:r>
                      <a:endParaRPr lang="zh-CN" alt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prstClr val="black"/>
                          </a:solidFill>
                          <a:effectLst/>
                          <a:uLnTx/>
                          <a:uFillTx/>
                          <a:latin typeface="+mn-lt"/>
                          <a:ea typeface="+mn-ea"/>
                          <a:cs typeface="+mn-cs"/>
                        </a:rPr>
                        <a:t>无标题</a:t>
                      </a:r>
                      <a:r>
                        <a:rPr kumimoji="0" lang="en-US" altLang="zh-CN" sz="2200" b="0" i="0" u="none" strike="noStrike" kern="1200" cap="none" spc="0" normalizeH="0" baseline="0" noProof="0" dirty="0">
                          <a:ln>
                            <a:noFill/>
                          </a:ln>
                          <a:solidFill>
                            <a:prstClr val="black"/>
                          </a:solidFill>
                          <a:effectLst/>
                          <a:uLnTx/>
                          <a:uFillTx/>
                          <a:latin typeface="+mn-lt"/>
                          <a:ea typeface="+mn-ea"/>
                          <a:cs typeface="+mn-cs"/>
                        </a:rPr>
                        <a:t>/</a:t>
                      </a:r>
                      <a:r>
                        <a:rPr kumimoji="0" lang="zh-CN" altLang="en-US" sz="2200" b="0" i="0" u="none" strike="noStrike" kern="1200" cap="none" spc="0" normalizeH="0" baseline="0" noProof="0" dirty="0">
                          <a:ln>
                            <a:noFill/>
                          </a:ln>
                          <a:solidFill>
                            <a:prstClr val="black"/>
                          </a:solidFill>
                          <a:effectLst/>
                          <a:uLnTx/>
                          <a:uFillTx/>
                          <a:latin typeface="+mn-lt"/>
                          <a:ea typeface="+mn-ea"/>
                          <a:cs typeface="+mn-cs"/>
                        </a:rPr>
                        <a:t>全文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推理判断</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bl>
          </a:graphicData>
        </a:graphic>
      </p:graphicFrame>
      <p:sp>
        <p:nvSpPr>
          <p:cNvPr id="5" name="文本框 4"/>
          <p:cNvSpPr txBox="1"/>
          <p:nvPr/>
        </p:nvSpPr>
        <p:spPr>
          <a:xfrm>
            <a:off x="389920" y="654330"/>
            <a:ext cx="17508158" cy="646331"/>
          </a:xfrm>
          <a:prstGeom prst="rect">
            <a:avLst/>
          </a:prstGeom>
          <a:solidFill>
            <a:srgbClr val="FFC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3600" b="1" dirty="0">
                <a:solidFill>
                  <a:prstClr val="black"/>
                </a:solidFill>
                <a:latin typeface="Calibri" panose="020F0502020204030204"/>
                <a:ea typeface="宋体" panose="02010600030101010101" pitchFamily="2" charset="-122"/>
              </a:rPr>
              <a:t>浙江卷</a:t>
            </a:r>
            <a:r>
              <a:rPr kumimoji="0" lang="zh-CN" altLang="en-US" sz="36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阅读理解</a:t>
            </a:r>
            <a:r>
              <a:rPr kumimoji="0" lang="en-US" altLang="zh-CN" sz="36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a:t>
            </a:r>
            <a:r>
              <a:rPr kumimoji="0" lang="zh-CN" altLang="en-US" sz="36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篇通览</a:t>
            </a:r>
            <a:endParaRPr kumimoji="0" lang="zh-CN" altLang="en-US" sz="36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9921" y="432566"/>
            <a:ext cx="17508158" cy="9421869"/>
            <a:chOff x="0" y="0"/>
            <a:chExt cx="27711400" cy="14912657"/>
          </a:xfrm>
        </p:grpSpPr>
        <p:sp>
          <p:nvSpPr>
            <p:cNvPr id="3" name="Freeform 3"/>
            <p:cNvSpPr/>
            <p:nvPr/>
          </p:nvSpPr>
          <p:spPr>
            <a:xfrm>
              <a:off x="0" y="0"/>
              <a:ext cx="27711400" cy="14912657"/>
            </a:xfrm>
            <a:custGeom>
              <a:avLst/>
              <a:gdLst/>
              <a:ahLst/>
              <a:cxnLst/>
              <a:rect l="l" t="t" r="r" b="b"/>
              <a:pathLst>
                <a:path w="27711400" h="14912657">
                  <a:moveTo>
                    <a:pt x="0" y="0"/>
                  </a:moveTo>
                  <a:lnTo>
                    <a:pt x="0" y="14912657"/>
                  </a:lnTo>
                  <a:lnTo>
                    <a:pt x="27711400" y="14912657"/>
                  </a:lnTo>
                  <a:lnTo>
                    <a:pt x="27711400" y="0"/>
                  </a:lnTo>
                  <a:lnTo>
                    <a:pt x="0" y="0"/>
                  </a:lnTo>
                  <a:close/>
                  <a:moveTo>
                    <a:pt x="27650439" y="14851697"/>
                  </a:moveTo>
                  <a:lnTo>
                    <a:pt x="59690" y="14851697"/>
                  </a:lnTo>
                  <a:lnTo>
                    <a:pt x="59690" y="59690"/>
                  </a:lnTo>
                  <a:lnTo>
                    <a:pt x="27650439" y="59690"/>
                  </a:lnTo>
                  <a:lnTo>
                    <a:pt x="27650439" y="14851697"/>
                  </a:lnTo>
                  <a:close/>
                </a:path>
              </a:pathLst>
            </a:custGeom>
            <a:solidFill>
              <a:srgbClr val="000000"/>
            </a:solidFill>
          </p:spPr>
        </p:sp>
      </p:grpSp>
      <p:graphicFrame>
        <p:nvGraphicFramePr>
          <p:cNvPr id="4" name="表格 4"/>
          <p:cNvGraphicFramePr>
            <a:graphicFrameLocks noGrp="1"/>
          </p:cNvGraphicFramePr>
          <p:nvPr/>
        </p:nvGraphicFramePr>
        <p:xfrm>
          <a:off x="838200" y="1310348"/>
          <a:ext cx="16306799" cy="853440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6720917">
                  <a:extLst>
                    <a:ext uri="{9D8B030D-6E8A-4147-A177-3AD203B41FA5}">
                      <a16:colId xmlns:a16="http://schemas.microsoft.com/office/drawing/2014/main" val="20003"/>
                    </a:ext>
                  </a:extLst>
                </a:gridCol>
                <a:gridCol w="971655">
                  <a:extLst>
                    <a:ext uri="{9D8B030D-6E8A-4147-A177-3AD203B41FA5}">
                      <a16:colId xmlns:a16="http://schemas.microsoft.com/office/drawing/2014/main" val="20004"/>
                    </a:ext>
                  </a:extLst>
                </a:gridCol>
                <a:gridCol w="2174240">
                  <a:extLst>
                    <a:ext uri="{9D8B030D-6E8A-4147-A177-3AD203B41FA5}">
                      <a16:colId xmlns:a16="http://schemas.microsoft.com/office/drawing/2014/main" val="20005"/>
                    </a:ext>
                  </a:extLst>
                </a:gridCol>
                <a:gridCol w="2096587">
                  <a:extLst>
                    <a:ext uri="{9D8B030D-6E8A-4147-A177-3AD203B41FA5}">
                      <a16:colId xmlns:a16="http://schemas.microsoft.com/office/drawing/2014/main" val="20006"/>
                    </a:ext>
                  </a:extLst>
                </a:gridCol>
              </a:tblGrid>
              <a:tr h="457200">
                <a:tc>
                  <a:txBody>
                    <a:bodyPr/>
                    <a:lstStyle/>
                    <a:p>
                      <a:pPr algn="ct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800" dirty="0">
                          <a:solidFill>
                            <a:schemeClr val="tx1"/>
                          </a:solidFill>
                        </a:rPr>
                        <a:t>体裁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800" dirty="0">
                          <a:solidFill>
                            <a:schemeClr val="tx1"/>
                          </a:solidFill>
                        </a:rPr>
                        <a:t>字数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800" dirty="0">
                          <a:solidFill>
                            <a:schemeClr val="tx1"/>
                          </a:solidFill>
                        </a:rPr>
                        <a:t>主题内容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800" dirty="0">
                          <a:solidFill>
                            <a:schemeClr val="tx1"/>
                          </a:solidFill>
                        </a:rPr>
                        <a:t>题号</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800" dirty="0">
                          <a:solidFill>
                            <a:schemeClr val="tx1"/>
                          </a:solidFill>
                        </a:rPr>
                        <a:t>设问定位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800" dirty="0">
                          <a:solidFill>
                            <a:schemeClr val="tx1"/>
                          </a:solidFill>
                        </a:rPr>
                        <a:t>题型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7200">
                <a:tc rowSpan="3">
                  <a:txBody>
                    <a:bodyPr/>
                    <a:lstStyle/>
                    <a:p>
                      <a:pPr algn="ctr"/>
                      <a:r>
                        <a:rPr lang="en-US" altLang="zh-CN" sz="2800" dirty="0">
                          <a:solidFill>
                            <a:schemeClr val="tx1"/>
                          </a:solidFill>
                        </a:rPr>
                        <a:t>2022 </a:t>
                      </a:r>
                    </a:p>
                    <a:p>
                      <a:pPr algn="ctr"/>
                      <a:r>
                        <a:rPr lang="zh-CN" altLang="en-US" sz="2800" dirty="0">
                          <a:solidFill>
                            <a:schemeClr val="tx1"/>
                          </a:solidFill>
                          <a:latin typeface="Times New Roman" panose="02020603050405020304" pitchFamily="18" charset="0"/>
                          <a:cs typeface="Times New Roman" panose="02020603050405020304" pitchFamily="18" charset="0"/>
                        </a:rPr>
                        <a:t>新高考</a:t>
                      </a:r>
                      <a:r>
                        <a:rPr lang="en-US" altLang="zh-CN" sz="2800" dirty="0">
                          <a:solidFill>
                            <a:schemeClr val="tx1"/>
                          </a:solidFill>
                          <a:latin typeface="Times New Roman" panose="02020603050405020304" pitchFamily="18" charset="0"/>
                          <a:cs typeface="Times New Roman" panose="02020603050405020304" pitchFamily="18" charset="0"/>
                        </a:rPr>
                        <a:t>Ⅰ</a:t>
                      </a:r>
                      <a:r>
                        <a:rPr lang="zh-CN" altLang="en-US" sz="2800" dirty="0">
                          <a:solidFill>
                            <a:schemeClr val="tx1"/>
                          </a:solidFill>
                          <a:latin typeface="Times New Roman" panose="02020603050405020304" pitchFamily="18" charset="0"/>
                          <a:cs typeface="Times New Roman" panose="02020603050405020304" pitchFamily="18" charset="0"/>
                        </a:rPr>
                        <a:t>卷</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a:r>
                        <a:rPr lang="zh-CN" altLang="en-US" sz="2800" dirty="0">
                          <a:solidFill>
                            <a:schemeClr val="tx1"/>
                          </a:solidFill>
                        </a:rPr>
                        <a:t>应用文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a:r>
                        <a:rPr lang="en-US" altLang="zh-CN" sz="2800" dirty="0">
                          <a:solidFill>
                            <a:schemeClr val="tx1"/>
                          </a:solidFill>
                        </a:rPr>
                        <a:t>234</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just"/>
                      <a:r>
                        <a:rPr lang="zh-CN" altLang="en-US" sz="2800" b="1" dirty="0">
                          <a:solidFill>
                            <a:schemeClr val="tx1"/>
                          </a:solidFill>
                        </a:rPr>
                        <a:t>人与社会</a:t>
                      </a:r>
                      <a:r>
                        <a:rPr lang="zh-CN" altLang="en-US" sz="2800" dirty="0">
                          <a:solidFill>
                            <a:schemeClr val="tx1"/>
                          </a:solidFill>
                        </a:rPr>
                        <a:t>：文学概论课的评分政策，了解国外学校的课程学习评价方法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800" dirty="0">
                          <a:solidFill>
                            <a:schemeClr val="tx1"/>
                          </a:solidFill>
                        </a:rPr>
                        <a:t>21</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800" dirty="0">
                          <a:solidFill>
                            <a:schemeClr val="tx1"/>
                          </a:solidFill>
                        </a:rPr>
                        <a:t>大小标题</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800" dirty="0">
                          <a:solidFill>
                            <a:schemeClr val="tx1"/>
                          </a:solidFill>
                          <a:highlight>
                            <a:srgbClr val="FFFF00"/>
                          </a:highlight>
                        </a:rPr>
                        <a:t>推断体裁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200">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c>
                  <a:txBody>
                    <a:bodyPr/>
                    <a:lstStyle/>
                    <a:p>
                      <a:pPr algn="ctr"/>
                      <a:r>
                        <a:rPr lang="en-US" altLang="zh-CN" sz="2800" dirty="0">
                          <a:solidFill>
                            <a:schemeClr val="tx1"/>
                          </a:solidFill>
                        </a:rPr>
                        <a:t>22</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800" dirty="0">
                          <a:solidFill>
                            <a:schemeClr val="tx1"/>
                          </a:solidFill>
                        </a:rPr>
                        <a:t>小标题</a:t>
                      </a:r>
                      <a:r>
                        <a:rPr lang="en-US" altLang="zh-CN" sz="2800" dirty="0">
                          <a:solidFill>
                            <a:schemeClr val="tx1"/>
                          </a:solidFill>
                        </a:rPr>
                        <a:t>234</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800" dirty="0">
                          <a:solidFill>
                            <a:schemeClr val="tx1"/>
                          </a:solidFill>
                        </a:rPr>
                        <a:t>细节信息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200">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c>
                  <a:txBody>
                    <a:bodyPr/>
                    <a:lstStyle/>
                    <a:p>
                      <a:pPr algn="ctr"/>
                      <a:r>
                        <a:rPr lang="en-US" altLang="zh-CN" sz="2800" dirty="0">
                          <a:solidFill>
                            <a:schemeClr val="tx1"/>
                          </a:solidFill>
                        </a:rPr>
                        <a:t>23</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800" dirty="0">
                          <a:solidFill>
                            <a:schemeClr val="tx1"/>
                          </a:solidFill>
                        </a:rPr>
                        <a:t>小标题</a:t>
                      </a:r>
                      <a:r>
                        <a:rPr lang="en-US" altLang="zh-CN" sz="2800" dirty="0">
                          <a:solidFill>
                            <a:schemeClr val="tx1"/>
                          </a:solidFill>
                        </a:rPr>
                        <a:t>5</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800" dirty="0">
                          <a:solidFill>
                            <a:schemeClr val="tx1"/>
                          </a:solidFill>
                        </a:rPr>
                        <a:t>细节信息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7200">
                <a:tc rowSpan="3">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chemeClr val="tx1"/>
                          </a:solidFill>
                          <a:effectLst/>
                          <a:uLnTx/>
                          <a:uFillTx/>
                          <a:latin typeface="+mn-lt"/>
                          <a:ea typeface="+mn-ea"/>
                          <a:cs typeface="+mn-cs"/>
                        </a:rPr>
                        <a:t>2021 </a:t>
                      </a: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chemeClr val="tx1"/>
                          </a:solidFill>
                          <a:effectLst/>
                          <a:uLnTx/>
                          <a:uFillTx/>
                          <a:latin typeface="+mn-lt"/>
                          <a:ea typeface="+mn-ea"/>
                          <a:cs typeface="+mn-cs"/>
                        </a:rPr>
                        <a:t>全国</a:t>
                      </a:r>
                      <a:r>
                        <a:rPr kumimoji="0" lang="en-US" altLang="zh-CN"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Ⅰ</a:t>
                      </a:r>
                      <a:r>
                        <a:rPr kumimoji="0" lang="zh-CN" alt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卷</a:t>
                      </a:r>
                      <a:endParaRPr kumimoji="0" lang="zh-CN" altLang="en-US" sz="280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a:r>
                        <a:rPr lang="zh-CN" altLang="en-US" sz="2800" dirty="0">
                          <a:solidFill>
                            <a:schemeClr val="tx1"/>
                          </a:solidFill>
                        </a:rPr>
                        <a:t>应用文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a:r>
                        <a:rPr lang="en-US" altLang="zh-CN" sz="2800" dirty="0">
                          <a:solidFill>
                            <a:schemeClr val="tx1"/>
                          </a:solidFill>
                        </a:rPr>
                        <a:t>281</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just"/>
                      <a:r>
                        <a:rPr lang="zh-CN" altLang="en-US" sz="2800" b="1" dirty="0">
                          <a:solidFill>
                            <a:schemeClr val="tx1"/>
                          </a:solidFill>
                        </a:rPr>
                        <a:t>人与社会</a:t>
                      </a:r>
                      <a:r>
                        <a:rPr lang="zh-CN" altLang="en-US" sz="2800" dirty="0">
                          <a:solidFill>
                            <a:schemeClr val="tx1"/>
                          </a:solidFill>
                        </a:rPr>
                        <a:t>：罗马住宿，介绍了罗马的几个价格低廉、安全舒适的旅馆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800" dirty="0">
                          <a:solidFill>
                            <a:schemeClr val="tx1"/>
                          </a:solidFill>
                        </a:rPr>
                        <a:t>21</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800" dirty="0">
                          <a:solidFill>
                            <a:schemeClr val="tx1"/>
                          </a:solidFill>
                        </a:rPr>
                        <a:t>无标题</a:t>
                      </a:r>
                      <a:r>
                        <a:rPr lang="en-US" altLang="zh-CN" sz="2800" dirty="0">
                          <a:solidFill>
                            <a:schemeClr val="tx1"/>
                          </a:solidFill>
                        </a:rPr>
                        <a:t>/</a:t>
                      </a:r>
                      <a:r>
                        <a:rPr lang="zh-CN" altLang="en-US" sz="2800" dirty="0">
                          <a:solidFill>
                            <a:schemeClr val="tx1"/>
                          </a:solidFill>
                        </a:rPr>
                        <a:t>首段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800" dirty="0">
                          <a:solidFill>
                            <a:schemeClr val="tx1"/>
                          </a:solidFill>
                        </a:rPr>
                        <a:t>细节信息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7200">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c>
                  <a:txBody>
                    <a:bodyPr/>
                    <a:lstStyle/>
                    <a:p>
                      <a:pPr algn="ctr"/>
                      <a:r>
                        <a:rPr lang="en-US" altLang="zh-CN" sz="2800" dirty="0">
                          <a:solidFill>
                            <a:schemeClr val="tx1"/>
                          </a:solidFill>
                        </a:rPr>
                        <a:t>22</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800" dirty="0">
                          <a:solidFill>
                            <a:schemeClr val="tx1"/>
                          </a:solidFill>
                        </a:rPr>
                        <a:t>小标题</a:t>
                      </a:r>
                      <a:r>
                        <a:rPr lang="en-US" altLang="zh-CN" sz="2800" dirty="0">
                          <a:solidFill>
                            <a:schemeClr val="tx1"/>
                          </a:solidFill>
                        </a:rPr>
                        <a:t>2</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800" dirty="0">
                          <a:solidFill>
                            <a:schemeClr val="tx1"/>
                          </a:solidFill>
                        </a:rPr>
                        <a:t>细节信息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7200">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c>
                  <a:txBody>
                    <a:bodyPr/>
                    <a:lstStyle/>
                    <a:p>
                      <a:pPr algn="ctr"/>
                      <a:r>
                        <a:rPr lang="en-US" altLang="zh-CN" sz="2800" dirty="0">
                          <a:solidFill>
                            <a:schemeClr val="tx1"/>
                          </a:solidFill>
                        </a:rPr>
                        <a:t>23</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800" dirty="0">
                          <a:solidFill>
                            <a:schemeClr val="tx1"/>
                          </a:solidFill>
                        </a:rPr>
                        <a:t>小标题</a:t>
                      </a:r>
                      <a:r>
                        <a:rPr lang="en-US" altLang="zh-CN" sz="2800" dirty="0">
                          <a:solidFill>
                            <a:schemeClr val="tx1"/>
                          </a:solidFill>
                        </a:rPr>
                        <a:t>4</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800" dirty="0">
                          <a:solidFill>
                            <a:schemeClr val="tx1"/>
                          </a:solidFill>
                        </a:rPr>
                        <a:t>细节信息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7200">
                <a:tc rowSpan="3">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chemeClr val="tx1"/>
                          </a:solidFill>
                          <a:effectLst/>
                          <a:uLnTx/>
                          <a:uFillTx/>
                          <a:latin typeface="+mn-lt"/>
                          <a:ea typeface="+mn-ea"/>
                          <a:cs typeface="+mn-cs"/>
                        </a:rPr>
                        <a:t>2020 </a:t>
                      </a: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chemeClr val="tx1"/>
                          </a:solidFill>
                          <a:effectLst/>
                          <a:uLnTx/>
                          <a:uFillTx/>
                          <a:latin typeface="+mn-lt"/>
                          <a:ea typeface="+mn-ea"/>
                          <a:cs typeface="+mn-cs"/>
                        </a:rPr>
                        <a:t>全国</a:t>
                      </a:r>
                      <a:r>
                        <a:rPr kumimoji="0" lang="en-US" altLang="zh-CN"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Ⅰ</a:t>
                      </a:r>
                      <a:r>
                        <a:rPr kumimoji="0" lang="zh-CN" alt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卷</a:t>
                      </a:r>
                      <a:endParaRPr kumimoji="0" lang="zh-CN" altLang="en-US" sz="280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a:r>
                        <a:rPr lang="zh-CN" altLang="en-US" sz="2800" dirty="0">
                          <a:solidFill>
                            <a:schemeClr val="tx1"/>
                          </a:solidFill>
                        </a:rPr>
                        <a:t>应用文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a:r>
                        <a:rPr lang="en-US" altLang="zh-CN" sz="2800" dirty="0">
                          <a:solidFill>
                            <a:schemeClr val="tx1"/>
                          </a:solidFill>
                        </a:rPr>
                        <a:t>222</a:t>
                      </a:r>
                    </a:p>
                    <a:p>
                      <a:pPr algn="ctr"/>
                      <a:r>
                        <a:rPr lang="zh-CN" altLang="en-US" sz="2800" dirty="0">
                          <a:solidFill>
                            <a:schemeClr val="tx1"/>
                          </a:solidFill>
                          <a:highlight>
                            <a:srgbClr val="FFFF00"/>
                          </a:highlight>
                        </a:rPr>
                        <a:t>表格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just"/>
                      <a:r>
                        <a:rPr lang="zh-CN" altLang="zh-CN" sz="2800" b="1" dirty="0">
                          <a:solidFill>
                            <a:srgbClr val="000000"/>
                          </a:solidFill>
                          <a:effectLst/>
                          <a:ea typeface="+mn-ea"/>
                          <a:cs typeface="宋体" panose="02010600030101010101" pitchFamily="2" charset="-122"/>
                        </a:rPr>
                        <a:t>人与社会</a:t>
                      </a:r>
                      <a:r>
                        <a:rPr lang="zh-CN" altLang="en-US" sz="2800" b="1" dirty="0">
                          <a:solidFill>
                            <a:srgbClr val="000000"/>
                          </a:solidFill>
                          <a:effectLst/>
                          <a:ea typeface="+mn-ea"/>
                          <a:cs typeface="宋体" panose="02010600030101010101" pitchFamily="2" charset="-122"/>
                        </a:rPr>
                        <a:t>：</a:t>
                      </a:r>
                      <a:r>
                        <a:rPr lang="zh-CN" altLang="zh-CN" sz="2800" dirty="0">
                          <a:solidFill>
                            <a:srgbClr val="000000"/>
                          </a:solidFill>
                          <a:effectLst/>
                          <a:ea typeface="+mn-ea"/>
                          <a:cs typeface="宋体" panose="02010600030101010101" pitchFamily="2" charset="-122"/>
                        </a:rPr>
                        <a:t>一些火车信息，如失物招领、出发时间等</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800" dirty="0">
                          <a:solidFill>
                            <a:schemeClr val="tx1"/>
                          </a:solidFill>
                        </a:rPr>
                        <a:t>21</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mn-lt"/>
                          <a:ea typeface="+mn-ea"/>
                          <a:cs typeface="+mn-cs"/>
                        </a:rPr>
                        <a:t>无标题</a:t>
                      </a:r>
                      <a:r>
                        <a:rPr kumimoji="0" lang="en-US" altLang="zh-CN" sz="2800" b="0" i="0" u="none" strike="noStrike" kern="1200" cap="none" spc="0" normalizeH="0" baseline="0" noProof="0" dirty="0">
                          <a:ln>
                            <a:noFill/>
                          </a:ln>
                          <a:solidFill>
                            <a:prstClr val="black"/>
                          </a:solidFill>
                          <a:effectLst/>
                          <a:uLnTx/>
                          <a:uFillTx/>
                          <a:latin typeface="+mn-lt"/>
                          <a:ea typeface="+mn-ea"/>
                          <a:cs typeface="+mn-cs"/>
                        </a:rPr>
                        <a:t>/</a:t>
                      </a:r>
                      <a:r>
                        <a:rPr kumimoji="0" lang="zh-CN" altLang="en-US" sz="2800" b="0" i="0" u="none" strike="noStrike" kern="1200" cap="none" spc="0" normalizeH="0" baseline="0" noProof="0" dirty="0">
                          <a:ln>
                            <a:noFill/>
                          </a:ln>
                          <a:solidFill>
                            <a:prstClr val="black"/>
                          </a:solidFill>
                          <a:effectLst/>
                          <a:uLnTx/>
                          <a:uFillTx/>
                          <a:latin typeface="+mn-lt"/>
                          <a:ea typeface="+mn-ea"/>
                          <a:cs typeface="+mn-cs"/>
                        </a:rPr>
                        <a:t>首段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800" dirty="0">
                          <a:solidFill>
                            <a:schemeClr val="tx1"/>
                          </a:solidFill>
                        </a:rPr>
                        <a:t>细节信息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7200">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c>
                  <a:txBody>
                    <a:bodyPr/>
                    <a:lstStyle/>
                    <a:p>
                      <a:pPr algn="ctr"/>
                      <a:r>
                        <a:rPr lang="en-US" altLang="zh-CN" sz="2800" dirty="0">
                          <a:solidFill>
                            <a:schemeClr val="tx1"/>
                          </a:solidFill>
                        </a:rPr>
                        <a:t>22</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800" dirty="0">
                          <a:solidFill>
                            <a:schemeClr val="tx1"/>
                          </a:solidFill>
                        </a:rPr>
                        <a:t>小标题</a:t>
                      </a:r>
                      <a:r>
                        <a:rPr lang="en-US" altLang="zh-CN" sz="2800" dirty="0">
                          <a:solidFill>
                            <a:schemeClr val="tx1"/>
                          </a:solidFill>
                        </a:rPr>
                        <a:t>1</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800" dirty="0">
                          <a:solidFill>
                            <a:schemeClr val="tx1"/>
                          </a:solidFill>
                        </a:rPr>
                        <a:t>细节信息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57200">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c>
                  <a:txBody>
                    <a:bodyPr/>
                    <a:lstStyle/>
                    <a:p>
                      <a:pPr algn="ctr"/>
                      <a:r>
                        <a:rPr lang="en-US" altLang="zh-CN" sz="2800" dirty="0">
                          <a:solidFill>
                            <a:schemeClr val="tx1"/>
                          </a:solidFill>
                        </a:rPr>
                        <a:t>23</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800" dirty="0">
                          <a:solidFill>
                            <a:schemeClr val="tx1"/>
                          </a:solidFill>
                        </a:rPr>
                        <a:t>表格</a:t>
                      </a:r>
                      <a:r>
                        <a:rPr lang="en-US" altLang="zh-CN" sz="2800" dirty="0">
                          <a:solidFill>
                            <a:schemeClr val="tx1"/>
                          </a:solidFill>
                        </a:rPr>
                        <a:t>/</a:t>
                      </a:r>
                      <a:r>
                        <a:rPr lang="zh-CN" altLang="en-US" sz="2800" dirty="0">
                          <a:solidFill>
                            <a:schemeClr val="tx1"/>
                          </a:solidFill>
                        </a:rPr>
                        <a:t>尾段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800" dirty="0">
                          <a:solidFill>
                            <a:schemeClr val="tx1"/>
                          </a:solidFill>
                        </a:rPr>
                        <a:t>细节信息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57200">
                <a:tc rowSpan="3">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chemeClr val="tx1"/>
                          </a:solidFill>
                          <a:effectLst/>
                          <a:uLnTx/>
                          <a:uFillTx/>
                          <a:latin typeface="+mn-lt"/>
                          <a:ea typeface="+mn-ea"/>
                          <a:cs typeface="+mn-cs"/>
                        </a:rPr>
                        <a:t>2019 </a:t>
                      </a: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chemeClr val="tx1"/>
                          </a:solidFill>
                          <a:effectLst/>
                          <a:uLnTx/>
                          <a:uFillTx/>
                          <a:latin typeface="+mn-lt"/>
                          <a:ea typeface="+mn-ea"/>
                          <a:cs typeface="+mn-cs"/>
                        </a:rPr>
                        <a:t>全国</a:t>
                      </a:r>
                      <a:r>
                        <a:rPr kumimoji="0" lang="en-US" altLang="zh-CN"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Ⅰ</a:t>
                      </a:r>
                      <a:r>
                        <a:rPr kumimoji="0" lang="zh-CN" alt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卷</a:t>
                      </a:r>
                      <a:endParaRPr kumimoji="0" lang="zh-CN" altLang="en-US" sz="280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a:r>
                        <a:rPr lang="zh-CN" altLang="en-US" sz="2800" dirty="0">
                          <a:solidFill>
                            <a:schemeClr val="tx1"/>
                          </a:solidFill>
                        </a:rPr>
                        <a:t>应用文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a:r>
                        <a:rPr lang="en-US" altLang="zh-CN" sz="2800" dirty="0">
                          <a:solidFill>
                            <a:schemeClr val="tx1"/>
                          </a:solidFill>
                        </a:rPr>
                        <a:t>261</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just"/>
                      <a:r>
                        <a:rPr lang="zh-CN" altLang="en-US" sz="2800" b="1" dirty="0">
                          <a:solidFill>
                            <a:schemeClr val="tx1"/>
                          </a:solidFill>
                        </a:rPr>
                        <a:t>人与社会：</a:t>
                      </a:r>
                      <a:r>
                        <a:rPr lang="zh-CN" altLang="en-US" sz="2800" dirty="0">
                          <a:solidFill>
                            <a:schemeClr val="tx1"/>
                          </a:solidFill>
                        </a:rPr>
                        <a:t>社会服务与人际沟通，加拿大安大略省政府给青少年提供暑期工作信息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800" dirty="0">
                          <a:solidFill>
                            <a:schemeClr val="tx1"/>
                          </a:solidFill>
                        </a:rPr>
                        <a:t>21</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800" dirty="0">
                          <a:solidFill>
                            <a:schemeClr val="tx1"/>
                          </a:solidFill>
                        </a:rPr>
                        <a:t>小标题</a:t>
                      </a:r>
                      <a:r>
                        <a:rPr lang="en-US" altLang="zh-CN" sz="2800" dirty="0">
                          <a:solidFill>
                            <a:schemeClr val="tx1"/>
                          </a:solidFill>
                        </a:rPr>
                        <a:t>2</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800" dirty="0">
                          <a:solidFill>
                            <a:schemeClr val="tx1"/>
                          </a:solidFill>
                        </a:rPr>
                        <a:t>细节信息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57200">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c>
                  <a:txBody>
                    <a:bodyPr/>
                    <a:lstStyle/>
                    <a:p>
                      <a:pPr algn="ctr"/>
                      <a:r>
                        <a:rPr lang="en-US" altLang="zh-CN" sz="2800" dirty="0">
                          <a:solidFill>
                            <a:schemeClr val="tx1"/>
                          </a:solidFill>
                        </a:rPr>
                        <a:t>22</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800" dirty="0">
                          <a:solidFill>
                            <a:schemeClr val="tx1"/>
                          </a:solidFill>
                        </a:rPr>
                        <a:t>小标题</a:t>
                      </a:r>
                      <a:r>
                        <a:rPr lang="en-US" altLang="zh-CN" sz="2800" dirty="0">
                          <a:solidFill>
                            <a:schemeClr val="tx1"/>
                          </a:solidFill>
                        </a:rPr>
                        <a:t>3</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800" dirty="0">
                          <a:solidFill>
                            <a:schemeClr val="tx1"/>
                          </a:solidFill>
                        </a:rPr>
                        <a:t>细节信息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457200">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c>
                  <a:txBody>
                    <a:bodyPr/>
                    <a:lstStyle/>
                    <a:p>
                      <a:pPr algn="ctr"/>
                      <a:r>
                        <a:rPr lang="en-US" altLang="zh-CN" sz="2800" dirty="0">
                          <a:solidFill>
                            <a:schemeClr val="tx1"/>
                          </a:solidFill>
                        </a:rPr>
                        <a:t>23</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800" dirty="0">
                          <a:solidFill>
                            <a:schemeClr val="tx1"/>
                          </a:solidFill>
                        </a:rPr>
                        <a:t>小标题</a:t>
                      </a:r>
                      <a:r>
                        <a:rPr lang="en-US" altLang="zh-CN" sz="2800" dirty="0">
                          <a:solidFill>
                            <a:schemeClr val="tx1"/>
                          </a:solidFill>
                        </a:rPr>
                        <a:t>3</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800" dirty="0">
                          <a:solidFill>
                            <a:schemeClr val="tx1"/>
                          </a:solidFill>
                        </a:rPr>
                        <a:t>细节信息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599440">
                <a:tc rowSpan="3">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mn-lt"/>
                          <a:ea typeface="+mn-ea"/>
                          <a:cs typeface="+mn-cs"/>
                        </a:rPr>
                        <a:t>2018 </a:t>
                      </a: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mn-lt"/>
                          <a:ea typeface="+mn-ea"/>
                          <a:cs typeface="+mn-cs"/>
                        </a:rPr>
                        <a:t>全国</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Ⅰ</a:t>
                      </a:r>
                      <a:r>
                        <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卷</a:t>
                      </a:r>
                      <a:endParaRPr kumimoji="0" lang="zh-CN" altLang="en-US" sz="2800" b="0" i="0" u="none" strike="noStrike" kern="1200" cap="none" spc="0" normalizeH="0" baseline="0" noProof="0" dirty="0">
                        <a:ln>
                          <a:noFill/>
                        </a:ln>
                        <a:solidFill>
                          <a:prstClr val="black"/>
                        </a:solidFill>
                        <a:effectLst/>
                        <a:uLnTx/>
                        <a:uFillTx/>
                        <a:latin typeface="+mn-lt"/>
                        <a:ea typeface="+mn-ea"/>
                        <a:cs typeface="+mn-cs"/>
                      </a:endParaRPr>
                    </a:p>
                    <a:p>
                      <a:pPr algn="ctr"/>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mn-lt"/>
                          <a:ea typeface="+mn-ea"/>
                          <a:cs typeface="+mn-cs"/>
                        </a:rPr>
                        <a:t>应用文</a:t>
                      </a:r>
                    </a:p>
                    <a:p>
                      <a:pPr algn="ct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a:r>
                        <a:rPr lang="en-US" altLang="zh-CN" sz="2800" dirty="0">
                          <a:solidFill>
                            <a:schemeClr val="tx1"/>
                          </a:solidFill>
                        </a:rPr>
                        <a:t>260</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l" fontAlgn="ctr"/>
                      <a:r>
                        <a:rPr lang="zh-CN" altLang="en-US" sz="2800" b="1" kern="100" dirty="0">
                          <a:solidFill>
                            <a:schemeClr val="tx1"/>
                          </a:solidFill>
                          <a:effectLst/>
                          <a:latin typeface="+mn-ea"/>
                          <a:ea typeface="+mn-ea"/>
                          <a:cs typeface="宋体" panose="02010600030101010101" pitchFamily="2" charset="-122"/>
                        </a:rPr>
                        <a:t>人与社会：</a:t>
                      </a:r>
                      <a:r>
                        <a:rPr lang="zh-CN" altLang="zh-CN" sz="2800" kern="100" dirty="0">
                          <a:solidFill>
                            <a:schemeClr val="tx1"/>
                          </a:solidFill>
                          <a:effectLst/>
                          <a:latin typeface="+mn-ea"/>
                          <a:ea typeface="+mn-ea"/>
                          <a:cs typeface="宋体" panose="02010600030101010101" pitchFamily="2" charset="-122"/>
                        </a:rPr>
                        <a:t>骑自行车到</a:t>
                      </a:r>
                      <a:r>
                        <a:rPr lang="en-US" altLang="zh-CN" sz="2800" kern="100" dirty="0">
                          <a:solidFill>
                            <a:schemeClr val="tx1"/>
                          </a:solidFill>
                          <a:effectLst/>
                          <a:latin typeface="+mn-ea"/>
                          <a:ea typeface="+mn-ea"/>
                          <a:cs typeface="Times New Romance"/>
                        </a:rPr>
                        <a:t>Washington, D.C.</a:t>
                      </a:r>
                      <a:r>
                        <a:rPr lang="zh-CN" altLang="zh-CN" sz="2800" kern="100" dirty="0">
                          <a:solidFill>
                            <a:schemeClr val="tx1"/>
                          </a:solidFill>
                          <a:effectLst/>
                          <a:latin typeface="+mn-ea"/>
                          <a:ea typeface="+mn-ea"/>
                          <a:cs typeface="宋体" panose="02010600030101010101" pitchFamily="2" charset="-122"/>
                        </a:rPr>
                        <a:t>旅游的四中路线的相关行程及注意事项。</a:t>
                      </a:r>
                      <a:endParaRPr lang="zh-CN" altLang="zh-CN" sz="2800" kern="100" dirty="0">
                        <a:solidFill>
                          <a:schemeClr val="tx1"/>
                        </a:solidFill>
                        <a:effectLst/>
                        <a:latin typeface="+mn-ea"/>
                        <a:ea typeface="+mn-ea"/>
                        <a:cs typeface="Times New Roman" panose="02020603050405020304" pitchFamily="18" charset="0"/>
                      </a:endParaRPr>
                    </a:p>
                    <a:p>
                      <a:pPr algn="just"/>
                      <a:endParaRPr lang="zh-CN" altLang="en-US" sz="28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800" dirty="0">
                          <a:solidFill>
                            <a:schemeClr val="tx1"/>
                          </a:solidFill>
                        </a:rPr>
                        <a:t>21</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800" dirty="0">
                          <a:solidFill>
                            <a:schemeClr val="tx1"/>
                          </a:solidFill>
                        </a:rPr>
                        <a:t>小标题</a:t>
                      </a:r>
                      <a:r>
                        <a:rPr lang="en-US" altLang="zh-CN" sz="2800" dirty="0">
                          <a:solidFill>
                            <a:schemeClr val="tx1"/>
                          </a:solidFill>
                        </a:rPr>
                        <a:t>1</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800" dirty="0">
                          <a:solidFill>
                            <a:schemeClr val="tx1"/>
                          </a:solidFill>
                        </a:rPr>
                        <a:t>细节信息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599440">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c>
                  <a:txBody>
                    <a:bodyPr/>
                    <a:lstStyle/>
                    <a:p>
                      <a:pPr algn="ctr"/>
                      <a:r>
                        <a:rPr lang="en-US" altLang="zh-CN" sz="2800" dirty="0">
                          <a:solidFill>
                            <a:schemeClr val="tx1"/>
                          </a:solidFill>
                        </a:rPr>
                        <a:t>22</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800" dirty="0">
                          <a:solidFill>
                            <a:schemeClr val="tx1"/>
                          </a:solidFill>
                        </a:rPr>
                        <a:t>小标题</a:t>
                      </a:r>
                      <a:r>
                        <a:rPr lang="en-US" altLang="zh-CN" sz="2800" dirty="0">
                          <a:solidFill>
                            <a:schemeClr val="tx1"/>
                          </a:solidFill>
                        </a:rPr>
                        <a:t>2</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800" dirty="0">
                          <a:solidFill>
                            <a:schemeClr val="tx1"/>
                          </a:solidFill>
                        </a:rPr>
                        <a:t>细节信息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599440">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c>
                  <a:txBody>
                    <a:bodyPr/>
                    <a:lstStyle/>
                    <a:p>
                      <a:pPr algn="ctr"/>
                      <a:r>
                        <a:rPr lang="en-US" altLang="zh-CN" sz="2800" dirty="0">
                          <a:solidFill>
                            <a:schemeClr val="tx1"/>
                          </a:solidFill>
                        </a:rPr>
                        <a:t>23</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800" dirty="0">
                          <a:solidFill>
                            <a:schemeClr val="tx1"/>
                          </a:solidFill>
                        </a:rPr>
                        <a:t>小标题</a:t>
                      </a:r>
                      <a:r>
                        <a:rPr lang="en-US" altLang="zh-CN" sz="2800" dirty="0">
                          <a:solidFill>
                            <a:schemeClr val="tx1"/>
                          </a:solidFill>
                        </a:rPr>
                        <a:t>4</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800" dirty="0">
                          <a:solidFill>
                            <a:schemeClr val="tx1"/>
                          </a:solidFill>
                        </a:rPr>
                        <a:t>细节信息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bl>
          </a:graphicData>
        </a:graphic>
      </p:graphicFrame>
      <p:sp>
        <p:nvSpPr>
          <p:cNvPr id="5" name="文本框 4"/>
          <p:cNvSpPr txBox="1"/>
          <p:nvPr/>
        </p:nvSpPr>
        <p:spPr>
          <a:xfrm>
            <a:off x="838201" y="654330"/>
            <a:ext cx="16306800" cy="646331"/>
          </a:xfrm>
          <a:prstGeom prst="rect">
            <a:avLst/>
          </a:prstGeom>
          <a:solidFill>
            <a:srgbClr val="F2C36E"/>
          </a:solidFill>
        </p:spPr>
        <p:txBody>
          <a:bodyPr wrap="square" rtlCol="0">
            <a:spAutoFit/>
          </a:bodyPr>
          <a:lstStyle/>
          <a:p>
            <a:pPr algn="ctr"/>
            <a:r>
              <a:rPr lang="zh-CN" altLang="en-US" sz="3600" b="1" dirty="0"/>
              <a:t>全国</a:t>
            </a:r>
            <a:r>
              <a:rPr lang="en-US" altLang="zh-CN" sz="3600" b="1" dirty="0">
                <a:latin typeface="Times New Roman" panose="02020603050405020304" pitchFamily="18" charset="0"/>
                <a:cs typeface="Times New Roman" panose="02020603050405020304" pitchFamily="18" charset="0"/>
              </a:rPr>
              <a:t>Ⅰ</a:t>
            </a:r>
            <a:r>
              <a:rPr lang="zh-CN" altLang="en-US" sz="3600" b="1" dirty="0">
                <a:latin typeface="Times New Roman" panose="02020603050405020304" pitchFamily="18" charset="0"/>
                <a:cs typeface="Times New Roman" panose="02020603050405020304" pitchFamily="18" charset="0"/>
              </a:rPr>
              <a:t>卷阅读理解</a:t>
            </a:r>
            <a:r>
              <a:rPr lang="en-US" altLang="zh-CN" sz="3600" b="1" dirty="0">
                <a:latin typeface="Times New Roman" panose="02020603050405020304" pitchFamily="18" charset="0"/>
                <a:cs typeface="Times New Roman" panose="02020603050405020304" pitchFamily="18" charset="0"/>
              </a:rPr>
              <a:t>A</a:t>
            </a:r>
            <a:r>
              <a:rPr lang="zh-CN" altLang="en-US" sz="3600" b="1" dirty="0">
                <a:latin typeface="Times New Roman" panose="02020603050405020304" pitchFamily="18" charset="0"/>
                <a:cs typeface="Times New Roman" panose="02020603050405020304" pitchFamily="18" charset="0"/>
              </a:rPr>
              <a:t>篇通览</a:t>
            </a:r>
            <a:endParaRPr lang="zh-CN" altLang="en-US" sz="3600" b="1" dirty="0"/>
          </a:p>
        </p:txBody>
      </p:sp>
      <p:pic>
        <p:nvPicPr>
          <p:cNvPr id="6"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0903866">
            <a:off x="5100595" y="1593194"/>
            <a:ext cx="11049000" cy="8748025"/>
          </a:xfrm>
          <a:prstGeom prst="rect">
            <a:avLst/>
          </a:prstGeom>
        </p:spPr>
      </p:pic>
      <p:grpSp>
        <p:nvGrpSpPr>
          <p:cNvPr id="10" name="组合 9"/>
          <p:cNvGrpSpPr/>
          <p:nvPr/>
        </p:nvGrpSpPr>
        <p:grpSpPr>
          <a:xfrm>
            <a:off x="1014807" y="7113441"/>
            <a:ext cx="2519229" cy="2519229"/>
            <a:chOff x="1373155" y="5685508"/>
            <a:chExt cx="2519229" cy="2519229"/>
          </a:xfrm>
        </p:grpSpPr>
        <p:pic>
          <p:nvPicPr>
            <p:cNvPr id="8"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940160">
              <a:off x="1373155" y="5685508"/>
              <a:ext cx="2519229" cy="2519229"/>
            </a:xfrm>
            <a:prstGeom prst="rect">
              <a:avLst/>
            </a:prstGeom>
          </p:spPr>
        </p:pic>
        <p:pic>
          <p:nvPicPr>
            <p:cNvPr id="9"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679329">
              <a:off x="2146623" y="6583590"/>
              <a:ext cx="972292" cy="684140"/>
            </a:xfrm>
            <a:prstGeom prst="rect">
              <a:avLst/>
            </a:prstGeom>
          </p:spPr>
        </p:pic>
      </p:grpSp>
      <p:graphicFrame>
        <p:nvGraphicFramePr>
          <p:cNvPr id="12" name="表格 12"/>
          <p:cNvGraphicFramePr>
            <a:graphicFrameLocks noGrp="1"/>
          </p:cNvGraphicFramePr>
          <p:nvPr/>
        </p:nvGraphicFramePr>
        <p:xfrm>
          <a:off x="5715000" y="2781300"/>
          <a:ext cx="9657848" cy="3121350"/>
        </p:xfrm>
        <a:graphic>
          <a:graphicData uri="http://schemas.openxmlformats.org/drawingml/2006/table">
            <a:tbl>
              <a:tblPr firstRow="1" bandRow="1">
                <a:tableStyleId>{93296810-A885-4BE3-A3E7-6D5BEEA58F35}</a:tableStyleId>
              </a:tblPr>
              <a:tblGrid>
                <a:gridCol w="1707272">
                  <a:extLst>
                    <a:ext uri="{9D8B030D-6E8A-4147-A177-3AD203B41FA5}">
                      <a16:colId xmlns:a16="http://schemas.microsoft.com/office/drawing/2014/main" val="20000"/>
                    </a:ext>
                  </a:extLst>
                </a:gridCol>
                <a:gridCol w="3690398">
                  <a:extLst>
                    <a:ext uri="{9D8B030D-6E8A-4147-A177-3AD203B41FA5}">
                      <a16:colId xmlns:a16="http://schemas.microsoft.com/office/drawing/2014/main" val="20001"/>
                    </a:ext>
                  </a:extLst>
                </a:gridCol>
                <a:gridCol w="4260178">
                  <a:extLst>
                    <a:ext uri="{9D8B030D-6E8A-4147-A177-3AD203B41FA5}">
                      <a16:colId xmlns:a16="http://schemas.microsoft.com/office/drawing/2014/main" val="20002"/>
                    </a:ext>
                  </a:extLst>
                </a:gridCol>
              </a:tblGrid>
              <a:tr h="290947">
                <a:tc>
                  <a:txBody>
                    <a:bodyPr/>
                    <a:lstStyle/>
                    <a:p>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2800" dirty="0">
                          <a:solidFill>
                            <a:schemeClr val="tx1"/>
                          </a:solidFill>
                        </a:rPr>
                        <a:t>浙江卷</a:t>
                      </a:r>
                      <a:r>
                        <a:rPr lang="en-US" altLang="zh-CN" sz="2800" dirty="0">
                          <a:solidFill>
                            <a:schemeClr val="tx1"/>
                          </a:solidFill>
                        </a:rPr>
                        <a:t>A</a:t>
                      </a:r>
                      <a:r>
                        <a:rPr lang="zh-CN" altLang="en-US" sz="2800" dirty="0">
                          <a:solidFill>
                            <a:schemeClr val="tx1"/>
                          </a:solidFill>
                        </a:rPr>
                        <a:t>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2800" dirty="0">
                          <a:solidFill>
                            <a:schemeClr val="tx1"/>
                          </a:solidFill>
                        </a:rPr>
                        <a:t>全国</a:t>
                      </a:r>
                      <a:r>
                        <a:rPr lang="en-US" altLang="zh-CN" sz="2800" dirty="0">
                          <a:solidFill>
                            <a:schemeClr val="tx1"/>
                          </a:solidFill>
                          <a:latin typeface="Times New Roman" panose="02020603050405020304" pitchFamily="18" charset="0"/>
                          <a:cs typeface="Times New Roman" panose="02020603050405020304" pitchFamily="18" charset="0"/>
                        </a:rPr>
                        <a:t>Ⅰ</a:t>
                      </a:r>
                      <a:r>
                        <a:rPr lang="zh-CN" altLang="en-US" sz="2800" dirty="0">
                          <a:solidFill>
                            <a:schemeClr val="tx1"/>
                          </a:solidFill>
                        </a:rPr>
                        <a:t>卷</a:t>
                      </a:r>
                      <a:r>
                        <a:rPr lang="en-US" altLang="zh-CN" sz="2800" dirty="0">
                          <a:solidFill>
                            <a:schemeClr val="tx1"/>
                          </a:solidFill>
                        </a:rPr>
                        <a:t>A</a:t>
                      </a:r>
                      <a:r>
                        <a:rPr lang="zh-CN" altLang="en-US" sz="2800" dirty="0">
                          <a:solidFill>
                            <a:schemeClr val="tx1"/>
                          </a:solidFill>
                        </a:rPr>
                        <a:t>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462092">
                <a:tc>
                  <a:txBody>
                    <a:bodyPr/>
                    <a:lstStyle/>
                    <a:p>
                      <a:r>
                        <a:rPr lang="zh-CN" altLang="en-US" sz="2800" dirty="0">
                          <a:solidFill>
                            <a:schemeClr val="tx1"/>
                          </a:solidFill>
                        </a:rPr>
                        <a:t>字数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2800" dirty="0">
                          <a:solidFill>
                            <a:schemeClr val="tx1"/>
                          </a:solidFill>
                        </a:rPr>
                        <a:t>300</a:t>
                      </a:r>
                      <a:r>
                        <a:rPr lang="zh-CN" altLang="en-US" sz="2800" dirty="0">
                          <a:solidFill>
                            <a:schemeClr val="tx1"/>
                          </a:solidFill>
                        </a:rPr>
                        <a:t>词左右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2800" dirty="0">
                          <a:solidFill>
                            <a:schemeClr val="tx1"/>
                          </a:solidFill>
                        </a:rPr>
                        <a:t>300</a:t>
                      </a:r>
                      <a:r>
                        <a:rPr lang="zh-CN" altLang="en-US" sz="2800" dirty="0">
                          <a:solidFill>
                            <a:schemeClr val="tx1"/>
                          </a:solidFill>
                        </a:rPr>
                        <a:t>词以内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62092">
                <a:tc>
                  <a:txBody>
                    <a:bodyPr/>
                    <a:lstStyle/>
                    <a:p>
                      <a:r>
                        <a:rPr lang="zh-CN" altLang="en-US" sz="2800" b="1" dirty="0">
                          <a:solidFill>
                            <a:schemeClr val="tx1"/>
                          </a:solidFill>
                        </a:rPr>
                        <a:t>体裁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2800" b="1" dirty="0">
                          <a:solidFill>
                            <a:schemeClr val="tx1"/>
                          </a:solidFill>
                          <a:highlight>
                            <a:srgbClr val="FFFF00"/>
                          </a:highlight>
                        </a:rPr>
                        <a:t>记叙文</a:t>
                      </a:r>
                      <a:r>
                        <a:rPr lang="zh-CN" altLang="en-US" sz="2800" b="1" dirty="0">
                          <a:solidFill>
                            <a:schemeClr val="tx1"/>
                          </a:solidFill>
                        </a:rPr>
                        <a:t>为主</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2800" b="1" dirty="0">
                          <a:solidFill>
                            <a:schemeClr val="tx1"/>
                          </a:solidFill>
                          <a:highlight>
                            <a:srgbClr val="FFFF00"/>
                          </a:highlight>
                        </a:rPr>
                        <a:t>应用文</a:t>
                      </a:r>
                      <a:r>
                        <a:rPr lang="zh-CN" altLang="en-US" sz="2800" b="1" dirty="0">
                          <a:solidFill>
                            <a:schemeClr val="tx1"/>
                          </a:solidFill>
                        </a:rPr>
                        <a:t>为主</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62092">
                <a:tc>
                  <a:txBody>
                    <a:bodyPr/>
                    <a:lstStyle/>
                    <a:p>
                      <a:r>
                        <a:rPr lang="zh-CN" altLang="en-US" sz="2800" dirty="0">
                          <a:solidFill>
                            <a:schemeClr val="tx1"/>
                          </a:solidFill>
                        </a:rPr>
                        <a:t>主题</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2800" dirty="0">
                          <a:solidFill>
                            <a:schemeClr val="tx1"/>
                          </a:solidFill>
                        </a:rPr>
                        <a:t>人与自我为主</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2800" dirty="0">
                          <a:solidFill>
                            <a:schemeClr val="tx1"/>
                          </a:solidFill>
                        </a:rPr>
                        <a:t>人与社会为主</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62092">
                <a:tc>
                  <a:txBody>
                    <a:bodyPr/>
                    <a:lstStyle/>
                    <a:p>
                      <a:r>
                        <a:rPr lang="zh-CN" altLang="en-US" sz="2800" dirty="0">
                          <a:solidFill>
                            <a:schemeClr val="tx1"/>
                          </a:solidFill>
                        </a:rPr>
                        <a:t>设问定位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2800" dirty="0">
                          <a:solidFill>
                            <a:schemeClr val="tx1"/>
                          </a:solidFill>
                        </a:rPr>
                        <a:t>题文同序   均匀出题</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2800" dirty="0">
                          <a:solidFill>
                            <a:schemeClr val="tx1"/>
                          </a:solidFill>
                        </a:rPr>
                        <a:t>题文同序   均匀出题</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530550">
                <a:tc>
                  <a:txBody>
                    <a:bodyPr/>
                    <a:lstStyle/>
                    <a:p>
                      <a:r>
                        <a:rPr lang="zh-CN" altLang="en-US" sz="2800" dirty="0">
                          <a:solidFill>
                            <a:schemeClr val="tx1"/>
                          </a:solidFill>
                        </a:rPr>
                        <a:t>题型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2800" dirty="0">
                          <a:solidFill>
                            <a:schemeClr val="tx1"/>
                          </a:solidFill>
                        </a:rPr>
                        <a:t>细节信息</a:t>
                      </a:r>
                      <a:r>
                        <a:rPr lang="en-US" altLang="zh-CN" sz="2800" dirty="0">
                          <a:solidFill>
                            <a:schemeClr val="tx1"/>
                          </a:solidFill>
                        </a:rPr>
                        <a:t>+</a:t>
                      </a:r>
                      <a:r>
                        <a:rPr lang="zh-CN" altLang="en-US" sz="2800" dirty="0">
                          <a:solidFill>
                            <a:schemeClr val="tx1"/>
                          </a:solidFill>
                        </a:rPr>
                        <a:t>推理为主</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2800" dirty="0">
                          <a:solidFill>
                            <a:schemeClr val="tx1"/>
                          </a:solidFill>
                        </a:rPr>
                        <a:t>细节信息题为主</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0903866">
            <a:off x="6329135" y="5781883"/>
            <a:ext cx="5373080" cy="3736281"/>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p:cNvSpPr/>
          <p:nvPr/>
        </p:nvSpPr>
        <p:spPr>
          <a:xfrm>
            <a:off x="10716432" y="6219884"/>
            <a:ext cx="2964274" cy="1200329"/>
          </a:xfrm>
          <a:prstGeom prst="rect">
            <a:avLst/>
          </a:prstGeom>
          <a:noFill/>
        </p:spPr>
        <p:txBody>
          <a:bodyPr wrap="none" lIns="91440" tIns="45720" rIns="91440" bIns="45720">
            <a:spAutoFit/>
          </a:bodyPr>
          <a:lstStyle/>
          <a:p>
            <a:pPr algn="ctr"/>
            <a:r>
              <a:rPr lang="zh-CN" altLang="en-US" sz="7200" b="1" cap="none" spc="0" dirty="0">
                <a:ln w="9525">
                  <a:solidFill>
                    <a:sysClr val="windowText" lastClr="000000"/>
                  </a:solidFill>
                  <a:prstDash val="solid"/>
                </a:ln>
                <a:solidFill>
                  <a:srgbClr val="F2C36E"/>
                </a:solidFill>
                <a:effectLst>
                  <a:outerShdw blurRad="12700" dist="38100" dir="2700000" algn="tl" rotWithShape="0">
                    <a:schemeClr val="accent5">
                      <a:lumMod val="60000"/>
                      <a:lumOff val="40000"/>
                    </a:schemeClr>
                  </a:outerShdw>
                  <a:reflection blurRad="6350" stA="50000" endA="300" endPos="50000" dist="60007" dir="5400000" sy="-100000" algn="bl" rotWithShape="0"/>
                </a:effectLst>
              </a:rPr>
              <a:t>应用文</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p:cTn id="19" dur="500" fill="hold"/>
                                        <p:tgtEl>
                                          <p:spTgt spid="1026"/>
                                        </p:tgtEl>
                                        <p:attrNameLst>
                                          <p:attrName>ppt_w</p:attrName>
                                        </p:attrNameLst>
                                      </p:cBhvr>
                                      <p:tavLst>
                                        <p:tav tm="0">
                                          <p:val>
                                            <p:fltVal val="0"/>
                                          </p:val>
                                        </p:tav>
                                        <p:tav tm="100000">
                                          <p:val>
                                            <p:strVal val="#ppt_w"/>
                                          </p:val>
                                        </p:tav>
                                      </p:tavLst>
                                    </p:anim>
                                    <p:anim calcmode="lin" valueType="num">
                                      <p:cBhvr>
                                        <p:cTn id="20" dur="500" fill="hold"/>
                                        <p:tgtEl>
                                          <p:spTgt spid="1026"/>
                                        </p:tgtEl>
                                        <p:attrNameLst>
                                          <p:attrName>ppt_h</p:attrName>
                                        </p:attrNameLst>
                                      </p:cBhvr>
                                      <p:tavLst>
                                        <p:tav tm="0">
                                          <p:val>
                                            <p:fltVal val="0"/>
                                          </p:val>
                                        </p:tav>
                                        <p:tav tm="100000">
                                          <p:val>
                                            <p:strVal val="#ppt_h"/>
                                          </p:val>
                                        </p:tav>
                                      </p:tavLst>
                                    </p:anim>
                                    <p:animEffect transition="in" filter="fade">
                                      <p:cBhvr>
                                        <p:cTn id="21" dur="500"/>
                                        <p:tgtEl>
                                          <p:spTgt spid="102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9921" y="432566"/>
            <a:ext cx="17508158" cy="9421869"/>
            <a:chOff x="0" y="0"/>
            <a:chExt cx="27711400" cy="14912657"/>
          </a:xfrm>
        </p:grpSpPr>
        <p:sp>
          <p:nvSpPr>
            <p:cNvPr id="3" name="Freeform 3"/>
            <p:cNvSpPr/>
            <p:nvPr/>
          </p:nvSpPr>
          <p:spPr>
            <a:xfrm>
              <a:off x="0" y="0"/>
              <a:ext cx="27711400" cy="14912657"/>
            </a:xfrm>
            <a:custGeom>
              <a:avLst/>
              <a:gdLst/>
              <a:ahLst/>
              <a:cxnLst/>
              <a:rect l="l" t="t" r="r" b="b"/>
              <a:pathLst>
                <a:path w="27711400" h="14912657">
                  <a:moveTo>
                    <a:pt x="0" y="0"/>
                  </a:moveTo>
                  <a:lnTo>
                    <a:pt x="0" y="14912657"/>
                  </a:lnTo>
                  <a:lnTo>
                    <a:pt x="27711400" y="14912657"/>
                  </a:lnTo>
                  <a:lnTo>
                    <a:pt x="27711400" y="0"/>
                  </a:lnTo>
                  <a:lnTo>
                    <a:pt x="0" y="0"/>
                  </a:lnTo>
                  <a:close/>
                  <a:moveTo>
                    <a:pt x="27650439" y="14851697"/>
                  </a:moveTo>
                  <a:lnTo>
                    <a:pt x="59690" y="14851697"/>
                  </a:lnTo>
                  <a:lnTo>
                    <a:pt x="59690" y="59690"/>
                  </a:lnTo>
                  <a:lnTo>
                    <a:pt x="27650439" y="59690"/>
                  </a:lnTo>
                  <a:lnTo>
                    <a:pt x="27650439" y="14851697"/>
                  </a:lnTo>
                  <a:close/>
                </a:path>
              </a:pathLst>
            </a:custGeom>
            <a:solidFill>
              <a:srgbClr val="000000"/>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06136" y="1028700"/>
            <a:ext cx="8162255" cy="8229600"/>
          </a:xfrm>
          <a:prstGeom prst="rect">
            <a:avLst/>
          </a:prstGeom>
        </p:spPr>
      </p:pic>
      <p:sp>
        <p:nvSpPr>
          <p:cNvPr id="6" name="TextBox 6"/>
          <p:cNvSpPr txBox="1"/>
          <p:nvPr/>
        </p:nvSpPr>
        <p:spPr>
          <a:xfrm>
            <a:off x="10609368" y="5587685"/>
            <a:ext cx="5187733" cy="945836"/>
          </a:xfrm>
          <a:prstGeom prst="rect">
            <a:avLst/>
          </a:prstGeom>
        </p:spPr>
        <p:txBody>
          <a:bodyPr lIns="0" tIns="0" rIns="0" bIns="0" rtlCol="0" anchor="t">
            <a:spAutoFit/>
          </a:bodyPr>
          <a:lstStyle/>
          <a:p>
            <a:pPr marL="685800" marR="0" lvl="0" indent="-685800" algn="ctr" defTabSz="914400" rtl="0" eaLnBrk="1" fontAlgn="auto" latinLnBrk="0" hangingPunct="1">
              <a:lnSpc>
                <a:spcPts val="3360"/>
              </a:lnSpc>
              <a:spcBef>
                <a:spcPct val="0"/>
              </a:spcBef>
              <a:spcAft>
                <a:spcPts val="0"/>
              </a:spcAft>
              <a:buClrTx/>
              <a:buSzTx/>
              <a:buFont typeface="Wingdings" panose="05000000000000000000" pitchFamily="2" charset="2"/>
              <a:buChar char="u"/>
              <a:defRPr/>
            </a:pPr>
            <a:r>
              <a:rPr kumimoji="0" lang="zh-CN" altLang="en-US" sz="5400" b="0" i="0" u="none" strike="noStrike" kern="1200" cap="none" spc="0" normalizeH="0" baseline="0" noProof="0" dirty="0">
                <a:ln>
                  <a:noFill/>
                </a:ln>
                <a:solidFill>
                  <a:srgbClr val="000000"/>
                </a:solidFill>
                <a:effectLst/>
                <a:uLnTx/>
                <a:uFillTx/>
                <a:latin typeface="Calibri" panose="020F0502020204030204"/>
                <a:ea typeface="思源黑体-粗体 Bold"/>
                <a:cs typeface="+mn-cs"/>
              </a:rPr>
              <a:t>语篇特点</a:t>
            </a:r>
            <a:endParaRPr kumimoji="0" lang="en-US" altLang="zh-CN" sz="5400" b="0" i="0" u="none" strike="noStrike" kern="1200" cap="none" spc="0" normalizeH="0" baseline="0" noProof="0" dirty="0">
              <a:ln>
                <a:noFill/>
              </a:ln>
              <a:solidFill>
                <a:srgbClr val="000000"/>
              </a:solidFill>
              <a:effectLst/>
              <a:uLnTx/>
              <a:uFillTx/>
              <a:latin typeface="Calibri" panose="020F0502020204030204"/>
              <a:ea typeface="思源黑体-粗体 Bold"/>
              <a:cs typeface="+mn-cs"/>
            </a:endParaRPr>
          </a:p>
          <a:p>
            <a:pPr marL="0" marR="0" lvl="0" indent="0" algn="ctr" defTabSz="914400" rtl="0" eaLnBrk="1" fontAlgn="auto" latinLnBrk="0" hangingPunct="1">
              <a:lnSpc>
                <a:spcPts val="3360"/>
              </a:lnSpc>
              <a:spcBef>
                <a:spcPct val="0"/>
              </a:spcBef>
              <a:spcAft>
                <a:spcPts val="0"/>
              </a:spcAft>
              <a:buClrTx/>
              <a:buSzTx/>
              <a:buFontTx/>
              <a:buNone/>
              <a:defRPr/>
            </a:pPr>
            <a:endParaRPr kumimoji="0" lang="en-US" sz="5400" b="0" i="0" u="none" strike="noStrike" kern="1200" cap="none" spc="0" normalizeH="0" baseline="0" noProof="0" dirty="0">
              <a:ln>
                <a:noFill/>
              </a:ln>
              <a:solidFill>
                <a:srgbClr val="000000"/>
              </a:solidFill>
              <a:effectLst/>
              <a:uLnTx/>
              <a:uFillTx/>
              <a:latin typeface="Calibri" panose="020F0502020204030204"/>
              <a:ea typeface="思源黑体-粗体 Bold"/>
              <a:cs typeface="+mn-cs"/>
            </a:endParaRPr>
          </a:p>
        </p:txBody>
      </p:sp>
      <p:sp>
        <p:nvSpPr>
          <p:cNvPr id="7" name="TextBox 7"/>
          <p:cNvSpPr txBox="1"/>
          <p:nvPr/>
        </p:nvSpPr>
        <p:spPr>
          <a:xfrm>
            <a:off x="11777779" y="3452569"/>
            <a:ext cx="3331315" cy="641201"/>
          </a:xfrm>
          <a:prstGeom prst="rect">
            <a:avLst/>
          </a:prstGeom>
        </p:spPr>
        <p:txBody>
          <a:bodyPr lIns="0" tIns="0" rIns="0" bIns="0" rtlCol="0" anchor="t">
            <a:spAutoFit/>
          </a:bodyPr>
          <a:lstStyle/>
          <a:p>
            <a:pPr marL="0" marR="0" lvl="0" indent="0" algn="ctr" defTabSz="914400" rtl="0" eaLnBrk="1" fontAlgn="auto" latinLnBrk="0" hangingPunct="1">
              <a:lnSpc>
                <a:spcPts val="5040"/>
              </a:lnSpc>
              <a:spcBef>
                <a:spcPct val="0"/>
              </a:spcBef>
              <a:spcAft>
                <a:spcPts val="0"/>
              </a:spcAft>
              <a:buClrTx/>
              <a:buSzTx/>
              <a:buFontTx/>
              <a:buNone/>
              <a:defRPr/>
            </a:pPr>
            <a:r>
              <a:rPr kumimoji="0" lang="zh-CN" altLang="en-US" sz="4400" b="0" i="0" u="none" strike="noStrike" kern="1200" cap="none" spc="176" normalizeH="0" baseline="0" noProof="0" dirty="0">
                <a:ln>
                  <a:noFill/>
                </a:ln>
                <a:solidFill>
                  <a:srgbClr val="000000"/>
                </a:solidFill>
                <a:effectLst/>
                <a:uLnTx/>
                <a:uFillTx/>
                <a:latin typeface="Calibri" panose="020F0502020204030204"/>
                <a:ea typeface="思源黑体-粗体 Bold"/>
                <a:cs typeface="+mn-cs"/>
              </a:rPr>
              <a:t>应用文阅读</a:t>
            </a:r>
            <a:endParaRPr kumimoji="0" lang="en-US" sz="4400" b="0" i="0" u="none" strike="noStrike" kern="1200" cap="none" spc="176" normalizeH="0" baseline="0" noProof="0" dirty="0">
              <a:ln>
                <a:noFill/>
              </a:ln>
              <a:solidFill>
                <a:srgbClr val="000000"/>
              </a:solidFill>
              <a:effectLst/>
              <a:uLnTx/>
              <a:uFillTx/>
              <a:latin typeface="Calibri" panose="020F0502020204030204"/>
              <a:ea typeface="思源黑体-粗体 Bold"/>
              <a:cs typeface="+mn-cs"/>
            </a:endParaRPr>
          </a:p>
        </p:txBody>
      </p:sp>
      <p:sp>
        <p:nvSpPr>
          <p:cNvPr id="8" name="TextBox 8"/>
          <p:cNvSpPr txBox="1"/>
          <p:nvPr/>
        </p:nvSpPr>
        <p:spPr>
          <a:xfrm>
            <a:off x="9758445" y="2497553"/>
            <a:ext cx="7369982" cy="717761"/>
          </a:xfrm>
          <a:prstGeom prst="rect">
            <a:avLst/>
          </a:prstGeom>
        </p:spPr>
        <p:txBody>
          <a:bodyPr lIns="0" tIns="0" rIns="0" bIns="0" rtlCol="0" anchor="t">
            <a:spAutoFit/>
          </a:bodyPr>
          <a:lstStyle/>
          <a:p>
            <a:pPr marL="0" marR="0" lvl="0" indent="0" algn="ctr" defTabSz="914400" rtl="0" eaLnBrk="1" fontAlgn="auto" latinLnBrk="0" hangingPunct="1">
              <a:lnSpc>
                <a:spcPts val="5460"/>
              </a:lnSpc>
              <a:spcBef>
                <a:spcPts val="0"/>
              </a:spcBef>
              <a:spcAft>
                <a:spcPts val="0"/>
              </a:spcAft>
              <a:buClrTx/>
              <a:buSzTx/>
              <a:buFontTx/>
              <a:buNone/>
              <a:defRPr/>
            </a:pPr>
            <a:r>
              <a:rPr kumimoji="0" lang="en-US" sz="6600" b="0" i="0" u="none" strike="noStrike" kern="1200" cap="none" spc="0" normalizeH="0" baseline="0" noProof="0" dirty="0">
                <a:ln>
                  <a:noFill/>
                </a:ln>
                <a:solidFill>
                  <a:srgbClr val="000000"/>
                </a:solidFill>
                <a:effectLst/>
                <a:uLnTx/>
                <a:uFillTx/>
                <a:latin typeface="Arial Narrow" panose="020B0606020202030204" pitchFamily="34" charset="0"/>
              </a:rPr>
              <a:t>Easy but not simple</a:t>
            </a:r>
          </a:p>
        </p:txBody>
      </p:sp>
      <p:sp>
        <p:nvSpPr>
          <p:cNvPr id="9" name="TextBox 6"/>
          <p:cNvSpPr txBox="1"/>
          <p:nvPr/>
        </p:nvSpPr>
        <p:spPr>
          <a:xfrm>
            <a:off x="10642948" y="6591300"/>
            <a:ext cx="5187733" cy="942053"/>
          </a:xfrm>
          <a:prstGeom prst="rect">
            <a:avLst/>
          </a:prstGeom>
        </p:spPr>
        <p:txBody>
          <a:bodyPr lIns="0" tIns="0" rIns="0" bIns="0" rtlCol="0" anchor="t">
            <a:spAutoFit/>
          </a:bodyPr>
          <a:lstStyle/>
          <a:p>
            <a:pPr marR="0" lvl="0" algn="ctr" defTabSz="914400" rtl="0" eaLnBrk="1" fontAlgn="auto" latinLnBrk="0" hangingPunct="1">
              <a:lnSpc>
                <a:spcPts val="3360"/>
              </a:lnSpc>
              <a:spcBef>
                <a:spcPct val="0"/>
              </a:spcBef>
              <a:spcAft>
                <a:spcPts val="0"/>
              </a:spcAft>
              <a:buClrTx/>
              <a:buSzTx/>
              <a:defRPr/>
            </a:pPr>
            <a:endParaRPr kumimoji="0" lang="en-US" altLang="zh-CN" sz="5400" b="0" i="0" u="none" strike="noStrike" kern="1200" cap="none" spc="0" normalizeH="0" baseline="0" noProof="0" dirty="0">
              <a:ln>
                <a:noFill/>
              </a:ln>
              <a:solidFill>
                <a:srgbClr val="000000"/>
              </a:solidFill>
              <a:effectLst/>
              <a:uLnTx/>
              <a:uFillTx/>
              <a:latin typeface="Calibri" panose="020F0502020204030204"/>
              <a:ea typeface="思源黑体-粗体 Bold"/>
              <a:cs typeface="+mn-cs"/>
            </a:endParaRPr>
          </a:p>
          <a:p>
            <a:pPr marL="685800" marR="0" lvl="0" indent="-685800" algn="ctr" defTabSz="914400" rtl="0" eaLnBrk="1" fontAlgn="auto" latinLnBrk="0" hangingPunct="1">
              <a:lnSpc>
                <a:spcPts val="3360"/>
              </a:lnSpc>
              <a:spcBef>
                <a:spcPct val="0"/>
              </a:spcBef>
              <a:spcAft>
                <a:spcPts val="0"/>
              </a:spcAft>
              <a:buClrTx/>
              <a:buSzTx/>
              <a:buFont typeface="Wingdings" panose="05000000000000000000" pitchFamily="2" charset="2"/>
              <a:buChar char="u"/>
              <a:defRPr/>
            </a:pPr>
            <a:r>
              <a:rPr lang="zh-CN" altLang="en-US" sz="5400" dirty="0">
                <a:solidFill>
                  <a:srgbClr val="000000"/>
                </a:solidFill>
                <a:latin typeface="Calibri" panose="020F0502020204030204"/>
                <a:ea typeface="思源黑体-粗体 Bold"/>
              </a:rPr>
              <a:t>解题策略</a:t>
            </a:r>
            <a:endParaRPr kumimoji="0" lang="en-US" sz="5400" b="0" i="0" u="none" strike="noStrike" kern="1200" cap="none" spc="0" normalizeH="0" baseline="0" noProof="0" dirty="0">
              <a:ln>
                <a:noFill/>
              </a:ln>
              <a:solidFill>
                <a:srgbClr val="000000"/>
              </a:solidFill>
              <a:effectLst/>
              <a:uLnTx/>
              <a:uFillTx/>
              <a:latin typeface="Calibri" panose="020F0502020204030204"/>
              <a:ea typeface="思源黑体-粗体 Bold"/>
              <a:cs typeface="+mn-cs"/>
            </a:endParaRPr>
          </a:p>
        </p:txBody>
      </p:sp>
      <p:cxnSp>
        <p:nvCxnSpPr>
          <p:cNvPr id="11" name="直接连接符 10"/>
          <p:cNvCxnSpPr/>
          <p:nvPr/>
        </p:nvCxnSpPr>
        <p:spPr>
          <a:xfrm>
            <a:off x="11777779" y="4093770"/>
            <a:ext cx="3331315"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a:blip r:embed="rId2"/>
          <a:stretch>
            <a:fillRect/>
          </a:stretch>
        </p:blipFill>
        <p:spPr>
          <a:xfrm rot="20988137">
            <a:off x="4918339" y="5785872"/>
            <a:ext cx="2139148" cy="1831357"/>
          </a:xfrm>
          <a:prstGeom prst="rect">
            <a:avLst/>
          </a:prstGeom>
          <a:ln>
            <a:noFill/>
          </a:ln>
          <a:effectLst>
            <a:softEdge rad="112500"/>
          </a:effectLst>
        </p:spPr>
      </p:pic>
      <p:sp>
        <p:nvSpPr>
          <p:cNvPr id="23" name="矩形: 圆角 22"/>
          <p:cNvSpPr/>
          <p:nvPr/>
        </p:nvSpPr>
        <p:spPr>
          <a:xfrm>
            <a:off x="362707" y="3945537"/>
            <a:ext cx="17535372" cy="689957"/>
          </a:xfrm>
          <a:prstGeom prst="roundRect">
            <a:avLst/>
          </a:prstGeom>
          <a:solidFill>
            <a:srgbClr val="F2C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a:solidFill>
                  <a:schemeClr val="tx1"/>
                </a:solidFill>
              </a:rPr>
              <a:t>  为实现目的的组织信息：传递信息、处理事务、交流感情</a:t>
            </a:r>
          </a:p>
        </p:txBody>
      </p:sp>
      <p:grpSp>
        <p:nvGrpSpPr>
          <p:cNvPr id="2" name="Group 2"/>
          <p:cNvGrpSpPr/>
          <p:nvPr/>
        </p:nvGrpSpPr>
        <p:grpSpPr>
          <a:xfrm>
            <a:off x="389921" y="432566"/>
            <a:ext cx="17508158" cy="9421869"/>
            <a:chOff x="0" y="0"/>
            <a:chExt cx="27711400" cy="14912657"/>
          </a:xfrm>
        </p:grpSpPr>
        <p:sp>
          <p:nvSpPr>
            <p:cNvPr id="3" name="Freeform 3"/>
            <p:cNvSpPr/>
            <p:nvPr/>
          </p:nvSpPr>
          <p:spPr>
            <a:xfrm>
              <a:off x="0" y="0"/>
              <a:ext cx="27711400" cy="14912657"/>
            </a:xfrm>
            <a:custGeom>
              <a:avLst/>
              <a:gdLst/>
              <a:ahLst/>
              <a:cxnLst/>
              <a:rect l="l" t="t" r="r" b="b"/>
              <a:pathLst>
                <a:path w="27711400" h="14912657">
                  <a:moveTo>
                    <a:pt x="0" y="0"/>
                  </a:moveTo>
                  <a:lnTo>
                    <a:pt x="0" y="14912657"/>
                  </a:lnTo>
                  <a:lnTo>
                    <a:pt x="27711400" y="14912657"/>
                  </a:lnTo>
                  <a:lnTo>
                    <a:pt x="27711400" y="0"/>
                  </a:lnTo>
                  <a:lnTo>
                    <a:pt x="0" y="0"/>
                  </a:lnTo>
                  <a:close/>
                  <a:moveTo>
                    <a:pt x="27650439" y="14851697"/>
                  </a:moveTo>
                  <a:lnTo>
                    <a:pt x="59690" y="14851697"/>
                  </a:lnTo>
                  <a:lnTo>
                    <a:pt x="59690" y="59690"/>
                  </a:lnTo>
                  <a:lnTo>
                    <a:pt x="27650439" y="59690"/>
                  </a:lnTo>
                  <a:lnTo>
                    <a:pt x="27650439" y="14851697"/>
                  </a:lnTo>
                  <a:close/>
                </a:path>
              </a:pathLst>
            </a:custGeom>
            <a:solidFill>
              <a:srgbClr val="000000"/>
            </a:solidFill>
          </p:spPr>
        </p:sp>
      </p:grpSp>
      <p:pic>
        <p:nvPicPr>
          <p:cNvPr id="4"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67475">
            <a:off x="-3300760" y="6642742"/>
            <a:ext cx="8951719" cy="4749892"/>
          </a:xfrm>
          <a:prstGeom prst="rect">
            <a:avLst/>
          </a:prstGeom>
        </p:spPr>
      </p:pic>
      <p:pic>
        <p:nvPicPr>
          <p:cNvPr id="5"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40778">
            <a:off x="821965" y="7884196"/>
            <a:ext cx="2138864" cy="1504983"/>
          </a:xfrm>
          <a:prstGeom prst="rect">
            <a:avLst/>
          </a:prstGeom>
        </p:spPr>
      </p:pic>
      <p:sp>
        <p:nvSpPr>
          <p:cNvPr id="6" name="矩形 5"/>
          <p:cNvSpPr/>
          <p:nvPr/>
        </p:nvSpPr>
        <p:spPr>
          <a:xfrm>
            <a:off x="540926" y="3562532"/>
            <a:ext cx="2964274" cy="1200329"/>
          </a:xfrm>
          <a:prstGeom prst="rect">
            <a:avLst/>
          </a:prstGeom>
          <a:noFill/>
        </p:spPr>
        <p:txBody>
          <a:bodyPr wrap="none" lIns="91440" tIns="45720" rIns="91440" bIns="45720">
            <a:spAutoFit/>
          </a:bodyPr>
          <a:lstStyle/>
          <a:p>
            <a:pPr algn="ctr"/>
            <a:r>
              <a:rPr lang="zh-CN" altLang="en-US" sz="7200" b="1" cap="none" spc="0" dirty="0">
                <a:ln w="9525">
                  <a:solidFill>
                    <a:sysClr val="windowText" lastClr="000000"/>
                  </a:solidFill>
                  <a:prstDash val="solid"/>
                </a:ln>
                <a:solidFill>
                  <a:srgbClr val="F2C36E"/>
                </a:solidFill>
                <a:effectLst>
                  <a:outerShdw blurRad="12700" dist="38100" dir="2700000" algn="tl" rotWithShape="0">
                    <a:schemeClr val="accent5">
                      <a:lumMod val="60000"/>
                      <a:lumOff val="40000"/>
                    </a:schemeClr>
                  </a:outerShdw>
                  <a:reflection blurRad="6350" stA="50000" endA="300" endPos="50000" dist="60007" dir="5400000" sy="-100000" algn="bl" rotWithShape="0"/>
                </a:effectLst>
              </a:rPr>
              <a:t>应用文</a:t>
            </a:r>
          </a:p>
        </p:txBody>
      </p:sp>
      <p:sp>
        <p:nvSpPr>
          <p:cNvPr id="7" name="矩形: 圆角 6"/>
          <p:cNvSpPr/>
          <p:nvPr/>
        </p:nvSpPr>
        <p:spPr>
          <a:xfrm>
            <a:off x="3505200" y="1866900"/>
            <a:ext cx="1295400" cy="609600"/>
          </a:xfrm>
          <a:prstGeom prst="roundRect">
            <a:avLst/>
          </a:prstGeom>
          <a:solidFill>
            <a:srgbClr val="F2C3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a:solidFill>
                  <a:schemeClr val="tx1"/>
                </a:solidFill>
              </a:rPr>
              <a:t>功能</a:t>
            </a:r>
          </a:p>
        </p:txBody>
      </p:sp>
      <p:sp>
        <p:nvSpPr>
          <p:cNvPr id="8" name="左中括号 7"/>
          <p:cNvSpPr/>
          <p:nvPr/>
        </p:nvSpPr>
        <p:spPr>
          <a:xfrm>
            <a:off x="4953000" y="1023421"/>
            <a:ext cx="304800" cy="2438400"/>
          </a:xfrm>
          <a:prstGeom prst="leftBracket">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流程图: 过程 8"/>
          <p:cNvSpPr/>
          <p:nvPr/>
        </p:nvSpPr>
        <p:spPr>
          <a:xfrm>
            <a:off x="5410200" y="773898"/>
            <a:ext cx="11392323" cy="693719"/>
          </a:xfrm>
          <a:prstGeom prst="flowChartProces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a:solidFill>
                  <a:schemeClr val="tx1"/>
                </a:solidFill>
              </a:rPr>
              <a:t>告知类</a:t>
            </a:r>
            <a:r>
              <a:rPr lang="zh-CN" altLang="en-US" sz="3200" dirty="0">
                <a:solidFill>
                  <a:schemeClr val="tx1"/>
                </a:solidFill>
              </a:rPr>
              <a:t>：通知、指南、广告、倡议书、海报、报道、说明书等</a:t>
            </a:r>
          </a:p>
        </p:txBody>
      </p:sp>
      <p:sp>
        <p:nvSpPr>
          <p:cNvPr id="10" name="流程图: 过程 9"/>
          <p:cNvSpPr/>
          <p:nvPr/>
        </p:nvSpPr>
        <p:spPr>
          <a:xfrm>
            <a:off x="5389411" y="1808949"/>
            <a:ext cx="7488390" cy="693719"/>
          </a:xfrm>
          <a:prstGeom prst="flowChartProces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a:solidFill>
                  <a:schemeClr val="tx1"/>
                </a:solidFill>
              </a:rPr>
              <a:t>事务类</a:t>
            </a:r>
            <a:r>
              <a:rPr lang="zh-CN" altLang="en-US" sz="3200" dirty="0">
                <a:solidFill>
                  <a:schemeClr val="tx1"/>
                </a:solidFill>
              </a:rPr>
              <a:t>：申请信、投诉信、邀请信等</a:t>
            </a:r>
          </a:p>
        </p:txBody>
      </p:sp>
      <p:sp>
        <p:nvSpPr>
          <p:cNvPr id="11" name="流程图: 过程 10"/>
          <p:cNvSpPr/>
          <p:nvPr/>
        </p:nvSpPr>
        <p:spPr>
          <a:xfrm>
            <a:off x="5389411" y="2944687"/>
            <a:ext cx="4059389" cy="693719"/>
          </a:xfrm>
          <a:prstGeom prst="flowChartProces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a:solidFill>
                  <a:schemeClr val="tx1"/>
                </a:solidFill>
              </a:rPr>
              <a:t>礼仪类</a:t>
            </a:r>
            <a:r>
              <a:rPr lang="zh-CN" altLang="en-US" sz="3200" dirty="0">
                <a:solidFill>
                  <a:schemeClr val="tx1"/>
                </a:solidFill>
              </a:rPr>
              <a:t>：感谢信等</a:t>
            </a:r>
          </a:p>
        </p:txBody>
      </p:sp>
      <p:sp>
        <p:nvSpPr>
          <p:cNvPr id="12" name="矩形: 圆角 11"/>
          <p:cNvSpPr/>
          <p:nvPr/>
        </p:nvSpPr>
        <p:spPr>
          <a:xfrm>
            <a:off x="3505200" y="6057899"/>
            <a:ext cx="1295400" cy="609600"/>
          </a:xfrm>
          <a:prstGeom prst="roundRect">
            <a:avLst/>
          </a:prstGeom>
          <a:solidFill>
            <a:srgbClr val="F2C3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a:solidFill>
                  <a:schemeClr val="tx1"/>
                </a:solidFill>
              </a:rPr>
              <a:t>语篇</a:t>
            </a:r>
          </a:p>
        </p:txBody>
      </p:sp>
      <p:sp>
        <p:nvSpPr>
          <p:cNvPr id="13" name="左中括号 12"/>
          <p:cNvSpPr/>
          <p:nvPr/>
        </p:nvSpPr>
        <p:spPr>
          <a:xfrm>
            <a:off x="4990674" y="5234531"/>
            <a:ext cx="419526" cy="2557597"/>
          </a:xfrm>
          <a:prstGeom prst="leftBracket">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流程图: 过程 13"/>
          <p:cNvSpPr/>
          <p:nvPr/>
        </p:nvSpPr>
        <p:spPr>
          <a:xfrm>
            <a:off x="5410200" y="4887672"/>
            <a:ext cx="12268200" cy="693719"/>
          </a:xfrm>
          <a:prstGeom prst="flowChartProces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a:solidFill>
                  <a:schemeClr val="tx1"/>
                </a:solidFill>
              </a:rPr>
              <a:t>连续性文本：</a:t>
            </a:r>
            <a:r>
              <a:rPr lang="zh-CN" altLang="en-US" sz="3200" dirty="0">
                <a:solidFill>
                  <a:schemeClr val="tx1"/>
                </a:solidFill>
              </a:rPr>
              <a:t>完整、连续的句群组成的议论文、记叙文、说明文等</a:t>
            </a:r>
            <a:endParaRPr lang="en-US" altLang="zh-CN" sz="3200" dirty="0">
              <a:solidFill>
                <a:schemeClr val="tx1"/>
              </a:solidFill>
            </a:endParaRPr>
          </a:p>
        </p:txBody>
      </p:sp>
      <p:sp>
        <p:nvSpPr>
          <p:cNvPr id="15" name="流程图: 过程 14"/>
          <p:cNvSpPr/>
          <p:nvPr/>
        </p:nvSpPr>
        <p:spPr>
          <a:xfrm>
            <a:off x="5441743" y="7265736"/>
            <a:ext cx="2940258" cy="693720"/>
          </a:xfrm>
          <a:prstGeom prst="flowChartProces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a:solidFill>
                  <a:schemeClr val="tx1"/>
                </a:solidFill>
              </a:rPr>
              <a:t>非连续性文本</a:t>
            </a:r>
            <a:endParaRPr lang="zh-CN" altLang="en-US" sz="3200" dirty="0">
              <a:solidFill>
                <a:schemeClr val="tx1"/>
              </a:solidFill>
            </a:endParaRPr>
          </a:p>
        </p:txBody>
      </p:sp>
      <p:sp>
        <p:nvSpPr>
          <p:cNvPr id="16" name="左中括号 15"/>
          <p:cNvSpPr/>
          <p:nvPr/>
        </p:nvSpPr>
        <p:spPr>
          <a:xfrm>
            <a:off x="8527288" y="6435089"/>
            <a:ext cx="304800" cy="2438400"/>
          </a:xfrm>
          <a:prstGeom prst="leftBracket">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0" name="右中括号 19"/>
          <p:cNvSpPr/>
          <p:nvPr/>
        </p:nvSpPr>
        <p:spPr>
          <a:xfrm>
            <a:off x="15621000" y="6362699"/>
            <a:ext cx="304800" cy="2510790"/>
          </a:xfrm>
          <a:prstGeom prst="rightBracket">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1" name="流程图: 过程 20"/>
          <p:cNvSpPr/>
          <p:nvPr/>
        </p:nvSpPr>
        <p:spPr>
          <a:xfrm flipH="1">
            <a:off x="16115874" y="6400693"/>
            <a:ext cx="686649" cy="2235994"/>
          </a:xfrm>
          <a:prstGeom prst="flowChartProcess">
            <a:avLst/>
          </a:prstGeom>
          <a:solidFill>
            <a:srgbClr val="F2C3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chemeClr val="tx1"/>
                </a:solidFill>
              </a:rPr>
              <a:t>目的明确</a:t>
            </a:r>
            <a:endParaRPr lang="zh-CN" altLang="en-US" sz="3200" dirty="0">
              <a:solidFill>
                <a:schemeClr val="tx1"/>
              </a:solidFill>
            </a:endParaRPr>
          </a:p>
        </p:txBody>
      </p:sp>
      <p:grpSp>
        <p:nvGrpSpPr>
          <p:cNvPr id="29" name="Group 8"/>
          <p:cNvGrpSpPr/>
          <p:nvPr/>
        </p:nvGrpSpPr>
        <p:grpSpPr>
          <a:xfrm rot="-5400000">
            <a:off x="1108267" y="-303328"/>
            <a:ext cx="737936" cy="2954469"/>
            <a:chOff x="0" y="0"/>
            <a:chExt cx="736600" cy="2949121"/>
          </a:xfrm>
          <a:solidFill>
            <a:srgbClr val="FFD32C"/>
          </a:solidFill>
        </p:grpSpPr>
        <p:sp>
          <p:nvSpPr>
            <p:cNvPr id="30" name="Freeform 9"/>
            <p:cNvSpPr/>
            <p:nvPr/>
          </p:nvSpPr>
          <p:spPr>
            <a:xfrm>
              <a:off x="0" y="0"/>
              <a:ext cx="736600" cy="2949121"/>
            </a:xfrm>
            <a:custGeom>
              <a:avLst/>
              <a:gdLst/>
              <a:ahLst/>
              <a:cxnLst/>
              <a:rect l="l" t="t" r="r" b="b"/>
              <a:pathLst>
                <a:path w="736600" h="2949121">
                  <a:moveTo>
                    <a:pt x="736600" y="0"/>
                  </a:moveTo>
                  <a:lnTo>
                    <a:pt x="736600" y="2949121"/>
                  </a:lnTo>
                  <a:lnTo>
                    <a:pt x="368300" y="2822121"/>
                  </a:lnTo>
                  <a:lnTo>
                    <a:pt x="0" y="2949121"/>
                  </a:lnTo>
                  <a:lnTo>
                    <a:pt x="0" y="0"/>
                  </a:lnTo>
                  <a:lnTo>
                    <a:pt x="736600" y="0"/>
                  </a:lnTo>
                  <a:close/>
                </a:path>
              </a:pathLst>
            </a:custGeom>
            <a:grpFill/>
          </p:spPr>
        </p:sp>
        <p:sp>
          <p:nvSpPr>
            <p:cNvPr id="31" name="TextBox 10"/>
            <p:cNvSpPr txBox="1"/>
            <p:nvPr/>
          </p:nvSpPr>
          <p:spPr>
            <a:xfrm>
              <a:off x="0" y="-38100"/>
              <a:ext cx="736600" cy="723900"/>
            </a:xfrm>
            <a:prstGeom prst="rect">
              <a:avLst/>
            </a:prstGeom>
            <a:grpFill/>
          </p:spPr>
          <p:txBody>
            <a:bodyPr lIns="50800" tIns="50800" rIns="50800" bIns="50800" rtlCol="0" anchor="ctr"/>
            <a:lstStyle/>
            <a:p>
              <a:pPr marL="0" marR="0" lvl="0" indent="0" algn="ctr" defTabSz="914400" rtl="0" eaLnBrk="1" fontAlgn="auto" latinLnBrk="0" hangingPunct="1">
                <a:lnSpc>
                  <a:spcPts val="294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8" name="TextBox 18"/>
          <p:cNvSpPr txBox="1"/>
          <p:nvPr/>
        </p:nvSpPr>
        <p:spPr>
          <a:xfrm>
            <a:off x="-66675" y="885934"/>
            <a:ext cx="2951401" cy="541174"/>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ct val="0"/>
              </a:spcBef>
              <a:spcAft>
                <a:spcPts val="0"/>
              </a:spcAft>
              <a:buClrTx/>
              <a:buSzTx/>
              <a:buFontTx/>
              <a:buNone/>
              <a:defRPr/>
            </a:pPr>
            <a:r>
              <a:rPr kumimoji="0" lang="zh-CN" altLang="en-US" sz="3200" b="0" i="0" u="none" strike="noStrike" kern="1200" cap="none" spc="0" normalizeH="0" baseline="0" noProof="0" dirty="0">
                <a:ln>
                  <a:noFill/>
                </a:ln>
                <a:solidFill>
                  <a:srgbClr val="000000"/>
                </a:solidFill>
                <a:effectLst/>
                <a:uLnTx/>
                <a:uFillTx/>
                <a:latin typeface="Calibri" panose="020F0502020204030204"/>
                <a:ea typeface="思源黑体-粗体"/>
                <a:cs typeface="+mn-cs"/>
              </a:rPr>
              <a:t>语篇特点</a:t>
            </a:r>
            <a:endParaRPr kumimoji="0" lang="en-US" sz="3200" b="0" i="0" u="none" strike="noStrike" kern="1200" cap="none" spc="0" normalizeH="0" baseline="0" noProof="0" dirty="0">
              <a:ln>
                <a:noFill/>
              </a:ln>
              <a:solidFill>
                <a:srgbClr val="000000"/>
              </a:solidFill>
              <a:effectLst/>
              <a:uLnTx/>
              <a:uFillTx/>
              <a:latin typeface="Calibri" panose="020F0502020204030204"/>
              <a:ea typeface="思源黑体-粗体"/>
              <a:cs typeface="+mn-cs"/>
            </a:endParaRPr>
          </a:p>
        </p:txBody>
      </p:sp>
      <p:sp>
        <p:nvSpPr>
          <p:cNvPr id="38" name="流程图: 过程 37"/>
          <p:cNvSpPr/>
          <p:nvPr/>
        </p:nvSpPr>
        <p:spPr>
          <a:xfrm>
            <a:off x="8977375" y="6072330"/>
            <a:ext cx="6491225" cy="693719"/>
          </a:xfrm>
          <a:prstGeom prst="flowChartProcess">
            <a:avLst/>
          </a:prstGeom>
          <a:solidFill>
            <a:srgbClr val="D9D9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a:solidFill>
                  <a:schemeClr val="tx1"/>
                </a:solidFill>
              </a:rPr>
              <a:t>图文结合形式呈现的文本</a:t>
            </a:r>
            <a:endParaRPr lang="zh-CN" altLang="en-US" sz="3200" dirty="0">
              <a:solidFill>
                <a:schemeClr val="tx1"/>
              </a:solidFill>
            </a:endParaRPr>
          </a:p>
        </p:txBody>
      </p:sp>
      <p:sp>
        <p:nvSpPr>
          <p:cNvPr id="39" name="流程图: 过程 38"/>
          <p:cNvSpPr/>
          <p:nvPr/>
        </p:nvSpPr>
        <p:spPr>
          <a:xfrm>
            <a:off x="8984488" y="8454542"/>
            <a:ext cx="6491225" cy="693719"/>
          </a:xfrm>
          <a:prstGeom prst="flowChartProcess">
            <a:avLst/>
          </a:prstGeom>
          <a:solidFill>
            <a:srgbClr val="D9D9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a:solidFill>
                  <a:schemeClr val="tx1"/>
                </a:solidFill>
              </a:rPr>
              <a:t>不同来源的各种文本片段</a:t>
            </a:r>
            <a:endParaRPr lang="zh-CN" altLang="en-US" sz="3200" dirty="0">
              <a:solidFill>
                <a:schemeClr val="tx1"/>
              </a:solidFill>
            </a:endParaRPr>
          </a:p>
        </p:txBody>
      </p:sp>
      <p:sp>
        <p:nvSpPr>
          <p:cNvPr id="17" name="流程图: 过程 16"/>
          <p:cNvSpPr/>
          <p:nvPr/>
        </p:nvSpPr>
        <p:spPr>
          <a:xfrm>
            <a:off x="8971009" y="5925019"/>
            <a:ext cx="6491225" cy="997088"/>
          </a:xfrm>
          <a:prstGeom prst="flowChartProcess">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a:solidFill>
                  <a:schemeClr val="tx1"/>
                </a:solidFill>
              </a:rPr>
              <a:t>形式直观：图表、漫画、清单、问卷、网页、广告等</a:t>
            </a:r>
            <a:endParaRPr lang="zh-CN" altLang="en-US" sz="3200" dirty="0">
              <a:solidFill>
                <a:schemeClr val="tx1"/>
              </a:solidFill>
            </a:endParaRPr>
          </a:p>
        </p:txBody>
      </p:sp>
      <p:sp>
        <p:nvSpPr>
          <p:cNvPr id="18" name="流程图: 过程 17"/>
          <p:cNvSpPr/>
          <p:nvPr/>
        </p:nvSpPr>
        <p:spPr>
          <a:xfrm>
            <a:off x="8996112" y="7274629"/>
            <a:ext cx="6491225" cy="742428"/>
          </a:xfrm>
          <a:prstGeom prst="flowChartProcess">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a:solidFill>
                  <a:schemeClr val="tx1"/>
                </a:solidFill>
              </a:rPr>
              <a:t>语言简明：简洁、目的性、概括性</a:t>
            </a:r>
            <a:endParaRPr lang="zh-CN" altLang="en-US" sz="3200" dirty="0">
              <a:solidFill>
                <a:schemeClr val="tx1"/>
              </a:solidFill>
            </a:endParaRPr>
          </a:p>
        </p:txBody>
      </p:sp>
      <p:sp>
        <p:nvSpPr>
          <p:cNvPr id="19" name="流程图: 过程 18"/>
          <p:cNvSpPr/>
          <p:nvPr/>
        </p:nvSpPr>
        <p:spPr>
          <a:xfrm>
            <a:off x="8981101" y="8430187"/>
            <a:ext cx="6491225" cy="742428"/>
          </a:xfrm>
          <a:prstGeom prst="flowChartProcess">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a:solidFill>
                  <a:schemeClr val="tx1"/>
                </a:solidFill>
              </a:rPr>
              <a:t>格式较固定</a:t>
            </a:r>
            <a:endParaRPr lang="zh-CN" altLang="en-US" sz="3200" dirty="0">
              <a:solidFill>
                <a:schemeClr val="tx1"/>
              </a:solidFill>
            </a:endParaRPr>
          </a:p>
        </p:txBody>
      </p:sp>
      <p:grpSp>
        <p:nvGrpSpPr>
          <p:cNvPr id="37" name="组合 36"/>
          <p:cNvGrpSpPr/>
          <p:nvPr/>
        </p:nvGrpSpPr>
        <p:grpSpPr>
          <a:xfrm>
            <a:off x="8156746" y="4202127"/>
            <a:ext cx="9631494" cy="5470480"/>
            <a:chOff x="7145349" y="4652922"/>
            <a:chExt cx="9070454" cy="4947521"/>
          </a:xfrm>
          <a:effectLst>
            <a:outerShdw blurRad="50800" dist="38100" dir="2700000" algn="tl" rotWithShape="0">
              <a:prstClr val="black">
                <a:alpha val="40000"/>
              </a:prstClr>
            </a:outerShdw>
          </a:effectLst>
        </p:grpSpPr>
        <p:grpSp>
          <p:nvGrpSpPr>
            <p:cNvPr id="32" name="组合 31"/>
            <p:cNvGrpSpPr/>
            <p:nvPr/>
          </p:nvGrpSpPr>
          <p:grpSpPr>
            <a:xfrm>
              <a:off x="7145349" y="4652922"/>
              <a:ext cx="9070454" cy="4947521"/>
              <a:chOff x="7145349" y="4652922"/>
              <a:chExt cx="9070454" cy="4947521"/>
            </a:xfrm>
          </p:grpSpPr>
          <p:pic>
            <p:nvPicPr>
              <p:cNvPr id="25" name="图片 24" descr="文本&#10;&#10;描述已自动生成"/>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45349" y="4652922"/>
                <a:ext cx="9070454" cy="4947521"/>
              </a:xfrm>
              <a:prstGeom prst="rect">
                <a:avLst/>
              </a:prstGeom>
            </p:spPr>
          </p:pic>
          <p:sp>
            <p:nvSpPr>
              <p:cNvPr id="26" name="流程图: 过程 25"/>
              <p:cNvSpPr/>
              <p:nvPr/>
            </p:nvSpPr>
            <p:spPr>
              <a:xfrm>
                <a:off x="9022162" y="7792128"/>
                <a:ext cx="6963400" cy="1720974"/>
              </a:xfrm>
              <a:prstGeom prst="flowChartProcess">
                <a:avLst/>
              </a:prstGeom>
              <a:solidFill>
                <a:srgbClr val="F2C36E">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E9B84"/>
                  </a:solidFill>
                </a:endParaRPr>
              </a:p>
            </p:txBody>
          </p:sp>
        </p:grpSp>
        <p:sp>
          <p:nvSpPr>
            <p:cNvPr id="36" name="流程图: 过程 35"/>
            <p:cNvSpPr/>
            <p:nvPr/>
          </p:nvSpPr>
          <p:spPr>
            <a:xfrm>
              <a:off x="9022162" y="7038156"/>
              <a:ext cx="6963400" cy="406300"/>
            </a:xfrm>
            <a:prstGeom prst="flowChartProcess">
              <a:avLst/>
            </a:prstGeom>
            <a:solidFill>
              <a:srgbClr val="F2C36E">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E9B84"/>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500"/>
                            </p:stCondLst>
                            <p:childTnLst>
                              <p:par>
                                <p:cTn id="16" presetID="16" presetClass="entr" presetSubtype="21"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arn(inVertical)">
                                      <p:cBhvr>
                                        <p:cTn id="38" dur="500"/>
                                        <p:tgtEl>
                                          <p:spTgt spid="12"/>
                                        </p:tgtEl>
                                      </p:cBhvr>
                                    </p:animEffect>
                                  </p:childTnLst>
                                </p:cTn>
                              </p:par>
                            </p:childTnLst>
                          </p:cTn>
                        </p:par>
                        <p:par>
                          <p:cTn id="39" fill="hold">
                            <p:stCondLst>
                              <p:cond delay="500"/>
                            </p:stCondLst>
                            <p:childTnLst>
                              <p:par>
                                <p:cTn id="40" presetID="16" presetClass="entr" presetSubtype="21"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down)">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down)">
                                      <p:cBhvr>
                                        <p:cTn id="52" dur="500"/>
                                        <p:tgtEl>
                                          <p:spTgt spid="15"/>
                                        </p:tgtEl>
                                      </p:cBhvr>
                                    </p:animEffect>
                                  </p:childTnLst>
                                </p:cTn>
                              </p:par>
                            </p:childTnLst>
                          </p:cTn>
                        </p:par>
                        <p:par>
                          <p:cTn id="53" fill="hold">
                            <p:stCondLst>
                              <p:cond delay="500"/>
                            </p:stCondLst>
                            <p:childTnLst>
                              <p:par>
                                <p:cTn id="54" presetID="16" presetClass="entr" presetSubtype="21"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barn(inVertical)">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wipe(down)">
                                      <p:cBhvr>
                                        <p:cTn id="61" dur="500"/>
                                        <p:tgtEl>
                                          <p:spTgt spid="38"/>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wipe(down)">
                                      <p:cBhvr>
                                        <p:cTn id="66" dur="500"/>
                                        <p:tgtEl>
                                          <p:spTgt spid="39"/>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down)">
                                      <p:cBhvr>
                                        <p:cTn id="71" dur="500"/>
                                        <p:tgtEl>
                                          <p:spTgt spid="37"/>
                                        </p:tgtEl>
                                      </p:cBhvr>
                                    </p:animEffect>
                                  </p:childTnLst>
                                </p:cTn>
                              </p:par>
                            </p:childTnLst>
                          </p:cTn>
                        </p:par>
                      </p:childTnLst>
                    </p:cTn>
                  </p:par>
                  <p:par>
                    <p:cTn id="72" fill="hold">
                      <p:stCondLst>
                        <p:cond delay="indefinite"/>
                      </p:stCondLst>
                      <p:childTnLst>
                        <p:par>
                          <p:cTn id="73" fill="hold">
                            <p:stCondLst>
                              <p:cond delay="0"/>
                            </p:stCondLst>
                            <p:childTnLst>
                              <p:par>
                                <p:cTn id="74" presetID="6" presetClass="exit" presetSubtype="32" fill="hold" nodeType="clickEffect">
                                  <p:stCondLst>
                                    <p:cond delay="0"/>
                                  </p:stCondLst>
                                  <p:childTnLst>
                                    <p:animEffect transition="out" filter="circle(out)">
                                      <p:cBhvr>
                                        <p:cTn id="75" dur="2000"/>
                                        <p:tgtEl>
                                          <p:spTgt spid="37"/>
                                        </p:tgtEl>
                                      </p:cBhvr>
                                    </p:animEffect>
                                    <p:set>
                                      <p:cBhvr>
                                        <p:cTn id="76" dur="1" fill="hold">
                                          <p:stCondLst>
                                            <p:cond delay="1999"/>
                                          </p:stCondLst>
                                        </p:cTn>
                                        <p:tgtEl>
                                          <p:spTgt spid="37"/>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wipe(down)">
                                      <p:cBhvr>
                                        <p:cTn id="81" dur="500"/>
                                        <p:tgtEl>
                                          <p:spTgt spid="17"/>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grpId="0" nodeType="click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down)">
                                      <p:cBhvr>
                                        <p:cTn id="86" dur="500"/>
                                        <p:tgtEl>
                                          <p:spTgt spid="18"/>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grpId="0" nodeType="click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wipe(down)">
                                      <p:cBhvr>
                                        <p:cTn id="91" dur="500"/>
                                        <p:tgtEl>
                                          <p:spTgt spid="19"/>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4" fill="hold" grpId="0" nodeType="clickEffect">
                                  <p:stCondLst>
                                    <p:cond delay="0"/>
                                  </p:stCondLst>
                                  <p:childTnLst>
                                    <p:set>
                                      <p:cBhvr>
                                        <p:cTn id="95" dur="1" fill="hold">
                                          <p:stCondLst>
                                            <p:cond delay="0"/>
                                          </p:stCondLst>
                                        </p:cTn>
                                        <p:tgtEl>
                                          <p:spTgt spid="20"/>
                                        </p:tgtEl>
                                        <p:attrNameLst>
                                          <p:attrName>style.visibility</p:attrName>
                                        </p:attrNameLst>
                                      </p:cBhvr>
                                      <p:to>
                                        <p:strVal val="visible"/>
                                      </p:to>
                                    </p:set>
                                    <p:animEffect transition="in" filter="wipe(down)">
                                      <p:cBhvr>
                                        <p:cTn id="96" dur="500"/>
                                        <p:tgtEl>
                                          <p:spTgt spid="20"/>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grpId="0" nodeType="clickEffect">
                                  <p:stCondLst>
                                    <p:cond delay="0"/>
                                  </p:stCondLst>
                                  <p:childTnLst>
                                    <p:set>
                                      <p:cBhvr>
                                        <p:cTn id="100" dur="1" fill="hold">
                                          <p:stCondLst>
                                            <p:cond delay="0"/>
                                          </p:stCondLst>
                                        </p:cTn>
                                        <p:tgtEl>
                                          <p:spTgt spid="21"/>
                                        </p:tgtEl>
                                        <p:attrNameLst>
                                          <p:attrName>style.visibility</p:attrName>
                                        </p:attrNameLst>
                                      </p:cBhvr>
                                      <p:to>
                                        <p:strVal val="visible"/>
                                      </p:to>
                                    </p:set>
                                    <p:animEffect transition="in" filter="wipe(down)">
                                      <p:cBhvr>
                                        <p:cTn id="101" dur="500"/>
                                        <p:tgtEl>
                                          <p:spTgt spid="21"/>
                                        </p:tgtEl>
                                      </p:cBhvr>
                                    </p:animEffect>
                                  </p:childTnLst>
                                </p:cTn>
                              </p:par>
                            </p:childTnLst>
                          </p:cTn>
                        </p:par>
                      </p:childTnLst>
                    </p:cTn>
                  </p:par>
                  <p:par>
                    <p:cTn id="102" fill="hold">
                      <p:stCondLst>
                        <p:cond delay="indefinite"/>
                      </p:stCondLst>
                      <p:childTnLst>
                        <p:par>
                          <p:cTn id="103" fill="hold">
                            <p:stCondLst>
                              <p:cond delay="0"/>
                            </p:stCondLst>
                            <p:childTnLst>
                              <p:par>
                                <p:cTn id="104" presetID="16" presetClass="entr" presetSubtype="21" fill="hold" grpId="0" nodeType="click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barn(inVertical)">
                                      <p:cBhvr>
                                        <p:cTn id="106" dur="500"/>
                                        <p:tgtEl>
                                          <p:spTgt spid="23"/>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4" fill="hold" nodeType="clickEffect">
                                  <p:stCondLst>
                                    <p:cond delay="0"/>
                                  </p:stCondLst>
                                  <p:childTnLst>
                                    <p:set>
                                      <p:cBhvr>
                                        <p:cTn id="110" dur="1" fill="hold">
                                          <p:stCondLst>
                                            <p:cond delay="0"/>
                                          </p:stCondLst>
                                        </p:cTn>
                                        <p:tgtEl>
                                          <p:spTgt spid="27"/>
                                        </p:tgtEl>
                                        <p:attrNameLst>
                                          <p:attrName>style.visibility</p:attrName>
                                        </p:attrNameLst>
                                      </p:cBhvr>
                                      <p:to>
                                        <p:strVal val="visible"/>
                                      </p:to>
                                    </p:set>
                                    <p:animEffect transition="in" filter="wipe(down)">
                                      <p:cBhvr>
                                        <p:cTn id="1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 grpId="0"/>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20" grpId="0" animBg="1"/>
      <p:bldP spid="21" grpId="0" animBg="1"/>
      <p:bldP spid="38" grpId="0" animBg="1"/>
      <p:bldP spid="39" grpId="0" animBg="1"/>
      <p:bldP spid="17" grpId="0" animBg="1"/>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24"/>
          <p:cNvGraphicFramePr>
            <a:graphicFrameLocks noGrp="1"/>
          </p:cNvGraphicFramePr>
          <p:nvPr/>
        </p:nvGraphicFramePr>
        <p:xfrm>
          <a:off x="2740120" y="1897380"/>
          <a:ext cx="14325600" cy="6492240"/>
        </p:xfrm>
        <a:graphic>
          <a:graphicData uri="http://schemas.openxmlformats.org/drawingml/2006/table">
            <a:tbl>
              <a:tblPr firstRow="1" bandRow="1">
                <a:tableStyleId>{E8B1032C-EA38-4F05-BA0D-38AFFFC7BED3}</a:tableStyleId>
              </a:tblPr>
              <a:tblGrid>
                <a:gridCol w="2764589">
                  <a:extLst>
                    <a:ext uri="{9D8B030D-6E8A-4147-A177-3AD203B41FA5}">
                      <a16:colId xmlns:a16="http://schemas.microsoft.com/office/drawing/2014/main" val="20000"/>
                    </a:ext>
                  </a:extLst>
                </a:gridCol>
                <a:gridCol w="11561011">
                  <a:extLst>
                    <a:ext uri="{9D8B030D-6E8A-4147-A177-3AD203B41FA5}">
                      <a16:colId xmlns:a16="http://schemas.microsoft.com/office/drawing/2014/main" val="20001"/>
                    </a:ext>
                  </a:extLst>
                </a:gridCol>
              </a:tblGrid>
              <a:tr h="370840">
                <a:tc>
                  <a:txBody>
                    <a:bodyPr/>
                    <a:lstStyle/>
                    <a:p>
                      <a:pPr algn="ctr"/>
                      <a:r>
                        <a:rPr lang="zh-CN" altLang="en-US" sz="4000" b="1" i="0" dirty="0">
                          <a:solidFill>
                            <a:srgbClr val="FFA900"/>
                          </a:solidFill>
                          <a:effectLst/>
                          <a:latin typeface="-apple-system"/>
                        </a:rPr>
                        <a:t>选材特点</a:t>
                      </a:r>
                      <a:endParaRPr lang="zh-CN" altLang="en-US" sz="4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r>
                        <a:rPr lang="zh-CN" altLang="en-US" sz="3600" b="0" i="0" dirty="0">
                          <a:effectLst/>
                          <a:latin typeface="华文仿宋" panose="02010600040101010101" pitchFamily="2" charset="-122"/>
                          <a:ea typeface="华文仿宋" panose="02010600040101010101" pitchFamily="2" charset="-122"/>
                        </a:rPr>
                        <a:t>信息量大，文句精炼，</a:t>
                      </a:r>
                      <a:r>
                        <a:rPr lang="zh-CN" altLang="en-US" sz="3600" b="0" i="0" dirty="0">
                          <a:effectLst/>
                          <a:highlight>
                            <a:srgbClr val="FFFF00"/>
                          </a:highlight>
                          <a:latin typeface="华文仿宋" panose="02010600040101010101" pitchFamily="2" charset="-122"/>
                          <a:ea typeface="华文仿宋" panose="02010600040101010101" pitchFamily="2" charset="-122"/>
                        </a:rPr>
                        <a:t>形式灵活</a:t>
                      </a:r>
                      <a:r>
                        <a:rPr lang="zh-CN" altLang="en-US" sz="3600" b="0" i="0" dirty="0">
                          <a:effectLst/>
                          <a:latin typeface="华文仿宋" panose="02010600040101010101" pitchFamily="2" charset="-122"/>
                          <a:ea typeface="华文仿宋" panose="02010600040101010101" pitchFamily="2" charset="-122"/>
                        </a:rPr>
                        <a:t>，用少篇幅表达最大量的信息</a:t>
                      </a:r>
                      <a:endParaRPr lang="zh-CN" altLang="en-US" sz="3600" dirty="0">
                        <a:latin typeface="华文仿宋" panose="02010600040101010101" pitchFamily="2" charset="-122"/>
                        <a:ea typeface="华文仿宋" panose="02010600040101010101" pitchFamily="2"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zh-CN" altLang="en-US" sz="4000" b="1" i="0" dirty="0">
                          <a:solidFill>
                            <a:srgbClr val="FFA900"/>
                          </a:solidFill>
                          <a:effectLst/>
                          <a:latin typeface="-apple-system"/>
                        </a:rPr>
                        <a:t>内容特点</a:t>
                      </a:r>
                      <a:endParaRPr lang="zh-CN" altLang="en-US" sz="4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r>
                        <a:rPr lang="zh-CN" altLang="en-US" sz="3600" b="0" i="0" dirty="0">
                          <a:effectLst/>
                          <a:highlight>
                            <a:srgbClr val="FFFF00"/>
                          </a:highlight>
                          <a:latin typeface="华文仿宋" panose="02010600040101010101" pitchFamily="2" charset="-122"/>
                          <a:ea typeface="华文仿宋" panose="02010600040101010101" pitchFamily="2" charset="-122"/>
                        </a:rPr>
                        <a:t>生活化，实用化，多样化</a:t>
                      </a:r>
                      <a:r>
                        <a:rPr lang="zh-CN" altLang="en-US" sz="3600" b="0" i="0" dirty="0">
                          <a:effectLst/>
                          <a:latin typeface="华文仿宋" panose="02010600040101010101" pitchFamily="2" charset="-122"/>
                          <a:ea typeface="华文仿宋" panose="02010600040101010101" pitchFamily="2" charset="-122"/>
                        </a:rPr>
                        <a:t>，如产品宣传、服务介绍、通知、海报、启示、招生招聘等。</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zh-CN" altLang="en-US" sz="4000" b="1" i="0" dirty="0">
                          <a:solidFill>
                            <a:srgbClr val="FFA900"/>
                          </a:solidFill>
                          <a:effectLst/>
                          <a:latin typeface="-apple-system"/>
                        </a:rPr>
                        <a:t>形式特点</a:t>
                      </a:r>
                      <a:endParaRPr lang="zh-CN" altLang="en-US" sz="4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r>
                        <a:rPr lang="zh-CN" altLang="en-US" sz="3600" b="0" i="0" dirty="0">
                          <a:effectLst/>
                          <a:latin typeface="华文仿宋" panose="02010600040101010101" pitchFamily="2" charset="-122"/>
                          <a:ea typeface="华文仿宋" panose="02010600040101010101" pitchFamily="2" charset="-122"/>
                        </a:rPr>
                        <a:t>标题醒目，重点突出，条理清晰，常用</a:t>
                      </a:r>
                      <a:r>
                        <a:rPr lang="zh-CN" altLang="en-US" sz="3600" b="0" i="0" dirty="0">
                          <a:effectLst/>
                          <a:highlight>
                            <a:srgbClr val="FFFF00"/>
                          </a:highlight>
                          <a:latin typeface="华文仿宋" panose="02010600040101010101" pitchFamily="2" charset="-122"/>
                          <a:ea typeface="华文仿宋" panose="02010600040101010101" pitchFamily="2" charset="-122"/>
                        </a:rPr>
                        <a:t>图表、粗体字、下划线、图画</a:t>
                      </a:r>
                      <a:r>
                        <a:rPr lang="zh-CN" altLang="en-US" sz="3600" b="0" i="0" dirty="0">
                          <a:effectLst/>
                          <a:latin typeface="华文仿宋" panose="02010600040101010101" pitchFamily="2" charset="-122"/>
                          <a:ea typeface="华文仿宋" panose="02010600040101010101" pitchFamily="2" charset="-122"/>
                        </a:rPr>
                        <a:t>或各类项目</a:t>
                      </a:r>
                      <a:r>
                        <a:rPr lang="zh-CN" altLang="en-US" sz="3600" b="0" i="0" dirty="0">
                          <a:effectLst/>
                          <a:highlight>
                            <a:srgbClr val="FFFF00"/>
                          </a:highlight>
                          <a:latin typeface="华文仿宋" panose="02010600040101010101" pitchFamily="2" charset="-122"/>
                          <a:ea typeface="华文仿宋" panose="02010600040101010101" pitchFamily="2" charset="-122"/>
                        </a:rPr>
                        <a:t>符号</a:t>
                      </a:r>
                      <a:r>
                        <a:rPr lang="zh-CN" altLang="en-US" sz="3600" b="0" i="0" dirty="0">
                          <a:effectLst/>
                          <a:latin typeface="华文仿宋" panose="02010600040101010101" pitchFamily="2" charset="-122"/>
                          <a:ea typeface="华文仿宋" panose="02010600040101010101" pitchFamily="2" charset="-122"/>
                        </a:rPr>
                        <a:t>使文章的结构更鲜明。</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zh-CN" altLang="en-US" sz="4000" b="1" i="0" dirty="0">
                          <a:solidFill>
                            <a:srgbClr val="FFA900"/>
                          </a:solidFill>
                          <a:effectLst/>
                          <a:latin typeface="-apple-system"/>
                        </a:rPr>
                        <a:t>语言特点</a:t>
                      </a:r>
                      <a:endParaRPr lang="zh-CN" altLang="en-US" sz="4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r>
                        <a:rPr lang="zh-CN" altLang="en-US" sz="3600" b="0" i="0" dirty="0">
                          <a:effectLst/>
                          <a:latin typeface="华文仿宋" panose="02010600040101010101" pitchFamily="2" charset="-122"/>
                          <a:ea typeface="华文仿宋" panose="02010600040101010101" pitchFamily="2" charset="-122"/>
                        </a:rPr>
                        <a:t>人名、地名、专有名词多；生词多；缩略词、祈使句、省略句多；</a:t>
                      </a:r>
                      <a:r>
                        <a:rPr lang="zh-CN" altLang="en-US" sz="3600" b="0" i="0" dirty="0">
                          <a:effectLst/>
                          <a:highlight>
                            <a:srgbClr val="FFFF00"/>
                          </a:highlight>
                          <a:latin typeface="华文仿宋" panose="02010600040101010101" pitchFamily="2" charset="-122"/>
                          <a:ea typeface="华文仿宋" panose="02010600040101010101" pitchFamily="2" charset="-122"/>
                        </a:rPr>
                        <a:t>结构不完整</a:t>
                      </a:r>
                      <a:r>
                        <a:rPr lang="zh-CN" altLang="en-US" sz="3600" b="0" i="0" dirty="0">
                          <a:effectLst/>
                          <a:latin typeface="华文仿宋" panose="02010600040101010101" pitchFamily="2" charset="-122"/>
                          <a:ea typeface="华文仿宋" panose="02010600040101010101" pitchFamily="2" charset="-122"/>
                        </a:rPr>
                        <a:t>。</a:t>
                      </a:r>
                      <a:endParaRPr lang="zh-CN" altLang="en-US" sz="3600" dirty="0">
                        <a:latin typeface="华文仿宋" panose="02010600040101010101" pitchFamily="2" charset="-122"/>
                        <a:ea typeface="华文仿宋" panose="02010600040101010101" pitchFamily="2"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r>
                        <a:rPr lang="zh-CN" altLang="en-US" sz="4000" b="1" i="0" dirty="0">
                          <a:solidFill>
                            <a:srgbClr val="FFA900"/>
                          </a:solidFill>
                          <a:effectLst/>
                          <a:latin typeface="-apple-system"/>
                        </a:rPr>
                        <a:t>命题特点</a:t>
                      </a:r>
                      <a:endParaRPr lang="zh-CN" altLang="en-US" sz="4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r>
                        <a:rPr lang="zh-CN" altLang="en-US" sz="3600" b="0" i="0" dirty="0">
                          <a:effectLst/>
                          <a:highlight>
                            <a:srgbClr val="FFFF00"/>
                          </a:highlight>
                          <a:latin typeface="华文仿宋" panose="02010600040101010101" pitchFamily="2" charset="-122"/>
                          <a:ea typeface="华文仿宋" panose="02010600040101010101" pitchFamily="2" charset="-122"/>
                        </a:rPr>
                        <a:t>主要考查考生提取信息和处理信息的能力</a:t>
                      </a:r>
                      <a:r>
                        <a:rPr lang="zh-CN" altLang="en-US" sz="3600" b="0" i="0" dirty="0">
                          <a:effectLst/>
                          <a:latin typeface="华文仿宋" panose="02010600040101010101" pitchFamily="2" charset="-122"/>
                          <a:ea typeface="华文仿宋" panose="02010600040101010101" pitchFamily="2" charset="-122"/>
                        </a:rPr>
                        <a:t>，既注重特定细节的筛选、类比、综合，又注重</a:t>
                      </a:r>
                      <a:r>
                        <a:rPr lang="zh-CN" altLang="en-US" sz="3600" b="0" i="0" dirty="0">
                          <a:effectLst/>
                          <a:highlight>
                            <a:srgbClr val="FFFF00"/>
                          </a:highlight>
                          <a:latin typeface="华文仿宋" panose="02010600040101010101" pitchFamily="2" charset="-122"/>
                          <a:ea typeface="华文仿宋" panose="02010600040101010101" pitchFamily="2" charset="-122"/>
                        </a:rPr>
                        <a:t>推理判断题的考查</a:t>
                      </a:r>
                      <a:r>
                        <a:rPr lang="zh-CN" altLang="en-US" sz="3600" b="0" i="0" dirty="0">
                          <a:effectLst/>
                          <a:latin typeface="华文仿宋" panose="02010600040101010101" pitchFamily="2" charset="-122"/>
                          <a:ea typeface="华文仿宋" panose="02010600040101010101" pitchFamily="2" charset="-122"/>
                        </a:rPr>
                        <a:t>，题目设置相对较容易。</a:t>
                      </a:r>
                      <a:endParaRPr lang="zh-CN" altLang="en-US" sz="3600" dirty="0">
                        <a:latin typeface="华文仿宋" panose="02010600040101010101" pitchFamily="2" charset="-122"/>
                        <a:ea typeface="华文仿宋" panose="02010600040101010101" pitchFamily="2"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pSp>
        <p:nvGrpSpPr>
          <p:cNvPr id="2" name="Group 2"/>
          <p:cNvGrpSpPr/>
          <p:nvPr/>
        </p:nvGrpSpPr>
        <p:grpSpPr>
          <a:xfrm>
            <a:off x="389921" y="432566"/>
            <a:ext cx="17508158" cy="9421869"/>
            <a:chOff x="0" y="0"/>
            <a:chExt cx="27711400" cy="14912657"/>
          </a:xfrm>
        </p:grpSpPr>
        <p:sp>
          <p:nvSpPr>
            <p:cNvPr id="3" name="Freeform 3"/>
            <p:cNvSpPr/>
            <p:nvPr/>
          </p:nvSpPr>
          <p:spPr>
            <a:xfrm>
              <a:off x="0" y="0"/>
              <a:ext cx="27711400" cy="14912657"/>
            </a:xfrm>
            <a:custGeom>
              <a:avLst/>
              <a:gdLst/>
              <a:ahLst/>
              <a:cxnLst/>
              <a:rect l="l" t="t" r="r" b="b"/>
              <a:pathLst>
                <a:path w="27711400" h="14912657">
                  <a:moveTo>
                    <a:pt x="0" y="0"/>
                  </a:moveTo>
                  <a:lnTo>
                    <a:pt x="0" y="14912657"/>
                  </a:lnTo>
                  <a:lnTo>
                    <a:pt x="27711400" y="14912657"/>
                  </a:lnTo>
                  <a:lnTo>
                    <a:pt x="27711400" y="0"/>
                  </a:lnTo>
                  <a:lnTo>
                    <a:pt x="0" y="0"/>
                  </a:lnTo>
                  <a:close/>
                  <a:moveTo>
                    <a:pt x="27650439" y="14851697"/>
                  </a:moveTo>
                  <a:lnTo>
                    <a:pt x="59690" y="14851697"/>
                  </a:lnTo>
                  <a:lnTo>
                    <a:pt x="59690" y="59690"/>
                  </a:lnTo>
                  <a:lnTo>
                    <a:pt x="27650439" y="59690"/>
                  </a:lnTo>
                  <a:lnTo>
                    <a:pt x="27650439" y="14851697"/>
                  </a:lnTo>
                  <a:close/>
                </a:path>
              </a:pathLst>
            </a:custGeom>
            <a:solidFill>
              <a:srgbClr val="000000"/>
            </a:solidFill>
          </p:spPr>
        </p:sp>
      </p:grpSp>
      <p:pic>
        <p:nvPicPr>
          <p:cNvPr id="4"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67475">
            <a:off x="-3300760" y="6642742"/>
            <a:ext cx="8951719" cy="4749892"/>
          </a:xfrm>
          <a:prstGeom prst="rect">
            <a:avLst/>
          </a:prstGeom>
        </p:spPr>
      </p:pic>
      <p:pic>
        <p:nvPicPr>
          <p:cNvPr id="6"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40778">
            <a:off x="821965" y="7884196"/>
            <a:ext cx="2138864" cy="1504983"/>
          </a:xfrm>
          <a:prstGeom prst="rect">
            <a:avLst/>
          </a:prstGeom>
        </p:spPr>
      </p:pic>
      <p:sp>
        <p:nvSpPr>
          <p:cNvPr id="8" name="流程图: 过程 7"/>
          <p:cNvSpPr/>
          <p:nvPr/>
        </p:nvSpPr>
        <p:spPr>
          <a:xfrm>
            <a:off x="111583" y="887769"/>
            <a:ext cx="2940258" cy="693720"/>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a:solidFill>
                  <a:schemeClr val="tx1"/>
                </a:solidFill>
              </a:rPr>
              <a:t>非连续性文本</a:t>
            </a:r>
            <a:endParaRPr lang="zh-CN" altLang="en-US" sz="32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9921" y="432566"/>
            <a:ext cx="17508158" cy="9421869"/>
            <a:chOff x="0" y="0"/>
            <a:chExt cx="27711400" cy="14912657"/>
          </a:xfrm>
        </p:grpSpPr>
        <p:sp>
          <p:nvSpPr>
            <p:cNvPr id="3" name="Freeform 3"/>
            <p:cNvSpPr/>
            <p:nvPr/>
          </p:nvSpPr>
          <p:spPr>
            <a:xfrm>
              <a:off x="0" y="0"/>
              <a:ext cx="27711400" cy="14912657"/>
            </a:xfrm>
            <a:custGeom>
              <a:avLst/>
              <a:gdLst/>
              <a:ahLst/>
              <a:cxnLst/>
              <a:rect l="l" t="t" r="r" b="b"/>
              <a:pathLst>
                <a:path w="27711400" h="14912657">
                  <a:moveTo>
                    <a:pt x="0" y="0"/>
                  </a:moveTo>
                  <a:lnTo>
                    <a:pt x="0" y="14912657"/>
                  </a:lnTo>
                  <a:lnTo>
                    <a:pt x="27711400" y="14912657"/>
                  </a:lnTo>
                  <a:lnTo>
                    <a:pt x="27711400" y="0"/>
                  </a:lnTo>
                  <a:lnTo>
                    <a:pt x="0" y="0"/>
                  </a:lnTo>
                  <a:close/>
                  <a:moveTo>
                    <a:pt x="27650439" y="14851697"/>
                  </a:moveTo>
                  <a:lnTo>
                    <a:pt x="59690" y="14851697"/>
                  </a:lnTo>
                  <a:lnTo>
                    <a:pt x="59690" y="59690"/>
                  </a:lnTo>
                  <a:lnTo>
                    <a:pt x="27650439" y="59690"/>
                  </a:lnTo>
                  <a:lnTo>
                    <a:pt x="27650439" y="14851697"/>
                  </a:lnTo>
                  <a:close/>
                </a:path>
              </a:pathLst>
            </a:custGeom>
            <a:solidFill>
              <a:srgbClr val="000000"/>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38200" y="3051472"/>
            <a:ext cx="15199286" cy="367849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647242" y="5073991"/>
            <a:ext cx="1225707" cy="880280"/>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908355" y="3764908"/>
            <a:ext cx="1078027" cy="972184"/>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069459" y="5021127"/>
            <a:ext cx="1190294" cy="947907"/>
          </a:xfrm>
          <a:prstGeom prst="rect">
            <a:avLst/>
          </a:prstGeom>
        </p:spPr>
      </p:pic>
      <p:grpSp>
        <p:nvGrpSpPr>
          <p:cNvPr id="8" name="Group 8"/>
          <p:cNvGrpSpPr/>
          <p:nvPr/>
        </p:nvGrpSpPr>
        <p:grpSpPr>
          <a:xfrm rot="-5400000">
            <a:off x="1108267" y="-303328"/>
            <a:ext cx="737936" cy="2954469"/>
            <a:chOff x="0" y="0"/>
            <a:chExt cx="736600" cy="2949121"/>
          </a:xfrm>
        </p:grpSpPr>
        <p:sp>
          <p:nvSpPr>
            <p:cNvPr id="9" name="Freeform 9"/>
            <p:cNvSpPr/>
            <p:nvPr/>
          </p:nvSpPr>
          <p:spPr>
            <a:xfrm>
              <a:off x="0" y="0"/>
              <a:ext cx="736600" cy="2949121"/>
            </a:xfrm>
            <a:custGeom>
              <a:avLst/>
              <a:gdLst/>
              <a:ahLst/>
              <a:cxnLst/>
              <a:rect l="l" t="t" r="r" b="b"/>
              <a:pathLst>
                <a:path w="736600" h="2949121">
                  <a:moveTo>
                    <a:pt x="736600" y="0"/>
                  </a:moveTo>
                  <a:lnTo>
                    <a:pt x="736600" y="2949121"/>
                  </a:lnTo>
                  <a:lnTo>
                    <a:pt x="368300" y="2822121"/>
                  </a:lnTo>
                  <a:lnTo>
                    <a:pt x="0" y="2949121"/>
                  </a:lnTo>
                  <a:lnTo>
                    <a:pt x="0" y="0"/>
                  </a:lnTo>
                  <a:lnTo>
                    <a:pt x="736600" y="0"/>
                  </a:lnTo>
                  <a:close/>
                </a:path>
              </a:pathLst>
            </a:custGeom>
            <a:solidFill>
              <a:srgbClr val="FFE27A"/>
            </a:solidFill>
          </p:spPr>
        </p:sp>
        <p:sp>
          <p:nvSpPr>
            <p:cNvPr id="10" name="TextBox 10"/>
            <p:cNvSpPr txBox="1"/>
            <p:nvPr/>
          </p:nvSpPr>
          <p:spPr>
            <a:xfrm>
              <a:off x="0" y="-38100"/>
              <a:ext cx="736600" cy="723900"/>
            </a:xfrm>
            <a:prstGeom prst="rect">
              <a:avLst/>
            </a:prstGeom>
          </p:spPr>
          <p:txBody>
            <a:bodyPr lIns="50800" tIns="50800" rIns="50800" bIns="50800" rtlCol="0" anchor="ctr"/>
            <a:lstStyle/>
            <a:p>
              <a:pPr marL="0" marR="0" lvl="0" indent="0" algn="ctr" defTabSz="914400" rtl="0" eaLnBrk="1" fontAlgn="auto" latinLnBrk="0" hangingPunct="1">
                <a:lnSpc>
                  <a:spcPts val="294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 name="TextBox 11"/>
          <p:cNvSpPr txBox="1"/>
          <p:nvPr/>
        </p:nvSpPr>
        <p:spPr>
          <a:xfrm>
            <a:off x="923925" y="6265150"/>
            <a:ext cx="4949024" cy="1344920"/>
          </a:xfrm>
          <a:prstGeom prst="rect">
            <a:avLst/>
          </a:prstGeom>
        </p:spPr>
        <p:txBody>
          <a:bodyPr wrap="square" lIns="0" tIns="0" rIns="0" bIns="0" rtlCol="0" anchor="t">
            <a:spAutoFit/>
          </a:bodyPr>
          <a:lstStyle/>
          <a:p>
            <a:pPr marL="0" marR="0" lvl="0" indent="0" algn="l" defTabSz="914400" rtl="0" eaLnBrk="1" fontAlgn="auto" latinLnBrk="0" hangingPunct="1">
              <a:lnSpc>
                <a:spcPts val="3360"/>
              </a:lnSpc>
              <a:spcBef>
                <a:spcPts val="0"/>
              </a:spcBef>
              <a:spcAft>
                <a:spcPts val="0"/>
              </a:spcAft>
              <a:buClrTx/>
              <a:buSzTx/>
              <a:buFontTx/>
              <a:buNone/>
              <a:defRPr/>
            </a:pPr>
            <a:r>
              <a:rPr kumimoji="0" lang="en-US" sz="4400" b="0" i="0" u="none" strike="noStrike" kern="1200" cap="none" spc="0" normalizeH="0" baseline="0" noProof="0" dirty="0">
                <a:ln>
                  <a:noFill/>
                </a:ln>
                <a:solidFill>
                  <a:srgbClr val="000000"/>
                </a:solidFill>
                <a:effectLst/>
                <a:uLnTx/>
                <a:uFillTx/>
                <a:latin typeface="Calibri" panose="020F0502020204030204"/>
                <a:ea typeface="思源黑体-粗体"/>
                <a:cs typeface="+mn-cs"/>
              </a:rPr>
              <a:t>1</a:t>
            </a:r>
          </a:p>
          <a:p>
            <a:pPr marL="0" marR="0" lvl="0" indent="0" algn="l" defTabSz="914400" rtl="0" eaLnBrk="1" fontAlgn="auto" latinLnBrk="0" hangingPunct="1">
              <a:lnSpc>
                <a:spcPts val="3360"/>
              </a:lnSpc>
              <a:spcBef>
                <a:spcPts val="0"/>
              </a:spcBef>
              <a:spcAft>
                <a:spcPts val="0"/>
              </a:spcAft>
              <a:buClrTx/>
              <a:buSzTx/>
              <a:buFontTx/>
              <a:buNone/>
              <a:defRPr/>
            </a:pPr>
            <a:endParaRPr kumimoji="0" lang="en-US" sz="4400" b="0" i="0" u="none" strike="noStrike" kern="1200" cap="none" spc="0" normalizeH="0" baseline="0" noProof="0" dirty="0">
              <a:ln>
                <a:noFill/>
              </a:ln>
              <a:solidFill>
                <a:srgbClr val="000000"/>
              </a:solidFill>
              <a:effectLst/>
              <a:uLnTx/>
              <a:uFillTx/>
              <a:latin typeface="Calibri" panose="020F0502020204030204"/>
              <a:ea typeface="思源黑体-粗体"/>
              <a:cs typeface="+mn-cs"/>
            </a:endParaRPr>
          </a:p>
          <a:p>
            <a:pPr marL="0" marR="0" lvl="0" indent="0" algn="l" defTabSz="914400" rtl="0" eaLnBrk="1" fontAlgn="auto" latinLnBrk="0" hangingPunct="1">
              <a:lnSpc>
                <a:spcPts val="3360"/>
              </a:lnSpc>
              <a:spcBef>
                <a:spcPct val="0"/>
              </a:spcBef>
              <a:spcAft>
                <a:spcPts val="0"/>
              </a:spcAft>
              <a:buClrTx/>
              <a:buSzTx/>
              <a:buFontTx/>
              <a:buNone/>
              <a:defRPr/>
            </a:pPr>
            <a:r>
              <a:rPr lang="zh-CN" altLang="en-US" sz="4400" dirty="0">
                <a:solidFill>
                  <a:srgbClr val="000000"/>
                </a:solidFill>
                <a:latin typeface="Calibri" panose="020F0502020204030204"/>
                <a:ea typeface="思源黑体-粗体"/>
              </a:rPr>
              <a:t>分析</a:t>
            </a:r>
            <a:r>
              <a:rPr lang="zh-CN" altLang="en-US" sz="4400" dirty="0">
                <a:solidFill>
                  <a:srgbClr val="000000"/>
                </a:solidFill>
                <a:highlight>
                  <a:srgbClr val="FFFF00"/>
                </a:highlight>
                <a:latin typeface="Calibri" panose="020F0502020204030204"/>
                <a:ea typeface="思源黑体-粗体"/>
              </a:rPr>
              <a:t>题干</a:t>
            </a:r>
            <a:r>
              <a:rPr kumimoji="0" lang="en-US" altLang="zh-CN" sz="4400" b="0" i="0" u="none" strike="noStrike" kern="1200" cap="none" spc="0" normalizeH="0" baseline="0" noProof="0" dirty="0">
                <a:ln>
                  <a:noFill/>
                </a:ln>
                <a:solidFill>
                  <a:srgbClr val="000000"/>
                </a:solidFill>
                <a:effectLst/>
                <a:uLnTx/>
                <a:uFillTx/>
                <a:latin typeface="Calibri" panose="020F0502020204030204"/>
                <a:ea typeface="思源黑体-粗体"/>
                <a:cs typeface="+mn-cs"/>
              </a:rPr>
              <a:t>/</a:t>
            </a:r>
            <a:r>
              <a:rPr kumimoji="0" lang="zh-CN" altLang="en-US" sz="4400" b="0" i="0" u="none" strike="noStrike" kern="1200" cap="none" spc="0" normalizeH="0" baseline="0" noProof="0" dirty="0">
                <a:ln>
                  <a:noFill/>
                </a:ln>
                <a:solidFill>
                  <a:srgbClr val="000000"/>
                </a:solidFill>
                <a:effectLst/>
                <a:highlight>
                  <a:srgbClr val="FFFF00"/>
                </a:highlight>
                <a:uLnTx/>
                <a:uFillTx/>
                <a:latin typeface="Calibri" panose="020F0502020204030204"/>
                <a:ea typeface="思源黑体-粗体"/>
                <a:cs typeface="+mn-cs"/>
              </a:rPr>
              <a:t>关键词</a:t>
            </a:r>
            <a:endParaRPr kumimoji="0" lang="en-US" sz="4400" b="0" i="0" u="none" strike="noStrike" kern="1200" cap="none" spc="0" normalizeH="0" baseline="0" noProof="0" dirty="0">
              <a:ln>
                <a:noFill/>
              </a:ln>
              <a:solidFill>
                <a:srgbClr val="000000"/>
              </a:solidFill>
              <a:effectLst/>
              <a:highlight>
                <a:srgbClr val="FFFF00"/>
              </a:highlight>
              <a:uLnTx/>
              <a:uFillTx/>
              <a:latin typeface="Calibri" panose="020F0502020204030204"/>
              <a:ea typeface="思源黑体-粗体"/>
              <a:cs typeface="+mn-cs"/>
            </a:endParaRPr>
          </a:p>
        </p:txBody>
      </p:sp>
      <p:sp>
        <p:nvSpPr>
          <p:cNvPr id="12" name="TextBox 12"/>
          <p:cNvSpPr txBox="1"/>
          <p:nvPr/>
        </p:nvSpPr>
        <p:spPr>
          <a:xfrm>
            <a:off x="14339260" y="6265151"/>
            <a:ext cx="3013657" cy="911981"/>
          </a:xfrm>
          <a:prstGeom prst="rect">
            <a:avLst/>
          </a:prstGeom>
        </p:spPr>
        <p:txBody>
          <a:bodyPr wrap="square" lIns="0" tIns="0" rIns="0" bIns="0" rtlCol="0" anchor="t">
            <a:spAutoFit/>
          </a:bodyPr>
          <a:lstStyle/>
          <a:p>
            <a:pPr marL="0" marR="0" lvl="0" indent="0" algn="l" defTabSz="914400" rtl="0" eaLnBrk="1" fontAlgn="auto" latinLnBrk="0" hangingPunct="1">
              <a:lnSpc>
                <a:spcPts val="3360"/>
              </a:lnSpc>
              <a:spcBef>
                <a:spcPts val="0"/>
              </a:spcBef>
              <a:spcAft>
                <a:spcPts val="0"/>
              </a:spcAft>
              <a:buClrTx/>
              <a:buSzTx/>
              <a:buFontTx/>
              <a:buNone/>
              <a:defRPr/>
            </a:pPr>
            <a:r>
              <a:rPr kumimoji="0" lang="en-US" sz="4400" b="0" i="0" u="none" strike="noStrike" kern="1200" cap="none" spc="0" normalizeH="0" baseline="0" noProof="0" dirty="0">
                <a:ln>
                  <a:noFill/>
                </a:ln>
                <a:solidFill>
                  <a:srgbClr val="000000"/>
                </a:solidFill>
                <a:effectLst/>
                <a:uLnTx/>
                <a:uFillTx/>
                <a:latin typeface="Calibri" panose="020F0502020204030204"/>
                <a:ea typeface="思源黑体-粗体"/>
                <a:cs typeface="+mn-cs"/>
              </a:rPr>
              <a:t>5</a:t>
            </a:r>
          </a:p>
          <a:p>
            <a:pPr marL="0" marR="0" lvl="0" indent="0" algn="l" defTabSz="914400" rtl="0" eaLnBrk="1" fontAlgn="auto" latinLnBrk="0" hangingPunct="1">
              <a:lnSpc>
                <a:spcPts val="3360"/>
              </a:lnSpc>
              <a:spcBef>
                <a:spcPct val="0"/>
              </a:spcBef>
              <a:spcAft>
                <a:spcPts val="0"/>
              </a:spcAft>
              <a:buClrTx/>
              <a:buSzTx/>
              <a:buFontTx/>
              <a:buNone/>
              <a:defRPr/>
            </a:pPr>
            <a:endParaRPr kumimoji="0" lang="en-US" sz="4400" b="0" i="0" u="none" strike="noStrike" kern="1200" cap="none" spc="0" normalizeH="0" baseline="0" noProof="0" dirty="0">
              <a:ln>
                <a:noFill/>
              </a:ln>
              <a:solidFill>
                <a:srgbClr val="000000"/>
              </a:solidFill>
              <a:effectLst/>
              <a:uLnTx/>
              <a:uFillTx/>
              <a:latin typeface="Calibri" panose="020F0502020204030204"/>
              <a:ea typeface="思源黑体-粗体"/>
              <a:cs typeface="+mn-cs"/>
            </a:endParaRPr>
          </a:p>
        </p:txBody>
      </p:sp>
      <p:sp>
        <p:nvSpPr>
          <p:cNvPr id="13" name="TextBox 13"/>
          <p:cNvSpPr txBox="1"/>
          <p:nvPr/>
        </p:nvSpPr>
        <p:spPr>
          <a:xfrm>
            <a:off x="10754368" y="2400300"/>
            <a:ext cx="3864816" cy="1344920"/>
          </a:xfrm>
          <a:prstGeom prst="rect">
            <a:avLst/>
          </a:prstGeom>
        </p:spPr>
        <p:txBody>
          <a:bodyPr wrap="square" lIns="0" tIns="0" rIns="0" bIns="0" rtlCol="0" anchor="t">
            <a:spAutoFit/>
          </a:bodyPr>
          <a:lstStyle/>
          <a:p>
            <a:pPr marL="0" marR="0" lvl="0" indent="0" algn="l" defTabSz="914400" rtl="0" eaLnBrk="1" fontAlgn="auto" latinLnBrk="0" hangingPunct="1">
              <a:lnSpc>
                <a:spcPts val="3360"/>
              </a:lnSpc>
              <a:spcBef>
                <a:spcPts val="0"/>
              </a:spcBef>
              <a:spcAft>
                <a:spcPts val="0"/>
              </a:spcAft>
              <a:buClrTx/>
              <a:buSzTx/>
              <a:buFontTx/>
              <a:buNone/>
              <a:defRPr/>
            </a:pPr>
            <a:endParaRPr kumimoji="0" lang="en-US" sz="4400" b="0" i="0" u="none" strike="noStrike" kern="1200" cap="none" spc="0" normalizeH="0" baseline="0" noProof="0" dirty="0">
              <a:ln>
                <a:noFill/>
              </a:ln>
              <a:solidFill>
                <a:srgbClr val="000000"/>
              </a:solidFill>
              <a:effectLst/>
              <a:uLnTx/>
              <a:uFillTx/>
              <a:latin typeface="Calibri" panose="020F0502020204030204"/>
              <a:ea typeface="思源黑体-粗体"/>
              <a:cs typeface="+mn-cs"/>
            </a:endParaRPr>
          </a:p>
          <a:p>
            <a:pPr marL="0" marR="0" lvl="0" indent="0" algn="l" defTabSz="914400" rtl="0" eaLnBrk="1" fontAlgn="auto" latinLnBrk="0" hangingPunct="1">
              <a:lnSpc>
                <a:spcPts val="3360"/>
              </a:lnSpc>
              <a:spcBef>
                <a:spcPts val="0"/>
              </a:spcBef>
              <a:spcAft>
                <a:spcPts val="0"/>
              </a:spcAft>
              <a:buClrTx/>
              <a:buSzTx/>
              <a:buFontTx/>
              <a:buNone/>
              <a:defRPr/>
            </a:pPr>
            <a:endParaRPr kumimoji="0" lang="en-US" sz="4400" b="0" i="0" u="none" strike="noStrike" kern="1200" cap="none" spc="0" normalizeH="0" baseline="0" noProof="0" dirty="0">
              <a:ln>
                <a:noFill/>
              </a:ln>
              <a:solidFill>
                <a:srgbClr val="000000"/>
              </a:solidFill>
              <a:effectLst/>
              <a:uLnTx/>
              <a:uFillTx/>
              <a:latin typeface="Calibri" panose="020F0502020204030204"/>
              <a:ea typeface="思源黑体-粗体"/>
              <a:cs typeface="+mn-cs"/>
            </a:endParaRPr>
          </a:p>
          <a:p>
            <a:pPr marL="0" marR="0" lvl="0" indent="0" algn="l" defTabSz="914400" rtl="0" eaLnBrk="1" fontAlgn="auto" latinLnBrk="0" hangingPunct="1">
              <a:lnSpc>
                <a:spcPts val="3360"/>
              </a:lnSpc>
              <a:spcBef>
                <a:spcPct val="0"/>
              </a:spcBef>
              <a:spcAft>
                <a:spcPts val="0"/>
              </a:spcAft>
              <a:buClrTx/>
              <a:buSzTx/>
              <a:buFontTx/>
              <a:buNone/>
              <a:defRPr/>
            </a:pPr>
            <a:r>
              <a:rPr lang="en-US" altLang="zh-CN" sz="4400" dirty="0">
                <a:solidFill>
                  <a:srgbClr val="000000"/>
                </a:solidFill>
                <a:latin typeface="Calibri" panose="020F0502020204030204"/>
                <a:ea typeface="思源黑体-粗体"/>
              </a:rPr>
              <a:t>4</a:t>
            </a:r>
            <a:r>
              <a:rPr lang="zh-CN" altLang="en-US" sz="4400" dirty="0">
                <a:solidFill>
                  <a:srgbClr val="000000"/>
                </a:solidFill>
                <a:latin typeface="Calibri" panose="020F0502020204030204"/>
                <a:ea typeface="思源黑体-粗体"/>
              </a:rPr>
              <a:t>排除错误答案</a:t>
            </a:r>
            <a:endParaRPr kumimoji="0" lang="en-US" sz="4400" b="0" i="0" u="none" strike="noStrike" kern="1200" cap="none" spc="0" normalizeH="0" baseline="0" noProof="0" dirty="0">
              <a:ln>
                <a:noFill/>
              </a:ln>
              <a:solidFill>
                <a:srgbClr val="000000"/>
              </a:solidFill>
              <a:effectLst/>
              <a:uLnTx/>
              <a:uFillTx/>
              <a:latin typeface="Calibri" panose="020F0502020204030204"/>
              <a:ea typeface="思源黑体-粗体"/>
              <a:cs typeface="+mn-cs"/>
            </a:endParaRPr>
          </a:p>
        </p:txBody>
      </p:sp>
      <p:sp>
        <p:nvSpPr>
          <p:cNvPr id="14" name="TextBox 14"/>
          <p:cNvSpPr txBox="1"/>
          <p:nvPr/>
        </p:nvSpPr>
        <p:spPr>
          <a:xfrm>
            <a:off x="7748447" y="6265150"/>
            <a:ext cx="3140209" cy="908903"/>
          </a:xfrm>
          <a:prstGeom prst="rect">
            <a:avLst/>
          </a:prstGeom>
        </p:spPr>
        <p:txBody>
          <a:bodyPr wrap="square" lIns="0" tIns="0" rIns="0" bIns="0" rtlCol="0" anchor="t">
            <a:spAutoFit/>
          </a:bodyPr>
          <a:lstStyle/>
          <a:p>
            <a:pPr marL="0" marR="0" lvl="0" indent="0" algn="l" defTabSz="914400" rtl="0" eaLnBrk="1" fontAlgn="auto" latinLnBrk="0" hangingPunct="1">
              <a:lnSpc>
                <a:spcPts val="3360"/>
              </a:lnSpc>
              <a:spcBef>
                <a:spcPts val="0"/>
              </a:spcBef>
              <a:spcAft>
                <a:spcPts val="0"/>
              </a:spcAft>
              <a:buClrTx/>
              <a:buSzTx/>
              <a:buFontTx/>
              <a:buNone/>
              <a:defRPr/>
            </a:pPr>
            <a:endParaRPr kumimoji="0" lang="en-US" sz="4400" b="0" i="0" u="none" strike="noStrike" kern="1200" cap="none" spc="0" normalizeH="0" baseline="0" noProof="0" dirty="0">
              <a:ln>
                <a:noFill/>
              </a:ln>
              <a:solidFill>
                <a:srgbClr val="000000"/>
              </a:solidFill>
              <a:effectLst/>
              <a:uLnTx/>
              <a:uFillTx/>
              <a:latin typeface="Calibri" panose="020F0502020204030204"/>
              <a:ea typeface="思源黑体-粗体"/>
              <a:cs typeface="+mn-cs"/>
            </a:endParaRPr>
          </a:p>
          <a:p>
            <a:pPr marL="0" marR="0" lvl="0" indent="0" algn="l" defTabSz="914400" rtl="0" eaLnBrk="1" fontAlgn="auto" latinLnBrk="0" hangingPunct="1">
              <a:lnSpc>
                <a:spcPts val="3360"/>
              </a:lnSpc>
              <a:spcBef>
                <a:spcPct val="0"/>
              </a:spcBef>
              <a:spcAft>
                <a:spcPts val="0"/>
              </a:spcAft>
              <a:buClrTx/>
              <a:buSzTx/>
              <a:buFontTx/>
              <a:buNone/>
              <a:defRPr/>
            </a:pPr>
            <a:r>
              <a:rPr lang="en-US" altLang="zh-CN" sz="4400" dirty="0">
                <a:solidFill>
                  <a:srgbClr val="000000"/>
                </a:solidFill>
                <a:latin typeface="Calibri" panose="020F0502020204030204"/>
                <a:ea typeface="思源黑体-粗体"/>
              </a:rPr>
              <a:t>3</a:t>
            </a:r>
            <a:r>
              <a:rPr lang="zh-CN" altLang="en-US" sz="4400" dirty="0">
                <a:solidFill>
                  <a:srgbClr val="000000"/>
                </a:solidFill>
                <a:latin typeface="Calibri" panose="020F0502020204030204"/>
                <a:ea typeface="思源黑体-粗体"/>
              </a:rPr>
              <a:t>分析比对</a:t>
            </a:r>
            <a:endParaRPr kumimoji="0" lang="en-US" sz="4400" b="0" i="0" u="none" strike="noStrike" kern="1200" cap="none" spc="0" normalizeH="0" baseline="0" noProof="0" dirty="0">
              <a:ln>
                <a:noFill/>
              </a:ln>
              <a:solidFill>
                <a:srgbClr val="000000"/>
              </a:solidFill>
              <a:effectLst/>
              <a:uLnTx/>
              <a:uFillTx/>
              <a:latin typeface="Calibri" panose="020F0502020204030204"/>
              <a:ea typeface="思源黑体-粗体"/>
              <a:cs typeface="+mn-cs"/>
            </a:endParaRPr>
          </a:p>
        </p:txBody>
      </p:sp>
      <p:sp>
        <p:nvSpPr>
          <p:cNvPr id="15" name="TextBox 15"/>
          <p:cNvSpPr txBox="1"/>
          <p:nvPr/>
        </p:nvSpPr>
        <p:spPr>
          <a:xfrm>
            <a:off x="4512992" y="2554061"/>
            <a:ext cx="3181318" cy="1344920"/>
          </a:xfrm>
          <a:prstGeom prst="rect">
            <a:avLst/>
          </a:prstGeom>
        </p:spPr>
        <p:txBody>
          <a:bodyPr wrap="square" lIns="0" tIns="0" rIns="0" bIns="0" rtlCol="0" anchor="t">
            <a:spAutoFit/>
          </a:bodyPr>
          <a:lstStyle/>
          <a:p>
            <a:pPr marL="0" marR="0" lvl="0" indent="0" algn="l" defTabSz="914400" rtl="0" eaLnBrk="1" fontAlgn="auto" latinLnBrk="0" hangingPunct="1">
              <a:lnSpc>
                <a:spcPts val="3360"/>
              </a:lnSpc>
              <a:spcBef>
                <a:spcPts val="0"/>
              </a:spcBef>
              <a:spcAft>
                <a:spcPts val="0"/>
              </a:spcAft>
              <a:buClrTx/>
              <a:buSzTx/>
              <a:buFontTx/>
              <a:buNone/>
              <a:defRPr/>
            </a:pPr>
            <a:endParaRPr kumimoji="0" lang="en-US" sz="4400" b="0" i="0" u="none" strike="noStrike" kern="1200" cap="none" spc="0" normalizeH="0" baseline="0" noProof="0" dirty="0">
              <a:ln>
                <a:noFill/>
              </a:ln>
              <a:solidFill>
                <a:srgbClr val="000000"/>
              </a:solidFill>
              <a:effectLst/>
              <a:uLnTx/>
              <a:uFillTx/>
              <a:latin typeface="Calibri" panose="020F0502020204030204"/>
              <a:ea typeface="思源黑体-粗体"/>
              <a:cs typeface="+mn-cs"/>
            </a:endParaRPr>
          </a:p>
          <a:p>
            <a:pPr marL="0" marR="0" lvl="0" indent="0" algn="l" defTabSz="914400" rtl="0" eaLnBrk="1" fontAlgn="auto" latinLnBrk="0" hangingPunct="1">
              <a:lnSpc>
                <a:spcPts val="3360"/>
              </a:lnSpc>
              <a:spcBef>
                <a:spcPts val="0"/>
              </a:spcBef>
              <a:spcAft>
                <a:spcPts val="0"/>
              </a:spcAft>
              <a:buClrTx/>
              <a:buSzTx/>
              <a:buFontTx/>
              <a:buNone/>
              <a:defRPr/>
            </a:pPr>
            <a:endParaRPr kumimoji="0" lang="en-US" sz="4400" b="0" i="0" u="none" strike="noStrike" kern="1200" cap="none" spc="0" normalizeH="0" baseline="0" noProof="0" dirty="0">
              <a:ln>
                <a:noFill/>
              </a:ln>
              <a:solidFill>
                <a:srgbClr val="000000"/>
              </a:solidFill>
              <a:effectLst/>
              <a:uLnTx/>
              <a:uFillTx/>
              <a:latin typeface="Calibri" panose="020F0502020204030204"/>
              <a:ea typeface="思源黑体-粗体"/>
              <a:cs typeface="+mn-cs"/>
            </a:endParaRPr>
          </a:p>
          <a:p>
            <a:pPr marL="0" marR="0" lvl="0" indent="0" algn="l" defTabSz="914400" rtl="0" eaLnBrk="1" fontAlgn="auto" latinLnBrk="0" hangingPunct="1">
              <a:lnSpc>
                <a:spcPts val="3360"/>
              </a:lnSpc>
              <a:spcBef>
                <a:spcPct val="0"/>
              </a:spcBef>
              <a:spcAft>
                <a:spcPts val="0"/>
              </a:spcAft>
              <a:buClrTx/>
              <a:buSzTx/>
              <a:buFontTx/>
              <a:buNone/>
              <a:defRPr/>
            </a:pPr>
            <a:r>
              <a:rPr kumimoji="0" lang="en-US" altLang="zh-CN" sz="4400" b="0" i="0" u="none" strike="noStrike" kern="1200" cap="none" spc="0" normalizeH="0" baseline="0" noProof="0" dirty="0">
                <a:ln>
                  <a:noFill/>
                </a:ln>
                <a:solidFill>
                  <a:srgbClr val="000000"/>
                </a:solidFill>
                <a:effectLst/>
                <a:uLnTx/>
                <a:uFillTx/>
                <a:latin typeface="Calibri" panose="020F0502020204030204"/>
                <a:ea typeface="思源黑体-粗体"/>
                <a:cs typeface="+mn-cs"/>
              </a:rPr>
              <a:t>2</a:t>
            </a:r>
            <a:r>
              <a:rPr kumimoji="0" lang="zh-CN" altLang="en-US" sz="4400" b="0" i="0" u="none" strike="noStrike" kern="1200" cap="none" spc="0" normalizeH="0" baseline="0" noProof="0" dirty="0">
                <a:ln>
                  <a:noFill/>
                </a:ln>
                <a:solidFill>
                  <a:srgbClr val="000000"/>
                </a:solidFill>
                <a:effectLst/>
                <a:uLnTx/>
                <a:uFillTx/>
                <a:latin typeface="Calibri" panose="020F0502020204030204"/>
                <a:ea typeface="思源黑体-粗体"/>
                <a:cs typeface="+mn-cs"/>
              </a:rPr>
              <a:t>定位信息</a:t>
            </a:r>
            <a:endParaRPr kumimoji="0" lang="en-US" sz="4400" b="0" i="0" u="none" strike="noStrike" kern="1200" cap="none" spc="0" normalizeH="0" baseline="0" noProof="0" dirty="0">
              <a:ln>
                <a:noFill/>
              </a:ln>
              <a:solidFill>
                <a:srgbClr val="000000"/>
              </a:solidFill>
              <a:effectLst/>
              <a:uLnTx/>
              <a:uFillTx/>
              <a:latin typeface="Calibri" panose="020F0502020204030204"/>
              <a:ea typeface="思源黑体-粗体"/>
              <a:cs typeface="+mn-cs"/>
            </a:endParaRPr>
          </a:p>
        </p:txBody>
      </p:sp>
      <p:sp>
        <p:nvSpPr>
          <p:cNvPr id="18" name="TextBox 18"/>
          <p:cNvSpPr txBox="1"/>
          <p:nvPr/>
        </p:nvSpPr>
        <p:spPr>
          <a:xfrm>
            <a:off x="-95266" y="933698"/>
            <a:ext cx="2951401" cy="552202"/>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ct val="0"/>
              </a:spcBef>
              <a:spcAft>
                <a:spcPts val="0"/>
              </a:spcAft>
              <a:buClrTx/>
              <a:buSzTx/>
              <a:buFontTx/>
              <a:buNone/>
              <a:defRPr/>
            </a:pPr>
            <a:r>
              <a:rPr kumimoji="0" lang="zh-CN" altLang="en-US" sz="3600" b="0" i="0" u="none" strike="noStrike" kern="1200" cap="none" spc="0" normalizeH="0" baseline="0" noProof="0" dirty="0">
                <a:ln>
                  <a:noFill/>
                </a:ln>
                <a:solidFill>
                  <a:srgbClr val="000000"/>
                </a:solidFill>
                <a:effectLst/>
                <a:uLnTx/>
                <a:uFillTx/>
                <a:latin typeface="Calibri" panose="020F0502020204030204"/>
                <a:ea typeface="思源黑体-粗体"/>
                <a:cs typeface="+mn-cs"/>
              </a:rPr>
              <a:t>解题策略</a:t>
            </a:r>
            <a:endParaRPr kumimoji="0" lang="en-US" sz="3600" b="0" i="0" u="none" strike="noStrike" kern="1200" cap="none" spc="0" normalizeH="0" baseline="0" noProof="0" dirty="0">
              <a:ln>
                <a:noFill/>
              </a:ln>
              <a:solidFill>
                <a:srgbClr val="000000"/>
              </a:solidFill>
              <a:effectLst/>
              <a:uLnTx/>
              <a:uFillTx/>
              <a:latin typeface="Calibri" panose="020F0502020204030204"/>
              <a:ea typeface="思源黑体-粗体"/>
              <a:cs typeface="+mn-cs"/>
            </a:endParaRPr>
          </a:p>
        </p:txBody>
      </p:sp>
      <p:pic>
        <p:nvPicPr>
          <p:cNvPr id="19" name="Picture 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576033">
            <a:off x="14536552" y="64233"/>
            <a:ext cx="5050947" cy="4665238"/>
          </a:xfrm>
          <a:prstGeom prst="rect">
            <a:avLst/>
          </a:prstGeom>
        </p:spPr>
      </p:pic>
      <p:pic>
        <p:nvPicPr>
          <p:cNvPr id="20" name="Picture 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576033">
            <a:off x="15805514" y="1753453"/>
            <a:ext cx="2347892" cy="1545340"/>
          </a:xfrm>
          <a:prstGeom prst="rect">
            <a:avLst/>
          </a:prstGeom>
        </p:spPr>
      </p:pic>
      <p:pic>
        <p:nvPicPr>
          <p:cNvPr id="2050" name="Picture 2" descr="6 tips to win at bingo by the experts | Lantern Club"/>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4651472" y="6283739"/>
            <a:ext cx="2147219" cy="21472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2" name="文本框 21"/>
          <p:cNvSpPr txBox="1"/>
          <p:nvPr/>
        </p:nvSpPr>
        <p:spPr>
          <a:xfrm>
            <a:off x="923925" y="7640351"/>
            <a:ext cx="4029075" cy="830997"/>
          </a:xfrm>
          <a:prstGeom prst="rect">
            <a:avLst/>
          </a:prstGeom>
          <a:solidFill>
            <a:srgbClr val="FDA48F"/>
          </a:solidFill>
        </p:spPr>
        <p:txBody>
          <a:bodyPr wrap="square">
            <a:spAutoFit/>
          </a:bodyPr>
          <a:lstStyle/>
          <a:p>
            <a:pPr algn="just"/>
            <a:r>
              <a:rPr lang="zh-CN" altLang="en-US" sz="2400" b="0" i="0" dirty="0">
                <a:effectLst/>
                <a:latin typeface="-apple-system"/>
              </a:rPr>
              <a:t>原文的变形</a:t>
            </a:r>
            <a:r>
              <a:rPr lang="en-US" altLang="zh-CN" sz="2400" b="0" i="0" dirty="0">
                <a:effectLst/>
                <a:latin typeface="-apple-system"/>
              </a:rPr>
              <a:t>(</a:t>
            </a:r>
            <a:r>
              <a:rPr lang="zh-CN" altLang="en-US" sz="2400" b="0" i="0" dirty="0">
                <a:effectLst/>
                <a:latin typeface="-apple-system"/>
              </a:rPr>
              <a:t>如同义改写、词性转换等</a:t>
            </a:r>
            <a:r>
              <a:rPr lang="en-US" altLang="zh-CN" sz="2400" b="0" i="0" dirty="0">
                <a:effectLst/>
                <a:latin typeface="-apple-system"/>
              </a:rPr>
              <a:t>)</a:t>
            </a:r>
            <a:endParaRPr lang="zh-CN" altLang="en-US" sz="2400" dirty="0"/>
          </a:p>
        </p:txBody>
      </p:sp>
      <p:cxnSp>
        <p:nvCxnSpPr>
          <p:cNvPr id="24" name="直接箭头连接符 23"/>
          <p:cNvCxnSpPr/>
          <p:nvPr/>
        </p:nvCxnSpPr>
        <p:spPr>
          <a:xfrm flipV="1">
            <a:off x="1295400" y="3607395"/>
            <a:ext cx="2954470" cy="2069505"/>
          </a:xfrm>
          <a:prstGeom prst="straightConnector1">
            <a:avLst/>
          </a:prstGeom>
          <a:ln w="76200">
            <a:solidFill>
              <a:srgbClr val="FFFF00"/>
            </a:solidFill>
            <a:tailEnd type="triangle"/>
          </a:ln>
          <a:effectLst>
            <a:outerShdw blurRad="50800" dist="38100" dir="5400000" algn="t" rotWithShape="0">
              <a:prstClr val="black">
                <a:alpha val="40000"/>
              </a:prstClr>
            </a:outerShdw>
          </a:effectLst>
        </p:spPr>
        <p:style>
          <a:lnRef idx="3">
            <a:schemeClr val="dk1"/>
          </a:lnRef>
          <a:fillRef idx="0">
            <a:schemeClr val="dk1"/>
          </a:fillRef>
          <a:effectRef idx="2">
            <a:schemeClr val="dk1"/>
          </a:effectRef>
          <a:fontRef idx="minor">
            <a:schemeClr val="tx1"/>
          </a:fontRef>
        </p:style>
      </p:cxnSp>
      <p:cxnSp>
        <p:nvCxnSpPr>
          <p:cNvPr id="26" name="直接箭头连接符 25"/>
          <p:cNvCxnSpPr>
            <a:endCxn id="2050" idx="1"/>
          </p:cNvCxnSpPr>
          <p:nvPr/>
        </p:nvCxnSpPr>
        <p:spPr>
          <a:xfrm>
            <a:off x="5872949" y="3745220"/>
            <a:ext cx="8778523" cy="3612129"/>
          </a:xfrm>
          <a:prstGeom prst="straightConnector1">
            <a:avLst/>
          </a:prstGeom>
          <a:ln w="76200">
            <a:solidFill>
              <a:srgbClr val="FFFF00"/>
            </a:solidFill>
            <a:tailEnd type="triangle"/>
          </a:ln>
          <a:effectLst>
            <a:outerShdw blurRad="50800" dist="38100" dir="5400000" algn="t"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33" name="文本框 32"/>
          <p:cNvSpPr txBox="1"/>
          <p:nvPr/>
        </p:nvSpPr>
        <p:spPr>
          <a:xfrm>
            <a:off x="7748447" y="7169706"/>
            <a:ext cx="2690953" cy="830997"/>
          </a:xfrm>
          <a:prstGeom prst="rect">
            <a:avLst/>
          </a:prstGeom>
          <a:solidFill>
            <a:srgbClr val="7CDCCF"/>
          </a:solidFill>
        </p:spPr>
        <p:txBody>
          <a:bodyPr wrap="square">
            <a:spAutoFit/>
          </a:bodyPr>
          <a:lstStyle/>
          <a:p>
            <a:pPr algn="just"/>
            <a:r>
              <a:rPr lang="zh-CN" altLang="en-US" sz="2400" b="0" i="0" dirty="0">
                <a:effectLst/>
                <a:latin typeface="-apple-system"/>
              </a:rPr>
              <a:t>注意题干或选项的同义转换</a:t>
            </a:r>
            <a:endParaRPr lang="zh-CN" altLang="en-US" sz="2400" dirty="0"/>
          </a:p>
        </p:txBody>
      </p:sp>
      <p:sp>
        <p:nvSpPr>
          <p:cNvPr id="35" name="文本框 34"/>
          <p:cNvSpPr txBox="1"/>
          <p:nvPr/>
        </p:nvSpPr>
        <p:spPr>
          <a:xfrm>
            <a:off x="4512992" y="2667033"/>
            <a:ext cx="2421207" cy="523220"/>
          </a:xfrm>
          <a:prstGeom prst="rect">
            <a:avLst/>
          </a:prstGeom>
          <a:solidFill>
            <a:srgbClr val="FF886C"/>
          </a:solidFill>
        </p:spPr>
        <p:txBody>
          <a:bodyPr wrap="square">
            <a:spAutoFit/>
          </a:bodyPr>
          <a:lstStyle/>
          <a:p>
            <a:pPr algn="ctr"/>
            <a:r>
              <a:rPr lang="en-US" altLang="zh-CN" sz="2800" b="0" i="0" dirty="0">
                <a:solidFill>
                  <a:srgbClr val="000000"/>
                </a:solidFill>
                <a:effectLst/>
                <a:latin typeface="Times New Roman" panose="02020603050405020304" pitchFamily="18" charset="0"/>
                <a:cs typeface="Times New Roman" panose="02020603050405020304" pitchFamily="18" charset="0"/>
              </a:rPr>
              <a:t>Skipping</a:t>
            </a:r>
            <a:endParaRPr lang="zh-CN" altLang="en-US" sz="2800" dirty="0">
              <a:latin typeface="Times New Roman" panose="02020603050405020304" pitchFamily="18" charset="0"/>
              <a:cs typeface="Times New Roman" panose="02020603050405020304" pitchFamily="18" charset="0"/>
            </a:endParaRPr>
          </a:p>
        </p:txBody>
      </p:sp>
      <p:sp>
        <p:nvSpPr>
          <p:cNvPr id="37" name="文本框 36"/>
          <p:cNvSpPr txBox="1"/>
          <p:nvPr/>
        </p:nvSpPr>
        <p:spPr>
          <a:xfrm>
            <a:off x="7748447" y="8019290"/>
            <a:ext cx="2690953" cy="523220"/>
          </a:xfrm>
          <a:prstGeom prst="rect">
            <a:avLst/>
          </a:prstGeom>
          <a:solidFill>
            <a:srgbClr val="FF886C"/>
          </a:solidFill>
        </p:spPr>
        <p:txBody>
          <a:bodyPr wrap="square">
            <a:spAutoFit/>
          </a:bodyPr>
          <a:lstStyle/>
          <a:p>
            <a:pPr algn="ctr"/>
            <a:r>
              <a:rPr lang="en-US" altLang="zh-CN" sz="2800" b="0" i="0" dirty="0">
                <a:solidFill>
                  <a:srgbClr val="000000"/>
                </a:solidFill>
                <a:effectLst/>
                <a:latin typeface="Times New Roman" panose="02020603050405020304" pitchFamily="18" charset="0"/>
                <a:cs typeface="Times New Roman" panose="02020603050405020304" pitchFamily="18" charset="0"/>
              </a:rPr>
              <a:t>close reading</a:t>
            </a:r>
            <a:endParaRPr lang="zh-CN" altLang="en-US" sz="28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barn(inVertical)">
                                      <p:cBhvr>
                                        <p:cTn id="34" dur="500"/>
                                        <p:tgtEl>
                                          <p:spTgt spid="35"/>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barn(inVertical)">
                                      <p:cBhvr>
                                        <p:cTn id="37" dur="500"/>
                                        <p:tgtEl>
                                          <p:spTgt spid="37"/>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050"/>
                                        </p:tgtEl>
                                        <p:attrNameLst>
                                          <p:attrName>style.visibility</p:attrName>
                                        </p:attrNameLst>
                                      </p:cBhvr>
                                      <p:to>
                                        <p:strVal val="visible"/>
                                      </p:to>
                                    </p:set>
                                    <p:anim calcmode="lin" valueType="num">
                                      <p:cBhvr>
                                        <p:cTn id="42" dur="500" fill="hold"/>
                                        <p:tgtEl>
                                          <p:spTgt spid="2050"/>
                                        </p:tgtEl>
                                        <p:attrNameLst>
                                          <p:attrName>ppt_w</p:attrName>
                                        </p:attrNameLst>
                                      </p:cBhvr>
                                      <p:tavLst>
                                        <p:tav tm="0">
                                          <p:val>
                                            <p:fltVal val="0"/>
                                          </p:val>
                                        </p:tav>
                                        <p:tav tm="100000">
                                          <p:val>
                                            <p:strVal val="#ppt_w"/>
                                          </p:val>
                                        </p:tav>
                                      </p:tavLst>
                                    </p:anim>
                                    <p:anim calcmode="lin" valueType="num">
                                      <p:cBhvr>
                                        <p:cTn id="43" dur="500" fill="hold"/>
                                        <p:tgtEl>
                                          <p:spTgt spid="2050"/>
                                        </p:tgtEl>
                                        <p:attrNameLst>
                                          <p:attrName>ppt_h</p:attrName>
                                        </p:attrNameLst>
                                      </p:cBhvr>
                                      <p:tavLst>
                                        <p:tav tm="0">
                                          <p:val>
                                            <p:fltVal val="0"/>
                                          </p:val>
                                        </p:tav>
                                        <p:tav tm="100000">
                                          <p:val>
                                            <p:strVal val="#ppt_h"/>
                                          </p:val>
                                        </p:tav>
                                      </p:tavLst>
                                    </p:anim>
                                    <p:animEffect transition="in" filter="fade">
                                      <p:cBhvr>
                                        <p:cTn id="44" dur="500"/>
                                        <p:tgtEl>
                                          <p:spTgt spid="2050"/>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barn(inVertical)">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barn(inVertical)">
                                      <p:cBhvr>
                                        <p:cTn id="54" dur="500"/>
                                        <p:tgtEl>
                                          <p:spTgt spid="33"/>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nodeType="click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500" fill="hold"/>
                                        <p:tgtEl>
                                          <p:spTgt spid="24"/>
                                        </p:tgtEl>
                                        <p:attrNameLst>
                                          <p:attrName>ppt_x</p:attrName>
                                        </p:attrNameLst>
                                      </p:cBhvr>
                                      <p:tavLst>
                                        <p:tav tm="0">
                                          <p:val>
                                            <p:strVal val="0-#ppt_w/2"/>
                                          </p:val>
                                        </p:tav>
                                        <p:tav tm="100000">
                                          <p:val>
                                            <p:strVal val="#ppt_x"/>
                                          </p:val>
                                        </p:tav>
                                      </p:tavLst>
                                    </p:anim>
                                    <p:anim calcmode="lin" valueType="num">
                                      <p:cBhvr additive="base">
                                        <p:cTn id="60" dur="500" fill="hold"/>
                                        <p:tgtEl>
                                          <p:spTgt spid="24"/>
                                        </p:tgtEl>
                                        <p:attrNameLst>
                                          <p:attrName>ppt_y</p:attrName>
                                        </p:attrNameLst>
                                      </p:cBhvr>
                                      <p:tavLst>
                                        <p:tav tm="0">
                                          <p:val>
                                            <p:strVal val="#ppt_y"/>
                                          </p:val>
                                        </p:tav>
                                        <p:tav tm="100000">
                                          <p:val>
                                            <p:strVal val="#ppt_y"/>
                                          </p:val>
                                        </p:tav>
                                      </p:tavLst>
                                    </p:anim>
                                  </p:childTnLst>
                                </p:cTn>
                              </p:par>
                            </p:childTnLst>
                          </p:cTn>
                        </p:par>
                        <p:par>
                          <p:cTn id="61" fill="hold">
                            <p:stCondLst>
                              <p:cond delay="500"/>
                            </p:stCondLst>
                            <p:childTnLst>
                              <p:par>
                                <p:cTn id="62" presetID="2" presetClass="entr" presetSubtype="1" fill="hold"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fill="hold"/>
                                        <p:tgtEl>
                                          <p:spTgt spid="26"/>
                                        </p:tgtEl>
                                        <p:attrNameLst>
                                          <p:attrName>ppt_x</p:attrName>
                                        </p:attrNameLst>
                                      </p:cBhvr>
                                      <p:tavLst>
                                        <p:tav tm="0">
                                          <p:val>
                                            <p:strVal val="#ppt_x"/>
                                          </p:val>
                                        </p:tav>
                                        <p:tav tm="100000">
                                          <p:val>
                                            <p:strVal val="#ppt_x"/>
                                          </p:val>
                                        </p:tav>
                                      </p:tavLst>
                                    </p:anim>
                                    <p:anim calcmode="lin" valueType="num">
                                      <p:cBhvr additive="base">
                                        <p:cTn id="65"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22" grpId="0" animBg="1"/>
      <p:bldP spid="33" grpId="0" animBg="1"/>
      <p:bldP spid="35" grpId="0" animBg="1"/>
      <p:bldP spid="3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3951</Words>
  <Application>Microsoft Office PowerPoint</Application>
  <PresentationFormat>自定义</PresentationFormat>
  <Paragraphs>527</Paragraphs>
  <Slides>21</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21</vt:i4>
      </vt:variant>
    </vt:vector>
  </HeadingPairs>
  <TitlesOfParts>
    <vt:vector size="36" baseType="lpstr">
      <vt:lpstr>Time New Romans</vt:lpstr>
      <vt:lpstr>Times New Roman</vt:lpstr>
      <vt:lpstr>Now Bold</vt:lpstr>
      <vt:lpstr>等线</vt:lpstr>
      <vt:lpstr>Arial Narrow</vt:lpstr>
      <vt:lpstr>Gilroy</vt:lpstr>
      <vt:lpstr>Arial</vt:lpstr>
      <vt:lpstr>-apple-system</vt:lpstr>
      <vt:lpstr>华文仿宋</vt:lpstr>
      <vt:lpstr>Calibri</vt:lpstr>
      <vt:lpstr>HelveticaNeue</vt:lpstr>
      <vt:lpstr>Wingdings</vt:lpstr>
      <vt:lpstr>华文新魏</vt:lpstr>
      <vt:lpstr>宋体</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黄灰色创意插画简洁教育分享中文演示文稿</dc:title>
  <dc:creator>9</dc:creator>
  <cp:lastModifiedBy>陈 顺坤</cp:lastModifiedBy>
  <cp:revision>39</cp:revision>
  <dcterms:created xsi:type="dcterms:W3CDTF">2006-08-16T00:00:00Z</dcterms:created>
  <dcterms:modified xsi:type="dcterms:W3CDTF">2023-05-23T02:50:59Z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2052-11.8.2.8411</vt:lpwstr>
  </property>
</Properties>
</file>